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65" r:id="rId2"/>
    <p:sldId id="257" r:id="rId3"/>
    <p:sldId id="259" r:id="rId4"/>
    <p:sldId id="260" r:id="rId5"/>
    <p:sldId id="294" r:id="rId6"/>
    <p:sldId id="258" r:id="rId7"/>
    <p:sldId id="285" r:id="rId8"/>
    <p:sldId id="289" r:id="rId9"/>
    <p:sldId id="290" r:id="rId10"/>
    <p:sldId id="291" r:id="rId11"/>
    <p:sldId id="283" r:id="rId12"/>
    <p:sldId id="278" r:id="rId13"/>
    <p:sldId id="288" r:id="rId14"/>
    <p:sldId id="279" r:id="rId15"/>
    <p:sldId id="276" r:id="rId16"/>
    <p:sldId id="292" r:id="rId17"/>
    <p:sldId id="293" r:id="rId18"/>
    <p:sldId id="287" r:id="rId19"/>
    <p:sldId id="280" r:id="rId20"/>
    <p:sldId id="284" r:id="rId21"/>
    <p:sldId id="272" r:id="rId22"/>
    <p:sldId id="273" r:id="rId23"/>
    <p:sldId id="274" r:id="rId24"/>
    <p:sldId id="275" r:id="rId25"/>
    <p:sldId id="271" r:id="rId26"/>
    <p:sldId id="277" r:id="rId27"/>
    <p:sldId id="295" r:id="rId28"/>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5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2" d="100"/>
          <a:sy n="152" d="100"/>
        </p:scale>
        <p:origin x="1986" y="1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36576" cy="3657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oleObject" Target="file:///F:\DROPBOX\Dropbox\Geotechnical%20Design%20Fall%202021\Modulus%207-%20Settlement\HW%20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1A24-47CB-8176-A6CDC7E73F00}"/>
            </c:ext>
          </c:extLst>
        </c:ser>
        <c:dLbls>
          <c:showLegendKey val="0"/>
          <c:showVal val="0"/>
          <c:showCatName val="0"/>
          <c:showSerName val="0"/>
          <c:showPercent val="0"/>
          <c:showBubbleSize val="0"/>
        </c:dLbls>
        <c:axId val="1665482800"/>
        <c:axId val="1665484976"/>
      </c:scatterChart>
      <c:valAx>
        <c:axId val="1665482800"/>
        <c:scaling>
          <c:logBase val="10"/>
          <c:orientation val="minMax"/>
          <c:max val="10000"/>
          <c:min val="100"/>
        </c:scaling>
        <c:delete val="0"/>
        <c:axPos val="b"/>
        <c:majorGridlines>
          <c:spPr>
            <a:ln>
              <a:solidFill>
                <a:srgbClr val="FFFFFF">
                  <a:lumMod val="95000"/>
                </a:srgbClr>
              </a:solidFill>
            </a:ln>
          </c:spPr>
        </c:majorGridlines>
        <c:minorGridlines>
          <c:spPr>
            <a:ln>
              <a:solidFill>
                <a:srgbClr val="FFFFFF">
                  <a:lumMod val="95000"/>
                </a:srgbClr>
              </a:solidFill>
            </a:ln>
          </c:spPr>
        </c:minorGridlines>
        <c:numFmt formatCode="General" sourceLinked="1"/>
        <c:majorTickMark val="in"/>
        <c:minorTickMark val="in"/>
        <c:tickLblPos val="nextTo"/>
        <c:crossAx val="1665484976"/>
        <c:crosses val="autoZero"/>
        <c:crossBetween val="midCat"/>
      </c:valAx>
      <c:valAx>
        <c:axId val="1665484976"/>
        <c:scaling>
          <c:orientation val="minMax"/>
          <c:max val="1"/>
          <c:min val="0.30000000000000032"/>
        </c:scaling>
        <c:delete val="0"/>
        <c:axPos val="l"/>
        <c:majorGridlines>
          <c:spPr>
            <a:ln>
              <a:solidFill>
                <a:srgbClr val="FFFFFF">
                  <a:lumMod val="95000"/>
                </a:srgbClr>
              </a:solidFill>
            </a:ln>
          </c:spPr>
        </c:majorGridlines>
        <c:numFmt formatCode="General" sourceLinked="1"/>
        <c:majorTickMark val="in"/>
        <c:minorTickMark val="none"/>
        <c:tickLblPos val="nextTo"/>
        <c:crossAx val="1665482800"/>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C962-4477-A5DF-F72587CA96B7}"/>
            </c:ext>
          </c:extLst>
        </c:ser>
        <c:dLbls>
          <c:showLegendKey val="0"/>
          <c:showVal val="0"/>
          <c:showCatName val="0"/>
          <c:showSerName val="0"/>
          <c:showPercent val="0"/>
          <c:showBubbleSize val="0"/>
        </c:dLbls>
        <c:axId val="1665476816"/>
        <c:axId val="1665469744"/>
      </c:scatterChart>
      <c:valAx>
        <c:axId val="1665476816"/>
        <c:scaling>
          <c:logBase val="10"/>
          <c:orientation val="minMax"/>
          <c:max val="100"/>
        </c:scaling>
        <c:delete val="1"/>
        <c:axPos val="b"/>
        <c:majorGridlines/>
        <c:minorGridlines/>
        <c:numFmt formatCode="General" sourceLinked="1"/>
        <c:majorTickMark val="in"/>
        <c:minorTickMark val="in"/>
        <c:tickLblPos val="none"/>
        <c:crossAx val="1665469744"/>
        <c:crosses val="autoZero"/>
        <c:crossBetween val="midCat"/>
      </c:valAx>
      <c:valAx>
        <c:axId val="1665469744"/>
        <c:scaling>
          <c:orientation val="minMax"/>
          <c:max val="1"/>
          <c:min val="0.30000000000000032"/>
        </c:scaling>
        <c:delete val="1"/>
        <c:axPos val="l"/>
        <c:majorGridlines/>
        <c:numFmt formatCode="General" sourceLinked="1"/>
        <c:majorTickMark val="in"/>
        <c:minorTickMark val="none"/>
        <c:tickLblPos val="none"/>
        <c:crossAx val="1665476816"/>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1F08-4DF1-8F0A-9FA274F27748}"/>
            </c:ext>
          </c:extLst>
        </c:ser>
        <c:dLbls>
          <c:showLegendKey val="0"/>
          <c:showVal val="0"/>
          <c:showCatName val="0"/>
          <c:showSerName val="0"/>
          <c:showPercent val="0"/>
          <c:showBubbleSize val="0"/>
        </c:dLbls>
        <c:axId val="1665470288"/>
        <c:axId val="1664233616"/>
      </c:scatterChart>
      <c:valAx>
        <c:axId val="1665470288"/>
        <c:scaling>
          <c:logBase val="10"/>
          <c:orientation val="minMax"/>
          <c:max val="10000"/>
          <c:min val="100"/>
        </c:scaling>
        <c:delete val="0"/>
        <c:axPos val="b"/>
        <c:majorGridlines/>
        <c:minorGridlines/>
        <c:numFmt formatCode="General" sourceLinked="1"/>
        <c:majorTickMark val="in"/>
        <c:minorTickMark val="in"/>
        <c:tickLblPos val="nextTo"/>
        <c:crossAx val="1664233616"/>
        <c:crosses val="autoZero"/>
        <c:crossBetween val="midCat"/>
      </c:valAx>
      <c:valAx>
        <c:axId val="1664233616"/>
        <c:scaling>
          <c:orientation val="minMax"/>
          <c:max val="1"/>
          <c:min val="0.30000000000000032"/>
        </c:scaling>
        <c:delete val="0"/>
        <c:axPos val="l"/>
        <c:majorGridlines/>
        <c:numFmt formatCode="General" sourceLinked="1"/>
        <c:majorTickMark val="in"/>
        <c:minorTickMark val="none"/>
        <c:tickLblPos val="nextTo"/>
        <c:crossAx val="1665470288"/>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74DB-46F7-B835-D42CF574A1CF}"/>
            </c:ext>
          </c:extLst>
        </c:ser>
        <c:dLbls>
          <c:showLegendKey val="0"/>
          <c:showVal val="0"/>
          <c:showCatName val="0"/>
          <c:showSerName val="0"/>
          <c:showPercent val="0"/>
          <c:showBubbleSize val="0"/>
        </c:dLbls>
        <c:axId val="1664231984"/>
        <c:axId val="1664226544"/>
      </c:scatterChart>
      <c:valAx>
        <c:axId val="1664231984"/>
        <c:scaling>
          <c:logBase val="10"/>
          <c:orientation val="minMax"/>
          <c:max val="100"/>
        </c:scaling>
        <c:delete val="1"/>
        <c:axPos val="b"/>
        <c:majorGridlines/>
        <c:minorGridlines/>
        <c:numFmt formatCode="General" sourceLinked="1"/>
        <c:majorTickMark val="in"/>
        <c:minorTickMark val="in"/>
        <c:tickLblPos val="none"/>
        <c:crossAx val="1664226544"/>
        <c:crosses val="autoZero"/>
        <c:crossBetween val="midCat"/>
      </c:valAx>
      <c:valAx>
        <c:axId val="1664226544"/>
        <c:scaling>
          <c:orientation val="minMax"/>
          <c:max val="1"/>
          <c:min val="0.30000000000000032"/>
        </c:scaling>
        <c:delete val="1"/>
        <c:axPos val="l"/>
        <c:majorGridlines/>
        <c:numFmt formatCode="General" sourceLinked="1"/>
        <c:majorTickMark val="in"/>
        <c:minorTickMark val="none"/>
        <c:tickLblPos val="none"/>
        <c:crossAx val="1664231984"/>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BE70-413B-910E-5A1BBD02B8C1}"/>
            </c:ext>
          </c:extLst>
        </c:ser>
        <c:dLbls>
          <c:showLegendKey val="0"/>
          <c:showVal val="0"/>
          <c:showCatName val="0"/>
          <c:showSerName val="0"/>
          <c:showPercent val="0"/>
          <c:showBubbleSize val="0"/>
        </c:dLbls>
        <c:axId val="1664234160"/>
        <c:axId val="1664227632"/>
      </c:scatterChart>
      <c:valAx>
        <c:axId val="1664234160"/>
        <c:scaling>
          <c:logBase val="10"/>
          <c:orientation val="minMax"/>
          <c:max val="10000"/>
          <c:min val="100"/>
        </c:scaling>
        <c:delete val="0"/>
        <c:axPos val="b"/>
        <c:majorGridlines/>
        <c:minorGridlines>
          <c:spPr>
            <a:ln>
              <a:solidFill>
                <a:srgbClr val="FFFFFF">
                  <a:lumMod val="95000"/>
                </a:srgbClr>
              </a:solidFill>
            </a:ln>
          </c:spPr>
        </c:minorGridlines>
        <c:numFmt formatCode="General" sourceLinked="1"/>
        <c:majorTickMark val="in"/>
        <c:minorTickMark val="in"/>
        <c:tickLblPos val="nextTo"/>
        <c:crossAx val="1664227632"/>
        <c:crosses val="autoZero"/>
        <c:crossBetween val="midCat"/>
      </c:valAx>
      <c:valAx>
        <c:axId val="1664227632"/>
        <c:scaling>
          <c:orientation val="minMax"/>
          <c:max val="1"/>
          <c:min val="0.30000000000000032"/>
        </c:scaling>
        <c:delete val="0"/>
        <c:axPos val="l"/>
        <c:majorGridlines/>
        <c:numFmt formatCode="General" sourceLinked="1"/>
        <c:majorTickMark val="in"/>
        <c:minorTickMark val="none"/>
        <c:tickLblPos val="nextTo"/>
        <c:crossAx val="1664234160"/>
        <c:crosses val="autoZero"/>
        <c:crossBetween val="midCat"/>
      </c:valAx>
      <c:spPr>
        <a:ln>
          <a:solidFill>
            <a:srgbClr val="000000"/>
          </a:solidFill>
        </a:ln>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F7F0-4EA6-B803-D21A11D7143A}"/>
            </c:ext>
          </c:extLst>
        </c:ser>
        <c:dLbls>
          <c:showLegendKey val="0"/>
          <c:showVal val="0"/>
          <c:showCatName val="0"/>
          <c:showSerName val="0"/>
          <c:showPercent val="0"/>
          <c:showBubbleSize val="0"/>
        </c:dLbls>
        <c:axId val="1610331168"/>
        <c:axId val="1871609968"/>
      </c:scatterChart>
      <c:valAx>
        <c:axId val="1610331168"/>
        <c:scaling>
          <c:logBase val="10"/>
          <c:orientation val="minMax"/>
          <c:max val="10000"/>
          <c:min val="100"/>
        </c:scaling>
        <c:delete val="0"/>
        <c:axPos val="b"/>
        <c:majorGridlines/>
        <c:minorGridlines>
          <c:spPr>
            <a:ln>
              <a:solidFill>
                <a:srgbClr val="FFFFFF">
                  <a:lumMod val="95000"/>
                </a:srgbClr>
              </a:solidFill>
            </a:ln>
          </c:spPr>
        </c:minorGridlines>
        <c:numFmt formatCode="General" sourceLinked="1"/>
        <c:majorTickMark val="in"/>
        <c:minorTickMark val="in"/>
        <c:tickLblPos val="nextTo"/>
        <c:crossAx val="1871609968"/>
        <c:crosses val="autoZero"/>
        <c:crossBetween val="midCat"/>
      </c:valAx>
      <c:valAx>
        <c:axId val="1871609968"/>
        <c:scaling>
          <c:orientation val="minMax"/>
          <c:max val="1"/>
          <c:min val="0.30000000000000032"/>
        </c:scaling>
        <c:delete val="0"/>
        <c:axPos val="l"/>
        <c:majorGridlines/>
        <c:numFmt formatCode="General" sourceLinked="1"/>
        <c:majorTickMark val="in"/>
        <c:minorTickMark val="none"/>
        <c:tickLblPos val="nextTo"/>
        <c:crossAx val="1610331168"/>
        <c:crosses val="autoZero"/>
        <c:crossBetween val="midCat"/>
      </c:valAx>
      <c:spPr>
        <a:ln>
          <a:solidFill>
            <a:srgbClr val="000000"/>
          </a:solid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3534390254962"/>
          <c:y val="0.11494559567291691"/>
          <c:w val="0.79286853441413407"/>
          <c:h val="0.75752348359520882"/>
        </c:manualLayout>
      </c:layout>
      <c:scatterChart>
        <c:scatterStyle val="smoothMarker"/>
        <c:varyColors val="0"/>
        <c:ser>
          <c:idx val="0"/>
          <c:order val="0"/>
          <c:tx>
            <c:v>Example</c:v>
          </c:tx>
          <c:spPr>
            <a:ln w="25400" cap="rnd">
              <a:solidFill>
                <a:schemeClr val="tx1"/>
              </a:solidFill>
              <a:round/>
            </a:ln>
            <a:effectLst/>
          </c:spPr>
          <c:marker>
            <c:symbol val="circle"/>
            <c:size val="11"/>
            <c:spPr>
              <a:solidFill>
                <a:schemeClr val="tx1"/>
              </a:solidFill>
              <a:ln w="9525">
                <a:solidFill>
                  <a:schemeClr val="accent1"/>
                </a:solidFill>
              </a:ln>
              <a:effectLst/>
            </c:spPr>
          </c:marker>
          <c:xVal>
            <c:numRef>
              <c:f>Sheet1!$C$4:$C$10</c:f>
              <c:numCache>
                <c:formatCode>General</c:formatCode>
                <c:ptCount val="7"/>
                <c:pt idx="0">
                  <c:v>0.25</c:v>
                </c:pt>
                <c:pt idx="1">
                  <c:v>0.5</c:v>
                </c:pt>
                <c:pt idx="2">
                  <c:v>1</c:v>
                </c:pt>
                <c:pt idx="3">
                  <c:v>2</c:v>
                </c:pt>
                <c:pt idx="4">
                  <c:v>4</c:v>
                </c:pt>
                <c:pt idx="5">
                  <c:v>8</c:v>
                </c:pt>
                <c:pt idx="6">
                  <c:v>16</c:v>
                </c:pt>
              </c:numCache>
            </c:numRef>
          </c:xVal>
          <c:yVal>
            <c:numRef>
              <c:f>Sheet1!$B$4:$B$10</c:f>
              <c:numCache>
                <c:formatCode>General</c:formatCode>
                <c:ptCount val="7"/>
                <c:pt idx="0">
                  <c:v>1.1000000000000001</c:v>
                </c:pt>
                <c:pt idx="1">
                  <c:v>1.085</c:v>
                </c:pt>
                <c:pt idx="2">
                  <c:v>1.0549999999999999</c:v>
                </c:pt>
                <c:pt idx="3">
                  <c:v>1.01</c:v>
                </c:pt>
                <c:pt idx="4">
                  <c:v>0.94</c:v>
                </c:pt>
                <c:pt idx="5">
                  <c:v>0.79</c:v>
                </c:pt>
                <c:pt idx="6">
                  <c:v>0.63</c:v>
                </c:pt>
              </c:numCache>
            </c:numRef>
          </c:yVal>
          <c:smooth val="1"/>
          <c:extLst xmlns:c16r2="http://schemas.microsoft.com/office/drawing/2015/06/chart">
            <c:ext xmlns:c16="http://schemas.microsoft.com/office/drawing/2014/chart" uri="{C3380CC4-5D6E-409C-BE32-E72D297353CC}">
              <c16:uniqueId val="{00000000-8000-47C1-9E5D-997531ACF4FC}"/>
            </c:ext>
          </c:extLst>
        </c:ser>
        <c:dLbls>
          <c:showLegendKey val="0"/>
          <c:showVal val="0"/>
          <c:showCatName val="0"/>
          <c:showSerName val="0"/>
          <c:showPercent val="0"/>
          <c:showBubbleSize val="0"/>
        </c:dLbls>
        <c:axId val="1871614864"/>
        <c:axId val="1871618128"/>
      </c:scatterChart>
      <c:valAx>
        <c:axId val="1871614864"/>
        <c:scaling>
          <c:logBase val="10"/>
          <c:orientation val="minMax"/>
        </c:scaling>
        <c:delete val="0"/>
        <c:axPos val="b"/>
        <c:majorGridlines>
          <c:spPr>
            <a:ln w="9525" cap="flat" cmpd="sng" algn="ctr">
              <a:solidFill>
                <a:schemeClr val="tx1"/>
              </a:solidFill>
              <a:round/>
            </a:ln>
            <a:effectLst/>
          </c:spPr>
        </c:majorGridlines>
        <c:minorGridlines>
          <c:spPr>
            <a:ln w="9525" cap="flat" cmpd="sng" algn="ctr">
              <a:solidFill>
                <a:schemeClr val="tx1">
                  <a:lumMod val="50000"/>
                  <a:lumOff val="50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Pressure (ton/ft</a:t>
                </a:r>
                <a:r>
                  <a:rPr lang="en-US" sz="1600" baseline="30000"/>
                  <a:t>2</a:t>
                </a:r>
                <a:r>
                  <a:rPr lang="en-US" sz="1600"/>
                  <a:t>)</a:t>
                </a:r>
              </a:p>
            </c:rich>
          </c:tx>
          <c:layout>
            <c:manualLayout>
              <c:xMode val="edge"/>
              <c:yMode val="edge"/>
              <c:x val="0.42527119603036961"/>
              <c:y val="0.9382086106405709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1618128"/>
        <c:crosses val="autoZero"/>
        <c:crossBetween val="midCat"/>
      </c:valAx>
      <c:valAx>
        <c:axId val="1871618128"/>
        <c:scaling>
          <c:orientation val="minMax"/>
          <c:min val="0.5"/>
        </c:scaling>
        <c:delete val="0"/>
        <c:axPos val="l"/>
        <c:majorGridlines>
          <c:spPr>
            <a:ln w="9525" cap="flat" cmpd="sng" algn="ctr">
              <a:solidFill>
                <a:schemeClr val="tx1"/>
              </a:solidFill>
              <a:round/>
            </a:ln>
            <a:effectLst/>
          </c:spPr>
        </c:majorGridlines>
        <c:minorGridlines>
          <c:spPr>
            <a:ln w="9525" cap="flat" cmpd="sng" algn="ctr">
              <a:solidFill>
                <a:schemeClr val="tx1"/>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Void Ratio</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1614864"/>
        <c:crossesAt val="0.1"/>
        <c:crossBetween val="midCat"/>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1"/>
            <a:ext cx="4029282" cy="351957"/>
          </a:xfrm>
          <a:prstGeom prst="rect">
            <a:avLst/>
          </a:prstGeom>
        </p:spPr>
        <p:txBody>
          <a:bodyPr vert="horz" lIns="91440" tIns="45720" rIns="91440" bIns="45720" rtlCol="0"/>
          <a:lstStyle>
            <a:lvl1pPr algn="r">
              <a:defRPr sz="1200"/>
            </a:lvl1pPr>
          </a:lstStyle>
          <a:p>
            <a:fld id="{8C269C89-5381-422F-904C-ACD5769DC90B}" type="datetimeFigureOut">
              <a:rPr lang="en-US" smtClean="0"/>
              <a:t>4/13/2022</a:t>
            </a:fld>
            <a:endParaRPr lang="en-US"/>
          </a:p>
        </p:txBody>
      </p:sp>
      <p:sp>
        <p:nvSpPr>
          <p:cNvPr id="4" name="Footer Placeholder 3"/>
          <p:cNvSpPr>
            <a:spLocks noGrp="1"/>
          </p:cNvSpPr>
          <p:nvPr>
            <p:ph type="ftr" sz="quarter" idx="2"/>
          </p:nvPr>
        </p:nvSpPr>
        <p:spPr>
          <a:xfrm>
            <a:off x="1" y="6658445"/>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5"/>
            <a:ext cx="4029282" cy="351957"/>
          </a:xfrm>
          <a:prstGeom prst="rect">
            <a:avLst/>
          </a:prstGeom>
        </p:spPr>
        <p:txBody>
          <a:bodyPr vert="horz" lIns="91440" tIns="45720" rIns="91440" bIns="45720" rtlCol="0" anchor="b"/>
          <a:lstStyle>
            <a:lvl1pPr algn="r">
              <a:defRPr sz="1200"/>
            </a:lvl1pPr>
          </a:lstStyle>
          <a:p>
            <a:fld id="{5E50ADD4-19A0-48CE-A25B-5CADDD2F1131}" type="slidenum">
              <a:rPr lang="en-US" smtClean="0"/>
              <a:t>‹#›</a:t>
            </a:fld>
            <a:endParaRPr lang="en-US"/>
          </a:p>
        </p:txBody>
      </p:sp>
    </p:spTree>
    <p:extLst>
      <p:ext uri="{BB962C8B-B14F-4D97-AF65-F5344CB8AC3E}">
        <p14:creationId xmlns:p14="http://schemas.microsoft.com/office/powerpoint/2010/main" val="292118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4029282"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5265014" y="0"/>
            <a:ext cx="4029282"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30482" y="3330420"/>
            <a:ext cx="7435436" cy="315444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1" y="6658443"/>
            <a:ext cx="4029282" cy="35076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5265014" y="6658443"/>
            <a:ext cx="4029282" cy="35076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BACCF64D-337E-4AAA-B565-3A95C92E7BAF}" type="slidenum">
              <a:rPr lang="en-US"/>
              <a:pPr>
                <a:defRPr/>
              </a:pPr>
              <a:t>‹#›</a:t>
            </a:fld>
            <a:endParaRPr lang="en-US"/>
          </a:p>
        </p:txBody>
      </p:sp>
    </p:spTree>
    <p:extLst>
      <p:ext uri="{BB962C8B-B14F-4D97-AF65-F5344CB8AC3E}">
        <p14:creationId xmlns:p14="http://schemas.microsoft.com/office/powerpoint/2010/main" val="3365039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algn="l" rtl="0" eaLnBrk="0" fontAlgn="base" hangingPunct="0">
      <a:spcBef>
        <a:spcPct val="30000"/>
      </a:spcBef>
      <a:spcAft>
        <a:spcPct val="0"/>
      </a:spcAft>
      <a:defRPr sz="1200" kern="1200">
        <a:solidFill>
          <a:schemeClr val="tx1"/>
        </a:solidFill>
        <a:latin typeface="Arial" charset="0"/>
        <a:ea typeface="+mn-ea"/>
        <a:cs typeface="+mn-cs"/>
      </a:defRPr>
    </a:lvl2pPr>
    <a:lvl3pPr algn="l" rtl="0" eaLnBrk="0" fontAlgn="base" hangingPunct="0">
      <a:spcBef>
        <a:spcPct val="30000"/>
      </a:spcBef>
      <a:spcAft>
        <a:spcPct val="0"/>
      </a:spcAft>
      <a:defRPr sz="1200" kern="1200">
        <a:solidFill>
          <a:schemeClr val="tx1"/>
        </a:solidFill>
        <a:latin typeface="Arial" charset="0"/>
        <a:ea typeface="+mn-ea"/>
        <a:cs typeface="+mn-cs"/>
      </a:defRPr>
    </a:lvl3pPr>
    <a:lvl4pPr algn="l" rtl="0" eaLnBrk="0" fontAlgn="base" hangingPunct="0">
      <a:spcBef>
        <a:spcPct val="30000"/>
      </a:spcBef>
      <a:spcAft>
        <a:spcPct val="0"/>
      </a:spcAft>
      <a:defRPr sz="1200" kern="1200">
        <a:solidFill>
          <a:schemeClr val="tx1"/>
        </a:solidFill>
        <a:latin typeface="Arial" charset="0"/>
        <a:ea typeface="+mn-ea"/>
        <a:cs typeface="+mn-cs"/>
      </a:defRPr>
    </a:lvl4pPr>
    <a:lvl5pPr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4E7C5D2-8C04-4E20-9EA8-830ABE5E5B65}" type="slidenum">
              <a:rPr lang="en-US" altLang="en-US" smtClean="0"/>
              <a:pPr/>
              <a:t>1</a:t>
            </a:fld>
            <a:endParaRPr lang="en-US" altLang="en-US"/>
          </a:p>
        </p:txBody>
      </p:sp>
      <p:sp>
        <p:nvSpPr>
          <p:cNvPr id="3075" name="Rectangle 2"/>
          <p:cNvSpPr>
            <a:spLocks noGrp="1" noRot="1" noChangeAspect="1" noChangeArrowheads="1" noTextEdit="1"/>
          </p:cNvSpPr>
          <p:nvPr>
            <p:ph type="sldImg"/>
          </p:nvPr>
        </p:nvSpPr>
        <p:spPr>
          <a:ln/>
        </p:spPr>
      </p:sp>
      <p:sp>
        <p:nvSpPr>
          <p:cNvPr id="3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6397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CCF64D-337E-4AAA-B565-3A95C92E7BAF}" type="slidenum">
              <a:rPr lang="en-US" smtClean="0"/>
              <a:pPr>
                <a:defRPr/>
              </a:pPr>
              <a:t>12</a:t>
            </a:fld>
            <a:endParaRPr lang="en-US"/>
          </a:p>
        </p:txBody>
      </p:sp>
    </p:spTree>
    <p:extLst>
      <p:ext uri="{BB962C8B-B14F-4D97-AF65-F5344CB8AC3E}">
        <p14:creationId xmlns:p14="http://schemas.microsoft.com/office/powerpoint/2010/main" val="3380932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13</a:t>
            </a:fld>
            <a:endParaRPr lang="en-US" dirty="0"/>
          </a:p>
        </p:txBody>
      </p:sp>
    </p:spTree>
    <p:extLst>
      <p:ext uri="{BB962C8B-B14F-4D97-AF65-F5344CB8AC3E}">
        <p14:creationId xmlns:p14="http://schemas.microsoft.com/office/powerpoint/2010/main" val="203098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14</a:t>
            </a:fld>
            <a:endParaRPr lang="en-US" dirty="0"/>
          </a:p>
        </p:txBody>
      </p:sp>
    </p:spTree>
    <p:extLst>
      <p:ext uri="{BB962C8B-B14F-4D97-AF65-F5344CB8AC3E}">
        <p14:creationId xmlns:p14="http://schemas.microsoft.com/office/powerpoint/2010/main" val="251436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2A5485B2-B9B2-40F0-98DB-9B63333290B4}" type="slidenum">
              <a:rPr lang="en-US" altLang="en-US" smtClean="0"/>
              <a:pPr/>
              <a:t>15</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2824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F34FFB3-FA5E-4C09-846C-5A0D50BE765C}" type="slidenum">
              <a:rPr lang="en-US" altLang="en-US" smtClean="0"/>
              <a:pPr/>
              <a:t>21</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66978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B4007D1-E68B-4DAB-B247-543581940941}" type="slidenum">
              <a:rPr lang="en-US" altLang="en-US" smtClean="0"/>
              <a:pPr/>
              <a:t>22</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86296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C64FFE0-B8B3-42DA-91DF-EB83147E8F6F}" type="slidenum">
              <a:rPr lang="en-US" altLang="en-US" smtClean="0"/>
              <a:pPr/>
              <a:t>23</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34005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BB3B052-9A98-4891-B061-B09D381F6B1C}" type="slidenum">
              <a:rPr lang="en-US" altLang="en-US" smtClean="0"/>
              <a:pPr/>
              <a:t>24</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00256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0A4FD6B-46D2-4C7A-8740-5CE11EF6CC4A}" type="slidenum">
              <a:rPr lang="en-US" altLang="en-US" smtClean="0"/>
              <a:pPr/>
              <a:t>25</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27919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2E4CF70-98C7-4DCA-9483-777F608C6433}" type="slidenum">
              <a:rPr lang="en-US" altLang="en-US" smtClean="0"/>
              <a:pPr/>
              <a:t>26</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68156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F0C1CFF-138A-4E34-A3E7-0A2D25BF8668}" type="slidenum">
              <a:rPr lang="en-US" altLang="en-US" smtClean="0"/>
              <a:pPr/>
              <a:t>2</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2377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FAC9471-B717-4B77-9102-A3E0CDBFE07E}" type="slidenum">
              <a:rPr lang="en-US" altLang="en-US" smtClean="0"/>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3909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C315FBC-6DA8-4137-A81A-C274B28F925A}" type="slidenum">
              <a:rPr lang="en-US" altLang="en-US" smtClean="0"/>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7410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4F5C504-B4DF-4772-B5F2-CD0F11B1F9A1}" type="slidenum">
              <a:rPr lang="en-US" altLang="en-US" smtClean="0"/>
              <a:pPr/>
              <a:t>6</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323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99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8</a:t>
            </a:fld>
            <a:endParaRPr lang="en-US" dirty="0"/>
          </a:p>
        </p:txBody>
      </p:sp>
    </p:spTree>
    <p:extLst>
      <p:ext uri="{BB962C8B-B14F-4D97-AF65-F5344CB8AC3E}">
        <p14:creationId xmlns:p14="http://schemas.microsoft.com/office/powerpoint/2010/main" val="334402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9</a:t>
            </a:fld>
            <a:endParaRPr lang="en-US" dirty="0"/>
          </a:p>
        </p:txBody>
      </p:sp>
    </p:spTree>
    <p:extLst>
      <p:ext uri="{BB962C8B-B14F-4D97-AF65-F5344CB8AC3E}">
        <p14:creationId xmlns:p14="http://schemas.microsoft.com/office/powerpoint/2010/main" val="409255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10</a:t>
            </a:fld>
            <a:endParaRPr lang="en-US" dirty="0"/>
          </a:p>
        </p:txBody>
      </p:sp>
    </p:spTree>
    <p:extLst>
      <p:ext uri="{BB962C8B-B14F-4D97-AF65-F5344CB8AC3E}">
        <p14:creationId xmlns:p14="http://schemas.microsoft.com/office/powerpoint/2010/main" val="208198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1017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0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817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5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82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81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1008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0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24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1899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97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658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667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342900" indent="-342900" algn="l" rtl="0" eaLnBrk="0" fontAlgn="base" hangingPunct="0">
        <a:spcBef>
          <a:spcPct val="20000"/>
        </a:spcBef>
        <a:spcAft>
          <a:spcPct val="0"/>
        </a:spcAft>
        <a:buChar char="•"/>
        <a:defRPr sz="3200">
          <a:solidFill>
            <a:schemeClr val="tx1"/>
          </a:solidFill>
          <a:latin typeface="+mn-lt"/>
        </a:defRPr>
      </a:lvl2pPr>
      <a:lvl3pPr marL="342900" indent="-342900" algn="l" rtl="0" eaLnBrk="0" fontAlgn="base" hangingPunct="0">
        <a:spcBef>
          <a:spcPct val="20000"/>
        </a:spcBef>
        <a:spcAft>
          <a:spcPct val="0"/>
        </a:spcAft>
        <a:buChar char="•"/>
        <a:defRPr sz="3200">
          <a:solidFill>
            <a:schemeClr val="tx1"/>
          </a:solidFill>
          <a:latin typeface="+mn-lt"/>
        </a:defRPr>
      </a:lvl3pPr>
      <a:lvl4pPr marL="342900" indent="-342900" algn="l" rtl="0" eaLnBrk="0" fontAlgn="base" hangingPunct="0">
        <a:spcBef>
          <a:spcPct val="20000"/>
        </a:spcBef>
        <a:spcAft>
          <a:spcPct val="0"/>
        </a:spcAft>
        <a:buChar char="•"/>
        <a:defRPr sz="3200">
          <a:solidFill>
            <a:schemeClr val="tx1"/>
          </a:solidFill>
          <a:latin typeface="+mn-lt"/>
        </a:defRPr>
      </a:lvl4pPr>
      <a:lvl5pPr marL="342900" indent="-342900" algn="l" rtl="0" eaLnBrk="0" fontAlgn="base" hangingPunct="0">
        <a:spcBef>
          <a:spcPct val="20000"/>
        </a:spcBef>
        <a:spcAft>
          <a:spcPct val="0"/>
        </a:spcAft>
        <a:buChar char="•"/>
        <a:defRPr sz="3200">
          <a:solidFill>
            <a:schemeClr val="tx1"/>
          </a:solidFill>
          <a:latin typeface="+mn-lt"/>
        </a:defRPr>
      </a:lvl5pPr>
      <a:lvl6pPr marL="800100" indent="-342900" algn="l" rtl="0" eaLnBrk="0" fontAlgn="base" hangingPunct="0">
        <a:spcBef>
          <a:spcPct val="20000"/>
        </a:spcBef>
        <a:spcAft>
          <a:spcPct val="0"/>
        </a:spcAft>
        <a:buChar char="•"/>
        <a:defRPr sz="3200">
          <a:solidFill>
            <a:schemeClr val="tx1"/>
          </a:solidFill>
          <a:latin typeface="+mn-lt"/>
        </a:defRPr>
      </a:lvl6pPr>
      <a:lvl7pPr marL="1257300" indent="-342900" algn="l" rtl="0" eaLnBrk="0" fontAlgn="base" hangingPunct="0">
        <a:spcBef>
          <a:spcPct val="20000"/>
        </a:spcBef>
        <a:spcAft>
          <a:spcPct val="0"/>
        </a:spcAft>
        <a:buChar char="•"/>
        <a:defRPr sz="3200">
          <a:solidFill>
            <a:schemeClr val="tx1"/>
          </a:solidFill>
          <a:latin typeface="+mn-lt"/>
        </a:defRPr>
      </a:lvl7pPr>
      <a:lvl8pPr marL="1714500" indent="-342900" algn="l" rtl="0" eaLnBrk="0" fontAlgn="base" hangingPunct="0">
        <a:spcBef>
          <a:spcPct val="20000"/>
        </a:spcBef>
        <a:spcAft>
          <a:spcPct val="0"/>
        </a:spcAft>
        <a:buChar char="•"/>
        <a:defRPr sz="3200">
          <a:solidFill>
            <a:schemeClr val="tx1"/>
          </a:solidFill>
          <a:latin typeface="+mn-lt"/>
        </a:defRPr>
      </a:lvl8pPr>
      <a:lvl9pPr marL="2171700" indent="-342900" algn="l" rtl="0" eaLnBrk="0" fontAlgn="base" hangingPunct="0">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emf"/></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0.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image" Target="../media/image29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4.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5.w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6.wmf"/><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7.wmf"/><Relationship Id="rId4"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4.wmf"/><Relationship Id="rId3" Type="http://schemas.openxmlformats.org/officeDocument/2006/relationships/notesSlide" Target="../notesSlides/notesSlide8.xml"/><Relationship Id="rId7" Type="http://schemas.openxmlformats.org/officeDocument/2006/relationships/image" Target="../media/image11.wmf"/><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duotone>
              <a:schemeClr val="accent1">
                <a:shade val="45000"/>
                <a:satMod val="135000"/>
              </a:schemeClr>
              <a:prstClr val="white"/>
            </a:duotone>
            <a:lum bright="10000"/>
          </a:blip>
          <a:srcRect/>
          <a:stretch>
            <a:fillRect/>
          </a:stretch>
        </p:blipFill>
        <p:spPr bwMode="auto">
          <a:xfrm>
            <a:off x="1155700" y="758952"/>
            <a:ext cx="6659683" cy="5002578"/>
          </a:xfrm>
          <a:prstGeom prst="rect">
            <a:avLst/>
          </a:prstGeom>
          <a:solidFill>
            <a:schemeClr val="accent1">
              <a:alpha val="21000"/>
            </a:schemeClr>
          </a:solidFill>
          <a:ln w="9525">
            <a:noFill/>
            <a:miter lim="800000"/>
            <a:headEnd/>
            <a:tailEnd/>
          </a:ln>
        </p:spPr>
      </p:pic>
      <p:sp>
        <p:nvSpPr>
          <p:cNvPr id="2051" name="Text Box 2"/>
          <p:cNvSpPr txBox="1">
            <a:spLocks noChangeArrowheads="1"/>
          </p:cNvSpPr>
          <p:nvPr/>
        </p:nvSpPr>
        <p:spPr bwMode="auto">
          <a:xfrm>
            <a:off x="1381125" y="1030288"/>
            <a:ext cx="6119813"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200" b="1" dirty="0">
                <a:solidFill>
                  <a:srgbClr val="0000FF"/>
                </a:solidFill>
              </a:rPr>
              <a:t>Soil Settlement</a:t>
            </a:r>
            <a:endParaRPr lang="en-US" altLang="en-US" sz="4200" dirty="0">
              <a:solidFill>
                <a:srgbClr val="0000FF"/>
              </a:solidFill>
            </a:endParaRPr>
          </a:p>
          <a:p>
            <a:pPr algn="ctr"/>
            <a:endParaRPr lang="en-US" altLang="en-US" sz="4200" dirty="0">
              <a:solidFill>
                <a:srgbClr val="0000FF"/>
              </a:solidFill>
            </a:endParaRPr>
          </a:p>
          <a:p>
            <a:pPr algn="ctr"/>
            <a:r>
              <a:rPr lang="en-US" altLang="en-US" sz="2200" dirty="0">
                <a:solidFill>
                  <a:srgbClr val="0000FF"/>
                </a:solidFill>
              </a:rPr>
              <a:t>By</a:t>
            </a:r>
          </a:p>
          <a:p>
            <a:pPr algn="ctr"/>
            <a:endParaRPr lang="en-US" altLang="en-US" sz="2200" dirty="0">
              <a:solidFill>
                <a:srgbClr val="0000FF"/>
              </a:solidFill>
            </a:endParaRPr>
          </a:p>
          <a:p>
            <a:pPr algn="ctr"/>
            <a:endParaRPr lang="en-US" altLang="en-US" sz="2200" dirty="0">
              <a:solidFill>
                <a:srgbClr val="0000FF"/>
              </a:solidFill>
            </a:endParaRPr>
          </a:p>
          <a:p>
            <a:pPr algn="ctr"/>
            <a:endParaRPr lang="en-US" altLang="en-US" sz="2200" dirty="0">
              <a:solidFill>
                <a:srgbClr val="0000FF"/>
              </a:solidFill>
            </a:endParaRPr>
          </a:p>
          <a:p>
            <a:pPr algn="ctr"/>
            <a:r>
              <a:rPr lang="en-US" altLang="en-US" sz="2200" dirty="0">
                <a:solidFill>
                  <a:srgbClr val="0000FF"/>
                </a:solidFill>
              </a:rPr>
              <a:t>Kamal Tawfiq, Ph.D., P.E., F.ASCE</a:t>
            </a:r>
          </a:p>
          <a:p>
            <a:pPr algn="ctr"/>
            <a:endParaRPr lang="en-US" altLang="en-US" sz="4200" dirty="0">
              <a:solidFill>
                <a:srgbClr val="0000FF"/>
              </a:solidFill>
            </a:endParaRPr>
          </a:p>
          <a:p>
            <a:pPr algn="ctr"/>
            <a:endParaRPr lang="en-US" altLang="en-US" sz="4200" dirty="0">
              <a:solidFill>
                <a:srgbClr val="0000FF"/>
              </a:solidFill>
            </a:endParaRPr>
          </a:p>
          <a:p>
            <a:pPr algn="ctr"/>
            <a:endParaRPr lang="en-US" altLang="en-US" sz="1600" dirty="0">
              <a:solidFill>
                <a:srgbClr val="0000FF"/>
              </a:solidFill>
            </a:endParaRPr>
          </a:p>
          <a:p>
            <a:pPr algn="ctr"/>
            <a:r>
              <a:rPr lang="en-US" altLang="en-US" sz="1600" dirty="0" smtClean="0">
                <a:solidFill>
                  <a:srgbClr val="0000FF"/>
                </a:solidFill>
              </a:rPr>
              <a:t>Spring 2022</a:t>
            </a:r>
            <a:endParaRPr lang="en-US" altLang="en-US" sz="4200" dirty="0">
              <a:solidFill>
                <a:srgbClr val="0000FF"/>
              </a:solidFill>
            </a:endParaRPr>
          </a:p>
          <a:p>
            <a:pPr algn="ctr"/>
            <a:endParaRPr lang="en-US" altLang="en-US" sz="4200" dirty="0">
              <a:solidFill>
                <a:srgbClr val="0000FF"/>
              </a:solidFill>
            </a:endParaRPr>
          </a:p>
        </p:txBody>
      </p:sp>
    </p:spTree>
  </p:cSld>
  <p:clrMapOvr>
    <a:masterClrMapping/>
  </p:clrMapOvr>
  <p:transition advClick="0">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 name="Object 183"/>
          <p:cNvGraphicFramePr>
            <a:graphicFrameLocks noChangeAspect="1"/>
          </p:cNvGraphicFramePr>
          <p:nvPr>
            <p:extLst/>
          </p:nvPr>
        </p:nvGraphicFramePr>
        <p:xfrm>
          <a:off x="5046581" y="2394231"/>
          <a:ext cx="1855539" cy="528336"/>
        </p:xfrm>
        <a:graphic>
          <a:graphicData uri="http://schemas.openxmlformats.org/presentationml/2006/ole">
            <mc:AlternateContent xmlns:mc="http://schemas.openxmlformats.org/markup-compatibility/2006">
              <mc:Choice xmlns:v="urn:schemas-microsoft-com:vml" Requires="v">
                <p:oleObj spid="_x0000_s35906" name="Equation" r:id="rId4" imgW="2070100" imgH="622300" progId="Equation.3">
                  <p:embed/>
                </p:oleObj>
              </mc:Choice>
              <mc:Fallback>
                <p:oleObj name="Equation" r:id="rId4" imgW="2070100" imgH="622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581" y="2394231"/>
                        <a:ext cx="1855539" cy="528336"/>
                      </a:xfrm>
                      <a:prstGeom prst="rect">
                        <a:avLst/>
                      </a:prstGeom>
                      <a:noFill/>
                      <a:extLst/>
                    </p:spPr>
                  </p:pic>
                </p:oleObj>
              </mc:Fallback>
            </mc:AlternateContent>
          </a:graphicData>
        </a:graphic>
      </p:graphicFrame>
      <p:graphicFrame>
        <p:nvGraphicFramePr>
          <p:cNvPr id="189" name="Object 188"/>
          <p:cNvGraphicFramePr>
            <a:graphicFrameLocks noChangeAspect="1"/>
          </p:cNvGraphicFramePr>
          <p:nvPr>
            <p:extLst/>
          </p:nvPr>
        </p:nvGraphicFramePr>
        <p:xfrm>
          <a:off x="3200227" y="5647765"/>
          <a:ext cx="2960607" cy="855088"/>
        </p:xfrm>
        <a:graphic>
          <a:graphicData uri="http://schemas.openxmlformats.org/presentationml/2006/ole">
            <mc:AlternateContent xmlns:mc="http://schemas.openxmlformats.org/markup-compatibility/2006">
              <mc:Choice xmlns:v="urn:schemas-microsoft-com:vml" Requires="v">
                <p:oleObj spid="_x0000_s35907" name="Equation" r:id="rId6" imgW="1498600" imgH="457200" progId="Equation.3">
                  <p:embed/>
                </p:oleObj>
              </mc:Choice>
              <mc:Fallback>
                <p:oleObj name="Equation" r:id="rId6" imgW="1498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227" y="564776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1987842" y="703840"/>
            <a:ext cx="5567623" cy="4992110"/>
            <a:chOff x="1295692" y="189490"/>
            <a:chExt cx="3886309" cy="3484590"/>
          </a:xfrm>
        </p:grpSpPr>
        <p:grpSp>
          <p:nvGrpSpPr>
            <p:cNvPr id="9" name="Group 152"/>
            <p:cNvGrpSpPr/>
            <p:nvPr/>
          </p:nvGrpSpPr>
          <p:grpSpPr>
            <a:xfrm>
              <a:off x="1713361" y="583818"/>
              <a:ext cx="3250613" cy="2635632"/>
              <a:chOff x="914400" y="1371600"/>
              <a:chExt cx="2819400" cy="2286000"/>
            </a:xfrm>
          </p:grpSpPr>
          <p:cxnSp>
            <p:nvCxnSpPr>
              <p:cNvPr id="154" name="Straight Arrow Connector 153"/>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4269572" y="3150860"/>
              <a:ext cx="912429"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log p</a:t>
              </a:r>
            </a:p>
          </p:txBody>
        </p:sp>
        <p:sp>
          <p:nvSpPr>
            <p:cNvPr id="165" name="TextBox 164"/>
            <p:cNvSpPr txBox="1"/>
            <p:nvPr/>
          </p:nvSpPr>
          <p:spPr>
            <a:xfrm>
              <a:off x="1631486" y="189490"/>
              <a:ext cx="343364"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p>
          </p:txBody>
        </p:sp>
        <p:sp>
          <p:nvSpPr>
            <p:cNvPr id="169" name="Right Triangle 168"/>
            <p:cNvSpPr/>
            <p:nvPr/>
          </p:nvSpPr>
          <p:spPr>
            <a:xfrm>
              <a:off x="2832093" y="148590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p:cNvSpPr txBox="1"/>
            <p:nvPr/>
          </p:nvSpPr>
          <p:spPr>
            <a:xfrm>
              <a:off x="2323629" y="1493437"/>
              <a:ext cx="562975"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e</a:t>
              </a:r>
            </a:p>
          </p:txBody>
        </p:sp>
        <p:sp>
          <p:nvSpPr>
            <p:cNvPr id="171" name="TextBox 170"/>
            <p:cNvSpPr txBox="1"/>
            <p:nvPr/>
          </p:nvSpPr>
          <p:spPr>
            <a:xfrm>
              <a:off x="2914542" y="2076466"/>
              <a:ext cx="583814"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p</a:t>
              </a:r>
            </a:p>
          </p:txBody>
        </p:sp>
        <p:cxnSp>
          <p:nvCxnSpPr>
            <p:cNvPr id="173" name="Straight Arrow Connector 172"/>
            <p:cNvCxnSpPr>
              <a:stCxn id="169" idx="0"/>
            </p:cNvCxnSpPr>
            <p:nvPr/>
          </p:nvCxnSpPr>
          <p:spPr>
            <a:xfrm flipH="1">
              <a:off x="1713361" y="14859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1677156" y="2051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p:cNvCxnSpPr>
            <p:nvPr/>
          </p:nvCxnSpPr>
          <p:spPr>
            <a:xfrm>
              <a:off x="2832093"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4"/>
            </p:cNvCxnSpPr>
            <p:nvPr/>
          </p:nvCxnSpPr>
          <p:spPr>
            <a:xfrm>
              <a:off x="3559968"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295692" y="12230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1</a:t>
              </a:r>
            </a:p>
          </p:txBody>
        </p:sp>
        <p:sp>
          <p:nvSpPr>
            <p:cNvPr id="180" name="TextBox 179"/>
            <p:cNvSpPr txBox="1"/>
            <p:nvPr/>
          </p:nvSpPr>
          <p:spPr>
            <a:xfrm>
              <a:off x="1295692" y="17437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2</a:t>
              </a:r>
            </a:p>
          </p:txBody>
        </p:sp>
        <p:sp>
          <p:nvSpPr>
            <p:cNvPr id="181" name="TextBox 180"/>
            <p:cNvSpPr txBox="1"/>
            <p:nvPr/>
          </p:nvSpPr>
          <p:spPr>
            <a:xfrm>
              <a:off x="2629086" y="3107686"/>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1</a:t>
              </a:r>
            </a:p>
          </p:txBody>
        </p:sp>
        <p:sp>
          <p:nvSpPr>
            <p:cNvPr id="182" name="TextBox 181"/>
            <p:cNvSpPr txBox="1"/>
            <p:nvPr/>
          </p:nvSpPr>
          <p:spPr>
            <a:xfrm>
              <a:off x="3397831" y="3102580"/>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2</a:t>
              </a:r>
            </a:p>
          </p:txBody>
        </p:sp>
        <p:sp>
          <p:nvSpPr>
            <p:cNvPr id="183" name="TextBox 182"/>
            <p:cNvSpPr txBox="1"/>
            <p:nvPr/>
          </p:nvSpPr>
          <p:spPr>
            <a:xfrm>
              <a:off x="3075187" y="1253520"/>
              <a:ext cx="48923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c</a:t>
              </a:r>
            </a:p>
          </p:txBody>
        </p:sp>
        <p:sp>
          <p:nvSpPr>
            <p:cNvPr id="13" name="Freeform 12"/>
            <p:cNvSpPr/>
            <p:nvPr/>
          </p:nvSpPr>
          <p:spPr>
            <a:xfrm rot="21432439">
              <a:off x="1882436" y="1023745"/>
              <a:ext cx="2539392" cy="1930697"/>
            </a:xfrm>
            <a:custGeom>
              <a:avLst/>
              <a:gdLst>
                <a:gd name="connsiteX0" fmla="*/ 0 w 3511550"/>
                <a:gd name="connsiteY0" fmla="*/ 180882 h 2943132"/>
                <a:gd name="connsiteX1" fmla="*/ 831850 w 3511550"/>
                <a:gd name="connsiteY1" fmla="*/ 295182 h 2943132"/>
                <a:gd name="connsiteX2" fmla="*/ 3511550 w 3511550"/>
                <a:gd name="connsiteY2" fmla="*/ 2943132 h 2943132"/>
                <a:gd name="connsiteX3" fmla="*/ 3511550 w 3511550"/>
                <a:gd name="connsiteY3" fmla="*/ 2943132 h 2943132"/>
                <a:gd name="connsiteX0" fmla="*/ 0 w 3511550"/>
                <a:gd name="connsiteY0" fmla="*/ 0 h 2762250"/>
                <a:gd name="connsiteX1" fmla="*/ 3511550 w 3511550"/>
                <a:gd name="connsiteY1" fmla="*/ 2762250 h 2762250"/>
                <a:gd name="connsiteX2" fmla="*/ 3511550 w 3511550"/>
                <a:gd name="connsiteY2" fmla="*/ 2762250 h 2762250"/>
                <a:gd name="connsiteX0" fmla="*/ 0 w 3511550"/>
                <a:gd name="connsiteY0" fmla="*/ 772 h 2763022"/>
                <a:gd name="connsiteX1" fmla="*/ 3511550 w 3511550"/>
                <a:gd name="connsiteY1" fmla="*/ 2763022 h 2763022"/>
                <a:gd name="connsiteX2" fmla="*/ 3511550 w 3511550"/>
                <a:gd name="connsiteY2" fmla="*/ 2763022 h 2763022"/>
                <a:gd name="connsiteX0" fmla="*/ 0 w 3511550"/>
                <a:gd name="connsiteY0" fmla="*/ 806 h 2763056"/>
                <a:gd name="connsiteX1" fmla="*/ 3511550 w 3511550"/>
                <a:gd name="connsiteY1" fmla="*/ 2763056 h 2763056"/>
                <a:gd name="connsiteX2" fmla="*/ 3511550 w 3511550"/>
                <a:gd name="connsiteY2" fmla="*/ 2763056 h 2763056"/>
                <a:gd name="connsiteX0" fmla="*/ 0 w 3511550"/>
                <a:gd name="connsiteY0" fmla="*/ 1 h 2762251"/>
                <a:gd name="connsiteX1" fmla="*/ 3511550 w 3511550"/>
                <a:gd name="connsiteY1" fmla="*/ 2762251 h 2762251"/>
                <a:gd name="connsiteX2" fmla="*/ 3511550 w 3511550"/>
                <a:gd name="connsiteY2" fmla="*/ 2762251 h 2762251"/>
                <a:gd name="connsiteX0" fmla="*/ 0 w 3511550"/>
                <a:gd name="connsiteY0" fmla="*/ 0 h 2762250"/>
                <a:gd name="connsiteX1" fmla="*/ 3511550 w 3511550"/>
                <a:gd name="connsiteY1" fmla="*/ 2762250 h 2762250"/>
                <a:gd name="connsiteX2" fmla="*/ 3511550 w 3511550"/>
                <a:gd name="connsiteY2" fmla="*/ 2762250 h 2762250"/>
              </a:gdLst>
              <a:ahLst/>
              <a:cxnLst>
                <a:cxn ang="0">
                  <a:pos x="connsiteX0" y="connsiteY0"/>
                </a:cxn>
                <a:cxn ang="0">
                  <a:pos x="connsiteX1" y="connsiteY1"/>
                </a:cxn>
                <a:cxn ang="0">
                  <a:pos x="connsiteX2" y="connsiteY2"/>
                </a:cxn>
              </a:cxnLst>
              <a:rect l="l" t="t" r="r" b="b"/>
              <a:pathLst>
                <a:path w="3511550" h="2762250">
                  <a:moveTo>
                    <a:pt x="0" y="0"/>
                  </a:moveTo>
                  <a:cubicBezTo>
                    <a:pt x="1058762" y="8107"/>
                    <a:pt x="2128857" y="1383610"/>
                    <a:pt x="3511550" y="2762250"/>
                  </a:cubicBezTo>
                  <a:lnTo>
                    <a:pt x="3511550" y="276225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87350" y="323850"/>
            <a:ext cx="3249608" cy="369332"/>
          </a:xfrm>
          <a:prstGeom prst="rect">
            <a:avLst/>
          </a:prstGeom>
          <a:noFill/>
        </p:spPr>
        <p:txBody>
          <a:bodyPr wrap="none" rtlCol="0">
            <a:spAutoFit/>
          </a:bodyPr>
          <a:lstStyle/>
          <a:p>
            <a:r>
              <a:rPr lang="en-US" b="1" u="sng" dirty="0"/>
              <a:t>Normally Consolidated Clay</a:t>
            </a:r>
          </a:p>
        </p:txBody>
      </p:sp>
      <p:cxnSp>
        <p:nvCxnSpPr>
          <p:cNvPr id="3" name="Straight Connector 2"/>
          <p:cNvCxnSpPr/>
          <p:nvPr/>
        </p:nvCxnSpPr>
        <p:spPr>
          <a:xfrm flipH="1" flipV="1">
            <a:off x="3526971" y="4091049"/>
            <a:ext cx="3004458" cy="48095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ight Triangle 25"/>
          <p:cNvSpPr/>
          <p:nvPr/>
        </p:nvSpPr>
        <p:spPr>
          <a:xfrm>
            <a:off x="3735686" y="4114799"/>
            <a:ext cx="1042772" cy="18407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389243" y="4037203"/>
            <a:ext cx="473206" cy="584775"/>
          </a:xfrm>
          <a:prstGeom prst="rect">
            <a:avLst/>
          </a:prstGeom>
          <a:noFill/>
          <a:ln>
            <a:noFill/>
          </a:ln>
        </p:spPr>
        <p:txBody>
          <a:bodyPr wrap="none" rtlCol="0">
            <a:spAutoFit/>
          </a:bodyPr>
          <a:lstStyle/>
          <a:p>
            <a:r>
              <a:rPr lang="en-US" sz="3200" b="1" i="1" dirty="0" err="1">
                <a:latin typeface="Times New Roman" pitchFamily="18" charset="0"/>
                <a:cs typeface="Times New Roman" pitchFamily="18" charset="0"/>
              </a:rPr>
              <a:t>c</a:t>
            </a:r>
            <a:r>
              <a:rPr lang="en-US" sz="3200" b="1" i="1" baseline="-25000" dirty="0" err="1">
                <a:latin typeface="Times New Roman" pitchFamily="18" charset="0"/>
                <a:cs typeface="Times New Roman" pitchFamily="18" charset="0"/>
              </a:rPr>
              <a:t>s</a:t>
            </a:r>
            <a:endParaRPr lang="en-US" sz="3200" b="1" i="1" baseline="-25000" dirty="0">
              <a:latin typeface="Times New Roman" pitchFamily="18" charset="0"/>
              <a:cs typeface="Times New Roman" pitchFamily="18" charset="0"/>
            </a:endParaRPr>
          </a:p>
        </p:txBody>
      </p:sp>
      <p:cxnSp>
        <p:nvCxnSpPr>
          <p:cNvPr id="5" name="Straight Arrow Connector 4"/>
          <p:cNvCxnSpPr/>
          <p:nvPr/>
        </p:nvCxnSpPr>
        <p:spPr>
          <a:xfrm flipH="1">
            <a:off x="4827319" y="1650670"/>
            <a:ext cx="486889" cy="78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90457" y="1312223"/>
            <a:ext cx="2172390" cy="369332"/>
          </a:xfrm>
          <a:prstGeom prst="rect">
            <a:avLst/>
          </a:prstGeom>
          <a:noFill/>
          <a:ln>
            <a:solidFill>
              <a:schemeClr val="accent1"/>
            </a:solidFill>
          </a:ln>
        </p:spPr>
        <p:txBody>
          <a:bodyPr wrap="none" rtlCol="0">
            <a:spAutoFit/>
          </a:bodyPr>
          <a:lstStyle/>
          <a:p>
            <a:r>
              <a:rPr lang="en-US" dirty="0"/>
              <a:t>Compression Index</a:t>
            </a:r>
          </a:p>
        </p:txBody>
      </p:sp>
      <p:sp>
        <p:nvSpPr>
          <p:cNvPr id="31" name="TextBox 30"/>
          <p:cNvSpPr txBox="1"/>
          <p:nvPr/>
        </p:nvSpPr>
        <p:spPr>
          <a:xfrm>
            <a:off x="170213" y="4504706"/>
            <a:ext cx="1672253" cy="369332"/>
          </a:xfrm>
          <a:prstGeom prst="rect">
            <a:avLst/>
          </a:prstGeom>
          <a:noFill/>
          <a:ln>
            <a:solidFill>
              <a:schemeClr val="accent1"/>
            </a:solidFill>
          </a:ln>
        </p:spPr>
        <p:txBody>
          <a:bodyPr wrap="none" rtlCol="0">
            <a:spAutoFit/>
          </a:bodyPr>
          <a:lstStyle/>
          <a:p>
            <a:r>
              <a:rPr lang="en-US" dirty="0"/>
              <a:t>Swelling Index</a:t>
            </a:r>
          </a:p>
        </p:txBody>
      </p:sp>
      <p:cxnSp>
        <p:nvCxnSpPr>
          <p:cNvPr id="8" name="Straight Arrow Connector 7"/>
          <p:cNvCxnSpPr>
            <a:endCxn id="27" idx="1"/>
          </p:cNvCxnSpPr>
          <p:nvPr/>
        </p:nvCxnSpPr>
        <p:spPr>
          <a:xfrm flipV="1">
            <a:off x="1834738" y="4329591"/>
            <a:ext cx="1554505" cy="183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42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174221291"/>
              </p:ext>
            </p:extLst>
          </p:nvPr>
        </p:nvGraphicFramePr>
        <p:xfrm>
          <a:off x="1577975" y="98425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4"/>
          <p:cNvSpPr txBox="1">
            <a:spLocks noChangeArrowheads="1"/>
          </p:cNvSpPr>
          <p:nvPr/>
        </p:nvSpPr>
        <p:spPr bwMode="auto">
          <a:xfrm>
            <a:off x="4397375" y="5092700"/>
            <a:ext cx="828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Log (p)</a:t>
            </a:r>
          </a:p>
        </p:txBody>
      </p:sp>
      <p:sp>
        <p:nvSpPr>
          <p:cNvPr id="4" name="TextBox 16"/>
          <p:cNvSpPr txBox="1">
            <a:spLocks noChangeArrowheads="1"/>
          </p:cNvSpPr>
          <p:nvPr/>
        </p:nvSpPr>
        <p:spPr bwMode="auto">
          <a:xfrm rot="16200000">
            <a:off x="472282" y="2597944"/>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Void Ratio (e)</a:t>
            </a:r>
          </a:p>
        </p:txBody>
      </p:sp>
      <p:sp>
        <p:nvSpPr>
          <p:cNvPr id="5" name="Freeform 4"/>
          <p:cNvSpPr/>
          <p:nvPr/>
        </p:nvSpPr>
        <p:spPr>
          <a:xfrm>
            <a:off x="3392488" y="181292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6" name="Oval 5"/>
          <p:cNvSpPr/>
          <p:nvPr/>
        </p:nvSpPr>
        <p:spPr>
          <a:xfrm>
            <a:off x="4375150" y="2052638"/>
            <a:ext cx="93663" cy="93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Arrow Connector 6"/>
          <p:cNvCxnSpPr>
            <a:stCxn id="6" idx="0"/>
          </p:cNvCxnSpPr>
          <p:nvPr/>
        </p:nvCxnSpPr>
        <p:spPr>
          <a:xfrm rot="16200000" flipH="1" flipV="1">
            <a:off x="3149600" y="3324226"/>
            <a:ext cx="254317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87"/>
          <p:cNvSpPr txBox="1">
            <a:spLocks noChangeArrowheads="1"/>
          </p:cNvSpPr>
          <p:nvPr/>
        </p:nvSpPr>
        <p:spPr bwMode="auto">
          <a:xfrm>
            <a:off x="4208463" y="4565650"/>
            <a:ext cx="387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P</a:t>
            </a:r>
            <a:r>
              <a:rPr lang="en-US" altLang="en-US" b="1" baseline="-25000" dirty="0" smtClean="0">
                <a:solidFill>
                  <a:srgbClr val="FF0000"/>
                </a:solidFill>
                <a:latin typeface="Calibri" panose="020F0502020204030204" pitchFamily="34" charset="0"/>
              </a:rPr>
              <a:t>o</a:t>
            </a:r>
            <a:endParaRPr lang="en-US" altLang="en-US" b="1" baseline="-25000" dirty="0">
              <a:solidFill>
                <a:srgbClr val="FF0000"/>
              </a:solidFill>
              <a:latin typeface="Calibri" panose="020F0502020204030204" pitchFamily="34" charset="0"/>
            </a:endParaRPr>
          </a:p>
        </p:txBody>
      </p:sp>
      <p:sp>
        <p:nvSpPr>
          <p:cNvPr id="9" name="Oval 8"/>
          <p:cNvSpPr/>
          <p:nvPr/>
        </p:nvSpPr>
        <p:spPr>
          <a:xfrm>
            <a:off x="3402013" y="177958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a:off x="3748088" y="180181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10"/>
          <p:cNvSpPr/>
          <p:nvPr/>
        </p:nvSpPr>
        <p:spPr>
          <a:xfrm>
            <a:off x="3983038" y="184150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nvSpPr>
        <p:spPr>
          <a:xfrm>
            <a:off x="4519613" y="22129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p:cNvSpPr/>
          <p:nvPr/>
        </p:nvSpPr>
        <p:spPr>
          <a:xfrm>
            <a:off x="4805363" y="2616200"/>
            <a:ext cx="44450" cy="44450"/>
          </a:xfrm>
          <a:prstGeom prst="ellipse">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5202238" y="3222625"/>
            <a:ext cx="46037" cy="46038"/>
          </a:xfrm>
          <a:prstGeom prst="ellipse">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5492750" y="3665538"/>
            <a:ext cx="46038" cy="46037"/>
          </a:xfrm>
          <a:prstGeom prst="ellipse">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Connector 15"/>
          <p:cNvCxnSpPr>
            <a:stCxn id="19" idx="6"/>
          </p:cNvCxnSpPr>
          <p:nvPr/>
        </p:nvCxnSpPr>
        <p:spPr>
          <a:xfrm flipH="1" flipV="1">
            <a:off x="3768725" y="3441700"/>
            <a:ext cx="1985963" cy="588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740150" y="3422650"/>
            <a:ext cx="46038" cy="46038"/>
          </a:xfrm>
          <a:prstGeom prst="ellipse">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8" name="Straight Arrow Connector 17"/>
          <p:cNvCxnSpPr/>
          <p:nvPr/>
        </p:nvCxnSpPr>
        <p:spPr>
          <a:xfrm rot="10800000">
            <a:off x="4592638" y="368458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710238" y="4008438"/>
            <a:ext cx="44450" cy="46037"/>
          </a:xfrm>
          <a:prstGeom prst="ellipse">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 name="Straight Arrow Connector 20"/>
          <p:cNvCxnSpPr/>
          <p:nvPr/>
        </p:nvCxnSpPr>
        <p:spPr>
          <a:xfrm rot="16200000" flipH="1" flipV="1">
            <a:off x="3937000" y="3324226"/>
            <a:ext cx="254317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136"/>
          <p:cNvSpPr txBox="1">
            <a:spLocks noChangeArrowheads="1"/>
          </p:cNvSpPr>
          <p:nvPr/>
        </p:nvSpPr>
        <p:spPr bwMode="auto">
          <a:xfrm>
            <a:off x="4994275" y="454025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0000"/>
                </a:solidFill>
                <a:latin typeface="Calibri" panose="020F0502020204030204" pitchFamily="34" charset="0"/>
              </a:rPr>
              <a:t>P</a:t>
            </a:r>
            <a:r>
              <a:rPr lang="en-US" altLang="en-US" sz="1400" b="1" baseline="-25000">
                <a:solidFill>
                  <a:srgbClr val="FF0000"/>
                </a:solidFill>
                <a:latin typeface="Calibri" panose="020F0502020204030204" pitchFamily="34" charset="0"/>
              </a:rPr>
              <a:t>o</a:t>
            </a:r>
            <a:r>
              <a:rPr lang="en-US" altLang="en-US" sz="1400" b="1">
                <a:solidFill>
                  <a:srgbClr val="FF0000"/>
                </a:solidFill>
                <a:latin typeface="Calibri" panose="020F0502020204030204" pitchFamily="34" charset="0"/>
              </a:rPr>
              <a:t>  + </a:t>
            </a:r>
            <a:r>
              <a:rPr lang="en-US" altLang="en-US" sz="1400" b="1">
                <a:solidFill>
                  <a:srgbClr val="FF0000"/>
                </a:solidFill>
                <a:latin typeface="Symbol" panose="05050102010706020507" pitchFamily="18" charset="2"/>
              </a:rPr>
              <a:t>D</a:t>
            </a:r>
            <a:r>
              <a:rPr lang="en-US" altLang="en-US" sz="1400" b="1">
                <a:solidFill>
                  <a:srgbClr val="FF0000"/>
                </a:solidFill>
                <a:latin typeface="Calibri" panose="020F0502020204030204" pitchFamily="34" charset="0"/>
              </a:rPr>
              <a:t>P</a:t>
            </a:r>
          </a:p>
        </p:txBody>
      </p:sp>
      <p:cxnSp>
        <p:nvCxnSpPr>
          <p:cNvPr id="23" name="Straight Arrow Connector 22"/>
          <p:cNvCxnSpPr/>
          <p:nvPr/>
        </p:nvCxnSpPr>
        <p:spPr>
          <a:xfrm>
            <a:off x="4422775" y="2457450"/>
            <a:ext cx="800100" cy="1588"/>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60900" y="2143125"/>
            <a:ext cx="449263" cy="306388"/>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1</a:t>
            </a:r>
          </a:p>
        </p:txBody>
      </p:sp>
      <p:cxnSp>
        <p:nvCxnSpPr>
          <p:cNvPr id="26" name="Straight Arrow Connector 25"/>
          <p:cNvCxnSpPr/>
          <p:nvPr/>
        </p:nvCxnSpPr>
        <p:spPr>
          <a:xfrm rot="16200000" flipH="1" flipV="1">
            <a:off x="3149600" y="3203577"/>
            <a:ext cx="254317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314987" y="443984"/>
            <a:ext cx="2736647" cy="369332"/>
          </a:xfrm>
          <a:prstGeom prst="rect">
            <a:avLst/>
          </a:prstGeom>
        </p:spPr>
        <p:txBody>
          <a:bodyPr wrap="none">
            <a:spAutoFit/>
          </a:bodyPr>
          <a:lstStyle/>
          <a:p>
            <a:r>
              <a:rPr lang="en-US" b="1" dirty="0">
                <a:solidFill>
                  <a:srgbClr val="00B0F0"/>
                </a:solidFill>
                <a:effectLst>
                  <a:outerShdw blurRad="38100" dist="38100" dir="2700000" algn="tl">
                    <a:srgbClr val="000000">
                      <a:alpha val="43137"/>
                    </a:srgbClr>
                  </a:outerShdw>
                </a:effectLst>
              </a:rPr>
              <a:t>Normally Consolidated </a:t>
            </a:r>
            <a:endParaRPr lang="en-US" dirty="0"/>
          </a:p>
        </p:txBody>
      </p:sp>
      <p:cxnSp>
        <p:nvCxnSpPr>
          <p:cNvPr id="28" name="Straight Arrow Connector 27"/>
          <p:cNvCxnSpPr/>
          <p:nvPr/>
        </p:nvCxnSpPr>
        <p:spPr bwMode="auto">
          <a:xfrm flipH="1">
            <a:off x="4873625" y="1454150"/>
            <a:ext cx="184150" cy="7048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9" name="TextBox 28"/>
          <p:cNvSpPr txBox="1"/>
          <p:nvPr/>
        </p:nvSpPr>
        <p:spPr>
          <a:xfrm>
            <a:off x="3660776" y="1098550"/>
            <a:ext cx="2406650" cy="415498"/>
          </a:xfrm>
          <a:prstGeom prst="rect">
            <a:avLst/>
          </a:prstGeom>
          <a:noFill/>
        </p:spPr>
        <p:txBody>
          <a:bodyPr wrap="square" rtlCol="0">
            <a:spAutoFit/>
          </a:bodyPr>
          <a:lstStyle/>
          <a:p>
            <a:r>
              <a:rPr lang="en-US" sz="1050" dirty="0"/>
              <a:t>Stress of the building at the mid height of the clay layer</a:t>
            </a:r>
          </a:p>
        </p:txBody>
      </p:sp>
      <p:graphicFrame>
        <p:nvGraphicFramePr>
          <p:cNvPr id="34" name="Object 33"/>
          <p:cNvGraphicFramePr>
            <a:graphicFrameLocks noChangeAspect="1"/>
          </p:cNvGraphicFramePr>
          <p:nvPr>
            <p:extLst>
              <p:ext uri="{D42A27DB-BD31-4B8C-83A1-F6EECF244321}">
                <p14:modId xmlns:p14="http://schemas.microsoft.com/office/powerpoint/2010/main" val="1899564381"/>
              </p:ext>
            </p:extLst>
          </p:nvPr>
        </p:nvGraphicFramePr>
        <p:xfrm>
          <a:off x="3111327" y="5523940"/>
          <a:ext cx="2960607" cy="855088"/>
        </p:xfrm>
        <a:graphic>
          <a:graphicData uri="http://schemas.openxmlformats.org/presentationml/2006/ole">
            <mc:AlternateContent xmlns:mc="http://schemas.openxmlformats.org/markup-compatibility/2006">
              <mc:Choice xmlns:v="urn:schemas-microsoft-com:vml" Requires="v">
                <p:oleObj spid="_x0000_s36897" name="Equation" r:id="rId4" imgW="1498600" imgH="457200" progId="Equation.3">
                  <p:embed/>
                </p:oleObj>
              </mc:Choice>
              <mc:Fallback>
                <p:oleObj name="Equation" r:id="rId4" imgW="14986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327" y="5523940"/>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0567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lum bright="20000"/>
          </a:blip>
          <a:srcRect l="60403"/>
          <a:stretch/>
        </p:blipFill>
        <p:spPr>
          <a:xfrm>
            <a:off x="265890" y="1269524"/>
            <a:ext cx="1628218" cy="2185481"/>
          </a:xfrm>
          <a:prstGeom prst="rect">
            <a:avLst/>
          </a:prstGeom>
        </p:spPr>
      </p:pic>
      <p:sp>
        <p:nvSpPr>
          <p:cNvPr id="3" name="TextBox 2"/>
          <p:cNvSpPr txBox="1"/>
          <p:nvPr/>
        </p:nvSpPr>
        <p:spPr>
          <a:xfrm>
            <a:off x="654996" y="466928"/>
            <a:ext cx="3557384" cy="923330"/>
          </a:xfrm>
          <a:prstGeom prst="rect">
            <a:avLst/>
          </a:prstGeom>
          <a:noFill/>
        </p:spPr>
        <p:txBody>
          <a:bodyPr wrap="none" rtlCol="0">
            <a:spAutoFit/>
          </a:bodyPr>
          <a:lstStyle/>
          <a:p>
            <a:r>
              <a:rPr lang="en-US" b="1" u="sng" dirty="0"/>
              <a:t>Laboratory Consolidation Test</a:t>
            </a:r>
          </a:p>
          <a:p>
            <a:endParaRPr lang="en-US" dirty="0"/>
          </a:p>
          <a:p>
            <a:r>
              <a:rPr lang="en-US" dirty="0"/>
              <a:t>- One Dimensional Consolidation</a:t>
            </a:r>
          </a:p>
        </p:txBody>
      </p:sp>
      <p:pic>
        <p:nvPicPr>
          <p:cNvPr id="4" name="Picture 3"/>
          <p:cNvPicPr>
            <a:picLocks noChangeAspect="1"/>
          </p:cNvPicPr>
          <p:nvPr/>
        </p:nvPicPr>
        <p:blipFill>
          <a:blip r:embed="rId4">
            <a:lum bright="-20000" contrast="40000"/>
          </a:blip>
          <a:stretch>
            <a:fillRect/>
          </a:stretch>
        </p:blipFill>
        <p:spPr>
          <a:xfrm>
            <a:off x="6213949" y="779046"/>
            <a:ext cx="2845744" cy="2503268"/>
          </a:xfrm>
          <a:prstGeom prst="rect">
            <a:avLst/>
          </a:prstGeom>
        </p:spPr>
      </p:pic>
      <p:pic>
        <p:nvPicPr>
          <p:cNvPr id="5" name="Picture 4"/>
          <p:cNvPicPr>
            <a:picLocks noChangeAspect="1"/>
          </p:cNvPicPr>
          <p:nvPr/>
        </p:nvPicPr>
        <p:blipFill>
          <a:blip r:embed="rId5">
            <a:lum bright="-20000" contrast="40000"/>
          </a:blip>
          <a:stretch>
            <a:fillRect/>
          </a:stretch>
        </p:blipFill>
        <p:spPr>
          <a:xfrm>
            <a:off x="6589631" y="3417650"/>
            <a:ext cx="2476404" cy="3081643"/>
          </a:xfrm>
          <a:prstGeom prst="rect">
            <a:avLst/>
          </a:prstGeom>
        </p:spPr>
      </p:pic>
      <p:pic>
        <p:nvPicPr>
          <p:cNvPr id="6" name="Picture 5"/>
          <p:cNvPicPr>
            <a:picLocks noChangeAspect="1"/>
          </p:cNvPicPr>
          <p:nvPr/>
        </p:nvPicPr>
        <p:blipFill>
          <a:blip r:embed="rId6">
            <a:lum bright="-20000" contrast="40000"/>
          </a:blip>
          <a:stretch>
            <a:fillRect/>
          </a:stretch>
        </p:blipFill>
        <p:spPr>
          <a:xfrm>
            <a:off x="1780761" y="1421248"/>
            <a:ext cx="2551290" cy="1833562"/>
          </a:xfrm>
          <a:prstGeom prst="rect">
            <a:avLst/>
          </a:prstGeom>
        </p:spPr>
      </p:pic>
      <p:cxnSp>
        <p:nvCxnSpPr>
          <p:cNvPr id="8" name="Straight Connector 7"/>
          <p:cNvCxnSpPr/>
          <p:nvPr/>
        </p:nvCxnSpPr>
        <p:spPr bwMode="auto">
          <a:xfrm>
            <a:off x="6225701" y="0"/>
            <a:ext cx="0" cy="6858000"/>
          </a:xfrm>
          <a:prstGeom prst="line">
            <a:avLst/>
          </a:prstGeom>
          <a:solidFill>
            <a:schemeClr val="accent1"/>
          </a:solidFill>
          <a:ln w="34925" cap="flat" cmpd="sng" algn="ctr">
            <a:solidFill>
              <a:schemeClr val="tx1"/>
            </a:solidFill>
            <a:prstDash val="solid"/>
            <a:round/>
            <a:headEnd type="none" w="med" len="med"/>
            <a:tailEnd type="none" w="med" len="med"/>
          </a:ln>
          <a:effectLst/>
        </p:spPr>
      </p:cxnSp>
      <p:sp>
        <p:nvSpPr>
          <p:cNvPr id="9" name="Rectangle 8"/>
          <p:cNvSpPr/>
          <p:nvPr/>
        </p:nvSpPr>
        <p:spPr bwMode="auto">
          <a:xfrm>
            <a:off x="6517532" y="2211421"/>
            <a:ext cx="116732" cy="1297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Freeform 9"/>
          <p:cNvSpPr/>
          <p:nvPr/>
        </p:nvSpPr>
        <p:spPr bwMode="auto">
          <a:xfrm>
            <a:off x="3334513" y="1768763"/>
            <a:ext cx="3254356" cy="839287"/>
          </a:xfrm>
          <a:custGeom>
            <a:avLst/>
            <a:gdLst>
              <a:gd name="connsiteX0" fmla="*/ 2276272 w 2342419"/>
              <a:gd name="connsiteY0" fmla="*/ 854960 h 1432134"/>
              <a:gd name="connsiteX1" fmla="*/ 2276272 w 2342419"/>
              <a:gd name="connsiteY1" fmla="*/ 757683 h 1432134"/>
              <a:gd name="connsiteX2" fmla="*/ 1588851 w 2342419"/>
              <a:gd name="connsiteY2" fmla="*/ 11896 h 1432134"/>
              <a:gd name="connsiteX3" fmla="*/ 0 w 2342419"/>
              <a:gd name="connsiteY3" fmla="*/ 1432134 h 1432134"/>
              <a:gd name="connsiteX0" fmla="*/ 2276272 w 2276272"/>
              <a:gd name="connsiteY0" fmla="*/ 757683 h 1432134"/>
              <a:gd name="connsiteX1" fmla="*/ 1588851 w 2276272"/>
              <a:gd name="connsiteY1" fmla="*/ 11896 h 1432134"/>
              <a:gd name="connsiteX2" fmla="*/ 0 w 2276272"/>
              <a:gd name="connsiteY2" fmla="*/ 1432134 h 1432134"/>
              <a:gd name="connsiteX0" fmla="*/ 2276272 w 2276272"/>
              <a:gd name="connsiteY0" fmla="*/ 0 h 674451"/>
              <a:gd name="connsiteX1" fmla="*/ 0 w 2276272"/>
              <a:gd name="connsiteY1" fmla="*/ 674451 h 674451"/>
              <a:gd name="connsiteX0" fmla="*/ 2276272 w 2276272"/>
              <a:gd name="connsiteY0" fmla="*/ 445174 h 1119625"/>
              <a:gd name="connsiteX1" fmla="*/ 0 w 2276272"/>
              <a:gd name="connsiteY1" fmla="*/ 1119625 h 1119625"/>
              <a:gd name="connsiteX0" fmla="*/ 2256817 w 2256817"/>
              <a:gd name="connsiteY0" fmla="*/ 460102 h 1050247"/>
              <a:gd name="connsiteX1" fmla="*/ 0 w 2256817"/>
              <a:gd name="connsiteY1" fmla="*/ 1050247 h 1050247"/>
              <a:gd name="connsiteX0" fmla="*/ 3190673 w 3190673"/>
              <a:gd name="connsiteY0" fmla="*/ 468549 h 1013298"/>
              <a:gd name="connsiteX1" fmla="*/ 0 w 3190673"/>
              <a:gd name="connsiteY1" fmla="*/ 1013298 h 1013298"/>
              <a:gd name="connsiteX0" fmla="*/ 3111425 w 3111425"/>
              <a:gd name="connsiteY0" fmla="*/ 513994 h 839287"/>
              <a:gd name="connsiteX1" fmla="*/ 0 w 3111425"/>
              <a:gd name="connsiteY1" fmla="*/ 839287 h 839287"/>
            </a:gdLst>
            <a:ahLst/>
            <a:cxnLst>
              <a:cxn ang="0">
                <a:pos x="connsiteX0" y="connsiteY0"/>
              </a:cxn>
              <a:cxn ang="0">
                <a:pos x="connsiteX1" y="connsiteY1"/>
              </a:cxn>
            </a:cxnLst>
            <a:rect l="l" t="t" r="r" b="b"/>
            <a:pathLst>
              <a:path w="3111425" h="839287">
                <a:moveTo>
                  <a:pt x="3111425" y="513994"/>
                </a:moveTo>
                <a:cubicBezTo>
                  <a:pt x="2073808" y="-713853"/>
                  <a:pt x="758757" y="614470"/>
                  <a:pt x="0" y="839287"/>
                </a:cubicBezTo>
              </a:path>
            </a:pathLst>
          </a:custGeom>
          <a:noFill/>
          <a:ln w="9525" cap="flat" cmpd="sng" algn="ctr">
            <a:solidFill>
              <a:schemeClr val="tx1"/>
            </a:solidFill>
            <a:prstDash val="lgDash"/>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TextBox 10"/>
          <p:cNvSpPr txBox="1"/>
          <p:nvPr/>
        </p:nvSpPr>
        <p:spPr>
          <a:xfrm>
            <a:off x="6355404" y="2302213"/>
            <a:ext cx="906017" cy="253916"/>
          </a:xfrm>
          <a:prstGeom prst="rect">
            <a:avLst/>
          </a:prstGeom>
          <a:noFill/>
        </p:spPr>
        <p:txBody>
          <a:bodyPr wrap="none" rtlCol="0">
            <a:spAutoFit/>
          </a:bodyPr>
          <a:lstStyle/>
          <a:p>
            <a:r>
              <a:rPr lang="en-US" sz="1050" u="sng" dirty="0"/>
              <a:t>Soil Sample</a:t>
            </a:r>
          </a:p>
        </p:txBody>
      </p:sp>
      <p:cxnSp>
        <p:nvCxnSpPr>
          <p:cNvPr id="13" name="Straight Connector 12"/>
          <p:cNvCxnSpPr>
            <a:stCxn id="9" idx="3"/>
          </p:cNvCxnSpPr>
          <p:nvPr/>
        </p:nvCxnSpPr>
        <p:spPr bwMode="auto">
          <a:xfrm>
            <a:off x="6634264" y="2276272"/>
            <a:ext cx="31128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Arrow Connector 14"/>
          <p:cNvCxnSpPr/>
          <p:nvPr/>
        </p:nvCxnSpPr>
        <p:spPr bwMode="auto">
          <a:xfrm flipV="1">
            <a:off x="6874213" y="1206230"/>
            <a:ext cx="0" cy="1063557"/>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16" name="TextBox 15"/>
          <p:cNvSpPr txBox="1"/>
          <p:nvPr/>
        </p:nvSpPr>
        <p:spPr>
          <a:xfrm>
            <a:off x="6530502" y="1582365"/>
            <a:ext cx="1091966" cy="215444"/>
          </a:xfrm>
          <a:prstGeom prst="rect">
            <a:avLst/>
          </a:prstGeom>
          <a:solidFill>
            <a:schemeClr val="bg1"/>
          </a:solidFill>
        </p:spPr>
        <p:txBody>
          <a:bodyPr wrap="none" rtlCol="0">
            <a:spAutoFit/>
          </a:bodyPr>
          <a:lstStyle/>
          <a:p>
            <a:r>
              <a:rPr lang="en-US" sz="800" b="1" dirty="0">
                <a:effectLst>
                  <a:outerShdw blurRad="38100" dist="38100" dir="2700000" algn="tl">
                    <a:srgbClr val="000000">
                      <a:alpha val="43137"/>
                    </a:srgbClr>
                  </a:outerShdw>
                </a:effectLst>
              </a:rPr>
              <a:t>Depth of Sampling</a:t>
            </a:r>
          </a:p>
        </p:txBody>
      </p:sp>
      <p:pic>
        <p:nvPicPr>
          <p:cNvPr id="17" name="Picture 16"/>
          <p:cNvPicPr>
            <a:picLocks noChangeAspect="1"/>
          </p:cNvPicPr>
          <p:nvPr/>
        </p:nvPicPr>
        <p:blipFill>
          <a:blip r:embed="rId7">
            <a:lum bright="-20000" contrast="40000"/>
          </a:blip>
          <a:stretch>
            <a:fillRect/>
          </a:stretch>
        </p:blipFill>
        <p:spPr>
          <a:xfrm>
            <a:off x="933856" y="3441190"/>
            <a:ext cx="2907716" cy="1297865"/>
          </a:xfrm>
          <a:prstGeom prst="rect">
            <a:avLst/>
          </a:prstGeom>
        </p:spPr>
      </p:pic>
      <p:sp>
        <p:nvSpPr>
          <p:cNvPr id="18" name="TextBox 17"/>
          <p:cNvSpPr txBox="1"/>
          <p:nvPr/>
        </p:nvSpPr>
        <p:spPr>
          <a:xfrm>
            <a:off x="583660" y="3895992"/>
            <a:ext cx="351378" cy="369332"/>
          </a:xfrm>
          <a:prstGeom prst="rect">
            <a:avLst/>
          </a:prstGeom>
          <a:noFill/>
        </p:spPr>
        <p:txBody>
          <a:bodyPr wrap="none" rtlCol="0">
            <a:spAutoFit/>
          </a:bodyPr>
          <a:lstStyle/>
          <a:p>
            <a:r>
              <a:rPr lang="en-US" dirty="0"/>
              <a:t>H</a:t>
            </a:r>
          </a:p>
        </p:txBody>
      </p:sp>
      <p:sp>
        <p:nvSpPr>
          <p:cNvPr id="19" name="TextBox 18"/>
          <p:cNvSpPr txBox="1"/>
          <p:nvPr/>
        </p:nvSpPr>
        <p:spPr>
          <a:xfrm>
            <a:off x="2658893" y="3260453"/>
            <a:ext cx="453970" cy="369332"/>
          </a:xfrm>
          <a:prstGeom prst="rect">
            <a:avLst/>
          </a:prstGeom>
          <a:noFill/>
        </p:spPr>
        <p:txBody>
          <a:bodyPr wrap="none" rtlCol="0">
            <a:spAutoFit/>
          </a:bodyPr>
          <a:lstStyle/>
          <a:p>
            <a:r>
              <a:rPr lang="en-US" dirty="0">
                <a:latin typeface="Symbol" panose="05050102010706020507" pitchFamily="18" charset="2"/>
              </a:rPr>
              <a:t>D</a:t>
            </a:r>
            <a:r>
              <a:rPr lang="en-US" dirty="0"/>
              <a:t>e</a:t>
            </a:r>
          </a:p>
        </p:txBody>
      </p:sp>
      <p:sp>
        <p:nvSpPr>
          <p:cNvPr id="20" name="Freeform 19"/>
          <p:cNvSpPr/>
          <p:nvPr/>
        </p:nvSpPr>
        <p:spPr bwMode="auto">
          <a:xfrm>
            <a:off x="2481097" y="3448520"/>
            <a:ext cx="275073" cy="214009"/>
          </a:xfrm>
          <a:custGeom>
            <a:avLst/>
            <a:gdLst>
              <a:gd name="connsiteX0" fmla="*/ 87005 w 275073"/>
              <a:gd name="connsiteY0" fmla="*/ 214009 h 214009"/>
              <a:gd name="connsiteX1" fmla="*/ 9184 w 275073"/>
              <a:gd name="connsiteY1" fmla="*/ 58366 h 214009"/>
              <a:gd name="connsiteX2" fmla="*/ 275073 w 275073"/>
              <a:gd name="connsiteY2" fmla="*/ 0 h 214009"/>
            </a:gdLst>
            <a:ahLst/>
            <a:cxnLst>
              <a:cxn ang="0">
                <a:pos x="connsiteX0" y="connsiteY0"/>
              </a:cxn>
              <a:cxn ang="0">
                <a:pos x="connsiteX1" y="connsiteY1"/>
              </a:cxn>
              <a:cxn ang="0">
                <a:pos x="connsiteX2" y="connsiteY2"/>
              </a:cxn>
            </a:cxnLst>
            <a:rect l="l" t="t" r="r" b="b"/>
            <a:pathLst>
              <a:path w="275073" h="214009">
                <a:moveTo>
                  <a:pt x="87005" y="214009"/>
                </a:moveTo>
                <a:cubicBezTo>
                  <a:pt x="32422" y="154021"/>
                  <a:pt x="-22161" y="94034"/>
                  <a:pt x="9184" y="58366"/>
                </a:cubicBezTo>
                <a:cubicBezTo>
                  <a:pt x="40529" y="22698"/>
                  <a:pt x="157801" y="11349"/>
                  <a:pt x="275073" y="0"/>
                </a:cubicBezTo>
              </a:path>
            </a:pathLst>
          </a:custGeom>
          <a:noFill/>
          <a:ln w="9525" cap="flat" cmpd="sng" algn="ctr">
            <a:solidFill>
              <a:schemeClr val="tx1"/>
            </a:solidFill>
            <a:prstDash val="solid"/>
            <a:round/>
            <a:headEnd type="arrow" w="sm" len="sm"/>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TextBox 20"/>
          <p:cNvSpPr txBox="1"/>
          <p:nvPr/>
        </p:nvSpPr>
        <p:spPr>
          <a:xfrm>
            <a:off x="3735421" y="3662528"/>
            <a:ext cx="312906" cy="369332"/>
          </a:xfrm>
          <a:prstGeom prst="rect">
            <a:avLst/>
          </a:prstGeom>
          <a:noFill/>
        </p:spPr>
        <p:txBody>
          <a:bodyPr wrap="none" rtlCol="0">
            <a:spAutoFit/>
          </a:bodyPr>
          <a:lstStyle/>
          <a:p>
            <a:r>
              <a:rPr lang="en-US" dirty="0"/>
              <a:t>1</a:t>
            </a:r>
          </a:p>
        </p:txBody>
      </p:sp>
      <p:sp>
        <p:nvSpPr>
          <p:cNvPr id="22" name="TextBox 21"/>
          <p:cNvSpPr txBox="1"/>
          <p:nvPr/>
        </p:nvSpPr>
        <p:spPr>
          <a:xfrm>
            <a:off x="3699753" y="4217005"/>
            <a:ext cx="312906" cy="369332"/>
          </a:xfrm>
          <a:prstGeom prst="rect">
            <a:avLst/>
          </a:prstGeom>
          <a:noFill/>
        </p:spPr>
        <p:txBody>
          <a:bodyPr wrap="none" rtlCol="0">
            <a:spAutoFit/>
          </a:bodyPr>
          <a:lstStyle/>
          <a:p>
            <a:r>
              <a:rPr lang="en-US" dirty="0"/>
              <a:t>e</a:t>
            </a:r>
          </a:p>
        </p:txBody>
      </p:sp>
      <p:grpSp>
        <p:nvGrpSpPr>
          <p:cNvPr id="64" name="Group 63"/>
          <p:cNvGrpSpPr/>
          <p:nvPr/>
        </p:nvGrpSpPr>
        <p:grpSpPr>
          <a:xfrm>
            <a:off x="150783" y="4846190"/>
            <a:ext cx="5880873" cy="1780162"/>
            <a:chOff x="150783" y="4846190"/>
            <a:chExt cx="5880873" cy="1780162"/>
          </a:xfrm>
        </p:grpSpPr>
        <p:pic>
          <p:nvPicPr>
            <p:cNvPr id="57" name="Picture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3886" y="4897189"/>
              <a:ext cx="1557770" cy="1612950"/>
            </a:xfrm>
            <a:prstGeom prst="rect">
              <a:avLst/>
            </a:prstGeom>
          </p:spPr>
        </p:pic>
        <p:pic>
          <p:nvPicPr>
            <p:cNvPr id="25" name="Picture 24"/>
            <p:cNvPicPr>
              <a:picLocks noChangeAspect="1"/>
            </p:cNvPicPr>
            <p:nvPr/>
          </p:nvPicPr>
          <p:blipFill>
            <a:blip r:embed="rId9">
              <a:lum bright="-20000" contrast="40000"/>
            </a:blip>
            <a:stretch>
              <a:fillRect/>
            </a:stretch>
          </p:blipFill>
          <p:spPr>
            <a:xfrm>
              <a:off x="150783" y="4995348"/>
              <a:ext cx="624386" cy="450715"/>
            </a:xfrm>
            <a:prstGeom prst="rect">
              <a:avLst/>
            </a:prstGeom>
          </p:spPr>
        </p:pic>
        <p:pic>
          <p:nvPicPr>
            <p:cNvPr id="26" name="Picture 25"/>
            <p:cNvPicPr>
              <a:picLocks noChangeAspect="1"/>
            </p:cNvPicPr>
            <p:nvPr/>
          </p:nvPicPr>
          <p:blipFill>
            <a:blip r:embed="rId9">
              <a:lum bright="-20000" contrast="40000"/>
            </a:blip>
            <a:stretch>
              <a:fillRect/>
            </a:stretch>
          </p:blipFill>
          <p:spPr>
            <a:xfrm>
              <a:off x="400459" y="5290420"/>
              <a:ext cx="624386" cy="450715"/>
            </a:xfrm>
            <a:prstGeom prst="rect">
              <a:avLst/>
            </a:prstGeom>
          </p:spPr>
        </p:pic>
        <p:pic>
          <p:nvPicPr>
            <p:cNvPr id="27" name="Picture 26"/>
            <p:cNvPicPr>
              <a:picLocks noChangeAspect="1"/>
            </p:cNvPicPr>
            <p:nvPr/>
          </p:nvPicPr>
          <p:blipFill>
            <a:blip r:embed="rId9">
              <a:lum bright="-20000" contrast="40000"/>
            </a:blip>
            <a:stretch>
              <a:fillRect/>
            </a:stretch>
          </p:blipFill>
          <p:spPr>
            <a:xfrm>
              <a:off x="552859" y="5442820"/>
              <a:ext cx="624386" cy="450715"/>
            </a:xfrm>
            <a:prstGeom prst="rect">
              <a:avLst/>
            </a:prstGeom>
          </p:spPr>
        </p:pic>
        <p:pic>
          <p:nvPicPr>
            <p:cNvPr id="28" name="Picture 27"/>
            <p:cNvPicPr>
              <a:picLocks noChangeAspect="1"/>
            </p:cNvPicPr>
            <p:nvPr/>
          </p:nvPicPr>
          <p:blipFill>
            <a:blip r:embed="rId9">
              <a:lum bright="-20000" contrast="40000"/>
            </a:blip>
            <a:stretch>
              <a:fillRect/>
            </a:stretch>
          </p:blipFill>
          <p:spPr>
            <a:xfrm>
              <a:off x="705259" y="5595220"/>
              <a:ext cx="624386" cy="450715"/>
            </a:xfrm>
            <a:prstGeom prst="rect">
              <a:avLst/>
            </a:prstGeom>
          </p:spPr>
        </p:pic>
        <p:pic>
          <p:nvPicPr>
            <p:cNvPr id="29" name="Picture 28"/>
            <p:cNvPicPr>
              <a:picLocks noChangeAspect="1"/>
            </p:cNvPicPr>
            <p:nvPr/>
          </p:nvPicPr>
          <p:blipFill>
            <a:blip r:embed="rId9">
              <a:lum bright="-20000" contrast="40000"/>
            </a:blip>
            <a:stretch>
              <a:fillRect/>
            </a:stretch>
          </p:blipFill>
          <p:spPr>
            <a:xfrm>
              <a:off x="851174" y="5793016"/>
              <a:ext cx="624386" cy="450715"/>
            </a:xfrm>
            <a:prstGeom prst="rect">
              <a:avLst/>
            </a:prstGeom>
          </p:spPr>
        </p:pic>
        <p:sp>
          <p:nvSpPr>
            <p:cNvPr id="30" name="TextBox 29"/>
            <p:cNvSpPr txBox="1"/>
            <p:nvPr/>
          </p:nvSpPr>
          <p:spPr>
            <a:xfrm>
              <a:off x="243845" y="4846190"/>
              <a:ext cx="1042273" cy="215444"/>
            </a:xfrm>
            <a:prstGeom prst="rect">
              <a:avLst/>
            </a:prstGeom>
            <a:noFill/>
          </p:spPr>
          <p:txBody>
            <a:bodyPr wrap="none" rtlCol="0">
              <a:spAutoFit/>
            </a:bodyPr>
            <a:lstStyle/>
            <a:p>
              <a:r>
                <a:rPr lang="en-US" sz="800" dirty="0"/>
                <a:t>1</a:t>
              </a:r>
              <a:r>
                <a:rPr lang="en-US" sz="800" baseline="30000" dirty="0"/>
                <a:t>st</a:t>
              </a:r>
              <a:r>
                <a:rPr lang="en-US" sz="800" dirty="0"/>
                <a:t> Load Increment</a:t>
              </a:r>
            </a:p>
          </p:txBody>
        </p:sp>
        <p:sp>
          <p:nvSpPr>
            <p:cNvPr id="31" name="TextBox 30"/>
            <p:cNvSpPr txBox="1"/>
            <p:nvPr/>
          </p:nvSpPr>
          <p:spPr>
            <a:xfrm>
              <a:off x="545402" y="5251509"/>
              <a:ext cx="1042273" cy="215444"/>
            </a:xfrm>
            <a:prstGeom prst="rect">
              <a:avLst/>
            </a:prstGeom>
            <a:noFill/>
          </p:spPr>
          <p:txBody>
            <a:bodyPr wrap="none" rtlCol="0">
              <a:spAutoFit/>
            </a:bodyPr>
            <a:lstStyle/>
            <a:p>
              <a:r>
                <a:rPr lang="en-US" sz="800" dirty="0"/>
                <a:t>2</a:t>
              </a:r>
              <a:r>
                <a:rPr lang="en-US" sz="800" baseline="30000" dirty="0"/>
                <a:t>st</a:t>
              </a:r>
              <a:r>
                <a:rPr lang="en-US" sz="800" dirty="0"/>
                <a:t> Load Increment</a:t>
              </a:r>
            </a:p>
          </p:txBody>
        </p:sp>
        <p:sp>
          <p:nvSpPr>
            <p:cNvPr id="32" name="TextBox 31"/>
            <p:cNvSpPr txBox="1"/>
            <p:nvPr/>
          </p:nvSpPr>
          <p:spPr>
            <a:xfrm>
              <a:off x="1138790" y="5747619"/>
              <a:ext cx="643125" cy="338554"/>
            </a:xfrm>
            <a:prstGeom prst="rect">
              <a:avLst/>
            </a:prstGeom>
            <a:noFill/>
          </p:spPr>
          <p:txBody>
            <a:bodyPr wrap="none" rtlCol="0">
              <a:spAutoFit/>
            </a:bodyPr>
            <a:lstStyle/>
            <a:p>
              <a:r>
                <a:rPr lang="en-US" sz="800" dirty="0"/>
                <a:t>4</a:t>
              </a:r>
              <a:r>
                <a:rPr lang="en-US" sz="800" baseline="30000" dirty="0"/>
                <a:t>st</a:t>
              </a:r>
              <a:r>
                <a:rPr lang="en-US" sz="800" dirty="0"/>
                <a:t> Load</a:t>
              </a:r>
            </a:p>
            <a:p>
              <a:r>
                <a:rPr lang="en-US" sz="800" dirty="0"/>
                <a:t>Increment</a:t>
              </a:r>
            </a:p>
          </p:txBody>
        </p:sp>
        <p:sp>
          <p:nvSpPr>
            <p:cNvPr id="33" name="Right Brace 32"/>
            <p:cNvSpPr/>
            <p:nvPr/>
          </p:nvSpPr>
          <p:spPr bwMode="auto">
            <a:xfrm>
              <a:off x="1685998" y="4936982"/>
              <a:ext cx="220494" cy="1297021"/>
            </a:xfrm>
            <a:prstGeom prst="rightBrace">
              <a:avLst>
                <a:gd name="adj1" fmla="val 78125"/>
                <a:gd name="adj2" fmla="val 50000"/>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6" name="Straight Arrow Connector 35"/>
            <p:cNvCxnSpPr/>
            <p:nvPr/>
          </p:nvCxnSpPr>
          <p:spPr bwMode="auto">
            <a:xfrm>
              <a:off x="1912328" y="5592367"/>
              <a:ext cx="843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7" name="TextBox 36"/>
            <p:cNvSpPr txBox="1"/>
            <p:nvPr/>
          </p:nvSpPr>
          <p:spPr>
            <a:xfrm>
              <a:off x="1767594" y="5239836"/>
              <a:ext cx="1268296" cy="338554"/>
            </a:xfrm>
            <a:prstGeom prst="rect">
              <a:avLst/>
            </a:prstGeom>
            <a:noFill/>
          </p:spPr>
          <p:txBody>
            <a:bodyPr wrap="none" rtlCol="0">
              <a:spAutoFit/>
            </a:bodyPr>
            <a:lstStyle/>
            <a:p>
              <a:pPr algn="ctr"/>
              <a:r>
                <a:rPr lang="en-US" sz="800" dirty="0"/>
                <a:t>Plot all </a:t>
              </a:r>
            </a:p>
            <a:p>
              <a:pPr algn="ctr"/>
              <a:r>
                <a:rPr lang="en-US" sz="800" dirty="0">
                  <a:latin typeface="Symbol" panose="05050102010706020507" pitchFamily="18" charset="2"/>
                </a:rPr>
                <a:t>D</a:t>
              </a:r>
              <a:r>
                <a:rPr lang="en-US" sz="800" dirty="0"/>
                <a:t>e vs. Load increments</a:t>
              </a:r>
            </a:p>
          </p:txBody>
        </p:sp>
        <p:sp>
          <p:nvSpPr>
            <p:cNvPr id="38" name="TextBox 37"/>
            <p:cNvSpPr txBox="1"/>
            <p:nvPr/>
          </p:nvSpPr>
          <p:spPr>
            <a:xfrm>
              <a:off x="532100" y="5011560"/>
              <a:ext cx="702436" cy="215444"/>
            </a:xfrm>
            <a:prstGeom prst="rect">
              <a:avLst/>
            </a:prstGeom>
            <a:noFill/>
          </p:spPr>
          <p:txBody>
            <a:bodyPr wrap="none" rtlCol="0">
              <a:spAutoFit/>
            </a:bodyPr>
            <a:lstStyle/>
            <a:p>
              <a:pPr algn="ctr"/>
              <a:r>
                <a:rPr lang="en-US" sz="800" dirty="0">
                  <a:latin typeface="Symbol" panose="05050102010706020507" pitchFamily="18" charset="2"/>
                </a:rPr>
                <a:t>D</a:t>
              </a:r>
              <a:r>
                <a:rPr lang="en-US" sz="800" dirty="0"/>
                <a:t>e</a:t>
              </a:r>
              <a:r>
                <a:rPr lang="en-US" sz="800" baseline="-25000" dirty="0"/>
                <a:t>1</a:t>
              </a:r>
              <a:r>
                <a:rPr lang="en-US" sz="800" dirty="0"/>
                <a:t> vs. </a:t>
              </a:r>
              <a:r>
                <a:rPr lang="en-US" sz="800" dirty="0">
                  <a:latin typeface="Symbol" panose="05050102010706020507" pitchFamily="18" charset="2"/>
                </a:rPr>
                <a:t>D</a:t>
              </a:r>
              <a:r>
                <a:rPr lang="en-US" sz="800" dirty="0"/>
                <a:t>P</a:t>
              </a:r>
              <a:r>
                <a:rPr lang="en-US" sz="800" baseline="-25000" dirty="0"/>
                <a:t>1</a:t>
              </a:r>
              <a:endParaRPr lang="en-US" sz="800" dirty="0"/>
            </a:p>
          </p:txBody>
        </p:sp>
        <p:sp>
          <p:nvSpPr>
            <p:cNvPr id="39" name="TextBox 38"/>
            <p:cNvSpPr txBox="1"/>
            <p:nvPr/>
          </p:nvSpPr>
          <p:spPr>
            <a:xfrm>
              <a:off x="824040" y="5423364"/>
              <a:ext cx="721672" cy="215444"/>
            </a:xfrm>
            <a:prstGeom prst="rect">
              <a:avLst/>
            </a:prstGeom>
            <a:noFill/>
          </p:spPr>
          <p:txBody>
            <a:bodyPr wrap="none" rtlCol="0">
              <a:spAutoFit/>
            </a:bodyPr>
            <a:lstStyle/>
            <a:p>
              <a:pPr algn="ctr"/>
              <a:r>
                <a:rPr lang="en-US" sz="800" dirty="0">
                  <a:latin typeface="Symbol" panose="05050102010706020507" pitchFamily="18" charset="2"/>
                </a:rPr>
                <a:t>D</a:t>
              </a:r>
              <a:r>
                <a:rPr lang="en-US" sz="800" dirty="0"/>
                <a:t>e</a:t>
              </a:r>
              <a:r>
                <a:rPr lang="en-US" sz="800" baseline="-25000" dirty="0"/>
                <a:t>2</a:t>
              </a:r>
              <a:r>
                <a:rPr lang="en-US" sz="800" dirty="0"/>
                <a:t> vs. </a:t>
              </a:r>
              <a:r>
                <a:rPr lang="en-US" sz="800" dirty="0">
                  <a:latin typeface="Symbol" panose="05050102010706020507" pitchFamily="18" charset="2"/>
                </a:rPr>
                <a:t>D</a:t>
              </a:r>
              <a:r>
                <a:rPr lang="en-US" sz="800" dirty="0"/>
                <a:t>P</a:t>
              </a:r>
              <a:r>
                <a:rPr lang="en-US" sz="800" baseline="-25000" dirty="0"/>
                <a:t>2</a:t>
              </a:r>
            </a:p>
          </p:txBody>
        </p:sp>
        <p:grpSp>
          <p:nvGrpSpPr>
            <p:cNvPr id="56" name="Group 55"/>
            <p:cNvGrpSpPr/>
            <p:nvPr/>
          </p:nvGrpSpPr>
          <p:grpSpPr>
            <a:xfrm>
              <a:off x="2762581" y="4919394"/>
              <a:ext cx="1708499" cy="1706958"/>
              <a:chOff x="3427045" y="5086165"/>
              <a:chExt cx="1708499" cy="1706958"/>
            </a:xfrm>
          </p:grpSpPr>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7774" y="5086165"/>
                <a:ext cx="1557770" cy="1612950"/>
              </a:xfrm>
              <a:prstGeom prst="rect">
                <a:avLst/>
              </a:prstGeom>
            </p:spPr>
          </p:pic>
          <p:sp>
            <p:nvSpPr>
              <p:cNvPr id="40" name="Rectangle 39"/>
              <p:cNvSpPr/>
              <p:nvPr/>
            </p:nvSpPr>
            <p:spPr>
              <a:xfrm>
                <a:off x="3427045" y="5228778"/>
                <a:ext cx="343364" cy="215444"/>
              </a:xfrm>
              <a:prstGeom prst="rect">
                <a:avLst/>
              </a:prstGeom>
            </p:spPr>
            <p:txBody>
              <a:bodyPr wrap="none">
                <a:spAutoFit/>
              </a:bodyPr>
              <a:lstStyle/>
              <a:p>
                <a:r>
                  <a:rPr lang="en-US" sz="800" dirty="0">
                    <a:latin typeface="Symbol" panose="05050102010706020507" pitchFamily="18" charset="2"/>
                  </a:rPr>
                  <a:t>D</a:t>
                </a:r>
                <a:r>
                  <a:rPr lang="en-US" sz="800" dirty="0"/>
                  <a:t>e</a:t>
                </a:r>
                <a:r>
                  <a:rPr lang="en-US" sz="800" baseline="-25000" dirty="0"/>
                  <a:t>1</a:t>
                </a:r>
                <a:endParaRPr lang="en-US" sz="800" dirty="0"/>
              </a:p>
            </p:txBody>
          </p:sp>
          <p:sp>
            <p:nvSpPr>
              <p:cNvPr id="41" name="Rectangle 40"/>
              <p:cNvSpPr/>
              <p:nvPr/>
            </p:nvSpPr>
            <p:spPr>
              <a:xfrm>
                <a:off x="3824018" y="6577679"/>
                <a:ext cx="354584" cy="215444"/>
              </a:xfrm>
              <a:prstGeom prst="rect">
                <a:avLst/>
              </a:prstGeom>
              <a:solidFill>
                <a:schemeClr val="bg1"/>
              </a:solidFill>
            </p:spPr>
            <p:txBody>
              <a:bodyPr wrap="none">
                <a:spAutoFit/>
              </a:bodyPr>
              <a:lstStyle/>
              <a:p>
                <a:pPr algn="ctr"/>
                <a:r>
                  <a:rPr lang="en-US" sz="800" dirty="0">
                    <a:latin typeface="Symbol" panose="05050102010706020507" pitchFamily="18" charset="2"/>
                  </a:rPr>
                  <a:t>D</a:t>
                </a:r>
                <a:r>
                  <a:rPr lang="en-US" sz="800" dirty="0"/>
                  <a:t>P</a:t>
                </a:r>
                <a:r>
                  <a:rPr lang="en-US" sz="800" baseline="-25000" dirty="0"/>
                  <a:t>2</a:t>
                </a:r>
              </a:p>
            </p:txBody>
          </p:sp>
          <p:cxnSp>
            <p:nvCxnSpPr>
              <p:cNvPr id="43" name="Straight Arrow Connector 42"/>
              <p:cNvCxnSpPr/>
              <p:nvPr/>
            </p:nvCxnSpPr>
            <p:spPr bwMode="auto">
              <a:xfrm>
                <a:off x="3715966" y="5337243"/>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5" name="Straight Arrow Connector 44"/>
              <p:cNvCxnSpPr/>
              <p:nvPr/>
            </p:nvCxnSpPr>
            <p:spPr bwMode="auto">
              <a:xfrm flipH="1">
                <a:off x="4007796" y="5337243"/>
                <a:ext cx="6485" cy="123217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46" name="Oval 45"/>
              <p:cNvSpPr/>
              <p:nvPr/>
            </p:nvSpPr>
            <p:spPr bwMode="auto">
              <a:xfrm>
                <a:off x="3981856" y="5291847"/>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7" name="Oval 46"/>
              <p:cNvSpPr/>
              <p:nvPr/>
            </p:nvSpPr>
            <p:spPr bwMode="auto">
              <a:xfrm>
                <a:off x="4229506" y="5371857"/>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8" name="Oval 47"/>
              <p:cNvSpPr/>
              <p:nvPr/>
            </p:nvSpPr>
            <p:spPr bwMode="auto">
              <a:xfrm>
                <a:off x="4364761" y="5556642"/>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9" name="Oval 48"/>
              <p:cNvSpPr/>
              <p:nvPr/>
            </p:nvSpPr>
            <p:spPr bwMode="auto">
              <a:xfrm>
                <a:off x="4223791" y="5853822"/>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Oval 49"/>
              <p:cNvSpPr/>
              <p:nvPr/>
            </p:nvSpPr>
            <p:spPr bwMode="auto">
              <a:xfrm>
                <a:off x="4132351" y="5764287"/>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1" name="Oval 50"/>
              <p:cNvSpPr/>
              <p:nvPr/>
            </p:nvSpPr>
            <p:spPr bwMode="auto">
              <a:xfrm>
                <a:off x="4543831" y="5954787"/>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2" name="Oval 51"/>
              <p:cNvSpPr/>
              <p:nvPr/>
            </p:nvSpPr>
            <p:spPr bwMode="auto">
              <a:xfrm>
                <a:off x="4635271" y="6166242"/>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ight Triangle 52"/>
              <p:cNvSpPr/>
              <p:nvPr/>
            </p:nvSpPr>
            <p:spPr bwMode="auto">
              <a:xfrm>
                <a:off x="4431792" y="5675376"/>
                <a:ext cx="237744" cy="524256"/>
              </a:xfrm>
              <a:custGeom>
                <a:avLst/>
                <a:gdLst>
                  <a:gd name="connsiteX0" fmla="*/ 0 w 457200"/>
                  <a:gd name="connsiteY0" fmla="*/ 475488 h 475488"/>
                  <a:gd name="connsiteX1" fmla="*/ 0 w 457200"/>
                  <a:gd name="connsiteY1" fmla="*/ 0 h 475488"/>
                  <a:gd name="connsiteX2" fmla="*/ 457200 w 457200"/>
                  <a:gd name="connsiteY2" fmla="*/ 475488 h 475488"/>
                  <a:gd name="connsiteX3" fmla="*/ 0 w 457200"/>
                  <a:gd name="connsiteY3" fmla="*/ 475488 h 475488"/>
                  <a:gd name="connsiteX0" fmla="*/ 0 w 457200"/>
                  <a:gd name="connsiteY0" fmla="*/ 524256 h 524256"/>
                  <a:gd name="connsiteX1" fmla="*/ 219456 w 457200"/>
                  <a:gd name="connsiteY1" fmla="*/ 0 h 524256"/>
                  <a:gd name="connsiteX2" fmla="*/ 457200 w 457200"/>
                  <a:gd name="connsiteY2" fmla="*/ 524256 h 524256"/>
                  <a:gd name="connsiteX3" fmla="*/ 0 w 457200"/>
                  <a:gd name="connsiteY3" fmla="*/ 524256 h 524256"/>
                  <a:gd name="connsiteX0" fmla="*/ 6096 w 237744"/>
                  <a:gd name="connsiteY0" fmla="*/ 524256 h 524256"/>
                  <a:gd name="connsiteX1" fmla="*/ 0 w 237744"/>
                  <a:gd name="connsiteY1" fmla="*/ 0 h 524256"/>
                  <a:gd name="connsiteX2" fmla="*/ 237744 w 237744"/>
                  <a:gd name="connsiteY2" fmla="*/ 524256 h 524256"/>
                  <a:gd name="connsiteX3" fmla="*/ 6096 w 237744"/>
                  <a:gd name="connsiteY3" fmla="*/ 524256 h 524256"/>
                </a:gdLst>
                <a:ahLst/>
                <a:cxnLst>
                  <a:cxn ang="0">
                    <a:pos x="connsiteX0" y="connsiteY0"/>
                  </a:cxn>
                  <a:cxn ang="0">
                    <a:pos x="connsiteX1" y="connsiteY1"/>
                  </a:cxn>
                  <a:cxn ang="0">
                    <a:pos x="connsiteX2" y="connsiteY2"/>
                  </a:cxn>
                  <a:cxn ang="0">
                    <a:pos x="connsiteX3" y="connsiteY3"/>
                  </a:cxn>
                </a:cxnLst>
                <a:rect l="l" t="t" r="r" b="b"/>
                <a:pathLst>
                  <a:path w="237744" h="524256">
                    <a:moveTo>
                      <a:pt x="6096" y="524256"/>
                    </a:moveTo>
                    <a:lnTo>
                      <a:pt x="0" y="0"/>
                    </a:lnTo>
                    <a:lnTo>
                      <a:pt x="237744" y="524256"/>
                    </a:lnTo>
                    <a:lnTo>
                      <a:pt x="6096" y="524256"/>
                    </a:lnTo>
                    <a:close/>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4" name="TextBox 53"/>
              <p:cNvSpPr txBox="1"/>
              <p:nvPr/>
            </p:nvSpPr>
            <p:spPr>
              <a:xfrm>
                <a:off x="4547616" y="5748528"/>
                <a:ext cx="428322" cy="369332"/>
              </a:xfrm>
              <a:prstGeom prst="rect">
                <a:avLst/>
              </a:prstGeom>
              <a:noFill/>
            </p:spPr>
            <p:txBody>
              <a:bodyPr wrap="none" rtlCol="0">
                <a:spAutoFit/>
              </a:bodyPr>
              <a:lstStyle/>
              <a:p>
                <a:r>
                  <a:rPr lang="en-US" dirty="0"/>
                  <a:t>C</a:t>
                </a:r>
                <a:r>
                  <a:rPr lang="en-US" baseline="-25000" dirty="0"/>
                  <a:t>c</a:t>
                </a:r>
              </a:p>
            </p:txBody>
          </p:sp>
        </p:grpSp>
        <p:sp>
          <p:nvSpPr>
            <p:cNvPr id="59" name="Right Triangle 52"/>
            <p:cNvSpPr/>
            <p:nvPr/>
          </p:nvSpPr>
          <p:spPr bwMode="auto">
            <a:xfrm>
              <a:off x="5352288" y="5532989"/>
              <a:ext cx="237744" cy="524256"/>
            </a:xfrm>
            <a:custGeom>
              <a:avLst/>
              <a:gdLst>
                <a:gd name="connsiteX0" fmla="*/ 0 w 457200"/>
                <a:gd name="connsiteY0" fmla="*/ 475488 h 475488"/>
                <a:gd name="connsiteX1" fmla="*/ 0 w 457200"/>
                <a:gd name="connsiteY1" fmla="*/ 0 h 475488"/>
                <a:gd name="connsiteX2" fmla="*/ 457200 w 457200"/>
                <a:gd name="connsiteY2" fmla="*/ 475488 h 475488"/>
                <a:gd name="connsiteX3" fmla="*/ 0 w 457200"/>
                <a:gd name="connsiteY3" fmla="*/ 475488 h 475488"/>
                <a:gd name="connsiteX0" fmla="*/ 0 w 457200"/>
                <a:gd name="connsiteY0" fmla="*/ 524256 h 524256"/>
                <a:gd name="connsiteX1" fmla="*/ 219456 w 457200"/>
                <a:gd name="connsiteY1" fmla="*/ 0 h 524256"/>
                <a:gd name="connsiteX2" fmla="*/ 457200 w 457200"/>
                <a:gd name="connsiteY2" fmla="*/ 524256 h 524256"/>
                <a:gd name="connsiteX3" fmla="*/ 0 w 457200"/>
                <a:gd name="connsiteY3" fmla="*/ 524256 h 524256"/>
                <a:gd name="connsiteX0" fmla="*/ 6096 w 237744"/>
                <a:gd name="connsiteY0" fmla="*/ 524256 h 524256"/>
                <a:gd name="connsiteX1" fmla="*/ 0 w 237744"/>
                <a:gd name="connsiteY1" fmla="*/ 0 h 524256"/>
                <a:gd name="connsiteX2" fmla="*/ 237744 w 237744"/>
                <a:gd name="connsiteY2" fmla="*/ 524256 h 524256"/>
                <a:gd name="connsiteX3" fmla="*/ 6096 w 237744"/>
                <a:gd name="connsiteY3" fmla="*/ 524256 h 524256"/>
              </a:gdLst>
              <a:ahLst/>
              <a:cxnLst>
                <a:cxn ang="0">
                  <a:pos x="connsiteX0" y="connsiteY0"/>
                </a:cxn>
                <a:cxn ang="0">
                  <a:pos x="connsiteX1" y="connsiteY1"/>
                </a:cxn>
                <a:cxn ang="0">
                  <a:pos x="connsiteX2" y="connsiteY2"/>
                </a:cxn>
                <a:cxn ang="0">
                  <a:pos x="connsiteX3" y="connsiteY3"/>
                </a:cxn>
              </a:cxnLst>
              <a:rect l="l" t="t" r="r" b="b"/>
              <a:pathLst>
                <a:path w="237744" h="524256">
                  <a:moveTo>
                    <a:pt x="6096" y="524256"/>
                  </a:moveTo>
                  <a:lnTo>
                    <a:pt x="0" y="0"/>
                  </a:lnTo>
                  <a:lnTo>
                    <a:pt x="237744" y="524256"/>
                  </a:lnTo>
                  <a:lnTo>
                    <a:pt x="6096" y="524256"/>
                  </a:ln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0" name="TextBox 59"/>
            <p:cNvSpPr txBox="1"/>
            <p:nvPr/>
          </p:nvSpPr>
          <p:spPr>
            <a:xfrm>
              <a:off x="5419344" y="5630525"/>
              <a:ext cx="428322" cy="369332"/>
            </a:xfrm>
            <a:prstGeom prst="rect">
              <a:avLst/>
            </a:prstGeom>
            <a:noFill/>
          </p:spPr>
          <p:txBody>
            <a:bodyPr wrap="none" rtlCol="0">
              <a:spAutoFit/>
            </a:bodyPr>
            <a:lstStyle/>
            <a:p>
              <a:r>
                <a:rPr lang="en-US" dirty="0"/>
                <a:t>C</a:t>
              </a:r>
              <a:r>
                <a:rPr lang="en-US" baseline="-25000" dirty="0"/>
                <a:t>c</a:t>
              </a:r>
            </a:p>
          </p:txBody>
        </p:sp>
        <p:sp>
          <p:nvSpPr>
            <p:cNvPr id="61" name="Rectangle 60"/>
            <p:cNvSpPr/>
            <p:nvPr/>
          </p:nvSpPr>
          <p:spPr bwMode="auto">
            <a:xfrm>
              <a:off x="4895088" y="5730240"/>
              <a:ext cx="402336" cy="646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2" name="Right Triangle 52"/>
            <p:cNvSpPr/>
            <p:nvPr/>
          </p:nvSpPr>
          <p:spPr bwMode="auto">
            <a:xfrm>
              <a:off x="4852415" y="5612237"/>
              <a:ext cx="414529" cy="87523"/>
            </a:xfrm>
            <a:custGeom>
              <a:avLst/>
              <a:gdLst>
                <a:gd name="connsiteX0" fmla="*/ 0 w 457200"/>
                <a:gd name="connsiteY0" fmla="*/ 475488 h 475488"/>
                <a:gd name="connsiteX1" fmla="*/ 0 w 457200"/>
                <a:gd name="connsiteY1" fmla="*/ 0 h 475488"/>
                <a:gd name="connsiteX2" fmla="*/ 457200 w 457200"/>
                <a:gd name="connsiteY2" fmla="*/ 475488 h 475488"/>
                <a:gd name="connsiteX3" fmla="*/ 0 w 457200"/>
                <a:gd name="connsiteY3" fmla="*/ 475488 h 475488"/>
                <a:gd name="connsiteX0" fmla="*/ 0 w 457200"/>
                <a:gd name="connsiteY0" fmla="*/ 524256 h 524256"/>
                <a:gd name="connsiteX1" fmla="*/ 219456 w 457200"/>
                <a:gd name="connsiteY1" fmla="*/ 0 h 524256"/>
                <a:gd name="connsiteX2" fmla="*/ 457200 w 457200"/>
                <a:gd name="connsiteY2" fmla="*/ 524256 h 524256"/>
                <a:gd name="connsiteX3" fmla="*/ 0 w 457200"/>
                <a:gd name="connsiteY3" fmla="*/ 524256 h 524256"/>
                <a:gd name="connsiteX0" fmla="*/ 6096 w 237744"/>
                <a:gd name="connsiteY0" fmla="*/ 524256 h 524256"/>
                <a:gd name="connsiteX1" fmla="*/ 0 w 237744"/>
                <a:gd name="connsiteY1" fmla="*/ 0 h 524256"/>
                <a:gd name="connsiteX2" fmla="*/ 237744 w 237744"/>
                <a:gd name="connsiteY2" fmla="*/ 524256 h 524256"/>
                <a:gd name="connsiteX3" fmla="*/ 6096 w 237744"/>
                <a:gd name="connsiteY3" fmla="*/ 524256 h 524256"/>
              </a:gdLst>
              <a:ahLst/>
              <a:cxnLst>
                <a:cxn ang="0">
                  <a:pos x="connsiteX0" y="connsiteY0"/>
                </a:cxn>
                <a:cxn ang="0">
                  <a:pos x="connsiteX1" y="connsiteY1"/>
                </a:cxn>
                <a:cxn ang="0">
                  <a:pos x="connsiteX2" y="connsiteY2"/>
                </a:cxn>
                <a:cxn ang="0">
                  <a:pos x="connsiteX3" y="connsiteY3"/>
                </a:cxn>
              </a:cxnLst>
              <a:rect l="l" t="t" r="r" b="b"/>
              <a:pathLst>
                <a:path w="237744" h="524256">
                  <a:moveTo>
                    <a:pt x="6096" y="524256"/>
                  </a:moveTo>
                  <a:lnTo>
                    <a:pt x="0" y="0"/>
                  </a:lnTo>
                  <a:lnTo>
                    <a:pt x="237744" y="524256"/>
                  </a:lnTo>
                  <a:lnTo>
                    <a:pt x="6096" y="524256"/>
                  </a:ln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3" name="TextBox 62"/>
            <p:cNvSpPr txBox="1"/>
            <p:nvPr/>
          </p:nvSpPr>
          <p:spPr>
            <a:xfrm>
              <a:off x="4797552" y="5313533"/>
              <a:ext cx="428322" cy="369332"/>
            </a:xfrm>
            <a:prstGeom prst="rect">
              <a:avLst/>
            </a:prstGeom>
            <a:noFill/>
          </p:spPr>
          <p:txBody>
            <a:bodyPr wrap="none" rtlCol="0">
              <a:spAutoFit/>
            </a:bodyPr>
            <a:lstStyle/>
            <a:p>
              <a:r>
                <a:rPr lang="en-US" dirty="0"/>
                <a:t>C</a:t>
              </a:r>
              <a:r>
                <a:rPr lang="en-US" baseline="-25000" dirty="0"/>
                <a:t>s</a:t>
              </a:r>
            </a:p>
          </p:txBody>
        </p:sp>
      </p:grpSp>
    </p:spTree>
    <p:extLst>
      <p:ext uri="{BB962C8B-B14F-4D97-AF65-F5344CB8AC3E}">
        <p14:creationId xmlns:p14="http://schemas.microsoft.com/office/powerpoint/2010/main" val="175139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53" name="Picture 9"/>
          <p:cNvPicPr>
            <a:picLocks noChangeAspect="1" noChangeArrowheads="1"/>
          </p:cNvPicPr>
          <p:nvPr/>
        </p:nvPicPr>
        <p:blipFill>
          <a:blip r:embed="rId3" cstate="print"/>
          <a:srcRect/>
          <a:stretch>
            <a:fillRect/>
          </a:stretch>
        </p:blipFill>
        <p:spPr bwMode="auto">
          <a:xfrm>
            <a:off x="5032688" y="1231427"/>
            <a:ext cx="1574174" cy="2589215"/>
          </a:xfrm>
          <a:prstGeom prst="rect">
            <a:avLst/>
          </a:prstGeom>
          <a:noFill/>
          <a:ln w="9525">
            <a:noFill/>
            <a:miter lim="800000"/>
            <a:headEnd/>
            <a:tailEnd/>
          </a:ln>
        </p:spPr>
      </p:pic>
      <p:pic>
        <p:nvPicPr>
          <p:cNvPr id="23449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385864">
            <a:off x="3467039" y="1264399"/>
            <a:ext cx="18097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7740" y="103030"/>
            <a:ext cx="5468164" cy="369332"/>
          </a:xfrm>
          <a:prstGeom prst="rect">
            <a:avLst/>
          </a:prstGeom>
          <a:solidFill>
            <a:srgbClr val="FFFF00"/>
          </a:solidFill>
        </p:spPr>
        <p:txBody>
          <a:bodyPr wrap="none" rtlCol="0">
            <a:spAutoFit/>
          </a:bodyPr>
          <a:lstStyle/>
          <a:p>
            <a:r>
              <a:rPr lang="en-US" dirty="0"/>
              <a:t>Normally Consolidated and Overconsolidated  Clay</a:t>
            </a:r>
          </a:p>
        </p:txBody>
      </p:sp>
      <p:pic>
        <p:nvPicPr>
          <p:cNvPr id="287750" name="Picture 6"/>
          <p:cNvPicPr>
            <a:picLocks noChangeAspect="1" noChangeArrowheads="1"/>
          </p:cNvPicPr>
          <p:nvPr/>
        </p:nvPicPr>
        <p:blipFill>
          <a:blip r:embed="rId6" cstate="print">
            <a:lum bright="30000"/>
          </a:blip>
          <a:srcRect/>
          <a:stretch>
            <a:fillRect/>
          </a:stretch>
        </p:blipFill>
        <p:spPr bwMode="auto">
          <a:xfrm>
            <a:off x="701631" y="5137602"/>
            <a:ext cx="1989451" cy="1675327"/>
          </a:xfrm>
          <a:prstGeom prst="rect">
            <a:avLst/>
          </a:prstGeom>
          <a:noFill/>
          <a:ln w="9525">
            <a:noFill/>
            <a:miter lim="800000"/>
            <a:headEnd/>
            <a:tailEnd/>
          </a:ln>
        </p:spPr>
      </p:pic>
      <p:sp>
        <p:nvSpPr>
          <p:cNvPr id="101" name="Freeform 100"/>
          <p:cNvSpPr/>
          <p:nvPr/>
        </p:nvSpPr>
        <p:spPr>
          <a:xfrm>
            <a:off x="695459" y="5512162"/>
            <a:ext cx="2009104" cy="422862"/>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Rectangle 101"/>
          <p:cNvSpPr/>
          <p:nvPr/>
        </p:nvSpPr>
        <p:spPr>
          <a:xfrm>
            <a:off x="640452" y="4764046"/>
            <a:ext cx="2125903" cy="307777"/>
          </a:xfrm>
          <a:prstGeom prst="rect">
            <a:avLst/>
          </a:prstGeom>
        </p:spPr>
        <p:txBody>
          <a:bodyPr wrap="none">
            <a:spAutoFit/>
          </a:bodyPr>
          <a:lstStyle/>
          <a:p>
            <a:r>
              <a:rPr lang="en-US" sz="1400" dirty="0"/>
              <a:t>Glacial covered Chicago</a:t>
            </a:r>
          </a:p>
        </p:txBody>
      </p:sp>
      <p:cxnSp>
        <p:nvCxnSpPr>
          <p:cNvPr id="104" name="Straight Arrow Connector 103"/>
          <p:cNvCxnSpPr>
            <a:endCxn id="101" idx="37"/>
          </p:cNvCxnSpPr>
          <p:nvPr/>
        </p:nvCxnSpPr>
        <p:spPr>
          <a:xfrm rot="16200000" flipH="1">
            <a:off x="1966033" y="5233261"/>
            <a:ext cx="489397" cy="68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7274" y="4720119"/>
            <a:ext cx="646331" cy="369332"/>
          </a:xfrm>
          <a:prstGeom prst="rect">
            <a:avLst/>
          </a:prstGeom>
          <a:noFill/>
        </p:spPr>
        <p:txBody>
          <a:bodyPr wrap="none" rtlCol="0">
            <a:spAutoFit/>
          </a:bodyPr>
          <a:lstStyle/>
          <a:p>
            <a:r>
              <a:rPr lang="en-US" i="1" dirty="0">
                <a:solidFill>
                  <a:schemeClr val="tx1">
                    <a:lumMod val="85000"/>
                  </a:schemeClr>
                </a:solidFill>
              </a:rPr>
              <a:t>Past</a:t>
            </a:r>
          </a:p>
        </p:txBody>
      </p:sp>
      <p:sp>
        <p:nvSpPr>
          <p:cNvPr id="70" name="Rectangle 69"/>
          <p:cNvSpPr/>
          <p:nvPr/>
        </p:nvSpPr>
        <p:spPr>
          <a:xfrm>
            <a:off x="160986" y="561739"/>
            <a:ext cx="3316310" cy="3970318"/>
          </a:xfrm>
          <a:prstGeom prst="rect">
            <a:avLst/>
          </a:prstGeom>
        </p:spPr>
        <p:txBody>
          <a:bodyPr wrap="square">
            <a:spAutoFit/>
          </a:bodyPr>
          <a:lstStyle/>
          <a:p>
            <a:pPr marL="166688" indent="-166688">
              <a:buBlip>
                <a:blip r:embed="rId7"/>
              </a:buBlip>
            </a:pPr>
            <a:r>
              <a:rPr lang="en-US" sz="1400" dirty="0"/>
              <a:t>When clay particles are deposited by deposition agents like water, wind, ice or gravity, layers after layers are deposited with time which induces effective stresses in the clay layer below.  The clay layer in this case is called “</a:t>
            </a:r>
            <a:r>
              <a:rPr lang="en-US" sz="1400" u="sng" dirty="0"/>
              <a:t>Normally Consolidated Clay</a:t>
            </a:r>
            <a:r>
              <a:rPr lang="en-US" sz="1400" dirty="0"/>
              <a:t>.” </a:t>
            </a:r>
          </a:p>
          <a:p>
            <a:pPr marL="166688" indent="-166688">
              <a:buBlip>
                <a:blip r:embed="rId7"/>
              </a:buBlip>
            </a:pPr>
            <a:endParaRPr lang="en-US" sz="1400" dirty="0"/>
          </a:p>
          <a:p>
            <a:pPr marL="166688" indent="-166688">
              <a:buBlip>
                <a:blip r:embed="rId7"/>
              </a:buBlip>
            </a:pPr>
            <a:r>
              <a:rPr lang="en-US" sz="1400" dirty="0">
                <a:solidFill>
                  <a:srgbClr val="0562AF"/>
                </a:solidFill>
              </a:rPr>
              <a:t>If the to soil layers experienced cycles of erosion and deposition  </a:t>
            </a:r>
          </a:p>
          <a:p>
            <a:pPr marL="166688" indent="-166688"/>
            <a:r>
              <a:rPr lang="en-US" sz="1400" dirty="0">
                <a:solidFill>
                  <a:srgbClr val="0562AF"/>
                </a:solidFill>
              </a:rPr>
              <a:t>	with time such as case 1, the clay layer will be called “</a:t>
            </a:r>
            <a:r>
              <a:rPr lang="en-US" sz="1400" u="sng" dirty="0">
                <a:solidFill>
                  <a:srgbClr val="0562AF"/>
                </a:solidFill>
              </a:rPr>
              <a:t>Over</a:t>
            </a:r>
            <a:r>
              <a:rPr lang="en-US" sz="1400" dirty="0">
                <a:solidFill>
                  <a:srgbClr val="0562AF"/>
                </a:solidFill>
              </a:rPr>
              <a:t> </a:t>
            </a:r>
            <a:r>
              <a:rPr lang="en-US" sz="1400" u="sng" dirty="0">
                <a:solidFill>
                  <a:srgbClr val="0562AF"/>
                </a:solidFill>
              </a:rPr>
              <a:t>Consolidated Clay</a:t>
            </a:r>
            <a:r>
              <a:rPr lang="en-US" sz="1400" dirty="0">
                <a:solidFill>
                  <a:srgbClr val="0562AF"/>
                </a:solidFill>
              </a:rPr>
              <a:t>.” </a:t>
            </a:r>
          </a:p>
          <a:p>
            <a:pPr marL="166688" indent="-166688">
              <a:buBlip>
                <a:blip r:embed="rId7"/>
              </a:buBlip>
            </a:pPr>
            <a:endParaRPr lang="en-US" sz="1400" dirty="0">
              <a:solidFill>
                <a:schemeClr val="bg1"/>
              </a:solidFill>
            </a:endParaRPr>
          </a:p>
          <a:p>
            <a:pPr marL="166688" indent="-166688">
              <a:buBlip>
                <a:blip r:embed="rId7"/>
              </a:buBlip>
            </a:pPr>
            <a:r>
              <a:rPr lang="en-US" sz="1400" dirty="0">
                <a:solidFill>
                  <a:srgbClr val="007635"/>
                </a:solidFill>
              </a:rPr>
              <a:t>Overconsolidation can also be developed from loading and unloading the clay layer such as </a:t>
            </a:r>
          </a:p>
          <a:p>
            <a:pPr marL="166688" indent="-166688"/>
            <a:r>
              <a:rPr lang="en-US" sz="1400" dirty="0">
                <a:solidFill>
                  <a:srgbClr val="007635"/>
                </a:solidFill>
              </a:rPr>
              <a:t>	case 2. </a:t>
            </a:r>
          </a:p>
        </p:txBody>
      </p:sp>
      <p:pic>
        <p:nvPicPr>
          <p:cNvPr id="287749" name="Picture 5"/>
          <p:cNvPicPr>
            <a:picLocks noChangeAspect="1" noChangeArrowheads="1"/>
          </p:cNvPicPr>
          <p:nvPr/>
        </p:nvPicPr>
        <p:blipFill>
          <a:blip r:embed="rId8" cstate="print">
            <a:lum bright="20000"/>
          </a:blip>
          <a:srcRect/>
          <a:stretch>
            <a:fillRect/>
          </a:stretch>
        </p:blipFill>
        <p:spPr bwMode="auto">
          <a:xfrm>
            <a:off x="7410048" y="2060618"/>
            <a:ext cx="1362709" cy="1393401"/>
          </a:xfrm>
          <a:prstGeom prst="rect">
            <a:avLst/>
          </a:prstGeom>
          <a:noFill/>
          <a:ln w="9525">
            <a:noFill/>
            <a:miter lim="800000"/>
            <a:headEnd/>
            <a:tailEnd/>
          </a:ln>
        </p:spPr>
      </p:pic>
      <p:sp>
        <p:nvSpPr>
          <p:cNvPr id="90" name="Freeform 89"/>
          <p:cNvSpPr/>
          <p:nvPr/>
        </p:nvSpPr>
        <p:spPr>
          <a:xfrm>
            <a:off x="3335633" y="1339409"/>
            <a:ext cx="5460642" cy="1171977"/>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3175">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Freeform 80"/>
          <p:cNvSpPr/>
          <p:nvPr/>
        </p:nvSpPr>
        <p:spPr>
          <a:xfrm>
            <a:off x="3087857" y="6027589"/>
            <a:ext cx="6094258" cy="656557"/>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solidFill>
            <a:schemeClr val="accent1">
              <a:lumMod val="60000"/>
              <a:lumOff val="40000"/>
            </a:schemeClr>
          </a:solidFill>
          <a:ln w="1270">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3" name="Freeform 2"/>
          <p:cNvSpPr/>
          <p:nvPr/>
        </p:nvSpPr>
        <p:spPr>
          <a:xfrm>
            <a:off x="3128640" y="3314008"/>
            <a:ext cx="6094258" cy="142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a:gsLst>
              <a:gs pos="0">
                <a:srgbClr val="FFC000"/>
              </a:gs>
              <a:gs pos="50000">
                <a:schemeClr val="accent1">
                  <a:tint val="44500"/>
                  <a:satMod val="160000"/>
                </a:schemeClr>
              </a:gs>
              <a:gs pos="100000">
                <a:schemeClr val="accent2">
                  <a:lumMod val="60000"/>
                  <a:lumOff val="40000"/>
                </a:schemeClr>
              </a:gs>
            </a:gsLst>
            <a:lin ang="5400000" scaled="0"/>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14" name="TextBox 30"/>
          <p:cNvSpPr txBox="1">
            <a:spLocks noChangeArrowheads="1"/>
          </p:cNvSpPr>
          <p:nvPr/>
        </p:nvSpPr>
        <p:spPr bwMode="auto">
          <a:xfrm>
            <a:off x="8270082" y="2964585"/>
            <a:ext cx="593432" cy="400110"/>
          </a:xfrm>
          <a:prstGeom prst="rect">
            <a:avLst/>
          </a:prstGeom>
          <a:noFill/>
          <a:ln w="9525">
            <a:noFill/>
            <a:miter lim="800000"/>
            <a:headEnd/>
            <a:tailEnd/>
          </a:ln>
        </p:spPr>
        <p:txBody>
          <a:bodyPr wrap="none">
            <a:spAutoFit/>
          </a:bodyPr>
          <a:lstStyle/>
          <a:p>
            <a:r>
              <a:rPr lang="en-US" sz="2000" dirty="0">
                <a:latin typeface="Calibri" pitchFamily="34" charset="0"/>
              </a:rPr>
              <a:t>G.S.</a:t>
            </a:r>
          </a:p>
        </p:txBody>
      </p:sp>
      <p:sp>
        <p:nvSpPr>
          <p:cNvPr id="15" name="Isosceles Triangle 14"/>
          <p:cNvSpPr/>
          <p:nvPr/>
        </p:nvSpPr>
        <p:spPr>
          <a:xfrm rot="10800000">
            <a:off x="8473720" y="3269159"/>
            <a:ext cx="124170" cy="17318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33" name="TextBox 79"/>
          <p:cNvSpPr txBox="1">
            <a:spLocks noChangeArrowheads="1"/>
          </p:cNvSpPr>
          <p:nvPr/>
        </p:nvSpPr>
        <p:spPr bwMode="auto">
          <a:xfrm>
            <a:off x="8022289" y="3484554"/>
            <a:ext cx="696024" cy="400110"/>
          </a:xfrm>
          <a:prstGeom prst="rect">
            <a:avLst/>
          </a:prstGeom>
          <a:noFill/>
          <a:ln w="9525">
            <a:noFill/>
            <a:miter lim="800000"/>
            <a:headEnd/>
            <a:tailEnd/>
          </a:ln>
        </p:spPr>
        <p:txBody>
          <a:bodyPr wrap="none">
            <a:spAutoFit/>
          </a:bodyPr>
          <a:lstStyle/>
          <a:p>
            <a:r>
              <a:rPr lang="en-US" sz="2000" dirty="0">
                <a:latin typeface="Calibri" pitchFamily="34" charset="0"/>
              </a:rPr>
              <a:t>Sand</a:t>
            </a:r>
          </a:p>
        </p:txBody>
      </p:sp>
      <p:sp>
        <p:nvSpPr>
          <p:cNvPr id="89" name="TextBox 88"/>
          <p:cNvSpPr txBox="1"/>
          <p:nvPr/>
        </p:nvSpPr>
        <p:spPr>
          <a:xfrm>
            <a:off x="3737387" y="869667"/>
            <a:ext cx="800284" cy="369332"/>
          </a:xfrm>
          <a:prstGeom prst="rect">
            <a:avLst/>
          </a:prstGeom>
          <a:noFill/>
        </p:spPr>
        <p:txBody>
          <a:bodyPr wrap="none" rtlCol="0">
            <a:spAutoFit/>
          </a:bodyPr>
          <a:lstStyle/>
          <a:p>
            <a:r>
              <a:rPr lang="en-US" dirty="0">
                <a:solidFill>
                  <a:srgbClr val="007635"/>
                </a:solidFill>
              </a:rPr>
              <a:t>Today</a:t>
            </a:r>
          </a:p>
        </p:txBody>
      </p:sp>
      <p:cxnSp>
        <p:nvCxnSpPr>
          <p:cNvPr id="92" name="Straight Arrow Connector 91"/>
          <p:cNvCxnSpPr>
            <a:endCxn id="3" idx="5"/>
          </p:cNvCxnSpPr>
          <p:nvPr/>
        </p:nvCxnSpPr>
        <p:spPr>
          <a:xfrm rot="16200000" flipH="1">
            <a:off x="5881650" y="2450992"/>
            <a:ext cx="1997775" cy="6428"/>
          </a:xfrm>
          <a:prstGeom prst="straightConnector1">
            <a:avLst/>
          </a:prstGeom>
          <a:ln w="3175">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068357" y="731954"/>
            <a:ext cx="915635" cy="646331"/>
          </a:xfrm>
          <a:prstGeom prst="rect">
            <a:avLst/>
          </a:prstGeom>
          <a:noFill/>
        </p:spPr>
        <p:txBody>
          <a:bodyPr wrap="none" rtlCol="0">
            <a:spAutoFit/>
          </a:bodyPr>
          <a:lstStyle/>
          <a:p>
            <a:pPr algn="ctr"/>
            <a:r>
              <a:rPr lang="en-US" dirty="0">
                <a:solidFill>
                  <a:schemeClr val="bg1">
                    <a:lumMod val="50000"/>
                  </a:schemeClr>
                </a:solidFill>
              </a:rPr>
              <a:t>Case 1</a:t>
            </a:r>
          </a:p>
          <a:p>
            <a:pPr algn="ctr"/>
            <a:r>
              <a:rPr lang="en-US" dirty="0">
                <a:solidFill>
                  <a:schemeClr val="bg1">
                    <a:lumMod val="50000"/>
                  </a:schemeClr>
                </a:solidFill>
              </a:rPr>
              <a:t>Past</a:t>
            </a:r>
          </a:p>
        </p:txBody>
      </p:sp>
      <p:sp>
        <p:nvSpPr>
          <p:cNvPr id="107" name="TextBox 106"/>
          <p:cNvSpPr txBox="1"/>
          <p:nvPr/>
        </p:nvSpPr>
        <p:spPr>
          <a:xfrm>
            <a:off x="5482111" y="729808"/>
            <a:ext cx="915635" cy="646331"/>
          </a:xfrm>
          <a:prstGeom prst="rect">
            <a:avLst/>
          </a:prstGeom>
          <a:noFill/>
        </p:spPr>
        <p:txBody>
          <a:bodyPr wrap="none" rtlCol="0">
            <a:spAutoFit/>
          </a:bodyPr>
          <a:lstStyle/>
          <a:p>
            <a:pPr algn="ctr"/>
            <a:r>
              <a:rPr lang="en-US" dirty="0">
                <a:solidFill>
                  <a:schemeClr val="bg1">
                    <a:lumMod val="50000"/>
                  </a:schemeClr>
                </a:solidFill>
              </a:rPr>
              <a:t>Case 2</a:t>
            </a:r>
          </a:p>
          <a:p>
            <a:pPr algn="ctr"/>
            <a:r>
              <a:rPr lang="en-US" dirty="0">
                <a:solidFill>
                  <a:schemeClr val="bg1">
                    <a:lumMod val="50000"/>
                  </a:schemeClr>
                </a:solidFill>
              </a:rPr>
              <a:t>Past</a:t>
            </a:r>
          </a:p>
        </p:txBody>
      </p:sp>
      <p:sp>
        <p:nvSpPr>
          <p:cNvPr id="66" name="Rectangle 65"/>
          <p:cNvSpPr/>
          <p:nvPr/>
        </p:nvSpPr>
        <p:spPr>
          <a:xfrm flipH="1">
            <a:off x="3322749" y="4533653"/>
            <a:ext cx="5499278" cy="1711494"/>
          </a:xfrm>
          <a:prstGeom prst="rect">
            <a:avLst/>
          </a:prstGeom>
          <a:gradFill>
            <a:gsLst>
              <a:gs pos="48000">
                <a:schemeClr val="accent3">
                  <a:lumMod val="60000"/>
                  <a:lumOff val="40000"/>
                </a:schemeClr>
              </a:gs>
              <a:gs pos="2000">
                <a:schemeClr val="accent3">
                  <a:lumMod val="20000"/>
                  <a:lumOff val="80000"/>
                </a:schemeClr>
              </a:gs>
              <a:gs pos="100000">
                <a:schemeClr val="accent3">
                  <a:lumMod val="40000"/>
                  <a:lumOff val="60000"/>
                </a:schemeClr>
              </a:gs>
            </a:gsLst>
            <a:lin ang="5400000" scaled="0"/>
          </a:gradFill>
          <a:ln w="12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aseline="-25000" dirty="0">
              <a:solidFill>
                <a:schemeClr val="bg1"/>
              </a:solidFill>
            </a:endParaRPr>
          </a:p>
        </p:txBody>
      </p:sp>
      <p:sp>
        <p:nvSpPr>
          <p:cNvPr id="32" name="TextBox 78"/>
          <p:cNvSpPr txBox="1">
            <a:spLocks noChangeArrowheads="1"/>
          </p:cNvSpPr>
          <p:nvPr/>
        </p:nvSpPr>
        <p:spPr bwMode="auto">
          <a:xfrm>
            <a:off x="5937250" y="4727826"/>
            <a:ext cx="524503" cy="523220"/>
          </a:xfrm>
          <a:prstGeom prst="rect">
            <a:avLst/>
          </a:prstGeom>
          <a:noFill/>
          <a:ln w="9525">
            <a:noFill/>
            <a:miter lim="800000"/>
            <a:headEnd/>
            <a:tailEnd/>
          </a:ln>
        </p:spPr>
        <p:txBody>
          <a:bodyPr wrap="none">
            <a:spAutoFit/>
          </a:bodyPr>
          <a:lstStyle/>
          <a:p>
            <a:r>
              <a:rPr lang="en-US" sz="2800" i="1" dirty="0">
                <a:effectLst>
                  <a:outerShdw blurRad="38100" dist="38100" dir="2700000" algn="tl">
                    <a:srgbClr val="000000">
                      <a:alpha val="43137"/>
                    </a:srgbClr>
                  </a:outerShdw>
                </a:effectLst>
                <a:latin typeface="Times New Roman" pitchFamily="18" charset="0"/>
                <a:cs typeface="Times New Roman" pitchFamily="18" charset="0"/>
              </a:rPr>
              <a:t>P</a:t>
            </a:r>
            <a:r>
              <a:rPr lang="en-US" sz="2800" i="1" baseline="-25000" dirty="0">
                <a:effectLst>
                  <a:outerShdw blurRad="38100" dist="38100" dir="2700000" algn="tl">
                    <a:srgbClr val="000000">
                      <a:alpha val="43137"/>
                    </a:srgbClr>
                  </a:outerShdw>
                </a:effectLst>
                <a:latin typeface="Times New Roman" pitchFamily="18" charset="0"/>
                <a:cs typeface="Times New Roman" pitchFamily="18" charset="0"/>
              </a:rPr>
              <a:t>o</a:t>
            </a:r>
          </a:p>
        </p:txBody>
      </p:sp>
      <p:sp>
        <p:nvSpPr>
          <p:cNvPr id="34" name="TextBox 80"/>
          <p:cNvSpPr txBox="1">
            <a:spLocks noChangeArrowheads="1"/>
          </p:cNvSpPr>
          <p:nvPr/>
        </p:nvSpPr>
        <p:spPr bwMode="auto">
          <a:xfrm>
            <a:off x="8094769" y="4518115"/>
            <a:ext cx="697627" cy="400110"/>
          </a:xfrm>
          <a:prstGeom prst="rect">
            <a:avLst/>
          </a:prstGeom>
          <a:noFill/>
          <a:ln w="9525">
            <a:noFill/>
            <a:miter lim="800000"/>
            <a:headEnd/>
            <a:tailEnd/>
          </a:ln>
        </p:spPr>
        <p:txBody>
          <a:bodyPr wrap="none">
            <a:spAutoFit/>
          </a:bodyPr>
          <a:lstStyle/>
          <a:p>
            <a:r>
              <a:rPr lang="en-US" sz="2000" b="1" dirty="0">
                <a:effectLst>
                  <a:outerShdw blurRad="38100" dist="38100" dir="2700000" algn="tl">
                    <a:srgbClr val="000000">
                      <a:alpha val="43137"/>
                    </a:srgbClr>
                  </a:outerShdw>
                </a:effectLst>
                <a:latin typeface="Times New Roman" pitchFamily="18" charset="0"/>
                <a:cs typeface="Times New Roman" pitchFamily="18" charset="0"/>
              </a:rPr>
              <a:t>Clay</a:t>
            </a:r>
          </a:p>
        </p:txBody>
      </p:sp>
      <p:grpSp>
        <p:nvGrpSpPr>
          <p:cNvPr id="5" name="Group 4"/>
          <p:cNvGrpSpPr/>
          <p:nvPr/>
        </p:nvGrpSpPr>
        <p:grpSpPr>
          <a:xfrm>
            <a:off x="3385989" y="5235014"/>
            <a:ext cx="5364139" cy="191070"/>
            <a:chOff x="3385989" y="5235014"/>
            <a:chExt cx="5364139" cy="191070"/>
          </a:xfrm>
        </p:grpSpPr>
        <p:cxnSp>
          <p:nvCxnSpPr>
            <p:cNvPr id="82" name="Straight Arrow Connector 81"/>
            <p:cNvCxnSpPr/>
            <p:nvPr/>
          </p:nvCxnSpPr>
          <p:spPr bwMode="auto">
            <a:xfrm rot="5400000">
              <a:off x="3306753"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bwMode="auto">
            <a:xfrm rot="5400000">
              <a:off x="3510400"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bwMode="auto">
            <a:xfrm rot="5400000">
              <a:off x="3699146"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385989" y="5422687"/>
              <a:ext cx="5364139"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bwMode="auto">
            <a:xfrm rot="5400000">
              <a:off x="7023421"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bwMode="auto">
            <a:xfrm rot="5400000">
              <a:off x="7227068"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bwMode="auto">
            <a:xfrm rot="5400000">
              <a:off x="7415814"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rot="5400000">
              <a:off x="7619461"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auto">
            <a:xfrm rot="5400000">
              <a:off x="7813172"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rot="5400000">
              <a:off x="8016819"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bwMode="auto">
            <a:xfrm rot="5400000">
              <a:off x="8205565"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bwMode="auto">
            <a:xfrm rot="5400000">
              <a:off x="8409212"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bwMode="auto">
            <a:xfrm rot="5400000">
              <a:off x="544894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bwMode="auto">
            <a:xfrm rot="5400000">
              <a:off x="5652593"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rot="5400000">
              <a:off x="584133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auto">
            <a:xfrm rot="5400000">
              <a:off x="604498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rot="5400000">
              <a:off x="623869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auto">
            <a:xfrm rot="5400000">
              <a:off x="644234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rot="5400000">
              <a:off x="663109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bwMode="auto">
            <a:xfrm rot="5400000">
              <a:off x="683473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bwMode="auto">
            <a:xfrm rot="5400000">
              <a:off x="384981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rot="5400000">
              <a:off x="405346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rot="5400000">
              <a:off x="424221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rot="5400000">
              <a:off x="444585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rot="5400000">
              <a:off x="463957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bwMode="auto">
            <a:xfrm rot="5400000">
              <a:off x="484321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auto">
            <a:xfrm rot="5400000">
              <a:off x="5031965"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bwMode="auto">
            <a:xfrm rot="5400000">
              <a:off x="523561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bwMode="auto">
            <a:xfrm rot="5400000">
              <a:off x="8615004"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3026367" y="3239299"/>
            <a:ext cx="309094" cy="3483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80" name="Rectangle 79"/>
          <p:cNvSpPr/>
          <p:nvPr/>
        </p:nvSpPr>
        <p:spPr>
          <a:xfrm>
            <a:off x="8809340" y="3288668"/>
            <a:ext cx="322697" cy="343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Tree>
    <p:extLst>
      <p:ext uri="{BB962C8B-B14F-4D97-AF65-F5344CB8AC3E}">
        <p14:creationId xmlns:p14="http://schemas.microsoft.com/office/powerpoint/2010/main" val="299671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6675" y="901523"/>
            <a:ext cx="6800046" cy="5509200"/>
          </a:xfrm>
          <a:prstGeom prst="rect">
            <a:avLst/>
          </a:prstGeom>
          <a:noFill/>
        </p:spPr>
        <p:txBody>
          <a:bodyPr wrap="square" rtlCol="0">
            <a:spAutoFit/>
          </a:bodyPr>
          <a:lstStyle/>
          <a:p>
            <a:pPr algn="ctr"/>
            <a:r>
              <a:rPr lang="en-US" sz="4400" b="1" dirty="0">
                <a:solidFill>
                  <a:srgbClr val="00B0F0"/>
                </a:solidFill>
                <a:effectLst>
                  <a:outerShdw blurRad="38100" dist="38100" dir="2700000" algn="tl">
                    <a:srgbClr val="000000">
                      <a:alpha val="43137"/>
                    </a:srgbClr>
                  </a:outerShdw>
                </a:effectLst>
              </a:rPr>
              <a:t>How do you know if the clay layer at the site is</a:t>
            </a:r>
          </a:p>
          <a:p>
            <a:pPr algn="ctr"/>
            <a:endParaRPr lang="en-US" sz="4400" b="1" dirty="0">
              <a:solidFill>
                <a:srgbClr val="00B0F0"/>
              </a:solidFill>
              <a:effectLst>
                <a:outerShdw blurRad="38100" dist="38100" dir="2700000" algn="tl">
                  <a:srgbClr val="000000">
                    <a:alpha val="43137"/>
                  </a:srgbClr>
                </a:outerShdw>
              </a:effectLst>
            </a:endParaRPr>
          </a:p>
          <a:p>
            <a:pPr algn="ctr"/>
            <a:endParaRPr lang="en-US" sz="4400" b="1" dirty="0">
              <a:solidFill>
                <a:srgbClr val="00B0F0"/>
              </a:solidFill>
              <a:effectLst>
                <a:outerShdw blurRad="38100" dist="38100" dir="2700000" algn="tl">
                  <a:srgbClr val="000000">
                    <a:alpha val="43137"/>
                  </a:srgbClr>
                </a:outerShdw>
              </a:effectLst>
            </a:endParaRPr>
          </a:p>
          <a:p>
            <a:pPr algn="ctr"/>
            <a:r>
              <a:rPr lang="en-US" sz="4400" b="1" dirty="0">
                <a:solidFill>
                  <a:srgbClr val="00B0F0"/>
                </a:solidFill>
                <a:effectLst>
                  <a:outerShdw blurRad="38100" dist="38100" dir="2700000" algn="tl">
                    <a:srgbClr val="000000">
                      <a:alpha val="43137"/>
                    </a:srgbClr>
                  </a:outerShdw>
                </a:effectLst>
              </a:rPr>
              <a:t> </a:t>
            </a:r>
          </a:p>
          <a:p>
            <a:pPr algn="ctr"/>
            <a:r>
              <a:rPr lang="en-US" sz="4400" b="1" dirty="0">
                <a:solidFill>
                  <a:srgbClr val="00B0F0"/>
                </a:solidFill>
                <a:effectLst>
                  <a:outerShdw blurRad="38100" dist="38100" dir="2700000" algn="tl">
                    <a:srgbClr val="000000">
                      <a:alpha val="43137"/>
                    </a:srgbClr>
                  </a:outerShdw>
                </a:effectLst>
              </a:rPr>
              <a:t>normally consolidated or </a:t>
            </a:r>
          </a:p>
          <a:p>
            <a:pPr algn="ctr"/>
            <a:r>
              <a:rPr lang="en-US" sz="4400" b="1" dirty="0">
                <a:solidFill>
                  <a:srgbClr val="00B0F0"/>
                </a:solidFill>
                <a:effectLst>
                  <a:outerShdw blurRad="38100" dist="38100" dir="2700000" algn="tl">
                    <a:srgbClr val="000000">
                      <a:alpha val="43137"/>
                    </a:srgbClr>
                  </a:outerShdw>
                </a:effectLst>
              </a:rPr>
              <a:t>Over-consolidated ???</a:t>
            </a:r>
          </a:p>
        </p:txBody>
      </p:sp>
      <p:sp>
        <p:nvSpPr>
          <p:cNvPr id="5" name="TextBox 4"/>
          <p:cNvSpPr txBox="1"/>
          <p:nvPr/>
        </p:nvSpPr>
        <p:spPr>
          <a:xfrm>
            <a:off x="257577" y="309093"/>
            <a:ext cx="1417376" cy="461665"/>
          </a:xfrm>
          <a:prstGeom prst="rect">
            <a:avLst/>
          </a:prstGeom>
          <a:noFill/>
        </p:spPr>
        <p:txBody>
          <a:bodyPr wrap="none" rtlCol="0">
            <a:spAutoFit/>
          </a:bodyPr>
          <a:lstStyle/>
          <a:p>
            <a:r>
              <a:rPr lang="en-US" sz="2400" i="1" u="sng" dirty="0">
                <a:solidFill>
                  <a:srgbClr val="FF0000"/>
                </a:solidFill>
              </a:rPr>
              <a:t>Question</a:t>
            </a:r>
          </a:p>
        </p:txBody>
      </p:sp>
      <p:pic>
        <p:nvPicPr>
          <p:cNvPr id="7" name="Picture 9"/>
          <p:cNvPicPr>
            <a:picLocks noChangeAspect="1" noChangeArrowheads="1"/>
          </p:cNvPicPr>
          <p:nvPr/>
        </p:nvPicPr>
        <p:blipFill>
          <a:blip r:embed="rId3" cstate="print"/>
          <a:srcRect/>
          <a:stretch>
            <a:fillRect/>
          </a:stretch>
        </p:blipFill>
        <p:spPr bwMode="auto">
          <a:xfrm>
            <a:off x="1738679" y="2543537"/>
            <a:ext cx="491069" cy="786406"/>
          </a:xfrm>
          <a:prstGeom prst="rect">
            <a:avLst/>
          </a:prstGeom>
          <a:noFill/>
          <a:ln w="3175">
            <a:noFill/>
            <a:miter lim="800000"/>
            <a:headEnd/>
            <a:tailEnd/>
          </a:ln>
        </p:spPr>
      </p:pic>
      <p:pic>
        <p:nvPicPr>
          <p:cNvPr id="8" name="Picture 5"/>
          <p:cNvPicPr>
            <a:picLocks noChangeAspect="1" noChangeArrowheads="1"/>
          </p:cNvPicPr>
          <p:nvPr/>
        </p:nvPicPr>
        <p:blipFill>
          <a:blip r:embed="rId4" cstate="print">
            <a:lum bright="20000"/>
          </a:blip>
          <a:srcRect/>
          <a:stretch>
            <a:fillRect/>
          </a:stretch>
        </p:blipFill>
        <p:spPr bwMode="auto">
          <a:xfrm>
            <a:off x="2325794" y="2795381"/>
            <a:ext cx="425101" cy="423209"/>
          </a:xfrm>
          <a:prstGeom prst="rect">
            <a:avLst/>
          </a:prstGeom>
          <a:noFill/>
          <a:ln w="3175">
            <a:noFill/>
            <a:miter lim="800000"/>
            <a:headEnd/>
            <a:tailEnd/>
          </a:ln>
        </p:spPr>
      </p:pic>
      <p:sp>
        <p:nvSpPr>
          <p:cNvPr id="9" name="Freeform 8"/>
          <p:cNvSpPr/>
          <p:nvPr/>
        </p:nvSpPr>
        <p:spPr>
          <a:xfrm>
            <a:off x="1209277" y="2576333"/>
            <a:ext cx="1703464" cy="355957"/>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3175">
            <a:no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pic>
        <p:nvPicPr>
          <p:cNvPr id="10" name="Picture 2"/>
          <p:cNvPicPr>
            <a:picLocks noChangeAspect="1" noChangeArrowheads="1"/>
          </p:cNvPicPr>
          <p:nvPr/>
        </p:nvPicPr>
        <p:blipFill>
          <a:blip r:embed="rId5" cstate="print"/>
          <a:srcRect/>
          <a:stretch>
            <a:fillRect/>
          </a:stretch>
        </p:blipFill>
        <p:spPr bwMode="auto">
          <a:xfrm>
            <a:off x="1381095" y="2760180"/>
            <a:ext cx="240027" cy="502154"/>
          </a:xfrm>
          <a:prstGeom prst="rect">
            <a:avLst/>
          </a:prstGeom>
          <a:noFill/>
          <a:ln w="3175">
            <a:noFill/>
            <a:miter lim="800000"/>
            <a:headEnd/>
            <a:tailEnd/>
          </a:ln>
        </p:spPr>
      </p:pic>
      <p:sp>
        <p:nvSpPr>
          <p:cNvPr id="11" name="Freeform 10"/>
          <p:cNvSpPr/>
          <p:nvPr/>
        </p:nvSpPr>
        <p:spPr>
          <a:xfrm>
            <a:off x="1131983" y="4000244"/>
            <a:ext cx="1901123" cy="199412"/>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solidFill>
            <a:schemeClr val="accent1">
              <a:lumMod val="60000"/>
              <a:lumOff val="40000"/>
            </a:schemeClr>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solidFill>
                <a:schemeClr val="bg1"/>
              </a:solidFill>
            </a:endParaRPr>
          </a:p>
        </p:txBody>
      </p:sp>
      <p:sp>
        <p:nvSpPr>
          <p:cNvPr id="12" name="Freeform 11"/>
          <p:cNvSpPr/>
          <p:nvPr/>
        </p:nvSpPr>
        <p:spPr>
          <a:xfrm>
            <a:off x="1144705" y="3176066"/>
            <a:ext cx="1901123" cy="43215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solidFill>
            <a:schemeClr val="accent1">
              <a:lumMod val="60000"/>
              <a:lumOff val="40000"/>
            </a:schemeClr>
          </a:solidFill>
          <a:ln w="317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solidFill>
                <a:schemeClr val="bg1"/>
              </a:solidFill>
            </a:endParaRPr>
          </a:p>
        </p:txBody>
      </p:sp>
      <p:sp>
        <p:nvSpPr>
          <p:cNvPr id="13" name="Rectangle 12"/>
          <p:cNvSpPr/>
          <p:nvPr/>
        </p:nvSpPr>
        <p:spPr>
          <a:xfrm>
            <a:off x="1108839" y="3153375"/>
            <a:ext cx="96423" cy="1058016"/>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bg1"/>
              </a:solidFill>
            </a:endParaRPr>
          </a:p>
        </p:txBody>
      </p:sp>
      <p:sp>
        <p:nvSpPr>
          <p:cNvPr id="14" name="TextBox 30"/>
          <p:cNvSpPr txBox="1">
            <a:spLocks noChangeArrowheads="1"/>
          </p:cNvSpPr>
          <p:nvPr/>
        </p:nvSpPr>
        <p:spPr bwMode="auto">
          <a:xfrm>
            <a:off x="2748594" y="3044865"/>
            <a:ext cx="395097" cy="239132"/>
          </a:xfrm>
          <a:prstGeom prst="rect">
            <a:avLst/>
          </a:prstGeom>
          <a:noFill/>
          <a:ln w="3175">
            <a:noFill/>
            <a:miter lim="800000"/>
            <a:headEnd/>
            <a:tailEnd/>
          </a:ln>
        </p:spPr>
        <p:txBody>
          <a:bodyPr wrap="none">
            <a:spAutoFit/>
          </a:bodyPr>
          <a:lstStyle/>
          <a:p>
            <a:r>
              <a:rPr lang="en-US" sz="800" dirty="0">
                <a:solidFill>
                  <a:schemeClr val="bg1"/>
                </a:solidFill>
                <a:latin typeface="Calibri" pitchFamily="34" charset="0"/>
              </a:rPr>
              <a:t>G.S.</a:t>
            </a:r>
          </a:p>
        </p:txBody>
      </p:sp>
      <p:sp>
        <p:nvSpPr>
          <p:cNvPr id="15" name="Isosceles Triangle 14"/>
          <p:cNvSpPr/>
          <p:nvPr/>
        </p:nvSpPr>
        <p:spPr>
          <a:xfrm rot="10800000">
            <a:off x="2812120" y="3162444"/>
            <a:ext cx="38735" cy="52601"/>
          </a:xfrm>
          <a:prstGeom prst="triangl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bg1"/>
              </a:solidFill>
            </a:endParaRPr>
          </a:p>
        </p:txBody>
      </p:sp>
      <p:sp>
        <p:nvSpPr>
          <p:cNvPr id="16" name="TextBox 79"/>
          <p:cNvSpPr txBox="1">
            <a:spLocks noChangeArrowheads="1"/>
          </p:cNvSpPr>
          <p:nvPr/>
        </p:nvSpPr>
        <p:spPr bwMode="auto">
          <a:xfrm>
            <a:off x="2589314" y="3234170"/>
            <a:ext cx="389850" cy="215444"/>
          </a:xfrm>
          <a:prstGeom prst="rect">
            <a:avLst/>
          </a:prstGeom>
          <a:noFill/>
          <a:ln w="3175">
            <a:noFill/>
            <a:miter lim="800000"/>
            <a:headEnd/>
            <a:tailEnd/>
          </a:ln>
        </p:spPr>
        <p:txBody>
          <a:bodyPr wrap="none">
            <a:spAutoFit/>
          </a:bodyPr>
          <a:lstStyle/>
          <a:p>
            <a:r>
              <a:rPr lang="en-US" sz="800" dirty="0">
                <a:solidFill>
                  <a:srgbClr val="FF0000"/>
                </a:solidFill>
                <a:latin typeface="Calibri" pitchFamily="34" charset="0"/>
              </a:rPr>
              <a:t>Sand</a:t>
            </a:r>
          </a:p>
        </p:txBody>
      </p:sp>
      <p:sp>
        <p:nvSpPr>
          <p:cNvPr id="17" name="Rectangle 16"/>
          <p:cNvSpPr/>
          <p:nvPr/>
        </p:nvSpPr>
        <p:spPr>
          <a:xfrm>
            <a:off x="2920779" y="3168369"/>
            <a:ext cx="100666" cy="1043022"/>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bg1"/>
              </a:solidFill>
            </a:endParaRPr>
          </a:p>
        </p:txBody>
      </p:sp>
      <p:cxnSp>
        <p:nvCxnSpPr>
          <p:cNvPr id="18" name="Straight Arrow Connector 17"/>
          <p:cNvCxnSpPr/>
          <p:nvPr/>
        </p:nvCxnSpPr>
        <p:spPr bwMode="auto">
          <a:xfrm rot="5400000">
            <a:off x="1201045"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rot="5400000">
            <a:off x="1264574"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auto">
          <a:xfrm rot="5400000">
            <a:off x="1323454"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65964" y="2623273"/>
            <a:ext cx="537639" cy="239132"/>
          </a:xfrm>
          <a:prstGeom prst="rect">
            <a:avLst/>
          </a:prstGeom>
          <a:noFill/>
          <a:ln w="3175">
            <a:noFill/>
          </a:ln>
        </p:spPr>
        <p:txBody>
          <a:bodyPr wrap="none" rtlCol="0">
            <a:spAutoFit/>
          </a:bodyPr>
          <a:lstStyle/>
          <a:p>
            <a:r>
              <a:rPr lang="en-US" sz="800" dirty="0">
                <a:solidFill>
                  <a:srgbClr val="007635"/>
                </a:solidFill>
              </a:rPr>
              <a:t>Today</a:t>
            </a:r>
          </a:p>
        </p:txBody>
      </p:sp>
      <p:cxnSp>
        <p:nvCxnSpPr>
          <p:cNvPr id="22" name="Straight Arrow Connector 21"/>
          <p:cNvCxnSpPr>
            <a:endCxn id="12" idx="5"/>
          </p:cNvCxnSpPr>
          <p:nvPr/>
        </p:nvCxnSpPr>
        <p:spPr>
          <a:xfrm rot="16200000" flipH="1">
            <a:off x="2011736" y="2913921"/>
            <a:ext cx="606771" cy="2005"/>
          </a:xfrm>
          <a:prstGeom prst="straightConnector1">
            <a:avLst/>
          </a:prstGeom>
          <a:ln w="3175">
            <a:no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24867" y="2391834"/>
            <a:ext cx="583326" cy="375777"/>
          </a:xfrm>
          <a:prstGeom prst="rect">
            <a:avLst/>
          </a:prstGeom>
          <a:noFill/>
          <a:ln w="3175">
            <a:noFill/>
          </a:ln>
        </p:spPr>
        <p:txBody>
          <a:bodyPr wrap="none" rtlCol="0">
            <a:spAutoFit/>
          </a:bodyPr>
          <a:lstStyle/>
          <a:p>
            <a:pPr algn="ctr"/>
            <a:r>
              <a:rPr lang="en-US" sz="800" dirty="0">
                <a:solidFill>
                  <a:schemeClr val="tx1">
                    <a:lumMod val="85000"/>
                  </a:schemeClr>
                </a:solidFill>
              </a:rPr>
              <a:t>Case 1</a:t>
            </a:r>
          </a:p>
          <a:p>
            <a:pPr algn="ctr"/>
            <a:r>
              <a:rPr lang="en-US" sz="800" dirty="0">
                <a:solidFill>
                  <a:schemeClr val="tx1">
                    <a:lumMod val="85000"/>
                  </a:schemeClr>
                </a:solidFill>
              </a:rPr>
              <a:t>Past</a:t>
            </a:r>
          </a:p>
        </p:txBody>
      </p:sp>
      <p:sp>
        <p:nvSpPr>
          <p:cNvPr id="24" name="TextBox 23"/>
          <p:cNvSpPr txBox="1"/>
          <p:nvPr/>
        </p:nvSpPr>
        <p:spPr>
          <a:xfrm>
            <a:off x="1730032" y="2391183"/>
            <a:ext cx="583326" cy="375777"/>
          </a:xfrm>
          <a:prstGeom prst="rect">
            <a:avLst/>
          </a:prstGeom>
          <a:noFill/>
          <a:ln w="3175">
            <a:noFill/>
          </a:ln>
        </p:spPr>
        <p:txBody>
          <a:bodyPr wrap="none" rtlCol="0">
            <a:spAutoFit/>
          </a:bodyPr>
          <a:lstStyle/>
          <a:p>
            <a:pPr algn="ctr"/>
            <a:r>
              <a:rPr lang="en-US" sz="800" dirty="0">
                <a:solidFill>
                  <a:schemeClr val="tx1">
                    <a:lumMod val="85000"/>
                  </a:schemeClr>
                </a:solidFill>
              </a:rPr>
              <a:t>Case 2</a:t>
            </a:r>
          </a:p>
          <a:p>
            <a:pPr algn="ctr"/>
            <a:r>
              <a:rPr lang="en-US" sz="800" dirty="0">
                <a:solidFill>
                  <a:schemeClr val="tx1">
                    <a:lumMod val="85000"/>
                  </a:schemeClr>
                </a:solidFill>
              </a:rPr>
              <a:t>Past</a:t>
            </a:r>
          </a:p>
        </p:txBody>
      </p:sp>
      <p:sp>
        <p:nvSpPr>
          <p:cNvPr id="25" name="Rectangle 24"/>
          <p:cNvSpPr/>
          <p:nvPr/>
        </p:nvSpPr>
        <p:spPr>
          <a:xfrm flipH="1">
            <a:off x="1205258" y="3546501"/>
            <a:ext cx="1715517" cy="519821"/>
          </a:xfrm>
          <a:prstGeom prst="rect">
            <a:avLst/>
          </a:prstGeom>
          <a:blipFill>
            <a:blip r:embed="rId6"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bg1"/>
              </a:solidFill>
            </a:endParaRPr>
          </a:p>
        </p:txBody>
      </p:sp>
      <p:cxnSp>
        <p:nvCxnSpPr>
          <p:cNvPr id="26" name="Straight Connector 25"/>
          <p:cNvCxnSpPr/>
          <p:nvPr/>
        </p:nvCxnSpPr>
        <p:spPr>
          <a:xfrm>
            <a:off x="1224986" y="3816521"/>
            <a:ext cx="1673360" cy="0"/>
          </a:xfrm>
          <a:prstGeom prst="line">
            <a:avLst/>
          </a:prstGeom>
          <a:ln w="3175">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27" name="TextBox 78"/>
          <p:cNvSpPr txBox="1">
            <a:spLocks noChangeArrowheads="1"/>
          </p:cNvSpPr>
          <p:nvPr/>
        </p:nvSpPr>
        <p:spPr bwMode="auto">
          <a:xfrm>
            <a:off x="1963710" y="3497525"/>
            <a:ext cx="330540" cy="276999"/>
          </a:xfrm>
          <a:prstGeom prst="rect">
            <a:avLst/>
          </a:prstGeom>
          <a:noFill/>
          <a:ln w="3175">
            <a:noFill/>
            <a:miter lim="800000"/>
            <a:headEnd/>
            <a:tailEnd/>
          </a:ln>
        </p:spPr>
        <p:txBody>
          <a:bodyPr wrap="none">
            <a:spAutoFit/>
          </a:bodyPr>
          <a:lstStyle/>
          <a:p>
            <a:r>
              <a:rPr lang="en-US" sz="12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t>
            </a:r>
            <a:r>
              <a:rPr lang="en-US" sz="1200" i="1" baseline="-25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a:t>
            </a:r>
          </a:p>
        </p:txBody>
      </p:sp>
      <p:grpSp>
        <p:nvGrpSpPr>
          <p:cNvPr id="28" name="Group 36"/>
          <p:cNvGrpSpPr/>
          <p:nvPr/>
        </p:nvGrpSpPr>
        <p:grpSpPr>
          <a:xfrm>
            <a:off x="1398372" y="3760172"/>
            <a:ext cx="1423867" cy="57381"/>
            <a:chOff x="3362232" y="3633038"/>
            <a:chExt cx="4564362" cy="329398"/>
          </a:xfrm>
        </p:grpSpPr>
        <p:grpSp>
          <p:nvGrpSpPr>
            <p:cNvPr id="34" name="Group 68"/>
            <p:cNvGrpSpPr>
              <a:grpSpLocks/>
            </p:cNvGrpSpPr>
            <p:nvPr/>
          </p:nvGrpSpPr>
          <p:grpSpPr bwMode="auto">
            <a:xfrm>
              <a:off x="6535836" y="3633038"/>
              <a:ext cx="1390758" cy="329396"/>
              <a:chOff x="5240338" y="1524006"/>
              <a:chExt cx="888999" cy="153190"/>
            </a:xfrm>
          </p:grpSpPr>
          <p:cxnSp>
            <p:nvCxnSpPr>
              <p:cNvPr id="53" name="Straight Arrow Connector 52"/>
              <p:cNvCxnSpPr/>
              <p:nvPr/>
            </p:nvCxnSpPr>
            <p:spPr>
              <a:xfrm rot="5400000">
                <a:off x="5165331"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5295506"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5416156"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5546331"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5670155"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5800330"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5920980"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6051155"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69"/>
            <p:cNvGrpSpPr>
              <a:grpSpLocks/>
            </p:cNvGrpSpPr>
            <p:nvPr/>
          </p:nvGrpSpPr>
          <p:grpSpPr bwMode="auto">
            <a:xfrm>
              <a:off x="4961359" y="3633042"/>
              <a:ext cx="1390760" cy="329394"/>
              <a:chOff x="5240337" y="1524007"/>
              <a:chExt cx="889000" cy="153190"/>
            </a:xfrm>
          </p:grpSpPr>
          <p:cxnSp>
            <p:nvCxnSpPr>
              <p:cNvPr id="45" name="Straight Arrow Connector 44"/>
              <p:cNvCxnSpPr/>
              <p:nvPr/>
            </p:nvCxnSpPr>
            <p:spPr>
              <a:xfrm rot="5400000">
                <a:off x="5165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529550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5416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5546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670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800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592098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6051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69"/>
            <p:cNvGrpSpPr>
              <a:grpSpLocks/>
            </p:cNvGrpSpPr>
            <p:nvPr/>
          </p:nvGrpSpPr>
          <p:grpSpPr bwMode="auto">
            <a:xfrm>
              <a:off x="3362232" y="3633042"/>
              <a:ext cx="1390760" cy="329394"/>
              <a:chOff x="5240337" y="1524007"/>
              <a:chExt cx="889000" cy="153190"/>
            </a:xfrm>
          </p:grpSpPr>
          <p:cxnSp>
            <p:nvCxnSpPr>
              <p:cNvPr id="37" name="Straight Arrow Connector 36"/>
              <p:cNvCxnSpPr/>
              <p:nvPr/>
            </p:nvCxnSpPr>
            <p:spPr>
              <a:xfrm rot="5400000">
                <a:off x="5165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29550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5416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5546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5670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5800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92098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6051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9" name="TextBox 80"/>
          <p:cNvSpPr txBox="1">
            <a:spLocks noChangeArrowheads="1"/>
          </p:cNvSpPr>
          <p:nvPr/>
        </p:nvSpPr>
        <p:spPr bwMode="auto">
          <a:xfrm>
            <a:off x="2693904" y="3541781"/>
            <a:ext cx="444437" cy="239132"/>
          </a:xfrm>
          <a:prstGeom prst="rect">
            <a:avLst/>
          </a:prstGeom>
          <a:noFill/>
          <a:ln w="3175">
            <a:noFill/>
            <a:miter lim="800000"/>
            <a:headEnd/>
            <a:tailEnd/>
          </a:ln>
        </p:spPr>
        <p:txBody>
          <a:bodyPr wrap="none">
            <a:spAutoFit/>
          </a:bodyPr>
          <a:lstStyle/>
          <a:p>
            <a:r>
              <a:rPr lang="en-US" sz="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Clay</a:t>
            </a:r>
          </a:p>
        </p:txBody>
      </p:sp>
      <p:cxnSp>
        <p:nvCxnSpPr>
          <p:cNvPr id="30" name="Straight Arrow Connector 29"/>
          <p:cNvCxnSpPr/>
          <p:nvPr/>
        </p:nvCxnSpPr>
        <p:spPr bwMode="auto">
          <a:xfrm rot="5400000">
            <a:off x="2856971" y="3788088"/>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rot="5400000">
            <a:off x="1188993"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rot="5400000">
            <a:off x="1252521"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rot="5400000">
            <a:off x="1311401"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047740" y="103030"/>
            <a:ext cx="5468164" cy="369332"/>
          </a:xfrm>
          <a:prstGeom prst="rect">
            <a:avLst/>
          </a:prstGeom>
          <a:solidFill>
            <a:srgbClr val="FFFF00"/>
          </a:solidFill>
        </p:spPr>
        <p:txBody>
          <a:bodyPr wrap="none" rtlCol="0">
            <a:spAutoFit/>
          </a:bodyPr>
          <a:lstStyle/>
          <a:p>
            <a:r>
              <a:rPr lang="en-US" dirty="0">
                <a:solidFill>
                  <a:srgbClr val="FF0000"/>
                </a:solidFill>
              </a:rPr>
              <a:t>Normally Consolidated and Overconsolidated  Clay</a:t>
            </a:r>
          </a:p>
        </p:txBody>
      </p:sp>
      <p:sp>
        <p:nvSpPr>
          <p:cNvPr id="62" name="Slide Number Placeholder 61"/>
          <p:cNvSpPr>
            <a:spLocks noGrp="1"/>
          </p:cNvSpPr>
          <p:nvPr>
            <p:ph type="sldNum" sz="quarter" idx="4294967295"/>
          </p:nvPr>
        </p:nvSpPr>
        <p:spPr>
          <a:xfrm>
            <a:off x="7924800" y="6416675"/>
            <a:ext cx="762000" cy="365125"/>
          </a:xfrm>
          <a:prstGeom prst="rect">
            <a:avLst/>
          </a:prstGeom>
        </p:spPr>
        <p:txBody>
          <a:bodyPr/>
          <a:lstStyle/>
          <a:p>
            <a:pPr>
              <a:defRPr/>
            </a:pPr>
            <a:fld id="{51FC7486-94D2-4F48-AC6B-BE828253D4BA}" type="slidenum">
              <a:rPr lang="en-US" smtClean="0"/>
              <a:pPr>
                <a:defRPr/>
              </a:pPr>
              <a:t>14</a:t>
            </a:fld>
            <a:endParaRPr lang="en-US" dirty="0"/>
          </a:p>
        </p:txBody>
      </p:sp>
      <p:grpSp>
        <p:nvGrpSpPr>
          <p:cNvPr id="66" name="Group 65"/>
          <p:cNvGrpSpPr/>
          <p:nvPr/>
        </p:nvGrpSpPr>
        <p:grpSpPr>
          <a:xfrm>
            <a:off x="5392859" y="2349588"/>
            <a:ext cx="2976441" cy="2057312"/>
            <a:chOff x="4326059" y="2364828"/>
            <a:chExt cx="2898681" cy="1898168"/>
          </a:xfrm>
        </p:grpSpPr>
        <p:pic>
          <p:nvPicPr>
            <p:cNvPr id="2" name="Picture 1"/>
            <p:cNvPicPr>
              <a:picLocks noChangeAspect="1"/>
            </p:cNvPicPr>
            <p:nvPr/>
          </p:nvPicPr>
          <p:blipFill rotWithShape="1">
            <a:blip r:embed="rId7"/>
            <a:srcRect l="39517" t="41129" r="17724" b="7962"/>
            <a:stretch/>
          </p:blipFill>
          <p:spPr>
            <a:xfrm>
              <a:off x="4326059" y="2364828"/>
              <a:ext cx="2898681" cy="1898168"/>
            </a:xfrm>
            <a:prstGeom prst="rect">
              <a:avLst/>
            </a:prstGeom>
          </p:spPr>
        </p:pic>
        <p:sp>
          <p:nvSpPr>
            <p:cNvPr id="64" name="Rectangle 63"/>
            <p:cNvSpPr/>
            <p:nvPr/>
          </p:nvSpPr>
          <p:spPr bwMode="auto">
            <a:xfrm>
              <a:off x="5541169" y="3976688"/>
              <a:ext cx="176212" cy="1166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65" name="TextBox 64"/>
          <p:cNvSpPr txBox="1"/>
          <p:nvPr/>
        </p:nvSpPr>
        <p:spPr>
          <a:xfrm>
            <a:off x="3345180" y="2928620"/>
            <a:ext cx="1958339" cy="415498"/>
          </a:xfrm>
          <a:prstGeom prst="rect">
            <a:avLst/>
          </a:prstGeom>
          <a:noFill/>
        </p:spPr>
        <p:txBody>
          <a:bodyPr wrap="square" rtlCol="0">
            <a:spAutoFit/>
          </a:bodyPr>
          <a:lstStyle/>
          <a:p>
            <a:r>
              <a:rPr lang="en-US" sz="1050" dirty="0"/>
              <a:t>Use </a:t>
            </a:r>
            <a:r>
              <a:rPr lang="en-US" sz="1050" dirty="0" err="1"/>
              <a:t>Casagrande</a:t>
            </a:r>
            <a:r>
              <a:rPr lang="en-US" sz="1050" dirty="0"/>
              <a:t> Graphical Method to determine </a:t>
            </a:r>
            <a:r>
              <a:rPr lang="en-US" sz="1050" b="1" dirty="0"/>
              <a:t>Pc</a:t>
            </a:r>
          </a:p>
        </p:txBody>
      </p:sp>
      <p:sp>
        <p:nvSpPr>
          <p:cNvPr id="67" name="Freeform 66"/>
          <p:cNvSpPr/>
          <p:nvPr/>
        </p:nvSpPr>
        <p:spPr bwMode="auto">
          <a:xfrm>
            <a:off x="1676401" y="2730132"/>
            <a:ext cx="1246349" cy="508368"/>
          </a:xfrm>
          <a:custGeom>
            <a:avLst/>
            <a:gdLst>
              <a:gd name="connsiteX0" fmla="*/ 0 w 1241587"/>
              <a:gd name="connsiteY0" fmla="*/ 460743 h 484556"/>
              <a:gd name="connsiteX1" fmla="*/ 304800 w 1241587"/>
              <a:gd name="connsiteY1" fmla="*/ 94031 h 484556"/>
              <a:gd name="connsiteX2" fmla="*/ 557212 w 1241587"/>
              <a:gd name="connsiteY2" fmla="*/ 65456 h 484556"/>
              <a:gd name="connsiteX3" fmla="*/ 704850 w 1241587"/>
              <a:gd name="connsiteY3" fmla="*/ 17831 h 484556"/>
              <a:gd name="connsiteX4" fmla="*/ 847725 w 1241587"/>
              <a:gd name="connsiteY4" fmla="*/ 13068 h 484556"/>
              <a:gd name="connsiteX5" fmla="*/ 1190625 w 1241587"/>
              <a:gd name="connsiteY5" fmla="*/ 184518 h 484556"/>
              <a:gd name="connsiteX6" fmla="*/ 1233487 w 1241587"/>
              <a:gd name="connsiteY6" fmla="*/ 484556 h 484556"/>
              <a:gd name="connsiteX0" fmla="*/ 0 w 1241587"/>
              <a:gd name="connsiteY0" fmla="*/ 460743 h 484556"/>
              <a:gd name="connsiteX1" fmla="*/ 114300 w 1241587"/>
              <a:gd name="connsiteY1" fmla="*/ 46406 h 484556"/>
              <a:gd name="connsiteX2" fmla="*/ 557212 w 1241587"/>
              <a:gd name="connsiteY2" fmla="*/ 65456 h 484556"/>
              <a:gd name="connsiteX3" fmla="*/ 704850 w 1241587"/>
              <a:gd name="connsiteY3" fmla="*/ 17831 h 484556"/>
              <a:gd name="connsiteX4" fmla="*/ 847725 w 1241587"/>
              <a:gd name="connsiteY4" fmla="*/ 13068 h 484556"/>
              <a:gd name="connsiteX5" fmla="*/ 1190625 w 1241587"/>
              <a:gd name="connsiteY5" fmla="*/ 184518 h 484556"/>
              <a:gd name="connsiteX6" fmla="*/ 1233487 w 1241587"/>
              <a:gd name="connsiteY6" fmla="*/ 484556 h 484556"/>
              <a:gd name="connsiteX0" fmla="*/ 0 w 1246349"/>
              <a:gd name="connsiteY0" fmla="*/ 508368 h 508368"/>
              <a:gd name="connsiteX1" fmla="*/ 119062 w 1246349"/>
              <a:gd name="connsiteY1" fmla="*/ 46406 h 508368"/>
              <a:gd name="connsiteX2" fmla="*/ 561974 w 1246349"/>
              <a:gd name="connsiteY2" fmla="*/ 65456 h 508368"/>
              <a:gd name="connsiteX3" fmla="*/ 709612 w 1246349"/>
              <a:gd name="connsiteY3" fmla="*/ 17831 h 508368"/>
              <a:gd name="connsiteX4" fmla="*/ 852487 w 1246349"/>
              <a:gd name="connsiteY4" fmla="*/ 13068 h 508368"/>
              <a:gd name="connsiteX5" fmla="*/ 1195387 w 1246349"/>
              <a:gd name="connsiteY5" fmla="*/ 184518 h 508368"/>
              <a:gd name="connsiteX6" fmla="*/ 1238249 w 1246349"/>
              <a:gd name="connsiteY6" fmla="*/ 484556 h 508368"/>
              <a:gd name="connsiteX0" fmla="*/ 0 w 1246349"/>
              <a:gd name="connsiteY0" fmla="*/ 508368 h 508368"/>
              <a:gd name="connsiteX1" fmla="*/ 119062 w 1246349"/>
              <a:gd name="connsiteY1" fmla="*/ 46406 h 508368"/>
              <a:gd name="connsiteX2" fmla="*/ 561974 w 1246349"/>
              <a:gd name="connsiteY2" fmla="*/ 65456 h 508368"/>
              <a:gd name="connsiteX3" fmla="*/ 709612 w 1246349"/>
              <a:gd name="connsiteY3" fmla="*/ 17831 h 508368"/>
              <a:gd name="connsiteX4" fmla="*/ 852487 w 1246349"/>
              <a:gd name="connsiteY4" fmla="*/ 13068 h 508368"/>
              <a:gd name="connsiteX5" fmla="*/ 1195387 w 1246349"/>
              <a:gd name="connsiteY5" fmla="*/ 184518 h 508368"/>
              <a:gd name="connsiteX6" fmla="*/ 1238249 w 1246349"/>
              <a:gd name="connsiteY6" fmla="*/ 484556 h 508368"/>
              <a:gd name="connsiteX0" fmla="*/ 0 w 1246349"/>
              <a:gd name="connsiteY0" fmla="*/ 508368 h 508368"/>
              <a:gd name="connsiteX1" fmla="*/ 190500 w 1246349"/>
              <a:gd name="connsiteY1" fmla="*/ 46406 h 508368"/>
              <a:gd name="connsiteX2" fmla="*/ 561974 w 1246349"/>
              <a:gd name="connsiteY2" fmla="*/ 65456 h 508368"/>
              <a:gd name="connsiteX3" fmla="*/ 709612 w 1246349"/>
              <a:gd name="connsiteY3" fmla="*/ 17831 h 508368"/>
              <a:gd name="connsiteX4" fmla="*/ 852487 w 1246349"/>
              <a:gd name="connsiteY4" fmla="*/ 13068 h 508368"/>
              <a:gd name="connsiteX5" fmla="*/ 1195387 w 1246349"/>
              <a:gd name="connsiteY5" fmla="*/ 184518 h 508368"/>
              <a:gd name="connsiteX6" fmla="*/ 1238249 w 1246349"/>
              <a:gd name="connsiteY6" fmla="*/ 484556 h 50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349" h="508368">
                <a:moveTo>
                  <a:pt x="0" y="508368"/>
                </a:moveTo>
                <a:cubicBezTo>
                  <a:pt x="25003" y="267465"/>
                  <a:pt x="96838" y="120225"/>
                  <a:pt x="190500" y="46406"/>
                </a:cubicBezTo>
                <a:cubicBezTo>
                  <a:pt x="284162" y="-27413"/>
                  <a:pt x="475455" y="70219"/>
                  <a:pt x="561974" y="65456"/>
                </a:cubicBezTo>
                <a:cubicBezTo>
                  <a:pt x="648493" y="60694"/>
                  <a:pt x="661193" y="26562"/>
                  <a:pt x="709612" y="17831"/>
                </a:cubicBezTo>
                <a:cubicBezTo>
                  <a:pt x="758031" y="9100"/>
                  <a:pt x="771525" y="-14713"/>
                  <a:pt x="852487" y="13068"/>
                </a:cubicBezTo>
                <a:cubicBezTo>
                  <a:pt x="933450" y="40849"/>
                  <a:pt x="1131093" y="105937"/>
                  <a:pt x="1195387" y="184518"/>
                </a:cubicBezTo>
                <a:cubicBezTo>
                  <a:pt x="1259681" y="263099"/>
                  <a:pt x="1248965" y="373827"/>
                  <a:pt x="1238249" y="484556"/>
                </a:cubicBezTo>
              </a:path>
            </a:pathLst>
          </a:custGeom>
          <a:noFill/>
          <a:ln w="0"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8" name="Right Arrow 67"/>
          <p:cNvSpPr/>
          <p:nvPr/>
        </p:nvSpPr>
        <p:spPr bwMode="auto">
          <a:xfrm>
            <a:off x="3695700" y="3467100"/>
            <a:ext cx="1104900" cy="342900"/>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0" name="Straight Arrow Connector 69"/>
          <p:cNvCxnSpPr>
            <a:endCxn id="64" idx="3"/>
          </p:cNvCxnSpPr>
          <p:nvPr/>
        </p:nvCxnSpPr>
        <p:spPr bwMode="auto">
          <a:xfrm>
            <a:off x="4762500" y="3263900"/>
            <a:ext cx="2059005" cy="8959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a:off x="6853238" y="2814638"/>
            <a:ext cx="0" cy="12573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74" name="TextBox 73"/>
          <p:cNvSpPr txBox="1"/>
          <p:nvPr/>
        </p:nvSpPr>
        <p:spPr>
          <a:xfrm>
            <a:off x="3479800" y="3841750"/>
            <a:ext cx="1579278" cy="430887"/>
          </a:xfrm>
          <a:prstGeom prst="rect">
            <a:avLst/>
          </a:prstGeom>
          <a:noFill/>
        </p:spPr>
        <p:txBody>
          <a:bodyPr wrap="none" rtlCol="0">
            <a:spAutoFit/>
          </a:bodyPr>
          <a:lstStyle/>
          <a:p>
            <a:r>
              <a:rPr lang="en-US" sz="1100" dirty="0"/>
              <a:t>If P</a:t>
            </a:r>
            <a:r>
              <a:rPr lang="en-US" sz="1100" baseline="-25000" dirty="0"/>
              <a:t>c</a:t>
            </a:r>
            <a:r>
              <a:rPr lang="en-US" sz="1100" dirty="0"/>
              <a:t> = P</a:t>
            </a:r>
            <a:r>
              <a:rPr lang="en-US" sz="1100" baseline="-25000" dirty="0"/>
              <a:t>o</a:t>
            </a:r>
            <a:r>
              <a:rPr lang="en-US" sz="1100" dirty="0"/>
              <a:t> .. Soil is NC</a:t>
            </a:r>
          </a:p>
          <a:p>
            <a:r>
              <a:rPr lang="en-US" sz="1100" dirty="0"/>
              <a:t>If P</a:t>
            </a:r>
            <a:r>
              <a:rPr lang="en-US" sz="1100" baseline="-25000" dirty="0"/>
              <a:t>c</a:t>
            </a:r>
            <a:r>
              <a:rPr lang="en-US" sz="1100" dirty="0"/>
              <a:t> &gt; P</a:t>
            </a:r>
            <a:r>
              <a:rPr lang="en-US" sz="1100" baseline="-25000" dirty="0"/>
              <a:t>o</a:t>
            </a:r>
            <a:r>
              <a:rPr lang="en-US" sz="1100" dirty="0"/>
              <a:t> .. Soil is OC</a:t>
            </a:r>
          </a:p>
        </p:txBody>
      </p:sp>
      <p:sp>
        <p:nvSpPr>
          <p:cNvPr id="75" name="Freeform 74"/>
          <p:cNvSpPr/>
          <p:nvPr/>
        </p:nvSpPr>
        <p:spPr bwMode="auto">
          <a:xfrm>
            <a:off x="2095500" y="3759200"/>
            <a:ext cx="1955800" cy="644012"/>
          </a:xfrm>
          <a:custGeom>
            <a:avLst/>
            <a:gdLst>
              <a:gd name="connsiteX0" fmla="*/ 0 w 1955800"/>
              <a:gd name="connsiteY0" fmla="*/ 0 h 644012"/>
              <a:gd name="connsiteX1" fmla="*/ 260350 w 1955800"/>
              <a:gd name="connsiteY1" fmla="*/ 571500 h 644012"/>
              <a:gd name="connsiteX2" fmla="*/ 1301750 w 1955800"/>
              <a:gd name="connsiteY2" fmla="*/ 622300 h 644012"/>
              <a:gd name="connsiteX3" fmla="*/ 1955800 w 1955800"/>
              <a:gd name="connsiteY3" fmla="*/ 444500 h 644012"/>
            </a:gdLst>
            <a:ahLst/>
            <a:cxnLst>
              <a:cxn ang="0">
                <a:pos x="connsiteX0" y="connsiteY0"/>
              </a:cxn>
              <a:cxn ang="0">
                <a:pos x="connsiteX1" y="connsiteY1"/>
              </a:cxn>
              <a:cxn ang="0">
                <a:pos x="connsiteX2" y="connsiteY2"/>
              </a:cxn>
              <a:cxn ang="0">
                <a:pos x="connsiteX3" y="connsiteY3"/>
              </a:cxn>
            </a:cxnLst>
            <a:rect l="l" t="t" r="r" b="b"/>
            <a:pathLst>
              <a:path w="1955800" h="644012">
                <a:moveTo>
                  <a:pt x="0" y="0"/>
                </a:moveTo>
                <a:cubicBezTo>
                  <a:pt x="21696" y="233891"/>
                  <a:pt x="43392" y="467783"/>
                  <a:pt x="260350" y="571500"/>
                </a:cubicBezTo>
                <a:cubicBezTo>
                  <a:pt x="477308" y="675217"/>
                  <a:pt x="1019175" y="643467"/>
                  <a:pt x="1301750" y="622300"/>
                </a:cubicBezTo>
                <a:cubicBezTo>
                  <a:pt x="1584325" y="601133"/>
                  <a:pt x="1770062" y="522816"/>
                  <a:pt x="1955800" y="444500"/>
                </a:cubicBezTo>
              </a:path>
            </a:pathLst>
          </a:custGeom>
          <a:noFill/>
          <a:ln w="0"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6" name="TextBox 75"/>
          <p:cNvSpPr txBox="1"/>
          <p:nvPr/>
        </p:nvSpPr>
        <p:spPr>
          <a:xfrm>
            <a:off x="444500" y="4165600"/>
            <a:ext cx="1974850" cy="577081"/>
          </a:xfrm>
          <a:prstGeom prst="rect">
            <a:avLst/>
          </a:prstGeom>
          <a:noFill/>
        </p:spPr>
        <p:txBody>
          <a:bodyPr wrap="square" rtlCol="0">
            <a:spAutoFit/>
          </a:bodyPr>
          <a:lstStyle/>
          <a:p>
            <a:r>
              <a:rPr lang="en-US" sz="1050" dirty="0"/>
              <a:t>P</a:t>
            </a:r>
            <a:r>
              <a:rPr lang="en-US" sz="1050" baseline="-25000" dirty="0"/>
              <a:t>o</a:t>
            </a:r>
            <a:r>
              <a:rPr lang="en-US" sz="1050" dirty="0"/>
              <a:t> = Vertical effective stress at the mid of the clay layer,</a:t>
            </a:r>
          </a:p>
          <a:p>
            <a:r>
              <a:rPr lang="en-US" sz="1050" dirty="0"/>
              <a:t>It is known</a:t>
            </a:r>
          </a:p>
        </p:txBody>
      </p:sp>
    </p:spTree>
    <p:extLst>
      <p:ext uri="{BB962C8B-B14F-4D97-AF65-F5344CB8AC3E}">
        <p14:creationId xmlns:p14="http://schemas.microsoft.com/office/powerpoint/2010/main" val="118340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4"/>
          <p:cNvGraphicFramePr>
            <a:graphicFrameLocks noGrp="1" noChangeAspect="1"/>
          </p:cNvGraphicFramePr>
          <p:nvPr>
            <p:ph idx="1"/>
          </p:nvPr>
        </p:nvGraphicFramePr>
        <p:xfrm>
          <a:off x="973138" y="539750"/>
          <a:ext cx="7697787" cy="5765800"/>
        </p:xfrm>
        <a:graphic>
          <a:graphicData uri="http://schemas.openxmlformats.org/presentationml/2006/ole">
            <mc:AlternateContent xmlns:mc="http://schemas.openxmlformats.org/markup-compatibility/2006">
              <mc:Choice xmlns:v="urn:schemas-microsoft-com:vml" Requires="v">
                <p:oleObj spid="_x0000_s28729" name="Drawing" r:id="rId4" imgW="8968740" imgH="6720840" progId="Presentations.Drawing.12">
                  <p:embed/>
                </p:oleObj>
              </mc:Choice>
              <mc:Fallback>
                <p:oleObj name="Drawing" r:id="rId4" imgW="8968740" imgH="672084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8" y="539750"/>
                        <a:ext cx="7697787"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2568296180"/>
              </p:ext>
            </p:extLst>
          </p:nvPr>
        </p:nvGraphicFramePr>
        <p:xfrm>
          <a:off x="1141351" y="1436667"/>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TextBox 14"/>
          <p:cNvSpPr txBox="1">
            <a:spLocks noChangeArrowheads="1"/>
          </p:cNvSpPr>
          <p:nvPr/>
        </p:nvSpPr>
        <p:spPr bwMode="auto">
          <a:xfrm>
            <a:off x="3960751" y="5322867"/>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7412" name="TextBox 16"/>
          <p:cNvSpPr txBox="1">
            <a:spLocks noChangeArrowheads="1"/>
          </p:cNvSpPr>
          <p:nvPr/>
        </p:nvSpPr>
        <p:spPr bwMode="auto">
          <a:xfrm rot="-5400000">
            <a:off x="257907" y="3044011"/>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2955864" y="2265342"/>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2965389" y="2232005"/>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311464" y="225423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3546414" y="2293917"/>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082989" y="2665392"/>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368739" y="3068617"/>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4765614" y="3675042"/>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332101" y="3894117"/>
            <a:ext cx="1985963" cy="58896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303526" y="3875067"/>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156014" y="4137005"/>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5273614" y="4460855"/>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52" name="Rectangle 49"/>
          <p:cNvSpPr>
            <a:spLocks noChangeArrowheads="1"/>
          </p:cNvSpPr>
          <p:nvPr/>
        </p:nvSpPr>
        <p:spPr bwMode="auto">
          <a:xfrm>
            <a:off x="711200" y="450850"/>
            <a:ext cx="4208844" cy="369332"/>
          </a:xfrm>
          <a:prstGeom prst="rect">
            <a:avLst/>
          </a:prstGeom>
          <a:noFill/>
          <a:ln w="9525">
            <a:noFill/>
            <a:miter lim="800000"/>
            <a:headEnd/>
            <a:tailEnd/>
          </a:ln>
        </p:spPr>
        <p:txBody>
          <a:bodyPr wrap="none">
            <a:spAutoFit/>
          </a:bodyPr>
          <a:lstStyle/>
          <a:p>
            <a:r>
              <a:rPr lang="en-US" dirty="0">
                <a:latin typeface="Calibri" pitchFamily="34" charset="0"/>
              </a:rPr>
              <a:t> </a:t>
            </a:r>
            <a:r>
              <a:rPr lang="en-US" b="1" u="sng" dirty="0">
                <a:latin typeface="Calibri" pitchFamily="34" charset="0"/>
              </a:rPr>
              <a:t>Determine the </a:t>
            </a:r>
            <a:r>
              <a:rPr lang="en-US" b="1" u="sng" dirty="0" err="1">
                <a:latin typeface="Calibri" pitchFamily="34" charset="0"/>
              </a:rPr>
              <a:t>Preconsolidation</a:t>
            </a:r>
            <a:r>
              <a:rPr lang="en-US" b="1" u="sng" dirty="0">
                <a:latin typeface="Calibri" pitchFamily="34" charset="0"/>
              </a:rPr>
              <a:t> Pressure</a:t>
            </a:r>
            <a:endParaRPr lang="en-US" dirty="0">
              <a:latin typeface="Calibri" pitchFamily="34" charset="0"/>
            </a:endParaRPr>
          </a:p>
        </p:txBody>
      </p:sp>
      <p:sp>
        <p:nvSpPr>
          <p:cNvPr id="17453" name="Rectangle 50"/>
          <p:cNvSpPr>
            <a:spLocks noChangeArrowheads="1"/>
          </p:cNvSpPr>
          <p:nvPr/>
        </p:nvSpPr>
        <p:spPr bwMode="auto">
          <a:xfrm>
            <a:off x="774700" y="139700"/>
            <a:ext cx="3813175" cy="369888"/>
          </a:xfrm>
          <a:prstGeom prst="rect">
            <a:avLst/>
          </a:prstGeom>
          <a:noFill/>
          <a:ln w="9525">
            <a:noFill/>
            <a:miter lim="800000"/>
            <a:headEnd/>
            <a:tailEnd/>
          </a:ln>
        </p:spPr>
        <p:txBody>
          <a:bodyPr wrap="none">
            <a:spAutoFit/>
          </a:bodyPr>
          <a:lstStyle/>
          <a:p>
            <a:r>
              <a:rPr lang="en-US" b="1" u="sng">
                <a:latin typeface="Calibri" pitchFamily="34" charset="0"/>
              </a:rPr>
              <a:t>Casagrande’s Method to Determine Pc</a:t>
            </a:r>
          </a:p>
        </p:txBody>
      </p:sp>
      <p:sp>
        <p:nvSpPr>
          <p:cNvPr id="2" name="TextBox 1"/>
          <p:cNvSpPr txBox="1"/>
          <p:nvPr/>
        </p:nvSpPr>
        <p:spPr>
          <a:xfrm>
            <a:off x="6736938" y="5047260"/>
            <a:ext cx="609462" cy="276999"/>
          </a:xfrm>
          <a:prstGeom prst="rect">
            <a:avLst/>
          </a:prstGeom>
          <a:noFill/>
        </p:spPr>
        <p:txBody>
          <a:bodyPr wrap="none" rtlCol="0">
            <a:spAutoFit/>
          </a:bodyPr>
          <a:lstStyle/>
          <a:p>
            <a:r>
              <a:rPr lang="en-US" sz="1200" dirty="0"/>
              <a:t>10000</a:t>
            </a:r>
          </a:p>
        </p:txBody>
      </p:sp>
      <p:sp>
        <p:nvSpPr>
          <p:cNvPr id="139" name="TextBox 138"/>
          <p:cNvSpPr txBox="1"/>
          <p:nvPr/>
        </p:nvSpPr>
        <p:spPr>
          <a:xfrm>
            <a:off x="4086762" y="4991841"/>
            <a:ext cx="524503" cy="276999"/>
          </a:xfrm>
          <a:prstGeom prst="rect">
            <a:avLst/>
          </a:prstGeom>
          <a:noFill/>
        </p:spPr>
        <p:txBody>
          <a:bodyPr wrap="none" rtlCol="0">
            <a:spAutoFit/>
          </a:bodyPr>
          <a:lstStyle/>
          <a:p>
            <a:r>
              <a:rPr lang="en-US" sz="1200" dirty="0"/>
              <a:t>1000</a:t>
            </a:r>
          </a:p>
        </p:txBody>
      </p:sp>
      <p:sp>
        <p:nvSpPr>
          <p:cNvPr id="140" name="TextBox 139"/>
          <p:cNvSpPr txBox="1"/>
          <p:nvPr/>
        </p:nvSpPr>
        <p:spPr>
          <a:xfrm>
            <a:off x="1270330" y="5019550"/>
            <a:ext cx="439544" cy="276999"/>
          </a:xfrm>
          <a:prstGeom prst="rect">
            <a:avLst/>
          </a:prstGeom>
          <a:noFill/>
        </p:spPr>
        <p:txBody>
          <a:bodyPr wrap="none" rtlCol="0">
            <a:spAutoFit/>
          </a:bodyPr>
          <a:lstStyle/>
          <a:p>
            <a:r>
              <a:rPr lang="en-US" sz="1200" dirty="0"/>
              <a:t>100</a:t>
            </a:r>
          </a:p>
        </p:txBody>
      </p:sp>
    </p:spTree>
    <p:extLst>
      <p:ext uri="{BB962C8B-B14F-4D97-AF65-F5344CB8AC3E}">
        <p14:creationId xmlns:p14="http://schemas.microsoft.com/office/powerpoint/2010/main" val="1575298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nvPr>
        </p:nvGraphicFramePr>
        <p:xfrm>
          <a:off x="1553358" y="1656113"/>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6387" name="TextBox 14"/>
          <p:cNvSpPr txBox="1">
            <a:spLocks noChangeArrowheads="1"/>
          </p:cNvSpPr>
          <p:nvPr/>
        </p:nvSpPr>
        <p:spPr bwMode="auto">
          <a:xfrm>
            <a:off x="4372758" y="5542313"/>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6388" name="TextBox 16"/>
          <p:cNvSpPr txBox="1">
            <a:spLocks noChangeArrowheads="1"/>
          </p:cNvSpPr>
          <p:nvPr/>
        </p:nvSpPr>
        <p:spPr bwMode="auto">
          <a:xfrm rot="-5400000">
            <a:off x="669914" y="3263457"/>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3367871" y="2484788"/>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58" name="Straight Connector 57"/>
          <p:cNvCxnSpPr/>
          <p:nvPr/>
        </p:nvCxnSpPr>
        <p:spPr>
          <a:xfrm rot="16200000" flipV="1">
            <a:off x="3865552" y="2858644"/>
            <a:ext cx="2247900" cy="144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352121" y="2597501"/>
            <a:ext cx="95250" cy="95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5" name="TextBox 84"/>
          <p:cNvSpPr txBox="1">
            <a:spLocks noChangeArrowheads="1"/>
          </p:cNvSpPr>
          <p:nvPr/>
        </p:nvSpPr>
        <p:spPr bwMode="auto">
          <a:xfrm>
            <a:off x="5071258" y="2538763"/>
            <a:ext cx="276225"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6" name="TextBox 85"/>
          <p:cNvSpPr txBox="1">
            <a:spLocks noChangeArrowheads="1"/>
          </p:cNvSpPr>
          <p:nvPr/>
        </p:nvSpPr>
        <p:spPr bwMode="auto">
          <a:xfrm>
            <a:off x="5053796" y="2786413"/>
            <a:ext cx="277812"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8" name="TextBox 87"/>
          <p:cNvSpPr txBox="1">
            <a:spLocks noChangeArrowheads="1"/>
          </p:cNvSpPr>
          <p:nvPr/>
        </p:nvSpPr>
        <p:spPr bwMode="auto">
          <a:xfrm>
            <a:off x="3864758" y="5191476"/>
            <a:ext cx="792163"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r>
              <a:rPr lang="en-US" b="1">
                <a:solidFill>
                  <a:srgbClr val="FF0000"/>
                </a:solidFill>
                <a:latin typeface="Calibri" pitchFamily="34" charset="0"/>
              </a:rPr>
              <a:t> = P</a:t>
            </a:r>
            <a:r>
              <a:rPr lang="en-US" b="1" baseline="-25000">
                <a:solidFill>
                  <a:srgbClr val="FF0000"/>
                </a:solidFill>
                <a:latin typeface="Calibri" pitchFamily="34" charset="0"/>
              </a:rPr>
              <a:t>c</a:t>
            </a:r>
          </a:p>
        </p:txBody>
      </p:sp>
      <p:sp>
        <p:nvSpPr>
          <p:cNvPr id="91" name="Oval 90"/>
          <p:cNvSpPr/>
          <p:nvPr/>
        </p:nvSpPr>
        <p:spPr>
          <a:xfrm>
            <a:off x="3377396" y="2451451"/>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723471" y="2473676"/>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3958421" y="2513363"/>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494996" y="2884838"/>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780746" y="32880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177621" y="3894488"/>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468133" y="4337401"/>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744108" y="4113563"/>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715533" y="4094513"/>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568021" y="4356451"/>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Straight Connector 98"/>
          <p:cNvSpPr/>
          <p:nvPr/>
        </p:nvSpPr>
        <p:spPr>
          <a:xfrm>
            <a:off x="3601233" y="2322863"/>
            <a:ext cx="2457450" cy="11557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8" name="Oval 97"/>
          <p:cNvSpPr/>
          <p:nvPr/>
        </p:nvSpPr>
        <p:spPr>
          <a:xfrm>
            <a:off x="5685621" y="4680301"/>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3" name="TextBox 112"/>
          <p:cNvSpPr txBox="1">
            <a:spLocks noChangeArrowheads="1"/>
          </p:cNvSpPr>
          <p:nvPr/>
        </p:nvSpPr>
        <p:spPr bwMode="auto">
          <a:xfrm>
            <a:off x="4013983" y="2619726"/>
            <a:ext cx="257175" cy="261937"/>
          </a:xfrm>
          <a:prstGeom prst="rect">
            <a:avLst/>
          </a:prstGeom>
          <a:noFill/>
          <a:ln w="9525">
            <a:noFill/>
            <a:miter lim="800000"/>
            <a:headEnd/>
            <a:tailEnd/>
          </a:ln>
        </p:spPr>
        <p:txBody>
          <a:bodyPr wrap="none">
            <a:spAutoFit/>
          </a:bodyPr>
          <a:lstStyle/>
          <a:p>
            <a:r>
              <a:rPr lang="en-US" sz="1100">
                <a:latin typeface="Calibri" pitchFamily="34" charset="0"/>
              </a:rPr>
              <a:t>1</a:t>
            </a:r>
          </a:p>
        </p:txBody>
      </p:sp>
      <p:sp>
        <p:nvSpPr>
          <p:cNvPr id="114" name="TextBox 113"/>
          <p:cNvSpPr txBox="1"/>
          <p:nvPr/>
        </p:nvSpPr>
        <p:spPr>
          <a:xfrm>
            <a:off x="5587196" y="2378426"/>
            <a:ext cx="1185862" cy="261937"/>
          </a:xfrm>
          <a:prstGeom prst="rect">
            <a:avLst/>
          </a:prstGeom>
          <a:noFill/>
        </p:spPr>
        <p:txBody>
          <a:bodyPr wrap="none">
            <a:spAutoFit/>
          </a:bodyPr>
          <a:lstStyle/>
          <a:p>
            <a:pPr fontAlgn="auto">
              <a:spcBef>
                <a:spcPts val="0"/>
              </a:spcBef>
              <a:spcAft>
                <a:spcPts val="0"/>
              </a:spcAft>
              <a:defRPr/>
            </a:pPr>
            <a:r>
              <a:rPr lang="en-US" sz="1100" dirty="0">
                <a:solidFill>
                  <a:schemeClr val="tx2">
                    <a:lumMod val="60000"/>
                    <a:lumOff val="40000"/>
                  </a:schemeClr>
                </a:solidFill>
                <a:latin typeface="+mn-lt"/>
                <a:cs typeface="+mn-cs"/>
              </a:rPr>
              <a:t>2   Horizontal line</a:t>
            </a:r>
          </a:p>
        </p:txBody>
      </p:sp>
      <p:sp>
        <p:nvSpPr>
          <p:cNvPr id="115" name="TextBox 114"/>
          <p:cNvSpPr txBox="1"/>
          <p:nvPr/>
        </p:nvSpPr>
        <p:spPr>
          <a:xfrm>
            <a:off x="5445908" y="3270601"/>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accent3">
                    <a:lumMod val="75000"/>
                  </a:schemeClr>
                </a:solidFill>
                <a:latin typeface="+mn-lt"/>
                <a:cs typeface="+mn-cs"/>
              </a:rPr>
              <a:t>3</a:t>
            </a:r>
          </a:p>
        </p:txBody>
      </p:sp>
      <p:sp>
        <p:nvSpPr>
          <p:cNvPr id="116" name="TextBox 115"/>
          <p:cNvSpPr txBox="1">
            <a:spLocks noChangeArrowheads="1"/>
          </p:cNvSpPr>
          <p:nvPr/>
        </p:nvSpPr>
        <p:spPr bwMode="auto">
          <a:xfrm rot="897422">
            <a:off x="5474483" y="3143601"/>
            <a:ext cx="2138363" cy="261937"/>
          </a:xfrm>
          <a:prstGeom prst="rect">
            <a:avLst/>
          </a:prstGeom>
          <a:noFill/>
          <a:ln w="9525">
            <a:noFill/>
            <a:miter lim="800000"/>
            <a:headEnd/>
            <a:tailEnd/>
          </a:ln>
        </p:spPr>
        <p:txBody>
          <a:bodyPr wrap="none">
            <a:spAutoFit/>
          </a:bodyPr>
          <a:lstStyle/>
          <a:p>
            <a:r>
              <a:rPr lang="en-US" sz="1100">
                <a:solidFill>
                  <a:srgbClr val="C00000"/>
                </a:solidFill>
                <a:latin typeface="Calibri" pitchFamily="34" charset="0"/>
              </a:rPr>
              <a:t>4   divide the angle between 2 &amp; 3</a:t>
            </a:r>
          </a:p>
        </p:txBody>
      </p:sp>
      <p:sp>
        <p:nvSpPr>
          <p:cNvPr id="117" name="TextBox 116"/>
          <p:cNvSpPr txBox="1">
            <a:spLocks noChangeArrowheads="1"/>
          </p:cNvSpPr>
          <p:nvPr/>
        </p:nvSpPr>
        <p:spPr bwMode="auto">
          <a:xfrm rot="3404184">
            <a:off x="4604533" y="3781776"/>
            <a:ext cx="1638300" cy="260350"/>
          </a:xfrm>
          <a:prstGeom prst="rect">
            <a:avLst/>
          </a:prstGeom>
          <a:noFill/>
          <a:ln w="9525">
            <a:noFill/>
            <a:miter lim="800000"/>
            <a:headEnd/>
            <a:tailEnd/>
          </a:ln>
        </p:spPr>
        <p:txBody>
          <a:bodyPr wrap="none">
            <a:spAutoFit/>
          </a:bodyPr>
          <a:lstStyle/>
          <a:p>
            <a:r>
              <a:rPr lang="en-US" sz="1100">
                <a:latin typeface="Calibri" pitchFamily="34" charset="0"/>
              </a:rPr>
              <a:t>    Extend the straight line</a:t>
            </a:r>
          </a:p>
        </p:txBody>
      </p:sp>
      <p:sp>
        <p:nvSpPr>
          <p:cNvPr id="118" name="TextBox 117"/>
          <p:cNvSpPr txBox="1">
            <a:spLocks noChangeArrowheads="1"/>
          </p:cNvSpPr>
          <p:nvPr/>
        </p:nvSpPr>
        <p:spPr bwMode="auto">
          <a:xfrm rot="-726714">
            <a:off x="4367996" y="2235551"/>
            <a:ext cx="1493837" cy="261937"/>
          </a:xfrm>
          <a:prstGeom prst="rect">
            <a:avLst/>
          </a:prstGeom>
          <a:noFill/>
          <a:ln w="9525">
            <a:noFill/>
            <a:miter lim="800000"/>
            <a:headEnd/>
            <a:tailEnd/>
          </a:ln>
        </p:spPr>
        <p:txBody>
          <a:bodyPr wrap="none">
            <a:spAutoFit/>
          </a:bodyPr>
          <a:lstStyle/>
          <a:p>
            <a:r>
              <a:rPr lang="en-US" sz="1100">
                <a:latin typeface="Calibri" pitchFamily="34" charset="0"/>
              </a:rPr>
              <a:t>6  Intersection of 4 &amp; 5</a:t>
            </a:r>
          </a:p>
        </p:txBody>
      </p:sp>
      <p:sp>
        <p:nvSpPr>
          <p:cNvPr id="120" name="TextBox 119"/>
          <p:cNvSpPr txBox="1">
            <a:spLocks noChangeArrowheads="1"/>
          </p:cNvSpPr>
          <p:nvPr/>
        </p:nvSpPr>
        <p:spPr bwMode="auto">
          <a:xfrm>
            <a:off x="2569358" y="1287813"/>
            <a:ext cx="1443038" cy="46196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Point of</a:t>
            </a:r>
          </a:p>
          <a:p>
            <a:r>
              <a:rPr lang="en-US" sz="1200">
                <a:solidFill>
                  <a:srgbClr val="FF0000"/>
                </a:solidFill>
                <a:latin typeface="Calibri" pitchFamily="34" charset="0"/>
              </a:rPr>
              <a:t>maximum curvature</a:t>
            </a:r>
          </a:p>
        </p:txBody>
      </p:sp>
      <p:sp>
        <p:nvSpPr>
          <p:cNvPr id="121" name="Freeform 120"/>
          <p:cNvSpPr/>
          <p:nvPr/>
        </p:nvSpPr>
        <p:spPr>
          <a:xfrm>
            <a:off x="3936196" y="1622776"/>
            <a:ext cx="473075" cy="946150"/>
          </a:xfrm>
          <a:custGeom>
            <a:avLst/>
            <a:gdLst>
              <a:gd name="connsiteX0" fmla="*/ 0 w 230982"/>
              <a:gd name="connsiteY0" fmla="*/ 0 h 914400"/>
              <a:gd name="connsiteX1" fmla="*/ 230982 w 230982"/>
              <a:gd name="connsiteY1" fmla="*/ 914400 h 914400"/>
              <a:gd name="connsiteX2" fmla="*/ 230982 w 230982"/>
              <a:gd name="connsiteY2" fmla="*/ 914400 h 914400"/>
              <a:gd name="connsiteX0" fmla="*/ 0 w 230982"/>
              <a:gd name="connsiteY0" fmla="*/ 0 h 914400"/>
              <a:gd name="connsiteX1" fmla="*/ 230982 w 230982"/>
              <a:gd name="connsiteY1" fmla="*/ 914400 h 914400"/>
              <a:gd name="connsiteX2" fmla="*/ 230982 w 230982"/>
              <a:gd name="connsiteY2" fmla="*/ 914400 h 914400"/>
              <a:gd name="connsiteX0" fmla="*/ 0 w 484982"/>
              <a:gd name="connsiteY0" fmla="*/ 0 h 914400"/>
              <a:gd name="connsiteX1" fmla="*/ 230982 w 484982"/>
              <a:gd name="connsiteY1" fmla="*/ 914400 h 914400"/>
              <a:gd name="connsiteX2" fmla="*/ 230982 w 484982"/>
              <a:gd name="connsiteY2" fmla="*/ 914400 h 914400"/>
              <a:gd name="connsiteX0" fmla="*/ 0 w 484982"/>
              <a:gd name="connsiteY0" fmla="*/ 9525 h 923925"/>
              <a:gd name="connsiteX1" fmla="*/ 230982 w 484982"/>
              <a:gd name="connsiteY1" fmla="*/ 923925 h 923925"/>
              <a:gd name="connsiteX2" fmla="*/ 230982 w 484982"/>
              <a:gd name="connsiteY2" fmla="*/ 923925 h 923925"/>
              <a:gd name="connsiteX0" fmla="*/ 0 w 473076"/>
              <a:gd name="connsiteY0" fmla="*/ 9525 h 945356"/>
              <a:gd name="connsiteX1" fmla="*/ 219076 w 473076"/>
              <a:gd name="connsiteY1" fmla="*/ 945356 h 945356"/>
              <a:gd name="connsiteX2" fmla="*/ 219076 w 473076"/>
              <a:gd name="connsiteY2" fmla="*/ 945356 h 945356"/>
            </a:gdLst>
            <a:ahLst/>
            <a:cxnLst>
              <a:cxn ang="0">
                <a:pos x="connsiteX0" y="connsiteY0"/>
              </a:cxn>
              <a:cxn ang="0">
                <a:pos x="connsiteX1" y="connsiteY1"/>
              </a:cxn>
              <a:cxn ang="0">
                <a:pos x="connsiteX2" y="connsiteY2"/>
              </a:cxn>
            </a:cxnLst>
            <a:rect l="l" t="t" r="r" b="b"/>
            <a:pathLst>
              <a:path w="473076" h="945356">
                <a:moveTo>
                  <a:pt x="0" y="9525"/>
                </a:moveTo>
                <a:cubicBezTo>
                  <a:pt x="229394" y="0"/>
                  <a:pt x="473076" y="66675"/>
                  <a:pt x="219076" y="945356"/>
                </a:cubicBezTo>
                <a:lnTo>
                  <a:pt x="219076" y="945356"/>
                </a:lnTo>
              </a:path>
            </a:pathLst>
          </a:cu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2" name="TextBox 121"/>
          <p:cNvSpPr txBox="1"/>
          <p:nvPr/>
        </p:nvSpPr>
        <p:spPr>
          <a:xfrm rot="1476340">
            <a:off x="5553858" y="3573813"/>
            <a:ext cx="1322388" cy="276225"/>
          </a:xfrm>
          <a:prstGeom prst="rect">
            <a:avLst/>
          </a:prstGeom>
          <a:solidFill>
            <a:schemeClr val="bg1"/>
          </a:solidFill>
          <a:ln>
            <a:noFill/>
          </a:ln>
        </p:spPr>
        <p:txBody>
          <a:bodyPr wrap="none">
            <a:spAutoFit/>
          </a:bodyPr>
          <a:lstStyle/>
          <a:p>
            <a:pPr fontAlgn="auto">
              <a:spcBef>
                <a:spcPts val="0"/>
              </a:spcBef>
              <a:spcAft>
                <a:spcPts val="0"/>
              </a:spcAft>
              <a:defRPr/>
            </a:pPr>
            <a:r>
              <a:rPr lang="en-US" sz="1200" dirty="0">
                <a:solidFill>
                  <a:schemeClr val="accent3">
                    <a:lumMod val="75000"/>
                  </a:schemeClr>
                </a:solidFill>
                <a:latin typeface="+mn-lt"/>
                <a:cs typeface="+mn-cs"/>
              </a:rPr>
              <a:t>Tangent to point 1</a:t>
            </a:r>
          </a:p>
        </p:txBody>
      </p:sp>
      <p:sp>
        <p:nvSpPr>
          <p:cNvPr id="124" name="Straight Connector 123"/>
          <p:cNvSpPr/>
          <p:nvPr/>
        </p:nvSpPr>
        <p:spPr>
          <a:xfrm>
            <a:off x="4158446" y="2594326"/>
            <a:ext cx="1981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5" name="Straight Connector 124"/>
          <p:cNvSpPr/>
          <p:nvPr/>
        </p:nvSpPr>
        <p:spPr>
          <a:xfrm>
            <a:off x="4218771" y="2605438"/>
            <a:ext cx="2181225" cy="471488"/>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6" name="Freeform 125"/>
          <p:cNvSpPr/>
          <p:nvPr/>
        </p:nvSpPr>
        <p:spPr>
          <a:xfrm>
            <a:off x="5268108" y="2619726"/>
            <a:ext cx="260350" cy="471487"/>
          </a:xfrm>
          <a:custGeom>
            <a:avLst/>
            <a:gdLst>
              <a:gd name="connsiteX0" fmla="*/ 233362 w 233362"/>
              <a:gd name="connsiteY0" fmla="*/ 0 h 476250"/>
              <a:gd name="connsiteX1" fmla="*/ 0 w 233362"/>
              <a:gd name="connsiteY1" fmla="*/ 476250 h 476250"/>
              <a:gd name="connsiteX2" fmla="*/ 0 w 233362"/>
              <a:gd name="connsiteY2" fmla="*/ 476250 h 476250"/>
              <a:gd name="connsiteX0" fmla="*/ 233362 w 447675"/>
              <a:gd name="connsiteY0" fmla="*/ 0 h 476250"/>
              <a:gd name="connsiteX1" fmla="*/ 0 w 447675"/>
              <a:gd name="connsiteY1" fmla="*/ 476250 h 476250"/>
              <a:gd name="connsiteX2" fmla="*/ 447675 w 447675"/>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373062"/>
              <a:gd name="connsiteY0" fmla="*/ 0 h 476250"/>
              <a:gd name="connsiteX1" fmla="*/ 0 w 373062"/>
              <a:gd name="connsiteY1" fmla="*/ 476250 h 476250"/>
              <a:gd name="connsiteX0" fmla="*/ 233362 w 373062"/>
              <a:gd name="connsiteY0" fmla="*/ 0 h 476250"/>
              <a:gd name="connsiteX1" fmla="*/ 0 w 373062"/>
              <a:gd name="connsiteY1" fmla="*/ 476250 h 476250"/>
              <a:gd name="connsiteX0" fmla="*/ 233362 w 327025"/>
              <a:gd name="connsiteY0" fmla="*/ 0 h 476250"/>
              <a:gd name="connsiteX1" fmla="*/ 0 w 327025"/>
              <a:gd name="connsiteY1" fmla="*/ 476250 h 476250"/>
              <a:gd name="connsiteX0" fmla="*/ 233362 w 279400"/>
              <a:gd name="connsiteY0" fmla="*/ 0 h 476250"/>
              <a:gd name="connsiteX1" fmla="*/ 180976 w 279400"/>
              <a:gd name="connsiteY1" fmla="*/ 9525 h 476250"/>
              <a:gd name="connsiteX2" fmla="*/ 0 w 279400"/>
              <a:gd name="connsiteY2" fmla="*/ 476250 h 476250"/>
              <a:gd name="connsiteX0" fmla="*/ 233362 w 322263"/>
              <a:gd name="connsiteY0" fmla="*/ 0 h 476250"/>
              <a:gd name="connsiteX1" fmla="*/ 180976 w 322263"/>
              <a:gd name="connsiteY1" fmla="*/ 9525 h 476250"/>
              <a:gd name="connsiteX2" fmla="*/ 0 w 322263"/>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450850"/>
              <a:gd name="connsiteY0" fmla="*/ 0 h 476250"/>
              <a:gd name="connsiteX1" fmla="*/ 0 w 450850"/>
              <a:gd name="connsiteY1" fmla="*/ 476250 h 476250"/>
              <a:gd name="connsiteX0" fmla="*/ 233362 w 450850"/>
              <a:gd name="connsiteY0" fmla="*/ 0 h 476250"/>
              <a:gd name="connsiteX1" fmla="*/ 0 w 450850"/>
              <a:gd name="connsiteY1" fmla="*/ 476250 h 476250"/>
              <a:gd name="connsiteX0" fmla="*/ 233362 w 398463"/>
              <a:gd name="connsiteY0" fmla="*/ 0 h 476250"/>
              <a:gd name="connsiteX1" fmla="*/ 0 w 398463"/>
              <a:gd name="connsiteY1" fmla="*/ 476250 h 476250"/>
              <a:gd name="connsiteX0" fmla="*/ 157162 w 322263"/>
              <a:gd name="connsiteY0" fmla="*/ 0 h 461963"/>
              <a:gd name="connsiteX1" fmla="*/ 0 w 322263"/>
              <a:gd name="connsiteY1" fmla="*/ 461963 h 461963"/>
              <a:gd name="connsiteX0" fmla="*/ 157162 w 355601"/>
              <a:gd name="connsiteY0" fmla="*/ 0 h 461963"/>
              <a:gd name="connsiteX1" fmla="*/ 0 w 355601"/>
              <a:gd name="connsiteY1" fmla="*/ 461963 h 461963"/>
              <a:gd name="connsiteX0" fmla="*/ 157162 w 355601"/>
              <a:gd name="connsiteY0" fmla="*/ 0 h 461963"/>
              <a:gd name="connsiteX1" fmla="*/ 0 w 355601"/>
              <a:gd name="connsiteY1" fmla="*/ 461963 h 461963"/>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260351"/>
              <a:gd name="connsiteY0" fmla="*/ 0 h 471488"/>
              <a:gd name="connsiteX1" fmla="*/ 0 w 260351"/>
              <a:gd name="connsiteY1" fmla="*/ 471488 h 471488"/>
            </a:gdLst>
            <a:ahLst/>
            <a:cxnLst>
              <a:cxn ang="0">
                <a:pos x="connsiteX0" y="connsiteY0"/>
              </a:cxn>
              <a:cxn ang="0">
                <a:pos x="connsiteX1" y="connsiteY1"/>
              </a:cxn>
            </a:cxnLst>
            <a:rect l="l" t="t" r="r" b="b"/>
            <a:pathLst>
              <a:path w="260351" h="471488">
                <a:moveTo>
                  <a:pt x="109537" y="0"/>
                </a:moveTo>
                <a:cubicBezTo>
                  <a:pt x="260351" y="196850"/>
                  <a:pt x="192087" y="379413"/>
                  <a:pt x="0" y="471488"/>
                </a:cubicBezTo>
              </a:path>
            </a:pathLst>
          </a:custGeom>
          <a:ln w="3175"/>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8" name="Rectangle 127"/>
          <p:cNvSpPr/>
          <p:nvPr/>
        </p:nvSpPr>
        <p:spPr>
          <a:xfrm>
            <a:off x="4345771" y="5280376"/>
            <a:ext cx="241300" cy="254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 name="Group 135"/>
          <p:cNvGrpSpPr>
            <a:grpSpLocks/>
          </p:cNvGrpSpPr>
          <p:nvPr/>
        </p:nvGrpSpPr>
        <p:grpSpPr bwMode="auto">
          <a:xfrm>
            <a:off x="197283" y="5796623"/>
            <a:ext cx="4487862" cy="914400"/>
            <a:chOff x="362952" y="5440267"/>
            <a:chExt cx="4488447" cy="915210"/>
          </a:xfrm>
        </p:grpSpPr>
        <p:sp>
          <p:nvSpPr>
            <p:cNvPr id="16429"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dirty="0" err="1">
                  <a:latin typeface="Calibri" pitchFamily="34" charset="0"/>
                </a:rPr>
                <a:t>Overconsolidation</a:t>
              </a:r>
              <a:r>
                <a:rPr lang="en-US" sz="1400" dirty="0">
                  <a:latin typeface="Calibri" pitchFamily="34" charset="0"/>
                </a:rPr>
                <a:t> Ratio   OCR  =             = 1</a:t>
              </a:r>
            </a:p>
            <a:p>
              <a:endParaRPr lang="en-US" sz="1400" dirty="0">
                <a:latin typeface="Calibri" pitchFamily="34" charset="0"/>
              </a:endParaRPr>
            </a:p>
            <a:p>
              <a:r>
                <a:rPr lang="en-US" sz="1400" dirty="0">
                  <a:latin typeface="Calibri" pitchFamily="34" charset="0"/>
                </a:rPr>
                <a:t>The soil is  </a:t>
              </a:r>
              <a:r>
                <a:rPr lang="en-US" sz="1400" b="1" u="sng" dirty="0">
                  <a:latin typeface="Calibri" pitchFamily="34" charset="0"/>
                </a:rPr>
                <a:t>Normally Consolidated  </a:t>
              </a:r>
              <a:r>
                <a:rPr lang="en-US" sz="1400" dirty="0">
                  <a:latin typeface="Calibri" pitchFamily="34" charset="0"/>
                </a:rPr>
                <a:t>(N.C.) soil </a:t>
              </a:r>
            </a:p>
          </p:txBody>
        </p:sp>
        <p:grpSp>
          <p:nvGrpSpPr>
            <p:cNvPr id="16430" name="Group 134"/>
            <p:cNvGrpSpPr>
              <a:grpSpLocks/>
            </p:cNvGrpSpPr>
            <p:nvPr/>
          </p:nvGrpSpPr>
          <p:grpSpPr bwMode="auto">
            <a:xfrm>
              <a:off x="2806884" y="5440267"/>
              <a:ext cx="425835" cy="674132"/>
              <a:chOff x="914584" y="2443067"/>
              <a:chExt cx="425835" cy="674132"/>
            </a:xfrm>
          </p:grpSpPr>
          <p:sp>
            <p:nvSpPr>
              <p:cNvPr id="16431"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 P</a:t>
                </a:r>
                <a:r>
                  <a:rPr lang="en-US" b="1" baseline="-25000">
                    <a:solidFill>
                      <a:srgbClr val="FF0000"/>
                    </a:solidFill>
                    <a:latin typeface="Calibri" pitchFamily="34" charset="0"/>
                  </a:rPr>
                  <a:t>c</a:t>
                </a:r>
              </a:p>
            </p:txBody>
          </p:sp>
          <p:sp>
            <p:nvSpPr>
              <p:cNvPr id="16432"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cxnSp>
            <p:nvCxnSpPr>
              <p:cNvPr id="134" name="Straight Connector 133"/>
              <p:cNvCxnSpPr/>
              <p:nvPr/>
            </p:nvCxnSpPr>
            <p:spPr>
              <a:xfrm>
                <a:off x="977641" y="2781504"/>
                <a:ext cx="304840"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83" name="Straight Arrow Connector 82"/>
          <p:cNvCxnSpPr/>
          <p:nvPr/>
        </p:nvCxnSpPr>
        <p:spPr>
          <a:xfrm rot="5400000">
            <a:off x="2859077" y="3728595"/>
            <a:ext cx="3076575"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9" name="TextBox 118"/>
          <p:cNvSpPr txBox="1">
            <a:spLocks noChangeArrowheads="1"/>
          </p:cNvSpPr>
          <p:nvPr/>
        </p:nvSpPr>
        <p:spPr bwMode="auto">
          <a:xfrm>
            <a:off x="4279096" y="4842226"/>
            <a:ext cx="257175" cy="261937"/>
          </a:xfrm>
          <a:prstGeom prst="rect">
            <a:avLst/>
          </a:prstGeom>
          <a:solidFill>
            <a:schemeClr val="bg1"/>
          </a:solidFill>
          <a:ln w="9525">
            <a:noFill/>
            <a:miter lim="800000"/>
            <a:headEnd/>
            <a:tailEnd/>
          </a:ln>
        </p:spPr>
        <p:txBody>
          <a:bodyPr wrap="none">
            <a:spAutoFit/>
          </a:bodyPr>
          <a:lstStyle/>
          <a:p>
            <a:r>
              <a:rPr lang="en-US" sz="1100">
                <a:latin typeface="Calibri" pitchFamily="34" charset="0"/>
              </a:rPr>
              <a:t>7</a:t>
            </a:r>
          </a:p>
        </p:txBody>
      </p:sp>
      <p:sp>
        <p:nvSpPr>
          <p:cNvPr id="16424" name="TextBox 136"/>
          <p:cNvSpPr txBox="1">
            <a:spLocks noChangeArrowheads="1"/>
          </p:cNvSpPr>
          <p:nvPr/>
        </p:nvSpPr>
        <p:spPr bwMode="auto">
          <a:xfrm>
            <a:off x="457200" y="469900"/>
            <a:ext cx="301625" cy="369888"/>
          </a:xfrm>
          <a:prstGeom prst="rect">
            <a:avLst/>
          </a:prstGeom>
          <a:noFill/>
          <a:ln w="9525">
            <a:noFill/>
            <a:miter lim="800000"/>
            <a:headEnd/>
            <a:tailEnd/>
          </a:ln>
        </p:spPr>
        <p:txBody>
          <a:bodyPr wrap="none">
            <a:spAutoFit/>
          </a:bodyPr>
          <a:lstStyle/>
          <a:p>
            <a:r>
              <a:rPr lang="en-US" b="1">
                <a:latin typeface="Calibri" pitchFamily="34" charset="0"/>
              </a:rPr>
              <a:t>1</a:t>
            </a:r>
          </a:p>
        </p:txBody>
      </p:sp>
      <p:sp>
        <p:nvSpPr>
          <p:cNvPr id="138" name="Oval 137"/>
          <p:cNvSpPr/>
          <p:nvPr/>
        </p:nvSpPr>
        <p:spPr>
          <a:xfrm>
            <a:off x="368300" y="431800"/>
            <a:ext cx="508000" cy="50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26" name="Rectangle 138"/>
          <p:cNvSpPr>
            <a:spLocks noChangeArrowheads="1"/>
          </p:cNvSpPr>
          <p:nvPr/>
        </p:nvSpPr>
        <p:spPr bwMode="auto">
          <a:xfrm>
            <a:off x="838200" y="488950"/>
            <a:ext cx="2868613" cy="368300"/>
          </a:xfrm>
          <a:prstGeom prst="rect">
            <a:avLst/>
          </a:prstGeom>
          <a:noFill/>
          <a:ln w="9525">
            <a:noFill/>
            <a:miter lim="800000"/>
            <a:headEnd/>
            <a:tailEnd/>
          </a:ln>
        </p:spPr>
        <p:txBody>
          <a:bodyPr wrap="none">
            <a:spAutoFit/>
          </a:bodyPr>
          <a:lstStyle/>
          <a:p>
            <a:r>
              <a:rPr lang="en-US">
                <a:latin typeface="Calibri" pitchFamily="34" charset="0"/>
              </a:rPr>
              <a:t> </a:t>
            </a:r>
            <a:r>
              <a:rPr lang="en-US" b="1" u="sng">
                <a:latin typeface="Calibri" pitchFamily="34" charset="0"/>
              </a:rPr>
              <a:t>Normally Consolidated Soil </a:t>
            </a:r>
            <a:endParaRPr lang="en-US">
              <a:latin typeface="Calibri" pitchFamily="34" charset="0"/>
            </a:endParaRPr>
          </a:p>
        </p:txBody>
      </p:sp>
      <p:sp>
        <p:nvSpPr>
          <p:cNvPr id="16427" name="Rectangle 47"/>
          <p:cNvSpPr>
            <a:spLocks noChangeArrowheads="1"/>
          </p:cNvSpPr>
          <p:nvPr/>
        </p:nvSpPr>
        <p:spPr bwMode="auto">
          <a:xfrm>
            <a:off x="668528" y="64516"/>
            <a:ext cx="6510338" cy="369888"/>
          </a:xfrm>
          <a:prstGeom prst="rect">
            <a:avLst/>
          </a:prstGeom>
          <a:noFill/>
          <a:ln w="9525">
            <a:noFill/>
            <a:miter lim="800000"/>
            <a:headEnd/>
            <a:tailEnd/>
          </a:ln>
        </p:spPr>
        <p:txBody>
          <a:bodyPr wrap="none">
            <a:spAutoFit/>
          </a:bodyPr>
          <a:lstStyle/>
          <a:p>
            <a:r>
              <a:rPr lang="en-US" b="1" u="sng" dirty="0" err="1">
                <a:latin typeface="Calibri" pitchFamily="34" charset="0"/>
              </a:rPr>
              <a:t>Casagrande’s</a:t>
            </a:r>
            <a:r>
              <a:rPr lang="en-US" b="1" u="sng" dirty="0">
                <a:latin typeface="Calibri" pitchFamily="34" charset="0"/>
              </a:rPr>
              <a:t> Method to Determine </a:t>
            </a:r>
            <a:r>
              <a:rPr lang="en-US" b="1" u="sng" dirty="0" err="1">
                <a:latin typeface="Calibri" pitchFamily="34" charset="0"/>
              </a:rPr>
              <a:t>Preconsolidation</a:t>
            </a:r>
            <a:r>
              <a:rPr lang="en-US" b="1" u="sng" dirty="0">
                <a:latin typeface="Calibri" pitchFamily="34" charset="0"/>
              </a:rPr>
              <a:t> Pressure (Pc)</a:t>
            </a:r>
          </a:p>
        </p:txBody>
      </p:sp>
      <p:grpSp>
        <p:nvGrpSpPr>
          <p:cNvPr id="50" name="Group 49"/>
          <p:cNvGrpSpPr/>
          <p:nvPr/>
        </p:nvGrpSpPr>
        <p:grpSpPr>
          <a:xfrm>
            <a:off x="6113233" y="422219"/>
            <a:ext cx="2963690" cy="1267325"/>
            <a:chOff x="5958854" y="915045"/>
            <a:chExt cx="2963690" cy="1267325"/>
          </a:xfrm>
        </p:grpSpPr>
        <p:sp>
          <p:nvSpPr>
            <p:cNvPr id="51" name="Freeform 50"/>
            <p:cNvSpPr/>
            <p:nvPr/>
          </p:nvSpPr>
          <p:spPr>
            <a:xfrm>
              <a:off x="6092851" y="999053"/>
              <a:ext cx="2609749" cy="50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p>
          </p:txBody>
        </p:sp>
        <p:sp>
          <p:nvSpPr>
            <p:cNvPr id="52" name="Rectangle 51"/>
            <p:cNvSpPr/>
            <p:nvPr/>
          </p:nvSpPr>
          <p:spPr>
            <a:xfrm>
              <a:off x="5958854" y="1426295"/>
              <a:ext cx="2746936" cy="60486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tx1"/>
                </a:solidFill>
              </a:endParaRPr>
            </a:p>
          </p:txBody>
        </p:sp>
        <p:sp>
          <p:nvSpPr>
            <p:cNvPr id="53" name="Rectangle 52"/>
            <p:cNvSpPr/>
            <p:nvPr/>
          </p:nvSpPr>
          <p:spPr>
            <a:xfrm>
              <a:off x="8511175" y="1030256"/>
              <a:ext cx="334993" cy="1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54" name="Straight Connector 53"/>
            <p:cNvCxnSpPr/>
            <p:nvPr/>
          </p:nvCxnSpPr>
          <p:spPr>
            <a:xfrm>
              <a:off x="6214086" y="1203073"/>
              <a:ext cx="22970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958854" y="972651"/>
              <a:ext cx="267994" cy="120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grpSp>
          <p:nvGrpSpPr>
            <p:cNvPr id="56" name="Group 28"/>
            <p:cNvGrpSpPr>
              <a:grpSpLocks/>
            </p:cNvGrpSpPr>
            <p:nvPr/>
          </p:nvGrpSpPr>
          <p:grpSpPr bwMode="auto">
            <a:xfrm>
              <a:off x="7796525" y="1219875"/>
              <a:ext cx="204186" cy="57606"/>
              <a:chOff x="762000" y="609600"/>
              <a:chExt cx="533400" cy="228600"/>
            </a:xfrm>
          </p:grpSpPr>
          <p:cxnSp>
            <p:nvCxnSpPr>
              <p:cNvPr id="142" name="Straight Connector 14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7" name="TextBox 29"/>
            <p:cNvSpPr txBox="1">
              <a:spLocks noChangeArrowheads="1"/>
            </p:cNvSpPr>
            <p:nvPr/>
          </p:nvSpPr>
          <p:spPr bwMode="auto">
            <a:xfrm>
              <a:off x="7767812" y="1063860"/>
              <a:ext cx="377026" cy="215444"/>
            </a:xfrm>
            <a:prstGeom prst="rect">
              <a:avLst/>
            </a:prstGeom>
            <a:noFill/>
            <a:ln w="9525">
              <a:noFill/>
              <a:miter lim="800000"/>
              <a:headEnd/>
              <a:tailEnd/>
            </a:ln>
          </p:spPr>
          <p:txBody>
            <a:bodyPr wrap="none">
              <a:spAutoFit/>
            </a:bodyPr>
            <a:lstStyle/>
            <a:p>
              <a:r>
                <a:rPr lang="en-US" sz="800" dirty="0">
                  <a:latin typeface="Calibri" pitchFamily="34" charset="0"/>
                </a:rPr>
                <a:t>W.T.</a:t>
              </a:r>
            </a:p>
          </p:txBody>
        </p:sp>
        <p:sp>
          <p:nvSpPr>
            <p:cNvPr id="60" name="Isosceles Triangle 59"/>
            <p:cNvSpPr/>
            <p:nvPr/>
          </p:nvSpPr>
          <p:spPr>
            <a:xfrm rot="10800000">
              <a:off x="7957109" y="978652"/>
              <a:ext cx="53173" cy="6120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1" name="TextBox 32"/>
            <p:cNvSpPr txBox="1">
              <a:spLocks noChangeArrowheads="1"/>
            </p:cNvSpPr>
            <p:nvPr/>
          </p:nvSpPr>
          <p:spPr bwMode="auto">
            <a:xfrm>
              <a:off x="6182182" y="1019456"/>
              <a:ext cx="1077293" cy="215444"/>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sand</a:t>
              </a:r>
              <a:r>
                <a:rPr lang="en-US" sz="800" dirty="0">
                  <a:latin typeface="Calibri" pitchFamily="34" charset="0"/>
                </a:rPr>
                <a:t> </a:t>
              </a:r>
              <a:r>
                <a:rPr lang="en-US" sz="800" dirty="0">
                  <a:latin typeface="Times New Roman" pitchFamily="18" charset="0"/>
                  <a:cs typeface="Times New Roman" pitchFamily="18" charset="0"/>
                </a:rPr>
                <a:t>= 96 pcf</a:t>
              </a:r>
            </a:p>
          </p:txBody>
        </p:sp>
        <p:sp>
          <p:nvSpPr>
            <p:cNvPr id="62" name="TextBox 33"/>
            <p:cNvSpPr txBox="1">
              <a:spLocks noChangeArrowheads="1"/>
            </p:cNvSpPr>
            <p:nvPr/>
          </p:nvSpPr>
          <p:spPr bwMode="auto">
            <a:xfrm>
              <a:off x="6192817" y="1375890"/>
              <a:ext cx="1078356" cy="707886"/>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clay</a:t>
              </a:r>
              <a:r>
                <a:rPr lang="en-US" sz="800" dirty="0">
                  <a:latin typeface="Calibri" pitchFamily="34" charset="0"/>
                </a:rPr>
                <a:t> </a:t>
              </a:r>
              <a:r>
                <a:rPr lang="en-US" sz="800" dirty="0">
                  <a:latin typeface="Times New Roman" pitchFamily="18" charset="0"/>
                  <a:cs typeface="Times New Roman" pitchFamily="18" charset="0"/>
                </a:rPr>
                <a:t>= 110 pcf</a:t>
              </a:r>
            </a:p>
            <a:p>
              <a:endParaRPr lang="en-US" sz="800" dirty="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sz="800" dirty="0">
                  <a:latin typeface="Times New Roman" pitchFamily="18" charset="0"/>
                  <a:cs typeface="Times New Roman" pitchFamily="18" charset="0"/>
                </a:rPr>
                <a:t>w</a:t>
              </a:r>
              <a:r>
                <a:rPr lang="en-US" sz="800" baseline="-25000" dirty="0">
                  <a:latin typeface="Times New Roman" pitchFamily="18" charset="0"/>
                  <a:cs typeface="Times New Roman" pitchFamily="18" charset="0"/>
                </a:rPr>
                <a:t>c   </a:t>
              </a:r>
              <a:r>
                <a:rPr lang="en-US" sz="800" dirty="0">
                  <a:latin typeface="Times New Roman" pitchFamily="18" charset="0"/>
                  <a:cs typeface="Times New Roman" pitchFamily="18" charset="0"/>
                </a:rPr>
                <a:t> = 0.3</a:t>
              </a:r>
            </a:p>
            <a:p>
              <a:r>
                <a:rPr lang="en-US" sz="800" dirty="0" err="1">
                  <a:latin typeface="Times New Roman" pitchFamily="18" charset="0"/>
                  <a:cs typeface="Times New Roman" pitchFamily="18" charset="0"/>
                </a:rPr>
                <a:t>Gs</a:t>
              </a:r>
              <a:r>
                <a:rPr lang="en-US" sz="800" dirty="0">
                  <a:latin typeface="Times New Roman" pitchFamily="18" charset="0"/>
                  <a:cs typeface="Times New Roman" pitchFamily="18" charset="0"/>
                </a:rPr>
                <a:t> = 2.65</a:t>
              </a:r>
            </a:p>
          </p:txBody>
        </p:sp>
        <p:cxnSp>
          <p:nvCxnSpPr>
            <p:cNvPr id="63" name="Straight Connector 62"/>
            <p:cNvCxnSpPr/>
            <p:nvPr/>
          </p:nvCxnSpPr>
          <p:spPr>
            <a:xfrm rot="10800000">
              <a:off x="8525001" y="105065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8523937" y="1197073"/>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8535636" y="142389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8526064" y="202995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8546270" y="1031457"/>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8" name="Oval 67"/>
            <p:cNvSpPr/>
            <p:nvPr/>
          </p:nvSpPr>
          <p:spPr>
            <a:xfrm>
              <a:off x="8548397" y="1177871"/>
              <a:ext cx="30840" cy="34803"/>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9" name="Oval 68"/>
            <p:cNvSpPr/>
            <p:nvPr/>
          </p:nvSpPr>
          <p:spPr>
            <a:xfrm>
              <a:off x="8548397" y="1404693"/>
              <a:ext cx="30840" cy="348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0" name="Oval 69"/>
            <p:cNvSpPr/>
            <p:nvPr/>
          </p:nvSpPr>
          <p:spPr>
            <a:xfrm>
              <a:off x="8546270" y="2014353"/>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1" name="TextBox 48"/>
            <p:cNvSpPr txBox="1">
              <a:spLocks noChangeArrowheads="1"/>
            </p:cNvSpPr>
            <p:nvPr/>
          </p:nvSpPr>
          <p:spPr bwMode="auto">
            <a:xfrm>
              <a:off x="8532653" y="1013473"/>
              <a:ext cx="36607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3 ft</a:t>
              </a:r>
            </a:p>
          </p:txBody>
        </p:sp>
        <p:sp>
          <p:nvSpPr>
            <p:cNvPr id="72" name="TextBox 49"/>
            <p:cNvSpPr txBox="1">
              <a:spLocks noChangeArrowheads="1"/>
            </p:cNvSpPr>
            <p:nvPr/>
          </p:nvSpPr>
          <p:spPr bwMode="auto">
            <a:xfrm>
              <a:off x="8523174" y="1200691"/>
              <a:ext cx="35888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4 ft</a:t>
              </a:r>
            </a:p>
          </p:txBody>
        </p:sp>
        <p:sp>
          <p:nvSpPr>
            <p:cNvPr id="73" name="TextBox 50"/>
            <p:cNvSpPr txBox="1">
              <a:spLocks noChangeArrowheads="1"/>
            </p:cNvSpPr>
            <p:nvPr/>
          </p:nvSpPr>
          <p:spPr bwMode="auto">
            <a:xfrm>
              <a:off x="8530318" y="1606314"/>
              <a:ext cx="392226"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16 ft</a:t>
              </a:r>
            </a:p>
          </p:txBody>
        </p:sp>
        <p:sp>
          <p:nvSpPr>
            <p:cNvPr id="74" name="Rectangle 73"/>
            <p:cNvSpPr/>
            <p:nvPr/>
          </p:nvSpPr>
          <p:spPr>
            <a:xfrm>
              <a:off x="7615736" y="1671120"/>
              <a:ext cx="88268" cy="99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75" name="Straight Connector 74"/>
            <p:cNvCxnSpPr/>
            <p:nvPr/>
          </p:nvCxnSpPr>
          <p:spPr>
            <a:xfrm>
              <a:off x="6214086" y="1721524"/>
              <a:ext cx="2297089"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76" name="Group 68"/>
            <p:cNvGrpSpPr>
              <a:grpSpLocks/>
            </p:cNvGrpSpPr>
            <p:nvPr/>
          </p:nvGrpSpPr>
          <p:grpSpPr bwMode="auto">
            <a:xfrm>
              <a:off x="7733781" y="1606313"/>
              <a:ext cx="595542" cy="116412"/>
              <a:chOff x="5240338" y="1524006"/>
              <a:chExt cx="888999" cy="153190"/>
            </a:xfrm>
          </p:grpSpPr>
          <p:cxnSp>
            <p:nvCxnSpPr>
              <p:cNvPr id="132" name="Straight Arrow Connector 131"/>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77" name="Group 69"/>
            <p:cNvGrpSpPr>
              <a:grpSpLocks/>
            </p:cNvGrpSpPr>
            <p:nvPr/>
          </p:nvGrpSpPr>
          <p:grpSpPr bwMode="auto">
            <a:xfrm>
              <a:off x="7059543" y="1602713"/>
              <a:ext cx="595542" cy="116411"/>
              <a:chOff x="5240338" y="1524006"/>
              <a:chExt cx="888999" cy="153190"/>
            </a:xfrm>
          </p:grpSpPr>
          <p:cxnSp>
            <p:nvCxnSpPr>
              <p:cNvPr id="110" name="Straight Arrow Connector 109"/>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78" name="TextBox 78"/>
            <p:cNvSpPr txBox="1">
              <a:spLocks noChangeArrowheads="1"/>
            </p:cNvSpPr>
            <p:nvPr/>
          </p:nvSpPr>
          <p:spPr bwMode="auto">
            <a:xfrm>
              <a:off x="7356250" y="1462298"/>
              <a:ext cx="274434" cy="215444"/>
            </a:xfrm>
            <a:prstGeom prst="rect">
              <a:avLst/>
            </a:prstGeom>
            <a:noFill/>
            <a:ln w="9525">
              <a:noFill/>
              <a:miter lim="800000"/>
              <a:headEnd/>
              <a:tailEnd/>
            </a:ln>
          </p:spPr>
          <p:txBody>
            <a:bodyPr wrap="none">
              <a:spAutoFit/>
            </a:bodyPr>
            <a:lstStyle/>
            <a:p>
              <a:r>
                <a:rPr lang="en-US" sz="800" dirty="0">
                  <a:latin typeface="Calibri" pitchFamily="34" charset="0"/>
                </a:rPr>
                <a:t>P</a:t>
              </a:r>
              <a:r>
                <a:rPr lang="en-US" sz="800" baseline="-25000" dirty="0">
                  <a:latin typeface="Calibri" pitchFamily="34" charset="0"/>
                </a:rPr>
                <a:t>o</a:t>
              </a:r>
            </a:p>
          </p:txBody>
        </p:sp>
        <p:sp>
          <p:nvSpPr>
            <p:cNvPr id="79" name="TextBox 79"/>
            <p:cNvSpPr txBox="1">
              <a:spLocks noChangeArrowheads="1"/>
            </p:cNvSpPr>
            <p:nvPr/>
          </p:nvSpPr>
          <p:spPr bwMode="auto">
            <a:xfrm>
              <a:off x="6986163" y="1195873"/>
              <a:ext cx="389850" cy="215444"/>
            </a:xfrm>
            <a:prstGeom prst="rect">
              <a:avLst/>
            </a:prstGeom>
            <a:noFill/>
            <a:ln w="9525">
              <a:noFill/>
              <a:miter lim="800000"/>
              <a:headEnd/>
              <a:tailEnd/>
            </a:ln>
          </p:spPr>
          <p:txBody>
            <a:bodyPr wrap="none">
              <a:spAutoFit/>
            </a:bodyPr>
            <a:lstStyle/>
            <a:p>
              <a:r>
                <a:rPr lang="en-US" sz="800" dirty="0">
                  <a:latin typeface="Calibri" pitchFamily="34" charset="0"/>
                </a:rPr>
                <a:t>Sand</a:t>
              </a:r>
            </a:p>
          </p:txBody>
        </p:sp>
        <p:sp>
          <p:nvSpPr>
            <p:cNvPr id="80" name="TextBox 80"/>
            <p:cNvSpPr txBox="1">
              <a:spLocks noChangeArrowheads="1"/>
            </p:cNvSpPr>
            <p:nvPr/>
          </p:nvSpPr>
          <p:spPr bwMode="auto">
            <a:xfrm>
              <a:off x="8211278" y="1401093"/>
              <a:ext cx="359394" cy="215444"/>
            </a:xfrm>
            <a:prstGeom prst="rect">
              <a:avLst/>
            </a:prstGeom>
            <a:noFill/>
            <a:ln w="9525">
              <a:noFill/>
              <a:miter lim="800000"/>
              <a:headEnd/>
              <a:tailEnd/>
            </a:ln>
          </p:spPr>
          <p:txBody>
            <a:bodyPr wrap="none">
              <a:spAutoFit/>
            </a:bodyPr>
            <a:lstStyle/>
            <a:p>
              <a:r>
                <a:rPr lang="en-US" sz="800" dirty="0">
                  <a:latin typeface="Calibri" pitchFamily="34" charset="0"/>
                </a:rPr>
                <a:t>Clay</a:t>
              </a:r>
            </a:p>
          </p:txBody>
        </p:sp>
        <p:grpSp>
          <p:nvGrpSpPr>
            <p:cNvPr id="81" name="Group 69"/>
            <p:cNvGrpSpPr>
              <a:grpSpLocks/>
            </p:cNvGrpSpPr>
            <p:nvPr/>
          </p:nvGrpSpPr>
          <p:grpSpPr bwMode="auto">
            <a:xfrm>
              <a:off x="6390622" y="1602713"/>
              <a:ext cx="595542" cy="116411"/>
              <a:chOff x="5240338" y="1524006"/>
              <a:chExt cx="888999" cy="153190"/>
            </a:xfrm>
          </p:grpSpPr>
          <p:cxnSp>
            <p:nvCxnSpPr>
              <p:cNvPr id="90" name="Straight Arrow Connector 89"/>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rot="16200000" flipH="1">
              <a:off x="7957362" y="1519905"/>
              <a:ext cx="1209719" cy="0"/>
            </a:xfrm>
            <a:prstGeom prst="line">
              <a:avLst/>
            </a:prstGeom>
            <a:ln>
              <a:solidFill>
                <a:schemeClr val="tx1">
                  <a:alpha val="91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7348491" y="1670854"/>
              <a:ext cx="688009" cy="261610"/>
            </a:xfrm>
            <a:prstGeom prst="rect">
              <a:avLst/>
            </a:prstGeom>
          </p:spPr>
          <p:txBody>
            <a:bodyPr wrap="none">
              <a:spAutoFit/>
            </a:bodyPr>
            <a:lstStyle/>
            <a:p>
              <a:r>
                <a:rPr lang="en-US" sz="1100" baseline="-25000" dirty="0"/>
                <a:t>Soil Sample</a:t>
              </a:r>
              <a:endParaRPr lang="en-US" sz="1100" dirty="0"/>
            </a:p>
          </p:txBody>
        </p:sp>
      </p:grpSp>
      <p:sp>
        <p:nvSpPr>
          <p:cNvPr id="82" name="Oval 81"/>
          <p:cNvSpPr/>
          <p:nvPr/>
        </p:nvSpPr>
        <p:spPr>
          <a:xfrm>
            <a:off x="4106851" y="255225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46" name="Group 68"/>
          <p:cNvGrpSpPr>
            <a:grpSpLocks/>
          </p:cNvGrpSpPr>
          <p:nvPr/>
        </p:nvGrpSpPr>
        <p:grpSpPr bwMode="auto">
          <a:xfrm>
            <a:off x="7888160" y="1113487"/>
            <a:ext cx="595542" cy="116412"/>
            <a:chOff x="5240338" y="1524006"/>
            <a:chExt cx="888999" cy="153190"/>
          </a:xfrm>
        </p:grpSpPr>
        <p:cxnSp>
          <p:nvCxnSpPr>
            <p:cNvPr id="147" name="Straight Arrow Connector 146"/>
            <p:cNvCxnSpPr/>
            <p:nvPr/>
          </p:nvCxnSpPr>
          <p:spPr>
            <a:xfrm rot="5400000">
              <a:off x="5165331"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5295506"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5400000">
              <a:off x="5416156"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5400000">
              <a:off x="5546331"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5400000">
              <a:off x="5670155"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rot="5400000">
              <a:off x="5800330"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a:off x="5920980"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6051155"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5" name="Group 69"/>
          <p:cNvGrpSpPr>
            <a:grpSpLocks/>
          </p:cNvGrpSpPr>
          <p:nvPr/>
        </p:nvGrpSpPr>
        <p:grpSpPr bwMode="auto">
          <a:xfrm>
            <a:off x="7213922" y="1109887"/>
            <a:ext cx="595542" cy="116411"/>
            <a:chOff x="5240338" y="1524006"/>
            <a:chExt cx="888999" cy="153190"/>
          </a:xfrm>
        </p:grpSpPr>
        <p:cxnSp>
          <p:nvCxnSpPr>
            <p:cNvPr id="156" name="Straight Arrow Connector 155"/>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4" name="Group 69"/>
          <p:cNvGrpSpPr>
            <a:grpSpLocks/>
          </p:cNvGrpSpPr>
          <p:nvPr/>
        </p:nvGrpSpPr>
        <p:grpSpPr bwMode="auto">
          <a:xfrm>
            <a:off x="6545001" y="1109887"/>
            <a:ext cx="595542" cy="116411"/>
            <a:chOff x="5240338" y="1524006"/>
            <a:chExt cx="888999" cy="153190"/>
          </a:xfrm>
        </p:grpSpPr>
        <p:cxnSp>
          <p:nvCxnSpPr>
            <p:cNvPr id="165" name="Straight Arrow Connector 164"/>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3" name="Group 69"/>
          <p:cNvGrpSpPr>
            <a:grpSpLocks/>
          </p:cNvGrpSpPr>
          <p:nvPr/>
        </p:nvGrpSpPr>
        <p:grpSpPr bwMode="auto">
          <a:xfrm>
            <a:off x="7128578" y="457615"/>
            <a:ext cx="595542" cy="116411"/>
            <a:chOff x="5240338" y="1524006"/>
            <a:chExt cx="888999" cy="153190"/>
          </a:xfrm>
        </p:grpSpPr>
        <p:cxnSp>
          <p:nvCxnSpPr>
            <p:cNvPr id="174" name="Straight Arrow Connector 173"/>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82" name="Group 69"/>
          <p:cNvGrpSpPr>
            <a:grpSpLocks/>
          </p:cNvGrpSpPr>
          <p:nvPr/>
        </p:nvGrpSpPr>
        <p:grpSpPr bwMode="auto">
          <a:xfrm>
            <a:off x="7866194" y="451519"/>
            <a:ext cx="595542" cy="116411"/>
            <a:chOff x="5240338" y="1524006"/>
            <a:chExt cx="888999" cy="153190"/>
          </a:xfrm>
        </p:grpSpPr>
        <p:cxnSp>
          <p:nvCxnSpPr>
            <p:cNvPr id="183" name="Straight Arrow Connector 182"/>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1" name="Group 69"/>
          <p:cNvGrpSpPr>
            <a:grpSpLocks/>
          </p:cNvGrpSpPr>
          <p:nvPr/>
        </p:nvGrpSpPr>
        <p:grpSpPr bwMode="auto">
          <a:xfrm>
            <a:off x="6409250" y="457615"/>
            <a:ext cx="595542" cy="116411"/>
            <a:chOff x="5240338" y="1524006"/>
            <a:chExt cx="888999" cy="153190"/>
          </a:xfrm>
        </p:grpSpPr>
        <p:cxnSp>
          <p:nvCxnSpPr>
            <p:cNvPr id="192" name="Straight Arrow Connector 191"/>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0" name="TextBox 78"/>
          <p:cNvSpPr txBox="1">
            <a:spLocks noChangeArrowheads="1"/>
          </p:cNvSpPr>
          <p:nvPr/>
        </p:nvSpPr>
        <p:spPr bwMode="auto">
          <a:xfrm>
            <a:off x="7278981" y="250144"/>
            <a:ext cx="300082" cy="215444"/>
          </a:xfrm>
          <a:prstGeom prst="rect">
            <a:avLst/>
          </a:prstGeom>
          <a:noFill/>
          <a:ln w="9525">
            <a:noFill/>
            <a:miter lim="800000"/>
            <a:headEnd/>
            <a:tailEnd/>
          </a:ln>
        </p:spPr>
        <p:txBody>
          <a:bodyPr wrap="none">
            <a:spAutoFit/>
          </a:bodyPr>
          <a:lstStyle/>
          <a:p>
            <a:r>
              <a:rPr lang="en-US" sz="800" dirty="0">
                <a:latin typeface="Symbol" panose="05050102010706020507" pitchFamily="18" charset="2"/>
              </a:rPr>
              <a:t>D</a:t>
            </a:r>
            <a:r>
              <a:rPr lang="en-US" sz="800" dirty="0">
                <a:latin typeface="Calibri" pitchFamily="34" charset="0"/>
              </a:rPr>
              <a:t>P</a:t>
            </a:r>
            <a:endParaRPr lang="en-US" sz="800" baseline="-25000" dirty="0">
              <a:latin typeface="Calibri" pitchFamily="34" charset="0"/>
            </a:endParaRPr>
          </a:p>
        </p:txBody>
      </p:sp>
    </p:spTree>
    <p:extLst>
      <p:ext uri="{BB962C8B-B14F-4D97-AF65-F5344CB8AC3E}">
        <p14:creationId xmlns:p14="http://schemas.microsoft.com/office/powerpoint/2010/main" val="40887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2000"/>
                                        <p:tgtEl>
                                          <p:spTgt spid="82"/>
                                        </p:tgtEl>
                                      </p:cBhvr>
                                    </p:animEffect>
                                  </p:childTnLst>
                                </p:cTn>
                              </p:par>
                              <p:par>
                                <p:cTn id="8" presetID="4" presetClass="entr" presetSubtype="1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box(in)">
                                      <p:cBhvr>
                                        <p:cTn id="10" dur="2000"/>
                                        <p:tgtEl>
                                          <p:spTgt spid="120"/>
                                        </p:tgtEl>
                                      </p:cBhvr>
                                    </p:animEffect>
                                  </p:childTnLst>
                                </p:cTn>
                              </p:par>
                              <p:par>
                                <p:cTn id="11" presetID="4" presetClass="entr" presetSubtype="16"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ox(in)">
                                      <p:cBhvr>
                                        <p:cTn id="13" dur="2000"/>
                                        <p:tgtEl>
                                          <p:spTgt spid="121"/>
                                        </p:tgtEl>
                                      </p:cBhvr>
                                    </p:animEffect>
                                  </p:childTnLst>
                                </p:cTn>
                              </p:par>
                              <p:par>
                                <p:cTn id="14" presetID="4" presetClass="entr" presetSubtype="16"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box(in)">
                                      <p:cBhvr>
                                        <p:cTn id="16" dur="1200"/>
                                        <p:tgtEl>
                                          <p:spTgt spid="113"/>
                                        </p:tgtEl>
                                      </p:cBhvr>
                                    </p:animEffect>
                                  </p:childTnLst>
                                </p:cTn>
                              </p:par>
                            </p:childTnLst>
                          </p:cTn>
                        </p:par>
                        <p:par>
                          <p:cTn id="17" fill="hold">
                            <p:stCondLst>
                              <p:cond delay="2000"/>
                            </p:stCondLst>
                            <p:childTnLst>
                              <p:par>
                                <p:cTn id="18" presetID="4" presetClass="entr" presetSubtype="16" fill="hold" nodeType="after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box(in)">
                                      <p:cBhvr>
                                        <p:cTn id="20" dur="2800"/>
                                        <p:tgtEl>
                                          <p:spTgt spid="124"/>
                                        </p:tgtEl>
                                      </p:cBhvr>
                                    </p:animEffect>
                                  </p:childTnLst>
                                </p:cTn>
                              </p:par>
                              <p:par>
                                <p:cTn id="21" presetID="4" presetClass="entr" presetSubtype="16"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box(in)">
                                      <p:cBhvr>
                                        <p:cTn id="23" dur="1000"/>
                                        <p:tgtEl>
                                          <p:spTgt spid="114"/>
                                        </p:tgtEl>
                                      </p:cBhvr>
                                    </p:animEffect>
                                  </p:childTnLst>
                                </p:cTn>
                              </p:par>
                            </p:childTnLst>
                          </p:cTn>
                        </p:par>
                        <p:par>
                          <p:cTn id="24" fill="hold">
                            <p:stCondLst>
                              <p:cond delay="4800"/>
                            </p:stCondLst>
                            <p:childTnLst>
                              <p:par>
                                <p:cTn id="25" presetID="4"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box(in)">
                                      <p:cBhvr>
                                        <p:cTn id="27" dur="5100"/>
                                        <p:tgtEl>
                                          <p:spTgt spid="99"/>
                                        </p:tgtEl>
                                      </p:cBhvr>
                                    </p:animEffect>
                                  </p:childTnLst>
                                </p:cTn>
                              </p:par>
                              <p:par>
                                <p:cTn id="28" presetID="4" presetClass="entr" presetSubtype="16" fill="hold"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box(in)">
                                      <p:cBhvr>
                                        <p:cTn id="30" dur="5000"/>
                                        <p:tgtEl>
                                          <p:spTgt spid="122"/>
                                        </p:tgtEl>
                                      </p:cBhvr>
                                    </p:animEffect>
                                  </p:childTnLst>
                                </p:cTn>
                              </p:par>
                              <p:par>
                                <p:cTn id="31" presetID="4" presetClass="entr" presetSubtype="16"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box(in)">
                                      <p:cBhvr>
                                        <p:cTn id="33" dur="1200"/>
                                        <p:tgtEl>
                                          <p:spTgt spid="115"/>
                                        </p:tgtEl>
                                      </p:cBhvr>
                                    </p:animEffect>
                                  </p:childTnLst>
                                </p:cTn>
                              </p:par>
                            </p:childTnLst>
                          </p:cTn>
                        </p:par>
                        <p:par>
                          <p:cTn id="34" fill="hold">
                            <p:stCondLst>
                              <p:cond delay="9900"/>
                            </p:stCondLst>
                            <p:childTnLst>
                              <p:par>
                                <p:cTn id="35" presetID="4" presetClass="entr" presetSubtype="16" fill="hold"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box(in)">
                                      <p:cBhvr>
                                        <p:cTn id="37" dur="3000"/>
                                        <p:tgtEl>
                                          <p:spTgt spid="86"/>
                                        </p:tgtEl>
                                      </p:cBhvr>
                                    </p:animEffect>
                                  </p:childTnLst>
                                </p:cTn>
                              </p:par>
                              <p:par>
                                <p:cTn id="38" presetID="4" presetClass="entr" presetSubtype="16"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box(in)">
                                      <p:cBhvr>
                                        <p:cTn id="40" dur="3000"/>
                                        <p:tgtEl>
                                          <p:spTgt spid="85"/>
                                        </p:tgtEl>
                                      </p:cBhvr>
                                    </p:animEffect>
                                  </p:childTnLst>
                                </p:cTn>
                              </p:par>
                              <p:par>
                                <p:cTn id="41" presetID="4" presetClass="entr" presetSubtype="16" fill="hold" nodeType="withEffect">
                                  <p:stCondLst>
                                    <p:cond delay="1800"/>
                                  </p:stCondLst>
                                  <p:childTnLst>
                                    <p:set>
                                      <p:cBhvr>
                                        <p:cTn id="42" dur="1" fill="hold">
                                          <p:stCondLst>
                                            <p:cond delay="0"/>
                                          </p:stCondLst>
                                        </p:cTn>
                                        <p:tgtEl>
                                          <p:spTgt spid="116"/>
                                        </p:tgtEl>
                                        <p:attrNameLst>
                                          <p:attrName>style.visibility</p:attrName>
                                        </p:attrNameLst>
                                      </p:cBhvr>
                                      <p:to>
                                        <p:strVal val="visible"/>
                                      </p:to>
                                    </p:set>
                                    <p:animEffect transition="in" filter="box(in)">
                                      <p:cBhvr>
                                        <p:cTn id="43" dur="1200"/>
                                        <p:tgtEl>
                                          <p:spTgt spid="116"/>
                                        </p:tgtEl>
                                      </p:cBhvr>
                                    </p:animEffect>
                                  </p:childTnLst>
                                </p:cTn>
                              </p:par>
                              <p:par>
                                <p:cTn id="44" presetID="4" presetClass="entr" presetSubtype="16" fill="hold" nodeType="with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box(in)">
                                      <p:cBhvr>
                                        <p:cTn id="46" dur="3100"/>
                                        <p:tgtEl>
                                          <p:spTgt spid="126"/>
                                        </p:tgtEl>
                                      </p:cBhvr>
                                    </p:animEffect>
                                  </p:childTnLst>
                                </p:cTn>
                              </p:par>
                              <p:par>
                                <p:cTn id="47" presetID="4" presetClass="entr" presetSubtype="16" fill="hold" nodeType="withEffect">
                                  <p:stCondLst>
                                    <p:cond delay="3200"/>
                                  </p:stCondLst>
                                  <p:childTnLst>
                                    <p:set>
                                      <p:cBhvr>
                                        <p:cTn id="48" dur="1" fill="hold">
                                          <p:stCondLst>
                                            <p:cond delay="0"/>
                                          </p:stCondLst>
                                        </p:cTn>
                                        <p:tgtEl>
                                          <p:spTgt spid="125"/>
                                        </p:tgtEl>
                                        <p:attrNameLst>
                                          <p:attrName>style.visibility</p:attrName>
                                        </p:attrNameLst>
                                      </p:cBhvr>
                                      <p:to>
                                        <p:strVal val="visible"/>
                                      </p:to>
                                    </p:set>
                                    <p:animEffect transition="in" filter="box(in)">
                                      <p:cBhvr>
                                        <p:cTn id="49" dur="2900"/>
                                        <p:tgtEl>
                                          <p:spTgt spid="125"/>
                                        </p:tgtEl>
                                      </p:cBhvr>
                                    </p:animEffect>
                                  </p:childTnLst>
                                </p:cTn>
                              </p:par>
                              <p:par>
                                <p:cTn id="50" presetID="4" presetClass="entr" presetSubtype="16" fill="hold" nodeType="withEffect">
                                  <p:stCondLst>
                                    <p:cond delay="6100"/>
                                  </p:stCondLst>
                                  <p:childTnLst>
                                    <p:set>
                                      <p:cBhvr>
                                        <p:cTn id="51" dur="1" fill="hold">
                                          <p:stCondLst>
                                            <p:cond delay="0"/>
                                          </p:stCondLst>
                                        </p:cTn>
                                        <p:tgtEl>
                                          <p:spTgt spid="58"/>
                                        </p:tgtEl>
                                        <p:attrNameLst>
                                          <p:attrName>style.visibility</p:attrName>
                                        </p:attrNameLst>
                                      </p:cBhvr>
                                      <p:to>
                                        <p:strVal val="visible"/>
                                      </p:to>
                                    </p:set>
                                    <p:animEffect transition="in" filter="box(in)">
                                      <p:cBhvr>
                                        <p:cTn id="52" dur="3000"/>
                                        <p:tgtEl>
                                          <p:spTgt spid="58"/>
                                        </p:tgtEl>
                                      </p:cBhvr>
                                    </p:animEffect>
                                  </p:childTnLst>
                                </p:cTn>
                              </p:par>
                              <p:par>
                                <p:cTn id="53" presetID="4" presetClass="entr" presetSubtype="16" fill="hold" nodeType="withEffect">
                                  <p:stCondLst>
                                    <p:cond delay="6100"/>
                                  </p:stCondLst>
                                  <p:childTnLst>
                                    <p:set>
                                      <p:cBhvr>
                                        <p:cTn id="54" dur="1" fill="hold">
                                          <p:stCondLst>
                                            <p:cond delay="0"/>
                                          </p:stCondLst>
                                        </p:cTn>
                                        <p:tgtEl>
                                          <p:spTgt spid="117"/>
                                        </p:tgtEl>
                                        <p:attrNameLst>
                                          <p:attrName>style.visibility</p:attrName>
                                        </p:attrNameLst>
                                      </p:cBhvr>
                                      <p:to>
                                        <p:strVal val="visible"/>
                                      </p:to>
                                    </p:set>
                                    <p:animEffect transition="in" filter="box(in)">
                                      <p:cBhvr>
                                        <p:cTn id="55" dur="3000"/>
                                        <p:tgtEl>
                                          <p:spTgt spid="117"/>
                                        </p:tgtEl>
                                      </p:cBhvr>
                                    </p:animEffect>
                                  </p:childTnLst>
                                </p:cTn>
                              </p:par>
                              <p:par>
                                <p:cTn id="56" presetID="4" presetClass="entr" presetSubtype="16" fill="hold" nodeType="withEffect">
                                  <p:stCondLst>
                                    <p:cond delay="9100"/>
                                  </p:stCondLst>
                                  <p:childTnLst>
                                    <p:set>
                                      <p:cBhvr>
                                        <p:cTn id="57" dur="1" fill="hold">
                                          <p:stCondLst>
                                            <p:cond delay="0"/>
                                          </p:stCondLst>
                                        </p:cTn>
                                        <p:tgtEl>
                                          <p:spTgt spid="59"/>
                                        </p:tgtEl>
                                        <p:attrNameLst>
                                          <p:attrName>style.visibility</p:attrName>
                                        </p:attrNameLst>
                                      </p:cBhvr>
                                      <p:to>
                                        <p:strVal val="visible"/>
                                      </p:to>
                                    </p:set>
                                    <p:animEffect transition="in" filter="box(in)">
                                      <p:cBhvr>
                                        <p:cTn id="58" dur="2000"/>
                                        <p:tgtEl>
                                          <p:spTgt spid="59"/>
                                        </p:tgtEl>
                                      </p:cBhvr>
                                    </p:animEffect>
                                  </p:childTnLst>
                                </p:cTn>
                              </p:par>
                              <p:par>
                                <p:cTn id="59" presetID="4" presetClass="entr" presetSubtype="16" fill="hold" grpId="0" nodeType="withEffect">
                                  <p:stCondLst>
                                    <p:cond delay="9100"/>
                                  </p:stCondLst>
                                  <p:childTnLst>
                                    <p:set>
                                      <p:cBhvr>
                                        <p:cTn id="60" dur="1" fill="hold">
                                          <p:stCondLst>
                                            <p:cond delay="0"/>
                                          </p:stCondLst>
                                        </p:cTn>
                                        <p:tgtEl>
                                          <p:spTgt spid="118"/>
                                        </p:tgtEl>
                                        <p:attrNameLst>
                                          <p:attrName>style.visibility</p:attrName>
                                        </p:attrNameLst>
                                      </p:cBhvr>
                                      <p:to>
                                        <p:strVal val="visible"/>
                                      </p:to>
                                    </p:set>
                                    <p:animEffect transition="in" filter="box(in)">
                                      <p:cBhvr>
                                        <p:cTn id="61" dur="1000"/>
                                        <p:tgtEl>
                                          <p:spTgt spid="118"/>
                                        </p:tgtEl>
                                      </p:cBhvr>
                                    </p:animEffect>
                                  </p:childTnLst>
                                </p:cTn>
                              </p:par>
                              <p:par>
                                <p:cTn id="62" presetID="4" presetClass="entr" presetSubtype="16" fill="hold" nodeType="withEffect">
                                  <p:stCondLst>
                                    <p:cond delay="11100"/>
                                  </p:stCondLst>
                                  <p:childTnLst>
                                    <p:set>
                                      <p:cBhvr>
                                        <p:cTn id="63" dur="1" fill="hold">
                                          <p:stCondLst>
                                            <p:cond delay="0"/>
                                          </p:stCondLst>
                                        </p:cTn>
                                        <p:tgtEl>
                                          <p:spTgt spid="83"/>
                                        </p:tgtEl>
                                        <p:attrNameLst>
                                          <p:attrName>style.visibility</p:attrName>
                                        </p:attrNameLst>
                                      </p:cBhvr>
                                      <p:to>
                                        <p:strVal val="visible"/>
                                      </p:to>
                                    </p:set>
                                    <p:animEffect transition="in" filter="box(in)">
                                      <p:cBhvr>
                                        <p:cTn id="64" dur="2000"/>
                                        <p:tgtEl>
                                          <p:spTgt spid="83"/>
                                        </p:tgtEl>
                                      </p:cBhvr>
                                    </p:animEffect>
                                  </p:childTnLst>
                                </p:cTn>
                              </p:par>
                              <p:par>
                                <p:cTn id="65" presetID="4" presetClass="entr" presetSubtype="16" fill="hold" grpId="0" nodeType="withEffect">
                                  <p:stCondLst>
                                    <p:cond delay="11100"/>
                                  </p:stCondLst>
                                  <p:childTnLst>
                                    <p:set>
                                      <p:cBhvr>
                                        <p:cTn id="66" dur="1" fill="hold">
                                          <p:stCondLst>
                                            <p:cond delay="0"/>
                                          </p:stCondLst>
                                        </p:cTn>
                                        <p:tgtEl>
                                          <p:spTgt spid="119"/>
                                        </p:tgtEl>
                                        <p:attrNameLst>
                                          <p:attrName>style.visibility</p:attrName>
                                        </p:attrNameLst>
                                      </p:cBhvr>
                                      <p:to>
                                        <p:strVal val="visible"/>
                                      </p:to>
                                    </p:set>
                                    <p:animEffect transition="in" filter="box(in)">
                                      <p:cBhvr>
                                        <p:cTn id="67" dur="1000"/>
                                        <p:tgtEl>
                                          <p:spTgt spid="119"/>
                                        </p:tgtEl>
                                      </p:cBhvr>
                                    </p:animEffect>
                                  </p:childTnLst>
                                </p:cTn>
                              </p:par>
                              <p:par>
                                <p:cTn id="68" presetID="4" presetClass="entr" presetSubtype="16" fill="hold" grpId="0" nodeType="withEffect">
                                  <p:stCondLst>
                                    <p:cond delay="13100"/>
                                  </p:stCondLst>
                                  <p:childTnLst>
                                    <p:set>
                                      <p:cBhvr>
                                        <p:cTn id="69" dur="1" fill="hold">
                                          <p:stCondLst>
                                            <p:cond delay="0"/>
                                          </p:stCondLst>
                                        </p:cTn>
                                        <p:tgtEl>
                                          <p:spTgt spid="128"/>
                                        </p:tgtEl>
                                        <p:attrNameLst>
                                          <p:attrName>style.visibility</p:attrName>
                                        </p:attrNameLst>
                                      </p:cBhvr>
                                      <p:to>
                                        <p:strVal val="visible"/>
                                      </p:to>
                                    </p:set>
                                    <p:animEffect transition="in" filter="box(in)">
                                      <p:cBhvr>
                                        <p:cTn id="70" dur="1300"/>
                                        <p:tgtEl>
                                          <p:spTgt spid="128"/>
                                        </p:tgtEl>
                                      </p:cBhvr>
                                    </p:animEffect>
                                  </p:childTnLst>
                                </p:cTn>
                              </p:par>
                              <p:par>
                                <p:cTn id="71" presetID="4" presetClass="entr" presetSubtype="16" fill="hold" grpId="0" nodeType="withEffect">
                                  <p:stCondLst>
                                    <p:cond delay="14400"/>
                                  </p:stCondLst>
                                  <p:childTnLst>
                                    <p:set>
                                      <p:cBhvr>
                                        <p:cTn id="72" dur="1" fill="hold">
                                          <p:stCondLst>
                                            <p:cond delay="0"/>
                                          </p:stCondLst>
                                        </p:cTn>
                                        <p:tgtEl>
                                          <p:spTgt spid="88"/>
                                        </p:tgtEl>
                                        <p:attrNameLst>
                                          <p:attrName>style.visibility</p:attrName>
                                        </p:attrNameLst>
                                      </p:cBhvr>
                                      <p:to>
                                        <p:strVal val="visible"/>
                                      </p:to>
                                    </p:set>
                                    <p:animEffect transition="in" filter="box(in)">
                                      <p:cBhvr>
                                        <p:cTn id="73" dur="2000"/>
                                        <p:tgtEl>
                                          <p:spTgt spid="88"/>
                                        </p:tgtEl>
                                      </p:cBhvr>
                                    </p:animEffect>
                                  </p:childTnLst>
                                </p:cTn>
                              </p:par>
                              <p:par>
                                <p:cTn id="74" presetID="4" presetClass="entr" presetSubtype="16" fill="hold" nodeType="withEffect">
                                  <p:stCondLst>
                                    <p:cond delay="16400"/>
                                  </p:stCondLst>
                                  <p:childTnLst>
                                    <p:set>
                                      <p:cBhvr>
                                        <p:cTn id="75" dur="1" fill="hold">
                                          <p:stCondLst>
                                            <p:cond delay="0"/>
                                          </p:stCondLst>
                                        </p:cTn>
                                        <p:tgtEl>
                                          <p:spTgt spid="2"/>
                                        </p:tgtEl>
                                        <p:attrNameLst>
                                          <p:attrName>style.visibility</p:attrName>
                                        </p:attrNameLst>
                                      </p:cBhvr>
                                      <p:to>
                                        <p:strVal val="visible"/>
                                      </p:to>
                                    </p:set>
                                    <p:animEffect transition="in" filter="box(in)">
                                      <p:cBhvr>
                                        <p:cTn id="76" dur="1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8" grpId="0"/>
      <p:bldP spid="128" grpId="0" animBg="1"/>
      <p:bldP spid="119" grpId="0" animBg="1"/>
      <p:bldP spid="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nvPr>
        </p:nvGraphicFramePr>
        <p:xfrm>
          <a:off x="1725551" y="1798617"/>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TextBox 14"/>
          <p:cNvSpPr txBox="1">
            <a:spLocks noChangeArrowheads="1"/>
          </p:cNvSpPr>
          <p:nvPr/>
        </p:nvSpPr>
        <p:spPr bwMode="auto">
          <a:xfrm>
            <a:off x="4544951" y="5684817"/>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7412" name="TextBox 16"/>
          <p:cNvSpPr txBox="1">
            <a:spLocks noChangeArrowheads="1"/>
          </p:cNvSpPr>
          <p:nvPr/>
        </p:nvSpPr>
        <p:spPr bwMode="auto">
          <a:xfrm rot="-5400000">
            <a:off x="842107" y="3405961"/>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3540064" y="2627292"/>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58" name="Straight Connector 57"/>
          <p:cNvCxnSpPr/>
          <p:nvPr/>
        </p:nvCxnSpPr>
        <p:spPr>
          <a:xfrm rot="16200000" flipV="1">
            <a:off x="4037745" y="3001148"/>
            <a:ext cx="2247900" cy="144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524314" y="2740005"/>
            <a:ext cx="95250" cy="95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7" name="TextBox 84"/>
          <p:cNvSpPr txBox="1">
            <a:spLocks noChangeArrowheads="1"/>
          </p:cNvSpPr>
          <p:nvPr/>
        </p:nvSpPr>
        <p:spPr bwMode="auto">
          <a:xfrm>
            <a:off x="5243451" y="2681267"/>
            <a:ext cx="276225"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17418" name="TextBox 85"/>
          <p:cNvSpPr txBox="1">
            <a:spLocks noChangeArrowheads="1"/>
          </p:cNvSpPr>
          <p:nvPr/>
        </p:nvSpPr>
        <p:spPr bwMode="auto">
          <a:xfrm>
            <a:off x="5225989" y="2928917"/>
            <a:ext cx="277812"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17419" name="TextBox 87"/>
          <p:cNvSpPr txBox="1">
            <a:spLocks noChangeArrowheads="1"/>
          </p:cNvSpPr>
          <p:nvPr/>
        </p:nvSpPr>
        <p:spPr bwMode="auto">
          <a:xfrm>
            <a:off x="4468751" y="5346680"/>
            <a:ext cx="368300"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c</a:t>
            </a:r>
          </a:p>
        </p:txBody>
      </p:sp>
      <p:sp>
        <p:nvSpPr>
          <p:cNvPr id="91" name="Oval 90"/>
          <p:cNvSpPr/>
          <p:nvPr/>
        </p:nvSpPr>
        <p:spPr>
          <a:xfrm>
            <a:off x="3549589" y="2593955"/>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895664" y="261618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4130614" y="2655867"/>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667189" y="3027342"/>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952939" y="3430567"/>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349814" y="4036992"/>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640326" y="4479905"/>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916301" y="4256067"/>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887726" y="4237017"/>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740214" y="4498955"/>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Straight Connector 98"/>
          <p:cNvSpPr/>
          <p:nvPr/>
        </p:nvSpPr>
        <p:spPr>
          <a:xfrm>
            <a:off x="3773426" y="2465367"/>
            <a:ext cx="2457450" cy="11557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8" name="Oval 97"/>
          <p:cNvSpPr/>
          <p:nvPr/>
        </p:nvSpPr>
        <p:spPr>
          <a:xfrm>
            <a:off x="5857814" y="4822805"/>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32" name="TextBox 112"/>
          <p:cNvSpPr txBox="1">
            <a:spLocks noChangeArrowheads="1"/>
          </p:cNvSpPr>
          <p:nvPr/>
        </p:nvSpPr>
        <p:spPr bwMode="auto">
          <a:xfrm>
            <a:off x="4186176" y="2762230"/>
            <a:ext cx="257175" cy="261937"/>
          </a:xfrm>
          <a:prstGeom prst="rect">
            <a:avLst/>
          </a:prstGeom>
          <a:noFill/>
          <a:ln w="9525">
            <a:noFill/>
            <a:miter lim="800000"/>
            <a:headEnd/>
            <a:tailEnd/>
          </a:ln>
        </p:spPr>
        <p:txBody>
          <a:bodyPr wrap="none">
            <a:spAutoFit/>
          </a:bodyPr>
          <a:lstStyle/>
          <a:p>
            <a:r>
              <a:rPr lang="en-US" sz="1100">
                <a:latin typeface="Calibri" pitchFamily="34" charset="0"/>
              </a:rPr>
              <a:t>1</a:t>
            </a:r>
          </a:p>
        </p:txBody>
      </p:sp>
      <p:sp>
        <p:nvSpPr>
          <p:cNvPr id="114" name="TextBox 113"/>
          <p:cNvSpPr txBox="1"/>
          <p:nvPr/>
        </p:nvSpPr>
        <p:spPr>
          <a:xfrm>
            <a:off x="5759389" y="2520930"/>
            <a:ext cx="1185862" cy="261937"/>
          </a:xfrm>
          <a:prstGeom prst="rect">
            <a:avLst/>
          </a:prstGeom>
          <a:noFill/>
        </p:spPr>
        <p:txBody>
          <a:bodyPr wrap="none">
            <a:spAutoFit/>
          </a:bodyPr>
          <a:lstStyle/>
          <a:p>
            <a:pPr fontAlgn="auto">
              <a:spcBef>
                <a:spcPts val="0"/>
              </a:spcBef>
              <a:spcAft>
                <a:spcPts val="0"/>
              </a:spcAft>
              <a:defRPr/>
            </a:pPr>
            <a:r>
              <a:rPr lang="en-US" sz="1100" dirty="0">
                <a:solidFill>
                  <a:schemeClr val="tx2">
                    <a:lumMod val="60000"/>
                    <a:lumOff val="40000"/>
                  </a:schemeClr>
                </a:solidFill>
                <a:latin typeface="+mn-lt"/>
                <a:cs typeface="+mn-cs"/>
              </a:rPr>
              <a:t>2   Horizontal line</a:t>
            </a:r>
          </a:p>
        </p:txBody>
      </p:sp>
      <p:sp>
        <p:nvSpPr>
          <p:cNvPr id="115" name="TextBox 114"/>
          <p:cNvSpPr txBox="1"/>
          <p:nvPr/>
        </p:nvSpPr>
        <p:spPr>
          <a:xfrm>
            <a:off x="5618101" y="3413105"/>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accent3">
                    <a:lumMod val="75000"/>
                  </a:schemeClr>
                </a:solidFill>
                <a:latin typeface="+mn-lt"/>
                <a:cs typeface="+mn-cs"/>
              </a:rPr>
              <a:t>3</a:t>
            </a:r>
          </a:p>
        </p:txBody>
      </p:sp>
      <p:sp>
        <p:nvSpPr>
          <p:cNvPr id="17435" name="TextBox 115"/>
          <p:cNvSpPr txBox="1">
            <a:spLocks noChangeArrowheads="1"/>
          </p:cNvSpPr>
          <p:nvPr/>
        </p:nvSpPr>
        <p:spPr bwMode="auto">
          <a:xfrm rot="897422">
            <a:off x="5646676" y="3286105"/>
            <a:ext cx="2138363" cy="261937"/>
          </a:xfrm>
          <a:prstGeom prst="rect">
            <a:avLst/>
          </a:prstGeom>
          <a:noFill/>
          <a:ln w="9525">
            <a:noFill/>
            <a:miter lim="800000"/>
            <a:headEnd/>
            <a:tailEnd/>
          </a:ln>
        </p:spPr>
        <p:txBody>
          <a:bodyPr wrap="none">
            <a:spAutoFit/>
          </a:bodyPr>
          <a:lstStyle/>
          <a:p>
            <a:r>
              <a:rPr lang="en-US" sz="1100">
                <a:solidFill>
                  <a:srgbClr val="C00000"/>
                </a:solidFill>
                <a:latin typeface="Calibri" pitchFamily="34" charset="0"/>
              </a:rPr>
              <a:t>4   divide the angle between 2 &amp; 3</a:t>
            </a:r>
          </a:p>
        </p:txBody>
      </p:sp>
      <p:sp>
        <p:nvSpPr>
          <p:cNvPr id="17436" name="TextBox 116"/>
          <p:cNvSpPr txBox="1">
            <a:spLocks noChangeArrowheads="1"/>
          </p:cNvSpPr>
          <p:nvPr/>
        </p:nvSpPr>
        <p:spPr bwMode="auto">
          <a:xfrm rot="3404184">
            <a:off x="4774344" y="3925074"/>
            <a:ext cx="1643063" cy="260350"/>
          </a:xfrm>
          <a:prstGeom prst="rect">
            <a:avLst/>
          </a:prstGeom>
          <a:noFill/>
          <a:ln w="9525">
            <a:noFill/>
            <a:miter lim="800000"/>
            <a:headEnd/>
            <a:tailEnd/>
          </a:ln>
        </p:spPr>
        <p:txBody>
          <a:bodyPr wrap="none">
            <a:spAutoFit/>
          </a:bodyPr>
          <a:lstStyle/>
          <a:p>
            <a:r>
              <a:rPr lang="en-US" sz="1100">
                <a:latin typeface="Calibri" pitchFamily="34" charset="0"/>
              </a:rPr>
              <a:t>5    Extend the stright line</a:t>
            </a:r>
          </a:p>
        </p:txBody>
      </p:sp>
      <p:sp>
        <p:nvSpPr>
          <p:cNvPr id="17437" name="TextBox 117"/>
          <p:cNvSpPr txBox="1">
            <a:spLocks noChangeArrowheads="1"/>
          </p:cNvSpPr>
          <p:nvPr/>
        </p:nvSpPr>
        <p:spPr bwMode="auto">
          <a:xfrm rot="-726714">
            <a:off x="4540189" y="2378055"/>
            <a:ext cx="1493837" cy="261937"/>
          </a:xfrm>
          <a:prstGeom prst="rect">
            <a:avLst/>
          </a:prstGeom>
          <a:noFill/>
          <a:ln w="9525">
            <a:noFill/>
            <a:miter lim="800000"/>
            <a:headEnd/>
            <a:tailEnd/>
          </a:ln>
        </p:spPr>
        <p:txBody>
          <a:bodyPr wrap="none">
            <a:spAutoFit/>
          </a:bodyPr>
          <a:lstStyle/>
          <a:p>
            <a:r>
              <a:rPr lang="en-US" sz="1100">
                <a:latin typeface="Calibri" pitchFamily="34" charset="0"/>
              </a:rPr>
              <a:t>6  Intersection of 4 &amp; 5</a:t>
            </a:r>
          </a:p>
        </p:txBody>
      </p:sp>
      <p:sp>
        <p:nvSpPr>
          <p:cNvPr id="17438" name="TextBox 119"/>
          <p:cNvSpPr txBox="1">
            <a:spLocks noChangeArrowheads="1"/>
          </p:cNvSpPr>
          <p:nvPr/>
        </p:nvSpPr>
        <p:spPr bwMode="auto">
          <a:xfrm>
            <a:off x="2741551" y="1430317"/>
            <a:ext cx="1443038" cy="46196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Point of</a:t>
            </a:r>
          </a:p>
          <a:p>
            <a:r>
              <a:rPr lang="en-US" sz="1200">
                <a:solidFill>
                  <a:srgbClr val="FF0000"/>
                </a:solidFill>
                <a:latin typeface="Calibri" pitchFamily="34" charset="0"/>
              </a:rPr>
              <a:t>maximum curvature</a:t>
            </a:r>
          </a:p>
        </p:txBody>
      </p:sp>
      <p:sp>
        <p:nvSpPr>
          <p:cNvPr id="121" name="Freeform 120"/>
          <p:cNvSpPr/>
          <p:nvPr/>
        </p:nvSpPr>
        <p:spPr>
          <a:xfrm>
            <a:off x="4108389" y="1765280"/>
            <a:ext cx="473075" cy="946150"/>
          </a:xfrm>
          <a:custGeom>
            <a:avLst/>
            <a:gdLst>
              <a:gd name="connsiteX0" fmla="*/ 0 w 230982"/>
              <a:gd name="connsiteY0" fmla="*/ 0 h 914400"/>
              <a:gd name="connsiteX1" fmla="*/ 230982 w 230982"/>
              <a:gd name="connsiteY1" fmla="*/ 914400 h 914400"/>
              <a:gd name="connsiteX2" fmla="*/ 230982 w 230982"/>
              <a:gd name="connsiteY2" fmla="*/ 914400 h 914400"/>
              <a:gd name="connsiteX0" fmla="*/ 0 w 230982"/>
              <a:gd name="connsiteY0" fmla="*/ 0 h 914400"/>
              <a:gd name="connsiteX1" fmla="*/ 230982 w 230982"/>
              <a:gd name="connsiteY1" fmla="*/ 914400 h 914400"/>
              <a:gd name="connsiteX2" fmla="*/ 230982 w 230982"/>
              <a:gd name="connsiteY2" fmla="*/ 914400 h 914400"/>
              <a:gd name="connsiteX0" fmla="*/ 0 w 484982"/>
              <a:gd name="connsiteY0" fmla="*/ 0 h 914400"/>
              <a:gd name="connsiteX1" fmla="*/ 230982 w 484982"/>
              <a:gd name="connsiteY1" fmla="*/ 914400 h 914400"/>
              <a:gd name="connsiteX2" fmla="*/ 230982 w 484982"/>
              <a:gd name="connsiteY2" fmla="*/ 914400 h 914400"/>
              <a:gd name="connsiteX0" fmla="*/ 0 w 484982"/>
              <a:gd name="connsiteY0" fmla="*/ 9525 h 923925"/>
              <a:gd name="connsiteX1" fmla="*/ 230982 w 484982"/>
              <a:gd name="connsiteY1" fmla="*/ 923925 h 923925"/>
              <a:gd name="connsiteX2" fmla="*/ 230982 w 484982"/>
              <a:gd name="connsiteY2" fmla="*/ 923925 h 923925"/>
              <a:gd name="connsiteX0" fmla="*/ 0 w 473076"/>
              <a:gd name="connsiteY0" fmla="*/ 9525 h 945356"/>
              <a:gd name="connsiteX1" fmla="*/ 219076 w 473076"/>
              <a:gd name="connsiteY1" fmla="*/ 945356 h 945356"/>
              <a:gd name="connsiteX2" fmla="*/ 219076 w 473076"/>
              <a:gd name="connsiteY2" fmla="*/ 945356 h 945356"/>
            </a:gdLst>
            <a:ahLst/>
            <a:cxnLst>
              <a:cxn ang="0">
                <a:pos x="connsiteX0" y="connsiteY0"/>
              </a:cxn>
              <a:cxn ang="0">
                <a:pos x="connsiteX1" y="connsiteY1"/>
              </a:cxn>
              <a:cxn ang="0">
                <a:pos x="connsiteX2" y="connsiteY2"/>
              </a:cxn>
            </a:cxnLst>
            <a:rect l="l" t="t" r="r" b="b"/>
            <a:pathLst>
              <a:path w="473076" h="945356">
                <a:moveTo>
                  <a:pt x="0" y="9525"/>
                </a:moveTo>
                <a:cubicBezTo>
                  <a:pt x="229394" y="0"/>
                  <a:pt x="473076" y="66675"/>
                  <a:pt x="219076" y="945356"/>
                </a:cubicBezTo>
                <a:lnTo>
                  <a:pt x="219076" y="945356"/>
                </a:lnTo>
              </a:path>
            </a:pathLst>
          </a:cu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2" name="TextBox 121"/>
          <p:cNvSpPr txBox="1"/>
          <p:nvPr/>
        </p:nvSpPr>
        <p:spPr>
          <a:xfrm rot="1476340">
            <a:off x="5726051" y="3716317"/>
            <a:ext cx="1322388" cy="276225"/>
          </a:xfrm>
          <a:prstGeom prst="rect">
            <a:avLst/>
          </a:prstGeom>
          <a:solidFill>
            <a:schemeClr val="bg1"/>
          </a:solidFill>
          <a:ln>
            <a:noFill/>
          </a:ln>
        </p:spPr>
        <p:txBody>
          <a:bodyPr wrap="none">
            <a:spAutoFit/>
          </a:bodyPr>
          <a:lstStyle/>
          <a:p>
            <a:pPr fontAlgn="auto">
              <a:spcBef>
                <a:spcPts val="0"/>
              </a:spcBef>
              <a:spcAft>
                <a:spcPts val="0"/>
              </a:spcAft>
              <a:defRPr/>
            </a:pPr>
            <a:r>
              <a:rPr lang="en-US" sz="1200" dirty="0">
                <a:solidFill>
                  <a:schemeClr val="accent3">
                    <a:lumMod val="75000"/>
                  </a:schemeClr>
                </a:solidFill>
                <a:latin typeface="+mn-lt"/>
                <a:cs typeface="+mn-cs"/>
              </a:rPr>
              <a:t>Tangent to point 1</a:t>
            </a:r>
          </a:p>
        </p:txBody>
      </p:sp>
      <p:sp>
        <p:nvSpPr>
          <p:cNvPr id="124" name="Straight Connector 123"/>
          <p:cNvSpPr/>
          <p:nvPr/>
        </p:nvSpPr>
        <p:spPr>
          <a:xfrm>
            <a:off x="4330639" y="2736830"/>
            <a:ext cx="1981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5" name="Straight Connector 124"/>
          <p:cNvSpPr/>
          <p:nvPr/>
        </p:nvSpPr>
        <p:spPr>
          <a:xfrm>
            <a:off x="4390964" y="2747942"/>
            <a:ext cx="2181225" cy="471488"/>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6" name="Freeform 125"/>
          <p:cNvSpPr/>
          <p:nvPr/>
        </p:nvSpPr>
        <p:spPr>
          <a:xfrm>
            <a:off x="5440301" y="2762230"/>
            <a:ext cx="260350" cy="471487"/>
          </a:xfrm>
          <a:custGeom>
            <a:avLst/>
            <a:gdLst>
              <a:gd name="connsiteX0" fmla="*/ 233362 w 233362"/>
              <a:gd name="connsiteY0" fmla="*/ 0 h 476250"/>
              <a:gd name="connsiteX1" fmla="*/ 0 w 233362"/>
              <a:gd name="connsiteY1" fmla="*/ 476250 h 476250"/>
              <a:gd name="connsiteX2" fmla="*/ 0 w 233362"/>
              <a:gd name="connsiteY2" fmla="*/ 476250 h 476250"/>
              <a:gd name="connsiteX0" fmla="*/ 233362 w 447675"/>
              <a:gd name="connsiteY0" fmla="*/ 0 h 476250"/>
              <a:gd name="connsiteX1" fmla="*/ 0 w 447675"/>
              <a:gd name="connsiteY1" fmla="*/ 476250 h 476250"/>
              <a:gd name="connsiteX2" fmla="*/ 447675 w 447675"/>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373062"/>
              <a:gd name="connsiteY0" fmla="*/ 0 h 476250"/>
              <a:gd name="connsiteX1" fmla="*/ 0 w 373062"/>
              <a:gd name="connsiteY1" fmla="*/ 476250 h 476250"/>
              <a:gd name="connsiteX0" fmla="*/ 233362 w 373062"/>
              <a:gd name="connsiteY0" fmla="*/ 0 h 476250"/>
              <a:gd name="connsiteX1" fmla="*/ 0 w 373062"/>
              <a:gd name="connsiteY1" fmla="*/ 476250 h 476250"/>
              <a:gd name="connsiteX0" fmla="*/ 233362 w 327025"/>
              <a:gd name="connsiteY0" fmla="*/ 0 h 476250"/>
              <a:gd name="connsiteX1" fmla="*/ 0 w 327025"/>
              <a:gd name="connsiteY1" fmla="*/ 476250 h 476250"/>
              <a:gd name="connsiteX0" fmla="*/ 233362 w 279400"/>
              <a:gd name="connsiteY0" fmla="*/ 0 h 476250"/>
              <a:gd name="connsiteX1" fmla="*/ 180976 w 279400"/>
              <a:gd name="connsiteY1" fmla="*/ 9525 h 476250"/>
              <a:gd name="connsiteX2" fmla="*/ 0 w 279400"/>
              <a:gd name="connsiteY2" fmla="*/ 476250 h 476250"/>
              <a:gd name="connsiteX0" fmla="*/ 233362 w 322263"/>
              <a:gd name="connsiteY0" fmla="*/ 0 h 476250"/>
              <a:gd name="connsiteX1" fmla="*/ 180976 w 322263"/>
              <a:gd name="connsiteY1" fmla="*/ 9525 h 476250"/>
              <a:gd name="connsiteX2" fmla="*/ 0 w 322263"/>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450850"/>
              <a:gd name="connsiteY0" fmla="*/ 0 h 476250"/>
              <a:gd name="connsiteX1" fmla="*/ 0 w 450850"/>
              <a:gd name="connsiteY1" fmla="*/ 476250 h 476250"/>
              <a:gd name="connsiteX0" fmla="*/ 233362 w 450850"/>
              <a:gd name="connsiteY0" fmla="*/ 0 h 476250"/>
              <a:gd name="connsiteX1" fmla="*/ 0 w 450850"/>
              <a:gd name="connsiteY1" fmla="*/ 476250 h 476250"/>
              <a:gd name="connsiteX0" fmla="*/ 233362 w 398463"/>
              <a:gd name="connsiteY0" fmla="*/ 0 h 476250"/>
              <a:gd name="connsiteX1" fmla="*/ 0 w 398463"/>
              <a:gd name="connsiteY1" fmla="*/ 476250 h 476250"/>
              <a:gd name="connsiteX0" fmla="*/ 157162 w 322263"/>
              <a:gd name="connsiteY0" fmla="*/ 0 h 461963"/>
              <a:gd name="connsiteX1" fmla="*/ 0 w 322263"/>
              <a:gd name="connsiteY1" fmla="*/ 461963 h 461963"/>
              <a:gd name="connsiteX0" fmla="*/ 157162 w 355601"/>
              <a:gd name="connsiteY0" fmla="*/ 0 h 461963"/>
              <a:gd name="connsiteX1" fmla="*/ 0 w 355601"/>
              <a:gd name="connsiteY1" fmla="*/ 461963 h 461963"/>
              <a:gd name="connsiteX0" fmla="*/ 157162 w 355601"/>
              <a:gd name="connsiteY0" fmla="*/ 0 h 461963"/>
              <a:gd name="connsiteX1" fmla="*/ 0 w 355601"/>
              <a:gd name="connsiteY1" fmla="*/ 461963 h 461963"/>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260351"/>
              <a:gd name="connsiteY0" fmla="*/ 0 h 471488"/>
              <a:gd name="connsiteX1" fmla="*/ 0 w 260351"/>
              <a:gd name="connsiteY1" fmla="*/ 471488 h 471488"/>
            </a:gdLst>
            <a:ahLst/>
            <a:cxnLst>
              <a:cxn ang="0">
                <a:pos x="connsiteX0" y="connsiteY0"/>
              </a:cxn>
              <a:cxn ang="0">
                <a:pos x="connsiteX1" y="connsiteY1"/>
              </a:cxn>
            </a:cxnLst>
            <a:rect l="l" t="t" r="r" b="b"/>
            <a:pathLst>
              <a:path w="260351" h="471488">
                <a:moveTo>
                  <a:pt x="109537" y="0"/>
                </a:moveTo>
                <a:cubicBezTo>
                  <a:pt x="260351" y="196850"/>
                  <a:pt x="192087" y="379413"/>
                  <a:pt x="0" y="471488"/>
                </a:cubicBezTo>
              </a:path>
            </a:pathLst>
          </a:custGeom>
          <a:ln w="3175"/>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8" name="Rectangle 127"/>
          <p:cNvSpPr/>
          <p:nvPr/>
        </p:nvSpPr>
        <p:spPr>
          <a:xfrm>
            <a:off x="4517964" y="5422880"/>
            <a:ext cx="241300" cy="254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7445" name="Group 135"/>
          <p:cNvGrpSpPr>
            <a:grpSpLocks/>
          </p:cNvGrpSpPr>
          <p:nvPr/>
        </p:nvGrpSpPr>
        <p:grpSpPr bwMode="auto">
          <a:xfrm>
            <a:off x="161658" y="5731309"/>
            <a:ext cx="4487862" cy="914400"/>
            <a:chOff x="362952" y="5440267"/>
            <a:chExt cx="4488447" cy="915210"/>
          </a:xfrm>
        </p:grpSpPr>
        <p:sp>
          <p:nvSpPr>
            <p:cNvPr id="17455"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dirty="0" err="1">
                  <a:latin typeface="Calibri" pitchFamily="34" charset="0"/>
                </a:rPr>
                <a:t>Overconsolidation</a:t>
              </a:r>
              <a:r>
                <a:rPr lang="en-US" sz="1400" dirty="0">
                  <a:latin typeface="Calibri" pitchFamily="34" charset="0"/>
                </a:rPr>
                <a:t> Ratio   OCR  =            &gt; 1</a:t>
              </a:r>
            </a:p>
            <a:p>
              <a:endParaRPr lang="en-US" sz="1400" dirty="0">
                <a:latin typeface="Calibri" pitchFamily="34" charset="0"/>
              </a:endParaRPr>
            </a:p>
            <a:p>
              <a:r>
                <a:rPr lang="en-US" sz="1400" dirty="0">
                  <a:latin typeface="Calibri" pitchFamily="34" charset="0"/>
                </a:rPr>
                <a:t>The soil is </a:t>
              </a:r>
              <a:r>
                <a:rPr lang="en-US" sz="1400" b="1" u="sng" dirty="0" err="1">
                  <a:latin typeface="Calibri" pitchFamily="34" charset="0"/>
                </a:rPr>
                <a:t>oversonsolidated</a:t>
              </a:r>
              <a:r>
                <a:rPr lang="en-US" sz="1400" b="1" u="sng" dirty="0">
                  <a:latin typeface="Calibri" pitchFamily="34" charset="0"/>
                </a:rPr>
                <a:t> </a:t>
              </a:r>
              <a:r>
                <a:rPr lang="en-US" sz="1400" dirty="0">
                  <a:latin typeface="Calibri" pitchFamily="34" charset="0"/>
                </a:rPr>
                <a:t>(O.C.) soil </a:t>
              </a:r>
            </a:p>
          </p:txBody>
        </p:sp>
        <p:grpSp>
          <p:nvGrpSpPr>
            <p:cNvPr id="17456" name="Group 134"/>
            <p:cNvGrpSpPr>
              <a:grpSpLocks/>
            </p:cNvGrpSpPr>
            <p:nvPr/>
          </p:nvGrpSpPr>
          <p:grpSpPr bwMode="auto">
            <a:xfrm>
              <a:off x="2806884" y="5440267"/>
              <a:ext cx="425835" cy="674132"/>
              <a:chOff x="914584" y="2443067"/>
              <a:chExt cx="425835" cy="674132"/>
            </a:xfrm>
          </p:grpSpPr>
          <p:sp>
            <p:nvSpPr>
              <p:cNvPr id="17457"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 P</a:t>
                </a:r>
                <a:r>
                  <a:rPr lang="en-US" b="1" baseline="-25000">
                    <a:solidFill>
                      <a:srgbClr val="FF0000"/>
                    </a:solidFill>
                    <a:latin typeface="Calibri" pitchFamily="34" charset="0"/>
                  </a:rPr>
                  <a:t>c</a:t>
                </a:r>
              </a:p>
            </p:txBody>
          </p:sp>
          <p:sp>
            <p:nvSpPr>
              <p:cNvPr id="17458"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cxnSp>
            <p:nvCxnSpPr>
              <p:cNvPr id="134" name="Straight Connector 133"/>
              <p:cNvCxnSpPr/>
              <p:nvPr/>
            </p:nvCxnSpPr>
            <p:spPr>
              <a:xfrm>
                <a:off x="977641" y="2781504"/>
                <a:ext cx="304840"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83" name="Straight Arrow Connector 82"/>
          <p:cNvCxnSpPr/>
          <p:nvPr/>
        </p:nvCxnSpPr>
        <p:spPr>
          <a:xfrm rot="5400000">
            <a:off x="3031270" y="3871099"/>
            <a:ext cx="3076575" cy="15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447" name="TextBox 118"/>
          <p:cNvSpPr txBox="1">
            <a:spLocks noChangeArrowheads="1"/>
          </p:cNvSpPr>
          <p:nvPr/>
        </p:nvSpPr>
        <p:spPr bwMode="auto">
          <a:xfrm>
            <a:off x="4451289" y="4984730"/>
            <a:ext cx="257175" cy="261937"/>
          </a:xfrm>
          <a:prstGeom prst="rect">
            <a:avLst/>
          </a:prstGeom>
          <a:solidFill>
            <a:schemeClr val="bg1"/>
          </a:solidFill>
          <a:ln w="9525">
            <a:noFill/>
            <a:miter lim="800000"/>
            <a:headEnd/>
            <a:tailEnd/>
          </a:ln>
        </p:spPr>
        <p:txBody>
          <a:bodyPr wrap="none">
            <a:spAutoFit/>
          </a:bodyPr>
          <a:lstStyle/>
          <a:p>
            <a:r>
              <a:rPr lang="en-US" sz="1100">
                <a:latin typeface="Calibri" pitchFamily="34" charset="0"/>
              </a:rPr>
              <a:t>7</a:t>
            </a:r>
          </a:p>
        </p:txBody>
      </p:sp>
      <p:cxnSp>
        <p:nvCxnSpPr>
          <p:cNvPr id="45" name="Straight Arrow Connector 44"/>
          <p:cNvCxnSpPr/>
          <p:nvPr/>
        </p:nvCxnSpPr>
        <p:spPr>
          <a:xfrm rot="5400000">
            <a:off x="2637570" y="3871099"/>
            <a:ext cx="3076575" cy="1587"/>
          </a:xfrm>
          <a:prstGeom prst="straightConnector1">
            <a:avLst/>
          </a:prstGeom>
          <a:ln w="3175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sp>
        <p:nvSpPr>
          <p:cNvPr id="17449" name="TextBox 46"/>
          <p:cNvSpPr txBox="1">
            <a:spLocks noChangeArrowheads="1"/>
          </p:cNvSpPr>
          <p:nvPr/>
        </p:nvSpPr>
        <p:spPr bwMode="auto">
          <a:xfrm>
            <a:off x="3948051" y="5333980"/>
            <a:ext cx="441325" cy="369887"/>
          </a:xfrm>
          <a:prstGeom prst="rect">
            <a:avLst/>
          </a:prstGeom>
          <a:noFill/>
          <a:ln w="9525">
            <a:noFill/>
            <a:miter lim="800000"/>
            <a:headEnd/>
            <a:tailEnd/>
          </a:ln>
        </p:spPr>
        <p:txBody>
          <a:bodyPr wrap="none">
            <a:spAutoFit/>
          </a:bodyPr>
          <a:lstStyle/>
          <a:p>
            <a:r>
              <a:rPr lang="en-US" b="1" dirty="0">
                <a:solidFill>
                  <a:srgbClr val="92D050"/>
                </a:solidFill>
                <a:latin typeface="Calibri" pitchFamily="34" charset="0"/>
              </a:rPr>
              <a:t> P</a:t>
            </a:r>
            <a:r>
              <a:rPr lang="en-US" b="1" baseline="-25000" dirty="0">
                <a:solidFill>
                  <a:srgbClr val="92D050"/>
                </a:solidFill>
                <a:latin typeface="Calibri" pitchFamily="34" charset="0"/>
              </a:rPr>
              <a:t>o</a:t>
            </a:r>
          </a:p>
        </p:txBody>
      </p:sp>
      <p:sp>
        <p:nvSpPr>
          <p:cNvPr id="17450" name="TextBox 47"/>
          <p:cNvSpPr txBox="1">
            <a:spLocks noChangeArrowheads="1"/>
          </p:cNvSpPr>
          <p:nvPr/>
        </p:nvSpPr>
        <p:spPr bwMode="auto">
          <a:xfrm>
            <a:off x="266700" y="444500"/>
            <a:ext cx="301625" cy="369888"/>
          </a:xfrm>
          <a:prstGeom prst="rect">
            <a:avLst/>
          </a:prstGeom>
          <a:noFill/>
          <a:ln w="9525">
            <a:noFill/>
            <a:miter lim="800000"/>
            <a:headEnd/>
            <a:tailEnd/>
          </a:ln>
        </p:spPr>
        <p:txBody>
          <a:bodyPr wrap="none">
            <a:spAutoFit/>
          </a:bodyPr>
          <a:lstStyle/>
          <a:p>
            <a:r>
              <a:rPr lang="en-US" b="1">
                <a:latin typeface="Calibri" pitchFamily="34" charset="0"/>
              </a:rPr>
              <a:t>2</a:t>
            </a:r>
          </a:p>
        </p:txBody>
      </p:sp>
      <p:sp>
        <p:nvSpPr>
          <p:cNvPr id="49" name="Oval 48"/>
          <p:cNvSpPr/>
          <p:nvPr/>
        </p:nvSpPr>
        <p:spPr>
          <a:xfrm>
            <a:off x="177800" y="406400"/>
            <a:ext cx="508000" cy="50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52" name="Rectangle 49"/>
          <p:cNvSpPr>
            <a:spLocks noChangeArrowheads="1"/>
          </p:cNvSpPr>
          <p:nvPr/>
        </p:nvSpPr>
        <p:spPr bwMode="auto">
          <a:xfrm>
            <a:off x="711200" y="450850"/>
            <a:ext cx="2363788" cy="368300"/>
          </a:xfrm>
          <a:prstGeom prst="rect">
            <a:avLst/>
          </a:prstGeom>
          <a:noFill/>
          <a:ln w="9525">
            <a:noFill/>
            <a:miter lim="800000"/>
            <a:headEnd/>
            <a:tailEnd/>
          </a:ln>
        </p:spPr>
        <p:txBody>
          <a:bodyPr wrap="none">
            <a:spAutoFit/>
          </a:bodyPr>
          <a:lstStyle/>
          <a:p>
            <a:r>
              <a:rPr lang="en-US" dirty="0">
                <a:latin typeface="Calibri" pitchFamily="34" charset="0"/>
              </a:rPr>
              <a:t> </a:t>
            </a:r>
            <a:r>
              <a:rPr lang="en-US" b="1" u="sng" dirty="0">
                <a:latin typeface="Calibri" pitchFamily="34" charset="0"/>
              </a:rPr>
              <a:t>Overconsolidated Soil </a:t>
            </a:r>
            <a:endParaRPr lang="en-US" dirty="0">
              <a:latin typeface="Calibri" pitchFamily="34" charset="0"/>
            </a:endParaRPr>
          </a:p>
        </p:txBody>
      </p:sp>
      <p:sp>
        <p:nvSpPr>
          <p:cNvPr id="17453" name="Rectangle 50"/>
          <p:cNvSpPr>
            <a:spLocks noChangeArrowheads="1"/>
          </p:cNvSpPr>
          <p:nvPr/>
        </p:nvSpPr>
        <p:spPr bwMode="auto">
          <a:xfrm>
            <a:off x="774700" y="139700"/>
            <a:ext cx="3813175" cy="369888"/>
          </a:xfrm>
          <a:prstGeom prst="rect">
            <a:avLst/>
          </a:prstGeom>
          <a:noFill/>
          <a:ln w="9525">
            <a:noFill/>
            <a:miter lim="800000"/>
            <a:headEnd/>
            <a:tailEnd/>
          </a:ln>
        </p:spPr>
        <p:txBody>
          <a:bodyPr wrap="none">
            <a:spAutoFit/>
          </a:bodyPr>
          <a:lstStyle/>
          <a:p>
            <a:r>
              <a:rPr lang="en-US" b="1" u="sng">
                <a:latin typeface="Calibri" pitchFamily="34" charset="0"/>
              </a:rPr>
              <a:t>Casagrande’s Method to Determine Pc</a:t>
            </a:r>
          </a:p>
        </p:txBody>
      </p:sp>
      <p:sp>
        <p:nvSpPr>
          <p:cNvPr id="82" name="Oval 81"/>
          <p:cNvSpPr/>
          <p:nvPr/>
        </p:nvSpPr>
        <p:spPr>
          <a:xfrm>
            <a:off x="4295713" y="270666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Freeform 52"/>
          <p:cNvSpPr/>
          <p:nvPr/>
        </p:nvSpPr>
        <p:spPr>
          <a:xfrm>
            <a:off x="6247230" y="506227"/>
            <a:ext cx="2609749" cy="50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p>
        </p:txBody>
      </p:sp>
      <p:sp>
        <p:nvSpPr>
          <p:cNvPr id="54" name="Rectangle 53"/>
          <p:cNvSpPr/>
          <p:nvPr/>
        </p:nvSpPr>
        <p:spPr>
          <a:xfrm>
            <a:off x="6113233" y="933469"/>
            <a:ext cx="2746936" cy="60486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tx1"/>
              </a:solidFill>
            </a:endParaRPr>
          </a:p>
        </p:txBody>
      </p:sp>
      <p:sp>
        <p:nvSpPr>
          <p:cNvPr id="55" name="Rectangle 54"/>
          <p:cNvSpPr/>
          <p:nvPr/>
        </p:nvSpPr>
        <p:spPr>
          <a:xfrm>
            <a:off x="8665554" y="537430"/>
            <a:ext cx="334993" cy="1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56" name="Straight Connector 55"/>
          <p:cNvCxnSpPr/>
          <p:nvPr/>
        </p:nvCxnSpPr>
        <p:spPr>
          <a:xfrm>
            <a:off x="6368465" y="710247"/>
            <a:ext cx="22970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113233" y="479825"/>
            <a:ext cx="267994" cy="120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grpSp>
        <p:nvGrpSpPr>
          <p:cNvPr id="60" name="Group 28"/>
          <p:cNvGrpSpPr>
            <a:grpSpLocks/>
          </p:cNvGrpSpPr>
          <p:nvPr/>
        </p:nvGrpSpPr>
        <p:grpSpPr bwMode="auto">
          <a:xfrm>
            <a:off x="7950904" y="727049"/>
            <a:ext cx="204186" cy="57606"/>
            <a:chOff x="762000" y="609600"/>
            <a:chExt cx="533400" cy="228600"/>
          </a:xfrm>
        </p:grpSpPr>
        <p:cxnSp>
          <p:nvCxnSpPr>
            <p:cNvPr id="133" name="Straight Connector 132"/>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1" name="TextBox 29"/>
          <p:cNvSpPr txBox="1">
            <a:spLocks noChangeArrowheads="1"/>
          </p:cNvSpPr>
          <p:nvPr/>
        </p:nvSpPr>
        <p:spPr bwMode="auto">
          <a:xfrm>
            <a:off x="7922191" y="571034"/>
            <a:ext cx="377026" cy="215444"/>
          </a:xfrm>
          <a:prstGeom prst="rect">
            <a:avLst/>
          </a:prstGeom>
          <a:noFill/>
          <a:ln w="9525">
            <a:noFill/>
            <a:miter lim="800000"/>
            <a:headEnd/>
            <a:tailEnd/>
          </a:ln>
        </p:spPr>
        <p:txBody>
          <a:bodyPr wrap="none">
            <a:spAutoFit/>
          </a:bodyPr>
          <a:lstStyle/>
          <a:p>
            <a:r>
              <a:rPr lang="en-US" sz="800" dirty="0">
                <a:latin typeface="Calibri" pitchFamily="34" charset="0"/>
              </a:rPr>
              <a:t>W.T.</a:t>
            </a:r>
          </a:p>
        </p:txBody>
      </p:sp>
      <p:sp>
        <p:nvSpPr>
          <p:cNvPr id="62" name="Isosceles Triangle 61"/>
          <p:cNvSpPr/>
          <p:nvPr/>
        </p:nvSpPr>
        <p:spPr>
          <a:xfrm rot="10800000">
            <a:off x="8111488" y="485826"/>
            <a:ext cx="53173" cy="6120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3" name="TextBox 32"/>
          <p:cNvSpPr txBox="1">
            <a:spLocks noChangeArrowheads="1"/>
          </p:cNvSpPr>
          <p:nvPr/>
        </p:nvSpPr>
        <p:spPr bwMode="auto">
          <a:xfrm>
            <a:off x="6336561" y="526630"/>
            <a:ext cx="1077293" cy="215444"/>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sand</a:t>
            </a:r>
            <a:r>
              <a:rPr lang="en-US" sz="800" dirty="0">
                <a:latin typeface="Calibri" pitchFamily="34" charset="0"/>
              </a:rPr>
              <a:t> </a:t>
            </a:r>
            <a:r>
              <a:rPr lang="en-US" sz="800" dirty="0">
                <a:latin typeface="Times New Roman" pitchFamily="18" charset="0"/>
                <a:cs typeface="Times New Roman" pitchFamily="18" charset="0"/>
              </a:rPr>
              <a:t>= 96 pcf</a:t>
            </a:r>
          </a:p>
        </p:txBody>
      </p:sp>
      <p:sp>
        <p:nvSpPr>
          <p:cNvPr id="64" name="TextBox 33"/>
          <p:cNvSpPr txBox="1">
            <a:spLocks noChangeArrowheads="1"/>
          </p:cNvSpPr>
          <p:nvPr/>
        </p:nvSpPr>
        <p:spPr bwMode="auto">
          <a:xfrm>
            <a:off x="6347196" y="883064"/>
            <a:ext cx="1078356" cy="707886"/>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clay</a:t>
            </a:r>
            <a:r>
              <a:rPr lang="en-US" sz="800" dirty="0">
                <a:latin typeface="Calibri" pitchFamily="34" charset="0"/>
              </a:rPr>
              <a:t> </a:t>
            </a:r>
            <a:r>
              <a:rPr lang="en-US" sz="800" dirty="0">
                <a:latin typeface="Times New Roman" pitchFamily="18" charset="0"/>
                <a:cs typeface="Times New Roman" pitchFamily="18" charset="0"/>
              </a:rPr>
              <a:t>= 110 pcf</a:t>
            </a:r>
          </a:p>
          <a:p>
            <a:endParaRPr lang="en-US" sz="800" dirty="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sz="800" dirty="0">
                <a:latin typeface="Times New Roman" pitchFamily="18" charset="0"/>
                <a:cs typeface="Times New Roman" pitchFamily="18" charset="0"/>
              </a:rPr>
              <a:t>w</a:t>
            </a:r>
            <a:r>
              <a:rPr lang="en-US" sz="800" baseline="-25000" dirty="0">
                <a:latin typeface="Times New Roman" pitchFamily="18" charset="0"/>
                <a:cs typeface="Times New Roman" pitchFamily="18" charset="0"/>
              </a:rPr>
              <a:t>c   </a:t>
            </a:r>
            <a:r>
              <a:rPr lang="en-US" sz="800" dirty="0">
                <a:latin typeface="Times New Roman" pitchFamily="18" charset="0"/>
                <a:cs typeface="Times New Roman" pitchFamily="18" charset="0"/>
              </a:rPr>
              <a:t> = 0.3</a:t>
            </a:r>
          </a:p>
          <a:p>
            <a:r>
              <a:rPr lang="en-US" sz="800" dirty="0" err="1">
                <a:latin typeface="Times New Roman" pitchFamily="18" charset="0"/>
                <a:cs typeface="Times New Roman" pitchFamily="18" charset="0"/>
              </a:rPr>
              <a:t>Gs</a:t>
            </a:r>
            <a:r>
              <a:rPr lang="en-US" sz="800" dirty="0">
                <a:latin typeface="Times New Roman" pitchFamily="18" charset="0"/>
                <a:cs typeface="Times New Roman" pitchFamily="18" charset="0"/>
              </a:rPr>
              <a:t> = 2.65</a:t>
            </a:r>
          </a:p>
        </p:txBody>
      </p:sp>
      <p:cxnSp>
        <p:nvCxnSpPr>
          <p:cNvPr id="65" name="Straight Connector 64"/>
          <p:cNvCxnSpPr/>
          <p:nvPr/>
        </p:nvCxnSpPr>
        <p:spPr>
          <a:xfrm rot="10800000">
            <a:off x="8679380" y="557833"/>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8678316" y="704247"/>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8690015" y="93106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8680443" y="153712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700649" y="538631"/>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0" name="Oval 69"/>
          <p:cNvSpPr/>
          <p:nvPr/>
        </p:nvSpPr>
        <p:spPr>
          <a:xfrm>
            <a:off x="8702776" y="685045"/>
            <a:ext cx="30840" cy="34803"/>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1" name="Oval 70"/>
          <p:cNvSpPr/>
          <p:nvPr/>
        </p:nvSpPr>
        <p:spPr>
          <a:xfrm>
            <a:off x="8702776" y="911867"/>
            <a:ext cx="30840" cy="348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2" name="Oval 71"/>
          <p:cNvSpPr/>
          <p:nvPr/>
        </p:nvSpPr>
        <p:spPr>
          <a:xfrm>
            <a:off x="8700649" y="1521527"/>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3" name="TextBox 48"/>
          <p:cNvSpPr txBox="1">
            <a:spLocks noChangeArrowheads="1"/>
          </p:cNvSpPr>
          <p:nvPr/>
        </p:nvSpPr>
        <p:spPr bwMode="auto">
          <a:xfrm>
            <a:off x="8687032" y="520647"/>
            <a:ext cx="45696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1.5 ft</a:t>
            </a:r>
          </a:p>
        </p:txBody>
      </p:sp>
      <p:sp>
        <p:nvSpPr>
          <p:cNvPr id="74" name="TextBox 49"/>
          <p:cNvSpPr txBox="1">
            <a:spLocks noChangeArrowheads="1"/>
          </p:cNvSpPr>
          <p:nvPr/>
        </p:nvSpPr>
        <p:spPr bwMode="auto">
          <a:xfrm>
            <a:off x="8677552" y="707865"/>
            <a:ext cx="466447"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3 ft</a:t>
            </a:r>
          </a:p>
        </p:txBody>
      </p:sp>
      <p:sp>
        <p:nvSpPr>
          <p:cNvPr id="75" name="TextBox 50"/>
          <p:cNvSpPr txBox="1">
            <a:spLocks noChangeArrowheads="1"/>
          </p:cNvSpPr>
          <p:nvPr/>
        </p:nvSpPr>
        <p:spPr bwMode="auto">
          <a:xfrm>
            <a:off x="8684697" y="1113488"/>
            <a:ext cx="392226"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14 ft</a:t>
            </a:r>
          </a:p>
        </p:txBody>
      </p:sp>
      <p:sp>
        <p:nvSpPr>
          <p:cNvPr id="76" name="Rectangle 75"/>
          <p:cNvSpPr/>
          <p:nvPr/>
        </p:nvSpPr>
        <p:spPr>
          <a:xfrm>
            <a:off x="7770115" y="1178294"/>
            <a:ext cx="88268" cy="99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77" name="Straight Connector 76"/>
          <p:cNvCxnSpPr/>
          <p:nvPr/>
        </p:nvCxnSpPr>
        <p:spPr>
          <a:xfrm>
            <a:off x="6368465" y="1228698"/>
            <a:ext cx="229708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8" name="Group 68"/>
          <p:cNvGrpSpPr>
            <a:grpSpLocks/>
          </p:cNvGrpSpPr>
          <p:nvPr/>
        </p:nvGrpSpPr>
        <p:grpSpPr bwMode="auto">
          <a:xfrm>
            <a:off x="7888160" y="1113487"/>
            <a:ext cx="595542" cy="116412"/>
            <a:chOff x="5240338" y="1524006"/>
            <a:chExt cx="888999" cy="153190"/>
          </a:xfrm>
        </p:grpSpPr>
        <p:cxnSp>
          <p:nvCxnSpPr>
            <p:cNvPr id="119" name="Straight Arrow Connector 118"/>
            <p:cNvCxnSpPr/>
            <p:nvPr/>
          </p:nvCxnSpPr>
          <p:spPr>
            <a:xfrm rot="5400000">
              <a:off x="5165331"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rot="5400000">
              <a:off x="5295506"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5416156"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546331"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670155"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5800330"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5920980"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6051155"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9" name="Group 69"/>
          <p:cNvGrpSpPr>
            <a:grpSpLocks/>
          </p:cNvGrpSpPr>
          <p:nvPr/>
        </p:nvGrpSpPr>
        <p:grpSpPr bwMode="auto">
          <a:xfrm>
            <a:off x="7213922" y="1109887"/>
            <a:ext cx="595542" cy="116411"/>
            <a:chOff x="5240338" y="1524006"/>
            <a:chExt cx="888999" cy="153190"/>
          </a:xfrm>
        </p:grpSpPr>
        <p:cxnSp>
          <p:nvCxnSpPr>
            <p:cNvPr id="109" name="Straight Arrow Connector 108"/>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 name="TextBox 78"/>
          <p:cNvSpPr txBox="1">
            <a:spLocks noChangeArrowheads="1"/>
          </p:cNvSpPr>
          <p:nvPr/>
        </p:nvSpPr>
        <p:spPr bwMode="auto">
          <a:xfrm>
            <a:off x="7510629" y="969472"/>
            <a:ext cx="274434" cy="215444"/>
          </a:xfrm>
          <a:prstGeom prst="rect">
            <a:avLst/>
          </a:prstGeom>
          <a:noFill/>
          <a:ln w="9525">
            <a:noFill/>
            <a:miter lim="800000"/>
            <a:headEnd/>
            <a:tailEnd/>
          </a:ln>
        </p:spPr>
        <p:txBody>
          <a:bodyPr wrap="none">
            <a:spAutoFit/>
          </a:bodyPr>
          <a:lstStyle/>
          <a:p>
            <a:r>
              <a:rPr lang="en-US" sz="800" dirty="0">
                <a:latin typeface="Calibri" pitchFamily="34" charset="0"/>
              </a:rPr>
              <a:t>P</a:t>
            </a:r>
            <a:r>
              <a:rPr lang="en-US" sz="800" baseline="-25000" dirty="0">
                <a:latin typeface="Calibri" pitchFamily="34" charset="0"/>
              </a:rPr>
              <a:t>o</a:t>
            </a:r>
          </a:p>
        </p:txBody>
      </p:sp>
      <p:sp>
        <p:nvSpPr>
          <p:cNvPr id="81" name="TextBox 79"/>
          <p:cNvSpPr txBox="1">
            <a:spLocks noChangeArrowheads="1"/>
          </p:cNvSpPr>
          <p:nvPr/>
        </p:nvSpPr>
        <p:spPr bwMode="auto">
          <a:xfrm>
            <a:off x="7140542" y="703047"/>
            <a:ext cx="389850" cy="215444"/>
          </a:xfrm>
          <a:prstGeom prst="rect">
            <a:avLst/>
          </a:prstGeom>
          <a:noFill/>
          <a:ln w="9525">
            <a:noFill/>
            <a:miter lim="800000"/>
            <a:headEnd/>
            <a:tailEnd/>
          </a:ln>
        </p:spPr>
        <p:txBody>
          <a:bodyPr wrap="none">
            <a:spAutoFit/>
          </a:bodyPr>
          <a:lstStyle/>
          <a:p>
            <a:r>
              <a:rPr lang="en-US" sz="800" dirty="0">
                <a:latin typeface="Calibri" pitchFamily="34" charset="0"/>
              </a:rPr>
              <a:t>Sand</a:t>
            </a:r>
          </a:p>
        </p:txBody>
      </p:sp>
      <p:sp>
        <p:nvSpPr>
          <p:cNvPr id="84" name="TextBox 80"/>
          <p:cNvSpPr txBox="1">
            <a:spLocks noChangeArrowheads="1"/>
          </p:cNvSpPr>
          <p:nvPr/>
        </p:nvSpPr>
        <p:spPr bwMode="auto">
          <a:xfrm>
            <a:off x="8365657" y="908267"/>
            <a:ext cx="359394" cy="215444"/>
          </a:xfrm>
          <a:prstGeom prst="rect">
            <a:avLst/>
          </a:prstGeom>
          <a:noFill/>
          <a:ln w="9525">
            <a:noFill/>
            <a:miter lim="800000"/>
            <a:headEnd/>
            <a:tailEnd/>
          </a:ln>
        </p:spPr>
        <p:txBody>
          <a:bodyPr wrap="none">
            <a:spAutoFit/>
          </a:bodyPr>
          <a:lstStyle/>
          <a:p>
            <a:r>
              <a:rPr lang="en-US" sz="800" dirty="0">
                <a:latin typeface="Calibri" pitchFamily="34" charset="0"/>
              </a:rPr>
              <a:t>Clay</a:t>
            </a:r>
          </a:p>
        </p:txBody>
      </p:sp>
      <p:grpSp>
        <p:nvGrpSpPr>
          <p:cNvPr id="85" name="Group 69"/>
          <p:cNvGrpSpPr>
            <a:grpSpLocks/>
          </p:cNvGrpSpPr>
          <p:nvPr/>
        </p:nvGrpSpPr>
        <p:grpSpPr bwMode="auto">
          <a:xfrm>
            <a:off x="6545001" y="1109887"/>
            <a:ext cx="595542" cy="116411"/>
            <a:chOff x="5240338" y="1524006"/>
            <a:chExt cx="888999" cy="153190"/>
          </a:xfrm>
        </p:grpSpPr>
        <p:cxnSp>
          <p:nvCxnSpPr>
            <p:cNvPr id="89" name="Straight Arrow Connector 88"/>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6" name="Straight Connector 85"/>
          <p:cNvCxnSpPr/>
          <p:nvPr/>
        </p:nvCxnSpPr>
        <p:spPr>
          <a:xfrm rot="16200000" flipH="1">
            <a:off x="8111741" y="1027079"/>
            <a:ext cx="1209719" cy="0"/>
          </a:xfrm>
          <a:prstGeom prst="line">
            <a:avLst/>
          </a:prstGeom>
          <a:ln>
            <a:solidFill>
              <a:schemeClr val="tx1">
                <a:alpha val="91000"/>
              </a:schemeClr>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7502870" y="1178028"/>
            <a:ext cx="688009" cy="261610"/>
          </a:xfrm>
          <a:prstGeom prst="rect">
            <a:avLst/>
          </a:prstGeom>
        </p:spPr>
        <p:txBody>
          <a:bodyPr wrap="none">
            <a:spAutoFit/>
          </a:bodyPr>
          <a:lstStyle/>
          <a:p>
            <a:r>
              <a:rPr lang="en-US" sz="1100" baseline="-25000" dirty="0"/>
              <a:t>Soil Sample</a:t>
            </a:r>
            <a:endParaRPr lang="en-US" sz="1100" dirty="0"/>
          </a:p>
        </p:txBody>
      </p:sp>
      <p:sp>
        <p:nvSpPr>
          <p:cNvPr id="2" name="TextBox 1"/>
          <p:cNvSpPr txBox="1"/>
          <p:nvPr/>
        </p:nvSpPr>
        <p:spPr>
          <a:xfrm>
            <a:off x="7321138" y="5409210"/>
            <a:ext cx="609462" cy="276999"/>
          </a:xfrm>
          <a:prstGeom prst="rect">
            <a:avLst/>
          </a:prstGeom>
          <a:noFill/>
        </p:spPr>
        <p:txBody>
          <a:bodyPr wrap="none" rtlCol="0">
            <a:spAutoFit/>
          </a:bodyPr>
          <a:lstStyle/>
          <a:p>
            <a:r>
              <a:rPr lang="en-US" sz="1200" dirty="0"/>
              <a:t>10000</a:t>
            </a:r>
          </a:p>
        </p:txBody>
      </p:sp>
      <p:sp>
        <p:nvSpPr>
          <p:cNvPr id="139" name="TextBox 138"/>
          <p:cNvSpPr txBox="1"/>
          <p:nvPr/>
        </p:nvSpPr>
        <p:spPr>
          <a:xfrm>
            <a:off x="4670962" y="5353791"/>
            <a:ext cx="524503" cy="276999"/>
          </a:xfrm>
          <a:prstGeom prst="rect">
            <a:avLst/>
          </a:prstGeom>
          <a:noFill/>
        </p:spPr>
        <p:txBody>
          <a:bodyPr wrap="none" rtlCol="0">
            <a:spAutoFit/>
          </a:bodyPr>
          <a:lstStyle/>
          <a:p>
            <a:r>
              <a:rPr lang="en-US" sz="1200" dirty="0"/>
              <a:t>1000</a:t>
            </a:r>
          </a:p>
        </p:txBody>
      </p:sp>
      <p:sp>
        <p:nvSpPr>
          <p:cNvPr id="140" name="TextBox 139"/>
          <p:cNvSpPr txBox="1"/>
          <p:nvPr/>
        </p:nvSpPr>
        <p:spPr>
          <a:xfrm>
            <a:off x="1854530" y="5381500"/>
            <a:ext cx="439544" cy="276999"/>
          </a:xfrm>
          <a:prstGeom prst="rect">
            <a:avLst/>
          </a:prstGeom>
          <a:noFill/>
        </p:spPr>
        <p:txBody>
          <a:bodyPr wrap="none" rtlCol="0">
            <a:spAutoFit/>
          </a:bodyPr>
          <a:lstStyle/>
          <a:p>
            <a:r>
              <a:rPr lang="en-US" sz="1200" dirty="0"/>
              <a:t>100</a:t>
            </a:r>
          </a:p>
        </p:txBody>
      </p:sp>
      <p:sp>
        <p:nvSpPr>
          <p:cNvPr id="141" name="TextBox 46"/>
          <p:cNvSpPr txBox="1">
            <a:spLocks noChangeArrowheads="1"/>
          </p:cNvSpPr>
          <p:nvPr/>
        </p:nvSpPr>
        <p:spPr bwMode="auto">
          <a:xfrm>
            <a:off x="3726378" y="2072226"/>
            <a:ext cx="609462" cy="261610"/>
          </a:xfrm>
          <a:prstGeom prst="rect">
            <a:avLst/>
          </a:prstGeom>
          <a:solidFill>
            <a:schemeClr val="bg1"/>
          </a:solidFill>
          <a:ln w="9525">
            <a:solidFill>
              <a:schemeClr val="accent1"/>
            </a:solidFill>
            <a:miter lim="800000"/>
            <a:headEnd/>
            <a:tailEnd/>
          </a:ln>
        </p:spPr>
        <p:txBody>
          <a:bodyPr wrap="none">
            <a:spAutoFit/>
          </a:bodyPr>
          <a:lstStyle/>
          <a:p>
            <a:r>
              <a:rPr lang="en-US" sz="1100" b="1" dirty="0">
                <a:solidFill>
                  <a:srgbClr val="92D050"/>
                </a:solidFill>
                <a:latin typeface="Calibri" pitchFamily="34" charset="0"/>
              </a:rPr>
              <a:t>578 psf</a:t>
            </a:r>
            <a:endParaRPr lang="en-US" sz="1100" b="1" baseline="-25000" dirty="0">
              <a:solidFill>
                <a:srgbClr val="92D050"/>
              </a:solidFill>
              <a:latin typeface="Calibri" pitchFamily="34" charset="0"/>
            </a:endParaRPr>
          </a:p>
        </p:txBody>
      </p:sp>
      <p:sp>
        <p:nvSpPr>
          <p:cNvPr id="142" name="TextBox 141"/>
          <p:cNvSpPr txBox="1"/>
          <p:nvPr/>
        </p:nvSpPr>
        <p:spPr>
          <a:xfrm>
            <a:off x="1021277" y="1039092"/>
            <a:ext cx="4510658" cy="307777"/>
          </a:xfrm>
          <a:prstGeom prst="rect">
            <a:avLst/>
          </a:prstGeom>
          <a:noFill/>
        </p:spPr>
        <p:txBody>
          <a:bodyPr wrap="none" rtlCol="0">
            <a:spAutoFit/>
          </a:bodyPr>
          <a:lstStyle/>
          <a:p>
            <a:r>
              <a:rPr lang="en-US" sz="1400" i="1" dirty="0"/>
              <a:t>P</a:t>
            </a:r>
            <a:r>
              <a:rPr lang="en-US" sz="1400" i="1" baseline="-25000" dirty="0"/>
              <a:t>o</a:t>
            </a:r>
            <a:r>
              <a:rPr lang="en-US" sz="1400" i="1" dirty="0"/>
              <a:t> = 1.5 x (96) + 3 (96-62.4) + 7 (110-62.4) = 803.2 psf</a:t>
            </a:r>
          </a:p>
        </p:txBody>
      </p:sp>
      <p:grpSp>
        <p:nvGrpSpPr>
          <p:cNvPr id="138" name="Group 69"/>
          <p:cNvGrpSpPr>
            <a:grpSpLocks/>
          </p:cNvGrpSpPr>
          <p:nvPr/>
        </p:nvGrpSpPr>
        <p:grpSpPr bwMode="auto">
          <a:xfrm>
            <a:off x="7128578" y="457615"/>
            <a:ext cx="595542" cy="116411"/>
            <a:chOff x="5240338" y="1524006"/>
            <a:chExt cx="888999" cy="153190"/>
          </a:xfrm>
        </p:grpSpPr>
        <p:cxnSp>
          <p:nvCxnSpPr>
            <p:cNvPr id="143" name="Straight Arrow Connector 142"/>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1" name="TextBox 78"/>
          <p:cNvSpPr txBox="1">
            <a:spLocks noChangeArrowheads="1"/>
          </p:cNvSpPr>
          <p:nvPr/>
        </p:nvSpPr>
        <p:spPr bwMode="auto">
          <a:xfrm>
            <a:off x="7211925" y="225760"/>
            <a:ext cx="300082" cy="215444"/>
          </a:xfrm>
          <a:prstGeom prst="rect">
            <a:avLst/>
          </a:prstGeom>
          <a:noFill/>
          <a:ln w="9525">
            <a:noFill/>
            <a:miter lim="800000"/>
            <a:headEnd/>
            <a:tailEnd/>
          </a:ln>
        </p:spPr>
        <p:txBody>
          <a:bodyPr wrap="none">
            <a:spAutoFit/>
          </a:bodyPr>
          <a:lstStyle/>
          <a:p>
            <a:r>
              <a:rPr lang="en-US" sz="800" dirty="0">
                <a:latin typeface="Symbol" panose="05050102010706020507" pitchFamily="18" charset="2"/>
              </a:rPr>
              <a:t>D</a:t>
            </a:r>
            <a:r>
              <a:rPr lang="en-US" sz="800" dirty="0">
                <a:latin typeface="Calibri" pitchFamily="34" charset="0"/>
              </a:rPr>
              <a:t>P</a:t>
            </a:r>
            <a:endParaRPr lang="en-US" sz="800" baseline="-25000" dirty="0">
              <a:latin typeface="Calibri" pitchFamily="34" charset="0"/>
            </a:endParaRPr>
          </a:p>
        </p:txBody>
      </p:sp>
      <p:grpSp>
        <p:nvGrpSpPr>
          <p:cNvPr id="152" name="Group 69"/>
          <p:cNvGrpSpPr>
            <a:grpSpLocks/>
          </p:cNvGrpSpPr>
          <p:nvPr/>
        </p:nvGrpSpPr>
        <p:grpSpPr bwMode="auto">
          <a:xfrm>
            <a:off x="7866194" y="451519"/>
            <a:ext cx="595542" cy="116411"/>
            <a:chOff x="5240338" y="1524006"/>
            <a:chExt cx="888999" cy="153190"/>
          </a:xfrm>
        </p:grpSpPr>
        <p:cxnSp>
          <p:nvCxnSpPr>
            <p:cNvPr id="153" name="Straight Arrow Connector 152"/>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1" name="Group 69"/>
          <p:cNvGrpSpPr>
            <a:grpSpLocks/>
          </p:cNvGrpSpPr>
          <p:nvPr/>
        </p:nvGrpSpPr>
        <p:grpSpPr bwMode="auto">
          <a:xfrm>
            <a:off x="6409250" y="457615"/>
            <a:ext cx="595542" cy="116411"/>
            <a:chOff x="5240338" y="1524006"/>
            <a:chExt cx="888999" cy="153190"/>
          </a:xfrm>
        </p:grpSpPr>
        <p:cxnSp>
          <p:nvCxnSpPr>
            <p:cNvPr id="162" name="Straight Arrow Connector 161"/>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1704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885848770"/>
              </p:ext>
            </p:extLst>
          </p:nvPr>
        </p:nvGraphicFramePr>
        <p:xfrm>
          <a:off x="1460500" y="14351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22535" name="TextBox 16"/>
          <p:cNvSpPr txBox="1">
            <a:spLocks noChangeArrowheads="1"/>
          </p:cNvSpPr>
          <p:nvPr/>
        </p:nvSpPr>
        <p:spPr bwMode="auto">
          <a:xfrm rot="-5400000">
            <a:off x="577056" y="3042444"/>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Void Ratio (e)</a:t>
            </a:r>
          </a:p>
        </p:txBody>
      </p:sp>
      <p:sp>
        <p:nvSpPr>
          <p:cNvPr id="87" name="Freeform 86"/>
          <p:cNvSpPr/>
          <p:nvPr/>
        </p:nvSpPr>
        <p:spPr>
          <a:xfrm>
            <a:off x="3275013" y="22637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9" name="Oval 58"/>
          <p:cNvSpPr/>
          <p:nvPr/>
        </p:nvSpPr>
        <p:spPr>
          <a:xfrm>
            <a:off x="4257675" y="2503488"/>
            <a:ext cx="93663" cy="93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3" name="Straight Arrow Connector 82"/>
          <p:cNvCxnSpPr/>
          <p:nvPr/>
        </p:nvCxnSpPr>
        <p:spPr>
          <a:xfrm rot="16200000" flipH="1">
            <a:off x="2854325" y="3597275"/>
            <a:ext cx="2887663" cy="11113"/>
          </a:xfrm>
          <a:prstGeom prst="straightConnector1">
            <a:avLst/>
          </a:prstGeom>
          <a:ln w="9525">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22564" name="TextBox 87"/>
          <p:cNvSpPr txBox="1">
            <a:spLocks noChangeArrowheads="1"/>
          </p:cNvSpPr>
          <p:nvPr/>
        </p:nvSpPr>
        <p:spPr bwMode="auto">
          <a:xfrm>
            <a:off x="4151313" y="4956175"/>
            <a:ext cx="38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Calibri" panose="020F0502020204030204" pitchFamily="34" charset="0"/>
              </a:rPr>
              <a:t>P</a:t>
            </a:r>
            <a:r>
              <a:rPr lang="en-US" altLang="en-US" b="1" baseline="-25000">
                <a:solidFill>
                  <a:srgbClr val="FF0000"/>
                </a:solidFill>
                <a:latin typeface="Calibri" panose="020F0502020204030204" pitchFamily="34" charset="0"/>
              </a:rPr>
              <a:t>o</a:t>
            </a:r>
          </a:p>
        </p:txBody>
      </p:sp>
      <p:sp>
        <p:nvSpPr>
          <p:cNvPr id="91" name="Oval 90"/>
          <p:cNvSpPr/>
          <p:nvPr/>
        </p:nvSpPr>
        <p:spPr>
          <a:xfrm>
            <a:off x="3284538" y="22304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630613" y="22526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3865563" y="22923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402138" y="26638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687888" y="30670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084763" y="36734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375275" y="41163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651250" y="38925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22675" y="386873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475163" y="41354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5592763" y="44592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TextBox 104"/>
          <p:cNvSpPr txBox="1"/>
          <p:nvPr/>
        </p:nvSpPr>
        <p:spPr>
          <a:xfrm>
            <a:off x="3113088" y="197167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cxnSp>
        <p:nvCxnSpPr>
          <p:cNvPr id="136" name="Straight Arrow Connector 135"/>
          <p:cNvCxnSpPr/>
          <p:nvPr/>
        </p:nvCxnSpPr>
        <p:spPr>
          <a:xfrm rot="16200000" flipH="1" flipV="1">
            <a:off x="3819525" y="3775076"/>
            <a:ext cx="2543175"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596" name="TextBox 136"/>
          <p:cNvSpPr txBox="1">
            <a:spLocks noChangeArrowheads="1"/>
          </p:cNvSpPr>
          <p:nvPr/>
        </p:nvSpPr>
        <p:spPr bwMode="auto">
          <a:xfrm>
            <a:off x="5308600" y="499110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0000"/>
                </a:solidFill>
                <a:latin typeface="Calibri" panose="020F0502020204030204" pitchFamily="34" charset="0"/>
              </a:rPr>
              <a:t>P</a:t>
            </a:r>
            <a:r>
              <a:rPr lang="en-US" altLang="en-US" sz="1400" b="1" baseline="-25000">
                <a:solidFill>
                  <a:srgbClr val="FF0000"/>
                </a:solidFill>
                <a:latin typeface="Calibri" panose="020F0502020204030204" pitchFamily="34" charset="0"/>
              </a:rPr>
              <a:t>o</a:t>
            </a:r>
            <a:r>
              <a:rPr lang="en-US" altLang="en-US" sz="1400" b="1">
                <a:solidFill>
                  <a:srgbClr val="FF0000"/>
                </a:solidFill>
                <a:latin typeface="Calibri" panose="020F0502020204030204" pitchFamily="34" charset="0"/>
              </a:rPr>
              <a:t>  + </a:t>
            </a:r>
            <a:r>
              <a:rPr lang="en-US" altLang="en-US" sz="1400" b="1">
                <a:solidFill>
                  <a:srgbClr val="FF0000"/>
                </a:solidFill>
                <a:latin typeface="Symbol" panose="05050102010706020507" pitchFamily="18" charset="2"/>
              </a:rPr>
              <a:t>D</a:t>
            </a:r>
            <a:r>
              <a:rPr lang="en-US" altLang="en-US" sz="1400" b="1">
                <a:solidFill>
                  <a:srgbClr val="FF0000"/>
                </a:solidFill>
                <a:latin typeface="Calibri" panose="020F0502020204030204" pitchFamily="34" charset="0"/>
              </a:rPr>
              <a:t>P</a:t>
            </a:r>
          </a:p>
        </p:txBody>
      </p:sp>
      <p:cxnSp>
        <p:nvCxnSpPr>
          <p:cNvPr id="140" name="Straight Arrow Connector 139"/>
          <p:cNvCxnSpPr/>
          <p:nvPr/>
        </p:nvCxnSpPr>
        <p:spPr>
          <a:xfrm>
            <a:off x="4305300" y="2908300"/>
            <a:ext cx="800100" cy="1588"/>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4733925" y="2009775"/>
            <a:ext cx="449263" cy="306388"/>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2</a:t>
            </a:r>
          </a:p>
        </p:txBody>
      </p:sp>
      <p:sp>
        <p:nvSpPr>
          <p:cNvPr id="134" name="Oval 133"/>
          <p:cNvSpPr/>
          <p:nvPr/>
        </p:nvSpPr>
        <p:spPr>
          <a:xfrm>
            <a:off x="5049838" y="3654425"/>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8" name="Straight Connector 137"/>
          <p:cNvCxnSpPr/>
          <p:nvPr/>
        </p:nvCxnSpPr>
        <p:spPr>
          <a:xfrm rot="10800000">
            <a:off x="4305300" y="3457575"/>
            <a:ext cx="793750" cy="2381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4264025" y="3411538"/>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8" name="Straight Arrow Connector 167"/>
          <p:cNvCxnSpPr/>
          <p:nvPr/>
        </p:nvCxnSpPr>
        <p:spPr>
          <a:xfrm rot="10800000">
            <a:off x="4649788" y="3557588"/>
            <a:ext cx="187325" cy="57150"/>
          </a:xfrm>
          <a:prstGeom prst="straightConnector1">
            <a:avLst/>
          </a:prstGeom>
          <a:ln w="2857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a:off x="4105275" y="3665538"/>
            <a:ext cx="2760663" cy="1587"/>
          </a:xfrm>
          <a:prstGeom prst="straightConnector1">
            <a:avLst/>
          </a:prstGeom>
          <a:ln w="317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4267200" y="2324100"/>
            <a:ext cx="1244600" cy="1588"/>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16200000" flipV="1">
            <a:off x="5219700" y="3943351"/>
            <a:ext cx="168275" cy="120650"/>
          </a:xfrm>
          <a:prstGeom prst="straightConnector1">
            <a:avLst/>
          </a:prstGeom>
          <a:ln w="2857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22609" name="TextBox 173"/>
          <p:cNvSpPr txBox="1">
            <a:spLocks noChangeArrowheads="1"/>
          </p:cNvSpPr>
          <p:nvPr/>
        </p:nvSpPr>
        <p:spPr bwMode="auto">
          <a:xfrm>
            <a:off x="4535488" y="3582988"/>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a:t>
            </a:r>
            <a:r>
              <a:rPr lang="en-US" altLang="en-US" sz="1400" baseline="-25000">
                <a:latin typeface="Calibri" panose="020F0502020204030204" pitchFamily="34" charset="0"/>
              </a:rPr>
              <a:t>S</a:t>
            </a:r>
            <a:endParaRPr lang="en-US" altLang="en-US" sz="1400">
              <a:latin typeface="Calibri" panose="020F0502020204030204" pitchFamily="34" charset="0"/>
            </a:endParaRPr>
          </a:p>
        </p:txBody>
      </p:sp>
      <p:sp>
        <p:nvSpPr>
          <p:cNvPr id="22610" name="TextBox 174"/>
          <p:cNvSpPr txBox="1">
            <a:spLocks noChangeArrowheads="1"/>
          </p:cNvSpPr>
          <p:nvPr/>
        </p:nvSpPr>
        <p:spPr bwMode="auto">
          <a:xfrm>
            <a:off x="5030788" y="3963988"/>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a:t>
            </a:r>
            <a:r>
              <a:rPr lang="en-US" altLang="en-US" sz="1400" baseline="-25000">
                <a:latin typeface="Calibri" panose="020F0502020204030204" pitchFamily="34" charset="0"/>
              </a:rPr>
              <a:t>C</a:t>
            </a:r>
            <a:endParaRPr lang="en-US" altLang="en-US" sz="1400">
              <a:latin typeface="Calibri" panose="020F0502020204030204" pitchFamily="34" charset="0"/>
            </a:endParaRPr>
          </a:p>
        </p:txBody>
      </p:sp>
      <p:sp>
        <p:nvSpPr>
          <p:cNvPr id="22614" name="TextBox 192"/>
          <p:cNvSpPr txBox="1">
            <a:spLocks noChangeArrowheads="1"/>
          </p:cNvSpPr>
          <p:nvPr/>
        </p:nvSpPr>
        <p:spPr bwMode="auto">
          <a:xfrm>
            <a:off x="4913313" y="4968875"/>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Calibri" panose="020F0502020204030204" pitchFamily="34" charset="0"/>
              </a:rPr>
              <a:t>P</a:t>
            </a:r>
            <a:r>
              <a:rPr lang="en-US" altLang="en-US" b="1" baseline="-25000">
                <a:solidFill>
                  <a:srgbClr val="FF0000"/>
                </a:solidFill>
                <a:latin typeface="Calibri" panose="020F0502020204030204" pitchFamily="34" charset="0"/>
              </a:rPr>
              <a:t>c</a:t>
            </a:r>
          </a:p>
        </p:txBody>
      </p:sp>
      <p:cxnSp>
        <p:nvCxnSpPr>
          <p:cNvPr id="202" name="Straight Connector 201"/>
          <p:cNvCxnSpPr>
            <a:endCxn id="170" idx="5"/>
          </p:cNvCxnSpPr>
          <p:nvPr/>
        </p:nvCxnSpPr>
        <p:spPr>
          <a:xfrm rot="16200000" flipH="1">
            <a:off x="4995863" y="3795713"/>
            <a:ext cx="623887" cy="4143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5445125" y="4244975"/>
            <a:ext cx="80963" cy="82550"/>
          </a:xfrm>
          <a:prstGeom prst="ellipse">
            <a:avLst/>
          </a:prstGeom>
          <a:solidFill>
            <a:srgbClr val="FF66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 name="TextBox 204"/>
          <p:cNvSpPr txBox="1"/>
          <p:nvPr/>
        </p:nvSpPr>
        <p:spPr>
          <a:xfrm>
            <a:off x="4538663" y="2643188"/>
            <a:ext cx="482824" cy="307777"/>
          </a:xfrm>
          <a:prstGeom prst="rect">
            <a:avLst/>
          </a:prstGeom>
          <a:noFill/>
        </p:spPr>
        <p:txBody>
          <a:bodyPr wrap="none">
            <a:spAutoFit/>
          </a:bodyPr>
          <a:lstStyle/>
          <a:p>
            <a:pPr fontAlgn="auto">
              <a:spcBef>
                <a:spcPts val="0"/>
              </a:spcBef>
              <a:spcAft>
                <a:spcPts val="0"/>
              </a:spcAft>
              <a:defRPr/>
            </a:pPr>
            <a:r>
              <a:rPr lang="en-US" sz="1400" dirty="0">
                <a:solidFill>
                  <a:srgbClr val="FF0000"/>
                </a:solidFill>
                <a:effectLst>
                  <a:outerShdw blurRad="38100" dist="38100" dir="2700000" algn="tl">
                    <a:srgbClr val="000000">
                      <a:alpha val="43137"/>
                    </a:srgbClr>
                  </a:outerShdw>
                </a:effectLst>
                <a:latin typeface="Symbol" pitchFamily="18" charset="2"/>
                <a:cs typeface="+mn-cs"/>
              </a:rPr>
              <a:t>D</a:t>
            </a:r>
            <a:r>
              <a:rPr lang="en-US" sz="1400" dirty="0">
                <a:solidFill>
                  <a:srgbClr val="FF0000"/>
                </a:solidFill>
                <a:effectLst>
                  <a:outerShdw blurRad="38100" dist="38100" dir="2700000" algn="tl">
                    <a:srgbClr val="000000">
                      <a:alpha val="43137"/>
                    </a:srgbClr>
                  </a:outerShdw>
                </a:effectLst>
                <a:latin typeface="+mn-lt"/>
                <a:cs typeface="+mn-cs"/>
              </a:rPr>
              <a:t>P</a:t>
            </a:r>
            <a:r>
              <a:rPr lang="en-US" sz="1400" baseline="-25000" dirty="0">
                <a:solidFill>
                  <a:srgbClr val="FF0000"/>
                </a:solidFill>
                <a:effectLst>
                  <a:outerShdw blurRad="38100" dist="38100" dir="2700000" algn="tl">
                    <a:srgbClr val="000000">
                      <a:alpha val="43137"/>
                    </a:srgbClr>
                  </a:outerShdw>
                </a:effectLst>
                <a:latin typeface="+mn-lt"/>
                <a:cs typeface="+mn-cs"/>
              </a:rPr>
              <a:t>1</a:t>
            </a:r>
          </a:p>
        </p:txBody>
      </p:sp>
      <p:cxnSp>
        <p:nvCxnSpPr>
          <p:cNvPr id="3" name="Straight Arrow Connector 2"/>
          <p:cNvCxnSpPr/>
          <p:nvPr/>
        </p:nvCxnSpPr>
        <p:spPr bwMode="auto">
          <a:xfrm flipH="1">
            <a:off x="5073650" y="1384300"/>
            <a:ext cx="184150" cy="7048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TextBox 7"/>
          <p:cNvSpPr txBox="1"/>
          <p:nvPr/>
        </p:nvSpPr>
        <p:spPr>
          <a:xfrm>
            <a:off x="1962150" y="1028700"/>
            <a:ext cx="5788764" cy="369332"/>
          </a:xfrm>
          <a:prstGeom prst="rect">
            <a:avLst/>
          </a:prstGeom>
          <a:noFill/>
        </p:spPr>
        <p:txBody>
          <a:bodyPr wrap="none" rtlCol="0">
            <a:spAutoFit/>
          </a:bodyPr>
          <a:lstStyle/>
          <a:p>
            <a:r>
              <a:rPr lang="en-US" dirty="0"/>
              <a:t>Stress of the building at the mid height of the clay layer</a:t>
            </a:r>
          </a:p>
        </p:txBody>
      </p:sp>
      <p:sp>
        <p:nvSpPr>
          <p:cNvPr id="9" name="Rectangle 8"/>
          <p:cNvSpPr/>
          <p:nvPr/>
        </p:nvSpPr>
        <p:spPr>
          <a:xfrm>
            <a:off x="3403627" y="316984"/>
            <a:ext cx="2210862" cy="369332"/>
          </a:xfrm>
          <a:prstGeom prst="rect">
            <a:avLst/>
          </a:prstGeom>
        </p:spPr>
        <p:txBody>
          <a:bodyPr wrap="none">
            <a:spAutoFit/>
          </a:bodyPr>
          <a:lstStyle/>
          <a:p>
            <a:r>
              <a:rPr lang="en-US" b="1" dirty="0">
                <a:solidFill>
                  <a:srgbClr val="00B0F0"/>
                </a:solidFill>
                <a:effectLst>
                  <a:outerShdw blurRad="38100" dist="38100" dir="2700000" algn="tl">
                    <a:srgbClr val="000000">
                      <a:alpha val="43137"/>
                    </a:srgbClr>
                  </a:outerShdw>
                </a:effectLst>
              </a:rPr>
              <a:t>Over-consolidated</a:t>
            </a:r>
            <a:endParaRPr lang="en-US" dirty="0"/>
          </a:p>
        </p:txBody>
      </p:sp>
      <p:grpSp>
        <p:nvGrpSpPr>
          <p:cNvPr id="190" name="Group 189"/>
          <p:cNvGrpSpPr/>
          <p:nvPr/>
        </p:nvGrpSpPr>
        <p:grpSpPr>
          <a:xfrm>
            <a:off x="5175251" y="5308601"/>
            <a:ext cx="1042834" cy="882976"/>
            <a:chOff x="5175251" y="5308601"/>
            <a:chExt cx="1042834" cy="882976"/>
          </a:xfrm>
        </p:grpSpPr>
        <mc:AlternateContent xmlns:mc="http://schemas.openxmlformats.org/markup-compatibility/2006" xmlns:a14="http://schemas.microsoft.com/office/drawing/2010/main">
          <mc:Choice Requires="a14">
            <p:sp>
              <p:nvSpPr>
                <p:cNvPr id="191" name="TextBox 87"/>
                <p:cNvSpPr txBox="1">
                  <a:spLocks noChangeArrowheads="1"/>
                </p:cNvSpPr>
                <p:nvPr/>
              </p:nvSpPr>
              <p:spPr bwMode="auto">
                <a:xfrm>
                  <a:off x="5275263" y="5534025"/>
                  <a:ext cx="942822" cy="657552"/>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f>
                          <m:fPr>
                            <m:ctrlPr>
                              <a:rPr lang="en-US" altLang="en-US" b="1" i="1" smtClean="0">
                                <a:solidFill>
                                  <a:srgbClr val="FF0000"/>
                                </a:solidFill>
                                <a:latin typeface="Cambria Math" panose="02040503050406030204" pitchFamily="18" charset="0"/>
                              </a:rPr>
                            </m:ctrlPr>
                          </m:fPr>
                          <m:num>
                            <m:sSub>
                              <m:sSubPr>
                                <m:ctrlPr>
                                  <a:rPr lang="en-US" altLang="en-US" b="1" i="1" smtClean="0">
                                    <a:solidFill>
                                      <a:srgbClr val="FF0000"/>
                                    </a:solidFill>
                                    <a:latin typeface="Cambria Math" panose="02040503050406030204" pitchFamily="18" charset="0"/>
                                  </a:rPr>
                                </m:ctrlPr>
                              </m:sSubPr>
                              <m:e>
                                <m:r>
                                  <a:rPr lang="en-US" altLang="en-US" b="1" i="1" smtClean="0">
                                    <a:solidFill>
                                      <a:srgbClr val="FF0000"/>
                                    </a:solidFill>
                                    <a:latin typeface="Cambria Math" panose="02040503050406030204" pitchFamily="18" charset="0"/>
                                  </a:rPr>
                                  <m:t>𝑷</m:t>
                                </m:r>
                              </m:e>
                              <m:sub>
                                <m:r>
                                  <a:rPr lang="en-US" altLang="en-US" b="1" i="1" smtClean="0">
                                    <a:solidFill>
                                      <a:srgbClr val="FF0000"/>
                                    </a:solidFill>
                                    <a:latin typeface="Cambria Math" panose="02040503050406030204" pitchFamily="18" charset="0"/>
                                  </a:rPr>
                                  <m:t>𝒄</m:t>
                                </m:r>
                              </m:sub>
                            </m:sSub>
                          </m:num>
                          <m:den>
                            <m:sSub>
                              <m:sSubPr>
                                <m:ctrlPr>
                                  <a:rPr lang="en-US" altLang="en-US" b="1" i="1" smtClean="0">
                                    <a:solidFill>
                                      <a:srgbClr val="FF0000"/>
                                    </a:solidFill>
                                    <a:latin typeface="Cambria Math" panose="02040503050406030204" pitchFamily="18" charset="0"/>
                                  </a:rPr>
                                </m:ctrlPr>
                              </m:sSubPr>
                              <m:e>
                                <m:r>
                                  <a:rPr lang="en-US" altLang="en-US" b="1" i="1" smtClean="0">
                                    <a:solidFill>
                                      <a:srgbClr val="FF0000"/>
                                    </a:solidFill>
                                    <a:latin typeface="Cambria Math" panose="02040503050406030204" pitchFamily="18" charset="0"/>
                                  </a:rPr>
                                  <m:t>𝑷</m:t>
                                </m:r>
                              </m:e>
                              <m:sub>
                                <m:r>
                                  <a:rPr lang="en-US" altLang="en-US" b="1" i="1" smtClean="0">
                                    <a:solidFill>
                                      <a:srgbClr val="FF0000"/>
                                    </a:solidFill>
                                    <a:latin typeface="Cambria Math" panose="02040503050406030204" pitchFamily="18" charset="0"/>
                                  </a:rPr>
                                  <m:t>𝒐</m:t>
                                </m:r>
                              </m:sub>
                            </m:sSub>
                          </m:den>
                        </m:f>
                        <m:r>
                          <a:rPr lang="en-US" altLang="en-US" b="1" i="1">
                            <a:solidFill>
                              <a:srgbClr val="FF0000"/>
                            </a:solidFill>
                            <a:latin typeface="Cambria Math" panose="02040503050406030204" pitchFamily="18" charset="0"/>
                            <a:ea typeface="Cambria Math" panose="02040503050406030204" pitchFamily="18" charset="0"/>
                          </a:rPr>
                          <m:t>&gt;</m:t>
                        </m:r>
                        <m:r>
                          <a:rPr lang="en-US" altLang="en-US" b="1" i="1" smtClean="0">
                            <a:solidFill>
                              <a:srgbClr val="FF0000"/>
                            </a:solidFill>
                            <a:latin typeface="Cambria Math" panose="02040503050406030204" pitchFamily="18" charset="0"/>
                            <a:ea typeface="Cambria Math" panose="02040503050406030204" pitchFamily="18" charset="0"/>
                          </a:rPr>
                          <m:t>𝟏</m:t>
                        </m:r>
                      </m:oMath>
                    </m:oMathPara>
                  </a14:m>
                  <a:endParaRPr lang="en-US" altLang="en-US" b="1" dirty="0">
                    <a:solidFill>
                      <a:srgbClr val="FF0000"/>
                    </a:solidFill>
                    <a:latin typeface="Calibri" panose="020F0502020204030204" pitchFamily="34" charset="0"/>
                  </a:endParaRPr>
                </a:p>
              </p:txBody>
            </p:sp>
          </mc:Choice>
          <mc:Fallback xmlns="">
            <p:sp>
              <p:nvSpPr>
                <p:cNvPr id="191" name="TextBox 87"/>
                <p:cNvSpPr txBox="1">
                  <a:spLocks noRot="1" noChangeAspect="1" noMove="1" noResize="1" noEditPoints="1" noAdjustHandles="1" noChangeArrowheads="1" noChangeShapeType="1" noTextEdit="1"/>
                </p:cNvSpPr>
                <p:nvPr/>
              </p:nvSpPr>
              <p:spPr bwMode="auto">
                <a:xfrm>
                  <a:off x="5275263" y="5534025"/>
                  <a:ext cx="942822" cy="657552"/>
                </a:xfrm>
                <a:prstGeom prst="rect">
                  <a:avLst/>
                </a:prstGeom>
                <a:blipFill rotWithShape="0">
                  <a:blip r:embed="rId3"/>
                  <a:stretch>
                    <a:fillRect/>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93" name="Straight Arrow Connector 192"/>
            <p:cNvCxnSpPr/>
            <p:nvPr/>
          </p:nvCxnSpPr>
          <p:spPr bwMode="auto">
            <a:xfrm flipH="1" flipV="1">
              <a:off x="5175251" y="5308601"/>
              <a:ext cx="571423" cy="2254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1" name="TextBox 10"/>
          <p:cNvSpPr txBox="1"/>
          <p:nvPr/>
        </p:nvSpPr>
        <p:spPr>
          <a:xfrm>
            <a:off x="546100" y="508000"/>
            <a:ext cx="1120820" cy="369332"/>
          </a:xfrm>
          <a:prstGeom prst="rect">
            <a:avLst/>
          </a:prstGeom>
          <a:noFill/>
        </p:spPr>
        <p:txBody>
          <a:bodyPr wrap="none" rtlCol="0">
            <a:spAutoFit/>
          </a:bodyPr>
          <a:lstStyle/>
          <a:p>
            <a:r>
              <a:rPr lang="en-US" dirty="0"/>
              <a:t>Case 2-1</a:t>
            </a:r>
          </a:p>
        </p:txBody>
      </p:sp>
      <p:sp>
        <p:nvSpPr>
          <p:cNvPr id="207" name="Rectangle 206"/>
          <p:cNvSpPr/>
          <p:nvPr/>
        </p:nvSpPr>
        <p:spPr bwMode="auto">
          <a:xfrm>
            <a:off x="4445000" y="5111750"/>
            <a:ext cx="342900" cy="171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558800" y="5645150"/>
                <a:ext cx="4133696" cy="659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sub>
                          </m:sSub>
                        </m:num>
                        <m:den>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𝐻</m:t>
                                  </m:r>
                                </m:sub>
                              </m:sSub>
                            </m:num>
                            <m:den>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𝑒</m:t>
                                  </m:r>
                                </m:e>
                                <m:sub>
                                  <m:r>
                                    <a:rPr lang="en-US" i="1">
                                      <a:latin typeface="Cambria Math" panose="02040503050406030204" pitchFamily="18" charset="0"/>
                                      <a:ea typeface="Cambria Math" panose="02040503050406030204" pitchFamily="18" charset="0"/>
                                    </a:rPr>
                                    <m:t>𝑜</m:t>
                                  </m:r>
                                </m:sub>
                              </m:sSub>
                            </m:den>
                          </m:f>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den>
                              </m:f>
                            </m:e>
                          </m:func>
                        </m:e>
                      </m:func>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58800" y="5645150"/>
                <a:ext cx="4133696" cy="659540"/>
              </a:xfrm>
              <a:prstGeom prst="rect">
                <a:avLst/>
              </a:prstGeom>
              <a:blipFill rotWithShape="0">
                <a:blip r:embed="rId4"/>
                <a:stretch>
                  <a:fillRect/>
                </a:stretch>
              </a:blipFill>
            </p:spPr>
            <p:txBody>
              <a:bodyPr/>
              <a:lstStyle/>
              <a:p>
                <a:r>
                  <a:rPr lang="en-US">
                    <a:noFill/>
                  </a:rPr>
                  <a:t> </a:t>
                </a:r>
              </a:p>
            </p:txBody>
          </p:sp>
        </mc:Fallback>
      </mc:AlternateContent>
      <p:sp>
        <p:nvSpPr>
          <p:cNvPr id="4" name="Rounded Rectangle 3"/>
          <p:cNvSpPr/>
          <p:nvPr/>
        </p:nvSpPr>
        <p:spPr bwMode="auto">
          <a:xfrm>
            <a:off x="1231900" y="5657850"/>
            <a:ext cx="1358900" cy="628650"/>
          </a:xfrm>
          <a:prstGeom prst="roundRect">
            <a:avLst/>
          </a:prstGeom>
          <a:noFill/>
          <a:ln w="317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8" name="Rounded Rectangle 47"/>
          <p:cNvSpPr/>
          <p:nvPr/>
        </p:nvSpPr>
        <p:spPr bwMode="auto">
          <a:xfrm>
            <a:off x="2743200" y="5645150"/>
            <a:ext cx="1866900" cy="628650"/>
          </a:xfrm>
          <a:prstGeom prst="roundRect">
            <a:avLst/>
          </a:prstGeom>
          <a:noFill/>
          <a:ln w="317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280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297890" y="4010682"/>
            <a:ext cx="6022427" cy="46035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98" name="Text Box 2"/>
          <p:cNvSpPr txBox="1">
            <a:spLocks noChangeArrowheads="1"/>
          </p:cNvSpPr>
          <p:nvPr/>
        </p:nvSpPr>
        <p:spPr bwMode="auto">
          <a:xfrm>
            <a:off x="173038" y="460375"/>
            <a:ext cx="46466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u="sng">
                <a:solidFill>
                  <a:srgbClr val="800000"/>
                </a:solidFill>
              </a:rPr>
              <a:t>Soil Settlement</a:t>
            </a:r>
            <a:r>
              <a:rPr lang="en-US" altLang="en-US" sz="3200">
                <a:solidFill>
                  <a:srgbClr val="800000"/>
                </a:solidFill>
              </a:rPr>
              <a:t>:</a:t>
            </a:r>
          </a:p>
        </p:txBody>
      </p:sp>
      <p:sp>
        <p:nvSpPr>
          <p:cNvPr id="4099" name="Text Box 3"/>
          <p:cNvSpPr txBox="1">
            <a:spLocks noChangeArrowheads="1"/>
          </p:cNvSpPr>
          <p:nvPr/>
        </p:nvSpPr>
        <p:spPr bwMode="auto">
          <a:xfrm>
            <a:off x="476250" y="1225550"/>
            <a:ext cx="74612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rPr>
              <a:t>Total Soil Settlement = Elastic Settlement + Consolidation Settlement</a:t>
            </a:r>
            <a:endParaRPr lang="en-US" altLang="en-US" sz="3200" dirty="0">
              <a:solidFill>
                <a:srgbClr val="000000"/>
              </a:solidFill>
            </a:endParaRPr>
          </a:p>
          <a:p>
            <a:endParaRPr lang="en-US" altLang="en-US" dirty="0">
              <a:solidFill>
                <a:srgbClr val="000000"/>
              </a:solidFill>
            </a:endParaRPr>
          </a:p>
          <a:p>
            <a:r>
              <a:rPr lang="en-US" altLang="en-US" dirty="0">
                <a:solidFill>
                  <a:srgbClr val="000000"/>
                </a:solidFill>
              </a:rPr>
              <a:t>   S</a:t>
            </a:r>
            <a:r>
              <a:rPr lang="en-US" altLang="en-US" baseline="-25000" dirty="0">
                <a:solidFill>
                  <a:srgbClr val="000000"/>
                </a:solidFill>
              </a:rPr>
              <a:t>total</a:t>
            </a:r>
            <a:r>
              <a:rPr lang="en-US" altLang="en-US" dirty="0">
                <a:solidFill>
                  <a:srgbClr val="000000"/>
                </a:solidFill>
              </a:rPr>
              <a:t> = S</a:t>
            </a:r>
            <a:r>
              <a:rPr lang="en-US" altLang="en-US" baseline="-25000" dirty="0">
                <a:solidFill>
                  <a:srgbClr val="000000"/>
                </a:solidFill>
              </a:rPr>
              <a:t>e</a:t>
            </a:r>
            <a:r>
              <a:rPr lang="en-US" altLang="en-US" dirty="0">
                <a:solidFill>
                  <a:srgbClr val="000000"/>
                </a:solidFill>
              </a:rPr>
              <a:t> + S</a:t>
            </a:r>
            <a:r>
              <a:rPr lang="en-US" altLang="en-US" baseline="-25000" dirty="0">
                <a:solidFill>
                  <a:srgbClr val="000000"/>
                </a:solidFill>
              </a:rPr>
              <a:t>c</a:t>
            </a:r>
          </a:p>
        </p:txBody>
      </p:sp>
      <p:sp>
        <p:nvSpPr>
          <p:cNvPr id="4102" name="Text Box 6"/>
          <p:cNvSpPr txBox="1">
            <a:spLocks noChangeArrowheads="1"/>
          </p:cNvSpPr>
          <p:nvPr/>
        </p:nvSpPr>
        <p:spPr bwMode="auto">
          <a:xfrm>
            <a:off x="228600" y="3140075"/>
            <a:ext cx="90217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1pPr>
            <a:lvl2pPr marL="742950" indent="-285750" defTabSz="381000">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2pPr>
            <a:lvl3pPr marL="1143000" indent="-228600" defTabSz="381000">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3pPr>
            <a:lvl4pPr marL="1600200" indent="-228600" defTabSz="381000">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4pPr>
            <a:lvl5pPr marL="2057400" indent="-228600" defTabSz="381000">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9pPr>
          </a:lstStyle>
          <a:p>
            <a:r>
              <a:rPr lang="en-US" altLang="en-US" sz="1600" dirty="0">
                <a:solidFill>
                  <a:srgbClr val="000000"/>
                </a:solidFill>
              </a:rPr>
              <a:t>										  Theory of </a:t>
            </a:r>
            <a:r>
              <a:rPr lang="en-US" altLang="en-US" sz="1600" dirty="0" smtClean="0">
                <a:solidFill>
                  <a:srgbClr val="000000"/>
                </a:solidFill>
              </a:rPr>
              <a:t>Elasticity – </a:t>
            </a:r>
            <a:r>
              <a:rPr lang="en-US" altLang="en-US" sz="1600" dirty="0" smtClean="0">
                <a:solidFill>
                  <a:schemeClr val="accent6">
                    <a:lumMod val="60000"/>
                    <a:lumOff val="40000"/>
                  </a:schemeClr>
                </a:solidFill>
              </a:rPr>
              <a:t>Immediate Settlement </a:t>
            </a:r>
            <a:endParaRPr lang="en-US" altLang="en-US" sz="1600" dirty="0">
              <a:solidFill>
                <a:schemeClr val="accent6">
                  <a:lumMod val="60000"/>
                  <a:lumOff val="40000"/>
                </a:schemeClr>
              </a:solidFill>
            </a:endParaRPr>
          </a:p>
          <a:p>
            <a:endParaRPr lang="en-US" altLang="en-US" sz="1600" dirty="0">
              <a:solidFill>
                <a:srgbClr val="000000"/>
              </a:solidFill>
            </a:endParaRPr>
          </a:p>
          <a:p>
            <a:r>
              <a:rPr lang="en-US" altLang="en-US" sz="1600" dirty="0">
                <a:solidFill>
                  <a:srgbClr val="000000"/>
                </a:solidFill>
              </a:rPr>
              <a:t>Elastic Settlement</a:t>
            </a:r>
          </a:p>
          <a:p>
            <a:endParaRPr lang="en-US" altLang="en-US" sz="1600" dirty="0">
              <a:solidFill>
                <a:srgbClr val="000000"/>
              </a:solidFill>
            </a:endParaRPr>
          </a:p>
          <a:p>
            <a:r>
              <a:rPr lang="en-US" altLang="en-US" sz="1600" dirty="0">
                <a:solidFill>
                  <a:srgbClr val="000000"/>
                </a:solidFill>
              </a:rPr>
              <a:t>										 Time Depended Elastic Settlement </a:t>
            </a:r>
            <a:r>
              <a:rPr lang="en-US" altLang="en-US" sz="1200" dirty="0" smtClean="0">
                <a:solidFill>
                  <a:srgbClr val="000000"/>
                </a:solidFill>
              </a:rPr>
              <a:t>(Schmertmann Method </a:t>
            </a:r>
            <a:r>
              <a:rPr lang="en-US" altLang="en-US" sz="1200" dirty="0">
                <a:solidFill>
                  <a:srgbClr val="000000"/>
                </a:solidFill>
              </a:rPr>
              <a:t>(1978)</a:t>
            </a:r>
          </a:p>
        </p:txBody>
      </p:sp>
      <p:sp>
        <p:nvSpPr>
          <p:cNvPr id="4103" name="Text Box 7"/>
          <p:cNvSpPr txBox="1">
            <a:spLocks noChangeArrowheads="1"/>
          </p:cNvSpPr>
          <p:nvPr/>
        </p:nvSpPr>
        <p:spPr bwMode="auto">
          <a:xfrm>
            <a:off x="1887538" y="2889250"/>
            <a:ext cx="3698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9600">
                <a:solidFill>
                  <a:srgbClr val="000000"/>
                </a:solidFill>
              </a:rPr>
              <a:t>{</a:t>
            </a:r>
          </a:p>
        </p:txBody>
      </p:sp>
      <p:sp>
        <p:nvSpPr>
          <p:cNvPr id="4104" name="Text Box 8"/>
          <p:cNvSpPr txBox="1">
            <a:spLocks noChangeArrowheads="1"/>
          </p:cNvSpPr>
          <p:nvPr/>
        </p:nvSpPr>
        <p:spPr bwMode="auto">
          <a:xfrm>
            <a:off x="7519988" y="6691313"/>
            <a:ext cx="1624012"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4105" name="Text Box 9"/>
          <p:cNvSpPr txBox="1">
            <a:spLocks noChangeArrowheads="1"/>
          </p:cNvSpPr>
          <p:nvPr/>
        </p:nvSpPr>
        <p:spPr bwMode="auto">
          <a:xfrm>
            <a:off x="387350" y="4767263"/>
            <a:ext cx="76311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rPr>
              <a:t>Elastic settlement occurs in </a:t>
            </a:r>
            <a:r>
              <a:rPr lang="en-US" altLang="en-US" sz="1600" dirty="0" smtClean="0">
                <a:solidFill>
                  <a:srgbClr val="000000"/>
                </a:solidFill>
              </a:rPr>
              <a:t>all soil ---- sand, silt, </a:t>
            </a:r>
            <a:r>
              <a:rPr lang="en-US" altLang="en-US" sz="1600" dirty="0">
                <a:solidFill>
                  <a:srgbClr val="000000"/>
                </a:solidFill>
              </a:rPr>
              <a:t>and </a:t>
            </a:r>
            <a:r>
              <a:rPr lang="en-US" altLang="en-US" sz="1600" dirty="0" smtClean="0">
                <a:solidFill>
                  <a:srgbClr val="000000"/>
                </a:solidFill>
              </a:rPr>
              <a:t>clay.</a:t>
            </a:r>
            <a:endParaRPr lang="en-US" altLang="en-US" sz="1600" dirty="0">
              <a:solidFill>
                <a:srgbClr val="000000"/>
              </a:solidFill>
            </a:endParaRPr>
          </a:p>
        </p:txBody>
      </p:sp>
      <p:sp>
        <p:nvSpPr>
          <p:cNvPr id="2" name="Rectangle 1"/>
          <p:cNvSpPr/>
          <p:nvPr/>
        </p:nvSpPr>
        <p:spPr>
          <a:xfrm>
            <a:off x="781077" y="2355158"/>
            <a:ext cx="1300356" cy="253916"/>
          </a:xfrm>
          <a:prstGeom prst="rect">
            <a:avLst/>
          </a:prstGeom>
        </p:spPr>
        <p:txBody>
          <a:bodyPr wrap="none">
            <a:spAutoFit/>
          </a:bodyPr>
          <a:lstStyle/>
          <a:p>
            <a:r>
              <a:rPr lang="en-US" altLang="en-US" sz="1050" dirty="0">
                <a:solidFill>
                  <a:srgbClr val="000000"/>
                </a:solidFill>
              </a:rPr>
              <a:t>Elastic Settlement </a:t>
            </a:r>
            <a:endParaRPr lang="en-US" sz="1050" dirty="0"/>
          </a:p>
        </p:txBody>
      </p:sp>
      <p:cxnSp>
        <p:nvCxnSpPr>
          <p:cNvPr id="4" name="Straight Arrow Connector 3"/>
          <p:cNvCxnSpPr>
            <a:stCxn id="2" idx="0"/>
          </p:cNvCxnSpPr>
          <p:nvPr/>
        </p:nvCxnSpPr>
        <p:spPr bwMode="auto">
          <a:xfrm flipV="1">
            <a:off x="1431255" y="1986455"/>
            <a:ext cx="31785" cy="36870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flipH="1" flipV="1">
            <a:off x="2017986" y="2030599"/>
            <a:ext cx="498191" cy="37837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Rectangle 6"/>
          <p:cNvSpPr/>
          <p:nvPr/>
        </p:nvSpPr>
        <p:spPr>
          <a:xfrm>
            <a:off x="2330987" y="2355159"/>
            <a:ext cx="1723549" cy="253916"/>
          </a:xfrm>
          <a:prstGeom prst="rect">
            <a:avLst/>
          </a:prstGeom>
        </p:spPr>
        <p:txBody>
          <a:bodyPr wrap="none">
            <a:spAutoFit/>
          </a:bodyPr>
          <a:lstStyle/>
          <a:p>
            <a:r>
              <a:rPr lang="en-US" altLang="en-US" sz="1050" dirty="0"/>
              <a:t>Consolidation Settlement </a:t>
            </a:r>
            <a:endParaRPr lang="en-US" sz="1050" dirty="0"/>
          </a:p>
        </p:txBody>
      </p:sp>
      <p:sp>
        <p:nvSpPr>
          <p:cNvPr id="9" name="TextBox 8"/>
          <p:cNvSpPr txBox="1"/>
          <p:nvPr/>
        </p:nvSpPr>
        <p:spPr>
          <a:xfrm>
            <a:off x="4284344" y="3752128"/>
            <a:ext cx="1568058" cy="307777"/>
          </a:xfrm>
          <a:prstGeom prst="rect">
            <a:avLst/>
          </a:prstGeom>
          <a:noFill/>
        </p:spPr>
        <p:txBody>
          <a:bodyPr wrap="none" rtlCol="0">
            <a:spAutoFit/>
          </a:bodyPr>
          <a:lstStyle/>
          <a:p>
            <a:r>
              <a:rPr lang="en-US" sz="1400" i="1" dirty="0" smtClean="0">
                <a:solidFill>
                  <a:srgbClr val="FF0000"/>
                </a:solidFill>
              </a:rPr>
              <a:t>Not in this course</a:t>
            </a:r>
            <a:endParaRPr lang="en-US" sz="1400" i="1" dirty="0">
              <a:solidFill>
                <a:srgbClr val="FF0000"/>
              </a:solidFill>
            </a:endParaRPr>
          </a:p>
        </p:txBody>
      </p:sp>
    </p:spTree>
  </p:cSld>
  <p:clrMapOvr>
    <a:masterClrMapping/>
  </p:clrMapOvr>
  <p:transition advClick="0">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1460500" y="14351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22535" name="TextBox 16"/>
          <p:cNvSpPr txBox="1">
            <a:spLocks noChangeArrowheads="1"/>
          </p:cNvSpPr>
          <p:nvPr/>
        </p:nvSpPr>
        <p:spPr bwMode="auto">
          <a:xfrm rot="-5400000">
            <a:off x="577056" y="3042444"/>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Void Ratio (e)</a:t>
            </a:r>
          </a:p>
        </p:txBody>
      </p:sp>
      <p:sp>
        <p:nvSpPr>
          <p:cNvPr id="87" name="Freeform 86"/>
          <p:cNvSpPr/>
          <p:nvPr/>
        </p:nvSpPr>
        <p:spPr>
          <a:xfrm>
            <a:off x="3275013" y="22637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9" name="Oval 58"/>
          <p:cNvSpPr/>
          <p:nvPr/>
        </p:nvSpPr>
        <p:spPr>
          <a:xfrm>
            <a:off x="4257675" y="2503488"/>
            <a:ext cx="93663" cy="93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3" name="Straight Arrow Connector 82"/>
          <p:cNvCxnSpPr/>
          <p:nvPr/>
        </p:nvCxnSpPr>
        <p:spPr>
          <a:xfrm rot="16200000" flipH="1">
            <a:off x="2854325" y="3597275"/>
            <a:ext cx="2887663" cy="11113"/>
          </a:xfrm>
          <a:prstGeom prst="straightConnector1">
            <a:avLst/>
          </a:prstGeom>
          <a:ln w="9525">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22564" name="TextBox 87"/>
          <p:cNvSpPr txBox="1">
            <a:spLocks noChangeArrowheads="1"/>
          </p:cNvSpPr>
          <p:nvPr/>
        </p:nvSpPr>
        <p:spPr bwMode="auto">
          <a:xfrm>
            <a:off x="4151313" y="4956175"/>
            <a:ext cx="38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Calibri" panose="020F0502020204030204" pitchFamily="34" charset="0"/>
              </a:rPr>
              <a:t>P</a:t>
            </a:r>
            <a:r>
              <a:rPr lang="en-US" altLang="en-US" b="1" baseline="-25000">
                <a:solidFill>
                  <a:srgbClr val="FF0000"/>
                </a:solidFill>
                <a:latin typeface="Calibri" panose="020F0502020204030204" pitchFamily="34" charset="0"/>
              </a:rPr>
              <a:t>o</a:t>
            </a:r>
          </a:p>
        </p:txBody>
      </p:sp>
      <p:sp>
        <p:nvSpPr>
          <p:cNvPr id="91" name="Oval 90"/>
          <p:cNvSpPr/>
          <p:nvPr/>
        </p:nvSpPr>
        <p:spPr>
          <a:xfrm>
            <a:off x="3284538" y="22304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630613" y="22526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3865563" y="22923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402138" y="26638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687888" y="30670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084763" y="36734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375275" y="41163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651250" y="38925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22675" y="386873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475163" y="41354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5592763" y="44592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TextBox 104"/>
          <p:cNvSpPr txBox="1"/>
          <p:nvPr/>
        </p:nvSpPr>
        <p:spPr>
          <a:xfrm>
            <a:off x="3113088" y="197167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cxnSp>
        <p:nvCxnSpPr>
          <p:cNvPr id="136" name="Straight Arrow Connector 135"/>
          <p:cNvCxnSpPr/>
          <p:nvPr/>
        </p:nvCxnSpPr>
        <p:spPr>
          <a:xfrm rot="16200000" flipH="1" flipV="1">
            <a:off x="3819525" y="3775076"/>
            <a:ext cx="2543175"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596" name="TextBox 136"/>
          <p:cNvSpPr txBox="1">
            <a:spLocks noChangeArrowheads="1"/>
          </p:cNvSpPr>
          <p:nvPr/>
        </p:nvSpPr>
        <p:spPr bwMode="auto">
          <a:xfrm>
            <a:off x="4324350" y="534670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dirty="0">
                <a:solidFill>
                  <a:srgbClr val="FF0000"/>
                </a:solidFill>
                <a:latin typeface="Calibri" panose="020F0502020204030204" pitchFamily="34" charset="0"/>
              </a:rPr>
              <a:t>P</a:t>
            </a:r>
            <a:r>
              <a:rPr lang="en-US" altLang="en-US" sz="1400" b="1" baseline="-25000" dirty="0">
                <a:solidFill>
                  <a:srgbClr val="FF0000"/>
                </a:solidFill>
                <a:latin typeface="Calibri" panose="020F0502020204030204" pitchFamily="34" charset="0"/>
              </a:rPr>
              <a:t>o</a:t>
            </a:r>
            <a:r>
              <a:rPr lang="en-US" altLang="en-US" sz="1400" b="1" dirty="0">
                <a:solidFill>
                  <a:srgbClr val="FF0000"/>
                </a:solidFill>
                <a:latin typeface="Calibri" panose="020F0502020204030204" pitchFamily="34" charset="0"/>
              </a:rPr>
              <a:t>  + </a:t>
            </a:r>
            <a:r>
              <a:rPr lang="en-US" altLang="en-US" sz="1400" b="1" dirty="0">
                <a:solidFill>
                  <a:srgbClr val="FF0000"/>
                </a:solidFill>
                <a:latin typeface="Symbol" panose="05050102010706020507" pitchFamily="18" charset="2"/>
              </a:rPr>
              <a:t>D</a:t>
            </a:r>
            <a:r>
              <a:rPr lang="en-US" altLang="en-US" sz="1400" b="1" dirty="0">
                <a:solidFill>
                  <a:srgbClr val="FF0000"/>
                </a:solidFill>
                <a:latin typeface="Calibri" panose="020F0502020204030204" pitchFamily="34" charset="0"/>
              </a:rPr>
              <a:t>P</a:t>
            </a:r>
          </a:p>
        </p:txBody>
      </p:sp>
      <p:cxnSp>
        <p:nvCxnSpPr>
          <p:cNvPr id="140" name="Straight Arrow Connector 139"/>
          <p:cNvCxnSpPr/>
          <p:nvPr/>
        </p:nvCxnSpPr>
        <p:spPr>
          <a:xfrm>
            <a:off x="4292600" y="2882900"/>
            <a:ext cx="419100" cy="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5049838" y="3654425"/>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8" name="Straight Connector 137"/>
          <p:cNvCxnSpPr/>
          <p:nvPr/>
        </p:nvCxnSpPr>
        <p:spPr>
          <a:xfrm rot="10800000">
            <a:off x="4305300" y="3457575"/>
            <a:ext cx="793750" cy="2381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4264025" y="3411538"/>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8" name="Straight Arrow Connector 167"/>
          <p:cNvCxnSpPr/>
          <p:nvPr/>
        </p:nvCxnSpPr>
        <p:spPr>
          <a:xfrm rot="10800000">
            <a:off x="4649788" y="3557588"/>
            <a:ext cx="187325" cy="57150"/>
          </a:xfrm>
          <a:prstGeom prst="straightConnector1">
            <a:avLst/>
          </a:prstGeom>
          <a:ln w="2857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a:off x="3324225" y="3665538"/>
            <a:ext cx="2760663" cy="1587"/>
          </a:xfrm>
          <a:prstGeom prst="straightConnector1">
            <a:avLst/>
          </a:prstGeom>
          <a:ln w="317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16200000" flipV="1">
            <a:off x="5219700" y="3943351"/>
            <a:ext cx="168275" cy="120650"/>
          </a:xfrm>
          <a:prstGeom prst="straightConnector1">
            <a:avLst/>
          </a:prstGeom>
          <a:ln w="2857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22609" name="TextBox 173"/>
          <p:cNvSpPr txBox="1">
            <a:spLocks noChangeArrowheads="1"/>
          </p:cNvSpPr>
          <p:nvPr/>
        </p:nvSpPr>
        <p:spPr bwMode="auto">
          <a:xfrm>
            <a:off x="4535488" y="3582988"/>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a:t>
            </a:r>
            <a:r>
              <a:rPr lang="en-US" altLang="en-US" sz="1400" baseline="-25000">
                <a:latin typeface="Calibri" panose="020F0502020204030204" pitchFamily="34" charset="0"/>
              </a:rPr>
              <a:t>S</a:t>
            </a:r>
            <a:endParaRPr lang="en-US" altLang="en-US" sz="1400">
              <a:latin typeface="Calibri" panose="020F0502020204030204" pitchFamily="34" charset="0"/>
            </a:endParaRPr>
          </a:p>
        </p:txBody>
      </p:sp>
      <p:sp>
        <p:nvSpPr>
          <p:cNvPr id="22610" name="TextBox 174"/>
          <p:cNvSpPr txBox="1">
            <a:spLocks noChangeArrowheads="1"/>
          </p:cNvSpPr>
          <p:nvPr/>
        </p:nvSpPr>
        <p:spPr bwMode="auto">
          <a:xfrm>
            <a:off x="5030788" y="3963988"/>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a:t>
            </a:r>
            <a:r>
              <a:rPr lang="en-US" altLang="en-US" sz="1400" baseline="-25000">
                <a:latin typeface="Calibri" panose="020F0502020204030204" pitchFamily="34" charset="0"/>
              </a:rPr>
              <a:t>C</a:t>
            </a:r>
            <a:endParaRPr lang="en-US" altLang="en-US" sz="1400">
              <a:latin typeface="Calibri" panose="020F0502020204030204" pitchFamily="34" charset="0"/>
            </a:endParaRPr>
          </a:p>
        </p:txBody>
      </p:sp>
      <p:sp>
        <p:nvSpPr>
          <p:cNvPr id="22614" name="TextBox 192"/>
          <p:cNvSpPr txBox="1">
            <a:spLocks noChangeArrowheads="1"/>
          </p:cNvSpPr>
          <p:nvPr/>
        </p:nvSpPr>
        <p:spPr bwMode="auto">
          <a:xfrm>
            <a:off x="4913313" y="4968875"/>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Calibri" panose="020F0502020204030204" pitchFamily="34" charset="0"/>
              </a:rPr>
              <a:t>P</a:t>
            </a:r>
            <a:r>
              <a:rPr lang="en-US" altLang="en-US" b="1" baseline="-25000">
                <a:solidFill>
                  <a:srgbClr val="FF0000"/>
                </a:solidFill>
                <a:latin typeface="Calibri" panose="020F0502020204030204" pitchFamily="34" charset="0"/>
              </a:rPr>
              <a:t>c</a:t>
            </a:r>
          </a:p>
        </p:txBody>
      </p:sp>
      <p:cxnSp>
        <p:nvCxnSpPr>
          <p:cNvPr id="202" name="Straight Connector 201"/>
          <p:cNvCxnSpPr>
            <a:endCxn id="170" idx="5"/>
          </p:cNvCxnSpPr>
          <p:nvPr/>
        </p:nvCxnSpPr>
        <p:spPr>
          <a:xfrm rot="16200000" flipH="1">
            <a:off x="4995863" y="3795713"/>
            <a:ext cx="623887" cy="4143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5445125" y="4244975"/>
            <a:ext cx="80963" cy="82550"/>
          </a:xfrm>
          <a:prstGeom prst="ellipse">
            <a:avLst/>
          </a:prstGeom>
          <a:solidFill>
            <a:srgbClr val="FF66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 name="TextBox 204"/>
          <p:cNvSpPr txBox="1"/>
          <p:nvPr/>
        </p:nvSpPr>
        <p:spPr>
          <a:xfrm>
            <a:off x="4265613" y="2605088"/>
            <a:ext cx="482824" cy="307777"/>
          </a:xfrm>
          <a:prstGeom prst="rect">
            <a:avLst/>
          </a:prstGeom>
          <a:noFill/>
        </p:spPr>
        <p:txBody>
          <a:bodyPr wrap="none">
            <a:spAutoFit/>
          </a:bodyPr>
          <a:lstStyle/>
          <a:p>
            <a:pPr fontAlgn="auto">
              <a:spcBef>
                <a:spcPts val="0"/>
              </a:spcBef>
              <a:spcAft>
                <a:spcPts val="0"/>
              </a:spcAft>
              <a:defRPr/>
            </a:pPr>
            <a:r>
              <a:rPr lang="en-US" sz="1400" dirty="0">
                <a:solidFill>
                  <a:srgbClr val="FF0000"/>
                </a:solidFill>
                <a:effectLst>
                  <a:outerShdw blurRad="38100" dist="38100" dir="2700000" algn="tl">
                    <a:srgbClr val="000000">
                      <a:alpha val="43137"/>
                    </a:srgbClr>
                  </a:outerShdw>
                </a:effectLst>
                <a:latin typeface="Symbol" pitchFamily="18" charset="2"/>
                <a:cs typeface="+mn-cs"/>
              </a:rPr>
              <a:t>D</a:t>
            </a:r>
            <a:r>
              <a:rPr lang="en-US" sz="1400" dirty="0">
                <a:solidFill>
                  <a:srgbClr val="FF0000"/>
                </a:solidFill>
                <a:effectLst>
                  <a:outerShdw blurRad="38100" dist="38100" dir="2700000" algn="tl">
                    <a:srgbClr val="000000">
                      <a:alpha val="43137"/>
                    </a:srgbClr>
                  </a:outerShdw>
                </a:effectLst>
                <a:latin typeface="+mn-lt"/>
                <a:cs typeface="+mn-cs"/>
              </a:rPr>
              <a:t>P</a:t>
            </a:r>
            <a:r>
              <a:rPr lang="en-US" sz="1400" baseline="-25000" dirty="0">
                <a:solidFill>
                  <a:srgbClr val="FF0000"/>
                </a:solidFill>
                <a:effectLst>
                  <a:outerShdw blurRad="38100" dist="38100" dir="2700000" algn="tl">
                    <a:srgbClr val="000000">
                      <a:alpha val="43137"/>
                    </a:srgbClr>
                  </a:outerShdw>
                </a:effectLst>
                <a:latin typeface="+mn-lt"/>
              </a:rPr>
              <a:t>2</a:t>
            </a:r>
            <a:endParaRPr lang="en-US" sz="1400" baseline="-25000" dirty="0">
              <a:solidFill>
                <a:srgbClr val="FF0000"/>
              </a:solidFill>
              <a:effectLst>
                <a:outerShdw blurRad="38100" dist="38100" dir="2700000" algn="tl">
                  <a:srgbClr val="000000">
                    <a:alpha val="43137"/>
                  </a:srgbClr>
                </a:outerShdw>
              </a:effectLst>
              <a:latin typeface="+mn-lt"/>
              <a:cs typeface="+mn-cs"/>
            </a:endParaRPr>
          </a:p>
        </p:txBody>
      </p:sp>
      <p:cxnSp>
        <p:nvCxnSpPr>
          <p:cNvPr id="3" name="Straight Arrow Connector 2"/>
          <p:cNvCxnSpPr/>
          <p:nvPr/>
        </p:nvCxnSpPr>
        <p:spPr bwMode="auto">
          <a:xfrm flipH="1">
            <a:off x="5073650" y="1384300"/>
            <a:ext cx="184150" cy="7048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TextBox 7"/>
          <p:cNvSpPr txBox="1"/>
          <p:nvPr/>
        </p:nvSpPr>
        <p:spPr>
          <a:xfrm>
            <a:off x="1962150" y="1028700"/>
            <a:ext cx="5788764" cy="369332"/>
          </a:xfrm>
          <a:prstGeom prst="rect">
            <a:avLst/>
          </a:prstGeom>
          <a:noFill/>
        </p:spPr>
        <p:txBody>
          <a:bodyPr wrap="none" rtlCol="0">
            <a:spAutoFit/>
          </a:bodyPr>
          <a:lstStyle/>
          <a:p>
            <a:r>
              <a:rPr lang="en-US" dirty="0"/>
              <a:t>Stress of the building at the mid height of the clay layer</a:t>
            </a:r>
          </a:p>
        </p:txBody>
      </p:sp>
      <p:sp>
        <p:nvSpPr>
          <p:cNvPr id="9" name="Rectangle 8"/>
          <p:cNvSpPr/>
          <p:nvPr/>
        </p:nvSpPr>
        <p:spPr>
          <a:xfrm>
            <a:off x="3403627" y="316984"/>
            <a:ext cx="2198038" cy="369332"/>
          </a:xfrm>
          <a:prstGeom prst="rect">
            <a:avLst/>
          </a:prstGeom>
        </p:spPr>
        <p:txBody>
          <a:bodyPr wrap="none">
            <a:spAutoFit/>
          </a:bodyPr>
          <a:lstStyle/>
          <a:p>
            <a:r>
              <a:rPr lang="en-US" b="1" dirty="0">
                <a:solidFill>
                  <a:srgbClr val="00B0F0"/>
                </a:solidFill>
                <a:effectLst>
                  <a:outerShdw blurRad="38100" dist="38100" dir="2700000" algn="tl">
                    <a:srgbClr val="000000">
                      <a:alpha val="43137"/>
                    </a:srgbClr>
                  </a:outerShdw>
                </a:effectLst>
              </a:rPr>
              <a:t>Over-consolidated</a:t>
            </a:r>
            <a:endParaRPr lang="en-US" dirty="0"/>
          </a:p>
        </p:txBody>
      </p:sp>
      <p:grpSp>
        <p:nvGrpSpPr>
          <p:cNvPr id="190" name="Group 189"/>
          <p:cNvGrpSpPr/>
          <p:nvPr/>
        </p:nvGrpSpPr>
        <p:grpSpPr>
          <a:xfrm>
            <a:off x="5175251" y="5308601"/>
            <a:ext cx="1042834" cy="882976"/>
            <a:chOff x="5175251" y="5308601"/>
            <a:chExt cx="1042834" cy="882976"/>
          </a:xfrm>
        </p:grpSpPr>
        <mc:AlternateContent xmlns:mc="http://schemas.openxmlformats.org/markup-compatibility/2006" xmlns:a14="http://schemas.microsoft.com/office/drawing/2010/main">
          <mc:Choice Requires="a14">
            <p:sp>
              <p:nvSpPr>
                <p:cNvPr id="191" name="TextBox 87"/>
                <p:cNvSpPr txBox="1">
                  <a:spLocks noChangeArrowheads="1"/>
                </p:cNvSpPr>
                <p:nvPr/>
              </p:nvSpPr>
              <p:spPr bwMode="auto">
                <a:xfrm>
                  <a:off x="5275263" y="5534025"/>
                  <a:ext cx="942822" cy="657552"/>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f>
                          <m:fPr>
                            <m:ctrlPr>
                              <a:rPr lang="en-US" altLang="en-US" b="1" i="1" smtClean="0">
                                <a:solidFill>
                                  <a:srgbClr val="FF0000"/>
                                </a:solidFill>
                                <a:latin typeface="Cambria Math" panose="02040503050406030204" pitchFamily="18" charset="0"/>
                              </a:rPr>
                            </m:ctrlPr>
                          </m:fPr>
                          <m:num>
                            <m:sSub>
                              <m:sSubPr>
                                <m:ctrlPr>
                                  <a:rPr lang="en-US" altLang="en-US" b="1" i="1" smtClean="0">
                                    <a:solidFill>
                                      <a:srgbClr val="FF0000"/>
                                    </a:solidFill>
                                    <a:latin typeface="Cambria Math" panose="02040503050406030204" pitchFamily="18" charset="0"/>
                                  </a:rPr>
                                </m:ctrlPr>
                              </m:sSubPr>
                              <m:e>
                                <m:r>
                                  <a:rPr lang="en-US" altLang="en-US" b="1" i="1" smtClean="0">
                                    <a:solidFill>
                                      <a:srgbClr val="FF0000"/>
                                    </a:solidFill>
                                    <a:latin typeface="Cambria Math" panose="02040503050406030204" pitchFamily="18" charset="0"/>
                                  </a:rPr>
                                  <m:t>𝑷</m:t>
                                </m:r>
                              </m:e>
                              <m:sub>
                                <m:r>
                                  <a:rPr lang="en-US" altLang="en-US" b="1" i="1" smtClean="0">
                                    <a:solidFill>
                                      <a:srgbClr val="FF0000"/>
                                    </a:solidFill>
                                    <a:latin typeface="Cambria Math" panose="02040503050406030204" pitchFamily="18" charset="0"/>
                                  </a:rPr>
                                  <m:t>𝒄</m:t>
                                </m:r>
                              </m:sub>
                            </m:sSub>
                          </m:num>
                          <m:den>
                            <m:sSub>
                              <m:sSubPr>
                                <m:ctrlPr>
                                  <a:rPr lang="en-US" altLang="en-US" b="1" i="1" smtClean="0">
                                    <a:solidFill>
                                      <a:srgbClr val="FF0000"/>
                                    </a:solidFill>
                                    <a:latin typeface="Cambria Math" panose="02040503050406030204" pitchFamily="18" charset="0"/>
                                  </a:rPr>
                                </m:ctrlPr>
                              </m:sSubPr>
                              <m:e>
                                <m:r>
                                  <a:rPr lang="en-US" altLang="en-US" b="1" i="1" smtClean="0">
                                    <a:solidFill>
                                      <a:srgbClr val="FF0000"/>
                                    </a:solidFill>
                                    <a:latin typeface="Cambria Math" panose="02040503050406030204" pitchFamily="18" charset="0"/>
                                  </a:rPr>
                                  <m:t>𝑷</m:t>
                                </m:r>
                              </m:e>
                              <m:sub>
                                <m:r>
                                  <a:rPr lang="en-US" altLang="en-US" b="1" i="1" smtClean="0">
                                    <a:solidFill>
                                      <a:srgbClr val="FF0000"/>
                                    </a:solidFill>
                                    <a:latin typeface="Cambria Math" panose="02040503050406030204" pitchFamily="18" charset="0"/>
                                  </a:rPr>
                                  <m:t>𝒐</m:t>
                                </m:r>
                              </m:sub>
                            </m:sSub>
                          </m:den>
                        </m:f>
                        <m:r>
                          <a:rPr lang="en-US" altLang="en-US" b="1" i="1">
                            <a:solidFill>
                              <a:srgbClr val="FF0000"/>
                            </a:solidFill>
                            <a:latin typeface="Cambria Math" panose="02040503050406030204" pitchFamily="18" charset="0"/>
                            <a:ea typeface="Cambria Math" panose="02040503050406030204" pitchFamily="18" charset="0"/>
                          </a:rPr>
                          <m:t>&gt;</m:t>
                        </m:r>
                        <m:r>
                          <a:rPr lang="en-US" altLang="en-US" b="1" i="1" smtClean="0">
                            <a:solidFill>
                              <a:srgbClr val="FF0000"/>
                            </a:solidFill>
                            <a:latin typeface="Cambria Math" panose="02040503050406030204" pitchFamily="18" charset="0"/>
                            <a:ea typeface="Cambria Math" panose="02040503050406030204" pitchFamily="18" charset="0"/>
                          </a:rPr>
                          <m:t>𝟏</m:t>
                        </m:r>
                      </m:oMath>
                    </m:oMathPara>
                  </a14:m>
                  <a:endParaRPr lang="en-US" altLang="en-US" b="1" dirty="0">
                    <a:solidFill>
                      <a:srgbClr val="FF0000"/>
                    </a:solidFill>
                    <a:latin typeface="Calibri" panose="020F0502020204030204" pitchFamily="34" charset="0"/>
                  </a:endParaRPr>
                </a:p>
              </p:txBody>
            </p:sp>
          </mc:Choice>
          <mc:Fallback xmlns="">
            <p:sp>
              <p:nvSpPr>
                <p:cNvPr id="191" name="TextBox 87"/>
                <p:cNvSpPr txBox="1">
                  <a:spLocks noRot="1" noChangeAspect="1" noMove="1" noResize="1" noEditPoints="1" noAdjustHandles="1" noChangeArrowheads="1" noChangeShapeType="1" noTextEdit="1"/>
                </p:cNvSpPr>
                <p:nvPr/>
              </p:nvSpPr>
              <p:spPr bwMode="auto">
                <a:xfrm>
                  <a:off x="5275263" y="5534025"/>
                  <a:ext cx="942822" cy="657552"/>
                </a:xfrm>
                <a:prstGeom prst="rect">
                  <a:avLst/>
                </a:prstGeom>
                <a:blipFill rotWithShape="0">
                  <a:blip r:embed="rId3"/>
                  <a:stretch>
                    <a:fillRect/>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93" name="Straight Arrow Connector 192"/>
            <p:cNvCxnSpPr/>
            <p:nvPr/>
          </p:nvCxnSpPr>
          <p:spPr bwMode="auto">
            <a:xfrm flipH="1" flipV="1">
              <a:off x="5175251" y="5308601"/>
              <a:ext cx="571423" cy="2254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1" name="TextBox 10"/>
          <p:cNvSpPr txBox="1"/>
          <p:nvPr/>
        </p:nvSpPr>
        <p:spPr>
          <a:xfrm>
            <a:off x="546100" y="508000"/>
            <a:ext cx="1120820" cy="369332"/>
          </a:xfrm>
          <a:prstGeom prst="rect">
            <a:avLst/>
          </a:prstGeom>
          <a:noFill/>
        </p:spPr>
        <p:txBody>
          <a:bodyPr wrap="none" rtlCol="0">
            <a:spAutoFit/>
          </a:bodyPr>
          <a:lstStyle/>
          <a:p>
            <a:r>
              <a:rPr lang="en-US" dirty="0"/>
              <a:t>Case 2-2</a:t>
            </a:r>
          </a:p>
        </p:txBody>
      </p:sp>
      <p:sp>
        <p:nvSpPr>
          <p:cNvPr id="5" name="Rectangle 4"/>
          <p:cNvSpPr/>
          <p:nvPr/>
        </p:nvSpPr>
        <p:spPr bwMode="auto">
          <a:xfrm>
            <a:off x="4445000" y="5111750"/>
            <a:ext cx="342900" cy="171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 name="Straight Connector 6"/>
          <p:cNvCxnSpPr/>
          <p:nvPr/>
        </p:nvCxnSpPr>
        <p:spPr bwMode="auto">
          <a:xfrm>
            <a:off x="4705350" y="4972050"/>
            <a:ext cx="0" cy="444500"/>
          </a:xfrm>
          <a:prstGeom prst="line">
            <a:avLst/>
          </a:prstGeom>
          <a:solidFill>
            <a:schemeClr val="accent1"/>
          </a:solidFill>
          <a:ln w="0" cap="flat" cmpd="sng" algn="ctr">
            <a:solidFill>
              <a:srgbClr val="00B050"/>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44" name="TextBox 43"/>
              <p:cNvSpPr txBox="1"/>
              <p:nvPr/>
            </p:nvSpPr>
            <p:spPr>
              <a:xfrm>
                <a:off x="1149350" y="5473700"/>
                <a:ext cx="2633991" cy="659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sub>
                          </m:sSub>
                        </m:num>
                        <m:den>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den>
                          </m:f>
                        </m:e>
                      </m:func>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1149350" y="5473700"/>
                <a:ext cx="2633991" cy="65954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439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4"/>
          <p:cNvGraphicFramePr>
            <a:graphicFrameLocks noGrp="1" noChangeAspect="1"/>
          </p:cNvGraphicFramePr>
          <p:nvPr>
            <p:ph idx="1"/>
          </p:nvPr>
        </p:nvGraphicFramePr>
        <p:xfrm>
          <a:off x="549275" y="685800"/>
          <a:ext cx="8594725" cy="6040438"/>
        </p:xfrm>
        <a:graphic>
          <a:graphicData uri="http://schemas.openxmlformats.org/presentationml/2006/ole">
            <mc:AlternateContent xmlns:mc="http://schemas.openxmlformats.org/markup-compatibility/2006">
              <mc:Choice xmlns:v="urn:schemas-microsoft-com:vml" Requires="v">
                <p:oleObj spid="_x0000_s20538" name="Drawing" r:id="rId4" imgW="9151620" imgH="6431280" progId="Presentations.Drawing.12">
                  <p:embed/>
                </p:oleObj>
              </mc:Choice>
              <mc:Fallback>
                <p:oleObj name="Drawing" r:id="rId4" imgW="9151620" imgH="643128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85800"/>
                        <a:ext cx="8594725" cy="604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3" name="Picture 3"/>
          <p:cNvPicPr>
            <a:picLocks noChangeAspect="1" noChangeArrowheads="1"/>
          </p:cNvPicPr>
          <p:nvPr/>
        </p:nvPicPr>
        <p:blipFill>
          <a:blip r:embed="rId6">
            <a:lum contrast="40000"/>
            <a:extLst>
              <a:ext uri="{28A0092B-C50C-407E-A947-70E740481C1C}">
                <a14:useLocalDpi xmlns:a14="http://schemas.microsoft.com/office/drawing/2010/main" val="0"/>
              </a:ext>
            </a:extLst>
          </a:blip>
          <a:srcRect/>
          <a:stretch>
            <a:fillRect/>
          </a:stretch>
        </p:blipFill>
        <p:spPr bwMode="auto">
          <a:xfrm>
            <a:off x="4130675" y="1422400"/>
            <a:ext cx="19415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p:cNvGraphicFramePr>
            <a:graphicFrameLocks noGrp="1" noChangeAspect="1"/>
          </p:cNvGraphicFramePr>
          <p:nvPr>
            <p:ph idx="1"/>
          </p:nvPr>
        </p:nvGraphicFramePr>
        <p:xfrm>
          <a:off x="525463" y="344488"/>
          <a:ext cx="8070850" cy="6107112"/>
        </p:xfrm>
        <a:graphic>
          <a:graphicData uri="http://schemas.openxmlformats.org/presentationml/2006/ole">
            <mc:AlternateContent xmlns:mc="http://schemas.openxmlformats.org/markup-compatibility/2006">
              <mc:Choice xmlns:v="urn:schemas-microsoft-com:vml" Requires="v">
                <p:oleObj spid="_x0000_s22606" name="Drawing" r:id="rId4" imgW="8999220" imgH="6812280" progId="Presentations.Drawing.12">
                  <p:embed/>
                </p:oleObj>
              </mc:Choice>
              <mc:Fallback>
                <p:oleObj name="Drawing" r:id="rId4" imgW="8999220" imgH="681228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344488"/>
                        <a:ext cx="8070850" cy="610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Rectangle 3"/>
          <p:cNvSpPr>
            <a:spLocks noChangeArrowheads="1"/>
          </p:cNvSpPr>
          <p:nvPr/>
        </p:nvSpPr>
        <p:spPr bwMode="auto">
          <a:xfrm>
            <a:off x="2492375" y="4916488"/>
            <a:ext cx="4010025" cy="1647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22532" name="Group 4"/>
          <p:cNvGrpSpPr>
            <a:grpSpLocks/>
          </p:cNvGrpSpPr>
          <p:nvPr/>
        </p:nvGrpSpPr>
        <p:grpSpPr bwMode="auto">
          <a:xfrm>
            <a:off x="3302000" y="5208588"/>
            <a:ext cx="2386013" cy="695325"/>
            <a:chOff x="152400" y="2035175"/>
            <a:chExt cx="2386013" cy="695325"/>
          </a:xfrm>
        </p:grpSpPr>
        <p:sp>
          <p:nvSpPr>
            <p:cNvPr id="6" name="Rectangle 5"/>
            <p:cNvSpPr/>
            <p:nvPr/>
          </p:nvSpPr>
          <p:spPr>
            <a:xfrm>
              <a:off x="152400" y="2095500"/>
              <a:ext cx="2374900" cy="63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544" name="TextBox 88"/>
            <p:cNvSpPr txBox="1">
              <a:spLocks noChangeArrowheads="1"/>
            </p:cNvSpPr>
            <p:nvPr/>
          </p:nvSpPr>
          <p:spPr bwMode="auto">
            <a:xfrm>
              <a:off x="174625" y="2035175"/>
              <a:ext cx="6254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6400">
                <a:defRPr>
                  <a:solidFill>
                    <a:schemeClr val="tx1"/>
                  </a:solidFill>
                  <a:latin typeface="Arial" panose="020B0604020202020204" pitchFamily="34" charset="0"/>
                </a:defRPr>
              </a:lvl1pPr>
              <a:lvl2pPr marL="742950" indent="-285750" defTabSz="406400">
                <a:defRPr>
                  <a:solidFill>
                    <a:schemeClr val="tx1"/>
                  </a:solidFill>
                  <a:latin typeface="Arial" panose="020B0604020202020204" pitchFamily="34" charset="0"/>
                </a:defRPr>
              </a:lvl2pPr>
              <a:lvl3pPr marL="1143000" indent="-228600" defTabSz="406400">
                <a:defRPr>
                  <a:solidFill>
                    <a:schemeClr val="tx1"/>
                  </a:solidFill>
                  <a:latin typeface="Arial" panose="020B0604020202020204" pitchFamily="34" charset="0"/>
                </a:defRPr>
              </a:lvl3pPr>
              <a:lvl4pPr marL="1600200" indent="-228600" defTabSz="406400">
                <a:defRPr>
                  <a:solidFill>
                    <a:schemeClr val="tx1"/>
                  </a:solidFill>
                  <a:latin typeface="Arial" panose="020B0604020202020204" pitchFamily="34" charset="0"/>
                </a:defRPr>
              </a:lvl4pPr>
              <a:lvl5pPr marL="2057400" indent="-228600" defTabSz="406400">
                <a:defRPr>
                  <a:solidFill>
                    <a:schemeClr val="tx1"/>
                  </a:solidFill>
                  <a:latin typeface="Arial" panose="020B0604020202020204" pitchFamily="34" charset="0"/>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latin typeface="Calibri" panose="020F0502020204030204" pitchFamily="34" charset="0"/>
              </a:endParaRPr>
            </a:p>
            <a:p>
              <a:r>
                <a:rPr lang="en-US" altLang="en-US" sz="1400">
                  <a:latin typeface="Symbol" panose="05050102010706020507" pitchFamily="18" charset="2"/>
                </a:rPr>
                <a:t>DH</a:t>
              </a:r>
              <a:r>
                <a:rPr lang="en-US" altLang="en-US" sz="1400">
                  <a:latin typeface="Calibri" panose="020F0502020204030204" pitchFamily="34" charset="0"/>
                </a:rPr>
                <a:t> =                     </a:t>
              </a:r>
            </a:p>
          </p:txBody>
        </p:sp>
        <p:cxnSp>
          <p:nvCxnSpPr>
            <p:cNvPr id="8" name="Straight Connector 7"/>
            <p:cNvCxnSpPr/>
            <p:nvPr/>
          </p:nvCxnSpPr>
          <p:spPr>
            <a:xfrm>
              <a:off x="674688" y="2414587"/>
              <a:ext cx="6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6" name="TextBox 163"/>
            <p:cNvSpPr txBox="1">
              <a:spLocks noChangeArrowheads="1"/>
            </p:cNvSpPr>
            <p:nvPr/>
          </p:nvSpPr>
          <p:spPr bwMode="auto">
            <a:xfrm>
              <a:off x="738188" y="2135188"/>
              <a:ext cx="47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C</a:t>
              </a:r>
              <a:r>
                <a:rPr lang="en-US" altLang="en-US" sz="1400" baseline="-25000">
                  <a:latin typeface="Calibri" panose="020F0502020204030204" pitchFamily="34" charset="0"/>
                </a:rPr>
                <a:t>S </a:t>
              </a:r>
              <a:r>
                <a:rPr lang="en-US" altLang="en-US" sz="1400">
                  <a:latin typeface="Calibri" panose="020F0502020204030204" pitchFamily="34" charset="0"/>
                </a:rPr>
                <a:t>H</a:t>
              </a:r>
            </a:p>
          </p:txBody>
        </p:sp>
        <p:sp>
          <p:nvSpPr>
            <p:cNvPr id="22547" name="TextBox 112"/>
            <p:cNvSpPr txBox="1">
              <a:spLocks noChangeArrowheads="1"/>
            </p:cNvSpPr>
            <p:nvPr/>
          </p:nvSpPr>
          <p:spPr bwMode="auto">
            <a:xfrm>
              <a:off x="725488" y="23891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1 + e</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sp>
          <p:nvSpPr>
            <p:cNvPr id="22548" name="TextBox 183"/>
            <p:cNvSpPr txBox="1">
              <a:spLocks noChangeArrowheads="1"/>
            </p:cNvSpPr>
            <p:nvPr/>
          </p:nvSpPr>
          <p:spPr bwMode="auto">
            <a:xfrm>
              <a:off x="1847850" y="2384425"/>
              <a:ext cx="341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0</a:t>
              </a:r>
              <a:endParaRPr lang="en-US" altLang="en-US" sz="1400">
                <a:latin typeface="Calibri" panose="020F0502020204030204" pitchFamily="34" charset="0"/>
              </a:endParaRPr>
            </a:p>
          </p:txBody>
        </p:sp>
        <p:cxnSp>
          <p:nvCxnSpPr>
            <p:cNvPr id="12" name="Straight Connector 11"/>
            <p:cNvCxnSpPr/>
            <p:nvPr/>
          </p:nvCxnSpPr>
          <p:spPr>
            <a:xfrm flipV="1">
              <a:off x="1758950" y="2424112"/>
              <a:ext cx="5191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0" name="TextBox 185"/>
            <p:cNvSpPr txBox="1">
              <a:spLocks noChangeArrowheads="1"/>
            </p:cNvSpPr>
            <p:nvPr/>
          </p:nvSpPr>
          <p:spPr bwMode="auto">
            <a:xfrm>
              <a:off x="1670050" y="2143125"/>
              <a:ext cx="750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o</a:t>
              </a:r>
              <a:r>
                <a:rPr lang="en-US" altLang="en-US" sz="1400">
                  <a:latin typeface="Calibri" panose="020F0502020204030204" pitchFamily="34" charset="0"/>
                </a:rPr>
                <a:t>  + </a:t>
              </a:r>
              <a:r>
                <a:rPr lang="en-US" altLang="en-US" sz="1400">
                  <a:latin typeface="Symbol" panose="05050102010706020507" pitchFamily="18" charset="2"/>
                </a:rPr>
                <a:t>D</a:t>
              </a:r>
              <a:r>
                <a:rPr lang="en-US" altLang="en-US" sz="1400">
                  <a:latin typeface="Calibri" panose="020F0502020204030204" pitchFamily="34" charset="0"/>
                </a:rPr>
                <a:t>P</a:t>
              </a:r>
            </a:p>
          </p:txBody>
        </p:sp>
        <p:sp>
          <p:nvSpPr>
            <p:cNvPr id="22551" name="TextBox 187"/>
            <p:cNvSpPr txBox="1">
              <a:spLocks noChangeArrowheads="1"/>
            </p:cNvSpPr>
            <p:nvPr/>
          </p:nvSpPr>
          <p:spPr bwMode="auto">
            <a:xfrm>
              <a:off x="1304925" y="2209800"/>
              <a:ext cx="1233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log</a:t>
              </a:r>
              <a:r>
                <a:rPr lang="en-US" altLang="en-US">
                  <a:latin typeface="Calibri" panose="020F0502020204030204" pitchFamily="34" charset="0"/>
                </a:rPr>
                <a:t> (            )</a:t>
              </a:r>
            </a:p>
          </p:txBody>
        </p:sp>
      </p:grpSp>
      <p:sp>
        <p:nvSpPr>
          <p:cNvPr id="22533" name="Rectangle 15"/>
          <p:cNvSpPr>
            <a:spLocks noChangeArrowheads="1"/>
          </p:cNvSpPr>
          <p:nvPr/>
        </p:nvSpPr>
        <p:spPr bwMode="auto">
          <a:xfrm>
            <a:off x="4314825" y="1871663"/>
            <a:ext cx="280988" cy="166687"/>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34" name="TextBox 14"/>
          <p:cNvSpPr txBox="1">
            <a:spLocks noChangeArrowheads="1"/>
          </p:cNvSpPr>
          <p:nvPr/>
        </p:nvSpPr>
        <p:spPr bwMode="auto">
          <a:xfrm>
            <a:off x="4152900" y="1800225"/>
            <a:ext cx="363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Symbol" panose="05050102010706020507" pitchFamily="18" charset="2"/>
              </a:rPr>
              <a:t>D</a:t>
            </a:r>
            <a:r>
              <a:rPr lang="en-US" altLang="en-US" sz="1200"/>
              <a:t>p</a:t>
            </a:r>
          </a:p>
        </p:txBody>
      </p:sp>
      <p:sp>
        <p:nvSpPr>
          <p:cNvPr id="22535" name="Rectangle 16"/>
          <p:cNvSpPr>
            <a:spLocks noChangeArrowheads="1"/>
          </p:cNvSpPr>
          <p:nvPr/>
        </p:nvSpPr>
        <p:spPr bwMode="auto">
          <a:xfrm>
            <a:off x="6943725" y="1876425"/>
            <a:ext cx="280988" cy="166688"/>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8" name="TextBox 17"/>
          <p:cNvSpPr txBox="1"/>
          <p:nvPr/>
        </p:nvSpPr>
        <p:spPr>
          <a:xfrm>
            <a:off x="6900863" y="1814513"/>
            <a:ext cx="363537" cy="276225"/>
          </a:xfrm>
          <a:prstGeom prst="rect">
            <a:avLst/>
          </a:prstGeom>
          <a:noFill/>
        </p:spPr>
        <p:txBody>
          <a:bodyPr wrap="none">
            <a:spAutoFit/>
          </a:bodyPr>
          <a:lstStyle/>
          <a:p>
            <a:pPr>
              <a:defRPr/>
            </a:pPr>
            <a:r>
              <a:rPr lang="en-US" sz="1200" dirty="0">
                <a:solidFill>
                  <a:schemeClr val="bg1">
                    <a:lumMod val="75000"/>
                  </a:schemeClr>
                </a:solidFill>
                <a:latin typeface="Symbol" pitchFamily="18" charset="2"/>
              </a:rPr>
              <a:t>D</a:t>
            </a:r>
            <a:r>
              <a:rPr lang="en-US" sz="1200" dirty="0">
                <a:solidFill>
                  <a:schemeClr val="bg1">
                    <a:lumMod val="75000"/>
                  </a:schemeClr>
                </a:solidFill>
                <a:latin typeface="Arial" charset="0"/>
              </a:rPr>
              <a:t>p</a:t>
            </a:r>
          </a:p>
        </p:txBody>
      </p:sp>
      <p:sp>
        <p:nvSpPr>
          <p:cNvPr id="22537" name="TextBox 18"/>
          <p:cNvSpPr txBox="1">
            <a:spLocks noChangeArrowheads="1"/>
          </p:cNvSpPr>
          <p:nvPr/>
        </p:nvSpPr>
        <p:spPr bwMode="auto">
          <a:xfrm>
            <a:off x="4376738" y="3276600"/>
            <a:ext cx="3635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Symbol" panose="05050102010706020507" pitchFamily="18" charset="2"/>
              </a:rPr>
              <a:t>D</a:t>
            </a:r>
            <a:r>
              <a:rPr lang="en-US" altLang="en-US" sz="1200"/>
              <a:t>p</a:t>
            </a:r>
          </a:p>
        </p:txBody>
      </p:sp>
      <p:sp>
        <p:nvSpPr>
          <p:cNvPr id="22538" name="TextBox 19"/>
          <p:cNvSpPr txBox="1">
            <a:spLocks noChangeArrowheads="1"/>
          </p:cNvSpPr>
          <p:nvPr/>
        </p:nvSpPr>
        <p:spPr bwMode="auto">
          <a:xfrm>
            <a:off x="7024688" y="3248025"/>
            <a:ext cx="3635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Symbol" panose="05050102010706020507" pitchFamily="18" charset="2"/>
              </a:rPr>
              <a:t>D</a:t>
            </a:r>
            <a:r>
              <a:rPr lang="en-US" altLang="en-US" sz="1200"/>
              <a:t>p</a:t>
            </a:r>
          </a:p>
        </p:txBody>
      </p:sp>
      <p:sp>
        <p:nvSpPr>
          <p:cNvPr id="22539" name="Rectangle 21"/>
          <p:cNvSpPr>
            <a:spLocks noChangeArrowheads="1"/>
          </p:cNvSpPr>
          <p:nvPr/>
        </p:nvSpPr>
        <p:spPr bwMode="auto">
          <a:xfrm>
            <a:off x="7415213" y="4714875"/>
            <a:ext cx="171450" cy="190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40" name="TextBox 20"/>
          <p:cNvSpPr txBox="1">
            <a:spLocks noChangeArrowheads="1"/>
          </p:cNvSpPr>
          <p:nvPr/>
        </p:nvSpPr>
        <p:spPr bwMode="auto">
          <a:xfrm>
            <a:off x="7324725" y="4657725"/>
            <a:ext cx="319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p>
        </p:txBody>
      </p:sp>
      <p:sp>
        <p:nvSpPr>
          <p:cNvPr id="22541" name="Rectangle 22"/>
          <p:cNvSpPr>
            <a:spLocks noChangeArrowheads="1"/>
          </p:cNvSpPr>
          <p:nvPr/>
        </p:nvSpPr>
        <p:spPr bwMode="auto">
          <a:xfrm>
            <a:off x="4748213" y="4719638"/>
            <a:ext cx="171450" cy="190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42" name="TextBox 23"/>
          <p:cNvSpPr txBox="1">
            <a:spLocks noChangeArrowheads="1"/>
          </p:cNvSpPr>
          <p:nvPr/>
        </p:nvSpPr>
        <p:spPr bwMode="auto">
          <a:xfrm>
            <a:off x="4662488" y="4676775"/>
            <a:ext cx="3190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4"/>
          <p:cNvGraphicFramePr>
            <a:graphicFrameLocks noGrp="1" noChangeAspect="1"/>
          </p:cNvGraphicFramePr>
          <p:nvPr>
            <p:ph idx="1"/>
          </p:nvPr>
        </p:nvGraphicFramePr>
        <p:xfrm>
          <a:off x="627063" y="265113"/>
          <a:ext cx="8134350" cy="6361112"/>
        </p:xfrm>
        <a:graphic>
          <a:graphicData uri="http://schemas.openxmlformats.org/presentationml/2006/ole">
            <mc:AlternateContent xmlns:mc="http://schemas.openxmlformats.org/markup-compatibility/2006">
              <mc:Choice xmlns:v="urn:schemas-microsoft-com:vml" Requires="v">
                <p:oleObj spid="_x0000_s24661" name="Drawing" r:id="rId4" imgW="7962900" imgH="6545580" progId="Presentations.Drawing.12">
                  <p:embed/>
                </p:oleObj>
              </mc:Choice>
              <mc:Fallback>
                <p:oleObj name="Drawing" r:id="rId4" imgW="7962900" imgH="654558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265113"/>
                        <a:ext cx="8134350" cy="636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2"/>
          <p:cNvSpPr>
            <a:spLocks noChangeArrowheads="1"/>
          </p:cNvSpPr>
          <p:nvPr/>
        </p:nvSpPr>
        <p:spPr bwMode="auto">
          <a:xfrm>
            <a:off x="2259013" y="5611813"/>
            <a:ext cx="6548437" cy="8286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4580" name="Rectangle 4"/>
          <p:cNvSpPr>
            <a:spLocks noChangeArrowheads="1"/>
          </p:cNvSpPr>
          <p:nvPr/>
        </p:nvSpPr>
        <p:spPr bwMode="auto">
          <a:xfrm>
            <a:off x="6594475" y="5222875"/>
            <a:ext cx="236538" cy="1857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4581" name="Rectangle 5"/>
          <p:cNvSpPr>
            <a:spLocks noChangeArrowheads="1"/>
          </p:cNvSpPr>
          <p:nvPr/>
        </p:nvSpPr>
        <p:spPr bwMode="auto">
          <a:xfrm>
            <a:off x="2451100" y="5213350"/>
            <a:ext cx="171450" cy="190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4582" name="TextBox 3"/>
          <p:cNvSpPr txBox="1">
            <a:spLocks noChangeArrowheads="1"/>
          </p:cNvSpPr>
          <p:nvPr/>
        </p:nvSpPr>
        <p:spPr bwMode="auto">
          <a:xfrm>
            <a:off x="6488113" y="5157788"/>
            <a:ext cx="3206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p>
        </p:txBody>
      </p:sp>
      <p:sp>
        <p:nvSpPr>
          <p:cNvPr id="24583" name="TextBox 6"/>
          <p:cNvSpPr txBox="1">
            <a:spLocks noChangeArrowheads="1"/>
          </p:cNvSpPr>
          <p:nvPr/>
        </p:nvSpPr>
        <p:spPr bwMode="auto">
          <a:xfrm>
            <a:off x="2349500" y="5159375"/>
            <a:ext cx="32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p>
        </p:txBody>
      </p:sp>
      <p:sp>
        <p:nvSpPr>
          <p:cNvPr id="24584" name="TextBox 7"/>
          <p:cNvSpPr txBox="1">
            <a:spLocks noChangeArrowheads="1"/>
          </p:cNvSpPr>
          <p:nvPr/>
        </p:nvSpPr>
        <p:spPr bwMode="auto">
          <a:xfrm>
            <a:off x="5821363" y="3559175"/>
            <a:ext cx="361950"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r>
              <a:rPr lang="en-US" altLang="en-US" sz="900" baseline="-25000"/>
              <a:t>2</a:t>
            </a:r>
          </a:p>
        </p:txBody>
      </p:sp>
      <p:sp>
        <p:nvSpPr>
          <p:cNvPr id="24585" name="Rectangle 8"/>
          <p:cNvSpPr>
            <a:spLocks noChangeArrowheads="1"/>
          </p:cNvSpPr>
          <p:nvPr/>
        </p:nvSpPr>
        <p:spPr bwMode="auto">
          <a:xfrm>
            <a:off x="5727700" y="1992313"/>
            <a:ext cx="314325" cy="176212"/>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4586" name="TextBox 9"/>
          <p:cNvSpPr txBox="1">
            <a:spLocks noChangeArrowheads="1"/>
          </p:cNvSpPr>
          <p:nvPr/>
        </p:nvSpPr>
        <p:spPr bwMode="auto">
          <a:xfrm>
            <a:off x="5748338" y="1984375"/>
            <a:ext cx="361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r>
              <a:rPr lang="en-US" altLang="en-US" sz="900" baseline="-25000"/>
              <a:t>2</a:t>
            </a:r>
          </a:p>
        </p:txBody>
      </p:sp>
      <p:sp>
        <p:nvSpPr>
          <p:cNvPr id="24587" name="Rectangle 10"/>
          <p:cNvSpPr>
            <a:spLocks noChangeArrowheads="1"/>
          </p:cNvSpPr>
          <p:nvPr/>
        </p:nvSpPr>
        <p:spPr bwMode="auto">
          <a:xfrm>
            <a:off x="1943100" y="2022475"/>
            <a:ext cx="314325" cy="176213"/>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 name="TextBox 11"/>
          <p:cNvSpPr txBox="1"/>
          <p:nvPr/>
        </p:nvSpPr>
        <p:spPr>
          <a:xfrm>
            <a:off x="1914525" y="1998663"/>
            <a:ext cx="363538" cy="231775"/>
          </a:xfrm>
          <a:prstGeom prst="rect">
            <a:avLst/>
          </a:prstGeom>
          <a:noFill/>
        </p:spPr>
        <p:txBody>
          <a:bodyPr wrap="none">
            <a:spAutoFit/>
          </a:bodyPr>
          <a:lstStyle/>
          <a:p>
            <a:pPr>
              <a:defRPr/>
            </a:pPr>
            <a:r>
              <a:rPr lang="en-US" sz="900" dirty="0">
                <a:solidFill>
                  <a:schemeClr val="bg1">
                    <a:lumMod val="75000"/>
                  </a:schemeClr>
                </a:solidFill>
                <a:latin typeface="Symbol" pitchFamily="18" charset="2"/>
              </a:rPr>
              <a:t>D</a:t>
            </a:r>
            <a:r>
              <a:rPr lang="en-US" sz="900" dirty="0">
                <a:solidFill>
                  <a:schemeClr val="bg1">
                    <a:lumMod val="75000"/>
                  </a:schemeClr>
                </a:solidFill>
                <a:latin typeface="Arial" charset="0"/>
              </a:rPr>
              <a:t>p</a:t>
            </a:r>
            <a:r>
              <a:rPr lang="en-US" sz="900" baseline="-25000" dirty="0">
                <a:solidFill>
                  <a:schemeClr val="bg1">
                    <a:lumMod val="75000"/>
                  </a:schemeClr>
                </a:solidFill>
                <a:latin typeface="Arial" charset="0"/>
              </a:rPr>
              <a:t>2</a:t>
            </a:r>
          </a:p>
        </p:txBody>
      </p:sp>
      <p:sp>
        <p:nvSpPr>
          <p:cNvPr id="24589" name="TextBox 12"/>
          <p:cNvSpPr txBox="1">
            <a:spLocks noChangeArrowheads="1"/>
          </p:cNvSpPr>
          <p:nvPr/>
        </p:nvSpPr>
        <p:spPr bwMode="auto">
          <a:xfrm>
            <a:off x="2065338" y="3709988"/>
            <a:ext cx="319087"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endParaRPr lang="en-US" altLang="en-US" sz="900" baseline="-25000"/>
          </a:p>
        </p:txBody>
      </p:sp>
      <p:sp>
        <p:nvSpPr>
          <p:cNvPr id="24590" name="TextBox 13"/>
          <p:cNvSpPr txBox="1">
            <a:spLocks noChangeArrowheads="1"/>
          </p:cNvSpPr>
          <p:nvPr/>
        </p:nvSpPr>
        <p:spPr bwMode="auto">
          <a:xfrm>
            <a:off x="5703888" y="3776663"/>
            <a:ext cx="3190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endParaRPr lang="en-US" altLang="en-US" sz="900" baseline="-25000"/>
          </a:p>
        </p:txBody>
      </p:sp>
      <p:grpSp>
        <p:nvGrpSpPr>
          <p:cNvPr id="24591" name="Group 189"/>
          <p:cNvGrpSpPr>
            <a:grpSpLocks/>
          </p:cNvGrpSpPr>
          <p:nvPr/>
        </p:nvGrpSpPr>
        <p:grpSpPr bwMode="auto">
          <a:xfrm>
            <a:off x="2300288" y="5727700"/>
            <a:ext cx="4090987" cy="561975"/>
            <a:chOff x="174728" y="1246496"/>
            <a:chExt cx="4091243" cy="561777"/>
          </a:xfrm>
        </p:grpSpPr>
        <p:sp>
          <p:nvSpPr>
            <p:cNvPr id="24593" name="TextBox 88"/>
            <p:cNvSpPr txBox="1">
              <a:spLocks noChangeArrowheads="1"/>
            </p:cNvSpPr>
            <p:nvPr/>
          </p:nvSpPr>
          <p:spPr bwMode="auto">
            <a:xfrm>
              <a:off x="174728" y="1361464"/>
              <a:ext cx="31930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6400">
                <a:defRPr>
                  <a:solidFill>
                    <a:schemeClr val="tx1"/>
                  </a:solidFill>
                  <a:latin typeface="Arial" panose="020B0604020202020204" pitchFamily="34" charset="0"/>
                </a:defRPr>
              </a:lvl1pPr>
              <a:lvl2pPr marL="742950" indent="-285750" defTabSz="406400">
                <a:defRPr>
                  <a:solidFill>
                    <a:schemeClr val="tx1"/>
                  </a:solidFill>
                  <a:latin typeface="Arial" panose="020B0604020202020204" pitchFamily="34" charset="0"/>
                </a:defRPr>
              </a:lvl2pPr>
              <a:lvl3pPr marL="1143000" indent="-228600" defTabSz="406400">
                <a:defRPr>
                  <a:solidFill>
                    <a:schemeClr val="tx1"/>
                  </a:solidFill>
                  <a:latin typeface="Arial" panose="020B0604020202020204" pitchFamily="34" charset="0"/>
                </a:defRPr>
              </a:lvl3pPr>
              <a:lvl4pPr marL="1600200" indent="-228600" defTabSz="406400">
                <a:defRPr>
                  <a:solidFill>
                    <a:schemeClr val="tx1"/>
                  </a:solidFill>
                  <a:latin typeface="Arial" panose="020B0604020202020204" pitchFamily="34" charset="0"/>
                </a:defRPr>
              </a:lvl4pPr>
              <a:lvl5pPr marL="2057400" indent="-228600" defTabSz="406400">
                <a:defRPr>
                  <a:solidFill>
                    <a:schemeClr val="tx1"/>
                  </a:solidFill>
                  <a:latin typeface="Arial" panose="020B0604020202020204" pitchFamily="34" charset="0"/>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Symbol" panose="05050102010706020507" pitchFamily="18" charset="2"/>
                </a:rPr>
                <a:t>DH</a:t>
              </a:r>
              <a:r>
                <a:rPr lang="en-US" altLang="en-US" sz="1400">
                  <a:latin typeface="Calibri" panose="020F0502020204030204" pitchFamily="34" charset="0"/>
                </a:rPr>
                <a:t> =                     log  (         ) +</a:t>
              </a:r>
            </a:p>
          </p:txBody>
        </p:sp>
        <p:cxnSp>
          <p:nvCxnSpPr>
            <p:cNvPr id="20" name="Straight Connector 19"/>
            <p:cNvCxnSpPr/>
            <p:nvPr/>
          </p:nvCxnSpPr>
          <p:spPr>
            <a:xfrm>
              <a:off x="674821" y="1525798"/>
              <a:ext cx="6731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95" name="TextBox 163"/>
            <p:cNvSpPr txBox="1">
              <a:spLocks noChangeArrowheads="1"/>
            </p:cNvSpPr>
            <p:nvPr/>
          </p:nvSpPr>
          <p:spPr bwMode="auto">
            <a:xfrm>
              <a:off x="738875" y="1246496"/>
              <a:ext cx="4748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C</a:t>
              </a:r>
              <a:r>
                <a:rPr lang="en-US" altLang="en-US" sz="1400" baseline="-25000">
                  <a:latin typeface="Calibri" panose="020F0502020204030204" pitchFamily="34" charset="0"/>
                </a:rPr>
                <a:t>S </a:t>
              </a:r>
              <a:r>
                <a:rPr lang="en-US" altLang="en-US" sz="1400">
                  <a:latin typeface="Calibri" panose="020F0502020204030204" pitchFamily="34" charset="0"/>
                </a:rPr>
                <a:t>H</a:t>
              </a:r>
            </a:p>
          </p:txBody>
        </p:sp>
        <p:sp>
          <p:nvSpPr>
            <p:cNvPr id="24596" name="TextBox 112"/>
            <p:cNvSpPr txBox="1">
              <a:spLocks noChangeArrowheads="1"/>
            </p:cNvSpPr>
            <p:nvPr/>
          </p:nvSpPr>
          <p:spPr bwMode="auto">
            <a:xfrm>
              <a:off x="726175" y="1500496"/>
              <a:ext cx="614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1 + e</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sp>
          <p:nvSpPr>
            <p:cNvPr id="24597" name="TextBox 129"/>
            <p:cNvSpPr txBox="1">
              <a:spLocks noChangeArrowheads="1"/>
            </p:cNvSpPr>
            <p:nvPr/>
          </p:nvSpPr>
          <p:spPr bwMode="auto">
            <a:xfrm>
              <a:off x="1831075" y="1246496"/>
              <a:ext cx="341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C</a:t>
              </a:r>
              <a:endParaRPr lang="en-US" altLang="en-US" sz="1400">
                <a:latin typeface="Calibri" panose="020F0502020204030204" pitchFamily="34" charset="0"/>
              </a:endParaRPr>
            </a:p>
          </p:txBody>
        </p:sp>
        <p:sp>
          <p:nvSpPr>
            <p:cNvPr id="24598" name="TextBox 134"/>
            <p:cNvSpPr txBox="1">
              <a:spLocks noChangeArrowheads="1"/>
            </p:cNvSpPr>
            <p:nvPr/>
          </p:nvSpPr>
          <p:spPr bwMode="auto">
            <a:xfrm>
              <a:off x="1831075" y="1475096"/>
              <a:ext cx="336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cxnSp>
          <p:nvCxnSpPr>
            <p:cNvPr id="25" name="Straight Connector 24"/>
            <p:cNvCxnSpPr/>
            <p:nvPr/>
          </p:nvCxnSpPr>
          <p:spPr>
            <a:xfrm>
              <a:off x="1868696" y="1533733"/>
              <a:ext cx="2286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89429" y="1525798"/>
              <a:ext cx="6731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01" name="TextBox 180"/>
            <p:cNvSpPr txBox="1">
              <a:spLocks noChangeArrowheads="1"/>
            </p:cNvSpPr>
            <p:nvPr/>
          </p:nvSpPr>
          <p:spPr bwMode="auto">
            <a:xfrm>
              <a:off x="2453375" y="1246496"/>
              <a:ext cx="524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C </a:t>
              </a:r>
              <a:r>
                <a:rPr lang="en-US" altLang="en-US" sz="1400" baseline="-25000">
                  <a:latin typeface="Calibri" panose="020F0502020204030204" pitchFamily="34" charset="0"/>
                </a:rPr>
                <a:t>C </a:t>
              </a:r>
              <a:r>
                <a:rPr lang="en-US" altLang="en-US" sz="1400">
                  <a:latin typeface="Calibri" panose="020F0502020204030204" pitchFamily="34" charset="0"/>
                </a:rPr>
                <a:t>H</a:t>
              </a:r>
            </a:p>
          </p:txBody>
        </p:sp>
        <p:sp>
          <p:nvSpPr>
            <p:cNvPr id="24602" name="TextBox 181"/>
            <p:cNvSpPr txBox="1">
              <a:spLocks noChangeArrowheads="1"/>
            </p:cNvSpPr>
            <p:nvPr/>
          </p:nvSpPr>
          <p:spPr bwMode="auto">
            <a:xfrm>
              <a:off x="2440675" y="1500496"/>
              <a:ext cx="614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1 + e</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sp>
          <p:nvSpPr>
            <p:cNvPr id="24603" name="TextBox 183"/>
            <p:cNvSpPr txBox="1">
              <a:spLocks noChangeArrowheads="1"/>
            </p:cNvSpPr>
            <p:nvPr/>
          </p:nvSpPr>
          <p:spPr bwMode="auto">
            <a:xfrm>
              <a:off x="3574927" y="1494940"/>
              <a:ext cx="341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C</a:t>
              </a:r>
              <a:endParaRPr lang="en-US" altLang="en-US" sz="1400">
                <a:latin typeface="Calibri" panose="020F0502020204030204" pitchFamily="34" charset="0"/>
              </a:endParaRPr>
            </a:p>
          </p:txBody>
        </p:sp>
        <p:cxnSp>
          <p:nvCxnSpPr>
            <p:cNvPr id="30" name="Straight Connector 29"/>
            <p:cNvCxnSpPr/>
            <p:nvPr/>
          </p:nvCxnSpPr>
          <p:spPr>
            <a:xfrm flipV="1">
              <a:off x="3488047" y="1535319"/>
              <a:ext cx="51914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05" name="TextBox 185"/>
            <p:cNvSpPr txBox="1">
              <a:spLocks noChangeArrowheads="1"/>
            </p:cNvSpPr>
            <p:nvPr/>
          </p:nvSpPr>
          <p:spPr bwMode="auto">
            <a:xfrm>
              <a:off x="3397923" y="1253640"/>
              <a:ext cx="750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o</a:t>
              </a:r>
              <a:r>
                <a:rPr lang="en-US" altLang="en-US" sz="1400">
                  <a:latin typeface="Calibri" panose="020F0502020204030204" pitchFamily="34" charset="0"/>
                </a:rPr>
                <a:t>  + </a:t>
              </a:r>
              <a:r>
                <a:rPr lang="en-US" altLang="en-US" sz="1400">
                  <a:latin typeface="Symbol" panose="05050102010706020507" pitchFamily="18" charset="2"/>
                </a:rPr>
                <a:t>D</a:t>
              </a:r>
              <a:r>
                <a:rPr lang="en-US" altLang="en-US" sz="1400">
                  <a:latin typeface="Calibri" panose="020F0502020204030204" pitchFamily="34" charset="0"/>
                </a:rPr>
                <a:t>P</a:t>
              </a:r>
            </a:p>
          </p:txBody>
        </p:sp>
        <p:sp>
          <p:nvSpPr>
            <p:cNvPr id="24606" name="TextBox 187"/>
            <p:cNvSpPr txBox="1">
              <a:spLocks noChangeArrowheads="1"/>
            </p:cNvSpPr>
            <p:nvPr/>
          </p:nvSpPr>
          <p:spPr bwMode="auto">
            <a:xfrm>
              <a:off x="3031338" y="1320007"/>
              <a:ext cx="12346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log</a:t>
              </a:r>
              <a:r>
                <a:rPr lang="en-US" altLang="en-US">
                  <a:latin typeface="Calibri" panose="020F0502020204030204" pitchFamily="34" charset="0"/>
                </a:rPr>
                <a:t> (            )</a:t>
              </a:r>
            </a:p>
          </p:txBody>
        </p:sp>
      </p:grpSp>
      <p:sp>
        <p:nvSpPr>
          <p:cNvPr id="33" name="Rectangle 32"/>
          <p:cNvSpPr/>
          <p:nvPr/>
        </p:nvSpPr>
        <p:spPr>
          <a:xfrm>
            <a:off x="2227263" y="5675313"/>
            <a:ext cx="4318000"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4"/>
          <p:cNvGraphicFramePr>
            <a:graphicFrameLocks noGrp="1" noChangeAspect="1"/>
          </p:cNvGraphicFramePr>
          <p:nvPr>
            <p:ph idx="1"/>
          </p:nvPr>
        </p:nvGraphicFramePr>
        <p:xfrm>
          <a:off x="517525" y="265113"/>
          <a:ext cx="8524875" cy="6281737"/>
        </p:xfrm>
        <a:graphic>
          <a:graphicData uri="http://schemas.openxmlformats.org/presentationml/2006/ole">
            <mc:AlternateContent xmlns:mc="http://schemas.openxmlformats.org/markup-compatibility/2006">
              <mc:Choice xmlns:v="urn:schemas-microsoft-com:vml" Requires="v">
                <p:oleObj spid="_x0000_s26701" name="Drawing" r:id="rId4" imgW="7924800" imgH="6499860" progId="Presentations.Drawing.12">
                  <p:embed/>
                </p:oleObj>
              </mc:Choice>
              <mc:Fallback>
                <p:oleObj name="Drawing" r:id="rId4" imgW="7924800" imgH="649986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265113"/>
                        <a:ext cx="8524875" cy="628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7" name="Rectangle 2"/>
          <p:cNvSpPr>
            <a:spLocks noChangeArrowheads="1"/>
          </p:cNvSpPr>
          <p:nvPr/>
        </p:nvSpPr>
        <p:spPr bwMode="auto">
          <a:xfrm>
            <a:off x="4133850" y="5376863"/>
            <a:ext cx="4033838" cy="9064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28" name="TextBox 3"/>
          <p:cNvSpPr txBox="1">
            <a:spLocks noChangeArrowheads="1"/>
          </p:cNvSpPr>
          <p:nvPr/>
        </p:nvSpPr>
        <p:spPr bwMode="auto">
          <a:xfrm>
            <a:off x="2030413" y="3659188"/>
            <a:ext cx="319087"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endParaRPr lang="en-US" altLang="en-US" sz="900" baseline="-25000"/>
          </a:p>
        </p:txBody>
      </p:sp>
      <p:sp>
        <p:nvSpPr>
          <p:cNvPr id="26629" name="Rectangle 5"/>
          <p:cNvSpPr>
            <a:spLocks noChangeArrowheads="1"/>
          </p:cNvSpPr>
          <p:nvPr/>
        </p:nvSpPr>
        <p:spPr bwMode="auto">
          <a:xfrm>
            <a:off x="5910263" y="1982788"/>
            <a:ext cx="373062" cy="166687"/>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30" name="Rectangle 6"/>
          <p:cNvSpPr>
            <a:spLocks noChangeArrowheads="1"/>
          </p:cNvSpPr>
          <p:nvPr/>
        </p:nvSpPr>
        <p:spPr bwMode="auto">
          <a:xfrm>
            <a:off x="1908175" y="2016125"/>
            <a:ext cx="311150" cy="141288"/>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31" name="TextBox 7"/>
          <p:cNvSpPr txBox="1">
            <a:spLocks noChangeArrowheads="1"/>
          </p:cNvSpPr>
          <p:nvPr/>
        </p:nvSpPr>
        <p:spPr bwMode="auto">
          <a:xfrm>
            <a:off x="5905500" y="1944688"/>
            <a:ext cx="361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r>
              <a:rPr lang="en-US" altLang="en-US" sz="900" baseline="-25000"/>
              <a:t>2</a:t>
            </a:r>
          </a:p>
        </p:txBody>
      </p:sp>
      <p:sp>
        <p:nvSpPr>
          <p:cNvPr id="9" name="TextBox 8"/>
          <p:cNvSpPr txBox="1"/>
          <p:nvPr/>
        </p:nvSpPr>
        <p:spPr>
          <a:xfrm>
            <a:off x="1922463" y="1984375"/>
            <a:ext cx="361950" cy="231775"/>
          </a:xfrm>
          <a:prstGeom prst="rect">
            <a:avLst/>
          </a:prstGeom>
          <a:noFill/>
        </p:spPr>
        <p:txBody>
          <a:bodyPr wrap="none">
            <a:spAutoFit/>
          </a:bodyPr>
          <a:lstStyle/>
          <a:p>
            <a:pPr>
              <a:defRPr/>
            </a:pPr>
            <a:r>
              <a:rPr lang="en-US" sz="900" dirty="0">
                <a:solidFill>
                  <a:schemeClr val="bg1">
                    <a:lumMod val="75000"/>
                  </a:schemeClr>
                </a:solidFill>
                <a:latin typeface="Symbol" pitchFamily="18" charset="2"/>
              </a:rPr>
              <a:t>D</a:t>
            </a:r>
            <a:r>
              <a:rPr lang="en-US" sz="900" dirty="0">
                <a:solidFill>
                  <a:schemeClr val="bg1">
                    <a:lumMod val="75000"/>
                  </a:schemeClr>
                </a:solidFill>
                <a:latin typeface="Arial" charset="0"/>
              </a:rPr>
              <a:t>p</a:t>
            </a:r>
            <a:r>
              <a:rPr lang="en-US" sz="900" baseline="-25000" dirty="0">
                <a:solidFill>
                  <a:schemeClr val="bg1">
                    <a:lumMod val="75000"/>
                  </a:schemeClr>
                </a:solidFill>
                <a:latin typeface="Arial" charset="0"/>
              </a:rPr>
              <a:t>2</a:t>
            </a:r>
          </a:p>
        </p:txBody>
      </p:sp>
      <p:sp>
        <p:nvSpPr>
          <p:cNvPr id="26633" name="Rectangle 9"/>
          <p:cNvSpPr>
            <a:spLocks noChangeArrowheads="1"/>
          </p:cNvSpPr>
          <p:nvPr/>
        </p:nvSpPr>
        <p:spPr bwMode="auto">
          <a:xfrm>
            <a:off x="6056313" y="3344863"/>
            <a:ext cx="296862" cy="2428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34" name="Rectangle 10"/>
          <p:cNvSpPr>
            <a:spLocks noChangeArrowheads="1"/>
          </p:cNvSpPr>
          <p:nvPr/>
        </p:nvSpPr>
        <p:spPr bwMode="auto">
          <a:xfrm>
            <a:off x="5830888" y="3711575"/>
            <a:ext cx="217487" cy="1682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35" name="TextBox 4"/>
          <p:cNvSpPr txBox="1">
            <a:spLocks noChangeArrowheads="1"/>
          </p:cNvSpPr>
          <p:nvPr/>
        </p:nvSpPr>
        <p:spPr bwMode="auto">
          <a:xfrm>
            <a:off x="5770563" y="3689350"/>
            <a:ext cx="3635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r>
              <a:rPr lang="en-US" altLang="en-US" sz="900" baseline="-25000"/>
              <a:t>2</a:t>
            </a:r>
          </a:p>
        </p:txBody>
      </p:sp>
      <p:sp>
        <p:nvSpPr>
          <p:cNvPr id="26636" name="TextBox 11"/>
          <p:cNvSpPr txBox="1">
            <a:spLocks noChangeArrowheads="1"/>
          </p:cNvSpPr>
          <p:nvPr/>
        </p:nvSpPr>
        <p:spPr bwMode="auto">
          <a:xfrm>
            <a:off x="5961063" y="3373438"/>
            <a:ext cx="361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r>
              <a:rPr lang="en-US" altLang="en-US" sz="900" baseline="-25000"/>
              <a:t>2</a:t>
            </a:r>
          </a:p>
        </p:txBody>
      </p:sp>
      <p:sp>
        <p:nvSpPr>
          <p:cNvPr id="26637" name="TextBox 88"/>
          <p:cNvSpPr txBox="1">
            <a:spLocks noChangeArrowheads="1"/>
          </p:cNvSpPr>
          <p:nvPr/>
        </p:nvSpPr>
        <p:spPr bwMode="auto">
          <a:xfrm>
            <a:off x="2300288" y="5842000"/>
            <a:ext cx="319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6400">
              <a:defRPr>
                <a:solidFill>
                  <a:schemeClr val="tx1"/>
                </a:solidFill>
                <a:latin typeface="Arial" panose="020B0604020202020204" pitchFamily="34" charset="0"/>
              </a:defRPr>
            </a:lvl1pPr>
            <a:lvl2pPr marL="742950" indent="-285750" defTabSz="406400">
              <a:defRPr>
                <a:solidFill>
                  <a:schemeClr val="tx1"/>
                </a:solidFill>
                <a:latin typeface="Arial" panose="020B0604020202020204" pitchFamily="34" charset="0"/>
              </a:defRPr>
            </a:lvl2pPr>
            <a:lvl3pPr marL="1143000" indent="-228600" defTabSz="406400">
              <a:defRPr>
                <a:solidFill>
                  <a:schemeClr val="tx1"/>
                </a:solidFill>
                <a:latin typeface="Arial" panose="020B0604020202020204" pitchFamily="34" charset="0"/>
              </a:defRPr>
            </a:lvl3pPr>
            <a:lvl4pPr marL="1600200" indent="-228600" defTabSz="406400">
              <a:defRPr>
                <a:solidFill>
                  <a:schemeClr val="tx1"/>
                </a:solidFill>
                <a:latin typeface="Arial" panose="020B0604020202020204" pitchFamily="34" charset="0"/>
              </a:defRPr>
            </a:lvl4pPr>
            <a:lvl5pPr marL="2057400" indent="-228600" defTabSz="406400">
              <a:defRPr>
                <a:solidFill>
                  <a:schemeClr val="tx1"/>
                </a:solidFill>
                <a:latin typeface="Arial" panose="020B0604020202020204" pitchFamily="34" charset="0"/>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Symbol" panose="05050102010706020507" pitchFamily="18" charset="2"/>
              </a:rPr>
              <a:t>DH</a:t>
            </a:r>
            <a:r>
              <a:rPr lang="en-US" altLang="en-US" sz="1400">
                <a:latin typeface="Calibri" panose="020F0502020204030204" pitchFamily="34" charset="0"/>
              </a:rPr>
              <a:t> =                     log </a:t>
            </a:r>
          </a:p>
        </p:txBody>
      </p:sp>
      <p:cxnSp>
        <p:nvCxnSpPr>
          <p:cNvPr id="16" name="Straight Connector 15"/>
          <p:cNvCxnSpPr/>
          <p:nvPr/>
        </p:nvCxnSpPr>
        <p:spPr bwMode="auto">
          <a:xfrm>
            <a:off x="2800350" y="6007100"/>
            <a:ext cx="6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39" name="TextBox 163"/>
          <p:cNvSpPr txBox="1">
            <a:spLocks noChangeArrowheads="1"/>
          </p:cNvSpPr>
          <p:nvPr/>
        </p:nvSpPr>
        <p:spPr bwMode="auto">
          <a:xfrm>
            <a:off x="2863850" y="5727700"/>
            <a:ext cx="47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C</a:t>
            </a:r>
            <a:r>
              <a:rPr lang="en-US" altLang="en-US" sz="1400" baseline="-25000">
                <a:latin typeface="Calibri" panose="020F0502020204030204" pitchFamily="34" charset="0"/>
              </a:rPr>
              <a:t>S </a:t>
            </a:r>
            <a:r>
              <a:rPr lang="en-US" altLang="en-US" sz="1400">
                <a:latin typeface="Calibri" panose="020F0502020204030204" pitchFamily="34" charset="0"/>
              </a:rPr>
              <a:t>H</a:t>
            </a:r>
          </a:p>
        </p:txBody>
      </p:sp>
      <p:sp>
        <p:nvSpPr>
          <p:cNvPr id="26640" name="TextBox 112"/>
          <p:cNvSpPr txBox="1">
            <a:spLocks noChangeArrowheads="1"/>
          </p:cNvSpPr>
          <p:nvPr/>
        </p:nvSpPr>
        <p:spPr bwMode="auto">
          <a:xfrm>
            <a:off x="2851150" y="5981700"/>
            <a:ext cx="614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1 + e</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sp>
        <p:nvSpPr>
          <p:cNvPr id="26641" name="TextBox 183"/>
          <p:cNvSpPr txBox="1">
            <a:spLocks noChangeArrowheads="1"/>
          </p:cNvSpPr>
          <p:nvPr/>
        </p:nvSpPr>
        <p:spPr bwMode="auto">
          <a:xfrm>
            <a:off x="4059238" y="5975350"/>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cxnSp>
        <p:nvCxnSpPr>
          <p:cNvPr id="26" name="Straight Connector 25"/>
          <p:cNvCxnSpPr/>
          <p:nvPr/>
        </p:nvCxnSpPr>
        <p:spPr bwMode="auto">
          <a:xfrm flipV="1">
            <a:off x="3971925" y="6016625"/>
            <a:ext cx="5191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43" name="TextBox 185"/>
          <p:cNvSpPr txBox="1">
            <a:spLocks noChangeArrowheads="1"/>
          </p:cNvSpPr>
          <p:nvPr/>
        </p:nvSpPr>
        <p:spPr bwMode="auto">
          <a:xfrm>
            <a:off x="3883025" y="5734050"/>
            <a:ext cx="749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o</a:t>
            </a:r>
            <a:r>
              <a:rPr lang="en-US" altLang="en-US" sz="1400">
                <a:latin typeface="Calibri" panose="020F0502020204030204" pitchFamily="34" charset="0"/>
              </a:rPr>
              <a:t>  + </a:t>
            </a:r>
            <a:r>
              <a:rPr lang="en-US" altLang="en-US" sz="1400">
                <a:latin typeface="Symbol" panose="05050102010706020507" pitchFamily="18" charset="2"/>
              </a:rPr>
              <a:t>D</a:t>
            </a:r>
            <a:r>
              <a:rPr lang="en-US" altLang="en-US" sz="1400">
                <a:latin typeface="Calibri" panose="020F0502020204030204" pitchFamily="34" charset="0"/>
              </a:rPr>
              <a:t>P</a:t>
            </a:r>
          </a:p>
        </p:txBody>
      </p:sp>
      <p:sp>
        <p:nvSpPr>
          <p:cNvPr id="26644" name="TextBox 187"/>
          <p:cNvSpPr txBox="1">
            <a:spLocks noChangeArrowheads="1"/>
          </p:cNvSpPr>
          <p:nvPr/>
        </p:nvSpPr>
        <p:spPr bwMode="auto">
          <a:xfrm>
            <a:off x="3516313" y="5800725"/>
            <a:ext cx="1254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      </a:t>
            </a:r>
            <a:r>
              <a:rPr lang="en-US" altLang="en-US">
                <a:latin typeface="Calibri" panose="020F0502020204030204" pitchFamily="34" charset="0"/>
              </a:rPr>
              <a:t> (            )</a:t>
            </a:r>
          </a:p>
        </p:txBody>
      </p:sp>
      <p:sp>
        <p:nvSpPr>
          <p:cNvPr id="29" name="Rectangle 28"/>
          <p:cNvSpPr/>
          <p:nvPr/>
        </p:nvSpPr>
        <p:spPr>
          <a:xfrm>
            <a:off x="2227263" y="5675313"/>
            <a:ext cx="2641600"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646" name="TextBox 29"/>
          <p:cNvSpPr txBox="1">
            <a:spLocks noChangeArrowheads="1"/>
          </p:cNvSpPr>
          <p:nvPr/>
        </p:nvSpPr>
        <p:spPr bwMode="auto">
          <a:xfrm>
            <a:off x="4400550" y="5853113"/>
            <a:ext cx="2476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t>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4"/>
          <p:cNvGraphicFramePr>
            <a:graphicFrameLocks noGrp="1" noChangeAspect="1"/>
          </p:cNvGraphicFramePr>
          <p:nvPr>
            <p:ph idx="1"/>
          </p:nvPr>
        </p:nvGraphicFramePr>
        <p:xfrm>
          <a:off x="581025" y="577850"/>
          <a:ext cx="7786688" cy="5697538"/>
        </p:xfrm>
        <a:graphic>
          <a:graphicData uri="http://schemas.openxmlformats.org/presentationml/2006/ole">
            <mc:AlternateContent xmlns:mc="http://schemas.openxmlformats.org/markup-compatibility/2006">
              <mc:Choice xmlns:v="urn:schemas-microsoft-com:vml" Requires="v">
                <p:oleObj spid="_x0000_s30777" name="Drawing" r:id="rId4" imgW="9227820" imgH="6751320" progId="Presentations.Drawing.12">
                  <p:embed/>
                </p:oleObj>
              </mc:Choice>
              <mc:Fallback>
                <p:oleObj name="Drawing" r:id="rId4" imgW="9227820" imgH="675132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 y="577850"/>
                        <a:ext cx="7786688" cy="569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4"/>
          <p:cNvGraphicFramePr>
            <a:graphicFrameLocks noGrp="1" noChangeAspect="1"/>
          </p:cNvGraphicFramePr>
          <p:nvPr>
            <p:ph idx="1"/>
          </p:nvPr>
        </p:nvGraphicFramePr>
        <p:xfrm>
          <a:off x="935038" y="711200"/>
          <a:ext cx="7515225" cy="5634038"/>
        </p:xfrm>
        <a:graphic>
          <a:graphicData uri="http://schemas.openxmlformats.org/presentationml/2006/ole">
            <mc:AlternateContent xmlns:mc="http://schemas.openxmlformats.org/markup-compatibility/2006">
              <mc:Choice xmlns:v="urn:schemas-microsoft-com:vml" Requires="v">
                <p:oleObj spid="_x0000_s32825" name="Drawing" r:id="rId4" imgW="8801100" imgH="6598920" progId="Presentations.Drawing.12">
                  <p:embed/>
                </p:oleObj>
              </mc:Choice>
              <mc:Fallback>
                <p:oleObj name="Drawing" r:id="rId4" imgW="8801100" imgH="659892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711200"/>
                        <a:ext cx="7515225" cy="563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610" y="1588178"/>
            <a:ext cx="8396715" cy="276999"/>
          </a:xfrm>
          <a:prstGeom prst="rect">
            <a:avLst/>
          </a:prstGeom>
          <a:solidFill>
            <a:schemeClr val="bg1"/>
          </a:solidFill>
        </p:spPr>
        <p:txBody>
          <a:bodyPr wrap="square" rtlCol="0">
            <a:spAutoFit/>
          </a:bodyPr>
          <a:lstStyle/>
          <a:p>
            <a:r>
              <a:rPr lang="en-US" sz="1200" b="1" dirty="0" smtClean="0"/>
              <a:t>From the consolidation test results shown in he Figure, find what is the compression index of the given soil </a:t>
            </a:r>
            <a:endParaRPr lang="en-US" sz="1200" dirty="0"/>
          </a:p>
        </p:txBody>
      </p:sp>
      <p:sp>
        <p:nvSpPr>
          <p:cNvPr id="7" name="Rectangle 24"/>
          <p:cNvSpPr>
            <a:spLocks noChangeArrowheads="1"/>
          </p:cNvSpPr>
          <p:nvPr/>
        </p:nvSpPr>
        <p:spPr bwMode="auto">
          <a:xfrm>
            <a:off x="2327503" y="519791"/>
            <a:ext cx="48445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a:t>FAMU-FSU College of Engineering</a:t>
            </a:r>
          </a:p>
          <a:p>
            <a:pPr algn="ctr" eaLnBrk="1" hangingPunct="1">
              <a:spcBef>
                <a:spcPct val="0"/>
              </a:spcBef>
              <a:buFontTx/>
              <a:buNone/>
            </a:pPr>
            <a:r>
              <a:rPr lang="en-US" altLang="en-US" sz="1600" dirty="0"/>
              <a:t>Department of Civil and Environmental Engineering</a:t>
            </a:r>
          </a:p>
          <a:p>
            <a:pPr algn="ctr" eaLnBrk="1" hangingPunct="1">
              <a:spcBef>
                <a:spcPct val="0"/>
              </a:spcBef>
              <a:buFontTx/>
              <a:buNone/>
            </a:pPr>
            <a:r>
              <a:rPr lang="en-US" altLang="en-US" sz="1600" dirty="0"/>
              <a:t>Fall </a:t>
            </a:r>
            <a:r>
              <a:rPr lang="en-US" altLang="en-US" sz="1600" dirty="0" smtClean="0"/>
              <a:t>2021</a:t>
            </a:r>
            <a:endParaRPr lang="en-US" altLang="en-US" sz="1600" dirty="0"/>
          </a:p>
          <a:p>
            <a:pPr algn="ctr" eaLnBrk="1" hangingPunct="1">
              <a:spcBef>
                <a:spcPct val="0"/>
              </a:spcBef>
              <a:buFontTx/>
              <a:buNone/>
            </a:pPr>
            <a:r>
              <a:rPr lang="en-US" altLang="en-US" sz="1600" dirty="0" smtClean="0"/>
              <a:t>Quiz </a:t>
            </a:r>
            <a:r>
              <a:rPr lang="en-US" altLang="en-US" sz="1600" dirty="0"/>
              <a:t># 6</a:t>
            </a:r>
          </a:p>
        </p:txBody>
      </p:sp>
      <p:sp>
        <p:nvSpPr>
          <p:cNvPr id="8" name="TextBox 7"/>
          <p:cNvSpPr txBox="1"/>
          <p:nvPr/>
        </p:nvSpPr>
        <p:spPr>
          <a:xfrm>
            <a:off x="163961" y="214411"/>
            <a:ext cx="2531462" cy="369332"/>
          </a:xfrm>
          <a:prstGeom prst="rect">
            <a:avLst/>
          </a:prstGeom>
          <a:noFill/>
        </p:spPr>
        <p:txBody>
          <a:bodyPr wrap="none" rtlCol="0">
            <a:spAutoFit/>
          </a:bodyPr>
          <a:lstStyle/>
          <a:p>
            <a:r>
              <a:rPr lang="en-US" dirty="0"/>
              <a:t>Name:_____________</a:t>
            </a:r>
          </a:p>
        </p:txBody>
      </p:sp>
      <p:sp>
        <p:nvSpPr>
          <p:cNvPr id="9" name="TextBox 8"/>
          <p:cNvSpPr txBox="1"/>
          <p:nvPr/>
        </p:nvSpPr>
        <p:spPr>
          <a:xfrm>
            <a:off x="6839561" y="240687"/>
            <a:ext cx="2146742" cy="369332"/>
          </a:xfrm>
          <a:prstGeom prst="rect">
            <a:avLst/>
          </a:prstGeom>
          <a:noFill/>
        </p:spPr>
        <p:txBody>
          <a:bodyPr wrap="none" rtlCol="0">
            <a:spAutoFit/>
          </a:bodyPr>
          <a:lstStyle/>
          <a:p>
            <a:r>
              <a:rPr lang="en-US" dirty="0"/>
              <a:t>ID:_____________</a:t>
            </a:r>
          </a:p>
        </p:txBody>
      </p:sp>
      <p:graphicFrame>
        <p:nvGraphicFramePr>
          <p:cNvPr id="10" name="Chart 9"/>
          <p:cNvGraphicFramePr>
            <a:graphicFrameLocks noGrp="1"/>
          </p:cNvGraphicFramePr>
          <p:nvPr>
            <p:extLst>
              <p:ext uri="{D42A27DB-BD31-4B8C-83A1-F6EECF244321}">
                <p14:modId xmlns:p14="http://schemas.microsoft.com/office/powerpoint/2010/main" val="1050510767"/>
              </p:ext>
            </p:extLst>
          </p:nvPr>
        </p:nvGraphicFramePr>
        <p:xfrm>
          <a:off x="657226" y="1828799"/>
          <a:ext cx="8001000" cy="47625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4799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50838" y="95250"/>
            <a:ext cx="60039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u="sng">
                <a:solidFill>
                  <a:srgbClr val="000000"/>
                </a:solidFill>
              </a:rPr>
              <a:t>Elastic Settlement</a:t>
            </a:r>
          </a:p>
        </p:txBody>
      </p:sp>
      <p:sp>
        <p:nvSpPr>
          <p:cNvPr id="8200" name="Text Box 10"/>
          <p:cNvSpPr txBox="1">
            <a:spLocks noChangeArrowheads="1"/>
          </p:cNvSpPr>
          <p:nvPr/>
        </p:nvSpPr>
        <p:spPr bwMode="auto">
          <a:xfrm>
            <a:off x="635000" y="1266825"/>
            <a:ext cx="48466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dirty="0">
                <a:solidFill>
                  <a:srgbClr val="000000"/>
                </a:solidFill>
              </a:rPr>
              <a:t>S</a:t>
            </a:r>
            <a:r>
              <a:rPr lang="en-US" altLang="en-US" sz="2700" baseline="-25000" dirty="0">
                <a:solidFill>
                  <a:srgbClr val="000000"/>
                </a:solidFill>
              </a:rPr>
              <a:t>e</a:t>
            </a:r>
            <a:r>
              <a:rPr lang="en-US" altLang="en-US" sz="2700" dirty="0">
                <a:solidFill>
                  <a:srgbClr val="000000"/>
                </a:solidFill>
              </a:rPr>
              <a:t> =       (1 - μ</a:t>
            </a:r>
            <a:r>
              <a:rPr lang="en-US" altLang="en-US" sz="2700" baseline="-25000" dirty="0">
                <a:solidFill>
                  <a:srgbClr val="000000"/>
                </a:solidFill>
              </a:rPr>
              <a:t>s</a:t>
            </a:r>
            <a:r>
              <a:rPr lang="en-US" altLang="en-US" sz="2700" dirty="0">
                <a:solidFill>
                  <a:srgbClr val="000000"/>
                </a:solidFill>
              </a:rPr>
              <a:t>) α</a:t>
            </a:r>
          </a:p>
        </p:txBody>
      </p:sp>
      <p:sp>
        <p:nvSpPr>
          <p:cNvPr id="8201" name="Text Box 13"/>
          <p:cNvSpPr txBox="1">
            <a:spLocks noChangeArrowheads="1"/>
          </p:cNvSpPr>
          <p:nvPr/>
        </p:nvSpPr>
        <p:spPr bwMode="auto">
          <a:xfrm>
            <a:off x="2733675" y="1254125"/>
            <a:ext cx="287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 </a:t>
            </a:r>
          </a:p>
        </p:txBody>
      </p:sp>
      <p:sp>
        <p:nvSpPr>
          <p:cNvPr id="8203" name="Text Box 15"/>
          <p:cNvSpPr txBox="1">
            <a:spLocks noChangeArrowheads="1"/>
          </p:cNvSpPr>
          <p:nvPr/>
        </p:nvSpPr>
        <p:spPr bwMode="auto">
          <a:xfrm>
            <a:off x="7496175" y="6689725"/>
            <a:ext cx="16240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8204" name="Text Box 16"/>
          <p:cNvSpPr txBox="1">
            <a:spLocks noChangeArrowheads="1"/>
          </p:cNvSpPr>
          <p:nvPr/>
        </p:nvSpPr>
        <p:spPr bwMode="auto">
          <a:xfrm>
            <a:off x="352818" y="4769923"/>
            <a:ext cx="87344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smtClean="0">
                <a:solidFill>
                  <a:srgbClr val="000000"/>
                </a:solidFill>
                <a:latin typeface="Times New Roman" panose="02020603050405020304" pitchFamily="18" charset="0"/>
                <a:cs typeface="Times New Roman" panose="02020603050405020304" pitchFamily="18" charset="0"/>
              </a:rPr>
              <a:t>m </a:t>
            </a:r>
            <a:r>
              <a:rPr lang="en-US" altLang="en-US" sz="1600" i="1" dirty="0">
                <a:solidFill>
                  <a:srgbClr val="000000"/>
                </a:solidFill>
                <a:latin typeface="Times New Roman" panose="02020603050405020304" pitchFamily="18" charset="0"/>
                <a:cs typeface="Times New Roman" panose="02020603050405020304" pitchFamily="18" charset="0"/>
              </a:rPr>
              <a:t>= </a:t>
            </a:r>
            <a:r>
              <a:rPr lang="en-US" altLang="en-US" sz="1600" i="1" dirty="0" smtClean="0">
                <a:solidFill>
                  <a:srgbClr val="000000"/>
                </a:solidFill>
                <a:latin typeface="Times New Roman" panose="02020603050405020304" pitchFamily="18" charset="0"/>
                <a:cs typeface="Times New Roman" panose="02020603050405020304" pitchFamily="18" charset="0"/>
              </a:rPr>
              <a:t>L/B</a:t>
            </a:r>
            <a:endParaRPr lang="en-US" altLang="en-US" sz="1600" i="1" dirty="0">
              <a:solidFill>
                <a:srgbClr val="000000"/>
              </a:solidFill>
              <a:latin typeface="Times New Roman" panose="02020603050405020304" pitchFamily="18" charset="0"/>
              <a:cs typeface="Times New Roman" panose="02020603050405020304" pitchFamily="18" charset="0"/>
            </a:endParaRPr>
          </a:p>
          <a:p>
            <a:endParaRPr lang="en-US" altLang="en-US" sz="1600" i="1" dirty="0">
              <a:solidFill>
                <a:srgbClr val="000000"/>
              </a:solidFill>
              <a:latin typeface="Times New Roman" panose="02020603050405020304" pitchFamily="18" charset="0"/>
              <a:cs typeface="Times New Roman" panose="02020603050405020304" pitchFamily="18" charset="0"/>
            </a:endParaRPr>
          </a:p>
          <a:p>
            <a:r>
              <a:rPr lang="en-US" altLang="en-US" sz="1600" i="1" dirty="0">
                <a:solidFill>
                  <a:srgbClr val="000000"/>
                </a:solidFill>
                <a:latin typeface="Times New Roman" panose="02020603050405020304" pitchFamily="18" charset="0"/>
                <a:cs typeface="Times New Roman" panose="02020603050405020304" pitchFamily="18" charset="0"/>
              </a:rPr>
              <a:t>B = width of foundation</a:t>
            </a:r>
          </a:p>
          <a:p>
            <a:r>
              <a:rPr lang="en-US" altLang="en-US" sz="1600" i="1" dirty="0">
                <a:solidFill>
                  <a:srgbClr val="000000"/>
                </a:solidFill>
                <a:latin typeface="Times New Roman" panose="02020603050405020304" pitchFamily="18" charset="0"/>
                <a:cs typeface="Times New Roman" panose="02020603050405020304" pitchFamily="18" charset="0"/>
              </a:rPr>
              <a:t>L = length of foundation</a:t>
            </a:r>
          </a:p>
        </p:txBody>
      </p:sp>
      <p:grpSp>
        <p:nvGrpSpPr>
          <p:cNvPr id="8210" name="Group 25"/>
          <p:cNvGrpSpPr>
            <a:grpSpLocks/>
          </p:cNvGrpSpPr>
          <p:nvPr/>
        </p:nvGrpSpPr>
        <p:grpSpPr bwMode="auto">
          <a:xfrm>
            <a:off x="1325563" y="1100138"/>
            <a:ext cx="776287" cy="727075"/>
            <a:chOff x="4186708" y="5026242"/>
            <a:chExt cx="776916" cy="726494"/>
          </a:xfrm>
        </p:grpSpPr>
        <p:sp>
          <p:nvSpPr>
            <p:cNvPr id="8215" name="Text Box 11"/>
            <p:cNvSpPr txBox="1">
              <a:spLocks noChangeArrowheads="1"/>
            </p:cNvSpPr>
            <p:nvPr/>
          </p:nvSpPr>
          <p:spPr bwMode="auto">
            <a:xfrm>
              <a:off x="4304811" y="5424123"/>
              <a:ext cx="6588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dirty="0">
                  <a:solidFill>
                    <a:srgbClr val="000000"/>
                  </a:solidFill>
                </a:rPr>
                <a:t>E</a:t>
              </a:r>
              <a:r>
                <a:rPr lang="en-US" altLang="en-US" sz="2300" baseline="-25000" dirty="0">
                  <a:solidFill>
                    <a:srgbClr val="000000"/>
                  </a:solidFill>
                </a:rPr>
                <a:t>s</a:t>
              </a:r>
            </a:p>
          </p:txBody>
        </p:sp>
        <p:sp>
          <p:nvSpPr>
            <p:cNvPr id="8216" name="Freeform 12"/>
            <p:cNvSpPr>
              <a:spLocks noChangeArrowheads="1"/>
            </p:cNvSpPr>
            <p:nvPr/>
          </p:nvSpPr>
          <p:spPr bwMode="auto">
            <a:xfrm>
              <a:off x="4204799" y="5409831"/>
              <a:ext cx="515937" cy="0"/>
            </a:xfrm>
            <a:custGeom>
              <a:avLst/>
              <a:gdLst>
                <a:gd name="T0" fmla="*/ 0 w 325"/>
                <a:gd name="T1" fmla="*/ 2147483646 w 325"/>
                <a:gd name="T2" fmla="*/ 0 60000 65536"/>
                <a:gd name="T3" fmla="*/ 0 60000 65536"/>
                <a:gd name="T4" fmla="*/ 0 w 325"/>
                <a:gd name="T5" fmla="*/ 325 w 325"/>
              </a:gdLst>
              <a:ahLst/>
              <a:cxnLst>
                <a:cxn ang="T2">
                  <a:pos x="T0" y="0"/>
                </a:cxn>
                <a:cxn ang="T3">
                  <a:pos x="T1" y="0"/>
                </a:cxn>
              </a:cxnLst>
              <a:rect l="T4" t="0" r="T5" b="0"/>
              <a:pathLst>
                <a:path w="325">
                  <a:moveTo>
                    <a:pt x="0" y="0"/>
                  </a:moveTo>
                  <a:lnTo>
                    <a:pt x="325" y="0"/>
                  </a:lnTo>
                </a:path>
              </a:pathLst>
            </a:custGeom>
            <a:noFill/>
            <a:ln w="34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7" name="Rectangle 24"/>
            <p:cNvSpPr>
              <a:spLocks noChangeArrowheads="1"/>
            </p:cNvSpPr>
            <p:nvPr/>
          </p:nvSpPr>
          <p:spPr bwMode="auto">
            <a:xfrm>
              <a:off x="4186708" y="5026242"/>
              <a:ext cx="551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Bq</a:t>
              </a:r>
              <a:r>
                <a:rPr lang="en-US" altLang="en-US" baseline="-25000" dirty="0">
                  <a:solidFill>
                    <a:srgbClr val="000000"/>
                  </a:solidFill>
                </a:rPr>
                <a:t>o</a:t>
              </a:r>
              <a:endParaRPr lang="en-US" altLang="en-US" dirty="0"/>
            </a:p>
          </p:txBody>
        </p:sp>
      </p:grpSp>
      <p:sp>
        <p:nvSpPr>
          <p:cNvPr id="2" name="Rectangle 1">
            <a:extLst>
              <a:ext uri="{FF2B5EF4-FFF2-40B4-BE49-F238E27FC236}">
                <a16:creationId xmlns="" xmlns:a16="http://schemas.microsoft.com/office/drawing/2014/main" id="{9FE8440F-4952-4709-99CC-C32A464FFC2F}"/>
              </a:ext>
            </a:extLst>
          </p:cNvPr>
          <p:cNvSpPr/>
          <p:nvPr/>
        </p:nvSpPr>
        <p:spPr bwMode="auto">
          <a:xfrm>
            <a:off x="204788" y="912495"/>
            <a:ext cx="7378700" cy="112744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mc:Choice xmlns:a14="http://schemas.microsoft.com/office/drawing/2010/main" Requires="a14">
          <p:sp>
            <p:nvSpPr>
              <p:cNvPr id="3" name="TextBox 2"/>
              <p:cNvSpPr txBox="1"/>
              <p:nvPr/>
            </p:nvSpPr>
            <p:spPr>
              <a:xfrm>
                <a:off x="305852" y="2245011"/>
                <a:ext cx="5632376" cy="228434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𝑤h𝑒𝑟𝑒</m:t>
                      </m:r>
                      <m:r>
                        <a:rPr lang="en-US" b="0" i="1" smtClean="0">
                          <a:latin typeface="Cambria Math" panose="02040503050406030204" pitchFamily="18" charset="0"/>
                          <a:ea typeface="Cambria Math" panose="02040503050406030204" pitchFamily="18" charset="0"/>
                        </a:rPr>
                        <m:t>   </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𝑒</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𝐸𝑙𝑎𝑠𝑡𝑖𝑐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𝑆𝑒𝑡𝑡𝑙𝑒𝑚𝑒𝑛𝑡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𝐼𝑚𝑚𝑒𝑑𝑖𝑎𝑡𝑒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𝑆𝑒𝑡𝑡𝑙𝑒𝑚𝑒𝑛𝑡</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𝑛𝑒𝑡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𝑝𝑟𝑒𝑠𝑠𝑢𝑟𝑒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𝑎𝑝𝑝𝑙𝑖𝑒𝑑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𝑓𝑜𝑢𝑛𝑑𝑎𝑡𝑖𝑜𝑛</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𝑤𝑖𝑑𝑡h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𝑓𝑜𝑢𝑛𝑑𝑎𝑡𝑖𝑜𝑛</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𝑚𝑜𝑑𝑢𝑙𝑢𝑠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𝑒𝑙𝑒𝑠𝑡𝑖𝑐𝑖𝑡𝑦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𝑠𝑜𝑖𝑙</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𝑃𝑜𝑖𝑠𝑠𝑜</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𝑠𝑜𝑖𝑙</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𝜋</m:t>
                          </m:r>
                        </m:den>
                      </m:f>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𝑙𝑛</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m:t>
                                      </m:r>
                                    </m:e>
                                  </m:rad>
                                </m:num>
                                <m:den>
                                  <m:r>
                                    <a:rPr lang="en-US" b="0" i="1" smtClean="0">
                                      <a:latin typeface="Cambria Math" panose="02040503050406030204" pitchFamily="18" charset="0"/>
                                      <a:ea typeface="Cambria Math" panose="02040503050406030204" pitchFamily="18" charset="0"/>
                                    </a:rPr>
                                    <m:t>𝑚</m:t>
                                  </m:r>
                                </m:den>
                              </m:f>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m:t>
                                  </m:r>
                                </m:e>
                              </m:rad>
                            </m:e>
                          </m:d>
                        </m:e>
                      </m:d>
                    </m:oMath>
                  </m:oMathPara>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305852" y="2245011"/>
                <a:ext cx="5632376" cy="2284343"/>
              </a:xfrm>
              <a:prstGeom prst="rect">
                <a:avLst/>
              </a:prstGeom>
              <a:blipFill rotWithShape="0">
                <a:blip r:embed="rId3"/>
                <a:stretch>
                  <a:fillRect l="-1515"/>
                </a:stretch>
              </a:blipFill>
            </p:spPr>
            <p:txBody>
              <a:bodyPr/>
              <a:lstStyle/>
              <a:p>
                <a:r>
                  <a:rPr lang="en-US">
                    <a:noFill/>
                  </a:rPr>
                  <a:t> </a:t>
                </a:r>
              </a:p>
            </p:txBody>
          </p:sp>
        </mc:Fallback>
      </mc:AlternateContent>
    </p:spTree>
  </p:cSld>
  <p:clrMapOvr>
    <a:masterClrMapping/>
  </p:clrMapOvr>
  <p:transition advClick="0">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593013" y="6526213"/>
            <a:ext cx="16240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10243" name="Freeform 3"/>
          <p:cNvSpPr>
            <a:spLocks noChangeArrowheads="1"/>
          </p:cNvSpPr>
          <p:nvPr/>
        </p:nvSpPr>
        <p:spPr bwMode="auto">
          <a:xfrm>
            <a:off x="280352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4" name="Freeform 4"/>
          <p:cNvSpPr>
            <a:spLocks noChangeArrowheads="1"/>
          </p:cNvSpPr>
          <p:nvPr/>
        </p:nvSpPr>
        <p:spPr bwMode="auto">
          <a:xfrm>
            <a:off x="19843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5" name="Freeform 5"/>
          <p:cNvSpPr>
            <a:spLocks noChangeArrowheads="1"/>
          </p:cNvSpPr>
          <p:nvPr/>
        </p:nvSpPr>
        <p:spPr bwMode="auto">
          <a:xfrm>
            <a:off x="3630613"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6" name="Freeform 6"/>
          <p:cNvSpPr>
            <a:spLocks noChangeArrowheads="1"/>
          </p:cNvSpPr>
          <p:nvPr/>
        </p:nvSpPr>
        <p:spPr bwMode="auto">
          <a:xfrm>
            <a:off x="444182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7" name="Freeform 7"/>
          <p:cNvSpPr>
            <a:spLocks noChangeArrowheads="1"/>
          </p:cNvSpPr>
          <p:nvPr/>
        </p:nvSpPr>
        <p:spPr bwMode="auto">
          <a:xfrm>
            <a:off x="52609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 name="Freeform 8"/>
          <p:cNvSpPr>
            <a:spLocks noChangeArrowheads="1"/>
          </p:cNvSpPr>
          <p:nvPr/>
        </p:nvSpPr>
        <p:spPr bwMode="auto">
          <a:xfrm>
            <a:off x="69373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9" name="Freeform 9"/>
          <p:cNvSpPr>
            <a:spLocks noChangeArrowheads="1"/>
          </p:cNvSpPr>
          <p:nvPr/>
        </p:nvSpPr>
        <p:spPr bwMode="auto">
          <a:xfrm>
            <a:off x="7778750"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 name="Freeform 10"/>
          <p:cNvSpPr>
            <a:spLocks noChangeArrowheads="1"/>
          </p:cNvSpPr>
          <p:nvPr/>
        </p:nvSpPr>
        <p:spPr bwMode="auto">
          <a:xfrm>
            <a:off x="1149350" y="1925638"/>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1" name="Freeform 11"/>
          <p:cNvSpPr>
            <a:spLocks noChangeArrowheads="1"/>
          </p:cNvSpPr>
          <p:nvPr/>
        </p:nvSpPr>
        <p:spPr bwMode="auto">
          <a:xfrm>
            <a:off x="1149350" y="2767013"/>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12"/>
          <p:cNvSpPr>
            <a:spLocks noChangeArrowheads="1"/>
          </p:cNvSpPr>
          <p:nvPr/>
        </p:nvSpPr>
        <p:spPr bwMode="auto">
          <a:xfrm>
            <a:off x="1149350" y="4429125"/>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4" name="Freeform 14"/>
          <p:cNvSpPr>
            <a:spLocks noChangeArrowheads="1"/>
          </p:cNvSpPr>
          <p:nvPr/>
        </p:nvSpPr>
        <p:spPr bwMode="auto">
          <a:xfrm>
            <a:off x="4060825" y="2319338"/>
            <a:ext cx="4597400" cy="785812"/>
          </a:xfrm>
          <a:custGeom>
            <a:avLst/>
            <a:gdLst>
              <a:gd name="T0" fmla="*/ 2147483646 w 2896"/>
              <a:gd name="T1" fmla="*/ 2147483646 h 495"/>
              <a:gd name="T2" fmla="*/ 2147483646 w 2896"/>
              <a:gd name="T3" fmla="*/ 2147483646 h 495"/>
              <a:gd name="T4" fmla="*/ 2147483646 w 2896"/>
              <a:gd name="T5" fmla="*/ 2147483646 h 495"/>
              <a:gd name="T6" fmla="*/ 2147483646 w 2896"/>
              <a:gd name="T7" fmla="*/ 2147483646 h 495"/>
              <a:gd name="T8" fmla="*/ 2147483646 w 2896"/>
              <a:gd name="T9" fmla="*/ 2147483646 h 495"/>
              <a:gd name="T10" fmla="*/ 2147483646 w 2896"/>
              <a:gd name="T11" fmla="*/ 2147483646 h 495"/>
              <a:gd name="T12" fmla="*/ 2147483646 w 2896"/>
              <a:gd name="T13" fmla="*/ 2147483646 h 495"/>
              <a:gd name="T14" fmla="*/ 2147483646 w 2896"/>
              <a:gd name="T15" fmla="*/ 2147483646 h 495"/>
              <a:gd name="T16" fmla="*/ 2147483646 w 2896"/>
              <a:gd name="T17" fmla="*/ 2147483646 h 495"/>
              <a:gd name="T18" fmla="*/ 2147483646 w 2896"/>
              <a:gd name="T19" fmla="*/ 2147483646 h 495"/>
              <a:gd name="T20" fmla="*/ 2147483646 w 2896"/>
              <a:gd name="T21" fmla="*/ 2147483646 h 495"/>
              <a:gd name="T22" fmla="*/ 2147483646 w 2896"/>
              <a:gd name="T23" fmla="*/ 2147483646 h 495"/>
              <a:gd name="T24" fmla="*/ 2147483646 w 2896"/>
              <a:gd name="T25" fmla="*/ 2147483646 h 495"/>
              <a:gd name="T26" fmla="*/ 2147483646 w 2896"/>
              <a:gd name="T27" fmla="*/ 2147483646 h 495"/>
              <a:gd name="T28" fmla="*/ 2147483646 w 2896"/>
              <a:gd name="T29" fmla="*/ 2147483646 h 495"/>
              <a:gd name="T30" fmla="*/ 2147483646 w 2896"/>
              <a:gd name="T31" fmla="*/ 2147483646 h 495"/>
              <a:gd name="T32" fmla="*/ 2147483646 w 2896"/>
              <a:gd name="T33" fmla="*/ 2147483646 h 495"/>
              <a:gd name="T34" fmla="*/ 2147483646 w 2896"/>
              <a:gd name="T35" fmla="*/ 2147483646 h 495"/>
              <a:gd name="T36" fmla="*/ 2147483646 w 2896"/>
              <a:gd name="T37" fmla="*/ 2147483646 h 495"/>
              <a:gd name="T38" fmla="*/ 2147483646 w 2896"/>
              <a:gd name="T39" fmla="*/ 2147483646 h 495"/>
              <a:gd name="T40" fmla="*/ 2147483646 w 2896"/>
              <a:gd name="T41" fmla="*/ 2147483646 h 495"/>
              <a:gd name="T42" fmla="*/ 2147483646 w 2896"/>
              <a:gd name="T43" fmla="*/ 2147483646 h 495"/>
              <a:gd name="T44" fmla="*/ 2147483646 w 2896"/>
              <a:gd name="T45" fmla="*/ 2147483646 h 495"/>
              <a:gd name="T46" fmla="*/ 2147483646 w 2896"/>
              <a:gd name="T47" fmla="*/ 2147483646 h 495"/>
              <a:gd name="T48" fmla="*/ 2147483646 w 2896"/>
              <a:gd name="T49" fmla="*/ 2147483646 h 495"/>
              <a:gd name="T50" fmla="*/ 2147483646 w 2896"/>
              <a:gd name="T51" fmla="*/ 2147483646 h 495"/>
              <a:gd name="T52" fmla="*/ 2147483646 w 2896"/>
              <a:gd name="T53" fmla="*/ 2147483646 h 495"/>
              <a:gd name="T54" fmla="*/ 2147483646 w 2896"/>
              <a:gd name="T55" fmla="*/ 2147483646 h 495"/>
              <a:gd name="T56" fmla="*/ 2147483646 w 2896"/>
              <a:gd name="T57" fmla="*/ 2147483646 h 495"/>
              <a:gd name="T58" fmla="*/ 2147483646 w 2896"/>
              <a:gd name="T59" fmla="*/ 2147483646 h 495"/>
              <a:gd name="T60" fmla="*/ 2147483646 w 2896"/>
              <a:gd name="T61" fmla="*/ 2147483646 h 495"/>
              <a:gd name="T62" fmla="*/ 2147483646 w 2896"/>
              <a:gd name="T63" fmla="*/ 2147483646 h 495"/>
              <a:gd name="T64" fmla="*/ 2147483646 w 2896"/>
              <a:gd name="T65" fmla="*/ 2147483646 h 495"/>
              <a:gd name="T66" fmla="*/ 2147483646 w 2896"/>
              <a:gd name="T67" fmla="*/ 2147483646 h 495"/>
              <a:gd name="T68" fmla="*/ 2147483646 w 2896"/>
              <a:gd name="T69" fmla="*/ 2147483646 h 495"/>
              <a:gd name="T70" fmla="*/ 2147483646 w 2896"/>
              <a:gd name="T71" fmla="*/ 2147483646 h 495"/>
              <a:gd name="T72" fmla="*/ 2147483646 w 2896"/>
              <a:gd name="T73" fmla="*/ 2147483646 h 495"/>
              <a:gd name="T74" fmla="*/ 2147483646 w 2896"/>
              <a:gd name="T75" fmla="*/ 2147483646 h 495"/>
              <a:gd name="T76" fmla="*/ 2147483646 w 2896"/>
              <a:gd name="T77" fmla="*/ 2147483646 h 495"/>
              <a:gd name="T78" fmla="*/ 2147483646 w 2896"/>
              <a:gd name="T79" fmla="*/ 2147483646 h 495"/>
              <a:gd name="T80" fmla="*/ 2147483646 w 2896"/>
              <a:gd name="T81" fmla="*/ 2147483646 h 495"/>
              <a:gd name="T82" fmla="*/ 2147483646 w 2896"/>
              <a:gd name="T83" fmla="*/ 2147483646 h 495"/>
              <a:gd name="T84" fmla="*/ 2147483646 w 2896"/>
              <a:gd name="T85" fmla="*/ 2147483646 h 495"/>
              <a:gd name="T86" fmla="*/ 2147483646 w 2896"/>
              <a:gd name="T87" fmla="*/ 2147483646 h 495"/>
              <a:gd name="T88" fmla="*/ 2147483646 w 2896"/>
              <a:gd name="T89" fmla="*/ 2147483646 h 495"/>
              <a:gd name="T90" fmla="*/ 2147483646 w 2896"/>
              <a:gd name="T91" fmla="*/ 2147483646 h 495"/>
              <a:gd name="T92" fmla="*/ 2147483646 w 2896"/>
              <a:gd name="T93" fmla="*/ 2147483646 h 495"/>
              <a:gd name="T94" fmla="*/ 2147483646 w 2896"/>
              <a:gd name="T95" fmla="*/ 2147483646 h 495"/>
              <a:gd name="T96" fmla="*/ 2147483646 w 2896"/>
              <a:gd name="T97" fmla="*/ 2147483646 h 495"/>
              <a:gd name="T98" fmla="*/ 2147483646 w 2896"/>
              <a:gd name="T99" fmla="*/ 2147483646 h 495"/>
              <a:gd name="T100" fmla="*/ 2147483646 w 2896"/>
              <a:gd name="T101" fmla="*/ 2147483646 h 495"/>
              <a:gd name="T102" fmla="*/ 2147483646 w 2896"/>
              <a:gd name="T103" fmla="*/ 2147483646 h 495"/>
              <a:gd name="T104" fmla="*/ 2147483646 w 2896"/>
              <a:gd name="T105" fmla="*/ 2147483646 h 495"/>
              <a:gd name="T106" fmla="*/ 2147483646 w 2896"/>
              <a:gd name="T107" fmla="*/ 2147483646 h 495"/>
              <a:gd name="T108" fmla="*/ 2147483646 w 2896"/>
              <a:gd name="T109" fmla="*/ 2147483646 h 495"/>
              <a:gd name="T110" fmla="*/ 2147483646 w 2896"/>
              <a:gd name="T111" fmla="*/ 2147483646 h 495"/>
              <a:gd name="T112" fmla="*/ 2147483646 w 2896"/>
              <a:gd name="T113" fmla="*/ 2147483646 h 495"/>
              <a:gd name="T114" fmla="*/ 2147483646 w 2896"/>
              <a:gd name="T115" fmla="*/ 2147483646 h 4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96"/>
              <a:gd name="T175" fmla="*/ 0 h 495"/>
              <a:gd name="T176" fmla="*/ 2896 w 2896"/>
              <a:gd name="T177" fmla="*/ 495 h 4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96" h="495">
                <a:moveTo>
                  <a:pt x="2896" y="0"/>
                </a:moveTo>
                <a:lnTo>
                  <a:pt x="2887" y="0"/>
                </a:lnTo>
                <a:lnTo>
                  <a:pt x="2879" y="1"/>
                </a:lnTo>
                <a:lnTo>
                  <a:pt x="2870" y="2"/>
                </a:lnTo>
                <a:lnTo>
                  <a:pt x="2862" y="3"/>
                </a:lnTo>
                <a:lnTo>
                  <a:pt x="2854" y="3"/>
                </a:lnTo>
                <a:lnTo>
                  <a:pt x="2845" y="4"/>
                </a:lnTo>
                <a:lnTo>
                  <a:pt x="2837" y="5"/>
                </a:lnTo>
                <a:lnTo>
                  <a:pt x="2829" y="6"/>
                </a:lnTo>
                <a:lnTo>
                  <a:pt x="2820" y="6"/>
                </a:lnTo>
                <a:lnTo>
                  <a:pt x="2812" y="7"/>
                </a:lnTo>
                <a:lnTo>
                  <a:pt x="2804" y="8"/>
                </a:lnTo>
                <a:lnTo>
                  <a:pt x="2795" y="9"/>
                </a:lnTo>
                <a:lnTo>
                  <a:pt x="2787" y="10"/>
                </a:lnTo>
                <a:lnTo>
                  <a:pt x="2779" y="10"/>
                </a:lnTo>
                <a:lnTo>
                  <a:pt x="2770" y="11"/>
                </a:lnTo>
                <a:lnTo>
                  <a:pt x="2762" y="12"/>
                </a:lnTo>
                <a:lnTo>
                  <a:pt x="2754" y="13"/>
                </a:lnTo>
                <a:lnTo>
                  <a:pt x="2745" y="14"/>
                </a:lnTo>
                <a:lnTo>
                  <a:pt x="2737" y="14"/>
                </a:lnTo>
                <a:lnTo>
                  <a:pt x="2729" y="15"/>
                </a:lnTo>
                <a:lnTo>
                  <a:pt x="2721" y="16"/>
                </a:lnTo>
                <a:lnTo>
                  <a:pt x="2712" y="17"/>
                </a:lnTo>
                <a:lnTo>
                  <a:pt x="2704" y="18"/>
                </a:lnTo>
                <a:lnTo>
                  <a:pt x="2696" y="18"/>
                </a:lnTo>
                <a:lnTo>
                  <a:pt x="2687" y="19"/>
                </a:lnTo>
                <a:lnTo>
                  <a:pt x="2679" y="20"/>
                </a:lnTo>
                <a:lnTo>
                  <a:pt x="2671" y="21"/>
                </a:lnTo>
                <a:lnTo>
                  <a:pt x="2663" y="22"/>
                </a:lnTo>
                <a:lnTo>
                  <a:pt x="2655" y="23"/>
                </a:lnTo>
                <a:lnTo>
                  <a:pt x="2646" y="23"/>
                </a:lnTo>
                <a:lnTo>
                  <a:pt x="2638" y="24"/>
                </a:lnTo>
                <a:lnTo>
                  <a:pt x="2630" y="25"/>
                </a:lnTo>
                <a:lnTo>
                  <a:pt x="2622" y="26"/>
                </a:lnTo>
                <a:lnTo>
                  <a:pt x="2614" y="27"/>
                </a:lnTo>
                <a:lnTo>
                  <a:pt x="2605" y="28"/>
                </a:lnTo>
                <a:lnTo>
                  <a:pt x="2597" y="28"/>
                </a:lnTo>
                <a:lnTo>
                  <a:pt x="2589" y="29"/>
                </a:lnTo>
                <a:lnTo>
                  <a:pt x="2581" y="30"/>
                </a:lnTo>
                <a:lnTo>
                  <a:pt x="2573" y="31"/>
                </a:lnTo>
                <a:lnTo>
                  <a:pt x="2565" y="32"/>
                </a:lnTo>
                <a:lnTo>
                  <a:pt x="2556" y="33"/>
                </a:lnTo>
                <a:lnTo>
                  <a:pt x="2548" y="33"/>
                </a:lnTo>
                <a:lnTo>
                  <a:pt x="2540" y="34"/>
                </a:lnTo>
                <a:lnTo>
                  <a:pt x="2532" y="35"/>
                </a:lnTo>
                <a:lnTo>
                  <a:pt x="2524" y="36"/>
                </a:lnTo>
                <a:lnTo>
                  <a:pt x="2516" y="37"/>
                </a:lnTo>
                <a:lnTo>
                  <a:pt x="2508" y="38"/>
                </a:lnTo>
                <a:lnTo>
                  <a:pt x="2500" y="39"/>
                </a:lnTo>
                <a:lnTo>
                  <a:pt x="2491" y="39"/>
                </a:lnTo>
                <a:lnTo>
                  <a:pt x="2483" y="40"/>
                </a:lnTo>
                <a:lnTo>
                  <a:pt x="2475" y="41"/>
                </a:lnTo>
                <a:lnTo>
                  <a:pt x="2467" y="42"/>
                </a:lnTo>
                <a:lnTo>
                  <a:pt x="2459" y="43"/>
                </a:lnTo>
                <a:lnTo>
                  <a:pt x="2451" y="44"/>
                </a:lnTo>
                <a:lnTo>
                  <a:pt x="2443" y="45"/>
                </a:lnTo>
                <a:lnTo>
                  <a:pt x="2435" y="46"/>
                </a:lnTo>
                <a:lnTo>
                  <a:pt x="2427" y="46"/>
                </a:lnTo>
                <a:lnTo>
                  <a:pt x="2419" y="47"/>
                </a:lnTo>
                <a:lnTo>
                  <a:pt x="2411" y="48"/>
                </a:lnTo>
                <a:lnTo>
                  <a:pt x="2403" y="49"/>
                </a:lnTo>
                <a:lnTo>
                  <a:pt x="2395" y="50"/>
                </a:lnTo>
                <a:lnTo>
                  <a:pt x="2387" y="51"/>
                </a:lnTo>
                <a:lnTo>
                  <a:pt x="2379" y="52"/>
                </a:lnTo>
                <a:lnTo>
                  <a:pt x="2371" y="53"/>
                </a:lnTo>
                <a:lnTo>
                  <a:pt x="2363" y="54"/>
                </a:lnTo>
                <a:lnTo>
                  <a:pt x="2355" y="55"/>
                </a:lnTo>
                <a:lnTo>
                  <a:pt x="2347" y="55"/>
                </a:lnTo>
                <a:lnTo>
                  <a:pt x="2339" y="56"/>
                </a:lnTo>
                <a:lnTo>
                  <a:pt x="2331" y="57"/>
                </a:lnTo>
                <a:lnTo>
                  <a:pt x="2323" y="58"/>
                </a:lnTo>
                <a:lnTo>
                  <a:pt x="2315" y="59"/>
                </a:lnTo>
                <a:lnTo>
                  <a:pt x="2307" y="60"/>
                </a:lnTo>
                <a:lnTo>
                  <a:pt x="2299" y="61"/>
                </a:lnTo>
                <a:lnTo>
                  <a:pt x="2291" y="62"/>
                </a:lnTo>
                <a:lnTo>
                  <a:pt x="2283" y="63"/>
                </a:lnTo>
                <a:lnTo>
                  <a:pt x="2275" y="64"/>
                </a:lnTo>
                <a:lnTo>
                  <a:pt x="2267" y="65"/>
                </a:lnTo>
                <a:lnTo>
                  <a:pt x="2259" y="66"/>
                </a:lnTo>
                <a:lnTo>
                  <a:pt x="2252" y="66"/>
                </a:lnTo>
                <a:lnTo>
                  <a:pt x="2244" y="67"/>
                </a:lnTo>
                <a:lnTo>
                  <a:pt x="2236" y="68"/>
                </a:lnTo>
                <a:lnTo>
                  <a:pt x="2228" y="69"/>
                </a:lnTo>
                <a:lnTo>
                  <a:pt x="2220" y="70"/>
                </a:lnTo>
                <a:lnTo>
                  <a:pt x="2212" y="71"/>
                </a:lnTo>
                <a:lnTo>
                  <a:pt x="2204" y="72"/>
                </a:lnTo>
                <a:lnTo>
                  <a:pt x="2196" y="73"/>
                </a:lnTo>
                <a:lnTo>
                  <a:pt x="2189" y="74"/>
                </a:lnTo>
                <a:lnTo>
                  <a:pt x="2181" y="75"/>
                </a:lnTo>
                <a:lnTo>
                  <a:pt x="2173" y="76"/>
                </a:lnTo>
                <a:lnTo>
                  <a:pt x="2165" y="77"/>
                </a:lnTo>
                <a:lnTo>
                  <a:pt x="2157" y="78"/>
                </a:lnTo>
                <a:lnTo>
                  <a:pt x="2149" y="79"/>
                </a:lnTo>
                <a:lnTo>
                  <a:pt x="2142" y="80"/>
                </a:lnTo>
                <a:lnTo>
                  <a:pt x="2134" y="81"/>
                </a:lnTo>
                <a:lnTo>
                  <a:pt x="2126" y="82"/>
                </a:lnTo>
                <a:lnTo>
                  <a:pt x="2118" y="83"/>
                </a:lnTo>
                <a:lnTo>
                  <a:pt x="2110" y="84"/>
                </a:lnTo>
                <a:lnTo>
                  <a:pt x="2103" y="85"/>
                </a:lnTo>
                <a:lnTo>
                  <a:pt x="2095" y="86"/>
                </a:lnTo>
                <a:lnTo>
                  <a:pt x="2087" y="87"/>
                </a:lnTo>
                <a:lnTo>
                  <a:pt x="2079" y="88"/>
                </a:lnTo>
                <a:lnTo>
                  <a:pt x="2072" y="89"/>
                </a:lnTo>
                <a:lnTo>
                  <a:pt x="2064" y="90"/>
                </a:lnTo>
                <a:lnTo>
                  <a:pt x="2056" y="91"/>
                </a:lnTo>
                <a:lnTo>
                  <a:pt x="2048" y="92"/>
                </a:lnTo>
                <a:lnTo>
                  <a:pt x="2041" y="93"/>
                </a:lnTo>
                <a:lnTo>
                  <a:pt x="2033" y="94"/>
                </a:lnTo>
                <a:lnTo>
                  <a:pt x="2025" y="95"/>
                </a:lnTo>
                <a:lnTo>
                  <a:pt x="2017" y="96"/>
                </a:lnTo>
                <a:lnTo>
                  <a:pt x="2010" y="97"/>
                </a:lnTo>
                <a:lnTo>
                  <a:pt x="2002" y="98"/>
                </a:lnTo>
                <a:lnTo>
                  <a:pt x="1994" y="99"/>
                </a:lnTo>
                <a:lnTo>
                  <a:pt x="1987" y="100"/>
                </a:lnTo>
                <a:lnTo>
                  <a:pt x="1979" y="101"/>
                </a:lnTo>
                <a:lnTo>
                  <a:pt x="1971" y="102"/>
                </a:lnTo>
                <a:lnTo>
                  <a:pt x="1964" y="103"/>
                </a:lnTo>
                <a:lnTo>
                  <a:pt x="1956" y="104"/>
                </a:lnTo>
                <a:lnTo>
                  <a:pt x="1948" y="105"/>
                </a:lnTo>
                <a:lnTo>
                  <a:pt x="1941" y="106"/>
                </a:lnTo>
                <a:lnTo>
                  <a:pt x="1933" y="107"/>
                </a:lnTo>
                <a:lnTo>
                  <a:pt x="1925" y="108"/>
                </a:lnTo>
                <a:lnTo>
                  <a:pt x="1918" y="109"/>
                </a:lnTo>
                <a:lnTo>
                  <a:pt x="1910" y="110"/>
                </a:lnTo>
                <a:lnTo>
                  <a:pt x="1903" y="111"/>
                </a:lnTo>
                <a:lnTo>
                  <a:pt x="1895" y="112"/>
                </a:lnTo>
                <a:lnTo>
                  <a:pt x="1887" y="113"/>
                </a:lnTo>
                <a:lnTo>
                  <a:pt x="1880" y="114"/>
                </a:lnTo>
                <a:lnTo>
                  <a:pt x="1872" y="115"/>
                </a:lnTo>
                <a:lnTo>
                  <a:pt x="1865" y="116"/>
                </a:lnTo>
                <a:lnTo>
                  <a:pt x="1857" y="117"/>
                </a:lnTo>
                <a:lnTo>
                  <a:pt x="1849" y="118"/>
                </a:lnTo>
                <a:lnTo>
                  <a:pt x="1842" y="119"/>
                </a:lnTo>
                <a:lnTo>
                  <a:pt x="1834" y="120"/>
                </a:lnTo>
                <a:lnTo>
                  <a:pt x="1827" y="121"/>
                </a:lnTo>
                <a:lnTo>
                  <a:pt x="1819" y="122"/>
                </a:lnTo>
                <a:lnTo>
                  <a:pt x="1812" y="123"/>
                </a:lnTo>
                <a:lnTo>
                  <a:pt x="1804" y="125"/>
                </a:lnTo>
                <a:lnTo>
                  <a:pt x="1797" y="126"/>
                </a:lnTo>
                <a:lnTo>
                  <a:pt x="1789" y="127"/>
                </a:lnTo>
                <a:lnTo>
                  <a:pt x="1782" y="128"/>
                </a:lnTo>
                <a:lnTo>
                  <a:pt x="1774" y="129"/>
                </a:lnTo>
                <a:lnTo>
                  <a:pt x="1767" y="130"/>
                </a:lnTo>
                <a:lnTo>
                  <a:pt x="1759" y="131"/>
                </a:lnTo>
                <a:lnTo>
                  <a:pt x="1752" y="132"/>
                </a:lnTo>
                <a:lnTo>
                  <a:pt x="1744" y="133"/>
                </a:lnTo>
                <a:lnTo>
                  <a:pt x="1737" y="134"/>
                </a:lnTo>
                <a:lnTo>
                  <a:pt x="1729" y="135"/>
                </a:lnTo>
                <a:lnTo>
                  <a:pt x="1722" y="136"/>
                </a:lnTo>
                <a:lnTo>
                  <a:pt x="1714" y="137"/>
                </a:lnTo>
                <a:lnTo>
                  <a:pt x="1707" y="139"/>
                </a:lnTo>
                <a:lnTo>
                  <a:pt x="1699" y="140"/>
                </a:lnTo>
                <a:lnTo>
                  <a:pt x="1692" y="141"/>
                </a:lnTo>
                <a:lnTo>
                  <a:pt x="1685" y="142"/>
                </a:lnTo>
                <a:lnTo>
                  <a:pt x="1677" y="143"/>
                </a:lnTo>
                <a:lnTo>
                  <a:pt x="1670" y="144"/>
                </a:lnTo>
                <a:lnTo>
                  <a:pt x="1662" y="145"/>
                </a:lnTo>
                <a:lnTo>
                  <a:pt x="1655" y="146"/>
                </a:lnTo>
                <a:lnTo>
                  <a:pt x="1647" y="147"/>
                </a:lnTo>
                <a:lnTo>
                  <a:pt x="1640" y="148"/>
                </a:lnTo>
                <a:lnTo>
                  <a:pt x="1633" y="150"/>
                </a:lnTo>
                <a:lnTo>
                  <a:pt x="1625" y="151"/>
                </a:lnTo>
                <a:lnTo>
                  <a:pt x="1618" y="152"/>
                </a:lnTo>
                <a:lnTo>
                  <a:pt x="1611" y="153"/>
                </a:lnTo>
                <a:lnTo>
                  <a:pt x="1603" y="154"/>
                </a:lnTo>
                <a:lnTo>
                  <a:pt x="1596" y="155"/>
                </a:lnTo>
                <a:lnTo>
                  <a:pt x="1589" y="156"/>
                </a:lnTo>
                <a:lnTo>
                  <a:pt x="1581" y="157"/>
                </a:lnTo>
                <a:lnTo>
                  <a:pt x="1574" y="159"/>
                </a:lnTo>
                <a:lnTo>
                  <a:pt x="1567" y="160"/>
                </a:lnTo>
                <a:lnTo>
                  <a:pt x="1559" y="161"/>
                </a:lnTo>
                <a:lnTo>
                  <a:pt x="1552" y="162"/>
                </a:lnTo>
                <a:lnTo>
                  <a:pt x="1545" y="163"/>
                </a:lnTo>
                <a:lnTo>
                  <a:pt x="1537" y="164"/>
                </a:lnTo>
                <a:lnTo>
                  <a:pt x="1530" y="165"/>
                </a:lnTo>
                <a:lnTo>
                  <a:pt x="1523" y="167"/>
                </a:lnTo>
                <a:lnTo>
                  <a:pt x="1515" y="168"/>
                </a:lnTo>
                <a:lnTo>
                  <a:pt x="1508" y="169"/>
                </a:lnTo>
                <a:lnTo>
                  <a:pt x="1501" y="170"/>
                </a:lnTo>
                <a:lnTo>
                  <a:pt x="1494" y="171"/>
                </a:lnTo>
                <a:lnTo>
                  <a:pt x="1486" y="172"/>
                </a:lnTo>
                <a:lnTo>
                  <a:pt x="1479" y="174"/>
                </a:lnTo>
                <a:lnTo>
                  <a:pt x="1472" y="175"/>
                </a:lnTo>
                <a:lnTo>
                  <a:pt x="1465" y="176"/>
                </a:lnTo>
                <a:lnTo>
                  <a:pt x="1457" y="177"/>
                </a:lnTo>
                <a:lnTo>
                  <a:pt x="1450" y="178"/>
                </a:lnTo>
                <a:lnTo>
                  <a:pt x="1443" y="179"/>
                </a:lnTo>
                <a:lnTo>
                  <a:pt x="1436" y="181"/>
                </a:lnTo>
                <a:lnTo>
                  <a:pt x="1429" y="182"/>
                </a:lnTo>
                <a:lnTo>
                  <a:pt x="1421" y="183"/>
                </a:lnTo>
                <a:lnTo>
                  <a:pt x="1414" y="184"/>
                </a:lnTo>
                <a:lnTo>
                  <a:pt x="1407" y="185"/>
                </a:lnTo>
                <a:lnTo>
                  <a:pt x="1400" y="186"/>
                </a:lnTo>
                <a:lnTo>
                  <a:pt x="1393" y="188"/>
                </a:lnTo>
                <a:lnTo>
                  <a:pt x="1385" y="189"/>
                </a:lnTo>
                <a:lnTo>
                  <a:pt x="1378" y="190"/>
                </a:lnTo>
                <a:lnTo>
                  <a:pt x="1371" y="191"/>
                </a:lnTo>
                <a:lnTo>
                  <a:pt x="1364" y="192"/>
                </a:lnTo>
                <a:lnTo>
                  <a:pt x="1357" y="194"/>
                </a:lnTo>
                <a:lnTo>
                  <a:pt x="1350" y="195"/>
                </a:lnTo>
                <a:lnTo>
                  <a:pt x="1343" y="196"/>
                </a:lnTo>
                <a:lnTo>
                  <a:pt x="1336" y="197"/>
                </a:lnTo>
                <a:lnTo>
                  <a:pt x="1328" y="198"/>
                </a:lnTo>
                <a:lnTo>
                  <a:pt x="1321" y="200"/>
                </a:lnTo>
                <a:lnTo>
                  <a:pt x="1314" y="201"/>
                </a:lnTo>
                <a:lnTo>
                  <a:pt x="1307" y="202"/>
                </a:lnTo>
                <a:lnTo>
                  <a:pt x="1300" y="203"/>
                </a:lnTo>
                <a:lnTo>
                  <a:pt x="1293" y="205"/>
                </a:lnTo>
                <a:lnTo>
                  <a:pt x="1286" y="206"/>
                </a:lnTo>
                <a:lnTo>
                  <a:pt x="1279" y="207"/>
                </a:lnTo>
                <a:lnTo>
                  <a:pt x="1272" y="208"/>
                </a:lnTo>
                <a:lnTo>
                  <a:pt x="1265" y="209"/>
                </a:lnTo>
                <a:lnTo>
                  <a:pt x="1258" y="211"/>
                </a:lnTo>
                <a:lnTo>
                  <a:pt x="1251" y="212"/>
                </a:lnTo>
                <a:lnTo>
                  <a:pt x="1244" y="213"/>
                </a:lnTo>
                <a:lnTo>
                  <a:pt x="1236" y="214"/>
                </a:lnTo>
                <a:lnTo>
                  <a:pt x="1229" y="216"/>
                </a:lnTo>
                <a:lnTo>
                  <a:pt x="1222" y="217"/>
                </a:lnTo>
                <a:lnTo>
                  <a:pt x="1215" y="218"/>
                </a:lnTo>
                <a:lnTo>
                  <a:pt x="1208" y="219"/>
                </a:lnTo>
                <a:lnTo>
                  <a:pt x="1201" y="221"/>
                </a:lnTo>
                <a:lnTo>
                  <a:pt x="1194" y="222"/>
                </a:lnTo>
                <a:lnTo>
                  <a:pt x="1187" y="223"/>
                </a:lnTo>
                <a:lnTo>
                  <a:pt x="1180" y="224"/>
                </a:lnTo>
                <a:lnTo>
                  <a:pt x="1174" y="226"/>
                </a:lnTo>
                <a:lnTo>
                  <a:pt x="1167" y="227"/>
                </a:lnTo>
                <a:lnTo>
                  <a:pt x="1160" y="228"/>
                </a:lnTo>
                <a:lnTo>
                  <a:pt x="1153" y="229"/>
                </a:lnTo>
                <a:lnTo>
                  <a:pt x="1146" y="231"/>
                </a:lnTo>
                <a:lnTo>
                  <a:pt x="1139" y="232"/>
                </a:lnTo>
                <a:lnTo>
                  <a:pt x="1132" y="233"/>
                </a:lnTo>
                <a:lnTo>
                  <a:pt x="1125" y="235"/>
                </a:lnTo>
                <a:lnTo>
                  <a:pt x="1118" y="236"/>
                </a:lnTo>
                <a:lnTo>
                  <a:pt x="1111" y="237"/>
                </a:lnTo>
                <a:lnTo>
                  <a:pt x="1104" y="238"/>
                </a:lnTo>
                <a:lnTo>
                  <a:pt x="1097" y="240"/>
                </a:lnTo>
                <a:lnTo>
                  <a:pt x="1090" y="241"/>
                </a:lnTo>
                <a:lnTo>
                  <a:pt x="1083" y="242"/>
                </a:lnTo>
                <a:lnTo>
                  <a:pt x="1077" y="243"/>
                </a:lnTo>
                <a:lnTo>
                  <a:pt x="1070" y="245"/>
                </a:lnTo>
                <a:lnTo>
                  <a:pt x="1063" y="246"/>
                </a:lnTo>
                <a:lnTo>
                  <a:pt x="1056" y="247"/>
                </a:lnTo>
                <a:lnTo>
                  <a:pt x="1049" y="249"/>
                </a:lnTo>
                <a:lnTo>
                  <a:pt x="1042" y="250"/>
                </a:lnTo>
                <a:lnTo>
                  <a:pt x="1035" y="251"/>
                </a:lnTo>
                <a:lnTo>
                  <a:pt x="1029" y="253"/>
                </a:lnTo>
                <a:lnTo>
                  <a:pt x="1022" y="254"/>
                </a:lnTo>
                <a:lnTo>
                  <a:pt x="1015" y="255"/>
                </a:lnTo>
                <a:lnTo>
                  <a:pt x="1008" y="257"/>
                </a:lnTo>
                <a:lnTo>
                  <a:pt x="1001" y="258"/>
                </a:lnTo>
                <a:lnTo>
                  <a:pt x="994" y="259"/>
                </a:lnTo>
                <a:lnTo>
                  <a:pt x="988" y="260"/>
                </a:lnTo>
                <a:lnTo>
                  <a:pt x="981" y="262"/>
                </a:lnTo>
                <a:lnTo>
                  <a:pt x="974" y="263"/>
                </a:lnTo>
                <a:lnTo>
                  <a:pt x="967" y="264"/>
                </a:lnTo>
                <a:lnTo>
                  <a:pt x="961" y="266"/>
                </a:lnTo>
                <a:lnTo>
                  <a:pt x="954" y="267"/>
                </a:lnTo>
                <a:lnTo>
                  <a:pt x="947" y="268"/>
                </a:lnTo>
                <a:lnTo>
                  <a:pt x="940" y="270"/>
                </a:lnTo>
                <a:lnTo>
                  <a:pt x="934" y="271"/>
                </a:lnTo>
                <a:lnTo>
                  <a:pt x="927" y="272"/>
                </a:lnTo>
                <a:lnTo>
                  <a:pt x="920" y="274"/>
                </a:lnTo>
                <a:lnTo>
                  <a:pt x="913" y="275"/>
                </a:lnTo>
                <a:lnTo>
                  <a:pt x="907" y="276"/>
                </a:lnTo>
                <a:lnTo>
                  <a:pt x="900" y="278"/>
                </a:lnTo>
                <a:lnTo>
                  <a:pt x="893" y="279"/>
                </a:lnTo>
                <a:lnTo>
                  <a:pt x="886" y="281"/>
                </a:lnTo>
                <a:lnTo>
                  <a:pt x="880" y="282"/>
                </a:lnTo>
                <a:lnTo>
                  <a:pt x="873" y="283"/>
                </a:lnTo>
                <a:lnTo>
                  <a:pt x="866" y="285"/>
                </a:lnTo>
                <a:lnTo>
                  <a:pt x="860" y="286"/>
                </a:lnTo>
                <a:lnTo>
                  <a:pt x="853" y="287"/>
                </a:lnTo>
                <a:lnTo>
                  <a:pt x="846" y="289"/>
                </a:lnTo>
                <a:lnTo>
                  <a:pt x="840" y="290"/>
                </a:lnTo>
                <a:lnTo>
                  <a:pt x="833" y="291"/>
                </a:lnTo>
                <a:lnTo>
                  <a:pt x="826" y="293"/>
                </a:lnTo>
                <a:lnTo>
                  <a:pt x="820" y="294"/>
                </a:lnTo>
                <a:lnTo>
                  <a:pt x="813" y="296"/>
                </a:lnTo>
                <a:lnTo>
                  <a:pt x="807" y="297"/>
                </a:lnTo>
                <a:lnTo>
                  <a:pt x="800" y="298"/>
                </a:lnTo>
                <a:lnTo>
                  <a:pt x="793" y="300"/>
                </a:lnTo>
                <a:lnTo>
                  <a:pt x="787" y="301"/>
                </a:lnTo>
                <a:lnTo>
                  <a:pt x="780" y="302"/>
                </a:lnTo>
                <a:lnTo>
                  <a:pt x="773" y="304"/>
                </a:lnTo>
                <a:lnTo>
                  <a:pt x="767" y="305"/>
                </a:lnTo>
                <a:lnTo>
                  <a:pt x="760" y="307"/>
                </a:lnTo>
                <a:lnTo>
                  <a:pt x="754" y="308"/>
                </a:lnTo>
                <a:lnTo>
                  <a:pt x="747" y="309"/>
                </a:lnTo>
                <a:lnTo>
                  <a:pt x="741" y="311"/>
                </a:lnTo>
                <a:lnTo>
                  <a:pt x="734" y="312"/>
                </a:lnTo>
                <a:lnTo>
                  <a:pt x="728" y="314"/>
                </a:lnTo>
                <a:lnTo>
                  <a:pt x="721" y="315"/>
                </a:lnTo>
                <a:lnTo>
                  <a:pt x="714" y="316"/>
                </a:lnTo>
                <a:lnTo>
                  <a:pt x="708" y="318"/>
                </a:lnTo>
                <a:lnTo>
                  <a:pt x="701" y="319"/>
                </a:lnTo>
                <a:lnTo>
                  <a:pt x="695" y="321"/>
                </a:lnTo>
                <a:lnTo>
                  <a:pt x="688" y="322"/>
                </a:lnTo>
                <a:lnTo>
                  <a:pt x="682" y="324"/>
                </a:lnTo>
                <a:lnTo>
                  <a:pt x="675" y="325"/>
                </a:lnTo>
                <a:lnTo>
                  <a:pt x="669" y="326"/>
                </a:lnTo>
                <a:lnTo>
                  <a:pt x="662" y="328"/>
                </a:lnTo>
                <a:lnTo>
                  <a:pt x="656" y="329"/>
                </a:lnTo>
                <a:lnTo>
                  <a:pt x="649" y="331"/>
                </a:lnTo>
                <a:lnTo>
                  <a:pt x="643" y="332"/>
                </a:lnTo>
                <a:lnTo>
                  <a:pt x="637" y="334"/>
                </a:lnTo>
                <a:lnTo>
                  <a:pt x="630" y="335"/>
                </a:lnTo>
                <a:lnTo>
                  <a:pt x="624" y="336"/>
                </a:lnTo>
                <a:lnTo>
                  <a:pt x="617" y="338"/>
                </a:lnTo>
                <a:lnTo>
                  <a:pt x="611" y="339"/>
                </a:lnTo>
                <a:lnTo>
                  <a:pt x="604" y="341"/>
                </a:lnTo>
                <a:lnTo>
                  <a:pt x="598" y="342"/>
                </a:lnTo>
                <a:lnTo>
                  <a:pt x="591" y="344"/>
                </a:lnTo>
                <a:lnTo>
                  <a:pt x="585" y="345"/>
                </a:lnTo>
                <a:lnTo>
                  <a:pt x="579" y="347"/>
                </a:lnTo>
                <a:lnTo>
                  <a:pt x="572" y="348"/>
                </a:lnTo>
                <a:lnTo>
                  <a:pt x="566" y="350"/>
                </a:lnTo>
                <a:lnTo>
                  <a:pt x="560" y="351"/>
                </a:lnTo>
                <a:lnTo>
                  <a:pt x="553" y="352"/>
                </a:lnTo>
                <a:lnTo>
                  <a:pt x="547" y="354"/>
                </a:lnTo>
                <a:lnTo>
                  <a:pt x="540" y="355"/>
                </a:lnTo>
                <a:lnTo>
                  <a:pt x="534" y="357"/>
                </a:lnTo>
                <a:lnTo>
                  <a:pt x="528" y="358"/>
                </a:lnTo>
                <a:lnTo>
                  <a:pt x="521" y="360"/>
                </a:lnTo>
                <a:lnTo>
                  <a:pt x="515" y="361"/>
                </a:lnTo>
                <a:lnTo>
                  <a:pt x="509" y="363"/>
                </a:lnTo>
                <a:lnTo>
                  <a:pt x="502" y="364"/>
                </a:lnTo>
                <a:lnTo>
                  <a:pt x="496" y="366"/>
                </a:lnTo>
                <a:lnTo>
                  <a:pt x="490" y="367"/>
                </a:lnTo>
                <a:lnTo>
                  <a:pt x="483" y="369"/>
                </a:lnTo>
                <a:lnTo>
                  <a:pt x="477" y="370"/>
                </a:lnTo>
                <a:lnTo>
                  <a:pt x="471" y="372"/>
                </a:lnTo>
                <a:lnTo>
                  <a:pt x="465" y="373"/>
                </a:lnTo>
                <a:lnTo>
                  <a:pt x="458" y="375"/>
                </a:lnTo>
                <a:lnTo>
                  <a:pt x="452" y="376"/>
                </a:lnTo>
                <a:lnTo>
                  <a:pt x="446" y="378"/>
                </a:lnTo>
                <a:lnTo>
                  <a:pt x="439" y="379"/>
                </a:lnTo>
                <a:lnTo>
                  <a:pt x="433" y="381"/>
                </a:lnTo>
                <a:lnTo>
                  <a:pt x="427" y="382"/>
                </a:lnTo>
                <a:lnTo>
                  <a:pt x="421" y="384"/>
                </a:lnTo>
                <a:lnTo>
                  <a:pt x="414" y="385"/>
                </a:lnTo>
                <a:lnTo>
                  <a:pt x="408" y="387"/>
                </a:lnTo>
                <a:lnTo>
                  <a:pt x="402" y="388"/>
                </a:lnTo>
                <a:lnTo>
                  <a:pt x="396" y="390"/>
                </a:lnTo>
                <a:lnTo>
                  <a:pt x="390" y="391"/>
                </a:lnTo>
                <a:lnTo>
                  <a:pt x="383" y="393"/>
                </a:lnTo>
                <a:lnTo>
                  <a:pt x="377" y="394"/>
                </a:lnTo>
                <a:lnTo>
                  <a:pt x="371" y="396"/>
                </a:lnTo>
                <a:lnTo>
                  <a:pt x="365" y="398"/>
                </a:lnTo>
                <a:lnTo>
                  <a:pt x="359" y="399"/>
                </a:lnTo>
                <a:lnTo>
                  <a:pt x="352" y="401"/>
                </a:lnTo>
                <a:lnTo>
                  <a:pt x="346" y="402"/>
                </a:lnTo>
                <a:lnTo>
                  <a:pt x="340" y="404"/>
                </a:lnTo>
                <a:lnTo>
                  <a:pt x="334" y="405"/>
                </a:lnTo>
                <a:lnTo>
                  <a:pt x="328" y="407"/>
                </a:lnTo>
                <a:lnTo>
                  <a:pt x="322" y="408"/>
                </a:lnTo>
                <a:lnTo>
                  <a:pt x="316" y="410"/>
                </a:lnTo>
                <a:lnTo>
                  <a:pt x="309" y="411"/>
                </a:lnTo>
                <a:lnTo>
                  <a:pt x="303" y="413"/>
                </a:lnTo>
                <a:lnTo>
                  <a:pt x="297" y="415"/>
                </a:lnTo>
                <a:lnTo>
                  <a:pt x="291" y="416"/>
                </a:lnTo>
                <a:lnTo>
                  <a:pt x="285" y="418"/>
                </a:lnTo>
                <a:lnTo>
                  <a:pt x="279" y="419"/>
                </a:lnTo>
                <a:lnTo>
                  <a:pt x="273" y="421"/>
                </a:lnTo>
                <a:lnTo>
                  <a:pt x="267" y="422"/>
                </a:lnTo>
                <a:lnTo>
                  <a:pt x="261" y="424"/>
                </a:lnTo>
                <a:lnTo>
                  <a:pt x="255" y="426"/>
                </a:lnTo>
                <a:lnTo>
                  <a:pt x="249" y="427"/>
                </a:lnTo>
                <a:lnTo>
                  <a:pt x="243" y="429"/>
                </a:lnTo>
                <a:lnTo>
                  <a:pt x="236" y="430"/>
                </a:lnTo>
                <a:lnTo>
                  <a:pt x="230" y="432"/>
                </a:lnTo>
                <a:lnTo>
                  <a:pt x="224" y="433"/>
                </a:lnTo>
                <a:lnTo>
                  <a:pt x="218" y="435"/>
                </a:lnTo>
                <a:lnTo>
                  <a:pt x="212" y="437"/>
                </a:lnTo>
                <a:lnTo>
                  <a:pt x="206" y="438"/>
                </a:lnTo>
                <a:lnTo>
                  <a:pt x="200" y="440"/>
                </a:lnTo>
                <a:lnTo>
                  <a:pt x="194" y="441"/>
                </a:lnTo>
                <a:lnTo>
                  <a:pt x="188" y="443"/>
                </a:lnTo>
                <a:lnTo>
                  <a:pt x="182" y="445"/>
                </a:lnTo>
                <a:lnTo>
                  <a:pt x="176" y="446"/>
                </a:lnTo>
                <a:lnTo>
                  <a:pt x="170" y="448"/>
                </a:lnTo>
                <a:lnTo>
                  <a:pt x="164" y="449"/>
                </a:lnTo>
                <a:lnTo>
                  <a:pt x="158" y="451"/>
                </a:lnTo>
                <a:lnTo>
                  <a:pt x="152" y="453"/>
                </a:lnTo>
                <a:lnTo>
                  <a:pt x="147" y="454"/>
                </a:lnTo>
                <a:lnTo>
                  <a:pt x="141" y="456"/>
                </a:lnTo>
                <a:lnTo>
                  <a:pt x="135" y="458"/>
                </a:lnTo>
                <a:lnTo>
                  <a:pt x="129" y="459"/>
                </a:lnTo>
                <a:lnTo>
                  <a:pt x="123" y="461"/>
                </a:lnTo>
                <a:lnTo>
                  <a:pt x="117" y="462"/>
                </a:lnTo>
                <a:lnTo>
                  <a:pt x="111" y="464"/>
                </a:lnTo>
                <a:lnTo>
                  <a:pt x="105" y="466"/>
                </a:lnTo>
                <a:lnTo>
                  <a:pt x="99" y="467"/>
                </a:lnTo>
                <a:lnTo>
                  <a:pt x="93" y="469"/>
                </a:lnTo>
                <a:lnTo>
                  <a:pt x="87" y="471"/>
                </a:lnTo>
                <a:lnTo>
                  <a:pt x="81" y="472"/>
                </a:lnTo>
                <a:lnTo>
                  <a:pt x="76" y="474"/>
                </a:lnTo>
                <a:lnTo>
                  <a:pt x="70" y="476"/>
                </a:lnTo>
                <a:lnTo>
                  <a:pt x="64" y="477"/>
                </a:lnTo>
                <a:lnTo>
                  <a:pt x="58" y="479"/>
                </a:lnTo>
                <a:lnTo>
                  <a:pt x="52" y="480"/>
                </a:lnTo>
                <a:lnTo>
                  <a:pt x="46" y="482"/>
                </a:lnTo>
                <a:lnTo>
                  <a:pt x="40" y="484"/>
                </a:lnTo>
                <a:lnTo>
                  <a:pt x="35" y="485"/>
                </a:lnTo>
                <a:lnTo>
                  <a:pt x="29" y="487"/>
                </a:lnTo>
                <a:lnTo>
                  <a:pt x="23" y="489"/>
                </a:lnTo>
                <a:lnTo>
                  <a:pt x="17" y="490"/>
                </a:lnTo>
                <a:lnTo>
                  <a:pt x="11" y="492"/>
                </a:lnTo>
                <a:lnTo>
                  <a:pt x="6" y="494"/>
                </a:lnTo>
                <a:lnTo>
                  <a:pt x="0" y="495"/>
                </a:lnTo>
              </a:path>
            </a:pathLst>
          </a:custGeom>
          <a:noFill/>
          <a:ln w="19961">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5" name="Freeform 15"/>
          <p:cNvSpPr>
            <a:spLocks noChangeArrowheads="1"/>
          </p:cNvSpPr>
          <p:nvPr/>
        </p:nvSpPr>
        <p:spPr bwMode="auto">
          <a:xfrm>
            <a:off x="1157288" y="3105150"/>
            <a:ext cx="2903537" cy="1381125"/>
          </a:xfrm>
          <a:custGeom>
            <a:avLst/>
            <a:gdLst>
              <a:gd name="T0" fmla="*/ 2147483646 w 1829"/>
              <a:gd name="T1" fmla="*/ 2147483646 h 870"/>
              <a:gd name="T2" fmla="*/ 2147483646 w 1829"/>
              <a:gd name="T3" fmla="*/ 2147483646 h 870"/>
              <a:gd name="T4" fmla="*/ 2147483646 w 1829"/>
              <a:gd name="T5" fmla="*/ 2147483646 h 870"/>
              <a:gd name="T6" fmla="*/ 2147483646 w 1829"/>
              <a:gd name="T7" fmla="*/ 2147483646 h 870"/>
              <a:gd name="T8" fmla="*/ 2147483646 w 1829"/>
              <a:gd name="T9" fmla="*/ 2147483646 h 870"/>
              <a:gd name="T10" fmla="*/ 2147483646 w 1829"/>
              <a:gd name="T11" fmla="*/ 2147483646 h 870"/>
              <a:gd name="T12" fmla="*/ 2147483646 w 1829"/>
              <a:gd name="T13" fmla="*/ 2147483646 h 870"/>
              <a:gd name="T14" fmla="*/ 2147483646 w 1829"/>
              <a:gd name="T15" fmla="*/ 2147483646 h 870"/>
              <a:gd name="T16" fmla="*/ 2147483646 w 1829"/>
              <a:gd name="T17" fmla="*/ 2147483646 h 870"/>
              <a:gd name="T18" fmla="*/ 2147483646 w 1829"/>
              <a:gd name="T19" fmla="*/ 2147483646 h 870"/>
              <a:gd name="T20" fmla="*/ 2147483646 w 1829"/>
              <a:gd name="T21" fmla="*/ 2147483646 h 870"/>
              <a:gd name="T22" fmla="*/ 2147483646 w 1829"/>
              <a:gd name="T23" fmla="*/ 2147483646 h 870"/>
              <a:gd name="T24" fmla="*/ 2147483646 w 1829"/>
              <a:gd name="T25" fmla="*/ 2147483646 h 870"/>
              <a:gd name="T26" fmla="*/ 2147483646 w 1829"/>
              <a:gd name="T27" fmla="*/ 2147483646 h 870"/>
              <a:gd name="T28" fmla="*/ 2147483646 w 1829"/>
              <a:gd name="T29" fmla="*/ 2147483646 h 870"/>
              <a:gd name="T30" fmla="*/ 2147483646 w 1829"/>
              <a:gd name="T31" fmla="*/ 2147483646 h 870"/>
              <a:gd name="T32" fmla="*/ 2147483646 w 1829"/>
              <a:gd name="T33" fmla="*/ 2147483646 h 870"/>
              <a:gd name="T34" fmla="*/ 2147483646 w 1829"/>
              <a:gd name="T35" fmla="*/ 2147483646 h 870"/>
              <a:gd name="T36" fmla="*/ 2147483646 w 1829"/>
              <a:gd name="T37" fmla="*/ 2147483646 h 870"/>
              <a:gd name="T38" fmla="*/ 2147483646 w 1829"/>
              <a:gd name="T39" fmla="*/ 2147483646 h 870"/>
              <a:gd name="T40" fmla="*/ 2147483646 w 1829"/>
              <a:gd name="T41" fmla="*/ 2147483646 h 870"/>
              <a:gd name="T42" fmla="*/ 2147483646 w 1829"/>
              <a:gd name="T43" fmla="*/ 2147483646 h 870"/>
              <a:gd name="T44" fmla="*/ 2147483646 w 1829"/>
              <a:gd name="T45" fmla="*/ 2147483646 h 870"/>
              <a:gd name="T46" fmla="*/ 2147483646 w 1829"/>
              <a:gd name="T47" fmla="*/ 2147483646 h 870"/>
              <a:gd name="T48" fmla="*/ 2147483646 w 1829"/>
              <a:gd name="T49" fmla="*/ 2147483646 h 870"/>
              <a:gd name="T50" fmla="*/ 2147483646 w 1829"/>
              <a:gd name="T51" fmla="*/ 2147483646 h 870"/>
              <a:gd name="T52" fmla="*/ 2147483646 w 1829"/>
              <a:gd name="T53" fmla="*/ 2147483646 h 870"/>
              <a:gd name="T54" fmla="*/ 2147483646 w 1829"/>
              <a:gd name="T55" fmla="*/ 2147483646 h 870"/>
              <a:gd name="T56" fmla="*/ 2147483646 w 1829"/>
              <a:gd name="T57" fmla="*/ 2147483646 h 870"/>
              <a:gd name="T58" fmla="*/ 2147483646 w 1829"/>
              <a:gd name="T59" fmla="*/ 2147483646 h 870"/>
              <a:gd name="T60" fmla="*/ 2147483646 w 1829"/>
              <a:gd name="T61" fmla="*/ 2147483646 h 870"/>
              <a:gd name="T62" fmla="*/ 2147483646 w 1829"/>
              <a:gd name="T63" fmla="*/ 2147483646 h 870"/>
              <a:gd name="T64" fmla="*/ 2147483646 w 1829"/>
              <a:gd name="T65" fmla="*/ 2147483646 h 870"/>
              <a:gd name="T66" fmla="*/ 2147483646 w 1829"/>
              <a:gd name="T67" fmla="*/ 2147483646 h 870"/>
              <a:gd name="T68" fmla="*/ 2147483646 w 1829"/>
              <a:gd name="T69" fmla="*/ 2147483646 h 870"/>
              <a:gd name="T70" fmla="*/ 2147483646 w 1829"/>
              <a:gd name="T71" fmla="*/ 2147483646 h 870"/>
              <a:gd name="T72" fmla="*/ 2147483646 w 1829"/>
              <a:gd name="T73" fmla="*/ 2147483646 h 870"/>
              <a:gd name="T74" fmla="*/ 2147483646 w 1829"/>
              <a:gd name="T75" fmla="*/ 2147483646 h 870"/>
              <a:gd name="T76" fmla="*/ 2147483646 w 1829"/>
              <a:gd name="T77" fmla="*/ 2147483646 h 870"/>
              <a:gd name="T78" fmla="*/ 2147483646 w 1829"/>
              <a:gd name="T79" fmla="*/ 2147483646 h 870"/>
              <a:gd name="T80" fmla="*/ 2147483646 w 1829"/>
              <a:gd name="T81" fmla="*/ 2147483646 h 870"/>
              <a:gd name="T82" fmla="*/ 2147483646 w 1829"/>
              <a:gd name="T83" fmla="*/ 2147483646 h 870"/>
              <a:gd name="T84" fmla="*/ 2147483646 w 1829"/>
              <a:gd name="T85" fmla="*/ 2147483646 h 870"/>
              <a:gd name="T86" fmla="*/ 2147483646 w 1829"/>
              <a:gd name="T87" fmla="*/ 2147483646 h 870"/>
              <a:gd name="T88" fmla="*/ 2147483646 w 1829"/>
              <a:gd name="T89" fmla="*/ 2147483646 h 870"/>
              <a:gd name="T90" fmla="*/ 2147483646 w 1829"/>
              <a:gd name="T91" fmla="*/ 2147483646 h 870"/>
              <a:gd name="T92" fmla="*/ 2147483646 w 1829"/>
              <a:gd name="T93" fmla="*/ 2147483646 h 870"/>
              <a:gd name="T94" fmla="*/ 2147483646 w 1829"/>
              <a:gd name="T95" fmla="*/ 2147483646 h 870"/>
              <a:gd name="T96" fmla="*/ 2147483646 w 1829"/>
              <a:gd name="T97" fmla="*/ 2147483646 h 870"/>
              <a:gd name="T98" fmla="*/ 2147483646 w 1829"/>
              <a:gd name="T99" fmla="*/ 2147483646 h 870"/>
              <a:gd name="T100" fmla="*/ 2147483646 w 1829"/>
              <a:gd name="T101" fmla="*/ 2147483646 h 870"/>
              <a:gd name="T102" fmla="*/ 2147483646 w 1829"/>
              <a:gd name="T103" fmla="*/ 2147483646 h 870"/>
              <a:gd name="T104" fmla="*/ 2147483646 w 1829"/>
              <a:gd name="T105" fmla="*/ 2147483646 h 870"/>
              <a:gd name="T106" fmla="*/ 2147483646 w 1829"/>
              <a:gd name="T107" fmla="*/ 2147483646 h 870"/>
              <a:gd name="T108" fmla="*/ 2147483646 w 1829"/>
              <a:gd name="T109" fmla="*/ 2147483646 h 870"/>
              <a:gd name="T110" fmla="*/ 2147483646 w 1829"/>
              <a:gd name="T111" fmla="*/ 2147483646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9"/>
              <a:gd name="T169" fmla="*/ 0 h 870"/>
              <a:gd name="T170" fmla="*/ 1829 w 1829"/>
              <a:gd name="T171" fmla="*/ 870 h 8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9" h="870">
                <a:moveTo>
                  <a:pt x="1829" y="0"/>
                </a:moveTo>
                <a:lnTo>
                  <a:pt x="1820" y="3"/>
                </a:lnTo>
                <a:lnTo>
                  <a:pt x="1812" y="5"/>
                </a:lnTo>
                <a:lnTo>
                  <a:pt x="1804" y="8"/>
                </a:lnTo>
                <a:lnTo>
                  <a:pt x="1796" y="10"/>
                </a:lnTo>
                <a:lnTo>
                  <a:pt x="1787" y="13"/>
                </a:lnTo>
                <a:lnTo>
                  <a:pt x="1779" y="15"/>
                </a:lnTo>
                <a:lnTo>
                  <a:pt x="1771" y="17"/>
                </a:lnTo>
                <a:lnTo>
                  <a:pt x="1762" y="20"/>
                </a:lnTo>
                <a:lnTo>
                  <a:pt x="1754" y="22"/>
                </a:lnTo>
                <a:lnTo>
                  <a:pt x="1746" y="25"/>
                </a:lnTo>
                <a:lnTo>
                  <a:pt x="1738" y="27"/>
                </a:lnTo>
                <a:lnTo>
                  <a:pt x="1730" y="30"/>
                </a:lnTo>
                <a:lnTo>
                  <a:pt x="1721" y="32"/>
                </a:lnTo>
                <a:lnTo>
                  <a:pt x="1713" y="35"/>
                </a:lnTo>
                <a:lnTo>
                  <a:pt x="1705" y="37"/>
                </a:lnTo>
                <a:lnTo>
                  <a:pt x="1697" y="40"/>
                </a:lnTo>
                <a:lnTo>
                  <a:pt x="1689" y="42"/>
                </a:lnTo>
                <a:lnTo>
                  <a:pt x="1681" y="45"/>
                </a:lnTo>
                <a:lnTo>
                  <a:pt x="1673" y="47"/>
                </a:lnTo>
                <a:lnTo>
                  <a:pt x="1665" y="50"/>
                </a:lnTo>
                <a:lnTo>
                  <a:pt x="1657" y="52"/>
                </a:lnTo>
                <a:lnTo>
                  <a:pt x="1648" y="55"/>
                </a:lnTo>
                <a:lnTo>
                  <a:pt x="1640" y="57"/>
                </a:lnTo>
                <a:lnTo>
                  <a:pt x="1632" y="60"/>
                </a:lnTo>
                <a:lnTo>
                  <a:pt x="1624" y="62"/>
                </a:lnTo>
                <a:lnTo>
                  <a:pt x="1616" y="65"/>
                </a:lnTo>
                <a:lnTo>
                  <a:pt x="1608" y="67"/>
                </a:lnTo>
                <a:lnTo>
                  <a:pt x="1600" y="70"/>
                </a:lnTo>
                <a:lnTo>
                  <a:pt x="1592" y="72"/>
                </a:lnTo>
                <a:lnTo>
                  <a:pt x="1584" y="75"/>
                </a:lnTo>
                <a:lnTo>
                  <a:pt x="1577" y="77"/>
                </a:lnTo>
                <a:lnTo>
                  <a:pt x="1569" y="80"/>
                </a:lnTo>
                <a:lnTo>
                  <a:pt x="1561" y="83"/>
                </a:lnTo>
                <a:lnTo>
                  <a:pt x="1553" y="85"/>
                </a:lnTo>
                <a:lnTo>
                  <a:pt x="1545" y="88"/>
                </a:lnTo>
                <a:lnTo>
                  <a:pt x="1537" y="90"/>
                </a:lnTo>
                <a:lnTo>
                  <a:pt x="1529" y="93"/>
                </a:lnTo>
                <a:lnTo>
                  <a:pt x="1521" y="95"/>
                </a:lnTo>
                <a:lnTo>
                  <a:pt x="1513" y="98"/>
                </a:lnTo>
                <a:lnTo>
                  <a:pt x="1506" y="101"/>
                </a:lnTo>
                <a:lnTo>
                  <a:pt x="1498" y="103"/>
                </a:lnTo>
                <a:lnTo>
                  <a:pt x="1490" y="106"/>
                </a:lnTo>
                <a:lnTo>
                  <a:pt x="1482" y="108"/>
                </a:lnTo>
                <a:lnTo>
                  <a:pt x="1475" y="111"/>
                </a:lnTo>
                <a:lnTo>
                  <a:pt x="1467" y="114"/>
                </a:lnTo>
                <a:lnTo>
                  <a:pt x="1459" y="116"/>
                </a:lnTo>
                <a:lnTo>
                  <a:pt x="1451" y="119"/>
                </a:lnTo>
                <a:lnTo>
                  <a:pt x="1444" y="122"/>
                </a:lnTo>
                <a:lnTo>
                  <a:pt x="1436" y="124"/>
                </a:lnTo>
                <a:lnTo>
                  <a:pt x="1428" y="127"/>
                </a:lnTo>
                <a:lnTo>
                  <a:pt x="1421" y="130"/>
                </a:lnTo>
                <a:lnTo>
                  <a:pt x="1413" y="132"/>
                </a:lnTo>
                <a:lnTo>
                  <a:pt x="1405" y="135"/>
                </a:lnTo>
                <a:lnTo>
                  <a:pt x="1398" y="137"/>
                </a:lnTo>
                <a:lnTo>
                  <a:pt x="1390" y="140"/>
                </a:lnTo>
                <a:lnTo>
                  <a:pt x="1382" y="143"/>
                </a:lnTo>
                <a:lnTo>
                  <a:pt x="1375" y="145"/>
                </a:lnTo>
                <a:lnTo>
                  <a:pt x="1367" y="148"/>
                </a:lnTo>
                <a:lnTo>
                  <a:pt x="1360" y="151"/>
                </a:lnTo>
                <a:lnTo>
                  <a:pt x="1352" y="154"/>
                </a:lnTo>
                <a:lnTo>
                  <a:pt x="1345" y="156"/>
                </a:lnTo>
                <a:lnTo>
                  <a:pt x="1337" y="159"/>
                </a:lnTo>
                <a:lnTo>
                  <a:pt x="1330" y="162"/>
                </a:lnTo>
                <a:lnTo>
                  <a:pt x="1322" y="164"/>
                </a:lnTo>
                <a:lnTo>
                  <a:pt x="1315" y="167"/>
                </a:lnTo>
                <a:lnTo>
                  <a:pt x="1307" y="170"/>
                </a:lnTo>
                <a:lnTo>
                  <a:pt x="1300" y="173"/>
                </a:lnTo>
                <a:lnTo>
                  <a:pt x="1292" y="175"/>
                </a:lnTo>
                <a:lnTo>
                  <a:pt x="1285" y="178"/>
                </a:lnTo>
                <a:lnTo>
                  <a:pt x="1277" y="181"/>
                </a:lnTo>
                <a:lnTo>
                  <a:pt x="1270" y="183"/>
                </a:lnTo>
                <a:lnTo>
                  <a:pt x="1262" y="186"/>
                </a:lnTo>
                <a:lnTo>
                  <a:pt x="1255" y="189"/>
                </a:lnTo>
                <a:lnTo>
                  <a:pt x="1248" y="192"/>
                </a:lnTo>
                <a:lnTo>
                  <a:pt x="1240" y="194"/>
                </a:lnTo>
                <a:lnTo>
                  <a:pt x="1233" y="197"/>
                </a:lnTo>
                <a:lnTo>
                  <a:pt x="1226" y="200"/>
                </a:lnTo>
                <a:lnTo>
                  <a:pt x="1218" y="203"/>
                </a:lnTo>
                <a:lnTo>
                  <a:pt x="1211" y="206"/>
                </a:lnTo>
                <a:lnTo>
                  <a:pt x="1204" y="208"/>
                </a:lnTo>
                <a:lnTo>
                  <a:pt x="1197" y="211"/>
                </a:lnTo>
                <a:lnTo>
                  <a:pt x="1189" y="214"/>
                </a:lnTo>
                <a:lnTo>
                  <a:pt x="1182" y="217"/>
                </a:lnTo>
                <a:lnTo>
                  <a:pt x="1175" y="220"/>
                </a:lnTo>
                <a:lnTo>
                  <a:pt x="1168" y="222"/>
                </a:lnTo>
                <a:lnTo>
                  <a:pt x="1160" y="225"/>
                </a:lnTo>
                <a:lnTo>
                  <a:pt x="1153" y="228"/>
                </a:lnTo>
                <a:lnTo>
                  <a:pt x="1146" y="231"/>
                </a:lnTo>
                <a:lnTo>
                  <a:pt x="1139" y="234"/>
                </a:lnTo>
                <a:lnTo>
                  <a:pt x="1132" y="236"/>
                </a:lnTo>
                <a:lnTo>
                  <a:pt x="1125" y="239"/>
                </a:lnTo>
                <a:lnTo>
                  <a:pt x="1117" y="242"/>
                </a:lnTo>
                <a:lnTo>
                  <a:pt x="1110" y="245"/>
                </a:lnTo>
                <a:lnTo>
                  <a:pt x="1103" y="248"/>
                </a:lnTo>
                <a:lnTo>
                  <a:pt x="1096" y="251"/>
                </a:lnTo>
                <a:lnTo>
                  <a:pt x="1089" y="254"/>
                </a:lnTo>
                <a:lnTo>
                  <a:pt x="1082" y="256"/>
                </a:lnTo>
                <a:lnTo>
                  <a:pt x="1075" y="259"/>
                </a:lnTo>
                <a:lnTo>
                  <a:pt x="1068" y="262"/>
                </a:lnTo>
                <a:lnTo>
                  <a:pt x="1061" y="265"/>
                </a:lnTo>
                <a:lnTo>
                  <a:pt x="1054" y="268"/>
                </a:lnTo>
                <a:lnTo>
                  <a:pt x="1047" y="271"/>
                </a:lnTo>
                <a:lnTo>
                  <a:pt x="1040" y="274"/>
                </a:lnTo>
                <a:lnTo>
                  <a:pt x="1033" y="277"/>
                </a:lnTo>
                <a:lnTo>
                  <a:pt x="1026" y="279"/>
                </a:lnTo>
                <a:lnTo>
                  <a:pt x="1019" y="282"/>
                </a:lnTo>
                <a:lnTo>
                  <a:pt x="1012" y="285"/>
                </a:lnTo>
                <a:lnTo>
                  <a:pt x="1005" y="288"/>
                </a:lnTo>
                <a:lnTo>
                  <a:pt x="998" y="291"/>
                </a:lnTo>
                <a:lnTo>
                  <a:pt x="991" y="294"/>
                </a:lnTo>
                <a:lnTo>
                  <a:pt x="985" y="297"/>
                </a:lnTo>
                <a:lnTo>
                  <a:pt x="978" y="300"/>
                </a:lnTo>
                <a:lnTo>
                  <a:pt x="971" y="303"/>
                </a:lnTo>
                <a:lnTo>
                  <a:pt x="964" y="306"/>
                </a:lnTo>
                <a:lnTo>
                  <a:pt x="957" y="309"/>
                </a:lnTo>
                <a:lnTo>
                  <a:pt x="950" y="312"/>
                </a:lnTo>
                <a:lnTo>
                  <a:pt x="944" y="315"/>
                </a:lnTo>
                <a:lnTo>
                  <a:pt x="937" y="318"/>
                </a:lnTo>
                <a:lnTo>
                  <a:pt x="930" y="321"/>
                </a:lnTo>
                <a:lnTo>
                  <a:pt x="923" y="324"/>
                </a:lnTo>
                <a:lnTo>
                  <a:pt x="917" y="326"/>
                </a:lnTo>
                <a:lnTo>
                  <a:pt x="910" y="329"/>
                </a:lnTo>
                <a:lnTo>
                  <a:pt x="903" y="332"/>
                </a:lnTo>
                <a:lnTo>
                  <a:pt x="896" y="335"/>
                </a:lnTo>
                <a:lnTo>
                  <a:pt x="890" y="338"/>
                </a:lnTo>
                <a:lnTo>
                  <a:pt x="883" y="341"/>
                </a:lnTo>
                <a:lnTo>
                  <a:pt x="876" y="344"/>
                </a:lnTo>
                <a:lnTo>
                  <a:pt x="870" y="347"/>
                </a:lnTo>
                <a:lnTo>
                  <a:pt x="863" y="350"/>
                </a:lnTo>
                <a:lnTo>
                  <a:pt x="856" y="353"/>
                </a:lnTo>
                <a:lnTo>
                  <a:pt x="850" y="356"/>
                </a:lnTo>
                <a:lnTo>
                  <a:pt x="843" y="360"/>
                </a:lnTo>
                <a:lnTo>
                  <a:pt x="837" y="363"/>
                </a:lnTo>
                <a:lnTo>
                  <a:pt x="830" y="366"/>
                </a:lnTo>
                <a:lnTo>
                  <a:pt x="824" y="369"/>
                </a:lnTo>
                <a:lnTo>
                  <a:pt x="817" y="372"/>
                </a:lnTo>
                <a:lnTo>
                  <a:pt x="810" y="375"/>
                </a:lnTo>
                <a:lnTo>
                  <a:pt x="804" y="378"/>
                </a:lnTo>
                <a:lnTo>
                  <a:pt x="797" y="381"/>
                </a:lnTo>
                <a:lnTo>
                  <a:pt x="791" y="384"/>
                </a:lnTo>
                <a:lnTo>
                  <a:pt x="785" y="387"/>
                </a:lnTo>
                <a:lnTo>
                  <a:pt x="778" y="390"/>
                </a:lnTo>
                <a:lnTo>
                  <a:pt x="772" y="393"/>
                </a:lnTo>
                <a:lnTo>
                  <a:pt x="765" y="396"/>
                </a:lnTo>
                <a:lnTo>
                  <a:pt x="759" y="399"/>
                </a:lnTo>
                <a:lnTo>
                  <a:pt x="752" y="402"/>
                </a:lnTo>
                <a:lnTo>
                  <a:pt x="746" y="405"/>
                </a:lnTo>
                <a:lnTo>
                  <a:pt x="740" y="409"/>
                </a:lnTo>
                <a:lnTo>
                  <a:pt x="733" y="412"/>
                </a:lnTo>
                <a:lnTo>
                  <a:pt x="727" y="415"/>
                </a:lnTo>
                <a:lnTo>
                  <a:pt x="721" y="418"/>
                </a:lnTo>
                <a:lnTo>
                  <a:pt x="714" y="421"/>
                </a:lnTo>
                <a:lnTo>
                  <a:pt x="708" y="424"/>
                </a:lnTo>
                <a:lnTo>
                  <a:pt x="702" y="427"/>
                </a:lnTo>
                <a:lnTo>
                  <a:pt x="695" y="430"/>
                </a:lnTo>
                <a:lnTo>
                  <a:pt x="689" y="434"/>
                </a:lnTo>
                <a:lnTo>
                  <a:pt x="683" y="437"/>
                </a:lnTo>
                <a:lnTo>
                  <a:pt x="676" y="440"/>
                </a:lnTo>
                <a:lnTo>
                  <a:pt x="670" y="443"/>
                </a:lnTo>
                <a:lnTo>
                  <a:pt x="664" y="446"/>
                </a:lnTo>
                <a:lnTo>
                  <a:pt x="658" y="449"/>
                </a:lnTo>
                <a:lnTo>
                  <a:pt x="652" y="452"/>
                </a:lnTo>
                <a:lnTo>
                  <a:pt x="645" y="456"/>
                </a:lnTo>
                <a:lnTo>
                  <a:pt x="639" y="459"/>
                </a:lnTo>
                <a:lnTo>
                  <a:pt x="633" y="462"/>
                </a:lnTo>
                <a:lnTo>
                  <a:pt x="627" y="465"/>
                </a:lnTo>
                <a:lnTo>
                  <a:pt x="621" y="468"/>
                </a:lnTo>
                <a:lnTo>
                  <a:pt x="615" y="472"/>
                </a:lnTo>
                <a:lnTo>
                  <a:pt x="609" y="475"/>
                </a:lnTo>
                <a:lnTo>
                  <a:pt x="603" y="478"/>
                </a:lnTo>
                <a:lnTo>
                  <a:pt x="596" y="481"/>
                </a:lnTo>
                <a:lnTo>
                  <a:pt x="590" y="484"/>
                </a:lnTo>
                <a:lnTo>
                  <a:pt x="584" y="488"/>
                </a:lnTo>
                <a:lnTo>
                  <a:pt x="578" y="491"/>
                </a:lnTo>
                <a:lnTo>
                  <a:pt x="572" y="494"/>
                </a:lnTo>
                <a:lnTo>
                  <a:pt x="566" y="497"/>
                </a:lnTo>
                <a:lnTo>
                  <a:pt x="560" y="501"/>
                </a:lnTo>
                <a:lnTo>
                  <a:pt x="554" y="504"/>
                </a:lnTo>
                <a:lnTo>
                  <a:pt x="548" y="507"/>
                </a:lnTo>
                <a:lnTo>
                  <a:pt x="542" y="510"/>
                </a:lnTo>
                <a:lnTo>
                  <a:pt x="536" y="514"/>
                </a:lnTo>
                <a:lnTo>
                  <a:pt x="531" y="517"/>
                </a:lnTo>
                <a:lnTo>
                  <a:pt x="525" y="520"/>
                </a:lnTo>
                <a:lnTo>
                  <a:pt x="519" y="523"/>
                </a:lnTo>
                <a:lnTo>
                  <a:pt x="513" y="527"/>
                </a:lnTo>
                <a:lnTo>
                  <a:pt x="507" y="530"/>
                </a:lnTo>
                <a:lnTo>
                  <a:pt x="501" y="533"/>
                </a:lnTo>
                <a:lnTo>
                  <a:pt x="495" y="536"/>
                </a:lnTo>
                <a:lnTo>
                  <a:pt x="489" y="540"/>
                </a:lnTo>
                <a:lnTo>
                  <a:pt x="484" y="543"/>
                </a:lnTo>
                <a:lnTo>
                  <a:pt x="478" y="546"/>
                </a:lnTo>
                <a:lnTo>
                  <a:pt x="472" y="550"/>
                </a:lnTo>
                <a:lnTo>
                  <a:pt x="466" y="553"/>
                </a:lnTo>
                <a:lnTo>
                  <a:pt x="460" y="556"/>
                </a:lnTo>
                <a:lnTo>
                  <a:pt x="455" y="560"/>
                </a:lnTo>
                <a:lnTo>
                  <a:pt x="449" y="563"/>
                </a:lnTo>
                <a:lnTo>
                  <a:pt x="443" y="566"/>
                </a:lnTo>
                <a:lnTo>
                  <a:pt x="438" y="570"/>
                </a:lnTo>
                <a:lnTo>
                  <a:pt x="432" y="573"/>
                </a:lnTo>
                <a:lnTo>
                  <a:pt x="426" y="576"/>
                </a:lnTo>
                <a:lnTo>
                  <a:pt x="420" y="580"/>
                </a:lnTo>
                <a:lnTo>
                  <a:pt x="415" y="583"/>
                </a:lnTo>
                <a:lnTo>
                  <a:pt x="409" y="586"/>
                </a:lnTo>
                <a:lnTo>
                  <a:pt x="403" y="590"/>
                </a:lnTo>
                <a:lnTo>
                  <a:pt x="398" y="593"/>
                </a:lnTo>
                <a:lnTo>
                  <a:pt x="392" y="596"/>
                </a:lnTo>
                <a:lnTo>
                  <a:pt x="387" y="600"/>
                </a:lnTo>
                <a:lnTo>
                  <a:pt x="381" y="603"/>
                </a:lnTo>
                <a:lnTo>
                  <a:pt x="376" y="607"/>
                </a:lnTo>
                <a:lnTo>
                  <a:pt x="370" y="610"/>
                </a:lnTo>
                <a:lnTo>
                  <a:pt x="364" y="613"/>
                </a:lnTo>
                <a:lnTo>
                  <a:pt x="359" y="617"/>
                </a:lnTo>
                <a:lnTo>
                  <a:pt x="353" y="620"/>
                </a:lnTo>
                <a:lnTo>
                  <a:pt x="348" y="624"/>
                </a:lnTo>
                <a:lnTo>
                  <a:pt x="342" y="627"/>
                </a:lnTo>
                <a:lnTo>
                  <a:pt x="337" y="630"/>
                </a:lnTo>
                <a:lnTo>
                  <a:pt x="331" y="634"/>
                </a:lnTo>
                <a:lnTo>
                  <a:pt x="326" y="637"/>
                </a:lnTo>
                <a:lnTo>
                  <a:pt x="321" y="641"/>
                </a:lnTo>
                <a:lnTo>
                  <a:pt x="315" y="644"/>
                </a:lnTo>
                <a:lnTo>
                  <a:pt x="310" y="648"/>
                </a:lnTo>
                <a:lnTo>
                  <a:pt x="304" y="651"/>
                </a:lnTo>
                <a:lnTo>
                  <a:pt x="299" y="655"/>
                </a:lnTo>
                <a:lnTo>
                  <a:pt x="294" y="658"/>
                </a:lnTo>
                <a:lnTo>
                  <a:pt x="288" y="661"/>
                </a:lnTo>
                <a:lnTo>
                  <a:pt x="283" y="665"/>
                </a:lnTo>
                <a:lnTo>
                  <a:pt x="278" y="668"/>
                </a:lnTo>
                <a:lnTo>
                  <a:pt x="272" y="672"/>
                </a:lnTo>
                <a:lnTo>
                  <a:pt x="267" y="675"/>
                </a:lnTo>
                <a:lnTo>
                  <a:pt x="262" y="679"/>
                </a:lnTo>
                <a:lnTo>
                  <a:pt x="256" y="682"/>
                </a:lnTo>
                <a:lnTo>
                  <a:pt x="251" y="686"/>
                </a:lnTo>
                <a:lnTo>
                  <a:pt x="246" y="689"/>
                </a:lnTo>
                <a:lnTo>
                  <a:pt x="241" y="693"/>
                </a:lnTo>
                <a:lnTo>
                  <a:pt x="235" y="696"/>
                </a:lnTo>
                <a:lnTo>
                  <a:pt x="230" y="700"/>
                </a:lnTo>
                <a:lnTo>
                  <a:pt x="225" y="703"/>
                </a:lnTo>
                <a:lnTo>
                  <a:pt x="220" y="707"/>
                </a:lnTo>
                <a:lnTo>
                  <a:pt x="215" y="710"/>
                </a:lnTo>
                <a:lnTo>
                  <a:pt x="210" y="714"/>
                </a:lnTo>
                <a:lnTo>
                  <a:pt x="204" y="717"/>
                </a:lnTo>
                <a:lnTo>
                  <a:pt x="199" y="721"/>
                </a:lnTo>
                <a:lnTo>
                  <a:pt x="194" y="725"/>
                </a:lnTo>
                <a:lnTo>
                  <a:pt x="189" y="728"/>
                </a:lnTo>
                <a:lnTo>
                  <a:pt x="184" y="732"/>
                </a:lnTo>
                <a:lnTo>
                  <a:pt x="179" y="735"/>
                </a:lnTo>
                <a:lnTo>
                  <a:pt x="174" y="739"/>
                </a:lnTo>
                <a:lnTo>
                  <a:pt x="169" y="742"/>
                </a:lnTo>
                <a:lnTo>
                  <a:pt x="164" y="746"/>
                </a:lnTo>
                <a:lnTo>
                  <a:pt x="159" y="749"/>
                </a:lnTo>
                <a:lnTo>
                  <a:pt x="154" y="753"/>
                </a:lnTo>
                <a:lnTo>
                  <a:pt x="149" y="757"/>
                </a:lnTo>
                <a:lnTo>
                  <a:pt x="144" y="760"/>
                </a:lnTo>
                <a:lnTo>
                  <a:pt x="139" y="764"/>
                </a:lnTo>
                <a:lnTo>
                  <a:pt x="134" y="767"/>
                </a:lnTo>
                <a:lnTo>
                  <a:pt x="129" y="771"/>
                </a:lnTo>
                <a:lnTo>
                  <a:pt x="124" y="775"/>
                </a:lnTo>
                <a:lnTo>
                  <a:pt x="119" y="778"/>
                </a:lnTo>
                <a:lnTo>
                  <a:pt x="114" y="782"/>
                </a:lnTo>
                <a:lnTo>
                  <a:pt x="109" y="786"/>
                </a:lnTo>
                <a:lnTo>
                  <a:pt x="104" y="789"/>
                </a:lnTo>
                <a:lnTo>
                  <a:pt x="100" y="793"/>
                </a:lnTo>
                <a:lnTo>
                  <a:pt x="95" y="796"/>
                </a:lnTo>
                <a:lnTo>
                  <a:pt x="90" y="800"/>
                </a:lnTo>
                <a:lnTo>
                  <a:pt x="85" y="804"/>
                </a:lnTo>
                <a:lnTo>
                  <a:pt x="80" y="807"/>
                </a:lnTo>
                <a:lnTo>
                  <a:pt x="75" y="811"/>
                </a:lnTo>
                <a:lnTo>
                  <a:pt x="71" y="815"/>
                </a:lnTo>
                <a:lnTo>
                  <a:pt x="66" y="818"/>
                </a:lnTo>
                <a:lnTo>
                  <a:pt x="61" y="822"/>
                </a:lnTo>
                <a:lnTo>
                  <a:pt x="56" y="826"/>
                </a:lnTo>
                <a:lnTo>
                  <a:pt x="52" y="829"/>
                </a:lnTo>
                <a:lnTo>
                  <a:pt x="47" y="833"/>
                </a:lnTo>
                <a:lnTo>
                  <a:pt x="42" y="837"/>
                </a:lnTo>
                <a:lnTo>
                  <a:pt x="38" y="840"/>
                </a:lnTo>
                <a:lnTo>
                  <a:pt x="33" y="844"/>
                </a:lnTo>
                <a:lnTo>
                  <a:pt x="28" y="848"/>
                </a:lnTo>
                <a:lnTo>
                  <a:pt x="24" y="852"/>
                </a:lnTo>
                <a:lnTo>
                  <a:pt x="19" y="855"/>
                </a:lnTo>
                <a:lnTo>
                  <a:pt x="14" y="859"/>
                </a:lnTo>
                <a:lnTo>
                  <a:pt x="10" y="863"/>
                </a:lnTo>
                <a:lnTo>
                  <a:pt x="5" y="866"/>
                </a:lnTo>
                <a:lnTo>
                  <a:pt x="0" y="870"/>
                </a:lnTo>
              </a:path>
            </a:pathLst>
          </a:custGeom>
          <a:noFill/>
          <a:ln w="19961">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7" name="Text Box 17"/>
          <p:cNvSpPr txBox="1">
            <a:spLocks noChangeArrowheads="1"/>
          </p:cNvSpPr>
          <p:nvPr/>
        </p:nvSpPr>
        <p:spPr bwMode="auto">
          <a:xfrm>
            <a:off x="731838" y="9906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3.0</a:t>
            </a:r>
          </a:p>
        </p:txBody>
      </p:sp>
      <p:sp>
        <p:nvSpPr>
          <p:cNvPr id="10258" name="Text Box 18"/>
          <p:cNvSpPr txBox="1">
            <a:spLocks noChangeArrowheads="1"/>
          </p:cNvSpPr>
          <p:nvPr/>
        </p:nvSpPr>
        <p:spPr bwMode="auto">
          <a:xfrm>
            <a:off x="731838" y="1831975"/>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2.5</a:t>
            </a:r>
          </a:p>
        </p:txBody>
      </p:sp>
      <p:sp>
        <p:nvSpPr>
          <p:cNvPr id="10259" name="Text Box 19"/>
          <p:cNvSpPr txBox="1">
            <a:spLocks noChangeArrowheads="1"/>
          </p:cNvSpPr>
          <p:nvPr/>
        </p:nvSpPr>
        <p:spPr bwMode="auto">
          <a:xfrm>
            <a:off x="731838" y="26797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2.0</a:t>
            </a:r>
          </a:p>
        </p:txBody>
      </p:sp>
      <p:sp>
        <p:nvSpPr>
          <p:cNvPr id="10260" name="Text Box 20"/>
          <p:cNvSpPr txBox="1">
            <a:spLocks noChangeArrowheads="1"/>
          </p:cNvSpPr>
          <p:nvPr/>
        </p:nvSpPr>
        <p:spPr bwMode="auto">
          <a:xfrm>
            <a:off x="731838" y="3494088"/>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1.5</a:t>
            </a:r>
          </a:p>
        </p:txBody>
      </p:sp>
      <p:sp>
        <p:nvSpPr>
          <p:cNvPr id="10261" name="Text Box 21"/>
          <p:cNvSpPr txBox="1">
            <a:spLocks noChangeArrowheads="1"/>
          </p:cNvSpPr>
          <p:nvPr/>
        </p:nvSpPr>
        <p:spPr bwMode="auto">
          <a:xfrm>
            <a:off x="731838" y="4321175"/>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1.0</a:t>
            </a:r>
          </a:p>
        </p:txBody>
      </p:sp>
      <p:sp>
        <p:nvSpPr>
          <p:cNvPr id="10262" name="Text Box 22"/>
          <p:cNvSpPr txBox="1">
            <a:spLocks noChangeArrowheads="1"/>
          </p:cNvSpPr>
          <p:nvPr/>
        </p:nvSpPr>
        <p:spPr bwMode="auto">
          <a:xfrm>
            <a:off x="4554538" y="5681663"/>
            <a:ext cx="552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solidFill>
                  <a:srgbClr val="000000"/>
                </a:solidFill>
              </a:rPr>
              <a:t>L / B</a:t>
            </a:r>
          </a:p>
        </p:txBody>
      </p:sp>
      <p:sp>
        <p:nvSpPr>
          <p:cNvPr id="10263" name="Text Box 23"/>
          <p:cNvSpPr txBox="1">
            <a:spLocks noChangeArrowheads="1"/>
          </p:cNvSpPr>
          <p:nvPr/>
        </p:nvSpPr>
        <p:spPr bwMode="auto">
          <a:xfrm>
            <a:off x="731838" y="51689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0.0</a:t>
            </a:r>
          </a:p>
        </p:txBody>
      </p:sp>
      <p:sp>
        <p:nvSpPr>
          <p:cNvPr id="10264" name="Text Box 24"/>
          <p:cNvSpPr txBox="1">
            <a:spLocks noChangeArrowheads="1"/>
          </p:cNvSpPr>
          <p:nvPr/>
        </p:nvSpPr>
        <p:spPr bwMode="auto">
          <a:xfrm>
            <a:off x="19256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a:t>
            </a:r>
          </a:p>
        </p:txBody>
      </p:sp>
      <p:sp>
        <p:nvSpPr>
          <p:cNvPr id="10265" name="Text Box 25"/>
          <p:cNvSpPr txBox="1">
            <a:spLocks noChangeArrowheads="1"/>
          </p:cNvSpPr>
          <p:nvPr/>
        </p:nvSpPr>
        <p:spPr bwMode="auto">
          <a:xfrm>
            <a:off x="6875463" y="5402263"/>
            <a:ext cx="201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8</a:t>
            </a:r>
          </a:p>
        </p:txBody>
      </p:sp>
      <p:sp>
        <p:nvSpPr>
          <p:cNvPr id="10266" name="Text Box 26"/>
          <p:cNvSpPr txBox="1">
            <a:spLocks noChangeArrowheads="1"/>
          </p:cNvSpPr>
          <p:nvPr/>
        </p:nvSpPr>
        <p:spPr bwMode="auto">
          <a:xfrm>
            <a:off x="3567113"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4</a:t>
            </a:r>
          </a:p>
        </p:txBody>
      </p:sp>
      <p:sp>
        <p:nvSpPr>
          <p:cNvPr id="10267" name="Text Box 27"/>
          <p:cNvSpPr txBox="1">
            <a:spLocks noChangeArrowheads="1"/>
          </p:cNvSpPr>
          <p:nvPr/>
        </p:nvSpPr>
        <p:spPr bwMode="auto">
          <a:xfrm>
            <a:off x="2746375"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3</a:t>
            </a:r>
          </a:p>
        </p:txBody>
      </p:sp>
      <p:sp>
        <p:nvSpPr>
          <p:cNvPr id="10268" name="Text Box 28"/>
          <p:cNvSpPr txBox="1">
            <a:spLocks noChangeArrowheads="1"/>
          </p:cNvSpPr>
          <p:nvPr/>
        </p:nvSpPr>
        <p:spPr bwMode="auto">
          <a:xfrm>
            <a:off x="4373563"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5</a:t>
            </a:r>
          </a:p>
        </p:txBody>
      </p:sp>
      <p:sp>
        <p:nvSpPr>
          <p:cNvPr id="10269" name="Text Box 29"/>
          <p:cNvSpPr txBox="1">
            <a:spLocks noChangeArrowheads="1"/>
          </p:cNvSpPr>
          <p:nvPr/>
        </p:nvSpPr>
        <p:spPr bwMode="auto">
          <a:xfrm>
            <a:off x="52149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6</a:t>
            </a:r>
          </a:p>
        </p:txBody>
      </p:sp>
      <p:sp>
        <p:nvSpPr>
          <p:cNvPr id="10270" name="Text Box 30"/>
          <p:cNvSpPr txBox="1">
            <a:spLocks noChangeArrowheads="1"/>
          </p:cNvSpPr>
          <p:nvPr/>
        </p:nvSpPr>
        <p:spPr bwMode="auto">
          <a:xfrm>
            <a:off x="6048375"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7</a:t>
            </a:r>
          </a:p>
        </p:txBody>
      </p:sp>
      <p:sp>
        <p:nvSpPr>
          <p:cNvPr id="10271" name="Text Box 31"/>
          <p:cNvSpPr txBox="1">
            <a:spLocks noChangeArrowheads="1"/>
          </p:cNvSpPr>
          <p:nvPr/>
        </p:nvSpPr>
        <p:spPr bwMode="auto">
          <a:xfrm>
            <a:off x="8504238" y="54022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10</a:t>
            </a:r>
          </a:p>
        </p:txBody>
      </p:sp>
      <p:sp>
        <p:nvSpPr>
          <p:cNvPr id="10272" name="Text Box 32"/>
          <p:cNvSpPr txBox="1">
            <a:spLocks noChangeArrowheads="1"/>
          </p:cNvSpPr>
          <p:nvPr/>
        </p:nvSpPr>
        <p:spPr bwMode="auto">
          <a:xfrm>
            <a:off x="77168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9</a:t>
            </a:r>
          </a:p>
        </p:txBody>
      </p:sp>
      <p:sp>
        <p:nvSpPr>
          <p:cNvPr id="10273" name="Text Box 33"/>
          <p:cNvSpPr txBox="1">
            <a:spLocks noChangeArrowheads="1"/>
          </p:cNvSpPr>
          <p:nvPr/>
        </p:nvSpPr>
        <p:spPr bwMode="auto">
          <a:xfrm>
            <a:off x="1079500" y="5402263"/>
            <a:ext cx="198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a:t>
            </a:r>
          </a:p>
        </p:txBody>
      </p:sp>
      <p:sp>
        <p:nvSpPr>
          <p:cNvPr id="10274" name="Text Box 34"/>
          <p:cNvSpPr txBox="1">
            <a:spLocks noChangeArrowheads="1"/>
          </p:cNvSpPr>
          <p:nvPr/>
        </p:nvSpPr>
        <p:spPr bwMode="auto">
          <a:xfrm rot="-5400000">
            <a:off x="-14111" y="3076258"/>
            <a:ext cx="98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smtClean="0">
                <a:solidFill>
                  <a:srgbClr val="000000"/>
                </a:solidFill>
              </a:rPr>
              <a:t>α</a:t>
            </a:r>
            <a:r>
              <a:rPr lang="en-US" altLang="en-US" b="1" baseline="-25000" dirty="0" err="1" smtClean="0">
                <a:solidFill>
                  <a:srgbClr val="000000"/>
                </a:solidFill>
              </a:rPr>
              <a:t>av</a:t>
            </a:r>
            <a:r>
              <a:rPr lang="en-US" altLang="en-US" b="1" dirty="0">
                <a:solidFill>
                  <a:srgbClr val="000000"/>
                </a:solidFill>
              </a:rPr>
              <a:t>, </a:t>
            </a:r>
            <a:endParaRPr lang="en-US" altLang="en-US" b="1" baseline="-25000" dirty="0">
              <a:solidFill>
                <a:srgbClr val="000000"/>
              </a:solidFill>
            </a:endParaRPr>
          </a:p>
        </p:txBody>
      </p:sp>
      <p:sp>
        <p:nvSpPr>
          <p:cNvPr id="10276" name="Text Box 36"/>
          <p:cNvSpPr txBox="1">
            <a:spLocks noChangeArrowheads="1"/>
          </p:cNvSpPr>
          <p:nvPr/>
        </p:nvSpPr>
        <p:spPr bwMode="auto">
          <a:xfrm>
            <a:off x="6369050" y="2259013"/>
            <a:ext cx="387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α</a:t>
            </a:r>
            <a:r>
              <a:rPr lang="en-US" altLang="en-US" sz="1600" baseline="-25000">
                <a:solidFill>
                  <a:srgbClr val="000000"/>
                </a:solidFill>
              </a:rPr>
              <a:t>av</a:t>
            </a:r>
          </a:p>
        </p:txBody>
      </p:sp>
      <p:sp>
        <p:nvSpPr>
          <p:cNvPr id="10281" name="Rectangle 41"/>
          <p:cNvSpPr>
            <a:spLocks noChangeArrowheads="1"/>
          </p:cNvSpPr>
          <p:nvPr/>
        </p:nvSpPr>
        <p:spPr bwMode="auto">
          <a:xfrm>
            <a:off x="1141413" y="1084263"/>
            <a:ext cx="7502525" cy="4187825"/>
          </a:xfrm>
          <a:prstGeom prst="rect">
            <a:avLst/>
          </a:prstGeom>
          <a:noFill/>
          <a:ln w="19961">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82" name="Freeform 42"/>
          <p:cNvSpPr>
            <a:spLocks noChangeArrowheads="1"/>
          </p:cNvSpPr>
          <p:nvPr/>
        </p:nvSpPr>
        <p:spPr bwMode="auto">
          <a:xfrm>
            <a:off x="6110288"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9981"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3" name="Freeform 43"/>
          <p:cNvSpPr>
            <a:spLocks noChangeArrowheads="1"/>
          </p:cNvSpPr>
          <p:nvPr/>
        </p:nvSpPr>
        <p:spPr bwMode="auto">
          <a:xfrm>
            <a:off x="1149350" y="3586163"/>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9981"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84" name="Group 50"/>
          <p:cNvGrpSpPr>
            <a:grpSpLocks/>
          </p:cNvGrpSpPr>
          <p:nvPr/>
        </p:nvGrpSpPr>
        <p:grpSpPr bwMode="auto">
          <a:xfrm>
            <a:off x="3694113" y="528638"/>
            <a:ext cx="1912937" cy="506412"/>
            <a:chOff x="523" y="132"/>
            <a:chExt cx="1205" cy="319"/>
          </a:xfrm>
        </p:grpSpPr>
        <p:sp>
          <p:nvSpPr>
            <p:cNvPr id="10285" name="Text Box 44"/>
            <p:cNvSpPr txBox="1">
              <a:spLocks noChangeArrowheads="1"/>
            </p:cNvSpPr>
            <p:nvPr/>
          </p:nvSpPr>
          <p:spPr bwMode="auto">
            <a:xfrm>
              <a:off x="599" y="132"/>
              <a:ext cx="11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         Bq</a:t>
              </a:r>
              <a:r>
                <a:rPr lang="en-US" altLang="en-US" sz="1400" baseline="-25000" dirty="0">
                  <a:solidFill>
                    <a:srgbClr val="000000"/>
                  </a:solidFill>
                </a:rPr>
                <a:t>o</a:t>
              </a:r>
              <a:r>
                <a:rPr lang="en-US" altLang="en-US" sz="1400" dirty="0">
                  <a:solidFill>
                    <a:srgbClr val="000000"/>
                  </a:solidFill>
                </a:rPr>
                <a:t>  (1 - μ</a:t>
              </a:r>
              <a:r>
                <a:rPr lang="en-US" altLang="en-US" sz="1400" baseline="-25000" dirty="0">
                  <a:solidFill>
                    <a:srgbClr val="000000"/>
                  </a:solidFill>
                </a:rPr>
                <a:t>s</a:t>
              </a:r>
              <a:r>
                <a:rPr lang="en-US" altLang="en-US" sz="1400" dirty="0">
                  <a:solidFill>
                    <a:srgbClr val="000000"/>
                  </a:solidFill>
                </a:rPr>
                <a:t>) α</a:t>
              </a:r>
            </a:p>
          </p:txBody>
        </p:sp>
        <p:sp>
          <p:nvSpPr>
            <p:cNvPr id="10286" name="Text Box 45"/>
            <p:cNvSpPr txBox="1">
              <a:spLocks noChangeArrowheads="1"/>
            </p:cNvSpPr>
            <p:nvPr/>
          </p:nvSpPr>
          <p:spPr bwMode="auto">
            <a:xfrm>
              <a:off x="1129" y="317"/>
              <a:ext cx="4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E</a:t>
              </a:r>
              <a:r>
                <a:rPr lang="en-US" altLang="en-US" sz="1400" baseline="-25000" dirty="0">
                  <a:solidFill>
                    <a:srgbClr val="000000"/>
                  </a:solidFill>
                </a:rPr>
                <a:t>s</a:t>
              </a:r>
            </a:p>
          </p:txBody>
        </p:sp>
        <p:sp>
          <p:nvSpPr>
            <p:cNvPr id="10287" name="Line 48"/>
            <p:cNvSpPr>
              <a:spLocks noChangeShapeType="1"/>
            </p:cNvSpPr>
            <p:nvPr/>
          </p:nvSpPr>
          <p:spPr bwMode="auto">
            <a:xfrm>
              <a:off x="876" y="294"/>
              <a:ext cx="6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 name="Text Box 49"/>
            <p:cNvSpPr txBox="1">
              <a:spLocks noChangeArrowheads="1"/>
            </p:cNvSpPr>
            <p:nvPr/>
          </p:nvSpPr>
          <p:spPr bwMode="auto">
            <a:xfrm>
              <a:off x="523" y="178"/>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a:t>
              </a:r>
              <a:r>
                <a:rPr lang="en-US" altLang="en-US" baseline="-25000"/>
                <a:t>e </a:t>
              </a:r>
              <a:r>
                <a:rPr lang="en-US" altLang="en-US"/>
                <a:t>=</a:t>
              </a:r>
            </a:p>
          </p:txBody>
        </p:sp>
      </p:grpSp>
      <p:sp>
        <p:nvSpPr>
          <p:cNvPr id="2" name="Oval 1"/>
          <p:cNvSpPr/>
          <p:nvPr/>
        </p:nvSpPr>
        <p:spPr bwMode="auto">
          <a:xfrm>
            <a:off x="6238875" y="2148100"/>
            <a:ext cx="533400" cy="461749"/>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Arrow Connector 3"/>
          <p:cNvCxnSpPr/>
          <p:nvPr/>
        </p:nvCxnSpPr>
        <p:spPr bwMode="auto">
          <a:xfrm flipV="1">
            <a:off x="3222472" y="3380127"/>
            <a:ext cx="6306" cy="189186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 name="Straight Arrow Connector 5"/>
          <p:cNvCxnSpPr/>
          <p:nvPr/>
        </p:nvCxnSpPr>
        <p:spPr bwMode="auto">
          <a:xfrm flipH="1">
            <a:off x="1116198" y="3373820"/>
            <a:ext cx="2106273" cy="1261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 name="Straight Arrow Connector 7"/>
          <p:cNvCxnSpPr/>
          <p:nvPr/>
        </p:nvCxnSpPr>
        <p:spPr bwMode="auto">
          <a:xfrm flipV="1">
            <a:off x="1147730" y="4483713"/>
            <a:ext cx="0" cy="78827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TextBox 8"/>
          <p:cNvSpPr txBox="1"/>
          <p:nvPr/>
        </p:nvSpPr>
        <p:spPr>
          <a:xfrm rot="16200000">
            <a:off x="586792" y="5976778"/>
            <a:ext cx="1055097" cy="246221"/>
          </a:xfrm>
          <a:prstGeom prst="rect">
            <a:avLst/>
          </a:prstGeom>
          <a:noFill/>
        </p:spPr>
        <p:txBody>
          <a:bodyPr wrap="none" rtlCol="0">
            <a:spAutoFit/>
          </a:bodyPr>
          <a:lstStyle/>
          <a:p>
            <a:r>
              <a:rPr lang="en-US" sz="1000" dirty="0" smtClean="0"/>
              <a:t>Square Footing</a:t>
            </a:r>
            <a:endParaRPr lang="en-US" sz="1000" dirty="0"/>
          </a:p>
        </p:txBody>
      </p:sp>
      <p:sp>
        <p:nvSpPr>
          <p:cNvPr id="10" name="TextBox 9"/>
          <p:cNvSpPr txBox="1"/>
          <p:nvPr/>
        </p:nvSpPr>
        <p:spPr>
          <a:xfrm>
            <a:off x="769357" y="4471102"/>
            <a:ext cx="409086" cy="230832"/>
          </a:xfrm>
          <a:prstGeom prst="rect">
            <a:avLst/>
          </a:prstGeom>
          <a:noFill/>
        </p:spPr>
        <p:txBody>
          <a:bodyPr wrap="none" rtlCol="0">
            <a:spAutoFit/>
          </a:bodyPr>
          <a:lstStyle/>
          <a:p>
            <a:r>
              <a:rPr lang="en-US" sz="900" dirty="0" smtClean="0">
                <a:solidFill>
                  <a:srgbClr val="FF0000"/>
                </a:solidFill>
              </a:rPr>
              <a:t>0.98</a:t>
            </a:r>
            <a:endParaRPr lang="en-US" sz="900" dirty="0">
              <a:solidFill>
                <a:srgbClr val="FF0000"/>
              </a:solidFill>
            </a:endParaRPr>
          </a:p>
        </p:txBody>
      </p:sp>
    </p:spTree>
  </p:cSld>
  <p:clrMapOvr>
    <a:masterClrMapping/>
  </p:clrMapOvr>
  <p:transition advClick="0">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617" y="498191"/>
            <a:ext cx="1133644" cy="369332"/>
          </a:xfrm>
          <a:prstGeom prst="rect">
            <a:avLst/>
          </a:prstGeom>
          <a:noFill/>
        </p:spPr>
        <p:txBody>
          <a:bodyPr wrap="none" rtlCol="0">
            <a:spAutoFit/>
          </a:bodyPr>
          <a:lstStyle/>
          <a:p>
            <a:r>
              <a:rPr lang="en-US" b="1" u="sng" dirty="0" smtClean="0"/>
              <a:t>Example</a:t>
            </a:r>
            <a:endParaRPr lang="en-US" b="1" u="sng" dirty="0"/>
          </a:p>
        </p:txBody>
      </p:sp>
      <mc:AlternateContent xmlns:mc="http://schemas.openxmlformats.org/markup-compatibility/2006" xmlns:a14="http://schemas.microsoft.com/office/drawing/2010/main">
        <mc:Choice Requires="a14">
          <p:sp>
            <p:nvSpPr>
              <p:cNvPr id="3" name="Rectangle 2"/>
              <p:cNvSpPr/>
              <p:nvPr/>
            </p:nvSpPr>
            <p:spPr>
              <a:xfrm>
                <a:off x="324770" y="961961"/>
                <a:ext cx="8573288" cy="1708738"/>
              </a:xfrm>
              <a:prstGeom prst="rect">
                <a:avLst/>
              </a:prstGeom>
            </p:spPr>
            <p:txBody>
              <a:bodyPr wrap="square">
                <a:spAutoFit/>
              </a:bodyPr>
              <a:lstStyle/>
              <a:p>
                <a:r>
                  <a:rPr lang="en-US" sz="1400" dirty="0" smtClean="0">
                    <a:latin typeface="Times-Roman"/>
                  </a:rPr>
                  <a:t>A rigid shallow foundation 1 m </a:t>
                </a:r>
                <a:r>
                  <a:rPr lang="en-US" sz="1400" dirty="0">
                    <a:latin typeface="MathematicalPi-One"/>
                  </a:rPr>
                  <a:t> </a:t>
                </a:r>
                <a:r>
                  <a:rPr lang="en-US" sz="1400" dirty="0">
                    <a:latin typeface="Times-Roman"/>
                  </a:rPr>
                  <a:t>2 m is shown in Figure </a:t>
                </a:r>
                <a:r>
                  <a:rPr lang="en-US" sz="1400" dirty="0" smtClean="0">
                    <a:latin typeface="Times-Roman"/>
                  </a:rPr>
                  <a:t>1. </a:t>
                </a:r>
                <a:r>
                  <a:rPr lang="en-US" sz="1400" dirty="0">
                    <a:latin typeface="Times-Roman"/>
                  </a:rPr>
                  <a:t>Calculate the </a:t>
                </a:r>
                <a:r>
                  <a:rPr lang="en-US" sz="1400" dirty="0" smtClean="0">
                    <a:latin typeface="Times-Roman"/>
                  </a:rPr>
                  <a:t>elastic settlement of </a:t>
                </a:r>
                <a:r>
                  <a:rPr lang="en-US" sz="1400" dirty="0">
                    <a:latin typeface="Times-Roman"/>
                  </a:rPr>
                  <a:t>the </a:t>
                </a:r>
                <a:r>
                  <a:rPr lang="en-US" sz="1400" dirty="0" smtClean="0">
                    <a:latin typeface="Times-Roman"/>
                  </a:rPr>
                  <a:t>foundation.</a:t>
                </a:r>
              </a:p>
              <a:p>
                <a:r>
                  <a:rPr lang="en-US" sz="1400" dirty="0" smtClean="0">
                    <a:latin typeface="Times-Roman"/>
                  </a:rPr>
                  <a:t>Given  Q=300 kN, E</a:t>
                </a:r>
                <a:r>
                  <a:rPr lang="en-US" sz="1400" baseline="-25000" dirty="0" smtClean="0">
                    <a:latin typeface="Times-Roman"/>
                  </a:rPr>
                  <a:t>s</a:t>
                </a:r>
                <a:r>
                  <a:rPr lang="en-US" sz="1400" dirty="0" smtClean="0">
                    <a:latin typeface="Times-Roman"/>
                  </a:rPr>
                  <a:t> = 10,400 kN/m</a:t>
                </a:r>
                <a:r>
                  <a:rPr lang="en-US" sz="1400" baseline="30000" dirty="0" smtClean="0">
                    <a:latin typeface="Times-Roman"/>
                  </a:rPr>
                  <a:t>2</a:t>
                </a:r>
                <a:r>
                  <a:rPr lang="en-US" sz="1400" dirty="0" smtClean="0">
                    <a:latin typeface="Times-Roman"/>
                  </a:rPr>
                  <a:t>   and </a:t>
                </a:r>
                <a:r>
                  <a:rPr lang="en-US" sz="1400" dirty="0" smtClean="0">
                    <a:latin typeface="Symbol" panose="05050102010706020507" pitchFamily="18" charset="2"/>
                  </a:rPr>
                  <a:t>m</a:t>
                </a:r>
                <a:r>
                  <a:rPr lang="en-US" sz="1400" baseline="-25000" dirty="0" smtClean="0">
                    <a:latin typeface="Times-Roman"/>
                  </a:rPr>
                  <a:t>s</a:t>
                </a:r>
                <a:r>
                  <a:rPr lang="en-US" sz="1400" dirty="0" smtClean="0">
                    <a:latin typeface="Times-Roman"/>
                  </a:rPr>
                  <a:t> = 0.3.</a:t>
                </a:r>
              </a:p>
              <a:p>
                <a:endParaRPr lang="en-US" sz="1400" dirty="0">
                  <a:latin typeface="Times-Roman"/>
                </a:endParaRPr>
              </a:p>
              <a:p>
                <a:r>
                  <a:rPr lang="en-US" sz="1400" b="1" u="sng" dirty="0" smtClean="0">
                    <a:latin typeface="Times-Roman"/>
                  </a:rPr>
                  <a:t>Solution</a:t>
                </a:r>
                <a:r>
                  <a:rPr lang="en-US" sz="1400" dirty="0" smtClean="0">
                    <a:latin typeface="Times-Roman"/>
                  </a:rPr>
                  <a:t>:</a:t>
                </a:r>
              </a:p>
              <a:p>
                <a:endParaRPr lang="en-US" sz="1400" dirty="0">
                  <a:latin typeface="Times-Roman"/>
                </a:endParaRPr>
              </a:p>
              <a:p>
                <a:r>
                  <a:rPr lang="en-US" sz="1400" dirty="0" smtClean="0">
                    <a:latin typeface="Times-Roman"/>
                  </a:rPr>
                  <a:t>Q= 300 kN</a:t>
                </a:r>
              </a:p>
              <a:p>
                <a:r>
                  <a:rPr lang="en-US" sz="1400" dirty="0" smtClean="0">
                    <a:latin typeface="Times-Roman"/>
                  </a:rPr>
                  <a:t>q =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𝑄</m:t>
                        </m:r>
                      </m:num>
                      <m:den>
                        <m:r>
                          <a:rPr lang="en-US" sz="1400" b="0" i="1" smtClean="0">
                            <a:latin typeface="Cambria Math" panose="02040503050406030204" pitchFamily="18" charset="0"/>
                          </a:rPr>
                          <m:t>𝐴𝑟𝑒𝑎</m:t>
                        </m:r>
                      </m:den>
                    </m:f>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300</m:t>
                        </m:r>
                      </m:num>
                      <m:den>
                        <m:r>
                          <a:rPr lang="en-US" sz="1400" b="0" i="1" smtClean="0">
                            <a:latin typeface="Cambria Math" panose="02040503050406030204" pitchFamily="18" charset="0"/>
                          </a:rPr>
                          <m:t>(2</m:t>
                        </m:r>
                        <m:r>
                          <a:rPr lang="en-US" sz="1400" b="0" i="1" smtClean="0">
                            <a:latin typeface="Cambria Math" panose="02040503050406030204" pitchFamily="18" charset="0"/>
                          </a:rPr>
                          <m:t>𝑥</m:t>
                        </m:r>
                        <m:r>
                          <a:rPr lang="en-US" sz="1400" b="0" i="1" smtClean="0">
                            <a:latin typeface="Cambria Math" panose="02040503050406030204" pitchFamily="18" charset="0"/>
                          </a:rPr>
                          <m:t>1)</m:t>
                        </m:r>
                      </m:den>
                    </m:f>
                    <m:r>
                      <a:rPr lang="en-US" sz="1400" b="0" i="1" smtClean="0">
                        <a:latin typeface="Cambria Math" panose="02040503050406030204" pitchFamily="18" charset="0"/>
                      </a:rPr>
                      <m:t>=150 </m:t>
                    </m:r>
                    <m:r>
                      <a:rPr lang="en-US" sz="1400" b="0" i="1" smtClean="0">
                        <a:latin typeface="Cambria Math" panose="02040503050406030204" pitchFamily="18" charset="0"/>
                      </a:rPr>
                      <m:t>𝑘𝑁</m:t>
                    </m:r>
                    <m:r>
                      <a:rPr lang="en-US" sz="1400" b="0" i="1" smtClean="0">
                        <a:latin typeface="Cambria Math" panose="02040503050406030204" pitchFamily="18" charset="0"/>
                      </a:rPr>
                      <m:t>/</m:t>
                    </m:r>
                    <m:r>
                      <a:rPr lang="en-US" sz="1400" b="0" i="1" smtClean="0">
                        <a:latin typeface="Cambria Math" panose="02040503050406030204" pitchFamily="18" charset="0"/>
                      </a:rPr>
                      <m:t>𝑚</m:t>
                    </m:r>
                    <m:r>
                      <a:rPr lang="en-US" sz="1400" b="0" i="1" baseline="30000" smtClean="0">
                        <a:latin typeface="Cambria Math" panose="02040503050406030204" pitchFamily="18" charset="0"/>
                      </a:rPr>
                      <m:t>2</m:t>
                    </m:r>
                  </m:oMath>
                </a14:m>
                <a:endParaRPr lang="en-US" sz="1400" baseline="30000" dirty="0"/>
              </a:p>
            </p:txBody>
          </p:sp>
        </mc:Choice>
        <mc:Fallback xmlns="">
          <p:sp>
            <p:nvSpPr>
              <p:cNvPr id="3" name="Rectangle 2"/>
              <p:cNvSpPr>
                <a:spLocks noRot="1" noChangeAspect="1" noMove="1" noResize="1" noEditPoints="1" noAdjustHandles="1" noChangeArrowheads="1" noChangeShapeType="1" noTextEdit="1"/>
              </p:cNvSpPr>
              <p:nvPr/>
            </p:nvSpPr>
            <p:spPr>
              <a:xfrm>
                <a:off x="324770" y="961961"/>
                <a:ext cx="8573288" cy="1708738"/>
              </a:xfrm>
              <a:prstGeom prst="rect">
                <a:avLst/>
              </a:prstGeom>
              <a:blipFill rotWithShape="0">
                <a:blip r:embed="rId2"/>
                <a:stretch>
                  <a:fillRect l="-213" t="-714" b="-1071"/>
                </a:stretch>
              </a:blipFill>
            </p:spPr>
            <p:txBody>
              <a:bodyPr/>
              <a:lstStyle/>
              <a:p>
                <a:r>
                  <a:rPr lang="en-US">
                    <a:noFill/>
                  </a:rPr>
                  <a:t> </a:t>
                </a:r>
              </a:p>
            </p:txBody>
          </p:sp>
        </mc:Fallback>
      </mc:AlternateContent>
      <p:pic>
        <p:nvPicPr>
          <p:cNvPr id="6" name="Picture 5"/>
          <p:cNvPicPr>
            <a:picLocks noChangeAspect="1"/>
          </p:cNvPicPr>
          <p:nvPr/>
        </p:nvPicPr>
        <p:blipFill rotWithShape="1">
          <a:blip r:embed="rId3"/>
          <a:srcRect r="19415" b="41867"/>
          <a:stretch/>
        </p:blipFill>
        <p:spPr>
          <a:xfrm>
            <a:off x="5350492" y="1533525"/>
            <a:ext cx="3536334" cy="2076450"/>
          </a:xfrm>
          <a:prstGeom prst="rect">
            <a:avLst/>
          </a:prstGeom>
        </p:spPr>
      </p:pic>
      <p:pic>
        <p:nvPicPr>
          <p:cNvPr id="7" name="Picture 6"/>
          <p:cNvPicPr>
            <a:picLocks noChangeAspect="1"/>
          </p:cNvPicPr>
          <p:nvPr/>
        </p:nvPicPr>
        <p:blipFill rotWithShape="1">
          <a:blip r:embed="rId3"/>
          <a:srcRect l="82105" t="22666" b="72268"/>
          <a:stretch/>
        </p:blipFill>
        <p:spPr>
          <a:xfrm>
            <a:off x="6372225" y="3324225"/>
            <a:ext cx="785294" cy="180976"/>
          </a:xfrm>
          <a:prstGeom prst="rect">
            <a:avLst/>
          </a:prstGeom>
        </p:spPr>
      </p:pic>
      <p:sp>
        <p:nvSpPr>
          <p:cNvPr id="8" name="TextBox 7"/>
          <p:cNvSpPr txBox="1"/>
          <p:nvPr/>
        </p:nvSpPr>
        <p:spPr>
          <a:xfrm>
            <a:off x="6867525" y="3324225"/>
            <a:ext cx="886781" cy="215444"/>
          </a:xfrm>
          <a:prstGeom prst="rect">
            <a:avLst/>
          </a:prstGeom>
          <a:noFill/>
        </p:spPr>
        <p:txBody>
          <a:bodyPr wrap="none" rtlCol="0">
            <a:spAutoFit/>
          </a:bodyPr>
          <a:lstStyle/>
          <a:p>
            <a:r>
              <a:rPr lang="en-US" sz="800" dirty="0" smtClean="0"/>
              <a:t>=10,400 kN/m</a:t>
            </a:r>
            <a:r>
              <a:rPr lang="en-US" sz="800" baseline="30000" dirty="0" smtClean="0"/>
              <a:t>2</a:t>
            </a:r>
            <a:endParaRPr lang="en-US" sz="800" baseline="30000" dirty="0"/>
          </a:p>
        </p:txBody>
      </p:sp>
      <p:sp>
        <p:nvSpPr>
          <p:cNvPr id="9" name="Rectangle 8"/>
          <p:cNvSpPr/>
          <p:nvPr/>
        </p:nvSpPr>
        <p:spPr bwMode="auto">
          <a:xfrm>
            <a:off x="7277100" y="2000250"/>
            <a:ext cx="885825" cy="209550"/>
          </a:xfrm>
          <a:prstGeom prst="rect">
            <a:avLst/>
          </a:prstGeom>
          <a:solidFill>
            <a:srgbClr val="C8F5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1044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169" y="1734998"/>
            <a:ext cx="1910674" cy="1228290"/>
          </a:xfrm>
          <a:prstGeom prst="rect">
            <a:avLst/>
          </a:prstGeom>
        </p:spPr>
      </p:pic>
      <p:pic>
        <p:nvPicPr>
          <p:cNvPr id="6146"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813" y="3676650"/>
            <a:ext cx="2084387"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Freeform 2"/>
          <p:cNvSpPr>
            <a:spLocks noChangeArrowheads="1"/>
          </p:cNvSpPr>
          <p:nvPr/>
        </p:nvSpPr>
        <p:spPr bwMode="auto">
          <a:xfrm>
            <a:off x="2706688" y="4343400"/>
            <a:ext cx="3224212" cy="1779588"/>
          </a:xfrm>
          <a:custGeom>
            <a:avLst/>
            <a:gdLst>
              <a:gd name="T0" fmla="*/ 2147483646 w 2031"/>
              <a:gd name="T1" fmla="*/ 2147483646 h 1121"/>
              <a:gd name="T2" fmla="*/ 2147483646 w 2031"/>
              <a:gd name="T3" fmla="*/ 2147483646 h 1121"/>
              <a:gd name="T4" fmla="*/ 2147483646 w 2031"/>
              <a:gd name="T5" fmla="*/ 0 h 1121"/>
              <a:gd name="T6" fmla="*/ 2147483646 w 2031"/>
              <a:gd name="T7" fmla="*/ 2147483646 h 1121"/>
              <a:gd name="T8" fmla="*/ 2147483646 w 2031"/>
              <a:gd name="T9" fmla="*/ 2147483646 h 1121"/>
              <a:gd name="T10" fmla="*/ 2147483646 w 2031"/>
              <a:gd name="T11" fmla="*/ 2147483646 h 1121"/>
              <a:gd name="T12" fmla="*/ 2147483646 w 2031"/>
              <a:gd name="T13" fmla="*/ 2147483646 h 1121"/>
              <a:gd name="T14" fmla="*/ 2147483646 w 2031"/>
              <a:gd name="T15" fmla="*/ 2147483646 h 1121"/>
              <a:gd name="T16" fmla="*/ 0 w 2031"/>
              <a:gd name="T17" fmla="*/ 2147483646 h 1121"/>
              <a:gd name="T18" fmla="*/ 2147483646 w 2031"/>
              <a:gd name="T19" fmla="*/ 2147483646 h 1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1"/>
              <a:gd name="T31" fmla="*/ 0 h 1121"/>
              <a:gd name="T32" fmla="*/ 2031 w 2031"/>
              <a:gd name="T33" fmla="*/ 1121 h 1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1" h="1121">
                <a:moveTo>
                  <a:pt x="26" y="20"/>
                </a:moveTo>
                <a:lnTo>
                  <a:pt x="834" y="24"/>
                </a:lnTo>
                <a:lnTo>
                  <a:pt x="1505" y="0"/>
                </a:lnTo>
                <a:lnTo>
                  <a:pt x="1942" y="85"/>
                </a:lnTo>
                <a:lnTo>
                  <a:pt x="1914" y="529"/>
                </a:lnTo>
                <a:lnTo>
                  <a:pt x="2031" y="1121"/>
                </a:lnTo>
                <a:lnTo>
                  <a:pt x="136" y="1098"/>
                </a:lnTo>
                <a:lnTo>
                  <a:pt x="111" y="571"/>
                </a:lnTo>
                <a:lnTo>
                  <a:pt x="0" y="228"/>
                </a:lnTo>
                <a:lnTo>
                  <a:pt x="26" y="20"/>
                </a:lnTo>
                <a:close/>
              </a:path>
            </a:pathLst>
          </a:custGeom>
          <a:gradFill rotWithShape="0">
            <a:gsLst>
              <a:gs pos="0">
                <a:srgbClr val="FFFFFF"/>
              </a:gs>
              <a:gs pos="100000">
                <a:srgbClr val="FF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 name="Freeform 3"/>
          <p:cNvSpPr>
            <a:spLocks noChangeArrowheads="1"/>
          </p:cNvSpPr>
          <p:nvPr/>
        </p:nvSpPr>
        <p:spPr bwMode="auto">
          <a:xfrm>
            <a:off x="2762250" y="4837113"/>
            <a:ext cx="3290888" cy="1509712"/>
          </a:xfrm>
          <a:custGeom>
            <a:avLst/>
            <a:gdLst>
              <a:gd name="T0" fmla="*/ 0 w 2073"/>
              <a:gd name="T1" fmla="*/ 0 h 951"/>
              <a:gd name="T2" fmla="*/ 2147483646 w 2073"/>
              <a:gd name="T3" fmla="*/ 2147483646 h 951"/>
              <a:gd name="T4" fmla="*/ 2147483646 w 2073"/>
              <a:gd name="T5" fmla="*/ 2147483646 h 951"/>
              <a:gd name="T6" fmla="*/ 2147483646 w 2073"/>
              <a:gd name="T7" fmla="*/ 2147483646 h 951"/>
              <a:gd name="T8" fmla="*/ 2147483646 w 2073"/>
              <a:gd name="T9" fmla="*/ 2147483646 h 951"/>
              <a:gd name="T10" fmla="*/ 2147483646 w 2073"/>
              <a:gd name="T11" fmla="*/ 2147483646 h 951"/>
              <a:gd name="T12" fmla="*/ 2147483646 w 2073"/>
              <a:gd name="T13" fmla="*/ 2147483646 h 951"/>
              <a:gd name="T14" fmla="*/ 0 w 2073"/>
              <a:gd name="T15" fmla="*/ 0 h 951"/>
              <a:gd name="T16" fmla="*/ 0 60000 65536"/>
              <a:gd name="T17" fmla="*/ 0 60000 65536"/>
              <a:gd name="T18" fmla="*/ 0 60000 65536"/>
              <a:gd name="T19" fmla="*/ 0 60000 65536"/>
              <a:gd name="T20" fmla="*/ 0 60000 65536"/>
              <a:gd name="T21" fmla="*/ 0 60000 65536"/>
              <a:gd name="T22" fmla="*/ 0 60000 65536"/>
              <a:gd name="T23" fmla="*/ 0 60000 65536"/>
              <a:gd name="T24" fmla="*/ 0 w 2073"/>
              <a:gd name="T25" fmla="*/ 0 h 951"/>
              <a:gd name="T26" fmla="*/ 2073 w 2073"/>
              <a:gd name="T27" fmla="*/ 951 h 9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3" h="951">
                <a:moveTo>
                  <a:pt x="0" y="0"/>
                </a:moveTo>
                <a:lnTo>
                  <a:pt x="50" y="433"/>
                </a:lnTo>
                <a:lnTo>
                  <a:pt x="22" y="692"/>
                </a:lnTo>
                <a:lnTo>
                  <a:pt x="23" y="951"/>
                </a:lnTo>
                <a:lnTo>
                  <a:pt x="2073" y="908"/>
                </a:lnTo>
                <a:lnTo>
                  <a:pt x="1914" y="329"/>
                </a:lnTo>
                <a:lnTo>
                  <a:pt x="1897" y="4"/>
                </a:lnTo>
                <a:lnTo>
                  <a:pt x="0" y="0"/>
                </a:lnTo>
                <a:close/>
              </a:path>
            </a:pathLst>
          </a:custGeom>
          <a:gradFill rotWithShape="0">
            <a:gsLst>
              <a:gs pos="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 name="Rectangle 4"/>
          <p:cNvSpPr>
            <a:spLocks noChangeArrowheads="1"/>
          </p:cNvSpPr>
          <p:nvPr/>
        </p:nvSpPr>
        <p:spPr bwMode="auto">
          <a:xfrm>
            <a:off x="5186363" y="5013325"/>
            <a:ext cx="2825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solidFill>
                  <a:srgbClr val="005A50"/>
                </a:solidFill>
              </a:rPr>
              <a:t>Water</a:t>
            </a:r>
          </a:p>
        </p:txBody>
      </p:sp>
      <p:sp>
        <p:nvSpPr>
          <p:cNvPr id="6150" name="Freeform 5"/>
          <p:cNvSpPr>
            <a:spLocks noChangeArrowheads="1"/>
          </p:cNvSpPr>
          <p:nvPr/>
        </p:nvSpPr>
        <p:spPr bwMode="auto">
          <a:xfrm>
            <a:off x="5121275" y="4716463"/>
            <a:ext cx="139700" cy="122237"/>
          </a:xfrm>
          <a:custGeom>
            <a:avLst/>
            <a:gdLst>
              <a:gd name="T0" fmla="*/ 0 w 88"/>
              <a:gd name="T1" fmla="*/ 0 h 77"/>
              <a:gd name="T2" fmla="*/ 2147483646 w 88"/>
              <a:gd name="T3" fmla="*/ 2147483646 h 77"/>
              <a:gd name="T4" fmla="*/ 2147483646 w 88"/>
              <a:gd name="T5" fmla="*/ 0 h 77"/>
              <a:gd name="T6" fmla="*/ 0 w 88"/>
              <a:gd name="T7" fmla="*/ 0 h 77"/>
              <a:gd name="T8" fmla="*/ 0 60000 65536"/>
              <a:gd name="T9" fmla="*/ 0 60000 65536"/>
              <a:gd name="T10" fmla="*/ 0 60000 65536"/>
              <a:gd name="T11" fmla="*/ 0 60000 65536"/>
              <a:gd name="T12" fmla="*/ 0 w 88"/>
              <a:gd name="T13" fmla="*/ 0 h 77"/>
              <a:gd name="T14" fmla="*/ 88 w 88"/>
              <a:gd name="T15" fmla="*/ 77 h 77"/>
            </a:gdLst>
            <a:ahLst/>
            <a:cxnLst>
              <a:cxn ang="T8">
                <a:pos x="T0" y="T1"/>
              </a:cxn>
              <a:cxn ang="T9">
                <a:pos x="T2" y="T3"/>
              </a:cxn>
              <a:cxn ang="T10">
                <a:pos x="T4" y="T5"/>
              </a:cxn>
              <a:cxn ang="T11">
                <a:pos x="T6" y="T7"/>
              </a:cxn>
            </a:cxnLst>
            <a:rect l="T12" t="T13" r="T14" b="T15"/>
            <a:pathLst>
              <a:path w="88" h="77">
                <a:moveTo>
                  <a:pt x="0" y="0"/>
                </a:moveTo>
                <a:lnTo>
                  <a:pt x="44" y="77"/>
                </a:lnTo>
                <a:lnTo>
                  <a:pt x="88"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1" name="Rectangle 6"/>
          <p:cNvSpPr>
            <a:spLocks noChangeArrowheads="1"/>
          </p:cNvSpPr>
          <p:nvPr/>
        </p:nvSpPr>
        <p:spPr bwMode="auto">
          <a:xfrm>
            <a:off x="4675188" y="4583113"/>
            <a:ext cx="887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solidFill>
                  <a:srgbClr val="0000FF"/>
                </a:solidFill>
              </a:rPr>
              <a:t>Water Table (W.T.)</a:t>
            </a:r>
          </a:p>
        </p:txBody>
      </p:sp>
      <p:sp>
        <p:nvSpPr>
          <p:cNvPr id="6152" name="Oval 7"/>
          <p:cNvSpPr>
            <a:spLocks noChangeArrowheads="1"/>
          </p:cNvSpPr>
          <p:nvPr/>
        </p:nvSpPr>
        <p:spPr bwMode="auto">
          <a:xfrm>
            <a:off x="4259263" y="5248275"/>
            <a:ext cx="1127125" cy="1123950"/>
          </a:xfrm>
          <a:prstGeom prst="ellipse">
            <a:avLst/>
          </a:prstGeom>
          <a:gradFill rotWithShape="0">
            <a:gsLst>
              <a:gs pos="0">
                <a:srgbClr val="FFFFFF"/>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3" name="Freeform 20"/>
          <p:cNvSpPr>
            <a:spLocks/>
          </p:cNvSpPr>
          <p:nvPr/>
        </p:nvSpPr>
        <p:spPr bwMode="auto">
          <a:xfrm>
            <a:off x="4200525" y="5905500"/>
            <a:ext cx="457200" cy="276225"/>
          </a:xfrm>
          <a:custGeom>
            <a:avLst/>
            <a:gdLst>
              <a:gd name="T0" fmla="*/ 2147483646 w 288"/>
              <a:gd name="T1" fmla="*/ 0 h 174"/>
              <a:gd name="T2" fmla="*/ 0 w 288"/>
              <a:gd name="T3" fmla="*/ 2147483646 h 174"/>
              <a:gd name="T4" fmla="*/ 2147483646 w 288"/>
              <a:gd name="T5" fmla="*/ 2147483646 h 174"/>
              <a:gd name="T6" fmla="*/ 0 60000 65536"/>
              <a:gd name="T7" fmla="*/ 0 60000 65536"/>
              <a:gd name="T8" fmla="*/ 0 60000 65536"/>
              <a:gd name="T9" fmla="*/ 0 w 288"/>
              <a:gd name="T10" fmla="*/ 0 h 174"/>
              <a:gd name="T11" fmla="*/ 288 w 288"/>
              <a:gd name="T12" fmla="*/ 174 h 174"/>
            </a:gdLst>
            <a:ahLst/>
            <a:cxnLst>
              <a:cxn ang="T6">
                <a:pos x="T0" y="T1"/>
              </a:cxn>
              <a:cxn ang="T7">
                <a:pos x="T2" y="T3"/>
              </a:cxn>
              <a:cxn ang="T8">
                <a:pos x="T4" y="T5"/>
              </a:cxn>
            </a:cxnLst>
            <a:rect l="T9" t="T10" r="T11" b="T12"/>
            <a:pathLst>
              <a:path w="288" h="174">
                <a:moveTo>
                  <a:pt x="165" y="0"/>
                </a:moveTo>
                <a:lnTo>
                  <a:pt x="0" y="174"/>
                </a:lnTo>
                <a:lnTo>
                  <a:pt x="288" y="72"/>
                </a:lnTo>
              </a:path>
            </a:pathLst>
          </a:custGeom>
          <a:noFill/>
          <a:ln w="0">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4" name="Freeform 21"/>
          <p:cNvSpPr>
            <a:spLocks noChangeArrowheads="1"/>
          </p:cNvSpPr>
          <p:nvPr/>
        </p:nvSpPr>
        <p:spPr bwMode="auto">
          <a:xfrm>
            <a:off x="3648075" y="6181725"/>
            <a:ext cx="552450" cy="0"/>
          </a:xfrm>
          <a:custGeom>
            <a:avLst/>
            <a:gdLst>
              <a:gd name="T0" fmla="*/ 2147483646 w 348"/>
              <a:gd name="T1" fmla="*/ 2147483646 w 348"/>
              <a:gd name="T2" fmla="*/ 2147483646 w 348"/>
              <a:gd name="T3" fmla="*/ 2147483646 w 348"/>
              <a:gd name="T4" fmla="*/ 2147483646 w 348"/>
              <a:gd name="T5" fmla="*/ 2147483646 w 348"/>
              <a:gd name="T6" fmla="*/ 2147483646 w 348"/>
              <a:gd name="T7" fmla="*/ 2147483646 w 348"/>
              <a:gd name="T8" fmla="*/ 2147483646 w 348"/>
              <a:gd name="T9" fmla="*/ 2147483646 w 348"/>
              <a:gd name="T10" fmla="*/ 2147483646 w 348"/>
              <a:gd name="T11" fmla="*/ 2147483646 w 348"/>
              <a:gd name="T12" fmla="*/ 2147483646 w 348"/>
              <a:gd name="T13" fmla="*/ 2147483646 w 348"/>
              <a:gd name="T14" fmla="*/ 2147483646 w 348"/>
              <a:gd name="T15" fmla="*/ 2147483646 w 348"/>
              <a:gd name="T16" fmla="*/ 2147483646 w 348"/>
              <a:gd name="T17" fmla="*/ 2147483646 w 348"/>
              <a:gd name="T18" fmla="*/ 2147483646 w 348"/>
              <a:gd name="T19" fmla="*/ 2147483646 w 348"/>
              <a:gd name="T20" fmla="*/ 2147483646 w 348"/>
              <a:gd name="T21" fmla="*/ 2147483646 w 348"/>
              <a:gd name="T22" fmla="*/ 2147483646 w 348"/>
              <a:gd name="T23" fmla="*/ 2147483646 w 348"/>
              <a:gd name="T24" fmla="*/ 2147483646 w 348"/>
              <a:gd name="T25" fmla="*/ 2147483646 w 348"/>
              <a:gd name="T26" fmla="*/ 2147483646 w 348"/>
              <a:gd name="T27" fmla="*/ 2147483646 w 348"/>
              <a:gd name="T28" fmla="*/ 2147483646 w 348"/>
              <a:gd name="T29" fmla="*/ 2147483646 w 348"/>
              <a:gd name="T30" fmla="*/ 2147483646 w 348"/>
              <a:gd name="T31" fmla="*/ 2147483646 w 348"/>
              <a:gd name="T32" fmla="*/ 2147483646 w 348"/>
              <a:gd name="T33" fmla="*/ 2147483646 w 348"/>
              <a:gd name="T34" fmla="*/ 2147483646 w 348"/>
              <a:gd name="T35" fmla="*/ 2147483646 w 348"/>
              <a:gd name="T36" fmla="*/ 2147483646 w 348"/>
              <a:gd name="T37" fmla="*/ 2147483646 w 348"/>
              <a:gd name="T38" fmla="*/ 2147483646 w 348"/>
              <a:gd name="T39" fmla="*/ 2147483646 w 348"/>
              <a:gd name="T40" fmla="*/ 2147483646 w 348"/>
              <a:gd name="T41" fmla="*/ 2147483646 w 348"/>
              <a:gd name="T42" fmla="*/ 2147483646 w 348"/>
              <a:gd name="T43" fmla="*/ 2147483646 w 348"/>
              <a:gd name="T44" fmla="*/ 2147483646 w 348"/>
              <a:gd name="T45" fmla="*/ 2147483646 w 348"/>
              <a:gd name="T46" fmla="*/ 0 w 348"/>
              <a:gd name="T47" fmla="*/ 0 w 3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348 w 348"/>
            </a:gdLst>
            <a:ahLst/>
            <a:cxnLst>
              <a:cxn ang="T48">
                <a:pos x="T0" y="0"/>
              </a:cxn>
              <a:cxn ang="T49">
                <a:pos x="T1" y="0"/>
              </a:cxn>
              <a:cxn ang="T50">
                <a:pos x="T2" y="0"/>
              </a:cxn>
              <a:cxn ang="T51">
                <a:pos x="T3" y="0"/>
              </a:cxn>
              <a:cxn ang="T52">
                <a:pos x="T4" y="0"/>
              </a:cxn>
              <a:cxn ang="T53">
                <a:pos x="T5" y="0"/>
              </a:cxn>
              <a:cxn ang="T54">
                <a:pos x="T6" y="0"/>
              </a:cxn>
              <a:cxn ang="T55">
                <a:pos x="T7" y="0"/>
              </a:cxn>
              <a:cxn ang="T56">
                <a:pos x="T8" y="0"/>
              </a:cxn>
              <a:cxn ang="T57">
                <a:pos x="T9" y="0"/>
              </a:cxn>
              <a:cxn ang="T58">
                <a:pos x="T10" y="0"/>
              </a:cxn>
              <a:cxn ang="T59">
                <a:pos x="T11" y="0"/>
              </a:cxn>
              <a:cxn ang="T60">
                <a:pos x="T12" y="0"/>
              </a:cxn>
              <a:cxn ang="T61">
                <a:pos x="T13" y="0"/>
              </a:cxn>
              <a:cxn ang="T62">
                <a:pos x="T14" y="0"/>
              </a:cxn>
              <a:cxn ang="T63">
                <a:pos x="T15" y="0"/>
              </a:cxn>
              <a:cxn ang="T64">
                <a:pos x="T16" y="0"/>
              </a:cxn>
              <a:cxn ang="T65">
                <a:pos x="T17" y="0"/>
              </a:cxn>
              <a:cxn ang="T66">
                <a:pos x="T18" y="0"/>
              </a:cxn>
              <a:cxn ang="T67">
                <a:pos x="T19" y="0"/>
              </a:cxn>
              <a:cxn ang="T68">
                <a:pos x="T20" y="0"/>
              </a:cxn>
              <a:cxn ang="T69">
                <a:pos x="T21" y="0"/>
              </a:cxn>
              <a:cxn ang="T70">
                <a:pos x="T22" y="0"/>
              </a:cxn>
              <a:cxn ang="T71">
                <a:pos x="T23" y="0"/>
              </a:cxn>
              <a:cxn ang="T72">
                <a:pos x="T24" y="0"/>
              </a:cxn>
              <a:cxn ang="T73">
                <a:pos x="T25" y="0"/>
              </a:cxn>
              <a:cxn ang="T74">
                <a:pos x="T26" y="0"/>
              </a:cxn>
              <a:cxn ang="T75">
                <a:pos x="T27" y="0"/>
              </a:cxn>
              <a:cxn ang="T76">
                <a:pos x="T28" y="0"/>
              </a:cxn>
              <a:cxn ang="T77">
                <a:pos x="T29" y="0"/>
              </a:cxn>
              <a:cxn ang="T78">
                <a:pos x="T30" y="0"/>
              </a:cxn>
              <a:cxn ang="T79">
                <a:pos x="T31" y="0"/>
              </a:cxn>
              <a:cxn ang="T80">
                <a:pos x="T32" y="0"/>
              </a:cxn>
              <a:cxn ang="T81">
                <a:pos x="T33" y="0"/>
              </a:cxn>
              <a:cxn ang="T82">
                <a:pos x="T34" y="0"/>
              </a:cxn>
              <a:cxn ang="T83">
                <a:pos x="T35" y="0"/>
              </a:cxn>
              <a:cxn ang="T84">
                <a:pos x="T36" y="0"/>
              </a:cxn>
              <a:cxn ang="T85">
                <a:pos x="T37" y="0"/>
              </a:cxn>
              <a:cxn ang="T86">
                <a:pos x="T38" y="0"/>
              </a:cxn>
              <a:cxn ang="T87">
                <a:pos x="T39" y="0"/>
              </a:cxn>
              <a:cxn ang="T88">
                <a:pos x="T40" y="0"/>
              </a:cxn>
              <a:cxn ang="T89">
                <a:pos x="T41" y="0"/>
              </a:cxn>
              <a:cxn ang="T90">
                <a:pos x="T42" y="0"/>
              </a:cxn>
              <a:cxn ang="T91">
                <a:pos x="T43" y="0"/>
              </a:cxn>
              <a:cxn ang="T92">
                <a:pos x="T44" y="0"/>
              </a:cxn>
              <a:cxn ang="T93">
                <a:pos x="T45" y="0"/>
              </a:cxn>
              <a:cxn ang="T94">
                <a:pos x="T46" y="0"/>
              </a:cxn>
              <a:cxn ang="T95">
                <a:pos x="T47" y="0"/>
              </a:cxn>
            </a:cxnLst>
            <a:rect l="T96" t="0" r="T97" b="0"/>
            <a:pathLst>
              <a:path w="348">
                <a:moveTo>
                  <a:pt x="348" y="0"/>
                </a:moveTo>
                <a:lnTo>
                  <a:pt x="347" y="0"/>
                </a:lnTo>
                <a:lnTo>
                  <a:pt x="346" y="0"/>
                </a:lnTo>
                <a:lnTo>
                  <a:pt x="344" y="0"/>
                </a:lnTo>
                <a:lnTo>
                  <a:pt x="341" y="0"/>
                </a:lnTo>
                <a:lnTo>
                  <a:pt x="337" y="0"/>
                </a:lnTo>
                <a:lnTo>
                  <a:pt x="332" y="0"/>
                </a:lnTo>
                <a:lnTo>
                  <a:pt x="327" y="0"/>
                </a:lnTo>
                <a:lnTo>
                  <a:pt x="321" y="0"/>
                </a:lnTo>
                <a:lnTo>
                  <a:pt x="314" y="0"/>
                </a:lnTo>
                <a:lnTo>
                  <a:pt x="307" y="0"/>
                </a:lnTo>
                <a:lnTo>
                  <a:pt x="299" y="0"/>
                </a:lnTo>
                <a:lnTo>
                  <a:pt x="291" y="0"/>
                </a:lnTo>
                <a:lnTo>
                  <a:pt x="283" y="0"/>
                </a:lnTo>
                <a:lnTo>
                  <a:pt x="274" y="0"/>
                </a:lnTo>
                <a:lnTo>
                  <a:pt x="264" y="0"/>
                </a:lnTo>
                <a:lnTo>
                  <a:pt x="254" y="0"/>
                </a:lnTo>
                <a:lnTo>
                  <a:pt x="244" y="0"/>
                </a:lnTo>
                <a:lnTo>
                  <a:pt x="234" y="0"/>
                </a:lnTo>
                <a:lnTo>
                  <a:pt x="223" y="0"/>
                </a:lnTo>
                <a:lnTo>
                  <a:pt x="212" y="0"/>
                </a:lnTo>
                <a:lnTo>
                  <a:pt x="201" y="0"/>
                </a:lnTo>
                <a:lnTo>
                  <a:pt x="190" y="0"/>
                </a:lnTo>
                <a:lnTo>
                  <a:pt x="179" y="0"/>
                </a:lnTo>
                <a:lnTo>
                  <a:pt x="168" y="0"/>
                </a:lnTo>
                <a:lnTo>
                  <a:pt x="157" y="0"/>
                </a:lnTo>
                <a:lnTo>
                  <a:pt x="146" y="0"/>
                </a:lnTo>
                <a:lnTo>
                  <a:pt x="135" y="0"/>
                </a:lnTo>
                <a:lnTo>
                  <a:pt x="124" y="0"/>
                </a:lnTo>
                <a:lnTo>
                  <a:pt x="114" y="0"/>
                </a:lnTo>
                <a:lnTo>
                  <a:pt x="103" y="0"/>
                </a:lnTo>
                <a:lnTo>
                  <a:pt x="93" y="0"/>
                </a:lnTo>
                <a:lnTo>
                  <a:pt x="83" y="0"/>
                </a:lnTo>
                <a:lnTo>
                  <a:pt x="74" y="0"/>
                </a:lnTo>
                <a:lnTo>
                  <a:pt x="65" y="0"/>
                </a:lnTo>
                <a:lnTo>
                  <a:pt x="56" y="0"/>
                </a:lnTo>
                <a:lnTo>
                  <a:pt x="48" y="0"/>
                </a:lnTo>
                <a:lnTo>
                  <a:pt x="40" y="0"/>
                </a:lnTo>
                <a:lnTo>
                  <a:pt x="33" y="0"/>
                </a:lnTo>
                <a:lnTo>
                  <a:pt x="27" y="0"/>
                </a:lnTo>
                <a:lnTo>
                  <a:pt x="21" y="0"/>
                </a:lnTo>
                <a:lnTo>
                  <a:pt x="15" y="0"/>
                </a:lnTo>
                <a:lnTo>
                  <a:pt x="11" y="0"/>
                </a:lnTo>
                <a:lnTo>
                  <a:pt x="7" y="0"/>
                </a:lnTo>
                <a:lnTo>
                  <a:pt x="4" y="0"/>
                </a:lnTo>
                <a:lnTo>
                  <a:pt x="2"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 name="Freeform 22"/>
          <p:cNvSpPr>
            <a:spLocks/>
          </p:cNvSpPr>
          <p:nvPr/>
        </p:nvSpPr>
        <p:spPr bwMode="auto">
          <a:xfrm>
            <a:off x="5064125" y="5951538"/>
            <a:ext cx="742950" cy="90487"/>
          </a:xfrm>
          <a:custGeom>
            <a:avLst/>
            <a:gdLst>
              <a:gd name="T0" fmla="*/ 0 w 468"/>
              <a:gd name="T1" fmla="*/ 0 h 57"/>
              <a:gd name="T2" fmla="*/ 2147483646 w 468"/>
              <a:gd name="T3" fmla="*/ 2147483646 h 57"/>
              <a:gd name="T4" fmla="*/ 2147483646 w 468"/>
              <a:gd name="T5" fmla="*/ 2147483646 h 57"/>
              <a:gd name="T6" fmla="*/ 0 60000 65536"/>
              <a:gd name="T7" fmla="*/ 0 60000 65536"/>
              <a:gd name="T8" fmla="*/ 0 60000 65536"/>
              <a:gd name="T9" fmla="*/ 0 w 468"/>
              <a:gd name="T10" fmla="*/ 0 h 57"/>
              <a:gd name="T11" fmla="*/ 468 w 468"/>
              <a:gd name="T12" fmla="*/ 57 h 57"/>
            </a:gdLst>
            <a:ahLst/>
            <a:cxnLst>
              <a:cxn ang="T6">
                <a:pos x="T0" y="T1"/>
              </a:cxn>
              <a:cxn ang="T7">
                <a:pos x="T2" y="T3"/>
              </a:cxn>
              <a:cxn ang="T8">
                <a:pos x="T4" y="T5"/>
              </a:cxn>
            </a:cxnLst>
            <a:rect l="T9" t="T10" r="T11" b="T12"/>
            <a:pathLst>
              <a:path w="468" h="57">
                <a:moveTo>
                  <a:pt x="0" y="0"/>
                </a:moveTo>
                <a:lnTo>
                  <a:pt x="182" y="57"/>
                </a:lnTo>
                <a:lnTo>
                  <a:pt x="468" y="57"/>
                </a:lnTo>
              </a:path>
            </a:pathLst>
          </a:custGeom>
          <a:noFill/>
          <a:ln w="0">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 name="Freeform 23"/>
          <p:cNvSpPr>
            <a:spLocks/>
          </p:cNvSpPr>
          <p:nvPr/>
        </p:nvSpPr>
        <p:spPr bwMode="auto">
          <a:xfrm>
            <a:off x="4787900" y="5118100"/>
            <a:ext cx="722313" cy="465138"/>
          </a:xfrm>
          <a:custGeom>
            <a:avLst/>
            <a:gdLst>
              <a:gd name="T0" fmla="*/ 0 w 455"/>
              <a:gd name="T1" fmla="*/ 2147483646 h 293"/>
              <a:gd name="T2" fmla="*/ 2147483646 w 455"/>
              <a:gd name="T3" fmla="*/ 0 h 293"/>
              <a:gd name="T4" fmla="*/ 2147483646 w 455"/>
              <a:gd name="T5" fmla="*/ 0 h 293"/>
              <a:gd name="T6" fmla="*/ 0 60000 65536"/>
              <a:gd name="T7" fmla="*/ 0 60000 65536"/>
              <a:gd name="T8" fmla="*/ 0 60000 65536"/>
              <a:gd name="T9" fmla="*/ 0 w 455"/>
              <a:gd name="T10" fmla="*/ 0 h 293"/>
              <a:gd name="T11" fmla="*/ 455 w 455"/>
              <a:gd name="T12" fmla="*/ 293 h 293"/>
            </a:gdLst>
            <a:ahLst/>
            <a:cxnLst>
              <a:cxn ang="T6">
                <a:pos x="T0" y="T1"/>
              </a:cxn>
              <a:cxn ang="T7">
                <a:pos x="T2" y="T3"/>
              </a:cxn>
              <a:cxn ang="T8">
                <a:pos x="T4" y="T5"/>
              </a:cxn>
            </a:cxnLst>
            <a:rect l="T9" t="T10" r="T11" b="T12"/>
            <a:pathLst>
              <a:path w="455" h="293">
                <a:moveTo>
                  <a:pt x="0" y="293"/>
                </a:moveTo>
                <a:lnTo>
                  <a:pt x="172" y="0"/>
                </a:lnTo>
                <a:lnTo>
                  <a:pt x="455" y="0"/>
                </a:lnTo>
              </a:path>
            </a:pathLst>
          </a:custGeom>
          <a:noFill/>
          <a:ln w="0">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7" name="Rectangle 24"/>
          <p:cNvSpPr>
            <a:spLocks noChangeArrowheads="1"/>
          </p:cNvSpPr>
          <p:nvPr/>
        </p:nvSpPr>
        <p:spPr bwMode="auto">
          <a:xfrm>
            <a:off x="5410200" y="5918200"/>
            <a:ext cx="2778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solidFill>
                  <a:srgbClr val="005A50"/>
                </a:solidFill>
              </a:rPr>
              <a:t>Voids</a:t>
            </a:r>
          </a:p>
        </p:txBody>
      </p:sp>
      <p:sp>
        <p:nvSpPr>
          <p:cNvPr id="6158" name="Rectangle 25"/>
          <p:cNvSpPr>
            <a:spLocks noChangeArrowheads="1"/>
          </p:cNvSpPr>
          <p:nvPr/>
        </p:nvSpPr>
        <p:spPr bwMode="auto">
          <a:xfrm>
            <a:off x="3738563" y="6040438"/>
            <a:ext cx="3063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solidFill>
                  <a:srgbClr val="005A50"/>
                </a:solidFill>
              </a:rPr>
              <a:t>Solids</a:t>
            </a:r>
          </a:p>
        </p:txBody>
      </p:sp>
      <p:sp>
        <p:nvSpPr>
          <p:cNvPr id="6159" name="Freeform 26"/>
          <p:cNvSpPr>
            <a:spLocks noChangeArrowheads="1"/>
          </p:cNvSpPr>
          <p:nvPr/>
        </p:nvSpPr>
        <p:spPr bwMode="auto">
          <a:xfrm>
            <a:off x="33686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0" name="Freeform 27"/>
          <p:cNvSpPr>
            <a:spLocks noChangeArrowheads="1"/>
          </p:cNvSpPr>
          <p:nvPr/>
        </p:nvSpPr>
        <p:spPr bwMode="auto">
          <a:xfrm>
            <a:off x="34020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1" name="Freeform 28"/>
          <p:cNvSpPr>
            <a:spLocks noChangeArrowheads="1"/>
          </p:cNvSpPr>
          <p:nvPr/>
        </p:nvSpPr>
        <p:spPr bwMode="auto">
          <a:xfrm>
            <a:off x="3436938" y="4403725"/>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29"/>
          <p:cNvSpPr>
            <a:spLocks noChangeArrowheads="1"/>
          </p:cNvSpPr>
          <p:nvPr/>
        </p:nvSpPr>
        <p:spPr bwMode="auto">
          <a:xfrm>
            <a:off x="34671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30"/>
          <p:cNvSpPr>
            <a:spLocks noChangeArrowheads="1"/>
          </p:cNvSpPr>
          <p:nvPr/>
        </p:nvSpPr>
        <p:spPr bwMode="auto">
          <a:xfrm>
            <a:off x="3732213" y="4402138"/>
            <a:ext cx="71437" cy="47625"/>
          </a:xfrm>
          <a:custGeom>
            <a:avLst/>
            <a:gdLst>
              <a:gd name="T0" fmla="*/ 0 w 45"/>
              <a:gd name="T1" fmla="*/ 0 h 30"/>
              <a:gd name="T2" fmla="*/ 2147483646 w 45"/>
              <a:gd name="T3" fmla="*/ 2147483646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0"/>
                </a:moveTo>
                <a:lnTo>
                  <a:pt x="45"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4" name="Freeform 31"/>
          <p:cNvSpPr>
            <a:spLocks noChangeArrowheads="1"/>
          </p:cNvSpPr>
          <p:nvPr/>
        </p:nvSpPr>
        <p:spPr bwMode="auto">
          <a:xfrm>
            <a:off x="3713163" y="4422775"/>
            <a:ext cx="71437" cy="44450"/>
          </a:xfrm>
          <a:custGeom>
            <a:avLst/>
            <a:gdLst>
              <a:gd name="T0" fmla="*/ 0 w 45"/>
              <a:gd name="T1" fmla="*/ 0 h 28"/>
              <a:gd name="T2" fmla="*/ 2147483646 w 45"/>
              <a:gd name="T3" fmla="*/ 2147483646 h 28"/>
              <a:gd name="T4" fmla="*/ 0 60000 65536"/>
              <a:gd name="T5" fmla="*/ 0 60000 65536"/>
              <a:gd name="T6" fmla="*/ 0 w 45"/>
              <a:gd name="T7" fmla="*/ 0 h 28"/>
              <a:gd name="T8" fmla="*/ 45 w 45"/>
              <a:gd name="T9" fmla="*/ 28 h 28"/>
            </a:gdLst>
            <a:ahLst/>
            <a:cxnLst>
              <a:cxn ang="T4">
                <a:pos x="T0" y="T1"/>
              </a:cxn>
              <a:cxn ang="T5">
                <a:pos x="T2" y="T3"/>
              </a:cxn>
            </a:cxnLst>
            <a:rect l="T6" t="T7" r="T8" b="T9"/>
            <a:pathLst>
              <a:path w="45" h="28">
                <a:moveTo>
                  <a:pt x="0" y="0"/>
                </a:moveTo>
                <a:lnTo>
                  <a:pt x="45"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32"/>
          <p:cNvSpPr>
            <a:spLocks noChangeArrowheads="1"/>
          </p:cNvSpPr>
          <p:nvPr/>
        </p:nvSpPr>
        <p:spPr bwMode="auto">
          <a:xfrm>
            <a:off x="3700463" y="4448175"/>
            <a:ext cx="69850" cy="42863"/>
          </a:xfrm>
          <a:custGeom>
            <a:avLst/>
            <a:gdLst>
              <a:gd name="T0" fmla="*/ 0 w 44"/>
              <a:gd name="T1" fmla="*/ 0 h 27"/>
              <a:gd name="T2" fmla="*/ 2147483646 w 44"/>
              <a:gd name="T3" fmla="*/ 2147483646 h 27"/>
              <a:gd name="T4" fmla="*/ 0 60000 65536"/>
              <a:gd name="T5" fmla="*/ 0 60000 65536"/>
              <a:gd name="T6" fmla="*/ 0 w 44"/>
              <a:gd name="T7" fmla="*/ 0 h 27"/>
              <a:gd name="T8" fmla="*/ 44 w 44"/>
              <a:gd name="T9" fmla="*/ 27 h 27"/>
            </a:gdLst>
            <a:ahLst/>
            <a:cxnLst>
              <a:cxn ang="T4">
                <a:pos x="T0" y="T1"/>
              </a:cxn>
              <a:cxn ang="T5">
                <a:pos x="T2" y="T3"/>
              </a:cxn>
            </a:cxnLst>
            <a:rect l="T6" t="T7" r="T8" b="T9"/>
            <a:pathLst>
              <a:path w="44" h="27">
                <a:moveTo>
                  <a:pt x="0" y="0"/>
                </a:moveTo>
                <a:lnTo>
                  <a:pt x="44"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33"/>
          <p:cNvSpPr>
            <a:spLocks noChangeArrowheads="1"/>
          </p:cNvSpPr>
          <p:nvPr/>
        </p:nvSpPr>
        <p:spPr bwMode="auto">
          <a:xfrm>
            <a:off x="3683000" y="4468813"/>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7" name="Freeform 34"/>
          <p:cNvSpPr>
            <a:spLocks noChangeArrowheads="1"/>
          </p:cNvSpPr>
          <p:nvPr/>
        </p:nvSpPr>
        <p:spPr bwMode="auto">
          <a:xfrm>
            <a:off x="3933825" y="4405313"/>
            <a:ext cx="73025" cy="47625"/>
          </a:xfrm>
          <a:custGeom>
            <a:avLst/>
            <a:gdLst>
              <a:gd name="T0" fmla="*/ 0 w 46"/>
              <a:gd name="T1" fmla="*/ 0 h 30"/>
              <a:gd name="T2" fmla="*/ 2147483646 w 46"/>
              <a:gd name="T3" fmla="*/ 2147483646 h 30"/>
              <a:gd name="T4" fmla="*/ 0 60000 65536"/>
              <a:gd name="T5" fmla="*/ 0 60000 65536"/>
              <a:gd name="T6" fmla="*/ 0 w 46"/>
              <a:gd name="T7" fmla="*/ 0 h 30"/>
              <a:gd name="T8" fmla="*/ 46 w 46"/>
              <a:gd name="T9" fmla="*/ 30 h 30"/>
            </a:gdLst>
            <a:ahLst/>
            <a:cxnLst>
              <a:cxn ang="T4">
                <a:pos x="T0" y="T1"/>
              </a:cxn>
              <a:cxn ang="T5">
                <a:pos x="T2" y="T3"/>
              </a:cxn>
            </a:cxnLst>
            <a:rect l="T6" t="T7" r="T8" b="T9"/>
            <a:pathLst>
              <a:path w="46" h="30">
                <a:moveTo>
                  <a:pt x="0" y="0"/>
                </a:moveTo>
                <a:lnTo>
                  <a:pt x="46"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8" name="Freeform 35"/>
          <p:cNvSpPr>
            <a:spLocks noChangeArrowheads="1"/>
          </p:cNvSpPr>
          <p:nvPr/>
        </p:nvSpPr>
        <p:spPr bwMode="auto">
          <a:xfrm>
            <a:off x="3916363" y="4425950"/>
            <a:ext cx="71437" cy="44450"/>
          </a:xfrm>
          <a:custGeom>
            <a:avLst/>
            <a:gdLst>
              <a:gd name="T0" fmla="*/ 0 w 45"/>
              <a:gd name="T1" fmla="*/ 0 h 28"/>
              <a:gd name="T2" fmla="*/ 2147483646 w 45"/>
              <a:gd name="T3" fmla="*/ 2147483646 h 28"/>
              <a:gd name="T4" fmla="*/ 0 60000 65536"/>
              <a:gd name="T5" fmla="*/ 0 60000 65536"/>
              <a:gd name="T6" fmla="*/ 0 w 45"/>
              <a:gd name="T7" fmla="*/ 0 h 28"/>
              <a:gd name="T8" fmla="*/ 45 w 45"/>
              <a:gd name="T9" fmla="*/ 28 h 28"/>
            </a:gdLst>
            <a:ahLst/>
            <a:cxnLst>
              <a:cxn ang="T4">
                <a:pos x="T0" y="T1"/>
              </a:cxn>
              <a:cxn ang="T5">
                <a:pos x="T2" y="T3"/>
              </a:cxn>
            </a:cxnLst>
            <a:rect l="T6" t="T7" r="T8" b="T9"/>
            <a:pathLst>
              <a:path w="45" h="28">
                <a:moveTo>
                  <a:pt x="0" y="0"/>
                </a:moveTo>
                <a:lnTo>
                  <a:pt x="45"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9" name="Freeform 36"/>
          <p:cNvSpPr>
            <a:spLocks noChangeArrowheads="1"/>
          </p:cNvSpPr>
          <p:nvPr/>
        </p:nvSpPr>
        <p:spPr bwMode="auto">
          <a:xfrm>
            <a:off x="3903663" y="4451350"/>
            <a:ext cx="69850" cy="41275"/>
          </a:xfrm>
          <a:custGeom>
            <a:avLst/>
            <a:gdLst>
              <a:gd name="T0" fmla="*/ 0 w 44"/>
              <a:gd name="T1" fmla="*/ 0 h 26"/>
              <a:gd name="T2" fmla="*/ 2147483646 w 44"/>
              <a:gd name="T3" fmla="*/ 2147483646 h 26"/>
              <a:gd name="T4" fmla="*/ 0 60000 65536"/>
              <a:gd name="T5" fmla="*/ 0 60000 65536"/>
              <a:gd name="T6" fmla="*/ 0 w 44"/>
              <a:gd name="T7" fmla="*/ 0 h 26"/>
              <a:gd name="T8" fmla="*/ 44 w 44"/>
              <a:gd name="T9" fmla="*/ 26 h 26"/>
            </a:gdLst>
            <a:ahLst/>
            <a:cxnLst>
              <a:cxn ang="T4">
                <a:pos x="T0" y="T1"/>
              </a:cxn>
              <a:cxn ang="T5">
                <a:pos x="T2" y="T3"/>
              </a:cxn>
            </a:cxnLst>
            <a:rect l="T6" t="T7" r="T8" b="T9"/>
            <a:pathLst>
              <a:path w="44" h="26">
                <a:moveTo>
                  <a:pt x="0" y="0"/>
                </a:moveTo>
                <a:lnTo>
                  <a:pt x="44"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0" name="Freeform 37"/>
          <p:cNvSpPr>
            <a:spLocks noChangeArrowheads="1"/>
          </p:cNvSpPr>
          <p:nvPr/>
        </p:nvSpPr>
        <p:spPr bwMode="auto">
          <a:xfrm>
            <a:off x="3886200" y="4471988"/>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1" name="Freeform 38"/>
          <p:cNvSpPr>
            <a:spLocks noChangeArrowheads="1"/>
          </p:cNvSpPr>
          <p:nvPr/>
        </p:nvSpPr>
        <p:spPr bwMode="auto">
          <a:xfrm>
            <a:off x="37750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2" name="Freeform 39"/>
          <p:cNvSpPr>
            <a:spLocks noChangeArrowheads="1"/>
          </p:cNvSpPr>
          <p:nvPr/>
        </p:nvSpPr>
        <p:spPr bwMode="auto">
          <a:xfrm>
            <a:off x="38084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3" name="Freeform 40"/>
          <p:cNvSpPr>
            <a:spLocks noChangeArrowheads="1"/>
          </p:cNvSpPr>
          <p:nvPr/>
        </p:nvSpPr>
        <p:spPr bwMode="auto">
          <a:xfrm>
            <a:off x="3843338" y="4403725"/>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4" name="Freeform 41"/>
          <p:cNvSpPr>
            <a:spLocks noChangeArrowheads="1"/>
          </p:cNvSpPr>
          <p:nvPr/>
        </p:nvSpPr>
        <p:spPr bwMode="auto">
          <a:xfrm>
            <a:off x="38735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5" name="Freeform 42"/>
          <p:cNvSpPr>
            <a:spLocks noChangeArrowheads="1"/>
          </p:cNvSpPr>
          <p:nvPr/>
        </p:nvSpPr>
        <p:spPr bwMode="auto">
          <a:xfrm>
            <a:off x="3973513" y="4405313"/>
            <a:ext cx="61912"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6" name="Freeform 43"/>
          <p:cNvSpPr>
            <a:spLocks noChangeArrowheads="1"/>
          </p:cNvSpPr>
          <p:nvPr/>
        </p:nvSpPr>
        <p:spPr bwMode="auto">
          <a:xfrm>
            <a:off x="4006850" y="4405313"/>
            <a:ext cx="60325" cy="87312"/>
          </a:xfrm>
          <a:custGeom>
            <a:avLst/>
            <a:gdLst>
              <a:gd name="T0" fmla="*/ 2147483646 w 38"/>
              <a:gd name="T1" fmla="*/ 0 h 55"/>
              <a:gd name="T2" fmla="*/ 0 w 38"/>
              <a:gd name="T3" fmla="*/ 2147483646 h 55"/>
              <a:gd name="T4" fmla="*/ 0 60000 65536"/>
              <a:gd name="T5" fmla="*/ 0 60000 65536"/>
              <a:gd name="T6" fmla="*/ 0 w 38"/>
              <a:gd name="T7" fmla="*/ 0 h 55"/>
              <a:gd name="T8" fmla="*/ 38 w 38"/>
              <a:gd name="T9" fmla="*/ 55 h 55"/>
            </a:gdLst>
            <a:ahLst/>
            <a:cxnLst>
              <a:cxn ang="T4">
                <a:pos x="T0" y="T1"/>
              </a:cxn>
              <a:cxn ang="T5">
                <a:pos x="T2" y="T3"/>
              </a:cxn>
            </a:cxnLst>
            <a:rect l="T6" t="T7" r="T8" b="T9"/>
            <a:pathLst>
              <a:path w="38" h="55">
                <a:moveTo>
                  <a:pt x="38"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7" name="Freeform 44"/>
          <p:cNvSpPr>
            <a:spLocks noChangeArrowheads="1"/>
          </p:cNvSpPr>
          <p:nvPr/>
        </p:nvSpPr>
        <p:spPr bwMode="auto">
          <a:xfrm>
            <a:off x="4040188" y="4406900"/>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8" name="Freeform 45"/>
          <p:cNvSpPr>
            <a:spLocks noChangeArrowheads="1"/>
          </p:cNvSpPr>
          <p:nvPr/>
        </p:nvSpPr>
        <p:spPr bwMode="auto">
          <a:xfrm>
            <a:off x="4071938" y="4405313"/>
            <a:ext cx="55562"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9" name="Freeform 46"/>
          <p:cNvSpPr>
            <a:spLocks noChangeArrowheads="1"/>
          </p:cNvSpPr>
          <p:nvPr/>
        </p:nvSpPr>
        <p:spPr bwMode="auto">
          <a:xfrm>
            <a:off x="3529013" y="4398963"/>
            <a:ext cx="71437" cy="47625"/>
          </a:xfrm>
          <a:custGeom>
            <a:avLst/>
            <a:gdLst>
              <a:gd name="T0" fmla="*/ 0 w 45"/>
              <a:gd name="T1" fmla="*/ 0 h 30"/>
              <a:gd name="T2" fmla="*/ 2147483646 w 45"/>
              <a:gd name="T3" fmla="*/ 2147483646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0"/>
                </a:moveTo>
                <a:lnTo>
                  <a:pt x="45"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0" name="Freeform 47"/>
          <p:cNvSpPr>
            <a:spLocks noChangeArrowheads="1"/>
          </p:cNvSpPr>
          <p:nvPr/>
        </p:nvSpPr>
        <p:spPr bwMode="auto">
          <a:xfrm>
            <a:off x="3511550" y="4419600"/>
            <a:ext cx="69850" cy="44450"/>
          </a:xfrm>
          <a:custGeom>
            <a:avLst/>
            <a:gdLst>
              <a:gd name="T0" fmla="*/ 0 w 44"/>
              <a:gd name="T1" fmla="*/ 0 h 28"/>
              <a:gd name="T2" fmla="*/ 2147483646 w 44"/>
              <a:gd name="T3" fmla="*/ 2147483646 h 28"/>
              <a:gd name="T4" fmla="*/ 0 60000 65536"/>
              <a:gd name="T5" fmla="*/ 0 60000 65536"/>
              <a:gd name="T6" fmla="*/ 0 w 44"/>
              <a:gd name="T7" fmla="*/ 0 h 28"/>
              <a:gd name="T8" fmla="*/ 44 w 44"/>
              <a:gd name="T9" fmla="*/ 28 h 28"/>
            </a:gdLst>
            <a:ahLst/>
            <a:cxnLst>
              <a:cxn ang="T4">
                <a:pos x="T0" y="T1"/>
              </a:cxn>
              <a:cxn ang="T5">
                <a:pos x="T2" y="T3"/>
              </a:cxn>
            </a:cxnLst>
            <a:rect l="T6" t="T7" r="T8" b="T9"/>
            <a:pathLst>
              <a:path w="44" h="28">
                <a:moveTo>
                  <a:pt x="0" y="0"/>
                </a:moveTo>
                <a:lnTo>
                  <a:pt x="44"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1" name="Freeform 48"/>
          <p:cNvSpPr>
            <a:spLocks noChangeArrowheads="1"/>
          </p:cNvSpPr>
          <p:nvPr/>
        </p:nvSpPr>
        <p:spPr bwMode="auto">
          <a:xfrm>
            <a:off x="3498850" y="4445000"/>
            <a:ext cx="68263" cy="42863"/>
          </a:xfrm>
          <a:custGeom>
            <a:avLst/>
            <a:gdLst>
              <a:gd name="T0" fmla="*/ 0 w 43"/>
              <a:gd name="T1" fmla="*/ 0 h 27"/>
              <a:gd name="T2" fmla="*/ 2147483646 w 43"/>
              <a:gd name="T3" fmla="*/ 2147483646 h 27"/>
              <a:gd name="T4" fmla="*/ 0 60000 65536"/>
              <a:gd name="T5" fmla="*/ 0 60000 65536"/>
              <a:gd name="T6" fmla="*/ 0 w 43"/>
              <a:gd name="T7" fmla="*/ 0 h 27"/>
              <a:gd name="T8" fmla="*/ 43 w 43"/>
              <a:gd name="T9" fmla="*/ 27 h 27"/>
            </a:gdLst>
            <a:ahLst/>
            <a:cxnLst>
              <a:cxn ang="T4">
                <a:pos x="T0" y="T1"/>
              </a:cxn>
              <a:cxn ang="T5">
                <a:pos x="T2" y="T3"/>
              </a:cxn>
            </a:cxnLst>
            <a:rect l="T6" t="T7" r="T8" b="T9"/>
            <a:pathLst>
              <a:path w="43" h="27">
                <a:moveTo>
                  <a:pt x="0" y="0"/>
                </a:moveTo>
                <a:lnTo>
                  <a:pt x="43"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2" name="Freeform 49"/>
          <p:cNvSpPr>
            <a:spLocks noChangeArrowheads="1"/>
          </p:cNvSpPr>
          <p:nvPr/>
        </p:nvSpPr>
        <p:spPr bwMode="auto">
          <a:xfrm>
            <a:off x="3481388" y="4465638"/>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3" name="Freeform 50"/>
          <p:cNvSpPr>
            <a:spLocks noChangeArrowheads="1"/>
          </p:cNvSpPr>
          <p:nvPr/>
        </p:nvSpPr>
        <p:spPr bwMode="auto">
          <a:xfrm>
            <a:off x="35718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4" name="Freeform 51"/>
          <p:cNvSpPr>
            <a:spLocks noChangeArrowheads="1"/>
          </p:cNvSpPr>
          <p:nvPr/>
        </p:nvSpPr>
        <p:spPr bwMode="auto">
          <a:xfrm>
            <a:off x="36052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5" name="Freeform 52"/>
          <p:cNvSpPr>
            <a:spLocks noChangeArrowheads="1"/>
          </p:cNvSpPr>
          <p:nvPr/>
        </p:nvSpPr>
        <p:spPr bwMode="auto">
          <a:xfrm>
            <a:off x="3640138" y="4403725"/>
            <a:ext cx="55562" cy="85725"/>
          </a:xfrm>
          <a:custGeom>
            <a:avLst/>
            <a:gdLst>
              <a:gd name="T0" fmla="*/ 2147483646 w 35"/>
              <a:gd name="T1" fmla="*/ 0 h 54"/>
              <a:gd name="T2" fmla="*/ 0 w 35"/>
              <a:gd name="T3" fmla="*/ 2147483646 h 54"/>
              <a:gd name="T4" fmla="*/ 0 60000 65536"/>
              <a:gd name="T5" fmla="*/ 0 60000 65536"/>
              <a:gd name="T6" fmla="*/ 0 w 35"/>
              <a:gd name="T7" fmla="*/ 0 h 54"/>
              <a:gd name="T8" fmla="*/ 35 w 35"/>
              <a:gd name="T9" fmla="*/ 54 h 54"/>
            </a:gdLst>
            <a:ahLst/>
            <a:cxnLst>
              <a:cxn ang="T4">
                <a:pos x="T0" y="T1"/>
              </a:cxn>
              <a:cxn ang="T5">
                <a:pos x="T2" y="T3"/>
              </a:cxn>
            </a:cxnLst>
            <a:rect l="T6" t="T7" r="T8" b="T9"/>
            <a:pathLst>
              <a:path w="35" h="54">
                <a:moveTo>
                  <a:pt x="35"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6" name="Freeform 53"/>
          <p:cNvSpPr>
            <a:spLocks noChangeArrowheads="1"/>
          </p:cNvSpPr>
          <p:nvPr/>
        </p:nvSpPr>
        <p:spPr bwMode="auto">
          <a:xfrm>
            <a:off x="36703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7" name="Freeform 54"/>
          <p:cNvSpPr>
            <a:spLocks noChangeArrowheads="1"/>
          </p:cNvSpPr>
          <p:nvPr/>
        </p:nvSpPr>
        <p:spPr bwMode="auto">
          <a:xfrm>
            <a:off x="4864100" y="4864100"/>
            <a:ext cx="636588" cy="0"/>
          </a:xfrm>
          <a:custGeom>
            <a:avLst/>
            <a:gdLst>
              <a:gd name="T0" fmla="*/ 0 w 401"/>
              <a:gd name="T1" fmla="*/ 2147483646 w 401"/>
              <a:gd name="T2" fmla="*/ 0 60000 65536"/>
              <a:gd name="T3" fmla="*/ 0 60000 65536"/>
              <a:gd name="T4" fmla="*/ 0 w 401"/>
              <a:gd name="T5" fmla="*/ 401 w 401"/>
            </a:gdLst>
            <a:ahLst/>
            <a:cxnLst>
              <a:cxn ang="T2">
                <a:pos x="T0" y="0"/>
              </a:cxn>
              <a:cxn ang="T3">
                <a:pos x="T1" y="0"/>
              </a:cxn>
            </a:cxnLst>
            <a:rect l="T4" t="0" r="T5" b="0"/>
            <a:pathLst>
              <a:path w="401">
                <a:moveTo>
                  <a:pt x="0" y="0"/>
                </a:move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8" name="Freeform 55"/>
          <p:cNvSpPr>
            <a:spLocks noChangeArrowheads="1"/>
          </p:cNvSpPr>
          <p:nvPr/>
        </p:nvSpPr>
        <p:spPr bwMode="auto">
          <a:xfrm>
            <a:off x="4946650" y="4892675"/>
            <a:ext cx="471488" cy="0"/>
          </a:xfrm>
          <a:custGeom>
            <a:avLst/>
            <a:gdLst>
              <a:gd name="T0" fmla="*/ 0 w 297"/>
              <a:gd name="T1" fmla="*/ 2147483646 w 297"/>
              <a:gd name="T2" fmla="*/ 0 60000 65536"/>
              <a:gd name="T3" fmla="*/ 0 60000 65536"/>
              <a:gd name="T4" fmla="*/ 0 w 297"/>
              <a:gd name="T5" fmla="*/ 297 w 297"/>
            </a:gdLst>
            <a:ahLst/>
            <a:cxnLst>
              <a:cxn ang="T2">
                <a:pos x="T0" y="0"/>
              </a:cxn>
              <a:cxn ang="T3">
                <a:pos x="T1" y="0"/>
              </a:cxn>
            </a:cxnLst>
            <a:rect l="T4" t="0" r="T5" b="0"/>
            <a:pathLst>
              <a:path w="297">
                <a:moveTo>
                  <a:pt x="0" y="0"/>
                </a:moveTo>
                <a:lnTo>
                  <a:pt x="29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9" name="Freeform 56"/>
          <p:cNvSpPr>
            <a:spLocks noChangeArrowheads="1"/>
          </p:cNvSpPr>
          <p:nvPr/>
        </p:nvSpPr>
        <p:spPr bwMode="auto">
          <a:xfrm>
            <a:off x="5010150" y="4922838"/>
            <a:ext cx="350838" cy="0"/>
          </a:xfrm>
          <a:custGeom>
            <a:avLst/>
            <a:gdLst>
              <a:gd name="T0" fmla="*/ 0 w 221"/>
              <a:gd name="T1" fmla="*/ 2147483646 w 221"/>
              <a:gd name="T2" fmla="*/ 0 60000 65536"/>
              <a:gd name="T3" fmla="*/ 0 60000 65536"/>
              <a:gd name="T4" fmla="*/ 0 w 221"/>
              <a:gd name="T5" fmla="*/ 221 w 221"/>
            </a:gdLst>
            <a:ahLst/>
            <a:cxnLst>
              <a:cxn ang="T2">
                <a:pos x="T0" y="0"/>
              </a:cxn>
              <a:cxn ang="T3">
                <a:pos x="T1" y="0"/>
              </a:cxn>
            </a:cxnLst>
            <a:rect l="T4" t="0" r="T5" b="0"/>
            <a:pathLst>
              <a:path w="221">
                <a:moveTo>
                  <a:pt x="0" y="0"/>
                </a:moveTo>
                <a:lnTo>
                  <a:pt x="22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0" name="Freeform 57"/>
          <p:cNvSpPr>
            <a:spLocks noChangeArrowheads="1"/>
          </p:cNvSpPr>
          <p:nvPr/>
        </p:nvSpPr>
        <p:spPr bwMode="auto">
          <a:xfrm>
            <a:off x="5086350" y="4949825"/>
            <a:ext cx="207963" cy="0"/>
          </a:xfrm>
          <a:custGeom>
            <a:avLst/>
            <a:gdLst>
              <a:gd name="T0" fmla="*/ 0 w 131"/>
              <a:gd name="T1" fmla="*/ 2147483646 w 131"/>
              <a:gd name="T2" fmla="*/ 0 60000 65536"/>
              <a:gd name="T3" fmla="*/ 0 60000 65536"/>
              <a:gd name="T4" fmla="*/ 0 w 131"/>
              <a:gd name="T5" fmla="*/ 131 w 131"/>
            </a:gdLst>
            <a:ahLst/>
            <a:cxnLst>
              <a:cxn ang="T2">
                <a:pos x="T0" y="0"/>
              </a:cxn>
              <a:cxn ang="T3">
                <a:pos x="T1" y="0"/>
              </a:cxn>
            </a:cxnLst>
            <a:rect l="T4" t="0" r="T5" b="0"/>
            <a:pathLst>
              <a:path w="131">
                <a:moveTo>
                  <a:pt x="0" y="0"/>
                </a:moveTo>
                <a:lnTo>
                  <a:pt x="1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1" name="Freeform 59"/>
          <p:cNvSpPr>
            <a:spLocks noChangeArrowheads="1"/>
          </p:cNvSpPr>
          <p:nvPr/>
        </p:nvSpPr>
        <p:spPr bwMode="auto">
          <a:xfrm>
            <a:off x="4619625" y="5254625"/>
            <a:ext cx="30163" cy="215900"/>
          </a:xfrm>
          <a:custGeom>
            <a:avLst/>
            <a:gdLst>
              <a:gd name="T0" fmla="*/ 2147483646 w 19"/>
              <a:gd name="T1" fmla="*/ 2147483646 h 136"/>
              <a:gd name="T2" fmla="*/ 2147483646 w 19"/>
              <a:gd name="T3" fmla="*/ 2147483646 h 136"/>
              <a:gd name="T4" fmla="*/ 2147483646 w 19"/>
              <a:gd name="T5" fmla="*/ 2147483646 h 136"/>
              <a:gd name="T6" fmla="*/ 2147483646 w 19"/>
              <a:gd name="T7" fmla="*/ 2147483646 h 136"/>
              <a:gd name="T8" fmla="*/ 2147483646 w 19"/>
              <a:gd name="T9" fmla="*/ 2147483646 h 136"/>
              <a:gd name="T10" fmla="*/ 2147483646 w 19"/>
              <a:gd name="T11" fmla="*/ 2147483646 h 136"/>
              <a:gd name="T12" fmla="*/ 2147483646 w 19"/>
              <a:gd name="T13" fmla="*/ 2147483646 h 136"/>
              <a:gd name="T14" fmla="*/ 2147483646 w 19"/>
              <a:gd name="T15" fmla="*/ 2147483646 h 136"/>
              <a:gd name="T16" fmla="*/ 2147483646 w 19"/>
              <a:gd name="T17" fmla="*/ 2147483646 h 136"/>
              <a:gd name="T18" fmla="*/ 2147483646 w 19"/>
              <a:gd name="T19" fmla="*/ 2147483646 h 136"/>
              <a:gd name="T20" fmla="*/ 2147483646 w 19"/>
              <a:gd name="T21" fmla="*/ 2147483646 h 136"/>
              <a:gd name="T22" fmla="*/ 2147483646 w 19"/>
              <a:gd name="T23" fmla="*/ 2147483646 h 136"/>
              <a:gd name="T24" fmla="*/ 2147483646 w 19"/>
              <a:gd name="T25" fmla="*/ 2147483646 h 136"/>
              <a:gd name="T26" fmla="*/ 2147483646 w 19"/>
              <a:gd name="T27" fmla="*/ 2147483646 h 136"/>
              <a:gd name="T28" fmla="*/ 2147483646 w 19"/>
              <a:gd name="T29" fmla="*/ 2147483646 h 136"/>
              <a:gd name="T30" fmla="*/ 2147483646 w 19"/>
              <a:gd name="T31" fmla="*/ 2147483646 h 136"/>
              <a:gd name="T32" fmla="*/ 2147483646 w 19"/>
              <a:gd name="T33" fmla="*/ 2147483646 h 136"/>
              <a:gd name="T34" fmla="*/ 2147483646 w 19"/>
              <a:gd name="T35" fmla="*/ 2147483646 h 136"/>
              <a:gd name="T36" fmla="*/ 0 w 19"/>
              <a:gd name="T37" fmla="*/ 0 h 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36"/>
              <a:gd name="T59" fmla="*/ 19 w 19"/>
              <a:gd name="T60" fmla="*/ 136 h 1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36">
                <a:moveTo>
                  <a:pt x="19" y="136"/>
                </a:moveTo>
                <a:lnTo>
                  <a:pt x="18" y="130"/>
                </a:lnTo>
                <a:lnTo>
                  <a:pt x="17" y="124"/>
                </a:lnTo>
                <a:lnTo>
                  <a:pt x="16" y="117"/>
                </a:lnTo>
                <a:lnTo>
                  <a:pt x="15" y="110"/>
                </a:lnTo>
                <a:lnTo>
                  <a:pt x="14" y="102"/>
                </a:lnTo>
                <a:lnTo>
                  <a:pt x="13" y="94"/>
                </a:lnTo>
                <a:lnTo>
                  <a:pt x="12" y="86"/>
                </a:lnTo>
                <a:lnTo>
                  <a:pt x="12" y="78"/>
                </a:lnTo>
                <a:lnTo>
                  <a:pt x="11" y="69"/>
                </a:lnTo>
                <a:lnTo>
                  <a:pt x="10" y="61"/>
                </a:lnTo>
                <a:lnTo>
                  <a:pt x="9" y="52"/>
                </a:lnTo>
                <a:lnTo>
                  <a:pt x="8" y="44"/>
                </a:lnTo>
                <a:lnTo>
                  <a:pt x="7" y="36"/>
                </a:lnTo>
                <a:lnTo>
                  <a:pt x="6" y="28"/>
                </a:lnTo>
                <a:lnTo>
                  <a:pt x="5" y="20"/>
                </a:lnTo>
                <a:lnTo>
                  <a:pt x="4" y="13"/>
                </a:lnTo>
                <a:lnTo>
                  <a:pt x="2" y="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2" name="Freeform 60"/>
          <p:cNvSpPr>
            <a:spLocks noChangeArrowheads="1"/>
          </p:cNvSpPr>
          <p:nvPr/>
        </p:nvSpPr>
        <p:spPr bwMode="auto">
          <a:xfrm>
            <a:off x="4483100" y="5119688"/>
            <a:ext cx="136525" cy="134937"/>
          </a:xfrm>
          <a:custGeom>
            <a:avLst/>
            <a:gdLst>
              <a:gd name="T0" fmla="*/ 2147483646 w 86"/>
              <a:gd name="T1" fmla="*/ 2147483646 h 85"/>
              <a:gd name="T2" fmla="*/ 2147483646 w 86"/>
              <a:gd name="T3" fmla="*/ 2147483646 h 85"/>
              <a:gd name="T4" fmla="*/ 2147483646 w 86"/>
              <a:gd name="T5" fmla="*/ 2147483646 h 85"/>
              <a:gd name="T6" fmla="*/ 2147483646 w 86"/>
              <a:gd name="T7" fmla="*/ 2147483646 h 85"/>
              <a:gd name="T8" fmla="*/ 2147483646 w 86"/>
              <a:gd name="T9" fmla="*/ 2147483646 h 85"/>
              <a:gd name="T10" fmla="*/ 2147483646 w 86"/>
              <a:gd name="T11" fmla="*/ 2147483646 h 85"/>
              <a:gd name="T12" fmla="*/ 2147483646 w 86"/>
              <a:gd name="T13" fmla="*/ 2147483646 h 85"/>
              <a:gd name="T14" fmla="*/ 2147483646 w 86"/>
              <a:gd name="T15" fmla="*/ 2147483646 h 85"/>
              <a:gd name="T16" fmla="*/ 2147483646 w 86"/>
              <a:gd name="T17" fmla="*/ 2147483646 h 85"/>
              <a:gd name="T18" fmla="*/ 2147483646 w 86"/>
              <a:gd name="T19" fmla="*/ 2147483646 h 85"/>
              <a:gd name="T20" fmla="*/ 2147483646 w 86"/>
              <a:gd name="T21" fmla="*/ 2147483646 h 85"/>
              <a:gd name="T22" fmla="*/ 2147483646 w 86"/>
              <a:gd name="T23" fmla="*/ 2147483646 h 85"/>
              <a:gd name="T24" fmla="*/ 2147483646 w 86"/>
              <a:gd name="T25" fmla="*/ 2147483646 h 85"/>
              <a:gd name="T26" fmla="*/ 2147483646 w 86"/>
              <a:gd name="T27" fmla="*/ 2147483646 h 85"/>
              <a:gd name="T28" fmla="*/ 2147483646 w 86"/>
              <a:gd name="T29" fmla="*/ 2147483646 h 85"/>
              <a:gd name="T30" fmla="*/ 2147483646 w 86"/>
              <a:gd name="T31" fmla="*/ 0 h 85"/>
              <a:gd name="T32" fmla="*/ 0 w 86"/>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85"/>
              <a:gd name="T53" fmla="*/ 86 w 86"/>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85">
                <a:moveTo>
                  <a:pt x="86" y="85"/>
                </a:moveTo>
                <a:lnTo>
                  <a:pt x="83" y="79"/>
                </a:lnTo>
                <a:lnTo>
                  <a:pt x="79" y="72"/>
                </a:lnTo>
                <a:lnTo>
                  <a:pt x="74" y="65"/>
                </a:lnTo>
                <a:lnTo>
                  <a:pt x="68" y="57"/>
                </a:lnTo>
                <a:lnTo>
                  <a:pt x="61" y="50"/>
                </a:lnTo>
                <a:lnTo>
                  <a:pt x="54" y="43"/>
                </a:lnTo>
                <a:lnTo>
                  <a:pt x="46" y="36"/>
                </a:lnTo>
                <a:lnTo>
                  <a:pt x="39" y="29"/>
                </a:lnTo>
                <a:lnTo>
                  <a:pt x="32" y="23"/>
                </a:lnTo>
                <a:lnTo>
                  <a:pt x="24" y="17"/>
                </a:lnTo>
                <a:lnTo>
                  <a:pt x="18" y="12"/>
                </a:lnTo>
                <a:lnTo>
                  <a:pt x="12" y="8"/>
                </a:lnTo>
                <a:lnTo>
                  <a:pt x="7" y="4"/>
                </a:lnTo>
                <a:lnTo>
                  <a:pt x="4" y="2"/>
                </a:ln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3" name="Freeform 61"/>
          <p:cNvSpPr>
            <a:spLocks noChangeArrowheads="1"/>
          </p:cNvSpPr>
          <p:nvPr/>
        </p:nvSpPr>
        <p:spPr bwMode="auto">
          <a:xfrm>
            <a:off x="4479925" y="5114925"/>
            <a:ext cx="68263" cy="92075"/>
          </a:xfrm>
          <a:custGeom>
            <a:avLst/>
            <a:gdLst>
              <a:gd name="T0" fmla="*/ 0 w 43"/>
              <a:gd name="T1" fmla="*/ 0 h 58"/>
              <a:gd name="T2" fmla="*/ 2147483646 w 43"/>
              <a:gd name="T3" fmla="*/ 2147483646 h 58"/>
              <a:gd name="T4" fmla="*/ 2147483646 w 43"/>
              <a:gd name="T5" fmla="*/ 2147483646 h 58"/>
              <a:gd name="T6" fmla="*/ 0 w 43"/>
              <a:gd name="T7" fmla="*/ 0 h 58"/>
              <a:gd name="T8" fmla="*/ 0 60000 65536"/>
              <a:gd name="T9" fmla="*/ 0 60000 65536"/>
              <a:gd name="T10" fmla="*/ 0 60000 65536"/>
              <a:gd name="T11" fmla="*/ 0 60000 65536"/>
              <a:gd name="T12" fmla="*/ 0 w 43"/>
              <a:gd name="T13" fmla="*/ 0 h 58"/>
              <a:gd name="T14" fmla="*/ 43 w 43"/>
              <a:gd name="T15" fmla="*/ 58 h 58"/>
            </a:gdLst>
            <a:ahLst/>
            <a:cxnLst>
              <a:cxn ang="T8">
                <a:pos x="T0" y="T1"/>
              </a:cxn>
              <a:cxn ang="T9">
                <a:pos x="T2" y="T3"/>
              </a:cxn>
              <a:cxn ang="T10">
                <a:pos x="T4" y="T5"/>
              </a:cxn>
              <a:cxn ang="T11">
                <a:pos x="T6" y="T7"/>
              </a:cxn>
            </a:cxnLst>
            <a:rect l="T12" t="T13" r="T14" b="T15"/>
            <a:pathLst>
              <a:path w="43" h="58">
                <a:moveTo>
                  <a:pt x="0" y="0"/>
                </a:moveTo>
                <a:lnTo>
                  <a:pt x="43" y="58"/>
                </a:lnTo>
                <a:lnTo>
                  <a:pt x="43" y="3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194" name="Freeform 62"/>
          <p:cNvSpPr>
            <a:spLocks noChangeArrowheads="1"/>
          </p:cNvSpPr>
          <p:nvPr/>
        </p:nvSpPr>
        <p:spPr bwMode="auto">
          <a:xfrm>
            <a:off x="4476750" y="5116513"/>
            <a:ext cx="104775" cy="49212"/>
          </a:xfrm>
          <a:custGeom>
            <a:avLst/>
            <a:gdLst>
              <a:gd name="T0" fmla="*/ 0 w 66"/>
              <a:gd name="T1" fmla="*/ 0 h 31"/>
              <a:gd name="T2" fmla="*/ 2147483646 w 66"/>
              <a:gd name="T3" fmla="*/ 2147483646 h 31"/>
              <a:gd name="T4" fmla="*/ 2147483646 w 66"/>
              <a:gd name="T5" fmla="*/ 2147483646 h 31"/>
              <a:gd name="T6" fmla="*/ 0 w 66"/>
              <a:gd name="T7" fmla="*/ 0 h 31"/>
              <a:gd name="T8" fmla="*/ 0 60000 65536"/>
              <a:gd name="T9" fmla="*/ 0 60000 65536"/>
              <a:gd name="T10" fmla="*/ 0 60000 65536"/>
              <a:gd name="T11" fmla="*/ 0 60000 65536"/>
              <a:gd name="T12" fmla="*/ 0 w 66"/>
              <a:gd name="T13" fmla="*/ 0 h 31"/>
              <a:gd name="T14" fmla="*/ 66 w 66"/>
              <a:gd name="T15" fmla="*/ 31 h 31"/>
            </a:gdLst>
            <a:ahLst/>
            <a:cxnLst>
              <a:cxn ang="T8">
                <a:pos x="T0" y="T1"/>
              </a:cxn>
              <a:cxn ang="T9">
                <a:pos x="T2" y="T3"/>
              </a:cxn>
              <a:cxn ang="T10">
                <a:pos x="T4" y="T5"/>
              </a:cxn>
              <a:cxn ang="T11">
                <a:pos x="T6" y="T7"/>
              </a:cxn>
            </a:cxnLst>
            <a:rect l="T12" t="T13" r="T14" b="T15"/>
            <a:pathLst>
              <a:path w="66" h="31">
                <a:moveTo>
                  <a:pt x="0" y="0"/>
                </a:moveTo>
                <a:lnTo>
                  <a:pt x="66" y="28"/>
                </a:lnTo>
                <a:lnTo>
                  <a:pt x="42" y="31"/>
                </a:lnTo>
                <a:lnTo>
                  <a:pt x="0" y="0"/>
                </a:lnTo>
                <a:close/>
              </a:path>
            </a:pathLst>
          </a:custGeom>
          <a:solidFill>
            <a:srgbClr val="000000"/>
          </a:solidFill>
          <a:ln w="0">
            <a:solidFill>
              <a:srgbClr val="000000"/>
            </a:solidFill>
            <a:prstDash val="solid"/>
            <a:round/>
            <a:headEnd/>
            <a:tailEnd/>
          </a:ln>
        </p:spPr>
        <p:txBody>
          <a:bodyPr/>
          <a:lstStyle/>
          <a:p>
            <a:endParaRPr lang="en-US"/>
          </a:p>
        </p:txBody>
      </p:sp>
      <p:grpSp>
        <p:nvGrpSpPr>
          <p:cNvPr id="6195" name="Group 82"/>
          <p:cNvGrpSpPr>
            <a:grpSpLocks/>
          </p:cNvGrpSpPr>
          <p:nvPr/>
        </p:nvGrpSpPr>
        <p:grpSpPr bwMode="auto">
          <a:xfrm>
            <a:off x="4379913" y="5259388"/>
            <a:ext cx="973137" cy="1131887"/>
            <a:chOff x="4379913" y="5259388"/>
            <a:chExt cx="973138" cy="1131888"/>
          </a:xfrm>
        </p:grpSpPr>
        <p:sp>
          <p:nvSpPr>
            <p:cNvPr id="6203" name="Freeform 8"/>
            <p:cNvSpPr>
              <a:spLocks noChangeArrowheads="1"/>
            </p:cNvSpPr>
            <p:nvPr/>
          </p:nvSpPr>
          <p:spPr bwMode="auto">
            <a:xfrm>
              <a:off x="4497388" y="5486400"/>
              <a:ext cx="762000" cy="706438"/>
            </a:xfrm>
            <a:custGeom>
              <a:avLst/>
              <a:gdLst>
                <a:gd name="T0" fmla="*/ 2147483646 w 480"/>
                <a:gd name="T1" fmla="*/ 2147483646 h 445"/>
                <a:gd name="T2" fmla="*/ 2147483646 w 480"/>
                <a:gd name="T3" fmla="*/ 2147483646 h 445"/>
                <a:gd name="T4" fmla="*/ 2147483646 w 480"/>
                <a:gd name="T5" fmla="*/ 2147483646 h 445"/>
                <a:gd name="T6" fmla="*/ 2147483646 w 480"/>
                <a:gd name="T7" fmla="*/ 2147483646 h 445"/>
                <a:gd name="T8" fmla="*/ 2147483646 w 480"/>
                <a:gd name="T9" fmla="*/ 2147483646 h 445"/>
                <a:gd name="T10" fmla="*/ 2147483646 w 480"/>
                <a:gd name="T11" fmla="*/ 2147483646 h 445"/>
                <a:gd name="T12" fmla="*/ 2147483646 w 480"/>
                <a:gd name="T13" fmla="*/ 2147483646 h 445"/>
                <a:gd name="T14" fmla="*/ 2147483646 w 480"/>
                <a:gd name="T15" fmla="*/ 2147483646 h 445"/>
                <a:gd name="T16" fmla="*/ 2147483646 w 480"/>
                <a:gd name="T17" fmla="*/ 2147483646 h 445"/>
                <a:gd name="T18" fmla="*/ 2147483646 w 480"/>
                <a:gd name="T19" fmla="*/ 2147483646 h 445"/>
                <a:gd name="T20" fmla="*/ 2147483646 w 480"/>
                <a:gd name="T21" fmla="*/ 2147483646 h 445"/>
                <a:gd name="T22" fmla="*/ 2147483646 w 480"/>
                <a:gd name="T23" fmla="*/ 2147483646 h 445"/>
                <a:gd name="T24" fmla="*/ 2147483646 w 480"/>
                <a:gd name="T25" fmla="*/ 2147483646 h 445"/>
                <a:gd name="T26" fmla="*/ 2147483646 w 480"/>
                <a:gd name="T27" fmla="*/ 2147483646 h 445"/>
                <a:gd name="T28" fmla="*/ 2147483646 w 480"/>
                <a:gd name="T29" fmla="*/ 2147483646 h 445"/>
                <a:gd name="T30" fmla="*/ 2147483646 w 480"/>
                <a:gd name="T31" fmla="*/ 2147483646 h 445"/>
                <a:gd name="T32" fmla="*/ 2147483646 w 480"/>
                <a:gd name="T33" fmla="*/ 2147483646 h 445"/>
                <a:gd name="T34" fmla="*/ 2147483646 w 480"/>
                <a:gd name="T35" fmla="*/ 2147483646 h 445"/>
                <a:gd name="T36" fmla="*/ 2147483646 w 480"/>
                <a:gd name="T37" fmla="*/ 2147483646 h 445"/>
                <a:gd name="T38" fmla="*/ 2147483646 w 480"/>
                <a:gd name="T39" fmla="*/ 2147483646 h 445"/>
                <a:gd name="T40" fmla="*/ 2147483646 w 480"/>
                <a:gd name="T41" fmla="*/ 2147483646 h 445"/>
                <a:gd name="T42" fmla="*/ 2147483646 w 480"/>
                <a:gd name="T43" fmla="*/ 2147483646 h 445"/>
                <a:gd name="T44" fmla="*/ 2147483646 w 480"/>
                <a:gd name="T45" fmla="*/ 2147483646 h 445"/>
                <a:gd name="T46" fmla="*/ 2147483646 w 480"/>
                <a:gd name="T47" fmla="*/ 2147483646 h 445"/>
                <a:gd name="T48" fmla="*/ 2147483646 w 480"/>
                <a:gd name="T49" fmla="*/ 2147483646 h 445"/>
                <a:gd name="T50" fmla="*/ 2147483646 w 480"/>
                <a:gd name="T51" fmla="*/ 2147483646 h 445"/>
                <a:gd name="T52" fmla="*/ 2147483646 w 480"/>
                <a:gd name="T53" fmla="*/ 2147483646 h 445"/>
                <a:gd name="T54" fmla="*/ 2147483646 w 480"/>
                <a:gd name="T55" fmla="*/ 2147483646 h 445"/>
                <a:gd name="T56" fmla="*/ 2147483646 w 480"/>
                <a:gd name="T57" fmla="*/ 2147483646 h 445"/>
                <a:gd name="T58" fmla="*/ 2147483646 w 480"/>
                <a:gd name="T59" fmla="*/ 2147483646 h 445"/>
                <a:gd name="T60" fmla="*/ 2147483646 w 480"/>
                <a:gd name="T61" fmla="*/ 2147483646 h 445"/>
                <a:gd name="T62" fmla="*/ 2147483646 w 480"/>
                <a:gd name="T63" fmla="*/ 2147483646 h 445"/>
                <a:gd name="T64" fmla="*/ 2147483646 w 480"/>
                <a:gd name="T65" fmla="*/ 2147483646 h 445"/>
                <a:gd name="T66" fmla="*/ 2147483646 w 480"/>
                <a:gd name="T67" fmla="*/ 2147483646 h 445"/>
                <a:gd name="T68" fmla="*/ 2147483646 w 480"/>
                <a:gd name="T69" fmla="*/ 2147483646 h 445"/>
                <a:gd name="T70" fmla="*/ 2147483646 w 480"/>
                <a:gd name="T71" fmla="*/ 2147483646 h 445"/>
                <a:gd name="T72" fmla="*/ 2147483646 w 480"/>
                <a:gd name="T73" fmla="*/ 2147483646 h 445"/>
                <a:gd name="T74" fmla="*/ 2147483646 w 480"/>
                <a:gd name="T75" fmla="*/ 2147483646 h 445"/>
                <a:gd name="T76" fmla="*/ 2147483646 w 480"/>
                <a:gd name="T77" fmla="*/ 2147483646 h 445"/>
                <a:gd name="T78" fmla="*/ 2147483646 w 480"/>
                <a:gd name="T79" fmla="*/ 2147483646 h 445"/>
                <a:gd name="T80" fmla="*/ 2147483646 w 480"/>
                <a:gd name="T81" fmla="*/ 2147483646 h 445"/>
                <a:gd name="T82" fmla="*/ 2147483646 w 480"/>
                <a:gd name="T83" fmla="*/ 2147483646 h 445"/>
                <a:gd name="T84" fmla="*/ 2147483646 w 480"/>
                <a:gd name="T85" fmla="*/ 2147483646 h 445"/>
                <a:gd name="T86" fmla="*/ 2147483646 w 480"/>
                <a:gd name="T87" fmla="*/ 2147483646 h 445"/>
                <a:gd name="T88" fmla="*/ 2147483646 w 480"/>
                <a:gd name="T89" fmla="*/ 2147483646 h 445"/>
                <a:gd name="T90" fmla="*/ 2147483646 w 480"/>
                <a:gd name="T91" fmla="*/ 2147483646 h 445"/>
                <a:gd name="T92" fmla="*/ 2147483646 w 480"/>
                <a:gd name="T93" fmla="*/ 2147483646 h 445"/>
                <a:gd name="T94" fmla="*/ 2147483646 w 480"/>
                <a:gd name="T95" fmla="*/ 2147483646 h 445"/>
                <a:gd name="T96" fmla="*/ 2147483646 w 480"/>
                <a:gd name="T97" fmla="*/ 2147483646 h 445"/>
                <a:gd name="T98" fmla="*/ 2147483646 w 480"/>
                <a:gd name="T99" fmla="*/ 2147483646 h 445"/>
                <a:gd name="T100" fmla="*/ 2147483646 w 480"/>
                <a:gd name="T101" fmla="*/ 2147483646 h 445"/>
                <a:gd name="T102" fmla="*/ 2147483646 w 480"/>
                <a:gd name="T103" fmla="*/ 2147483646 h 445"/>
                <a:gd name="T104" fmla="*/ 2147483646 w 480"/>
                <a:gd name="T105" fmla="*/ 2147483646 h 445"/>
                <a:gd name="T106" fmla="*/ 2147483646 w 480"/>
                <a:gd name="T107" fmla="*/ 2147483646 h 445"/>
                <a:gd name="T108" fmla="*/ 2147483646 w 480"/>
                <a:gd name="T109" fmla="*/ 2147483646 h 445"/>
                <a:gd name="T110" fmla="*/ 2147483646 w 480"/>
                <a:gd name="T111" fmla="*/ 2147483646 h 445"/>
                <a:gd name="T112" fmla="*/ 2147483646 w 480"/>
                <a:gd name="T113" fmla="*/ 2147483646 h 445"/>
                <a:gd name="T114" fmla="*/ 2147483646 w 480"/>
                <a:gd name="T115" fmla="*/ 2147483646 h 445"/>
                <a:gd name="T116" fmla="*/ 2147483646 w 480"/>
                <a:gd name="T117" fmla="*/ 2147483646 h 4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0"/>
                <a:gd name="T178" fmla="*/ 0 h 445"/>
                <a:gd name="T179" fmla="*/ 480 w 480"/>
                <a:gd name="T180" fmla="*/ 445 h 4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0" h="445">
                  <a:moveTo>
                    <a:pt x="39" y="284"/>
                  </a:moveTo>
                  <a:lnTo>
                    <a:pt x="44" y="292"/>
                  </a:lnTo>
                  <a:lnTo>
                    <a:pt x="47" y="300"/>
                  </a:lnTo>
                  <a:lnTo>
                    <a:pt x="51" y="308"/>
                  </a:lnTo>
                  <a:lnTo>
                    <a:pt x="54" y="316"/>
                  </a:lnTo>
                  <a:lnTo>
                    <a:pt x="56" y="323"/>
                  </a:lnTo>
                  <a:lnTo>
                    <a:pt x="58" y="330"/>
                  </a:lnTo>
                  <a:lnTo>
                    <a:pt x="61" y="337"/>
                  </a:lnTo>
                  <a:lnTo>
                    <a:pt x="63" y="343"/>
                  </a:lnTo>
                  <a:lnTo>
                    <a:pt x="65" y="349"/>
                  </a:lnTo>
                  <a:lnTo>
                    <a:pt x="67" y="354"/>
                  </a:lnTo>
                  <a:lnTo>
                    <a:pt x="69" y="359"/>
                  </a:lnTo>
                  <a:lnTo>
                    <a:pt x="72" y="363"/>
                  </a:lnTo>
                  <a:lnTo>
                    <a:pt x="75" y="368"/>
                  </a:lnTo>
                  <a:lnTo>
                    <a:pt x="78" y="371"/>
                  </a:lnTo>
                  <a:lnTo>
                    <a:pt x="82" y="374"/>
                  </a:lnTo>
                  <a:lnTo>
                    <a:pt x="87" y="377"/>
                  </a:lnTo>
                  <a:lnTo>
                    <a:pt x="92" y="379"/>
                  </a:lnTo>
                  <a:lnTo>
                    <a:pt x="98" y="380"/>
                  </a:lnTo>
                  <a:lnTo>
                    <a:pt x="105" y="381"/>
                  </a:lnTo>
                  <a:lnTo>
                    <a:pt x="111" y="381"/>
                  </a:lnTo>
                  <a:lnTo>
                    <a:pt x="116" y="381"/>
                  </a:lnTo>
                  <a:lnTo>
                    <a:pt x="121" y="381"/>
                  </a:lnTo>
                  <a:lnTo>
                    <a:pt x="126" y="380"/>
                  </a:lnTo>
                  <a:lnTo>
                    <a:pt x="130" y="379"/>
                  </a:lnTo>
                  <a:lnTo>
                    <a:pt x="134" y="378"/>
                  </a:lnTo>
                  <a:lnTo>
                    <a:pt x="139" y="376"/>
                  </a:lnTo>
                  <a:lnTo>
                    <a:pt x="143" y="374"/>
                  </a:lnTo>
                  <a:lnTo>
                    <a:pt x="149" y="373"/>
                  </a:lnTo>
                  <a:lnTo>
                    <a:pt x="154" y="371"/>
                  </a:lnTo>
                  <a:lnTo>
                    <a:pt x="161" y="369"/>
                  </a:lnTo>
                  <a:lnTo>
                    <a:pt x="169" y="367"/>
                  </a:lnTo>
                  <a:lnTo>
                    <a:pt x="178" y="366"/>
                  </a:lnTo>
                  <a:lnTo>
                    <a:pt x="188" y="364"/>
                  </a:lnTo>
                  <a:lnTo>
                    <a:pt x="200" y="363"/>
                  </a:lnTo>
                  <a:lnTo>
                    <a:pt x="206" y="363"/>
                  </a:lnTo>
                  <a:lnTo>
                    <a:pt x="212" y="363"/>
                  </a:lnTo>
                  <a:lnTo>
                    <a:pt x="218" y="364"/>
                  </a:lnTo>
                  <a:lnTo>
                    <a:pt x="224" y="366"/>
                  </a:lnTo>
                  <a:lnTo>
                    <a:pt x="229" y="368"/>
                  </a:lnTo>
                  <a:lnTo>
                    <a:pt x="235" y="370"/>
                  </a:lnTo>
                  <a:lnTo>
                    <a:pt x="240" y="373"/>
                  </a:lnTo>
                  <a:lnTo>
                    <a:pt x="245" y="376"/>
                  </a:lnTo>
                  <a:lnTo>
                    <a:pt x="250" y="380"/>
                  </a:lnTo>
                  <a:lnTo>
                    <a:pt x="255" y="384"/>
                  </a:lnTo>
                  <a:lnTo>
                    <a:pt x="260" y="387"/>
                  </a:lnTo>
                  <a:lnTo>
                    <a:pt x="265" y="392"/>
                  </a:lnTo>
                  <a:lnTo>
                    <a:pt x="269" y="396"/>
                  </a:lnTo>
                  <a:lnTo>
                    <a:pt x="274" y="400"/>
                  </a:lnTo>
                  <a:lnTo>
                    <a:pt x="279" y="404"/>
                  </a:lnTo>
                  <a:lnTo>
                    <a:pt x="283" y="409"/>
                  </a:lnTo>
                  <a:lnTo>
                    <a:pt x="288" y="413"/>
                  </a:lnTo>
                  <a:lnTo>
                    <a:pt x="292" y="417"/>
                  </a:lnTo>
                  <a:lnTo>
                    <a:pt x="297" y="421"/>
                  </a:lnTo>
                  <a:lnTo>
                    <a:pt x="301" y="425"/>
                  </a:lnTo>
                  <a:lnTo>
                    <a:pt x="306" y="429"/>
                  </a:lnTo>
                  <a:lnTo>
                    <a:pt x="311" y="432"/>
                  </a:lnTo>
                  <a:lnTo>
                    <a:pt x="315" y="435"/>
                  </a:lnTo>
                  <a:lnTo>
                    <a:pt x="320" y="438"/>
                  </a:lnTo>
                  <a:lnTo>
                    <a:pt x="325" y="440"/>
                  </a:lnTo>
                  <a:lnTo>
                    <a:pt x="330" y="442"/>
                  </a:lnTo>
                  <a:lnTo>
                    <a:pt x="335" y="444"/>
                  </a:lnTo>
                  <a:lnTo>
                    <a:pt x="340" y="444"/>
                  </a:lnTo>
                  <a:lnTo>
                    <a:pt x="345" y="445"/>
                  </a:lnTo>
                  <a:lnTo>
                    <a:pt x="351" y="444"/>
                  </a:lnTo>
                  <a:lnTo>
                    <a:pt x="356" y="443"/>
                  </a:lnTo>
                  <a:lnTo>
                    <a:pt x="361" y="442"/>
                  </a:lnTo>
                  <a:lnTo>
                    <a:pt x="365" y="440"/>
                  </a:lnTo>
                  <a:lnTo>
                    <a:pt x="370" y="438"/>
                  </a:lnTo>
                  <a:lnTo>
                    <a:pt x="375" y="434"/>
                  </a:lnTo>
                  <a:lnTo>
                    <a:pt x="379" y="431"/>
                  </a:lnTo>
                  <a:lnTo>
                    <a:pt x="384" y="427"/>
                  </a:lnTo>
                  <a:lnTo>
                    <a:pt x="389" y="422"/>
                  </a:lnTo>
                  <a:lnTo>
                    <a:pt x="394" y="417"/>
                  </a:lnTo>
                  <a:lnTo>
                    <a:pt x="399" y="412"/>
                  </a:lnTo>
                  <a:lnTo>
                    <a:pt x="404" y="407"/>
                  </a:lnTo>
                  <a:lnTo>
                    <a:pt x="408" y="401"/>
                  </a:lnTo>
                  <a:lnTo>
                    <a:pt x="413" y="394"/>
                  </a:lnTo>
                  <a:lnTo>
                    <a:pt x="418" y="388"/>
                  </a:lnTo>
                  <a:lnTo>
                    <a:pt x="422" y="381"/>
                  </a:lnTo>
                  <a:lnTo>
                    <a:pt x="427" y="374"/>
                  </a:lnTo>
                  <a:lnTo>
                    <a:pt x="431" y="367"/>
                  </a:lnTo>
                  <a:lnTo>
                    <a:pt x="436" y="360"/>
                  </a:lnTo>
                  <a:lnTo>
                    <a:pt x="440" y="352"/>
                  </a:lnTo>
                  <a:lnTo>
                    <a:pt x="444" y="345"/>
                  </a:lnTo>
                  <a:lnTo>
                    <a:pt x="448" y="337"/>
                  </a:lnTo>
                  <a:lnTo>
                    <a:pt x="452" y="330"/>
                  </a:lnTo>
                  <a:lnTo>
                    <a:pt x="455" y="322"/>
                  </a:lnTo>
                  <a:lnTo>
                    <a:pt x="459" y="314"/>
                  </a:lnTo>
                  <a:lnTo>
                    <a:pt x="462" y="307"/>
                  </a:lnTo>
                  <a:lnTo>
                    <a:pt x="465" y="299"/>
                  </a:lnTo>
                  <a:lnTo>
                    <a:pt x="468" y="292"/>
                  </a:lnTo>
                  <a:lnTo>
                    <a:pt x="470" y="285"/>
                  </a:lnTo>
                  <a:lnTo>
                    <a:pt x="472" y="278"/>
                  </a:lnTo>
                  <a:lnTo>
                    <a:pt x="474" y="271"/>
                  </a:lnTo>
                  <a:lnTo>
                    <a:pt x="476" y="265"/>
                  </a:lnTo>
                  <a:lnTo>
                    <a:pt x="478" y="258"/>
                  </a:lnTo>
                  <a:lnTo>
                    <a:pt x="479" y="252"/>
                  </a:lnTo>
                  <a:lnTo>
                    <a:pt x="480" y="247"/>
                  </a:lnTo>
                  <a:lnTo>
                    <a:pt x="480" y="241"/>
                  </a:lnTo>
                  <a:lnTo>
                    <a:pt x="480" y="236"/>
                  </a:lnTo>
                  <a:lnTo>
                    <a:pt x="480" y="232"/>
                  </a:lnTo>
                  <a:lnTo>
                    <a:pt x="479" y="228"/>
                  </a:lnTo>
                  <a:lnTo>
                    <a:pt x="478" y="224"/>
                  </a:lnTo>
                  <a:lnTo>
                    <a:pt x="477" y="221"/>
                  </a:lnTo>
                  <a:lnTo>
                    <a:pt x="475" y="218"/>
                  </a:lnTo>
                  <a:lnTo>
                    <a:pt x="473" y="215"/>
                  </a:lnTo>
                  <a:lnTo>
                    <a:pt x="471" y="212"/>
                  </a:lnTo>
                  <a:lnTo>
                    <a:pt x="468" y="208"/>
                  </a:lnTo>
                  <a:lnTo>
                    <a:pt x="465" y="205"/>
                  </a:lnTo>
                  <a:lnTo>
                    <a:pt x="461" y="200"/>
                  </a:lnTo>
                  <a:lnTo>
                    <a:pt x="457" y="196"/>
                  </a:lnTo>
                  <a:lnTo>
                    <a:pt x="453" y="191"/>
                  </a:lnTo>
                  <a:lnTo>
                    <a:pt x="448" y="186"/>
                  </a:lnTo>
                  <a:lnTo>
                    <a:pt x="443" y="181"/>
                  </a:lnTo>
                  <a:lnTo>
                    <a:pt x="437" y="176"/>
                  </a:lnTo>
                  <a:lnTo>
                    <a:pt x="432" y="171"/>
                  </a:lnTo>
                  <a:lnTo>
                    <a:pt x="426" y="165"/>
                  </a:lnTo>
                  <a:lnTo>
                    <a:pt x="420" y="159"/>
                  </a:lnTo>
                  <a:lnTo>
                    <a:pt x="414" y="154"/>
                  </a:lnTo>
                  <a:lnTo>
                    <a:pt x="407" y="148"/>
                  </a:lnTo>
                  <a:lnTo>
                    <a:pt x="401" y="142"/>
                  </a:lnTo>
                  <a:lnTo>
                    <a:pt x="394" y="136"/>
                  </a:lnTo>
                  <a:lnTo>
                    <a:pt x="387" y="130"/>
                  </a:lnTo>
                  <a:lnTo>
                    <a:pt x="380" y="124"/>
                  </a:lnTo>
                  <a:lnTo>
                    <a:pt x="373" y="118"/>
                  </a:lnTo>
                  <a:lnTo>
                    <a:pt x="366" y="112"/>
                  </a:lnTo>
                  <a:lnTo>
                    <a:pt x="359" y="106"/>
                  </a:lnTo>
                  <a:lnTo>
                    <a:pt x="352" y="100"/>
                  </a:lnTo>
                  <a:lnTo>
                    <a:pt x="344" y="94"/>
                  </a:lnTo>
                  <a:lnTo>
                    <a:pt x="337" y="88"/>
                  </a:lnTo>
                  <a:lnTo>
                    <a:pt x="330" y="83"/>
                  </a:lnTo>
                  <a:lnTo>
                    <a:pt x="323" y="77"/>
                  </a:lnTo>
                  <a:lnTo>
                    <a:pt x="316" y="72"/>
                  </a:lnTo>
                  <a:lnTo>
                    <a:pt x="309" y="67"/>
                  </a:lnTo>
                  <a:lnTo>
                    <a:pt x="302" y="62"/>
                  </a:lnTo>
                  <a:lnTo>
                    <a:pt x="295" y="57"/>
                  </a:lnTo>
                  <a:lnTo>
                    <a:pt x="288" y="52"/>
                  </a:lnTo>
                  <a:lnTo>
                    <a:pt x="282" y="48"/>
                  </a:lnTo>
                  <a:lnTo>
                    <a:pt x="275" y="44"/>
                  </a:lnTo>
                  <a:lnTo>
                    <a:pt x="269" y="40"/>
                  </a:lnTo>
                  <a:lnTo>
                    <a:pt x="263" y="36"/>
                  </a:lnTo>
                  <a:lnTo>
                    <a:pt x="258" y="33"/>
                  </a:lnTo>
                  <a:lnTo>
                    <a:pt x="252" y="30"/>
                  </a:lnTo>
                  <a:lnTo>
                    <a:pt x="247" y="27"/>
                  </a:lnTo>
                  <a:lnTo>
                    <a:pt x="242" y="25"/>
                  </a:lnTo>
                  <a:lnTo>
                    <a:pt x="238" y="23"/>
                  </a:lnTo>
                  <a:lnTo>
                    <a:pt x="234" y="22"/>
                  </a:lnTo>
                  <a:lnTo>
                    <a:pt x="224" y="19"/>
                  </a:lnTo>
                  <a:lnTo>
                    <a:pt x="216" y="16"/>
                  </a:lnTo>
                  <a:lnTo>
                    <a:pt x="208" y="14"/>
                  </a:lnTo>
                  <a:lnTo>
                    <a:pt x="200" y="11"/>
                  </a:lnTo>
                  <a:lnTo>
                    <a:pt x="193" y="9"/>
                  </a:lnTo>
                  <a:lnTo>
                    <a:pt x="187" y="7"/>
                  </a:lnTo>
                  <a:lnTo>
                    <a:pt x="181" y="5"/>
                  </a:lnTo>
                  <a:lnTo>
                    <a:pt x="174" y="4"/>
                  </a:lnTo>
                  <a:lnTo>
                    <a:pt x="168" y="2"/>
                  </a:lnTo>
                  <a:lnTo>
                    <a:pt x="162" y="1"/>
                  </a:lnTo>
                  <a:lnTo>
                    <a:pt x="156" y="1"/>
                  </a:lnTo>
                  <a:lnTo>
                    <a:pt x="150" y="0"/>
                  </a:lnTo>
                  <a:lnTo>
                    <a:pt x="143" y="0"/>
                  </a:lnTo>
                  <a:lnTo>
                    <a:pt x="136" y="0"/>
                  </a:lnTo>
                  <a:lnTo>
                    <a:pt x="129" y="1"/>
                  </a:lnTo>
                  <a:lnTo>
                    <a:pt x="121" y="2"/>
                  </a:lnTo>
                  <a:lnTo>
                    <a:pt x="113" y="3"/>
                  </a:lnTo>
                  <a:lnTo>
                    <a:pt x="104" y="5"/>
                  </a:lnTo>
                  <a:lnTo>
                    <a:pt x="99" y="7"/>
                  </a:lnTo>
                  <a:lnTo>
                    <a:pt x="94" y="8"/>
                  </a:lnTo>
                  <a:lnTo>
                    <a:pt x="91" y="10"/>
                  </a:lnTo>
                  <a:lnTo>
                    <a:pt x="88" y="13"/>
                  </a:lnTo>
                  <a:lnTo>
                    <a:pt x="85" y="15"/>
                  </a:lnTo>
                  <a:lnTo>
                    <a:pt x="83" y="18"/>
                  </a:lnTo>
                  <a:lnTo>
                    <a:pt x="81" y="22"/>
                  </a:lnTo>
                  <a:lnTo>
                    <a:pt x="80" y="25"/>
                  </a:lnTo>
                  <a:lnTo>
                    <a:pt x="79" y="29"/>
                  </a:lnTo>
                  <a:lnTo>
                    <a:pt x="79" y="33"/>
                  </a:lnTo>
                  <a:lnTo>
                    <a:pt x="79" y="37"/>
                  </a:lnTo>
                  <a:lnTo>
                    <a:pt x="79" y="41"/>
                  </a:lnTo>
                  <a:lnTo>
                    <a:pt x="79" y="45"/>
                  </a:lnTo>
                  <a:lnTo>
                    <a:pt x="79" y="49"/>
                  </a:lnTo>
                  <a:lnTo>
                    <a:pt x="79" y="54"/>
                  </a:lnTo>
                  <a:lnTo>
                    <a:pt x="79" y="59"/>
                  </a:lnTo>
                  <a:lnTo>
                    <a:pt x="80" y="63"/>
                  </a:lnTo>
                  <a:lnTo>
                    <a:pt x="80" y="68"/>
                  </a:lnTo>
                  <a:lnTo>
                    <a:pt x="80" y="72"/>
                  </a:lnTo>
                  <a:lnTo>
                    <a:pt x="79" y="77"/>
                  </a:lnTo>
                  <a:lnTo>
                    <a:pt x="79" y="82"/>
                  </a:lnTo>
                  <a:lnTo>
                    <a:pt x="78" y="86"/>
                  </a:lnTo>
                  <a:lnTo>
                    <a:pt x="77" y="91"/>
                  </a:lnTo>
                  <a:lnTo>
                    <a:pt x="75" y="95"/>
                  </a:lnTo>
                  <a:lnTo>
                    <a:pt x="73" y="99"/>
                  </a:lnTo>
                  <a:lnTo>
                    <a:pt x="71" y="103"/>
                  </a:lnTo>
                  <a:lnTo>
                    <a:pt x="68" y="107"/>
                  </a:lnTo>
                  <a:lnTo>
                    <a:pt x="64" y="111"/>
                  </a:lnTo>
                  <a:lnTo>
                    <a:pt x="60" y="115"/>
                  </a:lnTo>
                  <a:lnTo>
                    <a:pt x="55" y="118"/>
                  </a:lnTo>
                  <a:lnTo>
                    <a:pt x="49" y="121"/>
                  </a:lnTo>
                  <a:lnTo>
                    <a:pt x="42" y="124"/>
                  </a:lnTo>
                  <a:lnTo>
                    <a:pt x="35" y="127"/>
                  </a:lnTo>
                  <a:lnTo>
                    <a:pt x="29" y="130"/>
                  </a:lnTo>
                  <a:lnTo>
                    <a:pt x="23" y="133"/>
                  </a:lnTo>
                  <a:lnTo>
                    <a:pt x="19" y="137"/>
                  </a:lnTo>
                  <a:lnTo>
                    <a:pt x="14" y="141"/>
                  </a:lnTo>
                  <a:lnTo>
                    <a:pt x="11" y="145"/>
                  </a:lnTo>
                  <a:lnTo>
                    <a:pt x="8" y="150"/>
                  </a:lnTo>
                  <a:lnTo>
                    <a:pt x="5" y="154"/>
                  </a:lnTo>
                  <a:lnTo>
                    <a:pt x="3" y="159"/>
                  </a:lnTo>
                  <a:lnTo>
                    <a:pt x="2" y="164"/>
                  </a:lnTo>
                  <a:lnTo>
                    <a:pt x="1" y="170"/>
                  </a:lnTo>
                  <a:lnTo>
                    <a:pt x="0" y="175"/>
                  </a:lnTo>
                  <a:lnTo>
                    <a:pt x="0" y="181"/>
                  </a:lnTo>
                  <a:lnTo>
                    <a:pt x="1" y="186"/>
                  </a:lnTo>
                  <a:lnTo>
                    <a:pt x="1" y="192"/>
                  </a:lnTo>
                  <a:lnTo>
                    <a:pt x="2" y="198"/>
                  </a:lnTo>
                  <a:lnTo>
                    <a:pt x="4" y="204"/>
                  </a:lnTo>
                  <a:lnTo>
                    <a:pt x="5" y="210"/>
                  </a:lnTo>
                  <a:lnTo>
                    <a:pt x="7" y="216"/>
                  </a:lnTo>
                  <a:lnTo>
                    <a:pt x="9" y="222"/>
                  </a:lnTo>
                  <a:lnTo>
                    <a:pt x="11" y="227"/>
                  </a:lnTo>
                  <a:lnTo>
                    <a:pt x="14" y="233"/>
                  </a:lnTo>
                  <a:lnTo>
                    <a:pt x="16" y="239"/>
                  </a:lnTo>
                  <a:lnTo>
                    <a:pt x="19" y="245"/>
                  </a:lnTo>
                  <a:lnTo>
                    <a:pt x="22" y="251"/>
                  </a:lnTo>
                  <a:lnTo>
                    <a:pt x="25" y="257"/>
                  </a:lnTo>
                  <a:lnTo>
                    <a:pt x="28" y="262"/>
                  </a:lnTo>
                  <a:lnTo>
                    <a:pt x="31" y="268"/>
                  </a:lnTo>
                  <a:lnTo>
                    <a:pt x="34" y="273"/>
                  </a:lnTo>
                  <a:lnTo>
                    <a:pt x="37" y="279"/>
                  </a:lnTo>
                  <a:lnTo>
                    <a:pt x="39" y="284"/>
                  </a:lnTo>
                  <a:close/>
                </a:path>
              </a:pathLst>
            </a:custGeom>
            <a:gradFill rotWithShape="0">
              <a:gsLst>
                <a:gs pos="0">
                  <a:srgbClr val="0080FF"/>
                </a:gs>
                <a:gs pos="50000">
                  <a:srgbClr val="0080FF"/>
                </a:gs>
                <a:gs pos="100000">
                  <a:srgbClr val="FF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4" name="Freeform 9"/>
            <p:cNvSpPr>
              <a:spLocks noChangeArrowheads="1"/>
            </p:cNvSpPr>
            <p:nvPr/>
          </p:nvSpPr>
          <p:spPr bwMode="auto">
            <a:xfrm>
              <a:off x="4613276" y="5622925"/>
              <a:ext cx="247650" cy="290513"/>
            </a:xfrm>
            <a:custGeom>
              <a:avLst/>
              <a:gdLst>
                <a:gd name="T0" fmla="*/ 2147483646 w 156"/>
                <a:gd name="T1" fmla="*/ 2147483646 h 183"/>
                <a:gd name="T2" fmla="*/ 2147483646 w 156"/>
                <a:gd name="T3" fmla="*/ 2147483646 h 183"/>
                <a:gd name="T4" fmla="*/ 2147483646 w 156"/>
                <a:gd name="T5" fmla="*/ 2147483646 h 183"/>
                <a:gd name="T6" fmla="*/ 2147483646 w 156"/>
                <a:gd name="T7" fmla="*/ 0 h 183"/>
                <a:gd name="T8" fmla="*/ 2147483646 w 156"/>
                <a:gd name="T9" fmla="*/ 2147483646 h 183"/>
                <a:gd name="T10" fmla="*/ 2147483646 w 156"/>
                <a:gd name="T11" fmla="*/ 2147483646 h 183"/>
                <a:gd name="T12" fmla="*/ 2147483646 w 156"/>
                <a:gd name="T13" fmla="*/ 2147483646 h 183"/>
                <a:gd name="T14" fmla="*/ 2147483646 w 156"/>
                <a:gd name="T15" fmla="*/ 2147483646 h 183"/>
                <a:gd name="T16" fmla="*/ 2147483646 w 156"/>
                <a:gd name="T17" fmla="*/ 2147483646 h 183"/>
                <a:gd name="T18" fmla="*/ 2147483646 w 156"/>
                <a:gd name="T19" fmla="*/ 2147483646 h 183"/>
                <a:gd name="T20" fmla="*/ 2147483646 w 156"/>
                <a:gd name="T21" fmla="*/ 2147483646 h 183"/>
                <a:gd name="T22" fmla="*/ 2147483646 w 156"/>
                <a:gd name="T23" fmla="*/ 2147483646 h 183"/>
                <a:gd name="T24" fmla="*/ 2147483646 w 156"/>
                <a:gd name="T25" fmla="*/ 2147483646 h 183"/>
                <a:gd name="T26" fmla="*/ 2147483646 w 156"/>
                <a:gd name="T27" fmla="*/ 2147483646 h 183"/>
                <a:gd name="T28" fmla="*/ 2147483646 w 156"/>
                <a:gd name="T29" fmla="*/ 2147483646 h 183"/>
                <a:gd name="T30" fmla="*/ 2147483646 w 156"/>
                <a:gd name="T31" fmla="*/ 2147483646 h 183"/>
                <a:gd name="T32" fmla="*/ 2147483646 w 156"/>
                <a:gd name="T33" fmla="*/ 2147483646 h 183"/>
                <a:gd name="T34" fmla="*/ 2147483646 w 156"/>
                <a:gd name="T35" fmla="*/ 2147483646 h 183"/>
                <a:gd name="T36" fmla="*/ 2147483646 w 156"/>
                <a:gd name="T37" fmla="*/ 2147483646 h 183"/>
                <a:gd name="T38" fmla="*/ 2147483646 w 156"/>
                <a:gd name="T39" fmla="*/ 2147483646 h 183"/>
                <a:gd name="T40" fmla="*/ 2147483646 w 156"/>
                <a:gd name="T41" fmla="*/ 2147483646 h 183"/>
                <a:gd name="T42" fmla="*/ 2147483646 w 156"/>
                <a:gd name="T43" fmla="*/ 2147483646 h 183"/>
                <a:gd name="T44" fmla="*/ 2147483646 w 156"/>
                <a:gd name="T45" fmla="*/ 2147483646 h 183"/>
                <a:gd name="T46" fmla="*/ 2147483646 w 156"/>
                <a:gd name="T47" fmla="*/ 2147483646 h 183"/>
                <a:gd name="T48" fmla="*/ 2147483646 w 156"/>
                <a:gd name="T49" fmla="*/ 2147483646 h 183"/>
                <a:gd name="T50" fmla="*/ 2147483646 w 156"/>
                <a:gd name="T51" fmla="*/ 2147483646 h 183"/>
                <a:gd name="T52" fmla="*/ 2147483646 w 156"/>
                <a:gd name="T53" fmla="*/ 2147483646 h 183"/>
                <a:gd name="T54" fmla="*/ 2147483646 w 156"/>
                <a:gd name="T55" fmla="*/ 2147483646 h 183"/>
                <a:gd name="T56" fmla="*/ 2147483646 w 156"/>
                <a:gd name="T57" fmla="*/ 2147483646 h 183"/>
                <a:gd name="T58" fmla="*/ 2147483646 w 156"/>
                <a:gd name="T59" fmla="*/ 2147483646 h 183"/>
                <a:gd name="T60" fmla="*/ 2147483646 w 156"/>
                <a:gd name="T61" fmla="*/ 2147483646 h 183"/>
                <a:gd name="T62" fmla="*/ 2147483646 w 156"/>
                <a:gd name="T63" fmla="*/ 2147483646 h 183"/>
                <a:gd name="T64" fmla="*/ 2147483646 w 156"/>
                <a:gd name="T65" fmla="*/ 2147483646 h 183"/>
                <a:gd name="T66" fmla="*/ 0 w 156"/>
                <a:gd name="T67" fmla="*/ 2147483646 h 183"/>
                <a:gd name="T68" fmla="*/ 2147483646 w 156"/>
                <a:gd name="T69" fmla="*/ 2147483646 h 183"/>
                <a:gd name="T70" fmla="*/ 2147483646 w 156"/>
                <a:gd name="T71" fmla="*/ 2147483646 h 183"/>
                <a:gd name="T72" fmla="*/ 2147483646 w 156"/>
                <a:gd name="T73" fmla="*/ 2147483646 h 183"/>
                <a:gd name="T74" fmla="*/ 2147483646 w 156"/>
                <a:gd name="T75" fmla="*/ 2147483646 h 183"/>
                <a:gd name="T76" fmla="*/ 2147483646 w 156"/>
                <a:gd name="T77" fmla="*/ 2147483646 h 183"/>
                <a:gd name="T78" fmla="*/ 2147483646 w 156"/>
                <a:gd name="T79" fmla="*/ 2147483646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83"/>
                <a:gd name="T122" fmla="*/ 156 w 156"/>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8" y="70"/>
                  </a:lnTo>
                  <a:lnTo>
                    <a:pt x="153" y="78"/>
                  </a:lnTo>
                  <a:lnTo>
                    <a:pt x="156" y="86"/>
                  </a:lnTo>
                  <a:lnTo>
                    <a:pt x="156" y="94"/>
                  </a:lnTo>
                  <a:lnTo>
                    <a:pt x="155" y="102"/>
                  </a:lnTo>
                  <a:lnTo>
                    <a:pt x="151" y="107"/>
                  </a:lnTo>
                  <a:lnTo>
                    <a:pt x="146" y="112"/>
                  </a:lnTo>
                  <a:lnTo>
                    <a:pt x="139" y="116"/>
                  </a:lnTo>
                  <a:lnTo>
                    <a:pt x="131" y="121"/>
                  </a:lnTo>
                  <a:lnTo>
                    <a:pt x="123" y="127"/>
                  </a:lnTo>
                  <a:lnTo>
                    <a:pt x="116" y="135"/>
                  </a:lnTo>
                  <a:lnTo>
                    <a:pt x="112" y="143"/>
                  </a:lnTo>
                  <a:lnTo>
                    <a:pt x="109" y="150"/>
                  </a:lnTo>
                  <a:lnTo>
                    <a:pt x="107" y="158"/>
                  </a:lnTo>
                  <a:lnTo>
                    <a:pt x="106" y="165"/>
                  </a:lnTo>
                  <a:lnTo>
                    <a:pt x="104" y="171"/>
                  </a:lnTo>
                  <a:lnTo>
                    <a:pt x="101" y="176"/>
                  </a:lnTo>
                  <a:lnTo>
                    <a:pt x="95" y="180"/>
                  </a:lnTo>
                  <a:lnTo>
                    <a:pt x="89" y="182"/>
                  </a:lnTo>
                  <a:lnTo>
                    <a:pt x="81" y="183"/>
                  </a:lnTo>
                  <a:lnTo>
                    <a:pt x="73" y="182"/>
                  </a:lnTo>
                  <a:lnTo>
                    <a:pt x="64" y="180"/>
                  </a:lnTo>
                  <a:lnTo>
                    <a:pt x="55" y="177"/>
                  </a:lnTo>
                  <a:lnTo>
                    <a:pt x="48" y="173"/>
                  </a:lnTo>
                  <a:lnTo>
                    <a:pt x="41" y="169"/>
                  </a:lnTo>
                  <a:lnTo>
                    <a:pt x="37" y="164"/>
                  </a:lnTo>
                  <a:lnTo>
                    <a:pt x="32" y="155"/>
                  </a:lnTo>
                  <a:lnTo>
                    <a:pt x="32" y="147"/>
                  </a:lnTo>
                  <a:lnTo>
                    <a:pt x="32" y="138"/>
                  </a:lnTo>
                  <a:lnTo>
                    <a:pt x="33" y="128"/>
                  </a:lnTo>
                  <a:lnTo>
                    <a:pt x="32" y="117"/>
                  </a:lnTo>
                  <a:lnTo>
                    <a:pt x="29" y="110"/>
                  </a:lnTo>
                  <a:lnTo>
                    <a:pt x="22" y="105"/>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close/>
                </a:path>
              </a:pathLst>
            </a:custGeom>
            <a:gradFill rotWithShape="0">
              <a:gsLst>
                <a:gs pos="0">
                  <a:srgbClr val="FFFFFF"/>
                </a:gs>
                <a:gs pos="50000">
                  <a:srgbClr val="FFFFFF"/>
                </a:gs>
                <a:gs pos="100000">
                  <a:srgbClr val="FFE0C0"/>
                </a:gs>
              </a:gsLst>
              <a:lin ang="20760000" scaled="1"/>
            </a:gradFill>
            <a:ln w="0">
              <a:solidFill>
                <a:srgbClr val="000000"/>
              </a:solidFill>
              <a:prstDash val="solid"/>
              <a:round/>
              <a:headEnd/>
              <a:tailEnd/>
            </a:ln>
          </p:spPr>
          <p:txBody>
            <a:bodyPr/>
            <a:lstStyle/>
            <a:p>
              <a:endParaRPr lang="en-US"/>
            </a:p>
          </p:txBody>
        </p:sp>
        <p:sp>
          <p:nvSpPr>
            <p:cNvPr id="6205" name="Freeform 10"/>
            <p:cNvSpPr>
              <a:spLocks noChangeArrowheads="1"/>
            </p:cNvSpPr>
            <p:nvPr/>
          </p:nvSpPr>
          <p:spPr bwMode="auto">
            <a:xfrm>
              <a:off x="4851401" y="5694363"/>
              <a:ext cx="293688" cy="246063"/>
            </a:xfrm>
            <a:custGeom>
              <a:avLst/>
              <a:gdLst>
                <a:gd name="T0" fmla="*/ 2147483646 w 185"/>
                <a:gd name="T1" fmla="*/ 2147483646 h 155"/>
                <a:gd name="T2" fmla="*/ 2147483646 w 185"/>
                <a:gd name="T3" fmla="*/ 2147483646 h 155"/>
                <a:gd name="T4" fmla="*/ 2147483646 w 185"/>
                <a:gd name="T5" fmla="*/ 2147483646 h 155"/>
                <a:gd name="T6" fmla="*/ 2147483646 w 185"/>
                <a:gd name="T7" fmla="*/ 2147483646 h 155"/>
                <a:gd name="T8" fmla="*/ 0 w 185"/>
                <a:gd name="T9" fmla="*/ 2147483646 h 155"/>
                <a:gd name="T10" fmla="*/ 0 w 185"/>
                <a:gd name="T11" fmla="*/ 2147483646 h 155"/>
                <a:gd name="T12" fmla="*/ 2147483646 w 185"/>
                <a:gd name="T13" fmla="*/ 2147483646 h 155"/>
                <a:gd name="T14" fmla="*/ 2147483646 w 185"/>
                <a:gd name="T15" fmla="*/ 2147483646 h 155"/>
                <a:gd name="T16" fmla="*/ 2147483646 w 185"/>
                <a:gd name="T17" fmla="*/ 2147483646 h 155"/>
                <a:gd name="T18" fmla="*/ 2147483646 w 185"/>
                <a:gd name="T19" fmla="*/ 2147483646 h 155"/>
                <a:gd name="T20" fmla="*/ 2147483646 w 185"/>
                <a:gd name="T21" fmla="*/ 2147483646 h 155"/>
                <a:gd name="T22" fmla="*/ 2147483646 w 185"/>
                <a:gd name="T23" fmla="*/ 2147483646 h 155"/>
                <a:gd name="T24" fmla="*/ 2147483646 w 185"/>
                <a:gd name="T25" fmla="*/ 2147483646 h 155"/>
                <a:gd name="T26" fmla="*/ 2147483646 w 185"/>
                <a:gd name="T27" fmla="*/ 2147483646 h 155"/>
                <a:gd name="T28" fmla="*/ 2147483646 w 185"/>
                <a:gd name="T29" fmla="*/ 2147483646 h 155"/>
                <a:gd name="T30" fmla="*/ 2147483646 w 185"/>
                <a:gd name="T31" fmla="*/ 2147483646 h 155"/>
                <a:gd name="T32" fmla="*/ 2147483646 w 185"/>
                <a:gd name="T33" fmla="*/ 2147483646 h 155"/>
                <a:gd name="T34" fmla="*/ 2147483646 w 185"/>
                <a:gd name="T35" fmla="*/ 2147483646 h 155"/>
                <a:gd name="T36" fmla="*/ 2147483646 w 185"/>
                <a:gd name="T37" fmla="*/ 2147483646 h 155"/>
                <a:gd name="T38" fmla="*/ 2147483646 w 185"/>
                <a:gd name="T39" fmla="*/ 2147483646 h 155"/>
                <a:gd name="T40" fmla="*/ 2147483646 w 185"/>
                <a:gd name="T41" fmla="*/ 2147483646 h 155"/>
                <a:gd name="T42" fmla="*/ 2147483646 w 185"/>
                <a:gd name="T43" fmla="*/ 2147483646 h 155"/>
                <a:gd name="T44" fmla="*/ 2147483646 w 185"/>
                <a:gd name="T45" fmla="*/ 2147483646 h 155"/>
                <a:gd name="T46" fmla="*/ 2147483646 w 185"/>
                <a:gd name="T47" fmla="*/ 2147483646 h 155"/>
                <a:gd name="T48" fmla="*/ 2147483646 w 185"/>
                <a:gd name="T49" fmla="*/ 2147483646 h 155"/>
                <a:gd name="T50" fmla="*/ 2147483646 w 185"/>
                <a:gd name="T51" fmla="*/ 2147483646 h 155"/>
                <a:gd name="T52" fmla="*/ 2147483646 w 185"/>
                <a:gd name="T53" fmla="*/ 2147483646 h 155"/>
                <a:gd name="T54" fmla="*/ 2147483646 w 185"/>
                <a:gd name="T55" fmla="*/ 2147483646 h 155"/>
                <a:gd name="T56" fmla="*/ 2147483646 w 185"/>
                <a:gd name="T57" fmla="*/ 2147483646 h 155"/>
                <a:gd name="T58" fmla="*/ 2147483646 w 185"/>
                <a:gd name="T59" fmla="*/ 2147483646 h 155"/>
                <a:gd name="T60" fmla="*/ 2147483646 w 185"/>
                <a:gd name="T61" fmla="*/ 2147483646 h 155"/>
                <a:gd name="T62" fmla="*/ 2147483646 w 185"/>
                <a:gd name="T63" fmla="*/ 2147483646 h 155"/>
                <a:gd name="T64" fmla="*/ 2147483646 w 185"/>
                <a:gd name="T65" fmla="*/ 2147483646 h 155"/>
                <a:gd name="T66" fmla="*/ 2147483646 w 185"/>
                <a:gd name="T67" fmla="*/ 0 h 155"/>
                <a:gd name="T68" fmla="*/ 2147483646 w 185"/>
                <a:gd name="T69" fmla="*/ 0 h 155"/>
                <a:gd name="T70" fmla="*/ 2147483646 w 185"/>
                <a:gd name="T71" fmla="*/ 2147483646 h 155"/>
                <a:gd name="T72" fmla="*/ 2147483646 w 185"/>
                <a:gd name="T73" fmla="*/ 2147483646 h 155"/>
                <a:gd name="T74" fmla="*/ 2147483646 w 185"/>
                <a:gd name="T75" fmla="*/ 2147483646 h 155"/>
                <a:gd name="T76" fmla="*/ 2147483646 w 185"/>
                <a:gd name="T77" fmla="*/ 2147483646 h 155"/>
                <a:gd name="T78" fmla="*/ 2147483646 w 185"/>
                <a:gd name="T79" fmla="*/ 2147483646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155"/>
                <a:gd name="T122" fmla="*/ 185 w 185"/>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8" y="140"/>
                  </a:lnTo>
                  <a:lnTo>
                    <a:pt x="65" y="147"/>
                  </a:lnTo>
                  <a:lnTo>
                    <a:pt x="72" y="151"/>
                  </a:lnTo>
                  <a:lnTo>
                    <a:pt x="80" y="154"/>
                  </a:lnTo>
                  <a:lnTo>
                    <a:pt x="88" y="155"/>
                  </a:lnTo>
                  <a:lnTo>
                    <a:pt x="94" y="152"/>
                  </a:lnTo>
                  <a:lnTo>
                    <a:pt x="99" y="148"/>
                  </a:lnTo>
                  <a:lnTo>
                    <a:pt x="105" y="142"/>
                  </a:lnTo>
                  <a:lnTo>
                    <a:pt x="112" y="135"/>
                  </a:lnTo>
                  <a:lnTo>
                    <a:pt x="119" y="129"/>
                  </a:lnTo>
                  <a:lnTo>
                    <a:pt x="129" y="124"/>
                  </a:lnTo>
                  <a:lnTo>
                    <a:pt x="137" y="121"/>
                  </a:lnTo>
                  <a:lnTo>
                    <a:pt x="146" y="120"/>
                  </a:lnTo>
                  <a:lnTo>
                    <a:pt x="153" y="121"/>
                  </a:lnTo>
                  <a:lnTo>
                    <a:pt x="160" y="121"/>
                  </a:lnTo>
                  <a:lnTo>
                    <a:pt x="167" y="121"/>
                  </a:lnTo>
                  <a:lnTo>
                    <a:pt x="173" y="119"/>
                  </a:lnTo>
                  <a:lnTo>
                    <a:pt x="178" y="115"/>
                  </a:lnTo>
                  <a:lnTo>
                    <a:pt x="181" y="109"/>
                  </a:lnTo>
                  <a:lnTo>
                    <a:pt x="183" y="101"/>
                  </a:lnTo>
                  <a:lnTo>
                    <a:pt x="185" y="93"/>
                  </a:lnTo>
                  <a:lnTo>
                    <a:pt x="185" y="84"/>
                  </a:lnTo>
                  <a:lnTo>
                    <a:pt x="184" y="75"/>
                  </a:lnTo>
                  <a:lnTo>
                    <a:pt x="182" y="66"/>
                  </a:lnTo>
                  <a:lnTo>
                    <a:pt x="179" y="59"/>
                  </a:lnTo>
                  <a:lnTo>
                    <a:pt x="175" y="54"/>
                  </a:lnTo>
                  <a:lnTo>
                    <a:pt x="167" y="47"/>
                  </a:lnTo>
                  <a:lnTo>
                    <a:pt x="160" y="45"/>
                  </a:lnTo>
                  <a:lnTo>
                    <a:pt x="151" y="43"/>
                  </a:lnTo>
                  <a:lnTo>
                    <a:pt x="140" y="41"/>
                  </a:lnTo>
                  <a:lnTo>
                    <a:pt x="131" y="38"/>
                  </a:lnTo>
                  <a:lnTo>
                    <a:pt x="125" y="34"/>
                  </a:lnTo>
                  <a:lnTo>
                    <a:pt x="122" y="26"/>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close/>
                </a:path>
              </a:pathLst>
            </a:custGeom>
            <a:gradFill rotWithShape="0">
              <a:gsLst>
                <a:gs pos="0">
                  <a:srgbClr val="FFFFFF"/>
                </a:gs>
                <a:gs pos="100000">
                  <a:srgbClr val="FFB870"/>
                </a:gs>
              </a:gsLst>
              <a:path path="rect">
                <a:fillToRect l="50000" t="50000" r="50000" b="50000"/>
              </a:path>
            </a:gradFill>
            <a:ln w="0">
              <a:solidFill>
                <a:srgbClr val="000000"/>
              </a:solidFill>
              <a:prstDash val="solid"/>
              <a:round/>
              <a:headEnd/>
              <a:tailEnd/>
            </a:ln>
          </p:spPr>
          <p:txBody>
            <a:bodyPr/>
            <a:lstStyle/>
            <a:p>
              <a:endParaRPr lang="en-US"/>
            </a:p>
          </p:txBody>
        </p:sp>
        <p:sp>
          <p:nvSpPr>
            <p:cNvPr id="6206" name="Freeform 11"/>
            <p:cNvSpPr>
              <a:spLocks noChangeArrowheads="1"/>
            </p:cNvSpPr>
            <p:nvPr/>
          </p:nvSpPr>
          <p:spPr bwMode="auto">
            <a:xfrm>
              <a:off x="4937126" y="5972175"/>
              <a:ext cx="242888" cy="266700"/>
            </a:xfrm>
            <a:custGeom>
              <a:avLst/>
              <a:gdLst>
                <a:gd name="T0" fmla="*/ 2147483646 w 153"/>
                <a:gd name="T1" fmla="*/ 2147483646 h 168"/>
                <a:gd name="T2" fmla="*/ 2147483646 w 153"/>
                <a:gd name="T3" fmla="*/ 2147483646 h 168"/>
                <a:gd name="T4" fmla="*/ 2147483646 w 153"/>
                <a:gd name="T5" fmla="*/ 2147483646 h 168"/>
                <a:gd name="T6" fmla="*/ 2147483646 w 153"/>
                <a:gd name="T7" fmla="*/ 2147483646 h 168"/>
                <a:gd name="T8" fmla="*/ 2147483646 w 153"/>
                <a:gd name="T9" fmla="*/ 2147483646 h 168"/>
                <a:gd name="T10" fmla="*/ 2147483646 w 153"/>
                <a:gd name="T11" fmla="*/ 2147483646 h 168"/>
                <a:gd name="T12" fmla="*/ 2147483646 w 153"/>
                <a:gd name="T13" fmla="*/ 0 h 168"/>
                <a:gd name="T14" fmla="*/ 2147483646 w 153"/>
                <a:gd name="T15" fmla="*/ 2147483646 h 168"/>
                <a:gd name="T16" fmla="*/ 2147483646 w 153"/>
                <a:gd name="T17" fmla="*/ 2147483646 h 168"/>
                <a:gd name="T18" fmla="*/ 2147483646 w 153"/>
                <a:gd name="T19" fmla="*/ 2147483646 h 168"/>
                <a:gd name="T20" fmla="*/ 2147483646 w 153"/>
                <a:gd name="T21" fmla="*/ 2147483646 h 168"/>
                <a:gd name="T22" fmla="*/ 2147483646 w 153"/>
                <a:gd name="T23" fmla="*/ 2147483646 h 168"/>
                <a:gd name="T24" fmla="*/ 2147483646 w 153"/>
                <a:gd name="T25" fmla="*/ 2147483646 h 168"/>
                <a:gd name="T26" fmla="*/ 2147483646 w 153"/>
                <a:gd name="T27" fmla="*/ 2147483646 h 168"/>
                <a:gd name="T28" fmla="*/ 2147483646 w 153"/>
                <a:gd name="T29" fmla="*/ 2147483646 h 168"/>
                <a:gd name="T30" fmla="*/ 2147483646 w 153"/>
                <a:gd name="T31" fmla="*/ 2147483646 h 168"/>
                <a:gd name="T32" fmla="*/ 2147483646 w 153"/>
                <a:gd name="T33" fmla="*/ 2147483646 h 168"/>
                <a:gd name="T34" fmla="*/ 2147483646 w 153"/>
                <a:gd name="T35" fmla="*/ 2147483646 h 168"/>
                <a:gd name="T36" fmla="*/ 2147483646 w 153"/>
                <a:gd name="T37" fmla="*/ 2147483646 h 168"/>
                <a:gd name="T38" fmla="*/ 2147483646 w 153"/>
                <a:gd name="T39" fmla="*/ 2147483646 h 168"/>
                <a:gd name="T40" fmla="*/ 0 w 153"/>
                <a:gd name="T41" fmla="*/ 2147483646 h 168"/>
                <a:gd name="T42" fmla="*/ 0 w 153"/>
                <a:gd name="T43" fmla="*/ 2147483646 h 168"/>
                <a:gd name="T44" fmla="*/ 2147483646 w 153"/>
                <a:gd name="T45" fmla="*/ 2147483646 h 168"/>
                <a:gd name="T46" fmla="*/ 2147483646 w 153"/>
                <a:gd name="T47" fmla="*/ 2147483646 h 168"/>
                <a:gd name="T48" fmla="*/ 2147483646 w 153"/>
                <a:gd name="T49" fmla="*/ 2147483646 h 168"/>
                <a:gd name="T50" fmla="*/ 2147483646 w 153"/>
                <a:gd name="T51" fmla="*/ 2147483646 h 168"/>
                <a:gd name="T52" fmla="*/ 2147483646 w 153"/>
                <a:gd name="T53" fmla="*/ 2147483646 h 168"/>
                <a:gd name="T54" fmla="*/ 2147483646 w 153"/>
                <a:gd name="T55" fmla="*/ 2147483646 h 168"/>
                <a:gd name="T56" fmla="*/ 2147483646 w 153"/>
                <a:gd name="T57" fmla="*/ 2147483646 h 168"/>
                <a:gd name="T58" fmla="*/ 2147483646 w 153"/>
                <a:gd name="T59" fmla="*/ 2147483646 h 168"/>
                <a:gd name="T60" fmla="*/ 2147483646 w 153"/>
                <a:gd name="T61" fmla="*/ 2147483646 h 168"/>
                <a:gd name="T62" fmla="*/ 2147483646 w 153"/>
                <a:gd name="T63" fmla="*/ 2147483646 h 168"/>
                <a:gd name="T64" fmla="*/ 2147483646 w 153"/>
                <a:gd name="T65" fmla="*/ 2147483646 h 168"/>
                <a:gd name="T66" fmla="*/ 2147483646 w 153"/>
                <a:gd name="T67" fmla="*/ 2147483646 h 168"/>
                <a:gd name="T68" fmla="*/ 2147483646 w 153"/>
                <a:gd name="T69" fmla="*/ 2147483646 h 168"/>
                <a:gd name="T70" fmla="*/ 2147483646 w 153"/>
                <a:gd name="T71" fmla="*/ 2147483646 h 168"/>
                <a:gd name="T72" fmla="*/ 2147483646 w 153"/>
                <a:gd name="T73" fmla="*/ 2147483646 h 168"/>
                <a:gd name="T74" fmla="*/ 2147483646 w 153"/>
                <a:gd name="T75" fmla="*/ 2147483646 h 168"/>
                <a:gd name="T76" fmla="*/ 2147483646 w 153"/>
                <a:gd name="T77" fmla="*/ 2147483646 h 168"/>
                <a:gd name="T78" fmla="*/ 2147483646 w 153"/>
                <a:gd name="T79" fmla="*/ 2147483646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168"/>
                <a:gd name="T122" fmla="*/ 153 w 153"/>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48" y="22"/>
                  </a:lnTo>
                  <a:lnTo>
                    <a:pt x="39" y="24"/>
                  </a:lnTo>
                  <a:lnTo>
                    <a:pt x="31" y="27"/>
                  </a:lnTo>
                  <a:lnTo>
                    <a:pt x="24" y="32"/>
                  </a:lnTo>
                  <a:lnTo>
                    <a:pt x="20" y="38"/>
                  </a:lnTo>
                  <a:lnTo>
                    <a:pt x="18" y="44"/>
                  </a:lnTo>
                  <a:lnTo>
                    <a:pt x="18" y="51"/>
                  </a:lnTo>
                  <a:lnTo>
                    <a:pt x="20" y="59"/>
                  </a:lnTo>
                  <a:lnTo>
                    <a:pt x="21" y="68"/>
                  </a:lnTo>
                  <a:lnTo>
                    <a:pt x="22" y="78"/>
                  </a:lnTo>
                  <a:lnTo>
                    <a:pt x="21" y="89"/>
                  </a:lnTo>
                  <a:lnTo>
                    <a:pt x="18" y="98"/>
                  </a:lnTo>
                  <a:lnTo>
                    <a:pt x="14" y="105"/>
                  </a:lnTo>
                  <a:lnTo>
                    <a:pt x="9" y="111"/>
                  </a:lnTo>
                  <a:lnTo>
                    <a:pt x="5" y="116"/>
                  </a:lnTo>
                  <a:lnTo>
                    <a:pt x="1" y="122"/>
                  </a:lnTo>
                  <a:lnTo>
                    <a:pt x="0" y="128"/>
                  </a:lnTo>
                  <a:lnTo>
                    <a:pt x="0" y="134"/>
                  </a:lnTo>
                  <a:lnTo>
                    <a:pt x="3" y="140"/>
                  </a:lnTo>
                  <a:lnTo>
                    <a:pt x="8" y="147"/>
                  </a:lnTo>
                  <a:lnTo>
                    <a:pt x="14" y="152"/>
                  </a:lnTo>
                  <a:lnTo>
                    <a:pt x="21" y="158"/>
                  </a:lnTo>
                  <a:lnTo>
                    <a:pt x="29" y="162"/>
                  </a:lnTo>
                  <a:lnTo>
                    <a:pt x="37" y="166"/>
                  </a:lnTo>
                  <a:lnTo>
                    <a:pt x="45" y="168"/>
                  </a:lnTo>
                  <a:lnTo>
                    <a:pt x="51" y="168"/>
                  </a:lnTo>
                  <a:lnTo>
                    <a:pt x="61" y="165"/>
                  </a:lnTo>
                  <a:lnTo>
                    <a:pt x="68" y="160"/>
                  </a:lnTo>
                  <a:lnTo>
                    <a:pt x="73" y="154"/>
                  </a:lnTo>
                  <a:lnTo>
                    <a:pt x="81" y="146"/>
                  </a:lnTo>
                  <a:lnTo>
                    <a:pt x="90" y="140"/>
                  </a:lnTo>
                  <a:lnTo>
                    <a:pt x="97" y="138"/>
                  </a:lnTo>
                  <a:lnTo>
                    <a:pt x="105" y="140"/>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6207" name="Freeform 12"/>
            <p:cNvSpPr>
              <a:spLocks noChangeArrowheads="1"/>
            </p:cNvSpPr>
            <p:nvPr/>
          </p:nvSpPr>
          <p:spPr bwMode="auto">
            <a:xfrm>
              <a:off x="4743451" y="5870575"/>
              <a:ext cx="234950" cy="231775"/>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0 h 146"/>
                <a:gd name="T16" fmla="*/ 2147483646 w 148"/>
                <a:gd name="T17" fmla="*/ 0 h 146"/>
                <a:gd name="T18" fmla="*/ 2147483646 w 148"/>
                <a:gd name="T19" fmla="*/ 2147483646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2147483646 w 148"/>
                <a:gd name="T65" fmla="*/ 2147483646 h 146"/>
                <a:gd name="T66" fmla="*/ 2147483646 w 148"/>
                <a:gd name="T67" fmla="*/ 2147483646 h 146"/>
                <a:gd name="T68" fmla="*/ 2147483646 w 148"/>
                <a:gd name="T69" fmla="*/ 2147483646 h 146"/>
                <a:gd name="T70" fmla="*/ 2147483646 w 148"/>
                <a:gd name="T71" fmla="*/ 2147483646 h 146"/>
                <a:gd name="T72" fmla="*/ 2147483646 w 148"/>
                <a:gd name="T73" fmla="*/ 2147483646 h 146"/>
                <a:gd name="T74" fmla="*/ 2147483646 w 148"/>
                <a:gd name="T75" fmla="*/ 2147483646 h 146"/>
                <a:gd name="T76" fmla="*/ 2147483646 w 148"/>
                <a:gd name="T77" fmla="*/ 2147483646 h 146"/>
                <a:gd name="T78" fmla="*/ 0 w 148"/>
                <a:gd name="T79" fmla="*/ 2147483646 h 146"/>
                <a:gd name="T80" fmla="*/ 2147483646 w 148"/>
                <a:gd name="T81" fmla="*/ 2147483646 h 146"/>
                <a:gd name="T82" fmla="*/ 2147483646 w 148"/>
                <a:gd name="T83" fmla="*/ 2147483646 h 146"/>
                <a:gd name="T84" fmla="*/ 2147483646 w 148"/>
                <a:gd name="T85" fmla="*/ 2147483646 h 146"/>
                <a:gd name="T86" fmla="*/ 2147483646 w 148"/>
                <a:gd name="T87" fmla="*/ 2147483646 h 146"/>
                <a:gd name="T88" fmla="*/ 2147483646 w 148"/>
                <a:gd name="T89" fmla="*/ 2147483646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46"/>
                <a:gd name="T137" fmla="*/ 148 w 148"/>
                <a:gd name="T138" fmla="*/ 146 h 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46">
                  <a:moveTo>
                    <a:pt x="37" y="11"/>
                  </a:moveTo>
                  <a:lnTo>
                    <a:pt x="46" y="10"/>
                  </a:lnTo>
                  <a:lnTo>
                    <a:pt x="52" y="8"/>
                  </a:lnTo>
                  <a:lnTo>
                    <a:pt x="57" y="7"/>
                  </a:lnTo>
                  <a:lnTo>
                    <a:pt x="60" y="6"/>
                  </a:lnTo>
                  <a:lnTo>
                    <a:pt x="62" y="5"/>
                  </a:lnTo>
                  <a:lnTo>
                    <a:pt x="63" y="4"/>
                  </a:lnTo>
                  <a:lnTo>
                    <a:pt x="62" y="3"/>
                  </a:lnTo>
                  <a:lnTo>
                    <a:pt x="62" y="2"/>
                  </a:lnTo>
                  <a:lnTo>
                    <a:pt x="63" y="2"/>
                  </a:lnTo>
                  <a:lnTo>
                    <a:pt x="64" y="2"/>
                  </a:lnTo>
                  <a:lnTo>
                    <a:pt x="68" y="1"/>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7" y="64"/>
                  </a:lnTo>
                  <a:lnTo>
                    <a:pt x="134" y="70"/>
                  </a:lnTo>
                  <a:lnTo>
                    <a:pt x="140" y="76"/>
                  </a:lnTo>
                  <a:lnTo>
                    <a:pt x="145" y="81"/>
                  </a:lnTo>
                  <a:lnTo>
                    <a:pt x="148" y="87"/>
                  </a:lnTo>
                  <a:lnTo>
                    <a:pt x="148" y="93"/>
                  </a:lnTo>
                  <a:lnTo>
                    <a:pt x="144" y="98"/>
                  </a:lnTo>
                  <a:lnTo>
                    <a:pt x="139" y="103"/>
                  </a:lnTo>
                  <a:lnTo>
                    <a:pt x="132" y="107"/>
                  </a:lnTo>
                  <a:lnTo>
                    <a:pt x="124" y="112"/>
                  </a:lnTo>
                  <a:lnTo>
                    <a:pt x="116" y="118"/>
                  </a:lnTo>
                  <a:lnTo>
                    <a:pt x="109" y="126"/>
                  </a:lnTo>
                  <a:lnTo>
                    <a:pt x="104" y="133"/>
                  </a:lnTo>
                  <a:lnTo>
                    <a:pt x="100" y="137"/>
                  </a:lnTo>
                  <a:lnTo>
                    <a:pt x="98" y="138"/>
                  </a:lnTo>
                  <a:lnTo>
                    <a:pt x="95" y="139"/>
                  </a:lnTo>
                  <a:lnTo>
                    <a:pt x="91" y="140"/>
                  </a:lnTo>
                  <a:lnTo>
                    <a:pt x="85" y="143"/>
                  </a:lnTo>
                  <a:lnTo>
                    <a:pt x="76" y="146"/>
                  </a:lnTo>
                  <a:lnTo>
                    <a:pt x="72" y="145"/>
                  </a:lnTo>
                  <a:lnTo>
                    <a:pt x="68" y="140"/>
                  </a:lnTo>
                  <a:lnTo>
                    <a:pt x="63" y="131"/>
                  </a:lnTo>
                  <a:lnTo>
                    <a:pt x="59" y="127"/>
                  </a:lnTo>
                  <a:lnTo>
                    <a:pt x="54" y="125"/>
                  </a:lnTo>
                  <a:lnTo>
                    <a:pt x="47" y="125"/>
                  </a:lnTo>
                  <a:lnTo>
                    <a:pt x="41" y="126"/>
                  </a:lnTo>
                  <a:lnTo>
                    <a:pt x="36" y="126"/>
                  </a:lnTo>
                  <a:lnTo>
                    <a:pt x="31" y="125"/>
                  </a:lnTo>
                  <a:lnTo>
                    <a:pt x="27" y="123"/>
                  </a:lnTo>
                  <a:lnTo>
                    <a:pt x="26" y="118"/>
                  </a:lnTo>
                  <a:lnTo>
                    <a:pt x="26" y="111"/>
                  </a:lnTo>
                  <a:lnTo>
                    <a:pt x="27" y="103"/>
                  </a:lnTo>
                  <a:lnTo>
                    <a:pt x="28" y="95"/>
                  </a:lnTo>
                  <a:lnTo>
                    <a:pt x="27" y="88"/>
                  </a:lnTo>
                  <a:lnTo>
                    <a:pt x="26" y="81"/>
                  </a:lnTo>
                  <a:lnTo>
                    <a:pt x="22" y="76"/>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close/>
                </a:path>
              </a:pathLst>
            </a:custGeom>
            <a:gradFill rotWithShape="0">
              <a:gsLst>
                <a:gs pos="0">
                  <a:srgbClr val="FFFFFF"/>
                </a:gs>
                <a:gs pos="100000">
                  <a:srgbClr val="FFB870"/>
                </a:gs>
              </a:gsLst>
              <a:lin ang="20760000" scaled="1"/>
            </a:gradFill>
            <a:ln w="0">
              <a:solidFill>
                <a:srgbClr val="000000"/>
              </a:solidFill>
              <a:prstDash val="solid"/>
              <a:round/>
              <a:headEnd/>
              <a:tailEnd/>
            </a:ln>
          </p:spPr>
          <p:txBody>
            <a:bodyPr/>
            <a:lstStyle/>
            <a:p>
              <a:endParaRPr lang="en-US"/>
            </a:p>
          </p:txBody>
        </p:sp>
        <p:sp>
          <p:nvSpPr>
            <p:cNvPr id="6208" name="Freeform 13"/>
            <p:cNvSpPr>
              <a:spLocks noChangeArrowheads="1"/>
            </p:cNvSpPr>
            <p:nvPr/>
          </p:nvSpPr>
          <p:spPr bwMode="auto">
            <a:xfrm>
              <a:off x="4545013" y="5883275"/>
              <a:ext cx="225425" cy="247650"/>
            </a:xfrm>
            <a:custGeom>
              <a:avLst/>
              <a:gdLst>
                <a:gd name="T0" fmla="*/ 2147483646 w 142"/>
                <a:gd name="T1" fmla="*/ 2147483646 h 156"/>
                <a:gd name="T2" fmla="*/ 2147483646 w 142"/>
                <a:gd name="T3" fmla="*/ 2147483646 h 156"/>
                <a:gd name="T4" fmla="*/ 2147483646 w 142"/>
                <a:gd name="T5" fmla="*/ 2147483646 h 156"/>
                <a:gd name="T6" fmla="*/ 2147483646 w 142"/>
                <a:gd name="T7" fmla="*/ 2147483646 h 156"/>
                <a:gd name="T8" fmla="*/ 2147483646 w 142"/>
                <a:gd name="T9" fmla="*/ 2147483646 h 156"/>
                <a:gd name="T10" fmla="*/ 2147483646 w 142"/>
                <a:gd name="T11" fmla="*/ 2147483646 h 156"/>
                <a:gd name="T12" fmla="*/ 2147483646 w 142"/>
                <a:gd name="T13" fmla="*/ 2147483646 h 156"/>
                <a:gd name="T14" fmla="*/ 2147483646 w 142"/>
                <a:gd name="T15" fmla="*/ 2147483646 h 156"/>
                <a:gd name="T16" fmla="*/ 2147483646 w 142"/>
                <a:gd name="T17" fmla="*/ 2147483646 h 156"/>
                <a:gd name="T18" fmla="*/ 2147483646 w 142"/>
                <a:gd name="T19" fmla="*/ 2147483646 h 156"/>
                <a:gd name="T20" fmla="*/ 2147483646 w 142"/>
                <a:gd name="T21" fmla="*/ 2147483646 h 156"/>
                <a:gd name="T22" fmla="*/ 2147483646 w 142"/>
                <a:gd name="T23" fmla="*/ 2147483646 h 156"/>
                <a:gd name="T24" fmla="*/ 2147483646 w 142"/>
                <a:gd name="T25" fmla="*/ 2147483646 h 156"/>
                <a:gd name="T26" fmla="*/ 2147483646 w 142"/>
                <a:gd name="T27" fmla="*/ 2147483646 h 156"/>
                <a:gd name="T28" fmla="*/ 2147483646 w 142"/>
                <a:gd name="T29" fmla="*/ 2147483646 h 156"/>
                <a:gd name="T30" fmla="*/ 2147483646 w 142"/>
                <a:gd name="T31" fmla="*/ 2147483646 h 156"/>
                <a:gd name="T32" fmla="*/ 2147483646 w 142"/>
                <a:gd name="T33" fmla="*/ 2147483646 h 156"/>
                <a:gd name="T34" fmla="*/ 2147483646 w 142"/>
                <a:gd name="T35" fmla="*/ 0 h 156"/>
                <a:gd name="T36" fmla="*/ 2147483646 w 142"/>
                <a:gd name="T37" fmla="*/ 2147483646 h 156"/>
                <a:gd name="T38" fmla="*/ 2147483646 w 142"/>
                <a:gd name="T39" fmla="*/ 2147483646 h 156"/>
                <a:gd name="T40" fmla="*/ 2147483646 w 142"/>
                <a:gd name="T41" fmla="*/ 2147483646 h 156"/>
                <a:gd name="T42" fmla="*/ 2147483646 w 142"/>
                <a:gd name="T43" fmla="*/ 2147483646 h 156"/>
                <a:gd name="T44" fmla="*/ 2147483646 w 142"/>
                <a:gd name="T45" fmla="*/ 2147483646 h 156"/>
                <a:gd name="T46" fmla="*/ 2147483646 w 142"/>
                <a:gd name="T47" fmla="*/ 2147483646 h 156"/>
                <a:gd name="T48" fmla="*/ 2147483646 w 142"/>
                <a:gd name="T49" fmla="*/ 2147483646 h 156"/>
                <a:gd name="T50" fmla="*/ 0 w 142"/>
                <a:gd name="T51" fmla="*/ 2147483646 h 156"/>
                <a:gd name="T52" fmla="*/ 2147483646 w 142"/>
                <a:gd name="T53" fmla="*/ 2147483646 h 156"/>
                <a:gd name="T54" fmla="*/ 2147483646 w 142"/>
                <a:gd name="T55" fmla="*/ 2147483646 h 156"/>
                <a:gd name="T56" fmla="*/ 2147483646 w 142"/>
                <a:gd name="T57" fmla="*/ 2147483646 h 156"/>
                <a:gd name="T58" fmla="*/ 2147483646 w 142"/>
                <a:gd name="T59" fmla="*/ 2147483646 h 156"/>
                <a:gd name="T60" fmla="*/ 2147483646 w 142"/>
                <a:gd name="T61" fmla="*/ 2147483646 h 156"/>
                <a:gd name="T62" fmla="*/ 2147483646 w 142"/>
                <a:gd name="T63" fmla="*/ 2147483646 h 156"/>
                <a:gd name="T64" fmla="*/ 2147483646 w 142"/>
                <a:gd name="T65" fmla="*/ 2147483646 h 156"/>
                <a:gd name="T66" fmla="*/ 2147483646 w 142"/>
                <a:gd name="T67" fmla="*/ 2147483646 h 156"/>
                <a:gd name="T68" fmla="*/ 2147483646 w 142"/>
                <a:gd name="T69" fmla="*/ 2147483646 h 156"/>
                <a:gd name="T70" fmla="*/ 2147483646 w 142"/>
                <a:gd name="T71" fmla="*/ 2147483646 h 156"/>
                <a:gd name="T72" fmla="*/ 2147483646 w 142"/>
                <a:gd name="T73" fmla="*/ 2147483646 h 156"/>
                <a:gd name="T74" fmla="*/ 2147483646 w 142"/>
                <a:gd name="T75" fmla="*/ 2147483646 h 156"/>
                <a:gd name="T76" fmla="*/ 2147483646 w 142"/>
                <a:gd name="T77" fmla="*/ 2147483646 h 156"/>
                <a:gd name="T78" fmla="*/ 2147483646 w 142"/>
                <a:gd name="T79" fmla="*/ 2147483646 h 156"/>
                <a:gd name="T80" fmla="*/ 2147483646 w 142"/>
                <a:gd name="T81" fmla="*/ 2147483646 h 156"/>
                <a:gd name="T82" fmla="*/ 2147483646 w 142"/>
                <a:gd name="T83" fmla="*/ 2147483646 h 156"/>
                <a:gd name="T84" fmla="*/ 2147483646 w 142"/>
                <a:gd name="T85" fmla="*/ 2147483646 h 156"/>
                <a:gd name="T86" fmla="*/ 2147483646 w 142"/>
                <a:gd name="T87" fmla="*/ 2147483646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156"/>
                <a:gd name="T134" fmla="*/ 142 w 142"/>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1" y="28"/>
                  </a:lnTo>
                  <a:lnTo>
                    <a:pt x="87" y="20"/>
                  </a:lnTo>
                  <a:lnTo>
                    <a:pt x="83" y="12"/>
                  </a:lnTo>
                  <a:lnTo>
                    <a:pt x="79" y="6"/>
                  </a:lnTo>
                  <a:lnTo>
                    <a:pt x="74" y="2"/>
                  </a:lnTo>
                  <a:lnTo>
                    <a:pt x="68" y="0"/>
                  </a:lnTo>
                  <a:lnTo>
                    <a:pt x="62" y="3"/>
                  </a:lnTo>
                  <a:lnTo>
                    <a:pt x="56" y="7"/>
                  </a:lnTo>
                  <a:lnTo>
                    <a:pt x="51" y="13"/>
                  </a:lnTo>
                  <a:lnTo>
                    <a:pt x="44" y="19"/>
                  </a:lnTo>
                  <a:lnTo>
                    <a:pt x="37" y="26"/>
                  </a:lnTo>
                  <a:lnTo>
                    <a:pt x="27" y="31"/>
                  </a:lnTo>
                  <a:lnTo>
                    <a:pt x="18" y="35"/>
                  </a:lnTo>
                  <a:lnTo>
                    <a:pt x="13" y="38"/>
                  </a:lnTo>
                  <a:lnTo>
                    <a:pt x="11" y="40"/>
                  </a:lnTo>
                  <a:lnTo>
                    <a:pt x="9" y="44"/>
                  </a:lnTo>
                  <a:lnTo>
                    <a:pt x="5" y="50"/>
                  </a:lnTo>
                  <a:lnTo>
                    <a:pt x="0" y="58"/>
                  </a:lnTo>
                  <a:lnTo>
                    <a:pt x="0" y="63"/>
                  </a:lnTo>
                  <a:lnTo>
                    <a:pt x="4" y="68"/>
                  </a:lnTo>
                  <a:lnTo>
                    <a:pt x="12" y="74"/>
                  </a:lnTo>
                  <a:lnTo>
                    <a:pt x="14" y="79"/>
                  </a:lnTo>
                  <a:lnTo>
                    <a:pt x="15" y="85"/>
                  </a:lnTo>
                  <a:lnTo>
                    <a:pt x="13" y="91"/>
                  </a:lnTo>
                  <a:lnTo>
                    <a:pt x="12" y="97"/>
                  </a:lnTo>
                  <a:lnTo>
                    <a:pt x="10" y="102"/>
                  </a:lnTo>
                  <a:lnTo>
                    <a:pt x="9" y="107"/>
                  </a:lnTo>
                  <a:lnTo>
                    <a:pt x="11" y="111"/>
                  </a:lnTo>
                  <a:lnTo>
                    <a:pt x="15" y="113"/>
                  </a:lnTo>
                  <a:lnTo>
                    <a:pt x="22" y="115"/>
                  </a:lnTo>
                  <a:lnTo>
                    <a:pt x="30" y="116"/>
                  </a:lnTo>
                  <a:lnTo>
                    <a:pt x="38" y="117"/>
                  </a:lnTo>
                  <a:lnTo>
                    <a:pt x="45" y="119"/>
                  </a:lnTo>
                  <a:lnTo>
                    <a:pt x="51" y="122"/>
                  </a:lnTo>
                  <a:lnTo>
                    <a:pt x="55" y="127"/>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close/>
                </a:path>
              </a:pathLst>
            </a:custGeom>
            <a:gradFill rotWithShape="0">
              <a:gsLst>
                <a:gs pos="0">
                  <a:srgbClr val="FFFFFF"/>
                </a:gs>
                <a:gs pos="50000">
                  <a:srgbClr val="FFFFFF"/>
                </a:gs>
                <a:gs pos="100000">
                  <a:srgbClr val="FFB870"/>
                </a:gs>
              </a:gsLst>
              <a:lin ang="840000" scaled="1"/>
            </a:gradFill>
            <a:ln w="0">
              <a:solidFill>
                <a:srgbClr val="000000"/>
              </a:solidFill>
              <a:prstDash val="solid"/>
              <a:round/>
              <a:headEnd/>
              <a:tailEnd/>
            </a:ln>
          </p:spPr>
          <p:txBody>
            <a:bodyPr/>
            <a:lstStyle/>
            <a:p>
              <a:endParaRPr lang="en-US"/>
            </a:p>
          </p:txBody>
        </p:sp>
        <p:sp>
          <p:nvSpPr>
            <p:cNvPr id="6209" name="Freeform 14"/>
            <p:cNvSpPr>
              <a:spLocks noChangeArrowheads="1"/>
            </p:cNvSpPr>
            <p:nvPr/>
          </p:nvSpPr>
          <p:spPr bwMode="auto">
            <a:xfrm>
              <a:off x="4803776" y="5499100"/>
              <a:ext cx="231775" cy="230188"/>
            </a:xfrm>
            <a:custGeom>
              <a:avLst/>
              <a:gdLst>
                <a:gd name="T0" fmla="*/ 2147483646 w 146"/>
                <a:gd name="T1" fmla="*/ 2147483646 h 145"/>
                <a:gd name="T2" fmla="*/ 2147483646 w 146"/>
                <a:gd name="T3" fmla="*/ 2147483646 h 145"/>
                <a:gd name="T4" fmla="*/ 2147483646 w 146"/>
                <a:gd name="T5" fmla="*/ 2147483646 h 145"/>
                <a:gd name="T6" fmla="*/ 2147483646 w 146"/>
                <a:gd name="T7" fmla="*/ 2147483646 h 145"/>
                <a:gd name="T8" fmla="*/ 2147483646 w 146"/>
                <a:gd name="T9" fmla="*/ 2147483646 h 145"/>
                <a:gd name="T10" fmla="*/ 2147483646 w 146"/>
                <a:gd name="T11" fmla="*/ 2147483646 h 145"/>
                <a:gd name="T12" fmla="*/ 2147483646 w 146"/>
                <a:gd name="T13" fmla="*/ 2147483646 h 145"/>
                <a:gd name="T14" fmla="*/ 0 w 146"/>
                <a:gd name="T15" fmla="*/ 2147483646 h 145"/>
                <a:gd name="T16" fmla="*/ 0 w 146"/>
                <a:gd name="T17" fmla="*/ 2147483646 h 145"/>
                <a:gd name="T18" fmla="*/ 2147483646 w 146"/>
                <a:gd name="T19" fmla="*/ 2147483646 h 145"/>
                <a:gd name="T20" fmla="*/ 2147483646 w 146"/>
                <a:gd name="T21" fmla="*/ 2147483646 h 145"/>
                <a:gd name="T22" fmla="*/ 2147483646 w 146"/>
                <a:gd name="T23" fmla="*/ 2147483646 h 145"/>
                <a:gd name="T24" fmla="*/ 2147483646 w 146"/>
                <a:gd name="T25" fmla="*/ 2147483646 h 145"/>
                <a:gd name="T26" fmla="*/ 2147483646 w 146"/>
                <a:gd name="T27" fmla="*/ 2147483646 h 145"/>
                <a:gd name="T28" fmla="*/ 2147483646 w 146"/>
                <a:gd name="T29" fmla="*/ 2147483646 h 145"/>
                <a:gd name="T30" fmla="*/ 2147483646 w 146"/>
                <a:gd name="T31" fmla="*/ 2147483646 h 145"/>
                <a:gd name="T32" fmla="*/ 2147483646 w 146"/>
                <a:gd name="T33" fmla="*/ 2147483646 h 145"/>
                <a:gd name="T34" fmla="*/ 2147483646 w 146"/>
                <a:gd name="T35" fmla="*/ 0 h 145"/>
                <a:gd name="T36" fmla="*/ 2147483646 w 146"/>
                <a:gd name="T37" fmla="*/ 2147483646 h 145"/>
                <a:gd name="T38" fmla="*/ 2147483646 w 146"/>
                <a:gd name="T39" fmla="*/ 2147483646 h 145"/>
                <a:gd name="T40" fmla="*/ 2147483646 w 146"/>
                <a:gd name="T41" fmla="*/ 2147483646 h 145"/>
                <a:gd name="T42" fmla="*/ 2147483646 w 146"/>
                <a:gd name="T43" fmla="*/ 2147483646 h 145"/>
                <a:gd name="T44" fmla="*/ 2147483646 w 146"/>
                <a:gd name="T45" fmla="*/ 2147483646 h 145"/>
                <a:gd name="T46" fmla="*/ 2147483646 w 146"/>
                <a:gd name="T47" fmla="*/ 2147483646 h 145"/>
                <a:gd name="T48" fmla="*/ 2147483646 w 146"/>
                <a:gd name="T49" fmla="*/ 2147483646 h 145"/>
                <a:gd name="T50" fmla="*/ 2147483646 w 146"/>
                <a:gd name="T51" fmla="*/ 2147483646 h 145"/>
                <a:gd name="T52" fmla="*/ 2147483646 w 146"/>
                <a:gd name="T53" fmla="*/ 2147483646 h 145"/>
                <a:gd name="T54" fmla="*/ 2147483646 w 146"/>
                <a:gd name="T55" fmla="*/ 2147483646 h 145"/>
                <a:gd name="T56" fmla="*/ 2147483646 w 146"/>
                <a:gd name="T57" fmla="*/ 2147483646 h 145"/>
                <a:gd name="T58" fmla="*/ 2147483646 w 146"/>
                <a:gd name="T59" fmla="*/ 2147483646 h 145"/>
                <a:gd name="T60" fmla="*/ 2147483646 w 146"/>
                <a:gd name="T61" fmla="*/ 2147483646 h 145"/>
                <a:gd name="T62" fmla="*/ 2147483646 w 146"/>
                <a:gd name="T63" fmla="*/ 2147483646 h 145"/>
                <a:gd name="T64" fmla="*/ 2147483646 w 146"/>
                <a:gd name="T65" fmla="*/ 2147483646 h 145"/>
                <a:gd name="T66" fmla="*/ 2147483646 w 146"/>
                <a:gd name="T67" fmla="*/ 2147483646 h 145"/>
                <a:gd name="T68" fmla="*/ 2147483646 w 146"/>
                <a:gd name="T69" fmla="*/ 2147483646 h 145"/>
                <a:gd name="T70" fmla="*/ 2147483646 w 146"/>
                <a:gd name="T71" fmla="*/ 2147483646 h 145"/>
                <a:gd name="T72" fmla="*/ 2147483646 w 146"/>
                <a:gd name="T73" fmla="*/ 2147483646 h 145"/>
                <a:gd name="T74" fmla="*/ 2147483646 w 146"/>
                <a:gd name="T75" fmla="*/ 2147483646 h 145"/>
                <a:gd name="T76" fmla="*/ 2147483646 w 146"/>
                <a:gd name="T77" fmla="*/ 2147483646 h 145"/>
                <a:gd name="T78" fmla="*/ 2147483646 w 146"/>
                <a:gd name="T79" fmla="*/ 2147483646 h 145"/>
                <a:gd name="T80" fmla="*/ 2147483646 w 146"/>
                <a:gd name="T81" fmla="*/ 2147483646 h 145"/>
                <a:gd name="T82" fmla="*/ 2147483646 w 146"/>
                <a:gd name="T83" fmla="*/ 2147483646 h 145"/>
                <a:gd name="T84" fmla="*/ 2147483646 w 146"/>
                <a:gd name="T85" fmla="*/ 2147483646 h 145"/>
                <a:gd name="T86" fmla="*/ 2147483646 w 146"/>
                <a:gd name="T87" fmla="*/ 2147483646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45"/>
                <a:gd name="T134" fmla="*/ 146 w 146"/>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45">
                  <a:moveTo>
                    <a:pt x="9" y="106"/>
                  </a:moveTo>
                  <a:lnTo>
                    <a:pt x="8" y="97"/>
                  </a:lnTo>
                  <a:lnTo>
                    <a:pt x="7" y="91"/>
                  </a:lnTo>
                  <a:lnTo>
                    <a:pt x="6" y="86"/>
                  </a:lnTo>
                  <a:lnTo>
                    <a:pt x="5" y="83"/>
                  </a:lnTo>
                  <a:lnTo>
                    <a:pt x="4" y="81"/>
                  </a:lnTo>
                  <a:lnTo>
                    <a:pt x="3" y="80"/>
                  </a:lnTo>
                  <a:lnTo>
                    <a:pt x="2" y="81"/>
                  </a:lnTo>
                  <a:lnTo>
                    <a:pt x="1" y="81"/>
                  </a:lnTo>
                  <a:lnTo>
                    <a:pt x="1" y="80"/>
                  </a:lnTo>
                  <a:lnTo>
                    <a:pt x="1" y="79"/>
                  </a:lnTo>
                  <a:lnTo>
                    <a:pt x="0" y="75"/>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7" y="20"/>
                  </a:lnTo>
                  <a:lnTo>
                    <a:pt x="73" y="13"/>
                  </a:lnTo>
                  <a:lnTo>
                    <a:pt x="79" y="7"/>
                  </a:lnTo>
                  <a:lnTo>
                    <a:pt x="84" y="2"/>
                  </a:lnTo>
                  <a:lnTo>
                    <a:pt x="90" y="0"/>
                  </a:lnTo>
                  <a:lnTo>
                    <a:pt x="96" y="0"/>
                  </a:lnTo>
                  <a:lnTo>
                    <a:pt x="102" y="4"/>
                  </a:lnTo>
                  <a:lnTo>
                    <a:pt x="106" y="9"/>
                  </a:lnTo>
                  <a:lnTo>
                    <a:pt x="110" y="17"/>
                  </a:lnTo>
                  <a:lnTo>
                    <a:pt x="114" y="25"/>
                  </a:lnTo>
                  <a:lnTo>
                    <a:pt x="119" y="33"/>
                  </a:lnTo>
                  <a:lnTo>
                    <a:pt x="127" y="40"/>
                  </a:lnTo>
                  <a:lnTo>
                    <a:pt x="135" y="47"/>
                  </a:lnTo>
                  <a:lnTo>
                    <a:pt x="138" y="51"/>
                  </a:lnTo>
                  <a:lnTo>
                    <a:pt x="140" y="54"/>
                  </a:lnTo>
                  <a:lnTo>
                    <a:pt x="140" y="58"/>
                  </a:lnTo>
                  <a:lnTo>
                    <a:pt x="143" y="65"/>
                  </a:lnTo>
                  <a:lnTo>
                    <a:pt x="146" y="74"/>
                  </a:lnTo>
                  <a:lnTo>
                    <a:pt x="144" y="79"/>
                  </a:lnTo>
                  <a:lnTo>
                    <a:pt x="139" y="82"/>
                  </a:lnTo>
                  <a:lnTo>
                    <a:pt x="130" y="87"/>
                  </a:lnTo>
                  <a:lnTo>
                    <a:pt x="126" y="91"/>
                  </a:lnTo>
                  <a:lnTo>
                    <a:pt x="124" y="96"/>
                  </a:lnTo>
                  <a:lnTo>
                    <a:pt x="123" y="102"/>
                  </a:lnTo>
                  <a:lnTo>
                    <a:pt x="124" y="108"/>
                  </a:lnTo>
                  <a:lnTo>
                    <a:pt x="124" y="114"/>
                  </a:lnTo>
                  <a:lnTo>
                    <a:pt x="123" y="119"/>
                  </a:lnTo>
                  <a:lnTo>
                    <a:pt x="120" y="122"/>
                  </a:lnTo>
                  <a:lnTo>
                    <a:pt x="116" y="123"/>
                  </a:lnTo>
                  <a:lnTo>
                    <a:pt x="108" y="122"/>
                  </a:lnTo>
                  <a:lnTo>
                    <a:pt x="100" y="121"/>
                  </a:lnTo>
                  <a:lnTo>
                    <a:pt x="92" y="120"/>
                  </a:lnTo>
                  <a:lnTo>
                    <a:pt x="85" y="120"/>
                  </a:lnTo>
                  <a:lnTo>
                    <a:pt x="78" y="121"/>
                  </a:lnTo>
                  <a:lnTo>
                    <a:pt x="73" y="125"/>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close/>
                </a:path>
              </a:pathLst>
            </a:custGeom>
            <a:gradFill rotWithShape="0">
              <a:gsLst>
                <a:gs pos="0">
                  <a:srgbClr val="FFFFFF"/>
                </a:gs>
                <a:gs pos="100000">
                  <a:srgbClr val="FFCC00"/>
                </a:gs>
              </a:gsLst>
              <a:path path="rect">
                <a:fillToRect l="50000" t="50000" r="50000" b="50000"/>
              </a:path>
            </a:gradFill>
            <a:ln w="0">
              <a:solidFill>
                <a:srgbClr val="000000"/>
              </a:solidFill>
              <a:prstDash val="solid"/>
              <a:round/>
              <a:headEnd/>
              <a:tailEnd/>
            </a:ln>
          </p:spPr>
          <p:txBody>
            <a:bodyPr/>
            <a:lstStyle/>
            <a:p>
              <a:endParaRPr lang="en-US"/>
            </a:p>
          </p:txBody>
        </p:sp>
        <p:sp>
          <p:nvSpPr>
            <p:cNvPr id="6210" name="Freeform 15"/>
            <p:cNvSpPr>
              <a:spLocks noChangeArrowheads="1"/>
            </p:cNvSpPr>
            <p:nvPr/>
          </p:nvSpPr>
          <p:spPr bwMode="auto">
            <a:xfrm>
              <a:off x="4486276" y="5470525"/>
              <a:ext cx="231775" cy="228600"/>
            </a:xfrm>
            <a:custGeom>
              <a:avLst/>
              <a:gdLst>
                <a:gd name="T0" fmla="*/ 2147483646 w 146"/>
                <a:gd name="T1" fmla="*/ 2147483646 h 144"/>
                <a:gd name="T2" fmla="*/ 2147483646 w 146"/>
                <a:gd name="T3" fmla="*/ 2147483646 h 144"/>
                <a:gd name="T4" fmla="*/ 2147483646 w 146"/>
                <a:gd name="T5" fmla="*/ 2147483646 h 144"/>
                <a:gd name="T6" fmla="*/ 2147483646 w 146"/>
                <a:gd name="T7" fmla="*/ 2147483646 h 144"/>
                <a:gd name="T8" fmla="*/ 2147483646 w 146"/>
                <a:gd name="T9" fmla="*/ 2147483646 h 144"/>
                <a:gd name="T10" fmla="*/ 2147483646 w 146"/>
                <a:gd name="T11" fmla="*/ 2147483646 h 144"/>
                <a:gd name="T12" fmla="*/ 2147483646 w 146"/>
                <a:gd name="T13" fmla="*/ 2147483646 h 144"/>
                <a:gd name="T14" fmla="*/ 0 w 146"/>
                <a:gd name="T15" fmla="*/ 2147483646 h 144"/>
                <a:gd name="T16" fmla="*/ 2147483646 w 146"/>
                <a:gd name="T17" fmla="*/ 2147483646 h 144"/>
                <a:gd name="T18" fmla="*/ 2147483646 w 146"/>
                <a:gd name="T19" fmla="*/ 2147483646 h 144"/>
                <a:gd name="T20" fmla="*/ 2147483646 w 146"/>
                <a:gd name="T21" fmla="*/ 2147483646 h 144"/>
                <a:gd name="T22" fmla="*/ 2147483646 w 146"/>
                <a:gd name="T23" fmla="*/ 2147483646 h 144"/>
                <a:gd name="T24" fmla="*/ 2147483646 w 146"/>
                <a:gd name="T25" fmla="*/ 2147483646 h 144"/>
                <a:gd name="T26" fmla="*/ 2147483646 w 146"/>
                <a:gd name="T27" fmla="*/ 2147483646 h 144"/>
                <a:gd name="T28" fmla="*/ 2147483646 w 146"/>
                <a:gd name="T29" fmla="*/ 2147483646 h 144"/>
                <a:gd name="T30" fmla="*/ 2147483646 w 146"/>
                <a:gd name="T31" fmla="*/ 2147483646 h 144"/>
                <a:gd name="T32" fmla="*/ 2147483646 w 146"/>
                <a:gd name="T33" fmla="*/ 2147483646 h 144"/>
                <a:gd name="T34" fmla="*/ 2147483646 w 146"/>
                <a:gd name="T35" fmla="*/ 0 h 144"/>
                <a:gd name="T36" fmla="*/ 2147483646 w 146"/>
                <a:gd name="T37" fmla="*/ 2147483646 h 144"/>
                <a:gd name="T38" fmla="*/ 2147483646 w 146"/>
                <a:gd name="T39" fmla="*/ 2147483646 h 144"/>
                <a:gd name="T40" fmla="*/ 2147483646 w 146"/>
                <a:gd name="T41" fmla="*/ 2147483646 h 144"/>
                <a:gd name="T42" fmla="*/ 2147483646 w 146"/>
                <a:gd name="T43" fmla="*/ 2147483646 h 144"/>
                <a:gd name="T44" fmla="*/ 2147483646 w 146"/>
                <a:gd name="T45" fmla="*/ 2147483646 h 144"/>
                <a:gd name="T46" fmla="*/ 2147483646 w 146"/>
                <a:gd name="T47" fmla="*/ 2147483646 h 144"/>
                <a:gd name="T48" fmla="*/ 2147483646 w 146"/>
                <a:gd name="T49" fmla="*/ 2147483646 h 144"/>
                <a:gd name="T50" fmla="*/ 2147483646 w 146"/>
                <a:gd name="T51" fmla="*/ 2147483646 h 144"/>
                <a:gd name="T52" fmla="*/ 2147483646 w 146"/>
                <a:gd name="T53" fmla="*/ 2147483646 h 144"/>
                <a:gd name="T54" fmla="*/ 2147483646 w 146"/>
                <a:gd name="T55" fmla="*/ 2147483646 h 144"/>
                <a:gd name="T56" fmla="*/ 2147483646 w 146"/>
                <a:gd name="T57" fmla="*/ 2147483646 h 144"/>
                <a:gd name="T58" fmla="*/ 2147483646 w 146"/>
                <a:gd name="T59" fmla="*/ 2147483646 h 144"/>
                <a:gd name="T60" fmla="*/ 2147483646 w 146"/>
                <a:gd name="T61" fmla="*/ 2147483646 h 144"/>
                <a:gd name="T62" fmla="*/ 2147483646 w 146"/>
                <a:gd name="T63" fmla="*/ 2147483646 h 144"/>
                <a:gd name="T64" fmla="*/ 2147483646 w 146"/>
                <a:gd name="T65" fmla="*/ 2147483646 h 144"/>
                <a:gd name="T66" fmla="*/ 2147483646 w 146"/>
                <a:gd name="T67" fmla="*/ 2147483646 h 144"/>
                <a:gd name="T68" fmla="*/ 2147483646 w 146"/>
                <a:gd name="T69" fmla="*/ 2147483646 h 144"/>
                <a:gd name="T70" fmla="*/ 2147483646 w 146"/>
                <a:gd name="T71" fmla="*/ 2147483646 h 144"/>
                <a:gd name="T72" fmla="*/ 2147483646 w 146"/>
                <a:gd name="T73" fmla="*/ 2147483646 h 144"/>
                <a:gd name="T74" fmla="*/ 2147483646 w 146"/>
                <a:gd name="T75" fmla="*/ 2147483646 h 144"/>
                <a:gd name="T76" fmla="*/ 2147483646 w 146"/>
                <a:gd name="T77" fmla="*/ 2147483646 h 144"/>
                <a:gd name="T78" fmla="*/ 2147483646 w 146"/>
                <a:gd name="T79" fmla="*/ 2147483646 h 144"/>
                <a:gd name="T80" fmla="*/ 2147483646 w 146"/>
                <a:gd name="T81" fmla="*/ 2147483646 h 144"/>
                <a:gd name="T82" fmla="*/ 2147483646 w 146"/>
                <a:gd name="T83" fmla="*/ 2147483646 h 144"/>
                <a:gd name="T84" fmla="*/ 2147483646 w 146"/>
                <a:gd name="T85" fmla="*/ 2147483646 h 144"/>
                <a:gd name="T86" fmla="*/ 2147483646 w 146"/>
                <a:gd name="T87" fmla="*/ 2147483646 h 144"/>
                <a:gd name="T88" fmla="*/ 2147483646 w 146"/>
                <a:gd name="T89" fmla="*/ 2147483646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44"/>
                <a:gd name="T137" fmla="*/ 146 w 14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44">
                  <a:moveTo>
                    <a:pt x="8" y="103"/>
                  </a:moveTo>
                  <a:lnTo>
                    <a:pt x="7" y="94"/>
                  </a:lnTo>
                  <a:lnTo>
                    <a:pt x="6" y="88"/>
                  </a:lnTo>
                  <a:lnTo>
                    <a:pt x="5" y="83"/>
                  </a:lnTo>
                  <a:lnTo>
                    <a:pt x="5" y="80"/>
                  </a:lnTo>
                  <a:lnTo>
                    <a:pt x="4" y="78"/>
                  </a:lnTo>
                  <a:lnTo>
                    <a:pt x="3" y="77"/>
                  </a:lnTo>
                  <a:lnTo>
                    <a:pt x="2" y="77"/>
                  </a:lnTo>
                  <a:lnTo>
                    <a:pt x="2" y="78"/>
                  </a:lnTo>
                  <a:lnTo>
                    <a:pt x="1" y="78"/>
                  </a:lnTo>
                  <a:lnTo>
                    <a:pt x="1" y="77"/>
                  </a:lnTo>
                  <a:lnTo>
                    <a:pt x="1" y="75"/>
                  </a:lnTo>
                  <a:lnTo>
                    <a:pt x="0" y="72"/>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9" y="19"/>
                  </a:lnTo>
                  <a:lnTo>
                    <a:pt x="75" y="13"/>
                  </a:lnTo>
                  <a:lnTo>
                    <a:pt x="82" y="7"/>
                  </a:lnTo>
                  <a:lnTo>
                    <a:pt x="88" y="2"/>
                  </a:lnTo>
                  <a:lnTo>
                    <a:pt x="94" y="0"/>
                  </a:lnTo>
                  <a:lnTo>
                    <a:pt x="100" y="0"/>
                  </a:lnTo>
                  <a:lnTo>
                    <a:pt x="105" y="4"/>
                  </a:lnTo>
                  <a:lnTo>
                    <a:pt x="108" y="10"/>
                  </a:lnTo>
                  <a:lnTo>
                    <a:pt x="112" y="18"/>
                  </a:lnTo>
                  <a:lnTo>
                    <a:pt x="116" y="26"/>
                  </a:lnTo>
                  <a:lnTo>
                    <a:pt x="121" y="34"/>
                  </a:lnTo>
                  <a:lnTo>
                    <a:pt x="128" y="42"/>
                  </a:lnTo>
                  <a:lnTo>
                    <a:pt x="135" y="48"/>
                  </a:lnTo>
                  <a:lnTo>
                    <a:pt x="139" y="52"/>
                  </a:lnTo>
                  <a:lnTo>
                    <a:pt x="140" y="55"/>
                  </a:lnTo>
                  <a:lnTo>
                    <a:pt x="141" y="57"/>
                  </a:lnTo>
                  <a:lnTo>
                    <a:pt x="141" y="61"/>
                  </a:lnTo>
                  <a:lnTo>
                    <a:pt x="143" y="68"/>
                  </a:lnTo>
                  <a:lnTo>
                    <a:pt x="146" y="77"/>
                  </a:lnTo>
                  <a:lnTo>
                    <a:pt x="144" y="81"/>
                  </a:lnTo>
                  <a:lnTo>
                    <a:pt x="138" y="84"/>
                  </a:lnTo>
                  <a:lnTo>
                    <a:pt x="129" y="89"/>
                  </a:lnTo>
                  <a:lnTo>
                    <a:pt x="125" y="92"/>
                  </a:lnTo>
                  <a:lnTo>
                    <a:pt x="123" y="98"/>
                  </a:lnTo>
                  <a:lnTo>
                    <a:pt x="122" y="104"/>
                  </a:lnTo>
                  <a:lnTo>
                    <a:pt x="122" y="110"/>
                  </a:lnTo>
                  <a:lnTo>
                    <a:pt x="122" y="116"/>
                  </a:lnTo>
                  <a:lnTo>
                    <a:pt x="121" y="120"/>
                  </a:lnTo>
                  <a:lnTo>
                    <a:pt x="118" y="123"/>
                  </a:lnTo>
                  <a:lnTo>
                    <a:pt x="114" y="124"/>
                  </a:lnTo>
                  <a:lnTo>
                    <a:pt x="106" y="123"/>
                  </a:lnTo>
                  <a:lnTo>
                    <a:pt x="98" y="121"/>
                  </a:lnTo>
                  <a:lnTo>
                    <a:pt x="91" y="120"/>
                  </a:lnTo>
                  <a:lnTo>
                    <a:pt x="83" y="120"/>
                  </a:lnTo>
                  <a:lnTo>
                    <a:pt x="76" y="121"/>
                  </a:lnTo>
                  <a:lnTo>
                    <a:pt x="71" y="124"/>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close/>
                </a:path>
              </a:pathLst>
            </a:custGeom>
            <a:gradFill rotWithShape="0">
              <a:gsLst>
                <a:gs pos="0">
                  <a:srgbClr val="FFB870"/>
                </a:gs>
                <a:gs pos="100000">
                  <a:srgbClr val="FFFFFF"/>
                </a:gs>
              </a:gsLst>
              <a:lin ang="840000" scaled="1"/>
            </a:gradFill>
            <a:ln w="0">
              <a:solidFill>
                <a:srgbClr val="000000"/>
              </a:solidFill>
              <a:prstDash val="solid"/>
              <a:round/>
              <a:headEnd/>
              <a:tailEnd/>
            </a:ln>
          </p:spPr>
          <p:txBody>
            <a:bodyPr/>
            <a:lstStyle/>
            <a:p>
              <a:endParaRPr lang="en-US"/>
            </a:p>
          </p:txBody>
        </p:sp>
        <p:sp>
          <p:nvSpPr>
            <p:cNvPr id="6211" name="Freeform 16"/>
            <p:cNvSpPr>
              <a:spLocks noChangeArrowheads="1"/>
            </p:cNvSpPr>
            <p:nvPr/>
          </p:nvSpPr>
          <p:spPr bwMode="auto">
            <a:xfrm>
              <a:off x="5035551" y="5559425"/>
              <a:ext cx="239713" cy="239713"/>
            </a:xfrm>
            <a:custGeom>
              <a:avLst/>
              <a:gdLst>
                <a:gd name="T0" fmla="*/ 2147483646 w 151"/>
                <a:gd name="T1" fmla="*/ 2147483646 h 151"/>
                <a:gd name="T2" fmla="*/ 2147483646 w 151"/>
                <a:gd name="T3" fmla="*/ 2147483646 h 151"/>
                <a:gd name="T4" fmla="*/ 2147483646 w 151"/>
                <a:gd name="T5" fmla="*/ 2147483646 h 151"/>
                <a:gd name="T6" fmla="*/ 2147483646 w 151"/>
                <a:gd name="T7" fmla="*/ 2147483646 h 151"/>
                <a:gd name="T8" fmla="*/ 2147483646 w 151"/>
                <a:gd name="T9" fmla="*/ 2147483646 h 151"/>
                <a:gd name="T10" fmla="*/ 2147483646 w 151"/>
                <a:gd name="T11" fmla="*/ 2147483646 h 151"/>
                <a:gd name="T12" fmla="*/ 2147483646 w 151"/>
                <a:gd name="T13" fmla="*/ 2147483646 h 151"/>
                <a:gd name="T14" fmla="*/ 2147483646 w 151"/>
                <a:gd name="T15" fmla="*/ 2147483646 h 151"/>
                <a:gd name="T16" fmla="*/ 2147483646 w 151"/>
                <a:gd name="T17" fmla="*/ 2147483646 h 151"/>
                <a:gd name="T18" fmla="*/ 2147483646 w 151"/>
                <a:gd name="T19" fmla="*/ 2147483646 h 151"/>
                <a:gd name="T20" fmla="*/ 2147483646 w 151"/>
                <a:gd name="T21" fmla="*/ 2147483646 h 151"/>
                <a:gd name="T22" fmla="*/ 2147483646 w 151"/>
                <a:gd name="T23" fmla="*/ 2147483646 h 151"/>
                <a:gd name="T24" fmla="*/ 2147483646 w 151"/>
                <a:gd name="T25" fmla="*/ 2147483646 h 151"/>
                <a:gd name="T26" fmla="*/ 2147483646 w 151"/>
                <a:gd name="T27" fmla="*/ 2147483646 h 151"/>
                <a:gd name="T28" fmla="*/ 2147483646 w 151"/>
                <a:gd name="T29" fmla="*/ 2147483646 h 151"/>
                <a:gd name="T30" fmla="*/ 2147483646 w 151"/>
                <a:gd name="T31" fmla="*/ 2147483646 h 151"/>
                <a:gd name="T32" fmla="*/ 2147483646 w 151"/>
                <a:gd name="T33" fmla="*/ 2147483646 h 151"/>
                <a:gd name="T34" fmla="*/ 2147483646 w 151"/>
                <a:gd name="T35" fmla="*/ 2147483646 h 151"/>
                <a:gd name="T36" fmla="*/ 2147483646 w 151"/>
                <a:gd name="T37" fmla="*/ 2147483646 h 151"/>
                <a:gd name="T38" fmla="*/ 2147483646 w 151"/>
                <a:gd name="T39" fmla="*/ 2147483646 h 151"/>
                <a:gd name="T40" fmla="*/ 2147483646 w 151"/>
                <a:gd name="T41" fmla="*/ 2147483646 h 151"/>
                <a:gd name="T42" fmla="*/ 2147483646 w 151"/>
                <a:gd name="T43" fmla="*/ 2147483646 h 151"/>
                <a:gd name="T44" fmla="*/ 2147483646 w 151"/>
                <a:gd name="T45" fmla="*/ 2147483646 h 151"/>
                <a:gd name="T46" fmla="*/ 2147483646 w 151"/>
                <a:gd name="T47" fmla="*/ 2147483646 h 151"/>
                <a:gd name="T48" fmla="*/ 2147483646 w 151"/>
                <a:gd name="T49" fmla="*/ 2147483646 h 151"/>
                <a:gd name="T50" fmla="*/ 2147483646 w 151"/>
                <a:gd name="T51" fmla="*/ 2147483646 h 151"/>
                <a:gd name="T52" fmla="*/ 2147483646 w 151"/>
                <a:gd name="T53" fmla="*/ 0 h 151"/>
                <a:gd name="T54" fmla="*/ 2147483646 w 151"/>
                <a:gd name="T55" fmla="*/ 0 h 151"/>
                <a:gd name="T56" fmla="*/ 2147483646 w 151"/>
                <a:gd name="T57" fmla="*/ 2147483646 h 151"/>
                <a:gd name="T58" fmla="*/ 2147483646 w 151"/>
                <a:gd name="T59" fmla="*/ 2147483646 h 151"/>
                <a:gd name="T60" fmla="*/ 2147483646 w 151"/>
                <a:gd name="T61" fmla="*/ 2147483646 h 151"/>
                <a:gd name="T62" fmla="*/ 2147483646 w 151"/>
                <a:gd name="T63" fmla="*/ 2147483646 h 151"/>
                <a:gd name="T64" fmla="*/ 2147483646 w 151"/>
                <a:gd name="T65" fmla="*/ 2147483646 h 151"/>
                <a:gd name="T66" fmla="*/ 2147483646 w 151"/>
                <a:gd name="T67" fmla="*/ 2147483646 h 151"/>
                <a:gd name="T68" fmla="*/ 0 w 151"/>
                <a:gd name="T69" fmla="*/ 2147483646 h 151"/>
                <a:gd name="T70" fmla="*/ 0 w 151"/>
                <a:gd name="T71" fmla="*/ 2147483646 h 151"/>
                <a:gd name="T72" fmla="*/ 2147483646 w 151"/>
                <a:gd name="T73" fmla="*/ 2147483646 h 151"/>
                <a:gd name="T74" fmla="*/ 2147483646 w 151"/>
                <a:gd name="T75" fmla="*/ 2147483646 h 151"/>
                <a:gd name="T76" fmla="*/ 2147483646 w 151"/>
                <a:gd name="T77" fmla="*/ 2147483646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51"/>
                <a:gd name="T119" fmla="*/ 151 w 151"/>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close/>
                </a:path>
              </a:pathLst>
            </a:custGeom>
            <a:gradFill rotWithShape="0">
              <a:gsLst>
                <a:gs pos="0">
                  <a:srgbClr val="FFFFFF"/>
                </a:gs>
                <a:gs pos="100000">
                  <a:srgbClr val="E0B090"/>
                </a:gs>
              </a:gsLst>
              <a:path path="rect">
                <a:fillToRect r="100000" b="100000"/>
              </a:path>
            </a:gradFill>
            <a:ln w="0">
              <a:solidFill>
                <a:srgbClr val="000000"/>
              </a:solidFill>
              <a:prstDash val="solid"/>
              <a:round/>
              <a:headEnd/>
              <a:tailEnd/>
            </a:ln>
          </p:spPr>
          <p:txBody>
            <a:bodyPr/>
            <a:lstStyle/>
            <a:p>
              <a:endParaRPr lang="en-US"/>
            </a:p>
          </p:txBody>
        </p:sp>
        <p:sp>
          <p:nvSpPr>
            <p:cNvPr id="6212" name="Freeform 17"/>
            <p:cNvSpPr>
              <a:spLocks noChangeArrowheads="1"/>
            </p:cNvSpPr>
            <p:nvPr/>
          </p:nvSpPr>
          <p:spPr bwMode="auto">
            <a:xfrm>
              <a:off x="5135563" y="5795963"/>
              <a:ext cx="217488" cy="255588"/>
            </a:xfrm>
            <a:custGeom>
              <a:avLst/>
              <a:gdLst>
                <a:gd name="T0" fmla="*/ 2147483646 w 137"/>
                <a:gd name="T1" fmla="*/ 2147483646 h 161"/>
                <a:gd name="T2" fmla="*/ 2147483646 w 137"/>
                <a:gd name="T3" fmla="*/ 2147483646 h 161"/>
                <a:gd name="T4" fmla="*/ 2147483646 w 137"/>
                <a:gd name="T5" fmla="*/ 2147483646 h 161"/>
                <a:gd name="T6" fmla="*/ 2147483646 w 137"/>
                <a:gd name="T7" fmla="*/ 2147483646 h 161"/>
                <a:gd name="T8" fmla="*/ 2147483646 w 137"/>
                <a:gd name="T9" fmla="*/ 2147483646 h 161"/>
                <a:gd name="T10" fmla="*/ 2147483646 w 137"/>
                <a:gd name="T11" fmla="*/ 2147483646 h 161"/>
                <a:gd name="T12" fmla="*/ 2147483646 w 137"/>
                <a:gd name="T13" fmla="*/ 2147483646 h 161"/>
                <a:gd name="T14" fmla="*/ 2147483646 w 137"/>
                <a:gd name="T15" fmla="*/ 2147483646 h 161"/>
                <a:gd name="T16" fmla="*/ 2147483646 w 137"/>
                <a:gd name="T17" fmla="*/ 2147483646 h 161"/>
                <a:gd name="T18" fmla="*/ 2147483646 w 137"/>
                <a:gd name="T19" fmla="*/ 2147483646 h 161"/>
                <a:gd name="T20" fmla="*/ 2147483646 w 137"/>
                <a:gd name="T21" fmla="*/ 2147483646 h 161"/>
                <a:gd name="T22" fmla="*/ 2147483646 w 137"/>
                <a:gd name="T23" fmla="*/ 2147483646 h 161"/>
                <a:gd name="T24" fmla="*/ 2147483646 w 137"/>
                <a:gd name="T25" fmla="*/ 2147483646 h 161"/>
                <a:gd name="T26" fmla="*/ 2147483646 w 137"/>
                <a:gd name="T27" fmla="*/ 2147483646 h 161"/>
                <a:gd name="T28" fmla="*/ 2147483646 w 137"/>
                <a:gd name="T29" fmla="*/ 2147483646 h 161"/>
                <a:gd name="T30" fmla="*/ 2147483646 w 137"/>
                <a:gd name="T31" fmla="*/ 2147483646 h 161"/>
                <a:gd name="T32" fmla="*/ 2147483646 w 137"/>
                <a:gd name="T33" fmla="*/ 2147483646 h 161"/>
                <a:gd name="T34" fmla="*/ 2147483646 w 137"/>
                <a:gd name="T35" fmla="*/ 2147483646 h 161"/>
                <a:gd name="T36" fmla="*/ 2147483646 w 137"/>
                <a:gd name="T37" fmla="*/ 2147483646 h 161"/>
                <a:gd name="T38" fmla="*/ 2147483646 w 137"/>
                <a:gd name="T39" fmla="*/ 2147483646 h 161"/>
                <a:gd name="T40" fmla="*/ 2147483646 w 137"/>
                <a:gd name="T41" fmla="*/ 2147483646 h 161"/>
                <a:gd name="T42" fmla="*/ 2147483646 w 137"/>
                <a:gd name="T43" fmla="*/ 2147483646 h 161"/>
                <a:gd name="T44" fmla="*/ 2147483646 w 137"/>
                <a:gd name="T45" fmla="*/ 2147483646 h 161"/>
                <a:gd name="T46" fmla="*/ 2147483646 w 137"/>
                <a:gd name="T47" fmla="*/ 2147483646 h 161"/>
                <a:gd name="T48" fmla="*/ 0 w 137"/>
                <a:gd name="T49" fmla="*/ 2147483646 h 161"/>
                <a:gd name="T50" fmla="*/ 0 w 137"/>
                <a:gd name="T51" fmla="*/ 2147483646 h 161"/>
                <a:gd name="T52" fmla="*/ 0 w 137"/>
                <a:gd name="T53" fmla="*/ 2147483646 h 161"/>
                <a:gd name="T54" fmla="*/ 2147483646 w 137"/>
                <a:gd name="T55" fmla="*/ 2147483646 h 161"/>
                <a:gd name="T56" fmla="*/ 2147483646 w 137"/>
                <a:gd name="T57" fmla="*/ 2147483646 h 161"/>
                <a:gd name="T58" fmla="*/ 2147483646 w 137"/>
                <a:gd name="T59" fmla="*/ 2147483646 h 161"/>
                <a:gd name="T60" fmla="*/ 2147483646 w 137"/>
                <a:gd name="T61" fmla="*/ 2147483646 h 161"/>
                <a:gd name="T62" fmla="*/ 2147483646 w 137"/>
                <a:gd name="T63" fmla="*/ 2147483646 h 161"/>
                <a:gd name="T64" fmla="*/ 2147483646 w 137"/>
                <a:gd name="T65" fmla="*/ 2147483646 h 161"/>
                <a:gd name="T66" fmla="*/ 2147483646 w 137"/>
                <a:gd name="T67" fmla="*/ 2147483646 h 161"/>
                <a:gd name="T68" fmla="*/ 2147483646 w 137"/>
                <a:gd name="T69" fmla="*/ 0 h 161"/>
                <a:gd name="T70" fmla="*/ 2147483646 w 137"/>
                <a:gd name="T71" fmla="*/ 2147483646 h 161"/>
                <a:gd name="T72" fmla="*/ 2147483646 w 137"/>
                <a:gd name="T73" fmla="*/ 2147483646 h 161"/>
                <a:gd name="T74" fmla="*/ 2147483646 w 137"/>
                <a:gd name="T75" fmla="*/ 2147483646 h 161"/>
                <a:gd name="T76" fmla="*/ 2147483646 w 137"/>
                <a:gd name="T77" fmla="*/ 2147483646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61"/>
                <a:gd name="T119" fmla="*/ 137 w 137"/>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close/>
                </a:path>
              </a:pathLst>
            </a:custGeom>
            <a:gradFill rotWithShape="0">
              <a:gsLst>
                <a:gs pos="0">
                  <a:srgbClr val="FFFFFF"/>
                </a:gs>
                <a:gs pos="100000">
                  <a:srgbClr val="FF8000"/>
                </a:gs>
              </a:gsLst>
              <a:path path="rect">
                <a:fillToRect l="50000" t="50000" r="50000" b="50000"/>
              </a:path>
            </a:gradFill>
            <a:ln w="0">
              <a:solidFill>
                <a:srgbClr val="000000"/>
              </a:solidFill>
              <a:prstDash val="solid"/>
              <a:round/>
              <a:headEnd/>
              <a:tailEnd/>
            </a:ln>
          </p:spPr>
          <p:txBody>
            <a:bodyPr/>
            <a:lstStyle/>
            <a:p>
              <a:endParaRPr lang="en-US"/>
            </a:p>
          </p:txBody>
        </p:sp>
        <p:sp>
          <p:nvSpPr>
            <p:cNvPr id="6213" name="Freeform 18"/>
            <p:cNvSpPr>
              <a:spLocks noChangeArrowheads="1"/>
            </p:cNvSpPr>
            <p:nvPr/>
          </p:nvSpPr>
          <p:spPr bwMode="auto">
            <a:xfrm>
              <a:off x="4678363" y="5351463"/>
              <a:ext cx="280988" cy="203200"/>
            </a:xfrm>
            <a:custGeom>
              <a:avLst/>
              <a:gdLst>
                <a:gd name="T0" fmla="*/ 2147483646 w 177"/>
                <a:gd name="T1" fmla="*/ 2147483646 h 128"/>
                <a:gd name="T2" fmla="*/ 2147483646 w 177"/>
                <a:gd name="T3" fmla="*/ 2147483646 h 128"/>
                <a:gd name="T4" fmla="*/ 2147483646 w 177"/>
                <a:gd name="T5" fmla="*/ 2147483646 h 128"/>
                <a:gd name="T6" fmla="*/ 2147483646 w 177"/>
                <a:gd name="T7" fmla="*/ 2147483646 h 128"/>
                <a:gd name="T8" fmla="*/ 2147483646 w 177"/>
                <a:gd name="T9" fmla="*/ 2147483646 h 128"/>
                <a:gd name="T10" fmla="*/ 2147483646 w 177"/>
                <a:gd name="T11" fmla="*/ 2147483646 h 128"/>
                <a:gd name="T12" fmla="*/ 2147483646 w 177"/>
                <a:gd name="T13" fmla="*/ 2147483646 h 128"/>
                <a:gd name="T14" fmla="*/ 2147483646 w 177"/>
                <a:gd name="T15" fmla="*/ 2147483646 h 128"/>
                <a:gd name="T16" fmla="*/ 2147483646 w 177"/>
                <a:gd name="T17" fmla="*/ 2147483646 h 128"/>
                <a:gd name="T18" fmla="*/ 2147483646 w 177"/>
                <a:gd name="T19" fmla="*/ 2147483646 h 128"/>
                <a:gd name="T20" fmla="*/ 2147483646 w 177"/>
                <a:gd name="T21" fmla="*/ 2147483646 h 128"/>
                <a:gd name="T22" fmla="*/ 2147483646 w 177"/>
                <a:gd name="T23" fmla="*/ 2147483646 h 128"/>
                <a:gd name="T24" fmla="*/ 2147483646 w 177"/>
                <a:gd name="T25" fmla="*/ 2147483646 h 128"/>
                <a:gd name="T26" fmla="*/ 2147483646 w 177"/>
                <a:gd name="T27" fmla="*/ 2147483646 h 128"/>
                <a:gd name="T28" fmla="*/ 2147483646 w 177"/>
                <a:gd name="T29" fmla="*/ 2147483646 h 128"/>
                <a:gd name="T30" fmla="*/ 2147483646 w 177"/>
                <a:gd name="T31" fmla="*/ 2147483646 h 128"/>
                <a:gd name="T32" fmla="*/ 2147483646 w 177"/>
                <a:gd name="T33" fmla="*/ 2147483646 h 128"/>
                <a:gd name="T34" fmla="*/ 2147483646 w 177"/>
                <a:gd name="T35" fmla="*/ 2147483646 h 128"/>
                <a:gd name="T36" fmla="*/ 2147483646 w 177"/>
                <a:gd name="T37" fmla="*/ 2147483646 h 128"/>
                <a:gd name="T38" fmla="*/ 2147483646 w 177"/>
                <a:gd name="T39" fmla="*/ 2147483646 h 128"/>
                <a:gd name="T40" fmla="*/ 2147483646 w 177"/>
                <a:gd name="T41" fmla="*/ 2147483646 h 128"/>
                <a:gd name="T42" fmla="*/ 2147483646 w 177"/>
                <a:gd name="T43" fmla="*/ 2147483646 h 128"/>
                <a:gd name="T44" fmla="*/ 2147483646 w 177"/>
                <a:gd name="T45" fmla="*/ 2147483646 h 128"/>
                <a:gd name="T46" fmla="*/ 2147483646 w 177"/>
                <a:gd name="T47" fmla="*/ 2147483646 h 128"/>
                <a:gd name="T48" fmla="*/ 2147483646 w 177"/>
                <a:gd name="T49" fmla="*/ 2147483646 h 128"/>
                <a:gd name="T50" fmla="*/ 2147483646 w 177"/>
                <a:gd name="T51" fmla="*/ 2147483646 h 128"/>
                <a:gd name="T52" fmla="*/ 2147483646 w 177"/>
                <a:gd name="T53" fmla="*/ 2147483646 h 128"/>
                <a:gd name="T54" fmla="*/ 2147483646 w 177"/>
                <a:gd name="T55" fmla="*/ 2147483646 h 128"/>
                <a:gd name="T56" fmla="*/ 2147483646 w 177"/>
                <a:gd name="T57" fmla="*/ 2147483646 h 128"/>
                <a:gd name="T58" fmla="*/ 2147483646 w 177"/>
                <a:gd name="T59" fmla="*/ 2147483646 h 128"/>
                <a:gd name="T60" fmla="*/ 2147483646 w 177"/>
                <a:gd name="T61" fmla="*/ 2147483646 h 128"/>
                <a:gd name="T62" fmla="*/ 0 w 177"/>
                <a:gd name="T63" fmla="*/ 2147483646 h 128"/>
                <a:gd name="T64" fmla="*/ 0 w 177"/>
                <a:gd name="T65" fmla="*/ 2147483646 h 128"/>
                <a:gd name="T66" fmla="*/ 2147483646 w 177"/>
                <a:gd name="T67" fmla="*/ 2147483646 h 128"/>
                <a:gd name="T68" fmla="*/ 2147483646 w 177"/>
                <a:gd name="T69" fmla="*/ 2147483646 h 128"/>
                <a:gd name="T70" fmla="*/ 2147483646 w 177"/>
                <a:gd name="T71" fmla="*/ 2147483646 h 128"/>
                <a:gd name="T72" fmla="*/ 2147483646 w 177"/>
                <a:gd name="T73" fmla="*/ 2147483646 h 128"/>
                <a:gd name="T74" fmla="*/ 2147483646 w 177"/>
                <a:gd name="T75" fmla="*/ 2147483646 h 128"/>
                <a:gd name="T76" fmla="*/ 2147483646 w 177"/>
                <a:gd name="T77" fmla="*/ 2147483646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128"/>
                <a:gd name="T119" fmla="*/ 177 w 177"/>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close/>
                </a:path>
              </a:pathLst>
            </a:custGeom>
            <a:gradFill rotWithShape="0">
              <a:gsLst>
                <a:gs pos="0">
                  <a:srgbClr val="FFFFFF"/>
                </a:gs>
                <a:gs pos="100000">
                  <a:srgbClr val="FFCC00"/>
                </a:gs>
              </a:gsLst>
              <a:lin ang="840000" scaled="1"/>
            </a:gradFill>
            <a:ln w="0">
              <a:solidFill>
                <a:srgbClr val="000000"/>
              </a:solidFill>
              <a:prstDash val="solid"/>
              <a:round/>
              <a:headEnd/>
              <a:tailEnd/>
            </a:ln>
          </p:spPr>
          <p:txBody>
            <a:bodyPr/>
            <a:lstStyle/>
            <a:p>
              <a:endParaRPr lang="en-US"/>
            </a:p>
          </p:txBody>
        </p:sp>
        <p:sp>
          <p:nvSpPr>
            <p:cNvPr id="6214" name="Freeform 19"/>
            <p:cNvSpPr>
              <a:spLocks noChangeArrowheads="1"/>
            </p:cNvSpPr>
            <p:nvPr/>
          </p:nvSpPr>
          <p:spPr bwMode="auto">
            <a:xfrm>
              <a:off x="4379913" y="5702300"/>
              <a:ext cx="244475" cy="265113"/>
            </a:xfrm>
            <a:custGeom>
              <a:avLst/>
              <a:gdLst>
                <a:gd name="T0" fmla="*/ 2147483646 w 154"/>
                <a:gd name="T1" fmla="*/ 2147483646 h 167"/>
                <a:gd name="T2" fmla="*/ 2147483646 w 154"/>
                <a:gd name="T3" fmla="*/ 2147483646 h 167"/>
                <a:gd name="T4" fmla="*/ 2147483646 w 154"/>
                <a:gd name="T5" fmla="*/ 2147483646 h 167"/>
                <a:gd name="T6" fmla="*/ 2147483646 w 154"/>
                <a:gd name="T7" fmla="*/ 2147483646 h 167"/>
                <a:gd name="T8" fmla="*/ 2147483646 w 154"/>
                <a:gd name="T9" fmla="*/ 2147483646 h 167"/>
                <a:gd name="T10" fmla="*/ 2147483646 w 154"/>
                <a:gd name="T11" fmla="*/ 2147483646 h 167"/>
                <a:gd name="T12" fmla="*/ 2147483646 w 154"/>
                <a:gd name="T13" fmla="*/ 0 h 167"/>
                <a:gd name="T14" fmla="*/ 2147483646 w 154"/>
                <a:gd name="T15" fmla="*/ 2147483646 h 167"/>
                <a:gd name="T16" fmla="*/ 2147483646 w 154"/>
                <a:gd name="T17" fmla="*/ 2147483646 h 167"/>
                <a:gd name="T18" fmla="*/ 2147483646 w 154"/>
                <a:gd name="T19" fmla="*/ 2147483646 h 167"/>
                <a:gd name="T20" fmla="*/ 2147483646 w 154"/>
                <a:gd name="T21" fmla="*/ 2147483646 h 167"/>
                <a:gd name="T22" fmla="*/ 2147483646 w 154"/>
                <a:gd name="T23" fmla="*/ 2147483646 h 167"/>
                <a:gd name="T24" fmla="*/ 2147483646 w 154"/>
                <a:gd name="T25" fmla="*/ 2147483646 h 167"/>
                <a:gd name="T26" fmla="*/ 2147483646 w 154"/>
                <a:gd name="T27" fmla="*/ 2147483646 h 167"/>
                <a:gd name="T28" fmla="*/ 2147483646 w 154"/>
                <a:gd name="T29" fmla="*/ 2147483646 h 167"/>
                <a:gd name="T30" fmla="*/ 2147483646 w 154"/>
                <a:gd name="T31" fmla="*/ 2147483646 h 167"/>
                <a:gd name="T32" fmla="*/ 2147483646 w 154"/>
                <a:gd name="T33" fmla="*/ 2147483646 h 167"/>
                <a:gd name="T34" fmla="*/ 2147483646 w 154"/>
                <a:gd name="T35" fmla="*/ 2147483646 h 167"/>
                <a:gd name="T36" fmla="*/ 2147483646 w 154"/>
                <a:gd name="T37" fmla="*/ 2147483646 h 167"/>
                <a:gd name="T38" fmla="*/ 2147483646 w 154"/>
                <a:gd name="T39" fmla="*/ 2147483646 h 167"/>
                <a:gd name="T40" fmla="*/ 0 w 154"/>
                <a:gd name="T41" fmla="*/ 2147483646 h 167"/>
                <a:gd name="T42" fmla="*/ 2147483646 w 154"/>
                <a:gd name="T43" fmla="*/ 2147483646 h 167"/>
                <a:gd name="T44" fmla="*/ 2147483646 w 154"/>
                <a:gd name="T45" fmla="*/ 2147483646 h 167"/>
                <a:gd name="T46" fmla="*/ 2147483646 w 154"/>
                <a:gd name="T47" fmla="*/ 2147483646 h 167"/>
                <a:gd name="T48" fmla="*/ 2147483646 w 154"/>
                <a:gd name="T49" fmla="*/ 2147483646 h 167"/>
                <a:gd name="T50" fmla="*/ 2147483646 w 154"/>
                <a:gd name="T51" fmla="*/ 2147483646 h 167"/>
                <a:gd name="T52" fmla="*/ 2147483646 w 154"/>
                <a:gd name="T53" fmla="*/ 2147483646 h 167"/>
                <a:gd name="T54" fmla="*/ 2147483646 w 154"/>
                <a:gd name="T55" fmla="*/ 2147483646 h 167"/>
                <a:gd name="T56" fmla="*/ 2147483646 w 154"/>
                <a:gd name="T57" fmla="*/ 2147483646 h 167"/>
                <a:gd name="T58" fmla="*/ 2147483646 w 154"/>
                <a:gd name="T59" fmla="*/ 2147483646 h 167"/>
                <a:gd name="T60" fmla="*/ 2147483646 w 154"/>
                <a:gd name="T61" fmla="*/ 2147483646 h 167"/>
                <a:gd name="T62" fmla="*/ 2147483646 w 154"/>
                <a:gd name="T63" fmla="*/ 2147483646 h 167"/>
                <a:gd name="T64" fmla="*/ 2147483646 w 154"/>
                <a:gd name="T65" fmla="*/ 2147483646 h 167"/>
                <a:gd name="T66" fmla="*/ 2147483646 w 154"/>
                <a:gd name="T67" fmla="*/ 2147483646 h 167"/>
                <a:gd name="T68" fmla="*/ 2147483646 w 154"/>
                <a:gd name="T69" fmla="*/ 2147483646 h 167"/>
                <a:gd name="T70" fmla="*/ 2147483646 w 154"/>
                <a:gd name="T71" fmla="*/ 2147483646 h 167"/>
                <a:gd name="T72" fmla="*/ 2147483646 w 154"/>
                <a:gd name="T73" fmla="*/ 2147483646 h 167"/>
                <a:gd name="T74" fmla="*/ 2147483646 w 154"/>
                <a:gd name="T75" fmla="*/ 2147483646 h 167"/>
                <a:gd name="T76" fmla="*/ 2147483646 w 154"/>
                <a:gd name="T77" fmla="*/ 2147483646 h 167"/>
                <a:gd name="T78" fmla="*/ 2147483646 w 154"/>
                <a:gd name="T79" fmla="*/ 2147483646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67"/>
                <a:gd name="T122" fmla="*/ 154 w 15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49" y="22"/>
                  </a:lnTo>
                  <a:lnTo>
                    <a:pt x="40" y="24"/>
                  </a:lnTo>
                  <a:lnTo>
                    <a:pt x="32" y="27"/>
                  </a:lnTo>
                  <a:lnTo>
                    <a:pt x="25" y="32"/>
                  </a:lnTo>
                  <a:lnTo>
                    <a:pt x="20" y="38"/>
                  </a:lnTo>
                  <a:lnTo>
                    <a:pt x="18" y="44"/>
                  </a:lnTo>
                  <a:lnTo>
                    <a:pt x="19" y="51"/>
                  </a:lnTo>
                  <a:lnTo>
                    <a:pt x="20" y="59"/>
                  </a:lnTo>
                  <a:lnTo>
                    <a:pt x="22" y="68"/>
                  </a:lnTo>
                  <a:lnTo>
                    <a:pt x="22" y="78"/>
                  </a:lnTo>
                  <a:lnTo>
                    <a:pt x="21" y="89"/>
                  </a:lnTo>
                  <a:lnTo>
                    <a:pt x="18" y="98"/>
                  </a:lnTo>
                  <a:lnTo>
                    <a:pt x="14" y="105"/>
                  </a:lnTo>
                  <a:lnTo>
                    <a:pt x="10" y="111"/>
                  </a:lnTo>
                  <a:lnTo>
                    <a:pt x="5" y="116"/>
                  </a:lnTo>
                  <a:lnTo>
                    <a:pt x="2" y="122"/>
                  </a:lnTo>
                  <a:lnTo>
                    <a:pt x="0" y="128"/>
                  </a:lnTo>
                  <a:lnTo>
                    <a:pt x="1" y="134"/>
                  </a:lnTo>
                  <a:lnTo>
                    <a:pt x="3" y="140"/>
                  </a:lnTo>
                  <a:lnTo>
                    <a:pt x="8" y="147"/>
                  </a:lnTo>
                  <a:lnTo>
                    <a:pt x="15" y="153"/>
                  </a:lnTo>
                  <a:lnTo>
                    <a:pt x="22" y="158"/>
                  </a:lnTo>
                  <a:lnTo>
                    <a:pt x="30" y="162"/>
                  </a:lnTo>
                  <a:lnTo>
                    <a:pt x="38" y="166"/>
                  </a:lnTo>
                  <a:lnTo>
                    <a:pt x="45" y="167"/>
                  </a:lnTo>
                  <a:lnTo>
                    <a:pt x="52" y="167"/>
                  </a:lnTo>
                  <a:lnTo>
                    <a:pt x="62" y="164"/>
                  </a:lnTo>
                  <a:lnTo>
                    <a:pt x="68" y="160"/>
                  </a:lnTo>
                  <a:lnTo>
                    <a:pt x="74" y="154"/>
                  </a:lnTo>
                  <a:lnTo>
                    <a:pt x="82" y="146"/>
                  </a:lnTo>
                  <a:lnTo>
                    <a:pt x="90" y="140"/>
                  </a:lnTo>
                  <a:lnTo>
                    <a:pt x="97" y="138"/>
                  </a:lnTo>
                  <a:lnTo>
                    <a:pt x="105" y="140"/>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6215" name="Freeform 58"/>
            <p:cNvSpPr>
              <a:spLocks noChangeArrowheads="1"/>
            </p:cNvSpPr>
            <p:nvPr/>
          </p:nvSpPr>
          <p:spPr bwMode="auto">
            <a:xfrm>
              <a:off x="4649788" y="5470525"/>
              <a:ext cx="101600" cy="115888"/>
            </a:xfrm>
            <a:custGeom>
              <a:avLst/>
              <a:gdLst>
                <a:gd name="T0" fmla="*/ 2147483646 w 64"/>
                <a:gd name="T1" fmla="*/ 2147483646 h 73"/>
                <a:gd name="T2" fmla="*/ 2147483646 w 64"/>
                <a:gd name="T3" fmla="*/ 2147483646 h 73"/>
                <a:gd name="T4" fmla="*/ 2147483646 w 64"/>
                <a:gd name="T5" fmla="*/ 2147483646 h 73"/>
                <a:gd name="T6" fmla="*/ 2147483646 w 64"/>
                <a:gd name="T7" fmla="*/ 2147483646 h 73"/>
                <a:gd name="T8" fmla="*/ 2147483646 w 64"/>
                <a:gd name="T9" fmla="*/ 2147483646 h 73"/>
                <a:gd name="T10" fmla="*/ 2147483646 w 64"/>
                <a:gd name="T11" fmla="*/ 2147483646 h 73"/>
                <a:gd name="T12" fmla="*/ 2147483646 w 64"/>
                <a:gd name="T13" fmla="*/ 2147483646 h 73"/>
                <a:gd name="T14" fmla="*/ 2147483646 w 64"/>
                <a:gd name="T15" fmla="*/ 2147483646 h 73"/>
                <a:gd name="T16" fmla="*/ 2147483646 w 64"/>
                <a:gd name="T17" fmla="*/ 2147483646 h 73"/>
                <a:gd name="T18" fmla="*/ 2147483646 w 64"/>
                <a:gd name="T19" fmla="*/ 2147483646 h 73"/>
                <a:gd name="T20" fmla="*/ 2147483646 w 64"/>
                <a:gd name="T21" fmla="*/ 2147483646 h 73"/>
                <a:gd name="T22" fmla="*/ 2147483646 w 64"/>
                <a:gd name="T23" fmla="*/ 2147483646 h 73"/>
                <a:gd name="T24" fmla="*/ 2147483646 w 64"/>
                <a:gd name="T25" fmla="*/ 2147483646 h 73"/>
                <a:gd name="T26" fmla="*/ 0 w 64"/>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73"/>
                <a:gd name="T44" fmla="*/ 64 w 64"/>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73">
                  <a:moveTo>
                    <a:pt x="64" y="73"/>
                  </a:moveTo>
                  <a:lnTo>
                    <a:pt x="63" y="72"/>
                  </a:lnTo>
                  <a:lnTo>
                    <a:pt x="61" y="70"/>
                  </a:lnTo>
                  <a:lnTo>
                    <a:pt x="56" y="67"/>
                  </a:lnTo>
                  <a:lnTo>
                    <a:pt x="51" y="62"/>
                  </a:lnTo>
                  <a:lnTo>
                    <a:pt x="45" y="56"/>
                  </a:lnTo>
                  <a:lnTo>
                    <a:pt x="38" y="50"/>
                  </a:lnTo>
                  <a:lnTo>
                    <a:pt x="31" y="43"/>
                  </a:lnTo>
                  <a:lnTo>
                    <a:pt x="24" y="35"/>
                  </a:lnTo>
                  <a:lnTo>
                    <a:pt x="17" y="28"/>
                  </a:lnTo>
                  <a:lnTo>
                    <a:pt x="11" y="20"/>
                  </a:lnTo>
                  <a:lnTo>
                    <a:pt x="6" y="13"/>
                  </a:lnTo>
                  <a:lnTo>
                    <a:pt x="2" y="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6" name="Freeform 63"/>
            <p:cNvSpPr>
              <a:spLocks noChangeArrowheads="1"/>
            </p:cNvSpPr>
            <p:nvPr/>
          </p:nvSpPr>
          <p:spPr bwMode="auto">
            <a:xfrm>
              <a:off x="4948238" y="5929313"/>
              <a:ext cx="57150" cy="144463"/>
            </a:xfrm>
            <a:custGeom>
              <a:avLst/>
              <a:gdLst>
                <a:gd name="T0" fmla="*/ 2147483646 w 36"/>
                <a:gd name="T1" fmla="*/ 0 h 91"/>
                <a:gd name="T2" fmla="*/ 2147483646 w 36"/>
                <a:gd name="T3" fmla="*/ 2147483646 h 91"/>
                <a:gd name="T4" fmla="*/ 2147483646 w 36"/>
                <a:gd name="T5" fmla="*/ 2147483646 h 91"/>
                <a:gd name="T6" fmla="*/ 2147483646 w 36"/>
                <a:gd name="T7" fmla="*/ 2147483646 h 91"/>
                <a:gd name="T8" fmla="*/ 2147483646 w 36"/>
                <a:gd name="T9" fmla="*/ 2147483646 h 91"/>
                <a:gd name="T10" fmla="*/ 2147483646 w 36"/>
                <a:gd name="T11" fmla="*/ 2147483646 h 91"/>
                <a:gd name="T12" fmla="*/ 2147483646 w 36"/>
                <a:gd name="T13" fmla="*/ 2147483646 h 91"/>
                <a:gd name="T14" fmla="*/ 2147483646 w 36"/>
                <a:gd name="T15" fmla="*/ 2147483646 h 91"/>
                <a:gd name="T16" fmla="*/ 2147483646 w 36"/>
                <a:gd name="T17" fmla="*/ 2147483646 h 91"/>
                <a:gd name="T18" fmla="*/ 2147483646 w 36"/>
                <a:gd name="T19" fmla="*/ 2147483646 h 91"/>
                <a:gd name="T20" fmla="*/ 2147483646 w 36"/>
                <a:gd name="T21" fmla="*/ 2147483646 h 91"/>
                <a:gd name="T22" fmla="*/ 2147483646 w 36"/>
                <a:gd name="T23" fmla="*/ 2147483646 h 91"/>
                <a:gd name="T24" fmla="*/ 2147483646 w 36"/>
                <a:gd name="T25" fmla="*/ 2147483646 h 91"/>
                <a:gd name="T26" fmla="*/ 0 w 36"/>
                <a:gd name="T27" fmla="*/ 2147483646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91"/>
                <a:gd name="T44" fmla="*/ 36 w 3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91">
                  <a:moveTo>
                    <a:pt x="36" y="0"/>
                  </a:moveTo>
                  <a:lnTo>
                    <a:pt x="36" y="1"/>
                  </a:lnTo>
                  <a:lnTo>
                    <a:pt x="35" y="4"/>
                  </a:lnTo>
                  <a:lnTo>
                    <a:pt x="34" y="10"/>
                  </a:lnTo>
                  <a:lnTo>
                    <a:pt x="32" y="17"/>
                  </a:lnTo>
                  <a:lnTo>
                    <a:pt x="30" y="25"/>
                  </a:lnTo>
                  <a:lnTo>
                    <a:pt x="27" y="34"/>
                  </a:lnTo>
                  <a:lnTo>
                    <a:pt x="24" y="43"/>
                  </a:lnTo>
                  <a:lnTo>
                    <a:pt x="21" y="53"/>
                  </a:lnTo>
                  <a:lnTo>
                    <a:pt x="17" y="62"/>
                  </a:lnTo>
                  <a:lnTo>
                    <a:pt x="13" y="71"/>
                  </a:lnTo>
                  <a:lnTo>
                    <a:pt x="9" y="79"/>
                  </a:lnTo>
                  <a:lnTo>
                    <a:pt x="5" y="85"/>
                  </a:lnTo>
                  <a:lnTo>
                    <a:pt x="0" y="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7" name="Freeform 64"/>
            <p:cNvSpPr>
              <a:spLocks noChangeArrowheads="1"/>
            </p:cNvSpPr>
            <p:nvPr/>
          </p:nvSpPr>
          <p:spPr bwMode="auto">
            <a:xfrm>
              <a:off x="4770438" y="6073775"/>
              <a:ext cx="177800" cy="125413"/>
            </a:xfrm>
            <a:custGeom>
              <a:avLst/>
              <a:gdLst>
                <a:gd name="T0" fmla="*/ 2147483646 w 112"/>
                <a:gd name="T1" fmla="*/ 0 h 79"/>
                <a:gd name="T2" fmla="*/ 2147483646 w 112"/>
                <a:gd name="T3" fmla="*/ 2147483646 h 79"/>
                <a:gd name="T4" fmla="*/ 2147483646 w 112"/>
                <a:gd name="T5" fmla="*/ 2147483646 h 79"/>
                <a:gd name="T6" fmla="*/ 2147483646 w 112"/>
                <a:gd name="T7" fmla="*/ 2147483646 h 79"/>
                <a:gd name="T8" fmla="*/ 2147483646 w 112"/>
                <a:gd name="T9" fmla="*/ 2147483646 h 79"/>
                <a:gd name="T10" fmla="*/ 2147483646 w 112"/>
                <a:gd name="T11" fmla="*/ 2147483646 h 79"/>
                <a:gd name="T12" fmla="*/ 2147483646 w 112"/>
                <a:gd name="T13" fmla="*/ 2147483646 h 79"/>
                <a:gd name="T14" fmla="*/ 2147483646 w 112"/>
                <a:gd name="T15" fmla="*/ 2147483646 h 79"/>
                <a:gd name="T16" fmla="*/ 2147483646 w 112"/>
                <a:gd name="T17" fmla="*/ 2147483646 h 79"/>
                <a:gd name="T18" fmla="*/ 2147483646 w 112"/>
                <a:gd name="T19" fmla="*/ 2147483646 h 79"/>
                <a:gd name="T20" fmla="*/ 2147483646 w 112"/>
                <a:gd name="T21" fmla="*/ 2147483646 h 79"/>
                <a:gd name="T22" fmla="*/ 2147483646 w 112"/>
                <a:gd name="T23" fmla="*/ 2147483646 h 79"/>
                <a:gd name="T24" fmla="*/ 2147483646 w 112"/>
                <a:gd name="T25" fmla="*/ 2147483646 h 79"/>
                <a:gd name="T26" fmla="*/ 2147483646 w 112"/>
                <a:gd name="T27" fmla="*/ 2147483646 h 79"/>
                <a:gd name="T28" fmla="*/ 2147483646 w 112"/>
                <a:gd name="T29" fmla="*/ 2147483646 h 79"/>
                <a:gd name="T30" fmla="*/ 2147483646 w 112"/>
                <a:gd name="T31" fmla="*/ 2147483646 h 79"/>
                <a:gd name="T32" fmla="*/ 2147483646 w 112"/>
                <a:gd name="T33" fmla="*/ 2147483646 h 79"/>
                <a:gd name="T34" fmla="*/ 2147483646 w 112"/>
                <a:gd name="T35" fmla="*/ 2147483646 h 79"/>
                <a:gd name="T36" fmla="*/ 0 w 112"/>
                <a:gd name="T37" fmla="*/ 2147483646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79"/>
                <a:gd name="T59" fmla="*/ 112 w 112"/>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79">
                  <a:moveTo>
                    <a:pt x="112" y="0"/>
                  </a:moveTo>
                  <a:lnTo>
                    <a:pt x="108" y="3"/>
                  </a:lnTo>
                  <a:lnTo>
                    <a:pt x="103" y="7"/>
                  </a:lnTo>
                  <a:lnTo>
                    <a:pt x="97" y="11"/>
                  </a:lnTo>
                  <a:lnTo>
                    <a:pt x="91" y="15"/>
                  </a:lnTo>
                  <a:lnTo>
                    <a:pt x="84" y="19"/>
                  </a:lnTo>
                  <a:lnTo>
                    <a:pt x="78" y="24"/>
                  </a:lnTo>
                  <a:lnTo>
                    <a:pt x="71" y="28"/>
                  </a:lnTo>
                  <a:lnTo>
                    <a:pt x="64" y="33"/>
                  </a:lnTo>
                  <a:lnTo>
                    <a:pt x="56" y="37"/>
                  </a:lnTo>
                  <a:lnTo>
                    <a:pt x="49" y="42"/>
                  </a:lnTo>
                  <a:lnTo>
                    <a:pt x="42" y="47"/>
                  </a:lnTo>
                  <a:lnTo>
                    <a:pt x="35" y="51"/>
                  </a:lnTo>
                  <a:lnTo>
                    <a:pt x="28" y="56"/>
                  </a:lnTo>
                  <a:lnTo>
                    <a:pt x="22" y="61"/>
                  </a:lnTo>
                  <a:lnTo>
                    <a:pt x="16" y="65"/>
                  </a:lnTo>
                  <a:lnTo>
                    <a:pt x="10" y="70"/>
                  </a:lnTo>
                  <a:lnTo>
                    <a:pt x="5" y="74"/>
                  </a:lnTo>
                  <a:lnTo>
                    <a:pt x="0" y="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8" name="Freeform 65"/>
            <p:cNvSpPr>
              <a:spLocks noChangeArrowheads="1"/>
            </p:cNvSpPr>
            <p:nvPr/>
          </p:nvSpPr>
          <p:spPr bwMode="auto">
            <a:xfrm>
              <a:off x="4711701" y="6199188"/>
              <a:ext cx="58738" cy="182563"/>
            </a:xfrm>
            <a:custGeom>
              <a:avLst/>
              <a:gdLst>
                <a:gd name="T0" fmla="*/ 2147483646 w 37"/>
                <a:gd name="T1" fmla="*/ 0 h 115"/>
                <a:gd name="T2" fmla="*/ 2147483646 w 37"/>
                <a:gd name="T3" fmla="*/ 2147483646 h 115"/>
                <a:gd name="T4" fmla="*/ 2147483646 w 37"/>
                <a:gd name="T5" fmla="*/ 2147483646 h 115"/>
                <a:gd name="T6" fmla="*/ 2147483646 w 37"/>
                <a:gd name="T7" fmla="*/ 2147483646 h 115"/>
                <a:gd name="T8" fmla="*/ 2147483646 w 37"/>
                <a:gd name="T9" fmla="*/ 2147483646 h 115"/>
                <a:gd name="T10" fmla="*/ 2147483646 w 37"/>
                <a:gd name="T11" fmla="*/ 2147483646 h 115"/>
                <a:gd name="T12" fmla="*/ 2147483646 w 37"/>
                <a:gd name="T13" fmla="*/ 2147483646 h 115"/>
                <a:gd name="T14" fmla="*/ 2147483646 w 37"/>
                <a:gd name="T15" fmla="*/ 2147483646 h 115"/>
                <a:gd name="T16" fmla="*/ 2147483646 w 37"/>
                <a:gd name="T17" fmla="*/ 2147483646 h 115"/>
                <a:gd name="T18" fmla="*/ 2147483646 w 37"/>
                <a:gd name="T19" fmla="*/ 2147483646 h 115"/>
                <a:gd name="T20" fmla="*/ 2147483646 w 37"/>
                <a:gd name="T21" fmla="*/ 2147483646 h 115"/>
                <a:gd name="T22" fmla="*/ 2147483646 w 37"/>
                <a:gd name="T23" fmla="*/ 2147483646 h 115"/>
                <a:gd name="T24" fmla="*/ 2147483646 w 37"/>
                <a:gd name="T25" fmla="*/ 2147483646 h 115"/>
                <a:gd name="T26" fmla="*/ 2147483646 w 37"/>
                <a:gd name="T27" fmla="*/ 2147483646 h 115"/>
                <a:gd name="T28" fmla="*/ 2147483646 w 37"/>
                <a:gd name="T29" fmla="*/ 2147483646 h 115"/>
                <a:gd name="T30" fmla="*/ 0 w 37"/>
                <a:gd name="T31" fmla="*/ 2147483646 h 115"/>
                <a:gd name="T32" fmla="*/ 0 w 37"/>
                <a:gd name="T33" fmla="*/ 2147483646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5"/>
                <a:gd name="T53" fmla="*/ 37 w 37"/>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5">
                  <a:moveTo>
                    <a:pt x="37" y="0"/>
                  </a:moveTo>
                  <a:lnTo>
                    <a:pt x="33" y="5"/>
                  </a:lnTo>
                  <a:lnTo>
                    <a:pt x="28" y="12"/>
                  </a:lnTo>
                  <a:lnTo>
                    <a:pt x="24" y="20"/>
                  </a:lnTo>
                  <a:lnTo>
                    <a:pt x="21" y="28"/>
                  </a:lnTo>
                  <a:lnTo>
                    <a:pt x="17" y="38"/>
                  </a:lnTo>
                  <a:lnTo>
                    <a:pt x="14" y="47"/>
                  </a:lnTo>
                  <a:lnTo>
                    <a:pt x="11" y="57"/>
                  </a:lnTo>
                  <a:lnTo>
                    <a:pt x="9" y="67"/>
                  </a:lnTo>
                  <a:lnTo>
                    <a:pt x="7" y="76"/>
                  </a:lnTo>
                  <a:lnTo>
                    <a:pt x="5" y="85"/>
                  </a:lnTo>
                  <a:lnTo>
                    <a:pt x="4" y="93"/>
                  </a:lnTo>
                  <a:lnTo>
                    <a:pt x="2" y="100"/>
                  </a:lnTo>
                  <a:lnTo>
                    <a:pt x="1" y="106"/>
                  </a:lnTo>
                  <a:lnTo>
                    <a:pt x="1" y="111"/>
                  </a:lnTo>
                  <a:lnTo>
                    <a:pt x="0" y="114"/>
                  </a:lnTo>
                  <a:lnTo>
                    <a:pt x="0" y="1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9" name="Freeform 66"/>
            <p:cNvSpPr>
              <a:spLocks noChangeArrowheads="1"/>
            </p:cNvSpPr>
            <p:nvPr/>
          </p:nvSpPr>
          <p:spPr bwMode="auto">
            <a:xfrm>
              <a:off x="4710113" y="6283325"/>
              <a:ext cx="50800" cy="103188"/>
            </a:xfrm>
            <a:custGeom>
              <a:avLst/>
              <a:gdLst>
                <a:gd name="T0" fmla="*/ 0 w 32"/>
                <a:gd name="T1" fmla="*/ 2147483646 h 65"/>
                <a:gd name="T2" fmla="*/ 2147483646 w 32"/>
                <a:gd name="T3" fmla="*/ 0 h 65"/>
                <a:gd name="T4" fmla="*/ 2147483646 w 32"/>
                <a:gd name="T5" fmla="*/ 2147483646 h 65"/>
                <a:gd name="T6" fmla="*/ 0 w 32"/>
                <a:gd name="T7" fmla="*/ 2147483646 h 65"/>
                <a:gd name="T8" fmla="*/ 0 60000 65536"/>
                <a:gd name="T9" fmla="*/ 0 60000 65536"/>
                <a:gd name="T10" fmla="*/ 0 60000 65536"/>
                <a:gd name="T11" fmla="*/ 0 60000 65536"/>
                <a:gd name="T12" fmla="*/ 0 w 32"/>
                <a:gd name="T13" fmla="*/ 0 h 65"/>
                <a:gd name="T14" fmla="*/ 32 w 32"/>
                <a:gd name="T15" fmla="*/ 65 h 65"/>
              </a:gdLst>
              <a:ahLst/>
              <a:cxnLst>
                <a:cxn ang="T8">
                  <a:pos x="T0" y="T1"/>
                </a:cxn>
                <a:cxn ang="T9">
                  <a:pos x="T2" y="T3"/>
                </a:cxn>
                <a:cxn ang="T10">
                  <a:pos x="T4" y="T5"/>
                </a:cxn>
                <a:cxn ang="T11">
                  <a:pos x="T6" y="T7"/>
                </a:cxn>
              </a:cxnLst>
              <a:rect l="T12" t="T13" r="T14" b="T15"/>
              <a:pathLst>
                <a:path w="32" h="65">
                  <a:moveTo>
                    <a:pt x="0" y="65"/>
                  </a:moveTo>
                  <a:lnTo>
                    <a:pt x="32" y="0"/>
                  </a:lnTo>
                  <a:lnTo>
                    <a:pt x="8" y="12"/>
                  </a:lnTo>
                  <a:lnTo>
                    <a:pt x="0" y="65"/>
                  </a:lnTo>
                  <a:close/>
                </a:path>
              </a:pathLst>
            </a:custGeom>
            <a:solidFill>
              <a:srgbClr val="000000"/>
            </a:solidFill>
            <a:ln w="0">
              <a:solidFill>
                <a:srgbClr val="000000"/>
              </a:solidFill>
              <a:prstDash val="solid"/>
              <a:round/>
              <a:headEnd/>
              <a:tailEnd/>
            </a:ln>
          </p:spPr>
          <p:txBody>
            <a:bodyPr/>
            <a:lstStyle/>
            <a:p>
              <a:endParaRPr lang="en-US"/>
            </a:p>
          </p:txBody>
        </p:sp>
        <p:sp>
          <p:nvSpPr>
            <p:cNvPr id="6220" name="Freeform 67"/>
            <p:cNvSpPr>
              <a:spLocks noChangeArrowheads="1"/>
            </p:cNvSpPr>
            <p:nvPr/>
          </p:nvSpPr>
          <p:spPr bwMode="auto">
            <a:xfrm>
              <a:off x="4705351" y="6275388"/>
              <a:ext cx="20638" cy="115888"/>
            </a:xfrm>
            <a:custGeom>
              <a:avLst/>
              <a:gdLst>
                <a:gd name="T0" fmla="*/ 2147483646 w 13"/>
                <a:gd name="T1" fmla="*/ 2147483646 h 73"/>
                <a:gd name="T2" fmla="*/ 0 w 13"/>
                <a:gd name="T3" fmla="*/ 0 h 73"/>
                <a:gd name="T4" fmla="*/ 2147483646 w 13"/>
                <a:gd name="T5" fmla="*/ 2147483646 h 73"/>
                <a:gd name="T6" fmla="*/ 2147483646 w 13"/>
                <a:gd name="T7" fmla="*/ 2147483646 h 73"/>
                <a:gd name="T8" fmla="*/ 0 60000 65536"/>
                <a:gd name="T9" fmla="*/ 0 60000 65536"/>
                <a:gd name="T10" fmla="*/ 0 60000 65536"/>
                <a:gd name="T11" fmla="*/ 0 60000 65536"/>
                <a:gd name="T12" fmla="*/ 0 w 13"/>
                <a:gd name="T13" fmla="*/ 0 h 73"/>
                <a:gd name="T14" fmla="*/ 13 w 13"/>
                <a:gd name="T15" fmla="*/ 73 h 73"/>
              </a:gdLst>
              <a:ahLst/>
              <a:cxnLst>
                <a:cxn ang="T8">
                  <a:pos x="T0" y="T1"/>
                </a:cxn>
                <a:cxn ang="T9">
                  <a:pos x="T2" y="T3"/>
                </a:cxn>
                <a:cxn ang="T10">
                  <a:pos x="T4" y="T5"/>
                </a:cxn>
                <a:cxn ang="T11">
                  <a:pos x="T6" y="T7"/>
                </a:cxn>
              </a:cxnLst>
              <a:rect l="T12" t="T13" r="T14" b="T15"/>
              <a:pathLst>
                <a:path w="13" h="73">
                  <a:moveTo>
                    <a:pt x="5" y="73"/>
                  </a:moveTo>
                  <a:lnTo>
                    <a:pt x="0" y="0"/>
                  </a:lnTo>
                  <a:lnTo>
                    <a:pt x="13" y="20"/>
                  </a:lnTo>
                  <a:lnTo>
                    <a:pt x="5" y="73"/>
                  </a:lnTo>
                  <a:close/>
                </a:path>
              </a:pathLst>
            </a:custGeom>
            <a:solidFill>
              <a:srgbClr val="000000"/>
            </a:solidFill>
            <a:ln w="0">
              <a:solidFill>
                <a:srgbClr val="000000"/>
              </a:solidFill>
              <a:prstDash val="solid"/>
              <a:round/>
              <a:headEnd/>
              <a:tailEnd/>
            </a:ln>
          </p:spPr>
          <p:txBody>
            <a:bodyPr/>
            <a:lstStyle/>
            <a:p>
              <a:endParaRPr lang="en-US"/>
            </a:p>
          </p:txBody>
        </p:sp>
        <p:sp>
          <p:nvSpPr>
            <p:cNvPr id="6221" name="Freeform 68"/>
            <p:cNvSpPr>
              <a:spLocks noChangeArrowheads="1"/>
            </p:cNvSpPr>
            <p:nvPr/>
          </p:nvSpPr>
          <p:spPr bwMode="auto">
            <a:xfrm>
              <a:off x="4999038" y="5559425"/>
              <a:ext cx="68263" cy="138113"/>
            </a:xfrm>
            <a:custGeom>
              <a:avLst/>
              <a:gdLst>
                <a:gd name="T0" fmla="*/ 0 w 43"/>
                <a:gd name="T1" fmla="*/ 2147483646 h 87"/>
                <a:gd name="T2" fmla="*/ 0 w 43"/>
                <a:gd name="T3" fmla="*/ 2147483646 h 87"/>
                <a:gd name="T4" fmla="*/ 2147483646 w 43"/>
                <a:gd name="T5" fmla="*/ 2147483646 h 87"/>
                <a:gd name="T6" fmla="*/ 2147483646 w 43"/>
                <a:gd name="T7" fmla="*/ 2147483646 h 87"/>
                <a:gd name="T8" fmla="*/ 2147483646 w 43"/>
                <a:gd name="T9" fmla="*/ 2147483646 h 87"/>
                <a:gd name="T10" fmla="*/ 2147483646 w 43"/>
                <a:gd name="T11" fmla="*/ 2147483646 h 87"/>
                <a:gd name="T12" fmla="*/ 2147483646 w 43"/>
                <a:gd name="T13" fmla="*/ 2147483646 h 87"/>
                <a:gd name="T14" fmla="*/ 2147483646 w 43"/>
                <a:gd name="T15" fmla="*/ 2147483646 h 87"/>
                <a:gd name="T16" fmla="*/ 2147483646 w 43"/>
                <a:gd name="T17" fmla="*/ 2147483646 h 87"/>
                <a:gd name="T18" fmla="*/ 2147483646 w 43"/>
                <a:gd name="T19" fmla="*/ 2147483646 h 87"/>
                <a:gd name="T20" fmla="*/ 2147483646 w 43"/>
                <a:gd name="T21" fmla="*/ 2147483646 h 87"/>
                <a:gd name="T22" fmla="*/ 2147483646 w 43"/>
                <a:gd name="T23" fmla="*/ 2147483646 h 87"/>
                <a:gd name="T24" fmla="*/ 2147483646 w 43"/>
                <a:gd name="T25" fmla="*/ 2147483646 h 87"/>
                <a:gd name="T26" fmla="*/ 2147483646 w 43"/>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87"/>
                <a:gd name="T44" fmla="*/ 43 w 43"/>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87">
                  <a:moveTo>
                    <a:pt x="0" y="87"/>
                  </a:moveTo>
                  <a:lnTo>
                    <a:pt x="0" y="86"/>
                  </a:lnTo>
                  <a:lnTo>
                    <a:pt x="1" y="82"/>
                  </a:lnTo>
                  <a:lnTo>
                    <a:pt x="3" y="77"/>
                  </a:lnTo>
                  <a:lnTo>
                    <a:pt x="5" y="70"/>
                  </a:lnTo>
                  <a:lnTo>
                    <a:pt x="8" y="62"/>
                  </a:lnTo>
                  <a:lnTo>
                    <a:pt x="11" y="54"/>
                  </a:lnTo>
                  <a:lnTo>
                    <a:pt x="15" y="45"/>
                  </a:lnTo>
                  <a:lnTo>
                    <a:pt x="19" y="35"/>
                  </a:lnTo>
                  <a:lnTo>
                    <a:pt x="24" y="26"/>
                  </a:lnTo>
                  <a:lnTo>
                    <a:pt x="28" y="18"/>
                  </a:lnTo>
                  <a:lnTo>
                    <a:pt x="33" y="10"/>
                  </a:lnTo>
                  <a:lnTo>
                    <a:pt x="38" y="4"/>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2" name="Freeform 69"/>
            <p:cNvSpPr>
              <a:spLocks noChangeArrowheads="1"/>
            </p:cNvSpPr>
            <p:nvPr/>
          </p:nvSpPr>
          <p:spPr bwMode="auto">
            <a:xfrm>
              <a:off x="5067301" y="5446713"/>
              <a:ext cx="185738" cy="112713"/>
            </a:xfrm>
            <a:custGeom>
              <a:avLst/>
              <a:gdLst>
                <a:gd name="T0" fmla="*/ 0 w 117"/>
                <a:gd name="T1" fmla="*/ 2147483646 h 71"/>
                <a:gd name="T2" fmla="*/ 2147483646 w 117"/>
                <a:gd name="T3" fmla="*/ 2147483646 h 71"/>
                <a:gd name="T4" fmla="*/ 2147483646 w 117"/>
                <a:gd name="T5" fmla="*/ 2147483646 h 71"/>
                <a:gd name="T6" fmla="*/ 2147483646 w 117"/>
                <a:gd name="T7" fmla="*/ 2147483646 h 71"/>
                <a:gd name="T8" fmla="*/ 2147483646 w 117"/>
                <a:gd name="T9" fmla="*/ 2147483646 h 71"/>
                <a:gd name="T10" fmla="*/ 2147483646 w 117"/>
                <a:gd name="T11" fmla="*/ 2147483646 h 71"/>
                <a:gd name="T12" fmla="*/ 2147483646 w 117"/>
                <a:gd name="T13" fmla="*/ 2147483646 h 71"/>
                <a:gd name="T14" fmla="*/ 2147483646 w 117"/>
                <a:gd name="T15" fmla="*/ 2147483646 h 71"/>
                <a:gd name="T16" fmla="*/ 2147483646 w 117"/>
                <a:gd name="T17" fmla="*/ 2147483646 h 71"/>
                <a:gd name="T18" fmla="*/ 2147483646 w 117"/>
                <a:gd name="T19" fmla="*/ 2147483646 h 71"/>
                <a:gd name="T20" fmla="*/ 2147483646 w 117"/>
                <a:gd name="T21" fmla="*/ 2147483646 h 71"/>
                <a:gd name="T22" fmla="*/ 2147483646 w 117"/>
                <a:gd name="T23" fmla="*/ 2147483646 h 71"/>
                <a:gd name="T24" fmla="*/ 2147483646 w 117"/>
                <a:gd name="T25" fmla="*/ 2147483646 h 71"/>
                <a:gd name="T26" fmla="*/ 2147483646 w 117"/>
                <a:gd name="T27" fmla="*/ 2147483646 h 71"/>
                <a:gd name="T28" fmla="*/ 2147483646 w 117"/>
                <a:gd name="T29" fmla="*/ 2147483646 h 71"/>
                <a:gd name="T30" fmla="*/ 2147483646 w 117"/>
                <a:gd name="T31" fmla="*/ 2147483646 h 71"/>
                <a:gd name="T32" fmla="*/ 2147483646 w 117"/>
                <a:gd name="T33" fmla="*/ 2147483646 h 71"/>
                <a:gd name="T34" fmla="*/ 2147483646 w 117"/>
                <a:gd name="T35" fmla="*/ 2147483646 h 71"/>
                <a:gd name="T36" fmla="*/ 2147483646 w 117"/>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71"/>
                <a:gd name="T59" fmla="*/ 117 w 117"/>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71">
                  <a:moveTo>
                    <a:pt x="0" y="71"/>
                  </a:moveTo>
                  <a:lnTo>
                    <a:pt x="5" y="67"/>
                  </a:lnTo>
                  <a:lnTo>
                    <a:pt x="10" y="64"/>
                  </a:lnTo>
                  <a:lnTo>
                    <a:pt x="16" y="60"/>
                  </a:lnTo>
                  <a:lnTo>
                    <a:pt x="22" y="56"/>
                  </a:lnTo>
                  <a:lnTo>
                    <a:pt x="29" y="52"/>
                  </a:lnTo>
                  <a:lnTo>
                    <a:pt x="36" y="48"/>
                  </a:lnTo>
                  <a:lnTo>
                    <a:pt x="43" y="45"/>
                  </a:lnTo>
                  <a:lnTo>
                    <a:pt x="50" y="41"/>
                  </a:lnTo>
                  <a:lnTo>
                    <a:pt x="58" y="36"/>
                  </a:lnTo>
                  <a:lnTo>
                    <a:pt x="66" y="32"/>
                  </a:lnTo>
                  <a:lnTo>
                    <a:pt x="73" y="28"/>
                  </a:lnTo>
                  <a:lnTo>
                    <a:pt x="80" y="24"/>
                  </a:lnTo>
                  <a:lnTo>
                    <a:pt x="87" y="20"/>
                  </a:lnTo>
                  <a:lnTo>
                    <a:pt x="94" y="16"/>
                  </a:lnTo>
                  <a:lnTo>
                    <a:pt x="101" y="12"/>
                  </a:lnTo>
                  <a:lnTo>
                    <a:pt x="107" y="8"/>
                  </a:lnTo>
                  <a:lnTo>
                    <a:pt x="112" y="4"/>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3" name="Freeform 70"/>
            <p:cNvSpPr>
              <a:spLocks noChangeArrowheads="1"/>
            </p:cNvSpPr>
            <p:nvPr/>
          </p:nvSpPr>
          <p:spPr bwMode="auto">
            <a:xfrm>
              <a:off x="5253038" y="5268913"/>
              <a:ext cx="73025" cy="177800"/>
            </a:xfrm>
            <a:custGeom>
              <a:avLst/>
              <a:gdLst>
                <a:gd name="T0" fmla="*/ 0 w 46"/>
                <a:gd name="T1" fmla="*/ 2147483646 h 112"/>
                <a:gd name="T2" fmla="*/ 2147483646 w 46"/>
                <a:gd name="T3" fmla="*/ 2147483646 h 112"/>
                <a:gd name="T4" fmla="*/ 2147483646 w 46"/>
                <a:gd name="T5" fmla="*/ 2147483646 h 112"/>
                <a:gd name="T6" fmla="*/ 2147483646 w 46"/>
                <a:gd name="T7" fmla="*/ 2147483646 h 112"/>
                <a:gd name="T8" fmla="*/ 2147483646 w 46"/>
                <a:gd name="T9" fmla="*/ 2147483646 h 112"/>
                <a:gd name="T10" fmla="*/ 2147483646 w 46"/>
                <a:gd name="T11" fmla="*/ 2147483646 h 112"/>
                <a:gd name="T12" fmla="*/ 2147483646 w 46"/>
                <a:gd name="T13" fmla="*/ 2147483646 h 112"/>
                <a:gd name="T14" fmla="*/ 2147483646 w 46"/>
                <a:gd name="T15" fmla="*/ 2147483646 h 112"/>
                <a:gd name="T16" fmla="*/ 2147483646 w 46"/>
                <a:gd name="T17" fmla="*/ 2147483646 h 112"/>
                <a:gd name="T18" fmla="*/ 2147483646 w 46"/>
                <a:gd name="T19" fmla="*/ 2147483646 h 112"/>
                <a:gd name="T20" fmla="*/ 2147483646 w 46"/>
                <a:gd name="T21" fmla="*/ 2147483646 h 112"/>
                <a:gd name="T22" fmla="*/ 2147483646 w 46"/>
                <a:gd name="T23" fmla="*/ 2147483646 h 112"/>
                <a:gd name="T24" fmla="*/ 2147483646 w 46"/>
                <a:gd name="T25" fmla="*/ 2147483646 h 112"/>
                <a:gd name="T26" fmla="*/ 2147483646 w 46"/>
                <a:gd name="T27" fmla="*/ 2147483646 h 112"/>
                <a:gd name="T28" fmla="*/ 2147483646 w 46"/>
                <a:gd name="T29" fmla="*/ 2147483646 h 112"/>
                <a:gd name="T30" fmla="*/ 2147483646 w 46"/>
                <a:gd name="T31" fmla="*/ 2147483646 h 112"/>
                <a:gd name="T32" fmla="*/ 2147483646 w 46"/>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12"/>
                <a:gd name="T53" fmla="*/ 46 w 46"/>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12">
                  <a:moveTo>
                    <a:pt x="0" y="112"/>
                  </a:moveTo>
                  <a:lnTo>
                    <a:pt x="5" y="107"/>
                  </a:lnTo>
                  <a:lnTo>
                    <a:pt x="10" y="100"/>
                  </a:lnTo>
                  <a:lnTo>
                    <a:pt x="15" y="93"/>
                  </a:lnTo>
                  <a:lnTo>
                    <a:pt x="19" y="84"/>
                  </a:lnTo>
                  <a:lnTo>
                    <a:pt x="23" y="75"/>
                  </a:lnTo>
                  <a:lnTo>
                    <a:pt x="27" y="66"/>
                  </a:lnTo>
                  <a:lnTo>
                    <a:pt x="30" y="56"/>
                  </a:lnTo>
                  <a:lnTo>
                    <a:pt x="33" y="47"/>
                  </a:lnTo>
                  <a:lnTo>
                    <a:pt x="36" y="38"/>
                  </a:lnTo>
                  <a:lnTo>
                    <a:pt x="39" y="29"/>
                  </a:lnTo>
                  <a:lnTo>
                    <a:pt x="41" y="21"/>
                  </a:lnTo>
                  <a:lnTo>
                    <a:pt x="42" y="14"/>
                  </a:lnTo>
                  <a:lnTo>
                    <a:pt x="44" y="8"/>
                  </a:lnTo>
                  <a:lnTo>
                    <a:pt x="45" y="3"/>
                  </a:lnTo>
                  <a:lnTo>
                    <a:pt x="45" y="1"/>
                  </a:lnTo>
                  <a:lnTo>
                    <a:pt x="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4" name="Freeform 71"/>
            <p:cNvSpPr>
              <a:spLocks noChangeArrowheads="1"/>
            </p:cNvSpPr>
            <p:nvPr/>
          </p:nvSpPr>
          <p:spPr bwMode="auto">
            <a:xfrm>
              <a:off x="5270501" y="5264150"/>
              <a:ext cx="57150" cy="98425"/>
            </a:xfrm>
            <a:custGeom>
              <a:avLst/>
              <a:gdLst>
                <a:gd name="T0" fmla="*/ 2147483646 w 36"/>
                <a:gd name="T1" fmla="*/ 0 h 62"/>
                <a:gd name="T2" fmla="*/ 0 w 36"/>
                <a:gd name="T3" fmla="*/ 2147483646 h 62"/>
                <a:gd name="T4" fmla="*/ 2147483646 w 36"/>
                <a:gd name="T5" fmla="*/ 2147483646 h 62"/>
                <a:gd name="T6" fmla="*/ 2147483646 w 36"/>
                <a:gd name="T7" fmla="*/ 0 h 62"/>
                <a:gd name="T8" fmla="*/ 0 60000 65536"/>
                <a:gd name="T9" fmla="*/ 0 60000 65536"/>
                <a:gd name="T10" fmla="*/ 0 60000 65536"/>
                <a:gd name="T11" fmla="*/ 0 60000 65536"/>
                <a:gd name="T12" fmla="*/ 0 w 36"/>
                <a:gd name="T13" fmla="*/ 0 h 62"/>
                <a:gd name="T14" fmla="*/ 36 w 36"/>
                <a:gd name="T15" fmla="*/ 62 h 62"/>
              </a:gdLst>
              <a:ahLst/>
              <a:cxnLst>
                <a:cxn ang="T8">
                  <a:pos x="T0" y="T1"/>
                </a:cxn>
                <a:cxn ang="T9">
                  <a:pos x="T2" y="T3"/>
                </a:cxn>
                <a:cxn ang="T10">
                  <a:pos x="T4" y="T5"/>
                </a:cxn>
                <a:cxn ang="T11">
                  <a:pos x="T6" y="T7"/>
                </a:cxn>
              </a:cxnLst>
              <a:rect l="T12" t="T13" r="T14" b="T15"/>
              <a:pathLst>
                <a:path w="36" h="62">
                  <a:moveTo>
                    <a:pt x="36" y="0"/>
                  </a:moveTo>
                  <a:lnTo>
                    <a:pt x="0" y="62"/>
                  </a:lnTo>
                  <a:lnTo>
                    <a:pt x="24" y="51"/>
                  </a:lnTo>
                  <a:lnTo>
                    <a:pt x="36" y="0"/>
                  </a:lnTo>
                  <a:close/>
                </a:path>
              </a:pathLst>
            </a:custGeom>
            <a:solidFill>
              <a:srgbClr val="000000"/>
            </a:solidFill>
            <a:ln w="0">
              <a:solidFill>
                <a:srgbClr val="000000"/>
              </a:solidFill>
              <a:prstDash val="solid"/>
              <a:round/>
              <a:headEnd/>
              <a:tailEnd/>
            </a:ln>
          </p:spPr>
          <p:txBody>
            <a:bodyPr/>
            <a:lstStyle/>
            <a:p>
              <a:endParaRPr lang="en-US"/>
            </a:p>
          </p:txBody>
        </p:sp>
        <p:sp>
          <p:nvSpPr>
            <p:cNvPr id="6225" name="Freeform 72"/>
            <p:cNvSpPr>
              <a:spLocks noChangeArrowheads="1"/>
            </p:cNvSpPr>
            <p:nvPr/>
          </p:nvSpPr>
          <p:spPr bwMode="auto">
            <a:xfrm>
              <a:off x="5305426" y="5259388"/>
              <a:ext cx="17463" cy="114300"/>
            </a:xfrm>
            <a:custGeom>
              <a:avLst/>
              <a:gdLst>
                <a:gd name="T0" fmla="*/ 2147483646 w 11"/>
                <a:gd name="T1" fmla="*/ 0 h 72"/>
                <a:gd name="T2" fmla="*/ 2147483646 w 11"/>
                <a:gd name="T3" fmla="*/ 2147483646 h 72"/>
                <a:gd name="T4" fmla="*/ 0 w 11"/>
                <a:gd name="T5" fmla="*/ 2147483646 h 72"/>
                <a:gd name="T6" fmla="*/ 2147483646 w 11"/>
                <a:gd name="T7" fmla="*/ 0 h 72"/>
                <a:gd name="T8" fmla="*/ 0 60000 65536"/>
                <a:gd name="T9" fmla="*/ 0 60000 65536"/>
                <a:gd name="T10" fmla="*/ 0 60000 65536"/>
                <a:gd name="T11" fmla="*/ 0 60000 65536"/>
                <a:gd name="T12" fmla="*/ 0 w 11"/>
                <a:gd name="T13" fmla="*/ 0 h 72"/>
                <a:gd name="T14" fmla="*/ 11 w 11"/>
                <a:gd name="T15" fmla="*/ 72 h 72"/>
              </a:gdLst>
              <a:ahLst/>
              <a:cxnLst>
                <a:cxn ang="T8">
                  <a:pos x="T0" y="T1"/>
                </a:cxn>
                <a:cxn ang="T9">
                  <a:pos x="T2" y="T3"/>
                </a:cxn>
                <a:cxn ang="T10">
                  <a:pos x="T4" y="T5"/>
                </a:cxn>
                <a:cxn ang="T11">
                  <a:pos x="T6" y="T7"/>
                </a:cxn>
              </a:cxnLst>
              <a:rect l="T12" t="T13" r="T14" b="T15"/>
              <a:pathLst>
                <a:path w="11" h="72">
                  <a:moveTo>
                    <a:pt x="11" y="0"/>
                  </a:moveTo>
                  <a:lnTo>
                    <a:pt x="11" y="72"/>
                  </a:lnTo>
                  <a:lnTo>
                    <a:pt x="0" y="51"/>
                  </a:lnTo>
                  <a:lnTo>
                    <a:pt x="11" y="0"/>
                  </a:lnTo>
                  <a:close/>
                </a:path>
              </a:pathLst>
            </a:custGeom>
            <a:solidFill>
              <a:srgbClr val="000000"/>
            </a:solidFill>
            <a:ln w="0">
              <a:solidFill>
                <a:srgbClr val="000000"/>
              </a:solidFill>
              <a:prstDash val="solid"/>
              <a:round/>
              <a:headEnd/>
              <a:tailEnd/>
            </a:ln>
          </p:spPr>
          <p:txBody>
            <a:bodyPr/>
            <a:lstStyle/>
            <a:p>
              <a:endParaRPr lang="en-US"/>
            </a:p>
          </p:txBody>
        </p:sp>
      </p:grpSp>
      <p:sp>
        <p:nvSpPr>
          <p:cNvPr id="6196" name="Text Box 73"/>
          <p:cNvSpPr txBox="1">
            <a:spLocks noChangeArrowheads="1"/>
          </p:cNvSpPr>
          <p:nvPr/>
        </p:nvSpPr>
        <p:spPr bwMode="auto">
          <a:xfrm>
            <a:off x="3724275" y="4872038"/>
            <a:ext cx="985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Expulsion of the water</a:t>
            </a:r>
          </a:p>
        </p:txBody>
      </p:sp>
      <p:sp>
        <p:nvSpPr>
          <p:cNvPr id="6197" name="Text Box 74"/>
          <p:cNvSpPr txBox="1">
            <a:spLocks noChangeArrowheads="1"/>
          </p:cNvSpPr>
          <p:nvPr/>
        </p:nvSpPr>
        <p:spPr bwMode="auto">
          <a:xfrm>
            <a:off x="214313" y="382588"/>
            <a:ext cx="83185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u="sng" dirty="0">
                <a:solidFill>
                  <a:srgbClr val="800000"/>
                </a:solidFill>
              </a:rPr>
              <a:t>Consolidation Settlement</a:t>
            </a:r>
            <a:r>
              <a:rPr lang="en-US" altLang="en-US" sz="2400" dirty="0">
                <a:solidFill>
                  <a:srgbClr val="800000"/>
                </a:solidFill>
              </a:rPr>
              <a:t> (Time Dependent Settlement)</a:t>
            </a:r>
          </a:p>
        </p:txBody>
      </p:sp>
      <p:sp>
        <p:nvSpPr>
          <p:cNvPr id="6198" name="Text Box 75"/>
          <p:cNvSpPr txBox="1">
            <a:spLocks noChangeArrowheads="1"/>
          </p:cNvSpPr>
          <p:nvPr/>
        </p:nvSpPr>
        <p:spPr bwMode="auto">
          <a:xfrm>
            <a:off x="7502525" y="33338"/>
            <a:ext cx="16240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6199" name="Text Box 76"/>
          <p:cNvSpPr txBox="1">
            <a:spLocks noChangeArrowheads="1"/>
          </p:cNvSpPr>
          <p:nvPr/>
        </p:nvSpPr>
        <p:spPr bwMode="auto">
          <a:xfrm>
            <a:off x="65088" y="965200"/>
            <a:ext cx="92059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   </a:t>
            </a:r>
          </a:p>
          <a:p>
            <a:r>
              <a:rPr lang="en-US" altLang="en-US" sz="1400" dirty="0">
                <a:solidFill>
                  <a:srgbClr val="000000"/>
                </a:solidFill>
              </a:rPr>
              <a:t>   *  Consolidation settlement occurs in cohesive soils due to the expulsion of the water from the voids.</a:t>
            </a:r>
          </a:p>
          <a:p>
            <a:r>
              <a:rPr lang="en-US" altLang="en-US" sz="1400" dirty="0">
                <a:solidFill>
                  <a:srgbClr val="000000"/>
                </a:solidFill>
              </a:rPr>
              <a:t>   *  Because of the soil permeability the rate of settlement may varied from soil to another.   </a:t>
            </a:r>
          </a:p>
          <a:p>
            <a:r>
              <a:rPr lang="en-US" altLang="en-US" sz="1400" dirty="0">
                <a:solidFill>
                  <a:srgbClr val="000000"/>
                </a:solidFill>
              </a:rPr>
              <a:t>   *  Also the variation in the rate of consolidation settlement depends on the boundary conditions.</a:t>
            </a:r>
          </a:p>
          <a:p>
            <a:endParaRPr lang="en-US" altLang="en-US" sz="1400" dirty="0">
              <a:solidFill>
                <a:srgbClr val="000000"/>
              </a:solidFill>
            </a:endParaRPr>
          </a:p>
          <a:p>
            <a:r>
              <a:rPr lang="en-US" altLang="en-US" sz="2400" b="1" dirty="0">
                <a:solidFill>
                  <a:srgbClr val="000000"/>
                </a:solidFill>
              </a:rPr>
              <a:t>S</a:t>
            </a:r>
            <a:r>
              <a:rPr lang="en-US" altLang="en-US" sz="2400" baseline="-25000" dirty="0">
                <a:solidFill>
                  <a:srgbClr val="000000"/>
                </a:solidFill>
              </a:rPr>
              <a:t>Consolidation</a:t>
            </a:r>
            <a:r>
              <a:rPr lang="en-US" altLang="en-US" sz="2400" b="1" dirty="0">
                <a:solidFill>
                  <a:srgbClr val="000000"/>
                </a:solidFill>
              </a:rPr>
              <a:t> = S</a:t>
            </a:r>
            <a:r>
              <a:rPr lang="en-US" altLang="en-US" sz="2400" baseline="-25000" dirty="0">
                <a:solidFill>
                  <a:srgbClr val="000000"/>
                </a:solidFill>
              </a:rPr>
              <a:t>primary</a:t>
            </a:r>
            <a:r>
              <a:rPr lang="en-US" altLang="en-US" sz="2400" b="1" dirty="0">
                <a:solidFill>
                  <a:srgbClr val="000000"/>
                </a:solidFill>
              </a:rPr>
              <a:t> + </a:t>
            </a:r>
            <a:r>
              <a:rPr lang="en-US" altLang="en-US" sz="2400" b="1" dirty="0" smtClean="0">
                <a:solidFill>
                  <a:srgbClr val="000000"/>
                </a:solidFill>
              </a:rPr>
              <a:t>S</a:t>
            </a:r>
            <a:r>
              <a:rPr lang="en-US" altLang="en-US" sz="2400" baseline="-25000" dirty="0" smtClean="0">
                <a:solidFill>
                  <a:srgbClr val="000000"/>
                </a:solidFill>
              </a:rPr>
              <a:t>secondary</a:t>
            </a:r>
            <a:endParaRPr lang="en-US" altLang="en-US" sz="1600" baseline="-25000" dirty="0">
              <a:solidFill>
                <a:srgbClr val="000000"/>
              </a:solidFill>
            </a:endParaRPr>
          </a:p>
          <a:p>
            <a:pPr algn="ctr"/>
            <a:endParaRPr lang="en-US" altLang="en-US" sz="1600" dirty="0">
              <a:solidFill>
                <a:srgbClr val="000000"/>
              </a:solidFill>
            </a:endParaRPr>
          </a:p>
          <a:p>
            <a:pPr algn="ctr"/>
            <a:endParaRPr lang="en-US" altLang="en-US" sz="1600" dirty="0">
              <a:solidFill>
                <a:srgbClr val="000000"/>
              </a:solidFill>
            </a:endParaRPr>
          </a:p>
          <a:p>
            <a:r>
              <a:rPr lang="en-US" altLang="en-US" sz="1600" dirty="0">
                <a:solidFill>
                  <a:srgbClr val="000000"/>
                </a:solidFill>
              </a:rPr>
              <a:t>Primary Consolidation                Volume change is due to reduction in pore water pressure</a:t>
            </a:r>
          </a:p>
          <a:p>
            <a:endParaRPr lang="en-US" altLang="en-US" sz="1600" dirty="0">
              <a:solidFill>
                <a:srgbClr val="000000"/>
              </a:solidFill>
            </a:endParaRPr>
          </a:p>
          <a:p>
            <a:r>
              <a:rPr lang="en-US" altLang="en-US" sz="1600" dirty="0">
                <a:solidFill>
                  <a:srgbClr val="000000"/>
                </a:solidFill>
              </a:rPr>
              <a:t>Secondary Consolidation          Volume change is due to the rearrangement of the soil particles </a:t>
            </a:r>
          </a:p>
          <a:p>
            <a:r>
              <a:rPr lang="en-US" altLang="en-US" sz="1600" dirty="0">
                <a:solidFill>
                  <a:srgbClr val="000000"/>
                </a:solidFill>
              </a:rPr>
              <a:t>							     </a:t>
            </a:r>
            <a:r>
              <a:rPr lang="en-US" altLang="en-US" sz="1200" dirty="0">
                <a:solidFill>
                  <a:srgbClr val="00B050"/>
                </a:solidFill>
              </a:rPr>
              <a:t>(No pore water pressure change, </a:t>
            </a:r>
            <a:r>
              <a:rPr lang="en-US" altLang="en-US" sz="1200" dirty="0" err="1">
                <a:solidFill>
                  <a:srgbClr val="00B050"/>
                </a:solidFill>
              </a:rPr>
              <a:t>Δu</a:t>
            </a:r>
            <a:r>
              <a:rPr lang="en-US" altLang="en-US" sz="1200" dirty="0">
                <a:solidFill>
                  <a:srgbClr val="00B050"/>
                </a:solidFill>
              </a:rPr>
              <a:t> = 0, occurs </a:t>
            </a:r>
            <a:r>
              <a:rPr lang="en-US" altLang="en-US" sz="1200" u="sng" dirty="0">
                <a:solidFill>
                  <a:srgbClr val="00B050"/>
                </a:solidFill>
              </a:rPr>
              <a:t>after the primary consolidation</a:t>
            </a:r>
            <a:r>
              <a:rPr lang="en-US" altLang="en-US" sz="1200" dirty="0">
                <a:solidFill>
                  <a:srgbClr val="00B050"/>
                </a:solidFill>
              </a:rPr>
              <a:t>)</a:t>
            </a:r>
          </a:p>
        </p:txBody>
      </p:sp>
      <p:cxnSp>
        <p:nvCxnSpPr>
          <p:cNvPr id="6200" name="Straight Arrow Connector 78"/>
          <p:cNvCxnSpPr>
            <a:cxnSpLocks noChangeShapeType="1"/>
          </p:cNvCxnSpPr>
          <p:nvPr/>
        </p:nvCxnSpPr>
        <p:spPr bwMode="auto">
          <a:xfrm rot="10800000" flipV="1">
            <a:off x="5376863" y="5294313"/>
            <a:ext cx="1060450" cy="4016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201" name="TextBox 79"/>
          <p:cNvSpPr txBox="1">
            <a:spLocks noChangeArrowheads="1"/>
          </p:cNvSpPr>
          <p:nvPr/>
        </p:nvSpPr>
        <p:spPr bwMode="auto">
          <a:xfrm>
            <a:off x="6437313" y="4819650"/>
            <a:ext cx="2224087" cy="1570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When the water in the voids starts to flow out of the soil matrix due to consolidation of the clay layer.  Consequently, the excess pore water pressure (</a:t>
            </a:r>
            <a:r>
              <a:rPr lang="en-US" altLang="en-US" sz="1200">
                <a:latin typeface="Symbol" panose="05050102010706020507" pitchFamily="18" charset="2"/>
              </a:rPr>
              <a:t>D</a:t>
            </a:r>
            <a:r>
              <a:rPr lang="en-US" altLang="en-US" sz="1200"/>
              <a:t>u) will reduce,  and the void ratio (e) of the soil matrix will reduce too. </a:t>
            </a:r>
          </a:p>
        </p:txBody>
      </p:sp>
      <p:grpSp>
        <p:nvGrpSpPr>
          <p:cNvPr id="3" name="Group 83"/>
          <p:cNvGrpSpPr/>
          <p:nvPr/>
        </p:nvGrpSpPr>
        <p:grpSpPr>
          <a:xfrm>
            <a:off x="4242817" y="5268811"/>
            <a:ext cx="1243584" cy="1074769"/>
            <a:chOff x="4379913" y="5351463"/>
            <a:chExt cx="973138" cy="887412"/>
          </a:xfrm>
          <a:solidFill>
            <a:schemeClr val="bg1">
              <a:alpha val="0"/>
            </a:schemeClr>
          </a:solidFill>
        </p:grpSpPr>
        <p:sp>
          <p:nvSpPr>
            <p:cNvPr id="86" name="Freeform 9"/>
            <p:cNvSpPr>
              <a:spLocks noChangeArrowheads="1"/>
            </p:cNvSpPr>
            <p:nvPr/>
          </p:nvSpPr>
          <p:spPr bwMode="auto">
            <a:xfrm>
              <a:off x="4613276" y="5622925"/>
              <a:ext cx="247650" cy="290513"/>
            </a:xfrm>
            <a:custGeom>
              <a:avLst/>
              <a:gdLst/>
              <a:ahLst/>
              <a:cxnLst>
                <a:cxn ang="0">
                  <a:pos x="54" y="16"/>
                </a:cxn>
                <a:cxn ang="0">
                  <a:pos x="73" y="5"/>
                </a:cxn>
                <a:cxn ang="0">
                  <a:pos x="86" y="1"/>
                </a:cxn>
                <a:cxn ang="0">
                  <a:pos x="97" y="0"/>
                </a:cxn>
                <a:cxn ang="0">
                  <a:pos x="108" y="1"/>
                </a:cxn>
                <a:cxn ang="0">
                  <a:pos x="113" y="1"/>
                </a:cxn>
                <a:cxn ang="0">
                  <a:pos x="122" y="7"/>
                </a:cxn>
                <a:cxn ang="0">
                  <a:pos x="128" y="20"/>
                </a:cxn>
                <a:cxn ang="0">
                  <a:pos x="132" y="36"/>
                </a:cxn>
                <a:cxn ang="0">
                  <a:pos x="136" y="51"/>
                </a:cxn>
                <a:cxn ang="0">
                  <a:pos x="142" y="62"/>
                </a:cxn>
                <a:cxn ang="0">
                  <a:pos x="148" y="70"/>
                </a:cxn>
                <a:cxn ang="0">
                  <a:pos x="156" y="86"/>
                </a:cxn>
                <a:cxn ang="0">
                  <a:pos x="155" y="102"/>
                </a:cxn>
                <a:cxn ang="0">
                  <a:pos x="151" y="107"/>
                </a:cxn>
                <a:cxn ang="0">
                  <a:pos x="139" y="116"/>
                </a:cxn>
                <a:cxn ang="0">
                  <a:pos x="123" y="127"/>
                </a:cxn>
                <a:cxn ang="0">
                  <a:pos x="116" y="135"/>
                </a:cxn>
                <a:cxn ang="0">
                  <a:pos x="109" y="150"/>
                </a:cxn>
                <a:cxn ang="0">
                  <a:pos x="106" y="165"/>
                </a:cxn>
                <a:cxn ang="0">
                  <a:pos x="101" y="176"/>
                </a:cxn>
                <a:cxn ang="0">
                  <a:pos x="95" y="180"/>
                </a:cxn>
                <a:cxn ang="0">
                  <a:pos x="81" y="183"/>
                </a:cxn>
                <a:cxn ang="0">
                  <a:pos x="64" y="180"/>
                </a:cxn>
                <a:cxn ang="0">
                  <a:pos x="48" y="173"/>
                </a:cxn>
                <a:cxn ang="0">
                  <a:pos x="37" y="164"/>
                </a:cxn>
                <a:cxn ang="0">
                  <a:pos x="32" y="155"/>
                </a:cxn>
                <a:cxn ang="0">
                  <a:pos x="32" y="138"/>
                </a:cxn>
                <a:cxn ang="0">
                  <a:pos x="33" y="128"/>
                </a:cxn>
                <a:cxn ang="0">
                  <a:pos x="29" y="110"/>
                </a:cxn>
                <a:cxn ang="0">
                  <a:pos x="10" y="102"/>
                </a:cxn>
                <a:cxn ang="0">
                  <a:pos x="7" y="100"/>
                </a:cxn>
                <a:cxn ang="0">
                  <a:pos x="2" y="94"/>
                </a:cxn>
                <a:cxn ang="0">
                  <a:pos x="0" y="85"/>
                </a:cxn>
                <a:cxn ang="0">
                  <a:pos x="2" y="74"/>
                </a:cxn>
                <a:cxn ang="0">
                  <a:pos x="7" y="62"/>
                </a:cxn>
                <a:cxn ang="0">
                  <a:pos x="16" y="49"/>
                </a:cxn>
                <a:cxn ang="0">
                  <a:pos x="27" y="36"/>
                </a:cxn>
                <a:cxn ang="0">
                  <a:pos x="43" y="23"/>
                </a:cxn>
                <a:cxn ang="0">
                  <a:pos x="43" y="23"/>
                </a:cxn>
              </a:cxnLst>
              <a:rect l="0" t="0" r="r" b="b"/>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2" y="62"/>
                  </a:lnTo>
                  <a:lnTo>
                    <a:pt x="148" y="70"/>
                  </a:lnTo>
                  <a:lnTo>
                    <a:pt x="153" y="78"/>
                  </a:lnTo>
                  <a:lnTo>
                    <a:pt x="156" y="86"/>
                  </a:lnTo>
                  <a:lnTo>
                    <a:pt x="156" y="94"/>
                  </a:lnTo>
                  <a:lnTo>
                    <a:pt x="155" y="102"/>
                  </a:lnTo>
                  <a:lnTo>
                    <a:pt x="155" y="102"/>
                  </a:lnTo>
                  <a:lnTo>
                    <a:pt x="151" y="107"/>
                  </a:lnTo>
                  <a:lnTo>
                    <a:pt x="146" y="112"/>
                  </a:lnTo>
                  <a:lnTo>
                    <a:pt x="139" y="116"/>
                  </a:lnTo>
                  <a:lnTo>
                    <a:pt x="131" y="121"/>
                  </a:lnTo>
                  <a:lnTo>
                    <a:pt x="123" y="127"/>
                  </a:lnTo>
                  <a:lnTo>
                    <a:pt x="116" y="135"/>
                  </a:lnTo>
                  <a:lnTo>
                    <a:pt x="116" y="135"/>
                  </a:lnTo>
                  <a:lnTo>
                    <a:pt x="112" y="143"/>
                  </a:lnTo>
                  <a:lnTo>
                    <a:pt x="109" y="150"/>
                  </a:lnTo>
                  <a:lnTo>
                    <a:pt x="107" y="158"/>
                  </a:lnTo>
                  <a:lnTo>
                    <a:pt x="106" y="165"/>
                  </a:lnTo>
                  <a:lnTo>
                    <a:pt x="104" y="171"/>
                  </a:lnTo>
                  <a:lnTo>
                    <a:pt x="101" y="176"/>
                  </a:lnTo>
                  <a:lnTo>
                    <a:pt x="95" y="180"/>
                  </a:lnTo>
                  <a:lnTo>
                    <a:pt x="95" y="180"/>
                  </a:lnTo>
                  <a:lnTo>
                    <a:pt x="89" y="182"/>
                  </a:lnTo>
                  <a:lnTo>
                    <a:pt x="81" y="183"/>
                  </a:lnTo>
                  <a:lnTo>
                    <a:pt x="73" y="182"/>
                  </a:lnTo>
                  <a:lnTo>
                    <a:pt x="64" y="180"/>
                  </a:lnTo>
                  <a:lnTo>
                    <a:pt x="55" y="177"/>
                  </a:lnTo>
                  <a:lnTo>
                    <a:pt x="48" y="173"/>
                  </a:lnTo>
                  <a:lnTo>
                    <a:pt x="41" y="169"/>
                  </a:lnTo>
                  <a:lnTo>
                    <a:pt x="37" y="164"/>
                  </a:lnTo>
                  <a:lnTo>
                    <a:pt x="37" y="164"/>
                  </a:lnTo>
                  <a:lnTo>
                    <a:pt x="32" y="155"/>
                  </a:lnTo>
                  <a:lnTo>
                    <a:pt x="32" y="147"/>
                  </a:lnTo>
                  <a:lnTo>
                    <a:pt x="32" y="138"/>
                  </a:lnTo>
                  <a:lnTo>
                    <a:pt x="33" y="128"/>
                  </a:lnTo>
                  <a:lnTo>
                    <a:pt x="33" y="128"/>
                  </a:lnTo>
                  <a:lnTo>
                    <a:pt x="32" y="117"/>
                  </a:lnTo>
                  <a:lnTo>
                    <a:pt x="29" y="110"/>
                  </a:lnTo>
                  <a:lnTo>
                    <a:pt x="22" y="105"/>
                  </a:lnTo>
                  <a:lnTo>
                    <a:pt x="10" y="102"/>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lnTo>
                    <a:pt x="43" y="23"/>
                  </a:lnTo>
                  <a:lnTo>
                    <a:pt x="43" y="23"/>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87" name="Freeform 10"/>
            <p:cNvSpPr>
              <a:spLocks noChangeArrowheads="1"/>
            </p:cNvSpPr>
            <p:nvPr/>
          </p:nvSpPr>
          <p:spPr bwMode="auto">
            <a:xfrm>
              <a:off x="4851401" y="5694363"/>
              <a:ext cx="293688" cy="246063"/>
            </a:xfrm>
            <a:custGeom>
              <a:avLst/>
              <a:gdLst/>
              <a:ahLst/>
              <a:cxnLst>
                <a:cxn ang="0">
                  <a:pos x="27" y="37"/>
                </a:cxn>
                <a:cxn ang="0">
                  <a:pos x="13" y="53"/>
                </a:cxn>
                <a:cxn ang="0">
                  <a:pos x="5" y="65"/>
                </a:cxn>
                <a:cxn ang="0">
                  <a:pos x="2" y="75"/>
                </a:cxn>
                <a:cxn ang="0">
                  <a:pos x="0" y="85"/>
                </a:cxn>
                <a:cxn ang="0">
                  <a:pos x="0" y="91"/>
                </a:cxn>
                <a:cxn ang="0">
                  <a:pos x="3" y="101"/>
                </a:cxn>
                <a:cxn ang="0">
                  <a:pos x="14" y="109"/>
                </a:cxn>
                <a:cxn ang="0">
                  <a:pos x="29" y="117"/>
                </a:cxn>
                <a:cxn ang="0">
                  <a:pos x="43" y="125"/>
                </a:cxn>
                <a:cxn ang="0">
                  <a:pos x="52" y="132"/>
                </a:cxn>
                <a:cxn ang="0">
                  <a:pos x="58" y="140"/>
                </a:cxn>
                <a:cxn ang="0">
                  <a:pos x="72" y="151"/>
                </a:cxn>
                <a:cxn ang="0">
                  <a:pos x="88" y="155"/>
                </a:cxn>
                <a:cxn ang="0">
                  <a:pos x="94" y="152"/>
                </a:cxn>
                <a:cxn ang="0">
                  <a:pos x="105" y="142"/>
                </a:cxn>
                <a:cxn ang="0">
                  <a:pos x="119" y="129"/>
                </a:cxn>
                <a:cxn ang="0">
                  <a:pos x="129" y="124"/>
                </a:cxn>
                <a:cxn ang="0">
                  <a:pos x="146" y="120"/>
                </a:cxn>
                <a:cxn ang="0">
                  <a:pos x="160" y="121"/>
                </a:cxn>
                <a:cxn ang="0">
                  <a:pos x="173" y="119"/>
                </a:cxn>
                <a:cxn ang="0">
                  <a:pos x="178" y="115"/>
                </a:cxn>
                <a:cxn ang="0">
                  <a:pos x="183" y="101"/>
                </a:cxn>
                <a:cxn ang="0">
                  <a:pos x="185" y="84"/>
                </a:cxn>
                <a:cxn ang="0">
                  <a:pos x="182" y="66"/>
                </a:cxn>
                <a:cxn ang="0">
                  <a:pos x="175" y="54"/>
                </a:cxn>
                <a:cxn ang="0">
                  <a:pos x="167" y="47"/>
                </a:cxn>
                <a:cxn ang="0">
                  <a:pos x="151" y="43"/>
                </a:cxn>
                <a:cxn ang="0">
                  <a:pos x="140" y="41"/>
                </a:cxn>
                <a:cxn ang="0">
                  <a:pos x="125" y="34"/>
                </a:cxn>
                <a:cxn ang="0">
                  <a:pos x="121" y="13"/>
                </a:cxn>
                <a:cxn ang="0">
                  <a:pos x="120" y="10"/>
                </a:cxn>
                <a:cxn ang="0">
                  <a:pos x="115" y="4"/>
                </a:cxn>
                <a:cxn ang="0">
                  <a:pos x="107" y="0"/>
                </a:cxn>
                <a:cxn ang="0">
                  <a:pos x="96" y="0"/>
                </a:cxn>
                <a:cxn ang="0">
                  <a:pos x="83" y="2"/>
                </a:cxn>
                <a:cxn ang="0">
                  <a:pos x="68" y="7"/>
                </a:cxn>
                <a:cxn ang="0">
                  <a:pos x="53" y="15"/>
                </a:cxn>
                <a:cxn ang="0">
                  <a:pos x="37" y="27"/>
                </a:cxn>
                <a:cxn ang="0">
                  <a:pos x="37" y="27"/>
                </a:cxn>
              </a:cxnLst>
              <a:rect l="0" t="0" r="r" b="b"/>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2" y="132"/>
                  </a:lnTo>
                  <a:lnTo>
                    <a:pt x="58" y="140"/>
                  </a:lnTo>
                  <a:lnTo>
                    <a:pt x="65" y="147"/>
                  </a:lnTo>
                  <a:lnTo>
                    <a:pt x="72" y="151"/>
                  </a:lnTo>
                  <a:lnTo>
                    <a:pt x="80" y="154"/>
                  </a:lnTo>
                  <a:lnTo>
                    <a:pt x="88" y="155"/>
                  </a:lnTo>
                  <a:lnTo>
                    <a:pt x="88" y="155"/>
                  </a:lnTo>
                  <a:lnTo>
                    <a:pt x="94" y="152"/>
                  </a:lnTo>
                  <a:lnTo>
                    <a:pt x="99" y="148"/>
                  </a:lnTo>
                  <a:lnTo>
                    <a:pt x="105" y="142"/>
                  </a:lnTo>
                  <a:lnTo>
                    <a:pt x="112" y="135"/>
                  </a:lnTo>
                  <a:lnTo>
                    <a:pt x="119" y="129"/>
                  </a:lnTo>
                  <a:lnTo>
                    <a:pt x="129" y="124"/>
                  </a:lnTo>
                  <a:lnTo>
                    <a:pt x="129" y="124"/>
                  </a:lnTo>
                  <a:lnTo>
                    <a:pt x="137" y="121"/>
                  </a:lnTo>
                  <a:lnTo>
                    <a:pt x="146" y="120"/>
                  </a:lnTo>
                  <a:lnTo>
                    <a:pt x="153" y="121"/>
                  </a:lnTo>
                  <a:lnTo>
                    <a:pt x="160" y="121"/>
                  </a:lnTo>
                  <a:lnTo>
                    <a:pt x="167" y="121"/>
                  </a:lnTo>
                  <a:lnTo>
                    <a:pt x="173" y="119"/>
                  </a:lnTo>
                  <a:lnTo>
                    <a:pt x="178" y="115"/>
                  </a:lnTo>
                  <a:lnTo>
                    <a:pt x="178" y="115"/>
                  </a:lnTo>
                  <a:lnTo>
                    <a:pt x="181" y="109"/>
                  </a:lnTo>
                  <a:lnTo>
                    <a:pt x="183" y="101"/>
                  </a:lnTo>
                  <a:lnTo>
                    <a:pt x="185" y="93"/>
                  </a:lnTo>
                  <a:lnTo>
                    <a:pt x="185" y="84"/>
                  </a:lnTo>
                  <a:lnTo>
                    <a:pt x="184" y="75"/>
                  </a:lnTo>
                  <a:lnTo>
                    <a:pt x="182" y="66"/>
                  </a:lnTo>
                  <a:lnTo>
                    <a:pt x="179" y="59"/>
                  </a:lnTo>
                  <a:lnTo>
                    <a:pt x="175" y="54"/>
                  </a:lnTo>
                  <a:lnTo>
                    <a:pt x="175" y="54"/>
                  </a:lnTo>
                  <a:lnTo>
                    <a:pt x="167" y="47"/>
                  </a:lnTo>
                  <a:lnTo>
                    <a:pt x="160" y="45"/>
                  </a:lnTo>
                  <a:lnTo>
                    <a:pt x="151" y="43"/>
                  </a:lnTo>
                  <a:lnTo>
                    <a:pt x="140" y="41"/>
                  </a:lnTo>
                  <a:lnTo>
                    <a:pt x="140" y="41"/>
                  </a:lnTo>
                  <a:lnTo>
                    <a:pt x="131" y="38"/>
                  </a:lnTo>
                  <a:lnTo>
                    <a:pt x="125" y="34"/>
                  </a:lnTo>
                  <a:lnTo>
                    <a:pt x="122" y="26"/>
                  </a:lnTo>
                  <a:lnTo>
                    <a:pt x="121" y="13"/>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lnTo>
                    <a:pt x="37" y="27"/>
                  </a:lnTo>
                  <a:lnTo>
                    <a:pt x="37" y="27"/>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88" name="Freeform 11"/>
            <p:cNvSpPr>
              <a:spLocks noChangeArrowheads="1"/>
            </p:cNvSpPr>
            <p:nvPr/>
          </p:nvSpPr>
          <p:spPr bwMode="auto">
            <a:xfrm>
              <a:off x="4937126" y="5972175"/>
              <a:ext cx="242888" cy="266700"/>
            </a:xfrm>
            <a:custGeom>
              <a:avLst/>
              <a:gdLst/>
              <a:ahLst/>
              <a:cxnLst>
                <a:cxn ang="0">
                  <a:pos x="151" y="56"/>
                </a:cxn>
                <a:cxn ang="0">
                  <a:pos x="146" y="36"/>
                </a:cxn>
                <a:cxn ang="0">
                  <a:pos x="141" y="22"/>
                </a:cxn>
                <a:cxn ang="0">
                  <a:pos x="134" y="14"/>
                </a:cxn>
                <a:cxn ang="0">
                  <a:pos x="127" y="7"/>
                </a:cxn>
                <a:cxn ang="0">
                  <a:pos x="123" y="3"/>
                </a:cxn>
                <a:cxn ang="0">
                  <a:pos x="112" y="0"/>
                </a:cxn>
                <a:cxn ang="0">
                  <a:pos x="99" y="4"/>
                </a:cxn>
                <a:cxn ang="0">
                  <a:pos x="84" y="11"/>
                </a:cxn>
                <a:cxn ang="0">
                  <a:pos x="70" y="18"/>
                </a:cxn>
                <a:cxn ang="0">
                  <a:pos x="58" y="21"/>
                </a:cxn>
                <a:cxn ang="0">
                  <a:pos x="48" y="22"/>
                </a:cxn>
                <a:cxn ang="0">
                  <a:pos x="31" y="27"/>
                </a:cxn>
                <a:cxn ang="0">
                  <a:pos x="20" y="38"/>
                </a:cxn>
                <a:cxn ang="0">
                  <a:pos x="18" y="44"/>
                </a:cxn>
                <a:cxn ang="0">
                  <a:pos x="20" y="59"/>
                </a:cxn>
                <a:cxn ang="0">
                  <a:pos x="22" y="78"/>
                </a:cxn>
                <a:cxn ang="0">
                  <a:pos x="21" y="89"/>
                </a:cxn>
                <a:cxn ang="0">
                  <a:pos x="14" y="105"/>
                </a:cxn>
                <a:cxn ang="0">
                  <a:pos x="5" y="116"/>
                </a:cxn>
                <a:cxn ang="0">
                  <a:pos x="0" y="128"/>
                </a:cxn>
                <a:cxn ang="0">
                  <a:pos x="0" y="134"/>
                </a:cxn>
                <a:cxn ang="0">
                  <a:pos x="8" y="147"/>
                </a:cxn>
                <a:cxn ang="0">
                  <a:pos x="21" y="158"/>
                </a:cxn>
                <a:cxn ang="0">
                  <a:pos x="37" y="166"/>
                </a:cxn>
                <a:cxn ang="0">
                  <a:pos x="51" y="168"/>
                </a:cxn>
                <a:cxn ang="0">
                  <a:pos x="61" y="165"/>
                </a:cxn>
                <a:cxn ang="0">
                  <a:pos x="73" y="154"/>
                </a:cxn>
                <a:cxn ang="0">
                  <a:pos x="81" y="146"/>
                </a:cxn>
                <a:cxn ang="0">
                  <a:pos x="97" y="138"/>
                </a:cxn>
                <a:cxn ang="0">
                  <a:pos x="116" y="146"/>
                </a:cxn>
                <a:cxn ang="0">
                  <a:pos x="119" y="148"/>
                </a:cxn>
                <a:cxn ang="0">
                  <a:pos x="127" y="147"/>
                </a:cxn>
                <a:cxn ang="0">
                  <a:pos x="134" y="143"/>
                </a:cxn>
                <a:cxn ang="0">
                  <a:pos x="141" y="134"/>
                </a:cxn>
                <a:cxn ang="0">
                  <a:pos x="147" y="122"/>
                </a:cxn>
                <a:cxn ang="0">
                  <a:pos x="151" y="107"/>
                </a:cxn>
                <a:cxn ang="0">
                  <a:pos x="153" y="90"/>
                </a:cxn>
                <a:cxn ang="0">
                  <a:pos x="153" y="70"/>
                </a:cxn>
                <a:cxn ang="0">
                  <a:pos x="153" y="70"/>
                </a:cxn>
              </a:cxnLst>
              <a:rect l="0" t="0" r="r" b="b"/>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58" y="21"/>
                  </a:lnTo>
                  <a:lnTo>
                    <a:pt x="48" y="22"/>
                  </a:lnTo>
                  <a:lnTo>
                    <a:pt x="39" y="24"/>
                  </a:lnTo>
                  <a:lnTo>
                    <a:pt x="31" y="27"/>
                  </a:lnTo>
                  <a:lnTo>
                    <a:pt x="24" y="32"/>
                  </a:lnTo>
                  <a:lnTo>
                    <a:pt x="20" y="38"/>
                  </a:lnTo>
                  <a:lnTo>
                    <a:pt x="20" y="38"/>
                  </a:lnTo>
                  <a:lnTo>
                    <a:pt x="18" y="44"/>
                  </a:lnTo>
                  <a:lnTo>
                    <a:pt x="18" y="51"/>
                  </a:lnTo>
                  <a:lnTo>
                    <a:pt x="20" y="59"/>
                  </a:lnTo>
                  <a:lnTo>
                    <a:pt x="21" y="68"/>
                  </a:lnTo>
                  <a:lnTo>
                    <a:pt x="22" y="78"/>
                  </a:lnTo>
                  <a:lnTo>
                    <a:pt x="21" y="89"/>
                  </a:lnTo>
                  <a:lnTo>
                    <a:pt x="21" y="89"/>
                  </a:lnTo>
                  <a:lnTo>
                    <a:pt x="18" y="98"/>
                  </a:lnTo>
                  <a:lnTo>
                    <a:pt x="14" y="105"/>
                  </a:lnTo>
                  <a:lnTo>
                    <a:pt x="9" y="111"/>
                  </a:lnTo>
                  <a:lnTo>
                    <a:pt x="5" y="116"/>
                  </a:lnTo>
                  <a:lnTo>
                    <a:pt x="1" y="122"/>
                  </a:lnTo>
                  <a:lnTo>
                    <a:pt x="0" y="128"/>
                  </a:lnTo>
                  <a:lnTo>
                    <a:pt x="0" y="134"/>
                  </a:lnTo>
                  <a:lnTo>
                    <a:pt x="0" y="134"/>
                  </a:lnTo>
                  <a:lnTo>
                    <a:pt x="3" y="140"/>
                  </a:lnTo>
                  <a:lnTo>
                    <a:pt x="8" y="147"/>
                  </a:lnTo>
                  <a:lnTo>
                    <a:pt x="14" y="152"/>
                  </a:lnTo>
                  <a:lnTo>
                    <a:pt x="21" y="158"/>
                  </a:lnTo>
                  <a:lnTo>
                    <a:pt x="29" y="162"/>
                  </a:lnTo>
                  <a:lnTo>
                    <a:pt x="37" y="166"/>
                  </a:lnTo>
                  <a:lnTo>
                    <a:pt x="45" y="168"/>
                  </a:lnTo>
                  <a:lnTo>
                    <a:pt x="51" y="168"/>
                  </a:lnTo>
                  <a:lnTo>
                    <a:pt x="51" y="168"/>
                  </a:lnTo>
                  <a:lnTo>
                    <a:pt x="61" y="165"/>
                  </a:lnTo>
                  <a:lnTo>
                    <a:pt x="68" y="160"/>
                  </a:lnTo>
                  <a:lnTo>
                    <a:pt x="73" y="154"/>
                  </a:lnTo>
                  <a:lnTo>
                    <a:pt x="81" y="146"/>
                  </a:lnTo>
                  <a:lnTo>
                    <a:pt x="81" y="146"/>
                  </a:lnTo>
                  <a:lnTo>
                    <a:pt x="90" y="140"/>
                  </a:lnTo>
                  <a:lnTo>
                    <a:pt x="97" y="138"/>
                  </a:lnTo>
                  <a:lnTo>
                    <a:pt x="105" y="140"/>
                  </a:lnTo>
                  <a:lnTo>
                    <a:pt x="116" y="146"/>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lnTo>
                    <a:pt x="153" y="70"/>
                  </a:lnTo>
                  <a:lnTo>
                    <a:pt x="153" y="70"/>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89" name="Freeform 12"/>
            <p:cNvSpPr>
              <a:spLocks noChangeArrowheads="1"/>
            </p:cNvSpPr>
            <p:nvPr/>
          </p:nvSpPr>
          <p:spPr bwMode="auto">
            <a:xfrm>
              <a:off x="4743451" y="5870575"/>
              <a:ext cx="234950" cy="231775"/>
            </a:xfrm>
            <a:custGeom>
              <a:avLst/>
              <a:gdLst/>
              <a:ahLst/>
              <a:cxnLst>
                <a:cxn ang="0">
                  <a:pos x="46" y="10"/>
                </a:cxn>
                <a:cxn ang="0">
                  <a:pos x="57" y="7"/>
                </a:cxn>
                <a:cxn ang="0">
                  <a:pos x="62" y="5"/>
                </a:cxn>
                <a:cxn ang="0">
                  <a:pos x="63" y="4"/>
                </a:cxn>
                <a:cxn ang="0">
                  <a:pos x="62" y="3"/>
                </a:cxn>
                <a:cxn ang="0">
                  <a:pos x="62" y="2"/>
                </a:cxn>
                <a:cxn ang="0">
                  <a:pos x="64" y="2"/>
                </a:cxn>
                <a:cxn ang="0">
                  <a:pos x="72" y="0"/>
                </a:cxn>
                <a:cxn ang="0">
                  <a:pos x="79" y="0"/>
                </a:cxn>
                <a:cxn ang="0">
                  <a:pos x="90" y="6"/>
                </a:cxn>
                <a:cxn ang="0">
                  <a:pos x="99" y="17"/>
                </a:cxn>
                <a:cxn ang="0">
                  <a:pos x="106" y="30"/>
                </a:cxn>
                <a:cxn ang="0">
                  <a:pos x="112" y="44"/>
                </a:cxn>
                <a:cxn ang="0">
                  <a:pos x="118" y="55"/>
                </a:cxn>
                <a:cxn ang="0">
                  <a:pos x="120" y="58"/>
                </a:cxn>
                <a:cxn ang="0">
                  <a:pos x="134" y="70"/>
                </a:cxn>
                <a:cxn ang="0">
                  <a:pos x="145" y="81"/>
                </a:cxn>
                <a:cxn ang="0">
                  <a:pos x="148" y="93"/>
                </a:cxn>
                <a:cxn ang="0">
                  <a:pos x="144" y="98"/>
                </a:cxn>
                <a:cxn ang="0">
                  <a:pos x="132" y="107"/>
                </a:cxn>
                <a:cxn ang="0">
                  <a:pos x="116" y="118"/>
                </a:cxn>
                <a:cxn ang="0">
                  <a:pos x="109" y="126"/>
                </a:cxn>
                <a:cxn ang="0">
                  <a:pos x="100" y="137"/>
                </a:cxn>
                <a:cxn ang="0">
                  <a:pos x="95" y="139"/>
                </a:cxn>
                <a:cxn ang="0">
                  <a:pos x="85" y="143"/>
                </a:cxn>
                <a:cxn ang="0">
                  <a:pos x="76" y="146"/>
                </a:cxn>
                <a:cxn ang="0">
                  <a:pos x="68" y="140"/>
                </a:cxn>
                <a:cxn ang="0">
                  <a:pos x="63" y="131"/>
                </a:cxn>
                <a:cxn ang="0">
                  <a:pos x="54" y="125"/>
                </a:cxn>
                <a:cxn ang="0">
                  <a:pos x="41" y="126"/>
                </a:cxn>
                <a:cxn ang="0">
                  <a:pos x="31" y="125"/>
                </a:cxn>
                <a:cxn ang="0">
                  <a:pos x="26" y="118"/>
                </a:cxn>
                <a:cxn ang="0">
                  <a:pos x="26" y="111"/>
                </a:cxn>
                <a:cxn ang="0">
                  <a:pos x="28" y="95"/>
                </a:cxn>
                <a:cxn ang="0">
                  <a:pos x="26" y="81"/>
                </a:cxn>
                <a:cxn ang="0">
                  <a:pos x="15" y="73"/>
                </a:cxn>
                <a:cxn ang="0">
                  <a:pos x="11" y="71"/>
                </a:cxn>
                <a:cxn ang="0">
                  <a:pos x="5" y="65"/>
                </a:cxn>
                <a:cxn ang="0">
                  <a:pos x="1" y="57"/>
                </a:cxn>
                <a:cxn ang="0">
                  <a:pos x="0" y="46"/>
                </a:cxn>
                <a:cxn ang="0">
                  <a:pos x="3" y="35"/>
                </a:cxn>
                <a:cxn ang="0">
                  <a:pos x="9" y="25"/>
                </a:cxn>
                <a:cxn ang="0">
                  <a:pos x="21" y="17"/>
                </a:cxn>
                <a:cxn ang="0">
                  <a:pos x="37" y="11"/>
                </a:cxn>
                <a:cxn ang="0">
                  <a:pos x="37" y="11"/>
                </a:cxn>
              </a:cxnLst>
              <a:rect l="0" t="0" r="r" b="b"/>
              <a:pathLst>
                <a:path w="148" h="146">
                  <a:moveTo>
                    <a:pt x="37" y="11"/>
                  </a:moveTo>
                  <a:lnTo>
                    <a:pt x="46" y="10"/>
                  </a:lnTo>
                  <a:lnTo>
                    <a:pt x="52" y="8"/>
                  </a:lnTo>
                  <a:lnTo>
                    <a:pt x="57" y="7"/>
                  </a:lnTo>
                  <a:lnTo>
                    <a:pt x="60" y="6"/>
                  </a:lnTo>
                  <a:lnTo>
                    <a:pt x="62" y="5"/>
                  </a:lnTo>
                  <a:lnTo>
                    <a:pt x="63" y="4"/>
                  </a:lnTo>
                  <a:lnTo>
                    <a:pt x="63" y="4"/>
                  </a:lnTo>
                  <a:lnTo>
                    <a:pt x="62" y="3"/>
                  </a:lnTo>
                  <a:lnTo>
                    <a:pt x="62" y="3"/>
                  </a:lnTo>
                  <a:lnTo>
                    <a:pt x="62" y="3"/>
                  </a:lnTo>
                  <a:lnTo>
                    <a:pt x="62" y="2"/>
                  </a:lnTo>
                  <a:lnTo>
                    <a:pt x="63" y="2"/>
                  </a:lnTo>
                  <a:lnTo>
                    <a:pt x="64" y="2"/>
                  </a:lnTo>
                  <a:lnTo>
                    <a:pt x="68" y="1"/>
                  </a:lnTo>
                  <a:lnTo>
                    <a:pt x="72" y="0"/>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0" y="58"/>
                  </a:lnTo>
                  <a:lnTo>
                    <a:pt x="127" y="64"/>
                  </a:lnTo>
                  <a:lnTo>
                    <a:pt x="134" y="70"/>
                  </a:lnTo>
                  <a:lnTo>
                    <a:pt x="140" y="76"/>
                  </a:lnTo>
                  <a:lnTo>
                    <a:pt x="145" y="81"/>
                  </a:lnTo>
                  <a:lnTo>
                    <a:pt x="148" y="87"/>
                  </a:lnTo>
                  <a:lnTo>
                    <a:pt x="148" y="93"/>
                  </a:lnTo>
                  <a:lnTo>
                    <a:pt x="148" y="93"/>
                  </a:lnTo>
                  <a:lnTo>
                    <a:pt x="144" y="98"/>
                  </a:lnTo>
                  <a:lnTo>
                    <a:pt x="139" y="103"/>
                  </a:lnTo>
                  <a:lnTo>
                    <a:pt x="132" y="107"/>
                  </a:lnTo>
                  <a:lnTo>
                    <a:pt x="124" y="112"/>
                  </a:lnTo>
                  <a:lnTo>
                    <a:pt x="116" y="118"/>
                  </a:lnTo>
                  <a:lnTo>
                    <a:pt x="109" y="126"/>
                  </a:lnTo>
                  <a:lnTo>
                    <a:pt x="109" y="126"/>
                  </a:lnTo>
                  <a:lnTo>
                    <a:pt x="104" y="133"/>
                  </a:lnTo>
                  <a:lnTo>
                    <a:pt x="100" y="137"/>
                  </a:lnTo>
                  <a:lnTo>
                    <a:pt x="98" y="138"/>
                  </a:lnTo>
                  <a:lnTo>
                    <a:pt x="95" y="139"/>
                  </a:lnTo>
                  <a:lnTo>
                    <a:pt x="91" y="140"/>
                  </a:lnTo>
                  <a:lnTo>
                    <a:pt x="85" y="143"/>
                  </a:lnTo>
                  <a:lnTo>
                    <a:pt x="85" y="143"/>
                  </a:lnTo>
                  <a:lnTo>
                    <a:pt x="76" y="146"/>
                  </a:lnTo>
                  <a:lnTo>
                    <a:pt x="72" y="145"/>
                  </a:lnTo>
                  <a:lnTo>
                    <a:pt x="68" y="140"/>
                  </a:lnTo>
                  <a:lnTo>
                    <a:pt x="63" y="131"/>
                  </a:lnTo>
                  <a:lnTo>
                    <a:pt x="63" y="131"/>
                  </a:lnTo>
                  <a:lnTo>
                    <a:pt x="59" y="127"/>
                  </a:lnTo>
                  <a:lnTo>
                    <a:pt x="54" y="125"/>
                  </a:lnTo>
                  <a:lnTo>
                    <a:pt x="47" y="125"/>
                  </a:lnTo>
                  <a:lnTo>
                    <a:pt x="41" y="126"/>
                  </a:lnTo>
                  <a:lnTo>
                    <a:pt x="36" y="126"/>
                  </a:lnTo>
                  <a:lnTo>
                    <a:pt x="31" y="125"/>
                  </a:lnTo>
                  <a:lnTo>
                    <a:pt x="27" y="123"/>
                  </a:lnTo>
                  <a:lnTo>
                    <a:pt x="26" y="118"/>
                  </a:lnTo>
                  <a:lnTo>
                    <a:pt x="26" y="118"/>
                  </a:lnTo>
                  <a:lnTo>
                    <a:pt x="26" y="111"/>
                  </a:lnTo>
                  <a:lnTo>
                    <a:pt x="27" y="103"/>
                  </a:lnTo>
                  <a:lnTo>
                    <a:pt x="28" y="95"/>
                  </a:lnTo>
                  <a:lnTo>
                    <a:pt x="27" y="88"/>
                  </a:lnTo>
                  <a:lnTo>
                    <a:pt x="26" y="81"/>
                  </a:lnTo>
                  <a:lnTo>
                    <a:pt x="22" y="76"/>
                  </a:lnTo>
                  <a:lnTo>
                    <a:pt x="15" y="73"/>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lnTo>
                    <a:pt x="37" y="11"/>
                  </a:lnTo>
                  <a:lnTo>
                    <a:pt x="37" y="11"/>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0" name="Freeform 13"/>
            <p:cNvSpPr>
              <a:spLocks noChangeArrowheads="1"/>
            </p:cNvSpPr>
            <p:nvPr/>
          </p:nvSpPr>
          <p:spPr bwMode="auto">
            <a:xfrm>
              <a:off x="4545013" y="5883275"/>
              <a:ext cx="225425" cy="247650"/>
            </a:xfrm>
            <a:custGeom>
              <a:avLst/>
              <a:gdLst/>
              <a:ahLst/>
              <a:cxnLst>
                <a:cxn ang="0">
                  <a:pos x="126" y="119"/>
                </a:cxn>
                <a:cxn ang="0">
                  <a:pos x="131" y="109"/>
                </a:cxn>
                <a:cxn ang="0">
                  <a:pos x="134" y="105"/>
                </a:cxn>
                <a:cxn ang="0">
                  <a:pos x="135" y="104"/>
                </a:cxn>
                <a:cxn ang="0">
                  <a:pos x="136" y="105"/>
                </a:cxn>
                <a:cxn ang="0">
                  <a:pos x="136" y="105"/>
                </a:cxn>
                <a:cxn ang="0">
                  <a:pos x="138" y="103"/>
                </a:cxn>
                <a:cxn ang="0">
                  <a:pos x="141" y="96"/>
                </a:cxn>
                <a:cxn ang="0">
                  <a:pos x="142" y="89"/>
                </a:cxn>
                <a:cxn ang="0">
                  <a:pos x="139" y="77"/>
                </a:cxn>
                <a:cxn ang="0">
                  <a:pos x="131" y="66"/>
                </a:cxn>
                <a:cxn ang="0">
                  <a:pos x="119" y="56"/>
                </a:cxn>
                <a:cxn ang="0">
                  <a:pos x="108" y="47"/>
                </a:cxn>
                <a:cxn ang="0">
                  <a:pos x="98" y="39"/>
                </a:cxn>
                <a:cxn ang="0">
                  <a:pos x="95" y="36"/>
                </a:cxn>
                <a:cxn ang="0">
                  <a:pos x="87" y="20"/>
                </a:cxn>
                <a:cxn ang="0">
                  <a:pos x="79" y="6"/>
                </a:cxn>
                <a:cxn ang="0">
                  <a:pos x="68" y="0"/>
                </a:cxn>
                <a:cxn ang="0">
                  <a:pos x="62" y="3"/>
                </a:cxn>
                <a:cxn ang="0">
                  <a:pos x="51" y="13"/>
                </a:cxn>
                <a:cxn ang="0">
                  <a:pos x="37" y="26"/>
                </a:cxn>
                <a:cxn ang="0">
                  <a:pos x="27" y="31"/>
                </a:cxn>
                <a:cxn ang="0">
                  <a:pos x="13" y="38"/>
                </a:cxn>
                <a:cxn ang="0">
                  <a:pos x="9" y="44"/>
                </a:cxn>
                <a:cxn ang="0">
                  <a:pos x="5" y="50"/>
                </a:cxn>
                <a:cxn ang="0">
                  <a:pos x="0" y="63"/>
                </a:cxn>
                <a:cxn ang="0">
                  <a:pos x="12" y="74"/>
                </a:cxn>
                <a:cxn ang="0">
                  <a:pos x="14" y="79"/>
                </a:cxn>
                <a:cxn ang="0">
                  <a:pos x="13" y="91"/>
                </a:cxn>
                <a:cxn ang="0">
                  <a:pos x="10" y="102"/>
                </a:cxn>
                <a:cxn ang="0">
                  <a:pos x="11" y="111"/>
                </a:cxn>
                <a:cxn ang="0">
                  <a:pos x="15" y="113"/>
                </a:cxn>
                <a:cxn ang="0">
                  <a:pos x="30" y="116"/>
                </a:cxn>
                <a:cxn ang="0">
                  <a:pos x="45" y="119"/>
                </a:cxn>
                <a:cxn ang="0">
                  <a:pos x="55" y="127"/>
                </a:cxn>
                <a:cxn ang="0">
                  <a:pos x="57" y="134"/>
                </a:cxn>
                <a:cxn ang="0">
                  <a:pos x="59" y="142"/>
                </a:cxn>
                <a:cxn ang="0">
                  <a:pos x="65" y="149"/>
                </a:cxn>
                <a:cxn ang="0">
                  <a:pos x="74" y="154"/>
                </a:cxn>
                <a:cxn ang="0">
                  <a:pos x="85" y="156"/>
                </a:cxn>
                <a:cxn ang="0">
                  <a:pos x="96" y="154"/>
                </a:cxn>
                <a:cxn ang="0">
                  <a:pos x="108" y="147"/>
                </a:cxn>
                <a:cxn ang="0">
                  <a:pos x="118" y="135"/>
                </a:cxn>
                <a:cxn ang="0">
                  <a:pos x="122" y="127"/>
                </a:cxn>
              </a:cxnLst>
              <a:rect l="0" t="0" r="r" b="b"/>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5" y="36"/>
                  </a:lnTo>
                  <a:lnTo>
                    <a:pt x="91" y="28"/>
                  </a:lnTo>
                  <a:lnTo>
                    <a:pt x="87" y="20"/>
                  </a:lnTo>
                  <a:lnTo>
                    <a:pt x="83" y="12"/>
                  </a:lnTo>
                  <a:lnTo>
                    <a:pt x="79" y="6"/>
                  </a:lnTo>
                  <a:lnTo>
                    <a:pt x="74" y="2"/>
                  </a:lnTo>
                  <a:lnTo>
                    <a:pt x="68" y="0"/>
                  </a:lnTo>
                  <a:lnTo>
                    <a:pt x="68" y="0"/>
                  </a:lnTo>
                  <a:lnTo>
                    <a:pt x="62" y="3"/>
                  </a:lnTo>
                  <a:lnTo>
                    <a:pt x="56" y="7"/>
                  </a:lnTo>
                  <a:lnTo>
                    <a:pt x="51" y="13"/>
                  </a:lnTo>
                  <a:lnTo>
                    <a:pt x="44" y="19"/>
                  </a:lnTo>
                  <a:lnTo>
                    <a:pt x="37" y="26"/>
                  </a:lnTo>
                  <a:lnTo>
                    <a:pt x="27" y="31"/>
                  </a:lnTo>
                  <a:lnTo>
                    <a:pt x="27" y="31"/>
                  </a:lnTo>
                  <a:lnTo>
                    <a:pt x="18" y="35"/>
                  </a:lnTo>
                  <a:lnTo>
                    <a:pt x="13" y="38"/>
                  </a:lnTo>
                  <a:lnTo>
                    <a:pt x="11" y="40"/>
                  </a:lnTo>
                  <a:lnTo>
                    <a:pt x="9" y="44"/>
                  </a:lnTo>
                  <a:lnTo>
                    <a:pt x="5" y="50"/>
                  </a:lnTo>
                  <a:lnTo>
                    <a:pt x="5" y="50"/>
                  </a:lnTo>
                  <a:lnTo>
                    <a:pt x="0" y="58"/>
                  </a:lnTo>
                  <a:lnTo>
                    <a:pt x="0" y="63"/>
                  </a:lnTo>
                  <a:lnTo>
                    <a:pt x="4" y="68"/>
                  </a:lnTo>
                  <a:lnTo>
                    <a:pt x="12" y="74"/>
                  </a:lnTo>
                  <a:lnTo>
                    <a:pt x="12" y="74"/>
                  </a:lnTo>
                  <a:lnTo>
                    <a:pt x="14" y="79"/>
                  </a:lnTo>
                  <a:lnTo>
                    <a:pt x="15" y="85"/>
                  </a:lnTo>
                  <a:lnTo>
                    <a:pt x="13" y="91"/>
                  </a:lnTo>
                  <a:lnTo>
                    <a:pt x="12" y="97"/>
                  </a:lnTo>
                  <a:lnTo>
                    <a:pt x="10" y="102"/>
                  </a:lnTo>
                  <a:lnTo>
                    <a:pt x="9" y="107"/>
                  </a:lnTo>
                  <a:lnTo>
                    <a:pt x="11" y="111"/>
                  </a:lnTo>
                  <a:lnTo>
                    <a:pt x="15" y="113"/>
                  </a:lnTo>
                  <a:lnTo>
                    <a:pt x="15" y="113"/>
                  </a:lnTo>
                  <a:lnTo>
                    <a:pt x="22" y="115"/>
                  </a:lnTo>
                  <a:lnTo>
                    <a:pt x="30" y="116"/>
                  </a:lnTo>
                  <a:lnTo>
                    <a:pt x="38" y="117"/>
                  </a:lnTo>
                  <a:lnTo>
                    <a:pt x="45" y="119"/>
                  </a:lnTo>
                  <a:lnTo>
                    <a:pt x="51" y="122"/>
                  </a:lnTo>
                  <a:lnTo>
                    <a:pt x="55" y="127"/>
                  </a:lnTo>
                  <a:lnTo>
                    <a:pt x="57" y="134"/>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lnTo>
                    <a:pt x="122" y="127"/>
                  </a:lnTo>
                  <a:lnTo>
                    <a:pt x="122" y="127"/>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1" name="Freeform 14"/>
            <p:cNvSpPr>
              <a:spLocks noChangeArrowheads="1"/>
            </p:cNvSpPr>
            <p:nvPr/>
          </p:nvSpPr>
          <p:spPr bwMode="auto">
            <a:xfrm>
              <a:off x="4803776" y="5499100"/>
              <a:ext cx="231775" cy="230188"/>
            </a:xfrm>
            <a:custGeom>
              <a:avLst/>
              <a:gdLst/>
              <a:ahLst/>
              <a:cxnLst>
                <a:cxn ang="0">
                  <a:pos x="8" y="97"/>
                </a:cxn>
                <a:cxn ang="0">
                  <a:pos x="6" y="86"/>
                </a:cxn>
                <a:cxn ang="0">
                  <a:pos x="4" y="81"/>
                </a:cxn>
                <a:cxn ang="0">
                  <a:pos x="3" y="80"/>
                </a:cxn>
                <a:cxn ang="0">
                  <a:pos x="2" y="81"/>
                </a:cxn>
                <a:cxn ang="0">
                  <a:pos x="1" y="81"/>
                </a:cxn>
                <a:cxn ang="0">
                  <a:pos x="1" y="79"/>
                </a:cxn>
                <a:cxn ang="0">
                  <a:pos x="0" y="71"/>
                </a:cxn>
                <a:cxn ang="0">
                  <a:pos x="0" y="64"/>
                </a:cxn>
                <a:cxn ang="0">
                  <a:pos x="7" y="53"/>
                </a:cxn>
                <a:cxn ang="0">
                  <a:pos x="18" y="45"/>
                </a:cxn>
                <a:cxn ang="0">
                  <a:pos x="31" y="38"/>
                </a:cxn>
                <a:cxn ang="0">
                  <a:pos x="45" y="33"/>
                </a:cxn>
                <a:cxn ang="0">
                  <a:pos x="56" y="28"/>
                </a:cxn>
                <a:cxn ang="0">
                  <a:pos x="60" y="26"/>
                </a:cxn>
                <a:cxn ang="0">
                  <a:pos x="73" y="13"/>
                </a:cxn>
                <a:cxn ang="0">
                  <a:pos x="84" y="2"/>
                </a:cxn>
                <a:cxn ang="0">
                  <a:pos x="96" y="0"/>
                </a:cxn>
                <a:cxn ang="0">
                  <a:pos x="102" y="4"/>
                </a:cxn>
                <a:cxn ang="0">
                  <a:pos x="110" y="17"/>
                </a:cxn>
                <a:cxn ang="0">
                  <a:pos x="119" y="33"/>
                </a:cxn>
                <a:cxn ang="0">
                  <a:pos x="127" y="40"/>
                </a:cxn>
                <a:cxn ang="0">
                  <a:pos x="138" y="51"/>
                </a:cxn>
                <a:cxn ang="0">
                  <a:pos x="140" y="58"/>
                </a:cxn>
                <a:cxn ang="0">
                  <a:pos x="143" y="65"/>
                </a:cxn>
                <a:cxn ang="0">
                  <a:pos x="144" y="79"/>
                </a:cxn>
                <a:cxn ang="0">
                  <a:pos x="130" y="87"/>
                </a:cxn>
                <a:cxn ang="0">
                  <a:pos x="126" y="91"/>
                </a:cxn>
                <a:cxn ang="0">
                  <a:pos x="123" y="102"/>
                </a:cxn>
                <a:cxn ang="0">
                  <a:pos x="124" y="114"/>
                </a:cxn>
                <a:cxn ang="0">
                  <a:pos x="120" y="122"/>
                </a:cxn>
                <a:cxn ang="0">
                  <a:pos x="116" y="123"/>
                </a:cxn>
                <a:cxn ang="0">
                  <a:pos x="100" y="121"/>
                </a:cxn>
                <a:cxn ang="0">
                  <a:pos x="85" y="120"/>
                </a:cxn>
                <a:cxn ang="0">
                  <a:pos x="73" y="125"/>
                </a:cxn>
                <a:cxn ang="0">
                  <a:pos x="70" y="132"/>
                </a:cxn>
                <a:cxn ang="0">
                  <a:pos x="65" y="139"/>
                </a:cxn>
                <a:cxn ang="0">
                  <a:pos x="57" y="143"/>
                </a:cxn>
                <a:cxn ang="0">
                  <a:pos x="47" y="145"/>
                </a:cxn>
                <a:cxn ang="0">
                  <a:pos x="37" y="144"/>
                </a:cxn>
                <a:cxn ang="0">
                  <a:pos x="26" y="139"/>
                </a:cxn>
                <a:cxn ang="0">
                  <a:pos x="17" y="129"/>
                </a:cxn>
                <a:cxn ang="0">
                  <a:pos x="11" y="115"/>
                </a:cxn>
                <a:cxn ang="0">
                  <a:pos x="9" y="106"/>
                </a:cxn>
              </a:cxnLst>
              <a:rect l="0" t="0" r="r" b="b"/>
              <a:pathLst>
                <a:path w="146" h="145">
                  <a:moveTo>
                    <a:pt x="9" y="106"/>
                  </a:moveTo>
                  <a:lnTo>
                    <a:pt x="8" y="97"/>
                  </a:lnTo>
                  <a:lnTo>
                    <a:pt x="7" y="91"/>
                  </a:lnTo>
                  <a:lnTo>
                    <a:pt x="6" y="86"/>
                  </a:lnTo>
                  <a:lnTo>
                    <a:pt x="5" y="83"/>
                  </a:lnTo>
                  <a:lnTo>
                    <a:pt x="4" y="81"/>
                  </a:lnTo>
                  <a:lnTo>
                    <a:pt x="3" y="80"/>
                  </a:lnTo>
                  <a:lnTo>
                    <a:pt x="3" y="80"/>
                  </a:lnTo>
                  <a:lnTo>
                    <a:pt x="2" y="81"/>
                  </a:lnTo>
                  <a:lnTo>
                    <a:pt x="2" y="81"/>
                  </a:lnTo>
                  <a:lnTo>
                    <a:pt x="2" y="81"/>
                  </a:lnTo>
                  <a:lnTo>
                    <a:pt x="1" y="81"/>
                  </a:lnTo>
                  <a:lnTo>
                    <a:pt x="1" y="80"/>
                  </a:lnTo>
                  <a:lnTo>
                    <a:pt x="1" y="79"/>
                  </a:lnTo>
                  <a:lnTo>
                    <a:pt x="0" y="75"/>
                  </a:lnTo>
                  <a:lnTo>
                    <a:pt x="0" y="71"/>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0" y="26"/>
                  </a:lnTo>
                  <a:lnTo>
                    <a:pt x="67" y="20"/>
                  </a:lnTo>
                  <a:lnTo>
                    <a:pt x="73" y="13"/>
                  </a:lnTo>
                  <a:lnTo>
                    <a:pt x="79" y="7"/>
                  </a:lnTo>
                  <a:lnTo>
                    <a:pt x="84" y="2"/>
                  </a:lnTo>
                  <a:lnTo>
                    <a:pt x="90" y="0"/>
                  </a:lnTo>
                  <a:lnTo>
                    <a:pt x="96" y="0"/>
                  </a:lnTo>
                  <a:lnTo>
                    <a:pt x="96" y="0"/>
                  </a:lnTo>
                  <a:lnTo>
                    <a:pt x="102" y="4"/>
                  </a:lnTo>
                  <a:lnTo>
                    <a:pt x="106" y="9"/>
                  </a:lnTo>
                  <a:lnTo>
                    <a:pt x="110" y="17"/>
                  </a:lnTo>
                  <a:lnTo>
                    <a:pt x="114" y="25"/>
                  </a:lnTo>
                  <a:lnTo>
                    <a:pt x="119" y="33"/>
                  </a:lnTo>
                  <a:lnTo>
                    <a:pt x="127" y="40"/>
                  </a:lnTo>
                  <a:lnTo>
                    <a:pt x="127" y="40"/>
                  </a:lnTo>
                  <a:lnTo>
                    <a:pt x="135" y="47"/>
                  </a:lnTo>
                  <a:lnTo>
                    <a:pt x="138" y="51"/>
                  </a:lnTo>
                  <a:lnTo>
                    <a:pt x="140" y="54"/>
                  </a:lnTo>
                  <a:lnTo>
                    <a:pt x="140" y="58"/>
                  </a:lnTo>
                  <a:lnTo>
                    <a:pt x="143" y="65"/>
                  </a:lnTo>
                  <a:lnTo>
                    <a:pt x="143" y="65"/>
                  </a:lnTo>
                  <a:lnTo>
                    <a:pt x="146" y="74"/>
                  </a:lnTo>
                  <a:lnTo>
                    <a:pt x="144" y="79"/>
                  </a:lnTo>
                  <a:lnTo>
                    <a:pt x="139" y="82"/>
                  </a:lnTo>
                  <a:lnTo>
                    <a:pt x="130" y="87"/>
                  </a:lnTo>
                  <a:lnTo>
                    <a:pt x="130" y="87"/>
                  </a:lnTo>
                  <a:lnTo>
                    <a:pt x="126" y="91"/>
                  </a:lnTo>
                  <a:lnTo>
                    <a:pt x="124" y="96"/>
                  </a:lnTo>
                  <a:lnTo>
                    <a:pt x="123" y="102"/>
                  </a:lnTo>
                  <a:lnTo>
                    <a:pt x="124" y="108"/>
                  </a:lnTo>
                  <a:lnTo>
                    <a:pt x="124" y="114"/>
                  </a:lnTo>
                  <a:lnTo>
                    <a:pt x="123" y="119"/>
                  </a:lnTo>
                  <a:lnTo>
                    <a:pt x="120" y="122"/>
                  </a:lnTo>
                  <a:lnTo>
                    <a:pt x="116" y="123"/>
                  </a:lnTo>
                  <a:lnTo>
                    <a:pt x="116" y="123"/>
                  </a:lnTo>
                  <a:lnTo>
                    <a:pt x="108" y="122"/>
                  </a:lnTo>
                  <a:lnTo>
                    <a:pt x="100" y="121"/>
                  </a:lnTo>
                  <a:lnTo>
                    <a:pt x="92" y="120"/>
                  </a:lnTo>
                  <a:lnTo>
                    <a:pt x="85" y="120"/>
                  </a:lnTo>
                  <a:lnTo>
                    <a:pt x="78" y="121"/>
                  </a:lnTo>
                  <a:lnTo>
                    <a:pt x="73" y="125"/>
                  </a:lnTo>
                  <a:lnTo>
                    <a:pt x="70" y="132"/>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lnTo>
                    <a:pt x="9" y="106"/>
                  </a:lnTo>
                  <a:lnTo>
                    <a:pt x="9" y="106"/>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2" name="Freeform 15"/>
            <p:cNvSpPr>
              <a:spLocks noChangeArrowheads="1"/>
            </p:cNvSpPr>
            <p:nvPr/>
          </p:nvSpPr>
          <p:spPr bwMode="auto">
            <a:xfrm>
              <a:off x="4486276" y="5470525"/>
              <a:ext cx="231775" cy="228600"/>
            </a:xfrm>
            <a:custGeom>
              <a:avLst/>
              <a:gdLst/>
              <a:ahLst/>
              <a:cxnLst>
                <a:cxn ang="0">
                  <a:pos x="7" y="94"/>
                </a:cxn>
                <a:cxn ang="0">
                  <a:pos x="5" y="83"/>
                </a:cxn>
                <a:cxn ang="0">
                  <a:pos x="4" y="78"/>
                </a:cxn>
                <a:cxn ang="0">
                  <a:pos x="3" y="77"/>
                </a:cxn>
                <a:cxn ang="0">
                  <a:pos x="2" y="78"/>
                </a:cxn>
                <a:cxn ang="0">
                  <a:pos x="1" y="78"/>
                </a:cxn>
                <a:cxn ang="0">
                  <a:pos x="1" y="75"/>
                </a:cxn>
                <a:cxn ang="0">
                  <a:pos x="0" y="67"/>
                </a:cxn>
                <a:cxn ang="0">
                  <a:pos x="1" y="60"/>
                </a:cxn>
                <a:cxn ang="0">
                  <a:pos x="8" y="50"/>
                </a:cxn>
                <a:cxn ang="0">
                  <a:pos x="19" y="42"/>
                </a:cxn>
                <a:cxn ang="0">
                  <a:pos x="33" y="36"/>
                </a:cxn>
                <a:cxn ang="0">
                  <a:pos x="47" y="32"/>
                </a:cxn>
                <a:cxn ang="0">
                  <a:pos x="58" y="27"/>
                </a:cxn>
                <a:cxn ang="0">
                  <a:pos x="62" y="25"/>
                </a:cxn>
                <a:cxn ang="0">
                  <a:pos x="75" y="13"/>
                </a:cxn>
                <a:cxn ang="0">
                  <a:pos x="88" y="2"/>
                </a:cxn>
                <a:cxn ang="0">
                  <a:pos x="100" y="0"/>
                </a:cxn>
                <a:cxn ang="0">
                  <a:pos x="105" y="4"/>
                </a:cxn>
                <a:cxn ang="0">
                  <a:pos x="112" y="18"/>
                </a:cxn>
                <a:cxn ang="0">
                  <a:pos x="121" y="34"/>
                </a:cxn>
                <a:cxn ang="0">
                  <a:pos x="128" y="42"/>
                </a:cxn>
                <a:cxn ang="0">
                  <a:pos x="139" y="52"/>
                </a:cxn>
                <a:cxn ang="0">
                  <a:pos x="141" y="57"/>
                </a:cxn>
                <a:cxn ang="0">
                  <a:pos x="143" y="68"/>
                </a:cxn>
                <a:cxn ang="0">
                  <a:pos x="146" y="77"/>
                </a:cxn>
                <a:cxn ang="0">
                  <a:pos x="138" y="84"/>
                </a:cxn>
                <a:cxn ang="0">
                  <a:pos x="129" y="89"/>
                </a:cxn>
                <a:cxn ang="0">
                  <a:pos x="123" y="98"/>
                </a:cxn>
                <a:cxn ang="0">
                  <a:pos x="122" y="110"/>
                </a:cxn>
                <a:cxn ang="0">
                  <a:pos x="121" y="120"/>
                </a:cxn>
                <a:cxn ang="0">
                  <a:pos x="114" y="124"/>
                </a:cxn>
                <a:cxn ang="0">
                  <a:pos x="106" y="123"/>
                </a:cxn>
                <a:cxn ang="0">
                  <a:pos x="91" y="120"/>
                </a:cxn>
                <a:cxn ang="0">
                  <a:pos x="76" y="121"/>
                </a:cxn>
                <a:cxn ang="0">
                  <a:pos x="67" y="131"/>
                </a:cxn>
                <a:cxn ang="0">
                  <a:pos x="65" y="134"/>
                </a:cxn>
                <a:cxn ang="0">
                  <a:pos x="59" y="140"/>
                </a:cxn>
                <a:cxn ang="0">
                  <a:pos x="50" y="143"/>
                </a:cxn>
                <a:cxn ang="0">
                  <a:pos x="39" y="143"/>
                </a:cxn>
                <a:cxn ang="0">
                  <a:pos x="29" y="140"/>
                </a:cxn>
                <a:cxn ang="0">
                  <a:pos x="19" y="132"/>
                </a:cxn>
                <a:cxn ang="0">
                  <a:pos x="12" y="120"/>
                </a:cxn>
                <a:cxn ang="0">
                  <a:pos x="8" y="103"/>
                </a:cxn>
                <a:cxn ang="0">
                  <a:pos x="8" y="103"/>
                </a:cxn>
              </a:cxnLst>
              <a:rect l="0" t="0" r="r" b="b"/>
              <a:pathLst>
                <a:path w="146" h="144">
                  <a:moveTo>
                    <a:pt x="8" y="103"/>
                  </a:moveTo>
                  <a:lnTo>
                    <a:pt x="7" y="94"/>
                  </a:lnTo>
                  <a:lnTo>
                    <a:pt x="6" y="88"/>
                  </a:lnTo>
                  <a:lnTo>
                    <a:pt x="5" y="83"/>
                  </a:lnTo>
                  <a:lnTo>
                    <a:pt x="5" y="80"/>
                  </a:lnTo>
                  <a:lnTo>
                    <a:pt x="4" y="78"/>
                  </a:lnTo>
                  <a:lnTo>
                    <a:pt x="3" y="77"/>
                  </a:lnTo>
                  <a:lnTo>
                    <a:pt x="3" y="77"/>
                  </a:lnTo>
                  <a:lnTo>
                    <a:pt x="2" y="77"/>
                  </a:lnTo>
                  <a:lnTo>
                    <a:pt x="2" y="78"/>
                  </a:lnTo>
                  <a:lnTo>
                    <a:pt x="2" y="78"/>
                  </a:lnTo>
                  <a:lnTo>
                    <a:pt x="1" y="78"/>
                  </a:lnTo>
                  <a:lnTo>
                    <a:pt x="1" y="77"/>
                  </a:lnTo>
                  <a:lnTo>
                    <a:pt x="1" y="75"/>
                  </a:lnTo>
                  <a:lnTo>
                    <a:pt x="0" y="72"/>
                  </a:lnTo>
                  <a:lnTo>
                    <a:pt x="0" y="67"/>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2" y="25"/>
                  </a:lnTo>
                  <a:lnTo>
                    <a:pt x="69" y="19"/>
                  </a:lnTo>
                  <a:lnTo>
                    <a:pt x="75" y="13"/>
                  </a:lnTo>
                  <a:lnTo>
                    <a:pt x="82" y="7"/>
                  </a:lnTo>
                  <a:lnTo>
                    <a:pt x="88" y="2"/>
                  </a:lnTo>
                  <a:lnTo>
                    <a:pt x="94" y="0"/>
                  </a:lnTo>
                  <a:lnTo>
                    <a:pt x="100" y="0"/>
                  </a:lnTo>
                  <a:lnTo>
                    <a:pt x="100" y="0"/>
                  </a:lnTo>
                  <a:lnTo>
                    <a:pt x="105" y="4"/>
                  </a:lnTo>
                  <a:lnTo>
                    <a:pt x="108" y="10"/>
                  </a:lnTo>
                  <a:lnTo>
                    <a:pt x="112" y="18"/>
                  </a:lnTo>
                  <a:lnTo>
                    <a:pt x="116" y="26"/>
                  </a:lnTo>
                  <a:lnTo>
                    <a:pt x="121" y="34"/>
                  </a:lnTo>
                  <a:lnTo>
                    <a:pt x="128" y="42"/>
                  </a:lnTo>
                  <a:lnTo>
                    <a:pt x="128" y="42"/>
                  </a:lnTo>
                  <a:lnTo>
                    <a:pt x="135" y="48"/>
                  </a:lnTo>
                  <a:lnTo>
                    <a:pt x="139" y="52"/>
                  </a:lnTo>
                  <a:lnTo>
                    <a:pt x="140" y="55"/>
                  </a:lnTo>
                  <a:lnTo>
                    <a:pt x="141" y="57"/>
                  </a:lnTo>
                  <a:lnTo>
                    <a:pt x="141" y="61"/>
                  </a:lnTo>
                  <a:lnTo>
                    <a:pt x="143" y="68"/>
                  </a:lnTo>
                  <a:lnTo>
                    <a:pt x="143" y="68"/>
                  </a:lnTo>
                  <a:lnTo>
                    <a:pt x="146" y="77"/>
                  </a:lnTo>
                  <a:lnTo>
                    <a:pt x="144" y="81"/>
                  </a:lnTo>
                  <a:lnTo>
                    <a:pt x="138" y="84"/>
                  </a:lnTo>
                  <a:lnTo>
                    <a:pt x="129" y="89"/>
                  </a:lnTo>
                  <a:lnTo>
                    <a:pt x="129" y="89"/>
                  </a:lnTo>
                  <a:lnTo>
                    <a:pt x="125" y="92"/>
                  </a:lnTo>
                  <a:lnTo>
                    <a:pt x="123" y="98"/>
                  </a:lnTo>
                  <a:lnTo>
                    <a:pt x="122" y="104"/>
                  </a:lnTo>
                  <a:lnTo>
                    <a:pt x="122" y="110"/>
                  </a:lnTo>
                  <a:lnTo>
                    <a:pt x="122" y="116"/>
                  </a:lnTo>
                  <a:lnTo>
                    <a:pt x="121" y="120"/>
                  </a:lnTo>
                  <a:lnTo>
                    <a:pt x="118" y="123"/>
                  </a:lnTo>
                  <a:lnTo>
                    <a:pt x="114" y="124"/>
                  </a:lnTo>
                  <a:lnTo>
                    <a:pt x="114" y="124"/>
                  </a:lnTo>
                  <a:lnTo>
                    <a:pt x="106" y="123"/>
                  </a:lnTo>
                  <a:lnTo>
                    <a:pt x="98" y="121"/>
                  </a:lnTo>
                  <a:lnTo>
                    <a:pt x="91" y="120"/>
                  </a:lnTo>
                  <a:lnTo>
                    <a:pt x="83" y="120"/>
                  </a:lnTo>
                  <a:lnTo>
                    <a:pt x="76" y="121"/>
                  </a:lnTo>
                  <a:lnTo>
                    <a:pt x="71" y="124"/>
                  </a:lnTo>
                  <a:lnTo>
                    <a:pt x="67" y="131"/>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lnTo>
                    <a:pt x="8" y="103"/>
                  </a:lnTo>
                  <a:lnTo>
                    <a:pt x="8" y="103"/>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3" name="Freeform 16"/>
            <p:cNvSpPr>
              <a:spLocks noChangeArrowheads="1"/>
            </p:cNvSpPr>
            <p:nvPr/>
          </p:nvSpPr>
          <p:spPr bwMode="auto">
            <a:xfrm>
              <a:off x="5035551" y="5559425"/>
              <a:ext cx="239713" cy="239713"/>
            </a:xfrm>
            <a:custGeom>
              <a:avLst/>
              <a:gdLst/>
              <a:ahLst/>
              <a:cxnLst>
                <a:cxn ang="0">
                  <a:pos x="22" y="73"/>
                </a:cxn>
                <a:cxn ang="0">
                  <a:pos x="37" y="90"/>
                </a:cxn>
                <a:cxn ang="0">
                  <a:pos x="51" y="106"/>
                </a:cxn>
                <a:cxn ang="0">
                  <a:pos x="64" y="118"/>
                </a:cxn>
                <a:cxn ang="0">
                  <a:pos x="76" y="129"/>
                </a:cxn>
                <a:cxn ang="0">
                  <a:pos x="87" y="138"/>
                </a:cxn>
                <a:cxn ang="0">
                  <a:pos x="97" y="144"/>
                </a:cxn>
                <a:cxn ang="0">
                  <a:pos x="107" y="149"/>
                </a:cxn>
                <a:cxn ang="0">
                  <a:pos x="115" y="151"/>
                </a:cxn>
                <a:cxn ang="0">
                  <a:pos x="123" y="151"/>
                </a:cxn>
                <a:cxn ang="0">
                  <a:pos x="127" y="150"/>
                </a:cxn>
                <a:cxn ang="0">
                  <a:pos x="134" y="142"/>
                </a:cxn>
                <a:cxn ang="0">
                  <a:pos x="140" y="130"/>
                </a:cxn>
                <a:cxn ang="0">
                  <a:pos x="145" y="114"/>
                </a:cxn>
                <a:cxn ang="0">
                  <a:pos x="149" y="97"/>
                </a:cxn>
                <a:cxn ang="0">
                  <a:pos x="151" y="79"/>
                </a:cxn>
                <a:cxn ang="0">
                  <a:pos x="151" y="63"/>
                </a:cxn>
                <a:cxn ang="0">
                  <a:pos x="150" y="50"/>
                </a:cxn>
                <a:cxn ang="0">
                  <a:pos x="149" y="45"/>
                </a:cxn>
                <a:cxn ang="0">
                  <a:pos x="142" y="33"/>
                </a:cxn>
                <a:cxn ang="0">
                  <a:pos x="131" y="24"/>
                </a:cxn>
                <a:cxn ang="0">
                  <a:pos x="117" y="17"/>
                </a:cxn>
                <a:cxn ang="0">
                  <a:pos x="102" y="11"/>
                </a:cxn>
                <a:cxn ang="0">
                  <a:pos x="89" y="5"/>
                </a:cxn>
                <a:cxn ang="0">
                  <a:pos x="83" y="3"/>
                </a:cxn>
                <a:cxn ang="0">
                  <a:pos x="77" y="1"/>
                </a:cxn>
                <a:cxn ang="0">
                  <a:pos x="69" y="0"/>
                </a:cxn>
                <a:cxn ang="0">
                  <a:pos x="59" y="0"/>
                </a:cxn>
                <a:cxn ang="0">
                  <a:pos x="49" y="1"/>
                </a:cxn>
                <a:cxn ang="0">
                  <a:pos x="38" y="2"/>
                </a:cxn>
                <a:cxn ang="0">
                  <a:pos x="27" y="5"/>
                </a:cxn>
                <a:cxn ang="0">
                  <a:pos x="17" y="9"/>
                </a:cxn>
                <a:cxn ang="0">
                  <a:pos x="9" y="14"/>
                </a:cxn>
                <a:cxn ang="0">
                  <a:pos x="3" y="21"/>
                </a:cxn>
                <a:cxn ang="0">
                  <a:pos x="0" y="29"/>
                </a:cxn>
                <a:cxn ang="0">
                  <a:pos x="0" y="39"/>
                </a:cxn>
                <a:cxn ang="0">
                  <a:pos x="5" y="51"/>
                </a:cxn>
                <a:cxn ang="0">
                  <a:pos x="14" y="64"/>
                </a:cxn>
                <a:cxn ang="0">
                  <a:pos x="14" y="64"/>
                </a:cxn>
              </a:cxnLst>
              <a:rect l="0" t="0" r="r" b="b"/>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lnTo>
                    <a:pt x="14" y="64"/>
                  </a:lnTo>
                  <a:lnTo>
                    <a:pt x="14" y="64"/>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4" name="Freeform 17"/>
            <p:cNvSpPr>
              <a:spLocks noChangeArrowheads="1"/>
            </p:cNvSpPr>
            <p:nvPr/>
          </p:nvSpPr>
          <p:spPr bwMode="auto">
            <a:xfrm>
              <a:off x="5135563" y="5795963"/>
              <a:ext cx="217488" cy="255588"/>
            </a:xfrm>
            <a:custGeom>
              <a:avLst/>
              <a:gdLst/>
              <a:ahLst/>
              <a:cxnLst>
                <a:cxn ang="0">
                  <a:pos x="82" y="31"/>
                </a:cxn>
                <a:cxn ang="0">
                  <a:pos x="96" y="50"/>
                </a:cxn>
                <a:cxn ang="0">
                  <a:pos x="107" y="67"/>
                </a:cxn>
                <a:cxn ang="0">
                  <a:pos x="117" y="82"/>
                </a:cxn>
                <a:cxn ang="0">
                  <a:pos x="125" y="97"/>
                </a:cxn>
                <a:cxn ang="0">
                  <a:pos x="130" y="109"/>
                </a:cxn>
                <a:cxn ang="0">
                  <a:pos x="134" y="121"/>
                </a:cxn>
                <a:cxn ang="0">
                  <a:pos x="137" y="131"/>
                </a:cxn>
                <a:cxn ang="0">
                  <a:pos x="137" y="140"/>
                </a:cxn>
                <a:cxn ang="0">
                  <a:pos x="135" y="147"/>
                </a:cxn>
                <a:cxn ang="0">
                  <a:pos x="133" y="151"/>
                </a:cxn>
                <a:cxn ang="0">
                  <a:pos x="124" y="156"/>
                </a:cxn>
                <a:cxn ang="0">
                  <a:pos x="110" y="159"/>
                </a:cxn>
                <a:cxn ang="0">
                  <a:pos x="94" y="161"/>
                </a:cxn>
                <a:cxn ang="0">
                  <a:pos x="76" y="160"/>
                </a:cxn>
                <a:cxn ang="0">
                  <a:pos x="59" y="158"/>
                </a:cxn>
                <a:cxn ang="0">
                  <a:pos x="43" y="155"/>
                </a:cxn>
                <a:cxn ang="0">
                  <a:pos x="30" y="151"/>
                </a:cxn>
                <a:cxn ang="0">
                  <a:pos x="25" y="149"/>
                </a:cxn>
                <a:cxn ang="0">
                  <a:pos x="16" y="139"/>
                </a:cxn>
                <a:cxn ang="0">
                  <a:pos x="9" y="126"/>
                </a:cxn>
                <a:cxn ang="0">
                  <a:pos x="6" y="111"/>
                </a:cxn>
                <a:cxn ang="0">
                  <a:pos x="3" y="95"/>
                </a:cxn>
                <a:cxn ang="0">
                  <a:pos x="1" y="80"/>
                </a:cxn>
                <a:cxn ang="0">
                  <a:pos x="0" y="74"/>
                </a:cxn>
                <a:cxn ang="0">
                  <a:pos x="0" y="68"/>
                </a:cxn>
                <a:cxn ang="0">
                  <a:pos x="0" y="60"/>
                </a:cxn>
                <a:cxn ang="0">
                  <a:pos x="2" y="51"/>
                </a:cxn>
                <a:cxn ang="0">
                  <a:pos x="5" y="41"/>
                </a:cxn>
                <a:cxn ang="0">
                  <a:pos x="10" y="30"/>
                </a:cxn>
                <a:cxn ang="0">
                  <a:pos x="15" y="21"/>
                </a:cxn>
                <a:cxn ang="0">
                  <a:pos x="21" y="12"/>
                </a:cxn>
                <a:cxn ang="0">
                  <a:pos x="28" y="6"/>
                </a:cxn>
                <a:cxn ang="0">
                  <a:pos x="36" y="1"/>
                </a:cxn>
                <a:cxn ang="0">
                  <a:pos x="44" y="0"/>
                </a:cxn>
                <a:cxn ang="0">
                  <a:pos x="54" y="3"/>
                </a:cxn>
                <a:cxn ang="0">
                  <a:pos x="64" y="10"/>
                </a:cxn>
                <a:cxn ang="0">
                  <a:pos x="75" y="21"/>
                </a:cxn>
                <a:cxn ang="0">
                  <a:pos x="75" y="21"/>
                </a:cxn>
              </a:cxnLst>
              <a:rect l="0" t="0" r="r" b="b"/>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lnTo>
                    <a:pt x="75" y="21"/>
                  </a:lnTo>
                  <a:lnTo>
                    <a:pt x="75" y="21"/>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5" name="Freeform 18"/>
            <p:cNvSpPr>
              <a:spLocks noChangeArrowheads="1"/>
            </p:cNvSpPr>
            <p:nvPr/>
          </p:nvSpPr>
          <p:spPr bwMode="auto">
            <a:xfrm>
              <a:off x="4678363" y="5351463"/>
              <a:ext cx="280988" cy="203200"/>
            </a:xfrm>
            <a:custGeom>
              <a:avLst/>
              <a:gdLst/>
              <a:ahLst/>
              <a:cxnLst>
                <a:cxn ang="0">
                  <a:pos x="57" y="125"/>
                </a:cxn>
                <a:cxn ang="0">
                  <a:pos x="79" y="121"/>
                </a:cxn>
                <a:cxn ang="0">
                  <a:pos x="100" y="117"/>
                </a:cxn>
                <a:cxn ang="0">
                  <a:pos x="118" y="112"/>
                </a:cxn>
                <a:cxn ang="0">
                  <a:pos x="133" y="108"/>
                </a:cxn>
                <a:cxn ang="0">
                  <a:pos x="146" y="103"/>
                </a:cxn>
                <a:cxn ang="0">
                  <a:pos x="157" y="97"/>
                </a:cxn>
                <a:cxn ang="0">
                  <a:pos x="166" y="91"/>
                </a:cxn>
                <a:cxn ang="0">
                  <a:pos x="172" y="85"/>
                </a:cxn>
                <a:cxn ang="0">
                  <a:pos x="176" y="79"/>
                </a:cxn>
                <a:cxn ang="0">
                  <a:pos x="177" y="74"/>
                </a:cxn>
                <a:cxn ang="0">
                  <a:pos x="174" y="64"/>
                </a:cxn>
                <a:cxn ang="0">
                  <a:pos x="167" y="53"/>
                </a:cxn>
                <a:cxn ang="0">
                  <a:pos x="156" y="40"/>
                </a:cxn>
                <a:cxn ang="0">
                  <a:pos x="143" y="28"/>
                </a:cxn>
                <a:cxn ang="0">
                  <a:pos x="129" y="17"/>
                </a:cxn>
                <a:cxn ang="0">
                  <a:pos x="116" y="8"/>
                </a:cxn>
                <a:cxn ang="0">
                  <a:pos x="104" y="2"/>
                </a:cxn>
                <a:cxn ang="0">
                  <a:pos x="99" y="1"/>
                </a:cxn>
                <a:cxn ang="0">
                  <a:pos x="85" y="1"/>
                </a:cxn>
                <a:cxn ang="0">
                  <a:pos x="71" y="6"/>
                </a:cxn>
                <a:cxn ang="0">
                  <a:pos x="58" y="14"/>
                </a:cxn>
                <a:cxn ang="0">
                  <a:pos x="45" y="24"/>
                </a:cxn>
                <a:cxn ang="0">
                  <a:pos x="34" y="33"/>
                </a:cxn>
                <a:cxn ang="0">
                  <a:pos x="29" y="36"/>
                </a:cxn>
                <a:cxn ang="0">
                  <a:pos x="24" y="40"/>
                </a:cxn>
                <a:cxn ang="0">
                  <a:pos x="19" y="47"/>
                </a:cxn>
                <a:cxn ang="0">
                  <a:pos x="14" y="55"/>
                </a:cxn>
                <a:cxn ang="0">
                  <a:pos x="9" y="64"/>
                </a:cxn>
                <a:cxn ang="0">
                  <a:pos x="5" y="74"/>
                </a:cxn>
                <a:cxn ang="0">
                  <a:pos x="1" y="85"/>
                </a:cxn>
                <a:cxn ang="0">
                  <a:pos x="0" y="95"/>
                </a:cxn>
                <a:cxn ang="0">
                  <a:pos x="0" y="105"/>
                </a:cxn>
                <a:cxn ang="0">
                  <a:pos x="3" y="114"/>
                </a:cxn>
                <a:cxn ang="0">
                  <a:pos x="8" y="120"/>
                </a:cxn>
                <a:cxn ang="0">
                  <a:pos x="17" y="125"/>
                </a:cxn>
                <a:cxn ang="0">
                  <a:pos x="29" y="128"/>
                </a:cxn>
                <a:cxn ang="0">
                  <a:pos x="45" y="127"/>
                </a:cxn>
                <a:cxn ang="0">
                  <a:pos x="45" y="127"/>
                </a:cxn>
              </a:cxnLst>
              <a:rect l="0" t="0" r="r" b="b"/>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lnTo>
                    <a:pt x="45" y="127"/>
                  </a:lnTo>
                  <a:lnTo>
                    <a:pt x="45" y="127"/>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6" name="Freeform 19"/>
            <p:cNvSpPr>
              <a:spLocks noChangeArrowheads="1"/>
            </p:cNvSpPr>
            <p:nvPr/>
          </p:nvSpPr>
          <p:spPr bwMode="auto">
            <a:xfrm>
              <a:off x="4379913" y="5702300"/>
              <a:ext cx="244475" cy="265113"/>
            </a:xfrm>
            <a:custGeom>
              <a:avLst/>
              <a:gdLst/>
              <a:ahLst/>
              <a:cxnLst>
                <a:cxn ang="0">
                  <a:pos x="151" y="56"/>
                </a:cxn>
                <a:cxn ang="0">
                  <a:pos x="146" y="36"/>
                </a:cxn>
                <a:cxn ang="0">
                  <a:pos x="141" y="22"/>
                </a:cxn>
                <a:cxn ang="0">
                  <a:pos x="134" y="14"/>
                </a:cxn>
                <a:cxn ang="0">
                  <a:pos x="127" y="7"/>
                </a:cxn>
                <a:cxn ang="0">
                  <a:pos x="123" y="3"/>
                </a:cxn>
                <a:cxn ang="0">
                  <a:pos x="113" y="0"/>
                </a:cxn>
                <a:cxn ang="0">
                  <a:pos x="99" y="4"/>
                </a:cxn>
                <a:cxn ang="0">
                  <a:pos x="85" y="11"/>
                </a:cxn>
                <a:cxn ang="0">
                  <a:pos x="70" y="18"/>
                </a:cxn>
                <a:cxn ang="0">
                  <a:pos x="59" y="21"/>
                </a:cxn>
                <a:cxn ang="0">
                  <a:pos x="49" y="22"/>
                </a:cxn>
                <a:cxn ang="0">
                  <a:pos x="32" y="27"/>
                </a:cxn>
                <a:cxn ang="0">
                  <a:pos x="20" y="38"/>
                </a:cxn>
                <a:cxn ang="0">
                  <a:pos x="18" y="44"/>
                </a:cxn>
                <a:cxn ang="0">
                  <a:pos x="20" y="59"/>
                </a:cxn>
                <a:cxn ang="0">
                  <a:pos x="22" y="78"/>
                </a:cxn>
                <a:cxn ang="0">
                  <a:pos x="21" y="89"/>
                </a:cxn>
                <a:cxn ang="0">
                  <a:pos x="14" y="105"/>
                </a:cxn>
                <a:cxn ang="0">
                  <a:pos x="5" y="116"/>
                </a:cxn>
                <a:cxn ang="0">
                  <a:pos x="0" y="128"/>
                </a:cxn>
                <a:cxn ang="0">
                  <a:pos x="1" y="134"/>
                </a:cxn>
                <a:cxn ang="0">
                  <a:pos x="8" y="147"/>
                </a:cxn>
                <a:cxn ang="0">
                  <a:pos x="22" y="158"/>
                </a:cxn>
                <a:cxn ang="0">
                  <a:pos x="38" y="166"/>
                </a:cxn>
                <a:cxn ang="0">
                  <a:pos x="52" y="167"/>
                </a:cxn>
                <a:cxn ang="0">
                  <a:pos x="62" y="164"/>
                </a:cxn>
                <a:cxn ang="0">
                  <a:pos x="74" y="154"/>
                </a:cxn>
                <a:cxn ang="0">
                  <a:pos x="82" y="146"/>
                </a:cxn>
                <a:cxn ang="0">
                  <a:pos x="97" y="138"/>
                </a:cxn>
                <a:cxn ang="0">
                  <a:pos x="116" y="146"/>
                </a:cxn>
                <a:cxn ang="0">
                  <a:pos x="120" y="148"/>
                </a:cxn>
                <a:cxn ang="0">
                  <a:pos x="127" y="148"/>
                </a:cxn>
                <a:cxn ang="0">
                  <a:pos x="135" y="143"/>
                </a:cxn>
                <a:cxn ang="0">
                  <a:pos x="142" y="134"/>
                </a:cxn>
                <a:cxn ang="0">
                  <a:pos x="147" y="122"/>
                </a:cxn>
                <a:cxn ang="0">
                  <a:pos x="152" y="107"/>
                </a:cxn>
                <a:cxn ang="0">
                  <a:pos x="154" y="90"/>
                </a:cxn>
                <a:cxn ang="0">
                  <a:pos x="153" y="70"/>
                </a:cxn>
                <a:cxn ang="0">
                  <a:pos x="153" y="70"/>
                </a:cxn>
              </a:cxnLst>
              <a:rect l="0" t="0" r="r" b="b"/>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59" y="21"/>
                  </a:lnTo>
                  <a:lnTo>
                    <a:pt x="49" y="22"/>
                  </a:lnTo>
                  <a:lnTo>
                    <a:pt x="40" y="24"/>
                  </a:lnTo>
                  <a:lnTo>
                    <a:pt x="32" y="27"/>
                  </a:lnTo>
                  <a:lnTo>
                    <a:pt x="25" y="32"/>
                  </a:lnTo>
                  <a:lnTo>
                    <a:pt x="20" y="38"/>
                  </a:lnTo>
                  <a:lnTo>
                    <a:pt x="20" y="38"/>
                  </a:lnTo>
                  <a:lnTo>
                    <a:pt x="18" y="44"/>
                  </a:lnTo>
                  <a:lnTo>
                    <a:pt x="19" y="51"/>
                  </a:lnTo>
                  <a:lnTo>
                    <a:pt x="20" y="59"/>
                  </a:lnTo>
                  <a:lnTo>
                    <a:pt x="22" y="68"/>
                  </a:lnTo>
                  <a:lnTo>
                    <a:pt x="22" y="78"/>
                  </a:lnTo>
                  <a:lnTo>
                    <a:pt x="21" y="89"/>
                  </a:lnTo>
                  <a:lnTo>
                    <a:pt x="21" y="89"/>
                  </a:lnTo>
                  <a:lnTo>
                    <a:pt x="18" y="98"/>
                  </a:lnTo>
                  <a:lnTo>
                    <a:pt x="14" y="105"/>
                  </a:lnTo>
                  <a:lnTo>
                    <a:pt x="10" y="111"/>
                  </a:lnTo>
                  <a:lnTo>
                    <a:pt x="5" y="116"/>
                  </a:lnTo>
                  <a:lnTo>
                    <a:pt x="2" y="122"/>
                  </a:lnTo>
                  <a:lnTo>
                    <a:pt x="0" y="128"/>
                  </a:lnTo>
                  <a:lnTo>
                    <a:pt x="1" y="134"/>
                  </a:lnTo>
                  <a:lnTo>
                    <a:pt x="1" y="134"/>
                  </a:lnTo>
                  <a:lnTo>
                    <a:pt x="3" y="140"/>
                  </a:lnTo>
                  <a:lnTo>
                    <a:pt x="8" y="147"/>
                  </a:lnTo>
                  <a:lnTo>
                    <a:pt x="15" y="153"/>
                  </a:lnTo>
                  <a:lnTo>
                    <a:pt x="22" y="158"/>
                  </a:lnTo>
                  <a:lnTo>
                    <a:pt x="30" y="162"/>
                  </a:lnTo>
                  <a:lnTo>
                    <a:pt x="38" y="166"/>
                  </a:lnTo>
                  <a:lnTo>
                    <a:pt x="45" y="167"/>
                  </a:lnTo>
                  <a:lnTo>
                    <a:pt x="52" y="167"/>
                  </a:lnTo>
                  <a:lnTo>
                    <a:pt x="52" y="167"/>
                  </a:lnTo>
                  <a:lnTo>
                    <a:pt x="62" y="164"/>
                  </a:lnTo>
                  <a:lnTo>
                    <a:pt x="68" y="160"/>
                  </a:lnTo>
                  <a:lnTo>
                    <a:pt x="74" y="154"/>
                  </a:lnTo>
                  <a:lnTo>
                    <a:pt x="82" y="146"/>
                  </a:lnTo>
                  <a:lnTo>
                    <a:pt x="82" y="146"/>
                  </a:lnTo>
                  <a:lnTo>
                    <a:pt x="90" y="140"/>
                  </a:lnTo>
                  <a:lnTo>
                    <a:pt x="97" y="138"/>
                  </a:lnTo>
                  <a:lnTo>
                    <a:pt x="105" y="140"/>
                  </a:lnTo>
                  <a:lnTo>
                    <a:pt x="116" y="146"/>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lnTo>
                    <a:pt x="153" y="70"/>
                  </a:lnTo>
                  <a:lnTo>
                    <a:pt x="153" y="70"/>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grpSp>
      <p:sp>
        <p:nvSpPr>
          <p:cNvPr id="2" name="AutoShape 2" descr="Image result for primary and secondary consolidation"/>
          <p:cNvSpPr>
            <a:spLocks noChangeAspect="1" noChangeArrowheads="1"/>
          </p:cNvSpPr>
          <p:nvPr/>
        </p:nvSpPr>
        <p:spPr bwMode="auto">
          <a:xfrm>
            <a:off x="155575" y="-1081088"/>
            <a:ext cx="2009775" cy="2266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rot="16200000">
            <a:off x="5074780" y="2256817"/>
            <a:ext cx="875561" cy="215444"/>
          </a:xfrm>
          <a:prstGeom prst="rect">
            <a:avLst/>
          </a:prstGeom>
          <a:noFill/>
        </p:spPr>
        <p:txBody>
          <a:bodyPr wrap="none" rtlCol="0">
            <a:spAutoFit/>
          </a:bodyPr>
          <a:lstStyle/>
          <a:p>
            <a:r>
              <a:rPr lang="en-US" sz="800" b="1" dirty="0"/>
              <a:t>Settlement </a:t>
            </a:r>
            <a:r>
              <a:rPr lang="en-US" sz="800" b="1" dirty="0">
                <a:latin typeface="Symbol" panose="05050102010706020507" pitchFamily="18" charset="2"/>
              </a:rPr>
              <a:t>D</a:t>
            </a:r>
            <a:r>
              <a:rPr lang="en-US" sz="800" b="1" dirty="0"/>
              <a:t>H</a:t>
            </a:r>
          </a:p>
        </p:txBody>
      </p:sp>
      <p:sp>
        <p:nvSpPr>
          <p:cNvPr id="97" name="TextBox 96"/>
          <p:cNvSpPr txBox="1"/>
          <p:nvPr/>
        </p:nvSpPr>
        <p:spPr>
          <a:xfrm>
            <a:off x="7331414" y="2733472"/>
            <a:ext cx="641522" cy="215444"/>
          </a:xfrm>
          <a:prstGeom prst="rect">
            <a:avLst/>
          </a:prstGeom>
          <a:noFill/>
        </p:spPr>
        <p:txBody>
          <a:bodyPr wrap="none" rtlCol="0">
            <a:spAutoFit/>
          </a:bodyPr>
          <a:lstStyle/>
          <a:p>
            <a:r>
              <a:rPr lang="en-US" sz="800" b="1" dirty="0"/>
              <a:t>Log Time</a:t>
            </a:r>
          </a:p>
        </p:txBody>
      </p:sp>
      <p:sp>
        <p:nvSpPr>
          <p:cNvPr id="7" name="Rectangle 6"/>
          <p:cNvSpPr/>
          <p:nvPr/>
        </p:nvSpPr>
        <p:spPr>
          <a:xfrm>
            <a:off x="6494068" y="1850036"/>
            <a:ext cx="1106393" cy="246221"/>
          </a:xfrm>
          <a:prstGeom prst="rect">
            <a:avLst/>
          </a:prstGeom>
          <a:solidFill>
            <a:schemeClr val="bg1"/>
          </a:solidFill>
        </p:spPr>
        <p:txBody>
          <a:bodyPr wrap="none">
            <a:spAutoFit/>
          </a:bodyPr>
          <a:lstStyle/>
          <a:p>
            <a:r>
              <a:rPr lang="en-US" altLang="en-US" sz="1000" b="1" baseline="-25000" dirty="0">
                <a:solidFill>
                  <a:srgbClr val="000000"/>
                </a:solidFill>
              </a:rPr>
              <a:t>Primary Consolidation</a:t>
            </a:r>
            <a:endParaRPr lang="en-US" sz="1000" dirty="0"/>
          </a:p>
        </p:txBody>
      </p:sp>
      <p:sp>
        <p:nvSpPr>
          <p:cNvPr id="99" name="Rectangle 98"/>
          <p:cNvSpPr/>
          <p:nvPr/>
        </p:nvSpPr>
        <p:spPr>
          <a:xfrm>
            <a:off x="6918843" y="2378572"/>
            <a:ext cx="1228221" cy="246221"/>
          </a:xfrm>
          <a:prstGeom prst="rect">
            <a:avLst/>
          </a:prstGeom>
          <a:solidFill>
            <a:schemeClr val="bg1"/>
          </a:solidFill>
        </p:spPr>
        <p:txBody>
          <a:bodyPr wrap="none">
            <a:spAutoFit/>
          </a:bodyPr>
          <a:lstStyle/>
          <a:p>
            <a:r>
              <a:rPr lang="en-US" altLang="en-US" sz="1000" b="1" baseline="-25000" dirty="0">
                <a:solidFill>
                  <a:srgbClr val="000000"/>
                </a:solidFill>
              </a:rPr>
              <a:t>Secondary Consolidation</a:t>
            </a:r>
            <a:endParaRPr lang="en-US" sz="1000" dirty="0"/>
          </a:p>
        </p:txBody>
      </p:sp>
    </p:spTree>
  </p:cSld>
  <p:clrMapOvr>
    <a:masterClrMapping/>
  </p:clrMapOvr>
  <p:transition advClick="0">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4118" r="703" b="15793"/>
          <a:stretch/>
        </p:blipFill>
        <p:spPr bwMode="auto">
          <a:xfrm>
            <a:off x="2289549" y="1656876"/>
            <a:ext cx="466344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27"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6562" t="34593" r="6250" b="36783"/>
          <a:stretch/>
        </p:blipFill>
        <p:spPr bwMode="auto">
          <a:xfrm>
            <a:off x="2310045" y="2314736"/>
            <a:ext cx="4696459"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6562" t="34593" r="6250" b="36783"/>
          <a:stretch/>
        </p:blipFill>
        <p:spPr bwMode="auto">
          <a:xfrm rot="10800000">
            <a:off x="2310045" y="2808448"/>
            <a:ext cx="4696459" cy="147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409104" y="2795276"/>
            <a:ext cx="4509407" cy="956464"/>
            <a:chOff x="2643226" y="3058640"/>
            <a:chExt cx="4509407" cy="956464"/>
          </a:xfrm>
        </p:grpSpPr>
        <p:sp>
          <p:nvSpPr>
            <p:cNvPr id="2" name="Freeform 1"/>
            <p:cNvSpPr/>
            <p:nvPr/>
          </p:nvSpPr>
          <p:spPr>
            <a:xfrm>
              <a:off x="4506130"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rot="10800000" flipH="1">
              <a:off x="4548073"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flipH="1">
              <a:off x="4835448"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4806952"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5128430"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rot="10800000" flipH="1">
              <a:off x="5170373"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H="1">
              <a:off x="5457748"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rot="10800000">
              <a:off x="5429252"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3858430"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rot="10800000" flipH="1">
              <a:off x="3900373"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flipH="1">
              <a:off x="4187748"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rot="10800000">
              <a:off x="4159252"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64532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10800000" flipH="1">
              <a:off x="64951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flipH="1">
              <a:off x="67825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rot="10800000">
              <a:off x="67540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70755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p:cNvSpPr/>
            <p:nvPr/>
          </p:nvSpPr>
          <p:spPr>
            <a:xfrm rot="10800000" flipH="1">
              <a:off x="71174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p:nvPr/>
          </p:nvSpPr>
          <p:spPr>
            <a:xfrm>
              <a:off x="58055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36"/>
            <p:cNvSpPr/>
            <p:nvPr/>
          </p:nvSpPr>
          <p:spPr>
            <a:xfrm rot="10800000" flipH="1">
              <a:off x="58474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p:cNvSpPr/>
            <p:nvPr/>
          </p:nvSpPr>
          <p:spPr>
            <a:xfrm flipH="1">
              <a:off x="61348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p:nvPr/>
          </p:nvSpPr>
          <p:spPr>
            <a:xfrm rot="10800000">
              <a:off x="61063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p:cNvSpPr/>
            <p:nvPr/>
          </p:nvSpPr>
          <p:spPr>
            <a:xfrm>
              <a:off x="26432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p:nvSpPr>
          <p:spPr>
            <a:xfrm rot="10800000" flipH="1">
              <a:off x="26851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42"/>
            <p:cNvSpPr/>
            <p:nvPr/>
          </p:nvSpPr>
          <p:spPr>
            <a:xfrm flipH="1">
              <a:off x="29725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43"/>
            <p:cNvSpPr/>
            <p:nvPr/>
          </p:nvSpPr>
          <p:spPr>
            <a:xfrm rot="10800000">
              <a:off x="29440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32655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0800000" flipH="1">
              <a:off x="33074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flipH="1">
              <a:off x="35948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10800000">
              <a:off x="35663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31424" name="Straight Connector 231423"/>
          <p:cNvCxnSpPr/>
          <p:nvPr/>
        </p:nvCxnSpPr>
        <p:spPr>
          <a:xfrm>
            <a:off x="7006504" y="2795276"/>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006504" y="3736980"/>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318530" y="2808448"/>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18530" y="3750152"/>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1428" name="TextBox 231427"/>
          <p:cNvSpPr txBox="1"/>
          <p:nvPr/>
        </p:nvSpPr>
        <p:spPr>
          <a:xfrm>
            <a:off x="2306991" y="67305"/>
            <a:ext cx="4184159" cy="523220"/>
          </a:xfrm>
          <a:prstGeom prst="rect">
            <a:avLst/>
          </a:prstGeom>
          <a:noFill/>
        </p:spPr>
        <p:txBody>
          <a:bodyPr wrap="none" rtlCol="0">
            <a:spAutoFit/>
          </a:bodyPr>
          <a:lstStyle/>
          <a:p>
            <a:pPr algn="ctr"/>
            <a:r>
              <a:rPr lang="en-US" sz="2800" dirty="0"/>
              <a:t>Consolidation Settlement</a:t>
            </a:r>
          </a:p>
        </p:txBody>
      </p:sp>
      <p:sp>
        <p:nvSpPr>
          <p:cNvPr id="231429" name="TextBox 231428"/>
          <p:cNvSpPr txBox="1"/>
          <p:nvPr/>
        </p:nvSpPr>
        <p:spPr>
          <a:xfrm>
            <a:off x="7288156" y="3024074"/>
            <a:ext cx="1277914" cy="523220"/>
          </a:xfrm>
          <a:prstGeom prst="rect">
            <a:avLst/>
          </a:prstGeom>
          <a:noFill/>
        </p:spPr>
        <p:txBody>
          <a:bodyPr wrap="none" rtlCol="0">
            <a:spAutoFit/>
          </a:bodyPr>
          <a:lstStyle/>
          <a:p>
            <a:r>
              <a:rPr lang="en-US" sz="1400" dirty="0">
                <a:solidFill>
                  <a:schemeClr val="bg1"/>
                </a:solidFill>
              </a:rPr>
              <a:t>Two way</a:t>
            </a:r>
          </a:p>
          <a:p>
            <a:r>
              <a:rPr lang="en-US" sz="1400" dirty="0">
                <a:solidFill>
                  <a:schemeClr val="bg1"/>
                </a:solidFill>
              </a:rPr>
              <a:t>drainage path</a:t>
            </a:r>
          </a:p>
        </p:txBody>
      </p:sp>
      <p:cxnSp>
        <p:nvCxnSpPr>
          <p:cNvPr id="231433" name="Straight Connector 231432"/>
          <p:cNvCxnSpPr/>
          <p:nvPr/>
        </p:nvCxnSpPr>
        <p:spPr>
          <a:xfrm>
            <a:off x="1765300" y="3268351"/>
            <a:ext cx="5582066"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1436" name="Straight Arrow Connector 231435"/>
          <p:cNvCxnSpPr/>
          <p:nvPr/>
        </p:nvCxnSpPr>
        <p:spPr>
          <a:xfrm>
            <a:off x="1386556" y="2808448"/>
            <a:ext cx="0" cy="9417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1437" name="TextBox 231436"/>
          <p:cNvSpPr txBox="1"/>
          <p:nvPr/>
        </p:nvSpPr>
        <p:spPr>
          <a:xfrm>
            <a:off x="1066800" y="3038000"/>
            <a:ext cx="407484" cy="461665"/>
          </a:xfrm>
          <a:prstGeom prst="rect">
            <a:avLst/>
          </a:prstGeom>
          <a:noFill/>
        </p:spPr>
        <p:txBody>
          <a:bodyPr wrap="none" rtlCol="0">
            <a:spAutoFit/>
          </a:bodyPr>
          <a:lstStyle/>
          <a:p>
            <a:r>
              <a:rPr lang="en-US" sz="2400" dirty="0">
                <a:solidFill>
                  <a:srgbClr val="FF0000"/>
                </a:solidFill>
              </a:rPr>
              <a:t>H</a:t>
            </a:r>
          </a:p>
        </p:txBody>
      </p:sp>
      <p:cxnSp>
        <p:nvCxnSpPr>
          <p:cNvPr id="231439" name="Straight Arrow Connector 231438"/>
          <p:cNvCxnSpPr/>
          <p:nvPr/>
        </p:nvCxnSpPr>
        <p:spPr>
          <a:xfrm flipH="1" flipV="1">
            <a:off x="6952989" y="2994186"/>
            <a:ext cx="394377" cy="12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441" name="Straight Arrow Connector 231440"/>
          <p:cNvCxnSpPr>
            <a:endCxn id="32" idx="5"/>
          </p:cNvCxnSpPr>
          <p:nvPr/>
        </p:nvCxnSpPr>
        <p:spPr>
          <a:xfrm flipH="1">
            <a:off x="6910604" y="3268351"/>
            <a:ext cx="436762" cy="230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444" name="Straight Arrow Connector 231443"/>
          <p:cNvCxnSpPr/>
          <p:nvPr/>
        </p:nvCxnSpPr>
        <p:spPr>
          <a:xfrm>
            <a:off x="1968500" y="2808448"/>
            <a:ext cx="0" cy="4599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503112" y="2831657"/>
            <a:ext cx="543739" cy="369332"/>
          </a:xfrm>
          <a:prstGeom prst="rect">
            <a:avLst/>
          </a:prstGeom>
          <a:noFill/>
        </p:spPr>
        <p:txBody>
          <a:bodyPr wrap="none" rtlCol="0">
            <a:spAutoFit/>
          </a:bodyPr>
          <a:lstStyle/>
          <a:p>
            <a:r>
              <a:rPr lang="en-US" dirty="0">
                <a:solidFill>
                  <a:schemeClr val="bg1"/>
                </a:solidFill>
              </a:rPr>
              <a:t>H/2</a:t>
            </a:r>
          </a:p>
        </p:txBody>
      </p:sp>
      <p:sp>
        <p:nvSpPr>
          <p:cNvPr id="50" name="TextBox 49"/>
          <p:cNvSpPr txBox="1"/>
          <p:nvPr/>
        </p:nvSpPr>
        <p:spPr>
          <a:xfrm>
            <a:off x="353876" y="930245"/>
            <a:ext cx="3945311" cy="400110"/>
          </a:xfrm>
          <a:prstGeom prst="rect">
            <a:avLst/>
          </a:prstGeom>
          <a:noFill/>
        </p:spPr>
        <p:txBody>
          <a:bodyPr wrap="none" rtlCol="0">
            <a:spAutoFit/>
          </a:bodyPr>
          <a:lstStyle/>
          <a:p>
            <a:r>
              <a:rPr lang="en-US" sz="2000" dirty="0">
                <a:solidFill>
                  <a:srgbClr val="FF0000"/>
                </a:solidFill>
              </a:rPr>
              <a:t>Assume a fully saturated Sponge</a:t>
            </a:r>
          </a:p>
        </p:txBody>
      </p:sp>
      <p:sp>
        <p:nvSpPr>
          <p:cNvPr id="3" name="TextBox 2"/>
          <p:cNvSpPr txBox="1"/>
          <p:nvPr/>
        </p:nvSpPr>
        <p:spPr>
          <a:xfrm>
            <a:off x="7334250" y="3009900"/>
            <a:ext cx="1107996" cy="369332"/>
          </a:xfrm>
          <a:prstGeom prst="rect">
            <a:avLst/>
          </a:prstGeom>
          <a:noFill/>
        </p:spPr>
        <p:txBody>
          <a:bodyPr wrap="none" rtlCol="0">
            <a:spAutoFit/>
          </a:bodyPr>
          <a:lstStyle/>
          <a:p>
            <a:r>
              <a:rPr lang="en-US" dirty="0"/>
              <a:t>Seepage</a:t>
            </a:r>
          </a:p>
        </p:txBody>
      </p:sp>
      <mc:AlternateContent xmlns:mc="http://schemas.openxmlformats.org/markup-compatibility/2006" xmlns:a14="http://schemas.microsoft.com/office/drawing/2010/main">
        <mc:Choice Requires="a14">
          <p:sp>
            <p:nvSpPr>
              <p:cNvPr id="4" name="Rectangle 3"/>
              <p:cNvSpPr/>
              <p:nvPr/>
            </p:nvSpPr>
            <p:spPr>
              <a:xfrm>
                <a:off x="1653111" y="2831584"/>
                <a:ext cx="329834" cy="4081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100" b="1" i="1" dirty="0" smtClean="0">
                              <a:solidFill>
                                <a:srgbClr val="FF0000"/>
                              </a:solidFill>
                              <a:latin typeface="Cambria Math" panose="02040503050406030204" pitchFamily="18" charset="0"/>
                            </a:rPr>
                          </m:ctrlPr>
                        </m:fPr>
                        <m:num>
                          <m:r>
                            <a:rPr lang="en-US" sz="1100" b="1" i="0" dirty="0" smtClean="0">
                              <a:solidFill>
                                <a:srgbClr val="FF0000"/>
                              </a:solidFill>
                              <a:latin typeface="Cambria Math" panose="02040503050406030204" pitchFamily="18" charset="0"/>
                            </a:rPr>
                            <m:t>𝐇</m:t>
                          </m:r>
                        </m:num>
                        <m:den>
                          <m:r>
                            <a:rPr lang="en-US" sz="1100" b="1" i="0" dirty="0" smtClean="0">
                              <a:solidFill>
                                <a:srgbClr val="FF0000"/>
                              </a:solidFill>
                              <a:latin typeface="Cambria Math" panose="02040503050406030204" pitchFamily="18" charset="0"/>
                            </a:rPr>
                            <m:t>𝟐</m:t>
                          </m:r>
                        </m:den>
                      </m:f>
                    </m:oMath>
                  </m:oMathPara>
                </a14:m>
                <a:endParaRPr lang="en-US" sz="1100" b="1"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53111" y="2831584"/>
                <a:ext cx="329834" cy="408125"/>
              </a:xfrm>
              <a:prstGeom prst="rect">
                <a:avLst/>
              </a:prstGeom>
              <a:blipFill rotWithShape="0">
                <a:blip r:embed="rId6"/>
                <a:stretch>
                  <a:fillRect/>
                </a:stretch>
              </a:blipFill>
            </p:spPr>
            <p:txBody>
              <a:bodyPr/>
              <a:lstStyle/>
              <a:p>
                <a:r>
                  <a:rPr lang="en-US">
                    <a:noFill/>
                  </a:rPr>
                  <a:t> </a:t>
                </a:r>
              </a:p>
            </p:txBody>
          </p:sp>
        </mc:Fallback>
      </mc:AlternateContent>
      <p:grpSp>
        <p:nvGrpSpPr>
          <p:cNvPr id="11" name="Group 10"/>
          <p:cNvGrpSpPr/>
          <p:nvPr/>
        </p:nvGrpSpPr>
        <p:grpSpPr>
          <a:xfrm>
            <a:off x="2432050" y="2019300"/>
            <a:ext cx="4584700" cy="311150"/>
            <a:chOff x="2387600" y="2470150"/>
            <a:chExt cx="4584700" cy="311150"/>
          </a:xfrm>
        </p:grpSpPr>
        <p:grpSp>
          <p:nvGrpSpPr>
            <p:cNvPr id="7" name="Group 6"/>
            <p:cNvGrpSpPr/>
            <p:nvPr/>
          </p:nvGrpSpPr>
          <p:grpSpPr>
            <a:xfrm>
              <a:off x="2387600" y="2470150"/>
              <a:ext cx="1371600" cy="311150"/>
              <a:chOff x="933450" y="1771650"/>
              <a:chExt cx="1371600" cy="311150"/>
            </a:xfrm>
          </p:grpSpPr>
          <p:cxnSp>
            <p:nvCxnSpPr>
              <p:cNvPr id="6" name="Straight Arrow Connector 5"/>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57" name="Straight Arrow Connector 56"/>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1" name="Straight Arrow Connector 60"/>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2" name="Straight Arrow Connector 61"/>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3" name="Straight Arrow Connector 62"/>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4" name="Straight Arrow Connector 63"/>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5" name="Straight Arrow Connector 64"/>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6" name="Straight Arrow Connector 65"/>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7" name="Straight Arrow Connector 66"/>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8" name="Straight Arrow Connector 67"/>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nvGrpSpPr>
            <p:cNvPr id="69" name="Group 68"/>
            <p:cNvGrpSpPr/>
            <p:nvPr/>
          </p:nvGrpSpPr>
          <p:grpSpPr>
            <a:xfrm>
              <a:off x="5600700" y="2470150"/>
              <a:ext cx="1371600" cy="311150"/>
              <a:chOff x="933450" y="1771650"/>
              <a:chExt cx="1371600" cy="311150"/>
            </a:xfrm>
          </p:grpSpPr>
          <p:cxnSp>
            <p:nvCxnSpPr>
              <p:cNvPr id="70" name="Straight Arrow Connector 69"/>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1" name="Straight Arrow Connector 70"/>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2" name="Straight Arrow Connector 71"/>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3" name="Straight Arrow Connector 72"/>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4" name="Straight Arrow Connector 73"/>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5" name="Straight Arrow Connector 74"/>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6" name="Straight Arrow Connector 75"/>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7" name="Straight Arrow Connector 76"/>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8" name="Straight Arrow Connector 77"/>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9" name="Straight Arrow Connector 78"/>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nvGrpSpPr>
            <p:cNvPr id="81" name="Group 80"/>
            <p:cNvGrpSpPr/>
            <p:nvPr/>
          </p:nvGrpSpPr>
          <p:grpSpPr>
            <a:xfrm>
              <a:off x="3994150" y="2470150"/>
              <a:ext cx="1371600" cy="311150"/>
              <a:chOff x="933450" y="1771650"/>
              <a:chExt cx="1371600" cy="311150"/>
            </a:xfrm>
          </p:grpSpPr>
          <p:cxnSp>
            <p:nvCxnSpPr>
              <p:cNvPr id="82" name="Straight Arrow Connector 81"/>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3" name="Straight Arrow Connector 82"/>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4" name="Straight Arrow Connector 83"/>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5" name="Straight Arrow Connector 84"/>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6" name="Straight Arrow Connector 85"/>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7" name="Straight Arrow Connector 86"/>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8" name="Straight Arrow Connector 87"/>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9" name="Straight Arrow Connector 88"/>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90" name="Straight Arrow Connector 89"/>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91" name="Straight Arrow Connector 90"/>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grpSp>
        <p:nvGrpSpPr>
          <p:cNvPr id="92" name="Group 91"/>
          <p:cNvGrpSpPr/>
          <p:nvPr/>
        </p:nvGrpSpPr>
        <p:grpSpPr>
          <a:xfrm>
            <a:off x="2381250" y="3079750"/>
            <a:ext cx="4584700" cy="190500"/>
            <a:chOff x="2387600" y="2470150"/>
            <a:chExt cx="4584700" cy="311150"/>
          </a:xfrm>
        </p:grpSpPr>
        <p:grpSp>
          <p:nvGrpSpPr>
            <p:cNvPr id="93" name="Group 92"/>
            <p:cNvGrpSpPr/>
            <p:nvPr/>
          </p:nvGrpSpPr>
          <p:grpSpPr>
            <a:xfrm>
              <a:off x="2387600" y="2470150"/>
              <a:ext cx="1371600" cy="311150"/>
              <a:chOff x="933450" y="1771650"/>
              <a:chExt cx="1371600" cy="311150"/>
            </a:xfrm>
          </p:grpSpPr>
          <p:cxnSp>
            <p:nvCxnSpPr>
              <p:cNvPr id="116" name="Straight Arrow Connector 115"/>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7" name="Straight Arrow Connector 116"/>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8" name="Straight Arrow Connector 117"/>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9" name="Straight Arrow Connector 118"/>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0" name="Straight Arrow Connector 119"/>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1" name="Straight Arrow Connector 120"/>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2" name="Straight Arrow Connector 121"/>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3" name="Straight Arrow Connector 122"/>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4" name="Straight Arrow Connector 123"/>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5" name="Straight Arrow Connector 124"/>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nvGrpSpPr>
            <p:cNvPr id="94" name="Group 93"/>
            <p:cNvGrpSpPr/>
            <p:nvPr/>
          </p:nvGrpSpPr>
          <p:grpSpPr>
            <a:xfrm>
              <a:off x="5600700" y="2470150"/>
              <a:ext cx="1371600" cy="311150"/>
              <a:chOff x="933450" y="1771650"/>
              <a:chExt cx="1371600" cy="311150"/>
            </a:xfrm>
          </p:grpSpPr>
          <p:cxnSp>
            <p:nvCxnSpPr>
              <p:cNvPr id="106" name="Straight Arrow Connector 105"/>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7" name="Straight Arrow Connector 106"/>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8" name="Straight Arrow Connector 107"/>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9" name="Straight Arrow Connector 108"/>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0" name="Straight Arrow Connector 109"/>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1" name="Straight Arrow Connector 110"/>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2" name="Straight Arrow Connector 111"/>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3" name="Straight Arrow Connector 112"/>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4" name="Straight Arrow Connector 113"/>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5" name="Straight Arrow Connector 114"/>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nvGrpSpPr>
            <p:cNvPr id="95" name="Group 94"/>
            <p:cNvGrpSpPr/>
            <p:nvPr/>
          </p:nvGrpSpPr>
          <p:grpSpPr>
            <a:xfrm>
              <a:off x="3994150" y="2470150"/>
              <a:ext cx="1371600" cy="311150"/>
              <a:chOff x="933450" y="1771650"/>
              <a:chExt cx="1371600" cy="311150"/>
            </a:xfrm>
          </p:grpSpPr>
          <p:cxnSp>
            <p:nvCxnSpPr>
              <p:cNvPr id="96" name="Straight Arrow Connector 95"/>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97" name="Straight Arrow Connector 96"/>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98" name="Straight Arrow Connector 97"/>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99" name="Straight Arrow Connector 98"/>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0" name="Straight Arrow Connector 99"/>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1" name="Straight Arrow Connector 100"/>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2" name="Straight Arrow Connector 101"/>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3" name="Straight Arrow Connector 102"/>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4" name="Straight Arrow Connector 103"/>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5" name="Straight Arrow Connector 104"/>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grpSp>
        <p:nvGrpSpPr>
          <p:cNvPr id="126" name="Group 125"/>
          <p:cNvGrpSpPr/>
          <p:nvPr/>
        </p:nvGrpSpPr>
        <p:grpSpPr>
          <a:xfrm>
            <a:off x="2470150" y="3155950"/>
            <a:ext cx="4584700" cy="127000"/>
            <a:chOff x="2387600" y="2470150"/>
            <a:chExt cx="4584700" cy="311150"/>
          </a:xfrm>
        </p:grpSpPr>
        <p:grpSp>
          <p:nvGrpSpPr>
            <p:cNvPr id="127" name="Group 126"/>
            <p:cNvGrpSpPr/>
            <p:nvPr/>
          </p:nvGrpSpPr>
          <p:grpSpPr>
            <a:xfrm>
              <a:off x="2387600" y="2470150"/>
              <a:ext cx="1371600" cy="311150"/>
              <a:chOff x="933450" y="1771650"/>
              <a:chExt cx="1371600" cy="311150"/>
            </a:xfrm>
          </p:grpSpPr>
          <p:cxnSp>
            <p:nvCxnSpPr>
              <p:cNvPr id="150" name="Straight Arrow Connector 149"/>
              <p:cNvCxnSpPr/>
              <p:nvPr/>
            </p:nvCxnSpPr>
            <p:spPr bwMode="auto">
              <a:xfrm>
                <a:off x="933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1" name="Straight Arrow Connector 150"/>
              <p:cNvCxnSpPr/>
              <p:nvPr/>
            </p:nvCxnSpPr>
            <p:spPr bwMode="auto">
              <a:xfrm>
                <a:off x="1085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2" name="Straight Arrow Connector 151"/>
              <p:cNvCxnSpPr/>
              <p:nvPr/>
            </p:nvCxnSpPr>
            <p:spPr bwMode="auto">
              <a:xfrm>
                <a:off x="1238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3" name="Straight Arrow Connector 152"/>
              <p:cNvCxnSpPr/>
              <p:nvPr/>
            </p:nvCxnSpPr>
            <p:spPr bwMode="auto">
              <a:xfrm>
                <a:off x="1390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4" name="Straight Arrow Connector 153"/>
              <p:cNvCxnSpPr/>
              <p:nvPr/>
            </p:nvCxnSpPr>
            <p:spPr bwMode="auto">
              <a:xfrm>
                <a:off x="1543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5" name="Straight Arrow Connector 154"/>
              <p:cNvCxnSpPr/>
              <p:nvPr/>
            </p:nvCxnSpPr>
            <p:spPr bwMode="auto">
              <a:xfrm>
                <a:off x="1695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6" name="Straight Arrow Connector 155"/>
              <p:cNvCxnSpPr/>
              <p:nvPr/>
            </p:nvCxnSpPr>
            <p:spPr bwMode="auto">
              <a:xfrm>
                <a:off x="1847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7" name="Straight Arrow Connector 156"/>
              <p:cNvCxnSpPr/>
              <p:nvPr/>
            </p:nvCxnSpPr>
            <p:spPr bwMode="auto">
              <a:xfrm>
                <a:off x="2000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8" name="Straight Arrow Connector 157"/>
              <p:cNvCxnSpPr/>
              <p:nvPr/>
            </p:nvCxnSpPr>
            <p:spPr bwMode="auto">
              <a:xfrm>
                <a:off x="2152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9" name="Straight Arrow Connector 158"/>
              <p:cNvCxnSpPr/>
              <p:nvPr/>
            </p:nvCxnSpPr>
            <p:spPr bwMode="auto">
              <a:xfrm>
                <a:off x="2305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grpSp>
        <p:grpSp>
          <p:nvGrpSpPr>
            <p:cNvPr id="128" name="Group 127"/>
            <p:cNvGrpSpPr/>
            <p:nvPr/>
          </p:nvGrpSpPr>
          <p:grpSpPr>
            <a:xfrm>
              <a:off x="5600700" y="2470150"/>
              <a:ext cx="1371600" cy="311150"/>
              <a:chOff x="933450" y="1771650"/>
              <a:chExt cx="1371600" cy="311150"/>
            </a:xfrm>
          </p:grpSpPr>
          <p:cxnSp>
            <p:nvCxnSpPr>
              <p:cNvPr id="140" name="Straight Arrow Connector 139"/>
              <p:cNvCxnSpPr/>
              <p:nvPr/>
            </p:nvCxnSpPr>
            <p:spPr bwMode="auto">
              <a:xfrm>
                <a:off x="933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1" name="Straight Arrow Connector 140"/>
              <p:cNvCxnSpPr/>
              <p:nvPr/>
            </p:nvCxnSpPr>
            <p:spPr bwMode="auto">
              <a:xfrm>
                <a:off x="1085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2" name="Straight Arrow Connector 141"/>
              <p:cNvCxnSpPr/>
              <p:nvPr/>
            </p:nvCxnSpPr>
            <p:spPr bwMode="auto">
              <a:xfrm>
                <a:off x="1238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3" name="Straight Arrow Connector 142"/>
              <p:cNvCxnSpPr/>
              <p:nvPr/>
            </p:nvCxnSpPr>
            <p:spPr bwMode="auto">
              <a:xfrm>
                <a:off x="1390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4" name="Straight Arrow Connector 143"/>
              <p:cNvCxnSpPr/>
              <p:nvPr/>
            </p:nvCxnSpPr>
            <p:spPr bwMode="auto">
              <a:xfrm>
                <a:off x="1543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5" name="Straight Arrow Connector 144"/>
              <p:cNvCxnSpPr/>
              <p:nvPr/>
            </p:nvCxnSpPr>
            <p:spPr bwMode="auto">
              <a:xfrm>
                <a:off x="1695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6" name="Straight Arrow Connector 145"/>
              <p:cNvCxnSpPr/>
              <p:nvPr/>
            </p:nvCxnSpPr>
            <p:spPr bwMode="auto">
              <a:xfrm>
                <a:off x="1847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7" name="Straight Arrow Connector 146"/>
              <p:cNvCxnSpPr/>
              <p:nvPr/>
            </p:nvCxnSpPr>
            <p:spPr bwMode="auto">
              <a:xfrm>
                <a:off x="2000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8" name="Straight Arrow Connector 147"/>
              <p:cNvCxnSpPr/>
              <p:nvPr/>
            </p:nvCxnSpPr>
            <p:spPr bwMode="auto">
              <a:xfrm>
                <a:off x="2152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9" name="Straight Arrow Connector 148"/>
              <p:cNvCxnSpPr/>
              <p:nvPr/>
            </p:nvCxnSpPr>
            <p:spPr bwMode="auto">
              <a:xfrm>
                <a:off x="2305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grpSp>
        <p:grpSp>
          <p:nvGrpSpPr>
            <p:cNvPr id="129" name="Group 128"/>
            <p:cNvGrpSpPr/>
            <p:nvPr/>
          </p:nvGrpSpPr>
          <p:grpSpPr>
            <a:xfrm>
              <a:off x="3994150" y="2470150"/>
              <a:ext cx="1371600" cy="311150"/>
              <a:chOff x="933450" y="1771650"/>
              <a:chExt cx="1371600" cy="311150"/>
            </a:xfrm>
          </p:grpSpPr>
          <p:cxnSp>
            <p:nvCxnSpPr>
              <p:cNvPr id="130" name="Straight Arrow Connector 129"/>
              <p:cNvCxnSpPr/>
              <p:nvPr/>
            </p:nvCxnSpPr>
            <p:spPr bwMode="auto">
              <a:xfrm>
                <a:off x="933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1" name="Straight Arrow Connector 130"/>
              <p:cNvCxnSpPr/>
              <p:nvPr/>
            </p:nvCxnSpPr>
            <p:spPr bwMode="auto">
              <a:xfrm>
                <a:off x="1085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2" name="Straight Arrow Connector 131"/>
              <p:cNvCxnSpPr/>
              <p:nvPr/>
            </p:nvCxnSpPr>
            <p:spPr bwMode="auto">
              <a:xfrm>
                <a:off x="1238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3" name="Straight Arrow Connector 132"/>
              <p:cNvCxnSpPr/>
              <p:nvPr/>
            </p:nvCxnSpPr>
            <p:spPr bwMode="auto">
              <a:xfrm>
                <a:off x="1390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4" name="Straight Arrow Connector 133"/>
              <p:cNvCxnSpPr/>
              <p:nvPr/>
            </p:nvCxnSpPr>
            <p:spPr bwMode="auto">
              <a:xfrm>
                <a:off x="1543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5" name="Straight Arrow Connector 134"/>
              <p:cNvCxnSpPr/>
              <p:nvPr/>
            </p:nvCxnSpPr>
            <p:spPr bwMode="auto">
              <a:xfrm>
                <a:off x="1695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6" name="Straight Arrow Connector 135"/>
              <p:cNvCxnSpPr/>
              <p:nvPr/>
            </p:nvCxnSpPr>
            <p:spPr bwMode="auto">
              <a:xfrm>
                <a:off x="1847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7" name="Straight Arrow Connector 136"/>
              <p:cNvCxnSpPr/>
              <p:nvPr/>
            </p:nvCxnSpPr>
            <p:spPr bwMode="auto">
              <a:xfrm>
                <a:off x="2000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8" name="Straight Arrow Connector 137"/>
              <p:cNvCxnSpPr/>
              <p:nvPr/>
            </p:nvCxnSpPr>
            <p:spPr bwMode="auto">
              <a:xfrm>
                <a:off x="2152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9" name="Straight Arrow Connector 138"/>
              <p:cNvCxnSpPr/>
              <p:nvPr/>
            </p:nvCxnSpPr>
            <p:spPr bwMode="auto">
              <a:xfrm>
                <a:off x="2305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grpSp>
      </p:grpSp>
      <p:sp>
        <p:nvSpPr>
          <p:cNvPr id="14" name="TextBox 13"/>
          <p:cNvSpPr txBox="1"/>
          <p:nvPr/>
        </p:nvSpPr>
        <p:spPr>
          <a:xfrm>
            <a:off x="2724150" y="2787650"/>
            <a:ext cx="465192" cy="369332"/>
          </a:xfrm>
          <a:prstGeom prst="rect">
            <a:avLst/>
          </a:prstGeom>
          <a:noFill/>
        </p:spPr>
        <p:txBody>
          <a:bodyPr wrap="none" rtlCol="0">
            <a:spAutoFit/>
          </a:bodyPr>
          <a:lstStyle/>
          <a:p>
            <a:r>
              <a:rPr lang="en-US" b="1" dirty="0">
                <a:solidFill>
                  <a:srgbClr val="00B050"/>
                </a:solidFill>
                <a:effectLst>
                  <a:outerShdw blurRad="38100" dist="38100" dir="2700000" algn="tl">
                    <a:srgbClr val="000000">
                      <a:alpha val="43137"/>
                    </a:srgbClr>
                  </a:outerShdw>
                </a:effectLst>
                <a:latin typeface="Symbol" panose="05050102010706020507" pitchFamily="18" charset="2"/>
              </a:rPr>
              <a:t>Ds</a:t>
            </a:r>
          </a:p>
        </p:txBody>
      </p:sp>
      <p:sp>
        <p:nvSpPr>
          <p:cNvPr id="160" name="TextBox 159"/>
          <p:cNvSpPr txBox="1"/>
          <p:nvPr/>
        </p:nvSpPr>
        <p:spPr>
          <a:xfrm>
            <a:off x="3625850" y="2774950"/>
            <a:ext cx="479618"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latin typeface="Symbol" panose="05050102010706020507" pitchFamily="18" charset="2"/>
              </a:rPr>
              <a:t>D</a:t>
            </a:r>
            <a:r>
              <a:rPr lang="en-US" b="1" dirty="0">
                <a:solidFill>
                  <a:srgbClr val="FF0000"/>
                </a:solidFill>
                <a:effectLst>
                  <a:outerShdw blurRad="38100" dist="38100" dir="2700000" algn="tl">
                    <a:srgbClr val="000000">
                      <a:alpha val="43137"/>
                    </a:srgbClr>
                  </a:outerShdw>
                </a:effectLst>
                <a:latin typeface="+mn-lt"/>
              </a:rPr>
              <a:t>P</a:t>
            </a:r>
          </a:p>
        </p:txBody>
      </p:sp>
      <p:sp>
        <p:nvSpPr>
          <p:cNvPr id="161" name="TextBox 160"/>
          <p:cNvSpPr txBox="1"/>
          <p:nvPr/>
        </p:nvSpPr>
        <p:spPr>
          <a:xfrm>
            <a:off x="3028950" y="1701800"/>
            <a:ext cx="338554"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latin typeface="+mn-lt"/>
              </a:rPr>
              <a:t>P</a:t>
            </a:r>
          </a:p>
        </p:txBody>
      </p:sp>
    </p:spTree>
    <p:extLst>
      <p:ext uri="{BB962C8B-B14F-4D97-AF65-F5344CB8AC3E}">
        <p14:creationId xmlns:p14="http://schemas.microsoft.com/office/powerpoint/2010/main" val="309917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223"/>
          <p:cNvSpPr/>
          <p:nvPr/>
        </p:nvSpPr>
        <p:spPr>
          <a:xfrm>
            <a:off x="4778060" y="3469068"/>
            <a:ext cx="1030310" cy="231819"/>
          </a:xfrm>
          <a:prstGeom prst="rect">
            <a:avLst/>
          </a:prstGeom>
          <a:solidFill>
            <a:srgbClr val="00B0F0">
              <a:alpha val="17000"/>
            </a:srgb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1340588" y="1310485"/>
            <a:ext cx="3352184" cy="1235075"/>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514809" y="49492"/>
            <a:ext cx="4184159" cy="523220"/>
          </a:xfrm>
          <a:prstGeom prst="rect">
            <a:avLst/>
          </a:prstGeom>
          <a:solidFill>
            <a:schemeClr val="bg1"/>
          </a:solidFill>
        </p:spPr>
        <p:txBody>
          <a:bodyPr wrap="none" rtlCol="0">
            <a:spAutoFit/>
          </a:bodyPr>
          <a:lstStyle/>
          <a:p>
            <a:r>
              <a:rPr lang="en-US" sz="2800" dirty="0"/>
              <a:t>Consolidation Settlement</a:t>
            </a:r>
          </a:p>
        </p:txBody>
      </p:sp>
      <p:sp>
        <p:nvSpPr>
          <p:cNvPr id="4" name="Rectangle 3"/>
          <p:cNvSpPr/>
          <p:nvPr/>
        </p:nvSpPr>
        <p:spPr>
          <a:xfrm>
            <a:off x="1360995" y="1294611"/>
            <a:ext cx="3384175" cy="12509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360995" y="2545561"/>
            <a:ext cx="3384175" cy="273050"/>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1340588" y="875511"/>
            <a:ext cx="3400192" cy="449559"/>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solidFill>
            <a:schemeClr val="accent1">
              <a:lumMod val="40000"/>
              <a:lumOff val="60000"/>
            </a:schemeClr>
          </a:solidFill>
          <a:ln>
            <a:solidFill>
              <a:srgbClr val="A2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94755" y="8120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633748" y="7358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p:nvPr/>
        </p:nvCxnSpPr>
        <p:spPr>
          <a:xfrm>
            <a:off x="4430548" y="1307490"/>
            <a:ext cx="4550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408492" y="1454154"/>
            <a:ext cx="398906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788855" y="1019985"/>
            <a:ext cx="0" cy="2746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788855" y="1464770"/>
            <a:ext cx="0" cy="1909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322646" y="1764511"/>
            <a:ext cx="593431" cy="338554"/>
          </a:xfrm>
          <a:prstGeom prst="rect">
            <a:avLst/>
          </a:prstGeom>
          <a:noFill/>
        </p:spPr>
        <p:txBody>
          <a:bodyPr wrap="none" rtlCol="0">
            <a:spAutoFit/>
          </a:bodyPr>
          <a:lstStyle/>
          <a:p>
            <a:pPr algn="ctr"/>
            <a:r>
              <a:rPr lang="en-US" sz="1600" dirty="0">
                <a:latin typeface="Arial" pitchFamily="34" charset="0"/>
                <a:cs typeface="Arial" pitchFamily="34" charset="0"/>
              </a:rPr>
              <a:t>Clay</a:t>
            </a:r>
          </a:p>
        </p:txBody>
      </p:sp>
      <p:cxnSp>
        <p:nvCxnSpPr>
          <p:cNvPr id="57" name="Straight Arrow Connector 56"/>
          <p:cNvCxnSpPr/>
          <p:nvPr/>
        </p:nvCxnSpPr>
        <p:spPr>
          <a:xfrm>
            <a:off x="2119366" y="1325070"/>
            <a:ext cx="7144" cy="12204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950821" y="1734388"/>
            <a:ext cx="351378" cy="369332"/>
          </a:xfrm>
          <a:prstGeom prst="rect">
            <a:avLst/>
          </a:prstGeom>
          <a:solidFill>
            <a:srgbClr val="FFDC6D"/>
          </a:solidFill>
        </p:spPr>
        <p:txBody>
          <a:bodyPr wrap="none">
            <a:spAutoFit/>
          </a:bodyPr>
          <a:lstStyle/>
          <a:p>
            <a:pPr algn="ctr"/>
            <a:r>
              <a:rPr lang="en-US" dirty="0"/>
              <a:t>H</a:t>
            </a:r>
          </a:p>
        </p:txBody>
      </p:sp>
      <p:sp>
        <p:nvSpPr>
          <p:cNvPr id="62" name="Rectangle 61"/>
          <p:cNvSpPr/>
          <p:nvPr/>
        </p:nvSpPr>
        <p:spPr>
          <a:xfrm>
            <a:off x="3380626" y="1310485"/>
            <a:ext cx="723035" cy="1235075"/>
          </a:xfrm>
          <a:prstGeom prst="rect">
            <a:avLst/>
          </a:prstGeom>
          <a:pattFill prst="pct90">
            <a:fgClr>
              <a:srgbClr val="FFDC6D"/>
            </a:fgClr>
            <a:bgClr>
              <a:schemeClr val="tx1"/>
            </a:bgClr>
          </a:patt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1112045" y="2044700"/>
            <a:ext cx="2418556" cy="1425575"/>
          </a:xfrm>
          <a:custGeom>
            <a:avLst/>
            <a:gdLst>
              <a:gd name="connsiteX0" fmla="*/ 1574531 w 1574531"/>
              <a:gd name="connsiteY0" fmla="*/ 0 h 2171700"/>
              <a:gd name="connsiteX1" fmla="*/ 190231 w 1574531"/>
              <a:gd name="connsiteY1" fmla="*/ 1193800 h 2171700"/>
              <a:gd name="connsiteX2" fmla="*/ 12431 w 1574531"/>
              <a:gd name="connsiteY2" fmla="*/ 2171700 h 2171700"/>
              <a:gd name="connsiteX3" fmla="*/ 12431 w 1574531"/>
              <a:gd name="connsiteY3" fmla="*/ 2171700 h 2171700"/>
              <a:gd name="connsiteX0" fmla="*/ 2983878 w 2983878"/>
              <a:gd name="connsiteY0" fmla="*/ 0 h 2171700"/>
              <a:gd name="connsiteX1" fmla="*/ 1599578 w 2983878"/>
              <a:gd name="connsiteY1" fmla="*/ 1193800 h 2171700"/>
              <a:gd name="connsiteX2" fmla="*/ 1421778 w 2983878"/>
              <a:gd name="connsiteY2" fmla="*/ 2171700 h 2171700"/>
              <a:gd name="connsiteX3" fmla="*/ 0 w 2983878"/>
              <a:gd name="connsiteY3" fmla="*/ 2091363 h 2171700"/>
              <a:gd name="connsiteX0" fmla="*/ 2983878 w 2983878"/>
              <a:gd name="connsiteY0" fmla="*/ 0 h 2091363"/>
              <a:gd name="connsiteX1" fmla="*/ 1599578 w 2983878"/>
              <a:gd name="connsiteY1" fmla="*/ 1193800 h 2091363"/>
              <a:gd name="connsiteX2" fmla="*/ 0 w 2983878"/>
              <a:gd name="connsiteY2" fmla="*/ 2091363 h 2091363"/>
              <a:gd name="connsiteX0" fmla="*/ 2983878 w 2983878"/>
              <a:gd name="connsiteY0" fmla="*/ 0 h 2091363"/>
              <a:gd name="connsiteX1" fmla="*/ 1632263 w 2983878"/>
              <a:gd name="connsiteY1" fmla="*/ 671608 h 2091363"/>
              <a:gd name="connsiteX2" fmla="*/ 0 w 2983878"/>
              <a:gd name="connsiteY2" fmla="*/ 2091363 h 2091363"/>
              <a:gd name="connsiteX0" fmla="*/ 2983878 w 2983878"/>
              <a:gd name="connsiteY0" fmla="*/ 0 h 2091363"/>
              <a:gd name="connsiteX1" fmla="*/ 1632263 w 2983878"/>
              <a:gd name="connsiteY1" fmla="*/ 671608 h 2091363"/>
              <a:gd name="connsiteX2" fmla="*/ 352773 w 2983878"/>
              <a:gd name="connsiteY2" fmla="*/ 1847759 h 2091363"/>
              <a:gd name="connsiteX3" fmla="*/ 0 w 2983878"/>
              <a:gd name="connsiteY3" fmla="*/ 2091363 h 2091363"/>
              <a:gd name="connsiteX0" fmla="*/ 2983878 w 2983878"/>
              <a:gd name="connsiteY0" fmla="*/ 0 h 2091363"/>
              <a:gd name="connsiteX1" fmla="*/ 1632263 w 2983878"/>
              <a:gd name="connsiteY1" fmla="*/ 671608 h 2091363"/>
              <a:gd name="connsiteX2" fmla="*/ 0 w 2983878"/>
              <a:gd name="connsiteY2" fmla="*/ 2091363 h 2091363"/>
              <a:gd name="connsiteX0" fmla="*/ 2996007 w 2996007"/>
              <a:gd name="connsiteY0" fmla="*/ 0 h 2091363"/>
              <a:gd name="connsiteX1" fmla="*/ 1644392 w 2996007"/>
              <a:gd name="connsiteY1" fmla="*/ 671608 h 2091363"/>
              <a:gd name="connsiteX2" fmla="*/ 12129 w 2996007"/>
              <a:gd name="connsiteY2" fmla="*/ 2091363 h 2091363"/>
              <a:gd name="connsiteX0" fmla="*/ 2850090 w 2850090"/>
              <a:gd name="connsiteY0" fmla="*/ 0 h 2191785"/>
              <a:gd name="connsiteX1" fmla="*/ 1498475 w 2850090"/>
              <a:gd name="connsiteY1" fmla="*/ 671608 h 2191785"/>
              <a:gd name="connsiteX2" fmla="*/ 13293 w 2850090"/>
              <a:gd name="connsiteY2" fmla="*/ 2191785 h 2191785"/>
              <a:gd name="connsiteX0" fmla="*/ 2836797 w 2836797"/>
              <a:gd name="connsiteY0" fmla="*/ 0 h 2191785"/>
              <a:gd name="connsiteX1" fmla="*/ 0 w 2836797"/>
              <a:gd name="connsiteY1" fmla="*/ 2191785 h 2191785"/>
              <a:gd name="connsiteX0" fmla="*/ 2836797 w 2836797"/>
              <a:gd name="connsiteY0" fmla="*/ 0 h 2191785"/>
              <a:gd name="connsiteX1" fmla="*/ 0 w 2836797"/>
              <a:gd name="connsiteY1" fmla="*/ 2191785 h 2191785"/>
              <a:gd name="connsiteX0" fmla="*/ 2837277 w 2837277"/>
              <a:gd name="connsiteY0" fmla="*/ 0 h 2191785"/>
              <a:gd name="connsiteX1" fmla="*/ 480 w 2837277"/>
              <a:gd name="connsiteY1" fmla="*/ 2191785 h 2191785"/>
              <a:gd name="connsiteX0" fmla="*/ 2837186 w 2837186"/>
              <a:gd name="connsiteY0" fmla="*/ 0 h 2191785"/>
              <a:gd name="connsiteX1" fmla="*/ 389 w 2837186"/>
              <a:gd name="connsiteY1" fmla="*/ 2191785 h 2191785"/>
            </a:gdLst>
            <a:ahLst/>
            <a:cxnLst>
              <a:cxn ang="0">
                <a:pos x="connsiteX0" y="connsiteY0"/>
              </a:cxn>
              <a:cxn ang="0">
                <a:pos x="connsiteX1" y="connsiteY1"/>
              </a:cxn>
            </a:cxnLst>
            <a:rect l="l" t="t" r="r" b="b"/>
            <a:pathLst>
              <a:path w="2837186" h="2191785">
                <a:moveTo>
                  <a:pt x="2837186" y="0"/>
                </a:moveTo>
                <a:cubicBezTo>
                  <a:pt x="2300143" y="1373294"/>
                  <a:pt x="-34547" y="1300515"/>
                  <a:pt x="389" y="2191785"/>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130"/>
          <p:cNvSpPr/>
          <p:nvPr/>
        </p:nvSpPr>
        <p:spPr>
          <a:xfrm>
            <a:off x="2918726" y="2222500"/>
            <a:ext cx="968843" cy="1168042"/>
          </a:xfrm>
          <a:custGeom>
            <a:avLst/>
            <a:gdLst>
              <a:gd name="connsiteX0" fmla="*/ 109754 w 300254"/>
              <a:gd name="connsiteY0" fmla="*/ 0 h 1206500"/>
              <a:gd name="connsiteX1" fmla="*/ 8154 w 300254"/>
              <a:gd name="connsiteY1" fmla="*/ 825500 h 1206500"/>
              <a:gd name="connsiteX2" fmla="*/ 300254 w 300254"/>
              <a:gd name="connsiteY2" fmla="*/ 1206500 h 1206500"/>
              <a:gd name="connsiteX0" fmla="*/ 0 w 190500"/>
              <a:gd name="connsiteY0" fmla="*/ 0 h 1206500"/>
              <a:gd name="connsiteX1" fmla="*/ 190500 w 190500"/>
              <a:gd name="connsiteY1" fmla="*/ 1206500 h 1206500"/>
              <a:gd name="connsiteX0" fmla="*/ 71600 w 71600"/>
              <a:gd name="connsiteY0" fmla="*/ 0 h 1193800"/>
              <a:gd name="connsiteX1" fmla="*/ 0 w 71600"/>
              <a:gd name="connsiteY1" fmla="*/ 1193800 h 1193800"/>
              <a:gd name="connsiteX0" fmla="*/ 120165 w 120165"/>
              <a:gd name="connsiteY0" fmla="*/ 0 h 1193800"/>
              <a:gd name="connsiteX1" fmla="*/ 48565 w 120165"/>
              <a:gd name="connsiteY1" fmla="*/ 1193800 h 1193800"/>
              <a:gd name="connsiteX0" fmla="*/ 110655 w 110655"/>
              <a:gd name="connsiteY0" fmla="*/ 0 h 1193800"/>
              <a:gd name="connsiteX1" fmla="*/ 39055 w 110655"/>
              <a:gd name="connsiteY1" fmla="*/ 1193800 h 1193800"/>
              <a:gd name="connsiteX0" fmla="*/ 197131 w 197131"/>
              <a:gd name="connsiteY0" fmla="*/ 0 h 1168042"/>
              <a:gd name="connsiteX1" fmla="*/ 39055 w 197131"/>
              <a:gd name="connsiteY1" fmla="*/ 1168042 h 1168042"/>
            </a:gdLst>
            <a:ahLst/>
            <a:cxnLst>
              <a:cxn ang="0">
                <a:pos x="connsiteX0" y="connsiteY0"/>
              </a:cxn>
              <a:cxn ang="0">
                <a:pos x="connsiteX1" y="connsiteY1"/>
              </a:cxn>
            </a:cxnLst>
            <a:rect l="l" t="t" r="r" b="b"/>
            <a:pathLst>
              <a:path w="197131" h="1168042">
                <a:moveTo>
                  <a:pt x="197131" y="0"/>
                </a:moveTo>
                <a:cubicBezTo>
                  <a:pt x="173264" y="397933"/>
                  <a:pt x="0" y="488205"/>
                  <a:pt x="39055" y="1168042"/>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a:off x="1374028" y="953091"/>
            <a:ext cx="662361" cy="338554"/>
          </a:xfrm>
          <a:prstGeom prst="rect">
            <a:avLst/>
          </a:prstGeom>
          <a:noFill/>
        </p:spPr>
        <p:txBody>
          <a:bodyPr wrap="none" rtlCol="0">
            <a:spAutoFit/>
          </a:bodyPr>
          <a:lstStyle/>
          <a:p>
            <a:pPr algn="ctr"/>
            <a:r>
              <a:rPr lang="en-US" sz="1600" dirty="0">
                <a:latin typeface="Arial" pitchFamily="34" charset="0"/>
                <a:cs typeface="Arial" pitchFamily="34" charset="0"/>
              </a:rPr>
              <a:t>Sand</a:t>
            </a:r>
          </a:p>
        </p:txBody>
      </p:sp>
      <p:sp>
        <p:nvSpPr>
          <p:cNvPr id="146" name="TextBox 145"/>
          <p:cNvSpPr txBox="1"/>
          <p:nvPr/>
        </p:nvSpPr>
        <p:spPr>
          <a:xfrm>
            <a:off x="1370392" y="2490584"/>
            <a:ext cx="662361" cy="338554"/>
          </a:xfrm>
          <a:prstGeom prst="rect">
            <a:avLst/>
          </a:prstGeom>
          <a:noFill/>
        </p:spPr>
        <p:txBody>
          <a:bodyPr wrap="none" rtlCol="0">
            <a:spAutoFit/>
          </a:bodyPr>
          <a:lstStyle/>
          <a:p>
            <a:pPr algn="ctr"/>
            <a:r>
              <a:rPr lang="en-US" sz="1600" dirty="0">
                <a:latin typeface="Arial" pitchFamily="34" charset="0"/>
                <a:cs typeface="Arial" pitchFamily="34" charset="0"/>
              </a:rPr>
              <a:t>Sand</a:t>
            </a:r>
          </a:p>
        </p:txBody>
      </p:sp>
      <p:sp>
        <p:nvSpPr>
          <p:cNvPr id="142" name="Rectangle 141"/>
          <p:cNvSpPr/>
          <p:nvPr/>
        </p:nvSpPr>
        <p:spPr>
          <a:xfrm>
            <a:off x="5021890" y="1454154"/>
            <a:ext cx="3352184" cy="1105991"/>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005895" y="1459711"/>
            <a:ext cx="3384175" cy="12509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005895" y="2545561"/>
            <a:ext cx="3384175" cy="273050"/>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4985488" y="1015211"/>
            <a:ext cx="3400192" cy="449559"/>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solidFill>
            <a:schemeClr val="accent1">
              <a:lumMod val="40000"/>
              <a:lumOff val="60000"/>
            </a:schemeClr>
          </a:solidFill>
          <a:ln>
            <a:solidFill>
              <a:srgbClr val="A2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p:nvPr/>
        </p:nvCxnSpPr>
        <p:spPr>
          <a:xfrm>
            <a:off x="5085599" y="792971"/>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30206" y="80170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74813" y="82868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19420" y="84297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664027" y="840591"/>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808634" y="792971"/>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953241" y="77868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097848" y="79773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42455" y="80487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387062" y="82154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531669" y="81916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676276" y="883449"/>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820883" y="8691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965490" y="88106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110097" y="88106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254704" y="86678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399311" y="85249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543918" y="84297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688525" y="835829"/>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833132" y="80963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977739" y="764399"/>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122346" y="77392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266947" y="80487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254704" y="1459711"/>
            <a:ext cx="723035" cy="1085850"/>
          </a:xfrm>
          <a:prstGeom prst="rect">
            <a:avLst/>
          </a:prstGeom>
          <a:pattFill prst="pct90">
            <a:fgClr>
              <a:srgbClr val="FFDC6D"/>
            </a:fgClr>
            <a:bgClr>
              <a:schemeClr val="tx1"/>
            </a:bgClr>
          </a:patt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6447953" y="499846"/>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47" name="TextBox 146"/>
          <p:cNvSpPr txBox="1"/>
          <p:nvPr/>
        </p:nvSpPr>
        <p:spPr>
          <a:xfrm>
            <a:off x="5230206" y="1093796"/>
            <a:ext cx="662361" cy="338554"/>
          </a:xfrm>
          <a:prstGeom prst="rect">
            <a:avLst/>
          </a:prstGeom>
          <a:noFill/>
        </p:spPr>
        <p:txBody>
          <a:bodyPr wrap="none" rtlCol="0">
            <a:spAutoFit/>
          </a:bodyPr>
          <a:lstStyle/>
          <a:p>
            <a:pPr algn="ctr"/>
            <a:r>
              <a:rPr lang="en-US" sz="1600" dirty="0">
                <a:latin typeface="Arial" pitchFamily="34" charset="0"/>
                <a:cs typeface="Arial" pitchFamily="34" charset="0"/>
              </a:rPr>
              <a:t>Sand</a:t>
            </a:r>
          </a:p>
        </p:txBody>
      </p:sp>
      <p:sp>
        <p:nvSpPr>
          <p:cNvPr id="148" name="TextBox 147"/>
          <p:cNvSpPr txBox="1"/>
          <p:nvPr/>
        </p:nvSpPr>
        <p:spPr>
          <a:xfrm>
            <a:off x="5324839" y="2490584"/>
            <a:ext cx="662361" cy="338554"/>
          </a:xfrm>
          <a:prstGeom prst="rect">
            <a:avLst/>
          </a:prstGeom>
          <a:noFill/>
        </p:spPr>
        <p:txBody>
          <a:bodyPr wrap="none" rtlCol="0">
            <a:spAutoFit/>
          </a:bodyPr>
          <a:lstStyle/>
          <a:p>
            <a:pPr algn="ctr"/>
            <a:r>
              <a:rPr lang="en-US" sz="1600" dirty="0">
                <a:latin typeface="Arial" pitchFamily="34" charset="0"/>
                <a:cs typeface="Arial" pitchFamily="34" charset="0"/>
              </a:rPr>
              <a:t>Sand</a:t>
            </a:r>
          </a:p>
        </p:txBody>
      </p:sp>
      <p:sp>
        <p:nvSpPr>
          <p:cNvPr id="149" name="Rectangle 148"/>
          <p:cNvSpPr/>
          <p:nvPr/>
        </p:nvSpPr>
        <p:spPr>
          <a:xfrm>
            <a:off x="7254703" y="1310486"/>
            <a:ext cx="723035" cy="149226"/>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reeform 149"/>
          <p:cNvSpPr/>
          <p:nvPr/>
        </p:nvSpPr>
        <p:spPr>
          <a:xfrm>
            <a:off x="4972788" y="862811"/>
            <a:ext cx="3400192" cy="449559"/>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39655" y="8120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278648" y="7358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reeform 140"/>
          <p:cNvSpPr/>
          <p:nvPr/>
        </p:nvSpPr>
        <p:spPr>
          <a:xfrm>
            <a:off x="5628068" y="1879600"/>
            <a:ext cx="1799114" cy="1250737"/>
          </a:xfrm>
          <a:custGeom>
            <a:avLst/>
            <a:gdLst>
              <a:gd name="connsiteX0" fmla="*/ 952500 w 1895217"/>
              <a:gd name="connsiteY0" fmla="*/ 0 h 2324100"/>
              <a:gd name="connsiteX1" fmla="*/ 1866900 w 1895217"/>
              <a:gd name="connsiteY1" fmla="*/ 850900 h 2324100"/>
              <a:gd name="connsiteX2" fmla="*/ 0 w 1895217"/>
              <a:gd name="connsiteY2" fmla="*/ 2324100 h 2324100"/>
              <a:gd name="connsiteX3" fmla="*/ 0 w 1895217"/>
              <a:gd name="connsiteY3" fmla="*/ 2324100 h 2324100"/>
              <a:gd name="connsiteX0" fmla="*/ 952500 w 952499"/>
              <a:gd name="connsiteY0" fmla="*/ 0 h 2324100"/>
              <a:gd name="connsiteX1" fmla="*/ 0 w 952499"/>
              <a:gd name="connsiteY1" fmla="*/ 2324100 h 2324100"/>
              <a:gd name="connsiteX2" fmla="*/ 0 w 952499"/>
              <a:gd name="connsiteY2" fmla="*/ 2324100 h 2324100"/>
              <a:gd name="connsiteX0" fmla="*/ 2624431 w 2624431"/>
              <a:gd name="connsiteY0" fmla="*/ 0 h 2324100"/>
              <a:gd name="connsiteX1" fmla="*/ 1671931 w 2624431"/>
              <a:gd name="connsiteY1" fmla="*/ 2324100 h 2324100"/>
              <a:gd name="connsiteX2" fmla="*/ 0 w 2624431"/>
              <a:gd name="connsiteY2" fmla="*/ 893737 h 2324100"/>
              <a:gd name="connsiteX0" fmla="*/ 2624431 w 2624431"/>
              <a:gd name="connsiteY0" fmla="*/ 0 h 979559"/>
              <a:gd name="connsiteX1" fmla="*/ 1277430 w 2624431"/>
              <a:gd name="connsiteY1" fmla="*/ 979559 h 979559"/>
              <a:gd name="connsiteX2" fmla="*/ 0 w 2624431"/>
              <a:gd name="connsiteY2" fmla="*/ 893737 h 979559"/>
              <a:gd name="connsiteX0" fmla="*/ 2624431 w 2624431"/>
              <a:gd name="connsiteY0" fmla="*/ 0 h 893737"/>
              <a:gd name="connsiteX1" fmla="*/ 0 w 2624431"/>
              <a:gd name="connsiteY1" fmla="*/ 893737 h 893737"/>
              <a:gd name="connsiteX0" fmla="*/ 2628483 w 2628483"/>
              <a:gd name="connsiteY0" fmla="*/ 0 h 893737"/>
              <a:gd name="connsiteX1" fmla="*/ 4052 w 2628483"/>
              <a:gd name="connsiteY1" fmla="*/ 893737 h 893737"/>
              <a:gd name="connsiteX0" fmla="*/ 2984780 w 2984780"/>
              <a:gd name="connsiteY0" fmla="*/ 0 h 1036773"/>
              <a:gd name="connsiteX1" fmla="*/ 3419 w 2984780"/>
              <a:gd name="connsiteY1" fmla="*/ 1036773 h 1036773"/>
              <a:gd name="connsiteX0" fmla="*/ 2534761 w 2534761"/>
              <a:gd name="connsiteY0" fmla="*/ 0 h 1165506"/>
              <a:gd name="connsiteX1" fmla="*/ 4258 w 2534761"/>
              <a:gd name="connsiteY1" fmla="*/ 1165506 h 1165506"/>
              <a:gd name="connsiteX0" fmla="*/ 2533600 w 2533600"/>
              <a:gd name="connsiteY0" fmla="*/ 0 h 1165506"/>
              <a:gd name="connsiteX1" fmla="*/ 3097 w 2533600"/>
              <a:gd name="connsiteY1" fmla="*/ 1165506 h 1165506"/>
              <a:gd name="connsiteX0" fmla="*/ 2008413 w 2008413"/>
              <a:gd name="connsiteY0" fmla="*/ 0 h 1408668"/>
              <a:gd name="connsiteX1" fmla="*/ 3911 w 2008413"/>
              <a:gd name="connsiteY1" fmla="*/ 1408668 h 1408668"/>
            </a:gdLst>
            <a:ahLst/>
            <a:cxnLst>
              <a:cxn ang="0">
                <a:pos x="connsiteX0" y="connsiteY0"/>
              </a:cxn>
              <a:cxn ang="0">
                <a:pos x="connsiteX1" y="connsiteY1"/>
              </a:cxn>
            </a:cxnLst>
            <a:rect l="l" t="t" r="r" b="b"/>
            <a:pathLst>
              <a:path w="2008413" h="1408668">
                <a:moveTo>
                  <a:pt x="2008413" y="0"/>
                </a:moveTo>
                <a:cubicBezTo>
                  <a:pt x="1828675" y="1227648"/>
                  <a:pt x="-98137" y="538611"/>
                  <a:pt x="3911" y="1408668"/>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455493" y="3468739"/>
            <a:ext cx="1036196" cy="1770011"/>
          </a:xfrm>
          <a:prstGeom prst="rect">
            <a:avLst/>
          </a:prstGeom>
          <a:noFill/>
          <a:ln w="31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2698187" y="3468739"/>
            <a:ext cx="1036196" cy="1770011"/>
          </a:xfrm>
          <a:prstGeom prst="rect">
            <a:avLst/>
          </a:prstGeom>
          <a:gradFill>
            <a:gsLst>
              <a:gs pos="1000">
                <a:srgbClr val="03D4A8"/>
              </a:gs>
              <a:gs pos="9000">
                <a:srgbClr val="21D6E0"/>
              </a:gs>
              <a:gs pos="25000">
                <a:srgbClr val="0087E6"/>
              </a:gs>
              <a:gs pos="100000">
                <a:srgbClr val="005CBF"/>
              </a:gs>
            </a:gsLst>
            <a:lin ang="5400000" scaled="0"/>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2450"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 t="3833" r="47088" b="10739"/>
          <a:stretch/>
        </p:blipFill>
        <p:spPr bwMode="auto">
          <a:xfrm>
            <a:off x="450863" y="3468739"/>
            <a:ext cx="1053526" cy="177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a:off x="2698187" y="4140200"/>
            <a:ext cx="1036196"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845207" y="3771497"/>
            <a:ext cx="747705"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Water</a:t>
            </a:r>
          </a:p>
        </p:txBody>
      </p:sp>
      <p:sp>
        <p:nvSpPr>
          <p:cNvPr id="70" name="TextBox 69"/>
          <p:cNvSpPr txBox="1"/>
          <p:nvPr/>
        </p:nvSpPr>
        <p:spPr>
          <a:xfrm>
            <a:off x="2818951" y="4520198"/>
            <a:ext cx="800219" cy="338554"/>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latin typeface="Arial" pitchFamily="34" charset="0"/>
                <a:cs typeface="Arial" pitchFamily="34" charset="0"/>
              </a:rPr>
              <a:t>Solids</a:t>
            </a:r>
          </a:p>
        </p:txBody>
      </p:sp>
      <p:sp>
        <p:nvSpPr>
          <p:cNvPr id="71" name="Rectangle 70"/>
          <p:cNvSpPr/>
          <p:nvPr/>
        </p:nvSpPr>
        <p:spPr>
          <a:xfrm>
            <a:off x="4770493" y="3682597"/>
            <a:ext cx="1036196" cy="1564383"/>
          </a:xfrm>
          <a:prstGeom prst="rect">
            <a:avLst/>
          </a:prstGeom>
          <a:gradFill flip="none" rotWithShape="0">
            <a:gsLst>
              <a:gs pos="1000">
                <a:srgbClr val="03D4A8"/>
              </a:gs>
              <a:gs pos="9000">
                <a:srgbClr val="21D6E0"/>
              </a:gs>
              <a:gs pos="25000">
                <a:srgbClr val="0087E6"/>
              </a:gs>
              <a:gs pos="100000">
                <a:srgbClr val="005CBF"/>
              </a:gs>
            </a:gsLst>
            <a:lin ang="5400000" scaled="0"/>
            <a:tileRect/>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770493" y="4148430"/>
            <a:ext cx="1036196"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4917513" y="3779727"/>
            <a:ext cx="747705"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Water</a:t>
            </a:r>
          </a:p>
        </p:txBody>
      </p:sp>
      <p:sp>
        <p:nvSpPr>
          <p:cNvPr id="74" name="TextBox 73"/>
          <p:cNvSpPr txBox="1"/>
          <p:nvPr/>
        </p:nvSpPr>
        <p:spPr>
          <a:xfrm>
            <a:off x="4891257" y="4528428"/>
            <a:ext cx="800219" cy="338554"/>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latin typeface="Arial" pitchFamily="34" charset="0"/>
                <a:cs typeface="Arial" pitchFamily="34" charset="0"/>
              </a:rPr>
              <a:t>Solids</a:t>
            </a:r>
          </a:p>
        </p:txBody>
      </p:sp>
      <p:cxnSp>
        <p:nvCxnSpPr>
          <p:cNvPr id="75" name="Straight Connector 74"/>
          <p:cNvCxnSpPr/>
          <p:nvPr/>
        </p:nvCxnSpPr>
        <p:spPr>
          <a:xfrm>
            <a:off x="3773883" y="3468739"/>
            <a:ext cx="25219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469606" y="3689350"/>
            <a:ext cx="305906" cy="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862048" y="3682597"/>
            <a:ext cx="433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2075998" y="3468739"/>
            <a:ext cx="622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982466" y="5236266"/>
            <a:ext cx="718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075998" y="4148430"/>
            <a:ext cx="6221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212440" y="3468739"/>
            <a:ext cx="0" cy="67146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2212440" y="4143668"/>
            <a:ext cx="0" cy="10985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3" name="Right Arrow 92"/>
          <p:cNvSpPr/>
          <p:nvPr/>
        </p:nvSpPr>
        <p:spPr>
          <a:xfrm>
            <a:off x="1529883" y="4068676"/>
            <a:ext cx="469900" cy="578366"/>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Connector 95"/>
          <p:cNvCxnSpPr/>
          <p:nvPr/>
        </p:nvCxnSpPr>
        <p:spPr>
          <a:xfrm flipH="1">
            <a:off x="3882146" y="5238750"/>
            <a:ext cx="718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3906305" y="3468739"/>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4603298" y="3289300"/>
            <a:ext cx="0" cy="1794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4610442" y="3692122"/>
            <a:ext cx="0" cy="2163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824655" y="4214200"/>
            <a:ext cx="284160" cy="19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p:cNvSpPr txBox="1"/>
          <p:nvPr/>
        </p:nvSpPr>
        <p:spPr>
          <a:xfrm>
            <a:off x="3737015" y="4125319"/>
            <a:ext cx="332142"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H</a:t>
            </a:r>
            <a:endParaRPr lang="en-US" sz="1600"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118" name="Rectangle 117"/>
          <p:cNvSpPr/>
          <p:nvPr/>
        </p:nvSpPr>
        <p:spPr>
          <a:xfrm>
            <a:off x="2060834" y="3692122"/>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2098934" y="4562605"/>
            <a:ext cx="284160" cy="19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7" name="TextBox 116"/>
          <p:cNvSpPr txBox="1"/>
          <p:nvPr/>
        </p:nvSpPr>
        <p:spPr>
          <a:xfrm>
            <a:off x="1962908" y="3553574"/>
            <a:ext cx="389850" cy="338554"/>
          </a:xfrm>
          <a:prstGeom prst="rect">
            <a:avLst/>
          </a:prstGeom>
          <a:noFill/>
          <a:ln>
            <a:noFill/>
          </a:ln>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V</a:t>
            </a:r>
            <a:r>
              <a:rPr lang="en-US" sz="1600" baseline="-25000" dirty="0">
                <a:effectLst>
                  <a:outerShdw blurRad="38100" dist="38100" dir="2700000" algn="tl">
                    <a:srgbClr val="000000">
                      <a:alpha val="43137"/>
                    </a:srgbClr>
                  </a:outerShdw>
                </a:effectLst>
                <a:latin typeface="Arial" pitchFamily="34" charset="0"/>
                <a:cs typeface="Arial" pitchFamily="34" charset="0"/>
              </a:rPr>
              <a:t>v</a:t>
            </a:r>
          </a:p>
        </p:txBody>
      </p:sp>
      <p:sp>
        <p:nvSpPr>
          <p:cNvPr id="123" name="TextBox 122"/>
          <p:cNvSpPr txBox="1"/>
          <p:nvPr/>
        </p:nvSpPr>
        <p:spPr>
          <a:xfrm>
            <a:off x="1990522" y="4487291"/>
            <a:ext cx="396262" cy="338554"/>
          </a:xfrm>
          <a:prstGeom prst="rect">
            <a:avLst/>
          </a:prstGeom>
          <a:solidFill>
            <a:schemeClr val="bg1"/>
          </a:solidFill>
          <a:ln>
            <a:noFill/>
          </a:ln>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V</a:t>
            </a:r>
            <a:r>
              <a:rPr lang="en-US" sz="1600" baseline="-25000" dirty="0">
                <a:effectLst>
                  <a:outerShdw blurRad="38100" dist="38100" dir="2700000" algn="tl">
                    <a:srgbClr val="000000">
                      <a:alpha val="43137"/>
                    </a:srgbClr>
                  </a:outerShdw>
                </a:effectLst>
                <a:latin typeface="Arial" pitchFamily="34" charset="0"/>
                <a:cs typeface="Arial" pitchFamily="34" charset="0"/>
              </a:rPr>
              <a:t>s</a:t>
            </a:r>
          </a:p>
        </p:txBody>
      </p:sp>
      <p:sp>
        <p:nvSpPr>
          <p:cNvPr id="124" name="TextBox 123"/>
          <p:cNvSpPr txBox="1"/>
          <p:nvPr/>
        </p:nvSpPr>
        <p:spPr>
          <a:xfrm>
            <a:off x="4183057" y="3040466"/>
            <a:ext cx="423513"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Symbol" pitchFamily="18" charset="2"/>
                <a:cs typeface="Arial" pitchFamily="34" charset="0"/>
              </a:rPr>
              <a:t>D</a:t>
            </a:r>
            <a:r>
              <a:rPr lang="en-US" sz="1600" dirty="0">
                <a:effectLst>
                  <a:outerShdw blurRad="38100" dist="38100" dir="2700000" algn="tl">
                    <a:srgbClr val="000000">
                      <a:alpha val="43137"/>
                    </a:srgbClr>
                  </a:outerShdw>
                </a:effectLst>
                <a:latin typeface="Arial" pitchFamily="34" charset="0"/>
                <a:cs typeface="Arial" pitchFamily="34" charset="0"/>
              </a:rPr>
              <a:t>e</a:t>
            </a:r>
            <a:endParaRPr lang="en-US" sz="1600" baseline="-25000" dirty="0">
              <a:effectLst>
                <a:outerShdw blurRad="38100" dist="38100" dir="2700000" algn="tl">
                  <a:srgbClr val="000000">
                    <a:alpha val="43137"/>
                  </a:srgbClr>
                </a:outerShdw>
              </a:effectLst>
              <a:latin typeface="Arial" pitchFamily="34" charset="0"/>
              <a:cs typeface="Arial" pitchFamily="34" charset="0"/>
            </a:endParaRPr>
          </a:p>
        </p:txBody>
      </p:sp>
      <p:cxnSp>
        <p:nvCxnSpPr>
          <p:cNvPr id="125" name="Straight Arrow Connector 124"/>
          <p:cNvCxnSpPr/>
          <p:nvPr/>
        </p:nvCxnSpPr>
        <p:spPr>
          <a:xfrm>
            <a:off x="6070111" y="3282528"/>
            <a:ext cx="0" cy="1794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6070111" y="3675825"/>
            <a:ext cx="0" cy="2163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009315" y="3033694"/>
            <a:ext cx="457177" cy="338554"/>
          </a:xfrm>
          <a:prstGeom prst="rect">
            <a:avLst/>
          </a:prstGeom>
          <a:noFill/>
        </p:spPr>
        <p:txBody>
          <a:bodyPr wrap="none" rtlCol="0">
            <a:spAutoFit/>
          </a:bodyPr>
          <a:lstStyle/>
          <a:p>
            <a:pPr algn="ctr"/>
            <a:r>
              <a:rPr lang="en-US" sz="1600" dirty="0">
                <a:solidFill>
                  <a:srgbClr val="FF0000"/>
                </a:solidFill>
                <a:effectLst>
                  <a:outerShdw blurRad="38100" dist="38100" dir="2700000" algn="tl">
                    <a:srgbClr val="000000">
                      <a:alpha val="43137"/>
                    </a:srgbClr>
                  </a:outerShdw>
                </a:effectLst>
                <a:latin typeface="Symbol" pitchFamily="18" charset="2"/>
                <a:cs typeface="Arial" pitchFamily="34" charset="0"/>
              </a:rPr>
              <a:t>D</a:t>
            </a:r>
            <a:r>
              <a:rPr lang="en-US" sz="1600" dirty="0">
                <a:solidFill>
                  <a:srgbClr val="FF0000"/>
                </a:solidFill>
                <a:effectLst>
                  <a:outerShdw blurRad="38100" dist="38100" dir="2700000" algn="tl">
                    <a:srgbClr val="000000">
                      <a:alpha val="43137"/>
                    </a:srgbClr>
                  </a:outerShdw>
                </a:effectLst>
                <a:latin typeface="Arial" pitchFamily="34" charset="0"/>
                <a:cs typeface="Arial" pitchFamily="34" charset="0"/>
              </a:rPr>
              <a:t>H</a:t>
            </a:r>
            <a:endParaRPr lang="en-US" sz="1600"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30" name="Rectangle 129"/>
          <p:cNvSpPr/>
          <p:nvPr/>
        </p:nvSpPr>
        <p:spPr>
          <a:xfrm>
            <a:off x="4770493" y="3468740"/>
            <a:ext cx="1036196" cy="223382"/>
          </a:xfrm>
          <a:prstGeom prst="rect">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4" name="Straight Arrow Connector 133"/>
          <p:cNvCxnSpPr/>
          <p:nvPr/>
        </p:nvCxnSpPr>
        <p:spPr>
          <a:xfrm>
            <a:off x="5635476" y="31756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4948466" y="3171620"/>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5119987" y="31774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291508" y="31774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5463029" y="31756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5634550" y="31774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4776945" y="3168834"/>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5806072" y="318328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5347665" y="2886657"/>
            <a:ext cx="284052" cy="307777"/>
          </a:xfrm>
          <a:prstGeom prst="rect">
            <a:avLst/>
          </a:prstGeom>
          <a:noFill/>
        </p:spPr>
        <p:txBody>
          <a:bodyPr wrap="none" rtlCol="0">
            <a:spAutoFit/>
          </a:bodyPr>
          <a:lstStyle/>
          <a:p>
            <a:pPr algn="ctr"/>
            <a:r>
              <a:rPr lang="en-US" sz="14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14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340096" y="5447258"/>
            <a:ext cx="1197764" cy="369332"/>
          </a:xfrm>
          <a:prstGeom prst="rect">
            <a:avLst/>
          </a:prstGeom>
          <a:noFill/>
        </p:spPr>
        <p:txBody>
          <a:bodyPr wrap="none" rtlCol="0">
            <a:spAutoFit/>
          </a:bodyPr>
          <a:lstStyle/>
          <a:p>
            <a:r>
              <a:rPr lang="en-US" dirty="0">
                <a:solidFill>
                  <a:schemeClr val="tx1"/>
                </a:solidFill>
              </a:rPr>
              <a:t>Soil Block</a:t>
            </a:r>
          </a:p>
        </p:txBody>
      </p:sp>
      <p:sp>
        <p:nvSpPr>
          <p:cNvPr id="104" name="TextBox 103"/>
          <p:cNvSpPr txBox="1"/>
          <p:nvPr/>
        </p:nvSpPr>
        <p:spPr>
          <a:xfrm>
            <a:off x="3394008" y="5447258"/>
            <a:ext cx="1774845" cy="369332"/>
          </a:xfrm>
          <a:prstGeom prst="rect">
            <a:avLst/>
          </a:prstGeom>
          <a:noFill/>
        </p:spPr>
        <p:txBody>
          <a:bodyPr wrap="none" rtlCol="0">
            <a:spAutoFit/>
          </a:bodyPr>
          <a:lstStyle/>
          <a:p>
            <a:r>
              <a:rPr lang="en-US" dirty="0"/>
              <a:t>Phase Diagram</a:t>
            </a:r>
          </a:p>
        </p:txBody>
      </p:sp>
      <p:cxnSp>
        <p:nvCxnSpPr>
          <p:cNvPr id="105" name="Straight Arrow Connector 104"/>
          <p:cNvCxnSpPr/>
          <p:nvPr/>
        </p:nvCxnSpPr>
        <p:spPr>
          <a:xfrm>
            <a:off x="231042" y="3468739"/>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49392" y="4214200"/>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p:cNvSpPr txBox="1"/>
          <p:nvPr/>
        </p:nvSpPr>
        <p:spPr>
          <a:xfrm>
            <a:off x="65483" y="4129057"/>
            <a:ext cx="332142" cy="338554"/>
          </a:xfrm>
          <a:prstGeom prst="rect">
            <a:avLst/>
          </a:prstGeom>
          <a:solidFill>
            <a:schemeClr val="bg1"/>
          </a:solidFill>
          <a:ln>
            <a:solidFill>
              <a:schemeClr val="bg1"/>
            </a:solidFill>
          </a:ln>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H</a:t>
            </a:r>
            <a:endParaRPr lang="en-US" sz="1600" baseline="-25000" dirty="0">
              <a:effectLst>
                <a:outerShdw blurRad="38100" dist="38100" dir="2700000" algn="tl">
                  <a:srgbClr val="000000">
                    <a:alpha val="43137"/>
                  </a:srgbClr>
                </a:outerShdw>
              </a:effectLst>
              <a:latin typeface="Arial" pitchFamily="34" charset="0"/>
              <a:cs typeface="Arial" pitchFamily="34" charset="0"/>
            </a:endParaRPr>
          </a:p>
        </p:txBody>
      </p:sp>
      <p:cxnSp>
        <p:nvCxnSpPr>
          <p:cNvPr id="113" name="Straight Connector 112"/>
          <p:cNvCxnSpPr/>
          <p:nvPr/>
        </p:nvCxnSpPr>
        <p:spPr>
          <a:xfrm rot="10800000" flipV="1">
            <a:off x="71439" y="3467894"/>
            <a:ext cx="380998"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flipV="1">
            <a:off x="69056" y="5241925"/>
            <a:ext cx="380998"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7"/>
          <p:cNvSpPr>
            <a:spLocks noChangeArrowheads="1"/>
          </p:cNvSpPr>
          <p:nvPr/>
        </p:nvSpPr>
        <p:spPr bwMode="auto">
          <a:xfrm rot="925403">
            <a:off x="7051782" y="3510980"/>
            <a:ext cx="1848645" cy="1843439"/>
          </a:xfrm>
          <a:prstGeom prst="ellipse">
            <a:avLst/>
          </a:prstGeom>
          <a:gradFill rotWithShape="0">
            <a:gsLst>
              <a:gs pos="0">
                <a:srgbClr val="FFFFFF"/>
              </a:gs>
              <a:gs pos="100000">
                <a:srgbClr val="FFFFFF"/>
              </a:gs>
            </a:gsLst>
            <a:lin ang="20760000" scaled="1"/>
          </a:gradFill>
          <a:ln w="9525">
            <a:noFill/>
            <a:round/>
            <a:headEnd/>
            <a:tailEnd/>
          </a:ln>
        </p:spPr>
        <p:txBody>
          <a:bodyPr/>
          <a:lstStyle/>
          <a:p>
            <a:endParaRPr lang="en-US" dirty="0"/>
          </a:p>
        </p:txBody>
      </p:sp>
      <p:sp>
        <p:nvSpPr>
          <p:cNvPr id="121" name="Freeform 8"/>
          <p:cNvSpPr>
            <a:spLocks noChangeArrowheads="1"/>
          </p:cNvSpPr>
          <p:nvPr/>
        </p:nvSpPr>
        <p:spPr bwMode="auto">
          <a:xfrm rot="925403">
            <a:off x="7426248" y="3924040"/>
            <a:ext cx="1249787" cy="1158658"/>
          </a:xfrm>
          <a:custGeom>
            <a:avLst/>
            <a:gdLst>
              <a:gd name="T0" fmla="*/ 128528779 w 480"/>
              <a:gd name="T1" fmla="*/ 776208660 h 445"/>
              <a:gd name="T2" fmla="*/ 153728748 w 480"/>
              <a:gd name="T3" fmla="*/ 849294215 h 445"/>
              <a:gd name="T4" fmla="*/ 173891580 w 480"/>
              <a:gd name="T5" fmla="*/ 904737677 h 445"/>
              <a:gd name="T6" fmla="*/ 206652810 w 480"/>
              <a:gd name="T7" fmla="*/ 942539243 h 445"/>
              <a:gd name="T8" fmla="*/ 246975349 w 480"/>
              <a:gd name="T9" fmla="*/ 957660187 h 445"/>
              <a:gd name="T10" fmla="*/ 304938134 w 480"/>
              <a:gd name="T11" fmla="*/ 960181138 h 445"/>
              <a:gd name="T12" fmla="*/ 350302523 w 480"/>
              <a:gd name="T13" fmla="*/ 947579558 h 445"/>
              <a:gd name="T14" fmla="*/ 405745946 w 480"/>
              <a:gd name="T15" fmla="*/ 929939250 h 445"/>
              <a:gd name="T16" fmla="*/ 504031320 w 480"/>
              <a:gd name="T17" fmla="*/ 914818306 h 445"/>
              <a:gd name="T18" fmla="*/ 549394121 w 480"/>
              <a:gd name="T19" fmla="*/ 917337670 h 445"/>
              <a:gd name="T20" fmla="*/ 604837545 w 480"/>
              <a:gd name="T21" fmla="*/ 940019879 h 445"/>
              <a:gd name="T22" fmla="*/ 655240657 w 480"/>
              <a:gd name="T23" fmla="*/ 975302082 h 445"/>
              <a:gd name="T24" fmla="*/ 703124407 w 480"/>
              <a:gd name="T25" fmla="*/ 1018143963 h 445"/>
              <a:gd name="T26" fmla="*/ 748487208 w 480"/>
              <a:gd name="T27" fmla="*/ 1060987432 h 445"/>
              <a:gd name="T28" fmla="*/ 793850009 w 480"/>
              <a:gd name="T29" fmla="*/ 1096269635 h 445"/>
              <a:gd name="T30" fmla="*/ 844253320 w 480"/>
              <a:gd name="T31" fmla="*/ 1118950257 h 445"/>
              <a:gd name="T32" fmla="*/ 897175794 w 480"/>
              <a:gd name="T33" fmla="*/ 1116430893 h 445"/>
              <a:gd name="T34" fmla="*/ 932457972 w 480"/>
              <a:gd name="T35" fmla="*/ 1103829313 h 445"/>
              <a:gd name="T36" fmla="*/ 980341723 w 480"/>
              <a:gd name="T37" fmla="*/ 1063506795 h 445"/>
              <a:gd name="T38" fmla="*/ 1028223885 w 480"/>
              <a:gd name="T39" fmla="*/ 1010584285 h 445"/>
              <a:gd name="T40" fmla="*/ 1076107636 w 480"/>
              <a:gd name="T41" fmla="*/ 942539243 h 445"/>
              <a:gd name="T42" fmla="*/ 1118949487 w 480"/>
              <a:gd name="T43" fmla="*/ 869455474 h 445"/>
              <a:gd name="T44" fmla="*/ 1156752615 w 480"/>
              <a:gd name="T45" fmla="*/ 791329604 h 445"/>
              <a:gd name="T46" fmla="*/ 1184473533 w 480"/>
              <a:gd name="T47" fmla="*/ 718245835 h 445"/>
              <a:gd name="T48" fmla="*/ 1204634778 w 480"/>
              <a:gd name="T49" fmla="*/ 650200793 h 445"/>
              <a:gd name="T50" fmla="*/ 1209675089 w 480"/>
              <a:gd name="T51" fmla="*/ 594757331 h 445"/>
              <a:gd name="T52" fmla="*/ 1202115416 w 480"/>
              <a:gd name="T53" fmla="*/ 556955765 h 445"/>
              <a:gd name="T54" fmla="*/ 1186994483 w 480"/>
              <a:gd name="T55" fmla="*/ 534273555 h 445"/>
              <a:gd name="T56" fmla="*/ 1151712304 w 480"/>
              <a:gd name="T57" fmla="*/ 493951038 h 445"/>
              <a:gd name="T58" fmla="*/ 1101309192 w 480"/>
              <a:gd name="T59" fmla="*/ 443547891 h 445"/>
              <a:gd name="T60" fmla="*/ 1043344819 w 480"/>
              <a:gd name="T61" fmla="*/ 388104330 h 445"/>
              <a:gd name="T62" fmla="*/ 975301411 w 480"/>
              <a:gd name="T63" fmla="*/ 327620554 h 445"/>
              <a:gd name="T64" fmla="*/ 904737054 w 480"/>
              <a:gd name="T65" fmla="*/ 267136778 h 445"/>
              <a:gd name="T66" fmla="*/ 831651549 w 480"/>
              <a:gd name="T67" fmla="*/ 209173952 h 445"/>
              <a:gd name="T68" fmla="*/ 761087192 w 480"/>
              <a:gd name="T69" fmla="*/ 156249805 h 445"/>
              <a:gd name="T70" fmla="*/ 693043785 w 480"/>
              <a:gd name="T71" fmla="*/ 110886973 h 445"/>
              <a:gd name="T72" fmla="*/ 635079412 w 480"/>
              <a:gd name="T73" fmla="*/ 75604745 h 445"/>
              <a:gd name="T74" fmla="*/ 589716611 w 480"/>
              <a:gd name="T75" fmla="*/ 55443486 h 445"/>
              <a:gd name="T76" fmla="*/ 524192565 w 480"/>
              <a:gd name="T77" fmla="*/ 35282215 h 445"/>
              <a:gd name="T78" fmla="*/ 456149157 w 480"/>
              <a:gd name="T79" fmla="*/ 12601584 h 445"/>
              <a:gd name="T80" fmla="*/ 393144374 w 480"/>
              <a:gd name="T81" fmla="*/ 2520952 h 445"/>
              <a:gd name="T82" fmla="*/ 325100967 w 480"/>
              <a:gd name="T83" fmla="*/ 2520952 h 445"/>
              <a:gd name="T84" fmla="*/ 262096283 w 480"/>
              <a:gd name="T85" fmla="*/ 12601584 h 445"/>
              <a:gd name="T86" fmla="*/ 221773793 w 480"/>
              <a:gd name="T87" fmla="*/ 32762852 h 445"/>
              <a:gd name="T88" fmla="*/ 201612498 w 480"/>
              <a:gd name="T89" fmla="*/ 63004752 h 445"/>
              <a:gd name="T90" fmla="*/ 199093136 w 480"/>
              <a:gd name="T91" fmla="*/ 103327270 h 445"/>
              <a:gd name="T92" fmla="*/ 199093136 w 480"/>
              <a:gd name="T93" fmla="*/ 148690127 h 445"/>
              <a:gd name="T94" fmla="*/ 199093136 w 480"/>
              <a:gd name="T95" fmla="*/ 194052959 h 445"/>
              <a:gd name="T96" fmla="*/ 189012514 w 480"/>
              <a:gd name="T97" fmla="*/ 239415840 h 445"/>
              <a:gd name="T98" fmla="*/ 161290009 w 480"/>
              <a:gd name="T99" fmla="*/ 279738358 h 445"/>
              <a:gd name="T100" fmla="*/ 105846585 w 480"/>
              <a:gd name="T101" fmla="*/ 312499610 h 445"/>
              <a:gd name="T102" fmla="*/ 57964398 w 480"/>
              <a:gd name="T103" fmla="*/ 335181820 h 445"/>
              <a:gd name="T104" fmla="*/ 20161251 w 480"/>
              <a:gd name="T105" fmla="*/ 378023701 h 445"/>
              <a:gd name="T106" fmla="*/ 2520950 w 480"/>
              <a:gd name="T107" fmla="*/ 428426947 h 445"/>
              <a:gd name="T108" fmla="*/ 2520950 w 480"/>
              <a:gd name="T109" fmla="*/ 483870408 h 445"/>
              <a:gd name="T110" fmla="*/ 17641889 w 480"/>
              <a:gd name="T111" fmla="*/ 544354184 h 445"/>
              <a:gd name="T112" fmla="*/ 40322502 w 480"/>
              <a:gd name="T113" fmla="*/ 602318597 h 445"/>
              <a:gd name="T114" fmla="*/ 70564382 w 480"/>
              <a:gd name="T115" fmla="*/ 660281422 h 445"/>
              <a:gd name="T116" fmla="*/ 98286887 w 480"/>
              <a:gd name="T117" fmla="*/ 715724884 h 4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0"/>
              <a:gd name="T178" fmla="*/ 0 h 445"/>
              <a:gd name="T179" fmla="*/ 480 w 480"/>
              <a:gd name="T180" fmla="*/ 445 h 4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0" h="445">
                <a:moveTo>
                  <a:pt x="39" y="284"/>
                </a:moveTo>
                <a:lnTo>
                  <a:pt x="44" y="292"/>
                </a:lnTo>
                <a:lnTo>
                  <a:pt x="47" y="300"/>
                </a:lnTo>
                <a:lnTo>
                  <a:pt x="51" y="308"/>
                </a:lnTo>
                <a:lnTo>
                  <a:pt x="54" y="316"/>
                </a:lnTo>
                <a:lnTo>
                  <a:pt x="56" y="323"/>
                </a:lnTo>
                <a:lnTo>
                  <a:pt x="58" y="330"/>
                </a:lnTo>
                <a:lnTo>
                  <a:pt x="61" y="337"/>
                </a:lnTo>
                <a:lnTo>
                  <a:pt x="63" y="343"/>
                </a:lnTo>
                <a:lnTo>
                  <a:pt x="65" y="349"/>
                </a:lnTo>
                <a:lnTo>
                  <a:pt x="67" y="354"/>
                </a:lnTo>
                <a:lnTo>
                  <a:pt x="69" y="359"/>
                </a:lnTo>
                <a:lnTo>
                  <a:pt x="72" y="363"/>
                </a:lnTo>
                <a:lnTo>
                  <a:pt x="75" y="368"/>
                </a:lnTo>
                <a:lnTo>
                  <a:pt x="78" y="371"/>
                </a:lnTo>
                <a:lnTo>
                  <a:pt x="82" y="374"/>
                </a:lnTo>
                <a:lnTo>
                  <a:pt x="87" y="377"/>
                </a:lnTo>
                <a:lnTo>
                  <a:pt x="92" y="379"/>
                </a:lnTo>
                <a:lnTo>
                  <a:pt x="98" y="380"/>
                </a:lnTo>
                <a:lnTo>
                  <a:pt x="105" y="381"/>
                </a:lnTo>
                <a:lnTo>
                  <a:pt x="111" y="381"/>
                </a:lnTo>
                <a:lnTo>
                  <a:pt x="116" y="381"/>
                </a:lnTo>
                <a:lnTo>
                  <a:pt x="121" y="381"/>
                </a:lnTo>
                <a:lnTo>
                  <a:pt x="126" y="380"/>
                </a:lnTo>
                <a:lnTo>
                  <a:pt x="130" y="379"/>
                </a:lnTo>
                <a:lnTo>
                  <a:pt x="134" y="378"/>
                </a:lnTo>
                <a:lnTo>
                  <a:pt x="139" y="376"/>
                </a:lnTo>
                <a:lnTo>
                  <a:pt x="143" y="374"/>
                </a:lnTo>
                <a:lnTo>
                  <a:pt x="149" y="373"/>
                </a:lnTo>
                <a:lnTo>
                  <a:pt x="154" y="371"/>
                </a:lnTo>
                <a:lnTo>
                  <a:pt x="161" y="369"/>
                </a:lnTo>
                <a:lnTo>
                  <a:pt x="169" y="367"/>
                </a:lnTo>
                <a:lnTo>
                  <a:pt x="178" y="366"/>
                </a:lnTo>
                <a:lnTo>
                  <a:pt x="188" y="364"/>
                </a:lnTo>
                <a:lnTo>
                  <a:pt x="200" y="363"/>
                </a:lnTo>
                <a:lnTo>
                  <a:pt x="206" y="363"/>
                </a:lnTo>
                <a:lnTo>
                  <a:pt x="212" y="363"/>
                </a:lnTo>
                <a:lnTo>
                  <a:pt x="218" y="364"/>
                </a:lnTo>
                <a:lnTo>
                  <a:pt x="224" y="366"/>
                </a:lnTo>
                <a:lnTo>
                  <a:pt x="229" y="368"/>
                </a:lnTo>
                <a:lnTo>
                  <a:pt x="235" y="370"/>
                </a:lnTo>
                <a:lnTo>
                  <a:pt x="240" y="373"/>
                </a:lnTo>
                <a:lnTo>
                  <a:pt x="245" y="376"/>
                </a:lnTo>
                <a:lnTo>
                  <a:pt x="250" y="380"/>
                </a:lnTo>
                <a:lnTo>
                  <a:pt x="255" y="384"/>
                </a:lnTo>
                <a:lnTo>
                  <a:pt x="260" y="387"/>
                </a:lnTo>
                <a:lnTo>
                  <a:pt x="265" y="392"/>
                </a:lnTo>
                <a:lnTo>
                  <a:pt x="269" y="396"/>
                </a:lnTo>
                <a:lnTo>
                  <a:pt x="274" y="400"/>
                </a:lnTo>
                <a:lnTo>
                  <a:pt x="279" y="404"/>
                </a:lnTo>
                <a:lnTo>
                  <a:pt x="283" y="409"/>
                </a:lnTo>
                <a:lnTo>
                  <a:pt x="288" y="413"/>
                </a:lnTo>
                <a:lnTo>
                  <a:pt x="292" y="417"/>
                </a:lnTo>
                <a:lnTo>
                  <a:pt x="297" y="421"/>
                </a:lnTo>
                <a:lnTo>
                  <a:pt x="301" y="425"/>
                </a:lnTo>
                <a:lnTo>
                  <a:pt x="306" y="429"/>
                </a:lnTo>
                <a:lnTo>
                  <a:pt x="311" y="432"/>
                </a:lnTo>
                <a:lnTo>
                  <a:pt x="315" y="435"/>
                </a:lnTo>
                <a:lnTo>
                  <a:pt x="320" y="438"/>
                </a:lnTo>
                <a:lnTo>
                  <a:pt x="325" y="440"/>
                </a:lnTo>
                <a:lnTo>
                  <a:pt x="330" y="442"/>
                </a:lnTo>
                <a:lnTo>
                  <a:pt x="335" y="444"/>
                </a:lnTo>
                <a:lnTo>
                  <a:pt x="340" y="444"/>
                </a:lnTo>
                <a:lnTo>
                  <a:pt x="345" y="445"/>
                </a:lnTo>
                <a:lnTo>
                  <a:pt x="351" y="444"/>
                </a:lnTo>
                <a:lnTo>
                  <a:pt x="356" y="443"/>
                </a:lnTo>
                <a:lnTo>
                  <a:pt x="361" y="442"/>
                </a:lnTo>
                <a:lnTo>
                  <a:pt x="365" y="440"/>
                </a:lnTo>
                <a:lnTo>
                  <a:pt x="370" y="438"/>
                </a:lnTo>
                <a:lnTo>
                  <a:pt x="375" y="434"/>
                </a:lnTo>
                <a:lnTo>
                  <a:pt x="379" y="431"/>
                </a:lnTo>
                <a:lnTo>
                  <a:pt x="384" y="427"/>
                </a:lnTo>
                <a:lnTo>
                  <a:pt x="389" y="422"/>
                </a:lnTo>
                <a:lnTo>
                  <a:pt x="394" y="417"/>
                </a:lnTo>
                <a:lnTo>
                  <a:pt x="399" y="412"/>
                </a:lnTo>
                <a:lnTo>
                  <a:pt x="404" y="407"/>
                </a:lnTo>
                <a:lnTo>
                  <a:pt x="408" y="401"/>
                </a:lnTo>
                <a:lnTo>
                  <a:pt x="413" y="394"/>
                </a:lnTo>
                <a:lnTo>
                  <a:pt x="418" y="388"/>
                </a:lnTo>
                <a:lnTo>
                  <a:pt x="422" y="381"/>
                </a:lnTo>
                <a:lnTo>
                  <a:pt x="427" y="374"/>
                </a:lnTo>
                <a:lnTo>
                  <a:pt x="431" y="367"/>
                </a:lnTo>
                <a:lnTo>
                  <a:pt x="436" y="360"/>
                </a:lnTo>
                <a:lnTo>
                  <a:pt x="440" y="352"/>
                </a:lnTo>
                <a:lnTo>
                  <a:pt x="444" y="345"/>
                </a:lnTo>
                <a:lnTo>
                  <a:pt x="448" y="337"/>
                </a:lnTo>
                <a:lnTo>
                  <a:pt x="452" y="330"/>
                </a:lnTo>
                <a:lnTo>
                  <a:pt x="455" y="322"/>
                </a:lnTo>
                <a:lnTo>
                  <a:pt x="459" y="314"/>
                </a:lnTo>
                <a:lnTo>
                  <a:pt x="462" y="307"/>
                </a:lnTo>
                <a:lnTo>
                  <a:pt x="465" y="299"/>
                </a:lnTo>
                <a:lnTo>
                  <a:pt x="468" y="292"/>
                </a:lnTo>
                <a:lnTo>
                  <a:pt x="470" y="285"/>
                </a:lnTo>
                <a:lnTo>
                  <a:pt x="472" y="278"/>
                </a:lnTo>
                <a:lnTo>
                  <a:pt x="474" y="271"/>
                </a:lnTo>
                <a:lnTo>
                  <a:pt x="476" y="265"/>
                </a:lnTo>
                <a:lnTo>
                  <a:pt x="478" y="258"/>
                </a:lnTo>
                <a:lnTo>
                  <a:pt x="479" y="252"/>
                </a:lnTo>
                <a:lnTo>
                  <a:pt x="480" y="247"/>
                </a:lnTo>
                <a:lnTo>
                  <a:pt x="480" y="241"/>
                </a:lnTo>
                <a:lnTo>
                  <a:pt x="480" y="236"/>
                </a:lnTo>
                <a:lnTo>
                  <a:pt x="480" y="232"/>
                </a:lnTo>
                <a:lnTo>
                  <a:pt x="479" y="228"/>
                </a:lnTo>
                <a:lnTo>
                  <a:pt x="478" y="224"/>
                </a:lnTo>
                <a:lnTo>
                  <a:pt x="477" y="221"/>
                </a:lnTo>
                <a:lnTo>
                  <a:pt x="475" y="218"/>
                </a:lnTo>
                <a:lnTo>
                  <a:pt x="473" y="215"/>
                </a:lnTo>
                <a:lnTo>
                  <a:pt x="471" y="212"/>
                </a:lnTo>
                <a:lnTo>
                  <a:pt x="468" y="208"/>
                </a:lnTo>
                <a:lnTo>
                  <a:pt x="465" y="205"/>
                </a:lnTo>
                <a:lnTo>
                  <a:pt x="461" y="200"/>
                </a:lnTo>
                <a:lnTo>
                  <a:pt x="457" y="196"/>
                </a:lnTo>
                <a:lnTo>
                  <a:pt x="453" y="191"/>
                </a:lnTo>
                <a:lnTo>
                  <a:pt x="448" y="186"/>
                </a:lnTo>
                <a:lnTo>
                  <a:pt x="443" y="181"/>
                </a:lnTo>
                <a:lnTo>
                  <a:pt x="437" y="176"/>
                </a:lnTo>
                <a:lnTo>
                  <a:pt x="432" y="171"/>
                </a:lnTo>
                <a:lnTo>
                  <a:pt x="426" y="165"/>
                </a:lnTo>
                <a:lnTo>
                  <a:pt x="420" y="159"/>
                </a:lnTo>
                <a:lnTo>
                  <a:pt x="414" y="154"/>
                </a:lnTo>
                <a:lnTo>
                  <a:pt x="407" y="148"/>
                </a:lnTo>
                <a:lnTo>
                  <a:pt x="401" y="142"/>
                </a:lnTo>
                <a:lnTo>
                  <a:pt x="394" y="136"/>
                </a:lnTo>
                <a:lnTo>
                  <a:pt x="387" y="130"/>
                </a:lnTo>
                <a:lnTo>
                  <a:pt x="380" y="124"/>
                </a:lnTo>
                <a:lnTo>
                  <a:pt x="373" y="118"/>
                </a:lnTo>
                <a:lnTo>
                  <a:pt x="366" y="112"/>
                </a:lnTo>
                <a:lnTo>
                  <a:pt x="359" y="106"/>
                </a:lnTo>
                <a:lnTo>
                  <a:pt x="352" y="100"/>
                </a:lnTo>
                <a:lnTo>
                  <a:pt x="344" y="94"/>
                </a:lnTo>
                <a:lnTo>
                  <a:pt x="337" y="88"/>
                </a:lnTo>
                <a:lnTo>
                  <a:pt x="330" y="83"/>
                </a:lnTo>
                <a:lnTo>
                  <a:pt x="323" y="77"/>
                </a:lnTo>
                <a:lnTo>
                  <a:pt x="316" y="72"/>
                </a:lnTo>
                <a:lnTo>
                  <a:pt x="309" y="67"/>
                </a:lnTo>
                <a:lnTo>
                  <a:pt x="302" y="62"/>
                </a:lnTo>
                <a:lnTo>
                  <a:pt x="295" y="57"/>
                </a:lnTo>
                <a:lnTo>
                  <a:pt x="288" y="52"/>
                </a:lnTo>
                <a:lnTo>
                  <a:pt x="282" y="48"/>
                </a:lnTo>
                <a:lnTo>
                  <a:pt x="275" y="44"/>
                </a:lnTo>
                <a:lnTo>
                  <a:pt x="269" y="40"/>
                </a:lnTo>
                <a:lnTo>
                  <a:pt x="263" y="36"/>
                </a:lnTo>
                <a:lnTo>
                  <a:pt x="258" y="33"/>
                </a:lnTo>
                <a:lnTo>
                  <a:pt x="252" y="30"/>
                </a:lnTo>
                <a:lnTo>
                  <a:pt x="247" y="27"/>
                </a:lnTo>
                <a:lnTo>
                  <a:pt x="242" y="25"/>
                </a:lnTo>
                <a:lnTo>
                  <a:pt x="238" y="23"/>
                </a:lnTo>
                <a:lnTo>
                  <a:pt x="234" y="22"/>
                </a:lnTo>
                <a:lnTo>
                  <a:pt x="224" y="19"/>
                </a:lnTo>
                <a:lnTo>
                  <a:pt x="216" y="16"/>
                </a:lnTo>
                <a:lnTo>
                  <a:pt x="208" y="14"/>
                </a:lnTo>
                <a:lnTo>
                  <a:pt x="200" y="11"/>
                </a:lnTo>
                <a:lnTo>
                  <a:pt x="193" y="9"/>
                </a:lnTo>
                <a:lnTo>
                  <a:pt x="187" y="7"/>
                </a:lnTo>
                <a:lnTo>
                  <a:pt x="181" y="5"/>
                </a:lnTo>
                <a:lnTo>
                  <a:pt x="174" y="4"/>
                </a:lnTo>
                <a:lnTo>
                  <a:pt x="168" y="2"/>
                </a:lnTo>
                <a:lnTo>
                  <a:pt x="162" y="1"/>
                </a:lnTo>
                <a:lnTo>
                  <a:pt x="156" y="1"/>
                </a:lnTo>
                <a:lnTo>
                  <a:pt x="150" y="0"/>
                </a:lnTo>
                <a:lnTo>
                  <a:pt x="143" y="0"/>
                </a:lnTo>
                <a:lnTo>
                  <a:pt x="136" y="0"/>
                </a:lnTo>
                <a:lnTo>
                  <a:pt x="129" y="1"/>
                </a:lnTo>
                <a:lnTo>
                  <a:pt x="121" y="2"/>
                </a:lnTo>
                <a:lnTo>
                  <a:pt x="113" y="3"/>
                </a:lnTo>
                <a:lnTo>
                  <a:pt x="104" y="5"/>
                </a:lnTo>
                <a:lnTo>
                  <a:pt x="99" y="7"/>
                </a:lnTo>
                <a:lnTo>
                  <a:pt x="94" y="8"/>
                </a:lnTo>
                <a:lnTo>
                  <a:pt x="91" y="10"/>
                </a:lnTo>
                <a:lnTo>
                  <a:pt x="88" y="13"/>
                </a:lnTo>
                <a:lnTo>
                  <a:pt x="85" y="15"/>
                </a:lnTo>
                <a:lnTo>
                  <a:pt x="83" y="18"/>
                </a:lnTo>
                <a:lnTo>
                  <a:pt x="81" y="22"/>
                </a:lnTo>
                <a:lnTo>
                  <a:pt x="80" y="25"/>
                </a:lnTo>
                <a:lnTo>
                  <a:pt x="79" y="29"/>
                </a:lnTo>
                <a:lnTo>
                  <a:pt x="79" y="33"/>
                </a:lnTo>
                <a:lnTo>
                  <a:pt x="79" y="37"/>
                </a:lnTo>
                <a:lnTo>
                  <a:pt x="79" y="41"/>
                </a:lnTo>
                <a:lnTo>
                  <a:pt x="79" y="45"/>
                </a:lnTo>
                <a:lnTo>
                  <a:pt x="79" y="49"/>
                </a:lnTo>
                <a:lnTo>
                  <a:pt x="79" y="54"/>
                </a:lnTo>
                <a:lnTo>
                  <a:pt x="79" y="59"/>
                </a:lnTo>
                <a:lnTo>
                  <a:pt x="80" y="63"/>
                </a:lnTo>
                <a:lnTo>
                  <a:pt x="80" y="68"/>
                </a:lnTo>
                <a:lnTo>
                  <a:pt x="80" y="72"/>
                </a:lnTo>
                <a:lnTo>
                  <a:pt x="79" y="77"/>
                </a:lnTo>
                <a:lnTo>
                  <a:pt x="79" y="82"/>
                </a:lnTo>
                <a:lnTo>
                  <a:pt x="78" y="86"/>
                </a:lnTo>
                <a:lnTo>
                  <a:pt x="77" y="91"/>
                </a:lnTo>
                <a:lnTo>
                  <a:pt x="75" y="95"/>
                </a:lnTo>
                <a:lnTo>
                  <a:pt x="73" y="99"/>
                </a:lnTo>
                <a:lnTo>
                  <a:pt x="71" y="103"/>
                </a:lnTo>
                <a:lnTo>
                  <a:pt x="68" y="107"/>
                </a:lnTo>
                <a:lnTo>
                  <a:pt x="64" y="111"/>
                </a:lnTo>
                <a:lnTo>
                  <a:pt x="60" y="115"/>
                </a:lnTo>
                <a:lnTo>
                  <a:pt x="55" y="118"/>
                </a:lnTo>
                <a:lnTo>
                  <a:pt x="49" y="121"/>
                </a:lnTo>
                <a:lnTo>
                  <a:pt x="42" y="124"/>
                </a:lnTo>
                <a:lnTo>
                  <a:pt x="35" y="127"/>
                </a:lnTo>
                <a:lnTo>
                  <a:pt x="29" y="130"/>
                </a:lnTo>
                <a:lnTo>
                  <a:pt x="23" y="133"/>
                </a:lnTo>
                <a:lnTo>
                  <a:pt x="19" y="137"/>
                </a:lnTo>
                <a:lnTo>
                  <a:pt x="14" y="141"/>
                </a:lnTo>
                <a:lnTo>
                  <a:pt x="11" y="145"/>
                </a:lnTo>
                <a:lnTo>
                  <a:pt x="8" y="150"/>
                </a:lnTo>
                <a:lnTo>
                  <a:pt x="5" y="154"/>
                </a:lnTo>
                <a:lnTo>
                  <a:pt x="3" y="159"/>
                </a:lnTo>
                <a:lnTo>
                  <a:pt x="2" y="164"/>
                </a:lnTo>
                <a:lnTo>
                  <a:pt x="1" y="170"/>
                </a:lnTo>
                <a:lnTo>
                  <a:pt x="0" y="175"/>
                </a:lnTo>
                <a:lnTo>
                  <a:pt x="0" y="181"/>
                </a:lnTo>
                <a:lnTo>
                  <a:pt x="1" y="186"/>
                </a:lnTo>
                <a:lnTo>
                  <a:pt x="1" y="192"/>
                </a:lnTo>
                <a:lnTo>
                  <a:pt x="2" y="198"/>
                </a:lnTo>
                <a:lnTo>
                  <a:pt x="4" y="204"/>
                </a:lnTo>
                <a:lnTo>
                  <a:pt x="5" y="210"/>
                </a:lnTo>
                <a:lnTo>
                  <a:pt x="7" y="216"/>
                </a:lnTo>
                <a:lnTo>
                  <a:pt x="9" y="222"/>
                </a:lnTo>
                <a:lnTo>
                  <a:pt x="11" y="227"/>
                </a:lnTo>
                <a:lnTo>
                  <a:pt x="14" y="233"/>
                </a:lnTo>
                <a:lnTo>
                  <a:pt x="16" y="239"/>
                </a:lnTo>
                <a:lnTo>
                  <a:pt x="19" y="245"/>
                </a:lnTo>
                <a:lnTo>
                  <a:pt x="22" y="251"/>
                </a:lnTo>
                <a:lnTo>
                  <a:pt x="25" y="257"/>
                </a:lnTo>
                <a:lnTo>
                  <a:pt x="28" y="262"/>
                </a:lnTo>
                <a:lnTo>
                  <a:pt x="31" y="268"/>
                </a:lnTo>
                <a:lnTo>
                  <a:pt x="34" y="273"/>
                </a:lnTo>
                <a:lnTo>
                  <a:pt x="37" y="279"/>
                </a:lnTo>
                <a:lnTo>
                  <a:pt x="39" y="284"/>
                </a:lnTo>
                <a:close/>
              </a:path>
            </a:pathLst>
          </a:custGeom>
          <a:gradFill rotWithShape="0">
            <a:gsLst>
              <a:gs pos="0">
                <a:srgbClr val="0080FF"/>
              </a:gs>
              <a:gs pos="50000">
                <a:srgbClr val="0080FF"/>
              </a:gs>
              <a:gs pos="100000">
                <a:srgbClr val="FFFFFF"/>
              </a:gs>
            </a:gsLst>
            <a:lin ang="840000" scaled="1"/>
          </a:gradFill>
          <a:ln w="9525">
            <a:noFill/>
            <a:round/>
            <a:headEnd/>
            <a:tailEnd/>
          </a:ln>
        </p:spPr>
        <p:txBody>
          <a:bodyPr/>
          <a:lstStyle/>
          <a:p>
            <a:endParaRPr lang="en-US" dirty="0"/>
          </a:p>
        </p:txBody>
      </p:sp>
      <p:sp>
        <p:nvSpPr>
          <p:cNvPr id="122" name="Freeform 9"/>
          <p:cNvSpPr>
            <a:spLocks noChangeArrowheads="1"/>
          </p:cNvSpPr>
          <p:nvPr/>
        </p:nvSpPr>
        <p:spPr bwMode="auto">
          <a:xfrm rot="925403">
            <a:off x="7655826" y="4090551"/>
            <a:ext cx="406181" cy="476482"/>
          </a:xfrm>
          <a:custGeom>
            <a:avLst/>
            <a:gdLst>
              <a:gd name="T0" fmla="*/ 136088434 w 156"/>
              <a:gd name="T1" fmla="*/ 40322568 h 183"/>
              <a:gd name="T2" fmla="*/ 183972178 w 156"/>
              <a:gd name="T3" fmla="*/ 12601596 h 183"/>
              <a:gd name="T4" fmla="*/ 216733452 w 156"/>
              <a:gd name="T5" fmla="*/ 2520954 h 183"/>
              <a:gd name="T6" fmla="*/ 244454366 w 156"/>
              <a:gd name="T7" fmla="*/ 0 h 183"/>
              <a:gd name="T8" fmla="*/ 272176868 w 156"/>
              <a:gd name="T9" fmla="*/ 2520954 h 183"/>
              <a:gd name="T10" fmla="*/ 284776850 w 156"/>
              <a:gd name="T11" fmla="*/ 2520954 h 183"/>
              <a:gd name="T12" fmla="*/ 307459041 w 156"/>
              <a:gd name="T13" fmla="*/ 17641918 h 183"/>
              <a:gd name="T14" fmla="*/ 322579973 w 156"/>
              <a:gd name="T15" fmla="*/ 50403207 h 183"/>
              <a:gd name="T16" fmla="*/ 332660594 w 156"/>
              <a:gd name="T17" fmla="*/ 90725776 h 183"/>
              <a:gd name="T18" fmla="*/ 342741215 w 156"/>
              <a:gd name="T19" fmla="*/ 128528990 h 183"/>
              <a:gd name="T20" fmla="*/ 357862147 w 156"/>
              <a:gd name="T21" fmla="*/ 156249954 h 183"/>
              <a:gd name="T22" fmla="*/ 372983078 w 156"/>
              <a:gd name="T23" fmla="*/ 176411232 h 183"/>
              <a:gd name="T24" fmla="*/ 393144320 w 156"/>
              <a:gd name="T25" fmla="*/ 216733837 h 183"/>
              <a:gd name="T26" fmla="*/ 390624959 w 156"/>
              <a:gd name="T27" fmla="*/ 257056393 h 183"/>
              <a:gd name="T28" fmla="*/ 380544338 w 156"/>
              <a:gd name="T29" fmla="*/ 269657986 h 183"/>
              <a:gd name="T30" fmla="*/ 350302475 w 156"/>
              <a:gd name="T31" fmla="*/ 292338630 h 183"/>
              <a:gd name="T32" fmla="*/ 309978403 w 156"/>
              <a:gd name="T33" fmla="*/ 320061181 h 183"/>
              <a:gd name="T34" fmla="*/ 292338110 w 156"/>
              <a:gd name="T35" fmla="*/ 340222459 h 183"/>
              <a:gd name="T36" fmla="*/ 274696229 w 156"/>
              <a:gd name="T37" fmla="*/ 378024061 h 183"/>
              <a:gd name="T38" fmla="*/ 267136557 w 156"/>
              <a:gd name="T39" fmla="*/ 415827251 h 183"/>
              <a:gd name="T40" fmla="*/ 254534987 w 156"/>
              <a:gd name="T41" fmla="*/ 443548314 h 183"/>
              <a:gd name="T42" fmla="*/ 239414056 w 156"/>
              <a:gd name="T43" fmla="*/ 453628953 h 183"/>
              <a:gd name="T44" fmla="*/ 204131832 w 156"/>
              <a:gd name="T45" fmla="*/ 461190226 h 183"/>
              <a:gd name="T46" fmla="*/ 161289987 w 156"/>
              <a:gd name="T47" fmla="*/ 453628953 h 183"/>
              <a:gd name="T48" fmla="*/ 120967502 w 156"/>
              <a:gd name="T49" fmla="*/ 435988628 h 183"/>
              <a:gd name="T50" fmla="*/ 93246563 w 156"/>
              <a:gd name="T51" fmla="*/ 413306298 h 183"/>
              <a:gd name="T52" fmla="*/ 80644993 w 156"/>
              <a:gd name="T53" fmla="*/ 390625654 h 183"/>
              <a:gd name="T54" fmla="*/ 80644993 w 156"/>
              <a:gd name="T55" fmla="*/ 347782144 h 183"/>
              <a:gd name="T56" fmla="*/ 83165942 w 156"/>
              <a:gd name="T57" fmla="*/ 322580547 h 183"/>
              <a:gd name="T58" fmla="*/ 73083734 w 156"/>
              <a:gd name="T59" fmla="*/ 277217671 h 183"/>
              <a:gd name="T60" fmla="*/ 25201559 w 156"/>
              <a:gd name="T61" fmla="*/ 257056393 h 183"/>
              <a:gd name="T62" fmla="*/ 17640299 w 156"/>
              <a:gd name="T63" fmla="*/ 252016074 h 183"/>
              <a:gd name="T64" fmla="*/ 5040312 w 156"/>
              <a:gd name="T65" fmla="*/ 236895115 h 183"/>
              <a:gd name="T66" fmla="*/ 0 w 156"/>
              <a:gd name="T67" fmla="*/ 214214471 h 183"/>
              <a:gd name="T68" fmla="*/ 5040312 w 156"/>
              <a:gd name="T69" fmla="*/ 186491871 h 183"/>
              <a:gd name="T70" fmla="*/ 17640299 w 156"/>
              <a:gd name="T71" fmla="*/ 156249954 h 183"/>
              <a:gd name="T72" fmla="*/ 40322497 w 156"/>
              <a:gd name="T73" fmla="*/ 123488671 h 183"/>
              <a:gd name="T74" fmla="*/ 68043423 w 156"/>
              <a:gd name="T75" fmla="*/ 90725776 h 183"/>
              <a:gd name="T76" fmla="*/ 108365932 w 156"/>
              <a:gd name="T77" fmla="*/ 57964493 h 183"/>
              <a:gd name="T78" fmla="*/ 108365932 w 156"/>
              <a:gd name="T79" fmla="*/ 57964493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83"/>
              <a:gd name="T122" fmla="*/ 156 w 156"/>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8" y="70"/>
                </a:lnTo>
                <a:lnTo>
                  <a:pt x="153" y="78"/>
                </a:lnTo>
                <a:lnTo>
                  <a:pt x="156" y="86"/>
                </a:lnTo>
                <a:lnTo>
                  <a:pt x="156" y="94"/>
                </a:lnTo>
                <a:lnTo>
                  <a:pt x="155" y="102"/>
                </a:lnTo>
                <a:lnTo>
                  <a:pt x="151" y="107"/>
                </a:lnTo>
                <a:lnTo>
                  <a:pt x="146" y="112"/>
                </a:lnTo>
                <a:lnTo>
                  <a:pt x="139" y="116"/>
                </a:lnTo>
                <a:lnTo>
                  <a:pt x="131" y="121"/>
                </a:lnTo>
                <a:lnTo>
                  <a:pt x="123" y="127"/>
                </a:lnTo>
                <a:lnTo>
                  <a:pt x="116" y="135"/>
                </a:lnTo>
                <a:lnTo>
                  <a:pt x="112" y="143"/>
                </a:lnTo>
                <a:lnTo>
                  <a:pt x="109" y="150"/>
                </a:lnTo>
                <a:lnTo>
                  <a:pt x="107" y="158"/>
                </a:lnTo>
                <a:lnTo>
                  <a:pt x="106" y="165"/>
                </a:lnTo>
                <a:lnTo>
                  <a:pt x="104" y="171"/>
                </a:lnTo>
                <a:lnTo>
                  <a:pt x="101" y="176"/>
                </a:lnTo>
                <a:lnTo>
                  <a:pt x="95" y="180"/>
                </a:lnTo>
                <a:lnTo>
                  <a:pt x="89" y="182"/>
                </a:lnTo>
                <a:lnTo>
                  <a:pt x="81" y="183"/>
                </a:lnTo>
                <a:lnTo>
                  <a:pt x="73" y="182"/>
                </a:lnTo>
                <a:lnTo>
                  <a:pt x="64" y="180"/>
                </a:lnTo>
                <a:lnTo>
                  <a:pt x="55" y="177"/>
                </a:lnTo>
                <a:lnTo>
                  <a:pt x="48" y="173"/>
                </a:lnTo>
                <a:lnTo>
                  <a:pt x="41" y="169"/>
                </a:lnTo>
                <a:lnTo>
                  <a:pt x="37" y="164"/>
                </a:lnTo>
                <a:lnTo>
                  <a:pt x="32" y="155"/>
                </a:lnTo>
                <a:lnTo>
                  <a:pt x="32" y="147"/>
                </a:lnTo>
                <a:lnTo>
                  <a:pt x="32" y="138"/>
                </a:lnTo>
                <a:lnTo>
                  <a:pt x="33" y="128"/>
                </a:lnTo>
                <a:lnTo>
                  <a:pt x="32" y="117"/>
                </a:lnTo>
                <a:lnTo>
                  <a:pt x="29" y="110"/>
                </a:lnTo>
                <a:lnTo>
                  <a:pt x="22" y="105"/>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close/>
              </a:path>
            </a:pathLst>
          </a:custGeom>
          <a:gradFill rotWithShape="0">
            <a:gsLst>
              <a:gs pos="0">
                <a:srgbClr val="FFFFFF"/>
              </a:gs>
              <a:gs pos="50000">
                <a:srgbClr val="FFFFFF"/>
              </a:gs>
              <a:gs pos="100000">
                <a:srgbClr val="FFE0C0"/>
              </a:gs>
            </a:gsLst>
            <a:lin ang="20760000" scaled="1"/>
          </a:gradFill>
          <a:ln w="0">
            <a:solidFill>
              <a:srgbClr val="000000"/>
            </a:solidFill>
            <a:prstDash val="solid"/>
            <a:round/>
            <a:headEnd/>
            <a:tailEnd/>
          </a:ln>
        </p:spPr>
        <p:txBody>
          <a:bodyPr/>
          <a:lstStyle/>
          <a:p>
            <a:endParaRPr lang="en-US" dirty="0"/>
          </a:p>
        </p:txBody>
      </p:sp>
      <p:sp>
        <p:nvSpPr>
          <p:cNvPr id="128" name="Freeform 10"/>
          <p:cNvSpPr>
            <a:spLocks noChangeArrowheads="1"/>
          </p:cNvSpPr>
          <p:nvPr/>
        </p:nvSpPr>
        <p:spPr bwMode="auto">
          <a:xfrm rot="925403">
            <a:off x="8009493" y="4318722"/>
            <a:ext cx="481690" cy="403578"/>
          </a:xfrm>
          <a:custGeom>
            <a:avLst/>
            <a:gdLst>
              <a:gd name="T0" fmla="*/ 68045131 w 185"/>
              <a:gd name="T1" fmla="*/ 93246753 h 155"/>
              <a:gd name="T2" fmla="*/ 32762882 w 185"/>
              <a:gd name="T3" fmla="*/ 133569343 h 155"/>
              <a:gd name="T4" fmla="*/ 12601595 w 185"/>
              <a:gd name="T5" fmla="*/ 163811268 h 155"/>
              <a:gd name="T6" fmla="*/ 5040321 w 185"/>
              <a:gd name="T7" fmla="*/ 189012872 h 155"/>
              <a:gd name="T8" fmla="*/ 0 w 185"/>
              <a:gd name="T9" fmla="*/ 214214525 h 155"/>
              <a:gd name="T10" fmla="*/ 0 w 185"/>
              <a:gd name="T11" fmla="*/ 229335487 h 155"/>
              <a:gd name="T12" fmla="*/ 7561276 w 185"/>
              <a:gd name="T13" fmla="*/ 254537091 h 155"/>
              <a:gd name="T14" fmla="*/ 35282248 w 185"/>
              <a:gd name="T15" fmla="*/ 274698374 h 155"/>
              <a:gd name="T16" fmla="*/ 73085450 w 185"/>
              <a:gd name="T17" fmla="*/ 294859657 h 155"/>
              <a:gd name="T18" fmla="*/ 108367711 w 185"/>
              <a:gd name="T19" fmla="*/ 315020940 h 155"/>
              <a:gd name="T20" fmla="*/ 131048354 w 185"/>
              <a:gd name="T21" fmla="*/ 332661269 h 155"/>
              <a:gd name="T22" fmla="*/ 146169313 w 185"/>
              <a:gd name="T23" fmla="*/ 352822552 h 155"/>
              <a:gd name="T24" fmla="*/ 181451549 w 185"/>
              <a:gd name="T25" fmla="*/ 380545110 h 155"/>
              <a:gd name="T26" fmla="*/ 221774154 w 185"/>
              <a:gd name="T27" fmla="*/ 390625752 h 155"/>
              <a:gd name="T28" fmla="*/ 236895112 w 185"/>
              <a:gd name="T29" fmla="*/ 383064477 h 155"/>
              <a:gd name="T30" fmla="*/ 264617662 w 185"/>
              <a:gd name="T31" fmla="*/ 357862873 h 155"/>
              <a:gd name="T32" fmla="*/ 299899898 w 185"/>
              <a:gd name="T33" fmla="*/ 325101582 h 155"/>
              <a:gd name="T34" fmla="*/ 325101495 w 185"/>
              <a:gd name="T35" fmla="*/ 312499986 h 155"/>
              <a:gd name="T36" fmla="*/ 367943417 w 185"/>
              <a:gd name="T37" fmla="*/ 302419345 h 155"/>
              <a:gd name="T38" fmla="*/ 403225653 w 185"/>
              <a:gd name="T39" fmla="*/ 304940299 h 155"/>
              <a:gd name="T40" fmla="*/ 435988622 w 185"/>
              <a:gd name="T41" fmla="*/ 299899978 h 155"/>
              <a:gd name="T42" fmla="*/ 448588627 w 185"/>
              <a:gd name="T43" fmla="*/ 289819337 h 155"/>
              <a:gd name="T44" fmla="*/ 461190219 w 185"/>
              <a:gd name="T45" fmla="*/ 254537091 h 155"/>
              <a:gd name="T46" fmla="*/ 466230538 w 185"/>
              <a:gd name="T47" fmla="*/ 211693571 h 155"/>
              <a:gd name="T48" fmla="*/ 458669265 w 185"/>
              <a:gd name="T49" fmla="*/ 166330635 h 155"/>
              <a:gd name="T50" fmla="*/ 441028941 w 185"/>
              <a:gd name="T51" fmla="*/ 136088710 h 155"/>
              <a:gd name="T52" fmla="*/ 420867664 w 185"/>
              <a:gd name="T53" fmla="*/ 118448381 h 155"/>
              <a:gd name="T54" fmla="*/ 380545009 w 185"/>
              <a:gd name="T55" fmla="*/ 108367740 h 155"/>
              <a:gd name="T56" fmla="*/ 352822458 w 185"/>
              <a:gd name="T57" fmla="*/ 103327394 h 155"/>
              <a:gd name="T58" fmla="*/ 315020857 w 185"/>
              <a:gd name="T59" fmla="*/ 85685478 h 155"/>
              <a:gd name="T60" fmla="*/ 304940218 w 185"/>
              <a:gd name="T61" fmla="*/ 32762891 h 155"/>
              <a:gd name="T62" fmla="*/ 302419264 w 185"/>
              <a:gd name="T63" fmla="*/ 25201610 h 155"/>
              <a:gd name="T64" fmla="*/ 289819260 w 185"/>
              <a:gd name="T65" fmla="*/ 10080645 h 155"/>
              <a:gd name="T66" fmla="*/ 269657982 w 185"/>
              <a:gd name="T67" fmla="*/ 0 h 155"/>
              <a:gd name="T68" fmla="*/ 241935431 w 185"/>
              <a:gd name="T69" fmla="*/ 0 h 155"/>
              <a:gd name="T70" fmla="*/ 209174149 w 185"/>
              <a:gd name="T71" fmla="*/ 5040322 h 155"/>
              <a:gd name="T72" fmla="*/ 171370910 w 185"/>
              <a:gd name="T73" fmla="*/ 17641923 h 155"/>
              <a:gd name="T74" fmla="*/ 133569308 w 185"/>
              <a:gd name="T75" fmla="*/ 37803212 h 155"/>
              <a:gd name="T76" fmla="*/ 93246728 w 185"/>
              <a:gd name="T77" fmla="*/ 68045149 h 155"/>
              <a:gd name="T78" fmla="*/ 93246728 w 185"/>
              <a:gd name="T79" fmla="*/ 68045149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155"/>
              <a:gd name="T122" fmla="*/ 185 w 185"/>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8" y="140"/>
                </a:lnTo>
                <a:lnTo>
                  <a:pt x="65" y="147"/>
                </a:lnTo>
                <a:lnTo>
                  <a:pt x="72" y="151"/>
                </a:lnTo>
                <a:lnTo>
                  <a:pt x="80" y="154"/>
                </a:lnTo>
                <a:lnTo>
                  <a:pt x="88" y="155"/>
                </a:lnTo>
                <a:lnTo>
                  <a:pt x="94" y="152"/>
                </a:lnTo>
                <a:lnTo>
                  <a:pt x="99" y="148"/>
                </a:lnTo>
                <a:lnTo>
                  <a:pt x="105" y="142"/>
                </a:lnTo>
                <a:lnTo>
                  <a:pt x="112" y="135"/>
                </a:lnTo>
                <a:lnTo>
                  <a:pt x="119" y="129"/>
                </a:lnTo>
                <a:lnTo>
                  <a:pt x="129" y="124"/>
                </a:lnTo>
                <a:lnTo>
                  <a:pt x="137" y="121"/>
                </a:lnTo>
                <a:lnTo>
                  <a:pt x="146" y="120"/>
                </a:lnTo>
                <a:lnTo>
                  <a:pt x="153" y="121"/>
                </a:lnTo>
                <a:lnTo>
                  <a:pt x="160" y="121"/>
                </a:lnTo>
                <a:lnTo>
                  <a:pt x="167" y="121"/>
                </a:lnTo>
                <a:lnTo>
                  <a:pt x="173" y="119"/>
                </a:lnTo>
                <a:lnTo>
                  <a:pt x="178" y="115"/>
                </a:lnTo>
                <a:lnTo>
                  <a:pt x="181" y="109"/>
                </a:lnTo>
                <a:lnTo>
                  <a:pt x="183" y="101"/>
                </a:lnTo>
                <a:lnTo>
                  <a:pt x="185" y="93"/>
                </a:lnTo>
                <a:lnTo>
                  <a:pt x="185" y="84"/>
                </a:lnTo>
                <a:lnTo>
                  <a:pt x="184" y="75"/>
                </a:lnTo>
                <a:lnTo>
                  <a:pt x="182" y="66"/>
                </a:lnTo>
                <a:lnTo>
                  <a:pt x="179" y="59"/>
                </a:lnTo>
                <a:lnTo>
                  <a:pt x="175" y="54"/>
                </a:lnTo>
                <a:lnTo>
                  <a:pt x="167" y="47"/>
                </a:lnTo>
                <a:lnTo>
                  <a:pt x="160" y="45"/>
                </a:lnTo>
                <a:lnTo>
                  <a:pt x="151" y="43"/>
                </a:lnTo>
                <a:lnTo>
                  <a:pt x="140" y="41"/>
                </a:lnTo>
                <a:lnTo>
                  <a:pt x="131" y="38"/>
                </a:lnTo>
                <a:lnTo>
                  <a:pt x="125" y="34"/>
                </a:lnTo>
                <a:lnTo>
                  <a:pt x="122" y="26"/>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close/>
              </a:path>
            </a:pathLst>
          </a:custGeom>
          <a:gradFill rotWithShape="0">
            <a:gsLst>
              <a:gs pos="0">
                <a:srgbClr val="FFFFFF"/>
              </a:gs>
              <a:gs pos="100000">
                <a:srgbClr val="FFB870"/>
              </a:gs>
            </a:gsLst>
            <a:path path="rect">
              <a:fillToRect l="50000" t="50000" r="50000" b="50000"/>
            </a:path>
          </a:gradFill>
          <a:ln w="0">
            <a:solidFill>
              <a:srgbClr val="000000"/>
            </a:solidFill>
            <a:prstDash val="solid"/>
            <a:round/>
            <a:headEnd/>
            <a:tailEnd/>
          </a:ln>
        </p:spPr>
        <p:txBody>
          <a:bodyPr/>
          <a:lstStyle/>
          <a:p>
            <a:endParaRPr lang="en-US" dirty="0"/>
          </a:p>
        </p:txBody>
      </p:sp>
      <p:sp>
        <p:nvSpPr>
          <p:cNvPr id="143" name="Freeform 11"/>
          <p:cNvSpPr>
            <a:spLocks noChangeArrowheads="1"/>
          </p:cNvSpPr>
          <p:nvPr/>
        </p:nvSpPr>
        <p:spPr bwMode="auto">
          <a:xfrm rot="925403">
            <a:off x="8020851" y="4783668"/>
            <a:ext cx="398370" cy="437426"/>
          </a:xfrm>
          <a:custGeom>
            <a:avLst/>
            <a:gdLst>
              <a:gd name="T0" fmla="*/ 380545118 w 153"/>
              <a:gd name="T1" fmla="*/ 141128748 h 168"/>
              <a:gd name="T2" fmla="*/ 367943522 w 153"/>
              <a:gd name="T3" fmla="*/ 90725617 h 168"/>
              <a:gd name="T4" fmla="*/ 355343514 w 153"/>
              <a:gd name="T5" fmla="*/ 55443442 h 168"/>
              <a:gd name="T6" fmla="*/ 337701597 w 153"/>
              <a:gd name="T7" fmla="*/ 35282187 h 168"/>
              <a:gd name="T8" fmla="*/ 320061268 w 153"/>
              <a:gd name="T9" fmla="*/ 17640300 h 168"/>
              <a:gd name="T10" fmla="*/ 309980626 w 153"/>
              <a:gd name="T11" fmla="*/ 7559675 h 168"/>
              <a:gd name="T12" fmla="*/ 282258068 w 153"/>
              <a:gd name="T13" fmla="*/ 0 h 168"/>
              <a:gd name="T14" fmla="*/ 249496776 w 153"/>
              <a:gd name="T15" fmla="*/ 10080624 h 168"/>
              <a:gd name="T16" fmla="*/ 211693576 w 153"/>
              <a:gd name="T17" fmla="*/ 27720927 h 168"/>
              <a:gd name="T18" fmla="*/ 176411280 w 153"/>
              <a:gd name="T19" fmla="*/ 45362808 h 168"/>
              <a:gd name="T20" fmla="*/ 146169355 w 153"/>
              <a:gd name="T21" fmla="*/ 52924081 h 168"/>
              <a:gd name="T22" fmla="*/ 120967750 w 153"/>
              <a:gd name="T23" fmla="*/ 55443442 h 168"/>
              <a:gd name="T24" fmla="*/ 78125792 w 153"/>
              <a:gd name="T25" fmla="*/ 68043425 h 168"/>
              <a:gd name="T26" fmla="*/ 50403221 w 153"/>
              <a:gd name="T27" fmla="*/ 95765928 h 168"/>
              <a:gd name="T28" fmla="*/ 45362900 w 153"/>
              <a:gd name="T29" fmla="*/ 110886884 h 168"/>
              <a:gd name="T30" fmla="*/ 50403221 w 153"/>
              <a:gd name="T31" fmla="*/ 148688421 h 168"/>
              <a:gd name="T32" fmla="*/ 55443554 w 153"/>
              <a:gd name="T33" fmla="*/ 196572166 h 168"/>
              <a:gd name="T34" fmla="*/ 52924188 w 153"/>
              <a:gd name="T35" fmla="*/ 224293130 h 168"/>
              <a:gd name="T36" fmla="*/ 35282258 w 153"/>
              <a:gd name="T37" fmla="*/ 264615616 h 168"/>
              <a:gd name="T38" fmla="*/ 12601599 w 153"/>
              <a:gd name="T39" fmla="*/ 292338118 h 168"/>
              <a:gd name="T40" fmla="*/ 0 w 153"/>
              <a:gd name="T41" fmla="*/ 322579982 h 168"/>
              <a:gd name="T42" fmla="*/ 0 w 153"/>
              <a:gd name="T43" fmla="*/ 337700914 h 168"/>
              <a:gd name="T44" fmla="*/ 20161290 w 153"/>
              <a:gd name="T45" fmla="*/ 370463727 h 168"/>
              <a:gd name="T46" fmla="*/ 52924188 w 153"/>
              <a:gd name="T47" fmla="*/ 398184642 h 168"/>
              <a:gd name="T48" fmla="*/ 93246755 w 153"/>
              <a:gd name="T49" fmla="*/ 418345984 h 168"/>
              <a:gd name="T50" fmla="*/ 128529025 w 153"/>
              <a:gd name="T51" fmla="*/ 423386295 h 168"/>
              <a:gd name="T52" fmla="*/ 153730630 w 153"/>
              <a:gd name="T53" fmla="*/ 415826523 h 168"/>
              <a:gd name="T54" fmla="*/ 183972555 w 153"/>
              <a:gd name="T55" fmla="*/ 388104021 h 168"/>
              <a:gd name="T56" fmla="*/ 204133838 w 153"/>
              <a:gd name="T57" fmla="*/ 367942778 h 168"/>
              <a:gd name="T58" fmla="*/ 244456455 w 153"/>
              <a:gd name="T59" fmla="*/ 347781535 h 168"/>
              <a:gd name="T60" fmla="*/ 292338709 w 153"/>
              <a:gd name="T61" fmla="*/ 367942778 h 168"/>
              <a:gd name="T62" fmla="*/ 299899984 w 153"/>
              <a:gd name="T63" fmla="*/ 372983089 h 168"/>
              <a:gd name="T64" fmla="*/ 320061268 w 153"/>
              <a:gd name="T65" fmla="*/ 370463727 h 168"/>
              <a:gd name="T66" fmla="*/ 337701597 w 153"/>
              <a:gd name="T67" fmla="*/ 360383106 h 168"/>
              <a:gd name="T68" fmla="*/ 355343514 w 153"/>
              <a:gd name="T69" fmla="*/ 337700914 h 168"/>
              <a:gd name="T70" fmla="*/ 370464477 w 153"/>
              <a:gd name="T71" fmla="*/ 307459050 h 168"/>
              <a:gd name="T72" fmla="*/ 380545118 w 153"/>
              <a:gd name="T73" fmla="*/ 269655926 h 168"/>
              <a:gd name="T74" fmla="*/ 385585439 w 153"/>
              <a:gd name="T75" fmla="*/ 226814079 h 168"/>
              <a:gd name="T76" fmla="*/ 385585439 w 153"/>
              <a:gd name="T77" fmla="*/ 176410923 h 168"/>
              <a:gd name="T78" fmla="*/ 385585439 w 153"/>
              <a:gd name="T79" fmla="*/ 176410923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168"/>
              <a:gd name="T122" fmla="*/ 153 w 153"/>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48" y="22"/>
                </a:lnTo>
                <a:lnTo>
                  <a:pt x="39" y="24"/>
                </a:lnTo>
                <a:lnTo>
                  <a:pt x="31" y="27"/>
                </a:lnTo>
                <a:lnTo>
                  <a:pt x="24" y="32"/>
                </a:lnTo>
                <a:lnTo>
                  <a:pt x="20" y="38"/>
                </a:lnTo>
                <a:lnTo>
                  <a:pt x="18" y="44"/>
                </a:lnTo>
                <a:lnTo>
                  <a:pt x="18" y="51"/>
                </a:lnTo>
                <a:lnTo>
                  <a:pt x="20" y="59"/>
                </a:lnTo>
                <a:lnTo>
                  <a:pt x="21" y="68"/>
                </a:lnTo>
                <a:lnTo>
                  <a:pt x="22" y="78"/>
                </a:lnTo>
                <a:lnTo>
                  <a:pt x="21" y="89"/>
                </a:lnTo>
                <a:lnTo>
                  <a:pt x="18" y="98"/>
                </a:lnTo>
                <a:lnTo>
                  <a:pt x="14" y="105"/>
                </a:lnTo>
                <a:lnTo>
                  <a:pt x="9" y="111"/>
                </a:lnTo>
                <a:lnTo>
                  <a:pt x="5" y="116"/>
                </a:lnTo>
                <a:lnTo>
                  <a:pt x="1" y="122"/>
                </a:lnTo>
                <a:lnTo>
                  <a:pt x="0" y="128"/>
                </a:lnTo>
                <a:lnTo>
                  <a:pt x="0" y="134"/>
                </a:lnTo>
                <a:lnTo>
                  <a:pt x="3" y="140"/>
                </a:lnTo>
                <a:lnTo>
                  <a:pt x="8" y="147"/>
                </a:lnTo>
                <a:lnTo>
                  <a:pt x="14" y="152"/>
                </a:lnTo>
                <a:lnTo>
                  <a:pt x="21" y="158"/>
                </a:lnTo>
                <a:lnTo>
                  <a:pt x="29" y="162"/>
                </a:lnTo>
                <a:lnTo>
                  <a:pt x="37" y="166"/>
                </a:lnTo>
                <a:lnTo>
                  <a:pt x="45" y="168"/>
                </a:lnTo>
                <a:lnTo>
                  <a:pt x="51" y="168"/>
                </a:lnTo>
                <a:lnTo>
                  <a:pt x="61" y="165"/>
                </a:lnTo>
                <a:lnTo>
                  <a:pt x="68" y="160"/>
                </a:lnTo>
                <a:lnTo>
                  <a:pt x="73" y="154"/>
                </a:lnTo>
                <a:lnTo>
                  <a:pt x="81" y="146"/>
                </a:lnTo>
                <a:lnTo>
                  <a:pt x="90" y="140"/>
                </a:lnTo>
                <a:lnTo>
                  <a:pt x="97" y="138"/>
                </a:lnTo>
                <a:lnTo>
                  <a:pt x="105" y="140"/>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dirty="0"/>
          </a:p>
        </p:txBody>
      </p:sp>
      <p:sp>
        <p:nvSpPr>
          <p:cNvPr id="151" name="Freeform 12"/>
          <p:cNvSpPr>
            <a:spLocks noChangeArrowheads="1"/>
          </p:cNvSpPr>
          <p:nvPr/>
        </p:nvSpPr>
        <p:spPr bwMode="auto">
          <a:xfrm rot="925403">
            <a:off x="7766805" y="4537851"/>
            <a:ext cx="385351" cy="380144"/>
          </a:xfrm>
          <a:custGeom>
            <a:avLst/>
            <a:gdLst>
              <a:gd name="T0" fmla="*/ 115927189 w 148"/>
              <a:gd name="T1" fmla="*/ 25201558 h 146"/>
              <a:gd name="T2" fmla="*/ 143648103 w 148"/>
              <a:gd name="T3" fmla="*/ 17640299 h 146"/>
              <a:gd name="T4" fmla="*/ 156249673 w 148"/>
              <a:gd name="T5" fmla="*/ 12599985 h 146"/>
              <a:gd name="T6" fmla="*/ 158769034 w 148"/>
              <a:gd name="T7" fmla="*/ 10080624 h 146"/>
              <a:gd name="T8" fmla="*/ 156249673 w 148"/>
              <a:gd name="T9" fmla="*/ 7559675 h 146"/>
              <a:gd name="T10" fmla="*/ 156249673 w 148"/>
              <a:gd name="T11" fmla="*/ 5040312 h 146"/>
              <a:gd name="T12" fmla="*/ 161289983 w 148"/>
              <a:gd name="T13" fmla="*/ 5040312 h 146"/>
              <a:gd name="T14" fmla="*/ 181451225 w 148"/>
              <a:gd name="T15" fmla="*/ 0 h 146"/>
              <a:gd name="T16" fmla="*/ 199091518 w 148"/>
              <a:gd name="T17" fmla="*/ 0 h 146"/>
              <a:gd name="T18" fmla="*/ 226814068 w 148"/>
              <a:gd name="T19" fmla="*/ 15120937 h 146"/>
              <a:gd name="T20" fmla="*/ 249494671 w 148"/>
              <a:gd name="T21" fmla="*/ 42843444 h 146"/>
              <a:gd name="T22" fmla="*/ 267136552 w 148"/>
              <a:gd name="T23" fmla="*/ 75604681 h 146"/>
              <a:gd name="T24" fmla="*/ 282257483 w 148"/>
              <a:gd name="T25" fmla="*/ 110886878 h 146"/>
              <a:gd name="T26" fmla="*/ 297378414 w 148"/>
              <a:gd name="T27" fmla="*/ 138607792 h 146"/>
              <a:gd name="T28" fmla="*/ 302418725 w 148"/>
              <a:gd name="T29" fmla="*/ 146169051 h 146"/>
              <a:gd name="T30" fmla="*/ 337700897 w 148"/>
              <a:gd name="T31" fmla="*/ 176410913 h 146"/>
              <a:gd name="T32" fmla="*/ 365423399 w 148"/>
              <a:gd name="T33" fmla="*/ 204131827 h 146"/>
              <a:gd name="T34" fmla="*/ 372983070 w 148"/>
              <a:gd name="T35" fmla="*/ 234373739 h 146"/>
              <a:gd name="T36" fmla="*/ 362902450 w 148"/>
              <a:gd name="T37" fmla="*/ 246975308 h 146"/>
              <a:gd name="T38" fmla="*/ 332660587 w 148"/>
              <a:gd name="T39" fmla="*/ 269655911 h 146"/>
              <a:gd name="T40" fmla="*/ 292338104 w 148"/>
              <a:gd name="T41" fmla="*/ 297378412 h 146"/>
              <a:gd name="T42" fmla="*/ 274696223 w 148"/>
              <a:gd name="T43" fmla="*/ 317539654 h 146"/>
              <a:gd name="T44" fmla="*/ 252015620 w 148"/>
              <a:gd name="T45" fmla="*/ 345262155 h 146"/>
              <a:gd name="T46" fmla="*/ 239414050 w 148"/>
              <a:gd name="T47" fmla="*/ 350302465 h 146"/>
              <a:gd name="T48" fmla="*/ 214212498 w 148"/>
              <a:gd name="T49" fmla="*/ 360383086 h 146"/>
              <a:gd name="T50" fmla="*/ 191531846 w 148"/>
              <a:gd name="T51" fmla="*/ 367942758 h 146"/>
              <a:gd name="T52" fmla="*/ 171370604 w 148"/>
              <a:gd name="T53" fmla="*/ 352821827 h 146"/>
              <a:gd name="T54" fmla="*/ 158769034 w 148"/>
              <a:gd name="T55" fmla="*/ 330141224 h 146"/>
              <a:gd name="T56" fmla="*/ 136088431 w 148"/>
              <a:gd name="T57" fmla="*/ 315018705 h 146"/>
              <a:gd name="T58" fmla="*/ 103325595 w 148"/>
              <a:gd name="T59" fmla="*/ 317539654 h 146"/>
              <a:gd name="T60" fmla="*/ 78124043 w 148"/>
              <a:gd name="T61" fmla="*/ 315018705 h 146"/>
              <a:gd name="T62" fmla="*/ 65524060 w 148"/>
              <a:gd name="T63" fmla="*/ 297378412 h 146"/>
              <a:gd name="T64" fmla="*/ 65524060 w 148"/>
              <a:gd name="T65" fmla="*/ 279736532 h 146"/>
              <a:gd name="T66" fmla="*/ 70564371 w 148"/>
              <a:gd name="T67" fmla="*/ 239414049 h 146"/>
              <a:gd name="T68" fmla="*/ 65524060 w 148"/>
              <a:gd name="T69" fmla="*/ 204131827 h 146"/>
              <a:gd name="T70" fmla="*/ 37801547 w 148"/>
              <a:gd name="T71" fmla="*/ 183972173 h 146"/>
              <a:gd name="T72" fmla="*/ 27720926 w 148"/>
              <a:gd name="T73" fmla="*/ 178931862 h 146"/>
              <a:gd name="T74" fmla="*/ 12599985 w 148"/>
              <a:gd name="T75" fmla="*/ 163810931 h 146"/>
              <a:gd name="T76" fmla="*/ 2520950 w 148"/>
              <a:gd name="T77" fmla="*/ 143648102 h 146"/>
              <a:gd name="T78" fmla="*/ 0 w 148"/>
              <a:gd name="T79" fmla="*/ 115927189 h 146"/>
              <a:gd name="T80" fmla="*/ 7559675 w 148"/>
              <a:gd name="T81" fmla="*/ 88206250 h 146"/>
              <a:gd name="T82" fmla="*/ 22682197 w 148"/>
              <a:gd name="T83" fmla="*/ 63003111 h 146"/>
              <a:gd name="T84" fmla="*/ 52922490 w 148"/>
              <a:gd name="T85" fmla="*/ 42843444 h 146"/>
              <a:gd name="T86" fmla="*/ 93246561 w 148"/>
              <a:gd name="T87" fmla="*/ 27720926 h 146"/>
              <a:gd name="T88" fmla="*/ 93246561 w 148"/>
              <a:gd name="T89" fmla="*/ 27720926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46"/>
              <a:gd name="T137" fmla="*/ 148 w 148"/>
              <a:gd name="T138" fmla="*/ 146 h 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46">
                <a:moveTo>
                  <a:pt x="37" y="11"/>
                </a:moveTo>
                <a:lnTo>
                  <a:pt x="46" y="10"/>
                </a:lnTo>
                <a:lnTo>
                  <a:pt x="52" y="8"/>
                </a:lnTo>
                <a:lnTo>
                  <a:pt x="57" y="7"/>
                </a:lnTo>
                <a:lnTo>
                  <a:pt x="60" y="6"/>
                </a:lnTo>
                <a:lnTo>
                  <a:pt x="62" y="5"/>
                </a:lnTo>
                <a:lnTo>
                  <a:pt x="63" y="4"/>
                </a:lnTo>
                <a:lnTo>
                  <a:pt x="62" y="3"/>
                </a:lnTo>
                <a:lnTo>
                  <a:pt x="62" y="2"/>
                </a:lnTo>
                <a:lnTo>
                  <a:pt x="63" y="2"/>
                </a:lnTo>
                <a:lnTo>
                  <a:pt x="64" y="2"/>
                </a:lnTo>
                <a:lnTo>
                  <a:pt x="68" y="1"/>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7" y="64"/>
                </a:lnTo>
                <a:lnTo>
                  <a:pt x="134" y="70"/>
                </a:lnTo>
                <a:lnTo>
                  <a:pt x="140" y="76"/>
                </a:lnTo>
                <a:lnTo>
                  <a:pt x="145" y="81"/>
                </a:lnTo>
                <a:lnTo>
                  <a:pt x="148" y="87"/>
                </a:lnTo>
                <a:lnTo>
                  <a:pt x="148" y="93"/>
                </a:lnTo>
                <a:lnTo>
                  <a:pt x="144" y="98"/>
                </a:lnTo>
                <a:lnTo>
                  <a:pt x="139" y="103"/>
                </a:lnTo>
                <a:lnTo>
                  <a:pt x="132" y="107"/>
                </a:lnTo>
                <a:lnTo>
                  <a:pt x="124" y="112"/>
                </a:lnTo>
                <a:lnTo>
                  <a:pt x="116" y="118"/>
                </a:lnTo>
                <a:lnTo>
                  <a:pt x="109" y="126"/>
                </a:lnTo>
                <a:lnTo>
                  <a:pt x="104" y="133"/>
                </a:lnTo>
                <a:lnTo>
                  <a:pt x="100" y="137"/>
                </a:lnTo>
                <a:lnTo>
                  <a:pt x="98" y="138"/>
                </a:lnTo>
                <a:lnTo>
                  <a:pt x="95" y="139"/>
                </a:lnTo>
                <a:lnTo>
                  <a:pt x="91" y="140"/>
                </a:lnTo>
                <a:lnTo>
                  <a:pt x="85" y="143"/>
                </a:lnTo>
                <a:lnTo>
                  <a:pt x="76" y="146"/>
                </a:lnTo>
                <a:lnTo>
                  <a:pt x="72" y="145"/>
                </a:lnTo>
                <a:lnTo>
                  <a:pt x="68" y="140"/>
                </a:lnTo>
                <a:lnTo>
                  <a:pt x="63" y="131"/>
                </a:lnTo>
                <a:lnTo>
                  <a:pt x="59" y="127"/>
                </a:lnTo>
                <a:lnTo>
                  <a:pt x="54" y="125"/>
                </a:lnTo>
                <a:lnTo>
                  <a:pt x="47" y="125"/>
                </a:lnTo>
                <a:lnTo>
                  <a:pt x="41" y="126"/>
                </a:lnTo>
                <a:lnTo>
                  <a:pt x="36" y="126"/>
                </a:lnTo>
                <a:lnTo>
                  <a:pt x="31" y="125"/>
                </a:lnTo>
                <a:lnTo>
                  <a:pt x="27" y="123"/>
                </a:lnTo>
                <a:lnTo>
                  <a:pt x="26" y="118"/>
                </a:lnTo>
                <a:lnTo>
                  <a:pt x="26" y="111"/>
                </a:lnTo>
                <a:lnTo>
                  <a:pt x="27" y="103"/>
                </a:lnTo>
                <a:lnTo>
                  <a:pt x="28" y="95"/>
                </a:lnTo>
                <a:lnTo>
                  <a:pt x="27" y="88"/>
                </a:lnTo>
                <a:lnTo>
                  <a:pt x="26" y="81"/>
                </a:lnTo>
                <a:lnTo>
                  <a:pt x="22" y="76"/>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close/>
              </a:path>
            </a:pathLst>
          </a:custGeom>
          <a:gradFill rotWithShape="0">
            <a:gsLst>
              <a:gs pos="0">
                <a:srgbClr val="FFFFFF"/>
              </a:gs>
              <a:gs pos="100000">
                <a:srgbClr val="FFB870"/>
              </a:gs>
            </a:gsLst>
            <a:lin ang="20760000" scaled="1"/>
          </a:gradFill>
          <a:ln w="0">
            <a:solidFill>
              <a:srgbClr val="000000"/>
            </a:solidFill>
            <a:prstDash val="solid"/>
            <a:round/>
            <a:headEnd/>
            <a:tailEnd/>
          </a:ln>
        </p:spPr>
        <p:txBody>
          <a:bodyPr/>
          <a:lstStyle/>
          <a:p>
            <a:endParaRPr lang="en-US" dirty="0"/>
          </a:p>
        </p:txBody>
      </p:sp>
      <p:sp>
        <p:nvSpPr>
          <p:cNvPr id="152" name="Freeform 13"/>
          <p:cNvSpPr>
            <a:spLocks noChangeArrowheads="1"/>
          </p:cNvSpPr>
          <p:nvPr/>
        </p:nvSpPr>
        <p:spPr bwMode="auto">
          <a:xfrm rot="925403">
            <a:off x="7444339" y="4468827"/>
            <a:ext cx="369729" cy="406181"/>
          </a:xfrm>
          <a:custGeom>
            <a:avLst/>
            <a:gdLst>
              <a:gd name="T0" fmla="*/ 317539650 w 142"/>
              <a:gd name="T1" fmla="*/ 299897782 h 156"/>
              <a:gd name="T2" fmla="*/ 330141220 w 142"/>
              <a:gd name="T3" fmla="*/ 274696229 h 156"/>
              <a:gd name="T4" fmla="*/ 337700892 w 142"/>
              <a:gd name="T5" fmla="*/ 264615608 h 156"/>
              <a:gd name="T6" fmla="*/ 340221840 w 142"/>
              <a:gd name="T7" fmla="*/ 262096247 h 156"/>
              <a:gd name="T8" fmla="*/ 342741202 w 142"/>
              <a:gd name="T9" fmla="*/ 264615608 h 156"/>
              <a:gd name="T10" fmla="*/ 342741202 w 142"/>
              <a:gd name="T11" fmla="*/ 264615608 h 156"/>
              <a:gd name="T12" fmla="*/ 347781512 w 142"/>
              <a:gd name="T13" fmla="*/ 259575298 h 156"/>
              <a:gd name="T14" fmla="*/ 355342771 w 142"/>
              <a:gd name="T15" fmla="*/ 241935005 h 156"/>
              <a:gd name="T16" fmla="*/ 357862133 w 142"/>
              <a:gd name="T17" fmla="*/ 224293124 h 156"/>
              <a:gd name="T18" fmla="*/ 350302461 w 142"/>
              <a:gd name="T19" fmla="*/ 194052799 h 156"/>
              <a:gd name="T20" fmla="*/ 330141220 w 142"/>
              <a:gd name="T21" fmla="*/ 166330297 h 156"/>
              <a:gd name="T22" fmla="*/ 299897770 w 142"/>
              <a:gd name="T23" fmla="*/ 141128744 h 156"/>
              <a:gd name="T24" fmla="*/ 272176857 w 142"/>
              <a:gd name="T25" fmla="*/ 118446553 h 156"/>
              <a:gd name="T26" fmla="*/ 246975306 w 142"/>
              <a:gd name="T27" fmla="*/ 98286874 h 156"/>
              <a:gd name="T28" fmla="*/ 239414046 w 142"/>
              <a:gd name="T29" fmla="*/ 90725614 h 156"/>
              <a:gd name="T30" fmla="*/ 219252805 w 142"/>
              <a:gd name="T31" fmla="*/ 50403118 h 156"/>
              <a:gd name="T32" fmla="*/ 199091514 w 142"/>
              <a:gd name="T33" fmla="*/ 15120938 h 156"/>
              <a:gd name="T34" fmla="*/ 171370601 w 142"/>
              <a:gd name="T35" fmla="*/ 0 h 156"/>
              <a:gd name="T36" fmla="*/ 156249670 w 142"/>
              <a:gd name="T37" fmla="*/ 7559675 h 156"/>
              <a:gd name="T38" fmla="*/ 128527169 w 142"/>
              <a:gd name="T39" fmla="*/ 32761237 h 156"/>
              <a:gd name="T40" fmla="*/ 93244972 w 142"/>
              <a:gd name="T41" fmla="*/ 65524062 h 156"/>
              <a:gd name="T42" fmla="*/ 68043421 w 142"/>
              <a:gd name="T43" fmla="*/ 78124044 h 156"/>
              <a:gd name="T44" fmla="*/ 32761236 w 142"/>
              <a:gd name="T45" fmla="*/ 95765925 h 156"/>
              <a:gd name="T46" fmla="*/ 22680609 w 142"/>
              <a:gd name="T47" fmla="*/ 110886881 h 156"/>
              <a:gd name="T48" fmla="*/ 12599985 w 142"/>
              <a:gd name="T49" fmla="*/ 126007813 h 156"/>
              <a:gd name="T50" fmla="*/ 0 w 142"/>
              <a:gd name="T51" fmla="*/ 158769037 h 156"/>
              <a:gd name="T52" fmla="*/ 30241874 w 142"/>
              <a:gd name="T53" fmla="*/ 186491539 h 156"/>
              <a:gd name="T54" fmla="*/ 35282185 w 142"/>
              <a:gd name="T55" fmla="*/ 199091522 h 156"/>
              <a:gd name="T56" fmla="*/ 32761236 w 142"/>
              <a:gd name="T57" fmla="*/ 229333434 h 156"/>
              <a:gd name="T58" fmla="*/ 25201558 w 142"/>
              <a:gd name="T59" fmla="*/ 257055936 h 156"/>
              <a:gd name="T60" fmla="*/ 27720925 w 142"/>
              <a:gd name="T61" fmla="*/ 279736540 h 156"/>
              <a:gd name="T62" fmla="*/ 37801546 w 142"/>
              <a:gd name="T63" fmla="*/ 284776850 h 156"/>
              <a:gd name="T64" fmla="*/ 75604680 w 142"/>
              <a:gd name="T65" fmla="*/ 292338110 h 156"/>
              <a:gd name="T66" fmla="*/ 113406238 w 142"/>
              <a:gd name="T67" fmla="*/ 299897782 h 156"/>
              <a:gd name="T68" fmla="*/ 138607790 w 142"/>
              <a:gd name="T69" fmla="*/ 320059024 h 156"/>
              <a:gd name="T70" fmla="*/ 143648100 w 142"/>
              <a:gd name="T71" fmla="*/ 337700905 h 156"/>
              <a:gd name="T72" fmla="*/ 148688411 w 142"/>
              <a:gd name="T73" fmla="*/ 357862147 h 156"/>
              <a:gd name="T74" fmla="*/ 163810929 w 142"/>
              <a:gd name="T75" fmla="*/ 375504027 h 156"/>
              <a:gd name="T76" fmla="*/ 186491532 w 142"/>
              <a:gd name="T77" fmla="*/ 388104010 h 156"/>
              <a:gd name="T78" fmla="*/ 214212495 w 142"/>
              <a:gd name="T79" fmla="*/ 393144320 h 156"/>
              <a:gd name="T80" fmla="*/ 241934995 w 142"/>
              <a:gd name="T81" fmla="*/ 388104010 h 156"/>
              <a:gd name="T82" fmla="*/ 272176857 w 142"/>
              <a:gd name="T83" fmla="*/ 370463717 h 156"/>
              <a:gd name="T84" fmla="*/ 297378409 w 142"/>
              <a:gd name="T85" fmla="*/ 340221854 h 156"/>
              <a:gd name="T86" fmla="*/ 307459030 w 142"/>
              <a:gd name="T87" fmla="*/ 320059024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156"/>
              <a:gd name="T134" fmla="*/ 142 w 142"/>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1" y="28"/>
                </a:lnTo>
                <a:lnTo>
                  <a:pt x="87" y="20"/>
                </a:lnTo>
                <a:lnTo>
                  <a:pt x="83" y="12"/>
                </a:lnTo>
                <a:lnTo>
                  <a:pt x="79" y="6"/>
                </a:lnTo>
                <a:lnTo>
                  <a:pt x="74" y="2"/>
                </a:lnTo>
                <a:lnTo>
                  <a:pt x="68" y="0"/>
                </a:lnTo>
                <a:lnTo>
                  <a:pt x="62" y="3"/>
                </a:lnTo>
                <a:lnTo>
                  <a:pt x="56" y="7"/>
                </a:lnTo>
                <a:lnTo>
                  <a:pt x="51" y="13"/>
                </a:lnTo>
                <a:lnTo>
                  <a:pt x="44" y="19"/>
                </a:lnTo>
                <a:lnTo>
                  <a:pt x="37" y="26"/>
                </a:lnTo>
                <a:lnTo>
                  <a:pt x="27" y="31"/>
                </a:lnTo>
                <a:lnTo>
                  <a:pt x="18" y="35"/>
                </a:lnTo>
                <a:lnTo>
                  <a:pt x="13" y="38"/>
                </a:lnTo>
                <a:lnTo>
                  <a:pt x="11" y="40"/>
                </a:lnTo>
                <a:lnTo>
                  <a:pt x="9" y="44"/>
                </a:lnTo>
                <a:lnTo>
                  <a:pt x="5" y="50"/>
                </a:lnTo>
                <a:lnTo>
                  <a:pt x="0" y="58"/>
                </a:lnTo>
                <a:lnTo>
                  <a:pt x="0" y="63"/>
                </a:lnTo>
                <a:lnTo>
                  <a:pt x="4" y="68"/>
                </a:lnTo>
                <a:lnTo>
                  <a:pt x="12" y="74"/>
                </a:lnTo>
                <a:lnTo>
                  <a:pt x="14" y="79"/>
                </a:lnTo>
                <a:lnTo>
                  <a:pt x="15" y="85"/>
                </a:lnTo>
                <a:lnTo>
                  <a:pt x="13" y="91"/>
                </a:lnTo>
                <a:lnTo>
                  <a:pt x="12" y="97"/>
                </a:lnTo>
                <a:lnTo>
                  <a:pt x="10" y="102"/>
                </a:lnTo>
                <a:lnTo>
                  <a:pt x="9" y="107"/>
                </a:lnTo>
                <a:lnTo>
                  <a:pt x="11" y="111"/>
                </a:lnTo>
                <a:lnTo>
                  <a:pt x="15" y="113"/>
                </a:lnTo>
                <a:lnTo>
                  <a:pt x="22" y="115"/>
                </a:lnTo>
                <a:lnTo>
                  <a:pt x="30" y="116"/>
                </a:lnTo>
                <a:lnTo>
                  <a:pt x="38" y="117"/>
                </a:lnTo>
                <a:lnTo>
                  <a:pt x="45" y="119"/>
                </a:lnTo>
                <a:lnTo>
                  <a:pt x="51" y="122"/>
                </a:lnTo>
                <a:lnTo>
                  <a:pt x="55" y="127"/>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close/>
              </a:path>
            </a:pathLst>
          </a:custGeom>
          <a:gradFill rotWithShape="0">
            <a:gsLst>
              <a:gs pos="0">
                <a:srgbClr val="FFFFFF"/>
              </a:gs>
              <a:gs pos="50000">
                <a:srgbClr val="FFFFFF"/>
              </a:gs>
              <a:gs pos="100000">
                <a:srgbClr val="FFB870"/>
              </a:gs>
            </a:gsLst>
            <a:lin ang="840000" scaled="1"/>
          </a:gradFill>
          <a:ln w="0">
            <a:solidFill>
              <a:srgbClr val="000000"/>
            </a:solidFill>
            <a:prstDash val="solid"/>
            <a:round/>
            <a:headEnd/>
            <a:tailEnd/>
          </a:ln>
        </p:spPr>
        <p:txBody>
          <a:bodyPr/>
          <a:lstStyle/>
          <a:p>
            <a:endParaRPr lang="en-US" dirty="0"/>
          </a:p>
        </p:txBody>
      </p:sp>
      <p:sp>
        <p:nvSpPr>
          <p:cNvPr id="153" name="Freeform 14"/>
          <p:cNvSpPr>
            <a:spLocks noChangeArrowheads="1"/>
          </p:cNvSpPr>
          <p:nvPr/>
        </p:nvSpPr>
        <p:spPr bwMode="auto">
          <a:xfrm rot="925403">
            <a:off x="8024659" y="3976189"/>
            <a:ext cx="380143" cy="377541"/>
          </a:xfrm>
          <a:custGeom>
            <a:avLst/>
            <a:gdLst>
              <a:gd name="T0" fmla="*/ 20161248 w 146"/>
              <a:gd name="T1" fmla="*/ 244456477 h 145"/>
              <a:gd name="T2" fmla="*/ 15120937 w 146"/>
              <a:gd name="T3" fmla="*/ 216733916 h 145"/>
              <a:gd name="T4" fmla="*/ 10080624 w 146"/>
              <a:gd name="T5" fmla="*/ 204133857 h 145"/>
              <a:gd name="T6" fmla="*/ 7559675 w 146"/>
              <a:gd name="T7" fmla="*/ 201612903 h 145"/>
              <a:gd name="T8" fmla="*/ 5040312 w 146"/>
              <a:gd name="T9" fmla="*/ 204133857 h 145"/>
              <a:gd name="T10" fmla="*/ 2520950 w 146"/>
              <a:gd name="T11" fmla="*/ 204133857 h 145"/>
              <a:gd name="T12" fmla="*/ 2520950 w 146"/>
              <a:gd name="T13" fmla="*/ 199093536 h 145"/>
              <a:gd name="T14" fmla="*/ 0 w 146"/>
              <a:gd name="T15" fmla="*/ 178932250 h 145"/>
              <a:gd name="T16" fmla="*/ 0 w 146"/>
              <a:gd name="T17" fmla="*/ 161290332 h 145"/>
              <a:gd name="T18" fmla="*/ 17640299 w 146"/>
              <a:gd name="T19" fmla="*/ 133569359 h 145"/>
              <a:gd name="T20" fmla="*/ 45362806 w 146"/>
              <a:gd name="T21" fmla="*/ 113408073 h 145"/>
              <a:gd name="T22" fmla="*/ 78124042 w 146"/>
              <a:gd name="T23" fmla="*/ 95766130 h 145"/>
              <a:gd name="T24" fmla="*/ 113406240 w 146"/>
              <a:gd name="T25" fmla="*/ 83166120 h 145"/>
              <a:gd name="T26" fmla="*/ 141128741 w 146"/>
              <a:gd name="T27" fmla="*/ 70564523 h 145"/>
              <a:gd name="T28" fmla="*/ 151209361 w 146"/>
              <a:gd name="T29" fmla="*/ 65524202 h 145"/>
              <a:gd name="T30" fmla="*/ 183972173 w 146"/>
              <a:gd name="T31" fmla="*/ 32762895 h 145"/>
              <a:gd name="T32" fmla="*/ 211693136 w 146"/>
              <a:gd name="T33" fmla="*/ 5040323 h 145"/>
              <a:gd name="T34" fmla="*/ 241934998 w 146"/>
              <a:gd name="T35" fmla="*/ 0 h 145"/>
              <a:gd name="T36" fmla="*/ 257055929 w 146"/>
              <a:gd name="T37" fmla="*/ 10080646 h 145"/>
              <a:gd name="T38" fmla="*/ 277217171 w 146"/>
              <a:gd name="T39" fmla="*/ 42843537 h 145"/>
              <a:gd name="T40" fmla="*/ 299897774 w 146"/>
              <a:gd name="T41" fmla="*/ 83166120 h 145"/>
              <a:gd name="T42" fmla="*/ 320059015 w 146"/>
              <a:gd name="T43" fmla="*/ 100806451 h 145"/>
              <a:gd name="T44" fmla="*/ 347781516 w 146"/>
              <a:gd name="T45" fmla="*/ 128529037 h 145"/>
              <a:gd name="T46" fmla="*/ 352821827 w 146"/>
              <a:gd name="T47" fmla="*/ 146169368 h 145"/>
              <a:gd name="T48" fmla="*/ 360383086 w 146"/>
              <a:gd name="T49" fmla="*/ 163811286 h 145"/>
              <a:gd name="T50" fmla="*/ 362902448 w 146"/>
              <a:gd name="T51" fmla="*/ 199093536 h 145"/>
              <a:gd name="T52" fmla="*/ 327620275 w 146"/>
              <a:gd name="T53" fmla="*/ 219254871 h 145"/>
              <a:gd name="T54" fmla="*/ 317539654 w 146"/>
              <a:gd name="T55" fmla="*/ 229335513 h 145"/>
              <a:gd name="T56" fmla="*/ 309978395 w 146"/>
              <a:gd name="T57" fmla="*/ 257056487 h 145"/>
              <a:gd name="T58" fmla="*/ 312499344 w 146"/>
              <a:gd name="T59" fmla="*/ 287298415 h 145"/>
              <a:gd name="T60" fmla="*/ 302418723 w 146"/>
              <a:gd name="T61" fmla="*/ 307459700 h 145"/>
              <a:gd name="T62" fmla="*/ 292338102 w 146"/>
              <a:gd name="T63" fmla="*/ 309980655 h 145"/>
              <a:gd name="T64" fmla="*/ 252015619 w 146"/>
              <a:gd name="T65" fmla="*/ 304940333 h 145"/>
              <a:gd name="T66" fmla="*/ 214212497 w 146"/>
              <a:gd name="T67" fmla="*/ 302419379 h 145"/>
              <a:gd name="T68" fmla="*/ 183972173 w 146"/>
              <a:gd name="T69" fmla="*/ 315020976 h 145"/>
              <a:gd name="T70" fmla="*/ 176410913 w 146"/>
              <a:gd name="T71" fmla="*/ 332661307 h 145"/>
              <a:gd name="T72" fmla="*/ 163810931 w 146"/>
              <a:gd name="T73" fmla="*/ 350303225 h 145"/>
              <a:gd name="T74" fmla="*/ 143648102 w 146"/>
              <a:gd name="T75" fmla="*/ 360383868 h 145"/>
              <a:gd name="T76" fmla="*/ 118446550 w 146"/>
              <a:gd name="T77" fmla="*/ 365424189 h 145"/>
              <a:gd name="T78" fmla="*/ 93244973 w 146"/>
              <a:gd name="T79" fmla="*/ 362903235 h 145"/>
              <a:gd name="T80" fmla="*/ 65524060 w 146"/>
              <a:gd name="T81" fmla="*/ 350303225 h 145"/>
              <a:gd name="T82" fmla="*/ 42843444 w 146"/>
              <a:gd name="T83" fmla="*/ 325101619 h 145"/>
              <a:gd name="T84" fmla="*/ 27720926 w 146"/>
              <a:gd name="T85" fmla="*/ 289819369 h 145"/>
              <a:gd name="T86" fmla="*/ 22682197 w 146"/>
              <a:gd name="T87" fmla="*/ 267137130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45"/>
              <a:gd name="T134" fmla="*/ 146 w 146"/>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45">
                <a:moveTo>
                  <a:pt x="9" y="106"/>
                </a:moveTo>
                <a:lnTo>
                  <a:pt x="8" y="97"/>
                </a:lnTo>
                <a:lnTo>
                  <a:pt x="7" y="91"/>
                </a:lnTo>
                <a:lnTo>
                  <a:pt x="6" y="86"/>
                </a:lnTo>
                <a:lnTo>
                  <a:pt x="5" y="83"/>
                </a:lnTo>
                <a:lnTo>
                  <a:pt x="4" y="81"/>
                </a:lnTo>
                <a:lnTo>
                  <a:pt x="3" y="80"/>
                </a:lnTo>
                <a:lnTo>
                  <a:pt x="2" y="81"/>
                </a:lnTo>
                <a:lnTo>
                  <a:pt x="1" y="81"/>
                </a:lnTo>
                <a:lnTo>
                  <a:pt x="1" y="80"/>
                </a:lnTo>
                <a:lnTo>
                  <a:pt x="1" y="79"/>
                </a:lnTo>
                <a:lnTo>
                  <a:pt x="0" y="75"/>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7" y="20"/>
                </a:lnTo>
                <a:lnTo>
                  <a:pt x="73" y="13"/>
                </a:lnTo>
                <a:lnTo>
                  <a:pt x="79" y="7"/>
                </a:lnTo>
                <a:lnTo>
                  <a:pt x="84" y="2"/>
                </a:lnTo>
                <a:lnTo>
                  <a:pt x="90" y="0"/>
                </a:lnTo>
                <a:lnTo>
                  <a:pt x="96" y="0"/>
                </a:lnTo>
                <a:lnTo>
                  <a:pt x="102" y="4"/>
                </a:lnTo>
                <a:lnTo>
                  <a:pt x="106" y="9"/>
                </a:lnTo>
                <a:lnTo>
                  <a:pt x="110" y="17"/>
                </a:lnTo>
                <a:lnTo>
                  <a:pt x="114" y="25"/>
                </a:lnTo>
                <a:lnTo>
                  <a:pt x="119" y="33"/>
                </a:lnTo>
                <a:lnTo>
                  <a:pt x="127" y="40"/>
                </a:lnTo>
                <a:lnTo>
                  <a:pt x="135" y="47"/>
                </a:lnTo>
                <a:lnTo>
                  <a:pt x="138" y="51"/>
                </a:lnTo>
                <a:lnTo>
                  <a:pt x="140" y="54"/>
                </a:lnTo>
                <a:lnTo>
                  <a:pt x="140" y="58"/>
                </a:lnTo>
                <a:lnTo>
                  <a:pt x="143" y="65"/>
                </a:lnTo>
                <a:lnTo>
                  <a:pt x="146" y="74"/>
                </a:lnTo>
                <a:lnTo>
                  <a:pt x="144" y="79"/>
                </a:lnTo>
                <a:lnTo>
                  <a:pt x="139" y="82"/>
                </a:lnTo>
                <a:lnTo>
                  <a:pt x="130" y="87"/>
                </a:lnTo>
                <a:lnTo>
                  <a:pt x="126" y="91"/>
                </a:lnTo>
                <a:lnTo>
                  <a:pt x="124" y="96"/>
                </a:lnTo>
                <a:lnTo>
                  <a:pt x="123" y="102"/>
                </a:lnTo>
                <a:lnTo>
                  <a:pt x="124" y="108"/>
                </a:lnTo>
                <a:lnTo>
                  <a:pt x="124" y="114"/>
                </a:lnTo>
                <a:lnTo>
                  <a:pt x="123" y="119"/>
                </a:lnTo>
                <a:lnTo>
                  <a:pt x="120" y="122"/>
                </a:lnTo>
                <a:lnTo>
                  <a:pt x="116" y="123"/>
                </a:lnTo>
                <a:lnTo>
                  <a:pt x="108" y="122"/>
                </a:lnTo>
                <a:lnTo>
                  <a:pt x="100" y="121"/>
                </a:lnTo>
                <a:lnTo>
                  <a:pt x="92" y="120"/>
                </a:lnTo>
                <a:lnTo>
                  <a:pt x="85" y="120"/>
                </a:lnTo>
                <a:lnTo>
                  <a:pt x="78" y="121"/>
                </a:lnTo>
                <a:lnTo>
                  <a:pt x="73" y="125"/>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close/>
              </a:path>
            </a:pathLst>
          </a:custGeom>
          <a:gradFill rotWithShape="0">
            <a:gsLst>
              <a:gs pos="0">
                <a:srgbClr val="FFFFFF"/>
              </a:gs>
              <a:gs pos="100000">
                <a:srgbClr val="FFCC00"/>
              </a:gs>
            </a:gsLst>
            <a:path path="rect">
              <a:fillToRect l="50000" t="50000" r="50000" b="50000"/>
            </a:path>
          </a:gradFill>
          <a:ln w="0">
            <a:solidFill>
              <a:srgbClr val="000000"/>
            </a:solidFill>
            <a:prstDash val="solid"/>
            <a:round/>
            <a:headEnd/>
            <a:tailEnd/>
          </a:ln>
        </p:spPr>
        <p:txBody>
          <a:bodyPr/>
          <a:lstStyle/>
          <a:p>
            <a:endParaRPr lang="en-US" dirty="0"/>
          </a:p>
        </p:txBody>
      </p:sp>
      <p:sp>
        <p:nvSpPr>
          <p:cNvPr id="154" name="Freeform 15"/>
          <p:cNvSpPr>
            <a:spLocks noChangeArrowheads="1"/>
          </p:cNvSpPr>
          <p:nvPr/>
        </p:nvSpPr>
        <p:spPr bwMode="auto">
          <a:xfrm rot="925403">
            <a:off x="7535479" y="3792565"/>
            <a:ext cx="380143" cy="374936"/>
          </a:xfrm>
          <a:custGeom>
            <a:avLst/>
            <a:gdLst>
              <a:gd name="T0" fmla="*/ 17640299 w 146"/>
              <a:gd name="T1" fmla="*/ 236894686 h 144"/>
              <a:gd name="T2" fmla="*/ 12599985 w 146"/>
              <a:gd name="T3" fmla="*/ 209172186 h 144"/>
              <a:gd name="T4" fmla="*/ 10080624 w 146"/>
              <a:gd name="T5" fmla="*/ 196572154 h 144"/>
              <a:gd name="T6" fmla="*/ 7559675 w 146"/>
              <a:gd name="T7" fmla="*/ 194051205 h 144"/>
              <a:gd name="T8" fmla="*/ 5040312 w 146"/>
              <a:gd name="T9" fmla="*/ 196572154 h 144"/>
              <a:gd name="T10" fmla="*/ 2520950 w 146"/>
              <a:gd name="T11" fmla="*/ 196572154 h 144"/>
              <a:gd name="T12" fmla="*/ 2520950 w 146"/>
              <a:gd name="T13" fmla="*/ 189010894 h 144"/>
              <a:gd name="T14" fmla="*/ 0 w 146"/>
              <a:gd name="T15" fmla="*/ 168851241 h 144"/>
              <a:gd name="T16" fmla="*/ 2520950 w 146"/>
              <a:gd name="T17" fmla="*/ 151209361 h 144"/>
              <a:gd name="T18" fmla="*/ 20161248 w 146"/>
              <a:gd name="T19" fmla="*/ 126007809 h 144"/>
              <a:gd name="T20" fmla="*/ 47882167 w 146"/>
              <a:gd name="T21" fmla="*/ 105846567 h 144"/>
              <a:gd name="T22" fmla="*/ 83165940 w 146"/>
              <a:gd name="T23" fmla="*/ 90725611 h 144"/>
              <a:gd name="T24" fmla="*/ 118446550 w 146"/>
              <a:gd name="T25" fmla="*/ 80644991 h 144"/>
              <a:gd name="T26" fmla="*/ 146169051 w 146"/>
              <a:gd name="T27" fmla="*/ 68043421 h 144"/>
              <a:gd name="T28" fmla="*/ 156249672 w 146"/>
              <a:gd name="T29" fmla="*/ 63003111 h 144"/>
              <a:gd name="T30" fmla="*/ 189010896 w 146"/>
              <a:gd name="T31" fmla="*/ 32761236 h 144"/>
              <a:gd name="T32" fmla="*/ 221773757 w 146"/>
              <a:gd name="T33" fmla="*/ 5040312 h 144"/>
              <a:gd name="T34" fmla="*/ 252015619 w 146"/>
              <a:gd name="T35" fmla="*/ 0 h 144"/>
              <a:gd name="T36" fmla="*/ 264615601 w 146"/>
              <a:gd name="T37" fmla="*/ 10080624 h 144"/>
              <a:gd name="T38" fmla="*/ 282257481 w 146"/>
              <a:gd name="T39" fmla="*/ 45362806 h 144"/>
              <a:gd name="T40" fmla="*/ 304938084 w 146"/>
              <a:gd name="T41" fmla="*/ 85685301 h 144"/>
              <a:gd name="T42" fmla="*/ 322579964 w 146"/>
              <a:gd name="T43" fmla="*/ 105846567 h 144"/>
              <a:gd name="T44" fmla="*/ 350302465 w 146"/>
              <a:gd name="T45" fmla="*/ 131048119 h 144"/>
              <a:gd name="T46" fmla="*/ 355342776 w 146"/>
              <a:gd name="T47" fmla="*/ 143648101 h 144"/>
              <a:gd name="T48" fmla="*/ 360383086 w 146"/>
              <a:gd name="T49" fmla="*/ 171370602 h 144"/>
              <a:gd name="T50" fmla="*/ 367942758 w 146"/>
              <a:gd name="T51" fmla="*/ 194051205 h 144"/>
              <a:gd name="T52" fmla="*/ 347781516 w 146"/>
              <a:gd name="T53" fmla="*/ 211693134 h 144"/>
              <a:gd name="T54" fmla="*/ 325100913 w 146"/>
              <a:gd name="T55" fmla="*/ 224293117 h 144"/>
              <a:gd name="T56" fmla="*/ 309978395 w 146"/>
              <a:gd name="T57" fmla="*/ 246975307 h 144"/>
              <a:gd name="T58" fmla="*/ 307459033 w 146"/>
              <a:gd name="T59" fmla="*/ 277217169 h 144"/>
              <a:gd name="T60" fmla="*/ 304938084 w 146"/>
              <a:gd name="T61" fmla="*/ 302418721 h 144"/>
              <a:gd name="T62" fmla="*/ 287297792 w 146"/>
              <a:gd name="T63" fmla="*/ 312499342 h 144"/>
              <a:gd name="T64" fmla="*/ 267136550 w 146"/>
              <a:gd name="T65" fmla="*/ 309978393 h 144"/>
              <a:gd name="T66" fmla="*/ 229333428 w 146"/>
              <a:gd name="T67" fmla="*/ 302418721 h 144"/>
              <a:gd name="T68" fmla="*/ 191531845 w 146"/>
              <a:gd name="T69" fmla="*/ 304938082 h 144"/>
              <a:gd name="T70" fmla="*/ 168851242 w 146"/>
              <a:gd name="T71" fmla="*/ 330141222 h 144"/>
              <a:gd name="T72" fmla="*/ 163810931 w 146"/>
              <a:gd name="T73" fmla="*/ 337700894 h 144"/>
              <a:gd name="T74" fmla="*/ 148688412 w 146"/>
              <a:gd name="T75" fmla="*/ 352821825 h 144"/>
              <a:gd name="T76" fmla="*/ 126007809 w 146"/>
              <a:gd name="T77" fmla="*/ 360383084 h 144"/>
              <a:gd name="T78" fmla="*/ 98285284 w 146"/>
              <a:gd name="T79" fmla="*/ 360383084 h 144"/>
              <a:gd name="T80" fmla="*/ 73083732 w 146"/>
              <a:gd name="T81" fmla="*/ 352821825 h 144"/>
              <a:gd name="T82" fmla="*/ 47882167 w 146"/>
              <a:gd name="T83" fmla="*/ 332660583 h 144"/>
              <a:gd name="T84" fmla="*/ 30241875 w 146"/>
              <a:gd name="T85" fmla="*/ 302418721 h 144"/>
              <a:gd name="T86" fmla="*/ 20161248 w 146"/>
              <a:gd name="T87" fmla="*/ 259575289 h 144"/>
              <a:gd name="T88" fmla="*/ 20161248 w 146"/>
              <a:gd name="T89" fmla="*/ 259575289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44"/>
              <a:gd name="T137" fmla="*/ 146 w 14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44">
                <a:moveTo>
                  <a:pt x="8" y="103"/>
                </a:moveTo>
                <a:lnTo>
                  <a:pt x="7" y="94"/>
                </a:lnTo>
                <a:lnTo>
                  <a:pt x="6" y="88"/>
                </a:lnTo>
                <a:lnTo>
                  <a:pt x="5" y="83"/>
                </a:lnTo>
                <a:lnTo>
                  <a:pt x="5" y="80"/>
                </a:lnTo>
                <a:lnTo>
                  <a:pt x="4" y="78"/>
                </a:lnTo>
                <a:lnTo>
                  <a:pt x="3" y="77"/>
                </a:lnTo>
                <a:lnTo>
                  <a:pt x="2" y="77"/>
                </a:lnTo>
                <a:lnTo>
                  <a:pt x="2" y="78"/>
                </a:lnTo>
                <a:lnTo>
                  <a:pt x="1" y="78"/>
                </a:lnTo>
                <a:lnTo>
                  <a:pt x="1" y="77"/>
                </a:lnTo>
                <a:lnTo>
                  <a:pt x="1" y="75"/>
                </a:lnTo>
                <a:lnTo>
                  <a:pt x="0" y="72"/>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9" y="19"/>
                </a:lnTo>
                <a:lnTo>
                  <a:pt x="75" y="13"/>
                </a:lnTo>
                <a:lnTo>
                  <a:pt x="82" y="7"/>
                </a:lnTo>
                <a:lnTo>
                  <a:pt x="88" y="2"/>
                </a:lnTo>
                <a:lnTo>
                  <a:pt x="94" y="0"/>
                </a:lnTo>
                <a:lnTo>
                  <a:pt x="100" y="0"/>
                </a:lnTo>
                <a:lnTo>
                  <a:pt x="105" y="4"/>
                </a:lnTo>
                <a:lnTo>
                  <a:pt x="108" y="10"/>
                </a:lnTo>
                <a:lnTo>
                  <a:pt x="112" y="18"/>
                </a:lnTo>
                <a:lnTo>
                  <a:pt x="116" y="26"/>
                </a:lnTo>
                <a:lnTo>
                  <a:pt x="121" y="34"/>
                </a:lnTo>
                <a:lnTo>
                  <a:pt x="128" y="42"/>
                </a:lnTo>
                <a:lnTo>
                  <a:pt x="135" y="48"/>
                </a:lnTo>
                <a:lnTo>
                  <a:pt x="139" y="52"/>
                </a:lnTo>
                <a:lnTo>
                  <a:pt x="140" y="55"/>
                </a:lnTo>
                <a:lnTo>
                  <a:pt x="141" y="57"/>
                </a:lnTo>
                <a:lnTo>
                  <a:pt x="141" y="61"/>
                </a:lnTo>
                <a:lnTo>
                  <a:pt x="143" y="68"/>
                </a:lnTo>
                <a:lnTo>
                  <a:pt x="146" y="77"/>
                </a:lnTo>
                <a:lnTo>
                  <a:pt x="144" y="81"/>
                </a:lnTo>
                <a:lnTo>
                  <a:pt x="138" y="84"/>
                </a:lnTo>
                <a:lnTo>
                  <a:pt x="129" y="89"/>
                </a:lnTo>
                <a:lnTo>
                  <a:pt x="125" y="92"/>
                </a:lnTo>
                <a:lnTo>
                  <a:pt x="123" y="98"/>
                </a:lnTo>
                <a:lnTo>
                  <a:pt x="122" y="104"/>
                </a:lnTo>
                <a:lnTo>
                  <a:pt x="122" y="110"/>
                </a:lnTo>
                <a:lnTo>
                  <a:pt x="122" y="116"/>
                </a:lnTo>
                <a:lnTo>
                  <a:pt x="121" y="120"/>
                </a:lnTo>
                <a:lnTo>
                  <a:pt x="118" y="123"/>
                </a:lnTo>
                <a:lnTo>
                  <a:pt x="114" y="124"/>
                </a:lnTo>
                <a:lnTo>
                  <a:pt x="106" y="123"/>
                </a:lnTo>
                <a:lnTo>
                  <a:pt x="98" y="121"/>
                </a:lnTo>
                <a:lnTo>
                  <a:pt x="91" y="120"/>
                </a:lnTo>
                <a:lnTo>
                  <a:pt x="83" y="120"/>
                </a:lnTo>
                <a:lnTo>
                  <a:pt x="76" y="121"/>
                </a:lnTo>
                <a:lnTo>
                  <a:pt x="71" y="124"/>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close/>
              </a:path>
            </a:pathLst>
          </a:custGeom>
          <a:gradFill rotWithShape="0">
            <a:gsLst>
              <a:gs pos="0">
                <a:srgbClr val="FFB870"/>
              </a:gs>
              <a:gs pos="100000">
                <a:srgbClr val="FFFFFF"/>
              </a:gs>
            </a:gsLst>
            <a:lin ang="840000" scaled="1"/>
          </a:gradFill>
          <a:ln w="0">
            <a:solidFill>
              <a:srgbClr val="000000"/>
            </a:solidFill>
            <a:prstDash val="solid"/>
            <a:round/>
            <a:headEnd/>
            <a:tailEnd/>
          </a:ln>
        </p:spPr>
        <p:txBody>
          <a:bodyPr/>
          <a:lstStyle/>
          <a:p>
            <a:endParaRPr lang="en-US" dirty="0"/>
          </a:p>
        </p:txBody>
      </p:sp>
      <p:sp>
        <p:nvSpPr>
          <p:cNvPr id="155" name="Freeform 16"/>
          <p:cNvSpPr>
            <a:spLocks noChangeArrowheads="1"/>
          </p:cNvSpPr>
          <p:nvPr/>
        </p:nvSpPr>
        <p:spPr bwMode="auto">
          <a:xfrm rot="925403">
            <a:off x="8362487" y="4174116"/>
            <a:ext cx="393163" cy="393163"/>
          </a:xfrm>
          <a:custGeom>
            <a:avLst/>
            <a:gdLst>
              <a:gd name="T0" fmla="*/ 55443556 w 151"/>
              <a:gd name="T1" fmla="*/ 183972559 h 151"/>
              <a:gd name="T2" fmla="*/ 93246757 w 151"/>
              <a:gd name="T3" fmla="*/ 226814543 h 151"/>
              <a:gd name="T4" fmla="*/ 128529028 w 151"/>
              <a:gd name="T5" fmla="*/ 267137111 h 151"/>
              <a:gd name="T6" fmla="*/ 161290321 w 151"/>
              <a:gd name="T7" fmla="*/ 297379037 h 151"/>
              <a:gd name="T8" fmla="*/ 191532247 w 151"/>
              <a:gd name="T9" fmla="*/ 325101596 h 151"/>
              <a:gd name="T10" fmla="*/ 219254855 w 151"/>
              <a:gd name="T11" fmla="*/ 347782247 h 151"/>
              <a:gd name="T12" fmla="*/ 244456460 w 151"/>
              <a:gd name="T13" fmla="*/ 362903209 h 151"/>
              <a:gd name="T14" fmla="*/ 269658065 w 151"/>
              <a:gd name="T15" fmla="*/ 375504806 h 151"/>
              <a:gd name="T16" fmla="*/ 289819349 w 151"/>
              <a:gd name="T17" fmla="*/ 380545127 h 151"/>
              <a:gd name="T18" fmla="*/ 309980633 w 151"/>
              <a:gd name="T19" fmla="*/ 380545127 h 151"/>
              <a:gd name="T20" fmla="*/ 320061275 w 151"/>
              <a:gd name="T21" fmla="*/ 378024172 h 151"/>
              <a:gd name="T22" fmla="*/ 337701605 w 151"/>
              <a:gd name="T23" fmla="*/ 357862889 h 151"/>
              <a:gd name="T24" fmla="*/ 352822568 w 151"/>
              <a:gd name="T25" fmla="*/ 327620963 h 151"/>
              <a:gd name="T26" fmla="*/ 365424164 w 151"/>
              <a:gd name="T27" fmla="*/ 287298395 h 151"/>
              <a:gd name="T28" fmla="*/ 375504806 w 151"/>
              <a:gd name="T29" fmla="*/ 244456460 h 151"/>
              <a:gd name="T30" fmla="*/ 380545127 w 151"/>
              <a:gd name="T31" fmla="*/ 199093522 h 151"/>
              <a:gd name="T32" fmla="*/ 380545127 w 151"/>
              <a:gd name="T33" fmla="*/ 158770954 h 151"/>
              <a:gd name="T34" fmla="*/ 378024172 w 151"/>
              <a:gd name="T35" fmla="*/ 126008074 h 151"/>
              <a:gd name="T36" fmla="*/ 375504806 w 151"/>
              <a:gd name="T37" fmla="*/ 113408065 h 151"/>
              <a:gd name="T38" fmla="*/ 357862889 w 151"/>
              <a:gd name="T39" fmla="*/ 83166115 h 151"/>
              <a:gd name="T40" fmla="*/ 330141917 w 151"/>
              <a:gd name="T41" fmla="*/ 60483877 h 151"/>
              <a:gd name="T42" fmla="*/ 294859670 w 151"/>
              <a:gd name="T43" fmla="*/ 42843534 h 151"/>
              <a:gd name="T44" fmla="*/ 257056469 w 151"/>
              <a:gd name="T45" fmla="*/ 27722572 h 151"/>
              <a:gd name="T46" fmla="*/ 224295176 w 151"/>
              <a:gd name="T47" fmla="*/ 12601599 h 151"/>
              <a:gd name="T48" fmla="*/ 209174213 w 151"/>
              <a:gd name="T49" fmla="*/ 7561278 h 151"/>
              <a:gd name="T50" fmla="*/ 194053201 w 151"/>
              <a:gd name="T51" fmla="*/ 2520955 h 151"/>
              <a:gd name="T52" fmla="*/ 173891917 w 151"/>
              <a:gd name="T53" fmla="*/ 0 h 151"/>
              <a:gd name="T54" fmla="*/ 148690312 w 151"/>
              <a:gd name="T55" fmla="*/ 0 h 151"/>
              <a:gd name="T56" fmla="*/ 123488707 w 151"/>
              <a:gd name="T57" fmla="*/ 2520955 h 151"/>
              <a:gd name="T58" fmla="*/ 95766123 w 151"/>
              <a:gd name="T59" fmla="*/ 5040323 h 151"/>
              <a:gd name="T60" fmla="*/ 68045152 w 151"/>
              <a:gd name="T61" fmla="*/ 12601599 h 151"/>
              <a:gd name="T62" fmla="*/ 42843534 w 151"/>
              <a:gd name="T63" fmla="*/ 22682244 h 151"/>
              <a:gd name="T64" fmla="*/ 22682244 w 151"/>
              <a:gd name="T65" fmla="*/ 35282259 h 151"/>
              <a:gd name="T66" fmla="*/ 7561278 w 151"/>
              <a:gd name="T67" fmla="*/ 52924189 h 151"/>
              <a:gd name="T68" fmla="*/ 0 w 151"/>
              <a:gd name="T69" fmla="*/ 73085473 h 151"/>
              <a:gd name="T70" fmla="*/ 0 w 151"/>
              <a:gd name="T71" fmla="*/ 98287078 h 151"/>
              <a:gd name="T72" fmla="*/ 12601599 w 151"/>
              <a:gd name="T73" fmla="*/ 128529028 h 151"/>
              <a:gd name="T74" fmla="*/ 35282259 w 151"/>
              <a:gd name="T75" fmla="*/ 161290321 h 151"/>
              <a:gd name="T76" fmla="*/ 35282259 w 151"/>
              <a:gd name="T77" fmla="*/ 161290321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51"/>
              <a:gd name="T119" fmla="*/ 151 w 151"/>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close/>
              </a:path>
            </a:pathLst>
          </a:custGeom>
          <a:gradFill rotWithShape="0">
            <a:gsLst>
              <a:gs pos="0">
                <a:srgbClr val="FFFFFF"/>
              </a:gs>
              <a:gs pos="100000">
                <a:srgbClr val="E0B090"/>
              </a:gs>
            </a:gsLst>
            <a:path path="rect">
              <a:fillToRect r="100000" b="100000"/>
            </a:path>
          </a:gradFill>
          <a:ln w="0">
            <a:solidFill>
              <a:srgbClr val="000000"/>
            </a:solidFill>
            <a:prstDash val="solid"/>
            <a:round/>
            <a:headEnd/>
            <a:tailEnd/>
          </a:ln>
        </p:spPr>
        <p:txBody>
          <a:bodyPr/>
          <a:lstStyle/>
          <a:p>
            <a:endParaRPr lang="en-US" dirty="0"/>
          </a:p>
        </p:txBody>
      </p:sp>
      <p:sp>
        <p:nvSpPr>
          <p:cNvPr id="156" name="Freeform 17"/>
          <p:cNvSpPr>
            <a:spLocks noChangeArrowheads="1"/>
          </p:cNvSpPr>
          <p:nvPr/>
        </p:nvSpPr>
        <p:spPr bwMode="auto">
          <a:xfrm rot="925403">
            <a:off x="8414631" y="4586409"/>
            <a:ext cx="356711" cy="419201"/>
          </a:xfrm>
          <a:custGeom>
            <a:avLst/>
            <a:gdLst>
              <a:gd name="T0" fmla="*/ 206653245 w 137"/>
              <a:gd name="T1" fmla="*/ 78125786 h 161"/>
              <a:gd name="T2" fmla="*/ 241935548 w 137"/>
              <a:gd name="T3" fmla="*/ 126008061 h 161"/>
              <a:gd name="T4" fmla="*/ 269658112 w 137"/>
              <a:gd name="T5" fmla="*/ 168851578 h 161"/>
              <a:gd name="T6" fmla="*/ 294859721 w 137"/>
              <a:gd name="T7" fmla="*/ 206653188 h 161"/>
              <a:gd name="T8" fmla="*/ 315021008 w 137"/>
              <a:gd name="T9" fmla="*/ 244456435 h 161"/>
              <a:gd name="T10" fmla="*/ 327621019 w 137"/>
              <a:gd name="T11" fmla="*/ 274698357 h 161"/>
              <a:gd name="T12" fmla="*/ 337701663 w 137"/>
              <a:gd name="T13" fmla="*/ 304940280 h 161"/>
              <a:gd name="T14" fmla="*/ 345262939 w 137"/>
              <a:gd name="T15" fmla="*/ 330141882 h 161"/>
              <a:gd name="T16" fmla="*/ 345262939 w 137"/>
              <a:gd name="T17" fmla="*/ 352822531 h 161"/>
              <a:gd name="T18" fmla="*/ 340222617 w 137"/>
              <a:gd name="T19" fmla="*/ 370464446 h 161"/>
              <a:gd name="T20" fmla="*/ 335182295 w 137"/>
              <a:gd name="T21" fmla="*/ 380545087 h 161"/>
              <a:gd name="T22" fmla="*/ 312500053 w 137"/>
              <a:gd name="T23" fmla="*/ 393145094 h 161"/>
              <a:gd name="T24" fmla="*/ 277217801 w 137"/>
              <a:gd name="T25" fmla="*/ 400706369 h 161"/>
              <a:gd name="T26" fmla="*/ 236895226 w 137"/>
              <a:gd name="T27" fmla="*/ 405746689 h 161"/>
              <a:gd name="T28" fmla="*/ 191532280 w 137"/>
              <a:gd name="T29" fmla="*/ 403225735 h 161"/>
              <a:gd name="T30" fmla="*/ 148690338 w 137"/>
              <a:gd name="T31" fmla="*/ 398185415 h 161"/>
              <a:gd name="T32" fmla="*/ 108367763 w 137"/>
              <a:gd name="T33" fmla="*/ 390625728 h 161"/>
              <a:gd name="T34" fmla="*/ 75604852 w 137"/>
              <a:gd name="T35" fmla="*/ 380545087 h 161"/>
              <a:gd name="T36" fmla="*/ 63004842 w 137"/>
              <a:gd name="T37" fmla="*/ 375504766 h 161"/>
              <a:gd name="T38" fmla="*/ 40322587 w 137"/>
              <a:gd name="T39" fmla="*/ 350303164 h 161"/>
              <a:gd name="T40" fmla="*/ 22682248 w 137"/>
              <a:gd name="T41" fmla="*/ 317540288 h 161"/>
              <a:gd name="T42" fmla="*/ 15120972 w 137"/>
              <a:gd name="T43" fmla="*/ 279738678 h 161"/>
              <a:gd name="T44" fmla="*/ 7561280 w 137"/>
              <a:gd name="T45" fmla="*/ 239416114 h 161"/>
              <a:gd name="T46" fmla="*/ 2520955 w 137"/>
              <a:gd name="T47" fmla="*/ 201612868 h 161"/>
              <a:gd name="T48" fmla="*/ 0 w 137"/>
              <a:gd name="T49" fmla="*/ 186491906 h 161"/>
              <a:gd name="T50" fmla="*/ 0 w 137"/>
              <a:gd name="T51" fmla="*/ 171370945 h 161"/>
              <a:gd name="T52" fmla="*/ 0 w 137"/>
              <a:gd name="T53" fmla="*/ 151209663 h 161"/>
              <a:gd name="T54" fmla="*/ 5040323 w 137"/>
              <a:gd name="T55" fmla="*/ 128529015 h 161"/>
              <a:gd name="T56" fmla="*/ 12601601 w 137"/>
              <a:gd name="T57" fmla="*/ 103327388 h 161"/>
              <a:gd name="T58" fmla="*/ 25201615 w 137"/>
              <a:gd name="T59" fmla="*/ 75604832 h 161"/>
              <a:gd name="T60" fmla="*/ 37803220 w 137"/>
              <a:gd name="T61" fmla="*/ 52924183 h 161"/>
              <a:gd name="T62" fmla="*/ 52924198 w 137"/>
              <a:gd name="T63" fmla="*/ 30241935 h 161"/>
              <a:gd name="T64" fmla="*/ 70564531 w 137"/>
              <a:gd name="T65" fmla="*/ 15120968 h 161"/>
              <a:gd name="T66" fmla="*/ 90725818 w 137"/>
              <a:gd name="T67" fmla="*/ 2520955 h 161"/>
              <a:gd name="T68" fmla="*/ 110887130 w 137"/>
              <a:gd name="T69" fmla="*/ 0 h 161"/>
              <a:gd name="T70" fmla="*/ 136088739 w 137"/>
              <a:gd name="T71" fmla="*/ 7561278 h 161"/>
              <a:gd name="T72" fmla="*/ 161290349 w 137"/>
              <a:gd name="T73" fmla="*/ 25201608 h 161"/>
              <a:gd name="T74" fmla="*/ 189012912 w 137"/>
              <a:gd name="T75" fmla="*/ 52924183 h 161"/>
              <a:gd name="T76" fmla="*/ 189012912 w 137"/>
              <a:gd name="T77" fmla="*/ 52924183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61"/>
              <a:gd name="T119" fmla="*/ 137 w 137"/>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close/>
              </a:path>
            </a:pathLst>
          </a:custGeom>
          <a:gradFill rotWithShape="0">
            <a:gsLst>
              <a:gs pos="0">
                <a:srgbClr val="FFFFFF"/>
              </a:gs>
              <a:gs pos="100000">
                <a:srgbClr val="FF8000"/>
              </a:gs>
            </a:gsLst>
            <a:path path="rect">
              <a:fillToRect l="50000" t="50000" r="50000" b="50000"/>
            </a:path>
          </a:gradFill>
          <a:ln w="0">
            <a:solidFill>
              <a:srgbClr val="000000"/>
            </a:solidFill>
            <a:prstDash val="solid"/>
            <a:round/>
            <a:headEnd/>
            <a:tailEnd/>
          </a:ln>
        </p:spPr>
        <p:txBody>
          <a:bodyPr/>
          <a:lstStyle/>
          <a:p>
            <a:endParaRPr lang="en-US" dirty="0"/>
          </a:p>
        </p:txBody>
      </p:sp>
      <p:sp>
        <p:nvSpPr>
          <p:cNvPr id="157" name="Freeform 18"/>
          <p:cNvSpPr>
            <a:spLocks noChangeArrowheads="1"/>
          </p:cNvSpPr>
          <p:nvPr/>
        </p:nvSpPr>
        <p:spPr bwMode="auto">
          <a:xfrm rot="925403">
            <a:off x="7895203" y="3699589"/>
            <a:ext cx="460860" cy="333277"/>
          </a:xfrm>
          <a:custGeom>
            <a:avLst/>
            <a:gdLst>
              <a:gd name="T0" fmla="*/ 143649956 w 177"/>
              <a:gd name="T1" fmla="*/ 315018687 h 128"/>
              <a:gd name="T2" fmla="*/ 199093473 w 177"/>
              <a:gd name="T3" fmla="*/ 304938066 h 128"/>
              <a:gd name="T4" fmla="*/ 252016086 w 177"/>
              <a:gd name="T5" fmla="*/ 294857446 h 128"/>
              <a:gd name="T6" fmla="*/ 297378963 w 177"/>
              <a:gd name="T7" fmla="*/ 282257465 h 128"/>
              <a:gd name="T8" fmla="*/ 335182155 w 177"/>
              <a:gd name="T9" fmla="*/ 272176844 h 128"/>
              <a:gd name="T10" fmla="*/ 367943440 w 177"/>
              <a:gd name="T11" fmla="*/ 259575275 h 128"/>
              <a:gd name="T12" fmla="*/ 395665992 w 177"/>
              <a:gd name="T13" fmla="*/ 244454345 h 128"/>
              <a:gd name="T14" fmla="*/ 418346736 w 177"/>
              <a:gd name="T15" fmla="*/ 229333415 h 128"/>
              <a:gd name="T16" fmla="*/ 433467695 w 177"/>
              <a:gd name="T17" fmla="*/ 214212485 h 128"/>
              <a:gd name="T18" fmla="*/ 443548335 w 177"/>
              <a:gd name="T19" fmla="*/ 199091505 h 128"/>
              <a:gd name="T20" fmla="*/ 446069288 w 177"/>
              <a:gd name="T21" fmla="*/ 186491523 h 128"/>
              <a:gd name="T22" fmla="*/ 438508015 w 177"/>
              <a:gd name="T23" fmla="*/ 161289973 h 128"/>
              <a:gd name="T24" fmla="*/ 420867690 w 177"/>
              <a:gd name="T25" fmla="*/ 133567473 h 128"/>
              <a:gd name="T26" fmla="*/ 393145038 w 177"/>
              <a:gd name="T27" fmla="*/ 100806227 h 128"/>
              <a:gd name="T28" fmla="*/ 360383754 w 177"/>
              <a:gd name="T29" fmla="*/ 70564366 h 128"/>
              <a:gd name="T30" fmla="*/ 325101516 w 177"/>
              <a:gd name="T31" fmla="*/ 42841854 h 128"/>
              <a:gd name="T32" fmla="*/ 292338644 w 177"/>
              <a:gd name="T33" fmla="*/ 20161247 h 128"/>
              <a:gd name="T34" fmla="*/ 262096725 w 177"/>
              <a:gd name="T35" fmla="*/ 5040312 h 128"/>
              <a:gd name="T36" fmla="*/ 249496720 w 177"/>
              <a:gd name="T37" fmla="*/ 2520950 h 128"/>
              <a:gd name="T38" fmla="*/ 214214482 w 177"/>
              <a:gd name="T39" fmla="*/ 2520950 h 128"/>
              <a:gd name="T40" fmla="*/ 178932194 w 177"/>
              <a:gd name="T41" fmla="*/ 15120936 h 128"/>
              <a:gd name="T42" fmla="*/ 146169322 w 177"/>
              <a:gd name="T43" fmla="*/ 35282183 h 128"/>
              <a:gd name="T44" fmla="*/ 113408037 w 177"/>
              <a:gd name="T45" fmla="*/ 60483746 h 128"/>
              <a:gd name="T46" fmla="*/ 85685460 w 177"/>
              <a:gd name="T47" fmla="*/ 83164348 h 128"/>
              <a:gd name="T48" fmla="*/ 73085455 w 177"/>
              <a:gd name="T49" fmla="*/ 90725607 h 128"/>
              <a:gd name="T50" fmla="*/ 60483862 w 177"/>
              <a:gd name="T51" fmla="*/ 100806227 h 128"/>
              <a:gd name="T52" fmla="*/ 47883844 w 177"/>
              <a:gd name="T53" fmla="*/ 118446543 h 128"/>
              <a:gd name="T54" fmla="*/ 35282251 w 177"/>
              <a:gd name="T55" fmla="*/ 138607784 h 128"/>
              <a:gd name="T56" fmla="*/ 22682239 w 177"/>
              <a:gd name="T57" fmla="*/ 161289973 h 128"/>
              <a:gd name="T58" fmla="*/ 12601596 w 177"/>
              <a:gd name="T59" fmla="*/ 186491523 h 128"/>
              <a:gd name="T60" fmla="*/ 2520954 w 177"/>
              <a:gd name="T61" fmla="*/ 214212485 h 128"/>
              <a:gd name="T62" fmla="*/ 0 w 177"/>
              <a:gd name="T63" fmla="*/ 239414035 h 128"/>
              <a:gd name="T64" fmla="*/ 0 w 177"/>
              <a:gd name="T65" fmla="*/ 264615586 h 128"/>
              <a:gd name="T66" fmla="*/ 7561276 w 177"/>
              <a:gd name="T67" fmla="*/ 287297775 h 128"/>
              <a:gd name="T68" fmla="*/ 20161285 w 177"/>
              <a:gd name="T69" fmla="*/ 302418705 h 128"/>
              <a:gd name="T70" fmla="*/ 42843524 w 177"/>
              <a:gd name="T71" fmla="*/ 315018687 h 128"/>
              <a:gd name="T72" fmla="*/ 73085455 w 177"/>
              <a:gd name="T73" fmla="*/ 322579945 h 128"/>
              <a:gd name="T74" fmla="*/ 113408037 w 177"/>
              <a:gd name="T75" fmla="*/ 320058997 h 128"/>
              <a:gd name="T76" fmla="*/ 113408037 w 177"/>
              <a:gd name="T77" fmla="*/ 320058997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128"/>
              <a:gd name="T119" fmla="*/ 177 w 177"/>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close/>
              </a:path>
            </a:pathLst>
          </a:custGeom>
          <a:gradFill rotWithShape="0">
            <a:gsLst>
              <a:gs pos="0">
                <a:srgbClr val="FFFFFF"/>
              </a:gs>
              <a:gs pos="100000">
                <a:srgbClr val="FFCC00"/>
              </a:gs>
            </a:gsLst>
            <a:lin ang="840000" scaled="1"/>
          </a:gradFill>
          <a:ln w="0">
            <a:solidFill>
              <a:srgbClr val="000000"/>
            </a:solidFill>
            <a:prstDash val="solid"/>
            <a:round/>
            <a:headEnd/>
            <a:tailEnd/>
          </a:ln>
        </p:spPr>
        <p:txBody>
          <a:bodyPr/>
          <a:lstStyle/>
          <a:p>
            <a:endParaRPr lang="en-US" dirty="0"/>
          </a:p>
        </p:txBody>
      </p:sp>
      <p:sp>
        <p:nvSpPr>
          <p:cNvPr id="158" name="Freeform 19"/>
          <p:cNvSpPr>
            <a:spLocks noChangeArrowheads="1"/>
          </p:cNvSpPr>
          <p:nvPr/>
        </p:nvSpPr>
        <p:spPr bwMode="auto">
          <a:xfrm rot="925403">
            <a:off x="7257873" y="4114315"/>
            <a:ext cx="400974" cy="434823"/>
          </a:xfrm>
          <a:custGeom>
            <a:avLst/>
            <a:gdLst>
              <a:gd name="T0" fmla="*/ 380544336 w 154"/>
              <a:gd name="T1" fmla="*/ 141129014 h 167"/>
              <a:gd name="T2" fmla="*/ 367942766 w 154"/>
              <a:gd name="T3" fmla="*/ 90725788 h 167"/>
              <a:gd name="T4" fmla="*/ 355342783 w 154"/>
              <a:gd name="T5" fmla="*/ 55443547 h 167"/>
              <a:gd name="T6" fmla="*/ 337700903 w 154"/>
              <a:gd name="T7" fmla="*/ 35282254 h 167"/>
              <a:gd name="T8" fmla="*/ 320059022 w 154"/>
              <a:gd name="T9" fmla="*/ 17641921 h 167"/>
              <a:gd name="T10" fmla="*/ 309978401 w 154"/>
              <a:gd name="T11" fmla="*/ 7561277 h 167"/>
              <a:gd name="T12" fmla="*/ 284776849 w 154"/>
              <a:gd name="T13" fmla="*/ 0 h 167"/>
              <a:gd name="T14" fmla="*/ 249494675 w 154"/>
              <a:gd name="T15" fmla="*/ 10080643 h 167"/>
              <a:gd name="T16" fmla="*/ 214212502 w 154"/>
              <a:gd name="T17" fmla="*/ 27722567 h 167"/>
              <a:gd name="T18" fmla="*/ 176410917 w 154"/>
              <a:gd name="T19" fmla="*/ 45362894 h 167"/>
              <a:gd name="T20" fmla="*/ 148688416 w 154"/>
              <a:gd name="T21" fmla="*/ 52924180 h 167"/>
              <a:gd name="T22" fmla="*/ 123486863 w 154"/>
              <a:gd name="T23" fmla="*/ 55443547 h 167"/>
              <a:gd name="T24" fmla="*/ 80644993 w 154"/>
              <a:gd name="T25" fmla="*/ 68045141 h 167"/>
              <a:gd name="T26" fmla="*/ 50403117 w 154"/>
              <a:gd name="T27" fmla="*/ 95766108 h 167"/>
              <a:gd name="T28" fmla="*/ 45362807 w 154"/>
              <a:gd name="T29" fmla="*/ 110887093 h 167"/>
              <a:gd name="T30" fmla="*/ 50403117 w 154"/>
              <a:gd name="T31" fmla="*/ 148690288 h 167"/>
              <a:gd name="T32" fmla="*/ 55443440 w 154"/>
              <a:gd name="T33" fmla="*/ 196572536 h 167"/>
              <a:gd name="T34" fmla="*/ 52922491 w 154"/>
              <a:gd name="T35" fmla="*/ 224295140 h 167"/>
              <a:gd name="T36" fmla="*/ 35282186 w 154"/>
              <a:gd name="T37" fmla="*/ 264617702 h 167"/>
              <a:gd name="T38" fmla="*/ 12599986 w 154"/>
              <a:gd name="T39" fmla="*/ 292338669 h 167"/>
              <a:gd name="T40" fmla="*/ 0 w 154"/>
              <a:gd name="T41" fmla="*/ 322580590 h 167"/>
              <a:gd name="T42" fmla="*/ 2520950 w 154"/>
              <a:gd name="T43" fmla="*/ 337701550 h 167"/>
              <a:gd name="T44" fmla="*/ 20161248 w 154"/>
              <a:gd name="T45" fmla="*/ 370464425 h 167"/>
              <a:gd name="T46" fmla="*/ 55443440 w 154"/>
              <a:gd name="T47" fmla="*/ 398185392 h 167"/>
              <a:gd name="T48" fmla="*/ 95765924 w 154"/>
              <a:gd name="T49" fmla="*/ 418346772 h 167"/>
              <a:gd name="T50" fmla="*/ 131048123 w 154"/>
              <a:gd name="T51" fmla="*/ 420867726 h 167"/>
              <a:gd name="T52" fmla="*/ 156249675 w 154"/>
              <a:gd name="T53" fmla="*/ 413306353 h 167"/>
              <a:gd name="T54" fmla="*/ 186491538 w 154"/>
              <a:gd name="T55" fmla="*/ 388104752 h 167"/>
              <a:gd name="T56" fmla="*/ 206652780 w 154"/>
              <a:gd name="T57" fmla="*/ 367943471 h 167"/>
              <a:gd name="T58" fmla="*/ 244454365 w 154"/>
              <a:gd name="T59" fmla="*/ 347782191 h 167"/>
              <a:gd name="T60" fmla="*/ 292338108 w 154"/>
              <a:gd name="T61" fmla="*/ 367943471 h 167"/>
              <a:gd name="T62" fmla="*/ 302418729 w 154"/>
              <a:gd name="T63" fmla="*/ 372983791 h 167"/>
              <a:gd name="T64" fmla="*/ 320059022 w 154"/>
              <a:gd name="T65" fmla="*/ 372983791 h 167"/>
              <a:gd name="T66" fmla="*/ 340221852 w 154"/>
              <a:gd name="T67" fmla="*/ 360383785 h 167"/>
              <a:gd name="T68" fmla="*/ 357862145 w 154"/>
              <a:gd name="T69" fmla="*/ 337701550 h 167"/>
              <a:gd name="T70" fmla="*/ 370463715 w 154"/>
              <a:gd name="T71" fmla="*/ 307459629 h 167"/>
              <a:gd name="T72" fmla="*/ 383063697 w 154"/>
              <a:gd name="T73" fmla="*/ 269658022 h 167"/>
              <a:gd name="T74" fmla="*/ 388104008 w 154"/>
              <a:gd name="T75" fmla="*/ 226814507 h 167"/>
              <a:gd name="T76" fmla="*/ 385584646 w 154"/>
              <a:gd name="T77" fmla="*/ 176411255 h 167"/>
              <a:gd name="T78" fmla="*/ 385584646 w 154"/>
              <a:gd name="T79" fmla="*/ 176411255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67"/>
              <a:gd name="T122" fmla="*/ 154 w 15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49" y="22"/>
                </a:lnTo>
                <a:lnTo>
                  <a:pt x="40" y="24"/>
                </a:lnTo>
                <a:lnTo>
                  <a:pt x="32" y="27"/>
                </a:lnTo>
                <a:lnTo>
                  <a:pt x="25" y="32"/>
                </a:lnTo>
                <a:lnTo>
                  <a:pt x="20" y="38"/>
                </a:lnTo>
                <a:lnTo>
                  <a:pt x="18" y="44"/>
                </a:lnTo>
                <a:lnTo>
                  <a:pt x="19" y="51"/>
                </a:lnTo>
                <a:lnTo>
                  <a:pt x="20" y="59"/>
                </a:lnTo>
                <a:lnTo>
                  <a:pt x="22" y="68"/>
                </a:lnTo>
                <a:lnTo>
                  <a:pt x="22" y="78"/>
                </a:lnTo>
                <a:lnTo>
                  <a:pt x="21" y="89"/>
                </a:lnTo>
                <a:lnTo>
                  <a:pt x="18" y="98"/>
                </a:lnTo>
                <a:lnTo>
                  <a:pt x="14" y="105"/>
                </a:lnTo>
                <a:lnTo>
                  <a:pt x="10" y="111"/>
                </a:lnTo>
                <a:lnTo>
                  <a:pt x="5" y="116"/>
                </a:lnTo>
                <a:lnTo>
                  <a:pt x="2" y="122"/>
                </a:lnTo>
                <a:lnTo>
                  <a:pt x="0" y="128"/>
                </a:lnTo>
                <a:lnTo>
                  <a:pt x="1" y="134"/>
                </a:lnTo>
                <a:lnTo>
                  <a:pt x="3" y="140"/>
                </a:lnTo>
                <a:lnTo>
                  <a:pt x="8" y="147"/>
                </a:lnTo>
                <a:lnTo>
                  <a:pt x="15" y="153"/>
                </a:lnTo>
                <a:lnTo>
                  <a:pt x="22" y="158"/>
                </a:lnTo>
                <a:lnTo>
                  <a:pt x="30" y="162"/>
                </a:lnTo>
                <a:lnTo>
                  <a:pt x="38" y="166"/>
                </a:lnTo>
                <a:lnTo>
                  <a:pt x="45" y="167"/>
                </a:lnTo>
                <a:lnTo>
                  <a:pt x="52" y="167"/>
                </a:lnTo>
                <a:lnTo>
                  <a:pt x="62" y="164"/>
                </a:lnTo>
                <a:lnTo>
                  <a:pt x="68" y="160"/>
                </a:lnTo>
                <a:lnTo>
                  <a:pt x="74" y="154"/>
                </a:lnTo>
                <a:lnTo>
                  <a:pt x="82" y="146"/>
                </a:lnTo>
                <a:lnTo>
                  <a:pt x="90" y="140"/>
                </a:lnTo>
                <a:lnTo>
                  <a:pt x="97" y="138"/>
                </a:lnTo>
                <a:lnTo>
                  <a:pt x="105" y="140"/>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dirty="0"/>
          </a:p>
        </p:txBody>
      </p:sp>
      <p:sp>
        <p:nvSpPr>
          <p:cNvPr id="159" name="Freeform 68"/>
          <p:cNvSpPr>
            <a:spLocks noChangeArrowheads="1"/>
          </p:cNvSpPr>
          <p:nvPr/>
        </p:nvSpPr>
        <p:spPr bwMode="auto">
          <a:xfrm rot="925403">
            <a:off x="8331979" y="4123797"/>
            <a:ext cx="111961" cy="226525"/>
          </a:xfrm>
          <a:custGeom>
            <a:avLst/>
            <a:gdLst>
              <a:gd name="T0" fmla="*/ 0 w 43"/>
              <a:gd name="T1" fmla="*/ 219255204 h 87"/>
              <a:gd name="T2" fmla="*/ 0 w 43"/>
              <a:gd name="T3" fmla="*/ 216734245 h 87"/>
              <a:gd name="T4" fmla="*/ 2520968 w 43"/>
              <a:gd name="T5" fmla="*/ 206653538 h 87"/>
              <a:gd name="T6" fmla="*/ 7561318 w 43"/>
              <a:gd name="T7" fmla="*/ 194053509 h 87"/>
              <a:gd name="T8" fmla="*/ 12601666 w 43"/>
              <a:gd name="T9" fmla="*/ 176411564 h 87"/>
              <a:gd name="T10" fmla="*/ 20161397 w 43"/>
              <a:gd name="T11" fmla="*/ 156250248 h 87"/>
              <a:gd name="T12" fmla="*/ 27722718 w 43"/>
              <a:gd name="T13" fmla="*/ 136088932 h 87"/>
              <a:gd name="T14" fmla="*/ 37803413 w 43"/>
              <a:gd name="T15" fmla="*/ 113408245 h 87"/>
              <a:gd name="T16" fmla="*/ 47884109 w 43"/>
              <a:gd name="T17" fmla="*/ 88206576 h 87"/>
              <a:gd name="T18" fmla="*/ 60484196 w 43"/>
              <a:gd name="T19" fmla="*/ 65524302 h 87"/>
              <a:gd name="T20" fmla="*/ 70564892 w 43"/>
              <a:gd name="T21" fmla="*/ 45362973 h 87"/>
              <a:gd name="T22" fmla="*/ 83166554 w 43"/>
              <a:gd name="T23" fmla="*/ 25201651 h 87"/>
              <a:gd name="T24" fmla="*/ 95766630 w 43"/>
              <a:gd name="T25" fmla="*/ 10080661 h 87"/>
              <a:gd name="T26" fmla="*/ 108368317 w 43"/>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87"/>
              <a:gd name="T44" fmla="*/ 43 w 43"/>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87">
                <a:moveTo>
                  <a:pt x="0" y="87"/>
                </a:moveTo>
                <a:lnTo>
                  <a:pt x="0" y="86"/>
                </a:lnTo>
                <a:lnTo>
                  <a:pt x="1" y="82"/>
                </a:lnTo>
                <a:lnTo>
                  <a:pt x="3" y="77"/>
                </a:lnTo>
                <a:lnTo>
                  <a:pt x="5" y="70"/>
                </a:lnTo>
                <a:lnTo>
                  <a:pt x="8" y="62"/>
                </a:lnTo>
                <a:lnTo>
                  <a:pt x="11" y="54"/>
                </a:lnTo>
                <a:lnTo>
                  <a:pt x="15" y="45"/>
                </a:lnTo>
                <a:lnTo>
                  <a:pt x="19" y="35"/>
                </a:lnTo>
                <a:lnTo>
                  <a:pt x="24" y="26"/>
                </a:lnTo>
                <a:lnTo>
                  <a:pt x="28" y="18"/>
                </a:lnTo>
                <a:lnTo>
                  <a:pt x="33" y="10"/>
                </a:lnTo>
                <a:lnTo>
                  <a:pt x="38" y="4"/>
                </a:lnTo>
                <a:lnTo>
                  <a:pt x="43" y="0"/>
                </a:lnTo>
              </a:path>
            </a:pathLst>
          </a:custGeom>
          <a:noFill/>
          <a:ln w="0">
            <a:solidFill>
              <a:srgbClr val="000000"/>
            </a:solidFill>
            <a:prstDash val="solid"/>
            <a:round/>
            <a:headEnd/>
            <a:tailEnd/>
          </a:ln>
        </p:spPr>
        <p:txBody>
          <a:bodyPr/>
          <a:lstStyle/>
          <a:p>
            <a:endParaRPr lang="en-US" dirty="0"/>
          </a:p>
        </p:txBody>
      </p:sp>
      <p:grpSp>
        <p:nvGrpSpPr>
          <p:cNvPr id="226" name="Group 83"/>
          <p:cNvGrpSpPr/>
          <p:nvPr/>
        </p:nvGrpSpPr>
        <p:grpSpPr>
          <a:xfrm rot="925403">
            <a:off x="7188531" y="3642576"/>
            <a:ext cx="1754272" cy="1594794"/>
            <a:chOff x="4379913" y="5351463"/>
            <a:chExt cx="973138" cy="887412"/>
          </a:xfrm>
          <a:solidFill>
            <a:schemeClr val="bg1">
              <a:alpha val="0"/>
            </a:schemeClr>
          </a:solidFill>
        </p:grpSpPr>
        <p:sp>
          <p:nvSpPr>
            <p:cNvPr id="180" name="Freeform 9"/>
            <p:cNvSpPr>
              <a:spLocks noChangeArrowheads="1"/>
            </p:cNvSpPr>
            <p:nvPr/>
          </p:nvSpPr>
          <p:spPr bwMode="auto">
            <a:xfrm>
              <a:off x="4613276" y="5622925"/>
              <a:ext cx="247650" cy="290513"/>
            </a:xfrm>
            <a:custGeom>
              <a:avLst/>
              <a:gdLst/>
              <a:ahLst/>
              <a:cxnLst>
                <a:cxn ang="0">
                  <a:pos x="54" y="16"/>
                </a:cxn>
                <a:cxn ang="0">
                  <a:pos x="73" y="5"/>
                </a:cxn>
                <a:cxn ang="0">
                  <a:pos x="86" y="1"/>
                </a:cxn>
                <a:cxn ang="0">
                  <a:pos x="97" y="0"/>
                </a:cxn>
                <a:cxn ang="0">
                  <a:pos x="108" y="1"/>
                </a:cxn>
                <a:cxn ang="0">
                  <a:pos x="113" y="1"/>
                </a:cxn>
                <a:cxn ang="0">
                  <a:pos x="122" y="7"/>
                </a:cxn>
                <a:cxn ang="0">
                  <a:pos x="128" y="20"/>
                </a:cxn>
                <a:cxn ang="0">
                  <a:pos x="132" y="36"/>
                </a:cxn>
                <a:cxn ang="0">
                  <a:pos x="136" y="51"/>
                </a:cxn>
                <a:cxn ang="0">
                  <a:pos x="142" y="62"/>
                </a:cxn>
                <a:cxn ang="0">
                  <a:pos x="148" y="70"/>
                </a:cxn>
                <a:cxn ang="0">
                  <a:pos x="156" y="86"/>
                </a:cxn>
                <a:cxn ang="0">
                  <a:pos x="155" y="102"/>
                </a:cxn>
                <a:cxn ang="0">
                  <a:pos x="151" y="107"/>
                </a:cxn>
                <a:cxn ang="0">
                  <a:pos x="139" y="116"/>
                </a:cxn>
                <a:cxn ang="0">
                  <a:pos x="123" y="127"/>
                </a:cxn>
                <a:cxn ang="0">
                  <a:pos x="116" y="135"/>
                </a:cxn>
                <a:cxn ang="0">
                  <a:pos x="109" y="150"/>
                </a:cxn>
                <a:cxn ang="0">
                  <a:pos x="106" y="165"/>
                </a:cxn>
                <a:cxn ang="0">
                  <a:pos x="101" y="176"/>
                </a:cxn>
                <a:cxn ang="0">
                  <a:pos x="95" y="180"/>
                </a:cxn>
                <a:cxn ang="0">
                  <a:pos x="81" y="183"/>
                </a:cxn>
                <a:cxn ang="0">
                  <a:pos x="64" y="180"/>
                </a:cxn>
                <a:cxn ang="0">
                  <a:pos x="48" y="173"/>
                </a:cxn>
                <a:cxn ang="0">
                  <a:pos x="37" y="164"/>
                </a:cxn>
                <a:cxn ang="0">
                  <a:pos x="32" y="155"/>
                </a:cxn>
                <a:cxn ang="0">
                  <a:pos x="32" y="138"/>
                </a:cxn>
                <a:cxn ang="0">
                  <a:pos x="33" y="128"/>
                </a:cxn>
                <a:cxn ang="0">
                  <a:pos x="29" y="110"/>
                </a:cxn>
                <a:cxn ang="0">
                  <a:pos x="10" y="102"/>
                </a:cxn>
                <a:cxn ang="0">
                  <a:pos x="7" y="100"/>
                </a:cxn>
                <a:cxn ang="0">
                  <a:pos x="2" y="94"/>
                </a:cxn>
                <a:cxn ang="0">
                  <a:pos x="0" y="85"/>
                </a:cxn>
                <a:cxn ang="0">
                  <a:pos x="2" y="74"/>
                </a:cxn>
                <a:cxn ang="0">
                  <a:pos x="7" y="62"/>
                </a:cxn>
                <a:cxn ang="0">
                  <a:pos x="16" y="49"/>
                </a:cxn>
                <a:cxn ang="0">
                  <a:pos x="27" y="36"/>
                </a:cxn>
                <a:cxn ang="0">
                  <a:pos x="43" y="23"/>
                </a:cxn>
                <a:cxn ang="0">
                  <a:pos x="43" y="23"/>
                </a:cxn>
              </a:cxnLst>
              <a:rect l="0" t="0" r="r" b="b"/>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2" y="62"/>
                  </a:lnTo>
                  <a:lnTo>
                    <a:pt x="148" y="70"/>
                  </a:lnTo>
                  <a:lnTo>
                    <a:pt x="153" y="78"/>
                  </a:lnTo>
                  <a:lnTo>
                    <a:pt x="156" y="86"/>
                  </a:lnTo>
                  <a:lnTo>
                    <a:pt x="156" y="94"/>
                  </a:lnTo>
                  <a:lnTo>
                    <a:pt x="155" y="102"/>
                  </a:lnTo>
                  <a:lnTo>
                    <a:pt x="155" y="102"/>
                  </a:lnTo>
                  <a:lnTo>
                    <a:pt x="151" y="107"/>
                  </a:lnTo>
                  <a:lnTo>
                    <a:pt x="146" y="112"/>
                  </a:lnTo>
                  <a:lnTo>
                    <a:pt x="139" y="116"/>
                  </a:lnTo>
                  <a:lnTo>
                    <a:pt x="131" y="121"/>
                  </a:lnTo>
                  <a:lnTo>
                    <a:pt x="123" y="127"/>
                  </a:lnTo>
                  <a:lnTo>
                    <a:pt x="116" y="135"/>
                  </a:lnTo>
                  <a:lnTo>
                    <a:pt x="116" y="135"/>
                  </a:lnTo>
                  <a:lnTo>
                    <a:pt x="112" y="143"/>
                  </a:lnTo>
                  <a:lnTo>
                    <a:pt x="109" y="150"/>
                  </a:lnTo>
                  <a:lnTo>
                    <a:pt x="107" y="158"/>
                  </a:lnTo>
                  <a:lnTo>
                    <a:pt x="106" y="165"/>
                  </a:lnTo>
                  <a:lnTo>
                    <a:pt x="104" y="171"/>
                  </a:lnTo>
                  <a:lnTo>
                    <a:pt x="101" y="176"/>
                  </a:lnTo>
                  <a:lnTo>
                    <a:pt x="95" y="180"/>
                  </a:lnTo>
                  <a:lnTo>
                    <a:pt x="95" y="180"/>
                  </a:lnTo>
                  <a:lnTo>
                    <a:pt x="89" y="182"/>
                  </a:lnTo>
                  <a:lnTo>
                    <a:pt x="81" y="183"/>
                  </a:lnTo>
                  <a:lnTo>
                    <a:pt x="73" y="182"/>
                  </a:lnTo>
                  <a:lnTo>
                    <a:pt x="64" y="180"/>
                  </a:lnTo>
                  <a:lnTo>
                    <a:pt x="55" y="177"/>
                  </a:lnTo>
                  <a:lnTo>
                    <a:pt x="48" y="173"/>
                  </a:lnTo>
                  <a:lnTo>
                    <a:pt x="41" y="169"/>
                  </a:lnTo>
                  <a:lnTo>
                    <a:pt x="37" y="164"/>
                  </a:lnTo>
                  <a:lnTo>
                    <a:pt x="37" y="164"/>
                  </a:lnTo>
                  <a:lnTo>
                    <a:pt x="32" y="155"/>
                  </a:lnTo>
                  <a:lnTo>
                    <a:pt x="32" y="147"/>
                  </a:lnTo>
                  <a:lnTo>
                    <a:pt x="32" y="138"/>
                  </a:lnTo>
                  <a:lnTo>
                    <a:pt x="33" y="128"/>
                  </a:lnTo>
                  <a:lnTo>
                    <a:pt x="33" y="128"/>
                  </a:lnTo>
                  <a:lnTo>
                    <a:pt x="32" y="117"/>
                  </a:lnTo>
                  <a:lnTo>
                    <a:pt x="29" y="110"/>
                  </a:lnTo>
                  <a:lnTo>
                    <a:pt x="22" y="105"/>
                  </a:lnTo>
                  <a:lnTo>
                    <a:pt x="10" y="102"/>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lnTo>
                    <a:pt x="43" y="23"/>
                  </a:lnTo>
                  <a:lnTo>
                    <a:pt x="43" y="23"/>
                  </a:lnTo>
                  <a:close/>
                </a:path>
              </a:pathLst>
            </a:custGeom>
            <a:grpFill/>
            <a:ln w="0">
              <a:solidFill>
                <a:schemeClr val="tx1"/>
              </a:solidFill>
              <a:prstDash val="dash"/>
              <a:round/>
              <a:headEnd/>
              <a:tailEnd/>
            </a:ln>
          </p:spPr>
          <p:txBody>
            <a:bodyPr/>
            <a:lstStyle/>
            <a:p>
              <a:pPr>
                <a:defRPr/>
              </a:pPr>
              <a:endParaRPr lang="en-US" dirty="0"/>
            </a:p>
          </p:txBody>
        </p:sp>
        <p:sp>
          <p:nvSpPr>
            <p:cNvPr id="181" name="Freeform 10"/>
            <p:cNvSpPr>
              <a:spLocks noChangeArrowheads="1"/>
            </p:cNvSpPr>
            <p:nvPr/>
          </p:nvSpPr>
          <p:spPr bwMode="auto">
            <a:xfrm>
              <a:off x="4851401" y="5694363"/>
              <a:ext cx="293688" cy="246063"/>
            </a:xfrm>
            <a:custGeom>
              <a:avLst/>
              <a:gdLst/>
              <a:ahLst/>
              <a:cxnLst>
                <a:cxn ang="0">
                  <a:pos x="27" y="37"/>
                </a:cxn>
                <a:cxn ang="0">
                  <a:pos x="13" y="53"/>
                </a:cxn>
                <a:cxn ang="0">
                  <a:pos x="5" y="65"/>
                </a:cxn>
                <a:cxn ang="0">
                  <a:pos x="2" y="75"/>
                </a:cxn>
                <a:cxn ang="0">
                  <a:pos x="0" y="85"/>
                </a:cxn>
                <a:cxn ang="0">
                  <a:pos x="0" y="91"/>
                </a:cxn>
                <a:cxn ang="0">
                  <a:pos x="3" y="101"/>
                </a:cxn>
                <a:cxn ang="0">
                  <a:pos x="14" y="109"/>
                </a:cxn>
                <a:cxn ang="0">
                  <a:pos x="29" y="117"/>
                </a:cxn>
                <a:cxn ang="0">
                  <a:pos x="43" y="125"/>
                </a:cxn>
                <a:cxn ang="0">
                  <a:pos x="52" y="132"/>
                </a:cxn>
                <a:cxn ang="0">
                  <a:pos x="58" y="140"/>
                </a:cxn>
                <a:cxn ang="0">
                  <a:pos x="72" y="151"/>
                </a:cxn>
                <a:cxn ang="0">
                  <a:pos x="88" y="155"/>
                </a:cxn>
                <a:cxn ang="0">
                  <a:pos x="94" y="152"/>
                </a:cxn>
                <a:cxn ang="0">
                  <a:pos x="105" y="142"/>
                </a:cxn>
                <a:cxn ang="0">
                  <a:pos x="119" y="129"/>
                </a:cxn>
                <a:cxn ang="0">
                  <a:pos x="129" y="124"/>
                </a:cxn>
                <a:cxn ang="0">
                  <a:pos x="146" y="120"/>
                </a:cxn>
                <a:cxn ang="0">
                  <a:pos x="160" y="121"/>
                </a:cxn>
                <a:cxn ang="0">
                  <a:pos x="173" y="119"/>
                </a:cxn>
                <a:cxn ang="0">
                  <a:pos x="178" y="115"/>
                </a:cxn>
                <a:cxn ang="0">
                  <a:pos x="183" y="101"/>
                </a:cxn>
                <a:cxn ang="0">
                  <a:pos x="185" y="84"/>
                </a:cxn>
                <a:cxn ang="0">
                  <a:pos x="182" y="66"/>
                </a:cxn>
                <a:cxn ang="0">
                  <a:pos x="175" y="54"/>
                </a:cxn>
                <a:cxn ang="0">
                  <a:pos x="167" y="47"/>
                </a:cxn>
                <a:cxn ang="0">
                  <a:pos x="151" y="43"/>
                </a:cxn>
                <a:cxn ang="0">
                  <a:pos x="140" y="41"/>
                </a:cxn>
                <a:cxn ang="0">
                  <a:pos x="125" y="34"/>
                </a:cxn>
                <a:cxn ang="0">
                  <a:pos x="121" y="13"/>
                </a:cxn>
                <a:cxn ang="0">
                  <a:pos x="120" y="10"/>
                </a:cxn>
                <a:cxn ang="0">
                  <a:pos x="115" y="4"/>
                </a:cxn>
                <a:cxn ang="0">
                  <a:pos x="107" y="0"/>
                </a:cxn>
                <a:cxn ang="0">
                  <a:pos x="96" y="0"/>
                </a:cxn>
                <a:cxn ang="0">
                  <a:pos x="83" y="2"/>
                </a:cxn>
                <a:cxn ang="0">
                  <a:pos x="68" y="7"/>
                </a:cxn>
                <a:cxn ang="0">
                  <a:pos x="53" y="15"/>
                </a:cxn>
                <a:cxn ang="0">
                  <a:pos x="37" y="27"/>
                </a:cxn>
                <a:cxn ang="0">
                  <a:pos x="37" y="27"/>
                </a:cxn>
              </a:cxnLst>
              <a:rect l="0" t="0" r="r" b="b"/>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2" y="132"/>
                  </a:lnTo>
                  <a:lnTo>
                    <a:pt x="58" y="140"/>
                  </a:lnTo>
                  <a:lnTo>
                    <a:pt x="65" y="147"/>
                  </a:lnTo>
                  <a:lnTo>
                    <a:pt x="72" y="151"/>
                  </a:lnTo>
                  <a:lnTo>
                    <a:pt x="80" y="154"/>
                  </a:lnTo>
                  <a:lnTo>
                    <a:pt x="88" y="155"/>
                  </a:lnTo>
                  <a:lnTo>
                    <a:pt x="88" y="155"/>
                  </a:lnTo>
                  <a:lnTo>
                    <a:pt x="94" y="152"/>
                  </a:lnTo>
                  <a:lnTo>
                    <a:pt x="99" y="148"/>
                  </a:lnTo>
                  <a:lnTo>
                    <a:pt x="105" y="142"/>
                  </a:lnTo>
                  <a:lnTo>
                    <a:pt x="112" y="135"/>
                  </a:lnTo>
                  <a:lnTo>
                    <a:pt x="119" y="129"/>
                  </a:lnTo>
                  <a:lnTo>
                    <a:pt x="129" y="124"/>
                  </a:lnTo>
                  <a:lnTo>
                    <a:pt x="129" y="124"/>
                  </a:lnTo>
                  <a:lnTo>
                    <a:pt x="137" y="121"/>
                  </a:lnTo>
                  <a:lnTo>
                    <a:pt x="146" y="120"/>
                  </a:lnTo>
                  <a:lnTo>
                    <a:pt x="153" y="121"/>
                  </a:lnTo>
                  <a:lnTo>
                    <a:pt x="160" y="121"/>
                  </a:lnTo>
                  <a:lnTo>
                    <a:pt x="167" y="121"/>
                  </a:lnTo>
                  <a:lnTo>
                    <a:pt x="173" y="119"/>
                  </a:lnTo>
                  <a:lnTo>
                    <a:pt x="178" y="115"/>
                  </a:lnTo>
                  <a:lnTo>
                    <a:pt x="178" y="115"/>
                  </a:lnTo>
                  <a:lnTo>
                    <a:pt x="181" y="109"/>
                  </a:lnTo>
                  <a:lnTo>
                    <a:pt x="183" y="101"/>
                  </a:lnTo>
                  <a:lnTo>
                    <a:pt x="185" y="93"/>
                  </a:lnTo>
                  <a:lnTo>
                    <a:pt x="185" y="84"/>
                  </a:lnTo>
                  <a:lnTo>
                    <a:pt x="184" y="75"/>
                  </a:lnTo>
                  <a:lnTo>
                    <a:pt x="182" y="66"/>
                  </a:lnTo>
                  <a:lnTo>
                    <a:pt x="179" y="59"/>
                  </a:lnTo>
                  <a:lnTo>
                    <a:pt x="175" y="54"/>
                  </a:lnTo>
                  <a:lnTo>
                    <a:pt x="175" y="54"/>
                  </a:lnTo>
                  <a:lnTo>
                    <a:pt x="167" y="47"/>
                  </a:lnTo>
                  <a:lnTo>
                    <a:pt x="160" y="45"/>
                  </a:lnTo>
                  <a:lnTo>
                    <a:pt x="151" y="43"/>
                  </a:lnTo>
                  <a:lnTo>
                    <a:pt x="140" y="41"/>
                  </a:lnTo>
                  <a:lnTo>
                    <a:pt x="140" y="41"/>
                  </a:lnTo>
                  <a:lnTo>
                    <a:pt x="131" y="38"/>
                  </a:lnTo>
                  <a:lnTo>
                    <a:pt x="125" y="34"/>
                  </a:lnTo>
                  <a:lnTo>
                    <a:pt x="122" y="26"/>
                  </a:lnTo>
                  <a:lnTo>
                    <a:pt x="121" y="13"/>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lnTo>
                    <a:pt x="37" y="27"/>
                  </a:lnTo>
                  <a:lnTo>
                    <a:pt x="37" y="27"/>
                  </a:lnTo>
                  <a:close/>
                </a:path>
              </a:pathLst>
            </a:custGeom>
            <a:grpFill/>
            <a:ln w="0">
              <a:solidFill>
                <a:schemeClr val="tx1"/>
              </a:solidFill>
              <a:prstDash val="dash"/>
              <a:round/>
              <a:headEnd/>
              <a:tailEnd/>
            </a:ln>
          </p:spPr>
          <p:txBody>
            <a:bodyPr/>
            <a:lstStyle/>
            <a:p>
              <a:pPr>
                <a:defRPr/>
              </a:pPr>
              <a:endParaRPr lang="en-US" dirty="0"/>
            </a:p>
          </p:txBody>
        </p:sp>
        <p:sp>
          <p:nvSpPr>
            <p:cNvPr id="182" name="Freeform 11"/>
            <p:cNvSpPr>
              <a:spLocks noChangeArrowheads="1"/>
            </p:cNvSpPr>
            <p:nvPr/>
          </p:nvSpPr>
          <p:spPr bwMode="auto">
            <a:xfrm>
              <a:off x="4937126" y="5972175"/>
              <a:ext cx="242888" cy="266700"/>
            </a:xfrm>
            <a:custGeom>
              <a:avLst/>
              <a:gdLst/>
              <a:ahLst/>
              <a:cxnLst>
                <a:cxn ang="0">
                  <a:pos x="151" y="56"/>
                </a:cxn>
                <a:cxn ang="0">
                  <a:pos x="146" y="36"/>
                </a:cxn>
                <a:cxn ang="0">
                  <a:pos x="141" y="22"/>
                </a:cxn>
                <a:cxn ang="0">
                  <a:pos x="134" y="14"/>
                </a:cxn>
                <a:cxn ang="0">
                  <a:pos x="127" y="7"/>
                </a:cxn>
                <a:cxn ang="0">
                  <a:pos x="123" y="3"/>
                </a:cxn>
                <a:cxn ang="0">
                  <a:pos x="112" y="0"/>
                </a:cxn>
                <a:cxn ang="0">
                  <a:pos x="99" y="4"/>
                </a:cxn>
                <a:cxn ang="0">
                  <a:pos x="84" y="11"/>
                </a:cxn>
                <a:cxn ang="0">
                  <a:pos x="70" y="18"/>
                </a:cxn>
                <a:cxn ang="0">
                  <a:pos x="58" y="21"/>
                </a:cxn>
                <a:cxn ang="0">
                  <a:pos x="48" y="22"/>
                </a:cxn>
                <a:cxn ang="0">
                  <a:pos x="31" y="27"/>
                </a:cxn>
                <a:cxn ang="0">
                  <a:pos x="20" y="38"/>
                </a:cxn>
                <a:cxn ang="0">
                  <a:pos x="18" y="44"/>
                </a:cxn>
                <a:cxn ang="0">
                  <a:pos x="20" y="59"/>
                </a:cxn>
                <a:cxn ang="0">
                  <a:pos x="22" y="78"/>
                </a:cxn>
                <a:cxn ang="0">
                  <a:pos x="21" y="89"/>
                </a:cxn>
                <a:cxn ang="0">
                  <a:pos x="14" y="105"/>
                </a:cxn>
                <a:cxn ang="0">
                  <a:pos x="5" y="116"/>
                </a:cxn>
                <a:cxn ang="0">
                  <a:pos x="0" y="128"/>
                </a:cxn>
                <a:cxn ang="0">
                  <a:pos x="0" y="134"/>
                </a:cxn>
                <a:cxn ang="0">
                  <a:pos x="8" y="147"/>
                </a:cxn>
                <a:cxn ang="0">
                  <a:pos x="21" y="158"/>
                </a:cxn>
                <a:cxn ang="0">
                  <a:pos x="37" y="166"/>
                </a:cxn>
                <a:cxn ang="0">
                  <a:pos x="51" y="168"/>
                </a:cxn>
                <a:cxn ang="0">
                  <a:pos x="61" y="165"/>
                </a:cxn>
                <a:cxn ang="0">
                  <a:pos x="73" y="154"/>
                </a:cxn>
                <a:cxn ang="0">
                  <a:pos x="81" y="146"/>
                </a:cxn>
                <a:cxn ang="0">
                  <a:pos x="97" y="138"/>
                </a:cxn>
                <a:cxn ang="0">
                  <a:pos x="116" y="146"/>
                </a:cxn>
                <a:cxn ang="0">
                  <a:pos x="119" y="148"/>
                </a:cxn>
                <a:cxn ang="0">
                  <a:pos x="127" y="147"/>
                </a:cxn>
                <a:cxn ang="0">
                  <a:pos x="134" y="143"/>
                </a:cxn>
                <a:cxn ang="0">
                  <a:pos x="141" y="134"/>
                </a:cxn>
                <a:cxn ang="0">
                  <a:pos x="147" y="122"/>
                </a:cxn>
                <a:cxn ang="0">
                  <a:pos x="151" y="107"/>
                </a:cxn>
                <a:cxn ang="0">
                  <a:pos x="153" y="90"/>
                </a:cxn>
                <a:cxn ang="0">
                  <a:pos x="153" y="70"/>
                </a:cxn>
                <a:cxn ang="0">
                  <a:pos x="153" y="70"/>
                </a:cxn>
              </a:cxnLst>
              <a:rect l="0" t="0" r="r" b="b"/>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58" y="21"/>
                  </a:lnTo>
                  <a:lnTo>
                    <a:pt x="48" y="22"/>
                  </a:lnTo>
                  <a:lnTo>
                    <a:pt x="39" y="24"/>
                  </a:lnTo>
                  <a:lnTo>
                    <a:pt x="31" y="27"/>
                  </a:lnTo>
                  <a:lnTo>
                    <a:pt x="24" y="32"/>
                  </a:lnTo>
                  <a:lnTo>
                    <a:pt x="20" y="38"/>
                  </a:lnTo>
                  <a:lnTo>
                    <a:pt x="20" y="38"/>
                  </a:lnTo>
                  <a:lnTo>
                    <a:pt x="18" y="44"/>
                  </a:lnTo>
                  <a:lnTo>
                    <a:pt x="18" y="51"/>
                  </a:lnTo>
                  <a:lnTo>
                    <a:pt x="20" y="59"/>
                  </a:lnTo>
                  <a:lnTo>
                    <a:pt x="21" y="68"/>
                  </a:lnTo>
                  <a:lnTo>
                    <a:pt x="22" y="78"/>
                  </a:lnTo>
                  <a:lnTo>
                    <a:pt x="21" y="89"/>
                  </a:lnTo>
                  <a:lnTo>
                    <a:pt x="21" y="89"/>
                  </a:lnTo>
                  <a:lnTo>
                    <a:pt x="18" y="98"/>
                  </a:lnTo>
                  <a:lnTo>
                    <a:pt x="14" y="105"/>
                  </a:lnTo>
                  <a:lnTo>
                    <a:pt x="9" y="111"/>
                  </a:lnTo>
                  <a:lnTo>
                    <a:pt x="5" y="116"/>
                  </a:lnTo>
                  <a:lnTo>
                    <a:pt x="1" y="122"/>
                  </a:lnTo>
                  <a:lnTo>
                    <a:pt x="0" y="128"/>
                  </a:lnTo>
                  <a:lnTo>
                    <a:pt x="0" y="134"/>
                  </a:lnTo>
                  <a:lnTo>
                    <a:pt x="0" y="134"/>
                  </a:lnTo>
                  <a:lnTo>
                    <a:pt x="3" y="140"/>
                  </a:lnTo>
                  <a:lnTo>
                    <a:pt x="8" y="147"/>
                  </a:lnTo>
                  <a:lnTo>
                    <a:pt x="14" y="152"/>
                  </a:lnTo>
                  <a:lnTo>
                    <a:pt x="21" y="158"/>
                  </a:lnTo>
                  <a:lnTo>
                    <a:pt x="29" y="162"/>
                  </a:lnTo>
                  <a:lnTo>
                    <a:pt x="37" y="166"/>
                  </a:lnTo>
                  <a:lnTo>
                    <a:pt x="45" y="168"/>
                  </a:lnTo>
                  <a:lnTo>
                    <a:pt x="51" y="168"/>
                  </a:lnTo>
                  <a:lnTo>
                    <a:pt x="51" y="168"/>
                  </a:lnTo>
                  <a:lnTo>
                    <a:pt x="61" y="165"/>
                  </a:lnTo>
                  <a:lnTo>
                    <a:pt x="68" y="160"/>
                  </a:lnTo>
                  <a:lnTo>
                    <a:pt x="73" y="154"/>
                  </a:lnTo>
                  <a:lnTo>
                    <a:pt x="81" y="146"/>
                  </a:lnTo>
                  <a:lnTo>
                    <a:pt x="81" y="146"/>
                  </a:lnTo>
                  <a:lnTo>
                    <a:pt x="90" y="140"/>
                  </a:lnTo>
                  <a:lnTo>
                    <a:pt x="97" y="138"/>
                  </a:lnTo>
                  <a:lnTo>
                    <a:pt x="105" y="140"/>
                  </a:lnTo>
                  <a:lnTo>
                    <a:pt x="116" y="146"/>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lnTo>
                    <a:pt x="153" y="70"/>
                  </a:lnTo>
                  <a:lnTo>
                    <a:pt x="153" y="70"/>
                  </a:lnTo>
                  <a:close/>
                </a:path>
              </a:pathLst>
            </a:custGeom>
            <a:grpFill/>
            <a:ln w="0">
              <a:solidFill>
                <a:schemeClr val="tx1"/>
              </a:solidFill>
              <a:prstDash val="dash"/>
              <a:round/>
              <a:headEnd/>
              <a:tailEnd/>
            </a:ln>
          </p:spPr>
          <p:txBody>
            <a:bodyPr/>
            <a:lstStyle/>
            <a:p>
              <a:pPr>
                <a:defRPr/>
              </a:pPr>
              <a:endParaRPr lang="en-US" dirty="0"/>
            </a:p>
          </p:txBody>
        </p:sp>
        <p:sp>
          <p:nvSpPr>
            <p:cNvPr id="183" name="Freeform 12"/>
            <p:cNvSpPr>
              <a:spLocks noChangeArrowheads="1"/>
            </p:cNvSpPr>
            <p:nvPr/>
          </p:nvSpPr>
          <p:spPr bwMode="auto">
            <a:xfrm>
              <a:off x="4743451" y="5870575"/>
              <a:ext cx="234950" cy="231775"/>
            </a:xfrm>
            <a:custGeom>
              <a:avLst/>
              <a:gdLst/>
              <a:ahLst/>
              <a:cxnLst>
                <a:cxn ang="0">
                  <a:pos x="46" y="10"/>
                </a:cxn>
                <a:cxn ang="0">
                  <a:pos x="57" y="7"/>
                </a:cxn>
                <a:cxn ang="0">
                  <a:pos x="62" y="5"/>
                </a:cxn>
                <a:cxn ang="0">
                  <a:pos x="63" y="4"/>
                </a:cxn>
                <a:cxn ang="0">
                  <a:pos x="62" y="3"/>
                </a:cxn>
                <a:cxn ang="0">
                  <a:pos x="62" y="2"/>
                </a:cxn>
                <a:cxn ang="0">
                  <a:pos x="64" y="2"/>
                </a:cxn>
                <a:cxn ang="0">
                  <a:pos x="72" y="0"/>
                </a:cxn>
                <a:cxn ang="0">
                  <a:pos x="79" y="0"/>
                </a:cxn>
                <a:cxn ang="0">
                  <a:pos x="90" y="6"/>
                </a:cxn>
                <a:cxn ang="0">
                  <a:pos x="99" y="17"/>
                </a:cxn>
                <a:cxn ang="0">
                  <a:pos x="106" y="30"/>
                </a:cxn>
                <a:cxn ang="0">
                  <a:pos x="112" y="44"/>
                </a:cxn>
                <a:cxn ang="0">
                  <a:pos x="118" y="55"/>
                </a:cxn>
                <a:cxn ang="0">
                  <a:pos x="120" y="58"/>
                </a:cxn>
                <a:cxn ang="0">
                  <a:pos x="134" y="70"/>
                </a:cxn>
                <a:cxn ang="0">
                  <a:pos x="145" y="81"/>
                </a:cxn>
                <a:cxn ang="0">
                  <a:pos x="148" y="93"/>
                </a:cxn>
                <a:cxn ang="0">
                  <a:pos x="144" y="98"/>
                </a:cxn>
                <a:cxn ang="0">
                  <a:pos x="132" y="107"/>
                </a:cxn>
                <a:cxn ang="0">
                  <a:pos x="116" y="118"/>
                </a:cxn>
                <a:cxn ang="0">
                  <a:pos x="109" y="126"/>
                </a:cxn>
                <a:cxn ang="0">
                  <a:pos x="100" y="137"/>
                </a:cxn>
                <a:cxn ang="0">
                  <a:pos x="95" y="139"/>
                </a:cxn>
                <a:cxn ang="0">
                  <a:pos x="85" y="143"/>
                </a:cxn>
                <a:cxn ang="0">
                  <a:pos x="76" y="146"/>
                </a:cxn>
                <a:cxn ang="0">
                  <a:pos x="68" y="140"/>
                </a:cxn>
                <a:cxn ang="0">
                  <a:pos x="63" y="131"/>
                </a:cxn>
                <a:cxn ang="0">
                  <a:pos x="54" y="125"/>
                </a:cxn>
                <a:cxn ang="0">
                  <a:pos x="41" y="126"/>
                </a:cxn>
                <a:cxn ang="0">
                  <a:pos x="31" y="125"/>
                </a:cxn>
                <a:cxn ang="0">
                  <a:pos x="26" y="118"/>
                </a:cxn>
                <a:cxn ang="0">
                  <a:pos x="26" y="111"/>
                </a:cxn>
                <a:cxn ang="0">
                  <a:pos x="28" y="95"/>
                </a:cxn>
                <a:cxn ang="0">
                  <a:pos x="26" y="81"/>
                </a:cxn>
                <a:cxn ang="0">
                  <a:pos x="15" y="73"/>
                </a:cxn>
                <a:cxn ang="0">
                  <a:pos x="11" y="71"/>
                </a:cxn>
                <a:cxn ang="0">
                  <a:pos x="5" y="65"/>
                </a:cxn>
                <a:cxn ang="0">
                  <a:pos x="1" y="57"/>
                </a:cxn>
                <a:cxn ang="0">
                  <a:pos x="0" y="46"/>
                </a:cxn>
                <a:cxn ang="0">
                  <a:pos x="3" y="35"/>
                </a:cxn>
                <a:cxn ang="0">
                  <a:pos x="9" y="25"/>
                </a:cxn>
                <a:cxn ang="0">
                  <a:pos x="21" y="17"/>
                </a:cxn>
                <a:cxn ang="0">
                  <a:pos x="37" y="11"/>
                </a:cxn>
                <a:cxn ang="0">
                  <a:pos x="37" y="11"/>
                </a:cxn>
              </a:cxnLst>
              <a:rect l="0" t="0" r="r" b="b"/>
              <a:pathLst>
                <a:path w="148" h="146">
                  <a:moveTo>
                    <a:pt x="37" y="11"/>
                  </a:moveTo>
                  <a:lnTo>
                    <a:pt x="46" y="10"/>
                  </a:lnTo>
                  <a:lnTo>
                    <a:pt x="52" y="8"/>
                  </a:lnTo>
                  <a:lnTo>
                    <a:pt x="57" y="7"/>
                  </a:lnTo>
                  <a:lnTo>
                    <a:pt x="60" y="6"/>
                  </a:lnTo>
                  <a:lnTo>
                    <a:pt x="62" y="5"/>
                  </a:lnTo>
                  <a:lnTo>
                    <a:pt x="63" y="4"/>
                  </a:lnTo>
                  <a:lnTo>
                    <a:pt x="63" y="4"/>
                  </a:lnTo>
                  <a:lnTo>
                    <a:pt x="62" y="3"/>
                  </a:lnTo>
                  <a:lnTo>
                    <a:pt x="62" y="3"/>
                  </a:lnTo>
                  <a:lnTo>
                    <a:pt x="62" y="3"/>
                  </a:lnTo>
                  <a:lnTo>
                    <a:pt x="62" y="2"/>
                  </a:lnTo>
                  <a:lnTo>
                    <a:pt x="63" y="2"/>
                  </a:lnTo>
                  <a:lnTo>
                    <a:pt x="64" y="2"/>
                  </a:lnTo>
                  <a:lnTo>
                    <a:pt x="68" y="1"/>
                  </a:lnTo>
                  <a:lnTo>
                    <a:pt x="72" y="0"/>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0" y="58"/>
                  </a:lnTo>
                  <a:lnTo>
                    <a:pt x="127" y="64"/>
                  </a:lnTo>
                  <a:lnTo>
                    <a:pt x="134" y="70"/>
                  </a:lnTo>
                  <a:lnTo>
                    <a:pt x="140" y="76"/>
                  </a:lnTo>
                  <a:lnTo>
                    <a:pt x="145" y="81"/>
                  </a:lnTo>
                  <a:lnTo>
                    <a:pt x="148" y="87"/>
                  </a:lnTo>
                  <a:lnTo>
                    <a:pt x="148" y="93"/>
                  </a:lnTo>
                  <a:lnTo>
                    <a:pt x="148" y="93"/>
                  </a:lnTo>
                  <a:lnTo>
                    <a:pt x="144" y="98"/>
                  </a:lnTo>
                  <a:lnTo>
                    <a:pt x="139" y="103"/>
                  </a:lnTo>
                  <a:lnTo>
                    <a:pt x="132" y="107"/>
                  </a:lnTo>
                  <a:lnTo>
                    <a:pt x="124" y="112"/>
                  </a:lnTo>
                  <a:lnTo>
                    <a:pt x="116" y="118"/>
                  </a:lnTo>
                  <a:lnTo>
                    <a:pt x="109" y="126"/>
                  </a:lnTo>
                  <a:lnTo>
                    <a:pt x="109" y="126"/>
                  </a:lnTo>
                  <a:lnTo>
                    <a:pt x="104" y="133"/>
                  </a:lnTo>
                  <a:lnTo>
                    <a:pt x="100" y="137"/>
                  </a:lnTo>
                  <a:lnTo>
                    <a:pt x="98" y="138"/>
                  </a:lnTo>
                  <a:lnTo>
                    <a:pt x="95" y="139"/>
                  </a:lnTo>
                  <a:lnTo>
                    <a:pt x="91" y="140"/>
                  </a:lnTo>
                  <a:lnTo>
                    <a:pt x="85" y="143"/>
                  </a:lnTo>
                  <a:lnTo>
                    <a:pt x="85" y="143"/>
                  </a:lnTo>
                  <a:lnTo>
                    <a:pt x="76" y="146"/>
                  </a:lnTo>
                  <a:lnTo>
                    <a:pt x="72" y="145"/>
                  </a:lnTo>
                  <a:lnTo>
                    <a:pt x="68" y="140"/>
                  </a:lnTo>
                  <a:lnTo>
                    <a:pt x="63" y="131"/>
                  </a:lnTo>
                  <a:lnTo>
                    <a:pt x="63" y="131"/>
                  </a:lnTo>
                  <a:lnTo>
                    <a:pt x="59" y="127"/>
                  </a:lnTo>
                  <a:lnTo>
                    <a:pt x="54" y="125"/>
                  </a:lnTo>
                  <a:lnTo>
                    <a:pt x="47" y="125"/>
                  </a:lnTo>
                  <a:lnTo>
                    <a:pt x="41" y="126"/>
                  </a:lnTo>
                  <a:lnTo>
                    <a:pt x="36" y="126"/>
                  </a:lnTo>
                  <a:lnTo>
                    <a:pt x="31" y="125"/>
                  </a:lnTo>
                  <a:lnTo>
                    <a:pt x="27" y="123"/>
                  </a:lnTo>
                  <a:lnTo>
                    <a:pt x="26" y="118"/>
                  </a:lnTo>
                  <a:lnTo>
                    <a:pt x="26" y="118"/>
                  </a:lnTo>
                  <a:lnTo>
                    <a:pt x="26" y="111"/>
                  </a:lnTo>
                  <a:lnTo>
                    <a:pt x="27" y="103"/>
                  </a:lnTo>
                  <a:lnTo>
                    <a:pt x="28" y="95"/>
                  </a:lnTo>
                  <a:lnTo>
                    <a:pt x="27" y="88"/>
                  </a:lnTo>
                  <a:lnTo>
                    <a:pt x="26" y="81"/>
                  </a:lnTo>
                  <a:lnTo>
                    <a:pt x="22" y="76"/>
                  </a:lnTo>
                  <a:lnTo>
                    <a:pt x="15" y="73"/>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lnTo>
                    <a:pt x="37" y="11"/>
                  </a:lnTo>
                  <a:lnTo>
                    <a:pt x="37" y="11"/>
                  </a:lnTo>
                  <a:close/>
                </a:path>
              </a:pathLst>
            </a:custGeom>
            <a:grpFill/>
            <a:ln w="0">
              <a:solidFill>
                <a:schemeClr val="tx1"/>
              </a:solidFill>
              <a:prstDash val="dash"/>
              <a:round/>
              <a:headEnd/>
              <a:tailEnd/>
            </a:ln>
          </p:spPr>
          <p:txBody>
            <a:bodyPr/>
            <a:lstStyle/>
            <a:p>
              <a:pPr>
                <a:defRPr/>
              </a:pPr>
              <a:endParaRPr lang="en-US" dirty="0"/>
            </a:p>
          </p:txBody>
        </p:sp>
        <p:sp>
          <p:nvSpPr>
            <p:cNvPr id="184" name="Freeform 13"/>
            <p:cNvSpPr>
              <a:spLocks noChangeArrowheads="1"/>
            </p:cNvSpPr>
            <p:nvPr/>
          </p:nvSpPr>
          <p:spPr bwMode="auto">
            <a:xfrm>
              <a:off x="4545013" y="5883275"/>
              <a:ext cx="225425" cy="247650"/>
            </a:xfrm>
            <a:custGeom>
              <a:avLst/>
              <a:gdLst/>
              <a:ahLst/>
              <a:cxnLst>
                <a:cxn ang="0">
                  <a:pos x="126" y="119"/>
                </a:cxn>
                <a:cxn ang="0">
                  <a:pos x="131" y="109"/>
                </a:cxn>
                <a:cxn ang="0">
                  <a:pos x="134" y="105"/>
                </a:cxn>
                <a:cxn ang="0">
                  <a:pos x="135" y="104"/>
                </a:cxn>
                <a:cxn ang="0">
                  <a:pos x="136" y="105"/>
                </a:cxn>
                <a:cxn ang="0">
                  <a:pos x="136" y="105"/>
                </a:cxn>
                <a:cxn ang="0">
                  <a:pos x="138" y="103"/>
                </a:cxn>
                <a:cxn ang="0">
                  <a:pos x="141" y="96"/>
                </a:cxn>
                <a:cxn ang="0">
                  <a:pos x="142" y="89"/>
                </a:cxn>
                <a:cxn ang="0">
                  <a:pos x="139" y="77"/>
                </a:cxn>
                <a:cxn ang="0">
                  <a:pos x="131" y="66"/>
                </a:cxn>
                <a:cxn ang="0">
                  <a:pos x="119" y="56"/>
                </a:cxn>
                <a:cxn ang="0">
                  <a:pos x="108" y="47"/>
                </a:cxn>
                <a:cxn ang="0">
                  <a:pos x="98" y="39"/>
                </a:cxn>
                <a:cxn ang="0">
                  <a:pos x="95" y="36"/>
                </a:cxn>
                <a:cxn ang="0">
                  <a:pos x="87" y="20"/>
                </a:cxn>
                <a:cxn ang="0">
                  <a:pos x="79" y="6"/>
                </a:cxn>
                <a:cxn ang="0">
                  <a:pos x="68" y="0"/>
                </a:cxn>
                <a:cxn ang="0">
                  <a:pos x="62" y="3"/>
                </a:cxn>
                <a:cxn ang="0">
                  <a:pos x="51" y="13"/>
                </a:cxn>
                <a:cxn ang="0">
                  <a:pos x="37" y="26"/>
                </a:cxn>
                <a:cxn ang="0">
                  <a:pos x="27" y="31"/>
                </a:cxn>
                <a:cxn ang="0">
                  <a:pos x="13" y="38"/>
                </a:cxn>
                <a:cxn ang="0">
                  <a:pos x="9" y="44"/>
                </a:cxn>
                <a:cxn ang="0">
                  <a:pos x="5" y="50"/>
                </a:cxn>
                <a:cxn ang="0">
                  <a:pos x="0" y="63"/>
                </a:cxn>
                <a:cxn ang="0">
                  <a:pos x="12" y="74"/>
                </a:cxn>
                <a:cxn ang="0">
                  <a:pos x="14" y="79"/>
                </a:cxn>
                <a:cxn ang="0">
                  <a:pos x="13" y="91"/>
                </a:cxn>
                <a:cxn ang="0">
                  <a:pos x="10" y="102"/>
                </a:cxn>
                <a:cxn ang="0">
                  <a:pos x="11" y="111"/>
                </a:cxn>
                <a:cxn ang="0">
                  <a:pos x="15" y="113"/>
                </a:cxn>
                <a:cxn ang="0">
                  <a:pos x="30" y="116"/>
                </a:cxn>
                <a:cxn ang="0">
                  <a:pos x="45" y="119"/>
                </a:cxn>
                <a:cxn ang="0">
                  <a:pos x="55" y="127"/>
                </a:cxn>
                <a:cxn ang="0">
                  <a:pos x="57" y="134"/>
                </a:cxn>
                <a:cxn ang="0">
                  <a:pos x="59" y="142"/>
                </a:cxn>
                <a:cxn ang="0">
                  <a:pos x="65" y="149"/>
                </a:cxn>
                <a:cxn ang="0">
                  <a:pos x="74" y="154"/>
                </a:cxn>
                <a:cxn ang="0">
                  <a:pos x="85" y="156"/>
                </a:cxn>
                <a:cxn ang="0">
                  <a:pos x="96" y="154"/>
                </a:cxn>
                <a:cxn ang="0">
                  <a:pos x="108" y="147"/>
                </a:cxn>
                <a:cxn ang="0">
                  <a:pos x="118" y="135"/>
                </a:cxn>
                <a:cxn ang="0">
                  <a:pos x="122" y="127"/>
                </a:cxn>
              </a:cxnLst>
              <a:rect l="0" t="0" r="r" b="b"/>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5" y="36"/>
                  </a:lnTo>
                  <a:lnTo>
                    <a:pt x="91" y="28"/>
                  </a:lnTo>
                  <a:lnTo>
                    <a:pt x="87" y="20"/>
                  </a:lnTo>
                  <a:lnTo>
                    <a:pt x="83" y="12"/>
                  </a:lnTo>
                  <a:lnTo>
                    <a:pt x="79" y="6"/>
                  </a:lnTo>
                  <a:lnTo>
                    <a:pt x="74" y="2"/>
                  </a:lnTo>
                  <a:lnTo>
                    <a:pt x="68" y="0"/>
                  </a:lnTo>
                  <a:lnTo>
                    <a:pt x="68" y="0"/>
                  </a:lnTo>
                  <a:lnTo>
                    <a:pt x="62" y="3"/>
                  </a:lnTo>
                  <a:lnTo>
                    <a:pt x="56" y="7"/>
                  </a:lnTo>
                  <a:lnTo>
                    <a:pt x="51" y="13"/>
                  </a:lnTo>
                  <a:lnTo>
                    <a:pt x="44" y="19"/>
                  </a:lnTo>
                  <a:lnTo>
                    <a:pt x="37" y="26"/>
                  </a:lnTo>
                  <a:lnTo>
                    <a:pt x="27" y="31"/>
                  </a:lnTo>
                  <a:lnTo>
                    <a:pt x="27" y="31"/>
                  </a:lnTo>
                  <a:lnTo>
                    <a:pt x="18" y="35"/>
                  </a:lnTo>
                  <a:lnTo>
                    <a:pt x="13" y="38"/>
                  </a:lnTo>
                  <a:lnTo>
                    <a:pt x="11" y="40"/>
                  </a:lnTo>
                  <a:lnTo>
                    <a:pt x="9" y="44"/>
                  </a:lnTo>
                  <a:lnTo>
                    <a:pt x="5" y="50"/>
                  </a:lnTo>
                  <a:lnTo>
                    <a:pt x="5" y="50"/>
                  </a:lnTo>
                  <a:lnTo>
                    <a:pt x="0" y="58"/>
                  </a:lnTo>
                  <a:lnTo>
                    <a:pt x="0" y="63"/>
                  </a:lnTo>
                  <a:lnTo>
                    <a:pt x="4" y="68"/>
                  </a:lnTo>
                  <a:lnTo>
                    <a:pt x="12" y="74"/>
                  </a:lnTo>
                  <a:lnTo>
                    <a:pt x="12" y="74"/>
                  </a:lnTo>
                  <a:lnTo>
                    <a:pt x="14" y="79"/>
                  </a:lnTo>
                  <a:lnTo>
                    <a:pt x="15" y="85"/>
                  </a:lnTo>
                  <a:lnTo>
                    <a:pt x="13" y="91"/>
                  </a:lnTo>
                  <a:lnTo>
                    <a:pt x="12" y="97"/>
                  </a:lnTo>
                  <a:lnTo>
                    <a:pt x="10" y="102"/>
                  </a:lnTo>
                  <a:lnTo>
                    <a:pt x="9" y="107"/>
                  </a:lnTo>
                  <a:lnTo>
                    <a:pt x="11" y="111"/>
                  </a:lnTo>
                  <a:lnTo>
                    <a:pt x="15" y="113"/>
                  </a:lnTo>
                  <a:lnTo>
                    <a:pt x="15" y="113"/>
                  </a:lnTo>
                  <a:lnTo>
                    <a:pt x="22" y="115"/>
                  </a:lnTo>
                  <a:lnTo>
                    <a:pt x="30" y="116"/>
                  </a:lnTo>
                  <a:lnTo>
                    <a:pt x="38" y="117"/>
                  </a:lnTo>
                  <a:lnTo>
                    <a:pt x="45" y="119"/>
                  </a:lnTo>
                  <a:lnTo>
                    <a:pt x="51" y="122"/>
                  </a:lnTo>
                  <a:lnTo>
                    <a:pt x="55" y="127"/>
                  </a:lnTo>
                  <a:lnTo>
                    <a:pt x="57" y="134"/>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lnTo>
                    <a:pt x="122" y="127"/>
                  </a:lnTo>
                  <a:lnTo>
                    <a:pt x="122" y="127"/>
                  </a:lnTo>
                  <a:close/>
                </a:path>
              </a:pathLst>
            </a:custGeom>
            <a:grpFill/>
            <a:ln w="0">
              <a:solidFill>
                <a:schemeClr val="tx1"/>
              </a:solidFill>
              <a:prstDash val="dash"/>
              <a:round/>
              <a:headEnd/>
              <a:tailEnd/>
            </a:ln>
          </p:spPr>
          <p:txBody>
            <a:bodyPr/>
            <a:lstStyle/>
            <a:p>
              <a:pPr>
                <a:defRPr/>
              </a:pPr>
              <a:endParaRPr lang="en-US" dirty="0"/>
            </a:p>
          </p:txBody>
        </p:sp>
        <p:sp>
          <p:nvSpPr>
            <p:cNvPr id="185" name="Freeform 14"/>
            <p:cNvSpPr>
              <a:spLocks noChangeArrowheads="1"/>
            </p:cNvSpPr>
            <p:nvPr/>
          </p:nvSpPr>
          <p:spPr bwMode="auto">
            <a:xfrm>
              <a:off x="4803776" y="5499100"/>
              <a:ext cx="231775" cy="230188"/>
            </a:xfrm>
            <a:custGeom>
              <a:avLst/>
              <a:gdLst/>
              <a:ahLst/>
              <a:cxnLst>
                <a:cxn ang="0">
                  <a:pos x="8" y="97"/>
                </a:cxn>
                <a:cxn ang="0">
                  <a:pos x="6" y="86"/>
                </a:cxn>
                <a:cxn ang="0">
                  <a:pos x="4" y="81"/>
                </a:cxn>
                <a:cxn ang="0">
                  <a:pos x="3" y="80"/>
                </a:cxn>
                <a:cxn ang="0">
                  <a:pos x="2" y="81"/>
                </a:cxn>
                <a:cxn ang="0">
                  <a:pos x="1" y="81"/>
                </a:cxn>
                <a:cxn ang="0">
                  <a:pos x="1" y="79"/>
                </a:cxn>
                <a:cxn ang="0">
                  <a:pos x="0" y="71"/>
                </a:cxn>
                <a:cxn ang="0">
                  <a:pos x="0" y="64"/>
                </a:cxn>
                <a:cxn ang="0">
                  <a:pos x="7" y="53"/>
                </a:cxn>
                <a:cxn ang="0">
                  <a:pos x="18" y="45"/>
                </a:cxn>
                <a:cxn ang="0">
                  <a:pos x="31" y="38"/>
                </a:cxn>
                <a:cxn ang="0">
                  <a:pos x="45" y="33"/>
                </a:cxn>
                <a:cxn ang="0">
                  <a:pos x="56" y="28"/>
                </a:cxn>
                <a:cxn ang="0">
                  <a:pos x="60" y="26"/>
                </a:cxn>
                <a:cxn ang="0">
                  <a:pos x="73" y="13"/>
                </a:cxn>
                <a:cxn ang="0">
                  <a:pos x="84" y="2"/>
                </a:cxn>
                <a:cxn ang="0">
                  <a:pos x="96" y="0"/>
                </a:cxn>
                <a:cxn ang="0">
                  <a:pos x="102" y="4"/>
                </a:cxn>
                <a:cxn ang="0">
                  <a:pos x="110" y="17"/>
                </a:cxn>
                <a:cxn ang="0">
                  <a:pos x="119" y="33"/>
                </a:cxn>
                <a:cxn ang="0">
                  <a:pos x="127" y="40"/>
                </a:cxn>
                <a:cxn ang="0">
                  <a:pos x="138" y="51"/>
                </a:cxn>
                <a:cxn ang="0">
                  <a:pos x="140" y="58"/>
                </a:cxn>
                <a:cxn ang="0">
                  <a:pos x="143" y="65"/>
                </a:cxn>
                <a:cxn ang="0">
                  <a:pos x="144" y="79"/>
                </a:cxn>
                <a:cxn ang="0">
                  <a:pos x="130" y="87"/>
                </a:cxn>
                <a:cxn ang="0">
                  <a:pos x="126" y="91"/>
                </a:cxn>
                <a:cxn ang="0">
                  <a:pos x="123" y="102"/>
                </a:cxn>
                <a:cxn ang="0">
                  <a:pos x="124" y="114"/>
                </a:cxn>
                <a:cxn ang="0">
                  <a:pos x="120" y="122"/>
                </a:cxn>
                <a:cxn ang="0">
                  <a:pos x="116" y="123"/>
                </a:cxn>
                <a:cxn ang="0">
                  <a:pos x="100" y="121"/>
                </a:cxn>
                <a:cxn ang="0">
                  <a:pos x="85" y="120"/>
                </a:cxn>
                <a:cxn ang="0">
                  <a:pos x="73" y="125"/>
                </a:cxn>
                <a:cxn ang="0">
                  <a:pos x="70" y="132"/>
                </a:cxn>
                <a:cxn ang="0">
                  <a:pos x="65" y="139"/>
                </a:cxn>
                <a:cxn ang="0">
                  <a:pos x="57" y="143"/>
                </a:cxn>
                <a:cxn ang="0">
                  <a:pos x="47" y="145"/>
                </a:cxn>
                <a:cxn ang="0">
                  <a:pos x="37" y="144"/>
                </a:cxn>
                <a:cxn ang="0">
                  <a:pos x="26" y="139"/>
                </a:cxn>
                <a:cxn ang="0">
                  <a:pos x="17" y="129"/>
                </a:cxn>
                <a:cxn ang="0">
                  <a:pos x="11" y="115"/>
                </a:cxn>
                <a:cxn ang="0">
                  <a:pos x="9" y="106"/>
                </a:cxn>
              </a:cxnLst>
              <a:rect l="0" t="0" r="r" b="b"/>
              <a:pathLst>
                <a:path w="146" h="145">
                  <a:moveTo>
                    <a:pt x="9" y="106"/>
                  </a:moveTo>
                  <a:lnTo>
                    <a:pt x="8" y="97"/>
                  </a:lnTo>
                  <a:lnTo>
                    <a:pt x="7" y="91"/>
                  </a:lnTo>
                  <a:lnTo>
                    <a:pt x="6" y="86"/>
                  </a:lnTo>
                  <a:lnTo>
                    <a:pt x="5" y="83"/>
                  </a:lnTo>
                  <a:lnTo>
                    <a:pt x="4" y="81"/>
                  </a:lnTo>
                  <a:lnTo>
                    <a:pt x="3" y="80"/>
                  </a:lnTo>
                  <a:lnTo>
                    <a:pt x="3" y="80"/>
                  </a:lnTo>
                  <a:lnTo>
                    <a:pt x="2" y="81"/>
                  </a:lnTo>
                  <a:lnTo>
                    <a:pt x="2" y="81"/>
                  </a:lnTo>
                  <a:lnTo>
                    <a:pt x="2" y="81"/>
                  </a:lnTo>
                  <a:lnTo>
                    <a:pt x="1" y="81"/>
                  </a:lnTo>
                  <a:lnTo>
                    <a:pt x="1" y="80"/>
                  </a:lnTo>
                  <a:lnTo>
                    <a:pt x="1" y="79"/>
                  </a:lnTo>
                  <a:lnTo>
                    <a:pt x="0" y="75"/>
                  </a:lnTo>
                  <a:lnTo>
                    <a:pt x="0" y="71"/>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0" y="26"/>
                  </a:lnTo>
                  <a:lnTo>
                    <a:pt x="67" y="20"/>
                  </a:lnTo>
                  <a:lnTo>
                    <a:pt x="73" y="13"/>
                  </a:lnTo>
                  <a:lnTo>
                    <a:pt x="79" y="7"/>
                  </a:lnTo>
                  <a:lnTo>
                    <a:pt x="84" y="2"/>
                  </a:lnTo>
                  <a:lnTo>
                    <a:pt x="90" y="0"/>
                  </a:lnTo>
                  <a:lnTo>
                    <a:pt x="96" y="0"/>
                  </a:lnTo>
                  <a:lnTo>
                    <a:pt x="96" y="0"/>
                  </a:lnTo>
                  <a:lnTo>
                    <a:pt x="102" y="4"/>
                  </a:lnTo>
                  <a:lnTo>
                    <a:pt x="106" y="9"/>
                  </a:lnTo>
                  <a:lnTo>
                    <a:pt x="110" y="17"/>
                  </a:lnTo>
                  <a:lnTo>
                    <a:pt x="114" y="25"/>
                  </a:lnTo>
                  <a:lnTo>
                    <a:pt x="119" y="33"/>
                  </a:lnTo>
                  <a:lnTo>
                    <a:pt x="127" y="40"/>
                  </a:lnTo>
                  <a:lnTo>
                    <a:pt x="127" y="40"/>
                  </a:lnTo>
                  <a:lnTo>
                    <a:pt x="135" y="47"/>
                  </a:lnTo>
                  <a:lnTo>
                    <a:pt x="138" y="51"/>
                  </a:lnTo>
                  <a:lnTo>
                    <a:pt x="140" y="54"/>
                  </a:lnTo>
                  <a:lnTo>
                    <a:pt x="140" y="58"/>
                  </a:lnTo>
                  <a:lnTo>
                    <a:pt x="143" y="65"/>
                  </a:lnTo>
                  <a:lnTo>
                    <a:pt x="143" y="65"/>
                  </a:lnTo>
                  <a:lnTo>
                    <a:pt x="146" y="74"/>
                  </a:lnTo>
                  <a:lnTo>
                    <a:pt x="144" y="79"/>
                  </a:lnTo>
                  <a:lnTo>
                    <a:pt x="139" y="82"/>
                  </a:lnTo>
                  <a:lnTo>
                    <a:pt x="130" y="87"/>
                  </a:lnTo>
                  <a:lnTo>
                    <a:pt x="130" y="87"/>
                  </a:lnTo>
                  <a:lnTo>
                    <a:pt x="126" y="91"/>
                  </a:lnTo>
                  <a:lnTo>
                    <a:pt x="124" y="96"/>
                  </a:lnTo>
                  <a:lnTo>
                    <a:pt x="123" y="102"/>
                  </a:lnTo>
                  <a:lnTo>
                    <a:pt x="124" y="108"/>
                  </a:lnTo>
                  <a:lnTo>
                    <a:pt x="124" y="114"/>
                  </a:lnTo>
                  <a:lnTo>
                    <a:pt x="123" y="119"/>
                  </a:lnTo>
                  <a:lnTo>
                    <a:pt x="120" y="122"/>
                  </a:lnTo>
                  <a:lnTo>
                    <a:pt x="116" y="123"/>
                  </a:lnTo>
                  <a:lnTo>
                    <a:pt x="116" y="123"/>
                  </a:lnTo>
                  <a:lnTo>
                    <a:pt x="108" y="122"/>
                  </a:lnTo>
                  <a:lnTo>
                    <a:pt x="100" y="121"/>
                  </a:lnTo>
                  <a:lnTo>
                    <a:pt x="92" y="120"/>
                  </a:lnTo>
                  <a:lnTo>
                    <a:pt x="85" y="120"/>
                  </a:lnTo>
                  <a:lnTo>
                    <a:pt x="78" y="121"/>
                  </a:lnTo>
                  <a:lnTo>
                    <a:pt x="73" y="125"/>
                  </a:lnTo>
                  <a:lnTo>
                    <a:pt x="70" y="132"/>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lnTo>
                    <a:pt x="9" y="106"/>
                  </a:lnTo>
                  <a:lnTo>
                    <a:pt x="9" y="106"/>
                  </a:lnTo>
                  <a:close/>
                </a:path>
              </a:pathLst>
            </a:custGeom>
            <a:grpFill/>
            <a:ln w="0">
              <a:solidFill>
                <a:schemeClr val="tx1"/>
              </a:solidFill>
              <a:prstDash val="dash"/>
              <a:round/>
              <a:headEnd/>
              <a:tailEnd/>
            </a:ln>
          </p:spPr>
          <p:txBody>
            <a:bodyPr/>
            <a:lstStyle/>
            <a:p>
              <a:pPr>
                <a:defRPr/>
              </a:pPr>
              <a:endParaRPr lang="en-US" dirty="0"/>
            </a:p>
          </p:txBody>
        </p:sp>
        <p:sp>
          <p:nvSpPr>
            <p:cNvPr id="186" name="Freeform 15"/>
            <p:cNvSpPr>
              <a:spLocks noChangeArrowheads="1"/>
            </p:cNvSpPr>
            <p:nvPr/>
          </p:nvSpPr>
          <p:spPr bwMode="auto">
            <a:xfrm>
              <a:off x="4486276" y="5470525"/>
              <a:ext cx="231775" cy="228600"/>
            </a:xfrm>
            <a:custGeom>
              <a:avLst/>
              <a:gdLst/>
              <a:ahLst/>
              <a:cxnLst>
                <a:cxn ang="0">
                  <a:pos x="7" y="94"/>
                </a:cxn>
                <a:cxn ang="0">
                  <a:pos x="5" y="83"/>
                </a:cxn>
                <a:cxn ang="0">
                  <a:pos x="4" y="78"/>
                </a:cxn>
                <a:cxn ang="0">
                  <a:pos x="3" y="77"/>
                </a:cxn>
                <a:cxn ang="0">
                  <a:pos x="2" y="78"/>
                </a:cxn>
                <a:cxn ang="0">
                  <a:pos x="1" y="78"/>
                </a:cxn>
                <a:cxn ang="0">
                  <a:pos x="1" y="75"/>
                </a:cxn>
                <a:cxn ang="0">
                  <a:pos x="0" y="67"/>
                </a:cxn>
                <a:cxn ang="0">
                  <a:pos x="1" y="60"/>
                </a:cxn>
                <a:cxn ang="0">
                  <a:pos x="8" y="50"/>
                </a:cxn>
                <a:cxn ang="0">
                  <a:pos x="19" y="42"/>
                </a:cxn>
                <a:cxn ang="0">
                  <a:pos x="33" y="36"/>
                </a:cxn>
                <a:cxn ang="0">
                  <a:pos x="47" y="32"/>
                </a:cxn>
                <a:cxn ang="0">
                  <a:pos x="58" y="27"/>
                </a:cxn>
                <a:cxn ang="0">
                  <a:pos x="62" y="25"/>
                </a:cxn>
                <a:cxn ang="0">
                  <a:pos x="75" y="13"/>
                </a:cxn>
                <a:cxn ang="0">
                  <a:pos x="88" y="2"/>
                </a:cxn>
                <a:cxn ang="0">
                  <a:pos x="100" y="0"/>
                </a:cxn>
                <a:cxn ang="0">
                  <a:pos x="105" y="4"/>
                </a:cxn>
                <a:cxn ang="0">
                  <a:pos x="112" y="18"/>
                </a:cxn>
                <a:cxn ang="0">
                  <a:pos x="121" y="34"/>
                </a:cxn>
                <a:cxn ang="0">
                  <a:pos x="128" y="42"/>
                </a:cxn>
                <a:cxn ang="0">
                  <a:pos x="139" y="52"/>
                </a:cxn>
                <a:cxn ang="0">
                  <a:pos x="141" y="57"/>
                </a:cxn>
                <a:cxn ang="0">
                  <a:pos x="143" y="68"/>
                </a:cxn>
                <a:cxn ang="0">
                  <a:pos x="146" y="77"/>
                </a:cxn>
                <a:cxn ang="0">
                  <a:pos x="138" y="84"/>
                </a:cxn>
                <a:cxn ang="0">
                  <a:pos x="129" y="89"/>
                </a:cxn>
                <a:cxn ang="0">
                  <a:pos x="123" y="98"/>
                </a:cxn>
                <a:cxn ang="0">
                  <a:pos x="122" y="110"/>
                </a:cxn>
                <a:cxn ang="0">
                  <a:pos x="121" y="120"/>
                </a:cxn>
                <a:cxn ang="0">
                  <a:pos x="114" y="124"/>
                </a:cxn>
                <a:cxn ang="0">
                  <a:pos x="106" y="123"/>
                </a:cxn>
                <a:cxn ang="0">
                  <a:pos x="91" y="120"/>
                </a:cxn>
                <a:cxn ang="0">
                  <a:pos x="76" y="121"/>
                </a:cxn>
                <a:cxn ang="0">
                  <a:pos x="67" y="131"/>
                </a:cxn>
                <a:cxn ang="0">
                  <a:pos x="65" y="134"/>
                </a:cxn>
                <a:cxn ang="0">
                  <a:pos x="59" y="140"/>
                </a:cxn>
                <a:cxn ang="0">
                  <a:pos x="50" y="143"/>
                </a:cxn>
                <a:cxn ang="0">
                  <a:pos x="39" y="143"/>
                </a:cxn>
                <a:cxn ang="0">
                  <a:pos x="29" y="140"/>
                </a:cxn>
                <a:cxn ang="0">
                  <a:pos x="19" y="132"/>
                </a:cxn>
                <a:cxn ang="0">
                  <a:pos x="12" y="120"/>
                </a:cxn>
                <a:cxn ang="0">
                  <a:pos x="8" y="103"/>
                </a:cxn>
                <a:cxn ang="0">
                  <a:pos x="8" y="103"/>
                </a:cxn>
              </a:cxnLst>
              <a:rect l="0" t="0" r="r" b="b"/>
              <a:pathLst>
                <a:path w="146" h="144">
                  <a:moveTo>
                    <a:pt x="8" y="103"/>
                  </a:moveTo>
                  <a:lnTo>
                    <a:pt x="7" y="94"/>
                  </a:lnTo>
                  <a:lnTo>
                    <a:pt x="6" y="88"/>
                  </a:lnTo>
                  <a:lnTo>
                    <a:pt x="5" y="83"/>
                  </a:lnTo>
                  <a:lnTo>
                    <a:pt x="5" y="80"/>
                  </a:lnTo>
                  <a:lnTo>
                    <a:pt x="4" y="78"/>
                  </a:lnTo>
                  <a:lnTo>
                    <a:pt x="3" y="77"/>
                  </a:lnTo>
                  <a:lnTo>
                    <a:pt x="3" y="77"/>
                  </a:lnTo>
                  <a:lnTo>
                    <a:pt x="2" y="77"/>
                  </a:lnTo>
                  <a:lnTo>
                    <a:pt x="2" y="78"/>
                  </a:lnTo>
                  <a:lnTo>
                    <a:pt x="2" y="78"/>
                  </a:lnTo>
                  <a:lnTo>
                    <a:pt x="1" y="78"/>
                  </a:lnTo>
                  <a:lnTo>
                    <a:pt x="1" y="77"/>
                  </a:lnTo>
                  <a:lnTo>
                    <a:pt x="1" y="75"/>
                  </a:lnTo>
                  <a:lnTo>
                    <a:pt x="0" y="72"/>
                  </a:lnTo>
                  <a:lnTo>
                    <a:pt x="0" y="67"/>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2" y="25"/>
                  </a:lnTo>
                  <a:lnTo>
                    <a:pt x="69" y="19"/>
                  </a:lnTo>
                  <a:lnTo>
                    <a:pt x="75" y="13"/>
                  </a:lnTo>
                  <a:lnTo>
                    <a:pt x="82" y="7"/>
                  </a:lnTo>
                  <a:lnTo>
                    <a:pt x="88" y="2"/>
                  </a:lnTo>
                  <a:lnTo>
                    <a:pt x="94" y="0"/>
                  </a:lnTo>
                  <a:lnTo>
                    <a:pt x="100" y="0"/>
                  </a:lnTo>
                  <a:lnTo>
                    <a:pt x="100" y="0"/>
                  </a:lnTo>
                  <a:lnTo>
                    <a:pt x="105" y="4"/>
                  </a:lnTo>
                  <a:lnTo>
                    <a:pt x="108" y="10"/>
                  </a:lnTo>
                  <a:lnTo>
                    <a:pt x="112" y="18"/>
                  </a:lnTo>
                  <a:lnTo>
                    <a:pt x="116" y="26"/>
                  </a:lnTo>
                  <a:lnTo>
                    <a:pt x="121" y="34"/>
                  </a:lnTo>
                  <a:lnTo>
                    <a:pt x="128" y="42"/>
                  </a:lnTo>
                  <a:lnTo>
                    <a:pt x="128" y="42"/>
                  </a:lnTo>
                  <a:lnTo>
                    <a:pt x="135" y="48"/>
                  </a:lnTo>
                  <a:lnTo>
                    <a:pt x="139" y="52"/>
                  </a:lnTo>
                  <a:lnTo>
                    <a:pt x="140" y="55"/>
                  </a:lnTo>
                  <a:lnTo>
                    <a:pt x="141" y="57"/>
                  </a:lnTo>
                  <a:lnTo>
                    <a:pt x="141" y="61"/>
                  </a:lnTo>
                  <a:lnTo>
                    <a:pt x="143" y="68"/>
                  </a:lnTo>
                  <a:lnTo>
                    <a:pt x="143" y="68"/>
                  </a:lnTo>
                  <a:lnTo>
                    <a:pt x="146" y="77"/>
                  </a:lnTo>
                  <a:lnTo>
                    <a:pt x="144" y="81"/>
                  </a:lnTo>
                  <a:lnTo>
                    <a:pt x="138" y="84"/>
                  </a:lnTo>
                  <a:lnTo>
                    <a:pt x="129" y="89"/>
                  </a:lnTo>
                  <a:lnTo>
                    <a:pt x="129" y="89"/>
                  </a:lnTo>
                  <a:lnTo>
                    <a:pt x="125" y="92"/>
                  </a:lnTo>
                  <a:lnTo>
                    <a:pt x="123" y="98"/>
                  </a:lnTo>
                  <a:lnTo>
                    <a:pt x="122" y="104"/>
                  </a:lnTo>
                  <a:lnTo>
                    <a:pt x="122" y="110"/>
                  </a:lnTo>
                  <a:lnTo>
                    <a:pt x="122" y="116"/>
                  </a:lnTo>
                  <a:lnTo>
                    <a:pt x="121" y="120"/>
                  </a:lnTo>
                  <a:lnTo>
                    <a:pt x="118" y="123"/>
                  </a:lnTo>
                  <a:lnTo>
                    <a:pt x="114" y="124"/>
                  </a:lnTo>
                  <a:lnTo>
                    <a:pt x="114" y="124"/>
                  </a:lnTo>
                  <a:lnTo>
                    <a:pt x="106" y="123"/>
                  </a:lnTo>
                  <a:lnTo>
                    <a:pt x="98" y="121"/>
                  </a:lnTo>
                  <a:lnTo>
                    <a:pt x="91" y="120"/>
                  </a:lnTo>
                  <a:lnTo>
                    <a:pt x="83" y="120"/>
                  </a:lnTo>
                  <a:lnTo>
                    <a:pt x="76" y="121"/>
                  </a:lnTo>
                  <a:lnTo>
                    <a:pt x="71" y="124"/>
                  </a:lnTo>
                  <a:lnTo>
                    <a:pt x="67" y="131"/>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lnTo>
                    <a:pt x="8" y="103"/>
                  </a:lnTo>
                  <a:lnTo>
                    <a:pt x="8" y="103"/>
                  </a:lnTo>
                  <a:close/>
                </a:path>
              </a:pathLst>
            </a:custGeom>
            <a:grpFill/>
            <a:ln w="0">
              <a:solidFill>
                <a:schemeClr val="tx1"/>
              </a:solidFill>
              <a:prstDash val="dash"/>
              <a:round/>
              <a:headEnd/>
              <a:tailEnd/>
            </a:ln>
          </p:spPr>
          <p:txBody>
            <a:bodyPr/>
            <a:lstStyle/>
            <a:p>
              <a:pPr>
                <a:defRPr/>
              </a:pPr>
              <a:endParaRPr lang="en-US" dirty="0"/>
            </a:p>
          </p:txBody>
        </p:sp>
        <p:sp>
          <p:nvSpPr>
            <p:cNvPr id="187" name="Freeform 16"/>
            <p:cNvSpPr>
              <a:spLocks noChangeArrowheads="1"/>
            </p:cNvSpPr>
            <p:nvPr/>
          </p:nvSpPr>
          <p:spPr bwMode="auto">
            <a:xfrm>
              <a:off x="5035551" y="5559425"/>
              <a:ext cx="239713" cy="239713"/>
            </a:xfrm>
            <a:custGeom>
              <a:avLst/>
              <a:gdLst/>
              <a:ahLst/>
              <a:cxnLst>
                <a:cxn ang="0">
                  <a:pos x="22" y="73"/>
                </a:cxn>
                <a:cxn ang="0">
                  <a:pos x="37" y="90"/>
                </a:cxn>
                <a:cxn ang="0">
                  <a:pos x="51" y="106"/>
                </a:cxn>
                <a:cxn ang="0">
                  <a:pos x="64" y="118"/>
                </a:cxn>
                <a:cxn ang="0">
                  <a:pos x="76" y="129"/>
                </a:cxn>
                <a:cxn ang="0">
                  <a:pos x="87" y="138"/>
                </a:cxn>
                <a:cxn ang="0">
                  <a:pos x="97" y="144"/>
                </a:cxn>
                <a:cxn ang="0">
                  <a:pos x="107" y="149"/>
                </a:cxn>
                <a:cxn ang="0">
                  <a:pos x="115" y="151"/>
                </a:cxn>
                <a:cxn ang="0">
                  <a:pos x="123" y="151"/>
                </a:cxn>
                <a:cxn ang="0">
                  <a:pos x="127" y="150"/>
                </a:cxn>
                <a:cxn ang="0">
                  <a:pos x="134" y="142"/>
                </a:cxn>
                <a:cxn ang="0">
                  <a:pos x="140" y="130"/>
                </a:cxn>
                <a:cxn ang="0">
                  <a:pos x="145" y="114"/>
                </a:cxn>
                <a:cxn ang="0">
                  <a:pos x="149" y="97"/>
                </a:cxn>
                <a:cxn ang="0">
                  <a:pos x="151" y="79"/>
                </a:cxn>
                <a:cxn ang="0">
                  <a:pos x="151" y="63"/>
                </a:cxn>
                <a:cxn ang="0">
                  <a:pos x="150" y="50"/>
                </a:cxn>
                <a:cxn ang="0">
                  <a:pos x="149" y="45"/>
                </a:cxn>
                <a:cxn ang="0">
                  <a:pos x="142" y="33"/>
                </a:cxn>
                <a:cxn ang="0">
                  <a:pos x="131" y="24"/>
                </a:cxn>
                <a:cxn ang="0">
                  <a:pos x="117" y="17"/>
                </a:cxn>
                <a:cxn ang="0">
                  <a:pos x="102" y="11"/>
                </a:cxn>
                <a:cxn ang="0">
                  <a:pos x="89" y="5"/>
                </a:cxn>
                <a:cxn ang="0">
                  <a:pos x="83" y="3"/>
                </a:cxn>
                <a:cxn ang="0">
                  <a:pos x="77" y="1"/>
                </a:cxn>
                <a:cxn ang="0">
                  <a:pos x="69" y="0"/>
                </a:cxn>
                <a:cxn ang="0">
                  <a:pos x="59" y="0"/>
                </a:cxn>
                <a:cxn ang="0">
                  <a:pos x="49" y="1"/>
                </a:cxn>
                <a:cxn ang="0">
                  <a:pos x="38" y="2"/>
                </a:cxn>
                <a:cxn ang="0">
                  <a:pos x="27" y="5"/>
                </a:cxn>
                <a:cxn ang="0">
                  <a:pos x="17" y="9"/>
                </a:cxn>
                <a:cxn ang="0">
                  <a:pos x="9" y="14"/>
                </a:cxn>
                <a:cxn ang="0">
                  <a:pos x="3" y="21"/>
                </a:cxn>
                <a:cxn ang="0">
                  <a:pos x="0" y="29"/>
                </a:cxn>
                <a:cxn ang="0">
                  <a:pos x="0" y="39"/>
                </a:cxn>
                <a:cxn ang="0">
                  <a:pos x="5" y="51"/>
                </a:cxn>
                <a:cxn ang="0">
                  <a:pos x="14" y="64"/>
                </a:cxn>
                <a:cxn ang="0">
                  <a:pos x="14" y="64"/>
                </a:cxn>
              </a:cxnLst>
              <a:rect l="0" t="0" r="r" b="b"/>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lnTo>
                    <a:pt x="14" y="64"/>
                  </a:lnTo>
                  <a:lnTo>
                    <a:pt x="14" y="64"/>
                  </a:lnTo>
                  <a:close/>
                </a:path>
              </a:pathLst>
            </a:custGeom>
            <a:grpFill/>
            <a:ln w="0">
              <a:solidFill>
                <a:schemeClr val="tx1"/>
              </a:solidFill>
              <a:prstDash val="dash"/>
              <a:round/>
              <a:headEnd/>
              <a:tailEnd/>
            </a:ln>
          </p:spPr>
          <p:txBody>
            <a:bodyPr/>
            <a:lstStyle/>
            <a:p>
              <a:pPr>
                <a:defRPr/>
              </a:pPr>
              <a:endParaRPr lang="en-US" dirty="0"/>
            </a:p>
          </p:txBody>
        </p:sp>
        <p:sp>
          <p:nvSpPr>
            <p:cNvPr id="188" name="Freeform 17"/>
            <p:cNvSpPr>
              <a:spLocks noChangeArrowheads="1"/>
            </p:cNvSpPr>
            <p:nvPr/>
          </p:nvSpPr>
          <p:spPr bwMode="auto">
            <a:xfrm>
              <a:off x="5135563" y="5795963"/>
              <a:ext cx="217488" cy="255588"/>
            </a:xfrm>
            <a:custGeom>
              <a:avLst/>
              <a:gdLst/>
              <a:ahLst/>
              <a:cxnLst>
                <a:cxn ang="0">
                  <a:pos x="82" y="31"/>
                </a:cxn>
                <a:cxn ang="0">
                  <a:pos x="96" y="50"/>
                </a:cxn>
                <a:cxn ang="0">
                  <a:pos x="107" y="67"/>
                </a:cxn>
                <a:cxn ang="0">
                  <a:pos x="117" y="82"/>
                </a:cxn>
                <a:cxn ang="0">
                  <a:pos x="125" y="97"/>
                </a:cxn>
                <a:cxn ang="0">
                  <a:pos x="130" y="109"/>
                </a:cxn>
                <a:cxn ang="0">
                  <a:pos x="134" y="121"/>
                </a:cxn>
                <a:cxn ang="0">
                  <a:pos x="137" y="131"/>
                </a:cxn>
                <a:cxn ang="0">
                  <a:pos x="137" y="140"/>
                </a:cxn>
                <a:cxn ang="0">
                  <a:pos x="135" y="147"/>
                </a:cxn>
                <a:cxn ang="0">
                  <a:pos x="133" y="151"/>
                </a:cxn>
                <a:cxn ang="0">
                  <a:pos x="124" y="156"/>
                </a:cxn>
                <a:cxn ang="0">
                  <a:pos x="110" y="159"/>
                </a:cxn>
                <a:cxn ang="0">
                  <a:pos x="94" y="161"/>
                </a:cxn>
                <a:cxn ang="0">
                  <a:pos x="76" y="160"/>
                </a:cxn>
                <a:cxn ang="0">
                  <a:pos x="59" y="158"/>
                </a:cxn>
                <a:cxn ang="0">
                  <a:pos x="43" y="155"/>
                </a:cxn>
                <a:cxn ang="0">
                  <a:pos x="30" y="151"/>
                </a:cxn>
                <a:cxn ang="0">
                  <a:pos x="25" y="149"/>
                </a:cxn>
                <a:cxn ang="0">
                  <a:pos x="16" y="139"/>
                </a:cxn>
                <a:cxn ang="0">
                  <a:pos x="9" y="126"/>
                </a:cxn>
                <a:cxn ang="0">
                  <a:pos x="6" y="111"/>
                </a:cxn>
                <a:cxn ang="0">
                  <a:pos x="3" y="95"/>
                </a:cxn>
                <a:cxn ang="0">
                  <a:pos x="1" y="80"/>
                </a:cxn>
                <a:cxn ang="0">
                  <a:pos x="0" y="74"/>
                </a:cxn>
                <a:cxn ang="0">
                  <a:pos x="0" y="68"/>
                </a:cxn>
                <a:cxn ang="0">
                  <a:pos x="0" y="60"/>
                </a:cxn>
                <a:cxn ang="0">
                  <a:pos x="2" y="51"/>
                </a:cxn>
                <a:cxn ang="0">
                  <a:pos x="5" y="41"/>
                </a:cxn>
                <a:cxn ang="0">
                  <a:pos x="10" y="30"/>
                </a:cxn>
                <a:cxn ang="0">
                  <a:pos x="15" y="21"/>
                </a:cxn>
                <a:cxn ang="0">
                  <a:pos x="21" y="12"/>
                </a:cxn>
                <a:cxn ang="0">
                  <a:pos x="28" y="6"/>
                </a:cxn>
                <a:cxn ang="0">
                  <a:pos x="36" y="1"/>
                </a:cxn>
                <a:cxn ang="0">
                  <a:pos x="44" y="0"/>
                </a:cxn>
                <a:cxn ang="0">
                  <a:pos x="54" y="3"/>
                </a:cxn>
                <a:cxn ang="0">
                  <a:pos x="64" y="10"/>
                </a:cxn>
                <a:cxn ang="0">
                  <a:pos x="75" y="21"/>
                </a:cxn>
                <a:cxn ang="0">
                  <a:pos x="75" y="21"/>
                </a:cxn>
              </a:cxnLst>
              <a:rect l="0" t="0" r="r" b="b"/>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lnTo>
                    <a:pt x="75" y="21"/>
                  </a:lnTo>
                  <a:lnTo>
                    <a:pt x="75" y="21"/>
                  </a:lnTo>
                  <a:close/>
                </a:path>
              </a:pathLst>
            </a:custGeom>
            <a:grpFill/>
            <a:ln w="0">
              <a:solidFill>
                <a:schemeClr val="tx1"/>
              </a:solidFill>
              <a:prstDash val="dash"/>
              <a:round/>
              <a:headEnd/>
              <a:tailEnd/>
            </a:ln>
          </p:spPr>
          <p:txBody>
            <a:bodyPr/>
            <a:lstStyle/>
            <a:p>
              <a:pPr>
                <a:defRPr/>
              </a:pPr>
              <a:endParaRPr lang="en-US" dirty="0"/>
            </a:p>
          </p:txBody>
        </p:sp>
        <p:sp>
          <p:nvSpPr>
            <p:cNvPr id="189" name="Freeform 18"/>
            <p:cNvSpPr>
              <a:spLocks noChangeArrowheads="1"/>
            </p:cNvSpPr>
            <p:nvPr/>
          </p:nvSpPr>
          <p:spPr bwMode="auto">
            <a:xfrm>
              <a:off x="4678363" y="5351463"/>
              <a:ext cx="280988" cy="203200"/>
            </a:xfrm>
            <a:custGeom>
              <a:avLst/>
              <a:gdLst/>
              <a:ahLst/>
              <a:cxnLst>
                <a:cxn ang="0">
                  <a:pos x="57" y="125"/>
                </a:cxn>
                <a:cxn ang="0">
                  <a:pos x="79" y="121"/>
                </a:cxn>
                <a:cxn ang="0">
                  <a:pos x="100" y="117"/>
                </a:cxn>
                <a:cxn ang="0">
                  <a:pos x="118" y="112"/>
                </a:cxn>
                <a:cxn ang="0">
                  <a:pos x="133" y="108"/>
                </a:cxn>
                <a:cxn ang="0">
                  <a:pos x="146" y="103"/>
                </a:cxn>
                <a:cxn ang="0">
                  <a:pos x="157" y="97"/>
                </a:cxn>
                <a:cxn ang="0">
                  <a:pos x="166" y="91"/>
                </a:cxn>
                <a:cxn ang="0">
                  <a:pos x="172" y="85"/>
                </a:cxn>
                <a:cxn ang="0">
                  <a:pos x="176" y="79"/>
                </a:cxn>
                <a:cxn ang="0">
                  <a:pos x="177" y="74"/>
                </a:cxn>
                <a:cxn ang="0">
                  <a:pos x="174" y="64"/>
                </a:cxn>
                <a:cxn ang="0">
                  <a:pos x="167" y="53"/>
                </a:cxn>
                <a:cxn ang="0">
                  <a:pos x="156" y="40"/>
                </a:cxn>
                <a:cxn ang="0">
                  <a:pos x="143" y="28"/>
                </a:cxn>
                <a:cxn ang="0">
                  <a:pos x="129" y="17"/>
                </a:cxn>
                <a:cxn ang="0">
                  <a:pos x="116" y="8"/>
                </a:cxn>
                <a:cxn ang="0">
                  <a:pos x="104" y="2"/>
                </a:cxn>
                <a:cxn ang="0">
                  <a:pos x="99" y="1"/>
                </a:cxn>
                <a:cxn ang="0">
                  <a:pos x="85" y="1"/>
                </a:cxn>
                <a:cxn ang="0">
                  <a:pos x="71" y="6"/>
                </a:cxn>
                <a:cxn ang="0">
                  <a:pos x="58" y="14"/>
                </a:cxn>
                <a:cxn ang="0">
                  <a:pos x="45" y="24"/>
                </a:cxn>
                <a:cxn ang="0">
                  <a:pos x="34" y="33"/>
                </a:cxn>
                <a:cxn ang="0">
                  <a:pos x="29" y="36"/>
                </a:cxn>
                <a:cxn ang="0">
                  <a:pos x="24" y="40"/>
                </a:cxn>
                <a:cxn ang="0">
                  <a:pos x="19" y="47"/>
                </a:cxn>
                <a:cxn ang="0">
                  <a:pos x="14" y="55"/>
                </a:cxn>
                <a:cxn ang="0">
                  <a:pos x="9" y="64"/>
                </a:cxn>
                <a:cxn ang="0">
                  <a:pos x="5" y="74"/>
                </a:cxn>
                <a:cxn ang="0">
                  <a:pos x="1" y="85"/>
                </a:cxn>
                <a:cxn ang="0">
                  <a:pos x="0" y="95"/>
                </a:cxn>
                <a:cxn ang="0">
                  <a:pos x="0" y="105"/>
                </a:cxn>
                <a:cxn ang="0">
                  <a:pos x="3" y="114"/>
                </a:cxn>
                <a:cxn ang="0">
                  <a:pos x="8" y="120"/>
                </a:cxn>
                <a:cxn ang="0">
                  <a:pos x="17" y="125"/>
                </a:cxn>
                <a:cxn ang="0">
                  <a:pos x="29" y="128"/>
                </a:cxn>
                <a:cxn ang="0">
                  <a:pos x="45" y="127"/>
                </a:cxn>
                <a:cxn ang="0">
                  <a:pos x="45" y="127"/>
                </a:cxn>
              </a:cxnLst>
              <a:rect l="0" t="0" r="r" b="b"/>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lnTo>
                    <a:pt x="45" y="127"/>
                  </a:lnTo>
                  <a:lnTo>
                    <a:pt x="45" y="127"/>
                  </a:lnTo>
                  <a:close/>
                </a:path>
              </a:pathLst>
            </a:custGeom>
            <a:grpFill/>
            <a:ln w="0">
              <a:solidFill>
                <a:schemeClr val="tx1"/>
              </a:solidFill>
              <a:prstDash val="dash"/>
              <a:round/>
              <a:headEnd/>
              <a:tailEnd/>
            </a:ln>
          </p:spPr>
          <p:txBody>
            <a:bodyPr/>
            <a:lstStyle/>
            <a:p>
              <a:pPr>
                <a:defRPr/>
              </a:pPr>
              <a:endParaRPr lang="en-US" dirty="0"/>
            </a:p>
          </p:txBody>
        </p:sp>
        <p:sp>
          <p:nvSpPr>
            <p:cNvPr id="190" name="Freeform 19"/>
            <p:cNvSpPr>
              <a:spLocks noChangeArrowheads="1"/>
            </p:cNvSpPr>
            <p:nvPr/>
          </p:nvSpPr>
          <p:spPr bwMode="auto">
            <a:xfrm>
              <a:off x="4379913" y="5702300"/>
              <a:ext cx="244475" cy="265113"/>
            </a:xfrm>
            <a:custGeom>
              <a:avLst/>
              <a:gdLst/>
              <a:ahLst/>
              <a:cxnLst>
                <a:cxn ang="0">
                  <a:pos x="151" y="56"/>
                </a:cxn>
                <a:cxn ang="0">
                  <a:pos x="146" y="36"/>
                </a:cxn>
                <a:cxn ang="0">
                  <a:pos x="141" y="22"/>
                </a:cxn>
                <a:cxn ang="0">
                  <a:pos x="134" y="14"/>
                </a:cxn>
                <a:cxn ang="0">
                  <a:pos x="127" y="7"/>
                </a:cxn>
                <a:cxn ang="0">
                  <a:pos x="123" y="3"/>
                </a:cxn>
                <a:cxn ang="0">
                  <a:pos x="113" y="0"/>
                </a:cxn>
                <a:cxn ang="0">
                  <a:pos x="99" y="4"/>
                </a:cxn>
                <a:cxn ang="0">
                  <a:pos x="85" y="11"/>
                </a:cxn>
                <a:cxn ang="0">
                  <a:pos x="70" y="18"/>
                </a:cxn>
                <a:cxn ang="0">
                  <a:pos x="59" y="21"/>
                </a:cxn>
                <a:cxn ang="0">
                  <a:pos x="49" y="22"/>
                </a:cxn>
                <a:cxn ang="0">
                  <a:pos x="32" y="27"/>
                </a:cxn>
                <a:cxn ang="0">
                  <a:pos x="20" y="38"/>
                </a:cxn>
                <a:cxn ang="0">
                  <a:pos x="18" y="44"/>
                </a:cxn>
                <a:cxn ang="0">
                  <a:pos x="20" y="59"/>
                </a:cxn>
                <a:cxn ang="0">
                  <a:pos x="22" y="78"/>
                </a:cxn>
                <a:cxn ang="0">
                  <a:pos x="21" y="89"/>
                </a:cxn>
                <a:cxn ang="0">
                  <a:pos x="14" y="105"/>
                </a:cxn>
                <a:cxn ang="0">
                  <a:pos x="5" y="116"/>
                </a:cxn>
                <a:cxn ang="0">
                  <a:pos x="0" y="128"/>
                </a:cxn>
                <a:cxn ang="0">
                  <a:pos x="1" y="134"/>
                </a:cxn>
                <a:cxn ang="0">
                  <a:pos x="8" y="147"/>
                </a:cxn>
                <a:cxn ang="0">
                  <a:pos x="22" y="158"/>
                </a:cxn>
                <a:cxn ang="0">
                  <a:pos x="38" y="166"/>
                </a:cxn>
                <a:cxn ang="0">
                  <a:pos x="52" y="167"/>
                </a:cxn>
                <a:cxn ang="0">
                  <a:pos x="62" y="164"/>
                </a:cxn>
                <a:cxn ang="0">
                  <a:pos x="74" y="154"/>
                </a:cxn>
                <a:cxn ang="0">
                  <a:pos x="82" y="146"/>
                </a:cxn>
                <a:cxn ang="0">
                  <a:pos x="97" y="138"/>
                </a:cxn>
                <a:cxn ang="0">
                  <a:pos x="116" y="146"/>
                </a:cxn>
                <a:cxn ang="0">
                  <a:pos x="120" y="148"/>
                </a:cxn>
                <a:cxn ang="0">
                  <a:pos x="127" y="148"/>
                </a:cxn>
                <a:cxn ang="0">
                  <a:pos x="135" y="143"/>
                </a:cxn>
                <a:cxn ang="0">
                  <a:pos x="142" y="134"/>
                </a:cxn>
                <a:cxn ang="0">
                  <a:pos x="147" y="122"/>
                </a:cxn>
                <a:cxn ang="0">
                  <a:pos x="152" y="107"/>
                </a:cxn>
                <a:cxn ang="0">
                  <a:pos x="154" y="90"/>
                </a:cxn>
                <a:cxn ang="0">
                  <a:pos x="153" y="70"/>
                </a:cxn>
                <a:cxn ang="0">
                  <a:pos x="153" y="70"/>
                </a:cxn>
              </a:cxnLst>
              <a:rect l="0" t="0" r="r" b="b"/>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59" y="21"/>
                  </a:lnTo>
                  <a:lnTo>
                    <a:pt x="49" y="22"/>
                  </a:lnTo>
                  <a:lnTo>
                    <a:pt x="40" y="24"/>
                  </a:lnTo>
                  <a:lnTo>
                    <a:pt x="32" y="27"/>
                  </a:lnTo>
                  <a:lnTo>
                    <a:pt x="25" y="32"/>
                  </a:lnTo>
                  <a:lnTo>
                    <a:pt x="20" y="38"/>
                  </a:lnTo>
                  <a:lnTo>
                    <a:pt x="20" y="38"/>
                  </a:lnTo>
                  <a:lnTo>
                    <a:pt x="18" y="44"/>
                  </a:lnTo>
                  <a:lnTo>
                    <a:pt x="19" y="51"/>
                  </a:lnTo>
                  <a:lnTo>
                    <a:pt x="20" y="59"/>
                  </a:lnTo>
                  <a:lnTo>
                    <a:pt x="22" y="68"/>
                  </a:lnTo>
                  <a:lnTo>
                    <a:pt x="22" y="78"/>
                  </a:lnTo>
                  <a:lnTo>
                    <a:pt x="21" y="89"/>
                  </a:lnTo>
                  <a:lnTo>
                    <a:pt x="21" y="89"/>
                  </a:lnTo>
                  <a:lnTo>
                    <a:pt x="18" y="98"/>
                  </a:lnTo>
                  <a:lnTo>
                    <a:pt x="14" y="105"/>
                  </a:lnTo>
                  <a:lnTo>
                    <a:pt x="10" y="111"/>
                  </a:lnTo>
                  <a:lnTo>
                    <a:pt x="5" y="116"/>
                  </a:lnTo>
                  <a:lnTo>
                    <a:pt x="2" y="122"/>
                  </a:lnTo>
                  <a:lnTo>
                    <a:pt x="0" y="128"/>
                  </a:lnTo>
                  <a:lnTo>
                    <a:pt x="1" y="134"/>
                  </a:lnTo>
                  <a:lnTo>
                    <a:pt x="1" y="134"/>
                  </a:lnTo>
                  <a:lnTo>
                    <a:pt x="3" y="140"/>
                  </a:lnTo>
                  <a:lnTo>
                    <a:pt x="8" y="147"/>
                  </a:lnTo>
                  <a:lnTo>
                    <a:pt x="15" y="153"/>
                  </a:lnTo>
                  <a:lnTo>
                    <a:pt x="22" y="158"/>
                  </a:lnTo>
                  <a:lnTo>
                    <a:pt x="30" y="162"/>
                  </a:lnTo>
                  <a:lnTo>
                    <a:pt x="38" y="166"/>
                  </a:lnTo>
                  <a:lnTo>
                    <a:pt x="45" y="167"/>
                  </a:lnTo>
                  <a:lnTo>
                    <a:pt x="52" y="167"/>
                  </a:lnTo>
                  <a:lnTo>
                    <a:pt x="52" y="167"/>
                  </a:lnTo>
                  <a:lnTo>
                    <a:pt x="62" y="164"/>
                  </a:lnTo>
                  <a:lnTo>
                    <a:pt x="68" y="160"/>
                  </a:lnTo>
                  <a:lnTo>
                    <a:pt x="74" y="154"/>
                  </a:lnTo>
                  <a:lnTo>
                    <a:pt x="82" y="146"/>
                  </a:lnTo>
                  <a:lnTo>
                    <a:pt x="82" y="146"/>
                  </a:lnTo>
                  <a:lnTo>
                    <a:pt x="90" y="140"/>
                  </a:lnTo>
                  <a:lnTo>
                    <a:pt x="97" y="138"/>
                  </a:lnTo>
                  <a:lnTo>
                    <a:pt x="105" y="140"/>
                  </a:lnTo>
                  <a:lnTo>
                    <a:pt x="116" y="146"/>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lnTo>
                    <a:pt x="153" y="70"/>
                  </a:lnTo>
                  <a:lnTo>
                    <a:pt x="153" y="70"/>
                  </a:lnTo>
                  <a:close/>
                </a:path>
              </a:pathLst>
            </a:custGeom>
            <a:grpFill/>
            <a:ln w="0">
              <a:solidFill>
                <a:schemeClr val="tx1"/>
              </a:solidFill>
              <a:prstDash val="dash"/>
              <a:round/>
              <a:headEnd/>
              <a:tailEnd/>
            </a:ln>
          </p:spPr>
          <p:txBody>
            <a:bodyPr/>
            <a:lstStyle/>
            <a:p>
              <a:pPr>
                <a:defRPr/>
              </a:pPr>
              <a:endParaRPr lang="en-US" dirty="0"/>
            </a:p>
          </p:txBody>
        </p:sp>
      </p:grpSp>
      <p:cxnSp>
        <p:nvCxnSpPr>
          <p:cNvPr id="161" name="Straight Arrow Connector 160"/>
          <p:cNvCxnSpPr/>
          <p:nvPr/>
        </p:nvCxnSpPr>
        <p:spPr>
          <a:xfrm rot="925403">
            <a:off x="7122431" y="3425913"/>
            <a:ext cx="480853" cy="375882"/>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925403" flipH="1">
            <a:off x="8358585" y="3531718"/>
            <a:ext cx="253863" cy="290103"/>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925403">
            <a:off x="7956513" y="3202637"/>
            <a:ext cx="154538" cy="456853"/>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925403" flipV="1">
            <a:off x="6763174" y="4405868"/>
            <a:ext cx="356479" cy="281714"/>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925403" flipH="1" flipV="1">
            <a:off x="8339904" y="5307281"/>
            <a:ext cx="279701" cy="385547"/>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8857088" y="4311337"/>
            <a:ext cx="255183" cy="30839"/>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925403" flipV="1">
            <a:off x="7069389" y="4752742"/>
            <a:ext cx="303883" cy="511214"/>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925403" flipV="1">
            <a:off x="8021228" y="5263517"/>
            <a:ext cx="0" cy="461338"/>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925403">
            <a:off x="6990005" y="3947780"/>
            <a:ext cx="472948" cy="135326"/>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925403" flipH="1">
            <a:off x="8452190" y="3776573"/>
            <a:ext cx="365487" cy="36050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925403" flipV="1">
            <a:off x="7629686" y="4864874"/>
            <a:ext cx="140602" cy="60866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925403" flipH="1" flipV="1">
            <a:off x="8800295" y="5042116"/>
            <a:ext cx="296204" cy="106484"/>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3" name="Freeform 172"/>
          <p:cNvSpPr/>
          <p:nvPr/>
        </p:nvSpPr>
        <p:spPr>
          <a:xfrm rot="925403">
            <a:off x="7769848" y="3518273"/>
            <a:ext cx="214116" cy="458826"/>
          </a:xfrm>
          <a:custGeom>
            <a:avLst/>
            <a:gdLst>
              <a:gd name="connsiteX0" fmla="*/ 368300 w 368300"/>
              <a:gd name="connsiteY0" fmla="*/ 789225 h 789225"/>
              <a:gd name="connsiteX1" fmla="*/ 279400 w 368300"/>
              <a:gd name="connsiteY1" fmla="*/ 776525 h 789225"/>
              <a:gd name="connsiteX2" fmla="*/ 266700 w 368300"/>
              <a:gd name="connsiteY2" fmla="*/ 738425 h 789225"/>
              <a:gd name="connsiteX3" fmla="*/ 241300 w 368300"/>
              <a:gd name="connsiteY3" fmla="*/ 649525 h 789225"/>
              <a:gd name="connsiteX4" fmla="*/ 228600 w 368300"/>
              <a:gd name="connsiteY4" fmla="*/ 547925 h 789225"/>
              <a:gd name="connsiteX5" fmla="*/ 215900 w 368300"/>
              <a:gd name="connsiteY5" fmla="*/ 382825 h 789225"/>
              <a:gd name="connsiteX6" fmla="*/ 177800 w 368300"/>
              <a:gd name="connsiteY6" fmla="*/ 344725 h 789225"/>
              <a:gd name="connsiteX7" fmla="*/ 88900 w 368300"/>
              <a:gd name="connsiteY7" fmla="*/ 243125 h 789225"/>
              <a:gd name="connsiteX8" fmla="*/ 50800 w 368300"/>
              <a:gd name="connsiteY8" fmla="*/ 217725 h 789225"/>
              <a:gd name="connsiteX9" fmla="*/ 25400 w 368300"/>
              <a:gd name="connsiteY9" fmla="*/ 103425 h 789225"/>
              <a:gd name="connsiteX10" fmla="*/ 12700 w 368300"/>
              <a:gd name="connsiteY10" fmla="*/ 1825 h 789225"/>
              <a:gd name="connsiteX11" fmla="*/ 0 w 368300"/>
              <a:gd name="connsiteY11" fmla="*/ 1825 h 78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300" h="789225">
                <a:moveTo>
                  <a:pt x="368300" y="789225"/>
                </a:moveTo>
                <a:cubicBezTo>
                  <a:pt x="338667" y="784992"/>
                  <a:pt x="306174" y="789912"/>
                  <a:pt x="279400" y="776525"/>
                </a:cubicBezTo>
                <a:cubicBezTo>
                  <a:pt x="267426" y="770538"/>
                  <a:pt x="270378" y="751297"/>
                  <a:pt x="266700" y="738425"/>
                </a:cubicBezTo>
                <a:cubicBezTo>
                  <a:pt x="234806" y="626797"/>
                  <a:pt x="271750" y="740876"/>
                  <a:pt x="241300" y="649525"/>
                </a:cubicBezTo>
                <a:cubicBezTo>
                  <a:pt x="237067" y="615658"/>
                  <a:pt x="231836" y="581901"/>
                  <a:pt x="228600" y="547925"/>
                </a:cubicBezTo>
                <a:cubicBezTo>
                  <a:pt x="223367" y="492978"/>
                  <a:pt x="229287" y="436373"/>
                  <a:pt x="215900" y="382825"/>
                </a:cubicBezTo>
                <a:cubicBezTo>
                  <a:pt x="211544" y="365401"/>
                  <a:pt x="189627" y="358242"/>
                  <a:pt x="177800" y="344725"/>
                </a:cubicBezTo>
                <a:cubicBezTo>
                  <a:pt x="140851" y="302497"/>
                  <a:pt x="129556" y="277005"/>
                  <a:pt x="88900" y="243125"/>
                </a:cubicBezTo>
                <a:cubicBezTo>
                  <a:pt x="77174" y="233354"/>
                  <a:pt x="63500" y="226192"/>
                  <a:pt x="50800" y="217725"/>
                </a:cubicBezTo>
                <a:cubicBezTo>
                  <a:pt x="42333" y="179625"/>
                  <a:pt x="32183" y="141861"/>
                  <a:pt x="25400" y="103425"/>
                </a:cubicBezTo>
                <a:cubicBezTo>
                  <a:pt x="19469" y="69814"/>
                  <a:pt x="20978" y="34936"/>
                  <a:pt x="12700" y="1825"/>
                </a:cubicBezTo>
                <a:cubicBezTo>
                  <a:pt x="11673" y="-2282"/>
                  <a:pt x="4233" y="1825"/>
                  <a:pt x="0" y="1825"/>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Freeform 173"/>
          <p:cNvSpPr/>
          <p:nvPr/>
        </p:nvSpPr>
        <p:spPr>
          <a:xfrm rot="925403">
            <a:off x="7600512" y="4705772"/>
            <a:ext cx="149701" cy="524215"/>
          </a:xfrm>
          <a:custGeom>
            <a:avLst/>
            <a:gdLst>
              <a:gd name="connsiteX0" fmla="*/ 215900 w 257501"/>
              <a:gd name="connsiteY0" fmla="*/ 0 h 901700"/>
              <a:gd name="connsiteX1" fmla="*/ 254000 w 257501"/>
              <a:gd name="connsiteY1" fmla="*/ 76200 h 901700"/>
              <a:gd name="connsiteX2" fmla="*/ 215900 w 257501"/>
              <a:gd name="connsiteY2" fmla="*/ 266700 h 901700"/>
              <a:gd name="connsiteX3" fmla="*/ 190500 w 257501"/>
              <a:gd name="connsiteY3" fmla="*/ 304800 h 901700"/>
              <a:gd name="connsiteX4" fmla="*/ 177800 w 257501"/>
              <a:gd name="connsiteY4" fmla="*/ 342900 h 901700"/>
              <a:gd name="connsiteX5" fmla="*/ 127000 w 257501"/>
              <a:gd name="connsiteY5" fmla="*/ 419100 h 901700"/>
              <a:gd name="connsiteX6" fmla="*/ 101600 w 257501"/>
              <a:gd name="connsiteY6" fmla="*/ 495300 h 901700"/>
              <a:gd name="connsiteX7" fmla="*/ 50800 w 257501"/>
              <a:gd name="connsiteY7" fmla="*/ 571500 h 901700"/>
              <a:gd name="connsiteX8" fmla="*/ 12700 w 257501"/>
              <a:gd name="connsiteY8" fmla="*/ 660400 h 901700"/>
              <a:gd name="connsiteX9" fmla="*/ 0 w 257501"/>
              <a:gd name="connsiteY9" fmla="*/ 698500 h 901700"/>
              <a:gd name="connsiteX10" fmla="*/ 12700 w 257501"/>
              <a:gd name="connsiteY10" fmla="*/ 838200 h 901700"/>
              <a:gd name="connsiteX11" fmla="*/ 25400 w 257501"/>
              <a:gd name="connsiteY11" fmla="*/ 90170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01" h="901700">
                <a:moveTo>
                  <a:pt x="215900" y="0"/>
                </a:moveTo>
                <a:cubicBezTo>
                  <a:pt x="228600" y="25400"/>
                  <a:pt x="250682" y="47996"/>
                  <a:pt x="254000" y="76200"/>
                </a:cubicBezTo>
                <a:cubicBezTo>
                  <a:pt x="264218" y="163053"/>
                  <a:pt x="252238" y="203109"/>
                  <a:pt x="215900" y="266700"/>
                </a:cubicBezTo>
                <a:cubicBezTo>
                  <a:pt x="208327" y="279952"/>
                  <a:pt x="197326" y="291148"/>
                  <a:pt x="190500" y="304800"/>
                </a:cubicBezTo>
                <a:cubicBezTo>
                  <a:pt x="184513" y="316774"/>
                  <a:pt x="184301" y="331198"/>
                  <a:pt x="177800" y="342900"/>
                </a:cubicBezTo>
                <a:cubicBezTo>
                  <a:pt x="162975" y="369585"/>
                  <a:pt x="143933" y="393700"/>
                  <a:pt x="127000" y="419100"/>
                </a:cubicBezTo>
                <a:cubicBezTo>
                  <a:pt x="112148" y="441377"/>
                  <a:pt x="116452" y="473023"/>
                  <a:pt x="101600" y="495300"/>
                </a:cubicBezTo>
                <a:cubicBezTo>
                  <a:pt x="84667" y="520700"/>
                  <a:pt x="60453" y="542540"/>
                  <a:pt x="50800" y="571500"/>
                </a:cubicBezTo>
                <a:cubicBezTo>
                  <a:pt x="21016" y="660851"/>
                  <a:pt x="59780" y="550546"/>
                  <a:pt x="12700" y="660400"/>
                </a:cubicBezTo>
                <a:cubicBezTo>
                  <a:pt x="7427" y="672705"/>
                  <a:pt x="4233" y="685800"/>
                  <a:pt x="0" y="698500"/>
                </a:cubicBezTo>
                <a:cubicBezTo>
                  <a:pt x="4233" y="745067"/>
                  <a:pt x="6520" y="791851"/>
                  <a:pt x="12700" y="838200"/>
                </a:cubicBezTo>
                <a:cubicBezTo>
                  <a:pt x="26427" y="941151"/>
                  <a:pt x="25400" y="859893"/>
                  <a:pt x="25400" y="90170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Freeform 174"/>
          <p:cNvSpPr/>
          <p:nvPr/>
        </p:nvSpPr>
        <p:spPr>
          <a:xfrm rot="925403">
            <a:off x="8421098" y="4047748"/>
            <a:ext cx="280565" cy="184583"/>
          </a:xfrm>
          <a:custGeom>
            <a:avLst/>
            <a:gdLst>
              <a:gd name="connsiteX0" fmla="*/ 0 w 482600"/>
              <a:gd name="connsiteY0" fmla="*/ 317500 h 317500"/>
              <a:gd name="connsiteX1" fmla="*/ 38100 w 482600"/>
              <a:gd name="connsiteY1" fmla="*/ 254000 h 317500"/>
              <a:gd name="connsiteX2" fmla="*/ 50800 w 482600"/>
              <a:gd name="connsiteY2" fmla="*/ 215900 h 317500"/>
              <a:gd name="connsiteX3" fmla="*/ 88900 w 482600"/>
              <a:gd name="connsiteY3" fmla="*/ 177800 h 317500"/>
              <a:gd name="connsiteX4" fmla="*/ 114300 w 482600"/>
              <a:gd name="connsiteY4" fmla="*/ 139700 h 317500"/>
              <a:gd name="connsiteX5" fmla="*/ 139700 w 482600"/>
              <a:gd name="connsiteY5" fmla="*/ 88900 h 317500"/>
              <a:gd name="connsiteX6" fmla="*/ 177800 w 482600"/>
              <a:gd name="connsiteY6" fmla="*/ 76200 h 317500"/>
              <a:gd name="connsiteX7" fmla="*/ 419100 w 482600"/>
              <a:gd name="connsiteY7" fmla="*/ 38100 h 317500"/>
              <a:gd name="connsiteX8" fmla="*/ 457200 w 482600"/>
              <a:gd name="connsiteY8" fmla="*/ 12700 h 317500"/>
              <a:gd name="connsiteX9" fmla="*/ 482600 w 482600"/>
              <a:gd name="connsiteY9"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600" h="317500">
                <a:moveTo>
                  <a:pt x="0" y="317500"/>
                </a:moveTo>
                <a:cubicBezTo>
                  <a:pt x="12700" y="296333"/>
                  <a:pt x="27061" y="276078"/>
                  <a:pt x="38100" y="254000"/>
                </a:cubicBezTo>
                <a:cubicBezTo>
                  <a:pt x="44087" y="242026"/>
                  <a:pt x="43374" y="227039"/>
                  <a:pt x="50800" y="215900"/>
                </a:cubicBezTo>
                <a:cubicBezTo>
                  <a:pt x="60763" y="200956"/>
                  <a:pt x="77402" y="191598"/>
                  <a:pt x="88900" y="177800"/>
                </a:cubicBezTo>
                <a:cubicBezTo>
                  <a:pt x="98671" y="166074"/>
                  <a:pt x="106727" y="152952"/>
                  <a:pt x="114300" y="139700"/>
                </a:cubicBezTo>
                <a:cubicBezTo>
                  <a:pt x="123693" y="123262"/>
                  <a:pt x="126313" y="102287"/>
                  <a:pt x="139700" y="88900"/>
                </a:cubicBezTo>
                <a:cubicBezTo>
                  <a:pt x="149166" y="79434"/>
                  <a:pt x="165100" y="80433"/>
                  <a:pt x="177800" y="76200"/>
                </a:cubicBezTo>
                <a:cubicBezTo>
                  <a:pt x="281579" y="7014"/>
                  <a:pt x="159710" y="79056"/>
                  <a:pt x="419100" y="38100"/>
                </a:cubicBezTo>
                <a:cubicBezTo>
                  <a:pt x="434177" y="35719"/>
                  <a:pt x="444112" y="20553"/>
                  <a:pt x="457200" y="12700"/>
                </a:cubicBezTo>
                <a:cubicBezTo>
                  <a:pt x="465317" y="7830"/>
                  <a:pt x="474133" y="4233"/>
                  <a:pt x="482600"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Freeform 175"/>
          <p:cNvSpPr/>
          <p:nvPr/>
        </p:nvSpPr>
        <p:spPr>
          <a:xfrm rot="925403">
            <a:off x="7319521" y="3975340"/>
            <a:ext cx="406124" cy="169816"/>
          </a:xfrm>
          <a:custGeom>
            <a:avLst/>
            <a:gdLst>
              <a:gd name="connsiteX0" fmla="*/ 698573 w 698573"/>
              <a:gd name="connsiteY0" fmla="*/ 292100 h 292100"/>
              <a:gd name="connsiteX1" fmla="*/ 596973 w 698573"/>
              <a:gd name="connsiteY1" fmla="*/ 254000 h 292100"/>
              <a:gd name="connsiteX2" fmla="*/ 520773 w 698573"/>
              <a:gd name="connsiteY2" fmla="*/ 241300 h 292100"/>
              <a:gd name="connsiteX3" fmla="*/ 482673 w 698573"/>
              <a:gd name="connsiteY3" fmla="*/ 228600 h 292100"/>
              <a:gd name="connsiteX4" fmla="*/ 215973 w 698573"/>
              <a:gd name="connsiteY4" fmla="*/ 215900 h 292100"/>
              <a:gd name="connsiteX5" fmla="*/ 177873 w 698573"/>
              <a:gd name="connsiteY5" fmla="*/ 177800 h 292100"/>
              <a:gd name="connsiteX6" fmla="*/ 88973 w 698573"/>
              <a:gd name="connsiteY6" fmla="*/ 114300 h 292100"/>
              <a:gd name="connsiteX7" fmla="*/ 38173 w 698573"/>
              <a:gd name="connsiteY7" fmla="*/ 38100 h 292100"/>
              <a:gd name="connsiteX8" fmla="*/ 73 w 698573"/>
              <a:gd name="connsiteY8"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73" h="292100">
                <a:moveTo>
                  <a:pt x="698573" y="292100"/>
                </a:moveTo>
                <a:cubicBezTo>
                  <a:pt x="686213" y="287156"/>
                  <a:pt x="619371" y="258977"/>
                  <a:pt x="596973" y="254000"/>
                </a:cubicBezTo>
                <a:cubicBezTo>
                  <a:pt x="571836" y="248414"/>
                  <a:pt x="546173" y="245533"/>
                  <a:pt x="520773" y="241300"/>
                </a:cubicBezTo>
                <a:cubicBezTo>
                  <a:pt x="508073" y="237067"/>
                  <a:pt x="496014" y="229712"/>
                  <a:pt x="482673" y="228600"/>
                </a:cubicBezTo>
                <a:cubicBezTo>
                  <a:pt x="393980" y="221209"/>
                  <a:pt x="303763" y="230532"/>
                  <a:pt x="215973" y="215900"/>
                </a:cubicBezTo>
                <a:cubicBezTo>
                  <a:pt x="198257" y="212947"/>
                  <a:pt x="192488" y="188239"/>
                  <a:pt x="177873" y="177800"/>
                </a:cubicBezTo>
                <a:cubicBezTo>
                  <a:pt x="113071" y="131513"/>
                  <a:pt x="138504" y="177983"/>
                  <a:pt x="88973" y="114300"/>
                </a:cubicBezTo>
                <a:cubicBezTo>
                  <a:pt x="70231" y="90203"/>
                  <a:pt x="63573" y="55033"/>
                  <a:pt x="38173" y="38100"/>
                </a:cubicBezTo>
                <a:cubicBezTo>
                  <a:pt x="-3449" y="10352"/>
                  <a:pt x="73" y="27964"/>
                  <a:pt x="73"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176"/>
          <p:cNvSpPr/>
          <p:nvPr/>
        </p:nvSpPr>
        <p:spPr>
          <a:xfrm rot="925403">
            <a:off x="8507114" y="4596885"/>
            <a:ext cx="451304" cy="40547"/>
          </a:xfrm>
          <a:custGeom>
            <a:avLst/>
            <a:gdLst>
              <a:gd name="connsiteX0" fmla="*/ 0 w 685800"/>
              <a:gd name="connsiteY0" fmla="*/ 0 h 127000"/>
              <a:gd name="connsiteX1" fmla="*/ 482600 w 685800"/>
              <a:gd name="connsiteY1" fmla="*/ 12700 h 127000"/>
              <a:gd name="connsiteX2" fmla="*/ 647700 w 685800"/>
              <a:gd name="connsiteY2" fmla="*/ 25400 h 127000"/>
              <a:gd name="connsiteX3" fmla="*/ 673100 w 685800"/>
              <a:gd name="connsiteY3" fmla="*/ 101600 h 127000"/>
              <a:gd name="connsiteX4" fmla="*/ 685800 w 685800"/>
              <a:gd name="connsiteY4" fmla="*/ 127000 h 127000"/>
              <a:gd name="connsiteX0" fmla="*/ 0 w 720725"/>
              <a:gd name="connsiteY0" fmla="*/ 1025 h 128025"/>
              <a:gd name="connsiteX1" fmla="*/ 482600 w 720725"/>
              <a:gd name="connsiteY1" fmla="*/ 13725 h 128025"/>
              <a:gd name="connsiteX2" fmla="*/ 647700 w 720725"/>
              <a:gd name="connsiteY2" fmla="*/ 26425 h 128025"/>
              <a:gd name="connsiteX3" fmla="*/ 720725 w 720725"/>
              <a:gd name="connsiteY3" fmla="*/ 7375 h 128025"/>
              <a:gd name="connsiteX4" fmla="*/ 685800 w 720725"/>
              <a:gd name="connsiteY4" fmla="*/ 128025 h 128025"/>
              <a:gd name="connsiteX0" fmla="*/ 0 w 776288"/>
              <a:gd name="connsiteY0" fmla="*/ 39688 h 69744"/>
              <a:gd name="connsiteX1" fmla="*/ 482600 w 776288"/>
              <a:gd name="connsiteY1" fmla="*/ 52388 h 69744"/>
              <a:gd name="connsiteX2" fmla="*/ 647700 w 776288"/>
              <a:gd name="connsiteY2" fmla="*/ 65088 h 69744"/>
              <a:gd name="connsiteX3" fmla="*/ 720725 w 776288"/>
              <a:gd name="connsiteY3" fmla="*/ 46038 h 69744"/>
              <a:gd name="connsiteX4" fmla="*/ 776288 w 776288"/>
              <a:gd name="connsiteY4" fmla="*/ 0 h 6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8" h="69744">
                <a:moveTo>
                  <a:pt x="0" y="39688"/>
                </a:moveTo>
                <a:cubicBezTo>
                  <a:pt x="243306" y="88349"/>
                  <a:pt x="83856" y="66629"/>
                  <a:pt x="482600" y="52388"/>
                </a:cubicBezTo>
                <a:cubicBezTo>
                  <a:pt x="537633" y="56621"/>
                  <a:pt x="608013" y="66146"/>
                  <a:pt x="647700" y="65088"/>
                </a:cubicBezTo>
                <a:cubicBezTo>
                  <a:pt x="687387" y="64030"/>
                  <a:pt x="699294" y="56886"/>
                  <a:pt x="720725" y="46038"/>
                </a:cubicBezTo>
                <a:cubicBezTo>
                  <a:pt x="742156" y="35190"/>
                  <a:pt x="757767" y="15346"/>
                  <a:pt x="776288"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Freeform 177"/>
          <p:cNvSpPr/>
          <p:nvPr/>
        </p:nvSpPr>
        <p:spPr>
          <a:xfrm rot="925403">
            <a:off x="8323695" y="4791501"/>
            <a:ext cx="332248" cy="465148"/>
          </a:xfrm>
          <a:custGeom>
            <a:avLst/>
            <a:gdLst>
              <a:gd name="connsiteX0" fmla="*/ 0 w 571500"/>
              <a:gd name="connsiteY0" fmla="*/ 0 h 800100"/>
              <a:gd name="connsiteX1" fmla="*/ 76200 w 571500"/>
              <a:gd name="connsiteY1" fmla="*/ 38100 h 800100"/>
              <a:gd name="connsiteX2" fmla="*/ 101600 w 571500"/>
              <a:gd name="connsiteY2" fmla="*/ 88900 h 800100"/>
              <a:gd name="connsiteX3" fmla="*/ 114300 w 571500"/>
              <a:gd name="connsiteY3" fmla="*/ 241300 h 800100"/>
              <a:gd name="connsiteX4" fmla="*/ 127000 w 571500"/>
              <a:gd name="connsiteY4" fmla="*/ 317500 h 800100"/>
              <a:gd name="connsiteX5" fmla="*/ 165100 w 571500"/>
              <a:gd name="connsiteY5" fmla="*/ 355600 h 800100"/>
              <a:gd name="connsiteX6" fmla="*/ 203200 w 571500"/>
              <a:gd name="connsiteY6" fmla="*/ 406400 h 800100"/>
              <a:gd name="connsiteX7" fmla="*/ 215900 w 571500"/>
              <a:gd name="connsiteY7" fmla="*/ 457200 h 800100"/>
              <a:gd name="connsiteX8" fmla="*/ 266700 w 571500"/>
              <a:gd name="connsiteY8" fmla="*/ 495300 h 800100"/>
              <a:gd name="connsiteX9" fmla="*/ 304800 w 571500"/>
              <a:gd name="connsiteY9" fmla="*/ 533400 h 800100"/>
              <a:gd name="connsiteX10" fmla="*/ 330200 w 571500"/>
              <a:gd name="connsiteY10" fmla="*/ 571500 h 800100"/>
              <a:gd name="connsiteX11" fmla="*/ 368300 w 571500"/>
              <a:gd name="connsiteY11" fmla="*/ 622300 h 800100"/>
              <a:gd name="connsiteX12" fmla="*/ 406400 w 571500"/>
              <a:gd name="connsiteY12" fmla="*/ 660400 h 800100"/>
              <a:gd name="connsiteX13" fmla="*/ 431800 w 571500"/>
              <a:gd name="connsiteY13" fmla="*/ 698500 h 800100"/>
              <a:gd name="connsiteX14" fmla="*/ 482600 w 571500"/>
              <a:gd name="connsiteY14" fmla="*/ 723900 h 800100"/>
              <a:gd name="connsiteX15" fmla="*/ 546100 w 571500"/>
              <a:gd name="connsiteY15" fmla="*/ 800100 h 800100"/>
              <a:gd name="connsiteX16" fmla="*/ 571500 w 571500"/>
              <a:gd name="connsiteY16" fmla="*/ 7620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800100">
                <a:moveTo>
                  <a:pt x="0" y="0"/>
                </a:moveTo>
                <a:cubicBezTo>
                  <a:pt x="25400" y="12700"/>
                  <a:pt x="54828" y="19400"/>
                  <a:pt x="76200" y="38100"/>
                </a:cubicBezTo>
                <a:cubicBezTo>
                  <a:pt x="90448" y="50567"/>
                  <a:pt x="98111" y="70292"/>
                  <a:pt x="101600" y="88900"/>
                </a:cubicBezTo>
                <a:cubicBezTo>
                  <a:pt x="110994" y="139003"/>
                  <a:pt x="108671" y="190636"/>
                  <a:pt x="114300" y="241300"/>
                </a:cubicBezTo>
                <a:cubicBezTo>
                  <a:pt x="117144" y="266893"/>
                  <a:pt x="116542" y="293969"/>
                  <a:pt x="127000" y="317500"/>
                </a:cubicBezTo>
                <a:cubicBezTo>
                  <a:pt x="134294" y="333913"/>
                  <a:pt x="153411" y="341963"/>
                  <a:pt x="165100" y="355600"/>
                </a:cubicBezTo>
                <a:cubicBezTo>
                  <a:pt x="178875" y="371671"/>
                  <a:pt x="190500" y="389467"/>
                  <a:pt x="203200" y="406400"/>
                </a:cubicBezTo>
                <a:cubicBezTo>
                  <a:pt x="207433" y="423333"/>
                  <a:pt x="205755" y="442997"/>
                  <a:pt x="215900" y="457200"/>
                </a:cubicBezTo>
                <a:cubicBezTo>
                  <a:pt x="228203" y="474424"/>
                  <a:pt x="250629" y="481525"/>
                  <a:pt x="266700" y="495300"/>
                </a:cubicBezTo>
                <a:cubicBezTo>
                  <a:pt x="280337" y="506989"/>
                  <a:pt x="293302" y="519602"/>
                  <a:pt x="304800" y="533400"/>
                </a:cubicBezTo>
                <a:cubicBezTo>
                  <a:pt x="314571" y="545126"/>
                  <a:pt x="321328" y="559080"/>
                  <a:pt x="330200" y="571500"/>
                </a:cubicBezTo>
                <a:cubicBezTo>
                  <a:pt x="342503" y="588724"/>
                  <a:pt x="354525" y="606229"/>
                  <a:pt x="368300" y="622300"/>
                </a:cubicBezTo>
                <a:cubicBezTo>
                  <a:pt x="379989" y="635937"/>
                  <a:pt x="394902" y="646602"/>
                  <a:pt x="406400" y="660400"/>
                </a:cubicBezTo>
                <a:cubicBezTo>
                  <a:pt x="416171" y="672126"/>
                  <a:pt x="420074" y="688729"/>
                  <a:pt x="431800" y="698500"/>
                </a:cubicBezTo>
                <a:cubicBezTo>
                  <a:pt x="446344" y="710620"/>
                  <a:pt x="467194" y="712896"/>
                  <a:pt x="482600" y="723900"/>
                </a:cubicBezTo>
                <a:cubicBezTo>
                  <a:pt x="513714" y="746124"/>
                  <a:pt x="525847" y="769720"/>
                  <a:pt x="546100" y="800100"/>
                </a:cubicBezTo>
                <a:lnTo>
                  <a:pt x="571500" y="762000"/>
                </a:ln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178"/>
          <p:cNvSpPr/>
          <p:nvPr/>
        </p:nvSpPr>
        <p:spPr>
          <a:xfrm rot="925403">
            <a:off x="7237333" y="4413207"/>
            <a:ext cx="391315" cy="332403"/>
          </a:xfrm>
          <a:custGeom>
            <a:avLst/>
            <a:gdLst>
              <a:gd name="connsiteX0" fmla="*/ 673100 w 673100"/>
              <a:gd name="connsiteY0" fmla="*/ 0 h 571765"/>
              <a:gd name="connsiteX1" fmla="*/ 635000 w 673100"/>
              <a:gd name="connsiteY1" fmla="*/ 63500 h 571765"/>
              <a:gd name="connsiteX2" fmla="*/ 546100 w 673100"/>
              <a:gd name="connsiteY2" fmla="*/ 101600 h 571765"/>
              <a:gd name="connsiteX3" fmla="*/ 469900 w 673100"/>
              <a:gd name="connsiteY3" fmla="*/ 139700 h 571765"/>
              <a:gd name="connsiteX4" fmla="*/ 406400 w 673100"/>
              <a:gd name="connsiteY4" fmla="*/ 177800 h 571765"/>
              <a:gd name="connsiteX5" fmla="*/ 317500 w 673100"/>
              <a:gd name="connsiteY5" fmla="*/ 203200 h 571765"/>
              <a:gd name="connsiteX6" fmla="*/ 279400 w 673100"/>
              <a:gd name="connsiteY6" fmla="*/ 241300 h 571765"/>
              <a:gd name="connsiteX7" fmla="*/ 254000 w 673100"/>
              <a:gd name="connsiteY7" fmla="*/ 279400 h 571765"/>
              <a:gd name="connsiteX8" fmla="*/ 165100 w 673100"/>
              <a:gd name="connsiteY8" fmla="*/ 381000 h 571765"/>
              <a:gd name="connsiteX9" fmla="*/ 127000 w 673100"/>
              <a:gd name="connsiteY9" fmla="*/ 393700 h 571765"/>
              <a:gd name="connsiteX10" fmla="*/ 76200 w 673100"/>
              <a:gd name="connsiteY10" fmla="*/ 508000 h 571765"/>
              <a:gd name="connsiteX11" fmla="*/ 63500 w 673100"/>
              <a:gd name="connsiteY11" fmla="*/ 546100 h 571765"/>
              <a:gd name="connsiteX12" fmla="*/ 0 w 673100"/>
              <a:gd name="connsiteY12" fmla="*/ 571500 h 57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100" h="571765">
                <a:moveTo>
                  <a:pt x="673100" y="0"/>
                </a:moveTo>
                <a:cubicBezTo>
                  <a:pt x="660400" y="21167"/>
                  <a:pt x="652454" y="46046"/>
                  <a:pt x="635000" y="63500"/>
                </a:cubicBezTo>
                <a:cubicBezTo>
                  <a:pt x="619307" y="79193"/>
                  <a:pt x="568870" y="94010"/>
                  <a:pt x="546100" y="101600"/>
                </a:cubicBezTo>
                <a:cubicBezTo>
                  <a:pt x="436911" y="174393"/>
                  <a:pt x="575060" y="87120"/>
                  <a:pt x="469900" y="139700"/>
                </a:cubicBezTo>
                <a:cubicBezTo>
                  <a:pt x="447822" y="150739"/>
                  <a:pt x="428478" y="166761"/>
                  <a:pt x="406400" y="177800"/>
                </a:cubicBezTo>
                <a:cubicBezTo>
                  <a:pt x="388180" y="186910"/>
                  <a:pt x="333776" y="199131"/>
                  <a:pt x="317500" y="203200"/>
                </a:cubicBezTo>
                <a:cubicBezTo>
                  <a:pt x="304800" y="215900"/>
                  <a:pt x="290898" y="227502"/>
                  <a:pt x="279400" y="241300"/>
                </a:cubicBezTo>
                <a:cubicBezTo>
                  <a:pt x="269629" y="253026"/>
                  <a:pt x="262872" y="266980"/>
                  <a:pt x="254000" y="279400"/>
                </a:cubicBezTo>
                <a:cubicBezTo>
                  <a:pt x="230854" y="311805"/>
                  <a:pt x="197693" y="357719"/>
                  <a:pt x="165100" y="381000"/>
                </a:cubicBezTo>
                <a:cubicBezTo>
                  <a:pt x="154207" y="388781"/>
                  <a:pt x="139700" y="389467"/>
                  <a:pt x="127000" y="393700"/>
                </a:cubicBezTo>
                <a:cubicBezTo>
                  <a:pt x="98138" y="451424"/>
                  <a:pt x="100523" y="443138"/>
                  <a:pt x="76200" y="508000"/>
                </a:cubicBezTo>
                <a:cubicBezTo>
                  <a:pt x="71500" y="520535"/>
                  <a:pt x="71863" y="535647"/>
                  <a:pt x="63500" y="546100"/>
                </a:cubicBezTo>
                <a:cubicBezTo>
                  <a:pt x="39423" y="576196"/>
                  <a:pt x="28977" y="571500"/>
                  <a:pt x="0" y="57150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7368131" y="2235200"/>
            <a:ext cx="315369" cy="1181100"/>
          </a:xfrm>
          <a:custGeom>
            <a:avLst/>
            <a:gdLst>
              <a:gd name="connsiteX0" fmla="*/ 315369 w 315369"/>
              <a:gd name="connsiteY0" fmla="*/ 0 h 1549400"/>
              <a:gd name="connsiteX1" fmla="*/ 10569 w 315369"/>
              <a:gd name="connsiteY1" fmla="*/ 965200 h 1549400"/>
              <a:gd name="connsiteX2" fmla="*/ 99469 w 315369"/>
              <a:gd name="connsiteY2" fmla="*/ 1549400 h 1549400"/>
            </a:gdLst>
            <a:ahLst/>
            <a:cxnLst>
              <a:cxn ang="0">
                <a:pos x="connsiteX0" y="connsiteY0"/>
              </a:cxn>
              <a:cxn ang="0">
                <a:pos x="connsiteX1" y="connsiteY1"/>
              </a:cxn>
              <a:cxn ang="0">
                <a:pos x="connsiteX2" y="connsiteY2"/>
              </a:cxn>
            </a:cxnLst>
            <a:rect l="l" t="t" r="r" b="b"/>
            <a:pathLst>
              <a:path w="315369" h="1549400">
                <a:moveTo>
                  <a:pt x="315369" y="0"/>
                </a:moveTo>
                <a:cubicBezTo>
                  <a:pt x="180960" y="353483"/>
                  <a:pt x="46552" y="706967"/>
                  <a:pt x="10569" y="965200"/>
                </a:cubicBezTo>
                <a:cubicBezTo>
                  <a:pt x="-25414" y="1223433"/>
                  <a:pt x="37027" y="1386416"/>
                  <a:pt x="99469" y="1549400"/>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4219148" y="1613921"/>
            <a:ext cx="1165704" cy="584775"/>
          </a:xfrm>
          <a:prstGeom prst="rect">
            <a:avLst/>
          </a:prstGeom>
          <a:noFill/>
        </p:spPr>
        <p:txBody>
          <a:bodyPr wrap="none" rtlCol="0">
            <a:spAutoFit/>
          </a:bodyPr>
          <a:lstStyle/>
          <a:p>
            <a:pPr algn="ctr"/>
            <a:r>
              <a:rPr lang="en-US" sz="1600" dirty="0">
                <a:solidFill>
                  <a:srgbClr val="FF0000"/>
                </a:solidFill>
                <a:latin typeface="Arial" pitchFamily="34" charset="0"/>
                <a:cs typeface="Arial" pitchFamily="34" charset="0"/>
              </a:rPr>
              <a:t>Settlement</a:t>
            </a:r>
          </a:p>
          <a:p>
            <a:pPr algn="ctr"/>
            <a:r>
              <a:rPr lang="en-US" sz="1600" dirty="0">
                <a:solidFill>
                  <a:srgbClr val="FF0000"/>
                </a:solidFill>
                <a:latin typeface="Symbol" pitchFamily="18" charset="2"/>
              </a:rPr>
              <a:t>D</a:t>
            </a:r>
            <a:r>
              <a:rPr lang="en-US" sz="1600" dirty="0">
                <a:solidFill>
                  <a:srgbClr val="FF0000"/>
                </a:solidFill>
              </a:rPr>
              <a:t>H</a:t>
            </a:r>
          </a:p>
        </p:txBody>
      </p:sp>
      <p:graphicFrame>
        <p:nvGraphicFramePr>
          <p:cNvPr id="42" name="Object 41"/>
          <p:cNvGraphicFramePr>
            <a:graphicFrameLocks noChangeAspect="1"/>
          </p:cNvGraphicFramePr>
          <p:nvPr>
            <p:extLst/>
          </p:nvPr>
        </p:nvGraphicFramePr>
        <p:xfrm>
          <a:off x="2266950" y="2976982"/>
          <a:ext cx="496188" cy="431501"/>
        </p:xfrm>
        <a:graphic>
          <a:graphicData uri="http://schemas.openxmlformats.org/presentationml/2006/ole">
            <mc:AlternateContent xmlns:mc="http://schemas.openxmlformats.org/markup-compatibility/2006">
              <mc:Choice xmlns:v="urn:schemas-microsoft-com:vml" Requires="v">
                <p:oleObj spid="_x0000_s33826" name="Equation" r:id="rId6" imgW="469696" imgH="431613" progId="Equation.3">
                  <p:embed/>
                </p:oleObj>
              </mc:Choice>
              <mc:Fallback>
                <p:oleObj name="Equation" r:id="rId6" imgW="469696"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950" y="2976982"/>
                        <a:ext cx="496188" cy="431501"/>
                      </a:xfrm>
                      <a:prstGeom prst="rect">
                        <a:avLst/>
                      </a:prstGeom>
                      <a:noFill/>
                      <a:extLst/>
                    </p:spPr>
                  </p:pic>
                </p:oleObj>
              </mc:Fallback>
            </mc:AlternateContent>
          </a:graphicData>
        </a:graphic>
      </p:graphicFrame>
      <p:cxnSp>
        <p:nvCxnSpPr>
          <p:cNvPr id="191" name="Straight Arrow Connector 190"/>
          <p:cNvCxnSpPr/>
          <p:nvPr/>
        </p:nvCxnSpPr>
        <p:spPr>
          <a:xfrm flipV="1">
            <a:off x="2479140" y="3481439"/>
            <a:ext cx="0" cy="67146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2479140" y="4144463"/>
            <a:ext cx="0" cy="10985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2327534" y="3704822"/>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2365634" y="4575305"/>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5" name="TextBox 194"/>
          <p:cNvSpPr txBox="1"/>
          <p:nvPr/>
        </p:nvSpPr>
        <p:spPr>
          <a:xfrm>
            <a:off x="2266195" y="3561512"/>
            <a:ext cx="373821" cy="338554"/>
          </a:xfrm>
          <a:prstGeom prst="rect">
            <a:avLst/>
          </a:prstGeom>
          <a:noFill/>
          <a:ln>
            <a:noFill/>
          </a:ln>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e</a:t>
            </a:r>
            <a:r>
              <a:rPr lang="en-US" sz="1600" baseline="-25000" dirty="0">
                <a:effectLst>
                  <a:outerShdw blurRad="38100" dist="38100" dir="2700000" algn="tl">
                    <a:srgbClr val="000000">
                      <a:alpha val="43137"/>
                    </a:srgbClr>
                  </a:outerShdw>
                </a:effectLst>
                <a:latin typeface="Arial" pitchFamily="34" charset="0"/>
                <a:cs typeface="Arial" pitchFamily="34" charset="0"/>
              </a:rPr>
              <a:t>o</a:t>
            </a:r>
          </a:p>
        </p:txBody>
      </p:sp>
      <p:sp>
        <p:nvSpPr>
          <p:cNvPr id="196" name="TextBox 195"/>
          <p:cNvSpPr txBox="1"/>
          <p:nvPr/>
        </p:nvSpPr>
        <p:spPr>
          <a:xfrm>
            <a:off x="2289446" y="4499991"/>
            <a:ext cx="298479" cy="338554"/>
          </a:xfrm>
          <a:prstGeom prst="rect">
            <a:avLst/>
          </a:prstGeom>
          <a:solidFill>
            <a:schemeClr val="bg1"/>
          </a:solidFill>
          <a:ln>
            <a:noFill/>
          </a:ln>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1</a:t>
            </a:r>
            <a:endParaRPr lang="en-US" sz="1600" baseline="-25000" dirty="0">
              <a:effectLst>
                <a:outerShdw blurRad="38100" dist="38100" dir="2700000" algn="tl">
                  <a:srgbClr val="000000">
                    <a:alpha val="43137"/>
                  </a:srgbClr>
                </a:outerShdw>
              </a:effectLst>
              <a:latin typeface="Arial" pitchFamily="34" charset="0"/>
              <a:cs typeface="Arial" pitchFamily="34" charset="0"/>
            </a:endParaRPr>
          </a:p>
        </p:txBody>
      </p:sp>
      <p:cxnSp>
        <p:nvCxnSpPr>
          <p:cNvPr id="197" name="Straight Arrow Connector 196"/>
          <p:cNvCxnSpPr/>
          <p:nvPr/>
        </p:nvCxnSpPr>
        <p:spPr>
          <a:xfrm>
            <a:off x="4384537" y="3458025"/>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4258973" y="4087639"/>
            <a:ext cx="284160" cy="19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4176699" y="4004261"/>
            <a:ext cx="607859"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1+e</a:t>
            </a:r>
            <a:r>
              <a:rPr lang="en-US" sz="1600" baseline="-25000" dirty="0">
                <a:effectLst>
                  <a:outerShdw blurRad="38100" dist="38100" dir="2700000" algn="tl">
                    <a:srgbClr val="000000">
                      <a:alpha val="43137"/>
                    </a:srgbClr>
                  </a:outerShdw>
                </a:effectLst>
                <a:latin typeface="Arial" pitchFamily="34" charset="0"/>
                <a:cs typeface="Arial" pitchFamily="34" charset="0"/>
              </a:rPr>
              <a:t>o</a:t>
            </a:r>
          </a:p>
        </p:txBody>
      </p:sp>
      <p:sp>
        <p:nvSpPr>
          <p:cNvPr id="202" name="TextBox 201"/>
          <p:cNvSpPr txBox="1"/>
          <p:nvPr/>
        </p:nvSpPr>
        <p:spPr>
          <a:xfrm>
            <a:off x="7862483" y="2944686"/>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3" name="TextBox 202"/>
          <p:cNvSpPr txBox="1"/>
          <p:nvPr/>
        </p:nvSpPr>
        <p:spPr>
          <a:xfrm>
            <a:off x="6523079" y="4412877"/>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4" name="TextBox 203"/>
          <p:cNvSpPr txBox="1"/>
          <p:nvPr/>
        </p:nvSpPr>
        <p:spPr>
          <a:xfrm>
            <a:off x="6791389" y="5067553"/>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5" name="TextBox 204"/>
          <p:cNvSpPr txBox="1"/>
          <p:nvPr/>
        </p:nvSpPr>
        <p:spPr>
          <a:xfrm>
            <a:off x="8816666" y="5065406"/>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6" name="TextBox 205"/>
          <p:cNvSpPr txBox="1"/>
          <p:nvPr/>
        </p:nvSpPr>
        <p:spPr>
          <a:xfrm>
            <a:off x="6774217" y="3633704"/>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7" name="TextBox 206"/>
          <p:cNvSpPr txBox="1"/>
          <p:nvPr/>
        </p:nvSpPr>
        <p:spPr>
          <a:xfrm>
            <a:off x="7351619" y="5421722"/>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8" name="TextBox 207"/>
          <p:cNvSpPr txBox="1"/>
          <p:nvPr/>
        </p:nvSpPr>
        <p:spPr>
          <a:xfrm>
            <a:off x="8585845" y="3307441"/>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9" name="TextBox 208"/>
          <p:cNvSpPr txBox="1"/>
          <p:nvPr/>
        </p:nvSpPr>
        <p:spPr>
          <a:xfrm>
            <a:off x="7785209" y="5662127"/>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0" name="TextBox 209"/>
          <p:cNvSpPr txBox="1"/>
          <p:nvPr/>
        </p:nvSpPr>
        <p:spPr>
          <a:xfrm>
            <a:off x="8465642" y="5672860"/>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1" name="TextBox 210"/>
          <p:cNvSpPr txBox="1"/>
          <p:nvPr/>
        </p:nvSpPr>
        <p:spPr>
          <a:xfrm>
            <a:off x="8761857" y="3612240"/>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2" name="TextBox 211"/>
          <p:cNvSpPr txBox="1"/>
          <p:nvPr/>
        </p:nvSpPr>
        <p:spPr>
          <a:xfrm>
            <a:off x="6995305" y="3159334"/>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3" name="Oval 212"/>
          <p:cNvSpPr/>
          <p:nvPr/>
        </p:nvSpPr>
        <p:spPr>
          <a:xfrm>
            <a:off x="7650050" y="2039512"/>
            <a:ext cx="231820" cy="2318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TextBox 213"/>
          <p:cNvSpPr txBox="1"/>
          <p:nvPr/>
        </p:nvSpPr>
        <p:spPr>
          <a:xfrm>
            <a:off x="7593816" y="3231502"/>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15" name="TextBox 214"/>
          <p:cNvSpPr txBox="1"/>
          <p:nvPr/>
        </p:nvSpPr>
        <p:spPr>
          <a:xfrm>
            <a:off x="7256819" y="5083914"/>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16" name="TextBox 215"/>
          <p:cNvSpPr txBox="1"/>
          <p:nvPr/>
        </p:nvSpPr>
        <p:spPr>
          <a:xfrm>
            <a:off x="7076514" y="3692995"/>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17" name="TextBox 216"/>
          <p:cNvSpPr txBox="1"/>
          <p:nvPr/>
        </p:nvSpPr>
        <p:spPr>
          <a:xfrm>
            <a:off x="6870453" y="4568759"/>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18" name="TextBox 217"/>
          <p:cNvSpPr txBox="1"/>
          <p:nvPr/>
        </p:nvSpPr>
        <p:spPr>
          <a:xfrm>
            <a:off x="8454554" y="5109672"/>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19" name="TextBox 218"/>
          <p:cNvSpPr txBox="1"/>
          <p:nvPr/>
        </p:nvSpPr>
        <p:spPr>
          <a:xfrm>
            <a:off x="8617455" y="3899057"/>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20" name="TextBox 219"/>
          <p:cNvSpPr txBox="1"/>
          <p:nvPr/>
        </p:nvSpPr>
        <p:spPr>
          <a:xfrm>
            <a:off x="8746245" y="4594517"/>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cxnSp>
        <p:nvCxnSpPr>
          <p:cNvPr id="221" name="Straight Arrow Connector 220"/>
          <p:cNvCxnSpPr/>
          <p:nvPr/>
        </p:nvCxnSpPr>
        <p:spPr>
          <a:xfrm>
            <a:off x="6249455" y="3462389"/>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5755396" y="5245100"/>
            <a:ext cx="718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196850" y="5772150"/>
                <a:ext cx="1486754" cy="659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num>
                        <m:den>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𝐻</m:t>
                          </m:r>
                        </m:den>
                      </m:f>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196850" y="5772150"/>
                <a:ext cx="1486754" cy="659540"/>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69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0"/>
          <p:cNvGrpSpPr/>
          <p:nvPr/>
        </p:nvGrpSpPr>
        <p:grpSpPr>
          <a:xfrm>
            <a:off x="2450196" y="442261"/>
            <a:ext cx="3086524" cy="3596355"/>
            <a:chOff x="3110596" y="442261"/>
            <a:chExt cx="3086524" cy="3596355"/>
          </a:xfrm>
        </p:grpSpPr>
        <p:grpSp>
          <p:nvGrpSpPr>
            <p:cNvPr id="3" name="Group 121"/>
            <p:cNvGrpSpPr/>
            <p:nvPr/>
          </p:nvGrpSpPr>
          <p:grpSpPr>
            <a:xfrm>
              <a:off x="3414835" y="738097"/>
              <a:ext cx="2782285" cy="3300519"/>
              <a:chOff x="5038476" y="3363894"/>
              <a:chExt cx="1865767" cy="2213286"/>
            </a:xfrm>
          </p:grpSpPr>
          <p:sp>
            <p:nvSpPr>
              <p:cNvPr id="100" name="Rectangle 99"/>
              <p:cNvSpPr/>
              <p:nvPr/>
            </p:nvSpPr>
            <p:spPr>
              <a:xfrm>
                <a:off x="5259895" y="4012797"/>
                <a:ext cx="1036196" cy="1564383"/>
              </a:xfrm>
              <a:prstGeom prst="rect">
                <a:avLst/>
              </a:prstGeom>
              <a:gradFill>
                <a:gsLst>
                  <a:gs pos="1000">
                    <a:srgbClr val="03D4A8"/>
                  </a:gs>
                  <a:gs pos="9000">
                    <a:srgbClr val="21D6E0"/>
                  </a:gs>
                  <a:gs pos="25000">
                    <a:srgbClr val="0087E6"/>
                  </a:gs>
                  <a:gs pos="100000">
                    <a:srgbClr val="005CBF"/>
                  </a:gs>
                </a:gsLst>
                <a:lin ang="5400000" scaled="0"/>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5259895" y="4478630"/>
                <a:ext cx="1036196"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5406915" y="4237675"/>
                <a:ext cx="747705"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Water</a:t>
                </a:r>
              </a:p>
            </p:txBody>
          </p:sp>
          <p:sp>
            <p:nvSpPr>
              <p:cNvPr id="103" name="TextBox 102"/>
              <p:cNvSpPr txBox="1"/>
              <p:nvPr/>
            </p:nvSpPr>
            <p:spPr>
              <a:xfrm>
                <a:off x="5512460" y="4858628"/>
                <a:ext cx="536617" cy="227030"/>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latin typeface="Arial" pitchFamily="34" charset="0"/>
                    <a:cs typeface="Arial" pitchFamily="34" charset="0"/>
                  </a:rPr>
                  <a:t>Solids</a:t>
                </a:r>
              </a:p>
            </p:txBody>
          </p:sp>
          <p:cxnSp>
            <p:nvCxnSpPr>
              <p:cNvPr id="104" name="Straight Connector 103"/>
              <p:cNvCxnSpPr/>
              <p:nvPr/>
            </p:nvCxnSpPr>
            <p:spPr>
              <a:xfrm flipV="1">
                <a:off x="5038476" y="3798939"/>
                <a:ext cx="1746795" cy="7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5038476" y="4012797"/>
                <a:ext cx="2169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6351450" y="4012797"/>
                <a:ext cx="433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5110482" y="3619500"/>
                <a:ext cx="0" cy="17944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5110482" y="4012797"/>
                <a:ext cx="0" cy="2163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6559513" y="3612728"/>
                <a:ext cx="0" cy="1794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6559513" y="4006025"/>
                <a:ext cx="0" cy="2163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550368" y="3363894"/>
                <a:ext cx="353875" cy="268309"/>
              </a:xfrm>
              <a:prstGeom prst="rect">
                <a:avLst/>
              </a:prstGeom>
              <a:noFill/>
            </p:spPr>
            <p:txBody>
              <a:bodyPr wrap="none" rtlCol="0">
                <a:spAutoFit/>
              </a:bodyPr>
              <a:lstStyle/>
              <a:p>
                <a:pPr algn="ctr"/>
                <a:r>
                  <a:rPr lang="en-US" sz="2000" dirty="0">
                    <a:solidFill>
                      <a:srgbClr val="FF0000"/>
                    </a:solidFill>
                    <a:effectLst>
                      <a:outerShdw blurRad="38100" dist="38100" dir="2700000" algn="tl">
                        <a:srgbClr val="000000">
                          <a:alpha val="43137"/>
                        </a:srgbClr>
                      </a:outerShdw>
                    </a:effectLst>
                    <a:latin typeface="Symbol" pitchFamily="18" charset="2"/>
                    <a:cs typeface="Arial" pitchFamily="34" charset="0"/>
                  </a:rPr>
                  <a:t>D</a:t>
                </a:r>
                <a:r>
                  <a:rPr lang="en-US" sz="2000" dirty="0">
                    <a:solidFill>
                      <a:srgbClr val="FF0000"/>
                    </a:solidFill>
                    <a:effectLst>
                      <a:outerShdw blurRad="38100" dist="38100" dir="2700000" algn="tl">
                        <a:srgbClr val="000000">
                          <a:alpha val="43137"/>
                        </a:srgbClr>
                      </a:outerShdw>
                    </a:effectLst>
                    <a:latin typeface="Arial" pitchFamily="34" charset="0"/>
                    <a:cs typeface="Arial" pitchFamily="34" charset="0"/>
                  </a:rPr>
                  <a:t>H</a:t>
                </a:r>
                <a:endParaRPr lang="en-US" sz="2000"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12" name="Straight Arrow Connector 111"/>
              <p:cNvCxnSpPr/>
              <p:nvPr/>
            </p:nvCxnSpPr>
            <p:spPr>
              <a:xfrm>
                <a:off x="5413365" y="3501820"/>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5259895" y="3806620"/>
                <a:ext cx="1036196" cy="206177"/>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4" name="Straight Arrow Connector 113"/>
              <p:cNvCxnSpPr/>
              <p:nvPr/>
            </p:nvCxnSpPr>
            <p:spPr>
              <a:xfrm>
                <a:off x="5560383" y="35076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707401" y="35076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5854419" y="35058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6001437" y="35058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6148455" y="35076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5266347" y="3499034"/>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6295474" y="351348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663668" y="3455311"/>
                <a:ext cx="227030" cy="247669"/>
              </a:xfrm>
              <a:prstGeom prst="rect">
                <a:avLst/>
              </a:prstGeom>
              <a:noFill/>
            </p:spPr>
            <p:txBody>
              <a:bodyPr wrap="none" rtlCol="0">
                <a:spAutoFit/>
              </a:bodyPr>
              <a:lstStyle/>
              <a:p>
                <a:pPr algn="ct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24" name="TextBox 123"/>
            <p:cNvSpPr txBox="1"/>
            <p:nvPr/>
          </p:nvSpPr>
          <p:spPr>
            <a:xfrm>
              <a:off x="3110596" y="488044"/>
              <a:ext cx="543739"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latin typeface="Symbol" pitchFamily="18" charset="2"/>
                  <a:cs typeface="Arial" pitchFamily="34" charset="0"/>
                </a:rPr>
                <a:t>D</a:t>
              </a:r>
              <a:r>
                <a:rPr lang="en-US" sz="2400" dirty="0">
                  <a:effectLst>
                    <a:outerShdw blurRad="38100" dist="38100" dir="2700000" algn="tl">
                      <a:srgbClr val="000000">
                        <a:alpha val="43137"/>
                      </a:srgbClr>
                    </a:outerShdw>
                  </a:effectLst>
                  <a:latin typeface="Arial" pitchFamily="34" charset="0"/>
                  <a:cs typeface="Arial" pitchFamily="34" charset="0"/>
                </a:rPr>
                <a:t>e</a:t>
              </a:r>
              <a:endParaRPr lang="en-US" sz="2400" baseline="-25000" dirty="0">
                <a:effectLst>
                  <a:outerShdw blurRad="38100" dist="38100" dir="2700000" algn="tl">
                    <a:srgbClr val="000000">
                      <a:alpha val="43137"/>
                    </a:srgbClr>
                  </a:outerShdw>
                </a:effectLst>
                <a:latin typeface="Arial" pitchFamily="34" charset="0"/>
                <a:cs typeface="Arial" pitchFamily="34" charset="0"/>
              </a:endParaRPr>
            </a:p>
          </p:txBody>
        </p:sp>
        <p:cxnSp>
          <p:nvCxnSpPr>
            <p:cNvPr id="126" name="Straight Connector 125"/>
            <p:cNvCxnSpPr/>
            <p:nvPr/>
          </p:nvCxnSpPr>
          <p:spPr>
            <a:xfrm>
              <a:off x="3768368" y="1841640"/>
              <a:ext cx="15091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768368" y="1930400"/>
              <a:ext cx="15091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68368" y="1993900"/>
              <a:ext cx="15091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140"/>
            <p:cNvGrpSpPr/>
            <p:nvPr/>
          </p:nvGrpSpPr>
          <p:grpSpPr>
            <a:xfrm>
              <a:off x="3738298" y="659232"/>
              <a:ext cx="1534663" cy="218565"/>
              <a:chOff x="5610728" y="4644173"/>
              <a:chExt cx="1534663" cy="437130"/>
            </a:xfrm>
          </p:grpSpPr>
          <p:cxnSp>
            <p:nvCxnSpPr>
              <p:cNvPr id="132" name="Straight Arrow Connector 131"/>
              <p:cNvCxnSpPr/>
              <p:nvPr/>
            </p:nvCxnSpPr>
            <p:spPr>
              <a:xfrm>
                <a:off x="582996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604920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268440"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648767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70691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692615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561072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7145391"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41"/>
            <p:cNvGrpSpPr/>
            <p:nvPr/>
          </p:nvGrpSpPr>
          <p:grpSpPr>
            <a:xfrm>
              <a:off x="3732624" y="442261"/>
              <a:ext cx="1534663" cy="155448"/>
              <a:chOff x="5610728" y="4644173"/>
              <a:chExt cx="1534663" cy="437130"/>
            </a:xfrm>
          </p:grpSpPr>
          <p:cxnSp>
            <p:nvCxnSpPr>
              <p:cNvPr id="143" name="Straight Arrow Connector 142"/>
              <p:cNvCxnSpPr/>
              <p:nvPr/>
            </p:nvCxnSpPr>
            <p:spPr>
              <a:xfrm>
                <a:off x="582996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604920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268440"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648767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670691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692615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561072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7145391"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2" name="Object 151"/>
          <p:cNvGraphicFramePr>
            <a:graphicFrameLocks noChangeAspect="1"/>
          </p:cNvGraphicFramePr>
          <p:nvPr>
            <p:extLst/>
          </p:nvPr>
        </p:nvGraphicFramePr>
        <p:xfrm>
          <a:off x="177505" y="291739"/>
          <a:ext cx="1727200" cy="868363"/>
        </p:xfrm>
        <a:graphic>
          <a:graphicData uri="http://schemas.openxmlformats.org/presentationml/2006/ole">
            <mc:AlternateContent xmlns:mc="http://schemas.openxmlformats.org/markup-compatibility/2006">
              <mc:Choice xmlns:v="urn:schemas-microsoft-com:vml" Requires="v">
                <p:oleObj spid="_x0000_s34978" name="Equation" r:id="rId4" imgW="812447" imgH="431613" progId="Equation.3">
                  <p:embed/>
                </p:oleObj>
              </mc:Choice>
              <mc:Fallback>
                <p:oleObj name="Equation" r:id="rId4" imgW="812447"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05" y="291739"/>
                        <a:ext cx="1727200"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185"/>
          <p:cNvGrpSpPr/>
          <p:nvPr/>
        </p:nvGrpSpPr>
        <p:grpSpPr>
          <a:xfrm>
            <a:off x="240835" y="2062740"/>
            <a:ext cx="3865494" cy="3349980"/>
            <a:chOff x="240835" y="2151640"/>
            <a:chExt cx="3865494" cy="3349980"/>
          </a:xfrm>
        </p:grpSpPr>
        <p:grpSp>
          <p:nvGrpSpPr>
            <p:cNvPr id="7" name="Group 98"/>
            <p:cNvGrpSpPr/>
            <p:nvPr/>
          </p:nvGrpSpPr>
          <p:grpSpPr>
            <a:xfrm>
              <a:off x="533399" y="2545968"/>
              <a:ext cx="3250613" cy="2635632"/>
              <a:chOff x="914400" y="1371600"/>
              <a:chExt cx="2819400" cy="2286000"/>
            </a:xfrm>
          </p:grpSpPr>
          <p:cxnSp>
            <p:nvCxnSpPr>
              <p:cNvPr id="96" name="Straight Arrow Connector 95"/>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240835" y="2151640"/>
              <a:ext cx="343364"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p>
          </p:txBody>
        </p:sp>
        <p:sp>
          <p:nvSpPr>
            <p:cNvPr id="162" name="TextBox 161"/>
            <p:cNvSpPr txBox="1"/>
            <p:nvPr/>
          </p:nvSpPr>
          <p:spPr>
            <a:xfrm>
              <a:off x="3742127" y="4978400"/>
              <a:ext cx="364202"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p>
          </p:txBody>
        </p:sp>
        <p:sp>
          <p:nvSpPr>
            <p:cNvPr id="163" name="Freeform 162"/>
            <p:cNvSpPr/>
            <p:nvPr/>
          </p:nvSpPr>
          <p:spPr>
            <a:xfrm>
              <a:off x="647700" y="2781300"/>
              <a:ext cx="2845608" cy="2311400"/>
            </a:xfrm>
            <a:custGeom>
              <a:avLst/>
              <a:gdLst>
                <a:gd name="connsiteX0" fmla="*/ 64750 w 1766550"/>
                <a:gd name="connsiteY0" fmla="*/ 0 h 2298700"/>
                <a:gd name="connsiteX1" fmla="*/ 204450 w 1766550"/>
                <a:gd name="connsiteY1" fmla="*/ 1905000 h 2298700"/>
                <a:gd name="connsiteX2" fmla="*/ 1766550 w 1766550"/>
                <a:gd name="connsiteY2" fmla="*/ 2298700 h 2298700"/>
                <a:gd name="connsiteX0" fmla="*/ 0 w 1701800"/>
                <a:gd name="connsiteY0" fmla="*/ 0 h 2298700"/>
                <a:gd name="connsiteX1" fmla="*/ 1701800 w 1701800"/>
                <a:gd name="connsiteY1" fmla="*/ 2298700 h 2298700"/>
                <a:gd name="connsiteX0" fmla="*/ 0 w 1701800"/>
                <a:gd name="connsiteY0" fmla="*/ 0 h 2298700"/>
                <a:gd name="connsiteX1" fmla="*/ 1701800 w 1701800"/>
                <a:gd name="connsiteY1" fmla="*/ 2298700 h 2298700"/>
                <a:gd name="connsiteX0" fmla="*/ 0 w 1701800"/>
                <a:gd name="connsiteY0" fmla="*/ 0 h 2298700"/>
                <a:gd name="connsiteX1" fmla="*/ 1701800 w 1701800"/>
                <a:gd name="connsiteY1" fmla="*/ 2298700 h 2298700"/>
              </a:gdLst>
              <a:ahLst/>
              <a:cxnLst>
                <a:cxn ang="0">
                  <a:pos x="connsiteX0" y="connsiteY0"/>
                </a:cxn>
                <a:cxn ang="0">
                  <a:pos x="connsiteX1" y="connsiteY1"/>
                </a:cxn>
              </a:cxnLst>
              <a:rect l="l" t="t" r="r" b="b"/>
              <a:pathLst>
                <a:path w="1701800" h="2298700">
                  <a:moveTo>
                    <a:pt x="0" y="0"/>
                  </a:moveTo>
                  <a:cubicBezTo>
                    <a:pt x="211667" y="2442633"/>
                    <a:pt x="778933" y="2205567"/>
                    <a:pt x="1701800" y="22987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184"/>
          <p:cNvGrpSpPr/>
          <p:nvPr/>
        </p:nvGrpSpPr>
        <p:grpSpPr>
          <a:xfrm>
            <a:off x="5239042" y="1980190"/>
            <a:ext cx="3886309" cy="3484590"/>
            <a:chOff x="5188242" y="2151640"/>
            <a:chExt cx="3886309" cy="3484590"/>
          </a:xfrm>
        </p:grpSpPr>
        <p:grpSp>
          <p:nvGrpSpPr>
            <p:cNvPr id="9" name="Group 152"/>
            <p:cNvGrpSpPr/>
            <p:nvPr/>
          </p:nvGrpSpPr>
          <p:grpSpPr>
            <a:xfrm>
              <a:off x="5605911" y="2545968"/>
              <a:ext cx="3250613" cy="2635632"/>
              <a:chOff x="914400" y="1371600"/>
              <a:chExt cx="2819400" cy="2286000"/>
            </a:xfrm>
          </p:grpSpPr>
          <p:cxnSp>
            <p:nvCxnSpPr>
              <p:cNvPr id="154" name="Straight Arrow Connector 153"/>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8162122" y="5113010"/>
              <a:ext cx="912429"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log p</a:t>
              </a:r>
            </a:p>
          </p:txBody>
        </p:sp>
        <p:sp>
          <p:nvSpPr>
            <p:cNvPr id="165" name="TextBox 164"/>
            <p:cNvSpPr txBox="1"/>
            <p:nvPr/>
          </p:nvSpPr>
          <p:spPr>
            <a:xfrm>
              <a:off x="5524036" y="2151640"/>
              <a:ext cx="343364"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p>
          </p:txBody>
        </p:sp>
        <p:sp>
          <p:nvSpPr>
            <p:cNvPr id="169" name="Right Triangle 168"/>
            <p:cNvSpPr/>
            <p:nvPr/>
          </p:nvSpPr>
          <p:spPr>
            <a:xfrm>
              <a:off x="6724643" y="344805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7" name="Straight Connector 166"/>
            <p:cNvCxnSpPr/>
            <p:nvPr/>
          </p:nvCxnSpPr>
          <p:spPr>
            <a:xfrm>
              <a:off x="6121400" y="2967090"/>
              <a:ext cx="2171700" cy="1706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6216179" y="3455587"/>
              <a:ext cx="562975"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e</a:t>
              </a:r>
            </a:p>
          </p:txBody>
        </p:sp>
        <p:sp>
          <p:nvSpPr>
            <p:cNvPr id="171" name="TextBox 170"/>
            <p:cNvSpPr txBox="1"/>
            <p:nvPr/>
          </p:nvSpPr>
          <p:spPr>
            <a:xfrm>
              <a:off x="6807092" y="4038616"/>
              <a:ext cx="583814"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p</a:t>
              </a:r>
            </a:p>
          </p:txBody>
        </p:sp>
        <p:cxnSp>
          <p:nvCxnSpPr>
            <p:cNvPr id="173" name="Straight Arrow Connector 172"/>
            <p:cNvCxnSpPr>
              <a:stCxn id="169" idx="0"/>
            </p:cNvCxnSpPr>
            <p:nvPr/>
          </p:nvCxnSpPr>
          <p:spPr>
            <a:xfrm flipH="1">
              <a:off x="5605911" y="3448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5569706" y="40132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p:cNvCxnSpPr>
            <p:nvPr/>
          </p:nvCxnSpPr>
          <p:spPr>
            <a:xfrm>
              <a:off x="6724643" y="401955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4"/>
            </p:cNvCxnSpPr>
            <p:nvPr/>
          </p:nvCxnSpPr>
          <p:spPr>
            <a:xfrm>
              <a:off x="7452518" y="401955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5188242" y="318518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1</a:t>
              </a:r>
            </a:p>
          </p:txBody>
        </p:sp>
        <p:sp>
          <p:nvSpPr>
            <p:cNvPr id="180" name="TextBox 179"/>
            <p:cNvSpPr txBox="1"/>
            <p:nvPr/>
          </p:nvSpPr>
          <p:spPr>
            <a:xfrm>
              <a:off x="5188242" y="370588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2</a:t>
              </a:r>
            </a:p>
          </p:txBody>
        </p:sp>
        <p:sp>
          <p:nvSpPr>
            <p:cNvPr id="181" name="TextBox 180"/>
            <p:cNvSpPr txBox="1"/>
            <p:nvPr/>
          </p:nvSpPr>
          <p:spPr>
            <a:xfrm>
              <a:off x="6521636" y="5069836"/>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1</a:t>
              </a:r>
            </a:p>
          </p:txBody>
        </p:sp>
        <p:sp>
          <p:nvSpPr>
            <p:cNvPr id="182" name="TextBox 181"/>
            <p:cNvSpPr txBox="1"/>
            <p:nvPr/>
          </p:nvSpPr>
          <p:spPr>
            <a:xfrm>
              <a:off x="7290381" y="5064730"/>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2</a:t>
              </a:r>
            </a:p>
          </p:txBody>
        </p:sp>
        <p:sp>
          <p:nvSpPr>
            <p:cNvPr id="183" name="TextBox 182"/>
            <p:cNvSpPr txBox="1"/>
            <p:nvPr/>
          </p:nvSpPr>
          <p:spPr>
            <a:xfrm>
              <a:off x="6967737" y="3215670"/>
              <a:ext cx="48923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c</a:t>
              </a:r>
            </a:p>
          </p:txBody>
        </p:sp>
      </p:grpSp>
      <p:graphicFrame>
        <p:nvGraphicFramePr>
          <p:cNvPr id="184" name="Object 183"/>
          <p:cNvGraphicFramePr>
            <a:graphicFrameLocks noChangeAspect="1"/>
          </p:cNvGraphicFramePr>
          <p:nvPr>
            <p:extLst/>
          </p:nvPr>
        </p:nvGraphicFramePr>
        <p:xfrm>
          <a:off x="4430961" y="5605463"/>
          <a:ext cx="4398962" cy="1252537"/>
        </p:xfrm>
        <a:graphic>
          <a:graphicData uri="http://schemas.openxmlformats.org/presentationml/2006/ole">
            <mc:AlternateContent xmlns:mc="http://schemas.openxmlformats.org/markup-compatibility/2006">
              <mc:Choice xmlns:v="urn:schemas-microsoft-com:vml" Requires="v">
                <p:oleObj spid="_x0000_s34979" name="Equation" r:id="rId6" imgW="2070100" imgH="622300" progId="Equation.3">
                  <p:embed/>
                </p:oleObj>
              </mc:Choice>
              <mc:Fallback>
                <p:oleObj name="Equation" r:id="rId6" imgW="2070100" imgH="622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0961" y="5605463"/>
                        <a:ext cx="4398962" cy="125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 name="Right Arrow 186"/>
          <p:cNvSpPr/>
          <p:nvPr/>
        </p:nvSpPr>
        <p:spPr>
          <a:xfrm>
            <a:off x="4387649" y="4681226"/>
            <a:ext cx="781025" cy="42162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8" name="Object 187"/>
          <p:cNvGraphicFramePr>
            <a:graphicFrameLocks noChangeAspect="1"/>
          </p:cNvGraphicFramePr>
          <p:nvPr>
            <p:extLst/>
          </p:nvPr>
        </p:nvGraphicFramePr>
        <p:xfrm>
          <a:off x="158517" y="1271580"/>
          <a:ext cx="1997075" cy="868363"/>
        </p:xfrm>
        <a:graphic>
          <a:graphicData uri="http://schemas.openxmlformats.org/presentationml/2006/ole">
            <mc:AlternateContent xmlns:mc="http://schemas.openxmlformats.org/markup-compatibility/2006">
              <mc:Choice xmlns:v="urn:schemas-microsoft-com:vml" Requires="v">
                <p:oleObj spid="_x0000_s34980" name="Equation" r:id="rId8" imgW="939392" imgH="431613" progId="Equation.3">
                  <p:embed/>
                </p:oleObj>
              </mc:Choice>
              <mc:Fallback>
                <p:oleObj name="Equation" r:id="rId8" imgW="939392"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517" y="1271580"/>
                        <a:ext cx="199707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 name="Object 188"/>
          <p:cNvGraphicFramePr>
            <a:graphicFrameLocks noChangeAspect="1"/>
          </p:cNvGraphicFramePr>
          <p:nvPr>
            <p:extLst/>
          </p:nvPr>
        </p:nvGraphicFramePr>
        <p:xfrm>
          <a:off x="5860877" y="1361515"/>
          <a:ext cx="2960607" cy="855088"/>
        </p:xfrm>
        <a:graphic>
          <a:graphicData uri="http://schemas.openxmlformats.org/presentationml/2006/ole">
            <mc:AlternateContent xmlns:mc="http://schemas.openxmlformats.org/markup-compatibility/2006">
              <mc:Choice xmlns:v="urn:schemas-microsoft-com:vml" Requires="v">
                <p:oleObj spid="_x0000_s34981" name="Equation" r:id="rId10" imgW="1498600" imgH="457200" progId="Equation.3">
                  <p:embed/>
                </p:oleObj>
              </mc:Choice>
              <mc:Fallback>
                <p:oleObj name="Equation" r:id="rId10" imgW="14986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0877" y="136151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 name="Object 190"/>
          <p:cNvGraphicFramePr>
            <a:graphicFrameLocks noChangeAspect="1"/>
          </p:cNvGraphicFramePr>
          <p:nvPr>
            <p:extLst/>
          </p:nvPr>
        </p:nvGraphicFramePr>
        <p:xfrm>
          <a:off x="6299200" y="454025"/>
          <a:ext cx="2282825" cy="806450"/>
        </p:xfrm>
        <a:graphic>
          <a:graphicData uri="http://schemas.openxmlformats.org/presentationml/2006/ole">
            <mc:AlternateContent xmlns:mc="http://schemas.openxmlformats.org/markup-compatibility/2006">
              <mc:Choice xmlns:v="urn:schemas-microsoft-com:vml" Requires="v">
                <p:oleObj spid="_x0000_s34982" name="Equation" r:id="rId12" imgW="1155700" imgH="431800" progId="Equation.3">
                  <p:embed/>
                </p:oleObj>
              </mc:Choice>
              <mc:Fallback>
                <p:oleObj name="Equation" r:id="rId12" imgW="11557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99200" y="454025"/>
                        <a:ext cx="2282825"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TextBox 79"/>
          <p:cNvSpPr txBox="1"/>
          <p:nvPr/>
        </p:nvSpPr>
        <p:spPr>
          <a:xfrm>
            <a:off x="3683328" y="185470"/>
            <a:ext cx="344966" cy="892552"/>
          </a:xfrm>
          <a:prstGeom prst="rect">
            <a:avLst/>
          </a:prstGeom>
          <a:noFill/>
        </p:spPr>
        <p:txBody>
          <a:bodyPr wrap="none" rtlCol="0">
            <a:spAutoFit/>
          </a:bodyPr>
          <a:lstStyle/>
          <a:p>
            <a:pPr algn="ctr"/>
            <a:r>
              <a:rPr lang="en-US" sz="1200" dirty="0">
                <a:solidFill>
                  <a:srgbClr val="FF5D5D"/>
                </a:solidFill>
                <a:effectLst>
                  <a:outerShdw blurRad="38100" dist="38100" dir="2700000" algn="tl">
                    <a:srgbClr val="000000">
                      <a:alpha val="43137"/>
                    </a:srgbClr>
                  </a:outerShdw>
                </a:effectLst>
                <a:latin typeface="Arial" pitchFamily="34" charset="0"/>
                <a:cs typeface="Arial" pitchFamily="34" charset="0"/>
              </a:rPr>
              <a:t>P</a:t>
            </a:r>
            <a:r>
              <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rPr>
              <a:t>n</a:t>
            </a:r>
          </a:p>
          <a:p>
            <a:pPr algn="ctr"/>
            <a:r>
              <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r>
              <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r>
              <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r>
              <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endPar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endParaRPr>
          </a:p>
        </p:txBody>
      </p:sp>
      <p:sp>
        <p:nvSpPr>
          <p:cNvPr id="81" name="TextBox 80"/>
          <p:cNvSpPr txBox="1"/>
          <p:nvPr/>
        </p:nvSpPr>
        <p:spPr>
          <a:xfrm>
            <a:off x="7580243" y="2619688"/>
            <a:ext cx="1269899" cy="954107"/>
          </a:xfrm>
          <a:prstGeom prst="rect">
            <a:avLst/>
          </a:prstGeom>
          <a:noFill/>
        </p:spPr>
        <p:txBody>
          <a:bodyPr wrap="none" rtlCol="0">
            <a:spAutoFit/>
          </a:bodyPr>
          <a:lstStyle/>
          <a:p>
            <a:pPr algn="ctr"/>
            <a:r>
              <a:rPr lang="en-US" sz="1400" dirty="0">
                <a:solidFill>
                  <a:srgbClr val="007635"/>
                </a:solidFill>
              </a:rPr>
              <a:t>Virgin </a:t>
            </a:r>
          </a:p>
          <a:p>
            <a:pPr algn="ctr"/>
            <a:r>
              <a:rPr lang="en-US" sz="1400" dirty="0">
                <a:solidFill>
                  <a:srgbClr val="007635"/>
                </a:solidFill>
              </a:rPr>
              <a:t>Consolidation</a:t>
            </a:r>
          </a:p>
          <a:p>
            <a:pPr algn="ctr"/>
            <a:r>
              <a:rPr lang="en-US" sz="1400" dirty="0">
                <a:solidFill>
                  <a:srgbClr val="007635"/>
                </a:solidFill>
              </a:rPr>
              <a:t>Curve</a:t>
            </a:r>
          </a:p>
          <a:p>
            <a:pPr algn="ctr"/>
            <a:r>
              <a:rPr lang="en-US" sz="1400" dirty="0">
                <a:solidFill>
                  <a:srgbClr val="007635"/>
                </a:solidFill>
              </a:rPr>
              <a:t>slope = c</a:t>
            </a:r>
            <a:r>
              <a:rPr lang="en-US" sz="1400" baseline="-25000" dirty="0">
                <a:solidFill>
                  <a:srgbClr val="007635"/>
                </a:solidFill>
              </a:rPr>
              <a:t>c</a:t>
            </a:r>
          </a:p>
        </p:txBody>
      </p:sp>
      <p:cxnSp>
        <p:nvCxnSpPr>
          <p:cNvPr id="83" name="Straight Arrow Connector 82"/>
          <p:cNvCxnSpPr/>
          <p:nvPr/>
        </p:nvCxnSpPr>
        <p:spPr>
          <a:xfrm rot="5400000">
            <a:off x="7508384" y="3649998"/>
            <a:ext cx="450761" cy="141667"/>
          </a:xfrm>
          <a:prstGeom prst="straightConnector1">
            <a:avLst/>
          </a:prstGeom>
          <a:ln>
            <a:solidFill>
              <a:srgbClr val="007635"/>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1600" y="1250950"/>
            <a:ext cx="2184400" cy="8445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184900" y="387350"/>
            <a:ext cx="2501900" cy="8445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829300" y="1263650"/>
            <a:ext cx="3162300" cy="9207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400550" y="5657850"/>
            <a:ext cx="4591050" cy="115570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672014"/>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570</TotalTime>
  <Words>1161</Words>
  <Application>Microsoft Office PowerPoint</Application>
  <PresentationFormat>On-screen Show (4:3)</PresentationFormat>
  <Paragraphs>451</Paragraphs>
  <Slides>27</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7" baseType="lpstr">
      <vt:lpstr>Arial</vt:lpstr>
      <vt:lpstr>Calibri</vt:lpstr>
      <vt:lpstr>Cambria Math</vt:lpstr>
      <vt:lpstr>MathematicalPi-One</vt:lpstr>
      <vt:lpstr>Symbol</vt:lpstr>
      <vt:lpstr>Times New Roman</vt:lpstr>
      <vt:lpstr>Times-Roman</vt:lpstr>
      <vt:lpstr>Default Design</vt:lpstr>
      <vt:lpstr>Equation</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tawfiq</dc:creator>
  <cp:lastModifiedBy>Microsoft account</cp:lastModifiedBy>
  <cp:revision>87</cp:revision>
  <cp:lastPrinted>2021-12-01T19:41:16Z</cp:lastPrinted>
  <dcterms:modified xsi:type="dcterms:W3CDTF">2022-04-13T15:21:59Z</dcterms:modified>
</cp:coreProperties>
</file>