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handoutMasterIdLst>
    <p:handoutMasterId r:id="rId30"/>
  </p:handoutMasterIdLst>
  <p:sldIdLst>
    <p:sldId id="257" r:id="rId2"/>
    <p:sldId id="265" r:id="rId3"/>
    <p:sldId id="266" r:id="rId4"/>
    <p:sldId id="267" r:id="rId5"/>
    <p:sldId id="268" r:id="rId6"/>
    <p:sldId id="260" r:id="rId7"/>
    <p:sldId id="269" r:id="rId8"/>
    <p:sldId id="270" r:id="rId9"/>
    <p:sldId id="258" r:id="rId10"/>
    <p:sldId id="271" r:id="rId11"/>
    <p:sldId id="273" r:id="rId12"/>
    <p:sldId id="274" r:id="rId13"/>
    <p:sldId id="275" r:id="rId14"/>
    <p:sldId id="272" r:id="rId15"/>
    <p:sldId id="261" r:id="rId16"/>
    <p:sldId id="262" r:id="rId17"/>
    <p:sldId id="263" r:id="rId18"/>
    <p:sldId id="264" r:id="rId19"/>
    <p:sldId id="259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5544800" cy="10058400"/>
  <p:notesSz cx="6881813" cy="9296400"/>
  <p:defaultTextStyle>
    <a:defPPr>
      <a:defRPr lang="en-US"/>
    </a:defPPr>
    <a:lvl1pPr marL="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1pPr>
    <a:lvl2pPr marL="54918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2pPr>
    <a:lvl3pPr marL="1098377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3pPr>
    <a:lvl4pPr marL="1647566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4pPr>
    <a:lvl5pPr marL="2196755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5pPr>
    <a:lvl6pPr marL="2745943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6pPr>
    <a:lvl7pPr marL="3295132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7pPr>
    <a:lvl8pPr marL="3844320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8pPr>
    <a:lvl9pPr marL="4393509" algn="l" defTabSz="1098377" rtl="0" eaLnBrk="1" latinLnBrk="0" hangingPunct="1">
      <a:defRPr sz="2162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F4FF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49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24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7513" y="1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5C020C-337F-469A-9FED-B7BB626F9CB2}" type="datetimeFigureOut">
              <a:rPr lang="en-US" smtClean="0"/>
              <a:t>2/18/2019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7513" y="8829676"/>
            <a:ext cx="298274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6451BE-9B08-4784-8B95-082A3DED66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7949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8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7313" y="8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3AD1E-414B-4452-8580-DC765C4D3260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17588" y="1162050"/>
            <a:ext cx="484663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473583"/>
            <a:ext cx="55054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683"/>
            <a:ext cx="298291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7313" y="8829683"/>
            <a:ext cx="2982912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B5CB49-D58D-4CDE-8569-F7604E97401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45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33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01DDF45-117A-4503-BBE8-3DCEB7A9B4D2}" type="slidenum">
              <a:rPr lang="en-US" altLang="en-US">
                <a:solidFill>
                  <a:srgbClr val="000000"/>
                </a:solidFill>
              </a:rPr>
              <a:pPr algn="r"/>
              <a:t>21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861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5860" y="1646133"/>
            <a:ext cx="13213080" cy="3501813"/>
          </a:xfrm>
        </p:spPr>
        <p:txBody>
          <a:bodyPr anchor="b"/>
          <a:lstStyle>
            <a:lvl1pPr algn="ctr"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5282989"/>
            <a:ext cx="11658600" cy="2428451"/>
          </a:xfrm>
        </p:spPr>
        <p:txBody>
          <a:bodyPr/>
          <a:lstStyle>
            <a:lvl1pPr marL="0" indent="0" algn="ctr">
              <a:buNone/>
              <a:defRPr sz="3520"/>
            </a:lvl1pPr>
            <a:lvl2pPr marL="670575" indent="0" algn="ctr">
              <a:buNone/>
              <a:defRPr sz="2933"/>
            </a:lvl2pPr>
            <a:lvl3pPr marL="1341150" indent="0" algn="ctr">
              <a:buNone/>
              <a:defRPr sz="2640"/>
            </a:lvl3pPr>
            <a:lvl4pPr marL="2011726" indent="0" algn="ctr">
              <a:buNone/>
              <a:defRPr sz="2347"/>
            </a:lvl4pPr>
            <a:lvl5pPr marL="2682301" indent="0" algn="ctr">
              <a:buNone/>
              <a:defRPr sz="2347"/>
            </a:lvl5pPr>
            <a:lvl6pPr marL="3352876" indent="0" algn="ctr">
              <a:buNone/>
              <a:defRPr sz="2347"/>
            </a:lvl6pPr>
            <a:lvl7pPr marL="4023451" indent="0" algn="ctr">
              <a:buNone/>
              <a:defRPr sz="2347"/>
            </a:lvl7pPr>
            <a:lvl8pPr marL="4694027" indent="0" algn="ctr">
              <a:buNone/>
              <a:defRPr sz="2347"/>
            </a:lvl8pPr>
            <a:lvl9pPr marL="5364602" indent="0" algn="ctr">
              <a:buNone/>
              <a:defRPr sz="2347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363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0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24248" y="535517"/>
            <a:ext cx="3351848" cy="852402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8706" y="535517"/>
            <a:ext cx="9861233" cy="85240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434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49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610" y="2507618"/>
            <a:ext cx="13407390" cy="4184014"/>
          </a:xfrm>
        </p:spPr>
        <p:txBody>
          <a:bodyPr anchor="b"/>
          <a:lstStyle>
            <a:lvl1pPr>
              <a:defRPr sz="8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610" y="6731215"/>
            <a:ext cx="13407390" cy="2200274"/>
          </a:xfrm>
        </p:spPr>
        <p:txBody>
          <a:bodyPr/>
          <a:lstStyle>
            <a:lvl1pPr marL="0" indent="0">
              <a:buNone/>
              <a:defRPr sz="3520">
                <a:solidFill>
                  <a:schemeClr val="tx1"/>
                </a:solidFill>
              </a:defRPr>
            </a:lvl1pPr>
            <a:lvl2pPr marL="670575" indent="0">
              <a:buNone/>
              <a:defRPr sz="2933">
                <a:solidFill>
                  <a:schemeClr val="tx1">
                    <a:tint val="75000"/>
                  </a:schemeClr>
                </a:solidFill>
              </a:defRPr>
            </a:lvl2pPr>
            <a:lvl3pPr marL="1341150" indent="0">
              <a:buNone/>
              <a:defRPr sz="2640">
                <a:solidFill>
                  <a:schemeClr val="tx1">
                    <a:tint val="75000"/>
                  </a:schemeClr>
                </a:solidFill>
              </a:defRPr>
            </a:lvl3pPr>
            <a:lvl4pPr marL="201172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4pPr>
            <a:lvl5pPr marL="268230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5pPr>
            <a:lvl6pPr marL="3352876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6pPr>
            <a:lvl7pPr marL="4023451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7pPr>
            <a:lvl8pPr marL="4694027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8pPr>
            <a:lvl9pPr marL="5364602" indent="0">
              <a:buNone/>
              <a:defRPr sz="234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394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870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69555" y="2677584"/>
            <a:ext cx="6606540" cy="63819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5742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535519"/>
            <a:ext cx="13407390" cy="194415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0731" y="2465706"/>
            <a:ext cx="6576178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0731" y="3674110"/>
            <a:ext cx="6576178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69556" y="2465706"/>
            <a:ext cx="6608565" cy="1208404"/>
          </a:xfrm>
        </p:spPr>
        <p:txBody>
          <a:bodyPr anchor="b"/>
          <a:lstStyle>
            <a:lvl1pPr marL="0" indent="0">
              <a:buNone/>
              <a:defRPr sz="3520" b="1"/>
            </a:lvl1pPr>
            <a:lvl2pPr marL="670575" indent="0">
              <a:buNone/>
              <a:defRPr sz="2933" b="1"/>
            </a:lvl2pPr>
            <a:lvl3pPr marL="1341150" indent="0">
              <a:buNone/>
              <a:defRPr sz="2640" b="1"/>
            </a:lvl3pPr>
            <a:lvl4pPr marL="2011726" indent="0">
              <a:buNone/>
              <a:defRPr sz="2347" b="1"/>
            </a:lvl4pPr>
            <a:lvl5pPr marL="2682301" indent="0">
              <a:buNone/>
              <a:defRPr sz="2347" b="1"/>
            </a:lvl5pPr>
            <a:lvl6pPr marL="3352876" indent="0">
              <a:buNone/>
              <a:defRPr sz="2347" b="1"/>
            </a:lvl6pPr>
            <a:lvl7pPr marL="4023451" indent="0">
              <a:buNone/>
              <a:defRPr sz="2347" b="1"/>
            </a:lvl7pPr>
            <a:lvl8pPr marL="4694027" indent="0">
              <a:buNone/>
              <a:defRPr sz="2347" b="1"/>
            </a:lvl8pPr>
            <a:lvl9pPr marL="5364602" indent="0">
              <a:buNone/>
              <a:defRPr sz="234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69556" y="3674110"/>
            <a:ext cx="6608565" cy="54040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100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328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1801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8565" y="1448226"/>
            <a:ext cx="7869555" cy="7147983"/>
          </a:xfrm>
        </p:spPr>
        <p:txBody>
          <a:bodyPr/>
          <a:lstStyle>
            <a:lvl1pPr>
              <a:defRPr sz="4693"/>
            </a:lvl1pPr>
            <a:lvl2pPr>
              <a:defRPr sz="4107"/>
            </a:lvl2pPr>
            <a:lvl3pPr>
              <a:defRPr sz="3520"/>
            </a:lvl3pPr>
            <a:lvl4pPr>
              <a:defRPr sz="2933"/>
            </a:lvl4pPr>
            <a:lvl5pPr>
              <a:defRPr sz="2933"/>
            </a:lvl5pPr>
            <a:lvl6pPr>
              <a:defRPr sz="2933"/>
            </a:lvl6pPr>
            <a:lvl7pPr>
              <a:defRPr sz="2933"/>
            </a:lvl7pPr>
            <a:lvl8pPr>
              <a:defRPr sz="2933"/>
            </a:lvl8pPr>
            <a:lvl9pPr>
              <a:defRPr sz="29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1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0730" y="670560"/>
            <a:ext cx="5013603" cy="2346960"/>
          </a:xfrm>
        </p:spPr>
        <p:txBody>
          <a:bodyPr anchor="b"/>
          <a:lstStyle>
            <a:lvl1pPr>
              <a:defRPr sz="4693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8565" y="1448226"/>
            <a:ext cx="7869555" cy="7147983"/>
          </a:xfrm>
        </p:spPr>
        <p:txBody>
          <a:bodyPr anchor="t"/>
          <a:lstStyle>
            <a:lvl1pPr marL="0" indent="0">
              <a:buNone/>
              <a:defRPr sz="4693"/>
            </a:lvl1pPr>
            <a:lvl2pPr marL="670575" indent="0">
              <a:buNone/>
              <a:defRPr sz="4107"/>
            </a:lvl2pPr>
            <a:lvl3pPr marL="1341150" indent="0">
              <a:buNone/>
              <a:defRPr sz="3520"/>
            </a:lvl3pPr>
            <a:lvl4pPr marL="2011726" indent="0">
              <a:buNone/>
              <a:defRPr sz="2933"/>
            </a:lvl4pPr>
            <a:lvl5pPr marL="2682301" indent="0">
              <a:buNone/>
              <a:defRPr sz="2933"/>
            </a:lvl5pPr>
            <a:lvl6pPr marL="3352876" indent="0">
              <a:buNone/>
              <a:defRPr sz="2933"/>
            </a:lvl6pPr>
            <a:lvl7pPr marL="4023451" indent="0">
              <a:buNone/>
              <a:defRPr sz="2933"/>
            </a:lvl7pPr>
            <a:lvl8pPr marL="4694027" indent="0">
              <a:buNone/>
              <a:defRPr sz="2933"/>
            </a:lvl8pPr>
            <a:lvl9pPr marL="5364602" indent="0">
              <a:buNone/>
              <a:defRPr sz="2933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0730" y="3017520"/>
            <a:ext cx="5013603" cy="5590329"/>
          </a:xfrm>
        </p:spPr>
        <p:txBody>
          <a:bodyPr/>
          <a:lstStyle>
            <a:lvl1pPr marL="0" indent="0">
              <a:buNone/>
              <a:defRPr sz="2347"/>
            </a:lvl1pPr>
            <a:lvl2pPr marL="670575" indent="0">
              <a:buNone/>
              <a:defRPr sz="2053"/>
            </a:lvl2pPr>
            <a:lvl3pPr marL="1341150" indent="0">
              <a:buNone/>
              <a:defRPr sz="1760"/>
            </a:lvl3pPr>
            <a:lvl4pPr marL="2011726" indent="0">
              <a:buNone/>
              <a:defRPr sz="1467"/>
            </a:lvl4pPr>
            <a:lvl5pPr marL="2682301" indent="0">
              <a:buNone/>
              <a:defRPr sz="1467"/>
            </a:lvl5pPr>
            <a:lvl6pPr marL="3352876" indent="0">
              <a:buNone/>
              <a:defRPr sz="1467"/>
            </a:lvl6pPr>
            <a:lvl7pPr marL="4023451" indent="0">
              <a:buNone/>
              <a:defRPr sz="1467"/>
            </a:lvl7pPr>
            <a:lvl8pPr marL="4694027" indent="0">
              <a:buNone/>
              <a:defRPr sz="1467"/>
            </a:lvl8pPr>
            <a:lvl9pPr marL="5364602" indent="0">
              <a:buNone/>
              <a:defRPr sz="146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52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705" y="535519"/>
            <a:ext cx="1340739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8705" y="2677584"/>
            <a:ext cx="1340739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870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FBC0E-1EE7-49D0-BFB9-9A0699FB481F}" type="datetimeFigureOut">
              <a:rPr lang="en-US" smtClean="0"/>
              <a:t>2/18/2019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9215" y="9322649"/>
            <a:ext cx="524637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78515" y="9322649"/>
            <a:ext cx="349758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21865A-C605-477B-A4D5-ECFFC20CCD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84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41150" rtl="0" eaLnBrk="1" latinLnBrk="0" hangingPunct="1">
        <a:lnSpc>
          <a:spcPct val="90000"/>
        </a:lnSpc>
        <a:spcBef>
          <a:spcPct val="0"/>
        </a:spcBef>
        <a:buNone/>
        <a:defRPr sz="645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5288" indent="-335288" algn="l" defTabSz="1341150" rtl="0" eaLnBrk="1" latinLnBrk="0" hangingPunct="1">
        <a:lnSpc>
          <a:spcPct val="90000"/>
        </a:lnSpc>
        <a:spcBef>
          <a:spcPts val="1467"/>
        </a:spcBef>
        <a:buFont typeface="Arial" panose="020B0604020202020204" pitchFamily="34" charset="0"/>
        <a:buChar char="•"/>
        <a:defRPr sz="4107" kern="1200">
          <a:solidFill>
            <a:schemeClr val="tx1"/>
          </a:solidFill>
          <a:latin typeface="+mn-lt"/>
          <a:ea typeface="+mn-ea"/>
          <a:cs typeface="+mn-cs"/>
        </a:defRPr>
      </a:lvl1pPr>
      <a:lvl2pPr marL="100586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3520" kern="1200">
          <a:solidFill>
            <a:schemeClr val="tx1"/>
          </a:solidFill>
          <a:latin typeface="+mn-lt"/>
          <a:ea typeface="+mn-ea"/>
          <a:cs typeface="+mn-cs"/>
        </a:defRPr>
      </a:lvl2pPr>
      <a:lvl3pPr marL="1676438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2347013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301758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68816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358739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5029314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699890" indent="-335288" algn="l" defTabSz="1341150" rtl="0" eaLnBrk="1" latinLnBrk="0" hangingPunct="1">
        <a:lnSpc>
          <a:spcPct val="90000"/>
        </a:lnSpc>
        <a:spcBef>
          <a:spcPts val="733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1pPr>
      <a:lvl2pPr marL="670575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50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3pPr>
      <a:lvl4pPr marL="201172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4pPr>
      <a:lvl5pPr marL="268230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5pPr>
      <a:lvl6pPr marL="3352876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6pPr>
      <a:lvl7pPr marL="4023451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7pPr>
      <a:lvl8pPr marL="4694027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8pPr>
      <a:lvl9pPr marL="5364602" algn="l" defTabSz="1341150" rtl="0" eaLnBrk="1" latinLnBrk="0" hangingPunct="1">
        <a:defRPr sz="26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7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6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47.w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7" Type="http://schemas.openxmlformats.org/officeDocument/2006/relationships/image" Target="../media/image6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0.png"/><Relationship Id="rId5" Type="http://schemas.openxmlformats.org/officeDocument/2006/relationships/image" Target="../media/image540.png"/><Relationship Id="rId4" Type="http://schemas.openxmlformats.org/officeDocument/2006/relationships/image" Target="../media/image59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8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gif"/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8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gif"/><Relationship Id="rId4" Type="http://schemas.microsoft.com/office/2007/relationships/hdphoto" Target="../media/hdphoto2.wdp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33649" y="1168589"/>
            <a:ext cx="3114955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and Passive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(c- f)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404112" y="1702525"/>
            <a:ext cx="3657804" cy="1821420"/>
            <a:chOff x="-160752" y="1210537"/>
            <a:chExt cx="6796237" cy="3384216"/>
          </a:xfrm>
        </p:grpSpPr>
        <p:sp>
          <p:nvSpPr>
            <p:cNvPr id="57" name="Arc 49"/>
            <p:cNvSpPr>
              <a:spLocks/>
            </p:cNvSpPr>
            <p:nvPr/>
          </p:nvSpPr>
          <p:spPr bwMode="auto">
            <a:xfrm rot="16200000">
              <a:off x="1377950" y="2324100"/>
              <a:ext cx="819150" cy="15430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BDDEFF"/>
            </a:solidFill>
            <a:ln w="9525">
              <a:solidFill>
                <a:srgbClr val="00B0F0"/>
              </a:solidFill>
              <a:prstDash val="solid"/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48" name="Text Box 2"/>
            <p:cNvSpPr txBox="1">
              <a:spLocks noChangeArrowheads="1"/>
            </p:cNvSpPr>
            <p:nvPr/>
          </p:nvSpPr>
          <p:spPr bwMode="auto">
            <a:xfrm>
              <a:off x="3376613" y="3732539"/>
              <a:ext cx="3136901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h</a:t>
              </a:r>
              <a:r>
                <a:rPr lang="en-US" altLang="en-US" sz="800" i="1" dirty="0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800" i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is increasing until failure</a:t>
              </a:r>
              <a:endParaRPr lang="en-AU" altLang="en-US" sz="800" i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49" name="Rectangle 3"/>
            <p:cNvSpPr>
              <a:spLocks noChangeArrowheads="1"/>
            </p:cNvSpPr>
            <p:nvPr/>
          </p:nvSpPr>
          <p:spPr bwMode="auto">
            <a:xfrm>
              <a:off x="-13690" y="3736975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3399FF"/>
                  </a:solidFill>
                </a:rPr>
                <a:t>Active Earth Pressure</a:t>
              </a:r>
              <a:endParaRPr lang="en-AU" altLang="en-US" sz="800" dirty="0">
                <a:solidFill>
                  <a:srgbClr val="3399FF"/>
                </a:solidFill>
              </a:endParaRPr>
            </a:p>
          </p:txBody>
        </p:sp>
        <p:sp>
          <p:nvSpPr>
            <p:cNvPr id="50" name="Line 41"/>
            <p:cNvSpPr>
              <a:spLocks noChangeShapeType="1"/>
            </p:cNvSpPr>
            <p:nvPr/>
          </p:nvSpPr>
          <p:spPr bwMode="auto">
            <a:xfrm flipV="1">
              <a:off x="279400" y="1819275"/>
              <a:ext cx="0" cy="167163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1" name="Line 42"/>
            <p:cNvSpPr>
              <a:spLocks noChangeShapeType="1"/>
            </p:cNvSpPr>
            <p:nvPr/>
          </p:nvSpPr>
          <p:spPr bwMode="auto">
            <a:xfrm flipV="1">
              <a:off x="279400" y="1322388"/>
              <a:ext cx="5353050" cy="1816100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  <p:sp>
          <p:nvSpPr>
            <p:cNvPr id="52" name="Text Box 43"/>
            <p:cNvSpPr txBox="1">
              <a:spLocks noChangeArrowheads="1"/>
            </p:cNvSpPr>
            <p:nvPr/>
          </p:nvSpPr>
          <p:spPr bwMode="auto">
            <a:xfrm>
              <a:off x="-102392" y="1639696"/>
              <a:ext cx="253999" cy="457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000" i="1" dirty="0">
                  <a:latin typeface="Times New Roman" panose="02020603050405020304" pitchFamily="18" charset="0"/>
                  <a:sym typeface="Symbol" panose="05050102010706020507" pitchFamily="18" charset="2"/>
                </a:rPr>
                <a:t></a:t>
              </a:r>
              <a:endParaRPr lang="en-AU" altLang="en-US" sz="1000" i="1" dirty="0">
                <a:latin typeface="Times New Roman" panose="02020603050405020304" pitchFamily="18" charset="0"/>
              </a:endParaRPr>
            </a:p>
          </p:txBody>
        </p:sp>
        <p:sp>
          <p:nvSpPr>
            <p:cNvPr id="53" name="Text Box 45"/>
            <p:cNvSpPr txBox="1">
              <a:spLocks noChangeArrowheads="1"/>
            </p:cNvSpPr>
            <p:nvPr/>
          </p:nvSpPr>
          <p:spPr bwMode="auto">
            <a:xfrm rot="20456812">
              <a:off x="1753669" y="1981916"/>
              <a:ext cx="1823295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t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=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>
                  <a:solidFill>
                    <a:srgbClr val="00B050"/>
                  </a:solidFill>
                </a:rPr>
                <a:t>c</a:t>
              </a:r>
              <a:r>
                <a:rPr lang="en-US" altLang="en-US" sz="800" i="1" dirty="0" smtClean="0">
                  <a:solidFill>
                    <a:srgbClr val="FF0000"/>
                  </a:solidFill>
                </a:rPr>
                <a:t> </a:t>
              </a:r>
              <a:r>
                <a:rPr lang="en-US" altLang="en-US" sz="800" i="1" dirty="0" smtClean="0"/>
                <a:t>+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s</a:t>
              </a:r>
              <a:r>
                <a:rPr lang="en-US" altLang="en-US" sz="800" i="1" baseline="-25000" dirty="0" smtClean="0"/>
                <a:t>n</a:t>
              </a:r>
              <a:r>
                <a:rPr lang="en-US" altLang="en-US" sz="800" i="1" dirty="0" smtClean="0"/>
                <a:t> tan </a:t>
              </a:r>
              <a:r>
                <a:rPr lang="en-US" altLang="en-US" sz="800" i="1" dirty="0" smtClean="0">
                  <a:latin typeface="Symbol" panose="05050102010706020507" pitchFamily="18" charset="2"/>
                </a:rPr>
                <a:t>f</a:t>
              </a:r>
              <a:endParaRPr lang="en-AU" altLang="en-US" sz="800" i="1" dirty="0">
                <a:latin typeface="Symbol" panose="05050102010706020507" pitchFamily="18" charset="2"/>
              </a:endParaRPr>
            </a:p>
          </p:txBody>
        </p:sp>
        <p:sp>
          <p:nvSpPr>
            <p:cNvPr id="54" name="Arc 46"/>
            <p:cNvSpPr>
              <a:spLocks/>
            </p:cNvSpPr>
            <p:nvPr/>
          </p:nvSpPr>
          <p:spPr bwMode="auto">
            <a:xfrm rot="16200000">
              <a:off x="1918494" y="2864644"/>
              <a:ext cx="469900" cy="8112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5" name="Text Box 47"/>
            <p:cNvSpPr txBox="1">
              <a:spLocks noChangeArrowheads="1"/>
            </p:cNvSpPr>
            <p:nvPr/>
          </p:nvSpPr>
          <p:spPr bwMode="auto">
            <a:xfrm>
              <a:off x="2295153" y="3367989"/>
              <a:ext cx="72948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v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56" name="Arc 48"/>
            <p:cNvSpPr>
              <a:spLocks/>
            </p:cNvSpPr>
            <p:nvPr/>
          </p:nvSpPr>
          <p:spPr bwMode="auto">
            <a:xfrm rot="16200000">
              <a:off x="1817688" y="2763837"/>
              <a:ext cx="520700" cy="9620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8" name="Arc 50"/>
            <p:cNvSpPr>
              <a:spLocks/>
            </p:cNvSpPr>
            <p:nvPr/>
          </p:nvSpPr>
          <p:spPr bwMode="auto">
            <a:xfrm rot="16200000">
              <a:off x="1690688" y="2636837"/>
              <a:ext cx="622300" cy="1114425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00B0F0"/>
              </a:solidFill>
              <a:prstDash val="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9" name="Text Box 51"/>
            <p:cNvSpPr txBox="1">
              <a:spLocks noChangeArrowheads="1"/>
            </p:cNvSpPr>
            <p:nvPr/>
          </p:nvSpPr>
          <p:spPr bwMode="auto">
            <a:xfrm>
              <a:off x="778082" y="3421619"/>
              <a:ext cx="65384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3399FF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3399FF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3399FF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3399FF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0" name="Text Box 52"/>
            <p:cNvSpPr txBox="1">
              <a:spLocks noChangeArrowheads="1"/>
            </p:cNvSpPr>
            <p:nvPr/>
          </p:nvSpPr>
          <p:spPr bwMode="auto">
            <a:xfrm>
              <a:off x="1473305" y="3365499"/>
              <a:ext cx="690563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00B05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h</a:t>
              </a:r>
              <a:r>
                <a:rPr lang="en-US" altLang="en-US" sz="1100" dirty="0">
                  <a:solidFill>
                    <a:srgbClr val="00B05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00B05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00B05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61" name="Line 53"/>
            <p:cNvSpPr>
              <a:spLocks noChangeShapeType="1"/>
            </p:cNvSpPr>
            <p:nvPr/>
          </p:nvSpPr>
          <p:spPr bwMode="auto">
            <a:xfrm flipV="1">
              <a:off x="3278188" y="3733800"/>
              <a:ext cx="404812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2" name="Line 54"/>
            <p:cNvSpPr>
              <a:spLocks noChangeShapeType="1"/>
            </p:cNvSpPr>
            <p:nvPr/>
          </p:nvSpPr>
          <p:spPr bwMode="auto">
            <a:xfrm>
              <a:off x="3262313" y="3600450"/>
              <a:ext cx="0" cy="2524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3" name="Line 56"/>
            <p:cNvSpPr>
              <a:spLocks noChangeShapeType="1"/>
            </p:cNvSpPr>
            <p:nvPr/>
          </p:nvSpPr>
          <p:spPr bwMode="auto">
            <a:xfrm flipV="1">
              <a:off x="996950" y="2713038"/>
              <a:ext cx="466725" cy="769937"/>
            </a:xfrm>
            <a:prstGeom prst="line">
              <a:avLst/>
            </a:prstGeom>
            <a:noFill/>
            <a:ln w="3175">
              <a:solidFill>
                <a:srgbClr val="3399FF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4" name="Line 57"/>
            <p:cNvSpPr>
              <a:spLocks noChangeShapeType="1"/>
            </p:cNvSpPr>
            <p:nvPr/>
          </p:nvSpPr>
          <p:spPr bwMode="auto">
            <a:xfrm>
              <a:off x="4972050" y="1552575"/>
              <a:ext cx="3540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65" name="Text Box 58"/>
            <p:cNvSpPr txBox="1">
              <a:spLocks noChangeArrowheads="1"/>
            </p:cNvSpPr>
            <p:nvPr/>
          </p:nvSpPr>
          <p:spPr bwMode="auto">
            <a:xfrm>
              <a:off x="5201406" y="1266825"/>
              <a:ext cx="441400" cy="4002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66" name="Oval 59"/>
            <p:cNvSpPr>
              <a:spLocks noChangeArrowheads="1"/>
            </p:cNvSpPr>
            <p:nvPr/>
          </p:nvSpPr>
          <p:spPr bwMode="auto">
            <a:xfrm>
              <a:off x="1431925" y="2732088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7" name="Oval 60"/>
            <p:cNvSpPr>
              <a:spLocks noChangeArrowheads="1"/>
            </p:cNvSpPr>
            <p:nvPr/>
          </p:nvSpPr>
          <p:spPr bwMode="auto">
            <a:xfrm>
              <a:off x="954088" y="3475038"/>
              <a:ext cx="36512" cy="36512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8" name="Oval 61"/>
            <p:cNvSpPr>
              <a:spLocks noChangeArrowheads="1"/>
            </p:cNvSpPr>
            <p:nvPr/>
          </p:nvSpPr>
          <p:spPr bwMode="auto">
            <a:xfrm>
              <a:off x="1733550" y="3476625"/>
              <a:ext cx="36513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69" name="Oval 62"/>
            <p:cNvSpPr>
              <a:spLocks noChangeArrowheads="1"/>
            </p:cNvSpPr>
            <p:nvPr/>
          </p:nvSpPr>
          <p:spPr bwMode="auto">
            <a:xfrm>
              <a:off x="2541588" y="3470275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0" name="Arc 72"/>
            <p:cNvSpPr>
              <a:spLocks/>
            </p:cNvSpPr>
            <p:nvPr/>
          </p:nvSpPr>
          <p:spPr bwMode="auto">
            <a:xfrm rot="16200000">
              <a:off x="3293269" y="1227931"/>
              <a:ext cx="1562100" cy="2992438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solidFill>
              <a:srgbClr val="FFDDDD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1" name="Arc 73"/>
            <p:cNvSpPr>
              <a:spLocks/>
            </p:cNvSpPr>
            <p:nvPr/>
          </p:nvSpPr>
          <p:spPr bwMode="auto">
            <a:xfrm rot="16200000">
              <a:off x="2718594" y="2955132"/>
              <a:ext cx="388937" cy="67310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2" name="Arc 74"/>
            <p:cNvSpPr>
              <a:spLocks/>
            </p:cNvSpPr>
            <p:nvPr/>
          </p:nvSpPr>
          <p:spPr bwMode="auto">
            <a:xfrm rot="16200000">
              <a:off x="2907507" y="2258219"/>
              <a:ext cx="906462" cy="1568450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3" name="Line 81"/>
            <p:cNvSpPr>
              <a:spLocks noChangeShapeType="1"/>
            </p:cNvSpPr>
            <p:nvPr/>
          </p:nvSpPr>
          <p:spPr bwMode="auto">
            <a:xfrm flipH="1" flipV="1">
              <a:off x="3505200" y="2047875"/>
              <a:ext cx="2066925" cy="1438275"/>
            </a:xfrm>
            <a:prstGeom prst="line">
              <a:avLst/>
            </a:prstGeom>
            <a:noFill/>
            <a:ln w="3175">
              <a:solidFill>
                <a:srgbClr val="FF0000"/>
              </a:solidFill>
              <a:prstDash val="lgDash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4" name="Freeform 82"/>
            <p:cNvSpPr>
              <a:spLocks/>
            </p:cNvSpPr>
            <p:nvPr/>
          </p:nvSpPr>
          <p:spPr bwMode="auto">
            <a:xfrm rot="20965489" flipH="1">
              <a:off x="5200650" y="331950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FF0000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75" name="Oval 83"/>
            <p:cNvSpPr>
              <a:spLocks noChangeArrowheads="1"/>
            </p:cNvSpPr>
            <p:nvPr/>
          </p:nvSpPr>
          <p:spPr bwMode="auto">
            <a:xfrm>
              <a:off x="3489325" y="2036763"/>
              <a:ext cx="36513" cy="34925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76" name="Rectangle 84"/>
            <p:cNvSpPr>
              <a:spLocks noChangeArrowheads="1"/>
            </p:cNvSpPr>
            <p:nvPr/>
          </p:nvSpPr>
          <p:spPr bwMode="auto">
            <a:xfrm>
              <a:off x="5321036" y="1694054"/>
              <a:ext cx="1314449" cy="857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solidFill>
                    <a:srgbClr val="FF0000"/>
                  </a:solidFill>
                </a:rPr>
                <a:t>Passive Earth Pressure</a:t>
              </a:r>
              <a:endParaRPr lang="en-AU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 Box 86"/>
            <p:cNvSpPr txBox="1">
              <a:spLocks noChangeArrowheads="1"/>
            </p:cNvSpPr>
            <p:nvPr/>
          </p:nvSpPr>
          <p:spPr bwMode="auto">
            <a:xfrm>
              <a:off x="3632300" y="1210537"/>
              <a:ext cx="1537828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>
                  <a:solidFill>
                    <a:srgbClr val="FF0000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- f/2</a:t>
              </a:r>
            </a:p>
          </p:txBody>
        </p:sp>
        <p:sp>
          <p:nvSpPr>
            <p:cNvPr id="78" name="Arc 75"/>
            <p:cNvSpPr>
              <a:spLocks/>
            </p:cNvSpPr>
            <p:nvPr/>
          </p:nvSpPr>
          <p:spPr bwMode="auto">
            <a:xfrm rot="16200000">
              <a:off x="3025776" y="1806576"/>
              <a:ext cx="1208086" cy="2144712"/>
            </a:xfrm>
            <a:custGeom>
              <a:avLst/>
              <a:gdLst>
                <a:gd name="T0" fmla="*/ 2147483646 w 22138"/>
                <a:gd name="T1" fmla="*/ 0 h 43200"/>
                <a:gd name="T2" fmla="*/ 0 w 22138"/>
                <a:gd name="T3" fmla="*/ 2147483646 h 43200"/>
                <a:gd name="T4" fmla="*/ 2147483646 w 22138"/>
                <a:gd name="T5" fmla="*/ 2147483646 h 43200"/>
                <a:gd name="T6" fmla="*/ 0 60000 65536"/>
                <a:gd name="T7" fmla="*/ 0 60000 65536"/>
                <a:gd name="T8" fmla="*/ 0 60000 65536"/>
                <a:gd name="T9" fmla="*/ 0 w 22138"/>
                <a:gd name="T10" fmla="*/ 0 h 43200"/>
                <a:gd name="T11" fmla="*/ 22138 w 22138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38" h="43200" fill="none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</a:path>
                <a:path w="22138" h="43200" stroke="0" extrusionOk="0">
                  <a:moveTo>
                    <a:pt x="537" y="0"/>
                  </a:moveTo>
                  <a:cubicBezTo>
                    <a:pt x="12467" y="0"/>
                    <a:pt x="22138" y="9670"/>
                    <a:pt x="22138" y="21600"/>
                  </a:cubicBezTo>
                  <a:cubicBezTo>
                    <a:pt x="22138" y="33529"/>
                    <a:pt x="12467" y="43200"/>
                    <a:pt x="538" y="43200"/>
                  </a:cubicBezTo>
                  <a:cubicBezTo>
                    <a:pt x="358" y="43200"/>
                    <a:pt x="179" y="43197"/>
                    <a:pt x="-1" y="43193"/>
                  </a:cubicBezTo>
                  <a:lnTo>
                    <a:pt x="538" y="21600"/>
                  </a:lnTo>
                  <a:lnTo>
                    <a:pt x="537" y="0"/>
                  </a:lnTo>
                  <a:close/>
                </a:path>
              </a:pathLst>
            </a:custGeom>
            <a:noFill/>
            <a:ln w="9525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-160752" y="3089028"/>
              <a:ext cx="423530" cy="4002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i="1" dirty="0" smtClean="0">
                  <a:solidFill>
                    <a:srgbClr val="00B050"/>
                  </a:solidFill>
                </a:rPr>
                <a:t>c</a:t>
              </a:r>
              <a:endParaRPr lang="en-US" sz="800" i="1" dirty="0">
                <a:solidFill>
                  <a:srgbClr val="00B050"/>
                </a:solidFill>
              </a:endParaRPr>
            </a:p>
          </p:txBody>
        </p:sp>
        <p:cxnSp>
          <p:nvCxnSpPr>
            <p:cNvPr id="80" name="Straight Connector 79"/>
            <p:cNvCxnSpPr/>
            <p:nvPr/>
          </p:nvCxnSpPr>
          <p:spPr bwMode="auto">
            <a:xfrm flipH="1">
              <a:off x="98731" y="3136999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 bwMode="auto">
            <a:xfrm flipH="1">
              <a:off x="99949" y="3490913"/>
              <a:ext cx="156676" cy="29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Arrow Connector 81"/>
            <p:cNvCxnSpPr/>
            <p:nvPr/>
          </p:nvCxnSpPr>
          <p:spPr bwMode="auto">
            <a:xfrm flipH="1">
              <a:off x="184637" y="3136999"/>
              <a:ext cx="3788" cy="35391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triangle" w="sm" len="sm"/>
              <a:tailEnd type="triangle" w="sm" len="sm"/>
            </a:ln>
            <a:effectLst/>
          </p:spPr>
        </p:cxnSp>
        <p:sp>
          <p:nvSpPr>
            <p:cNvPr id="83" name="Text Box 51"/>
            <p:cNvSpPr txBox="1">
              <a:spLocks noChangeArrowheads="1"/>
            </p:cNvSpPr>
            <p:nvPr/>
          </p:nvSpPr>
          <p:spPr bwMode="auto">
            <a:xfrm>
              <a:off x="5186230" y="3410989"/>
              <a:ext cx="689335" cy="4860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AU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</a:t>
              </a:r>
              <a:r>
                <a:rPr lang="en-US" altLang="en-US" sz="1100" baseline="-25000" dirty="0">
                  <a:solidFill>
                    <a:srgbClr val="FF0000"/>
                  </a:solidFill>
                  <a:latin typeface="Times New Roman" panose="02020603050405020304" pitchFamily="18" charset="0"/>
                  <a:sym typeface="Symbol" panose="05050102010706020507" pitchFamily="18" charset="2"/>
                </a:rPr>
                <a:t>f</a:t>
              </a:r>
              <a:r>
                <a:rPr lang="en-US" altLang="en-US" sz="1100" dirty="0">
                  <a:solidFill>
                    <a:srgbClr val="FF0000"/>
                  </a:solidFill>
                  <a:latin typeface="Tahoma" panose="020B0604030504040204" pitchFamily="34" charset="0"/>
                  <a:sym typeface="Symbol" panose="05050102010706020507" pitchFamily="18" charset="2"/>
                </a:rPr>
                <a:t>’</a:t>
              </a:r>
              <a:r>
                <a:rPr lang="en-US" altLang="en-US" sz="1100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endParaRPr lang="en-AU" altLang="en-US" sz="1100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84" name="Oval 62"/>
            <p:cNvSpPr>
              <a:spLocks noChangeArrowheads="1"/>
            </p:cNvSpPr>
            <p:nvPr/>
          </p:nvSpPr>
          <p:spPr bwMode="auto">
            <a:xfrm>
              <a:off x="5567362" y="3463318"/>
              <a:ext cx="34925" cy="36513"/>
            </a:xfrm>
            <a:prstGeom prst="ellipse">
              <a:avLst/>
            </a:prstGeom>
            <a:solidFill>
              <a:schemeClr val="tx2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1200153" y="2095500"/>
              <a:ext cx="349648" cy="1270000"/>
            </a:xfrm>
            <a:custGeom>
              <a:avLst/>
              <a:gdLst>
                <a:gd name="connsiteX0" fmla="*/ 0 w 331998"/>
                <a:gd name="connsiteY0" fmla="*/ 1270000 h 1270000"/>
                <a:gd name="connsiteX1" fmla="*/ 330200 w 331998"/>
                <a:gd name="connsiteY1" fmla="*/ 933450 h 1270000"/>
                <a:gd name="connsiteX2" fmla="*/ 107950 w 331998"/>
                <a:gd name="connsiteY2" fmla="*/ 0 h 1270000"/>
                <a:gd name="connsiteX0" fmla="*/ 0 w 371412"/>
                <a:gd name="connsiteY0" fmla="*/ 1270000 h 1270000"/>
                <a:gd name="connsiteX1" fmla="*/ 370018 w 371412"/>
                <a:gd name="connsiteY1" fmla="*/ 544103 h 1270000"/>
                <a:gd name="connsiteX2" fmla="*/ 107950 w 371412"/>
                <a:gd name="connsiteY2" fmla="*/ 0 h 1270000"/>
                <a:gd name="connsiteX0" fmla="*/ 0 w 107950"/>
                <a:gd name="connsiteY0" fmla="*/ 1270000 h 1270000"/>
                <a:gd name="connsiteX1" fmla="*/ 107950 w 107950"/>
                <a:gd name="connsiteY1" fmla="*/ 0 h 1270000"/>
                <a:gd name="connsiteX0" fmla="*/ 0 w 276558"/>
                <a:gd name="connsiteY0" fmla="*/ 1270000 h 1270000"/>
                <a:gd name="connsiteX1" fmla="*/ 107950 w 276558"/>
                <a:gd name="connsiteY1" fmla="*/ 0 h 1270000"/>
                <a:gd name="connsiteX0" fmla="*/ 0 w 349646"/>
                <a:gd name="connsiteY0" fmla="*/ 1270000 h 1270000"/>
                <a:gd name="connsiteX1" fmla="*/ 107950 w 349646"/>
                <a:gd name="connsiteY1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49646" h="1270000">
                  <a:moveTo>
                    <a:pt x="0" y="1270000"/>
                  </a:moveTo>
                  <a:cubicBezTo>
                    <a:pt x="341267" y="709511"/>
                    <a:pt x="527679" y="361392"/>
                    <a:pt x="107950" y="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Freeform 82"/>
            <p:cNvSpPr>
              <a:spLocks/>
            </p:cNvSpPr>
            <p:nvPr/>
          </p:nvSpPr>
          <p:spPr bwMode="auto">
            <a:xfrm rot="7835252" flipH="1">
              <a:off x="1090441" y="3306223"/>
              <a:ext cx="120650" cy="168275"/>
            </a:xfrm>
            <a:custGeom>
              <a:avLst/>
              <a:gdLst>
                <a:gd name="T0" fmla="*/ 0 w 76"/>
                <a:gd name="T1" fmla="*/ 0 h 106"/>
                <a:gd name="T2" fmla="*/ 2147483646 w 76"/>
                <a:gd name="T3" fmla="*/ 2147483646 h 106"/>
                <a:gd name="T4" fmla="*/ 0 60000 65536"/>
                <a:gd name="T5" fmla="*/ 0 60000 65536"/>
                <a:gd name="T6" fmla="*/ 0 w 76"/>
                <a:gd name="T7" fmla="*/ 0 h 106"/>
                <a:gd name="T8" fmla="*/ 76 w 76"/>
                <a:gd name="T9" fmla="*/ 106 h 10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76" h="106">
                  <a:moveTo>
                    <a:pt x="0" y="0"/>
                  </a:moveTo>
                  <a:cubicBezTo>
                    <a:pt x="55" y="9"/>
                    <a:pt x="76" y="56"/>
                    <a:pt x="65" y="106"/>
                  </a:cubicBezTo>
                </a:path>
              </a:pathLst>
            </a:custGeom>
            <a:noFill/>
            <a:ln w="3175">
              <a:solidFill>
                <a:srgbClr val="3399FF"/>
              </a:solidFill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87" name="Text Box 86"/>
            <p:cNvSpPr txBox="1">
              <a:spLocks noChangeArrowheads="1"/>
            </p:cNvSpPr>
            <p:nvPr/>
          </p:nvSpPr>
          <p:spPr bwMode="auto">
            <a:xfrm>
              <a:off x="689043" y="1787731"/>
              <a:ext cx="1562893" cy="4002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q = 45 </a:t>
              </a:r>
              <a:r>
                <a:rPr lang="en-US" altLang="en-US" sz="800" i="1" baseline="30000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0</a:t>
              </a:r>
              <a:r>
                <a:rPr lang="en-US" altLang="en-US" sz="800" i="1" dirty="0" smtClean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 + </a:t>
              </a:r>
              <a:r>
                <a:rPr lang="en-US" altLang="en-US" sz="800" i="1" dirty="0">
                  <a:solidFill>
                    <a:srgbClr val="3399FF"/>
                  </a:solidFill>
                  <a:latin typeface="Symbol" panose="05050102010706020507" pitchFamily="18" charset="2"/>
                  <a:cs typeface="Arial" panose="020B0604020202020204" pitchFamily="34" charset="0"/>
                  <a:sym typeface="Symbol" panose="05050102010706020507" pitchFamily="18" charset="2"/>
                </a:rPr>
                <a:t>f/2</a:t>
              </a: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4514850" y="1504950"/>
              <a:ext cx="707231" cy="1924050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7231" h="1924050">
                  <a:moveTo>
                    <a:pt x="0" y="0"/>
                  </a:moveTo>
                  <a:cubicBezTo>
                    <a:pt x="138113" y="1212056"/>
                    <a:pt x="250030" y="1750219"/>
                    <a:pt x="707231" y="1924050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stealth" w="sm" len="sm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 flipH="1">
              <a:off x="5597525" y="2474913"/>
              <a:ext cx="452042" cy="1008062"/>
            </a:xfrm>
            <a:custGeom>
              <a:avLst/>
              <a:gdLst>
                <a:gd name="connsiteX0" fmla="*/ 0 w 1078706"/>
                <a:gd name="connsiteY0" fmla="*/ 0 h 1857375"/>
                <a:gd name="connsiteX1" fmla="*/ 657225 w 1078706"/>
                <a:gd name="connsiteY1" fmla="*/ 1042988 h 1857375"/>
                <a:gd name="connsiteX2" fmla="*/ 1078706 w 1078706"/>
                <a:gd name="connsiteY2" fmla="*/ 1857375 h 1857375"/>
                <a:gd name="connsiteX0" fmla="*/ 0 w 1078706"/>
                <a:gd name="connsiteY0" fmla="*/ 0 h 1857408"/>
                <a:gd name="connsiteX1" fmla="*/ 657225 w 1078706"/>
                <a:gd name="connsiteY1" fmla="*/ 1042988 h 1857408"/>
                <a:gd name="connsiteX2" fmla="*/ 1078706 w 1078706"/>
                <a:gd name="connsiteY2" fmla="*/ 1857375 h 1857408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1078706"/>
                <a:gd name="connsiteY0" fmla="*/ 0 h 1863506"/>
                <a:gd name="connsiteX1" fmla="*/ 1078706 w 1078706"/>
                <a:gd name="connsiteY1" fmla="*/ 1857375 h 1863506"/>
                <a:gd name="connsiteX0" fmla="*/ 0 w 1078706"/>
                <a:gd name="connsiteY0" fmla="*/ 0 h 1857375"/>
                <a:gd name="connsiteX1" fmla="*/ 1078706 w 1078706"/>
                <a:gd name="connsiteY1" fmla="*/ 1857375 h 1857375"/>
                <a:gd name="connsiteX0" fmla="*/ 0 w 707231"/>
                <a:gd name="connsiteY0" fmla="*/ 0 h 1924050"/>
                <a:gd name="connsiteX1" fmla="*/ 707231 w 707231"/>
                <a:gd name="connsiteY1" fmla="*/ 1924050 h 1924050"/>
                <a:gd name="connsiteX0" fmla="*/ 0 w 273580"/>
                <a:gd name="connsiteY0" fmla="*/ 0 h 1706384"/>
                <a:gd name="connsiteX1" fmla="*/ 273580 w 273580"/>
                <a:gd name="connsiteY1" fmla="*/ 1706384 h 1706384"/>
                <a:gd name="connsiteX0" fmla="*/ 97238 w 370818"/>
                <a:gd name="connsiteY0" fmla="*/ 0 h 1706384"/>
                <a:gd name="connsiteX1" fmla="*/ 370818 w 370818"/>
                <a:gd name="connsiteY1" fmla="*/ 1706384 h 1706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70818" h="1706384">
                  <a:moveTo>
                    <a:pt x="97238" y="0"/>
                  </a:moveTo>
                  <a:cubicBezTo>
                    <a:pt x="-45936" y="764633"/>
                    <a:pt x="-86383" y="1532553"/>
                    <a:pt x="370818" y="1706384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667984" y="3508375"/>
              <a:ext cx="291659" cy="349250"/>
            </a:xfrm>
            <a:custGeom>
              <a:avLst/>
              <a:gdLst>
                <a:gd name="connsiteX0" fmla="*/ 274401 w 274401"/>
                <a:gd name="connsiteY0" fmla="*/ 0 h 321469"/>
                <a:gd name="connsiteX1" fmla="*/ 38657 w 274401"/>
                <a:gd name="connsiteY1" fmla="*/ 64294 h 321469"/>
                <a:gd name="connsiteX2" fmla="*/ 2939 w 274401"/>
                <a:gd name="connsiteY2" fmla="*/ 321469 h 321469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  <a:gd name="connsiteX0" fmla="*/ 291659 w 291659"/>
                <a:gd name="connsiteY0" fmla="*/ 0 h 390736"/>
                <a:gd name="connsiteX1" fmla="*/ 39247 w 291659"/>
                <a:gd name="connsiteY1" fmla="*/ 133561 h 390736"/>
                <a:gd name="connsiteX2" fmla="*/ 3529 w 291659"/>
                <a:gd name="connsiteY2" fmla="*/ 390736 h 3907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1659" h="390736">
                  <a:moveTo>
                    <a:pt x="291659" y="0"/>
                  </a:moveTo>
                  <a:cubicBezTo>
                    <a:pt x="141641" y="199838"/>
                    <a:pt x="87269" y="68438"/>
                    <a:pt x="39247" y="133561"/>
                  </a:cubicBezTo>
                  <a:cubicBezTo>
                    <a:pt x="-8775" y="198684"/>
                    <a:pt x="-1234" y="288937"/>
                    <a:pt x="3529" y="390736"/>
                  </a:cubicBezTo>
                </a:path>
              </a:pathLst>
            </a:custGeom>
            <a:noFill/>
            <a:ln w="317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arrow" w="sm" len="sm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1" name="Line 40"/>
            <p:cNvSpPr>
              <a:spLocks noChangeShapeType="1"/>
            </p:cNvSpPr>
            <p:nvPr/>
          </p:nvSpPr>
          <p:spPr bwMode="auto">
            <a:xfrm flipV="1">
              <a:off x="279400" y="3479802"/>
              <a:ext cx="5909624" cy="11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 sz="8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/>
              <p:cNvSpPr txBox="1"/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+2 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𝑡𝑎𝑛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45</m:t>
                                    </m:r>
                                  </m:e>
                                  <m:sup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p>
                                </m:s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∅</m:t>
                                    </m:r>
                                  </m:num>
                                  <m:den>
                                    <m:r>
                                      <a:rPr lang="en-US" sz="1200" b="0" i="1" smtClean="0">
                                        <a:solidFill>
                                          <a:srgbClr val="0070C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func>
                      </m:e>
                    </m:func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19" name="TextBox 1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091308"/>
                <a:ext cx="3004172" cy="276422"/>
              </a:xfrm>
              <a:prstGeom prst="rect">
                <a:avLst/>
              </a:prstGeom>
              <a:blipFill rotWithShape="0">
                <a:blip r:embed="rId2"/>
                <a:stretch>
                  <a:fillRect l="-142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0" name="TextBox 119"/>
              <p:cNvSpPr txBox="1"/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sub>
                      <m:sup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−2 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sz="12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ad>
                      <m:radPr>
                        <m:degHide m:val="on"/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en-US" sz="1200" b="0" i="1" baseline="-2500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rad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 </a:t>
                </a:r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0" name="TextBox 1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49" y="4814253"/>
                <a:ext cx="1582350" cy="211265"/>
              </a:xfrm>
              <a:prstGeom prst="rect">
                <a:avLst/>
              </a:prstGeom>
              <a:blipFill rotWithShape="0">
                <a:blip r:embed="rId3"/>
                <a:stretch>
                  <a:fillRect l="-2703" t="-17647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1" name="TextBox 120"/>
          <p:cNvSpPr txBox="1"/>
          <p:nvPr/>
        </p:nvSpPr>
        <p:spPr>
          <a:xfrm>
            <a:off x="352531" y="4397494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70C0"/>
                </a:solidFill>
              </a:rPr>
              <a:t>Or </a:t>
            </a:r>
            <a:endParaRPr lang="en-US" sz="1200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  <m:sup/>
                    </m:sSubSup>
                    <m:r>
                      <a:rPr lang="en-US" sz="1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 smtClean="0">
                    <a:solidFill>
                      <a:srgbClr val="0070C0"/>
                    </a:solidFill>
                  </a:rPr>
                  <a:t>=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tan</m:t>
                            </m:r>
                          </m:e>
                          <m: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d>
                          <m:d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45</m:t>
                                </m:r>
                              </m:e>
                              <m:sup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𝑜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∅</m:t>
                                </m:r>
                              </m:num>
                              <m:den>
                                <m:r>
                                  <a:rPr lang="en-US" sz="12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</m:e>
                    </m:func>
                    <m:f>
                      <m:fPr>
                        <m:ctrlP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1−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num>
                      <m:den>
                        <m:r>
                          <a:rPr lang="en-US" sz="12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1+ </m:t>
                        </m:r>
                        <m:func>
                          <m:funcPr>
                            <m:ctrlP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200" b="0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12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∅</m:t>
                            </m:r>
                          </m:e>
                        </m:func>
                      </m:den>
                    </m:f>
                  </m:oMath>
                </a14:m>
                <a:endParaRPr lang="en-US" sz="12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532" y="5236626"/>
                <a:ext cx="2176568" cy="280526"/>
              </a:xfrm>
              <a:prstGeom prst="rect">
                <a:avLst/>
              </a:prstGeom>
              <a:blipFill rotWithShape="0">
                <a:blip r:embed="rId4"/>
                <a:stretch>
                  <a:fillRect l="-2521" t="-2174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Text Box 209"/>
          <p:cNvSpPr txBox="1">
            <a:spLocks noChangeArrowheads="1"/>
          </p:cNvSpPr>
          <p:nvPr/>
        </p:nvSpPr>
        <p:spPr bwMode="auto">
          <a:xfrm>
            <a:off x="511100" y="5616391"/>
            <a:ext cx="25571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0070C0"/>
                </a:solidFill>
              </a:rPr>
              <a:t>Coefficient of </a:t>
            </a:r>
            <a:r>
              <a:rPr lang="en-US" altLang="en-US" sz="1200" i="1" dirty="0" smtClean="0">
                <a:solidFill>
                  <a:srgbClr val="0070C0"/>
                </a:solidFill>
              </a:rPr>
              <a:t>active </a:t>
            </a:r>
            <a:r>
              <a:rPr lang="en-US" altLang="en-US" sz="1200" i="1" dirty="0">
                <a:solidFill>
                  <a:srgbClr val="0070C0"/>
                </a:solidFill>
              </a:rPr>
              <a:t>earth pressure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330053" y="3811601"/>
            <a:ext cx="15027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1200" u="sng" dirty="0" smtClean="0">
                <a:solidFill>
                  <a:srgbClr val="0070C0"/>
                </a:solidFill>
              </a:rPr>
              <a:t>Active Earth Pressure</a:t>
            </a:r>
            <a:endParaRPr lang="en-US" altLang="en-US" sz="1200" u="sng" dirty="0">
              <a:solidFill>
                <a:srgbClr val="0070C0"/>
              </a:solidFill>
            </a:endParaRPr>
          </a:p>
        </p:txBody>
      </p:sp>
      <p:grpSp>
        <p:nvGrpSpPr>
          <p:cNvPr id="135" name="Group 134"/>
          <p:cNvGrpSpPr/>
          <p:nvPr/>
        </p:nvGrpSpPr>
        <p:grpSpPr>
          <a:xfrm>
            <a:off x="352531" y="6247548"/>
            <a:ext cx="3064762" cy="2126030"/>
            <a:chOff x="340905" y="5142648"/>
            <a:chExt cx="3064762" cy="21260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TextBox 124"/>
                <p:cNvSpPr txBox="1"/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+2 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45</m:t>
                                      </m:r>
                                    </m:e>
                                    <m:sup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𝑜</m:t>
                                      </m:r>
                                    </m:sup>
                                  </m:s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∅</m:t>
                                      </m:r>
                                    </m:num>
                                    <m:den>
                                      <m:r>
                                        <a:rPr lang="en-US" sz="12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e>
                      </m:func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5" name="TextBox 1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5466596"/>
                  <a:ext cx="3004172" cy="276422"/>
                </a:xfrm>
                <a:prstGeom prst="rect">
                  <a:avLst/>
                </a:prstGeom>
                <a:blipFill rotWithShape="0">
                  <a:blip r:embed="rId5"/>
                  <a:stretch>
                    <a:fillRect l="-1420" b="-17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TextBox 125"/>
                <p:cNvSpPr txBox="1"/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  <m:sup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+2 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1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r>
                            <a:rPr lang="en-US" sz="1200" b="0" i="1" baseline="-250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</m:rad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 </a:t>
                  </a:r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6" name="TextBox 1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495" y="6189541"/>
                  <a:ext cx="1582350" cy="211265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 l="-2703" t="-17647" b="-382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7" name="TextBox 126"/>
            <p:cNvSpPr txBox="1"/>
            <p:nvPr/>
          </p:nvSpPr>
          <p:spPr>
            <a:xfrm>
              <a:off x="378777" y="5772782"/>
              <a:ext cx="3754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Or 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/>
                <p:cNvSpPr txBox="1"/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  <m:sup/>
                      </m:sSubSup>
                      <m:r>
                        <a:rPr lang="en-US" sz="12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1200" dirty="0" smtClean="0">
                      <a:solidFill>
                        <a:srgbClr val="FF0000"/>
                      </a:solidFill>
                    </a:rPr>
                    <a:t>= 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45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𝑜</m:t>
                                  </m:r>
                                </m:sup>
                              </m:sSup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∅</m:t>
                                  </m:r>
                                </m:num>
                                <m:den>
                                  <m:r>
                                    <a:rPr lang="en-US" sz="12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 </m:t>
                          </m:r>
                        </m:e>
                      </m:func>
                      <m:f>
                        <m:fPr>
                          <m:ctrlP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1+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num>
                        <m:den>
                          <m:r>
                            <a:rPr lang="en-US" sz="1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1 − </m:t>
                          </m:r>
                          <m:func>
                            <m:funcPr>
                              <m:ctrlP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func>
                        </m:den>
                      </m:f>
                    </m:oMath>
                  </a14:m>
                  <a:endParaRPr lang="en-US" sz="12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8" name="TextBox 1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778" y="6611914"/>
                  <a:ext cx="2176568" cy="280526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2521" t="-2174" b="-152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9" name="Text Box 209"/>
            <p:cNvSpPr txBox="1">
              <a:spLocks noChangeArrowheads="1"/>
            </p:cNvSpPr>
            <p:nvPr/>
          </p:nvSpPr>
          <p:spPr bwMode="auto">
            <a:xfrm>
              <a:off x="620597" y="6991679"/>
              <a:ext cx="267573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i="1" dirty="0">
                  <a:solidFill>
                    <a:srgbClr val="FF0000"/>
                  </a:solidFill>
                </a:rPr>
                <a:t>Coefficient of passive earth pressure</a:t>
              </a: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340905" y="5142648"/>
              <a:ext cx="157216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US" altLang="en-US" sz="1200" u="sng" dirty="0" smtClean="0">
                  <a:solidFill>
                    <a:srgbClr val="FF0000"/>
                  </a:solidFill>
                </a:rPr>
                <a:t>Passive Earth Pressure</a:t>
              </a:r>
              <a:endParaRPr lang="en-US" altLang="en-US" sz="1200" u="sng" dirty="0">
                <a:solidFill>
                  <a:srgbClr val="FF0000"/>
                </a:solidFill>
              </a:endParaRPr>
            </a:p>
          </p:txBody>
        </p:sp>
        <p:sp>
          <p:nvSpPr>
            <p:cNvPr id="133" name="Freeform 132"/>
            <p:cNvSpPr/>
            <p:nvPr/>
          </p:nvSpPr>
          <p:spPr>
            <a:xfrm>
              <a:off x="500165" y="6891401"/>
              <a:ext cx="177800" cy="222250"/>
            </a:xfrm>
            <a:custGeom>
              <a:avLst/>
              <a:gdLst>
                <a:gd name="connsiteX0" fmla="*/ 0 w 177800"/>
                <a:gd name="connsiteY0" fmla="*/ 0 h 222250"/>
                <a:gd name="connsiteX1" fmla="*/ 69850 w 177800"/>
                <a:gd name="connsiteY1" fmla="*/ 171450 h 222250"/>
                <a:gd name="connsiteX2" fmla="*/ 177800 w 177800"/>
                <a:gd name="connsiteY2" fmla="*/ 222250 h 222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00" h="222250">
                  <a:moveTo>
                    <a:pt x="0" y="0"/>
                  </a:moveTo>
                  <a:cubicBezTo>
                    <a:pt x="20108" y="67204"/>
                    <a:pt x="40217" y="134408"/>
                    <a:pt x="69850" y="171450"/>
                  </a:cubicBezTo>
                  <a:cubicBezTo>
                    <a:pt x="99483" y="208492"/>
                    <a:pt x="138641" y="215371"/>
                    <a:pt x="177800" y="222250"/>
                  </a:cubicBezTo>
                </a:path>
              </a:pathLst>
            </a:custGeom>
            <a:noFill/>
            <a:ln>
              <a:solidFill>
                <a:srgbClr val="FF000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4" name="Freeform 133"/>
          <p:cNvSpPr/>
          <p:nvPr/>
        </p:nvSpPr>
        <p:spPr>
          <a:xfrm>
            <a:off x="426085" y="5491635"/>
            <a:ext cx="177800" cy="222250"/>
          </a:xfrm>
          <a:custGeom>
            <a:avLst/>
            <a:gdLst>
              <a:gd name="connsiteX0" fmla="*/ 0 w 177800"/>
              <a:gd name="connsiteY0" fmla="*/ 0 h 222250"/>
              <a:gd name="connsiteX1" fmla="*/ 69850 w 177800"/>
              <a:gd name="connsiteY1" fmla="*/ 171450 h 222250"/>
              <a:gd name="connsiteX2" fmla="*/ 177800 w 177800"/>
              <a:gd name="connsiteY2" fmla="*/ 222250 h 222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7800" h="222250">
                <a:moveTo>
                  <a:pt x="0" y="0"/>
                </a:moveTo>
                <a:cubicBezTo>
                  <a:pt x="20108" y="67204"/>
                  <a:pt x="40217" y="134408"/>
                  <a:pt x="69850" y="171450"/>
                </a:cubicBezTo>
                <a:cubicBezTo>
                  <a:pt x="99483" y="208492"/>
                  <a:pt x="138641" y="215371"/>
                  <a:pt x="177800" y="222250"/>
                </a:cubicBezTo>
              </a:path>
            </a:pathLst>
          </a:custGeom>
          <a:noFill/>
          <a:ln>
            <a:solidFill>
              <a:srgbClr val="00B0F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/>
          <p:cNvSpPr/>
          <p:nvPr/>
        </p:nvSpPr>
        <p:spPr>
          <a:xfrm>
            <a:off x="330053" y="6247548"/>
            <a:ext cx="3192019" cy="22487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7" name="Rectangle 136"/>
          <p:cNvSpPr/>
          <p:nvPr/>
        </p:nvSpPr>
        <p:spPr>
          <a:xfrm>
            <a:off x="317120" y="3783910"/>
            <a:ext cx="3192019" cy="224875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8" name="Group 357"/>
          <p:cNvGrpSpPr/>
          <p:nvPr/>
        </p:nvGrpSpPr>
        <p:grpSpPr>
          <a:xfrm>
            <a:off x="12375896" y="1443014"/>
            <a:ext cx="2873375" cy="2506662"/>
            <a:chOff x="103188" y="2424113"/>
            <a:chExt cx="2873375" cy="2506662"/>
          </a:xfrm>
        </p:grpSpPr>
        <p:grpSp>
          <p:nvGrpSpPr>
            <p:cNvPr id="359" name="Group 1"/>
            <p:cNvGrpSpPr>
              <a:grpSpLocks/>
            </p:cNvGrpSpPr>
            <p:nvPr/>
          </p:nvGrpSpPr>
          <p:grpSpPr bwMode="auto">
            <a:xfrm>
              <a:off x="514350" y="2424113"/>
              <a:ext cx="2462213" cy="2506662"/>
              <a:chOff x="5376863" y="1536700"/>
              <a:chExt cx="3739086" cy="3804782"/>
            </a:xfrm>
          </p:grpSpPr>
          <p:sp>
            <p:nvSpPr>
              <p:cNvPr id="367" name="Freeform 59" descr="Light horizontal"/>
              <p:cNvSpPr>
                <a:spLocks/>
              </p:cNvSpPr>
              <p:nvPr/>
            </p:nvSpPr>
            <p:spPr bwMode="auto">
              <a:xfrm>
                <a:off x="6272213" y="2527300"/>
                <a:ext cx="869950" cy="2509838"/>
              </a:xfrm>
              <a:custGeom>
                <a:avLst/>
                <a:gdLst>
                  <a:gd name="T0" fmla="*/ 0 w 14223"/>
                  <a:gd name="T1" fmla="*/ 0 h 15853"/>
                  <a:gd name="T2" fmla="*/ 2147483646 w 14223"/>
                  <a:gd name="T3" fmla="*/ 2147483646 h 15853"/>
                  <a:gd name="T4" fmla="*/ 2147483646 w 14223"/>
                  <a:gd name="T5" fmla="*/ 2147483646 h 15853"/>
                  <a:gd name="T6" fmla="*/ 0 w 14223"/>
                  <a:gd name="T7" fmla="*/ 0 h 1585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4223"/>
                  <a:gd name="T13" fmla="*/ 0 h 15853"/>
                  <a:gd name="T14" fmla="*/ 14223 w 14223"/>
                  <a:gd name="T15" fmla="*/ 15853 h 1585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4223" h="15853">
                    <a:moveTo>
                      <a:pt x="0" y="0"/>
                    </a:moveTo>
                    <a:lnTo>
                      <a:pt x="14223" y="14562"/>
                    </a:lnTo>
                    <a:lnTo>
                      <a:pt x="965" y="15853"/>
                    </a:lnTo>
                    <a:cubicBezTo>
                      <a:pt x="766" y="13288"/>
                      <a:pt x="566" y="4731"/>
                      <a:pt x="0" y="0"/>
                    </a:cubicBezTo>
                    <a:close/>
                  </a:path>
                </a:pathLst>
              </a:custGeom>
              <a:pattFill prst="pct50">
                <a:fgClr>
                  <a:schemeClr val="hlink">
                    <a:alpha val="67058"/>
                  </a:schemeClr>
                </a:fgClr>
                <a:bgClr>
                  <a:schemeClr val="bg1">
                    <a:alpha val="67058"/>
                  </a:schemeClr>
                </a:bgClr>
              </a:pattFill>
              <a:ln w="3175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8" name="Freeform 2"/>
              <p:cNvSpPr>
                <a:spLocks/>
              </p:cNvSpPr>
              <p:nvPr/>
            </p:nvSpPr>
            <p:spPr bwMode="auto">
              <a:xfrm>
                <a:off x="5795963" y="2525713"/>
                <a:ext cx="539750" cy="2535237"/>
              </a:xfrm>
              <a:custGeom>
                <a:avLst/>
                <a:gdLst>
                  <a:gd name="T0" fmla="*/ 2147483646 w 6028"/>
                  <a:gd name="T1" fmla="*/ 2147483646 h 10000"/>
                  <a:gd name="T2" fmla="*/ 0 w 6028"/>
                  <a:gd name="T3" fmla="*/ 2147483646 h 10000"/>
                  <a:gd name="T4" fmla="*/ 2147483646 w 6028"/>
                  <a:gd name="T5" fmla="*/ 2147483646 h 10000"/>
                  <a:gd name="T6" fmla="*/ 2147483646 w 6028"/>
                  <a:gd name="T7" fmla="*/ 0 h 10000"/>
                  <a:gd name="T8" fmla="*/ 2147483646 w 6028"/>
                  <a:gd name="T9" fmla="*/ 2147483646 h 1000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028"/>
                  <a:gd name="T16" fmla="*/ 0 h 10000"/>
                  <a:gd name="T17" fmla="*/ 6028 w 6028"/>
                  <a:gd name="T18" fmla="*/ 10000 h 1000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028" h="10000">
                    <a:moveTo>
                      <a:pt x="2660" y="6"/>
                    </a:moveTo>
                    <a:lnTo>
                      <a:pt x="0" y="10000"/>
                    </a:lnTo>
                    <a:lnTo>
                      <a:pt x="6028" y="9950"/>
                    </a:lnTo>
                    <a:lnTo>
                      <a:pt x="5479" y="0"/>
                    </a:lnTo>
                    <a:lnTo>
                      <a:pt x="2660" y="6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9" name="Line 4"/>
              <p:cNvSpPr>
                <a:spLocks noChangeShapeType="1"/>
              </p:cNvSpPr>
              <p:nvPr/>
            </p:nvSpPr>
            <p:spPr bwMode="auto">
              <a:xfrm flipV="1">
                <a:off x="6291263" y="1536700"/>
                <a:ext cx="2543175" cy="9810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0" name="Text Box 5"/>
              <p:cNvSpPr txBox="1">
                <a:spLocks noChangeArrowheads="1"/>
              </p:cNvSpPr>
              <p:nvPr/>
            </p:nvSpPr>
            <p:spPr bwMode="auto">
              <a:xfrm>
                <a:off x="8029575" y="1667947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1" name="Line 6"/>
              <p:cNvSpPr>
                <a:spLocks noChangeShapeType="1"/>
              </p:cNvSpPr>
              <p:nvPr/>
            </p:nvSpPr>
            <p:spPr bwMode="auto">
              <a:xfrm>
                <a:off x="7789863" y="1933575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2" name="Line 8"/>
              <p:cNvSpPr>
                <a:spLocks noChangeShapeType="1"/>
              </p:cNvSpPr>
              <p:nvPr/>
            </p:nvSpPr>
            <p:spPr bwMode="auto">
              <a:xfrm flipH="1">
                <a:off x="5395913" y="5046663"/>
                <a:ext cx="939800" cy="1428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3" name="Line 32"/>
              <p:cNvSpPr>
                <a:spLocks noChangeShapeType="1"/>
              </p:cNvSpPr>
              <p:nvPr/>
            </p:nvSpPr>
            <p:spPr bwMode="auto">
              <a:xfrm flipH="1">
                <a:off x="6291263" y="3671888"/>
                <a:ext cx="1936750" cy="720725"/>
              </a:xfrm>
              <a:prstGeom prst="line">
                <a:avLst/>
              </a:prstGeom>
              <a:noFill/>
              <a:ln w="19050">
                <a:solidFill>
                  <a:srgbClr val="3399FF"/>
                </a:solidFill>
                <a:round/>
                <a:headEnd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4" name="Line 47"/>
              <p:cNvSpPr>
                <a:spLocks noChangeShapeType="1"/>
              </p:cNvSpPr>
              <p:nvPr/>
            </p:nvSpPr>
            <p:spPr bwMode="auto">
              <a:xfrm flipH="1">
                <a:off x="5376863" y="2527300"/>
                <a:ext cx="581025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5" name="Line 48"/>
              <p:cNvSpPr>
                <a:spLocks noChangeShapeType="1"/>
              </p:cNvSpPr>
              <p:nvPr/>
            </p:nvSpPr>
            <p:spPr bwMode="auto">
              <a:xfrm flipV="1">
                <a:off x="5662613" y="2527300"/>
                <a:ext cx="0" cy="25431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76" name="Text Box 49"/>
              <p:cNvSpPr txBox="1">
                <a:spLocks noChangeArrowheads="1"/>
              </p:cNvSpPr>
              <p:nvPr/>
            </p:nvSpPr>
            <p:spPr bwMode="auto">
              <a:xfrm>
                <a:off x="5503863" y="3614738"/>
                <a:ext cx="258404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H</a:t>
                </a:r>
              </a:p>
            </p:txBody>
          </p:sp>
          <p:sp>
            <p:nvSpPr>
              <p:cNvPr id="377" name="Text Box 52"/>
              <p:cNvSpPr txBox="1">
                <a:spLocks noChangeArrowheads="1"/>
              </p:cNvSpPr>
              <p:nvPr/>
            </p:nvSpPr>
            <p:spPr bwMode="auto">
              <a:xfrm>
                <a:off x="5703888" y="5126038"/>
                <a:ext cx="442750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Fig.1 </a:t>
                </a:r>
              </a:p>
            </p:txBody>
          </p:sp>
          <p:sp>
            <p:nvSpPr>
              <p:cNvPr id="378" name="Text Box 5"/>
              <p:cNvSpPr txBox="1">
                <a:spLocks noChangeArrowheads="1"/>
              </p:cNvSpPr>
              <p:nvPr/>
            </p:nvSpPr>
            <p:spPr bwMode="auto">
              <a:xfrm>
                <a:off x="7673975" y="3710350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79" name="Line 6"/>
              <p:cNvSpPr>
                <a:spLocks noChangeShapeType="1"/>
              </p:cNvSpPr>
              <p:nvPr/>
            </p:nvSpPr>
            <p:spPr bwMode="auto">
              <a:xfrm>
                <a:off x="7450138" y="3957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80" name="Text Box 12"/>
              <p:cNvSpPr txBox="1">
                <a:spLocks noChangeArrowheads="1"/>
              </p:cNvSpPr>
              <p:nvPr/>
            </p:nvSpPr>
            <p:spPr bwMode="auto">
              <a:xfrm rot="20364187">
                <a:off x="7030643" y="3314996"/>
                <a:ext cx="2085306" cy="4216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P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= 0.5 </a:t>
                </a:r>
                <a:r>
                  <a:rPr lang="en-US" sz="1200" dirty="0">
                    <a:solidFill>
                      <a:srgbClr val="3399FF"/>
                    </a:solidFill>
                    <a:latin typeface="Symbol" pitchFamily="18" charset="2"/>
                  </a:rPr>
                  <a:t>g 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H</a:t>
                </a:r>
                <a:r>
                  <a:rPr lang="en-US" sz="1200" baseline="30000" dirty="0">
                    <a:solidFill>
                      <a:srgbClr val="3399FF"/>
                    </a:solidFill>
                    <a:latin typeface="Arial" charset="0"/>
                  </a:rPr>
                  <a:t>2</a:t>
                </a:r>
                <a:r>
                  <a:rPr lang="en-US" sz="1200" dirty="0">
                    <a:solidFill>
                      <a:srgbClr val="3399FF"/>
                    </a:solidFill>
                    <a:latin typeface="Arial" charset="0"/>
                  </a:rPr>
                  <a:t> K</a:t>
                </a:r>
                <a:r>
                  <a:rPr lang="en-US" sz="1200" baseline="-25000" dirty="0">
                    <a:solidFill>
                      <a:srgbClr val="3399FF"/>
                    </a:solidFill>
                    <a:latin typeface="Arial" charset="0"/>
                  </a:rPr>
                  <a:t>a</a:t>
                </a:r>
              </a:p>
            </p:txBody>
          </p:sp>
          <p:sp>
            <p:nvSpPr>
              <p:cNvPr id="381" name="Text Box 5"/>
              <p:cNvSpPr txBox="1">
                <a:spLocks noChangeArrowheads="1"/>
              </p:cNvSpPr>
              <p:nvPr/>
            </p:nvSpPr>
            <p:spPr bwMode="auto">
              <a:xfrm>
                <a:off x="6873875" y="4729966"/>
                <a:ext cx="248786" cy="2154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a</a:t>
                </a:r>
              </a:p>
            </p:txBody>
          </p:sp>
          <p:sp>
            <p:nvSpPr>
              <p:cNvPr id="382" name="Line 6"/>
              <p:cNvSpPr>
                <a:spLocks noChangeShapeType="1"/>
              </p:cNvSpPr>
              <p:nvPr/>
            </p:nvSpPr>
            <p:spPr bwMode="auto">
              <a:xfrm>
                <a:off x="6650038" y="4973638"/>
                <a:ext cx="43815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cxnSp>
            <p:nvCxnSpPr>
              <p:cNvPr id="383" name="Straight Connector 8"/>
              <p:cNvCxnSpPr>
                <a:cxnSpLocks noChangeShapeType="1"/>
              </p:cNvCxnSpPr>
              <p:nvPr/>
            </p:nvCxnSpPr>
            <p:spPr bwMode="auto">
              <a:xfrm flipH="1">
                <a:off x="698500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4" name="Straight Connector 34"/>
              <p:cNvCxnSpPr>
                <a:cxnSpLocks noChangeShapeType="1"/>
              </p:cNvCxnSpPr>
              <p:nvPr/>
            </p:nvCxnSpPr>
            <p:spPr bwMode="auto">
              <a:xfrm flipH="1">
                <a:off x="7042150" y="213360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5" name="Straight Connector 36"/>
              <p:cNvCxnSpPr>
                <a:cxnSpLocks noChangeShapeType="1"/>
              </p:cNvCxnSpPr>
              <p:nvPr/>
            </p:nvCxnSpPr>
            <p:spPr bwMode="auto">
              <a:xfrm flipH="1">
                <a:off x="706913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6" name="Straight Connector 37"/>
              <p:cNvCxnSpPr>
                <a:cxnSpLocks noChangeShapeType="1"/>
              </p:cNvCxnSpPr>
              <p:nvPr/>
            </p:nvCxnSpPr>
            <p:spPr bwMode="auto">
              <a:xfrm flipH="1">
                <a:off x="7126288" y="3956050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7" name="Straight Connector 38"/>
              <p:cNvCxnSpPr>
                <a:cxnSpLocks noChangeShapeType="1"/>
              </p:cNvCxnSpPr>
              <p:nvPr/>
            </p:nvCxnSpPr>
            <p:spPr bwMode="auto">
              <a:xfrm flipH="1">
                <a:off x="648970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388" name="Straight Connector 39"/>
              <p:cNvCxnSpPr>
                <a:cxnSpLocks noChangeShapeType="1"/>
              </p:cNvCxnSpPr>
              <p:nvPr/>
            </p:nvCxnSpPr>
            <p:spPr bwMode="auto">
              <a:xfrm flipH="1">
                <a:off x="6546850" y="4859338"/>
                <a:ext cx="57150" cy="22225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360" name="Freeform 3"/>
            <p:cNvSpPr>
              <a:spLocks/>
            </p:cNvSpPr>
            <p:nvPr/>
          </p:nvSpPr>
          <p:spPr bwMode="auto">
            <a:xfrm>
              <a:off x="493713" y="3400425"/>
              <a:ext cx="606425" cy="312738"/>
            </a:xfrm>
            <a:custGeom>
              <a:avLst/>
              <a:gdLst>
                <a:gd name="T0" fmla="*/ 605632 w 607219"/>
                <a:gd name="T1" fmla="*/ 306639 h 313014"/>
                <a:gd name="T2" fmla="*/ 363379 w 607219"/>
                <a:gd name="T3" fmla="*/ 285246 h 313014"/>
                <a:gd name="T4" fmla="*/ 334879 w 607219"/>
                <a:gd name="T5" fmla="*/ 92705 h 313014"/>
                <a:gd name="T6" fmla="*/ 0 w 607219"/>
                <a:gd name="T7" fmla="*/ 0 h 3130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07219" h="313014">
                  <a:moveTo>
                    <a:pt x="607219" y="307181"/>
                  </a:moveTo>
                  <a:cubicBezTo>
                    <a:pt x="583406" y="314325"/>
                    <a:pt x="409575" y="321469"/>
                    <a:pt x="364331" y="285750"/>
                  </a:cubicBezTo>
                  <a:cubicBezTo>
                    <a:pt x="319087" y="250031"/>
                    <a:pt x="396478" y="140494"/>
                    <a:pt x="335756" y="92869"/>
                  </a:cubicBezTo>
                  <a:cubicBezTo>
                    <a:pt x="275034" y="45244"/>
                    <a:pt x="125015" y="22622"/>
                    <a:pt x="0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61" name="TextBox 4"/>
            <p:cNvSpPr txBox="1">
              <a:spLocks noChangeArrowheads="1"/>
            </p:cNvSpPr>
            <p:nvPr/>
          </p:nvSpPr>
          <p:spPr bwMode="auto">
            <a:xfrm>
              <a:off x="103188" y="3233738"/>
              <a:ext cx="465137" cy="247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dirty="0">
                  <a:latin typeface="Symbol" panose="05050102010706020507" pitchFamily="18" charset="2"/>
                </a:rPr>
                <a:t>d</a:t>
              </a:r>
              <a:r>
                <a:rPr lang="en-US" altLang="en-US" sz="1000" dirty="0"/>
                <a:t> = 0</a:t>
              </a:r>
            </a:p>
          </p:txBody>
        </p:sp>
        <p:grpSp>
          <p:nvGrpSpPr>
            <p:cNvPr id="362" name="Group 5"/>
            <p:cNvGrpSpPr>
              <a:grpSpLocks/>
            </p:cNvGrpSpPr>
            <p:nvPr/>
          </p:nvGrpSpPr>
          <p:grpSpPr bwMode="auto">
            <a:xfrm>
              <a:off x="2281238" y="2717800"/>
              <a:ext cx="561975" cy="446088"/>
              <a:chOff x="2281584" y="2718499"/>
              <a:chExt cx="561529" cy="445557"/>
            </a:xfrm>
          </p:grpSpPr>
          <p:sp>
            <p:nvSpPr>
              <p:cNvPr id="364" name="Text Box 182"/>
              <p:cNvSpPr txBox="1">
                <a:spLocks noChangeArrowheads="1"/>
              </p:cNvSpPr>
              <p:nvPr/>
            </p:nvSpPr>
            <p:spPr bwMode="auto">
              <a:xfrm>
                <a:off x="2281584" y="2720875"/>
                <a:ext cx="560388" cy="4308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1100" dirty="0"/>
                  <a:t> =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dirty="0">
                    <a:latin typeface="Symbol" panose="05050102010706020507" pitchFamily="18" charset="2"/>
                  </a:rPr>
                  <a:t>f </a:t>
                </a:r>
                <a:r>
                  <a:rPr lang="en-US" altLang="en-US" sz="1100" dirty="0"/>
                  <a:t>=</a:t>
                </a:r>
              </a:p>
            </p:txBody>
          </p:sp>
          <p:sp>
            <p:nvSpPr>
              <p:cNvPr id="365" name="Text Box 183"/>
              <p:cNvSpPr txBox="1">
                <a:spLocks noChangeArrowheads="1"/>
              </p:cNvSpPr>
              <p:nvPr/>
            </p:nvSpPr>
            <p:spPr bwMode="auto">
              <a:xfrm>
                <a:off x="2580362" y="2718499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  <p:sp>
            <p:nvSpPr>
              <p:cNvPr id="366" name="Text Box 184"/>
              <p:cNvSpPr txBox="1">
                <a:spLocks noChangeArrowheads="1"/>
              </p:cNvSpPr>
              <p:nvPr/>
            </p:nvSpPr>
            <p:spPr bwMode="auto">
              <a:xfrm>
                <a:off x="2581503" y="2902446"/>
                <a:ext cx="261610" cy="2616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100" i="1" dirty="0">
                    <a:cs typeface="Arial" panose="020B0604020202020204" pitchFamily="34" charset="0"/>
                  </a:rPr>
                  <a:t>√</a:t>
                </a:r>
              </a:p>
            </p:txBody>
          </p:sp>
        </p:grpSp>
        <p:sp>
          <p:nvSpPr>
            <p:cNvPr id="363" name="Rectangle 35897"/>
            <p:cNvSpPr>
              <a:spLocks noChangeArrowheads="1"/>
            </p:cNvSpPr>
            <p:nvPr/>
          </p:nvSpPr>
          <p:spPr bwMode="auto">
            <a:xfrm>
              <a:off x="1041400" y="4632325"/>
              <a:ext cx="100013" cy="101600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 dirty="0"/>
            </a:p>
          </p:txBody>
        </p:sp>
      </p:grpSp>
      <p:sp>
        <p:nvSpPr>
          <p:cNvPr id="389" name="Rectangle 4"/>
          <p:cNvSpPr>
            <a:spLocks noChangeArrowheads="1"/>
          </p:cNvSpPr>
          <p:nvPr/>
        </p:nvSpPr>
        <p:spPr bwMode="auto">
          <a:xfrm>
            <a:off x="12059045" y="1169428"/>
            <a:ext cx="3403496" cy="2616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Active Earth </a:t>
            </a:r>
            <a:r>
              <a:rPr lang="en-US" altLang="en-US" sz="1100" u="sng" dirty="0">
                <a:solidFill>
                  <a:schemeClr val="tx2"/>
                </a:solidFill>
                <a:latin typeface="Arial Narrow" panose="020B0606020202030204" pitchFamily="34" charset="0"/>
              </a:rPr>
              <a:t>Pressure in </a:t>
            </a:r>
            <a:r>
              <a:rPr lang="en-US" altLang="en-US" sz="11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( f) Soil with inclined backfill</a:t>
            </a:r>
            <a:endParaRPr lang="en-US" altLang="en-US" sz="11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90" name="Group 2"/>
          <p:cNvGrpSpPr>
            <a:grpSpLocks/>
          </p:cNvGrpSpPr>
          <p:nvPr/>
        </p:nvGrpSpPr>
        <p:grpSpPr bwMode="auto">
          <a:xfrm>
            <a:off x="10778288" y="1542987"/>
            <a:ext cx="2430358" cy="428625"/>
            <a:chOff x="643203" y="2724148"/>
            <a:chExt cx="3912922" cy="690614"/>
          </a:xfrm>
        </p:grpSpPr>
        <p:grpSp>
          <p:nvGrpSpPr>
            <p:cNvPr id="391" name="Group 22"/>
            <p:cNvGrpSpPr>
              <a:grpSpLocks/>
            </p:cNvGrpSpPr>
            <p:nvPr/>
          </p:nvGrpSpPr>
          <p:grpSpPr bwMode="auto">
            <a:xfrm>
              <a:off x="643203" y="2727325"/>
              <a:ext cx="3912922" cy="670800"/>
              <a:chOff x="408883" y="3141405"/>
              <a:chExt cx="3912394" cy="672175"/>
            </a:xfrm>
          </p:grpSpPr>
          <p:sp>
            <p:nvSpPr>
              <p:cNvPr id="398" name="TextBox 16"/>
              <p:cNvSpPr txBox="1">
                <a:spLocks noChangeArrowheads="1"/>
              </p:cNvSpPr>
              <p:nvPr/>
            </p:nvSpPr>
            <p:spPr bwMode="auto">
              <a:xfrm>
                <a:off x="408883" y="3234100"/>
                <a:ext cx="1294221" cy="3726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K</a:t>
                </a:r>
                <a:r>
                  <a:rPr lang="en-US" altLang="en-US" sz="900" baseline="-25000" dirty="0"/>
                  <a:t>a</a:t>
                </a:r>
                <a:r>
                  <a:rPr lang="en-US" altLang="en-US" sz="900" dirty="0"/>
                  <a:t> = </a:t>
                </a:r>
                <a:r>
                  <a:rPr lang="en-US" altLang="en-US" sz="900" dirty="0" smtClean="0"/>
                  <a:t>cos</a:t>
                </a:r>
                <a:r>
                  <a:rPr lang="en-US" altLang="en-US" sz="900" dirty="0" smtClean="0">
                    <a:latin typeface="Symbol" panose="05050102010706020507" pitchFamily="18" charset="2"/>
                  </a:rPr>
                  <a:t>a .</a:t>
                </a:r>
                <a:endParaRPr lang="en-US" altLang="en-US" sz="900" dirty="0">
                  <a:latin typeface="Symbol" panose="05050102010706020507" pitchFamily="18" charset="2"/>
                </a:endParaRPr>
              </a:p>
            </p:txBody>
          </p:sp>
          <p:cxnSp>
            <p:nvCxnSpPr>
              <p:cNvPr id="399" name="Straight Connector 18"/>
              <p:cNvCxnSpPr>
                <a:cxnSpLocks noChangeShapeType="1"/>
              </p:cNvCxnSpPr>
              <p:nvPr/>
            </p:nvCxnSpPr>
            <p:spPr bwMode="auto">
              <a:xfrm>
                <a:off x="1482213" y="3474885"/>
                <a:ext cx="2839064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00" name="TextBox 19"/>
              <p:cNvSpPr txBox="1">
                <a:spLocks noChangeArrowheads="1"/>
              </p:cNvSpPr>
              <p:nvPr/>
            </p:nvSpPr>
            <p:spPr bwMode="auto">
              <a:xfrm>
                <a:off x="1682023" y="3141405"/>
                <a:ext cx="236609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  <p:sp>
            <p:nvSpPr>
              <p:cNvPr id="401" name="TextBox 20"/>
              <p:cNvSpPr txBox="1">
                <a:spLocks noChangeArrowheads="1"/>
              </p:cNvSpPr>
              <p:nvPr/>
            </p:nvSpPr>
            <p:spPr bwMode="auto">
              <a:xfrm>
                <a:off x="1662240" y="3441293"/>
                <a:ext cx="2371259" cy="3722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Cos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+   (cos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a</a:t>
                </a:r>
                <a:r>
                  <a:rPr lang="en-US" altLang="en-US" sz="900" dirty="0"/>
                  <a:t> – cos</a:t>
                </a:r>
                <a:r>
                  <a:rPr lang="en-US" altLang="en-US" sz="900" baseline="30000" dirty="0"/>
                  <a:t>2</a:t>
                </a:r>
                <a:r>
                  <a:rPr lang="en-US" altLang="en-US" sz="900" dirty="0"/>
                  <a:t> </a:t>
                </a:r>
                <a:r>
                  <a:rPr lang="en-US" altLang="en-US" sz="900" dirty="0">
                    <a:latin typeface="Symbol" panose="05050102010706020507" pitchFamily="18" charset="2"/>
                  </a:rPr>
                  <a:t>f</a:t>
                </a:r>
                <a:r>
                  <a:rPr lang="en-US" altLang="en-US" sz="900" dirty="0"/>
                  <a:t>)</a:t>
                </a:r>
                <a:endParaRPr lang="en-US" altLang="en-US" sz="900" baseline="30000" dirty="0"/>
              </a:p>
            </p:txBody>
          </p:sp>
        </p:grpSp>
        <p:grpSp>
          <p:nvGrpSpPr>
            <p:cNvPr id="392" name="Group 4"/>
            <p:cNvGrpSpPr>
              <a:grpSpLocks/>
            </p:cNvGrpSpPr>
            <p:nvPr/>
          </p:nvGrpSpPr>
          <p:grpSpPr bwMode="auto">
            <a:xfrm>
              <a:off x="2511425" y="2724148"/>
              <a:ext cx="1830388" cy="371526"/>
              <a:chOff x="2510943" y="2724016"/>
              <a:chExt cx="1830076" cy="371582"/>
            </a:xfrm>
          </p:grpSpPr>
          <p:sp>
            <p:nvSpPr>
              <p:cNvPr id="396" name="TextBox 1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7" name="Straight Connector 3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393" name="Group 27"/>
            <p:cNvGrpSpPr>
              <a:grpSpLocks/>
            </p:cNvGrpSpPr>
            <p:nvPr/>
          </p:nvGrpSpPr>
          <p:grpSpPr bwMode="auto">
            <a:xfrm>
              <a:off x="2508250" y="3043236"/>
              <a:ext cx="1830388" cy="371526"/>
              <a:chOff x="2510943" y="2724016"/>
              <a:chExt cx="1830076" cy="371582"/>
            </a:xfrm>
          </p:grpSpPr>
          <p:sp>
            <p:nvSpPr>
              <p:cNvPr id="394" name="TextBox 28"/>
              <p:cNvSpPr txBox="1">
                <a:spLocks noChangeArrowheads="1"/>
              </p:cNvSpPr>
              <p:nvPr/>
            </p:nvSpPr>
            <p:spPr bwMode="auto">
              <a:xfrm>
                <a:off x="2510943" y="2724016"/>
                <a:ext cx="419392" cy="371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900" dirty="0"/>
                  <a:t>√</a:t>
                </a:r>
              </a:p>
            </p:txBody>
          </p:sp>
          <p:cxnSp>
            <p:nvCxnSpPr>
              <p:cNvPr id="395" name="Straight Connector 29"/>
              <p:cNvCxnSpPr>
                <a:cxnSpLocks noChangeShapeType="1"/>
              </p:cNvCxnSpPr>
              <p:nvPr/>
            </p:nvCxnSpPr>
            <p:spPr bwMode="auto">
              <a:xfrm>
                <a:off x="2739690" y="2783544"/>
                <a:ext cx="1601329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489" name="Rectangle 15"/>
          <p:cNvSpPr>
            <a:spLocks noChangeArrowheads="1"/>
          </p:cNvSpPr>
          <p:nvPr/>
        </p:nvSpPr>
        <p:spPr bwMode="auto">
          <a:xfrm>
            <a:off x="12326388" y="4243898"/>
            <a:ext cx="3032625" cy="2769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Effect of Two Soil Layers on Active </a:t>
            </a:r>
            <a:r>
              <a: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rPr>
              <a:t>Earth </a:t>
            </a:r>
            <a:r>
              <a:rPr lang="en-US" altLang="en-US" sz="1200" u="sng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Pressure</a:t>
            </a:r>
            <a:endParaRPr lang="en-US" altLang="en-US" sz="1200" u="sng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490" name="Group 489"/>
          <p:cNvGrpSpPr/>
          <p:nvPr/>
        </p:nvGrpSpPr>
        <p:grpSpPr>
          <a:xfrm>
            <a:off x="12177922" y="4562896"/>
            <a:ext cx="3366878" cy="2383988"/>
            <a:chOff x="1174930" y="752028"/>
            <a:chExt cx="7683320" cy="5440334"/>
          </a:xfrm>
        </p:grpSpPr>
        <p:sp>
          <p:nvSpPr>
            <p:cNvPr id="492" name="Trapezoid 21"/>
            <p:cNvSpPr>
              <a:spLocks/>
            </p:cNvSpPr>
            <p:nvPr/>
          </p:nvSpPr>
          <p:spPr bwMode="auto">
            <a:xfrm>
              <a:off x="2809875" y="2667000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553767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493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4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5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496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497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8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99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00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01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02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03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04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5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06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07" name="Isosceles Triangle 506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08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09" name="Straight Connector 2"/>
            <p:cNvCxnSpPr>
              <a:cxnSpLocks noChangeShapeType="1"/>
              <a:stCxn id="496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0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11" name="Oval 40"/>
            <p:cNvSpPr>
              <a:spLocks noChangeArrowheads="1"/>
            </p:cNvSpPr>
            <p:nvPr/>
          </p:nvSpPr>
          <p:spPr bwMode="auto">
            <a:xfrm>
              <a:off x="4329113" y="2632075"/>
              <a:ext cx="76200" cy="76200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12" name="Straight Arrow Connector 4"/>
            <p:cNvCxnSpPr>
              <a:cxnSpLocks noChangeShapeType="1"/>
              <a:endCxn id="505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4429989" y="270193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4" name="TextBox 42"/>
            <p:cNvSpPr txBox="1">
              <a:spLocks noChangeArrowheads="1"/>
            </p:cNvSpPr>
            <p:nvPr/>
          </p:nvSpPr>
          <p:spPr bwMode="auto">
            <a:xfrm>
              <a:off x="4688751" y="2657473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15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16" name="Straight Arrow Connector 9"/>
            <p:cNvCxnSpPr>
              <a:cxnSpLocks noChangeShapeType="1"/>
              <a:endCxn id="504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7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8" name="Straight Arrow Connector 52"/>
            <p:cNvCxnSpPr>
              <a:cxnSpLocks noChangeShapeType="1"/>
            </p:cNvCxnSpPr>
            <p:nvPr/>
          </p:nvCxnSpPr>
          <p:spPr bwMode="auto">
            <a:xfrm flipH="1" flipV="1">
              <a:off x="3273425" y="2679700"/>
              <a:ext cx="1093788" cy="0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9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20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&lt; 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1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22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23" name="Group 522"/>
          <p:cNvGrpSpPr/>
          <p:nvPr/>
        </p:nvGrpSpPr>
        <p:grpSpPr>
          <a:xfrm>
            <a:off x="12106641" y="7022690"/>
            <a:ext cx="3366878" cy="2383988"/>
            <a:chOff x="1174930" y="752028"/>
            <a:chExt cx="7683320" cy="5440334"/>
          </a:xfrm>
        </p:grpSpPr>
        <p:sp>
          <p:nvSpPr>
            <p:cNvPr id="524" name="Trapezoid 21"/>
            <p:cNvSpPr>
              <a:spLocks/>
            </p:cNvSpPr>
            <p:nvPr/>
          </p:nvSpPr>
          <p:spPr bwMode="auto">
            <a:xfrm>
              <a:off x="2809875" y="2667001"/>
              <a:ext cx="2319338" cy="2895600"/>
            </a:xfrm>
            <a:custGeom>
              <a:avLst/>
              <a:gdLst>
                <a:gd name="T0" fmla="*/ 0 w 2319338"/>
                <a:gd name="T1" fmla="*/ 2895600 h 2895600"/>
                <a:gd name="T2" fmla="*/ 436960 w 2319338"/>
                <a:gd name="T3" fmla="*/ 0 h 2895600"/>
                <a:gd name="T4" fmla="*/ 1553767 w 2319338"/>
                <a:gd name="T5" fmla="*/ 0 h 2895600"/>
                <a:gd name="T6" fmla="*/ 2319338 w 2319338"/>
                <a:gd name="T7" fmla="*/ 2895600 h 2895600"/>
                <a:gd name="T8" fmla="*/ 0 w 2319338"/>
                <a:gd name="T9" fmla="*/ 2895600 h 2895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connsiteX0" fmla="*/ 0 w 2319338"/>
                <a:gd name="connsiteY0" fmla="*/ 2895600 h 2895600"/>
                <a:gd name="connsiteX1" fmla="*/ 436960 w 2319338"/>
                <a:gd name="connsiteY1" fmla="*/ 0 h 2895600"/>
                <a:gd name="connsiteX2" fmla="*/ 1081001 w 2319338"/>
                <a:gd name="connsiteY2" fmla="*/ 0 h 2895600"/>
                <a:gd name="connsiteX3" fmla="*/ 2319338 w 2319338"/>
                <a:gd name="connsiteY3" fmla="*/ 2895600 h 2895600"/>
                <a:gd name="connsiteX4" fmla="*/ 0 w 2319338"/>
                <a:gd name="connsiteY4" fmla="*/ 2895600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9338" h="2895600">
                  <a:moveTo>
                    <a:pt x="0" y="2895600"/>
                  </a:moveTo>
                  <a:lnTo>
                    <a:pt x="436960" y="0"/>
                  </a:lnTo>
                  <a:lnTo>
                    <a:pt x="1081001" y="0"/>
                  </a:lnTo>
                  <a:lnTo>
                    <a:pt x="2319338" y="2895600"/>
                  </a:lnTo>
                  <a:lnTo>
                    <a:pt x="0" y="2895600"/>
                  </a:lnTo>
                  <a:close/>
                </a:path>
              </a:pathLst>
            </a:custGeom>
            <a:pattFill prst="dkHorz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25" name="Freeform 80"/>
            <p:cNvSpPr>
              <a:spLocks/>
            </p:cNvSpPr>
            <p:nvPr/>
          </p:nvSpPr>
          <p:spPr bwMode="auto">
            <a:xfrm>
              <a:off x="1989138" y="1371600"/>
              <a:ext cx="1284287" cy="4191000"/>
            </a:xfrm>
            <a:custGeom>
              <a:avLst/>
              <a:gdLst>
                <a:gd name="T0" fmla="*/ 0 w 576"/>
                <a:gd name="T1" fmla="*/ 2147483646 h 1862"/>
                <a:gd name="T2" fmla="*/ 2147483646 w 576"/>
                <a:gd name="T3" fmla="*/ 0 h 1862"/>
                <a:gd name="T4" fmla="*/ 2147483646 w 576"/>
                <a:gd name="T5" fmla="*/ 0 h 1862"/>
                <a:gd name="T6" fmla="*/ 2147483646 w 576"/>
                <a:gd name="T7" fmla="*/ 2147483646 h 1862"/>
                <a:gd name="T8" fmla="*/ 0 w 576"/>
                <a:gd name="T9" fmla="*/ 2147483646 h 186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76"/>
                <a:gd name="T16" fmla="*/ 0 h 1862"/>
                <a:gd name="T17" fmla="*/ 576 w 576"/>
                <a:gd name="T18" fmla="*/ 1862 h 186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76" h="1862">
                  <a:moveTo>
                    <a:pt x="0" y="1862"/>
                  </a:moveTo>
                  <a:lnTo>
                    <a:pt x="463" y="0"/>
                  </a:lnTo>
                  <a:lnTo>
                    <a:pt x="576" y="0"/>
                  </a:lnTo>
                  <a:lnTo>
                    <a:pt x="576" y="1862"/>
                  </a:lnTo>
                  <a:lnTo>
                    <a:pt x="0" y="1862"/>
                  </a:lnTo>
                  <a:close/>
                </a:path>
              </a:pathLst>
            </a:custGeom>
            <a:pattFill prst="horzBrick">
              <a:fgClr>
                <a:srgbClr val="FFC000"/>
              </a:fgClr>
              <a:bgClr>
                <a:schemeClr val="bg1"/>
              </a:bgClr>
            </a:pattFill>
            <a:ln w="3175" cmpd="sng">
              <a:solidFill>
                <a:srgbClr val="00206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6" name="Line 81"/>
            <p:cNvSpPr>
              <a:spLocks noChangeShapeType="1"/>
            </p:cNvSpPr>
            <p:nvPr/>
          </p:nvSpPr>
          <p:spPr bwMode="auto">
            <a:xfrm flipV="1">
              <a:off x="3048000" y="1371600"/>
              <a:ext cx="4800600" cy="0"/>
            </a:xfrm>
            <a:prstGeom prst="line">
              <a:avLst/>
            </a:prstGeom>
            <a:noFill/>
            <a:ln w="3175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7" name="Line 82"/>
            <p:cNvSpPr>
              <a:spLocks noChangeShapeType="1"/>
            </p:cNvSpPr>
            <p:nvPr/>
          </p:nvSpPr>
          <p:spPr bwMode="auto">
            <a:xfrm>
              <a:off x="1174930" y="5562599"/>
              <a:ext cx="2098494" cy="0"/>
            </a:xfrm>
            <a:prstGeom prst="line">
              <a:avLst/>
            </a:prstGeom>
            <a:noFill/>
            <a:ln w="317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00" dirty="0"/>
            </a:p>
          </p:txBody>
        </p:sp>
        <p:sp>
          <p:nvSpPr>
            <p:cNvPr id="528" name="Right Triangle 20"/>
            <p:cNvSpPr>
              <a:spLocks noChangeArrowheads="1"/>
            </p:cNvSpPr>
            <p:nvPr/>
          </p:nvSpPr>
          <p:spPr bwMode="auto">
            <a:xfrm>
              <a:off x="3276600" y="1371600"/>
              <a:ext cx="838200" cy="1295400"/>
            </a:xfrm>
            <a:prstGeom prst="rtTriangle">
              <a:avLst/>
            </a:prstGeom>
            <a:pattFill prst="dkHorz">
              <a:fgClr>
                <a:schemeClr val="accent6">
                  <a:lumMod val="40000"/>
                  <a:lumOff val="60000"/>
                </a:schemeClr>
              </a:fgClr>
              <a:bgClr>
                <a:schemeClr val="bg1"/>
              </a:bgClr>
            </a:patt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29" name="Straight Connector 24"/>
            <p:cNvCxnSpPr>
              <a:cxnSpLocks noChangeShapeType="1"/>
            </p:cNvCxnSpPr>
            <p:nvPr/>
          </p:nvCxnSpPr>
          <p:spPr bwMode="auto">
            <a:xfrm rot="10800000">
              <a:off x="1219200" y="1371600"/>
              <a:ext cx="9144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0" name="Straight Connector 26"/>
            <p:cNvCxnSpPr>
              <a:cxnSpLocks noChangeShapeType="1"/>
            </p:cNvCxnSpPr>
            <p:nvPr/>
          </p:nvCxnSpPr>
          <p:spPr bwMode="auto">
            <a:xfrm rot="10800000">
              <a:off x="1295400" y="2667000"/>
              <a:ext cx="106680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1" name="Straight Arrow Connector 28"/>
            <p:cNvCxnSpPr>
              <a:cxnSpLocks noChangeShapeType="1"/>
            </p:cNvCxnSpPr>
            <p:nvPr/>
          </p:nvCxnSpPr>
          <p:spPr bwMode="auto">
            <a:xfrm rot="5400000">
              <a:off x="800101" y="2019300"/>
              <a:ext cx="1295400" cy="3175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sm" len="sm"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32" name="Straight Arrow Connector 30"/>
            <p:cNvCxnSpPr>
              <a:cxnSpLocks noChangeShapeType="1"/>
            </p:cNvCxnSpPr>
            <p:nvPr/>
          </p:nvCxnSpPr>
          <p:spPr bwMode="auto">
            <a:xfrm rot="5400000">
              <a:off x="1588" y="4114800"/>
              <a:ext cx="2894012" cy="1588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33" name="TextBox 36"/>
            <p:cNvSpPr txBox="1">
              <a:spLocks noChangeArrowheads="1"/>
            </p:cNvSpPr>
            <p:nvPr/>
          </p:nvSpPr>
          <p:spPr bwMode="auto">
            <a:xfrm>
              <a:off x="7632699" y="1371481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1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</a:p>
          </p:txBody>
        </p:sp>
        <p:sp>
          <p:nvSpPr>
            <p:cNvPr id="534" name="TextBox 37"/>
            <p:cNvSpPr txBox="1">
              <a:spLocks noChangeArrowheads="1"/>
            </p:cNvSpPr>
            <p:nvPr/>
          </p:nvSpPr>
          <p:spPr bwMode="auto">
            <a:xfrm>
              <a:off x="1300533" y="1810781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1</a:t>
              </a:r>
            </a:p>
          </p:txBody>
        </p:sp>
        <p:sp>
          <p:nvSpPr>
            <p:cNvPr id="535" name="TextBox 38"/>
            <p:cNvSpPr txBox="1">
              <a:spLocks noChangeArrowheads="1"/>
            </p:cNvSpPr>
            <p:nvPr/>
          </p:nvSpPr>
          <p:spPr bwMode="auto">
            <a:xfrm>
              <a:off x="1360371" y="4037258"/>
              <a:ext cx="640899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h</a:t>
              </a:r>
              <a:r>
                <a:rPr lang="en-US" altLang="en-US" sz="800" baseline="-25000" dirty="0"/>
                <a:t>2</a:t>
              </a:r>
            </a:p>
          </p:txBody>
        </p:sp>
        <p:sp>
          <p:nvSpPr>
            <p:cNvPr id="536" name="Oval 40"/>
            <p:cNvSpPr>
              <a:spLocks noChangeArrowheads="1"/>
            </p:cNvSpPr>
            <p:nvPr/>
          </p:nvSpPr>
          <p:spPr bwMode="auto">
            <a:xfrm>
              <a:off x="5091113" y="5507038"/>
              <a:ext cx="76200" cy="76200"/>
            </a:xfrm>
            <a:prstGeom prst="ellipse">
              <a:avLst/>
            </a:prstGeom>
            <a:solidFill>
              <a:srgbClr val="3399FF"/>
            </a:solidFill>
            <a:ln w="3175" algn="ctr">
              <a:solidFill>
                <a:srgbClr val="00B0F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7" name="Oval 41"/>
            <p:cNvSpPr>
              <a:spLocks noChangeArrowheads="1"/>
            </p:cNvSpPr>
            <p:nvPr/>
          </p:nvSpPr>
          <p:spPr bwMode="auto">
            <a:xfrm>
              <a:off x="4070350" y="2632075"/>
              <a:ext cx="76200" cy="76200"/>
            </a:xfrm>
            <a:prstGeom prst="ellipse">
              <a:avLst/>
            </a:prstGeom>
            <a:solidFill>
              <a:schemeClr val="tx1"/>
            </a:solidFill>
            <a:ln w="317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sp>
          <p:nvSpPr>
            <p:cNvPr id="538" name="TextBox 42"/>
            <p:cNvSpPr txBox="1">
              <a:spLocks noChangeArrowheads="1"/>
            </p:cNvSpPr>
            <p:nvPr/>
          </p:nvSpPr>
          <p:spPr bwMode="auto">
            <a:xfrm>
              <a:off x="3835155" y="1710260"/>
              <a:ext cx="2420404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a1</a:t>
              </a:r>
              <a:endParaRPr lang="en-US" altLang="en-US" sz="800" dirty="0">
                <a:cs typeface="Arial" panose="020B0604020202020204" pitchFamily="34" charset="0"/>
              </a:endParaRPr>
            </a:p>
          </p:txBody>
        </p:sp>
        <p:sp>
          <p:nvSpPr>
            <p:cNvPr id="539" name="Isosceles Triangle 538"/>
            <p:cNvSpPr/>
            <p:nvPr/>
          </p:nvSpPr>
          <p:spPr bwMode="auto">
            <a:xfrm flipV="1">
              <a:off x="6724650" y="1133475"/>
              <a:ext cx="228600" cy="228600"/>
            </a:xfrm>
            <a:prstGeom prst="triangle">
              <a:avLst/>
            </a:prstGeom>
            <a:solidFill>
              <a:schemeClr val="accent6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 sz="800" dirty="0">
                <a:latin typeface="Arial" charset="0"/>
              </a:endParaRPr>
            </a:p>
          </p:txBody>
        </p:sp>
        <p:sp>
          <p:nvSpPr>
            <p:cNvPr id="540" name="TextBox 46"/>
            <p:cNvSpPr txBox="1">
              <a:spLocks noChangeArrowheads="1"/>
            </p:cNvSpPr>
            <p:nvPr/>
          </p:nvSpPr>
          <p:spPr bwMode="auto">
            <a:xfrm>
              <a:off x="6411977" y="752028"/>
              <a:ext cx="893310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/>
                <a:t>G.S.</a:t>
              </a:r>
            </a:p>
          </p:txBody>
        </p:sp>
        <p:cxnSp>
          <p:nvCxnSpPr>
            <p:cNvPr id="541" name="Straight Connector 2"/>
            <p:cNvCxnSpPr>
              <a:cxnSpLocks noChangeShapeType="1"/>
              <a:stCxn id="528" idx="2"/>
            </p:cNvCxnSpPr>
            <p:nvPr/>
          </p:nvCxnSpPr>
          <p:spPr bwMode="auto">
            <a:xfrm>
              <a:off x="3276600" y="2667000"/>
              <a:ext cx="5581650" cy="0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2" name="TextBox 36"/>
            <p:cNvSpPr txBox="1">
              <a:spLocks noChangeArrowheads="1"/>
            </p:cNvSpPr>
            <p:nvPr/>
          </p:nvSpPr>
          <p:spPr bwMode="auto">
            <a:xfrm>
              <a:off x="7695163" y="2891598"/>
              <a:ext cx="762000" cy="77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g</a:t>
              </a:r>
              <a:r>
                <a:rPr lang="en-US" altLang="en-US" sz="800" baseline="-25000" dirty="0">
                  <a:cs typeface="Arial" panose="020B0604020202020204" pitchFamily="34" charset="0"/>
                </a:rPr>
                <a:t>2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latin typeface="Symbol" panose="05050102010706020507" pitchFamily="18" charset="2"/>
                </a:rPr>
                <a:t>f</a:t>
              </a:r>
              <a:r>
                <a:rPr lang="en-US" altLang="en-US" sz="800" baseline="-25000" dirty="0">
                  <a:latin typeface="Symbol" panose="05050102010706020507" pitchFamily="18" charset="2"/>
                </a:rPr>
                <a:t>2</a:t>
              </a:r>
            </a:p>
          </p:txBody>
        </p:sp>
        <p:sp>
          <p:nvSpPr>
            <p:cNvPr id="543" name="Oval 40"/>
            <p:cNvSpPr>
              <a:spLocks noChangeArrowheads="1"/>
            </p:cNvSpPr>
            <p:nvPr/>
          </p:nvSpPr>
          <p:spPr bwMode="auto">
            <a:xfrm>
              <a:off x="3814332" y="2619984"/>
              <a:ext cx="76199" cy="76199"/>
            </a:xfrm>
            <a:prstGeom prst="ellipse">
              <a:avLst/>
            </a:prstGeom>
            <a:solidFill>
              <a:srgbClr val="FF0000"/>
            </a:solidFill>
            <a:ln w="317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800" dirty="0"/>
            </a:p>
          </p:txBody>
        </p:sp>
        <p:cxnSp>
          <p:nvCxnSpPr>
            <p:cNvPr id="544" name="Straight Arrow Connector 4"/>
            <p:cNvCxnSpPr>
              <a:cxnSpLocks noChangeShapeType="1"/>
              <a:endCxn id="537" idx="0"/>
            </p:cNvCxnSpPr>
            <p:nvPr/>
          </p:nvCxnSpPr>
          <p:spPr bwMode="auto">
            <a:xfrm flipH="1">
              <a:off x="4108451" y="2144071"/>
              <a:ext cx="131062" cy="48800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5" name="Straight Arrow Connector 7"/>
            <p:cNvCxnSpPr>
              <a:cxnSpLocks noChangeShapeType="1"/>
            </p:cNvCxnSpPr>
            <p:nvPr/>
          </p:nvCxnSpPr>
          <p:spPr bwMode="auto">
            <a:xfrm flipH="1" flipV="1">
              <a:off x="3935806" y="2736240"/>
              <a:ext cx="423935" cy="185739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46" name="TextBox 42"/>
            <p:cNvSpPr txBox="1">
              <a:spLocks noChangeArrowheads="1"/>
            </p:cNvSpPr>
            <p:nvPr/>
          </p:nvSpPr>
          <p:spPr bwMode="auto">
            <a:xfrm>
              <a:off x="4202113" y="2671855"/>
              <a:ext cx="2189161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FF0000"/>
                  </a:solidFill>
                  <a:latin typeface="Symbol" panose="05050102010706020507" pitchFamily="18" charset="2"/>
                </a:rPr>
                <a:t> = g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soil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FF0000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547" name="TextBox 39"/>
            <p:cNvSpPr txBox="1">
              <a:spLocks noChangeArrowheads="1"/>
            </p:cNvSpPr>
            <p:nvPr/>
          </p:nvSpPr>
          <p:spPr bwMode="auto">
            <a:xfrm>
              <a:off x="4410074" y="5700712"/>
              <a:ext cx="2543175" cy="491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s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= (g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1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1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+ g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h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) </a:t>
              </a:r>
              <a:r>
                <a:rPr lang="en-US" altLang="en-US" sz="800" dirty="0">
                  <a:solidFill>
                    <a:srgbClr val="3399FF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3399FF"/>
                  </a:solidFill>
                  <a:cs typeface="Arial" panose="020B0604020202020204" pitchFamily="34" charset="0"/>
                </a:rPr>
                <a:t>a</a:t>
              </a:r>
              <a:r>
                <a:rPr lang="en-US" altLang="en-US" sz="800" baseline="-25000" dirty="0">
                  <a:solidFill>
                    <a:srgbClr val="3399FF"/>
                  </a:solidFill>
                  <a:latin typeface="Symbol" panose="05050102010706020507" pitchFamily="18" charset="2"/>
                </a:rPr>
                <a:t>2</a:t>
              </a:r>
              <a:r>
                <a:rPr lang="en-US" altLang="en-US" sz="800" dirty="0">
                  <a:solidFill>
                    <a:srgbClr val="3399FF"/>
                  </a:solidFill>
                  <a:latin typeface="Symbol" panose="05050102010706020507" pitchFamily="18" charset="2"/>
                </a:rPr>
                <a:t> </a:t>
              </a:r>
            </a:p>
          </p:txBody>
        </p:sp>
        <p:cxnSp>
          <p:nvCxnSpPr>
            <p:cNvPr id="548" name="Straight Arrow Connector 9"/>
            <p:cNvCxnSpPr>
              <a:cxnSpLocks noChangeShapeType="1"/>
              <a:endCxn id="536" idx="3"/>
            </p:cNvCxnSpPr>
            <p:nvPr/>
          </p:nvCxnSpPr>
          <p:spPr bwMode="auto">
            <a:xfrm flipV="1">
              <a:off x="5045357" y="5572079"/>
              <a:ext cx="56914" cy="296753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49" name="Straight Arrow Connector 11"/>
            <p:cNvCxnSpPr>
              <a:cxnSpLocks noChangeShapeType="1"/>
            </p:cNvCxnSpPr>
            <p:nvPr/>
          </p:nvCxnSpPr>
          <p:spPr bwMode="auto">
            <a:xfrm flipH="1">
              <a:off x="3273425" y="2647950"/>
              <a:ext cx="835025" cy="0"/>
            </a:xfrm>
            <a:prstGeom prst="straightConnector1">
              <a:avLst/>
            </a:prstGeom>
            <a:noFill/>
            <a:ln w="3175" algn="ctr">
              <a:solidFill>
                <a:schemeClr val="tx1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0" name="Straight Arrow Connector 52"/>
            <p:cNvCxnSpPr>
              <a:cxnSpLocks noChangeShapeType="1"/>
              <a:stCxn id="543" idx="6"/>
            </p:cNvCxnSpPr>
            <p:nvPr/>
          </p:nvCxnSpPr>
          <p:spPr bwMode="auto">
            <a:xfrm flipH="1">
              <a:off x="3273426" y="2658085"/>
              <a:ext cx="617105" cy="21615"/>
            </a:xfrm>
            <a:prstGeom prst="straightConnector1">
              <a:avLst/>
            </a:prstGeom>
            <a:noFill/>
            <a:ln w="3175" algn="ctr">
              <a:solidFill>
                <a:srgbClr val="FF0000"/>
              </a:solidFill>
              <a:round/>
              <a:headEnd/>
              <a:tailEnd type="arrow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51" name="Straight Arrow Connector 16"/>
            <p:cNvCxnSpPr>
              <a:cxnSpLocks noChangeShapeType="1"/>
            </p:cNvCxnSpPr>
            <p:nvPr/>
          </p:nvCxnSpPr>
          <p:spPr bwMode="auto">
            <a:xfrm>
              <a:off x="3263900" y="5540375"/>
              <a:ext cx="1874838" cy="7938"/>
            </a:xfrm>
            <a:prstGeom prst="straightConnector1">
              <a:avLst/>
            </a:prstGeom>
            <a:noFill/>
            <a:ln w="3175" algn="ctr">
              <a:solidFill>
                <a:srgbClr val="00B0F0"/>
              </a:solidFill>
              <a:round/>
              <a:headEnd type="arrow" w="sm" len="sm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52" name="Rectangle 20"/>
            <p:cNvSpPr>
              <a:spLocks noChangeArrowheads="1"/>
            </p:cNvSpPr>
            <p:nvPr/>
          </p:nvSpPr>
          <p:spPr bwMode="auto">
            <a:xfrm>
              <a:off x="3900488" y="776288"/>
              <a:ext cx="1513030" cy="491650"/>
            </a:xfrm>
            <a:prstGeom prst="rect">
              <a:avLst/>
            </a:prstGeom>
            <a:noFill/>
            <a:ln w="31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r>
                <a:rPr lang="en-US" altLang="en-US" sz="800" dirty="0" smtClean="0">
                  <a:solidFill>
                    <a:srgbClr val="FF0000"/>
                  </a:solidFill>
                  <a:cs typeface="Arial" panose="020B0604020202020204" pitchFamily="34" charset="0"/>
                </a:rPr>
                <a:t>&gt; </a:t>
              </a: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3" name="Rectangle 62"/>
            <p:cNvSpPr>
              <a:spLocks noChangeArrowheads="1"/>
            </p:cNvSpPr>
            <p:nvPr/>
          </p:nvSpPr>
          <p:spPr bwMode="auto">
            <a:xfrm>
              <a:off x="7405687" y="2232025"/>
              <a:ext cx="843272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a1 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  <p:sp>
          <p:nvSpPr>
            <p:cNvPr id="554" name="Rectangle 63"/>
            <p:cNvSpPr>
              <a:spLocks noChangeArrowheads="1"/>
            </p:cNvSpPr>
            <p:nvPr/>
          </p:nvSpPr>
          <p:spPr bwMode="auto">
            <a:xfrm>
              <a:off x="7636526" y="3663822"/>
              <a:ext cx="758173" cy="491650"/>
            </a:xfrm>
            <a:prstGeom prst="rect">
              <a:avLst/>
            </a:prstGeom>
            <a:noFill/>
            <a:ln w="31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>
                  <a:solidFill>
                    <a:srgbClr val="FF0000"/>
                  </a:solidFill>
                  <a:cs typeface="Arial" panose="020B0604020202020204" pitchFamily="34" charset="0"/>
                </a:rPr>
                <a:t>K</a:t>
              </a:r>
              <a:r>
                <a:rPr lang="en-US" altLang="en-US" sz="800" baseline="-25000" dirty="0">
                  <a:solidFill>
                    <a:srgbClr val="FF0000"/>
                  </a:solidFill>
                  <a:cs typeface="Arial" panose="020B0604020202020204" pitchFamily="34" charset="0"/>
                </a:rPr>
                <a:t>a2</a:t>
              </a:r>
              <a:endParaRPr lang="en-US" altLang="en-US" sz="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56" name="Group 2"/>
          <p:cNvGrpSpPr>
            <a:grpSpLocks/>
          </p:cNvGrpSpPr>
          <p:nvPr/>
        </p:nvGrpSpPr>
        <p:grpSpPr bwMode="auto">
          <a:xfrm flipH="1">
            <a:off x="5845791" y="930426"/>
            <a:ext cx="4169729" cy="2423432"/>
            <a:chOff x="226013" y="667008"/>
            <a:chExt cx="8721727" cy="5181600"/>
          </a:xfrm>
        </p:grpSpPr>
        <p:pic>
          <p:nvPicPr>
            <p:cNvPr id="572" name="Picture 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013" y="667008"/>
              <a:ext cx="8721727" cy="518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" name="Rectangle 572"/>
            <p:cNvSpPr/>
            <p:nvPr/>
          </p:nvSpPr>
          <p:spPr>
            <a:xfrm>
              <a:off x="1349173" y="2921616"/>
              <a:ext cx="1951083" cy="12832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Active </a:t>
              </a:r>
              <a:endParaRPr lang="en-US" altLang="en-US" sz="11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4" name="Rectangle 573"/>
            <p:cNvSpPr/>
            <p:nvPr/>
          </p:nvSpPr>
          <p:spPr>
            <a:xfrm>
              <a:off x="7247514" y="4109397"/>
              <a:ext cx="1562012" cy="1283226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Passive</a:t>
              </a:r>
            </a:p>
            <a:p>
              <a:pPr>
                <a:defRPr/>
              </a:pPr>
              <a:r>
                <a:rPr lang="en-US" altLang="en-US" sz="11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Earth </a:t>
              </a:r>
              <a:r>
                <a:rPr lang="en-US" alt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Pressure </a:t>
              </a:r>
              <a:endParaRPr lang="en-US" sz="11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575" name="Freeform 2"/>
            <p:cNvSpPr>
              <a:spLocks/>
            </p:cNvSpPr>
            <p:nvPr/>
          </p:nvSpPr>
          <p:spPr bwMode="auto">
            <a:xfrm>
              <a:off x="3286125" y="1236663"/>
              <a:ext cx="2286000" cy="3606800"/>
            </a:xfrm>
            <a:custGeom>
              <a:avLst/>
              <a:gdLst>
                <a:gd name="T0" fmla="*/ 7144 w 2286009"/>
                <a:gd name="T1" fmla="*/ 57124 h 3607594"/>
                <a:gd name="T2" fmla="*/ 57150 w 2286009"/>
                <a:gd name="T3" fmla="*/ 121390 h 3607594"/>
                <a:gd name="T4" fmla="*/ 142873 w 2286009"/>
                <a:gd name="T5" fmla="*/ 242781 h 3607594"/>
                <a:gd name="T6" fmla="*/ 171448 w 2286009"/>
                <a:gd name="T7" fmla="*/ 364171 h 3607594"/>
                <a:gd name="T8" fmla="*/ 228598 w 2286009"/>
                <a:gd name="T9" fmla="*/ 442718 h 3607594"/>
                <a:gd name="T10" fmla="*/ 278604 w 2286009"/>
                <a:gd name="T11" fmla="*/ 535545 h 3607594"/>
                <a:gd name="T12" fmla="*/ 328611 w 2286009"/>
                <a:gd name="T13" fmla="*/ 606951 h 3607594"/>
                <a:gd name="T14" fmla="*/ 385759 w 2286009"/>
                <a:gd name="T15" fmla="*/ 685498 h 3607594"/>
                <a:gd name="T16" fmla="*/ 457196 w 2286009"/>
                <a:gd name="T17" fmla="*/ 842591 h 3607594"/>
                <a:gd name="T18" fmla="*/ 550065 w 2286009"/>
                <a:gd name="T19" fmla="*/ 971122 h 3607594"/>
                <a:gd name="T20" fmla="*/ 600071 w 2286009"/>
                <a:gd name="T21" fmla="*/ 1006825 h 3607594"/>
                <a:gd name="T22" fmla="*/ 657219 w 2286009"/>
                <a:gd name="T23" fmla="*/ 1106793 h 3607594"/>
                <a:gd name="T24" fmla="*/ 692938 w 2286009"/>
                <a:gd name="T25" fmla="*/ 1213903 h 3607594"/>
                <a:gd name="T26" fmla="*/ 728657 w 2286009"/>
                <a:gd name="T27" fmla="*/ 1292449 h 3607594"/>
                <a:gd name="T28" fmla="*/ 814382 w 2286009"/>
                <a:gd name="T29" fmla="*/ 1420980 h 3607594"/>
                <a:gd name="T30" fmla="*/ 842957 w 2286009"/>
                <a:gd name="T31" fmla="*/ 1463825 h 3607594"/>
                <a:gd name="T32" fmla="*/ 907248 w 2286009"/>
                <a:gd name="T33" fmla="*/ 1563793 h 3607594"/>
                <a:gd name="T34" fmla="*/ 942967 w 2286009"/>
                <a:gd name="T35" fmla="*/ 1620917 h 3607594"/>
                <a:gd name="T36" fmla="*/ 971542 w 2286009"/>
                <a:gd name="T37" fmla="*/ 1685183 h 3607594"/>
                <a:gd name="T38" fmla="*/ 1000117 w 2286009"/>
                <a:gd name="T39" fmla="*/ 1720886 h 3607594"/>
                <a:gd name="T40" fmla="*/ 1028692 w 2286009"/>
                <a:gd name="T41" fmla="*/ 1778012 h 3607594"/>
                <a:gd name="T42" fmla="*/ 1107273 w 2286009"/>
                <a:gd name="T43" fmla="*/ 1892260 h 3607594"/>
                <a:gd name="T44" fmla="*/ 1142992 w 2286009"/>
                <a:gd name="T45" fmla="*/ 1949386 h 3607594"/>
                <a:gd name="T46" fmla="*/ 1185853 w 2286009"/>
                <a:gd name="T47" fmla="*/ 2027932 h 3607594"/>
                <a:gd name="T48" fmla="*/ 1235859 w 2286009"/>
                <a:gd name="T49" fmla="*/ 2106478 h 3607594"/>
                <a:gd name="T50" fmla="*/ 1285865 w 2286009"/>
                <a:gd name="T51" fmla="*/ 2192165 h 3607594"/>
                <a:gd name="T52" fmla="*/ 1357303 w 2286009"/>
                <a:gd name="T53" fmla="*/ 2313557 h 3607594"/>
                <a:gd name="T54" fmla="*/ 1493032 w 2286009"/>
                <a:gd name="T55" fmla="*/ 2534915 h 3607594"/>
                <a:gd name="T56" fmla="*/ 1535894 w 2286009"/>
                <a:gd name="T57" fmla="*/ 2620602 h 3607594"/>
                <a:gd name="T58" fmla="*/ 1593044 w 2286009"/>
                <a:gd name="T59" fmla="*/ 2734852 h 3607594"/>
                <a:gd name="T60" fmla="*/ 1743061 w 2286009"/>
                <a:gd name="T61" fmla="*/ 2906226 h 3607594"/>
                <a:gd name="T62" fmla="*/ 1785924 w 2286009"/>
                <a:gd name="T63" fmla="*/ 2949071 h 3607594"/>
                <a:gd name="T64" fmla="*/ 1864505 w 2286009"/>
                <a:gd name="T65" fmla="*/ 3027617 h 3607594"/>
                <a:gd name="T66" fmla="*/ 1914509 w 2286009"/>
                <a:gd name="T67" fmla="*/ 3099023 h 3607594"/>
                <a:gd name="T68" fmla="*/ 1971659 w 2286009"/>
                <a:gd name="T69" fmla="*/ 3198992 h 3607594"/>
                <a:gd name="T70" fmla="*/ 2021665 w 2286009"/>
                <a:gd name="T71" fmla="*/ 3263257 h 3607594"/>
                <a:gd name="T72" fmla="*/ 2164538 w 2286009"/>
                <a:gd name="T73" fmla="*/ 3406069 h 3607594"/>
                <a:gd name="T74" fmla="*/ 2228832 w 2286009"/>
                <a:gd name="T75" fmla="*/ 3491756 h 3607594"/>
                <a:gd name="T76" fmla="*/ 2257407 w 2286009"/>
                <a:gd name="T77" fmla="*/ 3570303 h 3607594"/>
                <a:gd name="T78" fmla="*/ 2285982 w 2286009"/>
                <a:gd name="T79" fmla="*/ 3570303 h 36075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286009" h="3607594">
                  <a:moveTo>
                    <a:pt x="0" y="0"/>
                  </a:moveTo>
                  <a:cubicBezTo>
                    <a:pt x="2381" y="19050"/>
                    <a:pt x="583" y="39108"/>
                    <a:pt x="7144" y="57150"/>
                  </a:cubicBezTo>
                  <a:cubicBezTo>
                    <a:pt x="10597" y="66644"/>
                    <a:pt x="22373" y="70606"/>
                    <a:pt x="28575" y="78581"/>
                  </a:cubicBezTo>
                  <a:cubicBezTo>
                    <a:pt x="39117" y="92135"/>
                    <a:pt x="45008" y="109302"/>
                    <a:pt x="57150" y="121444"/>
                  </a:cubicBezTo>
                  <a:cubicBezTo>
                    <a:pt x="120371" y="184665"/>
                    <a:pt x="99355" y="156178"/>
                    <a:pt x="128588" y="200025"/>
                  </a:cubicBezTo>
                  <a:cubicBezTo>
                    <a:pt x="133350" y="214312"/>
                    <a:pt x="141212" y="227919"/>
                    <a:pt x="142875" y="242887"/>
                  </a:cubicBezTo>
                  <a:cubicBezTo>
                    <a:pt x="145256" y="264318"/>
                    <a:pt x="145080" y="286191"/>
                    <a:pt x="150019" y="307181"/>
                  </a:cubicBezTo>
                  <a:cubicBezTo>
                    <a:pt x="154679" y="326986"/>
                    <a:pt x="164497" y="345211"/>
                    <a:pt x="171450" y="364331"/>
                  </a:cubicBezTo>
                  <a:cubicBezTo>
                    <a:pt x="174023" y="371408"/>
                    <a:pt x="175226" y="379027"/>
                    <a:pt x="178594" y="385762"/>
                  </a:cubicBezTo>
                  <a:cubicBezTo>
                    <a:pt x="193123" y="414821"/>
                    <a:pt x="204650" y="413640"/>
                    <a:pt x="228600" y="442912"/>
                  </a:cubicBezTo>
                  <a:cubicBezTo>
                    <a:pt x="243832" y="461529"/>
                    <a:pt x="261434" y="490949"/>
                    <a:pt x="271463" y="514350"/>
                  </a:cubicBezTo>
                  <a:cubicBezTo>
                    <a:pt x="274429" y="521271"/>
                    <a:pt x="274870" y="529243"/>
                    <a:pt x="278606" y="535781"/>
                  </a:cubicBezTo>
                  <a:cubicBezTo>
                    <a:pt x="290824" y="557162"/>
                    <a:pt x="304581" y="568899"/>
                    <a:pt x="321469" y="585787"/>
                  </a:cubicBezTo>
                  <a:cubicBezTo>
                    <a:pt x="323850" y="592931"/>
                    <a:pt x="324570" y="600866"/>
                    <a:pt x="328613" y="607219"/>
                  </a:cubicBezTo>
                  <a:cubicBezTo>
                    <a:pt x="341397" y="627309"/>
                    <a:pt x="358266" y="644556"/>
                    <a:pt x="371475" y="664369"/>
                  </a:cubicBezTo>
                  <a:lnTo>
                    <a:pt x="385763" y="685800"/>
                  </a:lnTo>
                  <a:cubicBezTo>
                    <a:pt x="400295" y="729399"/>
                    <a:pt x="384579" y="685618"/>
                    <a:pt x="414338" y="750094"/>
                  </a:cubicBezTo>
                  <a:cubicBezTo>
                    <a:pt x="423840" y="770680"/>
                    <a:pt x="443709" y="822726"/>
                    <a:pt x="457200" y="842962"/>
                  </a:cubicBezTo>
                  <a:cubicBezTo>
                    <a:pt x="474075" y="868275"/>
                    <a:pt x="493517" y="886423"/>
                    <a:pt x="514350" y="907256"/>
                  </a:cubicBezTo>
                  <a:cubicBezTo>
                    <a:pt x="525129" y="939591"/>
                    <a:pt x="521412" y="934704"/>
                    <a:pt x="550069" y="971550"/>
                  </a:cubicBezTo>
                  <a:cubicBezTo>
                    <a:pt x="556271" y="979525"/>
                    <a:pt x="563279" y="987109"/>
                    <a:pt x="571500" y="992981"/>
                  </a:cubicBezTo>
                  <a:cubicBezTo>
                    <a:pt x="580166" y="999171"/>
                    <a:pt x="590550" y="1002506"/>
                    <a:pt x="600075" y="1007269"/>
                  </a:cubicBezTo>
                  <a:cubicBezTo>
                    <a:pt x="610695" y="1039127"/>
                    <a:pt x="605033" y="1027306"/>
                    <a:pt x="628650" y="1064419"/>
                  </a:cubicBezTo>
                  <a:cubicBezTo>
                    <a:pt x="637869" y="1078906"/>
                    <a:pt x="657225" y="1107281"/>
                    <a:pt x="657225" y="1107281"/>
                  </a:cubicBezTo>
                  <a:cubicBezTo>
                    <a:pt x="664399" y="1143150"/>
                    <a:pt x="664156" y="1149611"/>
                    <a:pt x="678656" y="1185862"/>
                  </a:cubicBezTo>
                  <a:cubicBezTo>
                    <a:pt x="682611" y="1195750"/>
                    <a:pt x="689305" y="1204429"/>
                    <a:pt x="692944" y="1214437"/>
                  </a:cubicBezTo>
                  <a:cubicBezTo>
                    <a:pt x="698868" y="1230729"/>
                    <a:pt x="700057" y="1248662"/>
                    <a:pt x="707231" y="1264444"/>
                  </a:cubicBezTo>
                  <a:cubicBezTo>
                    <a:pt x="712158" y="1275283"/>
                    <a:pt x="722353" y="1282922"/>
                    <a:pt x="728663" y="1293019"/>
                  </a:cubicBezTo>
                  <a:cubicBezTo>
                    <a:pt x="734307" y="1302049"/>
                    <a:pt x="737471" y="1312462"/>
                    <a:pt x="742950" y="1321594"/>
                  </a:cubicBezTo>
                  <a:cubicBezTo>
                    <a:pt x="755119" y="1341875"/>
                    <a:pt x="802292" y="1409510"/>
                    <a:pt x="814388" y="1421606"/>
                  </a:cubicBezTo>
                  <a:lnTo>
                    <a:pt x="835819" y="1443037"/>
                  </a:lnTo>
                  <a:cubicBezTo>
                    <a:pt x="838200" y="1450181"/>
                    <a:pt x="839595" y="1457734"/>
                    <a:pt x="842963" y="1464469"/>
                  </a:cubicBezTo>
                  <a:cubicBezTo>
                    <a:pt x="853505" y="1485554"/>
                    <a:pt x="873558" y="1502342"/>
                    <a:pt x="885825" y="1521619"/>
                  </a:cubicBezTo>
                  <a:cubicBezTo>
                    <a:pt x="894401" y="1535095"/>
                    <a:pt x="899037" y="1550784"/>
                    <a:pt x="907256" y="1564481"/>
                  </a:cubicBezTo>
                  <a:cubicBezTo>
                    <a:pt x="913382" y="1574691"/>
                    <a:pt x="922378" y="1582959"/>
                    <a:pt x="928688" y="1593056"/>
                  </a:cubicBezTo>
                  <a:cubicBezTo>
                    <a:pt x="934332" y="1602086"/>
                    <a:pt x="937691" y="1612385"/>
                    <a:pt x="942975" y="1621631"/>
                  </a:cubicBezTo>
                  <a:cubicBezTo>
                    <a:pt x="947235" y="1629086"/>
                    <a:pt x="952500" y="1635918"/>
                    <a:pt x="957263" y="1643062"/>
                  </a:cubicBezTo>
                  <a:lnTo>
                    <a:pt x="971550" y="1685925"/>
                  </a:lnTo>
                  <a:cubicBezTo>
                    <a:pt x="973931" y="1693069"/>
                    <a:pt x="972429" y="1703179"/>
                    <a:pt x="978694" y="1707356"/>
                  </a:cubicBezTo>
                  <a:lnTo>
                    <a:pt x="1000125" y="1721644"/>
                  </a:lnTo>
                  <a:cubicBezTo>
                    <a:pt x="1007269" y="1733550"/>
                    <a:pt x="1015347" y="1744943"/>
                    <a:pt x="1021556" y="1757362"/>
                  </a:cubicBezTo>
                  <a:cubicBezTo>
                    <a:pt x="1024924" y="1764097"/>
                    <a:pt x="1024964" y="1772256"/>
                    <a:pt x="1028700" y="1778794"/>
                  </a:cubicBezTo>
                  <a:cubicBezTo>
                    <a:pt x="1034607" y="1789132"/>
                    <a:pt x="1043386" y="1797558"/>
                    <a:pt x="1050131" y="1807369"/>
                  </a:cubicBezTo>
                  <a:cubicBezTo>
                    <a:pt x="1069587" y="1835669"/>
                    <a:pt x="1091922" y="1862377"/>
                    <a:pt x="1107281" y="1893094"/>
                  </a:cubicBezTo>
                  <a:cubicBezTo>
                    <a:pt x="1112044" y="1902619"/>
                    <a:pt x="1115925" y="1912638"/>
                    <a:pt x="1121569" y="1921669"/>
                  </a:cubicBezTo>
                  <a:cubicBezTo>
                    <a:pt x="1127879" y="1931765"/>
                    <a:pt x="1136396" y="1940337"/>
                    <a:pt x="1143000" y="1950244"/>
                  </a:cubicBezTo>
                  <a:cubicBezTo>
                    <a:pt x="1150702" y="1961797"/>
                    <a:pt x="1157782" y="1973773"/>
                    <a:pt x="1164431" y="1985962"/>
                  </a:cubicBezTo>
                  <a:cubicBezTo>
                    <a:pt x="1172080" y="1999986"/>
                    <a:pt x="1177002" y="2015534"/>
                    <a:pt x="1185863" y="2028825"/>
                  </a:cubicBezTo>
                  <a:cubicBezTo>
                    <a:pt x="1191467" y="2037231"/>
                    <a:pt x="1200150" y="2043112"/>
                    <a:pt x="1207294" y="2050256"/>
                  </a:cubicBezTo>
                  <a:cubicBezTo>
                    <a:pt x="1216819" y="2069306"/>
                    <a:pt x="1224055" y="2089684"/>
                    <a:pt x="1235869" y="2107406"/>
                  </a:cubicBezTo>
                  <a:cubicBezTo>
                    <a:pt x="1265804" y="2152310"/>
                    <a:pt x="1234233" y="2103033"/>
                    <a:pt x="1264444" y="2157412"/>
                  </a:cubicBezTo>
                  <a:cubicBezTo>
                    <a:pt x="1271187" y="2169550"/>
                    <a:pt x="1279378" y="2180860"/>
                    <a:pt x="1285875" y="2193131"/>
                  </a:cubicBezTo>
                  <a:cubicBezTo>
                    <a:pt x="1300823" y="2221366"/>
                    <a:pt x="1308780" y="2253909"/>
                    <a:pt x="1328738" y="2278856"/>
                  </a:cubicBezTo>
                  <a:cubicBezTo>
                    <a:pt x="1338263" y="2290762"/>
                    <a:pt x="1349030" y="2301774"/>
                    <a:pt x="1357313" y="2314575"/>
                  </a:cubicBezTo>
                  <a:cubicBezTo>
                    <a:pt x="1375284" y="2342349"/>
                    <a:pt x="1407319" y="2400300"/>
                    <a:pt x="1407319" y="2400300"/>
                  </a:cubicBezTo>
                  <a:cubicBezTo>
                    <a:pt x="1425206" y="2471846"/>
                    <a:pt x="1408657" y="2420958"/>
                    <a:pt x="1493044" y="2536031"/>
                  </a:cubicBezTo>
                  <a:cubicBezTo>
                    <a:pt x="1502569" y="2557462"/>
                    <a:pt x="1511131" y="2579348"/>
                    <a:pt x="1521619" y="2600325"/>
                  </a:cubicBezTo>
                  <a:cubicBezTo>
                    <a:pt x="1525459" y="2608004"/>
                    <a:pt x="1531356" y="2614475"/>
                    <a:pt x="1535906" y="2621756"/>
                  </a:cubicBezTo>
                  <a:cubicBezTo>
                    <a:pt x="1543265" y="2633531"/>
                    <a:pt x="1551128" y="2645056"/>
                    <a:pt x="1557338" y="2657475"/>
                  </a:cubicBezTo>
                  <a:cubicBezTo>
                    <a:pt x="1575973" y="2694744"/>
                    <a:pt x="1567864" y="2698268"/>
                    <a:pt x="1593056" y="2736056"/>
                  </a:cubicBezTo>
                  <a:cubicBezTo>
                    <a:pt x="1623635" y="2781924"/>
                    <a:pt x="1639996" y="2787335"/>
                    <a:pt x="1685925" y="2821781"/>
                  </a:cubicBezTo>
                  <a:cubicBezTo>
                    <a:pt x="1732278" y="2902898"/>
                    <a:pt x="1694396" y="2842601"/>
                    <a:pt x="1743075" y="2907506"/>
                  </a:cubicBezTo>
                  <a:cubicBezTo>
                    <a:pt x="1748226" y="2914375"/>
                    <a:pt x="1751292" y="2922866"/>
                    <a:pt x="1757363" y="2928937"/>
                  </a:cubicBezTo>
                  <a:cubicBezTo>
                    <a:pt x="1765782" y="2937356"/>
                    <a:pt x="1776413" y="2943225"/>
                    <a:pt x="1785938" y="2950369"/>
                  </a:cubicBezTo>
                  <a:cubicBezTo>
                    <a:pt x="1799816" y="2992007"/>
                    <a:pt x="1783838" y="2958691"/>
                    <a:pt x="1835944" y="3000375"/>
                  </a:cubicBezTo>
                  <a:cubicBezTo>
                    <a:pt x="1846463" y="3008790"/>
                    <a:pt x="1854381" y="3020080"/>
                    <a:pt x="1864519" y="3028950"/>
                  </a:cubicBezTo>
                  <a:cubicBezTo>
                    <a:pt x="1873479" y="3036790"/>
                    <a:pt x="1883569" y="3043237"/>
                    <a:pt x="1893094" y="3050381"/>
                  </a:cubicBezTo>
                  <a:cubicBezTo>
                    <a:pt x="1900038" y="3071213"/>
                    <a:pt x="1901916" y="3080212"/>
                    <a:pt x="1914525" y="3100387"/>
                  </a:cubicBezTo>
                  <a:cubicBezTo>
                    <a:pt x="1920835" y="3110483"/>
                    <a:pt x="1928812" y="3119437"/>
                    <a:pt x="1935956" y="3128962"/>
                  </a:cubicBezTo>
                  <a:cubicBezTo>
                    <a:pt x="1946579" y="3160830"/>
                    <a:pt x="1945973" y="3163683"/>
                    <a:pt x="1971675" y="3200400"/>
                  </a:cubicBezTo>
                  <a:cubicBezTo>
                    <a:pt x="1977469" y="3208676"/>
                    <a:pt x="1986904" y="3213856"/>
                    <a:pt x="1993106" y="3221831"/>
                  </a:cubicBezTo>
                  <a:cubicBezTo>
                    <a:pt x="2003648" y="3235385"/>
                    <a:pt x="2010954" y="3251285"/>
                    <a:pt x="2021681" y="3264694"/>
                  </a:cubicBezTo>
                  <a:cubicBezTo>
                    <a:pt x="2036849" y="3283655"/>
                    <a:pt x="2111887" y="3347946"/>
                    <a:pt x="2114550" y="3350419"/>
                  </a:cubicBezTo>
                  <a:cubicBezTo>
                    <a:pt x="2138611" y="3372761"/>
                    <a:pt x="2149970" y="3382043"/>
                    <a:pt x="2164556" y="3407569"/>
                  </a:cubicBezTo>
                  <a:cubicBezTo>
                    <a:pt x="2169839" y="3416815"/>
                    <a:pt x="2173200" y="3427113"/>
                    <a:pt x="2178844" y="3436144"/>
                  </a:cubicBezTo>
                  <a:cubicBezTo>
                    <a:pt x="2219718" y="3501541"/>
                    <a:pt x="2179003" y="3426832"/>
                    <a:pt x="2228850" y="3493294"/>
                  </a:cubicBezTo>
                  <a:cubicBezTo>
                    <a:pt x="2235240" y="3501813"/>
                    <a:pt x="2238375" y="3512344"/>
                    <a:pt x="2243138" y="3521869"/>
                  </a:cubicBezTo>
                  <a:cubicBezTo>
                    <a:pt x="2245428" y="3531030"/>
                    <a:pt x="2252299" y="3561623"/>
                    <a:pt x="2257425" y="3571875"/>
                  </a:cubicBezTo>
                  <a:cubicBezTo>
                    <a:pt x="2263635" y="3584294"/>
                    <a:pt x="2271712" y="3595688"/>
                    <a:pt x="2278856" y="3607594"/>
                  </a:cubicBezTo>
                  <a:cubicBezTo>
                    <a:pt x="2286578" y="3576709"/>
                    <a:pt x="2286000" y="3588837"/>
                    <a:pt x="2286000" y="3571875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6" name="Freeform 4"/>
            <p:cNvSpPr>
              <a:spLocks/>
            </p:cNvSpPr>
            <p:nvPr/>
          </p:nvSpPr>
          <p:spPr bwMode="auto">
            <a:xfrm>
              <a:off x="5735638" y="3243263"/>
              <a:ext cx="3122612" cy="1571625"/>
            </a:xfrm>
            <a:custGeom>
              <a:avLst/>
              <a:gdLst>
                <a:gd name="T0" fmla="*/ 35737 w 3121819"/>
                <a:gd name="T1" fmla="*/ 1564481 h 1571625"/>
                <a:gd name="T2" fmla="*/ 107211 w 3121819"/>
                <a:gd name="T3" fmla="*/ 1550193 h 1571625"/>
                <a:gd name="T4" fmla="*/ 157243 w 3121819"/>
                <a:gd name="T5" fmla="*/ 1521618 h 1571625"/>
                <a:gd name="T6" fmla="*/ 228716 w 3121819"/>
                <a:gd name="T7" fmla="*/ 1471612 h 1571625"/>
                <a:gd name="T8" fmla="*/ 350222 w 3121819"/>
                <a:gd name="T9" fmla="*/ 1435893 h 1571625"/>
                <a:gd name="T10" fmla="*/ 550349 w 3121819"/>
                <a:gd name="T11" fmla="*/ 1378743 h 1571625"/>
                <a:gd name="T12" fmla="*/ 693296 w 3121819"/>
                <a:gd name="T13" fmla="*/ 1343025 h 1571625"/>
                <a:gd name="T14" fmla="*/ 779065 w 3121819"/>
                <a:gd name="T15" fmla="*/ 1300162 h 1571625"/>
                <a:gd name="T16" fmla="*/ 893423 w 3121819"/>
                <a:gd name="T17" fmla="*/ 1221581 h 1571625"/>
                <a:gd name="T18" fmla="*/ 943455 w 3121819"/>
                <a:gd name="T19" fmla="*/ 1193006 h 1571625"/>
                <a:gd name="T20" fmla="*/ 1114991 w 3121819"/>
                <a:gd name="T21" fmla="*/ 1143000 h 1571625"/>
                <a:gd name="T22" fmla="*/ 1193613 w 3121819"/>
                <a:gd name="T23" fmla="*/ 1121568 h 1571625"/>
                <a:gd name="T24" fmla="*/ 1300823 w 3121819"/>
                <a:gd name="T25" fmla="*/ 1085850 h 1571625"/>
                <a:gd name="T26" fmla="*/ 1386592 w 3121819"/>
                <a:gd name="T27" fmla="*/ 1035843 h 1571625"/>
                <a:gd name="T28" fmla="*/ 1579571 w 3121819"/>
                <a:gd name="T29" fmla="*/ 1014412 h 1571625"/>
                <a:gd name="T30" fmla="*/ 1665340 w 3121819"/>
                <a:gd name="T31" fmla="*/ 971550 h 1571625"/>
                <a:gd name="T32" fmla="*/ 1736814 w 3121819"/>
                <a:gd name="T33" fmla="*/ 935831 h 1571625"/>
                <a:gd name="T34" fmla="*/ 1793993 w 3121819"/>
                <a:gd name="T35" fmla="*/ 878681 h 1571625"/>
                <a:gd name="T36" fmla="*/ 1858319 w 3121819"/>
                <a:gd name="T37" fmla="*/ 864393 h 1571625"/>
                <a:gd name="T38" fmla="*/ 1908352 w 3121819"/>
                <a:gd name="T39" fmla="*/ 835818 h 1571625"/>
                <a:gd name="T40" fmla="*/ 2001266 w 3121819"/>
                <a:gd name="T41" fmla="*/ 785812 h 1571625"/>
                <a:gd name="T42" fmla="*/ 2058446 w 3121819"/>
                <a:gd name="T43" fmla="*/ 742950 h 1571625"/>
                <a:gd name="T44" fmla="*/ 2158509 w 3121819"/>
                <a:gd name="T45" fmla="*/ 700087 h 1571625"/>
                <a:gd name="T46" fmla="*/ 2287162 w 3121819"/>
                <a:gd name="T47" fmla="*/ 664368 h 1571625"/>
                <a:gd name="T48" fmla="*/ 2358636 w 3121819"/>
                <a:gd name="T49" fmla="*/ 642937 h 1571625"/>
                <a:gd name="T50" fmla="*/ 2430109 w 3121819"/>
                <a:gd name="T51" fmla="*/ 600075 h 1571625"/>
                <a:gd name="T52" fmla="*/ 2530173 w 3121819"/>
                <a:gd name="T53" fmla="*/ 571500 h 1571625"/>
                <a:gd name="T54" fmla="*/ 2637384 w 3121819"/>
                <a:gd name="T55" fmla="*/ 528637 h 1571625"/>
                <a:gd name="T56" fmla="*/ 2716005 w 3121819"/>
                <a:gd name="T57" fmla="*/ 492918 h 1571625"/>
                <a:gd name="T58" fmla="*/ 2801773 w 3121819"/>
                <a:gd name="T59" fmla="*/ 471487 h 1571625"/>
                <a:gd name="T60" fmla="*/ 2880394 w 3121819"/>
                <a:gd name="T61" fmla="*/ 450056 h 1571625"/>
                <a:gd name="T62" fmla="*/ 2937574 w 3121819"/>
                <a:gd name="T63" fmla="*/ 392906 h 1571625"/>
                <a:gd name="T64" fmla="*/ 2966163 w 3121819"/>
                <a:gd name="T65" fmla="*/ 307181 h 1571625"/>
                <a:gd name="T66" fmla="*/ 3044784 w 3121819"/>
                <a:gd name="T67" fmla="*/ 128587 h 1571625"/>
                <a:gd name="T68" fmla="*/ 3123405 w 3121819"/>
                <a:gd name="T69" fmla="*/ 0 h 15716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21819" h="1571625">
                  <a:moveTo>
                    <a:pt x="0" y="1571625"/>
                  </a:moveTo>
                  <a:cubicBezTo>
                    <a:pt x="11906" y="1569244"/>
                    <a:pt x="23742" y="1566477"/>
                    <a:pt x="35719" y="1564481"/>
                  </a:cubicBezTo>
                  <a:cubicBezTo>
                    <a:pt x="52328" y="1561713"/>
                    <a:pt x="69214" y="1560639"/>
                    <a:pt x="85725" y="1557337"/>
                  </a:cubicBezTo>
                  <a:cubicBezTo>
                    <a:pt x="93109" y="1555860"/>
                    <a:pt x="99851" y="1552019"/>
                    <a:pt x="107157" y="1550193"/>
                  </a:cubicBezTo>
                  <a:cubicBezTo>
                    <a:pt x="118936" y="1547248"/>
                    <a:pt x="130969" y="1545431"/>
                    <a:pt x="142875" y="1543050"/>
                  </a:cubicBezTo>
                  <a:cubicBezTo>
                    <a:pt x="147638" y="1535906"/>
                    <a:pt x="150129" y="1526542"/>
                    <a:pt x="157163" y="1521618"/>
                  </a:cubicBezTo>
                  <a:cubicBezTo>
                    <a:pt x="174611" y="1509404"/>
                    <a:pt x="214313" y="1493043"/>
                    <a:pt x="214313" y="1493043"/>
                  </a:cubicBezTo>
                  <a:cubicBezTo>
                    <a:pt x="219075" y="1485899"/>
                    <a:pt x="222529" y="1477683"/>
                    <a:pt x="228600" y="1471612"/>
                  </a:cubicBezTo>
                  <a:cubicBezTo>
                    <a:pt x="234671" y="1465541"/>
                    <a:pt x="242577" y="1461585"/>
                    <a:pt x="250032" y="1457325"/>
                  </a:cubicBezTo>
                  <a:cubicBezTo>
                    <a:pt x="292441" y="1433091"/>
                    <a:pt x="285022" y="1442395"/>
                    <a:pt x="350044" y="1435893"/>
                  </a:cubicBezTo>
                  <a:cubicBezTo>
                    <a:pt x="449821" y="1410949"/>
                    <a:pt x="406715" y="1419304"/>
                    <a:pt x="478632" y="1407318"/>
                  </a:cubicBezTo>
                  <a:cubicBezTo>
                    <a:pt x="548196" y="1372536"/>
                    <a:pt x="494983" y="1395269"/>
                    <a:pt x="550069" y="1378743"/>
                  </a:cubicBezTo>
                  <a:cubicBezTo>
                    <a:pt x="564494" y="1374415"/>
                    <a:pt x="578076" y="1366932"/>
                    <a:pt x="592932" y="1364456"/>
                  </a:cubicBezTo>
                  <a:cubicBezTo>
                    <a:pt x="628897" y="1358462"/>
                    <a:pt x="657350" y="1354890"/>
                    <a:pt x="692944" y="1343025"/>
                  </a:cubicBezTo>
                  <a:cubicBezTo>
                    <a:pt x="707232" y="1338262"/>
                    <a:pt x="722336" y="1335472"/>
                    <a:pt x="735807" y="1328737"/>
                  </a:cubicBezTo>
                  <a:cubicBezTo>
                    <a:pt x="751165" y="1321058"/>
                    <a:pt x="763945" y="1308997"/>
                    <a:pt x="778669" y="1300162"/>
                  </a:cubicBezTo>
                  <a:cubicBezTo>
                    <a:pt x="800735" y="1286922"/>
                    <a:pt x="806506" y="1286121"/>
                    <a:pt x="828675" y="1278731"/>
                  </a:cubicBezTo>
                  <a:cubicBezTo>
                    <a:pt x="847610" y="1259796"/>
                    <a:pt x="867472" y="1234329"/>
                    <a:pt x="892969" y="1221581"/>
                  </a:cubicBezTo>
                  <a:cubicBezTo>
                    <a:pt x="899704" y="1218213"/>
                    <a:pt x="907256" y="1216818"/>
                    <a:pt x="914400" y="1214437"/>
                  </a:cubicBezTo>
                  <a:cubicBezTo>
                    <a:pt x="923925" y="1207293"/>
                    <a:pt x="932637" y="1198913"/>
                    <a:pt x="942975" y="1193006"/>
                  </a:cubicBezTo>
                  <a:cubicBezTo>
                    <a:pt x="959600" y="1183506"/>
                    <a:pt x="1003418" y="1180289"/>
                    <a:pt x="1014413" y="1178718"/>
                  </a:cubicBezTo>
                  <a:cubicBezTo>
                    <a:pt x="1084518" y="1143665"/>
                    <a:pt x="1050554" y="1153644"/>
                    <a:pt x="1114425" y="1143000"/>
                  </a:cubicBezTo>
                  <a:cubicBezTo>
                    <a:pt x="1123950" y="1138237"/>
                    <a:pt x="1132726" y="1131514"/>
                    <a:pt x="1143000" y="1128712"/>
                  </a:cubicBezTo>
                  <a:cubicBezTo>
                    <a:pt x="1159245" y="1124281"/>
                    <a:pt x="1176496" y="1124870"/>
                    <a:pt x="1193007" y="1121568"/>
                  </a:cubicBezTo>
                  <a:cubicBezTo>
                    <a:pt x="1212262" y="1117717"/>
                    <a:pt x="1231213" y="1112448"/>
                    <a:pt x="1250157" y="1107281"/>
                  </a:cubicBezTo>
                  <a:cubicBezTo>
                    <a:pt x="1278633" y="1099515"/>
                    <a:pt x="1269176" y="1099622"/>
                    <a:pt x="1300163" y="1085850"/>
                  </a:cubicBezTo>
                  <a:cubicBezTo>
                    <a:pt x="1325792" y="1074460"/>
                    <a:pt x="1333747" y="1072274"/>
                    <a:pt x="1357313" y="1064418"/>
                  </a:cubicBezTo>
                  <a:cubicBezTo>
                    <a:pt x="1366838" y="1054893"/>
                    <a:pt x="1374113" y="1042385"/>
                    <a:pt x="1385888" y="1035843"/>
                  </a:cubicBezTo>
                  <a:cubicBezTo>
                    <a:pt x="1396502" y="1029946"/>
                    <a:pt x="1409630" y="1030696"/>
                    <a:pt x="1421607" y="1028700"/>
                  </a:cubicBezTo>
                  <a:cubicBezTo>
                    <a:pt x="1486715" y="1017849"/>
                    <a:pt x="1498047" y="1019794"/>
                    <a:pt x="1578769" y="1014412"/>
                  </a:cubicBezTo>
                  <a:cubicBezTo>
                    <a:pt x="1582511" y="1013664"/>
                    <a:pt x="1627378" y="1006225"/>
                    <a:pt x="1635919" y="1000125"/>
                  </a:cubicBezTo>
                  <a:cubicBezTo>
                    <a:pt x="1646880" y="992296"/>
                    <a:pt x="1653130" y="978782"/>
                    <a:pt x="1664494" y="971550"/>
                  </a:cubicBezTo>
                  <a:cubicBezTo>
                    <a:pt x="1679794" y="961814"/>
                    <a:pt x="1698279" y="958228"/>
                    <a:pt x="1714500" y="950118"/>
                  </a:cubicBezTo>
                  <a:cubicBezTo>
                    <a:pt x="1722179" y="946278"/>
                    <a:pt x="1728788" y="940593"/>
                    <a:pt x="1735932" y="935831"/>
                  </a:cubicBezTo>
                  <a:cubicBezTo>
                    <a:pt x="1740694" y="928687"/>
                    <a:pt x="1744723" y="920996"/>
                    <a:pt x="1750219" y="914400"/>
                  </a:cubicBezTo>
                  <a:cubicBezTo>
                    <a:pt x="1761507" y="900854"/>
                    <a:pt x="1777023" y="886710"/>
                    <a:pt x="1793082" y="878681"/>
                  </a:cubicBezTo>
                  <a:cubicBezTo>
                    <a:pt x="1799817" y="875313"/>
                    <a:pt x="1807162" y="873171"/>
                    <a:pt x="1814513" y="871537"/>
                  </a:cubicBezTo>
                  <a:cubicBezTo>
                    <a:pt x="1828652" y="868395"/>
                    <a:pt x="1843088" y="866774"/>
                    <a:pt x="1857375" y="864393"/>
                  </a:cubicBezTo>
                  <a:cubicBezTo>
                    <a:pt x="1866900" y="859631"/>
                    <a:pt x="1876704" y="855389"/>
                    <a:pt x="1885950" y="850106"/>
                  </a:cubicBezTo>
                  <a:cubicBezTo>
                    <a:pt x="1893405" y="845846"/>
                    <a:pt x="1899536" y="839305"/>
                    <a:pt x="1907382" y="835818"/>
                  </a:cubicBezTo>
                  <a:cubicBezTo>
                    <a:pt x="1934942" y="823569"/>
                    <a:pt x="1954738" y="824444"/>
                    <a:pt x="1978819" y="807243"/>
                  </a:cubicBezTo>
                  <a:cubicBezTo>
                    <a:pt x="1987040" y="801371"/>
                    <a:pt x="1992489" y="792279"/>
                    <a:pt x="2000250" y="785812"/>
                  </a:cubicBezTo>
                  <a:cubicBezTo>
                    <a:pt x="2006846" y="780316"/>
                    <a:pt x="2014538" y="776287"/>
                    <a:pt x="2021682" y="771525"/>
                  </a:cubicBezTo>
                  <a:cubicBezTo>
                    <a:pt x="2048793" y="730856"/>
                    <a:pt x="2020240" y="764185"/>
                    <a:pt x="2057400" y="742950"/>
                  </a:cubicBezTo>
                  <a:cubicBezTo>
                    <a:pt x="2057464" y="742913"/>
                    <a:pt x="2101580" y="708979"/>
                    <a:pt x="2107407" y="707231"/>
                  </a:cubicBezTo>
                  <a:cubicBezTo>
                    <a:pt x="2123535" y="702393"/>
                    <a:pt x="2140744" y="702468"/>
                    <a:pt x="2157413" y="700087"/>
                  </a:cubicBezTo>
                  <a:cubicBezTo>
                    <a:pt x="2188190" y="689827"/>
                    <a:pt x="2187948" y="689563"/>
                    <a:pt x="2228850" y="678656"/>
                  </a:cubicBezTo>
                  <a:cubicBezTo>
                    <a:pt x="2247823" y="673596"/>
                    <a:pt x="2267056" y="669535"/>
                    <a:pt x="2286000" y="664368"/>
                  </a:cubicBezTo>
                  <a:cubicBezTo>
                    <a:pt x="2293265" y="662387"/>
                    <a:pt x="2300191" y="659294"/>
                    <a:pt x="2307432" y="657225"/>
                  </a:cubicBezTo>
                  <a:cubicBezTo>
                    <a:pt x="2370188" y="639296"/>
                    <a:pt x="2306080" y="660057"/>
                    <a:pt x="2357438" y="642937"/>
                  </a:cubicBezTo>
                  <a:cubicBezTo>
                    <a:pt x="2426532" y="591117"/>
                    <a:pt x="2352902" y="641633"/>
                    <a:pt x="2407444" y="614362"/>
                  </a:cubicBezTo>
                  <a:cubicBezTo>
                    <a:pt x="2415123" y="610522"/>
                    <a:pt x="2421029" y="603562"/>
                    <a:pt x="2428875" y="600075"/>
                  </a:cubicBezTo>
                  <a:cubicBezTo>
                    <a:pt x="2468283" y="582560"/>
                    <a:pt x="2469042" y="588246"/>
                    <a:pt x="2507457" y="578643"/>
                  </a:cubicBezTo>
                  <a:cubicBezTo>
                    <a:pt x="2514762" y="576817"/>
                    <a:pt x="2521583" y="573326"/>
                    <a:pt x="2528888" y="571500"/>
                  </a:cubicBezTo>
                  <a:cubicBezTo>
                    <a:pt x="2550187" y="566175"/>
                    <a:pt x="2571751" y="561975"/>
                    <a:pt x="2593182" y="557212"/>
                  </a:cubicBezTo>
                  <a:lnTo>
                    <a:pt x="2636044" y="528637"/>
                  </a:lnTo>
                  <a:cubicBezTo>
                    <a:pt x="2643188" y="523875"/>
                    <a:pt x="2649504" y="517539"/>
                    <a:pt x="2657475" y="514350"/>
                  </a:cubicBezTo>
                  <a:cubicBezTo>
                    <a:pt x="2668395" y="509982"/>
                    <a:pt x="2699696" y="496650"/>
                    <a:pt x="2714625" y="492918"/>
                  </a:cubicBezTo>
                  <a:cubicBezTo>
                    <a:pt x="2726405" y="489973"/>
                    <a:pt x="2738564" y="488720"/>
                    <a:pt x="2750344" y="485775"/>
                  </a:cubicBezTo>
                  <a:cubicBezTo>
                    <a:pt x="2767162" y="481571"/>
                    <a:pt x="2783625" y="476048"/>
                    <a:pt x="2800350" y="471487"/>
                  </a:cubicBezTo>
                  <a:cubicBezTo>
                    <a:pt x="2809822" y="468904"/>
                    <a:pt x="2819453" y="466926"/>
                    <a:pt x="2828925" y="464343"/>
                  </a:cubicBezTo>
                  <a:cubicBezTo>
                    <a:pt x="2845650" y="459782"/>
                    <a:pt x="2862263" y="454818"/>
                    <a:pt x="2878932" y="450056"/>
                  </a:cubicBezTo>
                  <a:cubicBezTo>
                    <a:pt x="2893219" y="440531"/>
                    <a:pt x="2909652" y="433623"/>
                    <a:pt x="2921794" y="421481"/>
                  </a:cubicBezTo>
                  <a:cubicBezTo>
                    <a:pt x="2929324" y="413951"/>
                    <a:pt x="2931887" y="402694"/>
                    <a:pt x="2936082" y="392906"/>
                  </a:cubicBezTo>
                  <a:cubicBezTo>
                    <a:pt x="2952117" y="355491"/>
                    <a:pt x="2933601" y="386058"/>
                    <a:pt x="2950369" y="335756"/>
                  </a:cubicBezTo>
                  <a:cubicBezTo>
                    <a:pt x="2953737" y="325653"/>
                    <a:pt x="2959894" y="316706"/>
                    <a:pt x="2964657" y="307181"/>
                  </a:cubicBezTo>
                  <a:cubicBezTo>
                    <a:pt x="2970882" y="282280"/>
                    <a:pt x="2983414" y="229040"/>
                    <a:pt x="2993232" y="214312"/>
                  </a:cubicBezTo>
                  <a:cubicBezTo>
                    <a:pt x="3040678" y="143141"/>
                    <a:pt x="2947495" y="284170"/>
                    <a:pt x="3043238" y="128587"/>
                  </a:cubicBezTo>
                  <a:cubicBezTo>
                    <a:pt x="3053465" y="111969"/>
                    <a:pt x="3091979" y="67240"/>
                    <a:pt x="3100388" y="57150"/>
                  </a:cubicBezTo>
                  <a:cubicBezTo>
                    <a:pt x="3116359" y="9236"/>
                    <a:pt x="3107939" y="27757"/>
                    <a:pt x="3121819" y="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 sz="800" dirty="0"/>
            </a:p>
          </p:txBody>
        </p:sp>
        <p:sp>
          <p:nvSpPr>
            <p:cNvPr id="577" name="Text Box 18"/>
            <p:cNvSpPr txBox="1">
              <a:spLocks noChangeArrowheads="1"/>
            </p:cNvSpPr>
            <p:nvPr/>
          </p:nvSpPr>
          <p:spPr bwMode="auto">
            <a:xfrm>
              <a:off x="3182624" y="1323320"/>
              <a:ext cx="1811401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</a:rPr>
                <a:t>Active Wedge</a:t>
              </a:r>
            </a:p>
          </p:txBody>
        </p:sp>
        <p:sp>
          <p:nvSpPr>
            <p:cNvPr id="578" name="Text Box 18"/>
            <p:cNvSpPr txBox="1">
              <a:spLocks noChangeArrowheads="1"/>
            </p:cNvSpPr>
            <p:nvPr/>
          </p:nvSpPr>
          <p:spPr bwMode="auto">
            <a:xfrm>
              <a:off x="6067823" y="3171197"/>
              <a:ext cx="2048170" cy="9212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en-US" sz="11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Passive Wedge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38987" y="6729037"/>
            <a:ext cx="3673778" cy="2621221"/>
            <a:chOff x="3348119" y="5518748"/>
            <a:chExt cx="3673778" cy="2621221"/>
          </a:xfrm>
        </p:grpSpPr>
        <p:grpSp>
          <p:nvGrpSpPr>
            <p:cNvPr id="304" name="Group 303"/>
            <p:cNvGrpSpPr/>
            <p:nvPr/>
          </p:nvGrpSpPr>
          <p:grpSpPr>
            <a:xfrm>
              <a:off x="3348119" y="5518748"/>
              <a:ext cx="3673778" cy="2621221"/>
              <a:chOff x="3641293" y="5074248"/>
              <a:chExt cx="3673778" cy="2621221"/>
            </a:xfrm>
          </p:grpSpPr>
          <p:sp>
            <p:nvSpPr>
              <p:cNvPr id="139" name="Line 100"/>
              <p:cNvSpPr>
                <a:spLocks noChangeShapeType="1"/>
              </p:cNvSpPr>
              <p:nvPr/>
            </p:nvSpPr>
            <p:spPr bwMode="auto">
              <a:xfrm>
                <a:off x="5022418" y="5369779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0" name="Line 101"/>
              <p:cNvSpPr>
                <a:spLocks noChangeShapeType="1"/>
              </p:cNvSpPr>
              <p:nvPr/>
            </p:nvSpPr>
            <p:spPr bwMode="auto">
              <a:xfrm>
                <a:off x="3641293" y="7401655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41" name="Rectangle 102"/>
              <p:cNvSpPr>
                <a:spLocks noChangeArrowheads="1"/>
              </p:cNvSpPr>
              <p:nvPr/>
            </p:nvSpPr>
            <p:spPr bwMode="auto">
              <a:xfrm flipH="1">
                <a:off x="5035118" y="5363429"/>
                <a:ext cx="304800" cy="2047875"/>
              </a:xfrm>
              <a:prstGeom prst="rect">
                <a:avLst/>
              </a:prstGeom>
              <a:solidFill>
                <a:srgbClr val="FFCDCD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42" name="Line 103"/>
              <p:cNvSpPr>
                <a:spLocks noChangeShapeType="1"/>
              </p:cNvSpPr>
              <p:nvPr/>
            </p:nvSpPr>
            <p:spPr bwMode="auto">
              <a:xfrm flipH="1">
                <a:off x="5039876" y="5366671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3" name="Line 104"/>
              <p:cNvSpPr>
                <a:spLocks noChangeShapeType="1"/>
              </p:cNvSpPr>
              <p:nvPr/>
            </p:nvSpPr>
            <p:spPr bwMode="auto">
              <a:xfrm flipH="1">
                <a:off x="5039881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4" name="Line 105"/>
              <p:cNvSpPr>
                <a:spLocks noChangeShapeType="1"/>
              </p:cNvSpPr>
              <p:nvPr/>
            </p:nvSpPr>
            <p:spPr bwMode="auto">
              <a:xfrm flipH="1">
                <a:off x="5039881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5" name="Line 106"/>
              <p:cNvSpPr>
                <a:spLocks noChangeShapeType="1"/>
              </p:cNvSpPr>
              <p:nvPr/>
            </p:nvSpPr>
            <p:spPr bwMode="auto">
              <a:xfrm flipH="1">
                <a:off x="5039881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6" name="Line 107"/>
              <p:cNvSpPr>
                <a:spLocks noChangeShapeType="1"/>
              </p:cNvSpPr>
              <p:nvPr/>
            </p:nvSpPr>
            <p:spPr bwMode="auto">
              <a:xfrm flipH="1">
                <a:off x="5039881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7" name="Line 108"/>
              <p:cNvSpPr>
                <a:spLocks noChangeShapeType="1"/>
              </p:cNvSpPr>
              <p:nvPr/>
            </p:nvSpPr>
            <p:spPr bwMode="auto">
              <a:xfrm flipH="1">
                <a:off x="5039881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8" name="Line 109"/>
              <p:cNvSpPr>
                <a:spLocks noChangeShapeType="1"/>
              </p:cNvSpPr>
              <p:nvPr/>
            </p:nvSpPr>
            <p:spPr bwMode="auto">
              <a:xfrm flipH="1">
                <a:off x="5039881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9" name="Line 110"/>
              <p:cNvSpPr>
                <a:spLocks noChangeShapeType="1"/>
              </p:cNvSpPr>
              <p:nvPr/>
            </p:nvSpPr>
            <p:spPr bwMode="auto">
              <a:xfrm flipH="1">
                <a:off x="5039881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0" name="Line 111"/>
              <p:cNvSpPr>
                <a:spLocks noChangeShapeType="1"/>
              </p:cNvSpPr>
              <p:nvPr/>
            </p:nvSpPr>
            <p:spPr bwMode="auto">
              <a:xfrm flipH="1">
                <a:off x="5039881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1" name="Line 112"/>
              <p:cNvSpPr>
                <a:spLocks noChangeShapeType="1"/>
              </p:cNvSpPr>
              <p:nvPr/>
            </p:nvSpPr>
            <p:spPr bwMode="auto">
              <a:xfrm flipH="1">
                <a:off x="5039881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2" name="Line 113"/>
              <p:cNvSpPr>
                <a:spLocks noChangeShapeType="1"/>
              </p:cNvSpPr>
              <p:nvPr/>
            </p:nvSpPr>
            <p:spPr bwMode="auto">
              <a:xfrm flipH="1">
                <a:off x="5039881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3" name="Line 114"/>
              <p:cNvSpPr>
                <a:spLocks noChangeShapeType="1"/>
              </p:cNvSpPr>
              <p:nvPr/>
            </p:nvSpPr>
            <p:spPr bwMode="auto">
              <a:xfrm flipH="1">
                <a:off x="5039881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4" name="Line 115"/>
              <p:cNvSpPr>
                <a:spLocks noChangeShapeType="1"/>
              </p:cNvSpPr>
              <p:nvPr/>
            </p:nvSpPr>
            <p:spPr bwMode="auto">
              <a:xfrm flipH="1">
                <a:off x="5039881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55" name="Line 116"/>
              <p:cNvSpPr>
                <a:spLocks noChangeShapeType="1"/>
              </p:cNvSpPr>
              <p:nvPr/>
            </p:nvSpPr>
            <p:spPr bwMode="auto">
              <a:xfrm flipH="1">
                <a:off x="5039881" y="738749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5058995" y="638742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57" name="Text Box 119"/>
              <p:cNvSpPr txBox="1">
                <a:spLocks noChangeArrowheads="1"/>
              </p:cNvSpPr>
              <p:nvPr/>
            </p:nvSpPr>
            <p:spPr bwMode="auto">
              <a:xfrm>
                <a:off x="4819218" y="7420832"/>
                <a:ext cx="677863" cy="2746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+2c  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58" name="Freeform 120"/>
              <p:cNvSpPr>
                <a:spLocks/>
              </p:cNvSpPr>
              <p:nvPr/>
            </p:nvSpPr>
            <p:spPr bwMode="auto">
              <a:xfrm>
                <a:off x="5525656" y="5369779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59" name="Text Box 121"/>
              <p:cNvSpPr txBox="1">
                <a:spLocks noChangeArrowheads="1"/>
              </p:cNvSpPr>
              <p:nvPr/>
            </p:nvSpPr>
            <p:spPr bwMode="auto">
              <a:xfrm>
                <a:off x="5566931" y="64508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0" name="Line 122"/>
              <p:cNvSpPr>
                <a:spLocks noChangeShapeType="1"/>
              </p:cNvSpPr>
              <p:nvPr/>
            </p:nvSpPr>
            <p:spPr bwMode="auto">
              <a:xfrm flipH="1">
                <a:off x="5520893" y="7411304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61" name="Line 123"/>
              <p:cNvSpPr>
                <a:spLocks noChangeShapeType="1"/>
              </p:cNvSpPr>
              <p:nvPr/>
            </p:nvSpPr>
            <p:spPr bwMode="auto">
              <a:xfrm flipH="1">
                <a:off x="5511368" y="5773004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2" name="Line 124"/>
              <p:cNvSpPr>
                <a:spLocks noChangeShapeType="1"/>
              </p:cNvSpPr>
              <p:nvPr/>
            </p:nvSpPr>
            <p:spPr bwMode="auto">
              <a:xfrm flipH="1">
                <a:off x="5525656" y="5998429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3" name="Line 125"/>
              <p:cNvSpPr>
                <a:spLocks noChangeShapeType="1"/>
              </p:cNvSpPr>
              <p:nvPr/>
            </p:nvSpPr>
            <p:spPr bwMode="auto">
              <a:xfrm flipH="1">
                <a:off x="5525656" y="6228617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4" name="Line 126"/>
              <p:cNvSpPr>
                <a:spLocks noChangeShapeType="1"/>
              </p:cNvSpPr>
              <p:nvPr/>
            </p:nvSpPr>
            <p:spPr bwMode="auto">
              <a:xfrm flipH="1">
                <a:off x="5525656" y="6466742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5" name="Line 127"/>
              <p:cNvSpPr>
                <a:spLocks noChangeShapeType="1"/>
              </p:cNvSpPr>
              <p:nvPr/>
            </p:nvSpPr>
            <p:spPr bwMode="auto">
              <a:xfrm flipH="1">
                <a:off x="5522481" y="6752492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6" name="Line 128"/>
              <p:cNvSpPr>
                <a:spLocks noChangeShapeType="1"/>
              </p:cNvSpPr>
              <p:nvPr/>
            </p:nvSpPr>
            <p:spPr bwMode="auto">
              <a:xfrm flipH="1">
                <a:off x="5522481" y="6957279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7" name="Line 129"/>
              <p:cNvSpPr>
                <a:spLocks noChangeShapeType="1"/>
              </p:cNvSpPr>
              <p:nvPr/>
            </p:nvSpPr>
            <p:spPr bwMode="auto">
              <a:xfrm flipH="1">
                <a:off x="5528831" y="7179529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68" name="Text Box 130"/>
              <p:cNvSpPr txBox="1">
                <a:spLocks noChangeArrowheads="1"/>
              </p:cNvSpPr>
              <p:nvPr/>
            </p:nvSpPr>
            <p:spPr bwMode="auto">
              <a:xfrm>
                <a:off x="5287531" y="6377048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169" name="Text Box 131"/>
              <p:cNvSpPr txBox="1">
                <a:spLocks noChangeArrowheads="1"/>
              </p:cNvSpPr>
              <p:nvPr/>
            </p:nvSpPr>
            <p:spPr bwMode="auto">
              <a:xfrm>
                <a:off x="5909831" y="633656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=</a:t>
                </a:r>
              </a:p>
            </p:txBody>
          </p:sp>
          <p:sp>
            <p:nvSpPr>
              <p:cNvPr id="170" name="Text Box 148"/>
              <p:cNvSpPr txBox="1">
                <a:spLocks noChangeArrowheads="1"/>
              </p:cNvSpPr>
              <p:nvPr/>
            </p:nvSpPr>
            <p:spPr bwMode="auto">
              <a:xfrm>
                <a:off x="5960134" y="5082442"/>
                <a:ext cx="7264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>
                    <a:solidFill>
                      <a:srgbClr val="FF0000"/>
                    </a:solidFill>
                  </a:rPr>
                  <a:t>+</a:t>
                </a:r>
                <a:r>
                  <a:rPr lang="en-US" altLang="en-US" sz="1200" dirty="0" smtClean="0">
                    <a:solidFill>
                      <a:srgbClr val="FF0000"/>
                    </a:solidFill>
                  </a:rPr>
                  <a:t>2c   </a:t>
                </a:r>
                <a:r>
                  <a:rPr lang="en-US" altLang="en-US" sz="1200" dirty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2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sp>
            <p:nvSpPr>
              <p:cNvPr id="171" name="Text Box 149"/>
              <p:cNvSpPr txBox="1">
                <a:spLocks noChangeArrowheads="1"/>
              </p:cNvSpPr>
              <p:nvPr/>
            </p:nvSpPr>
            <p:spPr bwMode="auto">
              <a:xfrm>
                <a:off x="5465334" y="7368442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rgbClr val="FF0000"/>
                    </a:solidFill>
                  </a:rPr>
                  <a:t> H K</a:t>
                </a:r>
                <a:r>
                  <a:rPr lang="en-US" altLang="en-US" sz="1400" baseline="-25000" dirty="0">
                    <a:solidFill>
                      <a:srgbClr val="FF0000"/>
                    </a:solidFill>
                  </a:rPr>
                  <a:t>p</a:t>
                </a:r>
              </a:p>
            </p:txBody>
          </p:sp>
          <p:grpSp>
            <p:nvGrpSpPr>
              <p:cNvPr id="172" name="Group 172"/>
              <p:cNvGrpSpPr>
                <a:grpSpLocks/>
              </p:cNvGrpSpPr>
              <p:nvPr/>
            </p:nvGrpSpPr>
            <p:grpSpPr bwMode="auto">
              <a:xfrm>
                <a:off x="4839855" y="5074248"/>
                <a:ext cx="727076" cy="276224"/>
                <a:chOff x="4355" y="2181"/>
                <a:chExt cx="458" cy="174"/>
              </a:xfrm>
            </p:grpSpPr>
            <p:sp>
              <p:nvSpPr>
                <p:cNvPr id="173" name="Text Box 118"/>
                <p:cNvSpPr txBox="1">
                  <a:spLocks noChangeArrowheads="1"/>
                </p:cNvSpPr>
                <p:nvPr/>
              </p:nvSpPr>
              <p:spPr bwMode="auto">
                <a:xfrm>
                  <a:off x="4355" y="2181"/>
                  <a:ext cx="458" cy="174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+</a:t>
                  </a:r>
                  <a:r>
                    <a:rPr lang="en-US" altLang="en-US" sz="1200" dirty="0" smtClean="0">
                      <a:solidFill>
                        <a:srgbClr val="FF0000"/>
                      </a:solidFill>
                    </a:rPr>
                    <a:t>2c   </a:t>
                  </a:r>
                  <a:r>
                    <a:rPr lang="en-US" altLang="en-US" sz="1200" dirty="0">
                      <a:solidFill>
                        <a:srgbClr val="FF0000"/>
                      </a:solidFill>
                    </a:rPr>
                    <a:t>K</a:t>
                  </a:r>
                  <a:r>
                    <a:rPr lang="en-US" altLang="en-US" sz="1200" baseline="-25000" dirty="0">
                      <a:solidFill>
                        <a:srgbClr val="FF0000"/>
                      </a:solidFill>
                    </a:rPr>
                    <a:t>p</a:t>
                  </a:r>
                </a:p>
              </p:txBody>
            </p:sp>
            <p:grpSp>
              <p:nvGrpSpPr>
                <p:cNvPr id="174" name="Group 150"/>
                <p:cNvGrpSpPr>
                  <a:grpSpLocks/>
                </p:cNvGrpSpPr>
                <p:nvPr/>
              </p:nvGrpSpPr>
              <p:grpSpPr bwMode="auto">
                <a:xfrm>
                  <a:off x="4587" y="2215"/>
                  <a:ext cx="121" cy="94"/>
                  <a:chOff x="4550" y="2040"/>
                  <a:chExt cx="148" cy="108"/>
                </a:xfrm>
              </p:grpSpPr>
              <p:sp>
                <p:nvSpPr>
                  <p:cNvPr id="175" name="Line 15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6" name="Line 15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77" name="Line 153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grpSp>
            <p:nvGrpSpPr>
              <p:cNvPr id="178" name="Group 154"/>
              <p:cNvGrpSpPr>
                <a:grpSpLocks/>
              </p:cNvGrpSpPr>
              <p:nvPr/>
            </p:nvGrpSpPr>
            <p:grpSpPr bwMode="auto">
              <a:xfrm>
                <a:off x="6324168" y="5123717"/>
                <a:ext cx="192088" cy="149225"/>
                <a:chOff x="4550" y="2040"/>
                <a:chExt cx="148" cy="108"/>
              </a:xfrm>
            </p:grpSpPr>
            <p:sp>
              <p:nvSpPr>
                <p:cNvPr id="179" name="Line 155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0" name="Line 156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181" name="Line 157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182" name="Group 158"/>
              <p:cNvGrpSpPr>
                <a:grpSpLocks/>
              </p:cNvGrpSpPr>
              <p:nvPr/>
            </p:nvGrpSpPr>
            <p:grpSpPr bwMode="auto">
              <a:xfrm>
                <a:off x="5173231" y="7477982"/>
                <a:ext cx="192087" cy="149225"/>
                <a:chOff x="4550" y="2040"/>
                <a:chExt cx="148" cy="108"/>
              </a:xfrm>
            </p:grpSpPr>
            <p:sp>
              <p:nvSpPr>
                <p:cNvPr id="183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4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185" name="Line 161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p:grpSp>
          <p:sp>
            <p:nvSpPr>
              <p:cNvPr id="187" name="Text Box 162"/>
              <p:cNvSpPr txBox="1">
                <a:spLocks noChangeArrowheads="1"/>
              </p:cNvSpPr>
              <p:nvPr/>
            </p:nvSpPr>
            <p:spPr bwMode="auto">
              <a:xfrm>
                <a:off x="6235773" y="7397651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rgbClr val="FF0000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K</a:t>
                </a:r>
                <a:r>
                  <a:rPr lang="en-US" altLang="en-US" sz="1000" baseline="-25000" dirty="0" smtClean="0">
                    <a:solidFill>
                      <a:srgbClr val="FF0000"/>
                    </a:solidFill>
                  </a:rPr>
                  <a:t>p </a:t>
                </a:r>
                <a:r>
                  <a:rPr lang="en-US" altLang="en-US" sz="1000" dirty="0" smtClean="0">
                    <a:solidFill>
                      <a:srgbClr val="FF0000"/>
                    </a:solidFill>
                  </a:rPr>
                  <a:t>+</a:t>
                </a:r>
                <a:endParaRPr lang="en-US" altLang="en-US" sz="10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20" name="Group 219"/>
              <p:cNvGrpSpPr/>
              <p:nvPr/>
            </p:nvGrpSpPr>
            <p:grpSpPr>
              <a:xfrm>
                <a:off x="6616269" y="7394695"/>
                <a:ext cx="698802" cy="246221"/>
                <a:chOff x="7315562" y="7551004"/>
                <a:chExt cx="698802" cy="246221"/>
              </a:xfrm>
            </p:grpSpPr>
            <p:sp>
              <p:nvSpPr>
                <p:cNvPr id="188" name="Text Box 163"/>
                <p:cNvSpPr txBox="1">
                  <a:spLocks noChangeArrowheads="1"/>
                </p:cNvSpPr>
                <p:nvPr/>
              </p:nvSpPr>
              <p:spPr bwMode="auto">
                <a:xfrm>
                  <a:off x="7315562" y="7551004"/>
                  <a:ext cx="698802" cy="24622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000" dirty="0" smtClean="0">
                      <a:solidFill>
                        <a:srgbClr val="FF0000"/>
                      </a:solidFill>
                    </a:rPr>
                    <a:t>   2c   K</a:t>
                  </a:r>
                  <a:r>
                    <a:rPr lang="en-US" altLang="en-US" sz="1000" baseline="-25000" dirty="0" smtClean="0">
                      <a:solidFill>
                        <a:srgbClr val="FF0000"/>
                      </a:solidFill>
                    </a:rPr>
                    <a:t>p</a:t>
                  </a:r>
                  <a:endParaRPr lang="en-US" altLang="en-US" sz="1000" baseline="-25000" dirty="0">
                    <a:solidFill>
                      <a:srgbClr val="FF0000"/>
                    </a:solidFill>
                  </a:endParaRPr>
                </a:p>
              </p:txBody>
            </p:sp>
            <p:grpSp>
              <p:nvGrpSpPr>
                <p:cNvPr id="189" name="Group 164"/>
                <p:cNvGrpSpPr>
                  <a:grpSpLocks/>
                </p:cNvGrpSpPr>
                <p:nvPr/>
              </p:nvGrpSpPr>
              <p:grpSpPr bwMode="auto">
                <a:xfrm>
                  <a:off x="7692592" y="7576404"/>
                  <a:ext cx="175057" cy="166628"/>
                  <a:chOff x="4550" y="2040"/>
                  <a:chExt cx="148" cy="108"/>
                </a:xfrm>
              </p:grpSpPr>
              <p:sp>
                <p:nvSpPr>
                  <p:cNvPr id="190" name="Line 16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96" y="2040"/>
                    <a:ext cx="102" cy="0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1" name="Line 16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560" y="2040"/>
                    <a:ext cx="36" cy="108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192" name="Line 167"/>
                  <p:cNvSpPr>
                    <a:spLocks noChangeShapeType="1"/>
                  </p:cNvSpPr>
                  <p:nvPr/>
                </p:nvSpPr>
                <p:spPr bwMode="auto">
                  <a:xfrm>
                    <a:off x="4550" y="2114"/>
                    <a:ext cx="8" cy="34"/>
                  </a:xfrm>
                  <a:prstGeom prst="line">
                    <a:avLst/>
                  </a:prstGeom>
                  <a:noFill/>
                  <a:ln w="9525">
                    <a:solidFill>
                      <a:srgbClr val="FF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 dirty="0">
                      <a:solidFill>
                        <a:srgbClr val="FF0000"/>
                      </a:solidFill>
                    </a:endParaRPr>
                  </a:p>
                </p:txBody>
              </p:sp>
            </p:grpSp>
          </p:grpSp>
          <p:sp>
            <p:nvSpPr>
              <p:cNvPr id="193" name="Rectangle 173"/>
              <p:cNvSpPr>
                <a:spLocks noChangeArrowheads="1"/>
              </p:cNvSpPr>
              <p:nvPr/>
            </p:nvSpPr>
            <p:spPr bwMode="auto">
              <a:xfrm flipH="1">
                <a:off x="6225743" y="5363429"/>
                <a:ext cx="304800" cy="2047875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/>
              </a:p>
            </p:txBody>
          </p:sp>
          <p:sp>
            <p:nvSpPr>
              <p:cNvPr id="194" name="Line 174"/>
              <p:cNvSpPr>
                <a:spLocks noChangeShapeType="1"/>
              </p:cNvSpPr>
              <p:nvPr/>
            </p:nvSpPr>
            <p:spPr bwMode="auto">
              <a:xfrm flipH="1">
                <a:off x="6233681" y="53634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5" name="Line 175"/>
              <p:cNvSpPr>
                <a:spLocks noChangeShapeType="1"/>
              </p:cNvSpPr>
              <p:nvPr/>
            </p:nvSpPr>
            <p:spPr bwMode="auto">
              <a:xfrm flipH="1">
                <a:off x="6230506" y="55205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6" name="Line 176"/>
              <p:cNvSpPr>
                <a:spLocks noChangeShapeType="1"/>
              </p:cNvSpPr>
              <p:nvPr/>
            </p:nvSpPr>
            <p:spPr bwMode="auto">
              <a:xfrm flipH="1">
                <a:off x="6230506" y="56777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7" name="Line 177"/>
              <p:cNvSpPr>
                <a:spLocks noChangeShapeType="1"/>
              </p:cNvSpPr>
              <p:nvPr/>
            </p:nvSpPr>
            <p:spPr bwMode="auto">
              <a:xfrm flipH="1">
                <a:off x="6230506" y="58349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8" name="Line 178"/>
              <p:cNvSpPr>
                <a:spLocks noChangeShapeType="1"/>
              </p:cNvSpPr>
              <p:nvPr/>
            </p:nvSpPr>
            <p:spPr bwMode="auto">
              <a:xfrm flipH="1">
                <a:off x="6230506" y="599207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99" name="Line 179"/>
              <p:cNvSpPr>
                <a:spLocks noChangeShapeType="1"/>
              </p:cNvSpPr>
              <p:nvPr/>
            </p:nvSpPr>
            <p:spPr bwMode="auto">
              <a:xfrm flipH="1">
                <a:off x="6230506" y="61508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0" name="Line 180"/>
              <p:cNvSpPr>
                <a:spLocks noChangeShapeType="1"/>
              </p:cNvSpPr>
              <p:nvPr/>
            </p:nvSpPr>
            <p:spPr bwMode="auto">
              <a:xfrm flipH="1">
                <a:off x="6230506" y="63079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1" name="Line 181"/>
              <p:cNvSpPr>
                <a:spLocks noChangeShapeType="1"/>
              </p:cNvSpPr>
              <p:nvPr/>
            </p:nvSpPr>
            <p:spPr bwMode="auto">
              <a:xfrm flipH="1">
                <a:off x="6230506" y="64651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2" name="Line 182"/>
              <p:cNvSpPr>
                <a:spLocks noChangeShapeType="1"/>
              </p:cNvSpPr>
              <p:nvPr/>
            </p:nvSpPr>
            <p:spPr bwMode="auto">
              <a:xfrm flipH="1">
                <a:off x="6230506" y="662231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3" name="Line 183"/>
              <p:cNvSpPr>
                <a:spLocks noChangeShapeType="1"/>
              </p:cNvSpPr>
              <p:nvPr/>
            </p:nvSpPr>
            <p:spPr bwMode="auto">
              <a:xfrm flipH="1">
                <a:off x="6230506" y="6781067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4" name="Line 184"/>
              <p:cNvSpPr>
                <a:spLocks noChangeShapeType="1"/>
              </p:cNvSpPr>
              <p:nvPr/>
            </p:nvSpPr>
            <p:spPr bwMode="auto">
              <a:xfrm flipH="1">
                <a:off x="6230506" y="6938229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5" name="Line 185"/>
              <p:cNvSpPr>
                <a:spLocks noChangeShapeType="1"/>
              </p:cNvSpPr>
              <p:nvPr/>
            </p:nvSpPr>
            <p:spPr bwMode="auto">
              <a:xfrm flipH="1">
                <a:off x="6230506" y="7095392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6" name="Line 186"/>
              <p:cNvSpPr>
                <a:spLocks noChangeShapeType="1"/>
              </p:cNvSpPr>
              <p:nvPr/>
            </p:nvSpPr>
            <p:spPr bwMode="auto">
              <a:xfrm flipH="1">
                <a:off x="6230506" y="725255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7" name="Line 187"/>
              <p:cNvSpPr>
                <a:spLocks noChangeShapeType="1"/>
              </p:cNvSpPr>
              <p:nvPr/>
            </p:nvSpPr>
            <p:spPr bwMode="auto">
              <a:xfrm flipH="1">
                <a:off x="6230506" y="7411304"/>
                <a:ext cx="295275" cy="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08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214631" y="6393717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09" name="Freeform 189"/>
              <p:cNvSpPr>
                <a:spLocks/>
              </p:cNvSpPr>
              <p:nvPr/>
            </p:nvSpPr>
            <p:spPr bwMode="auto">
              <a:xfrm>
                <a:off x="6535306" y="5360254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solidFill>
                  <a:srgbClr val="FF000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210" name="Text Box 190"/>
              <p:cNvSpPr txBox="1">
                <a:spLocks noChangeArrowheads="1"/>
              </p:cNvSpPr>
              <p:nvPr/>
            </p:nvSpPr>
            <p:spPr bwMode="auto">
              <a:xfrm>
                <a:off x="6576581" y="644134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/>
                  <a:t>+</a:t>
                </a:r>
              </a:p>
            </p:txBody>
          </p:sp>
          <p:sp>
            <p:nvSpPr>
              <p:cNvPr id="211" name="Line 191"/>
              <p:cNvSpPr>
                <a:spLocks noChangeShapeType="1"/>
              </p:cNvSpPr>
              <p:nvPr/>
            </p:nvSpPr>
            <p:spPr bwMode="auto">
              <a:xfrm flipH="1">
                <a:off x="6530543" y="7401779"/>
                <a:ext cx="6096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2" name="Line 192"/>
              <p:cNvSpPr>
                <a:spLocks noChangeShapeType="1"/>
              </p:cNvSpPr>
              <p:nvPr/>
            </p:nvSpPr>
            <p:spPr bwMode="auto">
              <a:xfrm flipH="1">
                <a:off x="6521018" y="5763479"/>
                <a:ext cx="139700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3" name="Line 193"/>
              <p:cNvSpPr>
                <a:spLocks noChangeShapeType="1"/>
              </p:cNvSpPr>
              <p:nvPr/>
            </p:nvSpPr>
            <p:spPr bwMode="auto">
              <a:xfrm flipH="1">
                <a:off x="6535306" y="5988904"/>
                <a:ext cx="187325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4" name="Line 194"/>
              <p:cNvSpPr>
                <a:spLocks noChangeShapeType="1"/>
              </p:cNvSpPr>
              <p:nvPr/>
            </p:nvSpPr>
            <p:spPr bwMode="auto">
              <a:xfrm flipH="1">
                <a:off x="6535306" y="6219092"/>
                <a:ext cx="252412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5" name="Line 195"/>
              <p:cNvSpPr>
                <a:spLocks noChangeShapeType="1"/>
              </p:cNvSpPr>
              <p:nvPr/>
            </p:nvSpPr>
            <p:spPr bwMode="auto">
              <a:xfrm flipH="1">
                <a:off x="6535306" y="6457217"/>
                <a:ext cx="3317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6" name="Line 196"/>
              <p:cNvSpPr>
                <a:spLocks noChangeShapeType="1"/>
              </p:cNvSpPr>
              <p:nvPr/>
            </p:nvSpPr>
            <p:spPr bwMode="auto">
              <a:xfrm flipH="1">
                <a:off x="6532131" y="6742967"/>
                <a:ext cx="42068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7" name="Line 197"/>
              <p:cNvSpPr>
                <a:spLocks noChangeShapeType="1"/>
              </p:cNvSpPr>
              <p:nvPr/>
            </p:nvSpPr>
            <p:spPr bwMode="auto">
              <a:xfrm flipH="1">
                <a:off x="6532131" y="6947754"/>
                <a:ext cx="477837" cy="0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18" name="Line 198"/>
              <p:cNvSpPr>
                <a:spLocks noChangeShapeType="1"/>
              </p:cNvSpPr>
              <p:nvPr/>
            </p:nvSpPr>
            <p:spPr bwMode="auto">
              <a:xfrm flipH="1">
                <a:off x="6538481" y="7170004"/>
                <a:ext cx="538162" cy="1588"/>
              </a:xfrm>
              <a:prstGeom prst="line">
                <a:avLst/>
              </a:prstGeom>
              <a:noFill/>
              <a:ln w="31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1" name="Flowchart: Manual Operation 220"/>
              <p:cNvSpPr/>
              <p:nvPr/>
            </p:nvSpPr>
            <p:spPr>
              <a:xfrm flipV="1">
                <a:off x="4257376" y="5367325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rgbClr val="FFE1E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59" name="Oval 558"/>
            <p:cNvSpPr/>
            <p:nvPr/>
          </p:nvSpPr>
          <p:spPr>
            <a:xfrm>
              <a:off x="4845866" y="693746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0" name="Oval 559"/>
            <p:cNvSpPr/>
            <p:nvPr/>
          </p:nvSpPr>
          <p:spPr>
            <a:xfrm>
              <a:off x="5355140" y="7003863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1" name="Oval 560"/>
            <p:cNvSpPr/>
            <p:nvPr/>
          </p:nvSpPr>
          <p:spPr>
            <a:xfrm>
              <a:off x="6003265" y="694610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2" name="Oval 561"/>
            <p:cNvSpPr/>
            <p:nvPr/>
          </p:nvSpPr>
          <p:spPr>
            <a:xfrm>
              <a:off x="6363884" y="699379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015003" y="6696296"/>
            <a:ext cx="3536618" cy="2766235"/>
            <a:chOff x="7561040" y="6093013"/>
            <a:chExt cx="3536618" cy="2766235"/>
          </a:xfrm>
        </p:grpSpPr>
        <p:grpSp>
          <p:nvGrpSpPr>
            <p:cNvPr id="6" name="Group 5"/>
            <p:cNvGrpSpPr/>
            <p:nvPr/>
          </p:nvGrpSpPr>
          <p:grpSpPr>
            <a:xfrm>
              <a:off x="7561040" y="6371829"/>
              <a:ext cx="3348363" cy="2487419"/>
              <a:chOff x="7340473" y="6386659"/>
              <a:chExt cx="4199496" cy="3119705"/>
            </a:xfrm>
          </p:grpSpPr>
          <p:sp>
            <p:nvSpPr>
              <p:cNvPr id="438" name="Rectangle 1"/>
              <p:cNvSpPr>
                <a:spLocks noChangeArrowheads="1"/>
              </p:cNvSpPr>
              <p:nvPr/>
            </p:nvSpPr>
            <p:spPr bwMode="auto">
              <a:xfrm>
                <a:off x="8746998" y="6629815"/>
                <a:ext cx="2661937" cy="146051"/>
              </a:xfrm>
              <a:prstGeom prst="rect">
                <a:avLst/>
              </a:prstGeom>
              <a:pattFill prst="dkVert">
                <a:fgClr>
                  <a:schemeClr val="bg1"/>
                </a:fgClr>
                <a:bgClr>
                  <a:srgbClr val="0070C0"/>
                </a:bgClr>
              </a:patt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39" name="Freeform 101"/>
              <p:cNvSpPr>
                <a:spLocks/>
              </p:cNvSpPr>
              <p:nvPr/>
            </p:nvSpPr>
            <p:spPr bwMode="auto">
              <a:xfrm>
                <a:off x="8046910" y="6769515"/>
                <a:ext cx="693738" cy="2047875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pattFill prst="horzBrick">
                <a:fgClr>
                  <a:schemeClr val="accent4"/>
                </a:fgClr>
                <a:bgClr>
                  <a:schemeClr val="bg1"/>
                </a:bgClr>
              </a:patt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pPr>
                  <a:defRPr/>
                </a:pPr>
                <a:endParaRPr lang="en-US" sz="800" dirty="0"/>
              </a:p>
            </p:txBody>
          </p:sp>
          <p:sp>
            <p:nvSpPr>
              <p:cNvPr id="440" name="Line 102"/>
              <p:cNvSpPr>
                <a:spLocks noChangeShapeType="1"/>
              </p:cNvSpPr>
              <p:nvPr/>
            </p:nvSpPr>
            <p:spPr bwMode="auto">
              <a:xfrm>
                <a:off x="8721598" y="6772690"/>
                <a:ext cx="2818371" cy="9070"/>
              </a:xfrm>
              <a:prstGeom prst="line">
                <a:avLst/>
              </a:prstGeom>
              <a:noFill/>
              <a:ln w="31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1" name="Line 103"/>
              <p:cNvSpPr>
                <a:spLocks noChangeShapeType="1"/>
              </p:cNvSpPr>
              <p:nvPr/>
            </p:nvSpPr>
            <p:spPr bwMode="auto">
              <a:xfrm>
                <a:off x="7340473" y="8817390"/>
                <a:ext cx="1397000" cy="0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2" name="Freeform 132"/>
              <p:cNvSpPr>
                <a:spLocks/>
              </p:cNvSpPr>
              <p:nvPr/>
            </p:nvSpPr>
            <p:spPr bwMode="auto">
              <a:xfrm>
                <a:off x="9560585" y="6772690"/>
                <a:ext cx="614363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rgbClr val="002060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43" name="Text Box 133"/>
              <p:cNvSpPr txBox="1">
                <a:spLocks noChangeArrowheads="1"/>
              </p:cNvSpPr>
              <p:nvPr/>
            </p:nvSpPr>
            <p:spPr bwMode="auto">
              <a:xfrm>
                <a:off x="9623540" y="785377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44" name="Line 134"/>
              <p:cNvSpPr>
                <a:spLocks noChangeShapeType="1"/>
              </p:cNvSpPr>
              <p:nvPr/>
            </p:nvSpPr>
            <p:spPr bwMode="auto">
              <a:xfrm flipH="1">
                <a:off x="9555823" y="8814215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5" name="Line 135"/>
              <p:cNvSpPr>
                <a:spLocks noChangeShapeType="1"/>
              </p:cNvSpPr>
              <p:nvPr/>
            </p:nvSpPr>
            <p:spPr bwMode="auto">
              <a:xfrm flipH="1">
                <a:off x="9546298" y="7175915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6" name="Line 136"/>
              <p:cNvSpPr>
                <a:spLocks noChangeShapeType="1"/>
              </p:cNvSpPr>
              <p:nvPr/>
            </p:nvSpPr>
            <p:spPr bwMode="auto">
              <a:xfrm flipH="1">
                <a:off x="9560585" y="7401340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7" name="Line 137"/>
              <p:cNvSpPr>
                <a:spLocks noChangeShapeType="1"/>
              </p:cNvSpPr>
              <p:nvPr/>
            </p:nvSpPr>
            <p:spPr bwMode="auto">
              <a:xfrm flipH="1">
                <a:off x="9560585" y="7631527"/>
                <a:ext cx="25241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8" name="Line 138"/>
              <p:cNvSpPr>
                <a:spLocks noChangeShapeType="1"/>
              </p:cNvSpPr>
              <p:nvPr/>
            </p:nvSpPr>
            <p:spPr bwMode="auto">
              <a:xfrm flipH="1">
                <a:off x="9560585" y="7869652"/>
                <a:ext cx="3317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49" name="Line 139"/>
              <p:cNvSpPr>
                <a:spLocks noChangeShapeType="1"/>
              </p:cNvSpPr>
              <p:nvPr/>
            </p:nvSpPr>
            <p:spPr bwMode="auto">
              <a:xfrm flipH="1">
                <a:off x="9557410" y="8155402"/>
                <a:ext cx="42068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0" name="Line 140"/>
              <p:cNvSpPr>
                <a:spLocks noChangeShapeType="1"/>
              </p:cNvSpPr>
              <p:nvPr/>
            </p:nvSpPr>
            <p:spPr bwMode="auto">
              <a:xfrm flipH="1">
                <a:off x="9557410" y="8360190"/>
                <a:ext cx="477838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1" name="Line 141"/>
              <p:cNvSpPr>
                <a:spLocks noChangeShapeType="1"/>
              </p:cNvSpPr>
              <p:nvPr/>
            </p:nvSpPr>
            <p:spPr bwMode="auto">
              <a:xfrm flipH="1">
                <a:off x="9563760" y="8582440"/>
                <a:ext cx="538163" cy="1587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800" dirty="0"/>
              </a:p>
            </p:txBody>
          </p:sp>
          <p:sp>
            <p:nvSpPr>
              <p:cNvPr id="452" name="Text Box 163"/>
              <p:cNvSpPr txBox="1">
                <a:spLocks noChangeArrowheads="1"/>
              </p:cNvSpPr>
              <p:nvPr/>
            </p:nvSpPr>
            <p:spPr bwMode="auto">
              <a:xfrm>
                <a:off x="9485972" y="8771352"/>
                <a:ext cx="81438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dirty="0"/>
                  <a:t> H 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53" name="Group 3"/>
              <p:cNvGrpSpPr>
                <a:grpSpLocks/>
              </p:cNvGrpSpPr>
              <p:nvPr/>
            </p:nvGrpSpPr>
            <p:grpSpPr bwMode="auto">
              <a:xfrm>
                <a:off x="8746998" y="6777452"/>
                <a:ext cx="304801" cy="2047875"/>
                <a:chOff x="6800850" y="3714750"/>
                <a:chExt cx="304800" cy="2047875"/>
              </a:xfrm>
            </p:grpSpPr>
            <p:sp>
              <p:nvSpPr>
                <p:cNvPr id="454" name="Rectangle 102"/>
                <p:cNvSpPr>
                  <a:spLocks noChangeArrowheads="1"/>
                </p:cNvSpPr>
                <p:nvPr/>
              </p:nvSpPr>
              <p:spPr bwMode="auto">
                <a:xfrm flipH="1">
                  <a:off x="6800850" y="3714750"/>
                  <a:ext cx="304800" cy="2047875"/>
                </a:xfrm>
                <a:prstGeom prst="rect">
                  <a:avLst/>
                </a:prstGeom>
                <a:solidFill>
                  <a:srgbClr val="DCF9FC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800" dirty="0"/>
                </a:p>
              </p:txBody>
            </p:sp>
            <p:sp>
              <p:nvSpPr>
                <p:cNvPr id="455" name="Line 103"/>
                <p:cNvSpPr>
                  <a:spLocks noChangeShapeType="1"/>
                </p:cNvSpPr>
                <p:nvPr/>
              </p:nvSpPr>
              <p:spPr bwMode="auto">
                <a:xfrm flipH="1">
                  <a:off x="6805613" y="37147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6" name="Line 104"/>
                <p:cNvSpPr>
                  <a:spLocks noChangeShapeType="1"/>
                </p:cNvSpPr>
                <p:nvPr/>
              </p:nvSpPr>
              <p:spPr bwMode="auto">
                <a:xfrm flipH="1">
                  <a:off x="6805613" y="38719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7" name="Line 105"/>
                <p:cNvSpPr>
                  <a:spLocks noChangeShapeType="1"/>
                </p:cNvSpPr>
                <p:nvPr/>
              </p:nvSpPr>
              <p:spPr bwMode="auto">
                <a:xfrm flipH="1">
                  <a:off x="6805613" y="40290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8" name="Line 106"/>
                <p:cNvSpPr>
                  <a:spLocks noChangeShapeType="1"/>
                </p:cNvSpPr>
                <p:nvPr/>
              </p:nvSpPr>
              <p:spPr bwMode="auto">
                <a:xfrm flipH="1">
                  <a:off x="6805613" y="41862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59" name="Line 107"/>
                <p:cNvSpPr>
                  <a:spLocks noChangeShapeType="1"/>
                </p:cNvSpPr>
                <p:nvPr/>
              </p:nvSpPr>
              <p:spPr bwMode="auto">
                <a:xfrm flipH="1">
                  <a:off x="6805613" y="434340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0" name="Line 108"/>
                <p:cNvSpPr>
                  <a:spLocks noChangeShapeType="1"/>
                </p:cNvSpPr>
                <p:nvPr/>
              </p:nvSpPr>
              <p:spPr bwMode="auto">
                <a:xfrm flipH="1">
                  <a:off x="6805613" y="45021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1" name="Line 109"/>
                <p:cNvSpPr>
                  <a:spLocks noChangeShapeType="1"/>
                </p:cNvSpPr>
                <p:nvPr/>
              </p:nvSpPr>
              <p:spPr bwMode="auto">
                <a:xfrm flipH="1">
                  <a:off x="6805613" y="46593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2" name="Line 110"/>
                <p:cNvSpPr>
                  <a:spLocks noChangeShapeType="1"/>
                </p:cNvSpPr>
                <p:nvPr/>
              </p:nvSpPr>
              <p:spPr bwMode="auto">
                <a:xfrm flipH="1">
                  <a:off x="6805613" y="48164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3" name="Line 111"/>
                <p:cNvSpPr>
                  <a:spLocks noChangeShapeType="1"/>
                </p:cNvSpPr>
                <p:nvPr/>
              </p:nvSpPr>
              <p:spPr bwMode="auto">
                <a:xfrm flipH="1">
                  <a:off x="6805613" y="497363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4" name="Line 112"/>
                <p:cNvSpPr>
                  <a:spLocks noChangeShapeType="1"/>
                </p:cNvSpPr>
                <p:nvPr/>
              </p:nvSpPr>
              <p:spPr bwMode="auto">
                <a:xfrm flipH="1">
                  <a:off x="6805613" y="5132388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5" name="Line 113"/>
                <p:cNvSpPr>
                  <a:spLocks noChangeShapeType="1"/>
                </p:cNvSpPr>
                <p:nvPr/>
              </p:nvSpPr>
              <p:spPr bwMode="auto">
                <a:xfrm flipH="1">
                  <a:off x="6805613" y="5289550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6" name="Line 114"/>
                <p:cNvSpPr>
                  <a:spLocks noChangeShapeType="1"/>
                </p:cNvSpPr>
                <p:nvPr/>
              </p:nvSpPr>
              <p:spPr bwMode="auto">
                <a:xfrm flipH="1">
                  <a:off x="6805613" y="5446713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7" name="Line 115"/>
                <p:cNvSpPr>
                  <a:spLocks noChangeShapeType="1"/>
                </p:cNvSpPr>
                <p:nvPr/>
              </p:nvSpPr>
              <p:spPr bwMode="auto">
                <a:xfrm flipH="1">
                  <a:off x="6805613" y="560387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8" name="Line 116"/>
                <p:cNvSpPr>
                  <a:spLocks noChangeShapeType="1"/>
                </p:cNvSpPr>
                <p:nvPr/>
              </p:nvSpPr>
              <p:spPr bwMode="auto">
                <a:xfrm flipH="1">
                  <a:off x="6805613" y="5762625"/>
                  <a:ext cx="295275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stealth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800" dirty="0"/>
                </a:p>
              </p:txBody>
            </p:sp>
            <p:sp>
              <p:nvSpPr>
                <p:cNvPr id="469" name="Text Box 117"/>
                <p:cNvSpPr txBox="1">
                  <a:spLocks noChangeArrowheads="1"/>
                </p:cNvSpPr>
                <p:nvPr/>
              </p:nvSpPr>
              <p:spPr bwMode="auto">
                <a:xfrm flipH="1">
                  <a:off x="6811418" y="4745038"/>
                  <a:ext cx="243977" cy="2154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+</a:t>
                  </a:r>
                </a:p>
              </p:txBody>
            </p:sp>
          </p:grpSp>
          <p:sp>
            <p:nvSpPr>
              <p:cNvPr id="470" name="Text Box 142"/>
              <p:cNvSpPr txBox="1">
                <a:spLocks noChangeArrowheads="1"/>
              </p:cNvSpPr>
              <p:nvPr/>
            </p:nvSpPr>
            <p:spPr bwMode="auto">
              <a:xfrm>
                <a:off x="9131426" y="7629143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71" name="Rectangle 6"/>
              <p:cNvSpPr>
                <a:spLocks noChangeArrowheads="1"/>
              </p:cNvSpPr>
              <p:nvPr/>
            </p:nvSpPr>
            <p:spPr bwMode="auto">
              <a:xfrm>
                <a:off x="8978565" y="6724669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sp>
            <p:nvSpPr>
              <p:cNvPr id="472" name="Rectangle 265"/>
              <p:cNvSpPr>
                <a:spLocks noChangeArrowheads="1"/>
              </p:cNvSpPr>
              <p:nvPr/>
            </p:nvSpPr>
            <p:spPr bwMode="auto">
              <a:xfrm>
                <a:off x="8738089" y="8780877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cxnSp>
            <p:nvCxnSpPr>
              <p:cNvPr id="473" name="Straight Arrow Connector 8"/>
              <p:cNvCxnSpPr>
                <a:cxnSpLocks noChangeShapeType="1"/>
              </p:cNvCxnSpPr>
              <p:nvPr/>
            </p:nvCxnSpPr>
            <p:spPr bwMode="auto">
              <a:xfrm flipV="1">
                <a:off x="8876061" y="8970870"/>
                <a:ext cx="7538" cy="152856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74" name="TextBox 12"/>
              <p:cNvSpPr txBox="1">
                <a:spLocks noChangeArrowheads="1"/>
              </p:cNvSpPr>
              <p:nvPr/>
            </p:nvSpPr>
            <p:spPr bwMode="auto">
              <a:xfrm>
                <a:off x="8497013" y="9044699"/>
                <a:ext cx="885012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Surcharge Load</a:t>
                </a:r>
              </a:p>
            </p:txBody>
          </p:sp>
          <p:sp>
            <p:nvSpPr>
              <p:cNvPr id="476" name="TextBox 284"/>
              <p:cNvSpPr txBox="1">
                <a:spLocks noChangeArrowheads="1"/>
              </p:cNvSpPr>
              <p:nvPr/>
            </p:nvSpPr>
            <p:spPr bwMode="auto">
              <a:xfrm>
                <a:off x="9646343" y="8960265"/>
                <a:ext cx="68047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Effect of Soil Pressure</a:t>
                </a:r>
              </a:p>
            </p:txBody>
          </p:sp>
          <p:grpSp>
            <p:nvGrpSpPr>
              <p:cNvPr id="477" name="Group 302"/>
              <p:cNvGrpSpPr>
                <a:grpSpLocks/>
              </p:cNvGrpSpPr>
              <p:nvPr/>
            </p:nvGrpSpPr>
            <p:grpSpPr bwMode="auto">
              <a:xfrm>
                <a:off x="10512291" y="6764752"/>
                <a:ext cx="450850" cy="2066925"/>
                <a:chOff x="6400716" y="3780640"/>
                <a:chExt cx="451065" cy="2047875"/>
              </a:xfrm>
              <a:pattFill prst="dkHorz">
                <a:fgClr>
                  <a:schemeClr val="accent4"/>
                </a:fgClr>
                <a:bgClr>
                  <a:schemeClr val="bg1"/>
                </a:bgClr>
              </a:pattFill>
            </p:grpSpPr>
            <p:sp>
              <p:nvSpPr>
                <p:cNvPr id="478" name="Freeform 144"/>
                <p:cNvSpPr>
                  <a:spLocks/>
                </p:cNvSpPr>
                <p:nvPr/>
              </p:nvSpPr>
              <p:spPr bwMode="auto">
                <a:xfrm>
                  <a:off x="6400716" y="3791652"/>
                  <a:ext cx="451065" cy="2018434"/>
                </a:xfrm>
                <a:custGeom>
                  <a:avLst/>
                  <a:gdLst>
                    <a:gd name="T0" fmla="*/ 2147483646 w 8611"/>
                    <a:gd name="T1" fmla="*/ 2147483646 h 10021"/>
                    <a:gd name="T2" fmla="*/ 2147483646 w 8611"/>
                    <a:gd name="T3" fmla="*/ 2147483646 h 10021"/>
                    <a:gd name="T4" fmla="*/ 790530935 w 8611"/>
                    <a:gd name="T5" fmla="*/ 0 h 10021"/>
                    <a:gd name="T6" fmla="*/ 2147483646 w 8611"/>
                    <a:gd name="T7" fmla="*/ 2147483646 h 10021"/>
                    <a:gd name="T8" fmla="*/ 2147483646 w 8611"/>
                    <a:gd name="T9" fmla="*/ 2147483646 h 1002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8611" h="10021">
                      <a:moveTo>
                        <a:pt x="8611" y="10021"/>
                      </a:moveTo>
                      <a:lnTo>
                        <a:pt x="2702" y="21"/>
                      </a:lnTo>
                      <a:lnTo>
                        <a:pt x="2" y="0"/>
                      </a:lnTo>
                      <a:cubicBezTo>
                        <a:pt x="-7" y="3329"/>
                        <a:pt x="29" y="6692"/>
                        <a:pt x="20" y="10021"/>
                      </a:cubicBezTo>
                      <a:lnTo>
                        <a:pt x="8611" y="10021"/>
                      </a:lnTo>
                      <a:close/>
                    </a:path>
                  </a:pathLst>
                </a:custGeom>
                <a:grpFill/>
                <a:ln w="3175" cap="flat" cmpd="sng">
                  <a:solidFill>
                    <a:srgbClr val="00206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 sz="800" dirty="0"/>
                </a:p>
              </p:txBody>
            </p:sp>
            <p:cxnSp>
              <p:nvCxnSpPr>
                <p:cNvPr id="479" name="Straight Connector 304"/>
                <p:cNvCxnSpPr>
                  <a:cxnSpLocks noChangeShapeType="1"/>
                </p:cNvCxnSpPr>
                <p:nvPr/>
              </p:nvCxnSpPr>
              <p:spPr bwMode="auto">
                <a:xfrm>
                  <a:off x="6400800" y="3780640"/>
                  <a:ext cx="0" cy="2047875"/>
                </a:xfrm>
                <a:prstGeom prst="line">
                  <a:avLst/>
                </a:prstGeom>
                <a:grpFill/>
                <a:ln w="9525" algn="ctr">
                  <a:solidFill>
                    <a:srgbClr val="002060"/>
                  </a:solidFill>
                  <a:prstDash val="solid"/>
                  <a:round/>
                  <a:headEnd/>
                  <a:tailEnd/>
                </a:ln>
                <a:extLst/>
              </p:spPr>
            </p:cxnSp>
          </p:grpSp>
          <p:sp>
            <p:nvSpPr>
              <p:cNvPr id="480" name="Text Box 133"/>
              <p:cNvSpPr txBox="1">
                <a:spLocks noChangeArrowheads="1"/>
              </p:cNvSpPr>
              <p:nvPr/>
            </p:nvSpPr>
            <p:spPr bwMode="auto">
              <a:xfrm>
                <a:off x="10550646" y="7778368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solidFill>
                      <a:srgbClr val="FF0000"/>
                    </a:solidFill>
                  </a:rPr>
                  <a:t>+</a:t>
                </a:r>
              </a:p>
            </p:txBody>
          </p:sp>
          <p:sp>
            <p:nvSpPr>
              <p:cNvPr id="481" name="Text Box 162"/>
              <p:cNvSpPr txBox="1">
                <a:spLocks noChangeArrowheads="1"/>
              </p:cNvSpPr>
              <p:nvPr/>
            </p:nvSpPr>
            <p:spPr bwMode="auto">
              <a:xfrm>
                <a:off x="10614396" y="6727831"/>
                <a:ext cx="332142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qk</a:t>
                </a:r>
                <a:r>
                  <a:rPr lang="en-US" altLang="en-US" sz="800" baseline="-25000" dirty="0"/>
                  <a:t>a</a:t>
                </a:r>
              </a:p>
            </p:txBody>
          </p:sp>
          <p:grpSp>
            <p:nvGrpSpPr>
              <p:cNvPr id="482" name="Group 314"/>
              <p:cNvGrpSpPr>
                <a:grpSpLocks/>
              </p:cNvGrpSpPr>
              <p:nvPr/>
            </p:nvGrpSpPr>
            <p:grpSpPr bwMode="auto">
              <a:xfrm>
                <a:off x="10104303" y="8818970"/>
                <a:ext cx="972355" cy="219986"/>
                <a:chOff x="6039810" y="5792787"/>
                <a:chExt cx="972487" cy="219931"/>
              </a:xfrm>
            </p:grpSpPr>
            <p:sp>
              <p:nvSpPr>
                <p:cNvPr id="483" name="Text Box 176"/>
                <p:cNvSpPr txBox="1">
                  <a:spLocks noChangeArrowheads="1"/>
                </p:cNvSpPr>
                <p:nvPr/>
              </p:nvSpPr>
              <p:spPr bwMode="auto">
                <a:xfrm>
                  <a:off x="6039810" y="5792787"/>
                  <a:ext cx="814387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/>
                    <a:t>qk</a:t>
                  </a:r>
                  <a:r>
                    <a:rPr lang="en-US" altLang="en-US" sz="800" baseline="-25000" dirty="0"/>
                    <a:t>a</a:t>
                  </a:r>
                </a:p>
              </p:txBody>
            </p:sp>
            <p:sp>
              <p:nvSpPr>
                <p:cNvPr id="484" name="TextBox 319"/>
                <p:cNvSpPr txBox="1">
                  <a:spLocks noChangeArrowheads="1"/>
                </p:cNvSpPr>
                <p:nvPr/>
              </p:nvSpPr>
              <p:spPr bwMode="auto">
                <a:xfrm>
                  <a:off x="6465278" y="5797328"/>
                  <a:ext cx="547019" cy="2153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800" dirty="0">
                      <a:latin typeface="Symbol" panose="05050102010706020507" pitchFamily="18" charset="2"/>
                    </a:rPr>
                    <a:t>+ g</a:t>
                  </a:r>
                  <a:r>
                    <a:rPr lang="en-US" altLang="en-US" sz="800" dirty="0"/>
                    <a:t> H K</a:t>
                  </a:r>
                  <a:r>
                    <a:rPr lang="en-US" altLang="en-US" sz="800" baseline="-25000" dirty="0"/>
                    <a:t>a</a:t>
                  </a:r>
                  <a:endParaRPr lang="en-US" altLang="en-US" sz="800" dirty="0"/>
                </a:p>
              </p:txBody>
            </p:sp>
          </p:grpSp>
          <p:sp>
            <p:nvSpPr>
              <p:cNvPr id="485" name="Text Box 142"/>
              <p:cNvSpPr txBox="1">
                <a:spLocks noChangeArrowheads="1"/>
              </p:cNvSpPr>
              <p:nvPr/>
            </p:nvSpPr>
            <p:spPr bwMode="auto">
              <a:xfrm>
                <a:off x="10125391" y="7631527"/>
                <a:ext cx="243978" cy="2154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800" b="1" dirty="0">
                    <a:solidFill>
                      <a:srgbClr val="FF0000"/>
                    </a:solidFill>
                  </a:rPr>
                  <a:t>=</a:t>
                </a:r>
              </a:p>
            </p:txBody>
          </p:sp>
          <p:sp>
            <p:nvSpPr>
              <p:cNvPr id="486" name="Line 102"/>
              <p:cNvSpPr>
                <a:spLocks noChangeShapeType="1"/>
              </p:cNvSpPr>
              <p:nvPr/>
            </p:nvSpPr>
            <p:spPr bwMode="auto">
              <a:xfrm flipV="1">
                <a:off x="8746998" y="8813076"/>
                <a:ext cx="2695791" cy="9075"/>
              </a:xfrm>
              <a:prstGeom prst="line">
                <a:avLst/>
              </a:prstGeom>
              <a:noFill/>
              <a:ln w="3175">
                <a:solidFill>
                  <a:srgbClr val="00206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87" name="Rectangle 6"/>
              <p:cNvSpPr>
                <a:spLocks noChangeArrowheads="1"/>
              </p:cNvSpPr>
              <p:nvPr/>
            </p:nvSpPr>
            <p:spPr bwMode="auto">
              <a:xfrm>
                <a:off x="9007779" y="6386659"/>
                <a:ext cx="266420" cy="2539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50" b="1" i="1" dirty="0" smtClean="0"/>
                  <a:t>q</a:t>
                </a:r>
                <a:endParaRPr lang="en-US" altLang="en-US" sz="1050" b="1" i="1" baseline="-25000" dirty="0"/>
              </a:p>
            </p:txBody>
          </p:sp>
        </p:grpSp>
        <p:sp>
          <p:nvSpPr>
            <p:cNvPr id="488" name="Rectangle 4"/>
            <p:cNvSpPr>
              <a:spLocks noChangeArrowheads="1"/>
            </p:cNvSpPr>
            <p:nvPr/>
          </p:nvSpPr>
          <p:spPr bwMode="auto">
            <a:xfrm>
              <a:off x="7922370" y="6093013"/>
              <a:ext cx="3175288" cy="2769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Surcharge (q) Load on Active </a:t>
              </a:r>
              <a:r>
                <a:rPr lang="en-US" altLang="en-US" sz="12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</a:t>
              </a:r>
              <a:r>
                <a:rPr lang="en-US" altLang="en-US" sz="12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Pressure</a:t>
              </a:r>
              <a:endParaRPr lang="en-US" altLang="en-US" sz="1200" u="sng" dirty="0">
                <a:solidFill>
                  <a:schemeClr val="tx2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63" name="Oval 562"/>
            <p:cNvSpPr/>
            <p:nvPr/>
          </p:nvSpPr>
          <p:spPr>
            <a:xfrm>
              <a:off x="8722442" y="7552767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4" name="Oval 563"/>
            <p:cNvSpPr/>
            <p:nvPr/>
          </p:nvSpPr>
          <p:spPr>
            <a:xfrm>
              <a:off x="9417657" y="7583981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5" name="Oval 564"/>
            <p:cNvSpPr/>
            <p:nvPr/>
          </p:nvSpPr>
          <p:spPr>
            <a:xfrm>
              <a:off x="10156860" y="752677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346920" y="3649565"/>
            <a:ext cx="3259071" cy="2197478"/>
            <a:chOff x="8398168" y="3522068"/>
            <a:chExt cx="3259071" cy="2197478"/>
          </a:xfrm>
        </p:grpSpPr>
        <p:sp>
          <p:nvSpPr>
            <p:cNvPr id="402" name="Rectangle 15"/>
            <p:cNvSpPr>
              <a:spLocks noChangeArrowheads="1"/>
            </p:cNvSpPr>
            <p:nvPr/>
          </p:nvSpPr>
          <p:spPr bwMode="auto">
            <a:xfrm>
              <a:off x="8398168" y="3522068"/>
              <a:ext cx="315342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Rankine’s  Active Earth Pressure in f -  Soil &amp; Water Table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8518591" y="3752081"/>
              <a:ext cx="2797115" cy="1967465"/>
              <a:chOff x="7832645" y="4531478"/>
              <a:chExt cx="8205699" cy="5771813"/>
            </a:xfrm>
          </p:grpSpPr>
          <p:sp>
            <p:nvSpPr>
              <p:cNvPr id="403" name="Right Triangle 22"/>
              <p:cNvSpPr>
                <a:spLocks noChangeArrowheads="1"/>
              </p:cNvSpPr>
              <p:nvPr/>
            </p:nvSpPr>
            <p:spPr bwMode="auto">
              <a:xfrm>
                <a:off x="10413920" y="5238017"/>
                <a:ext cx="2724150" cy="4191000"/>
              </a:xfrm>
              <a:prstGeom prst="rtTriangle">
                <a:avLst/>
              </a:prstGeom>
              <a:noFill/>
              <a:ln w="3175" algn="ctr">
                <a:solidFill>
                  <a:schemeClr val="bg1">
                    <a:lumMod val="75000"/>
                  </a:schemeClr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  <a:defRPr/>
                </a:pPr>
                <a:endParaRPr lang="en-US" altLang="en-US" sz="800" dirty="0" smtClean="0"/>
              </a:p>
            </p:txBody>
          </p:sp>
          <p:sp>
            <p:nvSpPr>
              <p:cNvPr id="404" name="Trapezoid 403"/>
              <p:cNvSpPr/>
              <p:nvPr/>
            </p:nvSpPr>
            <p:spPr bwMode="auto">
              <a:xfrm>
                <a:off x="9956720" y="6533417"/>
                <a:ext cx="1743075" cy="2895600"/>
              </a:xfrm>
              <a:prstGeom prst="trapezoid">
                <a:avLst/>
              </a:prstGeom>
              <a:pattFill prst="dkHorz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05" name="Freeform 80"/>
              <p:cNvSpPr>
                <a:spLocks/>
              </p:cNvSpPr>
              <p:nvPr/>
            </p:nvSpPr>
            <p:spPr bwMode="auto">
              <a:xfrm>
                <a:off x="9135983" y="5238017"/>
                <a:ext cx="1284287" cy="4191000"/>
              </a:xfrm>
              <a:custGeom>
                <a:avLst/>
                <a:gdLst>
                  <a:gd name="T0" fmla="*/ 0 w 576"/>
                  <a:gd name="T1" fmla="*/ 2147483646 h 1862"/>
                  <a:gd name="T2" fmla="*/ 2147483646 w 576"/>
                  <a:gd name="T3" fmla="*/ 0 h 1862"/>
                  <a:gd name="T4" fmla="*/ 2147483646 w 576"/>
                  <a:gd name="T5" fmla="*/ 0 h 1862"/>
                  <a:gd name="T6" fmla="*/ 2147483646 w 576"/>
                  <a:gd name="T7" fmla="*/ 2147483646 h 1862"/>
                  <a:gd name="T8" fmla="*/ 0 w 576"/>
                  <a:gd name="T9" fmla="*/ 2147483646 h 18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76"/>
                  <a:gd name="T16" fmla="*/ 0 h 1862"/>
                  <a:gd name="T17" fmla="*/ 576 w 576"/>
                  <a:gd name="T18" fmla="*/ 1862 h 186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76" h="1862">
                    <a:moveTo>
                      <a:pt x="0" y="1862"/>
                    </a:moveTo>
                    <a:lnTo>
                      <a:pt x="463" y="0"/>
                    </a:lnTo>
                    <a:lnTo>
                      <a:pt x="576" y="0"/>
                    </a:lnTo>
                    <a:lnTo>
                      <a:pt x="576" y="1862"/>
                    </a:lnTo>
                    <a:lnTo>
                      <a:pt x="0" y="1862"/>
                    </a:lnTo>
                    <a:close/>
                  </a:path>
                </a:pathLst>
              </a:custGeom>
              <a:solidFill>
                <a:srgbClr val="FFC000"/>
              </a:solidFill>
              <a:ln w="12700" cmpd="sng">
                <a:solidFill>
                  <a:schemeClr val="tx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6" name="Line 81"/>
              <p:cNvSpPr>
                <a:spLocks noChangeShapeType="1"/>
              </p:cNvSpPr>
              <p:nvPr/>
            </p:nvSpPr>
            <p:spPr bwMode="auto">
              <a:xfrm>
                <a:off x="10437057" y="5228494"/>
                <a:ext cx="4625063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7" name="Line 82"/>
              <p:cNvSpPr>
                <a:spLocks noChangeShapeType="1"/>
              </p:cNvSpPr>
              <p:nvPr/>
            </p:nvSpPr>
            <p:spPr bwMode="auto">
              <a:xfrm>
                <a:off x="7832645" y="9429017"/>
                <a:ext cx="2587625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sp>
            <p:nvSpPr>
              <p:cNvPr id="408" name="Line 81"/>
              <p:cNvSpPr>
                <a:spLocks noChangeShapeType="1"/>
              </p:cNvSpPr>
              <p:nvPr/>
            </p:nvSpPr>
            <p:spPr bwMode="auto">
              <a:xfrm flipV="1">
                <a:off x="10423445" y="6533417"/>
                <a:ext cx="4800600" cy="0"/>
              </a:xfrm>
              <a:prstGeom prst="line">
                <a:avLst/>
              </a:prstGeom>
              <a:noFill/>
              <a:ln w="317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800" dirty="0"/>
              </a:p>
            </p:txBody>
          </p:sp>
          <p:cxnSp>
            <p:nvCxnSpPr>
              <p:cNvPr id="409" name="Straight Connector 13"/>
              <p:cNvCxnSpPr>
                <a:cxnSpLocks noChangeShapeType="1"/>
              </p:cNvCxnSpPr>
              <p:nvPr/>
            </p:nvCxnSpPr>
            <p:spPr bwMode="auto">
              <a:xfrm>
                <a:off x="14233446" y="6562603"/>
                <a:ext cx="9905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0" name="Straight Connector 15"/>
              <p:cNvCxnSpPr>
                <a:cxnSpLocks noChangeShapeType="1"/>
              </p:cNvCxnSpPr>
              <p:nvPr/>
            </p:nvCxnSpPr>
            <p:spPr bwMode="auto">
              <a:xfrm>
                <a:off x="14462046" y="6638804"/>
                <a:ext cx="533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1" name="Straight Connector 17"/>
              <p:cNvCxnSpPr>
                <a:cxnSpLocks noChangeShapeType="1"/>
              </p:cNvCxnSpPr>
              <p:nvPr/>
            </p:nvCxnSpPr>
            <p:spPr bwMode="auto">
              <a:xfrm>
                <a:off x="14690646" y="6715002"/>
                <a:ext cx="152399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2" name="Isosceles Triangle 411"/>
              <p:cNvSpPr/>
              <p:nvPr/>
            </p:nvSpPr>
            <p:spPr bwMode="auto">
              <a:xfrm flipV="1">
                <a:off x="14600267" y="6331494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13" name="TextBox 19"/>
              <p:cNvSpPr txBox="1">
                <a:spLocks noChangeArrowheads="1"/>
              </p:cNvSpPr>
              <p:nvPr/>
            </p:nvSpPr>
            <p:spPr bwMode="auto">
              <a:xfrm>
                <a:off x="14125547" y="5797800"/>
                <a:ext cx="1176597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W.T.</a:t>
                </a:r>
              </a:p>
            </p:txBody>
          </p:sp>
          <p:sp>
            <p:nvSpPr>
              <p:cNvPr id="414" name="Right Triangle 20"/>
              <p:cNvSpPr>
                <a:spLocks noChangeArrowheads="1"/>
              </p:cNvSpPr>
              <p:nvPr/>
            </p:nvSpPr>
            <p:spPr bwMode="auto">
              <a:xfrm>
                <a:off x="10423445" y="5238017"/>
                <a:ext cx="838200" cy="1295400"/>
              </a:xfrm>
              <a:prstGeom prst="rtTriangle">
                <a:avLst/>
              </a:prstGeom>
              <a:pattFill prst="dkHorz">
                <a:fgClr>
                  <a:schemeClr val="accent6">
                    <a:lumMod val="75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cxnSp>
            <p:nvCxnSpPr>
              <p:cNvPr id="415" name="Straight Connector 24"/>
              <p:cNvCxnSpPr>
                <a:cxnSpLocks noChangeShapeType="1"/>
              </p:cNvCxnSpPr>
              <p:nvPr/>
            </p:nvCxnSpPr>
            <p:spPr bwMode="auto">
              <a:xfrm rot="10800000">
                <a:off x="8366046" y="5245001"/>
                <a:ext cx="914401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6" name="Straight Connector 26"/>
              <p:cNvCxnSpPr>
                <a:cxnSpLocks noChangeShapeType="1"/>
              </p:cNvCxnSpPr>
              <p:nvPr/>
            </p:nvCxnSpPr>
            <p:spPr bwMode="auto">
              <a:xfrm rot="10800000">
                <a:off x="8442245" y="6533417"/>
                <a:ext cx="1066800" cy="0"/>
              </a:xfrm>
              <a:prstGeom prst="line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7" name="Straight Arrow Connector 28"/>
              <p:cNvCxnSpPr>
                <a:cxnSpLocks noChangeShapeType="1"/>
              </p:cNvCxnSpPr>
              <p:nvPr/>
            </p:nvCxnSpPr>
            <p:spPr bwMode="auto">
              <a:xfrm rot="5400000">
                <a:off x="7946945" y="5892703"/>
                <a:ext cx="1295400" cy="3174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18" name="Straight Arrow Connector 30"/>
              <p:cNvCxnSpPr>
                <a:cxnSpLocks noChangeShapeType="1"/>
              </p:cNvCxnSpPr>
              <p:nvPr/>
            </p:nvCxnSpPr>
            <p:spPr bwMode="auto">
              <a:xfrm rot="5400000">
                <a:off x="7148433" y="7981217"/>
                <a:ext cx="2894012" cy="1588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 type="arrow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19" name="TextBox 36"/>
              <p:cNvSpPr txBox="1">
                <a:spLocks noChangeArrowheads="1"/>
              </p:cNvSpPr>
              <p:nvPr/>
            </p:nvSpPr>
            <p:spPr bwMode="auto">
              <a:xfrm>
                <a:off x="13138070" y="5128190"/>
                <a:ext cx="1255013" cy="993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</a:p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20" name="TextBox 37"/>
              <p:cNvSpPr txBox="1">
                <a:spLocks noChangeArrowheads="1"/>
              </p:cNvSpPr>
              <p:nvPr/>
            </p:nvSpPr>
            <p:spPr bwMode="auto">
              <a:xfrm>
                <a:off x="8433411" y="5660248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1</a:t>
                </a:r>
              </a:p>
            </p:txBody>
          </p:sp>
          <p:sp>
            <p:nvSpPr>
              <p:cNvPr id="421" name="TextBox 38"/>
              <p:cNvSpPr txBox="1">
                <a:spLocks noChangeArrowheads="1"/>
              </p:cNvSpPr>
              <p:nvPr/>
            </p:nvSpPr>
            <p:spPr bwMode="auto">
              <a:xfrm>
                <a:off x="8400038" y="7687089"/>
                <a:ext cx="8238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i="1" dirty="0"/>
                  <a:t>h</a:t>
                </a:r>
                <a:r>
                  <a:rPr lang="en-US" altLang="en-US" sz="800" i="1" baseline="-25000" dirty="0"/>
                  <a:t>2</a:t>
                </a:r>
              </a:p>
            </p:txBody>
          </p:sp>
          <p:sp>
            <p:nvSpPr>
              <p:cNvPr id="422" name="Oval 40"/>
              <p:cNvSpPr>
                <a:spLocks noChangeArrowheads="1"/>
              </p:cNvSpPr>
              <p:nvPr/>
            </p:nvSpPr>
            <p:spPr bwMode="auto">
              <a:xfrm>
                <a:off x="11658520" y="93813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3" name="Oval 41"/>
              <p:cNvSpPr>
                <a:spLocks noChangeArrowheads="1"/>
              </p:cNvSpPr>
              <p:nvPr/>
            </p:nvSpPr>
            <p:spPr bwMode="auto">
              <a:xfrm>
                <a:off x="11217195" y="6498492"/>
                <a:ext cx="76200" cy="76200"/>
              </a:xfrm>
              <a:prstGeom prst="ellipse">
                <a:avLst/>
              </a:prstGeom>
              <a:solidFill>
                <a:schemeClr val="tx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4" name="TextBox 42"/>
              <p:cNvSpPr txBox="1">
                <a:spLocks noChangeArrowheads="1"/>
              </p:cNvSpPr>
              <p:nvPr/>
            </p:nvSpPr>
            <p:spPr bwMode="auto">
              <a:xfrm>
                <a:off x="10979065" y="6018385"/>
                <a:ext cx="2192339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soil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1 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K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a</a:t>
                </a:r>
                <a:endParaRPr lang="en-US" altLang="en-US" sz="800" dirty="0">
                  <a:cs typeface="Arial" panose="020B0604020202020204" pitchFamily="34" charset="0"/>
                </a:endParaRPr>
              </a:p>
            </p:txBody>
          </p:sp>
          <p:sp>
            <p:nvSpPr>
              <p:cNvPr id="425" name="Right Triangle 43"/>
              <p:cNvSpPr>
                <a:spLocks noChangeArrowheads="1"/>
              </p:cNvSpPr>
              <p:nvPr/>
            </p:nvSpPr>
            <p:spPr bwMode="auto">
              <a:xfrm>
                <a:off x="13928645" y="6533417"/>
                <a:ext cx="1133475" cy="2895600"/>
              </a:xfrm>
              <a:prstGeom prst="rtTriangle">
                <a:avLst/>
              </a:prstGeom>
              <a:pattFill prst="dkHorz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 w="317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800" dirty="0"/>
              </a:p>
            </p:txBody>
          </p:sp>
          <p:sp>
            <p:nvSpPr>
              <p:cNvPr id="426" name="TextBox 44"/>
              <p:cNvSpPr txBox="1">
                <a:spLocks noChangeArrowheads="1"/>
              </p:cNvSpPr>
              <p:nvPr/>
            </p:nvSpPr>
            <p:spPr bwMode="auto">
              <a:xfrm>
                <a:off x="12709445" y="7638318"/>
                <a:ext cx="71574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+</a:t>
                </a:r>
              </a:p>
            </p:txBody>
          </p:sp>
          <p:sp>
            <p:nvSpPr>
              <p:cNvPr id="427" name="Isosceles Triangle 426"/>
              <p:cNvSpPr/>
              <p:nvPr/>
            </p:nvSpPr>
            <p:spPr bwMode="auto">
              <a:xfrm flipV="1">
                <a:off x="13871495" y="4999892"/>
                <a:ext cx="228600" cy="228600"/>
              </a:xfrm>
              <a:prstGeom prst="triangle">
                <a:avLst/>
              </a:prstGeom>
              <a:solidFill>
                <a:schemeClr val="accent6"/>
              </a:solidFill>
              <a:ln w="31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endParaRPr lang="en-US" sz="800" dirty="0">
                  <a:latin typeface="Arial" charset="0"/>
                </a:endParaRPr>
              </a:p>
            </p:txBody>
          </p:sp>
          <p:sp>
            <p:nvSpPr>
              <p:cNvPr id="428" name="TextBox 46"/>
              <p:cNvSpPr txBox="1">
                <a:spLocks noChangeArrowheads="1"/>
              </p:cNvSpPr>
              <p:nvPr/>
            </p:nvSpPr>
            <p:spPr bwMode="auto">
              <a:xfrm>
                <a:off x="13419460" y="4531478"/>
                <a:ext cx="1148381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/>
                  <a:t>G.S.</a:t>
                </a:r>
              </a:p>
            </p:txBody>
          </p:sp>
          <p:cxnSp>
            <p:nvCxnSpPr>
              <p:cNvPr id="429" name="Straight Arrow Connector 50"/>
              <p:cNvCxnSpPr>
                <a:cxnSpLocks noChangeShapeType="1"/>
              </p:cNvCxnSpPr>
              <p:nvPr/>
            </p:nvCxnSpPr>
            <p:spPr bwMode="auto">
              <a:xfrm rot="10800000">
                <a:off x="13938372" y="8603285"/>
                <a:ext cx="1000124" cy="1587"/>
              </a:xfrm>
              <a:prstGeom prst="straightConnector1">
                <a:avLst/>
              </a:prstGeom>
              <a:noFill/>
              <a:ln w="3175" algn="ctr">
                <a:solidFill>
                  <a:schemeClr val="tx1"/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0" name="TextBox 51"/>
              <p:cNvSpPr txBox="1">
                <a:spLocks noChangeArrowheads="1"/>
              </p:cNvSpPr>
              <p:nvPr/>
            </p:nvSpPr>
            <p:spPr bwMode="auto">
              <a:xfrm>
                <a:off x="13850546" y="9225514"/>
                <a:ext cx="2187798" cy="632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800" dirty="0">
                    <a:latin typeface="Symbol" panose="05050102010706020507" pitchFamily="18" charset="2"/>
                  </a:rPr>
                  <a:t>s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latin typeface="Symbol" panose="05050102010706020507" pitchFamily="18" charset="2"/>
                  </a:rPr>
                  <a:t> = g</a:t>
                </a:r>
                <a:r>
                  <a:rPr lang="en-US" altLang="en-US" sz="800" baseline="-25000" dirty="0">
                    <a:cs typeface="Arial" panose="020B0604020202020204" pitchFamily="34" charset="0"/>
                  </a:rPr>
                  <a:t>w</a:t>
                </a:r>
                <a:r>
                  <a:rPr lang="en-US" altLang="en-US" sz="800" dirty="0">
                    <a:cs typeface="Arial" panose="020B0604020202020204" pitchFamily="34" charset="0"/>
                  </a:rPr>
                  <a:t>h</a:t>
                </a:r>
                <a:r>
                  <a:rPr lang="en-US" altLang="en-US" sz="800" baseline="-25000" dirty="0">
                    <a:latin typeface="Symbol" panose="05050102010706020507" pitchFamily="18" charset="2"/>
                  </a:rPr>
                  <a:t>2</a:t>
                </a:r>
                <a:endParaRPr lang="en-US" altLang="en-US" sz="800" dirty="0">
                  <a:latin typeface="Symbol" panose="05050102010706020507" pitchFamily="18" charset="2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2" name="TextBox 3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en-US" sz="8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𝑠𝑜𝑖𝑙</m:t>
                        </m:r>
                        <m:r>
                          <a:rPr lang="en-US" altLang="en-US" sz="800" b="0" i="1" baseline="-25000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altLang="en-US" sz="8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altLang="en-US" sz="800" b="0" i="1" dirty="0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a14:m>
                    <a:r>
                      <a:rPr lang="en-US" altLang="en-US" sz="800" dirty="0" smtClean="0">
                        <a:latin typeface="Symbol" panose="05050102010706020507" pitchFamily="18" charset="2"/>
                      </a:rPr>
                      <a:t> + </a:t>
                    </a:r>
                  </a:p>
                  <a:p>
                    <a:pPr>
                      <a:spcBef>
                        <a:spcPct val="0"/>
                      </a:spcBef>
                      <a:buFontTx/>
                      <a:buNone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</a:rPr>
                                <m:t>2 </m:t>
                              </m:r>
                            </m:sub>
                          </m:sSub>
                          <m:d>
                            <m:dPr>
                              <m:ctrlPr>
                                <a:rPr lang="en-US" altLang="en-US" sz="8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sz="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𝑠𝑜𝑖𝑙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en-US" sz="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altLang="en-US" sz="8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𝑤𝑎𝑡𝑒𝑟</m:t>
                              </m:r>
                            </m:e>
                          </m:d>
                          <m:sSub>
                            <m:sSubPr>
                              <m:ctrlPr>
                                <a:rPr lang="en-US" altLang="en-US" sz="8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altLang="en-US" sz="800" b="0" i="1" dirty="0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oMath>
                      </m:oMathPara>
                    </a14:m>
                    <a:endParaRPr lang="en-US" altLang="en-US" sz="800" dirty="0">
                      <a:latin typeface="Symbol" panose="05050102010706020507" pitchFamily="18" charset="2"/>
                    </a:endParaRPr>
                  </a:p>
                </p:txBody>
              </p:sp>
            </mc:Choice>
            <mc:Fallback xmlns="">
              <p:sp>
                <p:nvSpPr>
                  <p:cNvPr id="432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 bwMode="auto">
                  <a:xfrm>
                    <a:off x="10348209" y="9310099"/>
                    <a:ext cx="4470376" cy="993192"/>
                  </a:xfrm>
                  <a:prstGeom prst="rect">
                    <a:avLst/>
                  </a:prstGeom>
                  <a:blipFill rotWithShape="0">
                    <a:blip r:embed="rId9"/>
                    <a:stretch>
                      <a:fillRect/>
                    </a:stretch>
                  </a:blipFill>
                  <a:ln w="9525">
                    <a:noFill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35" name="Straight Arrow Connector 2"/>
              <p:cNvCxnSpPr>
                <a:cxnSpLocks noChangeShapeType="1"/>
              </p:cNvCxnSpPr>
              <p:nvPr/>
            </p:nvCxnSpPr>
            <p:spPr bwMode="auto">
              <a:xfrm flipH="1">
                <a:off x="10416460" y="6533416"/>
                <a:ext cx="838200" cy="0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 w="med" len="lg"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36" name="Straight Arrow Connector 4"/>
              <p:cNvCxnSpPr>
                <a:cxnSpLocks noChangeShapeType="1"/>
                <a:stCxn id="422" idx="2"/>
                <a:endCxn id="407" idx="1"/>
              </p:cNvCxnSpPr>
              <p:nvPr/>
            </p:nvCxnSpPr>
            <p:spPr bwMode="auto">
              <a:xfrm flipH="1">
                <a:off x="10420270" y="9419492"/>
                <a:ext cx="1238250" cy="9525"/>
              </a:xfrm>
              <a:prstGeom prst="straightConnector1">
                <a:avLst/>
              </a:prstGeom>
              <a:noFill/>
              <a:ln w="12700" algn="ctr">
                <a:solidFill>
                  <a:schemeClr val="accent6">
                    <a:lumMod val="75000"/>
                  </a:schemeClr>
                </a:solidFill>
                <a:round/>
                <a:headEnd/>
                <a:tailEnd type="triangl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37" name="TextBox 436"/>
              <p:cNvSpPr txBox="1"/>
              <p:nvPr/>
            </p:nvSpPr>
            <p:spPr>
              <a:xfrm>
                <a:off x="9285959" y="4683874"/>
                <a:ext cx="2103010" cy="632033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800" i="1" dirty="0">
                    <a:solidFill>
                      <a:schemeClr val="tx2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Flexible Wall</a:t>
                </a: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9421759" y="4832026"/>
              <a:ext cx="287337" cy="304800"/>
              <a:chOff x="9421759" y="4832026"/>
              <a:chExt cx="287337" cy="304800"/>
            </a:xfrm>
          </p:grpSpPr>
          <p:sp>
            <p:nvSpPr>
              <p:cNvPr id="566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67" name="Oval 566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68" name="Group 567"/>
            <p:cNvGrpSpPr/>
            <p:nvPr/>
          </p:nvGrpSpPr>
          <p:grpSpPr>
            <a:xfrm>
              <a:off x="9340623" y="4170227"/>
              <a:ext cx="287337" cy="304800"/>
              <a:chOff x="9421759" y="4832026"/>
              <a:chExt cx="287337" cy="304800"/>
            </a:xfrm>
          </p:grpSpPr>
          <p:sp>
            <p:nvSpPr>
              <p:cNvPr id="56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70" name="Oval 56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71" name="Group 570"/>
            <p:cNvGrpSpPr/>
            <p:nvPr/>
          </p:nvGrpSpPr>
          <p:grpSpPr>
            <a:xfrm>
              <a:off x="10547082" y="4832026"/>
              <a:ext cx="287337" cy="304800"/>
              <a:chOff x="9421759" y="4832026"/>
              <a:chExt cx="287337" cy="304800"/>
            </a:xfrm>
          </p:grpSpPr>
          <p:sp>
            <p:nvSpPr>
              <p:cNvPr id="579" name="Text Box 121"/>
              <p:cNvSpPr txBox="1">
                <a:spLocks noChangeArrowheads="1"/>
              </p:cNvSpPr>
              <p:nvPr/>
            </p:nvSpPr>
            <p:spPr bwMode="auto">
              <a:xfrm>
                <a:off x="9421759" y="483202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580" name="Oval 579"/>
              <p:cNvSpPr/>
              <p:nvPr/>
            </p:nvSpPr>
            <p:spPr>
              <a:xfrm>
                <a:off x="9510213" y="4919320"/>
                <a:ext cx="119310" cy="119310"/>
              </a:xfrm>
              <a:prstGeom prst="ellipse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81" name="TextBox 51"/>
            <p:cNvSpPr txBox="1">
              <a:spLocks noChangeArrowheads="1"/>
            </p:cNvSpPr>
            <p:nvPr/>
          </p:nvSpPr>
          <p:spPr bwMode="auto">
            <a:xfrm>
              <a:off x="10796492" y="4969195"/>
              <a:ext cx="860747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800" dirty="0" smtClean="0">
                  <a:cs typeface="Arial" panose="020B0604020202020204" pitchFamily="34" charset="0"/>
                </a:rPr>
                <a:t>P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 </a:t>
              </a:r>
              <a:r>
                <a:rPr lang="en-US" altLang="en-US" sz="800" dirty="0">
                  <a:latin typeface="Symbol" panose="05050102010706020507" pitchFamily="18" charset="2"/>
                </a:rPr>
                <a:t>= 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0.5 g</a:t>
              </a:r>
              <a:r>
                <a:rPr lang="en-US" altLang="en-US" sz="800" baseline="-25000" dirty="0" smtClean="0">
                  <a:cs typeface="Arial" panose="020B0604020202020204" pitchFamily="34" charset="0"/>
                </a:rPr>
                <a:t>w </a:t>
              </a:r>
              <a:r>
                <a:rPr lang="en-US" altLang="en-US" sz="800" dirty="0" smtClean="0">
                  <a:cs typeface="Arial" panose="020B0604020202020204" pitchFamily="34" charset="0"/>
                </a:rPr>
                <a:t>(h</a:t>
              </a:r>
              <a:r>
                <a:rPr lang="en-US" altLang="en-US" sz="800" baseline="-25000" dirty="0" smtClean="0">
                  <a:latin typeface="Symbol" panose="05050102010706020507" pitchFamily="18" charset="2"/>
                </a:rPr>
                <a:t>2</a:t>
              </a:r>
              <a:r>
                <a:rPr lang="en-US" altLang="en-US" sz="800" dirty="0" smtClean="0">
                  <a:latin typeface="Symbol" panose="05050102010706020507" pitchFamily="18" charset="2"/>
                </a:rPr>
                <a:t>)</a:t>
              </a:r>
              <a:r>
                <a:rPr lang="en-US" altLang="en-US" sz="800" baseline="30000" dirty="0" smtClean="0">
                  <a:latin typeface="Symbol" panose="05050102010706020507" pitchFamily="18" charset="2"/>
                </a:rPr>
                <a:t>2</a:t>
              </a:r>
              <a:endParaRPr lang="en-US" altLang="en-US" sz="800" baseline="30000" dirty="0">
                <a:latin typeface="Symbol" panose="05050102010706020507" pitchFamily="18" charset="2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475769" y="3595520"/>
            <a:ext cx="4499726" cy="2842187"/>
            <a:chOff x="3553340" y="2577842"/>
            <a:chExt cx="4499726" cy="2842187"/>
          </a:xfrm>
        </p:grpSpPr>
        <p:grpSp>
          <p:nvGrpSpPr>
            <p:cNvPr id="13" name="Group 12"/>
            <p:cNvGrpSpPr/>
            <p:nvPr/>
          </p:nvGrpSpPr>
          <p:grpSpPr>
            <a:xfrm>
              <a:off x="3553340" y="2796446"/>
              <a:ext cx="4499726" cy="2623583"/>
              <a:chOff x="3553340" y="2783746"/>
              <a:chExt cx="4499726" cy="2623583"/>
            </a:xfrm>
          </p:grpSpPr>
          <p:sp>
            <p:nvSpPr>
              <p:cNvPr id="222" name="Line 100"/>
              <p:cNvSpPr>
                <a:spLocks noChangeShapeType="1"/>
              </p:cNvSpPr>
              <p:nvPr/>
            </p:nvSpPr>
            <p:spPr bwMode="auto">
              <a:xfrm flipV="1">
                <a:off x="4934465" y="3055465"/>
                <a:ext cx="3118601" cy="17462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3" name="Line 101"/>
              <p:cNvSpPr>
                <a:spLocks noChangeShapeType="1"/>
              </p:cNvSpPr>
              <p:nvPr/>
            </p:nvSpPr>
            <p:spPr bwMode="auto">
              <a:xfrm>
                <a:off x="3553340" y="5117503"/>
                <a:ext cx="1397000" cy="0"/>
              </a:xfrm>
              <a:prstGeom prst="line">
                <a:avLst/>
              </a:prstGeom>
              <a:noFill/>
              <a:ln w="31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4" name="Rectangle 102"/>
              <p:cNvSpPr>
                <a:spLocks noChangeArrowheads="1"/>
              </p:cNvSpPr>
              <p:nvPr/>
            </p:nvSpPr>
            <p:spPr bwMode="auto">
              <a:xfrm flipH="1">
                <a:off x="4947165" y="3072927"/>
                <a:ext cx="304800" cy="2047875"/>
              </a:xfrm>
              <a:prstGeom prst="rect">
                <a:avLst/>
              </a:prstGeom>
              <a:solidFill>
                <a:srgbClr val="D5F4FF"/>
              </a:solidFill>
              <a:ln w="9525" algn="ctr">
                <a:solidFill>
                  <a:schemeClr val="accent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5" name="Line 103"/>
              <p:cNvSpPr>
                <a:spLocks noChangeShapeType="1"/>
              </p:cNvSpPr>
              <p:nvPr/>
            </p:nvSpPr>
            <p:spPr bwMode="auto">
              <a:xfrm flipH="1">
                <a:off x="4951923" y="3076169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6" name="Line 104"/>
              <p:cNvSpPr>
                <a:spLocks noChangeShapeType="1"/>
              </p:cNvSpPr>
              <p:nvPr/>
            </p:nvSpPr>
            <p:spPr bwMode="auto">
              <a:xfrm flipH="1">
                <a:off x="4951928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7" name="Line 105"/>
              <p:cNvSpPr>
                <a:spLocks noChangeShapeType="1"/>
              </p:cNvSpPr>
              <p:nvPr/>
            </p:nvSpPr>
            <p:spPr bwMode="auto">
              <a:xfrm flipH="1">
                <a:off x="4951928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8" name="Line 106"/>
              <p:cNvSpPr>
                <a:spLocks noChangeShapeType="1"/>
              </p:cNvSpPr>
              <p:nvPr/>
            </p:nvSpPr>
            <p:spPr bwMode="auto">
              <a:xfrm flipH="1">
                <a:off x="4951928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9" name="Line 107"/>
              <p:cNvSpPr>
                <a:spLocks noChangeShapeType="1"/>
              </p:cNvSpPr>
              <p:nvPr/>
            </p:nvSpPr>
            <p:spPr bwMode="auto">
              <a:xfrm flipH="1">
                <a:off x="4951928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0" name="Line 108"/>
              <p:cNvSpPr>
                <a:spLocks noChangeShapeType="1"/>
              </p:cNvSpPr>
              <p:nvPr/>
            </p:nvSpPr>
            <p:spPr bwMode="auto">
              <a:xfrm flipH="1">
                <a:off x="4951928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1" name="Line 109"/>
              <p:cNvSpPr>
                <a:spLocks noChangeShapeType="1"/>
              </p:cNvSpPr>
              <p:nvPr/>
            </p:nvSpPr>
            <p:spPr bwMode="auto">
              <a:xfrm flipH="1">
                <a:off x="4951928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2" name="Line 110"/>
              <p:cNvSpPr>
                <a:spLocks noChangeShapeType="1"/>
              </p:cNvSpPr>
              <p:nvPr/>
            </p:nvSpPr>
            <p:spPr bwMode="auto">
              <a:xfrm flipH="1">
                <a:off x="4951928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3" name="Line 111"/>
              <p:cNvSpPr>
                <a:spLocks noChangeShapeType="1"/>
              </p:cNvSpPr>
              <p:nvPr/>
            </p:nvSpPr>
            <p:spPr bwMode="auto">
              <a:xfrm flipH="1">
                <a:off x="4951928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4" name="Line 112"/>
              <p:cNvSpPr>
                <a:spLocks noChangeShapeType="1"/>
              </p:cNvSpPr>
              <p:nvPr/>
            </p:nvSpPr>
            <p:spPr bwMode="auto">
              <a:xfrm flipH="1">
                <a:off x="4951928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5" name="Line 113"/>
              <p:cNvSpPr>
                <a:spLocks noChangeShapeType="1"/>
              </p:cNvSpPr>
              <p:nvPr/>
            </p:nvSpPr>
            <p:spPr bwMode="auto">
              <a:xfrm flipH="1">
                <a:off x="4951928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6" name="Line 114"/>
              <p:cNvSpPr>
                <a:spLocks noChangeShapeType="1"/>
              </p:cNvSpPr>
              <p:nvPr/>
            </p:nvSpPr>
            <p:spPr bwMode="auto">
              <a:xfrm flipH="1">
                <a:off x="4951928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7" name="Line 115"/>
              <p:cNvSpPr>
                <a:spLocks noChangeShapeType="1"/>
              </p:cNvSpPr>
              <p:nvPr/>
            </p:nvSpPr>
            <p:spPr bwMode="auto">
              <a:xfrm flipH="1">
                <a:off x="4951928" y="496919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8" name="Line 116"/>
              <p:cNvSpPr>
                <a:spLocks noChangeShapeType="1"/>
              </p:cNvSpPr>
              <p:nvPr/>
            </p:nvSpPr>
            <p:spPr bwMode="auto">
              <a:xfrm flipH="1">
                <a:off x="4951928" y="5118421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39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4968446" y="3922277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b="1" dirty="0" smtClean="0"/>
                  <a:t>-</a:t>
                </a:r>
                <a:endParaRPr lang="en-US" altLang="en-US" sz="1400" b="1" dirty="0"/>
              </a:p>
            </p:txBody>
          </p:sp>
          <p:sp>
            <p:nvSpPr>
              <p:cNvPr id="240" name="Text Box 119"/>
              <p:cNvSpPr txBox="1">
                <a:spLocks noChangeArrowheads="1"/>
              </p:cNvSpPr>
              <p:nvPr/>
            </p:nvSpPr>
            <p:spPr bwMode="auto">
              <a:xfrm>
                <a:off x="4747833" y="5130330"/>
                <a:ext cx="644727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1" name="Freeform 120"/>
              <p:cNvSpPr>
                <a:spLocks/>
              </p:cNvSpPr>
              <p:nvPr/>
            </p:nvSpPr>
            <p:spPr bwMode="auto">
              <a:xfrm>
                <a:off x="5437703" y="3079277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rgbClr val="FFFF00"/>
              </a:solidFill>
              <a:ln w="3175" cmpd="sng">
                <a:solidFill>
                  <a:schemeClr val="accent1"/>
                </a:solidFill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2" name="Text Box 121"/>
              <p:cNvSpPr txBox="1">
                <a:spLocks noChangeArrowheads="1"/>
              </p:cNvSpPr>
              <p:nvPr/>
            </p:nvSpPr>
            <p:spPr bwMode="auto">
              <a:xfrm>
                <a:off x="5478978" y="41603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43" name="Line 122"/>
              <p:cNvSpPr>
                <a:spLocks noChangeShapeType="1"/>
              </p:cNvSpPr>
              <p:nvPr/>
            </p:nvSpPr>
            <p:spPr bwMode="auto">
              <a:xfrm flipH="1">
                <a:off x="5432940" y="5120802"/>
                <a:ext cx="6096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4" name="Line 123"/>
              <p:cNvSpPr>
                <a:spLocks noChangeShapeType="1"/>
              </p:cNvSpPr>
              <p:nvPr/>
            </p:nvSpPr>
            <p:spPr bwMode="auto">
              <a:xfrm flipH="1">
                <a:off x="5423415" y="3482502"/>
                <a:ext cx="139700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5" name="Line 124"/>
              <p:cNvSpPr>
                <a:spLocks noChangeShapeType="1"/>
              </p:cNvSpPr>
              <p:nvPr/>
            </p:nvSpPr>
            <p:spPr bwMode="auto">
              <a:xfrm flipH="1">
                <a:off x="5437703" y="3707927"/>
                <a:ext cx="187325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6" name="Line 125"/>
              <p:cNvSpPr>
                <a:spLocks noChangeShapeType="1"/>
              </p:cNvSpPr>
              <p:nvPr/>
            </p:nvSpPr>
            <p:spPr bwMode="auto">
              <a:xfrm flipH="1">
                <a:off x="5437703" y="3938115"/>
                <a:ext cx="252412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7" name="Line 126"/>
              <p:cNvSpPr>
                <a:spLocks noChangeShapeType="1"/>
              </p:cNvSpPr>
              <p:nvPr/>
            </p:nvSpPr>
            <p:spPr bwMode="auto">
              <a:xfrm flipH="1">
                <a:off x="5437703" y="4176240"/>
                <a:ext cx="3317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8" name="Line 127"/>
              <p:cNvSpPr>
                <a:spLocks noChangeShapeType="1"/>
              </p:cNvSpPr>
              <p:nvPr/>
            </p:nvSpPr>
            <p:spPr bwMode="auto">
              <a:xfrm flipH="1">
                <a:off x="5434528" y="4461990"/>
                <a:ext cx="42068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49" name="Line 128"/>
              <p:cNvSpPr>
                <a:spLocks noChangeShapeType="1"/>
              </p:cNvSpPr>
              <p:nvPr/>
            </p:nvSpPr>
            <p:spPr bwMode="auto">
              <a:xfrm flipH="1">
                <a:off x="5434528" y="4666777"/>
                <a:ext cx="477837" cy="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0" name="Line 129"/>
              <p:cNvSpPr>
                <a:spLocks noChangeShapeType="1"/>
              </p:cNvSpPr>
              <p:nvPr/>
            </p:nvSpPr>
            <p:spPr bwMode="auto">
              <a:xfrm flipH="1">
                <a:off x="5440878" y="4889027"/>
                <a:ext cx="538162" cy="158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1" name="Text Box 130"/>
              <p:cNvSpPr txBox="1">
                <a:spLocks noChangeArrowheads="1"/>
              </p:cNvSpPr>
              <p:nvPr/>
            </p:nvSpPr>
            <p:spPr bwMode="auto">
              <a:xfrm>
                <a:off x="5199578" y="4086546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52" name="Text Box 131"/>
              <p:cNvSpPr txBox="1">
                <a:spLocks noChangeArrowheads="1"/>
              </p:cNvSpPr>
              <p:nvPr/>
            </p:nvSpPr>
            <p:spPr bwMode="auto">
              <a:xfrm>
                <a:off x="5821878" y="404606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=</a:t>
                </a:r>
              </a:p>
            </p:txBody>
          </p:sp>
          <p:sp>
            <p:nvSpPr>
              <p:cNvPr id="253" name="Text Box 148"/>
              <p:cNvSpPr txBox="1">
                <a:spLocks noChangeArrowheads="1"/>
              </p:cNvSpPr>
              <p:nvPr/>
            </p:nvSpPr>
            <p:spPr bwMode="auto">
              <a:xfrm>
                <a:off x="5856152" y="2791940"/>
                <a:ext cx="758541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 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4" name="Text Box 149"/>
              <p:cNvSpPr txBox="1">
                <a:spLocks noChangeArrowheads="1"/>
              </p:cNvSpPr>
              <p:nvPr/>
            </p:nvSpPr>
            <p:spPr bwMode="auto">
              <a:xfrm>
                <a:off x="5377381" y="5077940"/>
                <a:ext cx="814387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4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4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400" baseline="-25000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56" name="Text Box 118"/>
              <p:cNvSpPr txBox="1">
                <a:spLocks noChangeArrowheads="1"/>
              </p:cNvSpPr>
              <p:nvPr/>
            </p:nvSpPr>
            <p:spPr bwMode="auto">
              <a:xfrm>
                <a:off x="4771435" y="2783746"/>
                <a:ext cx="688009" cy="276999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>
                    <a:solidFill>
                      <a:schemeClr val="accent1"/>
                    </a:solidFill>
                  </a:rPr>
                  <a:t>-2c   K</a:t>
                </a:r>
                <a:r>
                  <a:rPr lang="en-US" altLang="en-US" sz="12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2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57" name="Group 150"/>
              <p:cNvGrpSpPr>
                <a:grpSpLocks/>
              </p:cNvGrpSpPr>
              <p:nvPr/>
            </p:nvGrpSpPr>
            <p:grpSpPr bwMode="auto">
              <a:xfrm>
                <a:off x="5120203" y="2837721"/>
                <a:ext cx="192088" cy="149224"/>
                <a:chOff x="4550" y="2040"/>
                <a:chExt cx="148" cy="108"/>
              </a:xfrm>
            </p:grpSpPr>
            <p:sp>
              <p:nvSpPr>
                <p:cNvPr id="258" name="Line 151"/>
                <p:cNvSpPr>
                  <a:spLocks noChangeShapeType="1"/>
                </p:cNvSpPr>
                <p:nvPr/>
              </p:nvSpPr>
              <p:spPr bwMode="auto">
                <a:xfrm flipH="1">
                  <a:off x="4596" y="2040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59" name="Line 152"/>
                <p:cNvSpPr>
                  <a:spLocks noChangeShapeType="1"/>
                </p:cNvSpPr>
                <p:nvPr/>
              </p:nvSpPr>
              <p:spPr bwMode="auto">
                <a:xfrm flipH="1">
                  <a:off x="4560" y="2040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0" name="Line 153"/>
                <p:cNvSpPr>
                  <a:spLocks noChangeShapeType="1"/>
                </p:cNvSpPr>
                <p:nvPr/>
              </p:nvSpPr>
              <p:spPr bwMode="auto">
                <a:xfrm>
                  <a:off x="4550" y="2114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rgbClr val="00B0F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2" name="Line 155"/>
              <p:cNvSpPr>
                <a:spLocks noChangeShapeType="1"/>
              </p:cNvSpPr>
              <p:nvPr/>
            </p:nvSpPr>
            <p:spPr bwMode="auto">
              <a:xfrm flipH="1">
                <a:off x="6295918" y="2833215"/>
                <a:ext cx="132385" cy="0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3" name="Line 156"/>
              <p:cNvSpPr>
                <a:spLocks noChangeShapeType="1"/>
              </p:cNvSpPr>
              <p:nvPr/>
            </p:nvSpPr>
            <p:spPr bwMode="auto">
              <a:xfrm flipH="1">
                <a:off x="6249194" y="2833215"/>
                <a:ext cx="46724" cy="149225"/>
              </a:xfrm>
              <a:prstGeom prst="line">
                <a:avLst/>
              </a:prstGeom>
              <a:noFill/>
              <a:ln w="9525">
                <a:solidFill>
                  <a:srgbClr val="00B0F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64" name="Line 157"/>
              <p:cNvSpPr>
                <a:spLocks noChangeShapeType="1"/>
              </p:cNvSpPr>
              <p:nvPr/>
            </p:nvSpPr>
            <p:spPr bwMode="auto">
              <a:xfrm>
                <a:off x="6236215" y="2935462"/>
                <a:ext cx="10383" cy="46978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305" name="Group 304"/>
              <p:cNvGrpSpPr/>
              <p:nvPr/>
            </p:nvGrpSpPr>
            <p:grpSpPr>
              <a:xfrm>
                <a:off x="5085278" y="5187480"/>
                <a:ext cx="192087" cy="149225"/>
                <a:chOff x="5378452" y="4857280"/>
                <a:chExt cx="192087" cy="149225"/>
              </a:xfrm>
            </p:grpSpPr>
            <p:sp>
              <p:nvSpPr>
                <p:cNvPr id="266" name="Line 159"/>
                <p:cNvSpPr>
                  <a:spLocks noChangeShapeType="1"/>
                </p:cNvSpPr>
                <p:nvPr/>
              </p:nvSpPr>
              <p:spPr bwMode="auto">
                <a:xfrm flipH="1">
                  <a:off x="5438155" y="4857280"/>
                  <a:ext cx="132384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7" name="Line 160"/>
                <p:cNvSpPr>
                  <a:spLocks noChangeShapeType="1"/>
                </p:cNvSpPr>
                <p:nvPr/>
              </p:nvSpPr>
              <p:spPr bwMode="auto">
                <a:xfrm flipH="1">
                  <a:off x="5391431" y="4857280"/>
                  <a:ext cx="46724" cy="149225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68" name="Line 161"/>
                <p:cNvSpPr>
                  <a:spLocks noChangeShapeType="1"/>
                </p:cNvSpPr>
                <p:nvPr/>
              </p:nvSpPr>
              <p:spPr bwMode="auto">
                <a:xfrm>
                  <a:off x="5378452" y="4959527"/>
                  <a:ext cx="10383" cy="4697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69" name="Text Box 162"/>
              <p:cNvSpPr txBox="1">
                <a:spLocks noChangeArrowheads="1"/>
              </p:cNvSpPr>
              <p:nvPr/>
            </p:nvSpPr>
            <p:spPr bwMode="auto">
              <a:xfrm>
                <a:off x="6147820" y="5107149"/>
                <a:ext cx="63398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>
                    <a:solidFill>
                      <a:schemeClr val="accent1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 H </a:t>
                </a: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K</a:t>
                </a:r>
                <a:r>
                  <a:rPr lang="en-US" altLang="en-US" sz="1000" baseline="-25000" dirty="0">
                    <a:solidFill>
                      <a:schemeClr val="accent1"/>
                    </a:solidFill>
                  </a:rPr>
                  <a:t>a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 </a:t>
                </a:r>
                <a:r>
                  <a:rPr lang="en-US" altLang="en-US" sz="1000" dirty="0">
                    <a:solidFill>
                      <a:schemeClr val="accent1"/>
                    </a:solidFill>
                  </a:rPr>
                  <a:t>-</a:t>
                </a:r>
              </a:p>
            </p:txBody>
          </p:sp>
          <p:sp>
            <p:nvSpPr>
              <p:cNvPr id="271" name="Text Box 163"/>
              <p:cNvSpPr txBox="1">
                <a:spLocks noChangeArrowheads="1"/>
              </p:cNvSpPr>
              <p:nvPr/>
            </p:nvSpPr>
            <p:spPr bwMode="auto">
              <a:xfrm>
                <a:off x="6528316" y="5104193"/>
                <a:ext cx="69880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000" dirty="0" smtClean="0">
                    <a:solidFill>
                      <a:schemeClr val="accent1"/>
                    </a:solidFill>
                  </a:rPr>
                  <a:t>2c   K</a:t>
                </a:r>
                <a:r>
                  <a:rPr lang="en-US" altLang="en-US" sz="1000" baseline="-25000" dirty="0" smtClean="0">
                    <a:solidFill>
                      <a:schemeClr val="accent1"/>
                    </a:solidFill>
                  </a:rPr>
                  <a:t>a</a:t>
                </a:r>
                <a:endParaRPr lang="en-US" altLang="en-US" sz="1000" baseline="-25000" dirty="0">
                  <a:solidFill>
                    <a:schemeClr val="accent1"/>
                  </a:solidFill>
                </a:endParaRPr>
              </a:p>
            </p:txBody>
          </p:sp>
          <p:grpSp>
            <p:nvGrpSpPr>
              <p:cNvPr id="272" name="Group 164"/>
              <p:cNvGrpSpPr>
                <a:grpSpLocks/>
              </p:cNvGrpSpPr>
              <p:nvPr/>
            </p:nvGrpSpPr>
            <p:grpSpPr bwMode="auto">
              <a:xfrm>
                <a:off x="6872769" y="5148906"/>
                <a:ext cx="175057" cy="166628"/>
                <a:chOff x="4540" y="2168"/>
                <a:chExt cx="148" cy="108"/>
              </a:xfrm>
            </p:grpSpPr>
            <p:sp>
              <p:nvSpPr>
                <p:cNvPr id="273" name="Line 165"/>
                <p:cNvSpPr>
                  <a:spLocks noChangeShapeType="1"/>
                </p:cNvSpPr>
                <p:nvPr/>
              </p:nvSpPr>
              <p:spPr bwMode="auto">
                <a:xfrm flipH="1">
                  <a:off x="4586" y="2168"/>
                  <a:ext cx="102" cy="0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4" name="Line 166"/>
                <p:cNvSpPr>
                  <a:spLocks noChangeShapeType="1"/>
                </p:cNvSpPr>
                <p:nvPr/>
              </p:nvSpPr>
              <p:spPr bwMode="auto">
                <a:xfrm flipH="1">
                  <a:off x="4550" y="2168"/>
                  <a:ext cx="36" cy="108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  <p:sp>
              <p:nvSpPr>
                <p:cNvPr id="275" name="Line 167"/>
                <p:cNvSpPr>
                  <a:spLocks noChangeShapeType="1"/>
                </p:cNvSpPr>
                <p:nvPr/>
              </p:nvSpPr>
              <p:spPr bwMode="auto">
                <a:xfrm>
                  <a:off x="4540" y="2242"/>
                  <a:ext cx="8" cy="34"/>
                </a:xfrm>
                <a:prstGeom prst="line">
                  <a:avLst/>
                </a:prstGeom>
                <a:noFill/>
                <a:ln w="9525">
                  <a:solidFill>
                    <a:schemeClr val="accent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>
                    <a:solidFill>
                      <a:schemeClr val="accent1"/>
                    </a:solidFill>
                  </a:endParaRPr>
                </a:p>
              </p:txBody>
            </p:sp>
          </p:grpSp>
          <p:sp>
            <p:nvSpPr>
              <p:cNvPr id="277" name="Line 174"/>
              <p:cNvSpPr>
                <a:spLocks noChangeShapeType="1"/>
              </p:cNvSpPr>
              <p:nvPr/>
            </p:nvSpPr>
            <p:spPr bwMode="auto">
              <a:xfrm flipH="1">
                <a:off x="6145728" y="30729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8" name="Line 175"/>
              <p:cNvSpPr>
                <a:spLocks noChangeShapeType="1"/>
              </p:cNvSpPr>
              <p:nvPr/>
            </p:nvSpPr>
            <p:spPr bwMode="auto">
              <a:xfrm flipH="1">
                <a:off x="6142553" y="32300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79" name="Line 176"/>
              <p:cNvSpPr>
                <a:spLocks noChangeShapeType="1"/>
              </p:cNvSpPr>
              <p:nvPr/>
            </p:nvSpPr>
            <p:spPr bwMode="auto">
              <a:xfrm flipH="1">
                <a:off x="6142553" y="33872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0" name="Line 177"/>
              <p:cNvSpPr>
                <a:spLocks noChangeShapeType="1"/>
              </p:cNvSpPr>
              <p:nvPr/>
            </p:nvSpPr>
            <p:spPr bwMode="auto">
              <a:xfrm flipH="1">
                <a:off x="6142553" y="35444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1" name="Line 178"/>
              <p:cNvSpPr>
                <a:spLocks noChangeShapeType="1"/>
              </p:cNvSpPr>
              <p:nvPr/>
            </p:nvSpPr>
            <p:spPr bwMode="auto">
              <a:xfrm flipH="1">
                <a:off x="6142553" y="370157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2" name="Line 179"/>
              <p:cNvSpPr>
                <a:spLocks noChangeShapeType="1"/>
              </p:cNvSpPr>
              <p:nvPr/>
            </p:nvSpPr>
            <p:spPr bwMode="auto">
              <a:xfrm flipH="1">
                <a:off x="6142553" y="38603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3" name="Line 180"/>
              <p:cNvSpPr>
                <a:spLocks noChangeShapeType="1"/>
              </p:cNvSpPr>
              <p:nvPr/>
            </p:nvSpPr>
            <p:spPr bwMode="auto">
              <a:xfrm flipH="1">
                <a:off x="6142553" y="40174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 type="arrow" w="sm" len="sm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4" name="Line 181"/>
              <p:cNvSpPr>
                <a:spLocks noChangeShapeType="1"/>
              </p:cNvSpPr>
              <p:nvPr/>
            </p:nvSpPr>
            <p:spPr bwMode="auto">
              <a:xfrm flipH="1">
                <a:off x="6142553" y="41746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5" name="Line 182"/>
              <p:cNvSpPr>
                <a:spLocks noChangeShapeType="1"/>
              </p:cNvSpPr>
              <p:nvPr/>
            </p:nvSpPr>
            <p:spPr bwMode="auto">
              <a:xfrm flipH="1">
                <a:off x="6142553" y="433181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6" name="Line 183"/>
              <p:cNvSpPr>
                <a:spLocks noChangeShapeType="1"/>
              </p:cNvSpPr>
              <p:nvPr/>
            </p:nvSpPr>
            <p:spPr bwMode="auto">
              <a:xfrm flipH="1">
                <a:off x="6142553" y="4490565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7" name="Line 184"/>
              <p:cNvSpPr>
                <a:spLocks noChangeShapeType="1"/>
              </p:cNvSpPr>
              <p:nvPr/>
            </p:nvSpPr>
            <p:spPr bwMode="auto">
              <a:xfrm flipH="1">
                <a:off x="6142553" y="4647727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8" name="Line 185"/>
              <p:cNvSpPr>
                <a:spLocks noChangeShapeType="1"/>
              </p:cNvSpPr>
              <p:nvPr/>
            </p:nvSpPr>
            <p:spPr bwMode="auto">
              <a:xfrm flipH="1">
                <a:off x="6142553" y="4804890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9" name="Line 186"/>
              <p:cNvSpPr>
                <a:spLocks noChangeShapeType="1"/>
              </p:cNvSpPr>
              <p:nvPr/>
            </p:nvSpPr>
            <p:spPr bwMode="auto">
              <a:xfrm flipH="1">
                <a:off x="6142553" y="4962052"/>
                <a:ext cx="295275" cy="0"/>
              </a:xfrm>
              <a:prstGeom prst="line">
                <a:avLst/>
              </a:prstGeom>
              <a:noFill/>
              <a:ln w="9525">
                <a:solidFill>
                  <a:schemeClr val="accent1"/>
                </a:solidFill>
                <a:round/>
                <a:headEnd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1" name="Text Box 188"/>
              <p:cNvSpPr txBox="1">
                <a:spLocks noChangeArrowheads="1"/>
              </p:cNvSpPr>
              <p:nvPr/>
            </p:nvSpPr>
            <p:spPr bwMode="auto">
              <a:xfrm flipH="1">
                <a:off x="6126678" y="4103215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2" name="Freeform 189"/>
              <p:cNvSpPr>
                <a:spLocks/>
              </p:cNvSpPr>
              <p:nvPr/>
            </p:nvSpPr>
            <p:spPr bwMode="auto">
              <a:xfrm>
                <a:off x="6142554" y="3072803"/>
                <a:ext cx="614362" cy="2044700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solidFill>
                <a:schemeClr val="bg1"/>
              </a:solidFill>
              <a:ln w="3175" cmpd="sng">
                <a:noFill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3" name="Text Box 190"/>
              <p:cNvSpPr txBox="1">
                <a:spLocks noChangeArrowheads="1"/>
              </p:cNvSpPr>
              <p:nvPr/>
            </p:nvSpPr>
            <p:spPr bwMode="auto">
              <a:xfrm>
                <a:off x="6408025" y="4614712"/>
                <a:ext cx="287337" cy="304800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>
                    <a:solidFill>
                      <a:schemeClr val="accent1"/>
                    </a:solidFill>
                  </a:rPr>
                  <a:t>+</a:t>
                </a:r>
              </a:p>
            </p:txBody>
          </p:sp>
          <p:sp>
            <p:nvSpPr>
              <p:cNvPr id="294" name="Line 191"/>
              <p:cNvSpPr>
                <a:spLocks noChangeShapeType="1"/>
              </p:cNvSpPr>
              <p:nvPr/>
            </p:nvSpPr>
            <p:spPr bwMode="auto">
              <a:xfrm flipH="1" flipV="1">
                <a:off x="6442590" y="5111277"/>
                <a:ext cx="311944" cy="5668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99" name="Line 196"/>
              <p:cNvSpPr>
                <a:spLocks noChangeShapeType="1"/>
              </p:cNvSpPr>
              <p:nvPr/>
            </p:nvSpPr>
            <p:spPr bwMode="auto">
              <a:xfrm flipH="1">
                <a:off x="6444178" y="4448025"/>
                <a:ext cx="108742" cy="4440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0" name="Line 197"/>
              <p:cNvSpPr>
                <a:spLocks noChangeShapeType="1"/>
              </p:cNvSpPr>
              <p:nvPr/>
            </p:nvSpPr>
            <p:spPr bwMode="auto">
              <a:xfrm flipH="1" flipV="1">
                <a:off x="6444175" y="4657250"/>
                <a:ext cx="156891" cy="2544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1" name="Line 198"/>
              <p:cNvSpPr>
                <a:spLocks noChangeShapeType="1"/>
              </p:cNvSpPr>
              <p:nvPr/>
            </p:nvSpPr>
            <p:spPr bwMode="auto">
              <a:xfrm flipH="1" flipV="1">
                <a:off x="6450528" y="4881090"/>
                <a:ext cx="242770" cy="2956"/>
              </a:xfrm>
              <a:prstGeom prst="line">
                <a:avLst/>
              </a:prstGeom>
              <a:noFill/>
              <a:ln w="3175">
                <a:solidFill>
                  <a:schemeClr val="accent1"/>
                </a:solidFill>
                <a:round/>
                <a:headEnd type="none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2" name="Flowchart: Manual Operation 220"/>
              <p:cNvSpPr/>
              <p:nvPr/>
            </p:nvSpPr>
            <p:spPr>
              <a:xfrm flipV="1">
                <a:off x="4169423" y="3076823"/>
                <a:ext cx="781049" cy="2043979"/>
              </a:xfrm>
              <a:custGeom>
                <a:avLst/>
                <a:gdLst>
                  <a:gd name="connsiteX0" fmla="*/ 0 w 10000"/>
                  <a:gd name="connsiteY0" fmla="*/ 0 h 10000"/>
                  <a:gd name="connsiteX1" fmla="*/ 10000 w 10000"/>
                  <a:gd name="connsiteY1" fmla="*/ 0 h 10000"/>
                  <a:gd name="connsiteX2" fmla="*/ 8000 w 10000"/>
                  <a:gd name="connsiteY2" fmla="*/ 10000 h 10000"/>
                  <a:gd name="connsiteX3" fmla="*/ 2000 w 10000"/>
                  <a:gd name="connsiteY3" fmla="*/ 10000 h 10000"/>
                  <a:gd name="connsiteX4" fmla="*/ 0 w 10000"/>
                  <a:gd name="connsiteY4" fmla="*/ 0 h 10000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2000 w 10109"/>
                  <a:gd name="connsiteY3" fmla="*/ 1000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047 w 10109"/>
                  <a:gd name="connsiteY3" fmla="*/ 10250 h 10262"/>
                  <a:gd name="connsiteX4" fmla="*/ 0 w 10109"/>
                  <a:gd name="connsiteY4" fmla="*/ 0 h 10262"/>
                  <a:gd name="connsiteX0" fmla="*/ 0 w 10109"/>
                  <a:gd name="connsiteY0" fmla="*/ 0 h 10262"/>
                  <a:gd name="connsiteX1" fmla="*/ 10000 w 10109"/>
                  <a:gd name="connsiteY1" fmla="*/ 0 h 10262"/>
                  <a:gd name="connsiteX2" fmla="*/ 10109 w 10109"/>
                  <a:gd name="connsiteY2" fmla="*/ 10262 h 10262"/>
                  <a:gd name="connsiteX3" fmla="*/ 8357 w 10109"/>
                  <a:gd name="connsiteY3" fmla="*/ 10250 h 10262"/>
                  <a:gd name="connsiteX4" fmla="*/ 0 w 10109"/>
                  <a:gd name="connsiteY4" fmla="*/ 0 h 10262"/>
                  <a:gd name="connsiteX0" fmla="*/ 0 w 10171"/>
                  <a:gd name="connsiteY0" fmla="*/ 0 h 10274"/>
                  <a:gd name="connsiteX1" fmla="*/ 10062 w 10171"/>
                  <a:gd name="connsiteY1" fmla="*/ 12 h 10274"/>
                  <a:gd name="connsiteX2" fmla="*/ 10171 w 10171"/>
                  <a:gd name="connsiteY2" fmla="*/ 10274 h 10274"/>
                  <a:gd name="connsiteX3" fmla="*/ 8419 w 10171"/>
                  <a:gd name="connsiteY3" fmla="*/ 10262 h 10274"/>
                  <a:gd name="connsiteX4" fmla="*/ 0 w 10171"/>
                  <a:gd name="connsiteY4" fmla="*/ 0 h 102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171" h="10274">
                    <a:moveTo>
                      <a:pt x="0" y="0"/>
                    </a:moveTo>
                    <a:lnTo>
                      <a:pt x="10062" y="12"/>
                    </a:lnTo>
                    <a:cubicBezTo>
                      <a:pt x="10098" y="3433"/>
                      <a:pt x="10135" y="6853"/>
                      <a:pt x="10171" y="10274"/>
                    </a:cubicBezTo>
                    <a:lnTo>
                      <a:pt x="8419" y="10262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horzBrick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306" name="Text Box 117"/>
              <p:cNvSpPr txBox="1">
                <a:spLocks noChangeArrowheads="1"/>
              </p:cNvSpPr>
              <p:nvPr/>
            </p:nvSpPr>
            <p:spPr bwMode="auto">
              <a:xfrm flipH="1">
                <a:off x="6193851" y="3146093"/>
                <a:ext cx="243978" cy="307777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00" dirty="0" smtClean="0">
                    <a:solidFill>
                      <a:schemeClr val="accent1"/>
                    </a:solidFill>
                  </a:rPr>
                  <a:t>-</a:t>
                </a:r>
                <a:endParaRPr lang="en-US" altLang="en-US" sz="1400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308" name="Straight Connector 307"/>
              <p:cNvCxnSpPr/>
              <p:nvPr/>
            </p:nvCxnSpPr>
            <p:spPr>
              <a:xfrm>
                <a:off x="6145728" y="3076023"/>
                <a:ext cx="608806" cy="203705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0" name="Straight Connector 309"/>
              <p:cNvCxnSpPr>
                <a:endCxn id="294" idx="1"/>
              </p:cNvCxnSpPr>
              <p:nvPr/>
            </p:nvCxnSpPr>
            <p:spPr>
              <a:xfrm flipH="1">
                <a:off x="6442590" y="3068939"/>
                <a:ext cx="1588" cy="2042338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2" name="Straight Connector 311"/>
              <p:cNvCxnSpPr/>
              <p:nvPr/>
            </p:nvCxnSpPr>
            <p:spPr>
              <a:xfrm>
                <a:off x="6508145" y="3072803"/>
                <a:ext cx="268757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Straight Connector 312"/>
              <p:cNvCxnSpPr/>
              <p:nvPr/>
            </p:nvCxnSpPr>
            <p:spPr>
              <a:xfrm flipV="1">
                <a:off x="6551732" y="4045559"/>
                <a:ext cx="1416843" cy="459"/>
              </a:xfrm>
              <a:prstGeom prst="line">
                <a:avLst/>
              </a:prstGeom>
              <a:ln w="31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5" name="Straight Arrow Connector 314"/>
              <p:cNvCxnSpPr/>
              <p:nvPr/>
            </p:nvCxnSpPr>
            <p:spPr>
              <a:xfrm>
                <a:off x="6537748" y="3076023"/>
                <a:ext cx="0" cy="970042"/>
              </a:xfrm>
              <a:prstGeom prst="straightConnector1">
                <a:avLst/>
              </a:prstGeom>
              <a:ln>
                <a:headEnd type="arrow" w="sm" len="sm"/>
                <a:tailEnd type="arrow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6" name="TextBox 315"/>
                  <p:cNvSpPr txBox="1"/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Tension Crack  Z</a:t>
                    </a:r>
                    <a:r>
                      <a:rPr lang="en-US" sz="1100" i="1" baseline="-25000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cr</a:t>
                    </a:r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=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100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num>
                          <m:den>
                            <m:r>
                              <a:rPr lang="en-US" sz="110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  <m:rad>
                              <m:radPr>
                                <m:degHide m:val="on"/>
                                <m:ctrlPr>
                                  <a:rPr lang="en-US" sz="1100" i="1" smtClean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sSub>
                                  <m:sSubPr>
                                    <m:ctrlP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b>
                                    <m:r>
                                      <a:rPr lang="en-US" sz="1100" b="0" i="1" smtClean="0">
                                        <a:solidFill>
                                          <a:schemeClr val="accent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</m:e>
                            </m:rad>
                          </m:den>
                        </m:f>
                      </m:oMath>
                    </a14:m>
                    <a:r>
                      <a:rPr lang="en-US" sz="1100" i="1" dirty="0" smtClean="0">
                        <a:solidFill>
                          <a:schemeClr val="accent1"/>
                        </a:solidFill>
                        <a:latin typeface="Arial Narrow" panose="020B0606020202030204" pitchFamily="34" charset="0"/>
                      </a:rPr>
                      <a:t> </a:t>
                    </a:r>
                    <a:endParaRPr lang="en-US" sz="1100" i="1" dirty="0">
                      <a:solidFill>
                        <a:schemeClr val="accent1"/>
                      </a:solidFill>
                      <a:latin typeface="Arial Narrow" panose="020B060602020203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316" name="TextBox 315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92527" y="3278750"/>
                    <a:ext cx="962479" cy="538096"/>
                  </a:xfrm>
                  <a:prstGeom prst="rect">
                    <a:avLst/>
                  </a:prstGeom>
                  <a:blipFill rotWithShape="0">
                    <a:blip r:embed="rId10"/>
                    <a:stretch>
                      <a:fillRect t="-1136" r="-1899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18" name="Straight Connector 317"/>
              <p:cNvCxnSpPr/>
              <p:nvPr/>
            </p:nvCxnSpPr>
            <p:spPr>
              <a:xfrm flipH="1" flipV="1">
                <a:off x="4947165" y="4039553"/>
                <a:ext cx="1503363" cy="6512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Right Triangle 17"/>
            <p:cNvSpPr/>
            <p:nvPr/>
          </p:nvSpPr>
          <p:spPr>
            <a:xfrm>
              <a:off x="7534235" y="3088722"/>
              <a:ext cx="363951" cy="969996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bg1"/>
              </a:bgClr>
            </a:patt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35350" y="3558456"/>
              <a:ext cx="317716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i="1" dirty="0" smtClean="0">
                  <a:solidFill>
                    <a:schemeClr val="accent1"/>
                  </a:solidFill>
                </a:rPr>
                <a:t>P</a:t>
              </a:r>
              <a:r>
                <a:rPr lang="en-US" sz="1050" i="1" baseline="-25000" dirty="0" smtClean="0">
                  <a:solidFill>
                    <a:schemeClr val="accent1"/>
                  </a:solidFill>
                </a:rPr>
                <a:t>w</a:t>
              </a:r>
              <a:endParaRPr lang="en-US" sz="1050" i="1" baseline="-25000" dirty="0">
                <a:solidFill>
                  <a:schemeClr val="accent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H="1">
              <a:off x="7531100" y="3801806"/>
              <a:ext cx="403748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Oval 1"/>
            <p:cNvSpPr/>
            <p:nvPr/>
          </p:nvSpPr>
          <p:spPr>
            <a:xfrm>
              <a:off x="5026590" y="4045866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4" name="Oval 433"/>
            <p:cNvSpPr/>
            <p:nvPr/>
          </p:nvSpPr>
          <p:spPr>
            <a:xfrm>
              <a:off x="5567205" y="4270324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5" name="Oval 474"/>
            <p:cNvSpPr/>
            <p:nvPr/>
          </p:nvSpPr>
          <p:spPr>
            <a:xfrm>
              <a:off x="6249434" y="3265455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1" name="Oval 490"/>
            <p:cNvSpPr/>
            <p:nvPr/>
          </p:nvSpPr>
          <p:spPr>
            <a:xfrm>
              <a:off x="6490687" y="4720568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5" name="Oval 554"/>
            <p:cNvSpPr/>
            <p:nvPr/>
          </p:nvSpPr>
          <p:spPr>
            <a:xfrm>
              <a:off x="7566733" y="3575839"/>
              <a:ext cx="119310" cy="119310"/>
            </a:xfrm>
            <a:prstGeom prst="ellipse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7" name="Text Box 190"/>
            <p:cNvSpPr txBox="1">
              <a:spLocks noChangeArrowheads="1"/>
            </p:cNvSpPr>
            <p:nvPr/>
          </p:nvSpPr>
          <p:spPr bwMode="auto">
            <a:xfrm>
              <a:off x="7486127" y="3480347"/>
              <a:ext cx="287337" cy="30480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dirty="0">
                  <a:solidFill>
                    <a:schemeClr val="accent1"/>
                  </a:solidFill>
                </a:rPr>
                <a:t>+</a:t>
              </a:r>
            </a:p>
          </p:txBody>
        </p:sp>
        <p:sp>
          <p:nvSpPr>
            <p:cNvPr id="582" name="Rectangle 4"/>
            <p:cNvSpPr>
              <a:spLocks noChangeArrowheads="1"/>
            </p:cNvSpPr>
            <p:nvPr/>
          </p:nvSpPr>
          <p:spPr bwMode="auto">
            <a:xfrm>
              <a:off x="3880637" y="2577842"/>
              <a:ext cx="3852337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100" u="sng" dirty="0" smtClean="0">
                  <a:solidFill>
                    <a:schemeClr val="tx2"/>
                  </a:solidFill>
                  <a:latin typeface="Arial Narrow" panose="020B0606020202030204" pitchFamily="34" charset="0"/>
                </a:rPr>
                <a:t>Effect of Cohesion of the Rankine’s Active and Passive </a:t>
              </a:r>
              <a:r>
                <a:rPr lang="en-US" altLang="en-US" sz="1100" u="sng" dirty="0">
                  <a:solidFill>
                    <a:schemeClr val="tx2"/>
                  </a:solidFill>
                  <a:latin typeface="Arial Narrow" panose="020B0606020202030204" pitchFamily="34" charset="0"/>
                </a:rPr>
                <a:t>Earth Pressure </a:t>
              </a:r>
            </a:p>
          </p:txBody>
        </p:sp>
      </p:grp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007707" y="178330"/>
            <a:ext cx="55006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Rankine’s 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Earth Pressure Method for (c- </a:t>
            </a:r>
            <a:r>
              <a:rPr lang="en-US" altLang="en-US" sz="2400" dirty="0" smtClean="0">
                <a:solidFill>
                  <a:schemeClr val="tx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 </a:t>
            </a:r>
            <a:r>
              <a:rPr lang="en-US" altLang="en-US" sz="2400" dirty="0">
                <a:solidFill>
                  <a:schemeClr val="tx2"/>
                </a:solidFill>
                <a:latin typeface="Arial Narrow" panose="020B0606020202030204" pitchFamily="34" charset="0"/>
              </a:rPr>
              <a:t>Soil</a:t>
            </a:r>
          </a:p>
        </p:txBody>
      </p:sp>
      <p:sp>
        <p:nvSpPr>
          <p:cNvPr id="11" name="Right Triangle 10"/>
          <p:cNvSpPr/>
          <p:nvPr/>
        </p:nvSpPr>
        <p:spPr>
          <a:xfrm>
            <a:off x="7475055" y="1267904"/>
            <a:ext cx="956015" cy="1552117"/>
          </a:xfrm>
          <a:prstGeom prst="rtTriangl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4" name="Right Triangle 583"/>
          <p:cNvSpPr/>
          <p:nvPr/>
        </p:nvSpPr>
        <p:spPr>
          <a:xfrm flipH="1">
            <a:off x="6464702" y="2093932"/>
            <a:ext cx="879950" cy="715479"/>
          </a:xfrm>
          <a:prstGeom prst="rtTriangle">
            <a:avLst/>
          </a:prstGeom>
          <a:solidFill>
            <a:srgbClr val="FF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489162" y="2275369"/>
            <a:ext cx="1063364" cy="0"/>
          </a:xfrm>
          <a:prstGeom prst="straightConnector1">
            <a:avLst/>
          </a:prstGeom>
          <a:ln w="41275" cmpd="sng"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5" name="Straight Arrow Connector 584"/>
          <p:cNvCxnSpPr/>
          <p:nvPr/>
        </p:nvCxnSpPr>
        <p:spPr>
          <a:xfrm flipH="1">
            <a:off x="6313443" y="2544018"/>
            <a:ext cx="1021249" cy="41051"/>
          </a:xfrm>
          <a:prstGeom prst="straightConnector1">
            <a:avLst/>
          </a:prstGeom>
          <a:ln w="41275" cmpd="sng">
            <a:solidFill>
              <a:srgbClr val="FF0000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</p:spTree>
    <p:extLst>
      <p:ext uri="{BB962C8B-B14F-4D97-AF65-F5344CB8AC3E}">
        <p14:creationId xmlns:p14="http://schemas.microsoft.com/office/powerpoint/2010/main" val="11101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786" y="6768935"/>
            <a:ext cx="2566555" cy="25665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756" y="3645724"/>
            <a:ext cx="3806078" cy="2648197"/>
          </a:xfrm>
          <a:prstGeom prst="rect">
            <a:avLst/>
          </a:prstGeom>
        </p:spPr>
      </p:pic>
      <p:pic>
        <p:nvPicPr>
          <p:cNvPr id="46082" name="Picture 683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1182" y="2431474"/>
            <a:ext cx="2626360" cy="1969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193" name="Freeform 118"/>
          <p:cNvSpPr>
            <a:spLocks/>
          </p:cNvSpPr>
          <p:nvPr/>
        </p:nvSpPr>
        <p:spPr bwMode="auto">
          <a:xfrm>
            <a:off x="9747569" y="4187036"/>
            <a:ext cx="2023322" cy="139700"/>
          </a:xfrm>
          <a:custGeom>
            <a:avLst/>
            <a:gdLst>
              <a:gd name="T0" fmla="*/ 104775 w 869"/>
              <a:gd name="T1" fmla="*/ 0 h 60"/>
              <a:gd name="T2" fmla="*/ 1379538 w 869"/>
              <a:gd name="T3" fmla="*/ 0 h 60"/>
              <a:gd name="T4" fmla="*/ 1200150 w 869"/>
              <a:gd name="T5" fmla="*/ 66675 h 60"/>
              <a:gd name="T6" fmla="*/ 1247775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6" y="42"/>
                </a:lnTo>
                <a:lnTo>
                  <a:pt x="786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4" name="Freeform 119"/>
          <p:cNvSpPr>
            <a:spLocks/>
          </p:cNvSpPr>
          <p:nvPr/>
        </p:nvSpPr>
        <p:spPr bwMode="auto">
          <a:xfrm>
            <a:off x="11826772" y="2261506"/>
            <a:ext cx="1438910" cy="181610"/>
          </a:xfrm>
          <a:custGeom>
            <a:avLst/>
            <a:gdLst>
              <a:gd name="T0" fmla="*/ 9525 w 618"/>
              <a:gd name="T1" fmla="*/ 0 h 78"/>
              <a:gd name="T2" fmla="*/ 981075 w 618"/>
              <a:gd name="T3" fmla="*/ 9525 h 78"/>
              <a:gd name="T4" fmla="*/ 914400 w 618"/>
              <a:gd name="T5" fmla="*/ 85725 h 78"/>
              <a:gd name="T6" fmla="*/ 962025 w 618"/>
              <a:gd name="T7" fmla="*/ 114300 h 78"/>
              <a:gd name="T8" fmla="*/ 0 w 618"/>
              <a:gd name="T9" fmla="*/ 123825 h 78"/>
              <a:gd name="T10" fmla="*/ 9525 w 618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8" h="78">
                <a:moveTo>
                  <a:pt x="6" y="0"/>
                </a:moveTo>
                <a:lnTo>
                  <a:pt x="618" y="6"/>
                </a:lnTo>
                <a:lnTo>
                  <a:pt x="576" y="54"/>
                </a:lnTo>
                <a:lnTo>
                  <a:pt x="606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5" name="Rectangle 120"/>
          <p:cNvSpPr>
            <a:spLocks noChangeArrowheads="1"/>
          </p:cNvSpPr>
          <p:nvPr/>
        </p:nvSpPr>
        <p:spPr bwMode="auto">
          <a:xfrm>
            <a:off x="12050292" y="2247535"/>
            <a:ext cx="124333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6" name="Rectangle 121"/>
          <p:cNvSpPr>
            <a:spLocks noChangeArrowheads="1"/>
          </p:cNvSpPr>
          <p:nvPr/>
        </p:nvSpPr>
        <p:spPr bwMode="auto">
          <a:xfrm>
            <a:off x="9845359" y="4173066"/>
            <a:ext cx="1718310" cy="27940"/>
          </a:xfrm>
          <a:prstGeom prst="rect">
            <a:avLst/>
          </a:prstGeom>
          <a:solidFill>
            <a:srgbClr val="000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197" name="Freeform 122"/>
          <p:cNvSpPr>
            <a:spLocks/>
          </p:cNvSpPr>
          <p:nvPr/>
        </p:nvSpPr>
        <p:spPr bwMode="auto">
          <a:xfrm>
            <a:off x="10138730" y="2261505"/>
            <a:ext cx="3154892" cy="2484331"/>
          </a:xfrm>
          <a:custGeom>
            <a:avLst/>
            <a:gdLst>
              <a:gd name="T0" fmla="*/ 1141413 w 1355"/>
              <a:gd name="T1" fmla="*/ 0 h 1067"/>
              <a:gd name="T2" fmla="*/ 1303338 w 1355"/>
              <a:gd name="T3" fmla="*/ 0 h 1067"/>
              <a:gd name="T4" fmla="*/ 1303338 w 1355"/>
              <a:gd name="T5" fmla="*/ 1493837 h 1067"/>
              <a:gd name="T6" fmla="*/ 2151063 w 1355"/>
              <a:gd name="T7" fmla="*/ 1493837 h 1067"/>
              <a:gd name="T8" fmla="*/ 2151063 w 1355"/>
              <a:gd name="T9" fmla="*/ 1693862 h 1067"/>
              <a:gd name="T10" fmla="*/ 0 w 1355"/>
              <a:gd name="T11" fmla="*/ 1693862 h 1067"/>
              <a:gd name="T12" fmla="*/ 0 w 1355"/>
              <a:gd name="T13" fmla="*/ 1493837 h 1067"/>
              <a:gd name="T14" fmla="*/ 962025 w 1355"/>
              <a:gd name="T15" fmla="*/ 1493837 h 1067"/>
              <a:gd name="T16" fmla="*/ 1141413 w 1355"/>
              <a:gd name="T17" fmla="*/ 0 h 1067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5" h="1067">
                <a:moveTo>
                  <a:pt x="719" y="0"/>
                </a:moveTo>
                <a:lnTo>
                  <a:pt x="821" y="0"/>
                </a:lnTo>
                <a:lnTo>
                  <a:pt x="821" y="941"/>
                </a:lnTo>
                <a:lnTo>
                  <a:pt x="1355" y="941"/>
                </a:lnTo>
                <a:lnTo>
                  <a:pt x="1355" y="1067"/>
                </a:lnTo>
                <a:lnTo>
                  <a:pt x="0" y="1067"/>
                </a:lnTo>
                <a:lnTo>
                  <a:pt x="0" y="941"/>
                </a:lnTo>
                <a:lnTo>
                  <a:pt x="606" y="941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9525">
            <a:solidFill>
              <a:srgbClr val="000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198" name="Freeform 123"/>
          <p:cNvSpPr>
            <a:spLocks/>
          </p:cNvSpPr>
          <p:nvPr/>
        </p:nvSpPr>
        <p:spPr bwMode="auto">
          <a:xfrm>
            <a:off x="11728982" y="221959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199" name="Freeform 124"/>
          <p:cNvSpPr>
            <a:spLocks/>
          </p:cNvSpPr>
          <p:nvPr/>
        </p:nvSpPr>
        <p:spPr bwMode="auto">
          <a:xfrm>
            <a:off x="11742952" y="235929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0" name="Freeform 125"/>
          <p:cNvSpPr>
            <a:spLocks/>
          </p:cNvSpPr>
          <p:nvPr/>
        </p:nvSpPr>
        <p:spPr bwMode="auto">
          <a:xfrm>
            <a:off x="11756922" y="247105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1" name="Freeform 126"/>
          <p:cNvSpPr>
            <a:spLocks/>
          </p:cNvSpPr>
          <p:nvPr/>
        </p:nvSpPr>
        <p:spPr bwMode="auto">
          <a:xfrm>
            <a:off x="11770892" y="258281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2" name="Freeform 127"/>
          <p:cNvSpPr>
            <a:spLocks/>
          </p:cNvSpPr>
          <p:nvPr/>
        </p:nvSpPr>
        <p:spPr bwMode="auto">
          <a:xfrm>
            <a:off x="11784862" y="269457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03" name="Rectangle 128"/>
          <p:cNvSpPr>
            <a:spLocks noChangeArrowheads="1"/>
          </p:cNvSpPr>
          <p:nvPr/>
        </p:nvSpPr>
        <p:spPr bwMode="auto">
          <a:xfrm>
            <a:off x="11798831" y="28063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4" name="Rectangle 129"/>
          <p:cNvSpPr>
            <a:spLocks noChangeArrowheads="1"/>
          </p:cNvSpPr>
          <p:nvPr/>
        </p:nvSpPr>
        <p:spPr bwMode="auto">
          <a:xfrm>
            <a:off x="11812801" y="29180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5" name="Rectangle 130"/>
          <p:cNvSpPr>
            <a:spLocks noChangeArrowheads="1"/>
          </p:cNvSpPr>
          <p:nvPr/>
        </p:nvSpPr>
        <p:spPr bwMode="auto">
          <a:xfrm>
            <a:off x="11826771" y="30298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6" name="Rectangle 131"/>
          <p:cNvSpPr>
            <a:spLocks noChangeArrowheads="1"/>
          </p:cNvSpPr>
          <p:nvPr/>
        </p:nvSpPr>
        <p:spPr bwMode="auto">
          <a:xfrm>
            <a:off x="11840741" y="31416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7" name="Rectangle 132"/>
          <p:cNvSpPr>
            <a:spLocks noChangeArrowheads="1"/>
          </p:cNvSpPr>
          <p:nvPr/>
        </p:nvSpPr>
        <p:spPr bwMode="auto">
          <a:xfrm>
            <a:off x="11854711" y="32533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8" name="Rectangle 133"/>
          <p:cNvSpPr>
            <a:spLocks noChangeArrowheads="1"/>
          </p:cNvSpPr>
          <p:nvPr/>
        </p:nvSpPr>
        <p:spPr bwMode="auto">
          <a:xfrm>
            <a:off x="11868681" y="33651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09" name="Rectangle 134"/>
          <p:cNvSpPr>
            <a:spLocks noChangeArrowheads="1"/>
          </p:cNvSpPr>
          <p:nvPr/>
        </p:nvSpPr>
        <p:spPr bwMode="auto">
          <a:xfrm>
            <a:off x="11882651" y="347689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0" name="Rectangle 135"/>
          <p:cNvSpPr>
            <a:spLocks noChangeArrowheads="1"/>
          </p:cNvSpPr>
          <p:nvPr/>
        </p:nvSpPr>
        <p:spPr bwMode="auto">
          <a:xfrm>
            <a:off x="11896621" y="35863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1" name="Rectangle 136"/>
          <p:cNvSpPr>
            <a:spLocks noChangeArrowheads="1"/>
          </p:cNvSpPr>
          <p:nvPr/>
        </p:nvSpPr>
        <p:spPr bwMode="auto">
          <a:xfrm>
            <a:off x="11910591" y="36980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2" name="Rectangle 137"/>
          <p:cNvSpPr>
            <a:spLocks noChangeArrowheads="1"/>
          </p:cNvSpPr>
          <p:nvPr/>
        </p:nvSpPr>
        <p:spPr bwMode="auto">
          <a:xfrm>
            <a:off x="11924561" y="38098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3" name="Rectangle 138"/>
          <p:cNvSpPr>
            <a:spLocks noChangeArrowheads="1"/>
          </p:cNvSpPr>
          <p:nvPr/>
        </p:nvSpPr>
        <p:spPr bwMode="auto">
          <a:xfrm>
            <a:off x="11938531" y="39216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4" name="Rectangle 139"/>
          <p:cNvSpPr>
            <a:spLocks noChangeArrowheads="1"/>
          </p:cNvSpPr>
          <p:nvPr/>
        </p:nvSpPr>
        <p:spPr bwMode="auto">
          <a:xfrm>
            <a:off x="11952501" y="40333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5" name="Rectangle 140"/>
          <p:cNvSpPr>
            <a:spLocks noChangeArrowheads="1"/>
          </p:cNvSpPr>
          <p:nvPr/>
        </p:nvSpPr>
        <p:spPr bwMode="auto">
          <a:xfrm>
            <a:off x="11966471" y="41451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6" name="Rectangle 141"/>
          <p:cNvSpPr>
            <a:spLocks noChangeArrowheads="1"/>
          </p:cNvSpPr>
          <p:nvPr/>
        </p:nvSpPr>
        <p:spPr bwMode="auto">
          <a:xfrm>
            <a:off x="11980441" y="42568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7" name="Rectangle 142"/>
          <p:cNvSpPr>
            <a:spLocks noChangeArrowheads="1"/>
          </p:cNvSpPr>
          <p:nvPr/>
        </p:nvSpPr>
        <p:spPr bwMode="auto">
          <a:xfrm>
            <a:off x="11994411" y="4368646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18" name="Freeform 143"/>
          <p:cNvSpPr>
            <a:spLocks/>
          </p:cNvSpPr>
          <p:nvPr/>
        </p:nvSpPr>
        <p:spPr bwMode="auto">
          <a:xfrm>
            <a:off x="11994412" y="4410556"/>
            <a:ext cx="13970" cy="27940"/>
          </a:xfrm>
          <a:custGeom>
            <a:avLst/>
            <a:gdLst>
              <a:gd name="T0" fmla="*/ 9525 w 6"/>
              <a:gd name="T1" fmla="*/ 0 h 12"/>
              <a:gd name="T2" fmla="*/ 9525 w 6"/>
              <a:gd name="T3" fmla="*/ 0 h 12"/>
              <a:gd name="T4" fmla="*/ 9525 w 6"/>
              <a:gd name="T5" fmla="*/ 19050 h 12"/>
              <a:gd name="T6" fmla="*/ 0 w 6"/>
              <a:gd name="T7" fmla="*/ 19050 h 12"/>
              <a:gd name="T8" fmla="*/ 0 w 6"/>
              <a:gd name="T9" fmla="*/ 9525 h 12"/>
              <a:gd name="T10" fmla="*/ 9525 w 6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0"/>
                </a:moveTo>
                <a:lnTo>
                  <a:pt x="6" y="0"/>
                </a:lnTo>
                <a:lnTo>
                  <a:pt x="6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19" name="Freeform 144"/>
          <p:cNvSpPr>
            <a:spLocks/>
          </p:cNvSpPr>
          <p:nvPr/>
        </p:nvSpPr>
        <p:spPr bwMode="auto">
          <a:xfrm>
            <a:off x="12050292" y="43965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0" name="Freeform 145"/>
          <p:cNvSpPr>
            <a:spLocks/>
          </p:cNvSpPr>
          <p:nvPr/>
        </p:nvSpPr>
        <p:spPr bwMode="auto">
          <a:xfrm>
            <a:off x="12162052" y="43826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1" name="Rectangle 146"/>
          <p:cNvSpPr>
            <a:spLocks noChangeArrowheads="1"/>
          </p:cNvSpPr>
          <p:nvPr/>
        </p:nvSpPr>
        <p:spPr bwMode="auto">
          <a:xfrm>
            <a:off x="12273812" y="436864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2" name="Rectangle 147"/>
          <p:cNvSpPr>
            <a:spLocks noChangeArrowheads="1"/>
          </p:cNvSpPr>
          <p:nvPr/>
        </p:nvSpPr>
        <p:spPr bwMode="auto">
          <a:xfrm>
            <a:off x="12385572" y="43546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3" name="Rectangle 148"/>
          <p:cNvSpPr>
            <a:spLocks noChangeArrowheads="1"/>
          </p:cNvSpPr>
          <p:nvPr/>
        </p:nvSpPr>
        <p:spPr bwMode="auto">
          <a:xfrm>
            <a:off x="12497332" y="43407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4" name="Rectangle 149"/>
          <p:cNvSpPr>
            <a:spLocks noChangeArrowheads="1"/>
          </p:cNvSpPr>
          <p:nvPr/>
        </p:nvSpPr>
        <p:spPr bwMode="auto">
          <a:xfrm>
            <a:off x="12609092" y="43267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25" name="Freeform 150"/>
          <p:cNvSpPr>
            <a:spLocks/>
          </p:cNvSpPr>
          <p:nvPr/>
        </p:nvSpPr>
        <p:spPr bwMode="auto">
          <a:xfrm>
            <a:off x="12720852" y="42987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6" name="Freeform 151"/>
          <p:cNvSpPr>
            <a:spLocks/>
          </p:cNvSpPr>
          <p:nvPr/>
        </p:nvSpPr>
        <p:spPr bwMode="auto">
          <a:xfrm>
            <a:off x="12832612" y="42848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7" name="Freeform 152"/>
          <p:cNvSpPr>
            <a:spLocks/>
          </p:cNvSpPr>
          <p:nvPr/>
        </p:nvSpPr>
        <p:spPr bwMode="auto">
          <a:xfrm>
            <a:off x="12944372" y="42708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8" name="Freeform 153"/>
          <p:cNvSpPr>
            <a:spLocks/>
          </p:cNvSpPr>
          <p:nvPr/>
        </p:nvSpPr>
        <p:spPr bwMode="auto">
          <a:xfrm>
            <a:off x="13056132" y="42568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29" name="Freeform 154"/>
          <p:cNvSpPr>
            <a:spLocks/>
          </p:cNvSpPr>
          <p:nvPr/>
        </p:nvSpPr>
        <p:spPr bwMode="auto">
          <a:xfrm>
            <a:off x="13167892" y="42429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0" name="Freeform 155"/>
          <p:cNvSpPr>
            <a:spLocks/>
          </p:cNvSpPr>
          <p:nvPr/>
        </p:nvSpPr>
        <p:spPr bwMode="auto">
          <a:xfrm>
            <a:off x="13237742" y="42708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1" name="Rectangle 156"/>
          <p:cNvSpPr>
            <a:spLocks noChangeArrowheads="1"/>
          </p:cNvSpPr>
          <p:nvPr/>
        </p:nvSpPr>
        <p:spPr bwMode="auto">
          <a:xfrm>
            <a:off x="13251711" y="43826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2" name="Rectangle 157"/>
          <p:cNvSpPr>
            <a:spLocks noChangeArrowheads="1"/>
          </p:cNvSpPr>
          <p:nvPr/>
        </p:nvSpPr>
        <p:spPr bwMode="auto">
          <a:xfrm>
            <a:off x="13265681" y="44943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33" name="Freeform 158"/>
          <p:cNvSpPr>
            <a:spLocks/>
          </p:cNvSpPr>
          <p:nvPr/>
        </p:nvSpPr>
        <p:spPr bwMode="auto">
          <a:xfrm>
            <a:off x="13279652" y="4550256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9525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6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4" name="Freeform 159"/>
          <p:cNvSpPr>
            <a:spLocks/>
          </p:cNvSpPr>
          <p:nvPr/>
        </p:nvSpPr>
        <p:spPr bwMode="auto">
          <a:xfrm>
            <a:off x="13167892" y="45502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5" name="Freeform 160"/>
          <p:cNvSpPr>
            <a:spLocks/>
          </p:cNvSpPr>
          <p:nvPr/>
        </p:nvSpPr>
        <p:spPr bwMode="auto">
          <a:xfrm>
            <a:off x="13056132" y="45642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6" name="Freeform 161"/>
          <p:cNvSpPr>
            <a:spLocks/>
          </p:cNvSpPr>
          <p:nvPr/>
        </p:nvSpPr>
        <p:spPr bwMode="auto">
          <a:xfrm>
            <a:off x="12944372" y="45781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7" name="Freeform 162"/>
          <p:cNvSpPr>
            <a:spLocks/>
          </p:cNvSpPr>
          <p:nvPr/>
        </p:nvSpPr>
        <p:spPr bwMode="auto">
          <a:xfrm>
            <a:off x="12832612" y="45921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8" name="Freeform 163"/>
          <p:cNvSpPr>
            <a:spLocks/>
          </p:cNvSpPr>
          <p:nvPr/>
        </p:nvSpPr>
        <p:spPr bwMode="auto">
          <a:xfrm>
            <a:off x="12720852" y="46061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39" name="Freeform 164"/>
          <p:cNvSpPr>
            <a:spLocks/>
          </p:cNvSpPr>
          <p:nvPr/>
        </p:nvSpPr>
        <p:spPr bwMode="auto">
          <a:xfrm>
            <a:off x="12609092" y="46201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0" name="Freeform 165"/>
          <p:cNvSpPr>
            <a:spLocks/>
          </p:cNvSpPr>
          <p:nvPr/>
        </p:nvSpPr>
        <p:spPr bwMode="auto">
          <a:xfrm>
            <a:off x="12497332" y="46340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1" name="Freeform 166"/>
          <p:cNvSpPr>
            <a:spLocks/>
          </p:cNvSpPr>
          <p:nvPr/>
        </p:nvSpPr>
        <p:spPr bwMode="auto">
          <a:xfrm>
            <a:off x="12385572" y="46480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2" name="Freeform 167"/>
          <p:cNvSpPr>
            <a:spLocks/>
          </p:cNvSpPr>
          <p:nvPr/>
        </p:nvSpPr>
        <p:spPr bwMode="auto">
          <a:xfrm>
            <a:off x="12273812" y="46620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3" name="Freeform 168"/>
          <p:cNvSpPr>
            <a:spLocks/>
          </p:cNvSpPr>
          <p:nvPr/>
        </p:nvSpPr>
        <p:spPr bwMode="auto">
          <a:xfrm>
            <a:off x="12162052" y="46759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4" name="Freeform 169"/>
          <p:cNvSpPr>
            <a:spLocks/>
          </p:cNvSpPr>
          <p:nvPr/>
        </p:nvSpPr>
        <p:spPr bwMode="auto">
          <a:xfrm>
            <a:off x="12050292" y="46899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5" name="Freeform 170"/>
          <p:cNvSpPr>
            <a:spLocks/>
          </p:cNvSpPr>
          <p:nvPr/>
        </p:nvSpPr>
        <p:spPr bwMode="auto">
          <a:xfrm>
            <a:off x="11938532" y="47039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6" name="Freeform 171"/>
          <p:cNvSpPr>
            <a:spLocks/>
          </p:cNvSpPr>
          <p:nvPr/>
        </p:nvSpPr>
        <p:spPr bwMode="auto">
          <a:xfrm>
            <a:off x="11826772" y="47178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7" name="Freeform 172"/>
          <p:cNvSpPr>
            <a:spLocks/>
          </p:cNvSpPr>
          <p:nvPr/>
        </p:nvSpPr>
        <p:spPr bwMode="auto">
          <a:xfrm>
            <a:off x="11715012" y="47318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8" name="Freeform 173"/>
          <p:cNvSpPr>
            <a:spLocks/>
          </p:cNvSpPr>
          <p:nvPr/>
        </p:nvSpPr>
        <p:spPr bwMode="auto">
          <a:xfrm>
            <a:off x="11603252" y="47458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49" name="Freeform 174"/>
          <p:cNvSpPr>
            <a:spLocks/>
          </p:cNvSpPr>
          <p:nvPr/>
        </p:nvSpPr>
        <p:spPr bwMode="auto">
          <a:xfrm>
            <a:off x="11493819" y="47598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0" name="Freeform 175"/>
          <p:cNvSpPr>
            <a:spLocks/>
          </p:cNvSpPr>
          <p:nvPr/>
        </p:nvSpPr>
        <p:spPr bwMode="auto">
          <a:xfrm>
            <a:off x="11382059" y="47737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1" name="Freeform 176"/>
          <p:cNvSpPr>
            <a:spLocks/>
          </p:cNvSpPr>
          <p:nvPr/>
        </p:nvSpPr>
        <p:spPr bwMode="auto">
          <a:xfrm>
            <a:off x="11270299" y="47877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2" name="Freeform 177"/>
          <p:cNvSpPr>
            <a:spLocks/>
          </p:cNvSpPr>
          <p:nvPr/>
        </p:nvSpPr>
        <p:spPr bwMode="auto">
          <a:xfrm>
            <a:off x="11158539" y="480171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3" name="Freeform 178"/>
          <p:cNvSpPr>
            <a:spLocks/>
          </p:cNvSpPr>
          <p:nvPr/>
        </p:nvSpPr>
        <p:spPr bwMode="auto">
          <a:xfrm>
            <a:off x="11046779" y="481568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4" name="Freeform 179"/>
          <p:cNvSpPr>
            <a:spLocks/>
          </p:cNvSpPr>
          <p:nvPr/>
        </p:nvSpPr>
        <p:spPr bwMode="auto">
          <a:xfrm>
            <a:off x="10935019" y="482965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5" name="Freeform 180"/>
          <p:cNvSpPr>
            <a:spLocks/>
          </p:cNvSpPr>
          <p:nvPr/>
        </p:nvSpPr>
        <p:spPr bwMode="auto">
          <a:xfrm>
            <a:off x="10823259" y="484362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6" name="Freeform 181"/>
          <p:cNvSpPr>
            <a:spLocks/>
          </p:cNvSpPr>
          <p:nvPr/>
        </p:nvSpPr>
        <p:spPr bwMode="auto">
          <a:xfrm>
            <a:off x="10711499" y="485759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7" name="Freeform 182"/>
          <p:cNvSpPr>
            <a:spLocks/>
          </p:cNvSpPr>
          <p:nvPr/>
        </p:nvSpPr>
        <p:spPr bwMode="auto">
          <a:xfrm>
            <a:off x="10599739" y="487156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8" name="Freeform 183"/>
          <p:cNvSpPr>
            <a:spLocks/>
          </p:cNvSpPr>
          <p:nvPr/>
        </p:nvSpPr>
        <p:spPr bwMode="auto">
          <a:xfrm>
            <a:off x="10487979" y="488553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59" name="Freeform 184"/>
          <p:cNvSpPr>
            <a:spLocks/>
          </p:cNvSpPr>
          <p:nvPr/>
        </p:nvSpPr>
        <p:spPr bwMode="auto">
          <a:xfrm>
            <a:off x="10376219" y="489950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0" name="Freeform 185"/>
          <p:cNvSpPr>
            <a:spLocks/>
          </p:cNvSpPr>
          <p:nvPr/>
        </p:nvSpPr>
        <p:spPr bwMode="auto">
          <a:xfrm>
            <a:off x="10264459" y="491347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1" name="Freeform 186"/>
          <p:cNvSpPr>
            <a:spLocks/>
          </p:cNvSpPr>
          <p:nvPr/>
        </p:nvSpPr>
        <p:spPr bwMode="auto">
          <a:xfrm>
            <a:off x="10152699" y="4927447"/>
            <a:ext cx="69850" cy="41910"/>
          </a:xfrm>
          <a:custGeom>
            <a:avLst/>
            <a:gdLst>
              <a:gd name="T0" fmla="*/ 47625 w 30"/>
              <a:gd name="T1" fmla="*/ 19050 h 18"/>
              <a:gd name="T2" fmla="*/ 0 w 30"/>
              <a:gd name="T3" fmla="*/ 28575 h 18"/>
              <a:gd name="T4" fmla="*/ 0 w 30"/>
              <a:gd name="T5" fmla="*/ 9525 h 18"/>
              <a:gd name="T6" fmla="*/ 47625 w 30"/>
              <a:gd name="T7" fmla="*/ 0 h 18"/>
              <a:gd name="T8" fmla="*/ 47625 w 30"/>
              <a:gd name="T9" fmla="*/ 1905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2"/>
                </a:moveTo>
                <a:lnTo>
                  <a:pt x="0" y="18"/>
                </a:lnTo>
                <a:lnTo>
                  <a:pt x="0" y="6"/>
                </a:lnTo>
                <a:lnTo>
                  <a:pt x="30" y="0"/>
                </a:lnTo>
                <a:lnTo>
                  <a:pt x="30" y="1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2" name="Freeform 187"/>
          <p:cNvSpPr>
            <a:spLocks/>
          </p:cNvSpPr>
          <p:nvPr/>
        </p:nvSpPr>
        <p:spPr bwMode="auto">
          <a:xfrm>
            <a:off x="10138729" y="4955387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0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3" name="Freeform 188"/>
          <p:cNvSpPr>
            <a:spLocks/>
          </p:cNvSpPr>
          <p:nvPr/>
        </p:nvSpPr>
        <p:spPr bwMode="auto">
          <a:xfrm>
            <a:off x="10124759" y="4843627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4" name="Rectangle 189"/>
          <p:cNvSpPr>
            <a:spLocks noChangeArrowheads="1"/>
          </p:cNvSpPr>
          <p:nvPr/>
        </p:nvSpPr>
        <p:spPr bwMode="auto">
          <a:xfrm>
            <a:off x="10110789" y="4731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5" name="Rectangle 190"/>
          <p:cNvSpPr>
            <a:spLocks noChangeArrowheads="1"/>
          </p:cNvSpPr>
          <p:nvPr/>
        </p:nvSpPr>
        <p:spPr bwMode="auto">
          <a:xfrm>
            <a:off x="10096819" y="4662016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6" name="Freeform 191"/>
          <p:cNvSpPr>
            <a:spLocks/>
          </p:cNvSpPr>
          <p:nvPr/>
        </p:nvSpPr>
        <p:spPr bwMode="auto">
          <a:xfrm>
            <a:off x="10082849" y="4648046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67" name="Rectangle 192"/>
          <p:cNvSpPr>
            <a:spLocks noChangeArrowheads="1"/>
          </p:cNvSpPr>
          <p:nvPr/>
        </p:nvSpPr>
        <p:spPr bwMode="auto">
          <a:xfrm>
            <a:off x="10180639" y="463407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8" name="Rectangle 193"/>
          <p:cNvSpPr>
            <a:spLocks noChangeArrowheads="1"/>
          </p:cNvSpPr>
          <p:nvPr/>
        </p:nvSpPr>
        <p:spPr bwMode="auto">
          <a:xfrm>
            <a:off x="10292399" y="462010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69" name="Rectangle 194"/>
          <p:cNvSpPr>
            <a:spLocks noChangeArrowheads="1"/>
          </p:cNvSpPr>
          <p:nvPr/>
        </p:nvSpPr>
        <p:spPr bwMode="auto">
          <a:xfrm>
            <a:off x="10404159" y="460613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0" name="Rectangle 195"/>
          <p:cNvSpPr>
            <a:spLocks noChangeArrowheads="1"/>
          </p:cNvSpPr>
          <p:nvPr/>
        </p:nvSpPr>
        <p:spPr bwMode="auto">
          <a:xfrm>
            <a:off x="10515919" y="459216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1" name="Rectangle 196"/>
          <p:cNvSpPr>
            <a:spLocks noChangeArrowheads="1"/>
          </p:cNvSpPr>
          <p:nvPr/>
        </p:nvSpPr>
        <p:spPr bwMode="auto">
          <a:xfrm>
            <a:off x="10627679" y="4578196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72" name="Freeform 197"/>
          <p:cNvSpPr>
            <a:spLocks/>
          </p:cNvSpPr>
          <p:nvPr/>
        </p:nvSpPr>
        <p:spPr bwMode="auto">
          <a:xfrm>
            <a:off x="10739439" y="45502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3" name="Freeform 198"/>
          <p:cNvSpPr>
            <a:spLocks/>
          </p:cNvSpPr>
          <p:nvPr/>
        </p:nvSpPr>
        <p:spPr bwMode="auto">
          <a:xfrm>
            <a:off x="10851199" y="45362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4" name="Freeform 199"/>
          <p:cNvSpPr>
            <a:spLocks/>
          </p:cNvSpPr>
          <p:nvPr/>
        </p:nvSpPr>
        <p:spPr bwMode="auto">
          <a:xfrm>
            <a:off x="10962959" y="45223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5" name="Freeform 200"/>
          <p:cNvSpPr>
            <a:spLocks/>
          </p:cNvSpPr>
          <p:nvPr/>
        </p:nvSpPr>
        <p:spPr bwMode="auto">
          <a:xfrm>
            <a:off x="11074719" y="45083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6" name="Freeform 201"/>
          <p:cNvSpPr>
            <a:spLocks/>
          </p:cNvSpPr>
          <p:nvPr/>
        </p:nvSpPr>
        <p:spPr bwMode="auto">
          <a:xfrm>
            <a:off x="11186479" y="44943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7" name="Freeform 202"/>
          <p:cNvSpPr>
            <a:spLocks/>
          </p:cNvSpPr>
          <p:nvPr/>
        </p:nvSpPr>
        <p:spPr bwMode="auto">
          <a:xfrm>
            <a:off x="11298239" y="44804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8" name="Freeform 203"/>
          <p:cNvSpPr>
            <a:spLocks/>
          </p:cNvSpPr>
          <p:nvPr/>
        </p:nvSpPr>
        <p:spPr bwMode="auto">
          <a:xfrm>
            <a:off x="11409999" y="44664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279" name="Rectangle 204"/>
          <p:cNvSpPr>
            <a:spLocks noChangeArrowheads="1"/>
          </p:cNvSpPr>
          <p:nvPr/>
        </p:nvSpPr>
        <p:spPr bwMode="auto">
          <a:xfrm>
            <a:off x="11493819" y="44105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0" name="Rectangle 205"/>
          <p:cNvSpPr>
            <a:spLocks noChangeArrowheads="1"/>
          </p:cNvSpPr>
          <p:nvPr/>
        </p:nvSpPr>
        <p:spPr bwMode="auto">
          <a:xfrm>
            <a:off x="11493819" y="42987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1" name="Rectangle 206"/>
          <p:cNvSpPr>
            <a:spLocks noChangeArrowheads="1"/>
          </p:cNvSpPr>
          <p:nvPr/>
        </p:nvSpPr>
        <p:spPr bwMode="auto">
          <a:xfrm>
            <a:off x="11493819" y="41870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2" name="Rectangle 208"/>
          <p:cNvSpPr>
            <a:spLocks noChangeArrowheads="1"/>
          </p:cNvSpPr>
          <p:nvPr/>
        </p:nvSpPr>
        <p:spPr bwMode="auto">
          <a:xfrm>
            <a:off x="11493819" y="407527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3" name="Rectangle 209"/>
          <p:cNvSpPr>
            <a:spLocks noChangeArrowheads="1"/>
          </p:cNvSpPr>
          <p:nvPr/>
        </p:nvSpPr>
        <p:spPr bwMode="auto">
          <a:xfrm>
            <a:off x="11493819" y="396351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4" name="Rectangle 210"/>
          <p:cNvSpPr>
            <a:spLocks noChangeArrowheads="1"/>
          </p:cNvSpPr>
          <p:nvPr/>
        </p:nvSpPr>
        <p:spPr bwMode="auto">
          <a:xfrm>
            <a:off x="11493819" y="38517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5" name="Rectangle 211"/>
          <p:cNvSpPr>
            <a:spLocks noChangeArrowheads="1"/>
          </p:cNvSpPr>
          <p:nvPr/>
        </p:nvSpPr>
        <p:spPr bwMode="auto">
          <a:xfrm>
            <a:off x="11493819" y="37399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6" name="Rectangle 212"/>
          <p:cNvSpPr>
            <a:spLocks noChangeArrowheads="1"/>
          </p:cNvSpPr>
          <p:nvPr/>
        </p:nvSpPr>
        <p:spPr bwMode="auto">
          <a:xfrm>
            <a:off x="11493819" y="36282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7" name="Rectangle 213"/>
          <p:cNvSpPr>
            <a:spLocks noChangeArrowheads="1"/>
          </p:cNvSpPr>
          <p:nvPr/>
        </p:nvSpPr>
        <p:spPr bwMode="auto">
          <a:xfrm>
            <a:off x="11493819" y="3518806"/>
            <a:ext cx="27940" cy="67521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8" name="Rectangle 214"/>
          <p:cNvSpPr>
            <a:spLocks noChangeArrowheads="1"/>
          </p:cNvSpPr>
          <p:nvPr/>
        </p:nvSpPr>
        <p:spPr bwMode="auto">
          <a:xfrm>
            <a:off x="11493819" y="34070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89" name="Rectangle 215"/>
          <p:cNvSpPr>
            <a:spLocks noChangeArrowheads="1"/>
          </p:cNvSpPr>
          <p:nvPr/>
        </p:nvSpPr>
        <p:spPr bwMode="auto">
          <a:xfrm>
            <a:off x="11493819" y="32952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0" name="Rectangle 216"/>
          <p:cNvSpPr>
            <a:spLocks noChangeArrowheads="1"/>
          </p:cNvSpPr>
          <p:nvPr/>
        </p:nvSpPr>
        <p:spPr bwMode="auto">
          <a:xfrm>
            <a:off x="11493819" y="31835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1" name="Rectangle 217"/>
          <p:cNvSpPr>
            <a:spLocks noChangeArrowheads="1"/>
          </p:cNvSpPr>
          <p:nvPr/>
        </p:nvSpPr>
        <p:spPr bwMode="auto">
          <a:xfrm>
            <a:off x="11493819" y="30717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2" name="Rectangle 218"/>
          <p:cNvSpPr>
            <a:spLocks noChangeArrowheads="1"/>
          </p:cNvSpPr>
          <p:nvPr/>
        </p:nvSpPr>
        <p:spPr bwMode="auto">
          <a:xfrm>
            <a:off x="11493819" y="29600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3" name="Rectangle 219"/>
          <p:cNvSpPr>
            <a:spLocks noChangeArrowheads="1"/>
          </p:cNvSpPr>
          <p:nvPr/>
        </p:nvSpPr>
        <p:spPr bwMode="auto">
          <a:xfrm>
            <a:off x="11493819" y="28482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4" name="Rectangle 220"/>
          <p:cNvSpPr>
            <a:spLocks noChangeArrowheads="1"/>
          </p:cNvSpPr>
          <p:nvPr/>
        </p:nvSpPr>
        <p:spPr bwMode="auto">
          <a:xfrm>
            <a:off x="11493819" y="273648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5" name="Rectangle 221"/>
          <p:cNvSpPr>
            <a:spLocks noChangeArrowheads="1"/>
          </p:cNvSpPr>
          <p:nvPr/>
        </p:nvSpPr>
        <p:spPr bwMode="auto">
          <a:xfrm>
            <a:off x="11493819" y="262472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6" name="Rectangle 222"/>
          <p:cNvSpPr>
            <a:spLocks noChangeArrowheads="1"/>
          </p:cNvSpPr>
          <p:nvPr/>
        </p:nvSpPr>
        <p:spPr bwMode="auto">
          <a:xfrm>
            <a:off x="11493819" y="251296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7" name="Rectangle 223"/>
          <p:cNvSpPr>
            <a:spLocks noChangeArrowheads="1"/>
          </p:cNvSpPr>
          <p:nvPr/>
        </p:nvSpPr>
        <p:spPr bwMode="auto">
          <a:xfrm>
            <a:off x="11493819" y="240120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8" name="Rectangle 224"/>
          <p:cNvSpPr>
            <a:spLocks noChangeArrowheads="1"/>
          </p:cNvSpPr>
          <p:nvPr/>
        </p:nvSpPr>
        <p:spPr bwMode="auto">
          <a:xfrm>
            <a:off x="11493819" y="228944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299" name="Freeform 225"/>
          <p:cNvSpPr>
            <a:spLocks/>
          </p:cNvSpPr>
          <p:nvPr/>
        </p:nvSpPr>
        <p:spPr bwMode="auto">
          <a:xfrm>
            <a:off x="11507789" y="22475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0" name="Freeform 226"/>
          <p:cNvSpPr>
            <a:spLocks/>
          </p:cNvSpPr>
          <p:nvPr/>
        </p:nvSpPr>
        <p:spPr bwMode="auto">
          <a:xfrm>
            <a:off x="11617222" y="223356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1" name="Rectangle 227"/>
          <p:cNvSpPr>
            <a:spLocks noChangeArrowheads="1"/>
          </p:cNvSpPr>
          <p:nvPr/>
        </p:nvSpPr>
        <p:spPr bwMode="auto">
          <a:xfrm>
            <a:off x="11728982" y="2233565"/>
            <a:ext cx="1397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02" name="Freeform 228"/>
          <p:cNvSpPr>
            <a:spLocks/>
          </p:cNvSpPr>
          <p:nvPr/>
        </p:nvSpPr>
        <p:spPr bwMode="auto">
          <a:xfrm>
            <a:off x="3872443" y="8177107"/>
            <a:ext cx="2023321" cy="139700"/>
          </a:xfrm>
          <a:custGeom>
            <a:avLst/>
            <a:gdLst>
              <a:gd name="T0" fmla="*/ 104775 w 869"/>
              <a:gd name="T1" fmla="*/ 0 h 60"/>
              <a:gd name="T2" fmla="*/ 1379537 w 869"/>
              <a:gd name="T3" fmla="*/ 0 h 60"/>
              <a:gd name="T4" fmla="*/ 1198562 w 869"/>
              <a:gd name="T5" fmla="*/ 66675 h 60"/>
              <a:gd name="T6" fmla="*/ 1246187 w 869"/>
              <a:gd name="T7" fmla="*/ 95250 h 60"/>
              <a:gd name="T8" fmla="*/ 0 w 869"/>
              <a:gd name="T9" fmla="*/ 95250 h 60"/>
              <a:gd name="T10" fmla="*/ 104775 w 869"/>
              <a:gd name="T11" fmla="*/ 0 h 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869" h="60">
                <a:moveTo>
                  <a:pt x="66" y="0"/>
                </a:moveTo>
                <a:lnTo>
                  <a:pt x="869" y="0"/>
                </a:lnTo>
                <a:lnTo>
                  <a:pt x="755" y="42"/>
                </a:lnTo>
                <a:lnTo>
                  <a:pt x="785" y="60"/>
                </a:lnTo>
                <a:lnTo>
                  <a:pt x="0" y="60"/>
                </a:lnTo>
                <a:lnTo>
                  <a:pt x="6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3" name="Freeform 229"/>
          <p:cNvSpPr>
            <a:spLocks/>
          </p:cNvSpPr>
          <p:nvPr/>
        </p:nvSpPr>
        <p:spPr bwMode="auto">
          <a:xfrm>
            <a:off x="5951644" y="6251576"/>
            <a:ext cx="1436582" cy="181610"/>
          </a:xfrm>
          <a:custGeom>
            <a:avLst/>
            <a:gdLst>
              <a:gd name="T0" fmla="*/ 9525 w 617"/>
              <a:gd name="T1" fmla="*/ 0 h 78"/>
              <a:gd name="T2" fmla="*/ 979488 w 617"/>
              <a:gd name="T3" fmla="*/ 0 h 78"/>
              <a:gd name="T4" fmla="*/ 912813 w 617"/>
              <a:gd name="T5" fmla="*/ 85725 h 78"/>
              <a:gd name="T6" fmla="*/ 960438 w 617"/>
              <a:gd name="T7" fmla="*/ 114300 h 78"/>
              <a:gd name="T8" fmla="*/ 0 w 617"/>
              <a:gd name="T9" fmla="*/ 123825 h 78"/>
              <a:gd name="T10" fmla="*/ 9525 w 617"/>
              <a:gd name="T11" fmla="*/ 0 h 7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17" h="78">
                <a:moveTo>
                  <a:pt x="6" y="0"/>
                </a:moveTo>
                <a:lnTo>
                  <a:pt x="617" y="0"/>
                </a:lnTo>
                <a:lnTo>
                  <a:pt x="575" y="54"/>
                </a:lnTo>
                <a:lnTo>
                  <a:pt x="605" y="72"/>
                </a:lnTo>
                <a:lnTo>
                  <a:pt x="0" y="78"/>
                </a:lnTo>
                <a:lnTo>
                  <a:pt x="6" y="0"/>
                </a:lnTo>
                <a:close/>
              </a:path>
            </a:pathLst>
          </a:custGeom>
          <a:blipFill dpi="0" rotWithShape="0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4" name="Line 230"/>
          <p:cNvSpPr>
            <a:spLocks noChangeShapeType="1"/>
          </p:cNvSpPr>
          <p:nvPr/>
        </p:nvSpPr>
        <p:spPr bwMode="auto">
          <a:xfrm>
            <a:off x="6175164" y="6251576"/>
            <a:ext cx="1241002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5" name="Line 231"/>
          <p:cNvSpPr>
            <a:spLocks noChangeShapeType="1"/>
          </p:cNvSpPr>
          <p:nvPr/>
        </p:nvSpPr>
        <p:spPr bwMode="auto">
          <a:xfrm flipH="1">
            <a:off x="3970233" y="8177107"/>
            <a:ext cx="171598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6" name="Freeform 232"/>
          <p:cNvSpPr>
            <a:spLocks/>
          </p:cNvSpPr>
          <p:nvPr/>
        </p:nvSpPr>
        <p:spPr bwMode="auto">
          <a:xfrm>
            <a:off x="4263603" y="6251577"/>
            <a:ext cx="3152563" cy="2482003"/>
          </a:xfrm>
          <a:custGeom>
            <a:avLst/>
            <a:gdLst>
              <a:gd name="T0" fmla="*/ 1141413 w 1354"/>
              <a:gd name="T1" fmla="*/ 0 h 1066"/>
              <a:gd name="T2" fmla="*/ 1303338 w 1354"/>
              <a:gd name="T3" fmla="*/ 0 h 1066"/>
              <a:gd name="T4" fmla="*/ 1303338 w 1354"/>
              <a:gd name="T5" fmla="*/ 1492250 h 1066"/>
              <a:gd name="T6" fmla="*/ 2149475 w 1354"/>
              <a:gd name="T7" fmla="*/ 1492250 h 1066"/>
              <a:gd name="T8" fmla="*/ 2149475 w 1354"/>
              <a:gd name="T9" fmla="*/ 1692275 h 1066"/>
              <a:gd name="T10" fmla="*/ 0 w 1354"/>
              <a:gd name="T11" fmla="*/ 1692275 h 1066"/>
              <a:gd name="T12" fmla="*/ 0 w 1354"/>
              <a:gd name="T13" fmla="*/ 1492250 h 1066"/>
              <a:gd name="T14" fmla="*/ 950913 w 1354"/>
              <a:gd name="T15" fmla="*/ 1492250 h 1066"/>
              <a:gd name="T16" fmla="*/ 1141413 w 1354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54" h="1066">
                <a:moveTo>
                  <a:pt x="719" y="0"/>
                </a:moveTo>
                <a:lnTo>
                  <a:pt x="821" y="0"/>
                </a:lnTo>
                <a:lnTo>
                  <a:pt x="821" y="940"/>
                </a:lnTo>
                <a:lnTo>
                  <a:pt x="1354" y="940"/>
                </a:lnTo>
                <a:lnTo>
                  <a:pt x="1354" y="1066"/>
                </a:lnTo>
                <a:lnTo>
                  <a:pt x="0" y="1066"/>
                </a:lnTo>
                <a:lnTo>
                  <a:pt x="0" y="940"/>
                </a:lnTo>
                <a:lnTo>
                  <a:pt x="599" y="940"/>
                </a:lnTo>
                <a:lnTo>
                  <a:pt x="719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307" name="Freeform 233"/>
          <p:cNvSpPr>
            <a:spLocks/>
          </p:cNvSpPr>
          <p:nvPr/>
        </p:nvSpPr>
        <p:spPr bwMode="auto">
          <a:xfrm>
            <a:off x="5839884" y="6209666"/>
            <a:ext cx="41910" cy="97790"/>
          </a:xfrm>
          <a:custGeom>
            <a:avLst/>
            <a:gdLst>
              <a:gd name="T0" fmla="*/ 9525 w 18"/>
              <a:gd name="T1" fmla="*/ 9525 h 42"/>
              <a:gd name="T2" fmla="*/ 9525 w 18"/>
              <a:gd name="T3" fmla="*/ 0 h 42"/>
              <a:gd name="T4" fmla="*/ 28575 w 18"/>
              <a:gd name="T5" fmla="*/ 66675 h 42"/>
              <a:gd name="T6" fmla="*/ 9525 w 18"/>
              <a:gd name="T7" fmla="*/ 66675 h 42"/>
              <a:gd name="T8" fmla="*/ 0 w 18"/>
              <a:gd name="T9" fmla="*/ 19050 h 42"/>
              <a:gd name="T10" fmla="*/ 9525 w 18"/>
              <a:gd name="T11" fmla="*/ 9525 h 4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42">
                <a:moveTo>
                  <a:pt x="6" y="6"/>
                </a:moveTo>
                <a:lnTo>
                  <a:pt x="6" y="0"/>
                </a:lnTo>
                <a:lnTo>
                  <a:pt x="18" y="42"/>
                </a:lnTo>
                <a:lnTo>
                  <a:pt x="6" y="42"/>
                </a:lnTo>
                <a:lnTo>
                  <a:pt x="0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8" name="Freeform 234"/>
          <p:cNvSpPr>
            <a:spLocks/>
          </p:cNvSpPr>
          <p:nvPr/>
        </p:nvSpPr>
        <p:spPr bwMode="auto">
          <a:xfrm>
            <a:off x="5853854" y="634936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09" name="Freeform 235"/>
          <p:cNvSpPr>
            <a:spLocks/>
          </p:cNvSpPr>
          <p:nvPr/>
        </p:nvSpPr>
        <p:spPr bwMode="auto">
          <a:xfrm>
            <a:off x="5867824" y="646112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0" name="Freeform 236"/>
          <p:cNvSpPr>
            <a:spLocks/>
          </p:cNvSpPr>
          <p:nvPr/>
        </p:nvSpPr>
        <p:spPr bwMode="auto">
          <a:xfrm>
            <a:off x="5881794" y="657288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1" name="Freeform 237"/>
          <p:cNvSpPr>
            <a:spLocks/>
          </p:cNvSpPr>
          <p:nvPr/>
        </p:nvSpPr>
        <p:spPr bwMode="auto">
          <a:xfrm>
            <a:off x="5895764" y="6684646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2" name="Freeform 238"/>
          <p:cNvSpPr>
            <a:spLocks/>
          </p:cNvSpPr>
          <p:nvPr/>
        </p:nvSpPr>
        <p:spPr bwMode="auto">
          <a:xfrm>
            <a:off x="5909734" y="6796406"/>
            <a:ext cx="41910" cy="67521"/>
          </a:xfrm>
          <a:custGeom>
            <a:avLst/>
            <a:gdLst>
              <a:gd name="T0" fmla="*/ 19050 w 18"/>
              <a:gd name="T1" fmla="*/ 0 h 29"/>
              <a:gd name="T2" fmla="*/ 28575 w 18"/>
              <a:gd name="T3" fmla="*/ 46037 h 29"/>
              <a:gd name="T4" fmla="*/ 9525 w 18"/>
              <a:gd name="T5" fmla="*/ 46037 h 29"/>
              <a:gd name="T6" fmla="*/ 0 w 18"/>
              <a:gd name="T7" fmla="*/ 0 h 29"/>
              <a:gd name="T8" fmla="*/ 19050 w 18"/>
              <a:gd name="T9" fmla="*/ 0 h 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9">
                <a:moveTo>
                  <a:pt x="12" y="0"/>
                </a:moveTo>
                <a:lnTo>
                  <a:pt x="18" y="29"/>
                </a:lnTo>
                <a:lnTo>
                  <a:pt x="6" y="29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3" name="Freeform 239"/>
          <p:cNvSpPr>
            <a:spLocks/>
          </p:cNvSpPr>
          <p:nvPr/>
        </p:nvSpPr>
        <p:spPr bwMode="auto">
          <a:xfrm>
            <a:off x="5923704" y="69058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4" name="Freeform 240"/>
          <p:cNvSpPr>
            <a:spLocks/>
          </p:cNvSpPr>
          <p:nvPr/>
        </p:nvSpPr>
        <p:spPr bwMode="auto">
          <a:xfrm>
            <a:off x="5937674" y="70175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5" name="Freeform 241"/>
          <p:cNvSpPr>
            <a:spLocks/>
          </p:cNvSpPr>
          <p:nvPr/>
        </p:nvSpPr>
        <p:spPr bwMode="auto">
          <a:xfrm>
            <a:off x="5951644" y="71293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6" name="Freeform 242"/>
          <p:cNvSpPr>
            <a:spLocks/>
          </p:cNvSpPr>
          <p:nvPr/>
        </p:nvSpPr>
        <p:spPr bwMode="auto">
          <a:xfrm>
            <a:off x="5965614" y="72411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7" name="Freeform 243"/>
          <p:cNvSpPr>
            <a:spLocks/>
          </p:cNvSpPr>
          <p:nvPr/>
        </p:nvSpPr>
        <p:spPr bwMode="auto">
          <a:xfrm>
            <a:off x="5979584" y="73528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8" name="Freeform 244"/>
          <p:cNvSpPr>
            <a:spLocks/>
          </p:cNvSpPr>
          <p:nvPr/>
        </p:nvSpPr>
        <p:spPr bwMode="auto">
          <a:xfrm>
            <a:off x="5993554" y="746463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19" name="Freeform 245"/>
          <p:cNvSpPr>
            <a:spLocks/>
          </p:cNvSpPr>
          <p:nvPr/>
        </p:nvSpPr>
        <p:spPr bwMode="auto">
          <a:xfrm>
            <a:off x="6007524" y="757639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0" name="Freeform 246"/>
          <p:cNvSpPr>
            <a:spLocks/>
          </p:cNvSpPr>
          <p:nvPr/>
        </p:nvSpPr>
        <p:spPr bwMode="auto">
          <a:xfrm>
            <a:off x="6021494" y="768815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1" name="Freeform 247"/>
          <p:cNvSpPr>
            <a:spLocks/>
          </p:cNvSpPr>
          <p:nvPr/>
        </p:nvSpPr>
        <p:spPr bwMode="auto">
          <a:xfrm>
            <a:off x="6035464" y="779991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2" name="Freeform 248"/>
          <p:cNvSpPr>
            <a:spLocks/>
          </p:cNvSpPr>
          <p:nvPr/>
        </p:nvSpPr>
        <p:spPr bwMode="auto">
          <a:xfrm>
            <a:off x="6049434" y="791167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3" name="Rectangle 249"/>
          <p:cNvSpPr>
            <a:spLocks noChangeArrowheads="1"/>
          </p:cNvSpPr>
          <p:nvPr/>
        </p:nvSpPr>
        <p:spPr bwMode="auto">
          <a:xfrm>
            <a:off x="6077373" y="802343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4" name="Rectangle 250"/>
          <p:cNvSpPr>
            <a:spLocks noChangeArrowheads="1"/>
          </p:cNvSpPr>
          <p:nvPr/>
        </p:nvSpPr>
        <p:spPr bwMode="auto">
          <a:xfrm>
            <a:off x="6091343" y="813519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5" name="Rectangle 251"/>
          <p:cNvSpPr>
            <a:spLocks noChangeArrowheads="1"/>
          </p:cNvSpPr>
          <p:nvPr/>
        </p:nvSpPr>
        <p:spPr bwMode="auto">
          <a:xfrm>
            <a:off x="6105313" y="824695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6" name="Rectangle 252"/>
          <p:cNvSpPr>
            <a:spLocks noChangeArrowheads="1"/>
          </p:cNvSpPr>
          <p:nvPr/>
        </p:nvSpPr>
        <p:spPr bwMode="auto">
          <a:xfrm>
            <a:off x="6119283" y="8358717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27" name="Freeform 253"/>
          <p:cNvSpPr>
            <a:spLocks/>
          </p:cNvSpPr>
          <p:nvPr/>
        </p:nvSpPr>
        <p:spPr bwMode="auto">
          <a:xfrm>
            <a:off x="6119283" y="8386657"/>
            <a:ext cx="27940" cy="27940"/>
          </a:xfrm>
          <a:custGeom>
            <a:avLst/>
            <a:gdLst>
              <a:gd name="T0" fmla="*/ 9525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19050 h 12"/>
              <a:gd name="T8" fmla="*/ 0 w 12"/>
              <a:gd name="T9" fmla="*/ 9525 h 12"/>
              <a:gd name="T10" fmla="*/ 9525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6" y="0"/>
                </a:moveTo>
                <a:lnTo>
                  <a:pt x="12" y="0"/>
                </a:lnTo>
                <a:lnTo>
                  <a:pt x="12" y="12"/>
                </a:lnTo>
                <a:lnTo>
                  <a:pt x="0" y="12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8" name="Freeform 254"/>
          <p:cNvSpPr>
            <a:spLocks/>
          </p:cNvSpPr>
          <p:nvPr/>
        </p:nvSpPr>
        <p:spPr bwMode="auto">
          <a:xfrm>
            <a:off x="6189134" y="83726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29" name="Freeform 255"/>
          <p:cNvSpPr>
            <a:spLocks/>
          </p:cNvSpPr>
          <p:nvPr/>
        </p:nvSpPr>
        <p:spPr bwMode="auto">
          <a:xfrm>
            <a:off x="6300894" y="835871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0" name="Freeform 256"/>
          <p:cNvSpPr>
            <a:spLocks/>
          </p:cNvSpPr>
          <p:nvPr/>
        </p:nvSpPr>
        <p:spPr bwMode="auto">
          <a:xfrm>
            <a:off x="6412654" y="834474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1" name="Freeform 257"/>
          <p:cNvSpPr>
            <a:spLocks/>
          </p:cNvSpPr>
          <p:nvPr/>
        </p:nvSpPr>
        <p:spPr bwMode="auto">
          <a:xfrm>
            <a:off x="6524414" y="833077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2" name="Freeform 258"/>
          <p:cNvSpPr>
            <a:spLocks/>
          </p:cNvSpPr>
          <p:nvPr/>
        </p:nvSpPr>
        <p:spPr bwMode="auto">
          <a:xfrm>
            <a:off x="6636174" y="831680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3" name="Freeform 259"/>
          <p:cNvSpPr>
            <a:spLocks/>
          </p:cNvSpPr>
          <p:nvPr/>
        </p:nvSpPr>
        <p:spPr bwMode="auto">
          <a:xfrm>
            <a:off x="6747934" y="830283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4" name="Freeform 260"/>
          <p:cNvSpPr>
            <a:spLocks/>
          </p:cNvSpPr>
          <p:nvPr/>
        </p:nvSpPr>
        <p:spPr bwMode="auto">
          <a:xfrm>
            <a:off x="6859694" y="8288867"/>
            <a:ext cx="67522" cy="41910"/>
          </a:xfrm>
          <a:custGeom>
            <a:avLst/>
            <a:gdLst>
              <a:gd name="T0" fmla="*/ 0 w 29"/>
              <a:gd name="T1" fmla="*/ 9525 h 18"/>
              <a:gd name="T2" fmla="*/ 46038 w 29"/>
              <a:gd name="T3" fmla="*/ 0 h 18"/>
              <a:gd name="T4" fmla="*/ 46038 w 29"/>
              <a:gd name="T5" fmla="*/ 19050 h 18"/>
              <a:gd name="T6" fmla="*/ 0 w 29"/>
              <a:gd name="T7" fmla="*/ 28575 h 18"/>
              <a:gd name="T8" fmla="*/ 0 w 29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0" y="6"/>
                </a:moveTo>
                <a:lnTo>
                  <a:pt x="29" y="0"/>
                </a:lnTo>
                <a:lnTo>
                  <a:pt x="29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5" name="Freeform 261"/>
          <p:cNvSpPr>
            <a:spLocks/>
          </p:cNvSpPr>
          <p:nvPr/>
        </p:nvSpPr>
        <p:spPr bwMode="auto">
          <a:xfrm>
            <a:off x="6969126" y="827489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6" name="Freeform 262"/>
          <p:cNvSpPr>
            <a:spLocks/>
          </p:cNvSpPr>
          <p:nvPr/>
        </p:nvSpPr>
        <p:spPr bwMode="auto">
          <a:xfrm>
            <a:off x="7080886" y="826092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7" name="Freeform 263"/>
          <p:cNvSpPr>
            <a:spLocks/>
          </p:cNvSpPr>
          <p:nvPr/>
        </p:nvSpPr>
        <p:spPr bwMode="auto">
          <a:xfrm>
            <a:off x="7192646" y="824695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8" name="Freeform 264"/>
          <p:cNvSpPr>
            <a:spLocks/>
          </p:cNvSpPr>
          <p:nvPr/>
        </p:nvSpPr>
        <p:spPr bwMode="auto">
          <a:xfrm>
            <a:off x="7304406" y="8232987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39" name="Freeform 265"/>
          <p:cNvSpPr>
            <a:spLocks/>
          </p:cNvSpPr>
          <p:nvPr/>
        </p:nvSpPr>
        <p:spPr bwMode="auto">
          <a:xfrm>
            <a:off x="7360286" y="8232987"/>
            <a:ext cx="27940" cy="13970"/>
          </a:xfrm>
          <a:custGeom>
            <a:avLst/>
            <a:gdLst>
              <a:gd name="T0" fmla="*/ 9525 w 12"/>
              <a:gd name="T1" fmla="*/ 0 h 6"/>
              <a:gd name="T2" fmla="*/ 9525 w 12"/>
              <a:gd name="T3" fmla="*/ 0 h 6"/>
              <a:gd name="T4" fmla="*/ 19050 w 12"/>
              <a:gd name="T5" fmla="*/ 9525 h 6"/>
              <a:gd name="T6" fmla="*/ 0 w 12"/>
              <a:gd name="T7" fmla="*/ 9525 h 6"/>
              <a:gd name="T8" fmla="*/ 0 w 12"/>
              <a:gd name="T9" fmla="*/ 9525 h 6"/>
              <a:gd name="T10" fmla="*/ 9525 w 12"/>
              <a:gd name="T11" fmla="*/ 0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0"/>
                </a:moveTo>
                <a:lnTo>
                  <a:pt x="6" y="0"/>
                </a:lnTo>
                <a:lnTo>
                  <a:pt x="12" y="6"/>
                </a:lnTo>
                <a:lnTo>
                  <a:pt x="0" y="6"/>
                </a:lnTo>
                <a:lnTo>
                  <a:pt x="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0" name="Freeform 266"/>
          <p:cNvSpPr>
            <a:spLocks/>
          </p:cNvSpPr>
          <p:nvPr/>
        </p:nvSpPr>
        <p:spPr bwMode="auto">
          <a:xfrm>
            <a:off x="7360286" y="8288867"/>
            <a:ext cx="41910" cy="69850"/>
          </a:xfrm>
          <a:custGeom>
            <a:avLst/>
            <a:gdLst>
              <a:gd name="T0" fmla="*/ 19050 w 18"/>
              <a:gd name="T1" fmla="*/ 0 h 30"/>
              <a:gd name="T2" fmla="*/ 28575 w 18"/>
              <a:gd name="T3" fmla="*/ 47625 h 30"/>
              <a:gd name="T4" fmla="*/ 9525 w 18"/>
              <a:gd name="T5" fmla="*/ 47625 h 30"/>
              <a:gd name="T6" fmla="*/ 0 w 18"/>
              <a:gd name="T7" fmla="*/ 0 h 30"/>
              <a:gd name="T8" fmla="*/ 19050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2" y="0"/>
                </a:moveTo>
                <a:lnTo>
                  <a:pt x="18" y="30"/>
                </a:lnTo>
                <a:lnTo>
                  <a:pt x="6" y="30"/>
                </a:lnTo>
                <a:lnTo>
                  <a:pt x="0" y="0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1" name="Rectangle 267"/>
          <p:cNvSpPr>
            <a:spLocks noChangeArrowheads="1"/>
          </p:cNvSpPr>
          <p:nvPr/>
        </p:nvSpPr>
        <p:spPr bwMode="auto">
          <a:xfrm>
            <a:off x="7374256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2" name="Rectangle 268"/>
          <p:cNvSpPr>
            <a:spLocks noChangeArrowheads="1"/>
          </p:cNvSpPr>
          <p:nvPr/>
        </p:nvSpPr>
        <p:spPr bwMode="auto">
          <a:xfrm>
            <a:off x="7388226" y="8510060"/>
            <a:ext cx="27940" cy="419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3" name="Freeform 269"/>
          <p:cNvSpPr>
            <a:spLocks/>
          </p:cNvSpPr>
          <p:nvPr/>
        </p:nvSpPr>
        <p:spPr bwMode="auto">
          <a:xfrm>
            <a:off x="7388226" y="8537999"/>
            <a:ext cx="27940" cy="27940"/>
          </a:xfrm>
          <a:custGeom>
            <a:avLst/>
            <a:gdLst>
              <a:gd name="T0" fmla="*/ 19050 w 12"/>
              <a:gd name="T1" fmla="*/ 9525 h 12"/>
              <a:gd name="T2" fmla="*/ 19050 w 12"/>
              <a:gd name="T3" fmla="*/ 9525 h 12"/>
              <a:gd name="T4" fmla="*/ 0 w 12"/>
              <a:gd name="T5" fmla="*/ 19050 h 12"/>
              <a:gd name="T6" fmla="*/ 0 w 12"/>
              <a:gd name="T7" fmla="*/ 0 h 12"/>
              <a:gd name="T8" fmla="*/ 9525 w 12"/>
              <a:gd name="T9" fmla="*/ 0 h 12"/>
              <a:gd name="T10" fmla="*/ 19050 w 12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6"/>
                </a:moveTo>
                <a:lnTo>
                  <a:pt x="12" y="6"/>
                </a:lnTo>
                <a:lnTo>
                  <a:pt x="0" y="12"/>
                </a:lnTo>
                <a:lnTo>
                  <a:pt x="0" y="0"/>
                </a:lnTo>
                <a:lnTo>
                  <a:pt x="6" y="0"/>
                </a:lnTo>
                <a:lnTo>
                  <a:pt x="12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44" name="Rectangle 270"/>
          <p:cNvSpPr>
            <a:spLocks noChangeArrowheads="1"/>
          </p:cNvSpPr>
          <p:nvPr/>
        </p:nvSpPr>
        <p:spPr bwMode="auto">
          <a:xfrm>
            <a:off x="7276466" y="85519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5" name="Rectangle 271"/>
          <p:cNvSpPr>
            <a:spLocks noChangeArrowheads="1"/>
          </p:cNvSpPr>
          <p:nvPr/>
        </p:nvSpPr>
        <p:spPr bwMode="auto">
          <a:xfrm>
            <a:off x="7164706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6" name="Rectangle 272"/>
          <p:cNvSpPr>
            <a:spLocks noChangeArrowheads="1"/>
          </p:cNvSpPr>
          <p:nvPr/>
        </p:nvSpPr>
        <p:spPr bwMode="auto">
          <a:xfrm>
            <a:off x="7052946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7" name="Rectangle 273"/>
          <p:cNvSpPr>
            <a:spLocks noChangeArrowheads="1"/>
          </p:cNvSpPr>
          <p:nvPr/>
        </p:nvSpPr>
        <p:spPr bwMode="auto">
          <a:xfrm>
            <a:off x="6941186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8" name="Rectangle 274"/>
          <p:cNvSpPr>
            <a:spLocks noChangeArrowheads="1"/>
          </p:cNvSpPr>
          <p:nvPr/>
        </p:nvSpPr>
        <p:spPr bwMode="auto">
          <a:xfrm>
            <a:off x="6831754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49" name="Rectangle 275"/>
          <p:cNvSpPr>
            <a:spLocks noChangeArrowheads="1"/>
          </p:cNvSpPr>
          <p:nvPr/>
        </p:nvSpPr>
        <p:spPr bwMode="auto">
          <a:xfrm>
            <a:off x="6719994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0" name="Rectangle 276"/>
          <p:cNvSpPr>
            <a:spLocks noChangeArrowheads="1"/>
          </p:cNvSpPr>
          <p:nvPr/>
        </p:nvSpPr>
        <p:spPr bwMode="auto">
          <a:xfrm>
            <a:off x="6608234" y="86357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1" name="Rectangle 277"/>
          <p:cNvSpPr>
            <a:spLocks noChangeArrowheads="1"/>
          </p:cNvSpPr>
          <p:nvPr/>
        </p:nvSpPr>
        <p:spPr bwMode="auto">
          <a:xfrm>
            <a:off x="6496474" y="86497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2" name="Rectangle 278"/>
          <p:cNvSpPr>
            <a:spLocks noChangeArrowheads="1"/>
          </p:cNvSpPr>
          <p:nvPr/>
        </p:nvSpPr>
        <p:spPr bwMode="auto">
          <a:xfrm>
            <a:off x="6384714" y="86637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3" name="Rectangle 279"/>
          <p:cNvSpPr>
            <a:spLocks noChangeArrowheads="1"/>
          </p:cNvSpPr>
          <p:nvPr/>
        </p:nvSpPr>
        <p:spPr bwMode="auto">
          <a:xfrm>
            <a:off x="6272954" y="86776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4" name="Rectangle 280"/>
          <p:cNvSpPr>
            <a:spLocks noChangeArrowheads="1"/>
          </p:cNvSpPr>
          <p:nvPr/>
        </p:nvSpPr>
        <p:spPr bwMode="auto">
          <a:xfrm>
            <a:off x="6161194" y="86916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5" name="Rectangle 281"/>
          <p:cNvSpPr>
            <a:spLocks noChangeArrowheads="1"/>
          </p:cNvSpPr>
          <p:nvPr/>
        </p:nvSpPr>
        <p:spPr bwMode="auto">
          <a:xfrm>
            <a:off x="6049434" y="87056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6" name="Rectangle 282"/>
          <p:cNvSpPr>
            <a:spLocks noChangeArrowheads="1"/>
          </p:cNvSpPr>
          <p:nvPr/>
        </p:nvSpPr>
        <p:spPr bwMode="auto">
          <a:xfrm>
            <a:off x="5937674" y="87196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7" name="Rectangle 283"/>
          <p:cNvSpPr>
            <a:spLocks noChangeArrowheads="1"/>
          </p:cNvSpPr>
          <p:nvPr/>
        </p:nvSpPr>
        <p:spPr bwMode="auto">
          <a:xfrm>
            <a:off x="5825914" y="87335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8" name="Rectangle 284"/>
          <p:cNvSpPr>
            <a:spLocks noChangeArrowheads="1"/>
          </p:cNvSpPr>
          <p:nvPr/>
        </p:nvSpPr>
        <p:spPr bwMode="auto">
          <a:xfrm>
            <a:off x="5714154" y="87475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59" name="Rectangle 285"/>
          <p:cNvSpPr>
            <a:spLocks noChangeArrowheads="1"/>
          </p:cNvSpPr>
          <p:nvPr/>
        </p:nvSpPr>
        <p:spPr bwMode="auto">
          <a:xfrm>
            <a:off x="5602394" y="87615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0" name="Rectangle 286"/>
          <p:cNvSpPr>
            <a:spLocks noChangeArrowheads="1"/>
          </p:cNvSpPr>
          <p:nvPr/>
        </p:nvSpPr>
        <p:spPr bwMode="auto">
          <a:xfrm>
            <a:off x="5490634" y="87754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1" name="Rectangle 287"/>
          <p:cNvSpPr>
            <a:spLocks noChangeArrowheads="1"/>
          </p:cNvSpPr>
          <p:nvPr/>
        </p:nvSpPr>
        <p:spPr bwMode="auto">
          <a:xfrm>
            <a:off x="5378874" y="878945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2" name="Rectangle 288"/>
          <p:cNvSpPr>
            <a:spLocks noChangeArrowheads="1"/>
          </p:cNvSpPr>
          <p:nvPr/>
        </p:nvSpPr>
        <p:spPr bwMode="auto">
          <a:xfrm>
            <a:off x="5267114" y="880342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3" name="Rectangle 289"/>
          <p:cNvSpPr>
            <a:spLocks noChangeArrowheads="1"/>
          </p:cNvSpPr>
          <p:nvPr/>
        </p:nvSpPr>
        <p:spPr bwMode="auto">
          <a:xfrm>
            <a:off x="5155354" y="881739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4" name="Rectangle 290"/>
          <p:cNvSpPr>
            <a:spLocks noChangeArrowheads="1"/>
          </p:cNvSpPr>
          <p:nvPr/>
        </p:nvSpPr>
        <p:spPr bwMode="auto">
          <a:xfrm>
            <a:off x="5043594" y="883136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5" name="Rectangle 291"/>
          <p:cNvSpPr>
            <a:spLocks noChangeArrowheads="1"/>
          </p:cNvSpPr>
          <p:nvPr/>
        </p:nvSpPr>
        <p:spPr bwMode="auto">
          <a:xfrm>
            <a:off x="4931834" y="88453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6" name="Rectangle 292"/>
          <p:cNvSpPr>
            <a:spLocks noChangeArrowheads="1"/>
          </p:cNvSpPr>
          <p:nvPr/>
        </p:nvSpPr>
        <p:spPr bwMode="auto">
          <a:xfrm>
            <a:off x="4820074" y="88593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7" name="Rectangle 293"/>
          <p:cNvSpPr>
            <a:spLocks noChangeArrowheads="1"/>
          </p:cNvSpPr>
          <p:nvPr/>
        </p:nvSpPr>
        <p:spPr bwMode="auto">
          <a:xfrm>
            <a:off x="4710643" y="8873279"/>
            <a:ext cx="67521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8" name="Rectangle 294"/>
          <p:cNvSpPr>
            <a:spLocks noChangeArrowheads="1"/>
          </p:cNvSpPr>
          <p:nvPr/>
        </p:nvSpPr>
        <p:spPr bwMode="auto">
          <a:xfrm>
            <a:off x="4598883" y="88872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69" name="Rectangle 295"/>
          <p:cNvSpPr>
            <a:spLocks noChangeArrowheads="1"/>
          </p:cNvSpPr>
          <p:nvPr/>
        </p:nvSpPr>
        <p:spPr bwMode="auto">
          <a:xfrm>
            <a:off x="4487123" y="89012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0" name="Rectangle 296"/>
          <p:cNvSpPr>
            <a:spLocks noChangeArrowheads="1"/>
          </p:cNvSpPr>
          <p:nvPr/>
        </p:nvSpPr>
        <p:spPr bwMode="auto">
          <a:xfrm>
            <a:off x="4375363" y="891518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1" name="Rectangle 297"/>
          <p:cNvSpPr>
            <a:spLocks noChangeArrowheads="1"/>
          </p:cNvSpPr>
          <p:nvPr/>
        </p:nvSpPr>
        <p:spPr bwMode="auto">
          <a:xfrm>
            <a:off x="4277572" y="8929159"/>
            <a:ext cx="5588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2" name="Freeform 298"/>
          <p:cNvSpPr>
            <a:spLocks/>
          </p:cNvSpPr>
          <p:nvPr/>
        </p:nvSpPr>
        <p:spPr bwMode="auto">
          <a:xfrm>
            <a:off x="4263602" y="8943130"/>
            <a:ext cx="27940" cy="13970"/>
          </a:xfrm>
          <a:custGeom>
            <a:avLst/>
            <a:gdLst>
              <a:gd name="T0" fmla="*/ 9525 w 12"/>
              <a:gd name="T1" fmla="*/ 9525 h 6"/>
              <a:gd name="T2" fmla="*/ 0 w 12"/>
              <a:gd name="T3" fmla="*/ 9525 h 6"/>
              <a:gd name="T4" fmla="*/ 0 w 12"/>
              <a:gd name="T5" fmla="*/ 0 h 6"/>
              <a:gd name="T6" fmla="*/ 19050 w 12"/>
              <a:gd name="T7" fmla="*/ 0 h 6"/>
              <a:gd name="T8" fmla="*/ 19050 w 12"/>
              <a:gd name="T9" fmla="*/ 0 h 6"/>
              <a:gd name="T10" fmla="*/ 9525 w 12"/>
              <a:gd name="T11" fmla="*/ 9525 h 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6">
                <a:moveTo>
                  <a:pt x="6" y="6"/>
                </a:moveTo>
                <a:lnTo>
                  <a:pt x="0" y="6"/>
                </a:lnTo>
                <a:lnTo>
                  <a:pt x="0" y="0"/>
                </a:lnTo>
                <a:lnTo>
                  <a:pt x="12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3" name="Freeform 299"/>
          <p:cNvSpPr>
            <a:spLocks/>
          </p:cNvSpPr>
          <p:nvPr/>
        </p:nvSpPr>
        <p:spPr bwMode="auto">
          <a:xfrm>
            <a:off x="4249633" y="8831370"/>
            <a:ext cx="41910" cy="69850"/>
          </a:xfrm>
          <a:custGeom>
            <a:avLst/>
            <a:gdLst>
              <a:gd name="T0" fmla="*/ 9525 w 18"/>
              <a:gd name="T1" fmla="*/ 47625 h 30"/>
              <a:gd name="T2" fmla="*/ 0 w 18"/>
              <a:gd name="T3" fmla="*/ 0 h 30"/>
              <a:gd name="T4" fmla="*/ 19050 w 18"/>
              <a:gd name="T5" fmla="*/ 0 h 30"/>
              <a:gd name="T6" fmla="*/ 28575 w 18"/>
              <a:gd name="T7" fmla="*/ 47625 h 30"/>
              <a:gd name="T8" fmla="*/ 9525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6" y="30"/>
                </a:moveTo>
                <a:lnTo>
                  <a:pt x="0" y="0"/>
                </a:lnTo>
                <a:lnTo>
                  <a:pt x="12" y="0"/>
                </a:lnTo>
                <a:lnTo>
                  <a:pt x="18" y="30"/>
                </a:lnTo>
                <a:lnTo>
                  <a:pt x="6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4" name="Rectangle 300"/>
          <p:cNvSpPr>
            <a:spLocks noChangeArrowheads="1"/>
          </p:cNvSpPr>
          <p:nvPr/>
        </p:nvSpPr>
        <p:spPr bwMode="auto">
          <a:xfrm>
            <a:off x="4235662" y="8719610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5" name="Rectangle 301"/>
          <p:cNvSpPr>
            <a:spLocks noChangeArrowheads="1"/>
          </p:cNvSpPr>
          <p:nvPr/>
        </p:nvSpPr>
        <p:spPr bwMode="auto">
          <a:xfrm>
            <a:off x="4221692" y="8649759"/>
            <a:ext cx="2794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6" name="Freeform 302"/>
          <p:cNvSpPr>
            <a:spLocks/>
          </p:cNvSpPr>
          <p:nvPr/>
        </p:nvSpPr>
        <p:spPr bwMode="auto">
          <a:xfrm>
            <a:off x="4207722" y="8635789"/>
            <a:ext cx="55880" cy="27940"/>
          </a:xfrm>
          <a:custGeom>
            <a:avLst/>
            <a:gdLst>
              <a:gd name="T0" fmla="*/ 9525 w 24"/>
              <a:gd name="T1" fmla="*/ 9525 h 12"/>
              <a:gd name="T2" fmla="*/ 0 w 24"/>
              <a:gd name="T3" fmla="*/ 0 h 12"/>
              <a:gd name="T4" fmla="*/ 38100 w 24"/>
              <a:gd name="T5" fmla="*/ 0 h 12"/>
              <a:gd name="T6" fmla="*/ 38100 w 24"/>
              <a:gd name="T7" fmla="*/ 19050 h 12"/>
              <a:gd name="T8" fmla="*/ 19050 w 24"/>
              <a:gd name="T9" fmla="*/ 19050 h 12"/>
              <a:gd name="T10" fmla="*/ 9525 w 24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24" h="12">
                <a:moveTo>
                  <a:pt x="6" y="6"/>
                </a:moveTo>
                <a:lnTo>
                  <a:pt x="0" y="0"/>
                </a:lnTo>
                <a:lnTo>
                  <a:pt x="24" y="0"/>
                </a:lnTo>
                <a:lnTo>
                  <a:pt x="24" y="12"/>
                </a:lnTo>
                <a:lnTo>
                  <a:pt x="12" y="12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77" name="Rectangle 303"/>
          <p:cNvSpPr>
            <a:spLocks noChangeArrowheads="1"/>
          </p:cNvSpPr>
          <p:nvPr/>
        </p:nvSpPr>
        <p:spPr bwMode="auto">
          <a:xfrm>
            <a:off x="4305513" y="862181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8" name="Rectangle 304"/>
          <p:cNvSpPr>
            <a:spLocks noChangeArrowheads="1"/>
          </p:cNvSpPr>
          <p:nvPr/>
        </p:nvSpPr>
        <p:spPr bwMode="auto">
          <a:xfrm>
            <a:off x="4417273" y="860784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79" name="Rectangle 305"/>
          <p:cNvSpPr>
            <a:spLocks noChangeArrowheads="1"/>
          </p:cNvSpPr>
          <p:nvPr/>
        </p:nvSpPr>
        <p:spPr bwMode="auto">
          <a:xfrm>
            <a:off x="4529033" y="859387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0" name="Rectangle 306"/>
          <p:cNvSpPr>
            <a:spLocks noChangeArrowheads="1"/>
          </p:cNvSpPr>
          <p:nvPr/>
        </p:nvSpPr>
        <p:spPr bwMode="auto">
          <a:xfrm>
            <a:off x="4640793" y="857990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1" name="Rectangle 307"/>
          <p:cNvSpPr>
            <a:spLocks noChangeArrowheads="1"/>
          </p:cNvSpPr>
          <p:nvPr/>
        </p:nvSpPr>
        <p:spPr bwMode="auto">
          <a:xfrm>
            <a:off x="4750224" y="8565939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82" name="Freeform 308"/>
          <p:cNvSpPr>
            <a:spLocks/>
          </p:cNvSpPr>
          <p:nvPr/>
        </p:nvSpPr>
        <p:spPr bwMode="auto">
          <a:xfrm>
            <a:off x="4861984" y="853800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3" name="Freeform 309"/>
          <p:cNvSpPr>
            <a:spLocks/>
          </p:cNvSpPr>
          <p:nvPr/>
        </p:nvSpPr>
        <p:spPr bwMode="auto">
          <a:xfrm>
            <a:off x="4973744" y="852403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4" name="Freeform 310"/>
          <p:cNvSpPr>
            <a:spLocks/>
          </p:cNvSpPr>
          <p:nvPr/>
        </p:nvSpPr>
        <p:spPr bwMode="auto">
          <a:xfrm>
            <a:off x="5085504" y="851006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5" name="Freeform 311"/>
          <p:cNvSpPr>
            <a:spLocks/>
          </p:cNvSpPr>
          <p:nvPr/>
        </p:nvSpPr>
        <p:spPr bwMode="auto">
          <a:xfrm>
            <a:off x="5197264" y="849609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6" name="Freeform 312"/>
          <p:cNvSpPr>
            <a:spLocks/>
          </p:cNvSpPr>
          <p:nvPr/>
        </p:nvSpPr>
        <p:spPr bwMode="auto">
          <a:xfrm>
            <a:off x="5309024" y="848212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7" name="Freeform 313"/>
          <p:cNvSpPr>
            <a:spLocks/>
          </p:cNvSpPr>
          <p:nvPr/>
        </p:nvSpPr>
        <p:spPr bwMode="auto">
          <a:xfrm>
            <a:off x="5420784" y="846815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8" name="Freeform 314"/>
          <p:cNvSpPr>
            <a:spLocks/>
          </p:cNvSpPr>
          <p:nvPr/>
        </p:nvSpPr>
        <p:spPr bwMode="auto">
          <a:xfrm>
            <a:off x="5532544" y="8454180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389" name="Rectangle 315"/>
          <p:cNvSpPr>
            <a:spLocks noChangeArrowheads="1"/>
          </p:cNvSpPr>
          <p:nvPr/>
        </p:nvSpPr>
        <p:spPr bwMode="auto">
          <a:xfrm>
            <a:off x="5616363" y="8400627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0" name="Rectangle 316"/>
          <p:cNvSpPr>
            <a:spLocks noChangeArrowheads="1"/>
          </p:cNvSpPr>
          <p:nvPr/>
        </p:nvSpPr>
        <p:spPr bwMode="auto">
          <a:xfrm>
            <a:off x="5616363" y="82888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1" name="Rectangle 317"/>
          <p:cNvSpPr>
            <a:spLocks noChangeArrowheads="1"/>
          </p:cNvSpPr>
          <p:nvPr/>
        </p:nvSpPr>
        <p:spPr bwMode="auto">
          <a:xfrm>
            <a:off x="5616363" y="81771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2" name="Rectangle 318"/>
          <p:cNvSpPr>
            <a:spLocks noChangeArrowheads="1"/>
          </p:cNvSpPr>
          <p:nvPr/>
        </p:nvSpPr>
        <p:spPr bwMode="auto">
          <a:xfrm>
            <a:off x="5616363" y="80653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3" name="Rectangle 319"/>
          <p:cNvSpPr>
            <a:spLocks noChangeArrowheads="1"/>
          </p:cNvSpPr>
          <p:nvPr/>
        </p:nvSpPr>
        <p:spPr bwMode="auto">
          <a:xfrm>
            <a:off x="5616363" y="79535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4" name="Rectangle 320"/>
          <p:cNvSpPr>
            <a:spLocks noChangeArrowheads="1"/>
          </p:cNvSpPr>
          <p:nvPr/>
        </p:nvSpPr>
        <p:spPr bwMode="auto">
          <a:xfrm>
            <a:off x="5616363" y="78418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5" name="Rectangle 321"/>
          <p:cNvSpPr>
            <a:spLocks noChangeArrowheads="1"/>
          </p:cNvSpPr>
          <p:nvPr/>
        </p:nvSpPr>
        <p:spPr bwMode="auto">
          <a:xfrm>
            <a:off x="5616363" y="77300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6" name="Rectangle 322"/>
          <p:cNvSpPr>
            <a:spLocks noChangeArrowheads="1"/>
          </p:cNvSpPr>
          <p:nvPr/>
        </p:nvSpPr>
        <p:spPr bwMode="auto">
          <a:xfrm>
            <a:off x="5616363" y="76183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7" name="Rectangle 323"/>
          <p:cNvSpPr>
            <a:spLocks noChangeArrowheads="1"/>
          </p:cNvSpPr>
          <p:nvPr/>
        </p:nvSpPr>
        <p:spPr bwMode="auto">
          <a:xfrm>
            <a:off x="5616363" y="75065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8" name="Rectangle 324"/>
          <p:cNvSpPr>
            <a:spLocks noChangeArrowheads="1"/>
          </p:cNvSpPr>
          <p:nvPr/>
        </p:nvSpPr>
        <p:spPr bwMode="auto">
          <a:xfrm>
            <a:off x="5616363" y="73947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399" name="Rectangle 325"/>
          <p:cNvSpPr>
            <a:spLocks noChangeArrowheads="1"/>
          </p:cNvSpPr>
          <p:nvPr/>
        </p:nvSpPr>
        <p:spPr bwMode="auto">
          <a:xfrm>
            <a:off x="5616363" y="728302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0" name="Rectangle 326"/>
          <p:cNvSpPr>
            <a:spLocks noChangeArrowheads="1"/>
          </p:cNvSpPr>
          <p:nvPr/>
        </p:nvSpPr>
        <p:spPr bwMode="auto">
          <a:xfrm>
            <a:off x="5616363" y="717126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1" name="Rectangle 327"/>
          <p:cNvSpPr>
            <a:spLocks noChangeArrowheads="1"/>
          </p:cNvSpPr>
          <p:nvPr/>
        </p:nvSpPr>
        <p:spPr bwMode="auto">
          <a:xfrm>
            <a:off x="5616363" y="705950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2" name="Rectangle 328"/>
          <p:cNvSpPr>
            <a:spLocks noChangeArrowheads="1"/>
          </p:cNvSpPr>
          <p:nvPr/>
        </p:nvSpPr>
        <p:spPr bwMode="auto">
          <a:xfrm>
            <a:off x="5616363" y="694774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3" name="Rectangle 329"/>
          <p:cNvSpPr>
            <a:spLocks noChangeArrowheads="1"/>
          </p:cNvSpPr>
          <p:nvPr/>
        </p:nvSpPr>
        <p:spPr bwMode="auto">
          <a:xfrm>
            <a:off x="5616363" y="6835987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4" name="Rectangle 330"/>
          <p:cNvSpPr>
            <a:spLocks noChangeArrowheads="1"/>
          </p:cNvSpPr>
          <p:nvPr/>
        </p:nvSpPr>
        <p:spPr bwMode="auto">
          <a:xfrm>
            <a:off x="5616363" y="672655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5" name="Rectangle 331"/>
          <p:cNvSpPr>
            <a:spLocks noChangeArrowheads="1"/>
          </p:cNvSpPr>
          <p:nvPr/>
        </p:nvSpPr>
        <p:spPr bwMode="auto">
          <a:xfrm>
            <a:off x="5616363" y="661479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6" name="Rectangle 332"/>
          <p:cNvSpPr>
            <a:spLocks noChangeArrowheads="1"/>
          </p:cNvSpPr>
          <p:nvPr/>
        </p:nvSpPr>
        <p:spPr bwMode="auto">
          <a:xfrm>
            <a:off x="5616363" y="650303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7" name="Rectangle 333"/>
          <p:cNvSpPr>
            <a:spLocks noChangeArrowheads="1"/>
          </p:cNvSpPr>
          <p:nvPr/>
        </p:nvSpPr>
        <p:spPr bwMode="auto">
          <a:xfrm>
            <a:off x="5616363" y="639127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8" name="Rectangle 334"/>
          <p:cNvSpPr>
            <a:spLocks noChangeArrowheads="1"/>
          </p:cNvSpPr>
          <p:nvPr/>
        </p:nvSpPr>
        <p:spPr bwMode="auto">
          <a:xfrm>
            <a:off x="5616363" y="6279516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09" name="Freeform 335"/>
          <p:cNvSpPr>
            <a:spLocks/>
          </p:cNvSpPr>
          <p:nvPr/>
        </p:nvSpPr>
        <p:spPr bwMode="auto">
          <a:xfrm>
            <a:off x="5630334" y="623760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0" name="Freeform 336"/>
          <p:cNvSpPr>
            <a:spLocks/>
          </p:cNvSpPr>
          <p:nvPr/>
        </p:nvSpPr>
        <p:spPr bwMode="auto">
          <a:xfrm>
            <a:off x="5742094" y="6223636"/>
            <a:ext cx="69850" cy="41910"/>
          </a:xfrm>
          <a:custGeom>
            <a:avLst/>
            <a:gdLst>
              <a:gd name="T0" fmla="*/ 0 w 30"/>
              <a:gd name="T1" fmla="*/ 9525 h 18"/>
              <a:gd name="T2" fmla="*/ 47625 w 30"/>
              <a:gd name="T3" fmla="*/ 0 h 18"/>
              <a:gd name="T4" fmla="*/ 47625 w 30"/>
              <a:gd name="T5" fmla="*/ 19050 h 18"/>
              <a:gd name="T6" fmla="*/ 0 w 30"/>
              <a:gd name="T7" fmla="*/ 28575 h 18"/>
              <a:gd name="T8" fmla="*/ 0 w 30"/>
              <a:gd name="T9" fmla="*/ 952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6"/>
                </a:moveTo>
                <a:lnTo>
                  <a:pt x="30" y="0"/>
                </a:lnTo>
                <a:lnTo>
                  <a:pt x="30" y="12"/>
                </a:lnTo>
                <a:lnTo>
                  <a:pt x="0" y="18"/>
                </a:lnTo>
                <a:lnTo>
                  <a:pt x="0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1" name="Rectangle 337"/>
          <p:cNvSpPr>
            <a:spLocks noChangeArrowheads="1"/>
          </p:cNvSpPr>
          <p:nvPr/>
        </p:nvSpPr>
        <p:spPr bwMode="auto">
          <a:xfrm>
            <a:off x="5853853" y="6223636"/>
            <a:ext cx="2329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12" name="Line 338"/>
          <p:cNvSpPr>
            <a:spLocks noChangeShapeType="1"/>
          </p:cNvSpPr>
          <p:nvPr/>
        </p:nvSpPr>
        <p:spPr bwMode="auto">
          <a:xfrm>
            <a:off x="12300367" y="6239701"/>
            <a:ext cx="300122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3" name="Line 339"/>
          <p:cNvSpPr>
            <a:spLocks noChangeShapeType="1"/>
          </p:cNvSpPr>
          <p:nvPr/>
        </p:nvSpPr>
        <p:spPr bwMode="auto">
          <a:xfrm flipH="1">
            <a:off x="8239011" y="8248359"/>
            <a:ext cx="2931371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4" name="Freeform 340"/>
          <p:cNvSpPr>
            <a:spLocks/>
          </p:cNvSpPr>
          <p:nvPr/>
        </p:nvSpPr>
        <p:spPr bwMode="auto">
          <a:xfrm>
            <a:off x="9745442" y="6322829"/>
            <a:ext cx="3168862" cy="2482003"/>
          </a:xfrm>
          <a:custGeom>
            <a:avLst/>
            <a:gdLst>
              <a:gd name="T0" fmla="*/ 1150938 w 1361"/>
              <a:gd name="T1" fmla="*/ 0 h 1066"/>
              <a:gd name="T2" fmla="*/ 1312863 w 1361"/>
              <a:gd name="T3" fmla="*/ 0 h 1066"/>
              <a:gd name="T4" fmla="*/ 1312863 w 1361"/>
              <a:gd name="T5" fmla="*/ 1492250 h 1066"/>
              <a:gd name="T6" fmla="*/ 2160588 w 1361"/>
              <a:gd name="T7" fmla="*/ 1492250 h 1066"/>
              <a:gd name="T8" fmla="*/ 2160588 w 1361"/>
              <a:gd name="T9" fmla="*/ 1692275 h 1066"/>
              <a:gd name="T10" fmla="*/ 0 w 1361"/>
              <a:gd name="T11" fmla="*/ 1692275 h 1066"/>
              <a:gd name="T12" fmla="*/ 0 w 1361"/>
              <a:gd name="T13" fmla="*/ 1492250 h 1066"/>
              <a:gd name="T14" fmla="*/ 962025 w 1361"/>
              <a:gd name="T15" fmla="*/ 1492250 h 1066"/>
              <a:gd name="T16" fmla="*/ 1150938 w 1361"/>
              <a:gd name="T17" fmla="*/ 0 h 106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1361" h="1066">
                <a:moveTo>
                  <a:pt x="725" y="0"/>
                </a:moveTo>
                <a:lnTo>
                  <a:pt x="827" y="0"/>
                </a:lnTo>
                <a:lnTo>
                  <a:pt x="827" y="940"/>
                </a:lnTo>
                <a:lnTo>
                  <a:pt x="1361" y="940"/>
                </a:lnTo>
                <a:lnTo>
                  <a:pt x="1361" y="1066"/>
                </a:lnTo>
                <a:lnTo>
                  <a:pt x="0" y="1066"/>
                </a:lnTo>
                <a:lnTo>
                  <a:pt x="0" y="940"/>
                </a:lnTo>
                <a:lnTo>
                  <a:pt x="606" y="940"/>
                </a:lnTo>
                <a:lnTo>
                  <a:pt x="725" y="0"/>
                </a:ln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6415" name="Freeform 341"/>
          <p:cNvSpPr>
            <a:spLocks/>
          </p:cNvSpPr>
          <p:nvPr/>
        </p:nvSpPr>
        <p:spPr bwMode="auto">
          <a:xfrm>
            <a:off x="11198322" y="6560318"/>
            <a:ext cx="41910" cy="83820"/>
          </a:xfrm>
          <a:custGeom>
            <a:avLst/>
            <a:gdLst>
              <a:gd name="T0" fmla="*/ 19050 w 18"/>
              <a:gd name="T1" fmla="*/ 0 h 36"/>
              <a:gd name="T2" fmla="*/ 28575 w 18"/>
              <a:gd name="T3" fmla="*/ 0 h 36"/>
              <a:gd name="T4" fmla="*/ 19050 w 18"/>
              <a:gd name="T5" fmla="*/ 57150 h 36"/>
              <a:gd name="T6" fmla="*/ 0 w 18"/>
              <a:gd name="T7" fmla="*/ 57150 h 36"/>
              <a:gd name="T8" fmla="*/ 9525 w 18"/>
              <a:gd name="T9" fmla="*/ 9525 h 36"/>
              <a:gd name="T10" fmla="*/ 19050 w 18"/>
              <a:gd name="T11" fmla="*/ 0 h 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8" h="36">
                <a:moveTo>
                  <a:pt x="12" y="0"/>
                </a:moveTo>
                <a:lnTo>
                  <a:pt x="18" y="0"/>
                </a:lnTo>
                <a:lnTo>
                  <a:pt x="12" y="36"/>
                </a:lnTo>
                <a:lnTo>
                  <a:pt x="0" y="3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6" name="Freeform 342"/>
          <p:cNvSpPr>
            <a:spLocks/>
          </p:cNvSpPr>
          <p:nvPr/>
        </p:nvSpPr>
        <p:spPr bwMode="auto">
          <a:xfrm>
            <a:off x="11184352" y="668604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7" name="Freeform 343"/>
          <p:cNvSpPr>
            <a:spLocks/>
          </p:cNvSpPr>
          <p:nvPr/>
        </p:nvSpPr>
        <p:spPr bwMode="auto">
          <a:xfrm>
            <a:off x="11170382" y="6797808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8" name="Freeform 344"/>
          <p:cNvSpPr>
            <a:spLocks/>
          </p:cNvSpPr>
          <p:nvPr/>
        </p:nvSpPr>
        <p:spPr bwMode="auto">
          <a:xfrm>
            <a:off x="11156412" y="690723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19" name="Freeform 345"/>
          <p:cNvSpPr>
            <a:spLocks/>
          </p:cNvSpPr>
          <p:nvPr/>
        </p:nvSpPr>
        <p:spPr bwMode="auto">
          <a:xfrm>
            <a:off x="11142442" y="7018999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20" name="Rectangle 346"/>
          <p:cNvSpPr>
            <a:spLocks noChangeArrowheads="1"/>
          </p:cNvSpPr>
          <p:nvPr/>
        </p:nvSpPr>
        <p:spPr bwMode="auto">
          <a:xfrm>
            <a:off x="11142442" y="71307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1" name="Rectangle 347"/>
          <p:cNvSpPr>
            <a:spLocks noChangeArrowheads="1"/>
          </p:cNvSpPr>
          <p:nvPr/>
        </p:nvSpPr>
        <p:spPr bwMode="auto">
          <a:xfrm>
            <a:off x="11128472" y="72425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2" name="Rectangle 348"/>
          <p:cNvSpPr>
            <a:spLocks noChangeArrowheads="1"/>
          </p:cNvSpPr>
          <p:nvPr/>
        </p:nvSpPr>
        <p:spPr bwMode="auto">
          <a:xfrm>
            <a:off x="11114502" y="73542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3" name="Rectangle 349"/>
          <p:cNvSpPr>
            <a:spLocks noChangeArrowheads="1"/>
          </p:cNvSpPr>
          <p:nvPr/>
        </p:nvSpPr>
        <p:spPr bwMode="auto">
          <a:xfrm>
            <a:off x="11100532" y="74660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4" name="Rectangle 350"/>
          <p:cNvSpPr>
            <a:spLocks noChangeArrowheads="1"/>
          </p:cNvSpPr>
          <p:nvPr/>
        </p:nvSpPr>
        <p:spPr bwMode="auto">
          <a:xfrm>
            <a:off x="11086562" y="75777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5" name="Rectangle 351"/>
          <p:cNvSpPr>
            <a:spLocks noChangeArrowheads="1"/>
          </p:cNvSpPr>
          <p:nvPr/>
        </p:nvSpPr>
        <p:spPr bwMode="auto">
          <a:xfrm>
            <a:off x="11072592" y="76895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6" name="Rectangle 352"/>
          <p:cNvSpPr>
            <a:spLocks noChangeArrowheads="1"/>
          </p:cNvSpPr>
          <p:nvPr/>
        </p:nvSpPr>
        <p:spPr bwMode="auto">
          <a:xfrm>
            <a:off x="11058622" y="78013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7" name="Rectangle 353"/>
          <p:cNvSpPr>
            <a:spLocks noChangeArrowheads="1"/>
          </p:cNvSpPr>
          <p:nvPr/>
        </p:nvSpPr>
        <p:spPr bwMode="auto">
          <a:xfrm>
            <a:off x="11044652" y="791307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8" name="Rectangle 354"/>
          <p:cNvSpPr>
            <a:spLocks noChangeArrowheads="1"/>
          </p:cNvSpPr>
          <p:nvPr/>
        </p:nvSpPr>
        <p:spPr bwMode="auto">
          <a:xfrm>
            <a:off x="11030682" y="802483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29" name="Rectangle 355"/>
          <p:cNvSpPr>
            <a:spLocks noChangeArrowheads="1"/>
          </p:cNvSpPr>
          <p:nvPr/>
        </p:nvSpPr>
        <p:spPr bwMode="auto">
          <a:xfrm>
            <a:off x="11016712" y="813659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0" name="Rectangle 356"/>
          <p:cNvSpPr>
            <a:spLocks noChangeArrowheads="1"/>
          </p:cNvSpPr>
          <p:nvPr/>
        </p:nvSpPr>
        <p:spPr bwMode="auto">
          <a:xfrm>
            <a:off x="11002742" y="824835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1" name="Rectangle 357"/>
          <p:cNvSpPr>
            <a:spLocks noChangeArrowheads="1"/>
          </p:cNvSpPr>
          <p:nvPr/>
        </p:nvSpPr>
        <p:spPr bwMode="auto">
          <a:xfrm>
            <a:off x="10988772" y="8360119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2" name="Rectangle 358"/>
          <p:cNvSpPr>
            <a:spLocks noChangeArrowheads="1"/>
          </p:cNvSpPr>
          <p:nvPr/>
        </p:nvSpPr>
        <p:spPr bwMode="auto">
          <a:xfrm>
            <a:off x="10974802" y="8471879"/>
            <a:ext cx="27940" cy="67522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3" name="Rectangle 359"/>
          <p:cNvSpPr>
            <a:spLocks noChangeArrowheads="1"/>
          </p:cNvSpPr>
          <p:nvPr/>
        </p:nvSpPr>
        <p:spPr bwMode="auto">
          <a:xfrm>
            <a:off x="10960832" y="8581312"/>
            <a:ext cx="27940" cy="6985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4" name="Rectangle 360"/>
          <p:cNvSpPr>
            <a:spLocks noChangeArrowheads="1"/>
          </p:cNvSpPr>
          <p:nvPr/>
        </p:nvSpPr>
        <p:spPr bwMode="auto">
          <a:xfrm>
            <a:off x="10946862" y="8693071"/>
            <a:ext cx="27940" cy="5588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35" name="Freeform 361"/>
          <p:cNvSpPr>
            <a:spLocks/>
          </p:cNvSpPr>
          <p:nvPr/>
        </p:nvSpPr>
        <p:spPr bwMode="auto">
          <a:xfrm>
            <a:off x="10932892" y="8734981"/>
            <a:ext cx="27940" cy="27940"/>
          </a:xfrm>
          <a:custGeom>
            <a:avLst/>
            <a:gdLst>
              <a:gd name="T0" fmla="*/ 19050 w 12"/>
              <a:gd name="T1" fmla="*/ 0 h 12"/>
              <a:gd name="T2" fmla="*/ 19050 w 12"/>
              <a:gd name="T3" fmla="*/ 0 h 12"/>
              <a:gd name="T4" fmla="*/ 19050 w 12"/>
              <a:gd name="T5" fmla="*/ 19050 h 12"/>
              <a:gd name="T6" fmla="*/ 0 w 12"/>
              <a:gd name="T7" fmla="*/ 9525 h 12"/>
              <a:gd name="T8" fmla="*/ 9525 w 12"/>
              <a:gd name="T9" fmla="*/ 9525 h 12"/>
              <a:gd name="T10" fmla="*/ 19050 w 12"/>
              <a:gd name="T11" fmla="*/ 0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2" h="12">
                <a:moveTo>
                  <a:pt x="12" y="0"/>
                </a:moveTo>
                <a:lnTo>
                  <a:pt x="12" y="0"/>
                </a:lnTo>
                <a:lnTo>
                  <a:pt x="12" y="12"/>
                </a:lnTo>
                <a:lnTo>
                  <a:pt x="0" y="6"/>
                </a:lnTo>
                <a:lnTo>
                  <a:pt x="6" y="6"/>
                </a:lnTo>
                <a:lnTo>
                  <a:pt x="12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6" name="Freeform 362"/>
          <p:cNvSpPr>
            <a:spLocks/>
          </p:cNvSpPr>
          <p:nvPr/>
        </p:nvSpPr>
        <p:spPr bwMode="auto">
          <a:xfrm>
            <a:off x="11002742" y="87349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7" name="Freeform 363"/>
          <p:cNvSpPr>
            <a:spLocks/>
          </p:cNvSpPr>
          <p:nvPr/>
        </p:nvSpPr>
        <p:spPr bwMode="auto">
          <a:xfrm>
            <a:off x="11114502" y="874895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8" name="Freeform 364"/>
          <p:cNvSpPr>
            <a:spLocks/>
          </p:cNvSpPr>
          <p:nvPr/>
        </p:nvSpPr>
        <p:spPr bwMode="auto">
          <a:xfrm>
            <a:off x="11226262" y="876292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39" name="Freeform 365"/>
          <p:cNvSpPr>
            <a:spLocks/>
          </p:cNvSpPr>
          <p:nvPr/>
        </p:nvSpPr>
        <p:spPr bwMode="auto">
          <a:xfrm>
            <a:off x="11338022" y="877689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0" name="Freeform 366"/>
          <p:cNvSpPr>
            <a:spLocks/>
          </p:cNvSpPr>
          <p:nvPr/>
        </p:nvSpPr>
        <p:spPr bwMode="auto">
          <a:xfrm>
            <a:off x="11447455" y="879086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1" name="Freeform 367"/>
          <p:cNvSpPr>
            <a:spLocks/>
          </p:cNvSpPr>
          <p:nvPr/>
        </p:nvSpPr>
        <p:spPr bwMode="auto">
          <a:xfrm>
            <a:off x="11559215" y="880483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2" name="Freeform 368"/>
          <p:cNvSpPr>
            <a:spLocks/>
          </p:cNvSpPr>
          <p:nvPr/>
        </p:nvSpPr>
        <p:spPr bwMode="auto">
          <a:xfrm>
            <a:off x="11670975" y="881880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3" name="Freeform 369"/>
          <p:cNvSpPr>
            <a:spLocks/>
          </p:cNvSpPr>
          <p:nvPr/>
        </p:nvSpPr>
        <p:spPr bwMode="auto">
          <a:xfrm>
            <a:off x="11782735" y="883277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4" name="Freeform 370"/>
          <p:cNvSpPr>
            <a:spLocks/>
          </p:cNvSpPr>
          <p:nvPr/>
        </p:nvSpPr>
        <p:spPr bwMode="auto">
          <a:xfrm>
            <a:off x="11894495" y="884674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5" name="Freeform 371"/>
          <p:cNvSpPr>
            <a:spLocks/>
          </p:cNvSpPr>
          <p:nvPr/>
        </p:nvSpPr>
        <p:spPr bwMode="auto">
          <a:xfrm>
            <a:off x="12006255" y="886071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6" name="Freeform 372"/>
          <p:cNvSpPr>
            <a:spLocks/>
          </p:cNvSpPr>
          <p:nvPr/>
        </p:nvSpPr>
        <p:spPr bwMode="auto">
          <a:xfrm>
            <a:off x="12118015" y="8874682"/>
            <a:ext cx="69850" cy="41910"/>
          </a:xfrm>
          <a:custGeom>
            <a:avLst/>
            <a:gdLst>
              <a:gd name="T0" fmla="*/ 0 w 30"/>
              <a:gd name="T1" fmla="*/ 0 h 18"/>
              <a:gd name="T2" fmla="*/ 47625 w 30"/>
              <a:gd name="T3" fmla="*/ 9525 h 18"/>
              <a:gd name="T4" fmla="*/ 47625 w 30"/>
              <a:gd name="T5" fmla="*/ 28575 h 18"/>
              <a:gd name="T6" fmla="*/ 0 w 30"/>
              <a:gd name="T7" fmla="*/ 19050 h 18"/>
              <a:gd name="T8" fmla="*/ 0 w 30"/>
              <a:gd name="T9" fmla="*/ 0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0" y="0"/>
                </a:moveTo>
                <a:lnTo>
                  <a:pt x="30" y="6"/>
                </a:lnTo>
                <a:lnTo>
                  <a:pt x="30" y="18"/>
                </a:lnTo>
                <a:lnTo>
                  <a:pt x="0" y="12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7" name="Freeform 373"/>
          <p:cNvSpPr>
            <a:spLocks/>
          </p:cNvSpPr>
          <p:nvPr/>
        </p:nvSpPr>
        <p:spPr bwMode="auto">
          <a:xfrm>
            <a:off x="12173895" y="891659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8" name="Freeform 374"/>
          <p:cNvSpPr>
            <a:spLocks/>
          </p:cNvSpPr>
          <p:nvPr/>
        </p:nvSpPr>
        <p:spPr bwMode="auto">
          <a:xfrm>
            <a:off x="12159925" y="9028352"/>
            <a:ext cx="41910" cy="69850"/>
          </a:xfrm>
          <a:custGeom>
            <a:avLst/>
            <a:gdLst>
              <a:gd name="T0" fmla="*/ 28575 w 18"/>
              <a:gd name="T1" fmla="*/ 0 h 30"/>
              <a:gd name="T2" fmla="*/ 19050 w 18"/>
              <a:gd name="T3" fmla="*/ 47625 h 30"/>
              <a:gd name="T4" fmla="*/ 0 w 18"/>
              <a:gd name="T5" fmla="*/ 47625 h 30"/>
              <a:gd name="T6" fmla="*/ 9525 w 18"/>
              <a:gd name="T7" fmla="*/ 0 h 30"/>
              <a:gd name="T8" fmla="*/ 28575 w 18"/>
              <a:gd name="T9" fmla="*/ 0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18" y="0"/>
                </a:moveTo>
                <a:lnTo>
                  <a:pt x="12" y="30"/>
                </a:lnTo>
                <a:lnTo>
                  <a:pt x="0" y="30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49" name="Freeform 375"/>
          <p:cNvSpPr>
            <a:spLocks/>
          </p:cNvSpPr>
          <p:nvPr/>
        </p:nvSpPr>
        <p:spPr bwMode="auto">
          <a:xfrm>
            <a:off x="12145955" y="9140111"/>
            <a:ext cx="41910" cy="55880"/>
          </a:xfrm>
          <a:custGeom>
            <a:avLst/>
            <a:gdLst>
              <a:gd name="T0" fmla="*/ 28575 w 18"/>
              <a:gd name="T1" fmla="*/ 0 h 24"/>
              <a:gd name="T2" fmla="*/ 19050 w 18"/>
              <a:gd name="T3" fmla="*/ 38100 h 24"/>
              <a:gd name="T4" fmla="*/ 0 w 18"/>
              <a:gd name="T5" fmla="*/ 38100 h 24"/>
              <a:gd name="T6" fmla="*/ 9525 w 18"/>
              <a:gd name="T7" fmla="*/ 0 h 24"/>
              <a:gd name="T8" fmla="*/ 28575 w 18"/>
              <a:gd name="T9" fmla="*/ 0 h 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24">
                <a:moveTo>
                  <a:pt x="18" y="0"/>
                </a:moveTo>
                <a:lnTo>
                  <a:pt x="12" y="24"/>
                </a:lnTo>
                <a:lnTo>
                  <a:pt x="0" y="24"/>
                </a:lnTo>
                <a:lnTo>
                  <a:pt x="6" y="0"/>
                </a:lnTo>
                <a:lnTo>
                  <a:pt x="18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0" name="Freeform 376"/>
          <p:cNvSpPr>
            <a:spLocks/>
          </p:cNvSpPr>
          <p:nvPr/>
        </p:nvSpPr>
        <p:spPr bwMode="auto">
          <a:xfrm>
            <a:off x="12159925" y="9182021"/>
            <a:ext cx="13970" cy="27940"/>
          </a:xfrm>
          <a:custGeom>
            <a:avLst/>
            <a:gdLst>
              <a:gd name="T0" fmla="*/ 9525 w 6"/>
              <a:gd name="T1" fmla="*/ 9525 h 12"/>
              <a:gd name="T2" fmla="*/ 9525 w 6"/>
              <a:gd name="T3" fmla="*/ 19050 h 12"/>
              <a:gd name="T4" fmla="*/ 0 w 6"/>
              <a:gd name="T5" fmla="*/ 19050 h 12"/>
              <a:gd name="T6" fmla="*/ 0 w 6"/>
              <a:gd name="T7" fmla="*/ 0 h 12"/>
              <a:gd name="T8" fmla="*/ 0 w 6"/>
              <a:gd name="T9" fmla="*/ 0 h 12"/>
              <a:gd name="T10" fmla="*/ 9525 w 6"/>
              <a:gd name="T11" fmla="*/ 9525 h 1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6" h="12">
                <a:moveTo>
                  <a:pt x="6" y="6"/>
                </a:moveTo>
                <a:lnTo>
                  <a:pt x="6" y="12"/>
                </a:lnTo>
                <a:lnTo>
                  <a:pt x="0" y="12"/>
                </a:lnTo>
                <a:lnTo>
                  <a:pt x="0" y="0"/>
                </a:lnTo>
                <a:lnTo>
                  <a:pt x="6" y="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1" name="Freeform 377"/>
          <p:cNvSpPr>
            <a:spLocks/>
          </p:cNvSpPr>
          <p:nvPr/>
        </p:nvSpPr>
        <p:spPr bwMode="auto">
          <a:xfrm>
            <a:off x="12048165" y="91680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2" name="Freeform 378"/>
          <p:cNvSpPr>
            <a:spLocks/>
          </p:cNvSpPr>
          <p:nvPr/>
        </p:nvSpPr>
        <p:spPr bwMode="auto">
          <a:xfrm>
            <a:off x="11936405" y="91540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3" name="Freeform 379"/>
          <p:cNvSpPr>
            <a:spLocks/>
          </p:cNvSpPr>
          <p:nvPr/>
        </p:nvSpPr>
        <p:spPr bwMode="auto">
          <a:xfrm>
            <a:off x="11824645" y="91401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4" name="Freeform 380"/>
          <p:cNvSpPr>
            <a:spLocks/>
          </p:cNvSpPr>
          <p:nvPr/>
        </p:nvSpPr>
        <p:spPr bwMode="auto">
          <a:xfrm>
            <a:off x="11712885" y="91261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5" name="Freeform 381"/>
          <p:cNvSpPr>
            <a:spLocks/>
          </p:cNvSpPr>
          <p:nvPr/>
        </p:nvSpPr>
        <p:spPr bwMode="auto">
          <a:xfrm>
            <a:off x="11601125" y="91121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6" name="Freeform 382"/>
          <p:cNvSpPr>
            <a:spLocks/>
          </p:cNvSpPr>
          <p:nvPr/>
        </p:nvSpPr>
        <p:spPr bwMode="auto">
          <a:xfrm>
            <a:off x="11489365" y="90982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7" name="Freeform 383"/>
          <p:cNvSpPr>
            <a:spLocks/>
          </p:cNvSpPr>
          <p:nvPr/>
        </p:nvSpPr>
        <p:spPr bwMode="auto">
          <a:xfrm>
            <a:off x="11379932" y="9084232"/>
            <a:ext cx="67522" cy="41910"/>
          </a:xfrm>
          <a:custGeom>
            <a:avLst/>
            <a:gdLst>
              <a:gd name="T0" fmla="*/ 46038 w 29"/>
              <a:gd name="T1" fmla="*/ 28575 h 18"/>
              <a:gd name="T2" fmla="*/ 0 w 29"/>
              <a:gd name="T3" fmla="*/ 19050 h 18"/>
              <a:gd name="T4" fmla="*/ 0 w 29"/>
              <a:gd name="T5" fmla="*/ 0 h 18"/>
              <a:gd name="T6" fmla="*/ 46038 w 29"/>
              <a:gd name="T7" fmla="*/ 9525 h 18"/>
              <a:gd name="T8" fmla="*/ 46038 w 29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9" h="18">
                <a:moveTo>
                  <a:pt x="29" y="18"/>
                </a:moveTo>
                <a:lnTo>
                  <a:pt x="0" y="12"/>
                </a:lnTo>
                <a:lnTo>
                  <a:pt x="0" y="0"/>
                </a:lnTo>
                <a:lnTo>
                  <a:pt x="29" y="6"/>
                </a:lnTo>
                <a:lnTo>
                  <a:pt x="29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8" name="Freeform 384"/>
          <p:cNvSpPr>
            <a:spLocks/>
          </p:cNvSpPr>
          <p:nvPr/>
        </p:nvSpPr>
        <p:spPr bwMode="auto">
          <a:xfrm>
            <a:off x="11268172" y="907026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59" name="Freeform 385"/>
          <p:cNvSpPr>
            <a:spLocks/>
          </p:cNvSpPr>
          <p:nvPr/>
        </p:nvSpPr>
        <p:spPr bwMode="auto">
          <a:xfrm>
            <a:off x="11156412" y="905629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0" name="Freeform 386"/>
          <p:cNvSpPr>
            <a:spLocks/>
          </p:cNvSpPr>
          <p:nvPr/>
        </p:nvSpPr>
        <p:spPr bwMode="auto">
          <a:xfrm>
            <a:off x="11044652" y="904232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1" name="Freeform 387"/>
          <p:cNvSpPr>
            <a:spLocks/>
          </p:cNvSpPr>
          <p:nvPr/>
        </p:nvSpPr>
        <p:spPr bwMode="auto">
          <a:xfrm>
            <a:off x="10932892" y="902835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2" name="Freeform 388"/>
          <p:cNvSpPr>
            <a:spLocks/>
          </p:cNvSpPr>
          <p:nvPr/>
        </p:nvSpPr>
        <p:spPr bwMode="auto">
          <a:xfrm>
            <a:off x="10821132" y="90143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63" name="Rectangle 389"/>
          <p:cNvSpPr>
            <a:spLocks noChangeArrowheads="1"/>
          </p:cNvSpPr>
          <p:nvPr/>
        </p:nvSpPr>
        <p:spPr bwMode="auto">
          <a:xfrm>
            <a:off x="10709372" y="901438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4" name="Rectangle 390"/>
          <p:cNvSpPr>
            <a:spLocks noChangeArrowheads="1"/>
          </p:cNvSpPr>
          <p:nvPr/>
        </p:nvSpPr>
        <p:spPr bwMode="auto">
          <a:xfrm>
            <a:off x="10597612" y="900041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5" name="Rectangle 391"/>
          <p:cNvSpPr>
            <a:spLocks noChangeArrowheads="1"/>
          </p:cNvSpPr>
          <p:nvPr/>
        </p:nvSpPr>
        <p:spPr bwMode="auto">
          <a:xfrm>
            <a:off x="10485852" y="898644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6" name="Rectangle 392"/>
          <p:cNvSpPr>
            <a:spLocks noChangeArrowheads="1"/>
          </p:cNvSpPr>
          <p:nvPr/>
        </p:nvSpPr>
        <p:spPr bwMode="auto">
          <a:xfrm>
            <a:off x="10374092" y="897247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7" name="Rectangle 393"/>
          <p:cNvSpPr>
            <a:spLocks noChangeArrowheads="1"/>
          </p:cNvSpPr>
          <p:nvPr/>
        </p:nvSpPr>
        <p:spPr bwMode="auto">
          <a:xfrm>
            <a:off x="10262332" y="895850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8" name="Rectangle 394"/>
          <p:cNvSpPr>
            <a:spLocks noChangeArrowheads="1"/>
          </p:cNvSpPr>
          <p:nvPr/>
        </p:nvSpPr>
        <p:spPr bwMode="auto">
          <a:xfrm>
            <a:off x="10150572" y="894453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69" name="Rectangle 395"/>
          <p:cNvSpPr>
            <a:spLocks noChangeArrowheads="1"/>
          </p:cNvSpPr>
          <p:nvPr/>
        </p:nvSpPr>
        <p:spPr bwMode="auto">
          <a:xfrm>
            <a:off x="10038812" y="893056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0" name="Rectangle 396"/>
          <p:cNvSpPr>
            <a:spLocks noChangeArrowheads="1"/>
          </p:cNvSpPr>
          <p:nvPr/>
        </p:nvSpPr>
        <p:spPr bwMode="auto">
          <a:xfrm>
            <a:off x="9927052" y="891659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1" name="Rectangle 397"/>
          <p:cNvSpPr>
            <a:spLocks noChangeArrowheads="1"/>
          </p:cNvSpPr>
          <p:nvPr/>
        </p:nvSpPr>
        <p:spPr bwMode="auto">
          <a:xfrm>
            <a:off x="9815292" y="890262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2" name="Rectangle 398"/>
          <p:cNvSpPr>
            <a:spLocks noChangeArrowheads="1"/>
          </p:cNvSpPr>
          <p:nvPr/>
        </p:nvSpPr>
        <p:spPr bwMode="auto">
          <a:xfrm>
            <a:off x="9703532" y="8888651"/>
            <a:ext cx="69850" cy="2794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73" name="Freeform 399"/>
          <p:cNvSpPr>
            <a:spLocks/>
          </p:cNvSpPr>
          <p:nvPr/>
        </p:nvSpPr>
        <p:spPr bwMode="auto">
          <a:xfrm>
            <a:off x="9591772" y="887468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4" name="Freeform 400"/>
          <p:cNvSpPr>
            <a:spLocks/>
          </p:cNvSpPr>
          <p:nvPr/>
        </p:nvSpPr>
        <p:spPr bwMode="auto">
          <a:xfrm>
            <a:off x="9480012" y="886071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5" name="Freeform 401"/>
          <p:cNvSpPr>
            <a:spLocks/>
          </p:cNvSpPr>
          <p:nvPr/>
        </p:nvSpPr>
        <p:spPr bwMode="auto">
          <a:xfrm>
            <a:off x="9368252" y="884674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6" name="Freeform 402"/>
          <p:cNvSpPr>
            <a:spLocks/>
          </p:cNvSpPr>
          <p:nvPr/>
        </p:nvSpPr>
        <p:spPr bwMode="auto">
          <a:xfrm>
            <a:off x="9256492" y="883277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7" name="Freeform 403"/>
          <p:cNvSpPr>
            <a:spLocks/>
          </p:cNvSpPr>
          <p:nvPr/>
        </p:nvSpPr>
        <p:spPr bwMode="auto">
          <a:xfrm>
            <a:off x="9147061" y="881880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8" name="Freeform 404"/>
          <p:cNvSpPr>
            <a:spLocks/>
          </p:cNvSpPr>
          <p:nvPr/>
        </p:nvSpPr>
        <p:spPr bwMode="auto">
          <a:xfrm>
            <a:off x="9035301" y="8804832"/>
            <a:ext cx="69850" cy="41910"/>
          </a:xfrm>
          <a:custGeom>
            <a:avLst/>
            <a:gdLst>
              <a:gd name="T0" fmla="*/ 47625 w 30"/>
              <a:gd name="T1" fmla="*/ 28575 h 18"/>
              <a:gd name="T2" fmla="*/ 0 w 30"/>
              <a:gd name="T3" fmla="*/ 19050 h 18"/>
              <a:gd name="T4" fmla="*/ 0 w 30"/>
              <a:gd name="T5" fmla="*/ 0 h 18"/>
              <a:gd name="T6" fmla="*/ 47625 w 30"/>
              <a:gd name="T7" fmla="*/ 9525 h 18"/>
              <a:gd name="T8" fmla="*/ 47625 w 30"/>
              <a:gd name="T9" fmla="*/ 28575 h 1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" h="18">
                <a:moveTo>
                  <a:pt x="30" y="18"/>
                </a:moveTo>
                <a:lnTo>
                  <a:pt x="0" y="12"/>
                </a:lnTo>
                <a:lnTo>
                  <a:pt x="0" y="0"/>
                </a:lnTo>
                <a:lnTo>
                  <a:pt x="30" y="6"/>
                </a:lnTo>
                <a:lnTo>
                  <a:pt x="30" y="18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79" name="Freeform 405"/>
          <p:cNvSpPr>
            <a:spLocks/>
          </p:cNvSpPr>
          <p:nvPr/>
        </p:nvSpPr>
        <p:spPr bwMode="auto">
          <a:xfrm>
            <a:off x="9007361" y="873498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0" name="Freeform 406"/>
          <p:cNvSpPr>
            <a:spLocks/>
          </p:cNvSpPr>
          <p:nvPr/>
        </p:nvSpPr>
        <p:spPr bwMode="auto">
          <a:xfrm>
            <a:off x="9021331" y="862322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481" name="Freeform 407"/>
          <p:cNvSpPr>
            <a:spLocks/>
          </p:cNvSpPr>
          <p:nvPr/>
        </p:nvSpPr>
        <p:spPr bwMode="auto">
          <a:xfrm>
            <a:off x="9035301" y="8511462"/>
            <a:ext cx="41910" cy="69850"/>
          </a:xfrm>
          <a:custGeom>
            <a:avLst/>
            <a:gdLst>
              <a:gd name="T0" fmla="*/ 0 w 18"/>
              <a:gd name="T1" fmla="*/ 47625 h 30"/>
              <a:gd name="T2" fmla="*/ 9525 w 18"/>
              <a:gd name="T3" fmla="*/ 0 h 30"/>
              <a:gd name="T4" fmla="*/ 28575 w 18"/>
              <a:gd name="T5" fmla="*/ 0 h 30"/>
              <a:gd name="T6" fmla="*/ 19050 w 18"/>
              <a:gd name="T7" fmla="*/ 47625 h 30"/>
              <a:gd name="T8" fmla="*/ 0 w 18"/>
              <a:gd name="T9" fmla="*/ 47625 h 3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" h="30">
                <a:moveTo>
                  <a:pt x="0" y="30"/>
                </a:moveTo>
                <a:lnTo>
                  <a:pt x="6" y="0"/>
                </a:lnTo>
                <a:lnTo>
                  <a:pt x="18" y="0"/>
                </a:lnTo>
                <a:lnTo>
                  <a:pt x="12" y="30"/>
                </a:lnTo>
                <a:lnTo>
                  <a:pt x="0" y="3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46482" name="Group 609"/>
          <p:cNvGrpSpPr>
            <a:grpSpLocks/>
          </p:cNvGrpSpPr>
          <p:nvPr/>
        </p:nvGrpSpPr>
        <p:grpSpPr bwMode="auto">
          <a:xfrm>
            <a:off x="8448562" y="6518409"/>
            <a:ext cx="5217794" cy="3264323"/>
            <a:chOff x="3003" y="2343"/>
            <a:chExt cx="2241" cy="1402"/>
          </a:xfrm>
        </p:grpSpPr>
        <p:sp>
          <p:nvSpPr>
            <p:cNvPr id="46551" name="Freeform 409"/>
            <p:cNvSpPr>
              <a:spLocks/>
            </p:cNvSpPr>
            <p:nvPr/>
          </p:nvSpPr>
          <p:spPr bwMode="auto">
            <a:xfrm>
              <a:off x="3255" y="3188"/>
              <a:ext cx="12" cy="17"/>
            </a:xfrm>
            <a:custGeom>
              <a:avLst/>
              <a:gdLst>
                <a:gd name="T0" fmla="*/ 6 w 12"/>
                <a:gd name="T1" fmla="*/ 11 h 17"/>
                <a:gd name="T2" fmla="*/ 0 w 12"/>
                <a:gd name="T3" fmla="*/ 0 h 17"/>
                <a:gd name="T4" fmla="*/ 12 w 12"/>
                <a:gd name="T5" fmla="*/ 6 h 17"/>
                <a:gd name="T6" fmla="*/ 12 w 12"/>
                <a:gd name="T7" fmla="*/ 17 h 17"/>
                <a:gd name="T8" fmla="*/ 12 w 12"/>
                <a:gd name="T9" fmla="*/ 17 h 17"/>
                <a:gd name="T10" fmla="*/ 6 w 12"/>
                <a:gd name="T11" fmla="*/ 11 h 1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17">
                  <a:moveTo>
                    <a:pt x="6" y="11"/>
                  </a:moveTo>
                  <a:lnTo>
                    <a:pt x="0" y="0"/>
                  </a:lnTo>
                  <a:lnTo>
                    <a:pt x="12" y="6"/>
                  </a:lnTo>
                  <a:lnTo>
                    <a:pt x="12" y="17"/>
                  </a:lnTo>
                  <a:lnTo>
                    <a:pt x="6" y="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2" name="Freeform 410"/>
            <p:cNvSpPr>
              <a:spLocks/>
            </p:cNvSpPr>
            <p:nvPr/>
          </p:nvSpPr>
          <p:spPr bwMode="auto">
            <a:xfrm>
              <a:off x="3285" y="3194"/>
              <a:ext cx="30" cy="17"/>
            </a:xfrm>
            <a:custGeom>
              <a:avLst/>
              <a:gdLst>
                <a:gd name="T0" fmla="*/ 0 w 30"/>
                <a:gd name="T1" fmla="*/ 0 h 17"/>
                <a:gd name="T2" fmla="*/ 30 w 30"/>
                <a:gd name="T3" fmla="*/ 5 h 17"/>
                <a:gd name="T4" fmla="*/ 30 w 30"/>
                <a:gd name="T5" fmla="*/ 17 h 17"/>
                <a:gd name="T6" fmla="*/ 0 w 30"/>
                <a:gd name="T7" fmla="*/ 11 h 17"/>
                <a:gd name="T8" fmla="*/ 0 w 30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7">
                  <a:moveTo>
                    <a:pt x="0" y="0"/>
                  </a:moveTo>
                  <a:lnTo>
                    <a:pt x="30" y="5"/>
                  </a:lnTo>
                  <a:lnTo>
                    <a:pt x="30" y="17"/>
                  </a:lnTo>
                  <a:lnTo>
                    <a:pt x="0" y="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3" name="Freeform 411"/>
            <p:cNvSpPr>
              <a:spLocks/>
            </p:cNvSpPr>
            <p:nvPr/>
          </p:nvSpPr>
          <p:spPr bwMode="auto">
            <a:xfrm>
              <a:off x="3333" y="3199"/>
              <a:ext cx="29" cy="18"/>
            </a:xfrm>
            <a:custGeom>
              <a:avLst/>
              <a:gdLst>
                <a:gd name="T0" fmla="*/ 0 w 29"/>
                <a:gd name="T1" fmla="*/ 0 h 18"/>
                <a:gd name="T2" fmla="*/ 29 w 29"/>
                <a:gd name="T3" fmla="*/ 6 h 18"/>
                <a:gd name="T4" fmla="*/ 29 w 29"/>
                <a:gd name="T5" fmla="*/ 18 h 18"/>
                <a:gd name="T6" fmla="*/ 0 w 29"/>
                <a:gd name="T7" fmla="*/ 12 h 18"/>
                <a:gd name="T8" fmla="*/ 0 w 29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8">
                  <a:moveTo>
                    <a:pt x="0" y="0"/>
                  </a:moveTo>
                  <a:lnTo>
                    <a:pt x="29" y="6"/>
                  </a:lnTo>
                  <a:lnTo>
                    <a:pt x="29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4" name="Freeform 412"/>
            <p:cNvSpPr>
              <a:spLocks/>
            </p:cNvSpPr>
            <p:nvPr/>
          </p:nvSpPr>
          <p:spPr bwMode="auto">
            <a:xfrm>
              <a:off x="3380" y="320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5" name="Freeform 413"/>
            <p:cNvSpPr>
              <a:spLocks/>
            </p:cNvSpPr>
            <p:nvPr/>
          </p:nvSpPr>
          <p:spPr bwMode="auto">
            <a:xfrm>
              <a:off x="3428" y="321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6" name="Freeform 414"/>
            <p:cNvSpPr>
              <a:spLocks/>
            </p:cNvSpPr>
            <p:nvPr/>
          </p:nvSpPr>
          <p:spPr bwMode="auto">
            <a:xfrm>
              <a:off x="3476" y="321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7" name="Freeform 415"/>
            <p:cNvSpPr>
              <a:spLocks/>
            </p:cNvSpPr>
            <p:nvPr/>
          </p:nvSpPr>
          <p:spPr bwMode="auto">
            <a:xfrm>
              <a:off x="3524" y="322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8" name="Freeform 416"/>
            <p:cNvSpPr>
              <a:spLocks/>
            </p:cNvSpPr>
            <p:nvPr/>
          </p:nvSpPr>
          <p:spPr bwMode="auto">
            <a:xfrm>
              <a:off x="3572" y="322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59" name="Freeform 417"/>
            <p:cNvSpPr>
              <a:spLocks/>
            </p:cNvSpPr>
            <p:nvPr/>
          </p:nvSpPr>
          <p:spPr bwMode="auto">
            <a:xfrm>
              <a:off x="3620" y="323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0" name="Freeform 418"/>
            <p:cNvSpPr>
              <a:spLocks/>
            </p:cNvSpPr>
            <p:nvPr/>
          </p:nvSpPr>
          <p:spPr bwMode="auto">
            <a:xfrm>
              <a:off x="3668" y="3241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1" name="Freeform 419"/>
            <p:cNvSpPr>
              <a:spLocks/>
            </p:cNvSpPr>
            <p:nvPr/>
          </p:nvSpPr>
          <p:spPr bwMode="auto">
            <a:xfrm>
              <a:off x="3716" y="3247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2" name="Freeform 420"/>
            <p:cNvSpPr>
              <a:spLocks/>
            </p:cNvSpPr>
            <p:nvPr/>
          </p:nvSpPr>
          <p:spPr bwMode="auto">
            <a:xfrm>
              <a:off x="3764" y="3253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3" name="Freeform 421"/>
            <p:cNvSpPr>
              <a:spLocks/>
            </p:cNvSpPr>
            <p:nvPr/>
          </p:nvSpPr>
          <p:spPr bwMode="auto">
            <a:xfrm>
              <a:off x="3812" y="3259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4" name="Rectangle 422"/>
            <p:cNvSpPr>
              <a:spLocks noChangeArrowheads="1"/>
            </p:cNvSpPr>
            <p:nvPr/>
          </p:nvSpPr>
          <p:spPr bwMode="auto">
            <a:xfrm>
              <a:off x="3860" y="3265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65" name="Freeform 423"/>
            <p:cNvSpPr>
              <a:spLocks/>
            </p:cNvSpPr>
            <p:nvPr/>
          </p:nvSpPr>
          <p:spPr bwMode="auto">
            <a:xfrm>
              <a:off x="3860" y="3253"/>
              <a:ext cx="18" cy="24"/>
            </a:xfrm>
            <a:custGeom>
              <a:avLst/>
              <a:gdLst>
                <a:gd name="T0" fmla="*/ 0 w 18"/>
                <a:gd name="T1" fmla="*/ 18 h 24"/>
                <a:gd name="T2" fmla="*/ 6 w 18"/>
                <a:gd name="T3" fmla="*/ 0 h 24"/>
                <a:gd name="T4" fmla="*/ 18 w 18"/>
                <a:gd name="T5" fmla="*/ 0 h 24"/>
                <a:gd name="T6" fmla="*/ 6 w 18"/>
                <a:gd name="T7" fmla="*/ 24 h 24"/>
                <a:gd name="T8" fmla="*/ 6 w 18"/>
                <a:gd name="T9" fmla="*/ 24 h 24"/>
                <a:gd name="T10" fmla="*/ 0 w 18"/>
                <a:gd name="T11" fmla="*/ 18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" h="24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6" y="2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6" name="Freeform 424"/>
            <p:cNvSpPr>
              <a:spLocks/>
            </p:cNvSpPr>
            <p:nvPr/>
          </p:nvSpPr>
          <p:spPr bwMode="auto">
            <a:xfrm>
              <a:off x="3866" y="3205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7" name="Freeform 425"/>
            <p:cNvSpPr>
              <a:spLocks/>
            </p:cNvSpPr>
            <p:nvPr/>
          </p:nvSpPr>
          <p:spPr bwMode="auto">
            <a:xfrm>
              <a:off x="3878" y="315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8" name="Freeform 426"/>
            <p:cNvSpPr>
              <a:spLocks/>
            </p:cNvSpPr>
            <p:nvPr/>
          </p:nvSpPr>
          <p:spPr bwMode="auto">
            <a:xfrm>
              <a:off x="3890" y="311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69" name="Freeform 427"/>
            <p:cNvSpPr>
              <a:spLocks/>
            </p:cNvSpPr>
            <p:nvPr/>
          </p:nvSpPr>
          <p:spPr bwMode="auto">
            <a:xfrm>
              <a:off x="3902" y="306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0" name="Freeform 428"/>
            <p:cNvSpPr>
              <a:spLocks/>
            </p:cNvSpPr>
            <p:nvPr/>
          </p:nvSpPr>
          <p:spPr bwMode="auto">
            <a:xfrm>
              <a:off x="3914" y="301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1" name="Freeform 429"/>
            <p:cNvSpPr>
              <a:spLocks/>
            </p:cNvSpPr>
            <p:nvPr/>
          </p:nvSpPr>
          <p:spPr bwMode="auto">
            <a:xfrm>
              <a:off x="3926" y="296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2" name="Freeform 430"/>
            <p:cNvSpPr>
              <a:spLocks/>
            </p:cNvSpPr>
            <p:nvPr/>
          </p:nvSpPr>
          <p:spPr bwMode="auto">
            <a:xfrm>
              <a:off x="3938" y="291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3" name="Freeform 431"/>
            <p:cNvSpPr>
              <a:spLocks/>
            </p:cNvSpPr>
            <p:nvPr/>
          </p:nvSpPr>
          <p:spPr bwMode="auto">
            <a:xfrm>
              <a:off x="3950" y="287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4" name="Freeform 432"/>
            <p:cNvSpPr>
              <a:spLocks/>
            </p:cNvSpPr>
            <p:nvPr/>
          </p:nvSpPr>
          <p:spPr bwMode="auto">
            <a:xfrm>
              <a:off x="3962" y="282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5" name="Freeform 433"/>
            <p:cNvSpPr>
              <a:spLocks/>
            </p:cNvSpPr>
            <p:nvPr/>
          </p:nvSpPr>
          <p:spPr bwMode="auto">
            <a:xfrm>
              <a:off x="3974" y="277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6" name="Freeform 434"/>
            <p:cNvSpPr>
              <a:spLocks/>
            </p:cNvSpPr>
            <p:nvPr/>
          </p:nvSpPr>
          <p:spPr bwMode="auto">
            <a:xfrm>
              <a:off x="3986" y="2726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7" name="Freeform 435"/>
            <p:cNvSpPr>
              <a:spLocks/>
            </p:cNvSpPr>
            <p:nvPr/>
          </p:nvSpPr>
          <p:spPr bwMode="auto">
            <a:xfrm>
              <a:off x="3998" y="2678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8" name="Freeform 436"/>
            <p:cNvSpPr>
              <a:spLocks/>
            </p:cNvSpPr>
            <p:nvPr/>
          </p:nvSpPr>
          <p:spPr bwMode="auto">
            <a:xfrm>
              <a:off x="4010" y="2630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79" name="Freeform 437"/>
            <p:cNvSpPr>
              <a:spLocks/>
            </p:cNvSpPr>
            <p:nvPr/>
          </p:nvSpPr>
          <p:spPr bwMode="auto">
            <a:xfrm>
              <a:off x="4022" y="2582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0" name="Freeform 438"/>
            <p:cNvSpPr>
              <a:spLocks/>
            </p:cNvSpPr>
            <p:nvPr/>
          </p:nvSpPr>
          <p:spPr bwMode="auto">
            <a:xfrm>
              <a:off x="4034" y="2534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1" name="Freeform 439"/>
            <p:cNvSpPr>
              <a:spLocks/>
            </p:cNvSpPr>
            <p:nvPr/>
          </p:nvSpPr>
          <p:spPr bwMode="auto">
            <a:xfrm>
              <a:off x="4046" y="2487"/>
              <a:ext cx="24" cy="29"/>
            </a:xfrm>
            <a:custGeom>
              <a:avLst/>
              <a:gdLst>
                <a:gd name="T0" fmla="*/ 0 w 24"/>
                <a:gd name="T1" fmla="*/ 29 h 29"/>
                <a:gd name="T2" fmla="*/ 12 w 24"/>
                <a:gd name="T3" fmla="*/ 0 h 29"/>
                <a:gd name="T4" fmla="*/ 24 w 24"/>
                <a:gd name="T5" fmla="*/ 0 h 29"/>
                <a:gd name="T6" fmla="*/ 12 w 24"/>
                <a:gd name="T7" fmla="*/ 29 h 29"/>
                <a:gd name="T8" fmla="*/ 0 w 24"/>
                <a:gd name="T9" fmla="*/ 29 h 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29">
                  <a:moveTo>
                    <a:pt x="0" y="29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29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2" name="Freeform 440"/>
            <p:cNvSpPr>
              <a:spLocks/>
            </p:cNvSpPr>
            <p:nvPr/>
          </p:nvSpPr>
          <p:spPr bwMode="auto">
            <a:xfrm>
              <a:off x="4058" y="2439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3" name="Freeform 441"/>
            <p:cNvSpPr>
              <a:spLocks/>
            </p:cNvSpPr>
            <p:nvPr/>
          </p:nvSpPr>
          <p:spPr bwMode="auto">
            <a:xfrm>
              <a:off x="4070" y="2391"/>
              <a:ext cx="24" cy="30"/>
            </a:xfrm>
            <a:custGeom>
              <a:avLst/>
              <a:gdLst>
                <a:gd name="T0" fmla="*/ 0 w 24"/>
                <a:gd name="T1" fmla="*/ 30 h 30"/>
                <a:gd name="T2" fmla="*/ 12 w 24"/>
                <a:gd name="T3" fmla="*/ 0 h 30"/>
                <a:gd name="T4" fmla="*/ 24 w 24"/>
                <a:gd name="T5" fmla="*/ 0 h 30"/>
                <a:gd name="T6" fmla="*/ 12 w 24"/>
                <a:gd name="T7" fmla="*/ 30 h 30"/>
                <a:gd name="T8" fmla="*/ 0 w 24"/>
                <a:gd name="T9" fmla="*/ 30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30">
                  <a:moveTo>
                    <a:pt x="0" y="30"/>
                  </a:moveTo>
                  <a:lnTo>
                    <a:pt x="12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4" name="Freeform 442"/>
            <p:cNvSpPr>
              <a:spLocks/>
            </p:cNvSpPr>
            <p:nvPr/>
          </p:nvSpPr>
          <p:spPr bwMode="auto">
            <a:xfrm>
              <a:off x="4082" y="2355"/>
              <a:ext cx="18" cy="18"/>
            </a:xfrm>
            <a:custGeom>
              <a:avLst/>
              <a:gdLst>
                <a:gd name="T0" fmla="*/ 0 w 18"/>
                <a:gd name="T1" fmla="*/ 18 h 18"/>
                <a:gd name="T2" fmla="*/ 6 w 18"/>
                <a:gd name="T3" fmla="*/ 0 h 18"/>
                <a:gd name="T4" fmla="*/ 18 w 18"/>
                <a:gd name="T5" fmla="*/ 0 h 18"/>
                <a:gd name="T6" fmla="*/ 12 w 18"/>
                <a:gd name="T7" fmla="*/ 18 h 18"/>
                <a:gd name="T8" fmla="*/ 0 w 18"/>
                <a:gd name="T9" fmla="*/ 18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5" name="Freeform 443"/>
            <p:cNvSpPr>
              <a:spLocks/>
            </p:cNvSpPr>
            <p:nvPr/>
          </p:nvSpPr>
          <p:spPr bwMode="auto">
            <a:xfrm>
              <a:off x="4088" y="2343"/>
              <a:ext cx="36" cy="24"/>
            </a:xfrm>
            <a:custGeom>
              <a:avLst/>
              <a:gdLst>
                <a:gd name="T0" fmla="*/ 0 w 36"/>
                <a:gd name="T1" fmla="*/ 12 h 24"/>
                <a:gd name="T2" fmla="*/ 0 w 36"/>
                <a:gd name="T3" fmla="*/ 0 h 24"/>
                <a:gd name="T4" fmla="*/ 36 w 36"/>
                <a:gd name="T5" fmla="*/ 12 h 24"/>
                <a:gd name="T6" fmla="*/ 36 w 36"/>
                <a:gd name="T7" fmla="*/ 24 h 24"/>
                <a:gd name="T8" fmla="*/ 6 w 36"/>
                <a:gd name="T9" fmla="*/ 18 h 24"/>
                <a:gd name="T10" fmla="*/ 0 w 36"/>
                <a:gd name="T11" fmla="*/ 12 h 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24">
                  <a:moveTo>
                    <a:pt x="0" y="12"/>
                  </a:moveTo>
                  <a:lnTo>
                    <a:pt x="0" y="0"/>
                  </a:lnTo>
                  <a:lnTo>
                    <a:pt x="36" y="12"/>
                  </a:lnTo>
                  <a:lnTo>
                    <a:pt x="36" y="24"/>
                  </a:lnTo>
                  <a:lnTo>
                    <a:pt x="6" y="18"/>
                  </a:lnTo>
                  <a:lnTo>
                    <a:pt x="0" y="1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6" name="Freeform 444"/>
            <p:cNvSpPr>
              <a:spLocks/>
            </p:cNvSpPr>
            <p:nvPr/>
          </p:nvSpPr>
          <p:spPr bwMode="auto">
            <a:xfrm>
              <a:off x="4142" y="2355"/>
              <a:ext cx="30" cy="18"/>
            </a:xfrm>
            <a:custGeom>
              <a:avLst/>
              <a:gdLst>
                <a:gd name="T0" fmla="*/ 0 w 30"/>
                <a:gd name="T1" fmla="*/ 0 h 18"/>
                <a:gd name="T2" fmla="*/ 30 w 30"/>
                <a:gd name="T3" fmla="*/ 6 h 18"/>
                <a:gd name="T4" fmla="*/ 30 w 30"/>
                <a:gd name="T5" fmla="*/ 18 h 18"/>
                <a:gd name="T6" fmla="*/ 0 w 30"/>
                <a:gd name="T7" fmla="*/ 12 h 18"/>
                <a:gd name="T8" fmla="*/ 0 w 30"/>
                <a:gd name="T9" fmla="*/ 0 h 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18">
                  <a:moveTo>
                    <a:pt x="0" y="0"/>
                  </a:moveTo>
                  <a:lnTo>
                    <a:pt x="30" y="6"/>
                  </a:lnTo>
                  <a:lnTo>
                    <a:pt x="30" y="18"/>
                  </a:lnTo>
                  <a:lnTo>
                    <a:pt x="0" y="1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87" name="Rectangle 445"/>
            <p:cNvSpPr>
              <a:spLocks noChangeArrowheads="1"/>
            </p:cNvSpPr>
            <p:nvPr/>
          </p:nvSpPr>
          <p:spPr bwMode="auto">
            <a:xfrm>
              <a:off x="4190" y="2361"/>
              <a:ext cx="6" cy="1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8" name="Rectangle 446"/>
            <p:cNvSpPr>
              <a:spLocks noChangeArrowheads="1"/>
            </p:cNvSpPr>
            <p:nvPr/>
          </p:nvSpPr>
          <p:spPr bwMode="auto">
            <a:xfrm>
              <a:off x="3003" y="3086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89" name="Rectangle 447"/>
            <p:cNvSpPr>
              <a:spLocks noChangeArrowheads="1"/>
            </p:cNvSpPr>
            <p:nvPr/>
          </p:nvSpPr>
          <p:spPr bwMode="auto">
            <a:xfrm>
              <a:off x="3009" y="3098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0" name="Rectangle 448"/>
            <p:cNvSpPr>
              <a:spLocks noChangeArrowheads="1"/>
            </p:cNvSpPr>
            <p:nvPr/>
          </p:nvSpPr>
          <p:spPr bwMode="auto">
            <a:xfrm>
              <a:off x="301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1" name="Rectangle 449"/>
            <p:cNvSpPr>
              <a:spLocks noChangeArrowheads="1"/>
            </p:cNvSpPr>
            <p:nvPr/>
          </p:nvSpPr>
          <p:spPr bwMode="auto">
            <a:xfrm>
              <a:off x="3021" y="3122"/>
              <a:ext cx="6" cy="1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2" name="Rectangle 450"/>
            <p:cNvSpPr>
              <a:spLocks noChangeArrowheads="1"/>
            </p:cNvSpPr>
            <p:nvPr/>
          </p:nvSpPr>
          <p:spPr bwMode="auto">
            <a:xfrm>
              <a:off x="3027" y="314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3" name="Rectangle 451"/>
            <p:cNvSpPr>
              <a:spLocks noChangeArrowheads="1"/>
            </p:cNvSpPr>
            <p:nvPr/>
          </p:nvSpPr>
          <p:spPr bwMode="auto">
            <a:xfrm>
              <a:off x="3045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4" name="Rectangle 452"/>
            <p:cNvSpPr>
              <a:spLocks noChangeArrowheads="1"/>
            </p:cNvSpPr>
            <p:nvPr/>
          </p:nvSpPr>
          <p:spPr bwMode="auto">
            <a:xfrm>
              <a:off x="3063" y="321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5" name="Rectangle 453"/>
            <p:cNvSpPr>
              <a:spLocks noChangeArrowheads="1"/>
            </p:cNvSpPr>
            <p:nvPr/>
          </p:nvSpPr>
          <p:spPr bwMode="auto">
            <a:xfrm>
              <a:off x="3069" y="3223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6" name="Rectangle 454"/>
            <p:cNvSpPr>
              <a:spLocks noChangeArrowheads="1"/>
            </p:cNvSpPr>
            <p:nvPr/>
          </p:nvSpPr>
          <p:spPr bwMode="auto">
            <a:xfrm>
              <a:off x="3075" y="323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7" name="Rectangle 455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8" name="Rectangle 456"/>
            <p:cNvSpPr>
              <a:spLocks noChangeArrowheads="1"/>
            </p:cNvSpPr>
            <p:nvPr/>
          </p:nvSpPr>
          <p:spPr bwMode="auto">
            <a:xfrm>
              <a:off x="308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99" name="Rectangle 457"/>
            <p:cNvSpPr>
              <a:spLocks noChangeArrowheads="1"/>
            </p:cNvSpPr>
            <p:nvPr/>
          </p:nvSpPr>
          <p:spPr bwMode="auto">
            <a:xfrm>
              <a:off x="3087" y="325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0" name="Rectangle 458"/>
            <p:cNvSpPr>
              <a:spLocks noChangeArrowheads="1"/>
            </p:cNvSpPr>
            <p:nvPr/>
          </p:nvSpPr>
          <p:spPr bwMode="auto">
            <a:xfrm>
              <a:off x="3093" y="3259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1" name="Rectangle 459"/>
            <p:cNvSpPr>
              <a:spLocks noChangeArrowheads="1"/>
            </p:cNvSpPr>
            <p:nvPr/>
          </p:nvSpPr>
          <p:spPr bwMode="auto">
            <a:xfrm>
              <a:off x="3099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2" name="Rectangle 460"/>
            <p:cNvSpPr>
              <a:spLocks noChangeArrowheads="1"/>
            </p:cNvSpPr>
            <p:nvPr/>
          </p:nvSpPr>
          <p:spPr bwMode="auto">
            <a:xfrm>
              <a:off x="3117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3" name="Rectangle 461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4" name="Rectangle 462"/>
            <p:cNvSpPr>
              <a:spLocks noChangeArrowheads="1"/>
            </p:cNvSpPr>
            <p:nvPr/>
          </p:nvSpPr>
          <p:spPr bwMode="auto">
            <a:xfrm>
              <a:off x="313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5" name="Rectangle 463"/>
            <p:cNvSpPr>
              <a:spLocks noChangeArrowheads="1"/>
            </p:cNvSpPr>
            <p:nvPr/>
          </p:nvSpPr>
          <p:spPr bwMode="auto">
            <a:xfrm>
              <a:off x="3141" y="332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6" name="Rectangle 464"/>
            <p:cNvSpPr>
              <a:spLocks noChangeArrowheads="1"/>
            </p:cNvSpPr>
            <p:nvPr/>
          </p:nvSpPr>
          <p:spPr bwMode="auto">
            <a:xfrm>
              <a:off x="3147" y="3331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7" name="Rectangle 465"/>
            <p:cNvSpPr>
              <a:spLocks noChangeArrowheads="1"/>
            </p:cNvSpPr>
            <p:nvPr/>
          </p:nvSpPr>
          <p:spPr bwMode="auto">
            <a:xfrm>
              <a:off x="3153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8" name="Rectangle 466"/>
            <p:cNvSpPr>
              <a:spLocks noChangeArrowheads="1"/>
            </p:cNvSpPr>
            <p:nvPr/>
          </p:nvSpPr>
          <p:spPr bwMode="auto">
            <a:xfrm>
              <a:off x="3159" y="334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09" name="Rectangle 467"/>
            <p:cNvSpPr>
              <a:spLocks noChangeArrowheads="1"/>
            </p:cNvSpPr>
            <p:nvPr/>
          </p:nvSpPr>
          <p:spPr bwMode="auto">
            <a:xfrm>
              <a:off x="3165" y="335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0" name="Rectangle 468"/>
            <p:cNvSpPr>
              <a:spLocks noChangeArrowheads="1"/>
            </p:cNvSpPr>
            <p:nvPr/>
          </p:nvSpPr>
          <p:spPr bwMode="auto">
            <a:xfrm>
              <a:off x="3171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1" name="Rectangle 469"/>
            <p:cNvSpPr>
              <a:spLocks noChangeArrowheads="1"/>
            </p:cNvSpPr>
            <p:nvPr/>
          </p:nvSpPr>
          <p:spPr bwMode="auto">
            <a:xfrm>
              <a:off x="3177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2" name="Rectangle 470"/>
            <p:cNvSpPr>
              <a:spLocks noChangeArrowheads="1"/>
            </p:cNvSpPr>
            <p:nvPr/>
          </p:nvSpPr>
          <p:spPr bwMode="auto">
            <a:xfrm>
              <a:off x="320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3" name="Rectangle 471"/>
            <p:cNvSpPr>
              <a:spLocks noChangeArrowheads="1"/>
            </p:cNvSpPr>
            <p:nvPr/>
          </p:nvSpPr>
          <p:spPr bwMode="auto">
            <a:xfrm>
              <a:off x="3225" y="34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4" name="Rectangle 472"/>
            <p:cNvSpPr>
              <a:spLocks noChangeArrowheads="1"/>
            </p:cNvSpPr>
            <p:nvPr/>
          </p:nvSpPr>
          <p:spPr bwMode="auto">
            <a:xfrm>
              <a:off x="3231" y="342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5" name="Rectangle 473"/>
            <p:cNvSpPr>
              <a:spLocks noChangeArrowheads="1"/>
            </p:cNvSpPr>
            <p:nvPr/>
          </p:nvSpPr>
          <p:spPr bwMode="auto">
            <a:xfrm>
              <a:off x="3237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6" name="Rectangle 474"/>
            <p:cNvSpPr>
              <a:spLocks noChangeArrowheads="1"/>
            </p:cNvSpPr>
            <p:nvPr/>
          </p:nvSpPr>
          <p:spPr bwMode="auto">
            <a:xfrm>
              <a:off x="3243" y="34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7" name="Rectangle 475"/>
            <p:cNvSpPr>
              <a:spLocks noChangeArrowheads="1"/>
            </p:cNvSpPr>
            <p:nvPr/>
          </p:nvSpPr>
          <p:spPr bwMode="auto">
            <a:xfrm>
              <a:off x="3249" y="34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8" name="Rectangle 476"/>
            <p:cNvSpPr>
              <a:spLocks noChangeArrowheads="1"/>
            </p:cNvSpPr>
            <p:nvPr/>
          </p:nvSpPr>
          <p:spPr bwMode="auto">
            <a:xfrm>
              <a:off x="3255" y="344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19" name="Rectangle 477"/>
            <p:cNvSpPr>
              <a:spLocks noChangeArrowheads="1"/>
            </p:cNvSpPr>
            <p:nvPr/>
          </p:nvSpPr>
          <p:spPr bwMode="auto">
            <a:xfrm>
              <a:off x="3261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0" name="Rectangle 478"/>
            <p:cNvSpPr>
              <a:spLocks noChangeArrowheads="1"/>
            </p:cNvSpPr>
            <p:nvPr/>
          </p:nvSpPr>
          <p:spPr bwMode="auto">
            <a:xfrm>
              <a:off x="3267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1" name="Rectangle 479"/>
            <p:cNvSpPr>
              <a:spLocks noChangeArrowheads="1"/>
            </p:cNvSpPr>
            <p:nvPr/>
          </p:nvSpPr>
          <p:spPr bwMode="auto">
            <a:xfrm>
              <a:off x="3273" y="346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2" name="Rectangle 480"/>
            <p:cNvSpPr>
              <a:spLocks noChangeArrowheads="1"/>
            </p:cNvSpPr>
            <p:nvPr/>
          </p:nvSpPr>
          <p:spPr bwMode="auto">
            <a:xfrm>
              <a:off x="3297" y="348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3" name="Rectangle 481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4" name="Rectangle 482"/>
            <p:cNvSpPr>
              <a:spLocks noChangeArrowheads="1"/>
            </p:cNvSpPr>
            <p:nvPr/>
          </p:nvSpPr>
          <p:spPr bwMode="auto">
            <a:xfrm>
              <a:off x="3321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5" name="Rectangle 483"/>
            <p:cNvSpPr>
              <a:spLocks noChangeArrowheads="1"/>
            </p:cNvSpPr>
            <p:nvPr/>
          </p:nvSpPr>
          <p:spPr bwMode="auto">
            <a:xfrm>
              <a:off x="3327" y="351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6" name="Rectangle 484"/>
            <p:cNvSpPr>
              <a:spLocks noChangeArrowheads="1"/>
            </p:cNvSpPr>
            <p:nvPr/>
          </p:nvSpPr>
          <p:spPr bwMode="auto">
            <a:xfrm>
              <a:off x="3339" y="35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7" name="Rectangle 485"/>
            <p:cNvSpPr>
              <a:spLocks noChangeArrowheads="1"/>
            </p:cNvSpPr>
            <p:nvPr/>
          </p:nvSpPr>
          <p:spPr bwMode="auto">
            <a:xfrm>
              <a:off x="3345" y="3523"/>
              <a:ext cx="11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8" name="Rectangle 486"/>
            <p:cNvSpPr>
              <a:spLocks noChangeArrowheads="1"/>
            </p:cNvSpPr>
            <p:nvPr/>
          </p:nvSpPr>
          <p:spPr bwMode="auto">
            <a:xfrm>
              <a:off x="3356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29" name="Rectangle 487"/>
            <p:cNvSpPr>
              <a:spLocks noChangeArrowheads="1"/>
            </p:cNvSpPr>
            <p:nvPr/>
          </p:nvSpPr>
          <p:spPr bwMode="auto">
            <a:xfrm>
              <a:off x="3362" y="353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0" name="Rectangle 488"/>
            <p:cNvSpPr>
              <a:spLocks noChangeArrowheads="1"/>
            </p:cNvSpPr>
            <p:nvPr/>
          </p:nvSpPr>
          <p:spPr bwMode="auto">
            <a:xfrm>
              <a:off x="3368" y="354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1" name="Rectangle 489"/>
            <p:cNvSpPr>
              <a:spLocks noChangeArrowheads="1"/>
            </p:cNvSpPr>
            <p:nvPr/>
          </p:nvSpPr>
          <p:spPr bwMode="auto">
            <a:xfrm>
              <a:off x="3398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2" name="Rectangle 490"/>
            <p:cNvSpPr>
              <a:spLocks noChangeArrowheads="1"/>
            </p:cNvSpPr>
            <p:nvPr/>
          </p:nvSpPr>
          <p:spPr bwMode="auto">
            <a:xfrm>
              <a:off x="3410" y="356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3" name="Rectangle 491"/>
            <p:cNvSpPr>
              <a:spLocks noChangeArrowheads="1"/>
            </p:cNvSpPr>
            <p:nvPr/>
          </p:nvSpPr>
          <p:spPr bwMode="auto">
            <a:xfrm>
              <a:off x="3440" y="358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4" name="Rectangle 492"/>
            <p:cNvSpPr>
              <a:spLocks noChangeArrowheads="1"/>
            </p:cNvSpPr>
            <p:nvPr/>
          </p:nvSpPr>
          <p:spPr bwMode="auto">
            <a:xfrm>
              <a:off x="3452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5" name="Rectangle 493"/>
            <p:cNvSpPr>
              <a:spLocks noChangeArrowheads="1"/>
            </p:cNvSpPr>
            <p:nvPr/>
          </p:nvSpPr>
          <p:spPr bwMode="auto">
            <a:xfrm>
              <a:off x="3464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6" name="Rectangle 494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7" name="Rectangle 495"/>
            <p:cNvSpPr>
              <a:spLocks noChangeArrowheads="1"/>
            </p:cNvSpPr>
            <p:nvPr/>
          </p:nvSpPr>
          <p:spPr bwMode="auto">
            <a:xfrm>
              <a:off x="3476" y="36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8" name="Rectangle 496"/>
            <p:cNvSpPr>
              <a:spLocks noChangeArrowheads="1"/>
            </p:cNvSpPr>
            <p:nvPr/>
          </p:nvSpPr>
          <p:spPr bwMode="auto">
            <a:xfrm>
              <a:off x="3482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39" name="Rectangle 497"/>
            <p:cNvSpPr>
              <a:spLocks noChangeArrowheads="1"/>
            </p:cNvSpPr>
            <p:nvPr/>
          </p:nvSpPr>
          <p:spPr bwMode="auto">
            <a:xfrm>
              <a:off x="3494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0" name="Rectangle 498"/>
            <p:cNvSpPr>
              <a:spLocks noChangeArrowheads="1"/>
            </p:cNvSpPr>
            <p:nvPr/>
          </p:nvSpPr>
          <p:spPr bwMode="auto">
            <a:xfrm>
              <a:off x="3506" y="36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1" name="Rectangle 499"/>
            <p:cNvSpPr>
              <a:spLocks noChangeArrowheads="1"/>
            </p:cNvSpPr>
            <p:nvPr/>
          </p:nvSpPr>
          <p:spPr bwMode="auto">
            <a:xfrm>
              <a:off x="3536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2" name="Rectangle 500"/>
            <p:cNvSpPr>
              <a:spLocks noChangeArrowheads="1"/>
            </p:cNvSpPr>
            <p:nvPr/>
          </p:nvSpPr>
          <p:spPr bwMode="auto">
            <a:xfrm>
              <a:off x="3566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3" name="Rectangle 501"/>
            <p:cNvSpPr>
              <a:spLocks noChangeArrowheads="1"/>
            </p:cNvSpPr>
            <p:nvPr/>
          </p:nvSpPr>
          <p:spPr bwMode="auto">
            <a:xfrm>
              <a:off x="3572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4" name="Rectangle 502"/>
            <p:cNvSpPr>
              <a:spLocks noChangeArrowheads="1"/>
            </p:cNvSpPr>
            <p:nvPr/>
          </p:nvSpPr>
          <p:spPr bwMode="auto">
            <a:xfrm>
              <a:off x="3590" y="365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5" name="Rectangle 503"/>
            <p:cNvSpPr>
              <a:spLocks noChangeArrowheads="1"/>
            </p:cNvSpPr>
            <p:nvPr/>
          </p:nvSpPr>
          <p:spPr bwMode="auto">
            <a:xfrm>
              <a:off x="3602" y="366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6" name="Rectangle 504"/>
            <p:cNvSpPr>
              <a:spLocks noChangeArrowheads="1"/>
            </p:cNvSpPr>
            <p:nvPr/>
          </p:nvSpPr>
          <p:spPr bwMode="auto">
            <a:xfrm>
              <a:off x="3620" y="366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7" name="Rectangle 505"/>
            <p:cNvSpPr>
              <a:spLocks noChangeArrowheads="1"/>
            </p:cNvSpPr>
            <p:nvPr/>
          </p:nvSpPr>
          <p:spPr bwMode="auto">
            <a:xfrm>
              <a:off x="3662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8" name="Rectangle 506"/>
            <p:cNvSpPr>
              <a:spLocks noChangeArrowheads="1"/>
            </p:cNvSpPr>
            <p:nvPr/>
          </p:nvSpPr>
          <p:spPr bwMode="auto">
            <a:xfrm>
              <a:off x="3692" y="369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49" name="Rectangle 507"/>
            <p:cNvSpPr>
              <a:spLocks noChangeArrowheads="1"/>
            </p:cNvSpPr>
            <p:nvPr/>
          </p:nvSpPr>
          <p:spPr bwMode="auto">
            <a:xfrm>
              <a:off x="3716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0" name="Rectangle 508"/>
            <p:cNvSpPr>
              <a:spLocks noChangeArrowheads="1"/>
            </p:cNvSpPr>
            <p:nvPr/>
          </p:nvSpPr>
          <p:spPr bwMode="auto">
            <a:xfrm>
              <a:off x="3734" y="370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1" name="Rectangle 509"/>
            <p:cNvSpPr>
              <a:spLocks noChangeArrowheads="1"/>
            </p:cNvSpPr>
            <p:nvPr/>
          </p:nvSpPr>
          <p:spPr bwMode="auto">
            <a:xfrm>
              <a:off x="3740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2" name="Rectangle 510"/>
            <p:cNvSpPr>
              <a:spLocks noChangeArrowheads="1"/>
            </p:cNvSpPr>
            <p:nvPr/>
          </p:nvSpPr>
          <p:spPr bwMode="auto">
            <a:xfrm>
              <a:off x="3758" y="37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3" name="Rectangle 511"/>
            <p:cNvSpPr>
              <a:spLocks noChangeArrowheads="1"/>
            </p:cNvSpPr>
            <p:nvPr/>
          </p:nvSpPr>
          <p:spPr bwMode="auto">
            <a:xfrm>
              <a:off x="3788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4" name="Rectangle 512"/>
            <p:cNvSpPr>
              <a:spLocks noChangeArrowheads="1"/>
            </p:cNvSpPr>
            <p:nvPr/>
          </p:nvSpPr>
          <p:spPr bwMode="auto">
            <a:xfrm>
              <a:off x="3818" y="3721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5" name="Rectangle 513"/>
            <p:cNvSpPr>
              <a:spLocks noChangeArrowheads="1"/>
            </p:cNvSpPr>
            <p:nvPr/>
          </p:nvSpPr>
          <p:spPr bwMode="auto">
            <a:xfrm>
              <a:off x="3830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6" name="Rectangle 514"/>
            <p:cNvSpPr>
              <a:spLocks noChangeArrowheads="1"/>
            </p:cNvSpPr>
            <p:nvPr/>
          </p:nvSpPr>
          <p:spPr bwMode="auto">
            <a:xfrm>
              <a:off x="3854" y="3727"/>
              <a:ext cx="3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7" name="Rectangle 515"/>
            <p:cNvSpPr>
              <a:spLocks noChangeArrowheads="1"/>
            </p:cNvSpPr>
            <p:nvPr/>
          </p:nvSpPr>
          <p:spPr bwMode="auto">
            <a:xfrm>
              <a:off x="3914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8" name="Rectangle 516"/>
            <p:cNvSpPr>
              <a:spLocks noChangeArrowheads="1"/>
            </p:cNvSpPr>
            <p:nvPr/>
          </p:nvSpPr>
          <p:spPr bwMode="auto">
            <a:xfrm>
              <a:off x="3944" y="3733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59" name="Rectangle 517"/>
            <p:cNvSpPr>
              <a:spLocks noChangeArrowheads="1"/>
            </p:cNvSpPr>
            <p:nvPr/>
          </p:nvSpPr>
          <p:spPr bwMode="auto">
            <a:xfrm>
              <a:off x="3974" y="3739"/>
              <a:ext cx="4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0" name="Rectangle 518"/>
            <p:cNvSpPr>
              <a:spLocks noChangeArrowheads="1"/>
            </p:cNvSpPr>
            <p:nvPr/>
          </p:nvSpPr>
          <p:spPr bwMode="auto">
            <a:xfrm>
              <a:off x="4040" y="373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1" name="Rectangle 519"/>
            <p:cNvSpPr>
              <a:spLocks noChangeArrowheads="1"/>
            </p:cNvSpPr>
            <p:nvPr/>
          </p:nvSpPr>
          <p:spPr bwMode="auto">
            <a:xfrm>
              <a:off x="4070" y="3739"/>
              <a:ext cx="6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2" name="Rectangle 520"/>
            <p:cNvSpPr>
              <a:spLocks noChangeArrowheads="1"/>
            </p:cNvSpPr>
            <p:nvPr/>
          </p:nvSpPr>
          <p:spPr bwMode="auto">
            <a:xfrm>
              <a:off x="4124" y="373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3" name="Rectangle 521"/>
            <p:cNvSpPr>
              <a:spLocks noChangeArrowheads="1"/>
            </p:cNvSpPr>
            <p:nvPr/>
          </p:nvSpPr>
          <p:spPr bwMode="auto">
            <a:xfrm>
              <a:off x="416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4" name="Rectangle 522"/>
            <p:cNvSpPr>
              <a:spLocks noChangeArrowheads="1"/>
            </p:cNvSpPr>
            <p:nvPr/>
          </p:nvSpPr>
          <p:spPr bwMode="auto">
            <a:xfrm>
              <a:off x="4196" y="373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5" name="Rectangle 523"/>
            <p:cNvSpPr>
              <a:spLocks noChangeArrowheads="1"/>
            </p:cNvSpPr>
            <p:nvPr/>
          </p:nvSpPr>
          <p:spPr bwMode="auto">
            <a:xfrm>
              <a:off x="4202" y="3727"/>
              <a:ext cx="30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6" name="Rectangle 524"/>
            <p:cNvSpPr>
              <a:spLocks noChangeArrowheads="1"/>
            </p:cNvSpPr>
            <p:nvPr/>
          </p:nvSpPr>
          <p:spPr bwMode="auto">
            <a:xfrm>
              <a:off x="4226" y="372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7" name="Rectangle 525"/>
            <p:cNvSpPr>
              <a:spLocks noChangeArrowheads="1"/>
            </p:cNvSpPr>
            <p:nvPr/>
          </p:nvSpPr>
          <p:spPr bwMode="auto">
            <a:xfrm>
              <a:off x="4244" y="3721"/>
              <a:ext cx="2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8" name="Rectangle 526"/>
            <p:cNvSpPr>
              <a:spLocks noChangeArrowheads="1"/>
            </p:cNvSpPr>
            <p:nvPr/>
          </p:nvSpPr>
          <p:spPr bwMode="auto">
            <a:xfrm>
              <a:off x="4291" y="371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69" name="Rectangle 527"/>
            <p:cNvSpPr>
              <a:spLocks noChangeArrowheads="1"/>
            </p:cNvSpPr>
            <p:nvPr/>
          </p:nvSpPr>
          <p:spPr bwMode="auto">
            <a:xfrm>
              <a:off x="4321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0" name="Rectangle 528"/>
            <p:cNvSpPr>
              <a:spLocks noChangeArrowheads="1"/>
            </p:cNvSpPr>
            <p:nvPr/>
          </p:nvSpPr>
          <p:spPr bwMode="auto">
            <a:xfrm>
              <a:off x="4327" y="370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1" name="Rectangle 529"/>
            <p:cNvSpPr>
              <a:spLocks noChangeArrowheads="1"/>
            </p:cNvSpPr>
            <p:nvPr/>
          </p:nvSpPr>
          <p:spPr bwMode="auto">
            <a:xfrm>
              <a:off x="4339" y="3703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2" name="Rectangle 530"/>
            <p:cNvSpPr>
              <a:spLocks noChangeArrowheads="1"/>
            </p:cNvSpPr>
            <p:nvPr/>
          </p:nvSpPr>
          <p:spPr bwMode="auto">
            <a:xfrm>
              <a:off x="4357" y="369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3" name="Rectangle 531"/>
            <p:cNvSpPr>
              <a:spLocks noChangeArrowheads="1"/>
            </p:cNvSpPr>
            <p:nvPr/>
          </p:nvSpPr>
          <p:spPr bwMode="auto">
            <a:xfrm>
              <a:off x="4375" y="369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4" name="Rectangle 532"/>
            <p:cNvSpPr>
              <a:spLocks noChangeArrowheads="1"/>
            </p:cNvSpPr>
            <p:nvPr/>
          </p:nvSpPr>
          <p:spPr bwMode="auto">
            <a:xfrm>
              <a:off x="4411" y="36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5" name="Rectangle 533"/>
            <p:cNvSpPr>
              <a:spLocks noChangeArrowheads="1"/>
            </p:cNvSpPr>
            <p:nvPr/>
          </p:nvSpPr>
          <p:spPr bwMode="auto">
            <a:xfrm>
              <a:off x="4423" y="36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6" name="Rectangle 534"/>
            <p:cNvSpPr>
              <a:spLocks noChangeArrowheads="1"/>
            </p:cNvSpPr>
            <p:nvPr/>
          </p:nvSpPr>
          <p:spPr bwMode="auto">
            <a:xfrm>
              <a:off x="4453" y="3667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7" name="Rectangle 535"/>
            <p:cNvSpPr>
              <a:spLocks noChangeArrowheads="1"/>
            </p:cNvSpPr>
            <p:nvPr/>
          </p:nvSpPr>
          <p:spPr bwMode="auto">
            <a:xfrm>
              <a:off x="4471" y="366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8" name="Rectangle 536"/>
            <p:cNvSpPr>
              <a:spLocks noChangeArrowheads="1"/>
            </p:cNvSpPr>
            <p:nvPr/>
          </p:nvSpPr>
          <p:spPr bwMode="auto">
            <a:xfrm>
              <a:off x="4483" y="3655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79" name="Rectangle 537"/>
            <p:cNvSpPr>
              <a:spLocks noChangeArrowheads="1"/>
            </p:cNvSpPr>
            <p:nvPr/>
          </p:nvSpPr>
          <p:spPr bwMode="auto">
            <a:xfrm>
              <a:off x="4501" y="3649"/>
              <a:ext cx="1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0" name="Rectangle 538"/>
            <p:cNvSpPr>
              <a:spLocks noChangeArrowheads="1"/>
            </p:cNvSpPr>
            <p:nvPr/>
          </p:nvSpPr>
          <p:spPr bwMode="auto">
            <a:xfrm>
              <a:off x="4525" y="36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1" name="Rectangle 539"/>
            <p:cNvSpPr>
              <a:spLocks noChangeArrowheads="1"/>
            </p:cNvSpPr>
            <p:nvPr/>
          </p:nvSpPr>
          <p:spPr bwMode="auto">
            <a:xfrm>
              <a:off x="4555" y="363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2" name="Rectangle 540"/>
            <p:cNvSpPr>
              <a:spLocks noChangeArrowheads="1"/>
            </p:cNvSpPr>
            <p:nvPr/>
          </p:nvSpPr>
          <p:spPr bwMode="auto">
            <a:xfrm>
              <a:off x="4585" y="361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3" name="Rectangle 541"/>
            <p:cNvSpPr>
              <a:spLocks noChangeArrowheads="1"/>
            </p:cNvSpPr>
            <p:nvPr/>
          </p:nvSpPr>
          <p:spPr bwMode="auto">
            <a:xfrm>
              <a:off x="4597" y="360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4" name="Rectangle 542"/>
            <p:cNvSpPr>
              <a:spLocks noChangeArrowheads="1"/>
            </p:cNvSpPr>
            <p:nvPr/>
          </p:nvSpPr>
          <p:spPr bwMode="auto">
            <a:xfrm>
              <a:off x="4609" y="360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5" name="Rectangle 543"/>
            <p:cNvSpPr>
              <a:spLocks noChangeArrowheads="1"/>
            </p:cNvSpPr>
            <p:nvPr/>
          </p:nvSpPr>
          <p:spPr bwMode="auto">
            <a:xfrm>
              <a:off x="4621" y="359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6" name="Rectangle 544"/>
            <p:cNvSpPr>
              <a:spLocks noChangeArrowheads="1"/>
            </p:cNvSpPr>
            <p:nvPr/>
          </p:nvSpPr>
          <p:spPr bwMode="auto">
            <a:xfrm>
              <a:off x="4627" y="35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7" name="Rectangle 545"/>
            <p:cNvSpPr>
              <a:spLocks noChangeArrowheads="1"/>
            </p:cNvSpPr>
            <p:nvPr/>
          </p:nvSpPr>
          <p:spPr bwMode="auto">
            <a:xfrm>
              <a:off x="4633" y="3589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8" name="Rectangle 546"/>
            <p:cNvSpPr>
              <a:spLocks noChangeArrowheads="1"/>
            </p:cNvSpPr>
            <p:nvPr/>
          </p:nvSpPr>
          <p:spPr bwMode="auto">
            <a:xfrm>
              <a:off x="4645" y="35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89" name="Rectangle 547"/>
            <p:cNvSpPr>
              <a:spLocks noChangeArrowheads="1"/>
            </p:cNvSpPr>
            <p:nvPr/>
          </p:nvSpPr>
          <p:spPr bwMode="auto">
            <a:xfrm>
              <a:off x="4669" y="35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0" name="Rectangle 548"/>
            <p:cNvSpPr>
              <a:spLocks noChangeArrowheads="1"/>
            </p:cNvSpPr>
            <p:nvPr/>
          </p:nvSpPr>
          <p:spPr bwMode="auto">
            <a:xfrm>
              <a:off x="4693" y="355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1" name="Rectangle 549"/>
            <p:cNvSpPr>
              <a:spLocks noChangeArrowheads="1"/>
            </p:cNvSpPr>
            <p:nvPr/>
          </p:nvSpPr>
          <p:spPr bwMode="auto">
            <a:xfrm>
              <a:off x="4699" y="355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2" name="Rectangle 550"/>
            <p:cNvSpPr>
              <a:spLocks noChangeArrowheads="1"/>
            </p:cNvSpPr>
            <p:nvPr/>
          </p:nvSpPr>
          <p:spPr bwMode="auto">
            <a:xfrm>
              <a:off x="4711" y="3547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3" name="Rectangle 551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4" name="Rectangle 552"/>
            <p:cNvSpPr>
              <a:spLocks noChangeArrowheads="1"/>
            </p:cNvSpPr>
            <p:nvPr/>
          </p:nvSpPr>
          <p:spPr bwMode="auto">
            <a:xfrm>
              <a:off x="4723" y="354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5" name="Rectangle 553"/>
            <p:cNvSpPr>
              <a:spLocks noChangeArrowheads="1"/>
            </p:cNvSpPr>
            <p:nvPr/>
          </p:nvSpPr>
          <p:spPr bwMode="auto">
            <a:xfrm>
              <a:off x="4729" y="353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6" name="Rectangle 554"/>
            <p:cNvSpPr>
              <a:spLocks noChangeArrowheads="1"/>
            </p:cNvSpPr>
            <p:nvPr/>
          </p:nvSpPr>
          <p:spPr bwMode="auto">
            <a:xfrm>
              <a:off x="4741" y="352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7" name="Rectangle 555"/>
            <p:cNvSpPr>
              <a:spLocks noChangeArrowheads="1"/>
            </p:cNvSpPr>
            <p:nvPr/>
          </p:nvSpPr>
          <p:spPr bwMode="auto">
            <a:xfrm>
              <a:off x="4747" y="352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8" name="Rectangle 556"/>
            <p:cNvSpPr>
              <a:spLocks noChangeArrowheads="1"/>
            </p:cNvSpPr>
            <p:nvPr/>
          </p:nvSpPr>
          <p:spPr bwMode="auto">
            <a:xfrm>
              <a:off x="4777" y="350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699" name="Rectangle 557"/>
            <p:cNvSpPr>
              <a:spLocks noChangeArrowheads="1"/>
            </p:cNvSpPr>
            <p:nvPr/>
          </p:nvSpPr>
          <p:spPr bwMode="auto">
            <a:xfrm>
              <a:off x="4801" y="348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0" name="Rectangle 558"/>
            <p:cNvSpPr>
              <a:spLocks noChangeArrowheads="1"/>
            </p:cNvSpPr>
            <p:nvPr/>
          </p:nvSpPr>
          <p:spPr bwMode="auto">
            <a:xfrm>
              <a:off x="4807" y="3481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1" name="Rectangle 559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2" name="Rectangle 560"/>
            <p:cNvSpPr>
              <a:spLocks noChangeArrowheads="1"/>
            </p:cNvSpPr>
            <p:nvPr/>
          </p:nvSpPr>
          <p:spPr bwMode="auto">
            <a:xfrm>
              <a:off x="4819" y="347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3" name="Rectangle 561"/>
            <p:cNvSpPr>
              <a:spLocks noChangeArrowheads="1"/>
            </p:cNvSpPr>
            <p:nvPr/>
          </p:nvSpPr>
          <p:spPr bwMode="auto">
            <a:xfrm>
              <a:off x="4825" y="346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4" name="Rectangle 562"/>
            <p:cNvSpPr>
              <a:spLocks noChangeArrowheads="1"/>
            </p:cNvSpPr>
            <p:nvPr/>
          </p:nvSpPr>
          <p:spPr bwMode="auto">
            <a:xfrm>
              <a:off x="4831" y="3463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5" name="Rectangle 563"/>
            <p:cNvSpPr>
              <a:spLocks noChangeArrowheads="1"/>
            </p:cNvSpPr>
            <p:nvPr/>
          </p:nvSpPr>
          <p:spPr bwMode="auto">
            <a:xfrm>
              <a:off x="4843" y="345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6" name="Rectangle 564"/>
            <p:cNvSpPr>
              <a:spLocks noChangeArrowheads="1"/>
            </p:cNvSpPr>
            <p:nvPr/>
          </p:nvSpPr>
          <p:spPr bwMode="auto">
            <a:xfrm>
              <a:off x="4849" y="345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7" name="Rectangle 565"/>
            <p:cNvSpPr>
              <a:spLocks noChangeArrowheads="1"/>
            </p:cNvSpPr>
            <p:nvPr/>
          </p:nvSpPr>
          <p:spPr bwMode="auto">
            <a:xfrm>
              <a:off x="4855" y="3445"/>
              <a:ext cx="12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8" name="Rectangle 566"/>
            <p:cNvSpPr>
              <a:spLocks noChangeArrowheads="1"/>
            </p:cNvSpPr>
            <p:nvPr/>
          </p:nvSpPr>
          <p:spPr bwMode="auto">
            <a:xfrm>
              <a:off x="4885" y="342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09" name="Rectangle 567"/>
            <p:cNvSpPr>
              <a:spLocks noChangeArrowheads="1"/>
            </p:cNvSpPr>
            <p:nvPr/>
          </p:nvSpPr>
          <p:spPr bwMode="auto">
            <a:xfrm>
              <a:off x="4909" y="340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0" name="Rectangle 568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1" name="Rectangle 569"/>
            <p:cNvSpPr>
              <a:spLocks noChangeArrowheads="1"/>
            </p:cNvSpPr>
            <p:nvPr/>
          </p:nvSpPr>
          <p:spPr bwMode="auto">
            <a:xfrm>
              <a:off x="4915" y="340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2" name="Rectangle 570"/>
            <p:cNvSpPr>
              <a:spLocks noChangeArrowheads="1"/>
            </p:cNvSpPr>
            <p:nvPr/>
          </p:nvSpPr>
          <p:spPr bwMode="auto">
            <a:xfrm>
              <a:off x="4921" y="339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3" name="Rectangle 571"/>
            <p:cNvSpPr>
              <a:spLocks noChangeArrowheads="1"/>
            </p:cNvSpPr>
            <p:nvPr/>
          </p:nvSpPr>
          <p:spPr bwMode="auto">
            <a:xfrm>
              <a:off x="4927" y="339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4" name="Rectangle 572"/>
            <p:cNvSpPr>
              <a:spLocks noChangeArrowheads="1"/>
            </p:cNvSpPr>
            <p:nvPr/>
          </p:nvSpPr>
          <p:spPr bwMode="auto">
            <a:xfrm>
              <a:off x="4933" y="338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5" name="Rectangle 573"/>
            <p:cNvSpPr>
              <a:spLocks noChangeArrowheads="1"/>
            </p:cNvSpPr>
            <p:nvPr/>
          </p:nvSpPr>
          <p:spPr bwMode="auto">
            <a:xfrm>
              <a:off x="4939" y="337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6" name="Rectangle 574"/>
            <p:cNvSpPr>
              <a:spLocks noChangeArrowheads="1"/>
            </p:cNvSpPr>
            <p:nvPr/>
          </p:nvSpPr>
          <p:spPr bwMode="auto">
            <a:xfrm>
              <a:off x="4945" y="337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7" name="Rectangle 575"/>
            <p:cNvSpPr>
              <a:spLocks noChangeArrowheads="1"/>
            </p:cNvSpPr>
            <p:nvPr/>
          </p:nvSpPr>
          <p:spPr bwMode="auto">
            <a:xfrm>
              <a:off x="4951" y="336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8" name="Rectangle 576"/>
            <p:cNvSpPr>
              <a:spLocks noChangeArrowheads="1"/>
            </p:cNvSpPr>
            <p:nvPr/>
          </p:nvSpPr>
          <p:spPr bwMode="auto">
            <a:xfrm>
              <a:off x="4957" y="336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19" name="Rectangle 577"/>
            <p:cNvSpPr>
              <a:spLocks noChangeArrowheads="1"/>
            </p:cNvSpPr>
            <p:nvPr/>
          </p:nvSpPr>
          <p:spPr bwMode="auto">
            <a:xfrm>
              <a:off x="4981" y="334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0" name="Rectangle 578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1" name="Rectangle 579"/>
            <p:cNvSpPr>
              <a:spLocks noChangeArrowheads="1"/>
            </p:cNvSpPr>
            <p:nvPr/>
          </p:nvSpPr>
          <p:spPr bwMode="auto">
            <a:xfrm>
              <a:off x="5005" y="331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2" name="Rectangle 580"/>
            <p:cNvSpPr>
              <a:spLocks noChangeArrowheads="1"/>
            </p:cNvSpPr>
            <p:nvPr/>
          </p:nvSpPr>
          <p:spPr bwMode="auto">
            <a:xfrm>
              <a:off x="5011" y="331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3" name="Rectangle 581"/>
            <p:cNvSpPr>
              <a:spLocks noChangeArrowheads="1"/>
            </p:cNvSpPr>
            <p:nvPr/>
          </p:nvSpPr>
          <p:spPr bwMode="auto">
            <a:xfrm>
              <a:off x="5017" y="330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4" name="Rectangle 582"/>
            <p:cNvSpPr>
              <a:spLocks noChangeArrowheads="1"/>
            </p:cNvSpPr>
            <p:nvPr/>
          </p:nvSpPr>
          <p:spPr bwMode="auto">
            <a:xfrm>
              <a:off x="5023" y="330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5" name="Rectangle 583"/>
            <p:cNvSpPr>
              <a:spLocks noChangeArrowheads="1"/>
            </p:cNvSpPr>
            <p:nvPr/>
          </p:nvSpPr>
          <p:spPr bwMode="auto">
            <a:xfrm>
              <a:off x="5029" y="3295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6" name="Rectangle 584"/>
            <p:cNvSpPr>
              <a:spLocks noChangeArrowheads="1"/>
            </p:cNvSpPr>
            <p:nvPr/>
          </p:nvSpPr>
          <p:spPr bwMode="auto">
            <a:xfrm>
              <a:off x="5035" y="328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7" name="Rectangle 585"/>
            <p:cNvSpPr>
              <a:spLocks noChangeArrowheads="1"/>
            </p:cNvSpPr>
            <p:nvPr/>
          </p:nvSpPr>
          <p:spPr bwMode="auto">
            <a:xfrm>
              <a:off x="5041" y="328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8" name="Rectangle 586"/>
            <p:cNvSpPr>
              <a:spLocks noChangeArrowheads="1"/>
            </p:cNvSpPr>
            <p:nvPr/>
          </p:nvSpPr>
          <p:spPr bwMode="auto">
            <a:xfrm>
              <a:off x="5047" y="327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29" name="Rectangle 587"/>
            <p:cNvSpPr>
              <a:spLocks noChangeArrowheads="1"/>
            </p:cNvSpPr>
            <p:nvPr/>
          </p:nvSpPr>
          <p:spPr bwMode="auto">
            <a:xfrm>
              <a:off x="5053" y="3271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0" name="Rectangle 588"/>
            <p:cNvSpPr>
              <a:spLocks noChangeArrowheads="1"/>
            </p:cNvSpPr>
            <p:nvPr/>
          </p:nvSpPr>
          <p:spPr bwMode="auto">
            <a:xfrm>
              <a:off x="5071" y="324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1" name="Rectangle 589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2" name="Rectangle 590"/>
            <p:cNvSpPr>
              <a:spLocks noChangeArrowheads="1"/>
            </p:cNvSpPr>
            <p:nvPr/>
          </p:nvSpPr>
          <p:spPr bwMode="auto">
            <a:xfrm>
              <a:off x="5095" y="3223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3" name="Rectangle 591"/>
            <p:cNvSpPr>
              <a:spLocks noChangeArrowheads="1"/>
            </p:cNvSpPr>
            <p:nvPr/>
          </p:nvSpPr>
          <p:spPr bwMode="auto">
            <a:xfrm>
              <a:off x="5101" y="3217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4" name="Rectangle 592"/>
            <p:cNvSpPr>
              <a:spLocks noChangeArrowheads="1"/>
            </p:cNvSpPr>
            <p:nvPr/>
          </p:nvSpPr>
          <p:spPr bwMode="auto">
            <a:xfrm>
              <a:off x="5107" y="3205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5" name="Rectangle 593"/>
            <p:cNvSpPr>
              <a:spLocks noChangeArrowheads="1"/>
            </p:cNvSpPr>
            <p:nvPr/>
          </p:nvSpPr>
          <p:spPr bwMode="auto">
            <a:xfrm>
              <a:off x="5113" y="3199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6" name="Rectangle 594"/>
            <p:cNvSpPr>
              <a:spLocks noChangeArrowheads="1"/>
            </p:cNvSpPr>
            <p:nvPr/>
          </p:nvSpPr>
          <p:spPr bwMode="auto">
            <a:xfrm>
              <a:off x="5119" y="3194"/>
              <a:ext cx="6" cy="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7" name="Rectangle 595"/>
            <p:cNvSpPr>
              <a:spLocks noChangeArrowheads="1"/>
            </p:cNvSpPr>
            <p:nvPr/>
          </p:nvSpPr>
          <p:spPr bwMode="auto">
            <a:xfrm>
              <a:off x="5125" y="318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8" name="Rectangle 596"/>
            <p:cNvSpPr>
              <a:spLocks noChangeArrowheads="1"/>
            </p:cNvSpPr>
            <p:nvPr/>
          </p:nvSpPr>
          <p:spPr bwMode="auto">
            <a:xfrm>
              <a:off x="5131" y="318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39" name="Rectangle 597"/>
            <p:cNvSpPr>
              <a:spLocks noChangeArrowheads="1"/>
            </p:cNvSpPr>
            <p:nvPr/>
          </p:nvSpPr>
          <p:spPr bwMode="auto">
            <a:xfrm>
              <a:off x="5137" y="317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0" name="Rectangle 598"/>
            <p:cNvSpPr>
              <a:spLocks noChangeArrowheads="1"/>
            </p:cNvSpPr>
            <p:nvPr/>
          </p:nvSpPr>
          <p:spPr bwMode="auto">
            <a:xfrm>
              <a:off x="5155" y="315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1" name="Rectangle 599"/>
            <p:cNvSpPr>
              <a:spLocks noChangeArrowheads="1"/>
            </p:cNvSpPr>
            <p:nvPr/>
          </p:nvSpPr>
          <p:spPr bwMode="auto">
            <a:xfrm>
              <a:off x="5173" y="3128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2" name="Rectangle 600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3" name="Rectangle 601"/>
            <p:cNvSpPr>
              <a:spLocks noChangeArrowheads="1"/>
            </p:cNvSpPr>
            <p:nvPr/>
          </p:nvSpPr>
          <p:spPr bwMode="auto">
            <a:xfrm>
              <a:off x="5179" y="3122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4" name="Rectangle 602"/>
            <p:cNvSpPr>
              <a:spLocks noChangeArrowheads="1"/>
            </p:cNvSpPr>
            <p:nvPr/>
          </p:nvSpPr>
          <p:spPr bwMode="auto">
            <a:xfrm>
              <a:off x="5185" y="3110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5" name="Rectangle 603"/>
            <p:cNvSpPr>
              <a:spLocks noChangeArrowheads="1"/>
            </p:cNvSpPr>
            <p:nvPr/>
          </p:nvSpPr>
          <p:spPr bwMode="auto">
            <a:xfrm>
              <a:off x="5191" y="3104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6" name="Rectangle 604"/>
            <p:cNvSpPr>
              <a:spLocks noChangeArrowheads="1"/>
            </p:cNvSpPr>
            <p:nvPr/>
          </p:nvSpPr>
          <p:spPr bwMode="auto">
            <a:xfrm>
              <a:off x="5197" y="3092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7" name="Rectangle 605"/>
            <p:cNvSpPr>
              <a:spLocks noChangeArrowheads="1"/>
            </p:cNvSpPr>
            <p:nvPr/>
          </p:nvSpPr>
          <p:spPr bwMode="auto">
            <a:xfrm>
              <a:off x="5203" y="308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8" name="Rectangle 606"/>
            <p:cNvSpPr>
              <a:spLocks noChangeArrowheads="1"/>
            </p:cNvSpPr>
            <p:nvPr/>
          </p:nvSpPr>
          <p:spPr bwMode="auto">
            <a:xfrm>
              <a:off x="5209" y="3074"/>
              <a:ext cx="6" cy="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49" name="Rectangle 607"/>
            <p:cNvSpPr>
              <a:spLocks noChangeArrowheads="1"/>
            </p:cNvSpPr>
            <p:nvPr/>
          </p:nvSpPr>
          <p:spPr bwMode="auto">
            <a:xfrm>
              <a:off x="5226" y="3050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750" name="Rectangle 608"/>
            <p:cNvSpPr>
              <a:spLocks noChangeArrowheads="1"/>
            </p:cNvSpPr>
            <p:nvPr/>
          </p:nvSpPr>
          <p:spPr bwMode="auto">
            <a:xfrm>
              <a:off x="5238" y="3026"/>
              <a:ext cx="6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</p:grpSp>
      <p:sp>
        <p:nvSpPr>
          <p:cNvPr id="46483" name="Rectangle 610"/>
          <p:cNvSpPr>
            <a:spLocks noChangeArrowheads="1"/>
          </p:cNvSpPr>
          <p:nvPr/>
        </p:nvSpPr>
        <p:spPr bwMode="auto">
          <a:xfrm>
            <a:off x="13666356" y="809468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4" name="Rectangle 611"/>
          <p:cNvSpPr>
            <a:spLocks noChangeArrowheads="1"/>
          </p:cNvSpPr>
          <p:nvPr/>
        </p:nvSpPr>
        <p:spPr bwMode="auto">
          <a:xfrm>
            <a:off x="13680326" y="80667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5" name="Rectangle 612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6" name="Rectangle 613"/>
          <p:cNvSpPr>
            <a:spLocks noChangeArrowheads="1"/>
          </p:cNvSpPr>
          <p:nvPr/>
        </p:nvSpPr>
        <p:spPr bwMode="auto">
          <a:xfrm>
            <a:off x="13694296" y="80527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7" name="Rectangle 614"/>
          <p:cNvSpPr>
            <a:spLocks noChangeArrowheads="1"/>
          </p:cNvSpPr>
          <p:nvPr/>
        </p:nvSpPr>
        <p:spPr bwMode="auto">
          <a:xfrm>
            <a:off x="13708266" y="80248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8" name="Rectangle 615"/>
          <p:cNvSpPr>
            <a:spLocks noChangeArrowheads="1"/>
          </p:cNvSpPr>
          <p:nvPr/>
        </p:nvSpPr>
        <p:spPr bwMode="auto">
          <a:xfrm>
            <a:off x="13722236" y="79968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89" name="Rectangle 616"/>
          <p:cNvSpPr>
            <a:spLocks noChangeArrowheads="1"/>
          </p:cNvSpPr>
          <p:nvPr/>
        </p:nvSpPr>
        <p:spPr bwMode="auto">
          <a:xfrm>
            <a:off x="13736206" y="79829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0" name="Rectangle 617"/>
          <p:cNvSpPr>
            <a:spLocks noChangeArrowheads="1"/>
          </p:cNvSpPr>
          <p:nvPr/>
        </p:nvSpPr>
        <p:spPr bwMode="auto">
          <a:xfrm>
            <a:off x="13750176" y="79689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1" name="Rectangle 618"/>
          <p:cNvSpPr>
            <a:spLocks noChangeArrowheads="1"/>
          </p:cNvSpPr>
          <p:nvPr/>
        </p:nvSpPr>
        <p:spPr bwMode="auto">
          <a:xfrm>
            <a:off x="13778116" y="79130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2" name="Rectangle 619"/>
          <p:cNvSpPr>
            <a:spLocks noChangeArrowheads="1"/>
          </p:cNvSpPr>
          <p:nvPr/>
        </p:nvSpPr>
        <p:spPr bwMode="auto">
          <a:xfrm>
            <a:off x="13820026" y="78432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3" name="Rectangle 620"/>
          <p:cNvSpPr>
            <a:spLocks noChangeArrowheads="1"/>
          </p:cNvSpPr>
          <p:nvPr/>
        </p:nvSpPr>
        <p:spPr bwMode="auto">
          <a:xfrm>
            <a:off x="13833996" y="782925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4" name="Rectangle 621"/>
          <p:cNvSpPr>
            <a:spLocks noChangeArrowheads="1"/>
          </p:cNvSpPr>
          <p:nvPr/>
        </p:nvSpPr>
        <p:spPr bwMode="auto">
          <a:xfrm>
            <a:off x="13847966" y="780131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5" name="Rectangle 622"/>
          <p:cNvSpPr>
            <a:spLocks noChangeArrowheads="1"/>
          </p:cNvSpPr>
          <p:nvPr/>
        </p:nvSpPr>
        <p:spPr bwMode="auto">
          <a:xfrm>
            <a:off x="13861936" y="777337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6" name="Rectangle 623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7" name="Rectangle 624"/>
          <p:cNvSpPr>
            <a:spLocks noChangeArrowheads="1"/>
          </p:cNvSpPr>
          <p:nvPr/>
        </p:nvSpPr>
        <p:spPr bwMode="auto">
          <a:xfrm>
            <a:off x="13875906" y="775940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8" name="Rectangle 625"/>
          <p:cNvSpPr>
            <a:spLocks noChangeArrowheads="1"/>
          </p:cNvSpPr>
          <p:nvPr/>
        </p:nvSpPr>
        <p:spPr bwMode="auto">
          <a:xfrm>
            <a:off x="13889876" y="77314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499" name="Rectangle 626"/>
          <p:cNvSpPr>
            <a:spLocks noChangeArrowheads="1"/>
          </p:cNvSpPr>
          <p:nvPr/>
        </p:nvSpPr>
        <p:spPr bwMode="auto">
          <a:xfrm>
            <a:off x="13903846" y="77174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0" name="Rectangle 627"/>
          <p:cNvSpPr>
            <a:spLocks noChangeArrowheads="1"/>
          </p:cNvSpPr>
          <p:nvPr/>
        </p:nvSpPr>
        <p:spPr bwMode="auto">
          <a:xfrm>
            <a:off x="13931786" y="76476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1" name="Rectangle 628"/>
          <p:cNvSpPr>
            <a:spLocks noChangeArrowheads="1"/>
          </p:cNvSpPr>
          <p:nvPr/>
        </p:nvSpPr>
        <p:spPr bwMode="auto">
          <a:xfrm>
            <a:off x="13973696" y="75638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2" name="Rectangle 629"/>
          <p:cNvSpPr>
            <a:spLocks noChangeArrowheads="1"/>
          </p:cNvSpPr>
          <p:nvPr/>
        </p:nvSpPr>
        <p:spPr bwMode="auto">
          <a:xfrm>
            <a:off x="13987666" y="75358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3" name="Rectangle 630"/>
          <p:cNvSpPr>
            <a:spLocks noChangeArrowheads="1"/>
          </p:cNvSpPr>
          <p:nvPr/>
        </p:nvSpPr>
        <p:spPr bwMode="auto">
          <a:xfrm>
            <a:off x="14001636" y="750794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4" name="Rectangle 631"/>
          <p:cNvSpPr>
            <a:spLocks noChangeArrowheads="1"/>
          </p:cNvSpPr>
          <p:nvPr/>
        </p:nvSpPr>
        <p:spPr bwMode="auto">
          <a:xfrm>
            <a:off x="14015606" y="748000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5" name="Rectangle 632"/>
          <p:cNvSpPr>
            <a:spLocks noChangeArrowheads="1"/>
          </p:cNvSpPr>
          <p:nvPr/>
        </p:nvSpPr>
        <p:spPr bwMode="auto">
          <a:xfrm>
            <a:off x="14029576" y="745206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6" name="Rectangle 633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7" name="Rectangle 634"/>
          <p:cNvSpPr>
            <a:spLocks noChangeArrowheads="1"/>
          </p:cNvSpPr>
          <p:nvPr/>
        </p:nvSpPr>
        <p:spPr bwMode="auto">
          <a:xfrm>
            <a:off x="14043546" y="743809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8" name="Rectangle 635"/>
          <p:cNvSpPr>
            <a:spLocks noChangeArrowheads="1"/>
          </p:cNvSpPr>
          <p:nvPr/>
        </p:nvSpPr>
        <p:spPr bwMode="auto">
          <a:xfrm>
            <a:off x="14071486" y="73682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09" name="Rectangle 636"/>
          <p:cNvSpPr>
            <a:spLocks noChangeArrowheads="1"/>
          </p:cNvSpPr>
          <p:nvPr/>
        </p:nvSpPr>
        <p:spPr bwMode="auto">
          <a:xfrm>
            <a:off x="14099426" y="728442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0" name="Rectangle 637"/>
          <p:cNvSpPr>
            <a:spLocks noChangeArrowheads="1"/>
          </p:cNvSpPr>
          <p:nvPr/>
        </p:nvSpPr>
        <p:spPr bwMode="auto">
          <a:xfrm>
            <a:off x="14113396" y="725648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1" name="Rectangle 638"/>
          <p:cNvSpPr>
            <a:spLocks noChangeArrowheads="1"/>
          </p:cNvSpPr>
          <p:nvPr/>
        </p:nvSpPr>
        <p:spPr bwMode="auto">
          <a:xfrm>
            <a:off x="14127366" y="721457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2" name="Rectangle 639"/>
          <p:cNvSpPr>
            <a:spLocks noChangeArrowheads="1"/>
          </p:cNvSpPr>
          <p:nvPr/>
        </p:nvSpPr>
        <p:spPr bwMode="auto">
          <a:xfrm>
            <a:off x="14141336" y="718663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3" name="Rectangle 640"/>
          <p:cNvSpPr>
            <a:spLocks noChangeArrowheads="1"/>
          </p:cNvSpPr>
          <p:nvPr/>
        </p:nvSpPr>
        <p:spPr bwMode="auto">
          <a:xfrm>
            <a:off x="14155306" y="7158699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4" name="Rectangle 641"/>
          <p:cNvSpPr>
            <a:spLocks noChangeArrowheads="1"/>
          </p:cNvSpPr>
          <p:nvPr/>
        </p:nvSpPr>
        <p:spPr bwMode="auto">
          <a:xfrm>
            <a:off x="14183246" y="708884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5" name="Rectangle 642"/>
          <p:cNvSpPr>
            <a:spLocks noChangeArrowheads="1"/>
          </p:cNvSpPr>
          <p:nvPr/>
        </p:nvSpPr>
        <p:spPr bwMode="auto">
          <a:xfrm>
            <a:off x="14183246" y="707487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6" name="Rectangle 643"/>
          <p:cNvSpPr>
            <a:spLocks noChangeArrowheads="1"/>
          </p:cNvSpPr>
          <p:nvPr/>
        </p:nvSpPr>
        <p:spPr bwMode="auto">
          <a:xfrm>
            <a:off x="14211186" y="7005029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7" name="Rectangle 644"/>
          <p:cNvSpPr>
            <a:spLocks noChangeArrowheads="1"/>
          </p:cNvSpPr>
          <p:nvPr/>
        </p:nvSpPr>
        <p:spPr bwMode="auto">
          <a:xfrm>
            <a:off x="14225156" y="696311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8" name="Rectangle 645"/>
          <p:cNvSpPr>
            <a:spLocks noChangeArrowheads="1"/>
          </p:cNvSpPr>
          <p:nvPr/>
        </p:nvSpPr>
        <p:spPr bwMode="auto">
          <a:xfrm>
            <a:off x="14239126" y="6921209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19" name="Rectangle 646"/>
          <p:cNvSpPr>
            <a:spLocks noChangeArrowheads="1"/>
          </p:cNvSpPr>
          <p:nvPr/>
        </p:nvSpPr>
        <p:spPr bwMode="auto">
          <a:xfrm>
            <a:off x="14253096" y="6895598"/>
            <a:ext cx="13970" cy="25611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0" name="Rectangle 647"/>
          <p:cNvSpPr>
            <a:spLocks noChangeArrowheads="1"/>
          </p:cNvSpPr>
          <p:nvPr/>
        </p:nvSpPr>
        <p:spPr bwMode="auto">
          <a:xfrm>
            <a:off x="14267066" y="686765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1" name="Rectangle 648"/>
          <p:cNvSpPr>
            <a:spLocks noChangeArrowheads="1"/>
          </p:cNvSpPr>
          <p:nvPr/>
        </p:nvSpPr>
        <p:spPr bwMode="auto">
          <a:xfrm>
            <a:off x="14295006" y="67978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2" name="Rectangle 649"/>
          <p:cNvSpPr>
            <a:spLocks noChangeArrowheads="1"/>
          </p:cNvSpPr>
          <p:nvPr/>
        </p:nvSpPr>
        <p:spPr bwMode="auto">
          <a:xfrm>
            <a:off x="14322946" y="67139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3" name="Rectangle 650"/>
          <p:cNvSpPr>
            <a:spLocks noChangeArrowheads="1"/>
          </p:cNvSpPr>
          <p:nvPr/>
        </p:nvSpPr>
        <p:spPr bwMode="auto">
          <a:xfrm>
            <a:off x="14322946" y="670001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4" name="Rectangle 651"/>
          <p:cNvSpPr>
            <a:spLocks noChangeArrowheads="1"/>
          </p:cNvSpPr>
          <p:nvPr/>
        </p:nvSpPr>
        <p:spPr bwMode="auto">
          <a:xfrm>
            <a:off x="14336916" y="665810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5" name="Rectangle 652"/>
          <p:cNvSpPr>
            <a:spLocks noChangeArrowheads="1"/>
          </p:cNvSpPr>
          <p:nvPr/>
        </p:nvSpPr>
        <p:spPr bwMode="auto">
          <a:xfrm>
            <a:off x="14350886" y="660222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6" name="Rectangle 653"/>
          <p:cNvSpPr>
            <a:spLocks noChangeArrowheads="1"/>
          </p:cNvSpPr>
          <p:nvPr/>
        </p:nvSpPr>
        <p:spPr bwMode="auto">
          <a:xfrm>
            <a:off x="14364856" y="658825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7" name="Rectangle 654"/>
          <p:cNvSpPr>
            <a:spLocks noChangeArrowheads="1"/>
          </p:cNvSpPr>
          <p:nvPr/>
        </p:nvSpPr>
        <p:spPr bwMode="auto">
          <a:xfrm>
            <a:off x="14378826" y="6518408"/>
            <a:ext cx="13970" cy="1397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8" name="Rectangle 655"/>
          <p:cNvSpPr>
            <a:spLocks noChangeArrowheads="1"/>
          </p:cNvSpPr>
          <p:nvPr/>
        </p:nvSpPr>
        <p:spPr bwMode="auto">
          <a:xfrm>
            <a:off x="14406766" y="6434588"/>
            <a:ext cx="13970" cy="2794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29" name="Rectangle 656"/>
          <p:cNvSpPr>
            <a:spLocks noChangeArrowheads="1"/>
          </p:cNvSpPr>
          <p:nvPr/>
        </p:nvSpPr>
        <p:spPr bwMode="auto">
          <a:xfrm>
            <a:off x="14420736" y="6378708"/>
            <a:ext cx="1397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0" name="Rectangle 657"/>
          <p:cNvSpPr>
            <a:spLocks noChangeArrowheads="1"/>
          </p:cNvSpPr>
          <p:nvPr/>
        </p:nvSpPr>
        <p:spPr bwMode="auto">
          <a:xfrm>
            <a:off x="14434706" y="6336798"/>
            <a:ext cx="13970" cy="4191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2" name="Rectangle 659"/>
          <p:cNvSpPr>
            <a:spLocks noChangeArrowheads="1"/>
          </p:cNvSpPr>
          <p:nvPr/>
        </p:nvSpPr>
        <p:spPr bwMode="auto">
          <a:xfrm>
            <a:off x="547767" y="166238"/>
            <a:ext cx="34478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400" u="sng" dirty="0">
                <a:solidFill>
                  <a:srgbClr val="000000"/>
                </a:solidFill>
              </a:rPr>
              <a:t>Design of Retaining Wall </a:t>
            </a:r>
            <a:endParaRPr lang="en-US" altLang="en-US" sz="2400" dirty="0"/>
          </a:p>
        </p:txBody>
      </p:sp>
      <p:sp>
        <p:nvSpPr>
          <p:cNvPr id="46533" name="Rectangle 660"/>
          <p:cNvSpPr>
            <a:spLocks noChangeArrowheads="1"/>
          </p:cNvSpPr>
          <p:nvPr/>
        </p:nvSpPr>
        <p:spPr bwMode="auto">
          <a:xfrm>
            <a:off x="547767" y="848441"/>
            <a:ext cx="220893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1- External Stability</a:t>
            </a:r>
          </a:p>
          <a:p>
            <a:pPr algn="l" eaLnBrk="1" hangingPunct="1"/>
            <a:r>
              <a:rPr lang="en-US" altLang="en-US" sz="2000" dirty="0">
                <a:solidFill>
                  <a:schemeClr val="hlink"/>
                </a:solidFill>
              </a:rPr>
              <a:t>2- Internal Stability</a:t>
            </a:r>
          </a:p>
        </p:txBody>
      </p:sp>
      <p:sp>
        <p:nvSpPr>
          <p:cNvPr id="46534" name="Rectangle 663"/>
          <p:cNvSpPr>
            <a:spLocks noChangeArrowheads="1"/>
          </p:cNvSpPr>
          <p:nvPr/>
        </p:nvSpPr>
        <p:spPr bwMode="auto">
          <a:xfrm>
            <a:off x="559352" y="1943776"/>
            <a:ext cx="236122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2000" b="1" u="sng" dirty="0">
                <a:solidFill>
                  <a:schemeClr val="hlink"/>
                </a:solidFill>
              </a:rPr>
              <a:t>1. External Stability</a:t>
            </a:r>
            <a:endParaRPr lang="en-US" altLang="en-US" sz="2000" b="1" dirty="0">
              <a:solidFill>
                <a:schemeClr val="hlink"/>
              </a:solidFill>
            </a:endParaRP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1- Sliding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2- Overturning</a:t>
            </a: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3- </a:t>
            </a:r>
            <a:r>
              <a:rPr lang="en-US" altLang="en-US" sz="2000" i="1" dirty="0" smtClean="0">
                <a:solidFill>
                  <a:srgbClr val="000000"/>
                </a:solidFill>
              </a:rPr>
              <a:t>Foundation </a:t>
            </a:r>
            <a:endParaRPr lang="en-US" altLang="en-US" sz="2000" i="1" dirty="0">
              <a:solidFill>
                <a:srgbClr val="000000"/>
              </a:solidFill>
            </a:endParaRPr>
          </a:p>
          <a:p>
            <a:pPr algn="l" eaLnBrk="1" hangingPunct="1"/>
            <a:r>
              <a:rPr lang="en-US" altLang="en-US" sz="2000" i="1" dirty="0">
                <a:solidFill>
                  <a:srgbClr val="000000"/>
                </a:solidFill>
              </a:rPr>
              <a:t>4- Overall Failure</a:t>
            </a:r>
            <a:endParaRPr lang="en-US" altLang="en-US" sz="2000" dirty="0"/>
          </a:p>
          <a:p>
            <a:pPr algn="l" eaLnBrk="1" hangingPunct="1"/>
            <a:endParaRPr lang="en-US" altLang="en-US" sz="2000" i="1" dirty="0">
              <a:solidFill>
                <a:srgbClr val="000000"/>
              </a:solidFill>
            </a:endParaRPr>
          </a:p>
        </p:txBody>
      </p:sp>
      <p:sp>
        <p:nvSpPr>
          <p:cNvPr id="46535" name="Freeform 667"/>
          <p:cNvSpPr>
            <a:spLocks/>
          </p:cNvSpPr>
          <p:nvPr/>
        </p:nvSpPr>
        <p:spPr bwMode="auto">
          <a:xfrm>
            <a:off x="12106171" y="3726026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36" name="Rectangle 668"/>
          <p:cNvSpPr>
            <a:spLocks noChangeArrowheads="1"/>
          </p:cNvSpPr>
          <p:nvPr/>
        </p:nvSpPr>
        <p:spPr bwMode="auto">
          <a:xfrm>
            <a:off x="12315721" y="3823816"/>
            <a:ext cx="838200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39" name="Freeform 671"/>
          <p:cNvSpPr>
            <a:spLocks/>
          </p:cNvSpPr>
          <p:nvPr/>
        </p:nvSpPr>
        <p:spPr bwMode="auto">
          <a:xfrm>
            <a:off x="6189133" y="7855797"/>
            <a:ext cx="279400" cy="251460"/>
          </a:xfrm>
          <a:custGeom>
            <a:avLst/>
            <a:gdLst>
              <a:gd name="T0" fmla="*/ 0 w 120"/>
              <a:gd name="T1" fmla="*/ 85725 h 108"/>
              <a:gd name="T2" fmla="*/ 190500 w 120"/>
              <a:gd name="T3" fmla="*/ 0 h 108"/>
              <a:gd name="T4" fmla="*/ 152400 w 120"/>
              <a:gd name="T5" fmla="*/ 85725 h 108"/>
              <a:gd name="T6" fmla="*/ 190500 w 120"/>
              <a:gd name="T7" fmla="*/ 171450 h 108"/>
              <a:gd name="T8" fmla="*/ 0 w 120"/>
              <a:gd name="T9" fmla="*/ 85725 h 1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" h="108">
                <a:moveTo>
                  <a:pt x="0" y="54"/>
                </a:moveTo>
                <a:lnTo>
                  <a:pt x="120" y="0"/>
                </a:lnTo>
                <a:lnTo>
                  <a:pt x="96" y="54"/>
                </a:lnTo>
                <a:lnTo>
                  <a:pt x="120" y="108"/>
                </a:lnTo>
                <a:lnTo>
                  <a:pt x="0" y="54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0" name="Rectangle 672"/>
          <p:cNvSpPr>
            <a:spLocks noChangeArrowheads="1"/>
          </p:cNvSpPr>
          <p:nvPr/>
        </p:nvSpPr>
        <p:spPr bwMode="auto">
          <a:xfrm>
            <a:off x="6398684" y="7953587"/>
            <a:ext cx="821902" cy="5588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171" dirty="0"/>
          </a:p>
        </p:txBody>
      </p:sp>
      <p:sp>
        <p:nvSpPr>
          <p:cNvPr id="46543" name="Rectangle 675"/>
          <p:cNvSpPr>
            <a:spLocks noChangeArrowheads="1"/>
          </p:cNvSpPr>
          <p:nvPr/>
        </p:nvSpPr>
        <p:spPr bwMode="auto">
          <a:xfrm>
            <a:off x="12203961" y="168873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2</a:t>
            </a:r>
            <a:endParaRPr lang="en-US" altLang="en-US" sz="3171" dirty="0"/>
          </a:p>
        </p:txBody>
      </p:sp>
      <p:sp>
        <p:nvSpPr>
          <p:cNvPr id="46544" name="Freeform 676"/>
          <p:cNvSpPr>
            <a:spLocks/>
          </p:cNvSpPr>
          <p:nvPr/>
        </p:nvSpPr>
        <p:spPr bwMode="auto">
          <a:xfrm>
            <a:off x="12022351" y="1607244"/>
            <a:ext cx="530860" cy="528532"/>
          </a:xfrm>
          <a:custGeom>
            <a:avLst/>
            <a:gdLst>
              <a:gd name="T0" fmla="*/ 0 w 228"/>
              <a:gd name="T1" fmla="*/ 180975 h 227"/>
              <a:gd name="T2" fmla="*/ 19050 w 228"/>
              <a:gd name="T3" fmla="*/ 114300 h 227"/>
              <a:gd name="T4" fmla="*/ 57150 w 228"/>
              <a:gd name="T5" fmla="*/ 57150 h 227"/>
              <a:gd name="T6" fmla="*/ 114300 w 228"/>
              <a:gd name="T7" fmla="*/ 19050 h 227"/>
              <a:gd name="T8" fmla="*/ 180975 w 228"/>
              <a:gd name="T9" fmla="*/ 0 h 227"/>
              <a:gd name="T10" fmla="*/ 247650 w 228"/>
              <a:gd name="T11" fmla="*/ 19050 h 227"/>
              <a:gd name="T12" fmla="*/ 304800 w 228"/>
              <a:gd name="T13" fmla="*/ 57150 h 227"/>
              <a:gd name="T14" fmla="*/ 342900 w 228"/>
              <a:gd name="T15" fmla="*/ 114300 h 227"/>
              <a:gd name="T16" fmla="*/ 361950 w 228"/>
              <a:gd name="T17" fmla="*/ 180975 h 227"/>
              <a:gd name="T18" fmla="*/ 342900 w 228"/>
              <a:gd name="T19" fmla="*/ 246063 h 227"/>
              <a:gd name="T20" fmla="*/ 304800 w 228"/>
              <a:gd name="T21" fmla="*/ 303213 h 227"/>
              <a:gd name="T22" fmla="*/ 247650 w 228"/>
              <a:gd name="T23" fmla="*/ 341313 h 227"/>
              <a:gd name="T24" fmla="*/ 180975 w 228"/>
              <a:gd name="T25" fmla="*/ 360363 h 227"/>
              <a:gd name="T26" fmla="*/ 114300 w 228"/>
              <a:gd name="T27" fmla="*/ 341313 h 227"/>
              <a:gd name="T28" fmla="*/ 57150 w 228"/>
              <a:gd name="T29" fmla="*/ 303213 h 227"/>
              <a:gd name="T30" fmla="*/ 19050 w 228"/>
              <a:gd name="T31" fmla="*/ 246063 h 227"/>
              <a:gd name="T32" fmla="*/ 0 w 228"/>
              <a:gd name="T33" fmla="*/ 180975 h 227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228" h="227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56" y="12"/>
                </a:lnTo>
                <a:lnTo>
                  <a:pt x="192" y="36"/>
                </a:lnTo>
                <a:lnTo>
                  <a:pt x="216" y="72"/>
                </a:lnTo>
                <a:lnTo>
                  <a:pt x="228" y="114"/>
                </a:lnTo>
                <a:lnTo>
                  <a:pt x="216" y="155"/>
                </a:lnTo>
                <a:lnTo>
                  <a:pt x="192" y="191"/>
                </a:lnTo>
                <a:lnTo>
                  <a:pt x="156" y="215"/>
                </a:lnTo>
                <a:lnTo>
                  <a:pt x="114" y="227"/>
                </a:lnTo>
                <a:lnTo>
                  <a:pt x="72" y="215"/>
                </a:lnTo>
                <a:lnTo>
                  <a:pt x="36" y="191"/>
                </a:lnTo>
                <a:lnTo>
                  <a:pt x="12" y="155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5" name="Rectangle 677"/>
          <p:cNvSpPr>
            <a:spLocks noChangeArrowheads="1"/>
          </p:cNvSpPr>
          <p:nvPr/>
        </p:nvSpPr>
        <p:spPr bwMode="auto">
          <a:xfrm>
            <a:off x="6608233" y="5706746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3</a:t>
            </a:r>
            <a:endParaRPr lang="en-US" altLang="en-US" sz="3171" dirty="0"/>
          </a:p>
        </p:txBody>
      </p:sp>
      <p:sp>
        <p:nvSpPr>
          <p:cNvPr id="46546" name="Freeform 678"/>
          <p:cNvSpPr>
            <a:spLocks/>
          </p:cNvSpPr>
          <p:nvPr/>
        </p:nvSpPr>
        <p:spPr bwMode="auto">
          <a:xfrm>
            <a:off x="6426624" y="5622926"/>
            <a:ext cx="528532" cy="530860"/>
          </a:xfrm>
          <a:custGeom>
            <a:avLst/>
            <a:gdLst>
              <a:gd name="T0" fmla="*/ 0 w 227"/>
              <a:gd name="T1" fmla="*/ 180975 h 228"/>
              <a:gd name="T2" fmla="*/ 19050 w 227"/>
              <a:gd name="T3" fmla="*/ 114300 h 228"/>
              <a:gd name="T4" fmla="*/ 57150 w 227"/>
              <a:gd name="T5" fmla="*/ 57150 h 228"/>
              <a:gd name="T6" fmla="*/ 114300 w 227"/>
              <a:gd name="T7" fmla="*/ 19050 h 228"/>
              <a:gd name="T8" fmla="*/ 180975 w 227"/>
              <a:gd name="T9" fmla="*/ 0 h 228"/>
              <a:gd name="T10" fmla="*/ 219075 w 227"/>
              <a:gd name="T11" fmla="*/ 0 h 228"/>
              <a:gd name="T12" fmla="*/ 257175 w 227"/>
              <a:gd name="T13" fmla="*/ 19050 h 228"/>
              <a:gd name="T14" fmla="*/ 285750 w 227"/>
              <a:gd name="T15" fmla="*/ 28575 h 228"/>
              <a:gd name="T16" fmla="*/ 314325 w 227"/>
              <a:gd name="T17" fmla="*/ 57150 h 228"/>
              <a:gd name="T18" fmla="*/ 350838 w 227"/>
              <a:gd name="T19" fmla="*/ 114300 h 228"/>
              <a:gd name="T20" fmla="*/ 360363 w 227"/>
              <a:gd name="T21" fmla="*/ 180975 h 228"/>
              <a:gd name="T22" fmla="*/ 360363 w 227"/>
              <a:gd name="T23" fmla="*/ 219075 h 228"/>
              <a:gd name="T24" fmla="*/ 350838 w 227"/>
              <a:gd name="T25" fmla="*/ 257175 h 228"/>
              <a:gd name="T26" fmla="*/ 314325 w 227"/>
              <a:gd name="T27" fmla="*/ 314325 h 228"/>
              <a:gd name="T28" fmla="*/ 257175 w 227"/>
              <a:gd name="T29" fmla="*/ 352425 h 228"/>
              <a:gd name="T30" fmla="*/ 219075 w 227"/>
              <a:gd name="T31" fmla="*/ 361950 h 228"/>
              <a:gd name="T32" fmla="*/ 180975 w 227"/>
              <a:gd name="T33" fmla="*/ 361950 h 228"/>
              <a:gd name="T34" fmla="*/ 114300 w 227"/>
              <a:gd name="T35" fmla="*/ 352425 h 228"/>
              <a:gd name="T36" fmla="*/ 57150 w 227"/>
              <a:gd name="T37" fmla="*/ 314325 h 228"/>
              <a:gd name="T38" fmla="*/ 28575 w 227"/>
              <a:gd name="T39" fmla="*/ 285750 h 228"/>
              <a:gd name="T40" fmla="*/ 19050 w 227"/>
              <a:gd name="T41" fmla="*/ 257175 h 228"/>
              <a:gd name="T42" fmla="*/ 0 w 227"/>
              <a:gd name="T43" fmla="*/ 219075 h 228"/>
              <a:gd name="T44" fmla="*/ 0 w 227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7" h="228">
                <a:moveTo>
                  <a:pt x="0" y="114"/>
                </a:moveTo>
                <a:lnTo>
                  <a:pt x="12" y="72"/>
                </a:lnTo>
                <a:lnTo>
                  <a:pt x="36" y="36"/>
                </a:lnTo>
                <a:lnTo>
                  <a:pt x="72" y="12"/>
                </a:lnTo>
                <a:lnTo>
                  <a:pt x="114" y="0"/>
                </a:lnTo>
                <a:lnTo>
                  <a:pt x="138" y="0"/>
                </a:lnTo>
                <a:lnTo>
                  <a:pt x="162" y="12"/>
                </a:lnTo>
                <a:lnTo>
                  <a:pt x="180" y="18"/>
                </a:lnTo>
                <a:lnTo>
                  <a:pt x="198" y="36"/>
                </a:lnTo>
                <a:lnTo>
                  <a:pt x="221" y="72"/>
                </a:lnTo>
                <a:lnTo>
                  <a:pt x="227" y="114"/>
                </a:lnTo>
                <a:lnTo>
                  <a:pt x="227" y="138"/>
                </a:lnTo>
                <a:lnTo>
                  <a:pt x="221" y="162"/>
                </a:lnTo>
                <a:lnTo>
                  <a:pt x="198" y="198"/>
                </a:lnTo>
                <a:lnTo>
                  <a:pt x="162" y="222"/>
                </a:lnTo>
                <a:lnTo>
                  <a:pt x="138" y="228"/>
                </a:lnTo>
                <a:lnTo>
                  <a:pt x="114" y="228"/>
                </a:lnTo>
                <a:lnTo>
                  <a:pt x="72" y="222"/>
                </a:lnTo>
                <a:lnTo>
                  <a:pt x="36" y="198"/>
                </a:lnTo>
                <a:lnTo>
                  <a:pt x="18" y="180"/>
                </a:lnTo>
                <a:lnTo>
                  <a:pt x="12" y="162"/>
                </a:lnTo>
                <a:lnTo>
                  <a:pt x="0" y="138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7" name="Rectangle 679"/>
          <p:cNvSpPr>
            <a:spLocks noChangeArrowheads="1"/>
          </p:cNvSpPr>
          <p:nvPr/>
        </p:nvSpPr>
        <p:spPr bwMode="auto">
          <a:xfrm>
            <a:off x="13410980" y="5673915"/>
            <a:ext cx="226024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dirty="0">
                <a:solidFill>
                  <a:srgbClr val="000000"/>
                </a:solidFill>
              </a:rPr>
              <a:t>4</a:t>
            </a:r>
            <a:endParaRPr lang="en-US" altLang="en-US" sz="3171" dirty="0"/>
          </a:p>
        </p:txBody>
      </p:sp>
      <p:sp>
        <p:nvSpPr>
          <p:cNvPr id="46548" name="Freeform 680"/>
          <p:cNvSpPr>
            <a:spLocks/>
          </p:cNvSpPr>
          <p:nvPr/>
        </p:nvSpPr>
        <p:spPr bwMode="auto">
          <a:xfrm>
            <a:off x="13236356" y="5652961"/>
            <a:ext cx="530860" cy="530860"/>
          </a:xfrm>
          <a:custGeom>
            <a:avLst/>
            <a:gdLst>
              <a:gd name="T0" fmla="*/ 0 w 228"/>
              <a:gd name="T1" fmla="*/ 180975 h 228"/>
              <a:gd name="T2" fmla="*/ 0 w 228"/>
              <a:gd name="T3" fmla="*/ 142875 h 228"/>
              <a:gd name="T4" fmla="*/ 19050 w 228"/>
              <a:gd name="T5" fmla="*/ 104775 h 228"/>
              <a:gd name="T6" fmla="*/ 28575 w 228"/>
              <a:gd name="T7" fmla="*/ 76200 h 228"/>
              <a:gd name="T8" fmla="*/ 57150 w 228"/>
              <a:gd name="T9" fmla="*/ 47625 h 228"/>
              <a:gd name="T10" fmla="*/ 114300 w 228"/>
              <a:gd name="T11" fmla="*/ 9525 h 228"/>
              <a:gd name="T12" fmla="*/ 180975 w 228"/>
              <a:gd name="T13" fmla="*/ 0 h 228"/>
              <a:gd name="T14" fmla="*/ 219075 w 228"/>
              <a:gd name="T15" fmla="*/ 0 h 228"/>
              <a:gd name="T16" fmla="*/ 257175 w 228"/>
              <a:gd name="T17" fmla="*/ 9525 h 228"/>
              <a:gd name="T18" fmla="*/ 314325 w 228"/>
              <a:gd name="T19" fmla="*/ 47625 h 228"/>
              <a:gd name="T20" fmla="*/ 352425 w 228"/>
              <a:gd name="T21" fmla="*/ 104775 h 228"/>
              <a:gd name="T22" fmla="*/ 361950 w 228"/>
              <a:gd name="T23" fmla="*/ 142875 h 228"/>
              <a:gd name="T24" fmla="*/ 361950 w 228"/>
              <a:gd name="T25" fmla="*/ 180975 h 228"/>
              <a:gd name="T26" fmla="*/ 352425 w 228"/>
              <a:gd name="T27" fmla="*/ 247650 h 228"/>
              <a:gd name="T28" fmla="*/ 314325 w 228"/>
              <a:gd name="T29" fmla="*/ 304800 h 228"/>
              <a:gd name="T30" fmla="*/ 285750 w 228"/>
              <a:gd name="T31" fmla="*/ 333375 h 228"/>
              <a:gd name="T32" fmla="*/ 257175 w 228"/>
              <a:gd name="T33" fmla="*/ 342900 h 228"/>
              <a:gd name="T34" fmla="*/ 219075 w 228"/>
              <a:gd name="T35" fmla="*/ 361950 h 228"/>
              <a:gd name="T36" fmla="*/ 180975 w 228"/>
              <a:gd name="T37" fmla="*/ 361950 h 228"/>
              <a:gd name="T38" fmla="*/ 114300 w 228"/>
              <a:gd name="T39" fmla="*/ 342900 h 228"/>
              <a:gd name="T40" fmla="*/ 57150 w 228"/>
              <a:gd name="T41" fmla="*/ 304800 h 228"/>
              <a:gd name="T42" fmla="*/ 19050 w 228"/>
              <a:gd name="T43" fmla="*/ 247650 h 228"/>
              <a:gd name="T44" fmla="*/ 0 w 228"/>
              <a:gd name="T45" fmla="*/ 180975 h 2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228" h="228">
                <a:moveTo>
                  <a:pt x="0" y="114"/>
                </a:moveTo>
                <a:lnTo>
                  <a:pt x="0" y="90"/>
                </a:lnTo>
                <a:lnTo>
                  <a:pt x="12" y="66"/>
                </a:lnTo>
                <a:lnTo>
                  <a:pt x="18" y="48"/>
                </a:lnTo>
                <a:lnTo>
                  <a:pt x="36" y="30"/>
                </a:lnTo>
                <a:lnTo>
                  <a:pt x="72" y="6"/>
                </a:lnTo>
                <a:lnTo>
                  <a:pt x="114" y="0"/>
                </a:lnTo>
                <a:lnTo>
                  <a:pt x="138" y="0"/>
                </a:lnTo>
                <a:lnTo>
                  <a:pt x="162" y="6"/>
                </a:lnTo>
                <a:lnTo>
                  <a:pt x="198" y="30"/>
                </a:lnTo>
                <a:lnTo>
                  <a:pt x="222" y="66"/>
                </a:lnTo>
                <a:lnTo>
                  <a:pt x="228" y="90"/>
                </a:lnTo>
                <a:lnTo>
                  <a:pt x="228" y="114"/>
                </a:lnTo>
                <a:lnTo>
                  <a:pt x="222" y="156"/>
                </a:lnTo>
                <a:lnTo>
                  <a:pt x="198" y="192"/>
                </a:lnTo>
                <a:lnTo>
                  <a:pt x="180" y="210"/>
                </a:lnTo>
                <a:lnTo>
                  <a:pt x="162" y="216"/>
                </a:lnTo>
                <a:lnTo>
                  <a:pt x="138" y="228"/>
                </a:lnTo>
                <a:lnTo>
                  <a:pt x="114" y="228"/>
                </a:lnTo>
                <a:lnTo>
                  <a:pt x="72" y="216"/>
                </a:lnTo>
                <a:lnTo>
                  <a:pt x="36" y="192"/>
                </a:lnTo>
                <a:lnTo>
                  <a:pt x="12" y="156"/>
                </a:lnTo>
                <a:lnTo>
                  <a:pt x="0" y="114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6549" name="Rectangle 681"/>
          <p:cNvSpPr>
            <a:spLocks noChangeArrowheads="1"/>
          </p:cNvSpPr>
          <p:nvPr/>
        </p:nvSpPr>
        <p:spPr bwMode="auto">
          <a:xfrm>
            <a:off x="12021610" y="111762"/>
            <a:ext cx="2356607" cy="225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1467" i="1" dirty="0">
                <a:solidFill>
                  <a:srgbClr val="000000"/>
                </a:solidFill>
              </a:rPr>
              <a:t>By Kamal Tawfiq, Ph.D., P.E</a:t>
            </a:r>
            <a:endParaRPr lang="en-US" altLang="en-US" sz="3171" dirty="0"/>
          </a:p>
        </p:txBody>
      </p:sp>
      <p:grpSp>
        <p:nvGrpSpPr>
          <p:cNvPr id="4" name="Group 3"/>
          <p:cNvGrpSpPr/>
          <p:nvPr/>
        </p:nvGrpSpPr>
        <p:grpSpPr>
          <a:xfrm>
            <a:off x="4250358" y="1674307"/>
            <a:ext cx="5392406" cy="3194473"/>
            <a:chOff x="4250358" y="1674307"/>
            <a:chExt cx="5392406" cy="3194473"/>
          </a:xfrm>
        </p:grpSpPr>
        <p:sp>
          <p:nvSpPr>
            <p:cNvPr id="46083" name="Freeform 8"/>
            <p:cNvSpPr>
              <a:spLocks/>
            </p:cNvSpPr>
            <p:nvPr/>
          </p:nvSpPr>
          <p:spPr bwMode="auto">
            <a:xfrm>
              <a:off x="4292269" y="4282039"/>
              <a:ext cx="2023321" cy="139700"/>
            </a:xfrm>
            <a:custGeom>
              <a:avLst/>
              <a:gdLst>
                <a:gd name="T0" fmla="*/ 104775 w 869"/>
                <a:gd name="T1" fmla="*/ 0 h 60"/>
                <a:gd name="T2" fmla="*/ 1379537 w 869"/>
                <a:gd name="T3" fmla="*/ 0 h 60"/>
                <a:gd name="T4" fmla="*/ 1208087 w 869"/>
                <a:gd name="T5" fmla="*/ 66675 h 60"/>
                <a:gd name="T6" fmla="*/ 1246187 w 869"/>
                <a:gd name="T7" fmla="*/ 95250 h 60"/>
                <a:gd name="T8" fmla="*/ 0 w 869"/>
                <a:gd name="T9" fmla="*/ 95250 h 60"/>
                <a:gd name="T10" fmla="*/ 104775 w 869"/>
                <a:gd name="T11" fmla="*/ 0 h 6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69" h="60">
                  <a:moveTo>
                    <a:pt x="66" y="0"/>
                  </a:moveTo>
                  <a:lnTo>
                    <a:pt x="869" y="0"/>
                  </a:lnTo>
                  <a:lnTo>
                    <a:pt x="761" y="42"/>
                  </a:lnTo>
                  <a:lnTo>
                    <a:pt x="785" y="60"/>
                  </a:lnTo>
                  <a:lnTo>
                    <a:pt x="0" y="60"/>
                  </a:lnTo>
                  <a:lnTo>
                    <a:pt x="66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4" name="Freeform 9"/>
            <p:cNvSpPr>
              <a:spLocks/>
            </p:cNvSpPr>
            <p:nvPr/>
          </p:nvSpPr>
          <p:spPr bwMode="auto">
            <a:xfrm>
              <a:off x="6385440" y="2356509"/>
              <a:ext cx="1422612" cy="181610"/>
            </a:xfrm>
            <a:custGeom>
              <a:avLst/>
              <a:gdLst>
                <a:gd name="T0" fmla="*/ 0 w 611"/>
                <a:gd name="T1" fmla="*/ 0 h 78"/>
                <a:gd name="T2" fmla="*/ 969963 w 611"/>
                <a:gd name="T3" fmla="*/ 9525 h 78"/>
                <a:gd name="T4" fmla="*/ 912813 w 611"/>
                <a:gd name="T5" fmla="*/ 85725 h 78"/>
                <a:gd name="T6" fmla="*/ 950913 w 611"/>
                <a:gd name="T7" fmla="*/ 114300 h 78"/>
                <a:gd name="T8" fmla="*/ 0 w 611"/>
                <a:gd name="T9" fmla="*/ 123825 h 78"/>
                <a:gd name="T10" fmla="*/ 0 w 611"/>
                <a:gd name="T11" fmla="*/ 0 h 7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11" h="78">
                  <a:moveTo>
                    <a:pt x="0" y="0"/>
                  </a:moveTo>
                  <a:lnTo>
                    <a:pt x="611" y="6"/>
                  </a:lnTo>
                  <a:lnTo>
                    <a:pt x="575" y="54"/>
                  </a:lnTo>
                  <a:lnTo>
                    <a:pt x="599" y="72"/>
                  </a:lnTo>
                  <a:lnTo>
                    <a:pt x="0" y="78"/>
                  </a:lnTo>
                  <a:lnTo>
                    <a:pt x="0" y="0"/>
                  </a:lnTo>
                  <a:close/>
                </a:path>
              </a:pathLst>
            </a:custGeom>
            <a:blipFill dpi="0" rotWithShape="0">
              <a:blip r:embed="rId5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5" name="Line 10"/>
            <p:cNvSpPr>
              <a:spLocks noChangeShapeType="1"/>
            </p:cNvSpPr>
            <p:nvPr/>
          </p:nvSpPr>
          <p:spPr bwMode="auto">
            <a:xfrm>
              <a:off x="6594990" y="2356508"/>
              <a:ext cx="124100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6" name="Line 11"/>
            <p:cNvSpPr>
              <a:spLocks noChangeShapeType="1"/>
            </p:cNvSpPr>
            <p:nvPr/>
          </p:nvSpPr>
          <p:spPr bwMode="auto">
            <a:xfrm flipH="1">
              <a:off x="4390059" y="4282039"/>
              <a:ext cx="171598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7" name="Freeform 12"/>
            <p:cNvSpPr>
              <a:spLocks/>
            </p:cNvSpPr>
            <p:nvPr/>
          </p:nvSpPr>
          <p:spPr bwMode="auto">
            <a:xfrm>
              <a:off x="4683429" y="2356509"/>
              <a:ext cx="3152563" cy="2498301"/>
            </a:xfrm>
            <a:custGeom>
              <a:avLst/>
              <a:gdLst>
                <a:gd name="T0" fmla="*/ 1141413 w 1354"/>
                <a:gd name="T1" fmla="*/ 0 h 1073"/>
                <a:gd name="T2" fmla="*/ 1303338 w 1354"/>
                <a:gd name="T3" fmla="*/ 0 h 1073"/>
                <a:gd name="T4" fmla="*/ 1303338 w 1354"/>
                <a:gd name="T5" fmla="*/ 1493837 h 1073"/>
                <a:gd name="T6" fmla="*/ 2149475 w 1354"/>
                <a:gd name="T7" fmla="*/ 1493837 h 1073"/>
                <a:gd name="T8" fmla="*/ 2149475 w 1354"/>
                <a:gd name="T9" fmla="*/ 1703387 h 1073"/>
                <a:gd name="T10" fmla="*/ 0 w 1354"/>
                <a:gd name="T11" fmla="*/ 1703387 h 1073"/>
                <a:gd name="T12" fmla="*/ 0 w 1354"/>
                <a:gd name="T13" fmla="*/ 1493837 h 1073"/>
                <a:gd name="T14" fmla="*/ 960438 w 1354"/>
                <a:gd name="T15" fmla="*/ 1493837 h 1073"/>
                <a:gd name="T16" fmla="*/ 1141413 w 1354"/>
                <a:gd name="T17" fmla="*/ 0 h 107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54" h="1073">
                  <a:moveTo>
                    <a:pt x="719" y="0"/>
                  </a:moveTo>
                  <a:lnTo>
                    <a:pt x="821" y="0"/>
                  </a:lnTo>
                  <a:lnTo>
                    <a:pt x="821" y="941"/>
                  </a:lnTo>
                  <a:lnTo>
                    <a:pt x="1354" y="941"/>
                  </a:lnTo>
                  <a:lnTo>
                    <a:pt x="1354" y="1073"/>
                  </a:lnTo>
                  <a:lnTo>
                    <a:pt x="0" y="1073"/>
                  </a:lnTo>
                  <a:lnTo>
                    <a:pt x="0" y="941"/>
                  </a:lnTo>
                  <a:lnTo>
                    <a:pt x="605" y="941"/>
                  </a:lnTo>
                  <a:lnTo>
                    <a:pt x="719" y="0"/>
                  </a:lnTo>
                  <a:close/>
                </a:path>
              </a:pathLst>
            </a:custGeom>
            <a:solidFill>
              <a:srgbClr val="A0D0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8" name="Freeform 13"/>
            <p:cNvSpPr>
              <a:spLocks/>
            </p:cNvSpPr>
            <p:nvPr/>
          </p:nvSpPr>
          <p:spPr bwMode="auto">
            <a:xfrm>
              <a:off x="6175889" y="2342538"/>
              <a:ext cx="27940" cy="83820"/>
            </a:xfrm>
            <a:custGeom>
              <a:avLst/>
              <a:gdLst>
                <a:gd name="T0" fmla="*/ 9525 w 12"/>
                <a:gd name="T1" fmla="*/ 0 h 36"/>
                <a:gd name="T2" fmla="*/ 19050 w 12"/>
                <a:gd name="T3" fmla="*/ 0 h 36"/>
                <a:gd name="T4" fmla="*/ 19050 w 12"/>
                <a:gd name="T5" fmla="*/ 57150 h 36"/>
                <a:gd name="T6" fmla="*/ 0 w 12"/>
                <a:gd name="T7" fmla="*/ 57150 h 36"/>
                <a:gd name="T8" fmla="*/ 0 w 12"/>
                <a:gd name="T9" fmla="*/ 9525 h 36"/>
                <a:gd name="T10" fmla="*/ 9525 w 12"/>
                <a:gd name="T11" fmla="*/ 0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6">
                  <a:moveTo>
                    <a:pt x="6" y="0"/>
                  </a:moveTo>
                  <a:lnTo>
                    <a:pt x="12" y="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089" name="Rectangle 14"/>
            <p:cNvSpPr>
              <a:spLocks noChangeArrowheads="1"/>
            </p:cNvSpPr>
            <p:nvPr/>
          </p:nvSpPr>
          <p:spPr bwMode="auto">
            <a:xfrm>
              <a:off x="6175889" y="24682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0" name="Rectangle 15"/>
            <p:cNvSpPr>
              <a:spLocks noChangeArrowheads="1"/>
            </p:cNvSpPr>
            <p:nvPr/>
          </p:nvSpPr>
          <p:spPr bwMode="auto">
            <a:xfrm>
              <a:off x="6175889" y="25800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1" name="Rectangle 16"/>
            <p:cNvSpPr>
              <a:spLocks noChangeArrowheads="1"/>
            </p:cNvSpPr>
            <p:nvPr/>
          </p:nvSpPr>
          <p:spPr bwMode="auto">
            <a:xfrm>
              <a:off x="6175889" y="26917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2" name="Rectangle 17"/>
            <p:cNvSpPr>
              <a:spLocks noChangeArrowheads="1"/>
            </p:cNvSpPr>
            <p:nvPr/>
          </p:nvSpPr>
          <p:spPr bwMode="auto">
            <a:xfrm>
              <a:off x="6175889" y="28035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3" name="Rectangle 18"/>
            <p:cNvSpPr>
              <a:spLocks noChangeArrowheads="1"/>
            </p:cNvSpPr>
            <p:nvPr/>
          </p:nvSpPr>
          <p:spPr bwMode="auto">
            <a:xfrm>
              <a:off x="6175889" y="29153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4" name="Rectangle 19"/>
            <p:cNvSpPr>
              <a:spLocks noChangeArrowheads="1"/>
            </p:cNvSpPr>
            <p:nvPr/>
          </p:nvSpPr>
          <p:spPr bwMode="auto">
            <a:xfrm>
              <a:off x="6175889" y="302706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5" name="Rectangle 20"/>
            <p:cNvSpPr>
              <a:spLocks noChangeArrowheads="1"/>
            </p:cNvSpPr>
            <p:nvPr/>
          </p:nvSpPr>
          <p:spPr bwMode="auto">
            <a:xfrm>
              <a:off x="6175889" y="313882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6" name="Rectangle 21"/>
            <p:cNvSpPr>
              <a:spLocks noChangeArrowheads="1"/>
            </p:cNvSpPr>
            <p:nvPr/>
          </p:nvSpPr>
          <p:spPr bwMode="auto">
            <a:xfrm>
              <a:off x="6175889" y="325058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7" name="Rectangle 22"/>
            <p:cNvSpPr>
              <a:spLocks noChangeArrowheads="1"/>
            </p:cNvSpPr>
            <p:nvPr/>
          </p:nvSpPr>
          <p:spPr bwMode="auto">
            <a:xfrm>
              <a:off x="6175889" y="336234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8" name="Rectangle 23"/>
            <p:cNvSpPr>
              <a:spLocks noChangeArrowheads="1"/>
            </p:cNvSpPr>
            <p:nvPr/>
          </p:nvSpPr>
          <p:spPr bwMode="auto">
            <a:xfrm>
              <a:off x="6175889" y="347410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099" name="Rectangle 24"/>
            <p:cNvSpPr>
              <a:spLocks noChangeArrowheads="1"/>
            </p:cNvSpPr>
            <p:nvPr/>
          </p:nvSpPr>
          <p:spPr bwMode="auto">
            <a:xfrm>
              <a:off x="6175889" y="3585869"/>
              <a:ext cx="27940" cy="6752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0" name="Rectangle 25"/>
            <p:cNvSpPr>
              <a:spLocks noChangeArrowheads="1"/>
            </p:cNvSpPr>
            <p:nvPr/>
          </p:nvSpPr>
          <p:spPr bwMode="auto">
            <a:xfrm>
              <a:off x="6175889" y="36953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1" name="Rectangle 26"/>
            <p:cNvSpPr>
              <a:spLocks noChangeArrowheads="1"/>
            </p:cNvSpPr>
            <p:nvPr/>
          </p:nvSpPr>
          <p:spPr bwMode="auto">
            <a:xfrm>
              <a:off x="6175889" y="38070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2" name="Rectangle 27"/>
            <p:cNvSpPr>
              <a:spLocks noChangeArrowheads="1"/>
            </p:cNvSpPr>
            <p:nvPr/>
          </p:nvSpPr>
          <p:spPr bwMode="auto">
            <a:xfrm>
              <a:off x="6175889" y="39188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3" name="Rectangle 28"/>
            <p:cNvSpPr>
              <a:spLocks noChangeArrowheads="1"/>
            </p:cNvSpPr>
            <p:nvPr/>
          </p:nvSpPr>
          <p:spPr bwMode="auto">
            <a:xfrm>
              <a:off x="6175889" y="403058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4" name="Rectangle 29"/>
            <p:cNvSpPr>
              <a:spLocks noChangeArrowheads="1"/>
            </p:cNvSpPr>
            <p:nvPr/>
          </p:nvSpPr>
          <p:spPr bwMode="auto">
            <a:xfrm>
              <a:off x="6175889" y="41423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5" name="Rectangle 30"/>
            <p:cNvSpPr>
              <a:spLocks noChangeArrowheads="1"/>
            </p:cNvSpPr>
            <p:nvPr/>
          </p:nvSpPr>
          <p:spPr bwMode="auto">
            <a:xfrm>
              <a:off x="6175889" y="42541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6" name="Rectangle 31"/>
            <p:cNvSpPr>
              <a:spLocks noChangeArrowheads="1"/>
            </p:cNvSpPr>
            <p:nvPr/>
          </p:nvSpPr>
          <p:spPr bwMode="auto">
            <a:xfrm>
              <a:off x="6175889" y="43658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7" name="Rectangle 32"/>
            <p:cNvSpPr>
              <a:spLocks noChangeArrowheads="1"/>
            </p:cNvSpPr>
            <p:nvPr/>
          </p:nvSpPr>
          <p:spPr bwMode="auto">
            <a:xfrm>
              <a:off x="6175889" y="447762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08" name="Freeform 33"/>
            <p:cNvSpPr>
              <a:spLocks/>
            </p:cNvSpPr>
            <p:nvPr/>
          </p:nvSpPr>
          <p:spPr bwMode="auto">
            <a:xfrm>
              <a:off x="6175890" y="4533499"/>
              <a:ext cx="13970" cy="27940"/>
            </a:xfrm>
            <a:custGeom>
              <a:avLst/>
              <a:gdLst>
                <a:gd name="T0" fmla="*/ 9525 w 6"/>
                <a:gd name="T1" fmla="*/ 0 h 12"/>
                <a:gd name="T2" fmla="*/ 9525 w 6"/>
                <a:gd name="T3" fmla="*/ 0 h 12"/>
                <a:gd name="T4" fmla="*/ 9525 w 6"/>
                <a:gd name="T5" fmla="*/ 19050 h 12"/>
                <a:gd name="T6" fmla="*/ 0 w 6"/>
                <a:gd name="T7" fmla="*/ 19050 h 12"/>
                <a:gd name="T8" fmla="*/ 0 w 6"/>
                <a:gd name="T9" fmla="*/ 9525 h 12"/>
                <a:gd name="T10" fmla="*/ 9525 w 6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0"/>
                  </a:moveTo>
                  <a:lnTo>
                    <a:pt x="6" y="0"/>
                  </a:lnTo>
                  <a:lnTo>
                    <a:pt x="6" y="12"/>
                  </a:lnTo>
                  <a:lnTo>
                    <a:pt x="0" y="12"/>
                  </a:lnTo>
                  <a:lnTo>
                    <a:pt x="0" y="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09" name="Rectangle 34"/>
            <p:cNvSpPr>
              <a:spLocks noChangeArrowheads="1"/>
            </p:cNvSpPr>
            <p:nvPr/>
          </p:nvSpPr>
          <p:spPr bwMode="auto">
            <a:xfrm>
              <a:off x="62317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0" name="Rectangle 35"/>
            <p:cNvSpPr>
              <a:spLocks noChangeArrowheads="1"/>
            </p:cNvSpPr>
            <p:nvPr/>
          </p:nvSpPr>
          <p:spPr bwMode="auto">
            <a:xfrm>
              <a:off x="634353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1" name="Rectangle 36"/>
            <p:cNvSpPr>
              <a:spLocks noChangeArrowheads="1"/>
            </p:cNvSpPr>
            <p:nvPr/>
          </p:nvSpPr>
          <p:spPr bwMode="auto">
            <a:xfrm>
              <a:off x="645529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2" name="Rectangle 37"/>
            <p:cNvSpPr>
              <a:spLocks noChangeArrowheads="1"/>
            </p:cNvSpPr>
            <p:nvPr/>
          </p:nvSpPr>
          <p:spPr bwMode="auto">
            <a:xfrm>
              <a:off x="656705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3" name="Rectangle 38"/>
            <p:cNvSpPr>
              <a:spLocks noChangeArrowheads="1"/>
            </p:cNvSpPr>
            <p:nvPr/>
          </p:nvSpPr>
          <p:spPr bwMode="auto">
            <a:xfrm>
              <a:off x="667881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4" name="Rectangle 39"/>
            <p:cNvSpPr>
              <a:spLocks noChangeArrowheads="1"/>
            </p:cNvSpPr>
            <p:nvPr/>
          </p:nvSpPr>
          <p:spPr bwMode="auto">
            <a:xfrm>
              <a:off x="679057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5" name="Rectangle 40"/>
            <p:cNvSpPr>
              <a:spLocks noChangeArrowheads="1"/>
            </p:cNvSpPr>
            <p:nvPr/>
          </p:nvSpPr>
          <p:spPr bwMode="auto">
            <a:xfrm>
              <a:off x="690000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6" name="Rectangle 41"/>
            <p:cNvSpPr>
              <a:spLocks noChangeArrowheads="1"/>
            </p:cNvSpPr>
            <p:nvPr/>
          </p:nvSpPr>
          <p:spPr bwMode="auto">
            <a:xfrm>
              <a:off x="701176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7" name="Rectangle 42"/>
            <p:cNvSpPr>
              <a:spLocks noChangeArrowheads="1"/>
            </p:cNvSpPr>
            <p:nvPr/>
          </p:nvSpPr>
          <p:spPr bwMode="auto">
            <a:xfrm>
              <a:off x="712352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8" name="Rectangle 43"/>
            <p:cNvSpPr>
              <a:spLocks noChangeArrowheads="1"/>
            </p:cNvSpPr>
            <p:nvPr/>
          </p:nvSpPr>
          <p:spPr bwMode="auto">
            <a:xfrm>
              <a:off x="723528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19" name="Rectangle 44"/>
            <p:cNvSpPr>
              <a:spLocks noChangeArrowheads="1"/>
            </p:cNvSpPr>
            <p:nvPr/>
          </p:nvSpPr>
          <p:spPr bwMode="auto">
            <a:xfrm>
              <a:off x="7347042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0" name="Rectangle 45"/>
            <p:cNvSpPr>
              <a:spLocks noChangeArrowheads="1"/>
            </p:cNvSpPr>
            <p:nvPr/>
          </p:nvSpPr>
          <p:spPr bwMode="auto">
            <a:xfrm>
              <a:off x="7416892" y="456144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1" name="Rectangle 46"/>
            <p:cNvSpPr>
              <a:spLocks noChangeArrowheads="1"/>
            </p:cNvSpPr>
            <p:nvPr/>
          </p:nvSpPr>
          <p:spPr bwMode="auto">
            <a:xfrm>
              <a:off x="7416892" y="467320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2" name="Rectangle 47"/>
            <p:cNvSpPr>
              <a:spLocks noChangeArrowheads="1"/>
            </p:cNvSpPr>
            <p:nvPr/>
          </p:nvSpPr>
          <p:spPr bwMode="auto">
            <a:xfrm>
              <a:off x="7416892" y="478496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3" name="Freeform 48"/>
            <p:cNvSpPr>
              <a:spLocks/>
            </p:cNvSpPr>
            <p:nvPr/>
          </p:nvSpPr>
          <p:spPr bwMode="auto">
            <a:xfrm>
              <a:off x="7430862" y="4840839"/>
              <a:ext cx="13970" cy="27940"/>
            </a:xfrm>
            <a:custGeom>
              <a:avLst/>
              <a:gdLst>
                <a:gd name="T0" fmla="*/ 9525 w 6"/>
                <a:gd name="T1" fmla="*/ 9525 h 12"/>
                <a:gd name="T2" fmla="*/ 9525 w 6"/>
                <a:gd name="T3" fmla="*/ 19050 h 12"/>
                <a:gd name="T4" fmla="*/ 0 w 6"/>
                <a:gd name="T5" fmla="*/ 19050 h 12"/>
                <a:gd name="T6" fmla="*/ 0 w 6"/>
                <a:gd name="T7" fmla="*/ 0 h 12"/>
                <a:gd name="T8" fmla="*/ 0 w 6"/>
                <a:gd name="T9" fmla="*/ 0 h 12"/>
                <a:gd name="T10" fmla="*/ 9525 w 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" h="12">
                  <a:moveTo>
                    <a:pt x="6" y="6"/>
                  </a:moveTo>
                  <a:lnTo>
                    <a:pt x="6" y="12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24" name="Rectangle 49"/>
            <p:cNvSpPr>
              <a:spLocks noChangeArrowheads="1"/>
            </p:cNvSpPr>
            <p:nvPr/>
          </p:nvSpPr>
          <p:spPr bwMode="auto">
            <a:xfrm>
              <a:off x="731910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5" name="Rectangle 50"/>
            <p:cNvSpPr>
              <a:spLocks noChangeArrowheads="1"/>
            </p:cNvSpPr>
            <p:nvPr/>
          </p:nvSpPr>
          <p:spPr bwMode="auto">
            <a:xfrm>
              <a:off x="720734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6" name="Rectangle 51"/>
            <p:cNvSpPr>
              <a:spLocks noChangeArrowheads="1"/>
            </p:cNvSpPr>
            <p:nvPr/>
          </p:nvSpPr>
          <p:spPr bwMode="auto">
            <a:xfrm>
              <a:off x="709558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7" name="Rectangle 52"/>
            <p:cNvSpPr>
              <a:spLocks noChangeArrowheads="1"/>
            </p:cNvSpPr>
            <p:nvPr/>
          </p:nvSpPr>
          <p:spPr bwMode="auto">
            <a:xfrm>
              <a:off x="698382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8" name="Rectangle 53"/>
            <p:cNvSpPr>
              <a:spLocks noChangeArrowheads="1"/>
            </p:cNvSpPr>
            <p:nvPr/>
          </p:nvSpPr>
          <p:spPr bwMode="auto">
            <a:xfrm>
              <a:off x="6872062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29" name="Rectangle 54"/>
            <p:cNvSpPr>
              <a:spLocks noChangeArrowheads="1"/>
            </p:cNvSpPr>
            <p:nvPr/>
          </p:nvSpPr>
          <p:spPr bwMode="auto">
            <a:xfrm>
              <a:off x="67626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0" name="Rectangle 55"/>
            <p:cNvSpPr>
              <a:spLocks noChangeArrowheads="1"/>
            </p:cNvSpPr>
            <p:nvPr/>
          </p:nvSpPr>
          <p:spPr bwMode="auto">
            <a:xfrm>
              <a:off x="66508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1" name="Rectangle 56"/>
            <p:cNvSpPr>
              <a:spLocks noChangeArrowheads="1"/>
            </p:cNvSpPr>
            <p:nvPr/>
          </p:nvSpPr>
          <p:spPr bwMode="auto">
            <a:xfrm>
              <a:off x="65391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2" name="Rectangle 57"/>
            <p:cNvSpPr>
              <a:spLocks noChangeArrowheads="1"/>
            </p:cNvSpPr>
            <p:nvPr/>
          </p:nvSpPr>
          <p:spPr bwMode="auto">
            <a:xfrm>
              <a:off x="64273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3" name="Rectangle 58"/>
            <p:cNvSpPr>
              <a:spLocks noChangeArrowheads="1"/>
            </p:cNvSpPr>
            <p:nvPr/>
          </p:nvSpPr>
          <p:spPr bwMode="auto">
            <a:xfrm>
              <a:off x="63155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4" name="Rectangle 59"/>
            <p:cNvSpPr>
              <a:spLocks noChangeArrowheads="1"/>
            </p:cNvSpPr>
            <p:nvPr/>
          </p:nvSpPr>
          <p:spPr bwMode="auto">
            <a:xfrm>
              <a:off x="62038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5" name="Rectangle 60"/>
            <p:cNvSpPr>
              <a:spLocks noChangeArrowheads="1"/>
            </p:cNvSpPr>
            <p:nvPr/>
          </p:nvSpPr>
          <p:spPr bwMode="auto">
            <a:xfrm>
              <a:off x="60920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6" name="Rectangle 61"/>
            <p:cNvSpPr>
              <a:spLocks noChangeArrowheads="1"/>
            </p:cNvSpPr>
            <p:nvPr/>
          </p:nvSpPr>
          <p:spPr bwMode="auto">
            <a:xfrm>
              <a:off x="59803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7" name="Rectangle 62"/>
            <p:cNvSpPr>
              <a:spLocks noChangeArrowheads="1"/>
            </p:cNvSpPr>
            <p:nvPr/>
          </p:nvSpPr>
          <p:spPr bwMode="auto">
            <a:xfrm>
              <a:off x="58685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8" name="Rectangle 63"/>
            <p:cNvSpPr>
              <a:spLocks noChangeArrowheads="1"/>
            </p:cNvSpPr>
            <p:nvPr/>
          </p:nvSpPr>
          <p:spPr bwMode="auto">
            <a:xfrm>
              <a:off x="57567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39" name="Rectangle 64"/>
            <p:cNvSpPr>
              <a:spLocks noChangeArrowheads="1"/>
            </p:cNvSpPr>
            <p:nvPr/>
          </p:nvSpPr>
          <p:spPr bwMode="auto">
            <a:xfrm>
              <a:off x="56450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0" name="Rectangle 65"/>
            <p:cNvSpPr>
              <a:spLocks noChangeArrowheads="1"/>
            </p:cNvSpPr>
            <p:nvPr/>
          </p:nvSpPr>
          <p:spPr bwMode="auto">
            <a:xfrm>
              <a:off x="55332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1" name="Rectangle 66"/>
            <p:cNvSpPr>
              <a:spLocks noChangeArrowheads="1"/>
            </p:cNvSpPr>
            <p:nvPr/>
          </p:nvSpPr>
          <p:spPr bwMode="auto">
            <a:xfrm>
              <a:off x="54215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2" name="Rectangle 67"/>
            <p:cNvSpPr>
              <a:spLocks noChangeArrowheads="1"/>
            </p:cNvSpPr>
            <p:nvPr/>
          </p:nvSpPr>
          <p:spPr bwMode="auto">
            <a:xfrm>
              <a:off x="53097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3" name="Rectangle 68"/>
            <p:cNvSpPr>
              <a:spLocks noChangeArrowheads="1"/>
            </p:cNvSpPr>
            <p:nvPr/>
          </p:nvSpPr>
          <p:spPr bwMode="auto">
            <a:xfrm>
              <a:off x="519799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4" name="Rectangle 69"/>
            <p:cNvSpPr>
              <a:spLocks noChangeArrowheads="1"/>
            </p:cNvSpPr>
            <p:nvPr/>
          </p:nvSpPr>
          <p:spPr bwMode="auto">
            <a:xfrm>
              <a:off x="508623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5" name="Rectangle 70"/>
            <p:cNvSpPr>
              <a:spLocks noChangeArrowheads="1"/>
            </p:cNvSpPr>
            <p:nvPr/>
          </p:nvSpPr>
          <p:spPr bwMode="auto">
            <a:xfrm>
              <a:off x="497447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6" name="Rectangle 71"/>
            <p:cNvSpPr>
              <a:spLocks noChangeArrowheads="1"/>
            </p:cNvSpPr>
            <p:nvPr/>
          </p:nvSpPr>
          <p:spPr bwMode="auto">
            <a:xfrm>
              <a:off x="486271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7" name="Rectangle 72"/>
            <p:cNvSpPr>
              <a:spLocks noChangeArrowheads="1"/>
            </p:cNvSpPr>
            <p:nvPr/>
          </p:nvSpPr>
          <p:spPr bwMode="auto">
            <a:xfrm>
              <a:off x="4750950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8" name="Rectangle 73"/>
            <p:cNvSpPr>
              <a:spLocks noChangeArrowheads="1"/>
            </p:cNvSpPr>
            <p:nvPr/>
          </p:nvSpPr>
          <p:spPr bwMode="auto">
            <a:xfrm>
              <a:off x="4641519" y="4840839"/>
              <a:ext cx="67521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49" name="Rectangle 74"/>
            <p:cNvSpPr>
              <a:spLocks noChangeArrowheads="1"/>
            </p:cNvSpPr>
            <p:nvPr/>
          </p:nvSpPr>
          <p:spPr bwMode="auto">
            <a:xfrm>
              <a:off x="452975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0" name="Rectangle 75"/>
            <p:cNvSpPr>
              <a:spLocks noChangeArrowheads="1"/>
            </p:cNvSpPr>
            <p:nvPr/>
          </p:nvSpPr>
          <p:spPr bwMode="auto">
            <a:xfrm>
              <a:off x="441799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1" name="Rectangle 76"/>
            <p:cNvSpPr>
              <a:spLocks noChangeArrowheads="1"/>
            </p:cNvSpPr>
            <p:nvPr/>
          </p:nvSpPr>
          <p:spPr bwMode="auto">
            <a:xfrm>
              <a:off x="4306239" y="484083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2" name="Rectangle 77"/>
            <p:cNvSpPr>
              <a:spLocks noChangeArrowheads="1"/>
            </p:cNvSpPr>
            <p:nvPr/>
          </p:nvSpPr>
          <p:spPr bwMode="auto">
            <a:xfrm>
              <a:off x="4264329" y="4840839"/>
              <a:ext cx="2328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3" name="Freeform 78"/>
            <p:cNvSpPr>
              <a:spLocks/>
            </p:cNvSpPr>
            <p:nvPr/>
          </p:nvSpPr>
          <p:spPr bwMode="auto">
            <a:xfrm>
              <a:off x="4250358" y="4798930"/>
              <a:ext cx="27940" cy="69850"/>
            </a:xfrm>
            <a:custGeom>
              <a:avLst/>
              <a:gdLst>
                <a:gd name="T0" fmla="*/ 9525 w 12"/>
                <a:gd name="T1" fmla="*/ 47625 h 30"/>
                <a:gd name="T2" fmla="*/ 0 w 12"/>
                <a:gd name="T3" fmla="*/ 47625 h 30"/>
                <a:gd name="T4" fmla="*/ 0 w 12"/>
                <a:gd name="T5" fmla="*/ 0 h 30"/>
                <a:gd name="T6" fmla="*/ 19050 w 12"/>
                <a:gd name="T7" fmla="*/ 0 h 30"/>
                <a:gd name="T8" fmla="*/ 19050 w 12"/>
                <a:gd name="T9" fmla="*/ 38100 h 30"/>
                <a:gd name="T10" fmla="*/ 9525 w 12"/>
                <a:gd name="T11" fmla="*/ 47625 h 3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30">
                  <a:moveTo>
                    <a:pt x="6" y="30"/>
                  </a:moveTo>
                  <a:lnTo>
                    <a:pt x="0" y="30"/>
                  </a:lnTo>
                  <a:lnTo>
                    <a:pt x="0" y="0"/>
                  </a:lnTo>
                  <a:lnTo>
                    <a:pt x="12" y="0"/>
                  </a:lnTo>
                  <a:lnTo>
                    <a:pt x="12" y="24"/>
                  </a:lnTo>
                  <a:lnTo>
                    <a:pt x="6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54" name="Rectangle 79"/>
            <p:cNvSpPr>
              <a:spLocks noChangeArrowheads="1"/>
            </p:cNvSpPr>
            <p:nvPr/>
          </p:nvSpPr>
          <p:spPr bwMode="auto">
            <a:xfrm>
              <a:off x="4250358" y="468717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5" name="Rectangle 80"/>
            <p:cNvSpPr>
              <a:spLocks noChangeArrowheads="1"/>
            </p:cNvSpPr>
            <p:nvPr/>
          </p:nvSpPr>
          <p:spPr bwMode="auto">
            <a:xfrm>
              <a:off x="4250358" y="457541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6" name="Rectangle 81"/>
            <p:cNvSpPr>
              <a:spLocks noChangeArrowheads="1"/>
            </p:cNvSpPr>
            <p:nvPr/>
          </p:nvSpPr>
          <p:spPr bwMode="auto">
            <a:xfrm>
              <a:off x="426432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7" name="Rectangle 82"/>
            <p:cNvSpPr>
              <a:spLocks noChangeArrowheads="1"/>
            </p:cNvSpPr>
            <p:nvPr/>
          </p:nvSpPr>
          <p:spPr bwMode="auto">
            <a:xfrm>
              <a:off x="437608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8" name="Rectangle 83"/>
            <p:cNvSpPr>
              <a:spLocks noChangeArrowheads="1"/>
            </p:cNvSpPr>
            <p:nvPr/>
          </p:nvSpPr>
          <p:spPr bwMode="auto">
            <a:xfrm>
              <a:off x="448784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59" name="Rectangle 84"/>
            <p:cNvSpPr>
              <a:spLocks noChangeArrowheads="1"/>
            </p:cNvSpPr>
            <p:nvPr/>
          </p:nvSpPr>
          <p:spPr bwMode="auto">
            <a:xfrm>
              <a:off x="4599609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0" name="Rectangle 85"/>
            <p:cNvSpPr>
              <a:spLocks noChangeArrowheads="1"/>
            </p:cNvSpPr>
            <p:nvPr/>
          </p:nvSpPr>
          <p:spPr bwMode="auto">
            <a:xfrm>
              <a:off x="47090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1" name="Rectangle 86"/>
            <p:cNvSpPr>
              <a:spLocks noChangeArrowheads="1"/>
            </p:cNvSpPr>
            <p:nvPr/>
          </p:nvSpPr>
          <p:spPr bwMode="auto">
            <a:xfrm>
              <a:off x="48208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2" name="Rectangle 87"/>
            <p:cNvSpPr>
              <a:spLocks noChangeArrowheads="1"/>
            </p:cNvSpPr>
            <p:nvPr/>
          </p:nvSpPr>
          <p:spPr bwMode="auto">
            <a:xfrm>
              <a:off x="49325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3" name="Rectangle 88"/>
            <p:cNvSpPr>
              <a:spLocks noChangeArrowheads="1"/>
            </p:cNvSpPr>
            <p:nvPr/>
          </p:nvSpPr>
          <p:spPr bwMode="auto">
            <a:xfrm>
              <a:off x="50443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4" name="Rectangle 89"/>
            <p:cNvSpPr>
              <a:spLocks noChangeArrowheads="1"/>
            </p:cNvSpPr>
            <p:nvPr/>
          </p:nvSpPr>
          <p:spPr bwMode="auto">
            <a:xfrm>
              <a:off x="515608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5" name="Rectangle 90"/>
            <p:cNvSpPr>
              <a:spLocks noChangeArrowheads="1"/>
            </p:cNvSpPr>
            <p:nvPr/>
          </p:nvSpPr>
          <p:spPr bwMode="auto">
            <a:xfrm>
              <a:off x="526784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6" name="Rectangle 91"/>
            <p:cNvSpPr>
              <a:spLocks noChangeArrowheads="1"/>
            </p:cNvSpPr>
            <p:nvPr/>
          </p:nvSpPr>
          <p:spPr bwMode="auto">
            <a:xfrm>
              <a:off x="537960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7" name="Rectangle 92"/>
            <p:cNvSpPr>
              <a:spLocks noChangeArrowheads="1"/>
            </p:cNvSpPr>
            <p:nvPr/>
          </p:nvSpPr>
          <p:spPr bwMode="auto">
            <a:xfrm>
              <a:off x="549136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8" name="Rectangle 93"/>
            <p:cNvSpPr>
              <a:spLocks noChangeArrowheads="1"/>
            </p:cNvSpPr>
            <p:nvPr/>
          </p:nvSpPr>
          <p:spPr bwMode="auto">
            <a:xfrm>
              <a:off x="5603120" y="4533499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69" name="Freeform 94"/>
            <p:cNvSpPr>
              <a:spLocks/>
            </p:cNvSpPr>
            <p:nvPr/>
          </p:nvSpPr>
          <p:spPr bwMode="auto">
            <a:xfrm>
              <a:off x="5658999" y="4547470"/>
              <a:ext cx="27940" cy="13970"/>
            </a:xfrm>
            <a:custGeom>
              <a:avLst/>
              <a:gdLst>
                <a:gd name="T0" fmla="*/ 0 w 12"/>
                <a:gd name="T1" fmla="*/ 0 h 6"/>
                <a:gd name="T2" fmla="*/ 0 w 12"/>
                <a:gd name="T3" fmla="*/ 0 h 6"/>
                <a:gd name="T4" fmla="*/ 19050 w 12"/>
                <a:gd name="T5" fmla="*/ 0 h 6"/>
                <a:gd name="T6" fmla="*/ 19050 w 12"/>
                <a:gd name="T7" fmla="*/ 9525 h 6"/>
                <a:gd name="T8" fmla="*/ 9525 w 12"/>
                <a:gd name="T9" fmla="*/ 9525 h 6"/>
                <a:gd name="T10" fmla="*/ 0 w 12"/>
                <a:gd name="T11" fmla="*/ 0 h 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" h="6">
                  <a:moveTo>
                    <a:pt x="0" y="0"/>
                  </a:moveTo>
                  <a:lnTo>
                    <a:pt x="0" y="0"/>
                  </a:lnTo>
                  <a:lnTo>
                    <a:pt x="12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0" name="Freeform 95"/>
            <p:cNvSpPr>
              <a:spLocks/>
            </p:cNvSpPr>
            <p:nvPr/>
          </p:nvSpPr>
          <p:spPr bwMode="auto">
            <a:xfrm>
              <a:off x="5659000" y="44357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1" name="Freeform 96"/>
            <p:cNvSpPr>
              <a:spLocks/>
            </p:cNvSpPr>
            <p:nvPr/>
          </p:nvSpPr>
          <p:spPr bwMode="auto">
            <a:xfrm>
              <a:off x="5672970" y="43239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2" name="Freeform 97"/>
            <p:cNvSpPr>
              <a:spLocks/>
            </p:cNvSpPr>
            <p:nvPr/>
          </p:nvSpPr>
          <p:spPr bwMode="auto">
            <a:xfrm>
              <a:off x="5686940" y="421219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3" name="Freeform 98"/>
            <p:cNvSpPr>
              <a:spLocks/>
            </p:cNvSpPr>
            <p:nvPr/>
          </p:nvSpPr>
          <p:spPr bwMode="auto">
            <a:xfrm>
              <a:off x="5700910" y="410043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4" name="Freeform 99"/>
            <p:cNvSpPr>
              <a:spLocks/>
            </p:cNvSpPr>
            <p:nvPr/>
          </p:nvSpPr>
          <p:spPr bwMode="auto">
            <a:xfrm>
              <a:off x="5714880" y="398867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5" name="Freeform 100"/>
            <p:cNvSpPr>
              <a:spLocks/>
            </p:cNvSpPr>
            <p:nvPr/>
          </p:nvSpPr>
          <p:spPr bwMode="auto">
            <a:xfrm>
              <a:off x="5728850" y="387691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6" name="Freeform 101"/>
            <p:cNvSpPr>
              <a:spLocks/>
            </p:cNvSpPr>
            <p:nvPr/>
          </p:nvSpPr>
          <p:spPr bwMode="auto">
            <a:xfrm>
              <a:off x="5742820" y="3765150"/>
              <a:ext cx="41910" cy="69850"/>
            </a:xfrm>
            <a:custGeom>
              <a:avLst/>
              <a:gdLst>
                <a:gd name="T0" fmla="*/ 0 w 18"/>
                <a:gd name="T1" fmla="*/ 47625 h 30"/>
                <a:gd name="T2" fmla="*/ 9525 w 18"/>
                <a:gd name="T3" fmla="*/ 0 h 30"/>
                <a:gd name="T4" fmla="*/ 28575 w 18"/>
                <a:gd name="T5" fmla="*/ 0 h 30"/>
                <a:gd name="T6" fmla="*/ 19050 w 18"/>
                <a:gd name="T7" fmla="*/ 47625 h 30"/>
                <a:gd name="T8" fmla="*/ 0 w 18"/>
                <a:gd name="T9" fmla="*/ 47625 h 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" h="30">
                  <a:moveTo>
                    <a:pt x="0" y="30"/>
                  </a:moveTo>
                  <a:lnTo>
                    <a:pt x="6" y="0"/>
                  </a:lnTo>
                  <a:lnTo>
                    <a:pt x="18" y="0"/>
                  </a:lnTo>
                  <a:lnTo>
                    <a:pt x="12" y="3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77" name="Rectangle 102"/>
            <p:cNvSpPr>
              <a:spLocks noChangeArrowheads="1"/>
            </p:cNvSpPr>
            <p:nvPr/>
          </p:nvSpPr>
          <p:spPr bwMode="auto">
            <a:xfrm>
              <a:off x="5770759" y="3653390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8" name="Rectangle 103"/>
            <p:cNvSpPr>
              <a:spLocks noChangeArrowheads="1"/>
            </p:cNvSpPr>
            <p:nvPr/>
          </p:nvSpPr>
          <p:spPr bwMode="auto">
            <a:xfrm>
              <a:off x="5784729" y="35439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79" name="Rectangle 104"/>
            <p:cNvSpPr>
              <a:spLocks noChangeArrowheads="1"/>
            </p:cNvSpPr>
            <p:nvPr/>
          </p:nvSpPr>
          <p:spPr bwMode="auto">
            <a:xfrm>
              <a:off x="5798699" y="34321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0" name="Rectangle 105"/>
            <p:cNvSpPr>
              <a:spLocks noChangeArrowheads="1"/>
            </p:cNvSpPr>
            <p:nvPr/>
          </p:nvSpPr>
          <p:spPr bwMode="auto">
            <a:xfrm>
              <a:off x="5812669" y="33204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1" name="Rectangle 106"/>
            <p:cNvSpPr>
              <a:spLocks noChangeArrowheads="1"/>
            </p:cNvSpPr>
            <p:nvPr/>
          </p:nvSpPr>
          <p:spPr bwMode="auto">
            <a:xfrm>
              <a:off x="5826639" y="32086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2" name="Rectangle 107"/>
            <p:cNvSpPr>
              <a:spLocks noChangeArrowheads="1"/>
            </p:cNvSpPr>
            <p:nvPr/>
          </p:nvSpPr>
          <p:spPr bwMode="auto">
            <a:xfrm>
              <a:off x="5840609" y="30969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3" name="Rectangle 108"/>
            <p:cNvSpPr>
              <a:spLocks noChangeArrowheads="1"/>
            </p:cNvSpPr>
            <p:nvPr/>
          </p:nvSpPr>
          <p:spPr bwMode="auto">
            <a:xfrm>
              <a:off x="5854579" y="29851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4" name="Rectangle 109"/>
            <p:cNvSpPr>
              <a:spLocks noChangeArrowheads="1"/>
            </p:cNvSpPr>
            <p:nvPr/>
          </p:nvSpPr>
          <p:spPr bwMode="auto">
            <a:xfrm>
              <a:off x="5868549" y="287339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5" name="Rectangle 110"/>
            <p:cNvSpPr>
              <a:spLocks noChangeArrowheads="1"/>
            </p:cNvSpPr>
            <p:nvPr/>
          </p:nvSpPr>
          <p:spPr bwMode="auto">
            <a:xfrm>
              <a:off x="5882519" y="276163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6" name="Rectangle 111"/>
            <p:cNvSpPr>
              <a:spLocks noChangeArrowheads="1"/>
            </p:cNvSpPr>
            <p:nvPr/>
          </p:nvSpPr>
          <p:spPr bwMode="auto">
            <a:xfrm>
              <a:off x="5896489" y="264987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7" name="Rectangle 112"/>
            <p:cNvSpPr>
              <a:spLocks noChangeArrowheads="1"/>
            </p:cNvSpPr>
            <p:nvPr/>
          </p:nvSpPr>
          <p:spPr bwMode="auto">
            <a:xfrm>
              <a:off x="5910459" y="253811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8" name="Rectangle 113"/>
            <p:cNvSpPr>
              <a:spLocks noChangeArrowheads="1"/>
            </p:cNvSpPr>
            <p:nvPr/>
          </p:nvSpPr>
          <p:spPr bwMode="auto">
            <a:xfrm>
              <a:off x="5924429" y="2426359"/>
              <a:ext cx="27940" cy="698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89" name="Rectangle 114"/>
            <p:cNvSpPr>
              <a:spLocks noChangeArrowheads="1"/>
            </p:cNvSpPr>
            <p:nvPr/>
          </p:nvSpPr>
          <p:spPr bwMode="auto">
            <a:xfrm>
              <a:off x="5938399" y="2356508"/>
              <a:ext cx="2794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0" name="Freeform 115"/>
            <p:cNvSpPr>
              <a:spLocks/>
            </p:cNvSpPr>
            <p:nvPr/>
          </p:nvSpPr>
          <p:spPr bwMode="auto">
            <a:xfrm>
              <a:off x="5938399" y="2342538"/>
              <a:ext cx="83820" cy="27940"/>
            </a:xfrm>
            <a:custGeom>
              <a:avLst/>
              <a:gdLst>
                <a:gd name="T0" fmla="*/ 0 w 36"/>
                <a:gd name="T1" fmla="*/ 9525 h 12"/>
                <a:gd name="T2" fmla="*/ 0 w 36"/>
                <a:gd name="T3" fmla="*/ 0 h 12"/>
                <a:gd name="T4" fmla="*/ 57150 w 36"/>
                <a:gd name="T5" fmla="*/ 0 h 12"/>
                <a:gd name="T6" fmla="*/ 57150 w 36"/>
                <a:gd name="T7" fmla="*/ 19050 h 12"/>
                <a:gd name="T8" fmla="*/ 9525 w 36"/>
                <a:gd name="T9" fmla="*/ 19050 h 12"/>
                <a:gd name="T10" fmla="*/ 0 w 36"/>
                <a:gd name="T11" fmla="*/ 9525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6" h="12">
                  <a:moveTo>
                    <a:pt x="0" y="6"/>
                  </a:moveTo>
                  <a:lnTo>
                    <a:pt x="0" y="0"/>
                  </a:lnTo>
                  <a:lnTo>
                    <a:pt x="36" y="0"/>
                  </a:lnTo>
                  <a:lnTo>
                    <a:pt x="36" y="12"/>
                  </a:lnTo>
                  <a:lnTo>
                    <a:pt x="6" y="12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191" name="Rectangle 116"/>
            <p:cNvSpPr>
              <a:spLocks noChangeArrowheads="1"/>
            </p:cNvSpPr>
            <p:nvPr/>
          </p:nvSpPr>
          <p:spPr bwMode="auto">
            <a:xfrm>
              <a:off x="6064130" y="2342538"/>
              <a:ext cx="6985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192" name="Rectangle 117"/>
            <p:cNvSpPr>
              <a:spLocks noChangeArrowheads="1"/>
            </p:cNvSpPr>
            <p:nvPr/>
          </p:nvSpPr>
          <p:spPr bwMode="auto">
            <a:xfrm>
              <a:off x="6175890" y="2342538"/>
              <a:ext cx="13970" cy="279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37" name="Freeform 669"/>
            <p:cNvSpPr>
              <a:spLocks/>
            </p:cNvSpPr>
            <p:nvPr/>
          </p:nvSpPr>
          <p:spPr bwMode="auto">
            <a:xfrm>
              <a:off x="6608960" y="3821029"/>
              <a:ext cx="277072" cy="251460"/>
            </a:xfrm>
            <a:custGeom>
              <a:avLst/>
              <a:gdLst>
                <a:gd name="T0" fmla="*/ 0 w 119"/>
                <a:gd name="T1" fmla="*/ 85725 h 108"/>
                <a:gd name="T2" fmla="*/ 188913 w 119"/>
                <a:gd name="T3" fmla="*/ 0 h 108"/>
                <a:gd name="T4" fmla="*/ 152400 w 119"/>
                <a:gd name="T5" fmla="*/ 85725 h 108"/>
                <a:gd name="T6" fmla="*/ 188913 w 119"/>
                <a:gd name="T7" fmla="*/ 171450 h 108"/>
                <a:gd name="T8" fmla="*/ 0 w 119"/>
                <a:gd name="T9" fmla="*/ 85725 h 10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9" h="108">
                  <a:moveTo>
                    <a:pt x="0" y="54"/>
                  </a:moveTo>
                  <a:lnTo>
                    <a:pt x="119" y="0"/>
                  </a:lnTo>
                  <a:lnTo>
                    <a:pt x="96" y="54"/>
                  </a:lnTo>
                  <a:lnTo>
                    <a:pt x="119" y="108"/>
                  </a:lnTo>
                  <a:lnTo>
                    <a:pt x="0" y="5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6538" name="Rectangle 670"/>
            <p:cNvSpPr>
              <a:spLocks noChangeArrowheads="1"/>
            </p:cNvSpPr>
            <p:nvPr/>
          </p:nvSpPr>
          <p:spPr bwMode="auto">
            <a:xfrm>
              <a:off x="6818510" y="3918819"/>
              <a:ext cx="821902" cy="5588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3171" dirty="0"/>
            </a:p>
          </p:txBody>
        </p:sp>
        <p:sp>
          <p:nvSpPr>
            <p:cNvPr id="46541" name="Rectangle 673"/>
            <p:cNvSpPr>
              <a:spLocks noChangeArrowheads="1"/>
            </p:cNvSpPr>
            <p:nvPr/>
          </p:nvSpPr>
          <p:spPr bwMode="auto">
            <a:xfrm>
              <a:off x="6734689" y="1755798"/>
              <a:ext cx="226024" cy="487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</a:rPr>
                <a:t>1</a:t>
              </a:r>
              <a:endParaRPr lang="en-US" altLang="en-US" sz="3171" dirty="0"/>
            </a:p>
          </p:txBody>
        </p:sp>
        <p:sp>
          <p:nvSpPr>
            <p:cNvPr id="46542" name="Freeform 674"/>
            <p:cNvSpPr>
              <a:spLocks/>
            </p:cNvSpPr>
            <p:nvPr/>
          </p:nvSpPr>
          <p:spPr bwMode="auto">
            <a:xfrm>
              <a:off x="6553080" y="1674307"/>
              <a:ext cx="528532" cy="528532"/>
            </a:xfrm>
            <a:custGeom>
              <a:avLst/>
              <a:gdLst>
                <a:gd name="T0" fmla="*/ 0 w 227"/>
                <a:gd name="T1" fmla="*/ 180975 h 227"/>
                <a:gd name="T2" fmla="*/ 0 w 227"/>
                <a:gd name="T3" fmla="*/ 142875 h 227"/>
                <a:gd name="T4" fmla="*/ 19050 w 227"/>
                <a:gd name="T5" fmla="*/ 104775 h 227"/>
                <a:gd name="T6" fmla="*/ 28575 w 227"/>
                <a:gd name="T7" fmla="*/ 76200 h 227"/>
                <a:gd name="T8" fmla="*/ 57150 w 227"/>
                <a:gd name="T9" fmla="*/ 47625 h 227"/>
                <a:gd name="T10" fmla="*/ 114300 w 227"/>
                <a:gd name="T11" fmla="*/ 9525 h 227"/>
                <a:gd name="T12" fmla="*/ 180975 w 227"/>
                <a:gd name="T13" fmla="*/ 0 h 227"/>
                <a:gd name="T14" fmla="*/ 246063 w 227"/>
                <a:gd name="T15" fmla="*/ 9525 h 227"/>
                <a:gd name="T16" fmla="*/ 303213 w 227"/>
                <a:gd name="T17" fmla="*/ 47625 h 227"/>
                <a:gd name="T18" fmla="*/ 331788 w 227"/>
                <a:gd name="T19" fmla="*/ 76200 h 227"/>
                <a:gd name="T20" fmla="*/ 341313 w 227"/>
                <a:gd name="T21" fmla="*/ 104775 h 227"/>
                <a:gd name="T22" fmla="*/ 360363 w 227"/>
                <a:gd name="T23" fmla="*/ 142875 h 227"/>
                <a:gd name="T24" fmla="*/ 360363 w 227"/>
                <a:gd name="T25" fmla="*/ 180975 h 227"/>
                <a:gd name="T26" fmla="*/ 341313 w 227"/>
                <a:gd name="T27" fmla="*/ 246063 h 227"/>
                <a:gd name="T28" fmla="*/ 303213 w 227"/>
                <a:gd name="T29" fmla="*/ 303213 h 227"/>
                <a:gd name="T30" fmla="*/ 246063 w 227"/>
                <a:gd name="T31" fmla="*/ 341313 h 227"/>
                <a:gd name="T32" fmla="*/ 180975 w 227"/>
                <a:gd name="T33" fmla="*/ 360363 h 227"/>
                <a:gd name="T34" fmla="*/ 114300 w 227"/>
                <a:gd name="T35" fmla="*/ 341313 h 227"/>
                <a:gd name="T36" fmla="*/ 57150 w 227"/>
                <a:gd name="T37" fmla="*/ 303213 h 227"/>
                <a:gd name="T38" fmla="*/ 19050 w 227"/>
                <a:gd name="T39" fmla="*/ 246063 h 227"/>
                <a:gd name="T40" fmla="*/ 0 w 227"/>
                <a:gd name="T41" fmla="*/ 180975 h 22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227" h="227">
                  <a:moveTo>
                    <a:pt x="0" y="114"/>
                  </a:moveTo>
                  <a:lnTo>
                    <a:pt x="0" y="90"/>
                  </a:lnTo>
                  <a:lnTo>
                    <a:pt x="12" y="66"/>
                  </a:lnTo>
                  <a:lnTo>
                    <a:pt x="18" y="48"/>
                  </a:lnTo>
                  <a:lnTo>
                    <a:pt x="36" y="30"/>
                  </a:lnTo>
                  <a:lnTo>
                    <a:pt x="72" y="6"/>
                  </a:lnTo>
                  <a:lnTo>
                    <a:pt x="114" y="0"/>
                  </a:lnTo>
                  <a:lnTo>
                    <a:pt x="155" y="6"/>
                  </a:lnTo>
                  <a:lnTo>
                    <a:pt x="191" y="30"/>
                  </a:lnTo>
                  <a:lnTo>
                    <a:pt x="209" y="48"/>
                  </a:lnTo>
                  <a:lnTo>
                    <a:pt x="215" y="66"/>
                  </a:lnTo>
                  <a:lnTo>
                    <a:pt x="227" y="90"/>
                  </a:lnTo>
                  <a:lnTo>
                    <a:pt x="227" y="114"/>
                  </a:lnTo>
                  <a:lnTo>
                    <a:pt x="215" y="155"/>
                  </a:lnTo>
                  <a:lnTo>
                    <a:pt x="191" y="191"/>
                  </a:lnTo>
                  <a:lnTo>
                    <a:pt x="155" y="215"/>
                  </a:lnTo>
                  <a:lnTo>
                    <a:pt x="114" y="227"/>
                  </a:lnTo>
                  <a:lnTo>
                    <a:pt x="72" y="215"/>
                  </a:lnTo>
                  <a:lnTo>
                    <a:pt x="36" y="191"/>
                  </a:lnTo>
                  <a:lnTo>
                    <a:pt x="12" y="155"/>
                  </a:lnTo>
                  <a:lnTo>
                    <a:pt x="0" y="114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pic>
          <p:nvPicPr>
            <p:cNvPr id="46550" name="Picture 682" descr="Sliding Failure"/>
            <p:cNvPicPr>
              <a:picLocks noChangeAspect="1" noChangeArrowheads="1"/>
            </p:cNvPicPr>
            <p:nvPr/>
          </p:nvPicPr>
          <p:blipFill>
            <a:blip r:embed="rId6">
              <a:lum bright="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7795" y="2354664"/>
              <a:ext cx="1664969" cy="25106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174552" y="9097705"/>
            <a:ext cx="3756180" cy="5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13" u="sng" dirty="0"/>
              <a:t>Internal Stability</a:t>
            </a:r>
          </a:p>
          <a:p>
            <a:r>
              <a:rPr lang="en-US" sz="1613" dirty="0"/>
              <a:t>Steel </a:t>
            </a:r>
            <a:r>
              <a:rPr lang="en-US" sz="1613" dirty="0" smtClean="0"/>
              <a:t>Reinforcement and </a:t>
            </a:r>
            <a:r>
              <a:rPr lang="en-US" sz="1613" dirty="0"/>
              <a:t>Thicknesses</a:t>
            </a:r>
          </a:p>
        </p:txBody>
      </p:sp>
    </p:spTree>
    <p:extLst>
      <p:ext uri="{BB962C8B-B14F-4D97-AF65-F5344CB8AC3E}">
        <p14:creationId xmlns:p14="http://schemas.microsoft.com/office/powerpoint/2010/main" val="394288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http://education.nachi.org/coursemedia/course-64/images/cantilevered-retaining-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1" r="6019"/>
          <a:stretch/>
        </p:blipFill>
        <p:spPr bwMode="auto">
          <a:xfrm>
            <a:off x="9504680" y="6275859"/>
            <a:ext cx="4833620" cy="361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066800" y="1"/>
            <a:ext cx="12628880" cy="54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33" u="sng" dirty="0">
                <a:solidFill>
                  <a:srgbClr val="FF0000"/>
                </a:solidFill>
              </a:rPr>
              <a:t>Common Proportions  of Cantilever Wall 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1400489" y="1300029"/>
            <a:ext cx="8552699" cy="7704635"/>
            <a:chOff x="1360990" y="791661"/>
            <a:chExt cx="5831386" cy="5253160"/>
          </a:xfrm>
        </p:grpSpPr>
        <p:sp>
          <p:nvSpPr>
            <p:cNvPr id="4" name="Rectangle 3"/>
            <p:cNvSpPr/>
            <p:nvPr/>
          </p:nvSpPr>
          <p:spPr>
            <a:xfrm>
              <a:off x="3051606" y="4795818"/>
              <a:ext cx="2408791" cy="380315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53" dirty="0">
                <a:solidFill>
                  <a:srgbClr val="002060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rot="5400000" flipH="1" flipV="1">
              <a:off x="4057551" y="1433122"/>
              <a:ext cx="0" cy="260039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2243435" y="3116139"/>
              <a:ext cx="3237137" cy="131136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4" idx="0"/>
            </p:cNvCxnSpPr>
            <p:nvPr/>
          </p:nvCxnSpPr>
          <p:spPr>
            <a:xfrm rot="16200000" flipH="1">
              <a:off x="2584918" y="3124733"/>
              <a:ext cx="3232678" cy="1094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160518" y="802510"/>
              <a:ext cx="2408791" cy="76063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2046791" y="4612510"/>
              <a:ext cx="1752601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0800000">
              <a:off x="1527662" y="5176133"/>
              <a:ext cx="1532870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2204508" y="4413221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 flipH="1" flipV="1">
              <a:off x="2204506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>
              <a:off x="2766370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>
              <a:off x="5175161" y="5461369"/>
              <a:ext cx="57047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3051606" y="5556448"/>
              <a:ext cx="2408791" cy="3963"/>
            </a:xfrm>
            <a:prstGeom prst="straightConnector1">
              <a:avLst/>
            </a:prstGeom>
            <a:ln w="31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3735918" y="1260620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3949350" y="1266971"/>
              <a:ext cx="380315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3267587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4146511" y="1182825"/>
              <a:ext cx="656943" cy="3963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16200000" flipV="1">
              <a:off x="2899685" y="4574967"/>
              <a:ext cx="309008" cy="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rot="16200000" flipH="1">
              <a:off x="2731648" y="3831203"/>
              <a:ext cx="850498" cy="711641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3348248" y="2327733"/>
              <a:ext cx="551269" cy="49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5460397" y="4795818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5460397" y="5176133"/>
              <a:ext cx="656943" cy="0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rot="5400000">
              <a:off x="5489221" y="460536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5489221" y="5365990"/>
              <a:ext cx="380315" cy="456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 rot="5400000">
              <a:off x="3890098" y="3882462"/>
              <a:ext cx="950788" cy="875924"/>
            </a:xfrm>
            <a:prstGeom prst="straightConnector1">
              <a:avLst/>
            </a:prstGeom>
            <a:ln w="31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0800000">
              <a:off x="1360990" y="1564511"/>
              <a:ext cx="2514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rot="5400000">
              <a:off x="-216985" y="3371880"/>
              <a:ext cx="3613944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1428903" y="3147349"/>
              <a:ext cx="298595" cy="39565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H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218211" y="4698236"/>
              <a:ext cx="353244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2060"/>
                  </a:solidFill>
                </a:rPr>
                <a:t>D</a:t>
              </a:r>
              <a:r>
                <a:rPr lang="en-US" sz="3171" baseline="-25000" dirty="0">
                  <a:solidFill>
                    <a:srgbClr val="002060"/>
                  </a:solidFill>
                </a:rPr>
                <a:t>f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723161" y="5279261"/>
              <a:ext cx="1268442" cy="2847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baseline="-25000" dirty="0">
                  <a:solidFill>
                    <a:srgbClr val="002060"/>
                  </a:solidFill>
                </a:rPr>
                <a:t>B = 0.4 to 0.7 H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671024" y="4826824"/>
              <a:ext cx="1521352" cy="2271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347" baseline="-25000" dirty="0">
                  <a:solidFill>
                    <a:srgbClr val="002060"/>
                  </a:solidFill>
                </a:rPr>
                <a:t>Thickness = H/12 to H/10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925865" y="2065174"/>
              <a:ext cx="183463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Minimum batter = 1/50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104315" y="791661"/>
              <a:ext cx="2015587" cy="2783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12 in Preferable minimum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28949" y="3238194"/>
              <a:ext cx="993061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53" dirty="0">
                  <a:solidFill>
                    <a:srgbClr val="002060"/>
                  </a:solidFill>
                </a:rPr>
                <a:t>Toe Slab</a:t>
              </a:r>
            </a:p>
            <a:p>
              <a:r>
                <a:rPr lang="en-US" sz="2053" dirty="0">
                  <a:solidFill>
                    <a:srgbClr val="002060"/>
                  </a:solidFill>
                </a:rPr>
                <a:t>H/10 to H/8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4534978" y="3355875"/>
              <a:ext cx="1083776" cy="4937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Thickness</a:t>
              </a:r>
            </a:p>
            <a:p>
              <a:pPr algn="ctr"/>
              <a:r>
                <a:rPr lang="en-US" sz="2053" dirty="0">
                  <a:solidFill>
                    <a:srgbClr val="002060"/>
                  </a:solidFill>
                </a:rPr>
                <a:t>H/12 to H/10</a:t>
              </a:r>
            </a:p>
          </p:txBody>
        </p:sp>
        <p:cxnSp>
          <p:nvCxnSpPr>
            <p:cNvPr id="91" name="Straight Arrow Connector 90"/>
            <p:cNvCxnSpPr/>
            <p:nvPr/>
          </p:nvCxnSpPr>
          <p:spPr>
            <a:xfrm rot="10800000" flipV="1">
              <a:off x="4907667" y="3912243"/>
              <a:ext cx="925975" cy="879676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5691437" y="3632345"/>
              <a:ext cx="146259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Heel of Slab</a:t>
              </a: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2816707" y="5188464"/>
              <a:ext cx="546265" cy="486889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>
              <a:off x="1521220" y="5649171"/>
              <a:ext cx="1814177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Base of footing</a:t>
              </a:r>
            </a:p>
          </p:txBody>
        </p:sp>
        <p:cxnSp>
          <p:nvCxnSpPr>
            <p:cNvPr id="97" name="Straight Arrow Connector 96"/>
            <p:cNvCxnSpPr/>
            <p:nvPr/>
          </p:nvCxnSpPr>
          <p:spPr>
            <a:xfrm>
              <a:off x="3043539" y="2932153"/>
              <a:ext cx="807522" cy="95002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2377321" y="2552142"/>
              <a:ext cx="971026" cy="7283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>
                  <a:solidFill>
                    <a:srgbClr val="00B050"/>
                  </a:solidFill>
                </a:rPr>
                <a:t>Vertical</a:t>
              </a:r>
            </a:p>
            <a:p>
              <a:r>
                <a:rPr lang="en-US" sz="3171" dirty="0">
                  <a:solidFill>
                    <a:srgbClr val="00B050"/>
                  </a:solidFill>
                </a:rPr>
                <a:t>Stem</a:t>
              </a:r>
            </a:p>
          </p:txBody>
        </p:sp>
        <p:cxnSp>
          <p:nvCxnSpPr>
            <p:cNvPr id="101" name="Straight Connector 100"/>
            <p:cNvCxnSpPr/>
            <p:nvPr/>
          </p:nvCxnSpPr>
          <p:spPr>
            <a:xfrm rot="5400000">
              <a:off x="3026675" y="4587508"/>
              <a:ext cx="61912" cy="50006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6" name="Picture 10" descr="http://www.primelakeservices.com/concretewa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9901" y="1465376"/>
            <a:ext cx="5236066" cy="3473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32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roup 155"/>
          <p:cNvGrpSpPr/>
          <p:nvPr/>
        </p:nvGrpSpPr>
        <p:grpSpPr>
          <a:xfrm>
            <a:off x="1737361" y="1676401"/>
            <a:ext cx="6146800" cy="6185479"/>
            <a:chOff x="4724400" y="1164493"/>
            <a:chExt cx="4191000" cy="4217372"/>
          </a:xfrm>
        </p:grpSpPr>
        <p:grpSp>
          <p:nvGrpSpPr>
            <p:cNvPr id="24" name="Group 23"/>
            <p:cNvGrpSpPr/>
            <p:nvPr/>
          </p:nvGrpSpPr>
          <p:grpSpPr>
            <a:xfrm>
              <a:off x="5791200" y="1600200"/>
              <a:ext cx="1524000" cy="2667000"/>
              <a:chOff x="5791200" y="1600200"/>
              <a:chExt cx="1524000" cy="2667000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6324600" y="1600200"/>
                <a:ext cx="228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rot="5400000">
                <a:off x="5372100" y="2781300"/>
                <a:ext cx="2362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553200" y="3962400"/>
                <a:ext cx="762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7162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10800000">
                <a:off x="5791200" y="4267200"/>
                <a:ext cx="1524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5638800" y="4114800"/>
                <a:ext cx="3048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 rot="5400000">
                <a:off x="5105400" y="2743200"/>
                <a:ext cx="2362200" cy="762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rot="10800000">
                <a:off x="5791200" y="3962400"/>
                <a:ext cx="4572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/>
            <p:cNvCxnSpPr/>
            <p:nvPr/>
          </p:nvCxnSpPr>
          <p:spPr>
            <a:xfrm>
              <a:off x="6553200" y="1600200"/>
              <a:ext cx="2362200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0800000">
              <a:off x="4724400" y="3733799"/>
              <a:ext cx="1524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 flipH="1" flipV="1">
              <a:off x="61722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5400000" flipH="1" flipV="1">
              <a:off x="6400800" y="13716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6019800" y="13716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10800000">
              <a:off x="6553200" y="13716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5638800" y="3505200"/>
              <a:ext cx="304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391400" y="4267200"/>
              <a:ext cx="1066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rot="5400000" flipH="1" flipV="1">
              <a:off x="6819900" y="2933700"/>
              <a:ext cx="2667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7391400" y="39624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rot="5400000">
              <a:off x="7505700" y="3847306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7506494" y="4381500"/>
              <a:ext cx="227806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5562600" y="35052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257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 rot="5400000" flipH="1" flipV="1">
              <a:off x="5219700" y="4000500"/>
              <a:ext cx="5334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5400000">
              <a:off x="5600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5400000">
              <a:off x="7124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5791200" y="4495800"/>
              <a:ext cx="15240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rot="10800000">
              <a:off x="6248400" y="3505200"/>
              <a:ext cx="1524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10800000">
              <a:off x="6553200" y="3810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>
              <a:off x="6019800" y="3810000"/>
              <a:ext cx="2286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4" name="Group 133"/>
            <p:cNvGrpSpPr/>
            <p:nvPr/>
          </p:nvGrpSpPr>
          <p:grpSpPr>
            <a:xfrm>
              <a:off x="6269888" y="1717461"/>
              <a:ext cx="45719" cy="1650970"/>
              <a:chOff x="6172200" y="2362200"/>
              <a:chExt cx="152400" cy="762000"/>
            </a:xfrm>
          </p:grpSpPr>
          <p:cxnSp>
            <p:nvCxnSpPr>
              <p:cNvPr id="135" name="Straight Connector 134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0" name="TextBox 139"/>
            <p:cNvSpPr txBox="1"/>
            <p:nvPr/>
          </p:nvSpPr>
          <p:spPr>
            <a:xfrm>
              <a:off x="5263644" y="3387968"/>
              <a:ext cx="3379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B/3</a:t>
              </a: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150316" y="38842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6611808" y="3618524"/>
              <a:ext cx="919395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H/10</a:t>
              </a: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7569193" y="4443047"/>
              <a:ext cx="840702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H/12 to H/8</a:t>
              </a: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6099448" y="430629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0.4 H to 0.7 H</a:t>
              </a: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6635254" y="1164493"/>
              <a:ext cx="1107384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0.25 m to 0.4 m</a:t>
              </a: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8010747" y="2665047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705231" y="4986215"/>
              <a:ext cx="2937255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Cantilever Retaining Wall</a:t>
              </a: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8107680" y="1676400"/>
            <a:ext cx="5814385" cy="6231331"/>
            <a:chOff x="226647" y="1168399"/>
            <a:chExt cx="3964353" cy="4248635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752600" y="1600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1143000" y="2438400"/>
              <a:ext cx="2286000" cy="609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590800" y="38862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5400000">
              <a:off x="26289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10800000">
              <a:off x="1219200" y="4267200"/>
              <a:ext cx="1600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 flipH="1" flipV="1">
              <a:off x="1028700" y="40767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>
              <a:off x="12192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33400" y="2667000"/>
              <a:ext cx="2286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0" name="Group 89"/>
            <p:cNvGrpSpPr/>
            <p:nvPr/>
          </p:nvGrpSpPr>
          <p:grpSpPr>
            <a:xfrm>
              <a:off x="1647091" y="1744815"/>
              <a:ext cx="103556" cy="1326632"/>
              <a:chOff x="6172200" y="2362200"/>
              <a:chExt cx="152400" cy="762000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 rot="10800000">
                <a:off x="6172200" y="2362200"/>
                <a:ext cx="1524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 rot="5400000">
                <a:off x="5791200" y="2743200"/>
                <a:ext cx="762000" cy="0"/>
              </a:xfrm>
              <a:prstGeom prst="line">
                <a:avLst/>
              </a:prstGeom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4" name="Straight Connector 93"/>
            <p:cNvCxnSpPr/>
            <p:nvPr/>
          </p:nvCxnSpPr>
          <p:spPr>
            <a:xfrm>
              <a:off x="1981200" y="1600200"/>
              <a:ext cx="22098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>
              <a:off x="457200" y="3657600"/>
              <a:ext cx="11430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16383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866900" y="1409700"/>
              <a:ext cx="228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rot="10800000">
              <a:off x="19812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>
              <a:off x="1371600" y="13716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rot="5400000">
              <a:off x="2324894" y="2933700"/>
              <a:ext cx="2666206" cy="7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895600" y="4267200"/>
              <a:ext cx="9144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26289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>
              <a:off x="1028700" y="45339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10800000">
              <a:off x="685800" y="42672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Arrow Connector 117"/>
            <p:cNvCxnSpPr/>
            <p:nvPr/>
          </p:nvCxnSpPr>
          <p:spPr>
            <a:xfrm rot="5400000" flipH="1" flipV="1">
              <a:off x="609600" y="3962400"/>
              <a:ext cx="6096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 flipH="1" flipV="1">
              <a:off x="990600" y="3429000"/>
              <a:ext cx="4572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Arrow Connector 121"/>
            <p:cNvCxnSpPr/>
            <p:nvPr/>
          </p:nvCxnSpPr>
          <p:spPr>
            <a:xfrm rot="10800000">
              <a:off x="1637325" y="3429000"/>
              <a:ext cx="3048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123"/>
            <p:cNvCxnSpPr/>
            <p:nvPr/>
          </p:nvCxnSpPr>
          <p:spPr>
            <a:xfrm>
              <a:off x="838200" y="34290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2895600" y="3886200"/>
              <a:ext cx="381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2933700" y="3771900"/>
              <a:ext cx="229394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/>
            <p:cNvCxnSpPr/>
            <p:nvPr/>
          </p:nvCxnSpPr>
          <p:spPr>
            <a:xfrm rot="5400000" flipH="1" flipV="1">
              <a:off x="2857500" y="4457700"/>
              <a:ext cx="381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Arrow Connector 132"/>
            <p:cNvCxnSpPr/>
            <p:nvPr/>
          </p:nvCxnSpPr>
          <p:spPr>
            <a:xfrm>
              <a:off x="1219200" y="4495800"/>
              <a:ext cx="1600200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TextBox 136"/>
            <p:cNvSpPr txBox="1"/>
            <p:nvPr/>
          </p:nvSpPr>
          <p:spPr>
            <a:xfrm>
              <a:off x="1547447" y="1531815"/>
              <a:ext cx="204601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375505" y="2059352"/>
              <a:ext cx="367323" cy="23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48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26647" y="3290277"/>
              <a:ext cx="643970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D/2 to D</a:t>
              </a: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020272" y="1168399"/>
              <a:ext cx="974043" cy="2321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0.3 m to H/12</a:t>
              </a: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3520809" y="2786186"/>
              <a:ext cx="227554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H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1531340" y="4349283"/>
              <a:ext cx="998088" cy="4014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B =</a:t>
              </a:r>
            </a:p>
            <a:p>
              <a:pPr algn="ctr"/>
              <a:r>
                <a:rPr lang="en-US" sz="1613" dirty="0">
                  <a:latin typeface="Arial" pitchFamily="34" charset="0"/>
                  <a:cs typeface="Arial" pitchFamily="34" charset="0"/>
                </a:rPr>
                <a:t>0.5 H to 0.7 H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2915136" y="4431324"/>
              <a:ext cx="1024319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D = H/8 to H/6</a:t>
              </a: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621305" y="3833445"/>
              <a:ext cx="442866" cy="23218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13" dirty="0">
                  <a:latin typeface="Arial" pitchFamily="34" charset="0"/>
                  <a:cs typeface="Arial" pitchFamily="34" charset="0"/>
                </a:rPr>
                <a:t> &gt;1m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926123" y="5021384"/>
              <a:ext cx="2602460" cy="395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171" dirty="0"/>
                <a:t>Gravity Retaining Wall</a:t>
              </a:r>
            </a:p>
          </p:txBody>
        </p:sp>
      </p:grpSp>
      <p:sp>
        <p:nvSpPr>
          <p:cNvPr id="154" name="TextBox 153"/>
          <p:cNvSpPr txBox="1"/>
          <p:nvPr/>
        </p:nvSpPr>
        <p:spPr>
          <a:xfrm>
            <a:off x="5610294" y="447041"/>
            <a:ext cx="4321824" cy="5802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317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Approximate Dimensions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12242801" y="9499600"/>
            <a:ext cx="1808765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67" dirty="0">
                <a:latin typeface="Arial" pitchFamily="34" charset="0"/>
                <a:cs typeface="Arial" pitchFamily="34" charset="0"/>
              </a:rPr>
              <a:t>Kamal Tawfiq, 2011</a:t>
            </a:r>
          </a:p>
        </p:txBody>
      </p:sp>
    </p:spTree>
    <p:extLst>
      <p:ext uri="{BB962C8B-B14F-4D97-AF65-F5344CB8AC3E}">
        <p14:creationId xmlns:p14="http://schemas.microsoft.com/office/powerpoint/2010/main" val="212238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7262" y="1326934"/>
            <a:ext cx="7166610" cy="533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304290" y="329840"/>
            <a:ext cx="6062980" cy="580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71" dirty="0"/>
              <a:t>Counterfort Retaining Wall</a:t>
            </a:r>
          </a:p>
        </p:txBody>
      </p:sp>
      <p:pic>
        <p:nvPicPr>
          <p:cNvPr id="28674" name="Picture 2" descr="http://2.bp.blogspot.com/_SCx44qgbA00/TRvGFcDjXoI/AAAAAAAAGVs/hhWk7TFg6Sc/s1600/IMG_0080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970" y="329840"/>
            <a:ext cx="5394265" cy="359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https://encrypted-tbn0.gstatic.com/images?q=tbn:ANd9GcTjOmgbhHpdO2HYT_8gc8yfUy_W5h52J5yCd4dRw7BQvebU0k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9515" y="6992938"/>
            <a:ext cx="2458720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https://encrypted-tbn3.gstatic.com/images?q=tbn:ANd9GcQ9H_8lZxcYYm4QlSFrAHs8LWRztXPqTdnRbh2t74VfLZ2yTVzV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395" y="4065054"/>
            <a:ext cx="3799840" cy="2598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8" descr="https://encrypted-tbn0.gstatic.com/images?q=tbn:ANd9GcTk31MFPa3yeRkBFV1CLp-iW_Myw8OvOH_XYoQXFXaoA-o1gZk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507" y="7048791"/>
            <a:ext cx="3716020" cy="265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0759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942593" y="2230947"/>
            <a:ext cx="12849210" cy="3101340"/>
            <a:chOff x="247748" y="1581150"/>
            <a:chExt cx="8760825" cy="21145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7748" y="1581150"/>
              <a:ext cx="3206564" cy="204021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454312" y="1581150"/>
              <a:ext cx="2734491" cy="21145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88802" y="1581150"/>
              <a:ext cx="2819771" cy="2088039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420068" y="203449"/>
            <a:ext cx="319177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2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 Stability</a:t>
            </a:r>
          </a:p>
        </p:txBody>
      </p:sp>
      <p:pic>
        <p:nvPicPr>
          <p:cNvPr id="64" name="Picture 2" descr="http://bimandbeam.typepad.com/bim_beam/101508_2133_Thefallvint10_6.jpg"/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3" t="4573" r="12268"/>
          <a:stretch/>
        </p:blipFill>
        <p:spPr bwMode="auto">
          <a:xfrm>
            <a:off x="10460499" y="5420361"/>
            <a:ext cx="3878072" cy="414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/>
          <p:cNvSpPr txBox="1"/>
          <p:nvPr/>
        </p:nvSpPr>
        <p:spPr>
          <a:xfrm>
            <a:off x="420067" y="880558"/>
            <a:ext cx="1883464" cy="8369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13" b="1" u="sng" dirty="0"/>
              <a:t>Structural Design</a:t>
            </a:r>
          </a:p>
          <a:p>
            <a:r>
              <a:rPr lang="en-US" sz="1613" dirty="0"/>
              <a:t>Steel Reinforcement</a:t>
            </a:r>
          </a:p>
          <a:p>
            <a:r>
              <a:rPr lang="en-US" sz="1613" dirty="0"/>
              <a:t>and Thicknesses</a:t>
            </a:r>
          </a:p>
        </p:txBody>
      </p:sp>
      <p:pic>
        <p:nvPicPr>
          <p:cNvPr id="34818" name="Picture 2" descr="https://encrypted-tbn0.gstatic.com/images?q=tbn:ANd9GcTP6iOt1OTyvRhbCMV3OLMQeMFh-BUP9Y02S4UnQOzhEcr0W1p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799" y="6212336"/>
            <a:ext cx="3841750" cy="2556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6" name="Object 65"/>
          <p:cNvGraphicFramePr>
            <a:graphicFrameLocks noChangeAspect="1"/>
          </p:cNvGraphicFramePr>
          <p:nvPr>
            <p:extLst/>
          </p:nvPr>
        </p:nvGraphicFramePr>
        <p:xfrm>
          <a:off x="5462564" y="5632703"/>
          <a:ext cx="4869140" cy="417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" name="Image" r:id="rId8" imgW="6729840" imgH="5777640" progId="Photoshop.Image.8">
                  <p:embed/>
                </p:oleObj>
              </mc:Choice>
              <mc:Fallback>
                <p:oleObj name="Image" r:id="rId8" imgW="6729840" imgH="5777640" progId="Photoshop.Image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62564" y="5632703"/>
                        <a:ext cx="4869140" cy="417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75409" y="2001368"/>
            <a:ext cx="3513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</a:t>
            </a:r>
            <a:endParaRPr lang="en-US" sz="1600" dirty="0"/>
          </a:p>
        </p:txBody>
      </p:sp>
      <p:sp>
        <p:nvSpPr>
          <p:cNvPr id="7" name="Right Brace 6"/>
          <p:cNvSpPr/>
          <p:nvPr/>
        </p:nvSpPr>
        <p:spPr>
          <a:xfrm>
            <a:off x="2303531" y="1061600"/>
            <a:ext cx="131831" cy="65432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435362" y="1219976"/>
            <a:ext cx="15584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Structural Design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32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AutoShape 3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100" name="Rectangle 15"/>
          <p:cNvSpPr>
            <a:spLocks noChangeArrowheads="1"/>
          </p:cNvSpPr>
          <p:nvPr/>
        </p:nvSpPr>
        <p:spPr bwMode="auto">
          <a:xfrm>
            <a:off x="1625600" y="39468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4101" name="Rectangle 16"/>
          <p:cNvSpPr>
            <a:spLocks noChangeArrowheads="1"/>
          </p:cNvSpPr>
          <p:nvPr/>
        </p:nvSpPr>
        <p:spPr bwMode="auto">
          <a:xfrm>
            <a:off x="1625600" y="1033780"/>
            <a:ext cx="1176604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1- Sliding</a:t>
            </a:r>
            <a:endParaRPr lang="en-US" altLang="en-US" sz="2640" dirty="0"/>
          </a:p>
        </p:txBody>
      </p:sp>
      <p:pic>
        <p:nvPicPr>
          <p:cNvPr id="4102" name="Picture 105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Line 205"/>
          <p:cNvSpPr>
            <a:spLocks noChangeShapeType="1"/>
          </p:cNvSpPr>
          <p:nvPr/>
        </p:nvSpPr>
        <p:spPr bwMode="auto">
          <a:xfrm flipV="1">
            <a:off x="5616363" y="7343564"/>
            <a:ext cx="3902287" cy="481966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4" name="Text Box 206"/>
          <p:cNvSpPr txBox="1">
            <a:spLocks noChangeArrowheads="1"/>
          </p:cNvSpPr>
          <p:nvPr/>
        </p:nvSpPr>
        <p:spPr bwMode="auto">
          <a:xfrm rot="-471199">
            <a:off x="8266966" y="7216623"/>
            <a:ext cx="4168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Friction = (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∑W) tan 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  <a:r>
              <a:rPr lang="en-US" altLang="en-US" sz="264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64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+ </a:t>
            </a:r>
            <a:r>
              <a:rPr lang="en-US" altLang="en-US" sz="264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B.c</a:t>
            </a:r>
            <a:endParaRPr lang="en-US" altLang="en-US" sz="264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4105" name="Text Box 207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4106" name="Line 208"/>
          <p:cNvSpPr>
            <a:spLocks noChangeShapeType="1"/>
          </p:cNvSpPr>
          <p:nvPr/>
        </p:nvSpPr>
        <p:spPr bwMode="auto">
          <a:xfrm>
            <a:off x="9425517" y="1031452"/>
            <a:ext cx="185102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7" name="Text Box 209"/>
          <p:cNvSpPr txBox="1">
            <a:spLocks noChangeArrowheads="1"/>
          </p:cNvSpPr>
          <p:nvPr/>
        </p:nvSpPr>
        <p:spPr bwMode="auto">
          <a:xfrm>
            <a:off x="9432502" y="654262"/>
            <a:ext cx="174759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Force</a:t>
            </a:r>
          </a:p>
        </p:txBody>
      </p:sp>
      <p:sp>
        <p:nvSpPr>
          <p:cNvPr id="4108" name="Text Box 210"/>
          <p:cNvSpPr txBox="1">
            <a:spLocks noChangeArrowheads="1"/>
          </p:cNvSpPr>
          <p:nvPr/>
        </p:nvSpPr>
        <p:spPr bwMode="auto">
          <a:xfrm>
            <a:off x="9516322" y="1003512"/>
            <a:ext cx="1523174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Force</a:t>
            </a:r>
          </a:p>
        </p:txBody>
      </p:sp>
      <p:sp>
        <p:nvSpPr>
          <p:cNvPr id="4109" name="Line 212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10" name="Text Box 213"/>
          <p:cNvSpPr txBox="1">
            <a:spLocks noChangeArrowheads="1"/>
          </p:cNvSpPr>
          <p:nvPr/>
        </p:nvSpPr>
        <p:spPr bwMode="auto">
          <a:xfrm>
            <a:off x="11684000" y="64029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4111" name="Text Box 215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4112" name="Text Box 216"/>
          <p:cNvSpPr txBox="1">
            <a:spLocks noChangeArrowheads="1"/>
          </p:cNvSpPr>
          <p:nvPr/>
        </p:nvSpPr>
        <p:spPr bwMode="auto">
          <a:xfrm>
            <a:off x="11686329" y="947632"/>
            <a:ext cx="43152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4113" name="Text Box 217"/>
          <p:cNvSpPr txBox="1">
            <a:spLocks noChangeArrowheads="1"/>
          </p:cNvSpPr>
          <p:nvPr/>
        </p:nvSpPr>
        <p:spPr bwMode="auto">
          <a:xfrm>
            <a:off x="4875320" y="8831293"/>
            <a:ext cx="165311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D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114" name="Text Box 218"/>
          <p:cNvSpPr txBox="1">
            <a:spLocks noChangeArrowheads="1"/>
          </p:cNvSpPr>
          <p:nvPr/>
        </p:nvSpPr>
        <p:spPr bwMode="auto">
          <a:xfrm>
            <a:off x="7760124" y="8875531"/>
            <a:ext cx="297095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</a:t>
            </a:r>
            <a:r>
              <a:rPr lang="en-US" altLang="en-US" sz="2640" baseline="-25000" dirty="0"/>
              <a:t>R</a:t>
            </a:r>
            <a:r>
              <a:rPr lang="en-US" altLang="en-US" sz="2640" dirty="0"/>
              <a:t> =  P</a:t>
            </a:r>
            <a:r>
              <a:rPr lang="en-US" altLang="en-US" sz="2640" baseline="-25000" dirty="0"/>
              <a:t>p</a:t>
            </a:r>
            <a:r>
              <a:rPr lang="en-US" altLang="en-US" sz="2640" dirty="0"/>
              <a:t> + Friction</a:t>
            </a:r>
          </a:p>
        </p:txBody>
      </p:sp>
      <p:sp>
        <p:nvSpPr>
          <p:cNvPr id="4115" name="Text Box 219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1665374" y="6823710"/>
            <a:ext cx="826149" cy="75438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12301086" y="7541534"/>
            <a:ext cx="148528" cy="4316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997189" y="7985914"/>
            <a:ext cx="33736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If the soil is cohesive, add (BC) to the shear resistance</a:t>
            </a:r>
            <a:endParaRPr lang="en-US" sz="16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2207241" y="6634756"/>
            <a:ext cx="187691" cy="56614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2101350" y="6319704"/>
            <a:ext cx="1121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Cohesion</a:t>
            </a:r>
            <a:endParaRPr lang="en-US" sz="1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756484" y="4457462"/>
            <a:ext cx="192764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= 0.5 to 2/3 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f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11407140" y="4926330"/>
            <a:ext cx="917888" cy="2183130"/>
          </a:xfrm>
          <a:custGeom>
            <a:avLst/>
            <a:gdLst>
              <a:gd name="connsiteX0" fmla="*/ 0 w 917888"/>
              <a:gd name="connsiteY0" fmla="*/ 2183130 h 2183130"/>
              <a:gd name="connsiteX1" fmla="*/ 891540 w 917888"/>
              <a:gd name="connsiteY1" fmla="*/ 1120140 h 2183130"/>
              <a:gd name="connsiteX2" fmla="*/ 594360 w 917888"/>
              <a:gd name="connsiteY2" fmla="*/ 0 h 2183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7888" h="2183130">
                <a:moveTo>
                  <a:pt x="0" y="2183130"/>
                </a:moveTo>
                <a:cubicBezTo>
                  <a:pt x="396240" y="1833562"/>
                  <a:pt x="792480" y="1483995"/>
                  <a:pt x="891540" y="1120140"/>
                </a:cubicBezTo>
                <a:cubicBezTo>
                  <a:pt x="990600" y="756285"/>
                  <a:pt x="792480" y="378142"/>
                  <a:pt x="594360" y="0"/>
                </a:cubicBezTo>
              </a:path>
            </a:pathLst>
          </a:custGeom>
          <a:noFill/>
          <a:ln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965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spect="1" noChangeArrowheads="1" noTextEdit="1"/>
          </p:cNvSpPr>
          <p:nvPr/>
        </p:nvSpPr>
        <p:spPr bwMode="auto">
          <a:xfrm>
            <a:off x="1695450" y="1124586"/>
            <a:ext cx="12153900" cy="7809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435860" y="1830071"/>
            <a:ext cx="11010689" cy="697335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pic>
        <p:nvPicPr>
          <p:cNvPr id="5124" name="Picture 6" descr="EXTERNAL STABILITY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770" y="1532043"/>
            <a:ext cx="10728960" cy="715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9"/>
          <p:cNvSpPr>
            <a:spLocks noChangeArrowheads="1"/>
          </p:cNvSpPr>
          <p:nvPr/>
        </p:nvSpPr>
        <p:spPr bwMode="auto">
          <a:xfrm>
            <a:off x="1353648" y="245102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5126" name="Rectangle 10"/>
          <p:cNvSpPr>
            <a:spLocks noChangeArrowheads="1"/>
          </p:cNvSpPr>
          <p:nvPr/>
        </p:nvSpPr>
        <p:spPr bwMode="auto">
          <a:xfrm>
            <a:off x="1460290" y="901066"/>
            <a:ext cx="1806585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2- Overturning</a:t>
            </a:r>
            <a:endParaRPr lang="en-US" altLang="en-US" sz="2640" dirty="0"/>
          </a:p>
        </p:txBody>
      </p:sp>
      <p:sp>
        <p:nvSpPr>
          <p:cNvPr id="5127" name="Freeform 11"/>
          <p:cNvSpPr>
            <a:spLocks/>
          </p:cNvSpPr>
          <p:nvPr/>
        </p:nvSpPr>
        <p:spPr bwMode="auto">
          <a:xfrm rot="-748244">
            <a:off x="4128560" y="3092027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8" name="Freeform 12"/>
          <p:cNvSpPr>
            <a:spLocks/>
          </p:cNvSpPr>
          <p:nvPr/>
        </p:nvSpPr>
        <p:spPr bwMode="auto">
          <a:xfrm rot="748244" flipH="1">
            <a:off x="10671176" y="2849880"/>
            <a:ext cx="2582121" cy="3101340"/>
          </a:xfrm>
          <a:custGeom>
            <a:avLst/>
            <a:gdLst>
              <a:gd name="T0" fmla="*/ 2147483646 w 1109"/>
              <a:gd name="T1" fmla="*/ 0 h 1332"/>
              <a:gd name="T2" fmla="*/ 2147483646 w 1109"/>
              <a:gd name="T3" fmla="*/ 2147483646 h 1332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1109" h="1332">
                <a:moveTo>
                  <a:pt x="1109" y="0"/>
                </a:moveTo>
                <a:cubicBezTo>
                  <a:pt x="279" y="81"/>
                  <a:pt x="0" y="805"/>
                  <a:pt x="225" y="1332"/>
                </a:cubicBezTo>
              </a:path>
            </a:pathLst>
          </a:custGeom>
          <a:noFill/>
          <a:ln w="38100" cmpd="sng">
            <a:solidFill>
              <a:schemeClr val="bg1"/>
            </a:solidFill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3947293" y="2277111"/>
            <a:ext cx="2877133" cy="1068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Driving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9954049" y="1778848"/>
            <a:ext cx="2952327" cy="155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Resisting Moment</a:t>
            </a:r>
          </a:p>
          <a:p>
            <a:pPr algn="ctr"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</a:t>
            </a:r>
            <a:endParaRPr lang="en-US" sz="317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131" name="Text Box 15"/>
          <p:cNvSpPr txBox="1">
            <a:spLocks noChangeArrowheads="1"/>
          </p:cNvSpPr>
          <p:nvPr/>
        </p:nvSpPr>
        <p:spPr bwMode="auto">
          <a:xfrm>
            <a:off x="5211234" y="803277"/>
            <a:ext cx="4207299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Factor of Safety Against Sliding = </a:t>
            </a:r>
          </a:p>
        </p:txBody>
      </p:sp>
      <p:sp>
        <p:nvSpPr>
          <p:cNvPr id="5132" name="Line 16"/>
          <p:cNvSpPr>
            <a:spLocks noChangeShapeType="1"/>
          </p:cNvSpPr>
          <p:nvPr/>
        </p:nvSpPr>
        <p:spPr bwMode="auto">
          <a:xfrm>
            <a:off x="9297459" y="1031452"/>
            <a:ext cx="185102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3" name="Text Box 17"/>
          <p:cNvSpPr txBox="1">
            <a:spLocks noChangeArrowheads="1"/>
          </p:cNvSpPr>
          <p:nvPr/>
        </p:nvSpPr>
        <p:spPr bwMode="auto">
          <a:xfrm>
            <a:off x="9304444" y="654262"/>
            <a:ext cx="1984839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Resisting Moment</a:t>
            </a:r>
          </a:p>
        </p:txBody>
      </p:sp>
      <p:sp>
        <p:nvSpPr>
          <p:cNvPr id="5134" name="Text Box 18"/>
          <p:cNvSpPr txBox="1">
            <a:spLocks noChangeArrowheads="1"/>
          </p:cNvSpPr>
          <p:nvPr/>
        </p:nvSpPr>
        <p:spPr bwMode="auto">
          <a:xfrm>
            <a:off x="9388264" y="1003512"/>
            <a:ext cx="1760418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Driving Moment</a:t>
            </a:r>
          </a:p>
        </p:txBody>
      </p:sp>
      <p:sp>
        <p:nvSpPr>
          <p:cNvPr id="5135" name="Line 19"/>
          <p:cNvSpPr>
            <a:spLocks noChangeShapeType="1"/>
          </p:cNvSpPr>
          <p:nvPr/>
        </p:nvSpPr>
        <p:spPr bwMode="auto">
          <a:xfrm>
            <a:off x="11665374" y="1017482"/>
            <a:ext cx="66590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36" name="Text Box 20"/>
          <p:cNvSpPr txBox="1">
            <a:spLocks noChangeArrowheads="1"/>
          </p:cNvSpPr>
          <p:nvPr/>
        </p:nvSpPr>
        <p:spPr bwMode="auto">
          <a:xfrm>
            <a:off x="11684000" y="64029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R</a:t>
            </a:r>
          </a:p>
        </p:txBody>
      </p:sp>
      <p:sp>
        <p:nvSpPr>
          <p:cNvPr id="5137" name="Text Box 21"/>
          <p:cNvSpPr txBox="1">
            <a:spLocks noChangeArrowheads="1"/>
          </p:cNvSpPr>
          <p:nvPr/>
        </p:nvSpPr>
        <p:spPr bwMode="auto">
          <a:xfrm>
            <a:off x="11211349" y="800947"/>
            <a:ext cx="338554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=</a:t>
            </a:r>
          </a:p>
        </p:txBody>
      </p:sp>
      <p:sp>
        <p:nvSpPr>
          <p:cNvPr id="5138" name="Text Box 22"/>
          <p:cNvSpPr txBox="1">
            <a:spLocks noChangeArrowheads="1"/>
          </p:cNvSpPr>
          <p:nvPr/>
        </p:nvSpPr>
        <p:spPr bwMode="auto">
          <a:xfrm>
            <a:off x="11686329" y="947632"/>
            <a:ext cx="481222" cy="36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M</a:t>
            </a:r>
            <a:r>
              <a:rPr lang="en-US" altLang="en-US" sz="1760" baseline="-25000" dirty="0"/>
              <a:t>D</a:t>
            </a:r>
          </a:p>
        </p:txBody>
      </p:sp>
      <p:sp>
        <p:nvSpPr>
          <p:cNvPr id="5139" name="Text Box 23"/>
          <p:cNvSpPr txBox="1">
            <a:spLocks noChangeArrowheads="1"/>
          </p:cNvSpPr>
          <p:nvPr/>
        </p:nvSpPr>
        <p:spPr bwMode="auto">
          <a:xfrm>
            <a:off x="5229861" y="8845339"/>
            <a:ext cx="2055919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D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. y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5140" name="Text Box 24"/>
          <p:cNvSpPr txBox="1">
            <a:spLocks noChangeArrowheads="1"/>
          </p:cNvSpPr>
          <p:nvPr/>
        </p:nvSpPr>
        <p:spPr bwMode="auto">
          <a:xfrm>
            <a:off x="7560523" y="8845339"/>
            <a:ext cx="6016413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M</a:t>
            </a:r>
            <a:r>
              <a:rPr lang="en-US" altLang="en-US" sz="2347" baseline="-25000" dirty="0"/>
              <a:t>R</a:t>
            </a:r>
            <a:r>
              <a:rPr lang="en-US" altLang="en-US" sz="2347" dirty="0"/>
              <a:t> =  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.y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+ W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1</a:t>
            </a:r>
            <a:r>
              <a:rPr lang="en-US" altLang="en-US" sz="2347" dirty="0"/>
              <a:t> + W</a:t>
            </a:r>
            <a:r>
              <a:rPr lang="en-US" altLang="en-US" sz="2347" baseline="-25000" dirty="0"/>
              <a:t>2</a:t>
            </a:r>
            <a:r>
              <a:rPr lang="en-US" altLang="en-US" sz="2347" dirty="0"/>
              <a:t> a</a:t>
            </a:r>
            <a:r>
              <a:rPr lang="en-US" altLang="en-US" sz="2053" baseline="-25000" dirty="0"/>
              <a:t>2</a:t>
            </a:r>
            <a:r>
              <a:rPr lang="en-US" altLang="en-US" sz="2347" dirty="0"/>
              <a:t> +W</a:t>
            </a:r>
            <a:r>
              <a:rPr lang="en-US" altLang="en-US" sz="1760" baseline="-25000" dirty="0"/>
              <a:t>3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3</a:t>
            </a:r>
            <a:r>
              <a:rPr lang="en-US" altLang="en-US" sz="2347" dirty="0"/>
              <a:t> +W</a:t>
            </a:r>
            <a:r>
              <a:rPr lang="en-US" altLang="en-US" sz="2347" baseline="-25000" dirty="0"/>
              <a:t>4</a:t>
            </a:r>
            <a:r>
              <a:rPr lang="en-US" altLang="en-US" sz="2347" dirty="0"/>
              <a:t> a</a:t>
            </a:r>
            <a:r>
              <a:rPr lang="en-US" altLang="en-US" sz="2347" baseline="-25000" dirty="0"/>
              <a:t>4</a:t>
            </a:r>
          </a:p>
        </p:txBody>
      </p:sp>
      <p:sp>
        <p:nvSpPr>
          <p:cNvPr id="5141" name="Text Box 25"/>
          <p:cNvSpPr txBox="1">
            <a:spLocks noChangeArrowheads="1"/>
          </p:cNvSpPr>
          <p:nvPr/>
        </p:nvSpPr>
        <p:spPr bwMode="auto">
          <a:xfrm>
            <a:off x="1637243" y="8845339"/>
            <a:ext cx="264745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Moment About o</a:t>
            </a:r>
          </a:p>
        </p:txBody>
      </p:sp>
      <p:sp>
        <p:nvSpPr>
          <p:cNvPr id="5142" name="Text Box 26"/>
          <p:cNvSpPr txBox="1">
            <a:spLocks noChangeArrowheads="1"/>
          </p:cNvSpPr>
          <p:nvPr/>
        </p:nvSpPr>
        <p:spPr bwMode="auto">
          <a:xfrm>
            <a:off x="12764347" y="9699837"/>
            <a:ext cx="1625573" cy="3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By: Kamal Tawfiq</a:t>
            </a:r>
          </a:p>
        </p:txBody>
      </p:sp>
      <p:sp>
        <p:nvSpPr>
          <p:cNvPr id="5143" name="Line 27"/>
          <p:cNvSpPr>
            <a:spLocks noChangeShapeType="1"/>
          </p:cNvSpPr>
          <p:nvPr/>
        </p:nvSpPr>
        <p:spPr bwMode="auto">
          <a:xfrm flipV="1">
            <a:off x="5411470" y="3424979"/>
            <a:ext cx="0" cy="331554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4" name="Line 28"/>
          <p:cNvSpPr>
            <a:spLocks noChangeShapeType="1"/>
          </p:cNvSpPr>
          <p:nvPr/>
        </p:nvSpPr>
        <p:spPr bwMode="auto">
          <a:xfrm flipH="1">
            <a:off x="5402157" y="3648499"/>
            <a:ext cx="33574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5" name="Line 29"/>
          <p:cNvSpPr>
            <a:spLocks noChangeShapeType="1"/>
          </p:cNvSpPr>
          <p:nvPr/>
        </p:nvSpPr>
        <p:spPr bwMode="auto">
          <a:xfrm flipH="1">
            <a:off x="5411471" y="5343526"/>
            <a:ext cx="18789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6" name="Line 30"/>
          <p:cNvSpPr>
            <a:spLocks noChangeShapeType="1"/>
          </p:cNvSpPr>
          <p:nvPr/>
        </p:nvSpPr>
        <p:spPr bwMode="auto">
          <a:xfrm flipH="1">
            <a:off x="5411470" y="7317952"/>
            <a:ext cx="2349289" cy="21420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47" name="Line 31"/>
          <p:cNvSpPr>
            <a:spLocks noChangeShapeType="1"/>
          </p:cNvSpPr>
          <p:nvPr/>
        </p:nvSpPr>
        <p:spPr bwMode="auto">
          <a:xfrm flipH="1">
            <a:off x="5411470" y="6533304"/>
            <a:ext cx="719456" cy="535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4064" name="Text Box 32"/>
          <p:cNvSpPr txBox="1">
            <a:spLocks noChangeArrowheads="1"/>
          </p:cNvSpPr>
          <p:nvPr/>
        </p:nvSpPr>
        <p:spPr bwMode="auto">
          <a:xfrm>
            <a:off x="6917903" y="310134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</a:t>
            </a:r>
          </a:p>
        </p:txBody>
      </p:sp>
      <p:sp>
        <p:nvSpPr>
          <p:cNvPr id="44065" name="Text Box 33"/>
          <p:cNvSpPr txBox="1">
            <a:spLocks noChangeArrowheads="1"/>
          </p:cNvSpPr>
          <p:nvPr/>
        </p:nvSpPr>
        <p:spPr bwMode="auto">
          <a:xfrm>
            <a:off x="5972600" y="4901143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44066" name="Text Box 34"/>
          <p:cNvSpPr txBox="1">
            <a:spLocks noChangeArrowheads="1"/>
          </p:cNvSpPr>
          <p:nvPr/>
        </p:nvSpPr>
        <p:spPr bwMode="auto">
          <a:xfrm>
            <a:off x="5520903" y="6049011"/>
            <a:ext cx="518091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5151" name="Text Box 35"/>
          <p:cNvSpPr txBox="1">
            <a:spLocks noChangeArrowheads="1"/>
          </p:cNvSpPr>
          <p:nvPr/>
        </p:nvSpPr>
        <p:spPr bwMode="auto">
          <a:xfrm>
            <a:off x="6335819" y="7166610"/>
            <a:ext cx="497252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bg1"/>
                </a:solidFill>
              </a:rPr>
              <a:t>a</a:t>
            </a:r>
            <a:r>
              <a:rPr lang="en-US" altLang="en-US" sz="2640" baseline="-25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4068" name="Text Box 36"/>
          <p:cNvSpPr txBox="1">
            <a:spLocks noChangeArrowheads="1"/>
          </p:cNvSpPr>
          <p:nvPr/>
        </p:nvSpPr>
        <p:spPr bwMode="auto">
          <a:xfrm>
            <a:off x="10456970" y="6342381"/>
            <a:ext cx="492699" cy="58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</a:t>
            </a:r>
            <a:r>
              <a:rPr lang="en-US" sz="3171" baseline="-250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</a:t>
            </a:r>
          </a:p>
        </p:txBody>
      </p:sp>
      <p:sp>
        <p:nvSpPr>
          <p:cNvPr id="5153" name="Line 37"/>
          <p:cNvSpPr>
            <a:spLocks noChangeShapeType="1"/>
          </p:cNvSpPr>
          <p:nvPr/>
        </p:nvSpPr>
        <p:spPr bwMode="auto">
          <a:xfrm>
            <a:off x="10347537" y="5899998"/>
            <a:ext cx="0" cy="13108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54" name="Text Box 38"/>
          <p:cNvSpPr txBox="1">
            <a:spLocks noChangeArrowheads="1"/>
          </p:cNvSpPr>
          <p:nvPr/>
        </p:nvSpPr>
        <p:spPr bwMode="auto">
          <a:xfrm>
            <a:off x="4210050" y="7448340"/>
            <a:ext cx="56112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solidFill>
                  <a:schemeClr val="tx2"/>
                </a:solidFill>
              </a:rPr>
              <a:t>y</a:t>
            </a:r>
            <a:r>
              <a:rPr lang="en-US" altLang="en-US" sz="2640" baseline="-25000" dirty="0">
                <a:solidFill>
                  <a:schemeClr val="tx2"/>
                </a:solidFill>
              </a:rPr>
              <a:t>p</a:t>
            </a:r>
          </a:p>
        </p:txBody>
      </p:sp>
      <p:sp>
        <p:nvSpPr>
          <p:cNvPr id="5155" name="Line 39"/>
          <p:cNvSpPr>
            <a:spLocks noChangeShapeType="1"/>
          </p:cNvSpPr>
          <p:nvPr/>
        </p:nvSpPr>
        <p:spPr bwMode="auto">
          <a:xfrm>
            <a:off x="4747896" y="7543801"/>
            <a:ext cx="0" cy="41677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36" name="Straight Connector 35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3322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2491740" y="1294553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7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1294553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7" name="Freeform 3" descr="Light vertical"/>
          <p:cNvSpPr>
            <a:spLocks/>
          </p:cNvSpPr>
          <p:nvPr/>
        </p:nvSpPr>
        <p:spPr bwMode="auto">
          <a:xfrm>
            <a:off x="5418456" y="704088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4657091" y="779293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9683962" y="692446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747857" y="8868622"/>
            <a:ext cx="184731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cs typeface="Arial" panose="020B0604020202020204" pitchFamily="34" charset="0"/>
            </a:endParaRPr>
          </a:p>
        </p:txBody>
      </p:sp>
      <p:sp>
        <p:nvSpPr>
          <p:cNvPr id="6151" name="Rectangle 9"/>
          <p:cNvSpPr>
            <a:spLocks noChangeArrowheads="1"/>
          </p:cNvSpPr>
          <p:nvPr/>
        </p:nvSpPr>
        <p:spPr bwMode="auto">
          <a:xfrm>
            <a:off x="1460289" y="284086"/>
            <a:ext cx="2805255" cy="40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>
                <a:solidFill>
                  <a:srgbClr val="000000"/>
                </a:solidFill>
              </a:rPr>
              <a:t>I. External Stability</a:t>
            </a:r>
            <a:endParaRPr lang="en-US" altLang="en-US" sz="2640" dirty="0"/>
          </a:p>
        </p:txBody>
      </p:sp>
      <p:sp>
        <p:nvSpPr>
          <p:cNvPr id="6152" name="Rectangle 10"/>
          <p:cNvSpPr>
            <a:spLocks noChangeArrowheads="1"/>
          </p:cNvSpPr>
          <p:nvPr/>
        </p:nvSpPr>
        <p:spPr bwMode="auto">
          <a:xfrm>
            <a:off x="1460289" y="901066"/>
            <a:ext cx="3422412" cy="3385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i="1" dirty="0">
                <a:solidFill>
                  <a:srgbClr val="000000"/>
                </a:solidFill>
              </a:rPr>
              <a:t>3- Bearing Capacity Failure</a:t>
            </a:r>
            <a:endParaRPr lang="en-US" altLang="en-US" sz="264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410200" y="7825530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22427" y="7343564"/>
            <a:ext cx="0" cy="78325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410200" y="7973180"/>
            <a:ext cx="4312228" cy="549782"/>
          </a:xfrm>
          <a:prstGeom prst="straightConnector1">
            <a:avLst/>
          </a:prstGeom>
          <a:ln>
            <a:solidFill>
              <a:schemeClr val="tx1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09410" y="8081275"/>
            <a:ext cx="4635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9889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2491740" y="852170"/>
          <a:ext cx="10728960" cy="7152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Image" r:id="rId3" imgW="9752381" imgH="6501587" progId="Photoshop.Image.10">
                  <p:embed/>
                </p:oleObj>
              </mc:Choice>
              <mc:Fallback>
                <p:oleObj name="Image" r:id="rId3" imgW="9752381" imgH="6501587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1740" y="852170"/>
                        <a:ext cx="10728960" cy="71526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1" name="Freeform 3" descr="Light vertical"/>
          <p:cNvSpPr>
            <a:spLocks/>
          </p:cNvSpPr>
          <p:nvPr/>
        </p:nvSpPr>
        <p:spPr bwMode="auto">
          <a:xfrm>
            <a:off x="5418456" y="6593841"/>
            <a:ext cx="4305088" cy="1383030"/>
          </a:xfrm>
          <a:custGeom>
            <a:avLst/>
            <a:gdLst>
              <a:gd name="T0" fmla="*/ 0 w 1849"/>
              <a:gd name="T1" fmla="*/ 2147483646 h 594"/>
              <a:gd name="T2" fmla="*/ 2147483646 w 1849"/>
              <a:gd name="T3" fmla="*/ 2147483646 h 594"/>
              <a:gd name="T4" fmla="*/ 2147483646 w 1849"/>
              <a:gd name="T5" fmla="*/ 0 h 594"/>
              <a:gd name="T6" fmla="*/ 2147483646 w 1849"/>
              <a:gd name="T7" fmla="*/ 2147483646 h 594"/>
              <a:gd name="T8" fmla="*/ 0 w 1849"/>
              <a:gd name="T9" fmla="*/ 2147483646 h 5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849" h="594">
                <a:moveTo>
                  <a:pt x="0" y="594"/>
                </a:moveTo>
                <a:lnTo>
                  <a:pt x="3" y="240"/>
                </a:lnTo>
                <a:lnTo>
                  <a:pt x="1847" y="0"/>
                </a:lnTo>
                <a:lnTo>
                  <a:pt x="1849" y="54"/>
                </a:lnTo>
                <a:lnTo>
                  <a:pt x="0" y="594"/>
                </a:lnTo>
                <a:close/>
              </a:path>
            </a:pathLst>
          </a:custGeom>
          <a:pattFill prst="ltVert">
            <a:fgClr>
              <a:schemeClr val="tx1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657091" y="7345892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9683962" y="6477423"/>
            <a:ext cx="73449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q</a:t>
            </a:r>
            <a:r>
              <a:rPr lang="en-US" altLang="en-US" sz="2640" baseline="-25000" dirty="0"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174" name="Line 6"/>
          <p:cNvSpPr>
            <a:spLocks noChangeShapeType="1"/>
          </p:cNvSpPr>
          <p:nvPr/>
        </p:nvSpPr>
        <p:spPr bwMode="auto">
          <a:xfrm flipV="1">
            <a:off x="7004050" y="4554221"/>
            <a:ext cx="0" cy="2305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75" name="Line 7"/>
          <p:cNvSpPr>
            <a:spLocks noChangeShapeType="1"/>
          </p:cNvSpPr>
          <p:nvPr/>
        </p:nvSpPr>
        <p:spPr bwMode="auto">
          <a:xfrm flipV="1">
            <a:off x="7020350" y="5017560"/>
            <a:ext cx="1494790" cy="191389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 type="stealth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7972637" y="4221269"/>
            <a:ext cx="651140" cy="1085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645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R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6245014" y="3995421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8487200" y="6093250"/>
            <a:ext cx="875561" cy="724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107" dirty="0">
                <a:solidFill>
                  <a:srgbClr val="FF0000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4107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</a:p>
        </p:txBody>
      </p:sp>
      <p:sp>
        <p:nvSpPr>
          <p:cNvPr id="7179" name="Line 11"/>
          <p:cNvSpPr>
            <a:spLocks noChangeShapeType="1"/>
          </p:cNvSpPr>
          <p:nvPr/>
        </p:nvSpPr>
        <p:spPr bwMode="auto">
          <a:xfrm flipV="1">
            <a:off x="5411470" y="4693921"/>
            <a:ext cx="0" cy="129921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>
            <a:off x="5397500" y="5182870"/>
            <a:ext cx="1564640" cy="558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1504527" y="207222"/>
            <a:ext cx="6200736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cs typeface="Arial" panose="020B0604020202020204" pitchFamily="34" charset="0"/>
              </a:rPr>
              <a:t>3- Check for Bearing Capacity Failure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V="1">
            <a:off x="7146080" y="6666020"/>
            <a:ext cx="1466850" cy="18161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6990080" y="7003627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4" name="Line 16"/>
          <p:cNvSpPr>
            <a:spLocks noChangeShapeType="1"/>
          </p:cNvSpPr>
          <p:nvPr/>
        </p:nvSpPr>
        <p:spPr bwMode="auto">
          <a:xfrm flipV="1">
            <a:off x="6990080" y="7683500"/>
            <a:ext cx="800947" cy="1024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7340196" y="7352917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e</a:t>
            </a:r>
          </a:p>
        </p:txBody>
      </p:sp>
      <p:sp>
        <p:nvSpPr>
          <p:cNvPr id="7187" name="Rectangle 19"/>
          <p:cNvSpPr>
            <a:spLocks noChangeArrowheads="1"/>
          </p:cNvSpPr>
          <p:nvPr/>
        </p:nvSpPr>
        <p:spPr bwMode="auto">
          <a:xfrm>
            <a:off x="5863167" y="5001260"/>
            <a:ext cx="391160" cy="4191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5793317" y="4957022"/>
            <a:ext cx="410690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i="1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>
            <a:off x="5970270" y="504782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0" name="Text Box 22"/>
          <p:cNvSpPr txBox="1">
            <a:spLocks noChangeArrowheads="1"/>
          </p:cNvSpPr>
          <p:nvPr/>
        </p:nvSpPr>
        <p:spPr bwMode="auto">
          <a:xfrm>
            <a:off x="1304290" y="8471959"/>
            <a:ext cx="3623108" cy="135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S"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 = sum of all vertical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 = sum of all horizontal loads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endParaRPr lang="en-US" altLang="en-US" sz="2053" dirty="0"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R =  </a:t>
            </a:r>
            <a:r>
              <a:rPr lang="en-US" altLang="en-US" sz="2053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  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V)</a:t>
            </a:r>
            <a:r>
              <a:rPr lang="en-US" altLang="en-US" sz="2053" baseline="30000" dirty="0">
                <a:latin typeface="Times New Roman" panose="02020603050405020304" pitchFamily="18" charset="0"/>
                <a:cs typeface="Arial" panose="020B0604020202020204" pitchFamily="34" charset="0"/>
              </a:rPr>
              <a:t>2  + </a:t>
            </a:r>
            <a:r>
              <a:rPr lang="en-US" altLang="en-US" sz="2053" dirty="0">
                <a:cs typeface="Arial" panose="020B0604020202020204" pitchFamily="34" charset="0"/>
              </a:rPr>
              <a:t>(</a:t>
            </a:r>
            <a:r>
              <a:rPr lang="en-US" altLang="en-US" sz="2053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053" dirty="0">
                <a:latin typeface="Times New Roman" panose="02020603050405020304" pitchFamily="18" charset="0"/>
                <a:cs typeface="Arial" panose="020B0604020202020204" pitchFamily="34" charset="0"/>
              </a:rPr>
              <a:t>H</a:t>
            </a:r>
            <a:r>
              <a:rPr lang="en-US" altLang="en-US" sz="2053" dirty="0">
                <a:cs typeface="Arial" panose="020B0604020202020204" pitchFamily="34" charset="0"/>
              </a:rPr>
              <a:t>)</a:t>
            </a:r>
            <a:r>
              <a:rPr lang="en-US" altLang="en-US" sz="2053" baseline="30000" dirty="0">
                <a:cs typeface="Arial" panose="020B0604020202020204" pitchFamily="34" charset="0"/>
              </a:rPr>
              <a:t>2</a:t>
            </a:r>
            <a:r>
              <a:rPr lang="en-US" altLang="en-US" sz="2053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7191" name="Line 23"/>
          <p:cNvSpPr>
            <a:spLocks noChangeShapeType="1"/>
          </p:cNvSpPr>
          <p:nvPr/>
        </p:nvSpPr>
        <p:spPr bwMode="auto">
          <a:xfrm flipV="1">
            <a:off x="1902673" y="9424247"/>
            <a:ext cx="123401" cy="3771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2" name="Line 24"/>
          <p:cNvSpPr>
            <a:spLocks noChangeShapeType="1"/>
          </p:cNvSpPr>
          <p:nvPr/>
        </p:nvSpPr>
        <p:spPr bwMode="auto">
          <a:xfrm>
            <a:off x="2021417" y="9419590"/>
            <a:ext cx="13876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3" name="Line 25"/>
          <p:cNvSpPr>
            <a:spLocks noChangeShapeType="1"/>
          </p:cNvSpPr>
          <p:nvPr/>
        </p:nvSpPr>
        <p:spPr bwMode="auto">
          <a:xfrm flipH="1" flipV="1">
            <a:off x="1874732" y="9626813"/>
            <a:ext cx="25611" cy="16996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64" name="Text Box 27"/>
          <p:cNvSpPr txBox="1">
            <a:spLocks noChangeArrowheads="1"/>
          </p:cNvSpPr>
          <p:nvPr/>
        </p:nvSpPr>
        <p:spPr bwMode="auto">
          <a:xfrm>
            <a:off x="5225203" y="8532502"/>
            <a:ext cx="2852209" cy="1175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net</a:t>
            </a:r>
            <a:r>
              <a:rPr lang="en-US" altLang="en-US" sz="2640" dirty="0">
                <a:cs typeface="Arial" panose="020B0604020202020204" pitchFamily="34" charset="0"/>
              </a:rPr>
              <a:t> =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>
                <a:cs typeface="Arial" panose="020B0604020202020204" pitchFamily="34" charset="0"/>
              </a:rPr>
              <a:t>R</a:t>
            </a:r>
            <a:r>
              <a:rPr lang="en-US" altLang="en-US" sz="2640" dirty="0">
                <a:cs typeface="Arial" panose="020B0604020202020204" pitchFamily="34" charset="0"/>
              </a:rPr>
              <a:t> – </a:t>
            </a:r>
            <a:r>
              <a:rPr lang="en-US" altLang="en-US" sz="2640" dirty="0" err="1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err="1" smtClean="0">
                <a:cs typeface="Arial" panose="020B0604020202020204" pitchFamily="34" charset="0"/>
              </a:rPr>
              <a:t>M</a:t>
            </a:r>
            <a:r>
              <a:rPr lang="en-US" altLang="en-US" sz="2640" baseline="-25000" dirty="0" err="1" smtClean="0">
                <a:cs typeface="Arial" panose="020B0604020202020204" pitchFamily="34" charset="0"/>
              </a:rPr>
              <a:t>D</a:t>
            </a:r>
            <a:endParaRPr lang="en-US" altLang="en-US" sz="2640" baseline="-25000" dirty="0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baseline="-25000" dirty="0"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en-US" sz="2640" dirty="0" smtClean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640" dirty="0" smtClean="0">
                <a:latin typeface="Times New Roman" panose="02020603050405020304" pitchFamily="18" charset="0"/>
                <a:cs typeface="Arial" panose="020B0604020202020204" pitchFamily="34" charset="0"/>
              </a:rPr>
              <a:t>V </a:t>
            </a:r>
            <a:r>
              <a:rPr lang="en-US" altLang="en-US" sz="264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en-US" sz="2640" dirty="0" smtClean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cs typeface="Arial" panose="020B0604020202020204" pitchFamily="34" charset="0"/>
              </a:rPr>
              <a:t>= </a:t>
            </a:r>
          </a:p>
        </p:txBody>
      </p:sp>
      <p:sp>
        <p:nvSpPr>
          <p:cNvPr id="7266" name="Text Box 29"/>
          <p:cNvSpPr txBox="1">
            <a:spLocks noChangeArrowheads="1"/>
          </p:cNvSpPr>
          <p:nvPr/>
        </p:nvSpPr>
        <p:spPr bwMode="auto">
          <a:xfrm>
            <a:off x="6354578" y="9215466"/>
            <a:ext cx="915035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cs typeface="Arial" panose="020B0604020202020204" pitchFamily="34" charset="0"/>
              </a:rPr>
              <a:t>M</a:t>
            </a:r>
            <a:r>
              <a:rPr lang="en-US" altLang="en-US" sz="2347" baseline="-25000" dirty="0">
                <a:cs typeface="Arial" panose="020B0604020202020204" pitchFamily="34" charset="0"/>
              </a:rPr>
              <a:t>net</a:t>
            </a:r>
          </a:p>
        </p:txBody>
      </p:sp>
      <p:sp>
        <p:nvSpPr>
          <p:cNvPr id="7267" name="Rectangle 30"/>
          <p:cNvSpPr>
            <a:spLocks noChangeArrowheads="1"/>
          </p:cNvSpPr>
          <p:nvPr/>
        </p:nvSpPr>
        <p:spPr bwMode="auto">
          <a:xfrm>
            <a:off x="7059930" y="9387001"/>
            <a:ext cx="183938" cy="498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40" dirty="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268" name="Line 31"/>
          <p:cNvSpPr>
            <a:spLocks noChangeShapeType="1"/>
          </p:cNvSpPr>
          <p:nvPr/>
        </p:nvSpPr>
        <p:spPr bwMode="auto">
          <a:xfrm>
            <a:off x="5886584" y="9304157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5" name="Text Box 32"/>
          <p:cNvSpPr txBox="1">
            <a:spLocks noChangeArrowheads="1"/>
          </p:cNvSpPr>
          <p:nvPr/>
        </p:nvSpPr>
        <p:spPr bwMode="auto">
          <a:xfrm>
            <a:off x="8419678" y="8553451"/>
            <a:ext cx="2314363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e =           - X</a:t>
            </a:r>
          </a:p>
        </p:txBody>
      </p:sp>
      <p:sp>
        <p:nvSpPr>
          <p:cNvPr id="7196" name="Line 33"/>
          <p:cNvSpPr>
            <a:spLocks noChangeShapeType="1"/>
          </p:cNvSpPr>
          <p:nvPr/>
        </p:nvSpPr>
        <p:spPr bwMode="auto">
          <a:xfrm>
            <a:off x="9141460" y="8800253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197" name="Text Box 34"/>
          <p:cNvSpPr txBox="1">
            <a:spLocks noChangeArrowheads="1"/>
          </p:cNvSpPr>
          <p:nvPr/>
        </p:nvSpPr>
        <p:spPr bwMode="auto">
          <a:xfrm>
            <a:off x="9136803" y="8416080"/>
            <a:ext cx="360996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B</a:t>
            </a:r>
          </a:p>
        </p:txBody>
      </p:sp>
      <p:sp>
        <p:nvSpPr>
          <p:cNvPr id="7198" name="Text Box 35"/>
          <p:cNvSpPr txBox="1">
            <a:spLocks noChangeArrowheads="1"/>
          </p:cNvSpPr>
          <p:nvPr/>
        </p:nvSpPr>
        <p:spPr bwMode="auto">
          <a:xfrm>
            <a:off x="9167072" y="8763001"/>
            <a:ext cx="330540" cy="408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7199" name="Line 36"/>
          <p:cNvSpPr>
            <a:spLocks noChangeShapeType="1"/>
          </p:cNvSpPr>
          <p:nvPr/>
        </p:nvSpPr>
        <p:spPr bwMode="auto">
          <a:xfrm>
            <a:off x="9865572" y="8616316"/>
            <a:ext cx="1955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7200" name="Group 37"/>
          <p:cNvGrpSpPr>
            <a:grpSpLocks/>
          </p:cNvGrpSpPr>
          <p:nvPr/>
        </p:nvGrpSpPr>
        <p:grpSpPr bwMode="auto">
          <a:xfrm>
            <a:off x="8319560" y="9149508"/>
            <a:ext cx="2558839" cy="842858"/>
            <a:chOff x="3695" y="3802"/>
            <a:chExt cx="1099" cy="362"/>
          </a:xfrm>
        </p:grpSpPr>
        <p:sp>
          <p:nvSpPr>
            <p:cNvPr id="7255" name="Text Box 38"/>
            <p:cNvSpPr txBox="1">
              <a:spLocks noChangeArrowheads="1"/>
            </p:cNvSpPr>
            <p:nvPr/>
          </p:nvSpPr>
          <p:spPr bwMode="auto">
            <a:xfrm>
              <a:off x="3695" y="3899"/>
              <a:ext cx="99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q</a:t>
              </a:r>
              <a:r>
                <a:rPr lang="en-US" altLang="en-US" sz="2347" dirty="0">
                  <a:cs typeface="Arial" panose="020B0604020202020204" pitchFamily="34" charset="0"/>
                </a:rPr>
                <a:t> =</a:t>
              </a:r>
            </a:p>
          </p:txBody>
        </p:sp>
        <p:sp>
          <p:nvSpPr>
            <p:cNvPr id="7256" name="Line 39"/>
            <p:cNvSpPr>
              <a:spLocks noChangeShapeType="1"/>
            </p:cNvSpPr>
            <p:nvPr/>
          </p:nvSpPr>
          <p:spPr bwMode="auto">
            <a:xfrm>
              <a:off x="4005" y="4005"/>
              <a:ext cx="2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7" name="Text Box 40"/>
            <p:cNvSpPr txBox="1">
              <a:spLocks noChangeArrowheads="1"/>
            </p:cNvSpPr>
            <p:nvPr/>
          </p:nvSpPr>
          <p:spPr bwMode="auto">
            <a:xfrm>
              <a:off x="3983" y="3821"/>
              <a:ext cx="249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S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V</a:t>
              </a:r>
            </a:p>
          </p:txBody>
        </p:sp>
        <p:sp>
          <p:nvSpPr>
            <p:cNvPr id="7258" name="Text Box 41"/>
            <p:cNvSpPr txBox="1">
              <a:spLocks noChangeArrowheads="1"/>
            </p:cNvSpPr>
            <p:nvPr/>
          </p:nvSpPr>
          <p:spPr bwMode="auto">
            <a:xfrm>
              <a:off x="4004" y="3969"/>
              <a:ext cx="17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A</a:t>
              </a:r>
            </a:p>
          </p:txBody>
        </p:sp>
        <p:sp>
          <p:nvSpPr>
            <p:cNvPr id="7259" name="Line 42"/>
            <p:cNvSpPr>
              <a:spLocks noChangeShapeType="1"/>
            </p:cNvSpPr>
            <p:nvPr/>
          </p:nvSpPr>
          <p:spPr bwMode="auto">
            <a:xfrm>
              <a:off x="4386" y="4002"/>
              <a:ext cx="34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60" name="Text Box 43"/>
            <p:cNvSpPr txBox="1">
              <a:spLocks noChangeArrowheads="1"/>
            </p:cNvSpPr>
            <p:nvPr/>
          </p:nvSpPr>
          <p:spPr bwMode="auto">
            <a:xfrm>
              <a:off x="4364" y="3802"/>
              <a:ext cx="430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M</a:t>
              </a:r>
              <a:r>
                <a:rPr lang="en-US" altLang="en-US" sz="2347" baseline="-25000" dirty="0">
                  <a:latin typeface="Times New Roman" panose="02020603050405020304" pitchFamily="18" charset="0"/>
                  <a:cs typeface="Arial" panose="020B0604020202020204" pitchFamily="34" charset="0"/>
                </a:rPr>
                <a:t>net</a:t>
              </a: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 y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61" name="Text Box 44"/>
            <p:cNvSpPr txBox="1">
              <a:spLocks noChangeArrowheads="1"/>
            </p:cNvSpPr>
            <p:nvPr/>
          </p:nvSpPr>
          <p:spPr bwMode="auto">
            <a:xfrm>
              <a:off x="4385" y="3966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I</a:t>
              </a:r>
            </a:p>
          </p:txBody>
        </p:sp>
        <p:sp>
          <p:nvSpPr>
            <p:cNvPr id="7262" name="Text Box 45"/>
            <p:cNvSpPr txBox="1">
              <a:spLocks noChangeArrowheads="1"/>
            </p:cNvSpPr>
            <p:nvPr/>
          </p:nvSpPr>
          <p:spPr bwMode="auto">
            <a:xfrm>
              <a:off x="4202" y="3855"/>
              <a:ext cx="164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63" name="Text Box 46"/>
            <p:cNvSpPr txBox="1">
              <a:spLocks noChangeArrowheads="1"/>
            </p:cNvSpPr>
            <p:nvPr/>
          </p:nvSpPr>
          <p:spPr bwMode="auto">
            <a:xfrm>
              <a:off x="4222" y="3907"/>
              <a:ext cx="128" cy="2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1" name="Rectangle 47"/>
          <p:cNvSpPr>
            <a:spLocks noChangeArrowheads="1"/>
          </p:cNvSpPr>
          <p:nvPr/>
        </p:nvSpPr>
        <p:spPr bwMode="auto">
          <a:xfrm>
            <a:off x="1225127" y="8418407"/>
            <a:ext cx="3660140" cy="15646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2" name="Rectangle 48"/>
          <p:cNvSpPr>
            <a:spLocks noChangeArrowheads="1"/>
          </p:cNvSpPr>
          <p:nvPr/>
        </p:nvSpPr>
        <p:spPr bwMode="auto">
          <a:xfrm>
            <a:off x="4952789" y="8505400"/>
            <a:ext cx="3203787" cy="126577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03" name="Text Box 49"/>
          <p:cNvSpPr txBox="1">
            <a:spLocks noChangeArrowheads="1"/>
          </p:cNvSpPr>
          <p:nvPr/>
        </p:nvSpPr>
        <p:spPr bwMode="auto">
          <a:xfrm>
            <a:off x="11153141" y="9228667"/>
            <a:ext cx="59139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q</a:t>
            </a:r>
            <a:endParaRPr lang="en-US" altLang="en-US" sz="2347" dirty="0">
              <a:cs typeface="Arial" panose="020B0604020202020204" pitchFamily="34" charset="0"/>
            </a:endParaRPr>
          </a:p>
        </p:txBody>
      </p:sp>
      <p:sp>
        <p:nvSpPr>
          <p:cNvPr id="7204" name="Line 50"/>
          <p:cNvSpPr>
            <a:spLocks noChangeShapeType="1"/>
          </p:cNvSpPr>
          <p:nvPr/>
        </p:nvSpPr>
        <p:spPr bwMode="auto">
          <a:xfrm>
            <a:off x="11902863" y="9522037"/>
            <a:ext cx="50292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05" name="Text Box 51"/>
          <p:cNvSpPr txBox="1">
            <a:spLocks noChangeArrowheads="1"/>
          </p:cNvSpPr>
          <p:nvPr/>
        </p:nvSpPr>
        <p:spPr bwMode="auto">
          <a:xfrm>
            <a:off x="11851640" y="9093623"/>
            <a:ext cx="58060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  <a:cs typeface="Arial" panose="020B0604020202020204" pitchFamily="34" charset="0"/>
              </a:rPr>
              <a:t>S</a:t>
            </a: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7206" name="Text Box 52"/>
          <p:cNvSpPr txBox="1">
            <a:spLocks noChangeArrowheads="1"/>
          </p:cNvSpPr>
          <p:nvPr/>
        </p:nvSpPr>
        <p:spPr bwMode="auto">
          <a:xfrm>
            <a:off x="11900536" y="9438216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B</a:t>
            </a:r>
          </a:p>
        </p:txBody>
      </p:sp>
      <p:grpSp>
        <p:nvGrpSpPr>
          <p:cNvPr id="7207" name="Group 53"/>
          <p:cNvGrpSpPr>
            <a:grpSpLocks/>
          </p:cNvGrpSpPr>
          <p:nvPr/>
        </p:nvGrpSpPr>
        <p:grpSpPr bwMode="auto">
          <a:xfrm>
            <a:off x="13008830" y="9049389"/>
            <a:ext cx="544830" cy="835872"/>
            <a:chOff x="5013" y="3759"/>
            <a:chExt cx="234" cy="359"/>
          </a:xfrm>
        </p:grpSpPr>
        <p:sp>
          <p:nvSpPr>
            <p:cNvPr id="7252" name="Line 54"/>
            <p:cNvSpPr>
              <a:spLocks noChangeShapeType="1"/>
            </p:cNvSpPr>
            <p:nvPr/>
          </p:nvSpPr>
          <p:spPr bwMode="auto">
            <a:xfrm flipV="1">
              <a:off x="5039" y="3959"/>
              <a:ext cx="18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53" name="Text Box 55"/>
            <p:cNvSpPr txBox="1">
              <a:spLocks noChangeArrowheads="1"/>
            </p:cNvSpPr>
            <p:nvPr/>
          </p:nvSpPr>
          <p:spPr bwMode="auto">
            <a:xfrm>
              <a:off x="5013" y="3759"/>
              <a:ext cx="234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6e</a:t>
              </a:r>
              <a:r>
                <a:rPr lang="en-US" altLang="en-US" sz="2347" dirty="0">
                  <a:latin typeface="Symbol" panose="05050102010706020507" pitchFamily="18" charset="2"/>
                  <a:cs typeface="Arial" panose="020B0604020202020204" pitchFamily="34" charset="0"/>
                </a:rPr>
                <a:t> </a:t>
              </a:r>
              <a:endPara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7254" name="Text Box 56"/>
            <p:cNvSpPr txBox="1">
              <a:spLocks noChangeArrowheads="1"/>
            </p:cNvSpPr>
            <p:nvPr/>
          </p:nvSpPr>
          <p:spPr bwMode="auto">
            <a:xfrm>
              <a:off x="5034" y="3923"/>
              <a:ext cx="16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latin typeface="Times New Roman" panose="02020603050405020304" pitchFamily="18" charset="0"/>
                  <a:cs typeface="Arial" panose="020B0604020202020204" pitchFamily="34" charset="0"/>
                </a:rPr>
                <a:t>B</a:t>
              </a:r>
            </a:p>
          </p:txBody>
        </p:sp>
      </p:grpSp>
      <p:grpSp>
        <p:nvGrpSpPr>
          <p:cNvPr id="7208" name="Group 57"/>
          <p:cNvGrpSpPr>
            <a:grpSpLocks/>
          </p:cNvGrpSpPr>
          <p:nvPr/>
        </p:nvGrpSpPr>
        <p:grpSpPr bwMode="auto">
          <a:xfrm>
            <a:off x="12687508" y="9235659"/>
            <a:ext cx="360891" cy="575099"/>
            <a:chOff x="5359" y="3307"/>
            <a:chExt cx="155" cy="247"/>
          </a:xfrm>
        </p:grpSpPr>
        <p:sp>
          <p:nvSpPr>
            <p:cNvPr id="7250" name="Text Box 58"/>
            <p:cNvSpPr txBox="1">
              <a:spLocks noChangeArrowheads="1"/>
            </p:cNvSpPr>
            <p:nvPr/>
          </p:nvSpPr>
          <p:spPr bwMode="auto">
            <a:xfrm>
              <a:off x="5359" y="3307"/>
              <a:ext cx="155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251" name="Text Box 59"/>
            <p:cNvSpPr txBox="1">
              <a:spLocks noChangeArrowheads="1"/>
            </p:cNvSpPr>
            <p:nvPr/>
          </p:nvSpPr>
          <p:spPr bwMode="auto">
            <a:xfrm>
              <a:off x="5379" y="3359"/>
              <a:ext cx="123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>
                  <a:cs typeface="Arial" panose="020B0604020202020204" pitchFamily="34" charset="0"/>
                </a:rPr>
                <a:t>-</a:t>
              </a:r>
            </a:p>
          </p:txBody>
        </p:sp>
      </p:grpSp>
      <p:sp>
        <p:nvSpPr>
          <p:cNvPr id="7209" name="Text Box 60"/>
          <p:cNvSpPr txBox="1">
            <a:spLocks noChangeArrowheads="1"/>
          </p:cNvSpPr>
          <p:nvPr/>
        </p:nvSpPr>
        <p:spPr bwMode="auto">
          <a:xfrm>
            <a:off x="12517543" y="9254279"/>
            <a:ext cx="335348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210" name="Text Box 61"/>
          <p:cNvSpPr txBox="1">
            <a:spLocks noChangeArrowheads="1"/>
          </p:cNvSpPr>
          <p:nvPr/>
        </p:nvSpPr>
        <p:spPr bwMode="auto">
          <a:xfrm>
            <a:off x="12377844" y="9217026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(</a:t>
            </a:r>
          </a:p>
        </p:txBody>
      </p:sp>
      <p:sp>
        <p:nvSpPr>
          <p:cNvPr id="7211" name="Text Box 62"/>
          <p:cNvSpPr txBox="1">
            <a:spLocks noChangeArrowheads="1"/>
          </p:cNvSpPr>
          <p:nvPr/>
        </p:nvSpPr>
        <p:spPr bwMode="auto">
          <a:xfrm>
            <a:off x="13395326" y="9210040"/>
            <a:ext cx="37253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7212" name="Text Box 63"/>
          <p:cNvSpPr txBox="1">
            <a:spLocks noChangeArrowheads="1"/>
          </p:cNvSpPr>
          <p:nvPr/>
        </p:nvSpPr>
        <p:spPr bwMode="auto">
          <a:xfrm>
            <a:off x="11353377" y="9501082"/>
            <a:ext cx="444352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max</a:t>
            </a:r>
          </a:p>
        </p:txBody>
      </p:sp>
      <p:sp>
        <p:nvSpPr>
          <p:cNvPr id="7213" name="Text Box 64"/>
          <p:cNvSpPr txBox="1">
            <a:spLocks noChangeArrowheads="1"/>
          </p:cNvSpPr>
          <p:nvPr/>
        </p:nvSpPr>
        <p:spPr bwMode="auto">
          <a:xfrm>
            <a:off x="11355706" y="9624483"/>
            <a:ext cx="418704" cy="27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73" dirty="0">
                <a:latin typeface="Times New Roman" panose="02020603050405020304" pitchFamily="18" charset="0"/>
                <a:cs typeface="Arial" panose="020B0604020202020204" pitchFamily="34" charset="0"/>
              </a:rPr>
              <a:t>min</a:t>
            </a:r>
          </a:p>
        </p:txBody>
      </p:sp>
      <p:sp>
        <p:nvSpPr>
          <p:cNvPr id="7214" name="Text Box 65"/>
          <p:cNvSpPr txBox="1">
            <a:spLocks noChangeArrowheads="1"/>
          </p:cNvSpPr>
          <p:nvPr/>
        </p:nvSpPr>
        <p:spPr bwMode="auto">
          <a:xfrm>
            <a:off x="11502390" y="9265920"/>
            <a:ext cx="37542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Times New Roman" panose="020206030504050203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7215" name="Rectangle 66"/>
          <p:cNvSpPr>
            <a:spLocks noChangeArrowheads="1"/>
          </p:cNvSpPr>
          <p:nvPr/>
        </p:nvSpPr>
        <p:spPr bwMode="auto">
          <a:xfrm>
            <a:off x="11162453" y="9093623"/>
            <a:ext cx="2812627" cy="7981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16" name="Line 67"/>
          <p:cNvSpPr>
            <a:spLocks noChangeShapeType="1"/>
          </p:cNvSpPr>
          <p:nvPr/>
        </p:nvSpPr>
        <p:spPr bwMode="auto">
          <a:xfrm flipH="1">
            <a:off x="5369560" y="6621780"/>
            <a:ext cx="4377267" cy="5960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arrow" w="sm" len="lg"/>
            <a:tailEnd type="arrow" w="sm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7" name="Text Box 68"/>
          <p:cNvSpPr txBox="1">
            <a:spLocks noChangeArrowheads="1"/>
          </p:cNvSpPr>
          <p:nvPr/>
        </p:nvSpPr>
        <p:spPr bwMode="auto">
          <a:xfrm>
            <a:off x="6324177" y="6952403"/>
            <a:ext cx="385042" cy="453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i="1" dirty="0">
                <a:cs typeface="Arial" panose="020B0604020202020204" pitchFamily="34" charset="0"/>
              </a:rPr>
              <a:t>B</a:t>
            </a:r>
            <a:endParaRPr lang="en-US" altLang="en-US" sz="2347" i="1" baseline="-25000" dirty="0">
              <a:cs typeface="Arial" panose="020B0604020202020204" pitchFamily="34" charset="0"/>
            </a:endParaRPr>
          </a:p>
        </p:txBody>
      </p:sp>
      <p:sp>
        <p:nvSpPr>
          <p:cNvPr id="7218" name="Line 69"/>
          <p:cNvSpPr>
            <a:spLocks noChangeShapeType="1"/>
          </p:cNvSpPr>
          <p:nvPr/>
        </p:nvSpPr>
        <p:spPr bwMode="auto">
          <a:xfrm flipV="1">
            <a:off x="7800340" y="2691554"/>
            <a:ext cx="0" cy="506645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19" name="Oval 70"/>
          <p:cNvSpPr>
            <a:spLocks noChangeArrowheads="1"/>
          </p:cNvSpPr>
          <p:nvPr/>
        </p:nvSpPr>
        <p:spPr bwMode="auto">
          <a:xfrm>
            <a:off x="6272953" y="3967480"/>
            <a:ext cx="866140" cy="87778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0" name="Oval 71"/>
          <p:cNvSpPr>
            <a:spLocks noChangeArrowheads="1"/>
          </p:cNvSpPr>
          <p:nvPr/>
        </p:nvSpPr>
        <p:spPr bwMode="auto">
          <a:xfrm>
            <a:off x="8547736" y="6000116"/>
            <a:ext cx="866140" cy="877781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1" name="Oval 72"/>
          <p:cNvSpPr>
            <a:spLocks noChangeArrowheads="1"/>
          </p:cNvSpPr>
          <p:nvPr/>
        </p:nvSpPr>
        <p:spPr bwMode="auto">
          <a:xfrm>
            <a:off x="9714230" y="6440170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2" name="Oval 73"/>
          <p:cNvSpPr>
            <a:spLocks noChangeArrowheads="1"/>
          </p:cNvSpPr>
          <p:nvPr/>
        </p:nvSpPr>
        <p:spPr bwMode="auto">
          <a:xfrm>
            <a:off x="4705986" y="7317952"/>
            <a:ext cx="735753" cy="74506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3" name="Oval 74"/>
          <p:cNvSpPr>
            <a:spLocks noChangeArrowheads="1"/>
          </p:cNvSpPr>
          <p:nvPr/>
        </p:nvSpPr>
        <p:spPr bwMode="auto">
          <a:xfrm>
            <a:off x="7935384" y="4298103"/>
            <a:ext cx="987213" cy="942976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7225" name="Freeform 76"/>
          <p:cNvSpPr>
            <a:spLocks/>
          </p:cNvSpPr>
          <p:nvPr/>
        </p:nvSpPr>
        <p:spPr bwMode="auto">
          <a:xfrm>
            <a:off x="3718772" y="949961"/>
            <a:ext cx="416771" cy="1501774"/>
          </a:xfrm>
          <a:custGeom>
            <a:avLst/>
            <a:gdLst>
              <a:gd name="T0" fmla="*/ 0 w 239"/>
              <a:gd name="T1" fmla="*/ 2147483646 h 634"/>
              <a:gd name="T2" fmla="*/ 2147483646 w 239"/>
              <a:gd name="T3" fmla="*/ 2147483646 h 634"/>
              <a:gd name="T4" fmla="*/ 2147483646 w 239"/>
              <a:gd name="T5" fmla="*/ 0 h 634"/>
              <a:gd name="T6" fmla="*/ 2147483646 w 239"/>
              <a:gd name="T7" fmla="*/ 2147483646 h 634"/>
              <a:gd name="T8" fmla="*/ 0 w 239"/>
              <a:gd name="T9" fmla="*/ 2147483646 h 6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39" h="634">
                <a:moveTo>
                  <a:pt x="0" y="631"/>
                </a:moveTo>
                <a:lnTo>
                  <a:pt x="173" y="2"/>
                </a:lnTo>
                <a:lnTo>
                  <a:pt x="239" y="0"/>
                </a:lnTo>
                <a:lnTo>
                  <a:pt x="239" y="634"/>
                </a:lnTo>
                <a:lnTo>
                  <a:pt x="0" y="631"/>
                </a:lnTo>
                <a:close/>
              </a:path>
            </a:pathLst>
          </a:custGeom>
          <a:solidFill>
            <a:srgbClr val="CC9900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3" name="Text Box 95"/>
          <p:cNvSpPr txBox="1">
            <a:spLocks noChangeArrowheads="1"/>
          </p:cNvSpPr>
          <p:nvPr/>
        </p:nvSpPr>
        <p:spPr bwMode="auto">
          <a:xfrm>
            <a:off x="7732820" y="263103"/>
            <a:ext cx="555307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Factor of Safety Against Bearing Capacity Failure =</a:t>
            </a:r>
            <a:r>
              <a:rPr lang="en-US" altLang="en-US" sz="2640" dirty="0"/>
              <a:t> </a:t>
            </a:r>
          </a:p>
        </p:txBody>
      </p:sp>
      <p:sp>
        <p:nvSpPr>
          <p:cNvPr id="7244" name="Line 96"/>
          <p:cNvSpPr>
            <a:spLocks noChangeShapeType="1"/>
          </p:cNvSpPr>
          <p:nvPr/>
        </p:nvSpPr>
        <p:spPr bwMode="auto">
          <a:xfrm>
            <a:off x="13178791" y="572770"/>
            <a:ext cx="79629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7245" name="Text Box 97"/>
          <p:cNvSpPr txBox="1">
            <a:spLocks noChangeArrowheads="1"/>
          </p:cNvSpPr>
          <p:nvPr/>
        </p:nvSpPr>
        <p:spPr bwMode="auto">
          <a:xfrm>
            <a:off x="13223902" y="0"/>
            <a:ext cx="596637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all</a:t>
            </a:r>
          </a:p>
        </p:txBody>
      </p:sp>
      <p:sp>
        <p:nvSpPr>
          <p:cNvPr id="7246" name="Text Box 98"/>
          <p:cNvSpPr txBox="1">
            <a:spLocks noChangeArrowheads="1"/>
          </p:cNvSpPr>
          <p:nvPr/>
        </p:nvSpPr>
        <p:spPr bwMode="auto">
          <a:xfrm>
            <a:off x="13233146" y="461010"/>
            <a:ext cx="797013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q</a:t>
            </a:r>
            <a:r>
              <a:rPr lang="en-US" altLang="en-US" sz="2640" baseline="-25000" dirty="0"/>
              <a:t>max</a:t>
            </a:r>
          </a:p>
        </p:txBody>
      </p:sp>
      <p:sp>
        <p:nvSpPr>
          <p:cNvPr id="7247" name="Text Box 99"/>
          <p:cNvSpPr txBox="1">
            <a:spLocks noChangeArrowheads="1"/>
          </p:cNvSpPr>
          <p:nvPr/>
        </p:nvSpPr>
        <p:spPr bwMode="auto">
          <a:xfrm>
            <a:off x="5786127" y="242845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8" name="Text Box 100"/>
          <p:cNvSpPr txBox="1">
            <a:spLocks noChangeArrowheads="1"/>
          </p:cNvSpPr>
          <p:nvPr/>
        </p:nvSpPr>
        <p:spPr bwMode="auto">
          <a:xfrm>
            <a:off x="5772157" y="2903432"/>
            <a:ext cx="370614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</p:txBody>
      </p:sp>
      <p:sp>
        <p:nvSpPr>
          <p:cNvPr id="7249" name="Text Box 101"/>
          <p:cNvSpPr txBox="1">
            <a:spLocks noChangeArrowheads="1"/>
          </p:cNvSpPr>
          <p:nvPr/>
        </p:nvSpPr>
        <p:spPr bwMode="auto">
          <a:xfrm>
            <a:off x="5767255" y="3378412"/>
            <a:ext cx="410689" cy="498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cs typeface="Arial" panose="020B0604020202020204" pitchFamily="34" charset="0"/>
              </a:rPr>
              <a:t>X</a:t>
            </a:r>
          </a:p>
        </p:txBody>
      </p:sp>
      <p:sp>
        <p:nvSpPr>
          <p:cNvPr id="101" name="Line 15"/>
          <p:cNvSpPr>
            <a:spLocks noChangeShapeType="1"/>
          </p:cNvSpPr>
          <p:nvPr/>
        </p:nvSpPr>
        <p:spPr bwMode="auto">
          <a:xfrm>
            <a:off x="5419814" y="7203863"/>
            <a:ext cx="0" cy="95927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2" name="Line 16"/>
          <p:cNvSpPr>
            <a:spLocks noChangeShapeType="1"/>
          </p:cNvSpPr>
          <p:nvPr/>
        </p:nvSpPr>
        <p:spPr bwMode="auto">
          <a:xfrm flipV="1">
            <a:off x="5418456" y="7654211"/>
            <a:ext cx="1601894" cy="44464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103" name="Text Box 18"/>
          <p:cNvSpPr txBox="1">
            <a:spLocks noChangeArrowheads="1"/>
          </p:cNvSpPr>
          <p:nvPr/>
        </p:nvSpPr>
        <p:spPr bwMode="auto">
          <a:xfrm>
            <a:off x="6223425" y="7720092"/>
            <a:ext cx="325967" cy="45352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b="1" i="1" dirty="0" smtClean="0">
                <a:cs typeface="Arial" panose="020B0604020202020204" pitchFamily="34" charset="0"/>
              </a:rPr>
              <a:t>x</a:t>
            </a:r>
            <a:endParaRPr lang="en-US" altLang="en-US" sz="2347" b="1" i="1" dirty="0"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496679" y="2426124"/>
            <a:ext cx="3324578" cy="1802130"/>
            <a:chOff x="2496679" y="2426124"/>
            <a:chExt cx="3324578" cy="1802130"/>
          </a:xfrm>
        </p:grpSpPr>
        <p:sp>
          <p:nvSpPr>
            <p:cNvPr id="722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tx2"/>
              </a:fgClr>
              <a:bgClr>
                <a:schemeClr val="bg1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722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tx1"/>
              </a:fgClr>
              <a:bgClr>
                <a:srgbClr val="FFFFFF"/>
              </a:bgClr>
            </a:pattFill>
            <a:ln w="3175" cap="flat" cmpd="sng">
              <a:solidFill>
                <a:schemeClr val="hlink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2065" name="Text Box 81"/>
            <p:cNvSpPr txBox="1">
              <a:spLocks noChangeArrowheads="1"/>
            </p:cNvSpPr>
            <p:nvPr/>
          </p:nvSpPr>
          <p:spPr bwMode="auto">
            <a:xfrm>
              <a:off x="2496679" y="268922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6" name="Text Box 82"/>
            <p:cNvSpPr txBox="1">
              <a:spLocks noChangeArrowheads="1"/>
            </p:cNvSpPr>
            <p:nvPr/>
          </p:nvSpPr>
          <p:spPr bwMode="auto">
            <a:xfrm>
              <a:off x="2552559" y="3275966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7" name="Text Box 83"/>
            <p:cNvSpPr txBox="1">
              <a:spLocks noChangeArrowheads="1"/>
            </p:cNvSpPr>
            <p:nvPr/>
          </p:nvSpPr>
          <p:spPr bwMode="auto">
            <a:xfrm>
              <a:off x="2566529" y="3858049"/>
              <a:ext cx="497700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max</a:t>
              </a:r>
            </a:p>
          </p:txBody>
        </p:sp>
        <p:sp>
          <p:nvSpPr>
            <p:cNvPr id="42068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0</a:t>
              </a:r>
            </a:p>
          </p:txBody>
        </p:sp>
        <p:sp>
          <p:nvSpPr>
            <p:cNvPr id="42069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+</a:t>
              </a:r>
            </a:p>
          </p:txBody>
        </p:sp>
        <p:sp>
          <p:nvSpPr>
            <p:cNvPr id="42070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solidFill>
                    <a:srgbClr val="FFFF00"/>
                  </a:solidFill>
                </a:rPr>
                <a:t>q</a:t>
              </a:r>
              <a:r>
                <a:rPr lang="en-US" sz="1467" baseline="-25000" dirty="0">
                  <a:solidFill>
                    <a:srgbClr val="FFFF00"/>
                  </a:solidFill>
                </a:rPr>
                <a:t>min </a:t>
              </a:r>
              <a:r>
                <a:rPr lang="en-US" sz="1467" dirty="0">
                  <a:solidFill>
                    <a:srgbClr val="FFFF00"/>
                  </a:solidFill>
                </a:rPr>
                <a:t>= -</a:t>
              </a:r>
            </a:p>
          </p:txBody>
        </p:sp>
        <p:sp>
          <p:nvSpPr>
            <p:cNvPr id="723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6" name="Text Box 87"/>
            <p:cNvSpPr txBox="1">
              <a:spLocks noChangeArrowheads="1"/>
            </p:cNvSpPr>
            <p:nvPr/>
          </p:nvSpPr>
          <p:spPr bwMode="auto">
            <a:xfrm>
              <a:off x="3152986" y="2682734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38" name="Text Box 90"/>
            <p:cNvSpPr txBox="1">
              <a:spLocks noChangeArrowheads="1"/>
            </p:cNvSpPr>
            <p:nvPr/>
          </p:nvSpPr>
          <p:spPr bwMode="auto">
            <a:xfrm>
              <a:off x="3139016" y="3227140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3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7240" name="Text Box 92"/>
            <p:cNvSpPr txBox="1">
              <a:spLocks noChangeArrowheads="1"/>
            </p:cNvSpPr>
            <p:nvPr/>
          </p:nvSpPr>
          <p:spPr bwMode="auto">
            <a:xfrm>
              <a:off x="3137958" y="3825453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724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42078" name="Text Box 94"/>
            <p:cNvSpPr txBox="1">
              <a:spLocks noChangeArrowheads="1"/>
            </p:cNvSpPr>
            <p:nvPr/>
          </p:nvSpPr>
          <p:spPr bwMode="auto">
            <a:xfrm>
              <a:off x="4764079" y="3497599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7224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95985" y="3378412"/>
            <a:ext cx="2435371" cy="1327821"/>
            <a:chOff x="2515950" y="2426124"/>
            <a:chExt cx="3305307" cy="1802130"/>
          </a:xfrm>
        </p:grpSpPr>
        <p:sp>
          <p:nvSpPr>
            <p:cNvPr id="106" name="Freeform 77" descr="Dark vertical"/>
            <p:cNvSpPr>
              <a:spLocks/>
            </p:cNvSpPr>
            <p:nvPr/>
          </p:nvSpPr>
          <p:spPr bwMode="auto">
            <a:xfrm>
              <a:off x="3017943" y="2682240"/>
              <a:ext cx="1983740" cy="391160"/>
            </a:xfrm>
            <a:custGeom>
              <a:avLst/>
              <a:gdLst>
                <a:gd name="T0" fmla="*/ 2147483646 w 852"/>
                <a:gd name="T1" fmla="*/ 2147483646 h 168"/>
                <a:gd name="T2" fmla="*/ 2147483646 w 852"/>
                <a:gd name="T3" fmla="*/ 2147483646 h 168"/>
                <a:gd name="T4" fmla="*/ 0 w 852"/>
                <a:gd name="T5" fmla="*/ 0 h 168"/>
                <a:gd name="T6" fmla="*/ 2147483646 w 852"/>
                <a:gd name="T7" fmla="*/ 2147483646 h 16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52" h="168">
                  <a:moveTo>
                    <a:pt x="852" y="2"/>
                  </a:moveTo>
                  <a:lnTo>
                    <a:pt x="4" y="168"/>
                  </a:lnTo>
                  <a:lnTo>
                    <a:pt x="0" y="0"/>
                  </a:lnTo>
                  <a:lnTo>
                    <a:pt x="852" y="2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7" name="Freeform 78" descr="Dark vertical"/>
            <p:cNvSpPr>
              <a:spLocks/>
            </p:cNvSpPr>
            <p:nvPr/>
          </p:nvSpPr>
          <p:spPr bwMode="auto">
            <a:xfrm>
              <a:off x="3022600" y="3175847"/>
              <a:ext cx="2002367" cy="451697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8" name="Freeform 79" descr="Dark vertical"/>
            <p:cNvSpPr>
              <a:spLocks/>
            </p:cNvSpPr>
            <p:nvPr/>
          </p:nvSpPr>
          <p:spPr bwMode="auto">
            <a:xfrm>
              <a:off x="3027257" y="3525097"/>
              <a:ext cx="1997710" cy="703157"/>
            </a:xfrm>
            <a:custGeom>
              <a:avLst/>
              <a:gdLst>
                <a:gd name="T0" fmla="*/ 2147483646 w 858"/>
                <a:gd name="T1" fmla="*/ 0 h 302"/>
                <a:gd name="T2" fmla="*/ 2147483646 w 858"/>
                <a:gd name="T3" fmla="*/ 2147483646 h 302"/>
                <a:gd name="T4" fmla="*/ 0 w 858"/>
                <a:gd name="T5" fmla="*/ 2147483646 h 302"/>
                <a:gd name="T6" fmla="*/ 2147483646 w 858"/>
                <a:gd name="T7" fmla="*/ 2147483646 h 302"/>
                <a:gd name="T8" fmla="*/ 2147483646 w 858"/>
                <a:gd name="T9" fmla="*/ 0 h 3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8" h="302">
                  <a:moveTo>
                    <a:pt x="858" y="0"/>
                  </a:moveTo>
                  <a:lnTo>
                    <a:pt x="4" y="302"/>
                  </a:lnTo>
                  <a:lnTo>
                    <a:pt x="0" y="134"/>
                  </a:lnTo>
                  <a:lnTo>
                    <a:pt x="858" y="108"/>
                  </a:lnTo>
                  <a:lnTo>
                    <a:pt x="858" y="0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9" name="Text Box 81"/>
            <p:cNvSpPr txBox="1">
              <a:spLocks noChangeArrowheads="1"/>
            </p:cNvSpPr>
            <p:nvPr/>
          </p:nvSpPr>
          <p:spPr bwMode="auto">
            <a:xfrm>
              <a:off x="2515950" y="2596840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0" name="Text Box 82"/>
            <p:cNvSpPr txBox="1">
              <a:spLocks noChangeArrowheads="1"/>
            </p:cNvSpPr>
            <p:nvPr/>
          </p:nvSpPr>
          <p:spPr bwMode="auto">
            <a:xfrm>
              <a:off x="2532515" y="3203335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1" name="Text Box 83"/>
            <p:cNvSpPr txBox="1">
              <a:spLocks noChangeArrowheads="1"/>
            </p:cNvSpPr>
            <p:nvPr/>
          </p:nvSpPr>
          <p:spPr bwMode="auto">
            <a:xfrm>
              <a:off x="2541489" y="3756889"/>
              <a:ext cx="497699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/>
                <a:t>q</a:t>
              </a:r>
              <a:r>
                <a:rPr lang="en-US" sz="1467" baseline="-25000" dirty="0"/>
                <a:t>max</a:t>
              </a:r>
            </a:p>
          </p:txBody>
        </p:sp>
        <p:sp>
          <p:nvSpPr>
            <p:cNvPr id="112" name="Text Box 84"/>
            <p:cNvSpPr txBox="1">
              <a:spLocks noChangeArrowheads="1"/>
            </p:cNvSpPr>
            <p:nvPr/>
          </p:nvSpPr>
          <p:spPr bwMode="auto">
            <a:xfrm>
              <a:off x="4901566" y="2493646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0</a:t>
              </a:r>
            </a:p>
          </p:txBody>
        </p:sp>
        <p:sp>
          <p:nvSpPr>
            <p:cNvPr id="113" name="Text Box 85"/>
            <p:cNvSpPr txBox="1">
              <a:spLocks noChangeArrowheads="1"/>
            </p:cNvSpPr>
            <p:nvPr/>
          </p:nvSpPr>
          <p:spPr bwMode="auto">
            <a:xfrm>
              <a:off x="4901566" y="301519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+</a:t>
              </a:r>
            </a:p>
          </p:txBody>
        </p:sp>
        <p:sp>
          <p:nvSpPr>
            <p:cNvPr id="114" name="Text Box 86"/>
            <p:cNvSpPr txBox="1">
              <a:spLocks noChangeArrowheads="1"/>
            </p:cNvSpPr>
            <p:nvPr/>
          </p:nvSpPr>
          <p:spPr bwMode="auto">
            <a:xfrm>
              <a:off x="4901566" y="3490173"/>
              <a:ext cx="919691" cy="3759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200" dirty="0"/>
                <a:t>q</a:t>
              </a:r>
              <a:r>
                <a:rPr lang="en-US" sz="1200" baseline="-25000" dirty="0"/>
                <a:t>min </a:t>
              </a:r>
              <a:r>
                <a:rPr lang="en-US" sz="1200" dirty="0"/>
                <a:t>= -</a:t>
              </a:r>
            </a:p>
          </p:txBody>
        </p:sp>
        <p:sp>
          <p:nvSpPr>
            <p:cNvPr id="115" name="Oval 88"/>
            <p:cNvSpPr>
              <a:spLocks noChangeArrowheads="1"/>
            </p:cNvSpPr>
            <p:nvPr/>
          </p:nvSpPr>
          <p:spPr bwMode="auto">
            <a:xfrm>
              <a:off x="3213524" y="2747434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6" name="Text Box 87"/>
            <p:cNvSpPr txBox="1">
              <a:spLocks noChangeArrowheads="1"/>
            </p:cNvSpPr>
            <p:nvPr/>
          </p:nvSpPr>
          <p:spPr bwMode="auto">
            <a:xfrm>
              <a:off x="3152986" y="2625426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7" name="Oval 89"/>
            <p:cNvSpPr>
              <a:spLocks noChangeArrowheads="1"/>
            </p:cNvSpPr>
            <p:nvPr/>
          </p:nvSpPr>
          <p:spPr bwMode="auto">
            <a:xfrm>
              <a:off x="3199554" y="3296921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18" name="Text Box 90"/>
            <p:cNvSpPr txBox="1">
              <a:spLocks noChangeArrowheads="1"/>
            </p:cNvSpPr>
            <p:nvPr/>
          </p:nvSpPr>
          <p:spPr bwMode="auto">
            <a:xfrm>
              <a:off x="3137957" y="3179681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19" name="Oval 91"/>
            <p:cNvSpPr>
              <a:spLocks noChangeArrowheads="1"/>
            </p:cNvSpPr>
            <p:nvPr/>
          </p:nvSpPr>
          <p:spPr bwMode="auto">
            <a:xfrm>
              <a:off x="3199554" y="3888318"/>
              <a:ext cx="190923" cy="19092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0" name="Text Box 92"/>
            <p:cNvSpPr txBox="1">
              <a:spLocks noChangeArrowheads="1"/>
            </p:cNvSpPr>
            <p:nvPr/>
          </p:nvSpPr>
          <p:spPr bwMode="auto">
            <a:xfrm>
              <a:off x="3136599" y="3768848"/>
              <a:ext cx="311997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21" name="Oval 93"/>
            <p:cNvSpPr>
              <a:spLocks noChangeArrowheads="1"/>
            </p:cNvSpPr>
            <p:nvPr/>
          </p:nvSpPr>
          <p:spPr bwMode="auto">
            <a:xfrm>
              <a:off x="4810760" y="3594947"/>
              <a:ext cx="149013" cy="149013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22" name="Text Box 94"/>
            <p:cNvSpPr txBox="1">
              <a:spLocks noChangeArrowheads="1"/>
            </p:cNvSpPr>
            <p:nvPr/>
          </p:nvSpPr>
          <p:spPr bwMode="auto">
            <a:xfrm>
              <a:off x="4764078" y="3440755"/>
              <a:ext cx="242374" cy="318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sz="1467" dirty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-</a:t>
              </a:r>
            </a:p>
          </p:txBody>
        </p:sp>
        <p:sp>
          <p:nvSpPr>
            <p:cNvPr id="123" name="Rectangle 75"/>
            <p:cNvSpPr>
              <a:spLocks noChangeArrowheads="1"/>
            </p:cNvSpPr>
            <p:nvPr/>
          </p:nvSpPr>
          <p:spPr bwMode="auto">
            <a:xfrm>
              <a:off x="3010960" y="2426124"/>
              <a:ext cx="1995381" cy="193252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</p:grpSp>
      <p:sp>
        <p:nvSpPr>
          <p:cNvPr id="124" name="Rectangle 75"/>
          <p:cNvSpPr>
            <a:spLocks noChangeArrowheads="1"/>
          </p:cNvSpPr>
          <p:nvPr/>
        </p:nvSpPr>
        <p:spPr bwMode="auto">
          <a:xfrm>
            <a:off x="460711" y="4913822"/>
            <a:ext cx="1470209" cy="8180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54466" y="5318882"/>
            <a:ext cx="1905000" cy="1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1195815" y="4733926"/>
            <a:ext cx="0" cy="1219200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iamond 9"/>
          <p:cNvSpPr/>
          <p:nvPr/>
        </p:nvSpPr>
        <p:spPr>
          <a:xfrm>
            <a:off x="965884" y="5213192"/>
            <a:ext cx="459861" cy="207168"/>
          </a:xfrm>
          <a:prstGeom prst="diamon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137432" y="363062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5" name="TextBox 134"/>
          <p:cNvSpPr txBox="1"/>
          <p:nvPr/>
        </p:nvSpPr>
        <p:spPr>
          <a:xfrm>
            <a:off x="1144698" y="406446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sp>
        <p:nvSpPr>
          <p:cNvPr id="136" name="TextBox 135"/>
          <p:cNvSpPr txBox="1"/>
          <p:nvPr/>
        </p:nvSpPr>
        <p:spPr>
          <a:xfrm>
            <a:off x="1112092" y="437078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2" name="Oval 11"/>
          <p:cNvSpPr/>
          <p:nvPr/>
        </p:nvSpPr>
        <p:spPr>
          <a:xfrm>
            <a:off x="949585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Oval 137"/>
          <p:cNvSpPr/>
          <p:nvPr/>
        </p:nvSpPr>
        <p:spPr>
          <a:xfrm>
            <a:off x="1113779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Oval 138"/>
          <p:cNvSpPr/>
          <p:nvPr/>
        </p:nvSpPr>
        <p:spPr>
          <a:xfrm>
            <a:off x="788900" y="5293916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/>
          <p:cNvSpPr txBox="1"/>
          <p:nvPr/>
        </p:nvSpPr>
        <p:spPr>
          <a:xfrm>
            <a:off x="685528" y="529940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3</a:t>
            </a:r>
            <a:endParaRPr lang="en-US" sz="1200" dirty="0"/>
          </a:p>
        </p:txBody>
      </p:sp>
      <p:sp>
        <p:nvSpPr>
          <p:cNvPr id="141" name="TextBox 140"/>
          <p:cNvSpPr txBox="1"/>
          <p:nvPr/>
        </p:nvSpPr>
        <p:spPr>
          <a:xfrm>
            <a:off x="840013" y="52922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42" name="TextBox 141"/>
          <p:cNvSpPr txBox="1"/>
          <p:nvPr/>
        </p:nvSpPr>
        <p:spPr>
          <a:xfrm>
            <a:off x="990246" y="532928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</a:t>
            </a:r>
            <a:endParaRPr lang="en-US" sz="12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960490" y="5071721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flipH="1" flipV="1">
            <a:off x="1428578" y="5096657"/>
            <a:ext cx="1" cy="199375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963324" y="5144135"/>
            <a:ext cx="462421" cy="569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4146" y="5021512"/>
            <a:ext cx="2600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L</a:t>
            </a:r>
            <a:endParaRPr lang="en-US" sz="1400" i="1" dirty="0"/>
          </a:p>
        </p:txBody>
      </p:sp>
      <p:sp>
        <p:nvSpPr>
          <p:cNvPr id="153" name="TextBox 152"/>
          <p:cNvSpPr txBox="1"/>
          <p:nvPr/>
        </p:nvSpPr>
        <p:spPr>
          <a:xfrm>
            <a:off x="1154485" y="5696087"/>
            <a:ext cx="2824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B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1015630" y="4904744"/>
            <a:ext cx="3882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225127" y="5206684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56"/>
          <p:cNvCxnSpPr/>
          <p:nvPr/>
        </p:nvCxnSpPr>
        <p:spPr>
          <a:xfrm>
            <a:off x="1207402" y="5425122"/>
            <a:ext cx="40438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1540669" y="5206684"/>
            <a:ext cx="4762" cy="213676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0" name="TextBox 159"/>
          <p:cNvSpPr txBox="1"/>
          <p:nvPr/>
        </p:nvSpPr>
        <p:spPr>
          <a:xfrm>
            <a:off x="1509562" y="5184199"/>
            <a:ext cx="3706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26" name="Freeform 25"/>
          <p:cNvSpPr/>
          <p:nvPr/>
        </p:nvSpPr>
        <p:spPr>
          <a:xfrm>
            <a:off x="914400" y="5353050"/>
            <a:ext cx="809799" cy="1600200"/>
          </a:xfrm>
          <a:custGeom>
            <a:avLst/>
            <a:gdLst>
              <a:gd name="connsiteX0" fmla="*/ 371475 w 809799"/>
              <a:gd name="connsiteY0" fmla="*/ 0 h 1600200"/>
              <a:gd name="connsiteX1" fmla="*/ 800100 w 809799"/>
              <a:gd name="connsiteY1" fmla="*/ 781050 h 1600200"/>
              <a:gd name="connsiteX2" fmla="*/ 0 w 809799"/>
              <a:gd name="connsiteY2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9799" h="1600200">
                <a:moveTo>
                  <a:pt x="371475" y="0"/>
                </a:moveTo>
                <a:cubicBezTo>
                  <a:pt x="616743" y="257175"/>
                  <a:pt x="862012" y="514350"/>
                  <a:pt x="800100" y="781050"/>
                </a:cubicBezTo>
                <a:cubicBezTo>
                  <a:pt x="738188" y="1047750"/>
                  <a:pt x="369094" y="1323975"/>
                  <a:pt x="0" y="1600200"/>
                </a:cubicBezTo>
              </a:path>
            </a:pathLst>
          </a:custGeom>
          <a:noFill/>
          <a:ln>
            <a:solidFill>
              <a:srgbClr val="00B050"/>
            </a:solidFill>
            <a:headEnd type="arrow" w="sm" len="sm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92390" y="6701112"/>
            <a:ext cx="70384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5544800" cy="10045412"/>
          </a:xfrm>
          <a:prstGeom prst="rect">
            <a:avLst/>
          </a:prstGeom>
        </p:spPr>
      </p:pic>
      <p:sp>
        <p:nvSpPr>
          <p:cNvPr id="11" name="Trapezoid 10"/>
          <p:cNvSpPr/>
          <p:nvPr/>
        </p:nvSpPr>
        <p:spPr>
          <a:xfrm>
            <a:off x="10599420" y="1415328"/>
            <a:ext cx="292100" cy="4182991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0 w 292100"/>
              <a:gd name="connsiteY0" fmla="*/ 4323008 h 4323008"/>
              <a:gd name="connsiteX1" fmla="*/ 6350 w 292100"/>
              <a:gd name="connsiteY1" fmla="*/ 140017 h 4323008"/>
              <a:gd name="connsiteX2" fmla="*/ 270510 w 292100"/>
              <a:gd name="connsiteY2" fmla="*/ 0 h 4323008"/>
              <a:gd name="connsiteX3" fmla="*/ 292100 w 292100"/>
              <a:gd name="connsiteY3" fmla="*/ 4284908 h 4323008"/>
              <a:gd name="connsiteX4" fmla="*/ 0 w 292100"/>
              <a:gd name="connsiteY4" fmla="*/ 4323008 h 4323008"/>
              <a:gd name="connsiteX0" fmla="*/ 0 w 292100"/>
              <a:gd name="connsiteY0" fmla="*/ 4182991 h 4182991"/>
              <a:gd name="connsiteX1" fmla="*/ 6350 w 292100"/>
              <a:gd name="connsiteY1" fmla="*/ 0 h 4182991"/>
              <a:gd name="connsiteX2" fmla="*/ 265748 w 292100"/>
              <a:gd name="connsiteY2" fmla="*/ 19526 h 4182991"/>
              <a:gd name="connsiteX3" fmla="*/ 292100 w 292100"/>
              <a:gd name="connsiteY3" fmla="*/ 4144891 h 4182991"/>
              <a:gd name="connsiteX4" fmla="*/ 0 w 292100"/>
              <a:gd name="connsiteY4" fmla="*/ 4182991 h 4182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2100" h="4182991">
                <a:moveTo>
                  <a:pt x="0" y="4182991"/>
                </a:moveTo>
                <a:cubicBezTo>
                  <a:pt x="2117" y="2726748"/>
                  <a:pt x="4233" y="1456243"/>
                  <a:pt x="6350" y="0"/>
                </a:cubicBezTo>
                <a:lnTo>
                  <a:pt x="265748" y="19526"/>
                </a:lnTo>
                <a:lnTo>
                  <a:pt x="292100" y="4144891"/>
                </a:lnTo>
                <a:lnTo>
                  <a:pt x="0" y="4182991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/>
          <p:cNvCxnSpPr>
            <a:endCxn id="11" idx="0"/>
          </p:cNvCxnSpPr>
          <p:nvPr/>
        </p:nvCxnSpPr>
        <p:spPr>
          <a:xfrm flipV="1">
            <a:off x="8214535" y="5598319"/>
            <a:ext cx="2384885" cy="563275"/>
          </a:xfrm>
          <a:prstGeom prst="line">
            <a:avLst/>
          </a:prstGeom>
          <a:ln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ight Triangle 13"/>
          <p:cNvSpPr/>
          <p:nvPr/>
        </p:nvSpPr>
        <p:spPr>
          <a:xfrm>
            <a:off x="10865643" y="1443903"/>
            <a:ext cx="1959294" cy="4113934"/>
          </a:xfrm>
          <a:custGeom>
            <a:avLst/>
            <a:gdLst>
              <a:gd name="connsiteX0" fmla="*/ 0 w 2377440"/>
              <a:gd name="connsiteY0" fmla="*/ 4096789 h 4096789"/>
              <a:gd name="connsiteX1" fmla="*/ 0 w 2377440"/>
              <a:gd name="connsiteY1" fmla="*/ 0 h 4096789"/>
              <a:gd name="connsiteX2" fmla="*/ 2377440 w 2377440"/>
              <a:gd name="connsiteY2" fmla="*/ 4096789 h 4096789"/>
              <a:gd name="connsiteX3" fmla="*/ 0 w 2377440"/>
              <a:gd name="connsiteY3" fmla="*/ 4096789 h 4096789"/>
              <a:gd name="connsiteX0" fmla="*/ 15240 w 2377440"/>
              <a:gd name="connsiteY0" fmla="*/ 4333009 h 4333009"/>
              <a:gd name="connsiteX1" fmla="*/ 0 w 2377440"/>
              <a:gd name="connsiteY1" fmla="*/ 0 h 4333009"/>
              <a:gd name="connsiteX2" fmla="*/ 2377440 w 2377440"/>
              <a:gd name="connsiteY2" fmla="*/ 4096789 h 4333009"/>
              <a:gd name="connsiteX3" fmla="*/ 15240 w 2377440"/>
              <a:gd name="connsiteY3" fmla="*/ 4333009 h 4333009"/>
              <a:gd name="connsiteX0" fmla="*/ 7620 w 2369820"/>
              <a:gd name="connsiteY0" fmla="*/ 4294909 h 4294909"/>
              <a:gd name="connsiteX1" fmla="*/ 0 w 2369820"/>
              <a:gd name="connsiteY1" fmla="*/ 0 h 4294909"/>
              <a:gd name="connsiteX2" fmla="*/ 2369820 w 2369820"/>
              <a:gd name="connsiteY2" fmla="*/ 4058689 h 4294909"/>
              <a:gd name="connsiteX3" fmla="*/ 7620 w 2369820"/>
              <a:gd name="connsiteY3" fmla="*/ 4294909 h 4294909"/>
              <a:gd name="connsiteX0" fmla="*/ 7620 w 2369820"/>
              <a:gd name="connsiteY0" fmla="*/ 4279669 h 4279669"/>
              <a:gd name="connsiteX1" fmla="*/ 0 w 2369820"/>
              <a:gd name="connsiteY1" fmla="*/ 0 h 4279669"/>
              <a:gd name="connsiteX2" fmla="*/ 2369820 w 2369820"/>
              <a:gd name="connsiteY2" fmla="*/ 4058689 h 4279669"/>
              <a:gd name="connsiteX3" fmla="*/ 7620 w 2369820"/>
              <a:gd name="connsiteY3" fmla="*/ 4279669 h 4279669"/>
              <a:gd name="connsiteX0" fmla="*/ 7620 w 1958340"/>
              <a:gd name="connsiteY0" fmla="*/ 4279669 h 4279669"/>
              <a:gd name="connsiteX1" fmla="*/ 0 w 1958340"/>
              <a:gd name="connsiteY1" fmla="*/ 0 h 4279669"/>
              <a:gd name="connsiteX2" fmla="*/ 1958340 w 1958340"/>
              <a:gd name="connsiteY2" fmla="*/ 4096789 h 4279669"/>
              <a:gd name="connsiteX3" fmla="*/ 7620 w 1958340"/>
              <a:gd name="connsiteY3" fmla="*/ 4279669 h 4279669"/>
              <a:gd name="connsiteX0" fmla="*/ 22860 w 1973580"/>
              <a:gd name="connsiteY0" fmla="*/ 4279669 h 4279669"/>
              <a:gd name="connsiteX1" fmla="*/ 0 w 1973580"/>
              <a:gd name="connsiteY1" fmla="*/ 0 h 4279669"/>
              <a:gd name="connsiteX2" fmla="*/ 1973580 w 1973580"/>
              <a:gd name="connsiteY2" fmla="*/ 4096789 h 4279669"/>
              <a:gd name="connsiteX3" fmla="*/ 22860 w 1973580"/>
              <a:gd name="connsiteY3" fmla="*/ 4279669 h 4279669"/>
              <a:gd name="connsiteX0" fmla="*/ 15717 w 1966437"/>
              <a:gd name="connsiteY0" fmla="*/ 4250182 h 4250182"/>
              <a:gd name="connsiteX1" fmla="*/ 0 w 1966437"/>
              <a:gd name="connsiteY1" fmla="*/ 0 h 4250182"/>
              <a:gd name="connsiteX2" fmla="*/ 1966437 w 1966437"/>
              <a:gd name="connsiteY2" fmla="*/ 4067302 h 4250182"/>
              <a:gd name="connsiteX3" fmla="*/ 15717 w 1966437"/>
              <a:gd name="connsiteY3" fmla="*/ 4250182 h 4250182"/>
              <a:gd name="connsiteX0" fmla="*/ 22861 w 1966437"/>
              <a:gd name="connsiteY0" fmla="*/ 4245267 h 4245267"/>
              <a:gd name="connsiteX1" fmla="*/ 0 w 1966437"/>
              <a:gd name="connsiteY1" fmla="*/ 0 h 4245267"/>
              <a:gd name="connsiteX2" fmla="*/ 1966437 w 1966437"/>
              <a:gd name="connsiteY2" fmla="*/ 4067302 h 4245267"/>
              <a:gd name="connsiteX3" fmla="*/ 22861 w 1966437"/>
              <a:gd name="connsiteY3" fmla="*/ 4245267 h 4245267"/>
              <a:gd name="connsiteX0" fmla="*/ 22861 w 1959294"/>
              <a:gd name="connsiteY0" fmla="*/ 4245267 h 4245267"/>
              <a:gd name="connsiteX1" fmla="*/ 0 w 1959294"/>
              <a:gd name="connsiteY1" fmla="*/ 0 h 4245267"/>
              <a:gd name="connsiteX2" fmla="*/ 1959294 w 1959294"/>
              <a:gd name="connsiteY2" fmla="*/ 4050101 h 4245267"/>
              <a:gd name="connsiteX3" fmla="*/ 22861 w 1959294"/>
              <a:gd name="connsiteY3" fmla="*/ 4245267 h 4245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59294" h="4245267">
                <a:moveTo>
                  <a:pt x="22861" y="4245267"/>
                </a:moveTo>
                <a:lnTo>
                  <a:pt x="0" y="0"/>
                </a:lnTo>
                <a:lnTo>
                  <a:pt x="1959294" y="4050101"/>
                </a:lnTo>
                <a:lnTo>
                  <a:pt x="22861" y="4245267"/>
                </a:lnTo>
                <a:close/>
              </a:path>
            </a:pathLst>
          </a:custGeom>
          <a:solidFill>
            <a:srgbClr val="00B050">
              <a:alpha val="18000"/>
            </a:srgb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10591800" y="1229591"/>
            <a:ext cx="2381" cy="4368728"/>
          </a:xfrm>
          <a:prstGeom prst="line">
            <a:avLst/>
          </a:prstGeom>
          <a:ln w="12700">
            <a:solidFill>
              <a:srgbClr val="FF000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rapezoid 14"/>
          <p:cNvSpPr/>
          <p:nvPr/>
        </p:nvSpPr>
        <p:spPr>
          <a:xfrm>
            <a:off x="8648700" y="963930"/>
            <a:ext cx="382905" cy="4377690"/>
          </a:xfrm>
          <a:custGeom>
            <a:avLst/>
            <a:gdLst>
              <a:gd name="connsiteX0" fmla="*/ 0 w 358140"/>
              <a:gd name="connsiteY0" fmla="*/ 4396740 h 4396740"/>
              <a:gd name="connsiteX1" fmla="*/ 8953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58140"/>
              <a:gd name="connsiteY0" fmla="*/ 4396740 h 4396740"/>
              <a:gd name="connsiteX1" fmla="*/ 5715 w 358140"/>
              <a:gd name="connsiteY1" fmla="*/ 0 h 4396740"/>
              <a:gd name="connsiteX2" fmla="*/ 268605 w 358140"/>
              <a:gd name="connsiteY2" fmla="*/ 0 h 4396740"/>
              <a:gd name="connsiteX3" fmla="*/ 358140 w 358140"/>
              <a:gd name="connsiteY3" fmla="*/ 4396740 h 4396740"/>
              <a:gd name="connsiteX4" fmla="*/ 0 w 358140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8140 w 375285"/>
              <a:gd name="connsiteY3" fmla="*/ 4396740 h 4396740"/>
              <a:gd name="connsiteX4" fmla="*/ 0 w 375285"/>
              <a:gd name="connsiteY4" fmla="*/ 4396740 h 4396740"/>
              <a:gd name="connsiteX0" fmla="*/ 0 w 375285"/>
              <a:gd name="connsiteY0" fmla="*/ 4396740 h 4396740"/>
              <a:gd name="connsiteX1" fmla="*/ 5715 w 375285"/>
              <a:gd name="connsiteY1" fmla="*/ 0 h 4396740"/>
              <a:gd name="connsiteX2" fmla="*/ 375285 w 375285"/>
              <a:gd name="connsiteY2" fmla="*/ 60960 h 4396740"/>
              <a:gd name="connsiteX3" fmla="*/ 350520 w 375285"/>
              <a:gd name="connsiteY3" fmla="*/ 4366260 h 4396740"/>
              <a:gd name="connsiteX4" fmla="*/ 0 w 375285"/>
              <a:gd name="connsiteY4" fmla="*/ 4396740 h 4396740"/>
              <a:gd name="connsiteX0" fmla="*/ 0 w 382905"/>
              <a:gd name="connsiteY0" fmla="*/ 4396740 h 4396740"/>
              <a:gd name="connsiteX1" fmla="*/ 13335 w 382905"/>
              <a:gd name="connsiteY1" fmla="*/ 0 h 4396740"/>
              <a:gd name="connsiteX2" fmla="*/ 382905 w 382905"/>
              <a:gd name="connsiteY2" fmla="*/ 60960 h 4396740"/>
              <a:gd name="connsiteX3" fmla="*/ 358140 w 382905"/>
              <a:gd name="connsiteY3" fmla="*/ 4366260 h 4396740"/>
              <a:gd name="connsiteX4" fmla="*/ 0 w 382905"/>
              <a:gd name="connsiteY4" fmla="*/ 4396740 h 4396740"/>
              <a:gd name="connsiteX0" fmla="*/ 0 w 382905"/>
              <a:gd name="connsiteY0" fmla="*/ 4377690 h 4377690"/>
              <a:gd name="connsiteX1" fmla="*/ 32385 w 382905"/>
              <a:gd name="connsiteY1" fmla="*/ 0 h 4377690"/>
              <a:gd name="connsiteX2" fmla="*/ 382905 w 382905"/>
              <a:gd name="connsiteY2" fmla="*/ 41910 h 4377690"/>
              <a:gd name="connsiteX3" fmla="*/ 358140 w 382905"/>
              <a:gd name="connsiteY3" fmla="*/ 4347210 h 4377690"/>
              <a:gd name="connsiteX4" fmla="*/ 0 w 382905"/>
              <a:gd name="connsiteY4" fmla="*/ 4377690 h 4377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905" h="4377690">
                <a:moveTo>
                  <a:pt x="0" y="4377690"/>
                </a:moveTo>
                <a:lnTo>
                  <a:pt x="32385" y="0"/>
                </a:lnTo>
                <a:lnTo>
                  <a:pt x="382905" y="41910"/>
                </a:lnTo>
                <a:lnTo>
                  <a:pt x="358140" y="4347210"/>
                </a:lnTo>
                <a:lnTo>
                  <a:pt x="0" y="4377690"/>
                </a:lnTo>
                <a:close/>
              </a:path>
            </a:pathLst>
          </a:custGeom>
          <a:solidFill>
            <a:schemeClr val="accent4">
              <a:alpha val="13000"/>
            </a:schemeClr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rapezoid 10"/>
          <p:cNvSpPr/>
          <p:nvPr/>
        </p:nvSpPr>
        <p:spPr>
          <a:xfrm flipH="1">
            <a:off x="7427740" y="5083969"/>
            <a:ext cx="383709" cy="1166812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408" h="4488490">
                <a:moveTo>
                  <a:pt x="0" y="4335234"/>
                </a:moveTo>
                <a:cubicBezTo>
                  <a:pt x="2117" y="2878991"/>
                  <a:pt x="652" y="1456243"/>
                  <a:pt x="2769" y="0"/>
                </a:cubicBezTo>
                <a:lnTo>
                  <a:pt x="288408" y="70200"/>
                </a:lnTo>
                <a:cubicBezTo>
                  <a:pt x="285462" y="1513560"/>
                  <a:pt x="286097" y="3045130"/>
                  <a:pt x="283151" y="4488490"/>
                </a:cubicBezTo>
                <a:lnTo>
                  <a:pt x="0" y="4335234"/>
                </a:lnTo>
                <a:close/>
              </a:path>
            </a:pathLst>
          </a:custGeom>
          <a:solidFill>
            <a:schemeClr val="bg2">
              <a:alpha val="67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13077" y="4835756"/>
            <a:ext cx="0" cy="1367400"/>
          </a:xfrm>
          <a:prstGeom prst="line">
            <a:avLst/>
          </a:prstGeom>
          <a:ln w="12700">
            <a:solidFill>
              <a:srgbClr val="FF00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ight Triangle 19"/>
          <p:cNvSpPr/>
          <p:nvPr/>
        </p:nvSpPr>
        <p:spPr>
          <a:xfrm flipH="1">
            <a:off x="5762998" y="5105400"/>
            <a:ext cx="1664506" cy="1310482"/>
          </a:xfrm>
          <a:custGeom>
            <a:avLst/>
            <a:gdLst>
              <a:gd name="connsiteX0" fmla="*/ 0 w 522300"/>
              <a:gd name="connsiteY0" fmla="*/ 1375648 h 1375648"/>
              <a:gd name="connsiteX1" fmla="*/ 0 w 522300"/>
              <a:gd name="connsiteY1" fmla="*/ 0 h 1375648"/>
              <a:gd name="connsiteX2" fmla="*/ 522300 w 522300"/>
              <a:gd name="connsiteY2" fmla="*/ 1375648 h 1375648"/>
              <a:gd name="connsiteX3" fmla="*/ 0 w 522300"/>
              <a:gd name="connsiteY3" fmla="*/ 1375648 h 1375648"/>
              <a:gd name="connsiteX0" fmla="*/ 0 w 610406"/>
              <a:gd name="connsiteY0" fmla="*/ 1375648 h 1468517"/>
              <a:gd name="connsiteX1" fmla="*/ 0 w 610406"/>
              <a:gd name="connsiteY1" fmla="*/ 0 h 1468517"/>
              <a:gd name="connsiteX2" fmla="*/ 610406 w 610406"/>
              <a:gd name="connsiteY2" fmla="*/ 1468517 h 1468517"/>
              <a:gd name="connsiteX3" fmla="*/ 0 w 610406"/>
              <a:gd name="connsiteY3" fmla="*/ 1375648 h 1468517"/>
              <a:gd name="connsiteX0" fmla="*/ 0 w 610406"/>
              <a:gd name="connsiteY0" fmla="*/ 1375648 h 1437561"/>
              <a:gd name="connsiteX1" fmla="*/ 0 w 610406"/>
              <a:gd name="connsiteY1" fmla="*/ 0 h 1437561"/>
              <a:gd name="connsiteX2" fmla="*/ 610406 w 610406"/>
              <a:gd name="connsiteY2" fmla="*/ 1437561 h 1437561"/>
              <a:gd name="connsiteX3" fmla="*/ 0 w 610406"/>
              <a:gd name="connsiteY3" fmla="*/ 1375648 h 1437561"/>
              <a:gd name="connsiteX0" fmla="*/ 0 w 1531156"/>
              <a:gd name="connsiteY0" fmla="*/ 1375648 h 1627338"/>
              <a:gd name="connsiteX1" fmla="*/ 0 w 1531156"/>
              <a:gd name="connsiteY1" fmla="*/ 0 h 1627338"/>
              <a:gd name="connsiteX2" fmla="*/ 1531156 w 1531156"/>
              <a:gd name="connsiteY2" fmla="*/ 1627338 h 1627338"/>
              <a:gd name="connsiteX3" fmla="*/ 0 w 1531156"/>
              <a:gd name="connsiteY3" fmla="*/ 1375648 h 1627338"/>
              <a:gd name="connsiteX0" fmla="*/ 0 w 1664506"/>
              <a:gd name="connsiteY0" fmla="*/ 1375648 h 1566609"/>
              <a:gd name="connsiteX1" fmla="*/ 0 w 1664506"/>
              <a:gd name="connsiteY1" fmla="*/ 0 h 1566609"/>
              <a:gd name="connsiteX2" fmla="*/ 1664506 w 1664506"/>
              <a:gd name="connsiteY2" fmla="*/ 1566609 h 1566609"/>
              <a:gd name="connsiteX3" fmla="*/ 0 w 1664506"/>
              <a:gd name="connsiteY3" fmla="*/ 1375648 h 15666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4506" h="1566609">
                <a:moveTo>
                  <a:pt x="0" y="1375648"/>
                </a:moveTo>
                <a:lnTo>
                  <a:pt x="0" y="0"/>
                </a:lnTo>
                <a:lnTo>
                  <a:pt x="1664506" y="1566609"/>
                </a:lnTo>
                <a:lnTo>
                  <a:pt x="0" y="1375648"/>
                </a:lnTo>
                <a:close/>
              </a:path>
            </a:pathLst>
          </a:custGeom>
          <a:solidFill>
            <a:srgbClr val="FF0000">
              <a:alpha val="36000"/>
            </a:srgbClr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rapezoid 10"/>
          <p:cNvSpPr/>
          <p:nvPr/>
        </p:nvSpPr>
        <p:spPr>
          <a:xfrm flipH="1">
            <a:off x="7812568" y="5385787"/>
            <a:ext cx="392116" cy="826295"/>
          </a:xfrm>
          <a:custGeom>
            <a:avLst/>
            <a:gdLst>
              <a:gd name="connsiteX0" fmla="*/ 0 w 787400"/>
              <a:gd name="connsiteY0" fmla="*/ 4368728 h 4368728"/>
              <a:gd name="connsiteX1" fmla="*/ 1968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87400"/>
              <a:gd name="connsiteY0" fmla="*/ 4368728 h 4368728"/>
              <a:gd name="connsiteX1" fmla="*/ 6350 w 787400"/>
              <a:gd name="connsiteY1" fmla="*/ 0 h 4368728"/>
              <a:gd name="connsiteX2" fmla="*/ 590550 w 787400"/>
              <a:gd name="connsiteY2" fmla="*/ 0 h 4368728"/>
              <a:gd name="connsiteX3" fmla="*/ 787400 w 787400"/>
              <a:gd name="connsiteY3" fmla="*/ 4368728 h 4368728"/>
              <a:gd name="connsiteX4" fmla="*/ 0 w 78740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590550 w 726440"/>
              <a:gd name="connsiteY2" fmla="*/ 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726440"/>
              <a:gd name="connsiteY0" fmla="*/ 4368728 h 4368728"/>
              <a:gd name="connsiteX1" fmla="*/ 6350 w 726440"/>
              <a:gd name="connsiteY1" fmla="*/ 0 h 4368728"/>
              <a:gd name="connsiteX2" fmla="*/ 270510 w 726440"/>
              <a:gd name="connsiteY2" fmla="*/ 45720 h 4368728"/>
              <a:gd name="connsiteX3" fmla="*/ 726440 w 726440"/>
              <a:gd name="connsiteY3" fmla="*/ 4277288 h 4368728"/>
              <a:gd name="connsiteX4" fmla="*/ 0 w 726440"/>
              <a:gd name="connsiteY4" fmla="*/ 4368728 h 4368728"/>
              <a:gd name="connsiteX0" fmla="*/ 0 w 292100"/>
              <a:gd name="connsiteY0" fmla="*/ 4368728 h 4368728"/>
              <a:gd name="connsiteX1" fmla="*/ 6350 w 292100"/>
              <a:gd name="connsiteY1" fmla="*/ 0 h 4368728"/>
              <a:gd name="connsiteX2" fmla="*/ 270510 w 292100"/>
              <a:gd name="connsiteY2" fmla="*/ 45720 h 4368728"/>
              <a:gd name="connsiteX3" fmla="*/ 292100 w 292100"/>
              <a:gd name="connsiteY3" fmla="*/ 4330628 h 4368728"/>
              <a:gd name="connsiteX4" fmla="*/ 0 w 292100"/>
              <a:gd name="connsiteY4" fmla="*/ 4368728 h 4368728"/>
              <a:gd name="connsiteX0" fmla="*/ 17067 w 309167"/>
              <a:gd name="connsiteY0" fmla="*/ 4323007 h 4323007"/>
              <a:gd name="connsiteX1" fmla="*/ 149 w 309167"/>
              <a:gd name="connsiteY1" fmla="*/ 97332 h 4323007"/>
              <a:gd name="connsiteX2" fmla="*/ 287577 w 309167"/>
              <a:gd name="connsiteY2" fmla="*/ -1 h 4323007"/>
              <a:gd name="connsiteX3" fmla="*/ 309167 w 309167"/>
              <a:gd name="connsiteY3" fmla="*/ 4284907 h 4323007"/>
              <a:gd name="connsiteX4" fmla="*/ 17067 w 309167"/>
              <a:gd name="connsiteY4" fmla="*/ 4323007 h 4323007"/>
              <a:gd name="connsiteX0" fmla="*/ 3012 w 309430"/>
              <a:gd name="connsiteY0" fmla="*/ 4398301 h 4398301"/>
              <a:gd name="connsiteX1" fmla="*/ 412 w 309430"/>
              <a:gd name="connsiteY1" fmla="*/ 97332 h 4398301"/>
              <a:gd name="connsiteX2" fmla="*/ 287840 w 309430"/>
              <a:gd name="connsiteY2" fmla="*/ -1 h 4398301"/>
              <a:gd name="connsiteX3" fmla="*/ 309430 w 309430"/>
              <a:gd name="connsiteY3" fmla="*/ 4284907 h 4398301"/>
              <a:gd name="connsiteX4" fmla="*/ 3012 w 309430"/>
              <a:gd name="connsiteY4" fmla="*/ 4398301 h 4398301"/>
              <a:gd name="connsiteX0" fmla="*/ 3012 w 309430"/>
              <a:gd name="connsiteY0" fmla="*/ 4300969 h 4300969"/>
              <a:gd name="connsiteX1" fmla="*/ 412 w 309430"/>
              <a:gd name="connsiteY1" fmla="*/ 0 h 4300969"/>
              <a:gd name="connsiteX2" fmla="*/ 287840 w 309430"/>
              <a:gd name="connsiteY2" fmla="*/ 90901 h 4300969"/>
              <a:gd name="connsiteX3" fmla="*/ 309430 w 309430"/>
              <a:gd name="connsiteY3" fmla="*/ 4187575 h 4300969"/>
              <a:gd name="connsiteX4" fmla="*/ 3012 w 309430"/>
              <a:gd name="connsiteY4" fmla="*/ 4300969 h 4300969"/>
              <a:gd name="connsiteX0" fmla="*/ 3012 w 287840"/>
              <a:gd name="connsiteY0" fmla="*/ 4300969 h 4420981"/>
              <a:gd name="connsiteX1" fmla="*/ 412 w 287840"/>
              <a:gd name="connsiteY1" fmla="*/ 0 h 4420981"/>
              <a:gd name="connsiteX2" fmla="*/ 287840 w 287840"/>
              <a:gd name="connsiteY2" fmla="*/ 90901 h 4420981"/>
              <a:gd name="connsiteX3" fmla="*/ 279003 w 287840"/>
              <a:gd name="connsiteY3" fmla="*/ 4420981 h 4420981"/>
              <a:gd name="connsiteX4" fmla="*/ 3012 w 287840"/>
              <a:gd name="connsiteY4" fmla="*/ 4300969 h 4420981"/>
              <a:gd name="connsiteX0" fmla="*/ 4727 w 289555"/>
              <a:gd name="connsiteY0" fmla="*/ 4271109 h 4391121"/>
              <a:gd name="connsiteX1" fmla="*/ 337 w 289555"/>
              <a:gd name="connsiteY1" fmla="*/ 0 h 4391121"/>
              <a:gd name="connsiteX2" fmla="*/ 289555 w 289555"/>
              <a:gd name="connsiteY2" fmla="*/ 61041 h 4391121"/>
              <a:gd name="connsiteX3" fmla="*/ 280718 w 289555"/>
              <a:gd name="connsiteY3" fmla="*/ 4391121 h 4391121"/>
              <a:gd name="connsiteX4" fmla="*/ 4727 w 289555"/>
              <a:gd name="connsiteY4" fmla="*/ 4271109 h 4391121"/>
              <a:gd name="connsiteX0" fmla="*/ 4727 w 289555"/>
              <a:gd name="connsiteY0" fmla="*/ 4271109 h 4406049"/>
              <a:gd name="connsiteX1" fmla="*/ 337 w 289555"/>
              <a:gd name="connsiteY1" fmla="*/ 0 h 4406049"/>
              <a:gd name="connsiteX2" fmla="*/ 289555 w 289555"/>
              <a:gd name="connsiteY2" fmla="*/ 61041 h 4406049"/>
              <a:gd name="connsiteX3" fmla="*/ 286088 w 289555"/>
              <a:gd name="connsiteY3" fmla="*/ 4406049 h 4406049"/>
              <a:gd name="connsiteX4" fmla="*/ 4727 w 289555"/>
              <a:gd name="connsiteY4" fmla="*/ 4271109 h 4406049"/>
              <a:gd name="connsiteX0" fmla="*/ 0 w 284828"/>
              <a:gd name="connsiteY0" fmla="*/ 4353550 h 4488490"/>
              <a:gd name="connsiteX1" fmla="*/ 979 w 284828"/>
              <a:gd name="connsiteY1" fmla="*/ 0 h 4488490"/>
              <a:gd name="connsiteX2" fmla="*/ 284828 w 284828"/>
              <a:gd name="connsiteY2" fmla="*/ 143482 h 4488490"/>
              <a:gd name="connsiteX3" fmla="*/ 281361 w 284828"/>
              <a:gd name="connsiteY3" fmla="*/ 4488490 h 4488490"/>
              <a:gd name="connsiteX4" fmla="*/ 0 w 284828"/>
              <a:gd name="connsiteY4" fmla="*/ 4353550 h 4488490"/>
              <a:gd name="connsiteX0" fmla="*/ 0 w 282198"/>
              <a:gd name="connsiteY0" fmla="*/ 4353550 h 4488490"/>
              <a:gd name="connsiteX1" fmla="*/ 979 w 282198"/>
              <a:gd name="connsiteY1" fmla="*/ 0 h 4488490"/>
              <a:gd name="connsiteX2" fmla="*/ 281249 w 282198"/>
              <a:gd name="connsiteY2" fmla="*/ 61041 h 4488490"/>
              <a:gd name="connsiteX3" fmla="*/ 281361 w 282198"/>
              <a:gd name="connsiteY3" fmla="*/ 4488490 h 4488490"/>
              <a:gd name="connsiteX4" fmla="*/ 0 w 282198"/>
              <a:gd name="connsiteY4" fmla="*/ 4353550 h 4488490"/>
              <a:gd name="connsiteX0" fmla="*/ 0 w 283988"/>
              <a:gd name="connsiteY0" fmla="*/ 4335234 h 4488490"/>
              <a:gd name="connsiteX1" fmla="*/ 2769 w 283988"/>
              <a:gd name="connsiteY1" fmla="*/ 0 h 4488490"/>
              <a:gd name="connsiteX2" fmla="*/ 283039 w 283988"/>
              <a:gd name="connsiteY2" fmla="*/ 61041 h 4488490"/>
              <a:gd name="connsiteX3" fmla="*/ 283151 w 283988"/>
              <a:gd name="connsiteY3" fmla="*/ 4488490 h 4488490"/>
              <a:gd name="connsiteX4" fmla="*/ 0 w 283988"/>
              <a:gd name="connsiteY4" fmla="*/ 4335234 h 4488490"/>
              <a:gd name="connsiteX0" fmla="*/ 0 w 288408"/>
              <a:gd name="connsiteY0" fmla="*/ 4335234 h 4488490"/>
              <a:gd name="connsiteX1" fmla="*/ 2769 w 288408"/>
              <a:gd name="connsiteY1" fmla="*/ 0 h 4488490"/>
              <a:gd name="connsiteX2" fmla="*/ 288408 w 288408"/>
              <a:gd name="connsiteY2" fmla="*/ 70200 h 4488490"/>
              <a:gd name="connsiteX3" fmla="*/ 283151 w 288408"/>
              <a:gd name="connsiteY3" fmla="*/ 4488490 h 4488490"/>
              <a:gd name="connsiteX4" fmla="*/ 0 w 288408"/>
              <a:gd name="connsiteY4" fmla="*/ 4335234 h 4488490"/>
              <a:gd name="connsiteX0" fmla="*/ 0 w 306306"/>
              <a:gd name="connsiteY0" fmla="*/ 2952048 h 4488490"/>
              <a:gd name="connsiteX1" fmla="*/ 20667 w 306306"/>
              <a:gd name="connsiteY1" fmla="*/ 0 h 4488490"/>
              <a:gd name="connsiteX2" fmla="*/ 306306 w 306306"/>
              <a:gd name="connsiteY2" fmla="*/ 70200 h 4488490"/>
              <a:gd name="connsiteX3" fmla="*/ 301049 w 306306"/>
              <a:gd name="connsiteY3" fmla="*/ 4488490 h 4488490"/>
              <a:gd name="connsiteX4" fmla="*/ 0 w 306306"/>
              <a:gd name="connsiteY4" fmla="*/ 2952048 h 4488490"/>
              <a:gd name="connsiteX0" fmla="*/ 0 w 306306"/>
              <a:gd name="connsiteY0" fmla="*/ 2952048 h 3196905"/>
              <a:gd name="connsiteX1" fmla="*/ 20667 w 306306"/>
              <a:gd name="connsiteY1" fmla="*/ 0 h 3196905"/>
              <a:gd name="connsiteX2" fmla="*/ 306306 w 306306"/>
              <a:gd name="connsiteY2" fmla="*/ 70200 h 3196905"/>
              <a:gd name="connsiteX3" fmla="*/ 302839 w 306306"/>
              <a:gd name="connsiteY3" fmla="*/ 3196905 h 3196905"/>
              <a:gd name="connsiteX4" fmla="*/ 0 w 306306"/>
              <a:gd name="connsiteY4" fmla="*/ 2952048 h 3196905"/>
              <a:gd name="connsiteX0" fmla="*/ 0 w 306306"/>
              <a:gd name="connsiteY0" fmla="*/ 2961211 h 3206068"/>
              <a:gd name="connsiteX1" fmla="*/ 13508 w 306306"/>
              <a:gd name="connsiteY1" fmla="*/ 0 h 3206068"/>
              <a:gd name="connsiteX2" fmla="*/ 306306 w 306306"/>
              <a:gd name="connsiteY2" fmla="*/ 79363 h 3206068"/>
              <a:gd name="connsiteX3" fmla="*/ 302839 w 306306"/>
              <a:gd name="connsiteY3" fmla="*/ 3206068 h 3206068"/>
              <a:gd name="connsiteX4" fmla="*/ 0 w 306306"/>
              <a:gd name="connsiteY4" fmla="*/ 2961211 h 3206068"/>
              <a:gd name="connsiteX0" fmla="*/ 0 w 297357"/>
              <a:gd name="connsiteY0" fmla="*/ 3007012 h 3206068"/>
              <a:gd name="connsiteX1" fmla="*/ 4559 w 297357"/>
              <a:gd name="connsiteY1" fmla="*/ 0 h 3206068"/>
              <a:gd name="connsiteX2" fmla="*/ 297357 w 297357"/>
              <a:gd name="connsiteY2" fmla="*/ 79363 h 3206068"/>
              <a:gd name="connsiteX3" fmla="*/ 293890 w 297357"/>
              <a:gd name="connsiteY3" fmla="*/ 3206068 h 3206068"/>
              <a:gd name="connsiteX4" fmla="*/ 0 w 297357"/>
              <a:gd name="connsiteY4" fmla="*/ 3007012 h 3206068"/>
              <a:gd name="connsiteX0" fmla="*/ 0 w 294727"/>
              <a:gd name="connsiteY0" fmla="*/ 3007012 h 3206068"/>
              <a:gd name="connsiteX1" fmla="*/ 4559 w 294727"/>
              <a:gd name="connsiteY1" fmla="*/ 0 h 3206068"/>
              <a:gd name="connsiteX2" fmla="*/ 293778 w 294727"/>
              <a:gd name="connsiteY2" fmla="*/ 125163 h 3206068"/>
              <a:gd name="connsiteX3" fmla="*/ 293890 w 294727"/>
              <a:gd name="connsiteY3" fmla="*/ 3206068 h 3206068"/>
              <a:gd name="connsiteX4" fmla="*/ 0 w 294727"/>
              <a:gd name="connsiteY4" fmla="*/ 3007012 h 3206068"/>
              <a:gd name="connsiteX0" fmla="*/ 0 w 294727"/>
              <a:gd name="connsiteY0" fmla="*/ 2979534 h 3178590"/>
              <a:gd name="connsiteX1" fmla="*/ 6349 w 294727"/>
              <a:gd name="connsiteY1" fmla="*/ 0 h 3178590"/>
              <a:gd name="connsiteX2" fmla="*/ 293778 w 294727"/>
              <a:gd name="connsiteY2" fmla="*/ 97685 h 3178590"/>
              <a:gd name="connsiteX3" fmla="*/ 293890 w 294727"/>
              <a:gd name="connsiteY3" fmla="*/ 3178590 h 3178590"/>
              <a:gd name="connsiteX4" fmla="*/ 0 w 294727"/>
              <a:gd name="connsiteY4" fmla="*/ 2979534 h 3178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4727" h="3178590">
                <a:moveTo>
                  <a:pt x="0" y="2979534"/>
                </a:moveTo>
                <a:cubicBezTo>
                  <a:pt x="2117" y="1523291"/>
                  <a:pt x="4232" y="1456243"/>
                  <a:pt x="6349" y="0"/>
                </a:cubicBezTo>
                <a:lnTo>
                  <a:pt x="293778" y="97685"/>
                </a:lnTo>
                <a:cubicBezTo>
                  <a:pt x="290832" y="1541045"/>
                  <a:pt x="296836" y="1735230"/>
                  <a:pt x="293890" y="3178590"/>
                </a:cubicBezTo>
                <a:lnTo>
                  <a:pt x="0" y="2979534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39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Left Arrow 21"/>
          <p:cNvSpPr/>
          <p:nvPr/>
        </p:nvSpPr>
        <p:spPr>
          <a:xfrm rot="21379041">
            <a:off x="10598191" y="3486207"/>
            <a:ext cx="586740" cy="202450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Left Arrow 22"/>
          <p:cNvSpPr/>
          <p:nvPr/>
        </p:nvSpPr>
        <p:spPr>
          <a:xfrm rot="21355372">
            <a:off x="10891520" y="4131468"/>
            <a:ext cx="1645920" cy="327660"/>
          </a:xfrm>
          <a:prstGeom prst="leftArrow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ight Arrow 23"/>
          <p:cNvSpPr/>
          <p:nvPr/>
        </p:nvSpPr>
        <p:spPr>
          <a:xfrm rot="21320993">
            <a:off x="6170386" y="5847673"/>
            <a:ext cx="1211580" cy="226281"/>
          </a:xfrm>
          <a:prstGeom prst="right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ight Arrow 24"/>
          <p:cNvSpPr/>
          <p:nvPr/>
        </p:nvSpPr>
        <p:spPr>
          <a:xfrm rot="21320993">
            <a:off x="7314354" y="5556127"/>
            <a:ext cx="485847" cy="195606"/>
          </a:xfrm>
          <a:prstGeom prst="rightArrow">
            <a:avLst/>
          </a:prstGeom>
          <a:solidFill>
            <a:schemeClr val="bg1">
              <a:lumMod val="6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Down Arrow 25"/>
          <p:cNvSpPr/>
          <p:nvPr/>
        </p:nvSpPr>
        <p:spPr>
          <a:xfrm>
            <a:off x="8778240" y="2933700"/>
            <a:ext cx="137160" cy="63246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own Arrow 26"/>
          <p:cNvSpPr/>
          <p:nvPr/>
        </p:nvSpPr>
        <p:spPr>
          <a:xfrm>
            <a:off x="7929846" y="5519456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Down Arrow 27"/>
          <p:cNvSpPr/>
          <p:nvPr/>
        </p:nvSpPr>
        <p:spPr>
          <a:xfrm>
            <a:off x="9249932" y="5352588"/>
            <a:ext cx="133508" cy="34954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Down Arrow 28"/>
          <p:cNvSpPr/>
          <p:nvPr/>
        </p:nvSpPr>
        <p:spPr>
          <a:xfrm>
            <a:off x="9742807" y="3177881"/>
            <a:ext cx="248840" cy="77655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Down Arrow 29"/>
          <p:cNvSpPr/>
          <p:nvPr/>
        </p:nvSpPr>
        <p:spPr>
          <a:xfrm>
            <a:off x="9808350" y="1229591"/>
            <a:ext cx="117754" cy="3375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Down Arrow 30"/>
          <p:cNvSpPr/>
          <p:nvPr/>
        </p:nvSpPr>
        <p:spPr>
          <a:xfrm>
            <a:off x="8178608" y="5154993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Down Arrow 31"/>
          <p:cNvSpPr/>
          <p:nvPr/>
        </p:nvSpPr>
        <p:spPr>
          <a:xfrm>
            <a:off x="8165024" y="4954171"/>
            <a:ext cx="71855" cy="14536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8" name="Group 37"/>
          <p:cNvGrpSpPr/>
          <p:nvPr/>
        </p:nvGrpSpPr>
        <p:grpSpPr>
          <a:xfrm>
            <a:off x="8197369" y="6002044"/>
            <a:ext cx="782479" cy="201112"/>
            <a:chOff x="8346281" y="5978232"/>
            <a:chExt cx="782479" cy="201112"/>
          </a:xfrm>
        </p:grpSpPr>
        <p:cxnSp>
          <p:nvCxnSpPr>
            <p:cNvPr id="35" name="Straight Connector 34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ight Triangle 36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024531" y="5820714"/>
            <a:ext cx="782479" cy="201112"/>
            <a:chOff x="8346281" y="5978232"/>
            <a:chExt cx="782479" cy="201112"/>
          </a:xfrm>
        </p:grpSpPr>
        <p:cxnSp>
          <p:nvCxnSpPr>
            <p:cNvPr id="40" name="Straight Connector 39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ight Triangle 40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49921" y="5620880"/>
            <a:ext cx="782479" cy="201112"/>
            <a:chOff x="8346281" y="5978232"/>
            <a:chExt cx="782479" cy="201112"/>
          </a:xfrm>
        </p:grpSpPr>
        <p:cxnSp>
          <p:nvCxnSpPr>
            <p:cNvPr id="43" name="Straight Connector 42"/>
            <p:cNvCxnSpPr/>
            <p:nvPr/>
          </p:nvCxnSpPr>
          <p:spPr>
            <a:xfrm flipV="1">
              <a:off x="8346281" y="5978232"/>
              <a:ext cx="782479" cy="2011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ight Triangle 43"/>
            <p:cNvSpPr/>
            <p:nvPr/>
          </p:nvSpPr>
          <p:spPr>
            <a:xfrm rot="20769108" flipV="1">
              <a:off x="8883493" y="6023444"/>
              <a:ext cx="221456" cy="73819"/>
            </a:xfrm>
            <a:prstGeom prst="rtTriangle">
              <a:avLst/>
            </a:prstGeom>
            <a:solidFill>
              <a:schemeClr val="tx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9687531" y="157696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644972" y="3925966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612621" y="3518654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275894" y="5284598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962367" y="4635415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sz="1800" baseline="-25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62263" y="4996120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806669" y="5854617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25303" y="3314438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2473263" y="4064465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09448" y="5638166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08654" y="5323354"/>
            <a:ext cx="447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</a:t>
            </a:r>
            <a:r>
              <a:rPr lang="en-US" sz="24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US" sz="24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57" name="Straight Connector 56"/>
          <p:cNvCxnSpPr>
            <a:stCxn id="21" idx="2"/>
          </p:cNvCxnSpPr>
          <p:nvPr/>
        </p:nvCxnSpPr>
        <p:spPr>
          <a:xfrm flipH="1" flipV="1">
            <a:off x="7802486" y="429672"/>
            <a:ext cx="11345" cy="498150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30" idx="0"/>
          </p:cNvCxnSpPr>
          <p:nvPr/>
        </p:nvCxnSpPr>
        <p:spPr>
          <a:xfrm flipH="1" flipV="1">
            <a:off x="9866474" y="64770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 flipV="1">
            <a:off x="7805495" y="672078"/>
            <a:ext cx="2044426" cy="3201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8780915" y="37038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Straight Arrow Connector 64"/>
          <p:cNvCxnSpPr/>
          <p:nvPr/>
        </p:nvCxnSpPr>
        <p:spPr>
          <a:xfrm flipH="1" flipV="1">
            <a:off x="7812568" y="2714249"/>
            <a:ext cx="2068174" cy="11001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 flipV="1">
            <a:off x="9857234" y="2595990"/>
            <a:ext cx="753" cy="581891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9191486" y="2389318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en-US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8" name="Straight Connector 67"/>
          <p:cNvCxnSpPr/>
          <p:nvPr/>
        </p:nvCxnSpPr>
        <p:spPr>
          <a:xfrm flipH="1" flipV="1">
            <a:off x="8846183" y="2404576"/>
            <a:ext cx="753" cy="581891"/>
          </a:xfrm>
          <a:prstGeom prst="line">
            <a:avLst/>
          </a:prstGeom>
          <a:ln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/>
          <p:nvPr/>
        </p:nvCxnSpPr>
        <p:spPr>
          <a:xfrm flipH="1" flipV="1">
            <a:off x="7813076" y="2378248"/>
            <a:ext cx="1033483" cy="590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8145045" y="1979281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flipH="1" flipV="1">
            <a:off x="7812568" y="4081536"/>
            <a:ext cx="1494435" cy="4993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74383" y="3744277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r>
              <a:rPr lang="en-US" baseline="-25000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78" name="Straight Connector 77"/>
          <p:cNvCxnSpPr/>
          <p:nvPr/>
        </p:nvCxnSpPr>
        <p:spPr>
          <a:xfrm flipV="1">
            <a:off x="8188126" y="4366237"/>
            <a:ext cx="22" cy="382549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 flipV="1">
            <a:off x="7813077" y="4526129"/>
            <a:ext cx="375049" cy="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810325" y="4081536"/>
            <a:ext cx="39786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en-US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 flipV="1">
            <a:off x="7996600" y="6084166"/>
            <a:ext cx="0" cy="659534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7774059" y="6175816"/>
            <a:ext cx="72532" cy="7253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extBox 86"/>
          <p:cNvSpPr txBox="1"/>
          <p:nvPr/>
        </p:nvSpPr>
        <p:spPr>
          <a:xfrm>
            <a:off x="7603703" y="6166636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</a:t>
            </a:r>
            <a:endParaRPr lang="en-US" dirty="0"/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7806669" y="6505964"/>
            <a:ext cx="0" cy="292870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 flipV="1">
            <a:off x="7700963" y="6638925"/>
            <a:ext cx="383381" cy="452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H="1">
            <a:off x="7776304" y="6646311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H="1">
            <a:off x="7972715" y="6627058"/>
            <a:ext cx="58382" cy="460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7746137" y="6699893"/>
            <a:ext cx="362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800" baseline="-25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</a:t>
            </a:r>
            <a:endParaRPr lang="en-US" sz="1800" baseline="-25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2" name="Straight Arrow Connector 101"/>
          <p:cNvCxnSpPr/>
          <p:nvPr/>
        </p:nvCxnSpPr>
        <p:spPr>
          <a:xfrm>
            <a:off x="7551059" y="5667375"/>
            <a:ext cx="0" cy="5809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7169504" y="5927431"/>
            <a:ext cx="0" cy="3662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7472187" y="5791160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D/2</a:t>
            </a:r>
            <a:endParaRPr lang="en-US" sz="1200" dirty="0"/>
          </a:p>
        </p:txBody>
      </p:sp>
      <p:sp>
        <p:nvSpPr>
          <p:cNvPr id="109" name="TextBox 108"/>
          <p:cNvSpPr txBox="1"/>
          <p:nvPr/>
        </p:nvSpPr>
        <p:spPr>
          <a:xfrm>
            <a:off x="6834898" y="5961308"/>
            <a:ext cx="4171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D/3</a:t>
            </a:r>
            <a:endParaRPr lang="en-US" sz="1200" dirty="0"/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1295337" y="4294062"/>
            <a:ext cx="0" cy="15266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flipV="1">
            <a:off x="8225268" y="5679117"/>
            <a:ext cx="4590869" cy="4717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>
            <a:off x="10774855" y="3589255"/>
            <a:ext cx="7663" cy="22517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/>
          <p:cNvSpPr txBox="1"/>
          <p:nvPr/>
        </p:nvSpPr>
        <p:spPr>
          <a:xfrm>
            <a:off x="11211752" y="4896396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2</a:t>
            </a:r>
            <a:endParaRPr lang="en-US" sz="1800" i="1" baseline="-25000" dirty="0"/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4029075" y="6433423"/>
            <a:ext cx="1674829" cy="21288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/>
          <p:cNvCxnSpPr/>
          <p:nvPr/>
        </p:nvCxnSpPr>
        <p:spPr>
          <a:xfrm flipH="1" flipV="1">
            <a:off x="5286375" y="5227677"/>
            <a:ext cx="28575" cy="12782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4947276" y="5696608"/>
            <a:ext cx="341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6" name="Straight Connector 125"/>
          <p:cNvCxnSpPr/>
          <p:nvPr/>
        </p:nvCxnSpPr>
        <p:spPr>
          <a:xfrm flipH="1" flipV="1">
            <a:off x="6067168" y="594773"/>
            <a:ext cx="9329351" cy="13162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 flipV="1">
            <a:off x="6776176" y="692280"/>
            <a:ext cx="0" cy="4244182"/>
          </a:xfrm>
          <a:prstGeom prst="straightConnector1">
            <a:avLst/>
          </a:prstGeom>
          <a:ln w="12700"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TextBox 128"/>
          <p:cNvSpPr txBox="1"/>
          <p:nvPr/>
        </p:nvSpPr>
        <p:spPr>
          <a:xfrm>
            <a:off x="6406738" y="2815649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endParaRPr lang="en-US" sz="2400" i="1" baseline="-2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0" name="TextBox 129"/>
          <p:cNvSpPr txBox="1"/>
          <p:nvPr/>
        </p:nvSpPr>
        <p:spPr>
          <a:xfrm rot="20737297">
            <a:off x="8905472" y="5932814"/>
            <a:ext cx="1426994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 = Friction</a:t>
            </a:r>
            <a:endParaRPr lang="en-US" i="1" dirty="0"/>
          </a:p>
        </p:txBody>
      </p:sp>
      <p:sp>
        <p:nvSpPr>
          <p:cNvPr id="131" name="Rectangle 130"/>
          <p:cNvSpPr/>
          <p:nvPr/>
        </p:nvSpPr>
        <p:spPr>
          <a:xfrm>
            <a:off x="10745470" y="4506589"/>
            <a:ext cx="70168" cy="2922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TextBox 117"/>
          <p:cNvSpPr txBox="1"/>
          <p:nvPr/>
        </p:nvSpPr>
        <p:spPr>
          <a:xfrm>
            <a:off x="10544820" y="4460199"/>
            <a:ext cx="375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1</a:t>
            </a:r>
            <a:endParaRPr lang="en-US" sz="1800" i="1" baseline="-25000" dirty="0"/>
          </a:p>
        </p:txBody>
      </p:sp>
      <p:grpSp>
        <p:nvGrpSpPr>
          <p:cNvPr id="151" name="Group 150"/>
          <p:cNvGrpSpPr/>
          <p:nvPr/>
        </p:nvGrpSpPr>
        <p:grpSpPr>
          <a:xfrm>
            <a:off x="11399464" y="7465822"/>
            <a:ext cx="2752928" cy="2238565"/>
            <a:chOff x="822986" y="0"/>
            <a:chExt cx="2752928" cy="2238565"/>
          </a:xfrm>
        </p:grpSpPr>
        <p:cxnSp>
          <p:nvCxnSpPr>
            <p:cNvPr id="146" name="Straight Connector 145"/>
            <p:cNvCxnSpPr/>
            <p:nvPr/>
          </p:nvCxnSpPr>
          <p:spPr>
            <a:xfrm>
              <a:off x="1800287" y="341614"/>
              <a:ext cx="177562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9" name="Group 148"/>
            <p:cNvGrpSpPr/>
            <p:nvPr/>
          </p:nvGrpSpPr>
          <p:grpSpPr>
            <a:xfrm>
              <a:off x="822986" y="0"/>
              <a:ext cx="2222474" cy="2238565"/>
              <a:chOff x="2209890" y="31306"/>
              <a:chExt cx="2222474" cy="2238565"/>
            </a:xfrm>
          </p:grpSpPr>
          <p:sp>
            <p:nvSpPr>
              <p:cNvPr id="138" name="Rectangle 137"/>
              <p:cNvSpPr/>
              <p:nvPr/>
            </p:nvSpPr>
            <p:spPr>
              <a:xfrm>
                <a:off x="2990850" y="370388"/>
                <a:ext cx="200024" cy="120657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587116" y="1576967"/>
                <a:ext cx="1200150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2590800" y="1790208"/>
                <a:ext cx="159113" cy="2176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506581" y="601627"/>
                <a:ext cx="5656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Stem</a:t>
                </a:r>
                <a:endParaRPr lang="en-US" sz="1400" i="1" dirty="0"/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2458150" y="1962094"/>
                <a:ext cx="4244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key</a:t>
                </a:r>
                <a:endParaRPr lang="en-US" sz="1400" i="1" dirty="0"/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2209890" y="1607744"/>
                <a:ext cx="43396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Toe</a:t>
                </a:r>
                <a:endParaRPr lang="en-US" sz="1400" i="1" dirty="0"/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781256" y="1531902"/>
                <a:ext cx="50847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i="1" dirty="0" smtClean="0"/>
                  <a:t>Heel</a:t>
                </a:r>
                <a:endParaRPr lang="en-US" sz="1400" i="1" dirty="0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3287110" y="795441"/>
                <a:ext cx="79401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Backfill</a:t>
                </a:r>
                <a:endParaRPr lang="en-US" sz="1400" i="1" dirty="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193626" y="276954"/>
                <a:ext cx="1238738" cy="93434"/>
              </a:xfrm>
              <a:prstGeom prst="rect">
                <a:avLst/>
              </a:prstGeom>
              <a:pattFill prst="dkVert">
                <a:fgClr>
                  <a:schemeClr val="accent1"/>
                </a:fgClr>
                <a:bgClr>
                  <a:schemeClr val="bg1"/>
                </a:bgClr>
              </a:patt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3375372" y="31306"/>
                <a:ext cx="9366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i="1" dirty="0" smtClean="0"/>
                  <a:t>Surcharge</a:t>
                </a:r>
                <a:endParaRPr lang="en-US" sz="1400" i="1" dirty="0"/>
              </a:p>
            </p:txBody>
          </p:sp>
        </p:grpSp>
      </p:grpSp>
      <p:cxnSp>
        <p:nvCxnSpPr>
          <p:cNvPr id="104" name="Straight Connector 103"/>
          <p:cNvCxnSpPr/>
          <p:nvPr/>
        </p:nvCxnSpPr>
        <p:spPr>
          <a:xfrm flipH="1" flipV="1">
            <a:off x="9308913" y="3976600"/>
            <a:ext cx="3329" cy="1375988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3724931" y="2283386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110" name="TextBox 109"/>
          <p:cNvSpPr txBox="1"/>
          <p:nvPr/>
        </p:nvSpPr>
        <p:spPr>
          <a:xfrm>
            <a:off x="1140847" y="6309028"/>
            <a:ext cx="1074333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 Narrow" panose="020B0606020202030204" pitchFamily="34" charset="0"/>
              </a:rPr>
              <a:t>Sand</a:t>
            </a:r>
            <a:r>
              <a:rPr lang="en-US" sz="3200" dirty="0" smtClean="0">
                <a:latin typeface="Symbol" panose="05050102010706020507" pitchFamily="18" charset="2"/>
              </a:rPr>
              <a:t> 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g</a:t>
            </a:r>
            <a:r>
              <a:rPr lang="en-US" sz="3200" dirty="0" smtClean="0"/>
              <a:t> =</a:t>
            </a:r>
          </a:p>
          <a:p>
            <a:r>
              <a:rPr lang="en-US" sz="3200" dirty="0" smtClean="0">
                <a:latin typeface="Symbol" panose="05050102010706020507" pitchFamily="18" charset="2"/>
              </a:rPr>
              <a:t>f</a:t>
            </a:r>
            <a:r>
              <a:rPr lang="en-US" sz="3200" dirty="0" smtClean="0"/>
              <a:t> =</a:t>
            </a:r>
          </a:p>
          <a:p>
            <a:endParaRPr lang="en-US" sz="3200" dirty="0"/>
          </a:p>
        </p:txBody>
      </p:sp>
      <p:sp>
        <p:nvSpPr>
          <p:cNvPr id="34" name="TextBox 33"/>
          <p:cNvSpPr txBox="1"/>
          <p:nvPr/>
        </p:nvSpPr>
        <p:spPr>
          <a:xfrm>
            <a:off x="12361681" y="1142046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Pavement</a:t>
            </a:r>
            <a:endParaRPr lang="en-US" dirty="0"/>
          </a:p>
        </p:txBody>
      </p:sp>
      <p:sp>
        <p:nvSpPr>
          <p:cNvPr id="112" name="TextBox 111"/>
          <p:cNvSpPr txBox="1"/>
          <p:nvPr/>
        </p:nvSpPr>
        <p:spPr>
          <a:xfrm>
            <a:off x="1828231" y="4717322"/>
            <a:ext cx="1305357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Pavement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78714" y="2971113"/>
            <a:ext cx="300082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Cantilever Retaining Wall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329621" y="350117"/>
            <a:ext cx="4347216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Retaining wall with a key at the base: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269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533985" y="398146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>
            <a:off x="9912140" y="3527426"/>
            <a:ext cx="1017481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906337" y="3527426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8880687" y="6526319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915650" y="3317876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580370" y="3420322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10627494" y="3019849"/>
            <a:ext cx="322524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>
                <a:latin typeface="Symbol" panose="05050102010706020507" pitchFamily="18" charset="2"/>
                <a:cs typeface="Arial" panose="020B0604020202020204" pitchFamily="34" charset="0"/>
              </a:rPr>
              <a:t>D</a:t>
            </a: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1530140" y="6286500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0931949" y="3527426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rgbClr val="000000"/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0708430" y="6349366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h</a:t>
            </a:r>
            <a:r>
              <a:rPr lang="en-US" altLang="en-US" sz="3520" dirty="0"/>
              <a:t> = </a:t>
            </a:r>
            <a:r>
              <a:rPr lang="en-US" altLang="en-US" sz="3520" dirty="0"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/>
              <a:t>v</a:t>
            </a:r>
            <a:r>
              <a:rPr lang="en-US" altLang="en-US" sz="3520" dirty="0"/>
              <a:t> k</a:t>
            </a:r>
            <a:r>
              <a:rPr lang="en-US" altLang="en-US" sz="3520" baseline="-25000" dirty="0"/>
              <a:t>a</a:t>
            </a: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0924963" y="6503036"/>
            <a:ext cx="8940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0906337" y="5534449"/>
            <a:ext cx="12479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1351050" y="4728845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/>
                <a:t>P</a:t>
              </a:r>
              <a:r>
                <a:rPr lang="en-US" altLang="en-US" sz="3520" baseline="-25000" dirty="0"/>
                <a:t>a</a:t>
              </a:r>
              <a:r>
                <a:rPr lang="en-US" altLang="en-US" sz="3520" dirty="0"/>
                <a:t>=</a:t>
              </a:r>
              <a:r>
                <a:rPr lang="en-US" altLang="en-US" sz="4107" dirty="0">
                  <a:latin typeface="Symbol" panose="05050102010706020507" pitchFamily="18" charset="2"/>
                </a:rPr>
                <a:t>g</a:t>
              </a:r>
              <a:r>
                <a:rPr lang="en-US" altLang="en-US" sz="3520" dirty="0"/>
                <a:t> H   k</a:t>
              </a:r>
              <a:r>
                <a:rPr lang="en-US" altLang="en-US" sz="3520" baseline="-25000" dirty="0"/>
                <a:t>a</a:t>
              </a: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1530139" y="1771863"/>
            <a:ext cx="6649720" cy="4561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Lateral force P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a</a:t>
            </a:r>
            <a:r>
              <a:rPr lang="en-US" altLang="en-US" sz="2640" dirty="0">
                <a:solidFill>
                  <a:schemeClr val="accent2"/>
                </a:solidFill>
              </a:rPr>
              <a:t> acting on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Solution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1564743" y="1115272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-1</a:t>
            </a:r>
            <a:endParaRPr lang="en-US" altLang="en-US" sz="264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530139" y="7252761"/>
            <a:ext cx="2330661" cy="891752"/>
            <a:chOff x="187" y="2803"/>
            <a:chExt cx="1001" cy="383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8" name="Text Box 62"/>
            <p:cNvSpPr txBox="1">
              <a:spLocks noChangeArrowheads="1"/>
            </p:cNvSpPr>
            <p:nvPr/>
          </p:nvSpPr>
          <p:spPr bwMode="auto">
            <a:xfrm>
              <a:off x="415" y="2991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1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1530140" y="685927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8211" name="Line 70"/>
          <p:cNvSpPr>
            <a:spLocks noChangeShapeType="1"/>
          </p:cNvSpPr>
          <p:nvPr/>
        </p:nvSpPr>
        <p:spPr bwMode="auto">
          <a:xfrm flipH="1">
            <a:off x="9402234" y="5529792"/>
            <a:ext cx="124333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2" name="Line 71"/>
          <p:cNvSpPr>
            <a:spLocks noChangeShapeType="1"/>
          </p:cNvSpPr>
          <p:nvPr/>
        </p:nvSpPr>
        <p:spPr bwMode="auto">
          <a:xfrm>
            <a:off x="9681633" y="5529793"/>
            <a:ext cx="0" cy="99187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8213" name="Text Box 72"/>
          <p:cNvSpPr txBox="1">
            <a:spLocks noChangeArrowheads="1"/>
          </p:cNvSpPr>
          <p:nvPr/>
        </p:nvSpPr>
        <p:spPr bwMode="auto">
          <a:xfrm>
            <a:off x="8546383" y="5757969"/>
            <a:ext cx="1374094" cy="4535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y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12/3</a:t>
            </a:r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1571268" y="8254642"/>
            <a:ext cx="4282070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115 x 12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x </a:t>
            </a:r>
            <a:r>
              <a:rPr lang="en-US" altLang="en-US" sz="2347" dirty="0" smtClean="0"/>
              <a:t>0.5= 8280 lb/ft</a:t>
            </a:r>
            <a:endParaRPr lang="en-US" altLang="en-US" sz="2347" dirty="0"/>
          </a:p>
        </p:txBody>
      </p:sp>
      <p:sp>
        <p:nvSpPr>
          <p:cNvPr id="8215" name="Freeform 1"/>
          <p:cNvSpPr>
            <a:spLocks/>
          </p:cNvSpPr>
          <p:nvPr/>
        </p:nvSpPr>
        <p:spPr bwMode="auto">
          <a:xfrm>
            <a:off x="9290474" y="3902287"/>
            <a:ext cx="1352762" cy="598382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8487199" y="3550709"/>
            <a:ext cx="145495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>
                <a:solidFill>
                  <a:srgbClr val="00B0F0"/>
                </a:solidFill>
              </a:rPr>
              <a:t>Flexible Wall</a:t>
            </a:r>
          </a:p>
        </p:txBody>
      </p:sp>
    </p:spTree>
    <p:extLst>
      <p:ext uri="{BB962C8B-B14F-4D97-AF65-F5344CB8AC3E}">
        <p14:creationId xmlns:p14="http://schemas.microsoft.com/office/powerpoint/2010/main" val="240659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ChangeArrowheads="1"/>
          </p:cNvSpPr>
          <p:nvPr/>
        </p:nvSpPr>
        <p:spPr bwMode="auto">
          <a:xfrm>
            <a:off x="6787516" y="5906983"/>
            <a:ext cx="6910493" cy="917363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2235623" y="4805680"/>
            <a:ext cx="4582160" cy="201168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7772400" y="1341120"/>
            <a:ext cx="5923280" cy="458216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25" name="Freeform 12"/>
          <p:cNvSpPr>
            <a:spLocks/>
          </p:cNvSpPr>
          <p:nvPr/>
        </p:nvSpPr>
        <p:spPr bwMode="auto">
          <a:xfrm>
            <a:off x="5090161" y="1275927"/>
            <a:ext cx="4931410" cy="4647353"/>
          </a:xfrm>
          <a:custGeom>
            <a:avLst/>
            <a:gdLst>
              <a:gd name="T0" fmla="*/ 2147483646 w 8631"/>
              <a:gd name="T1" fmla="*/ 0 h 10000"/>
              <a:gd name="T2" fmla="*/ 2147483646 w 8631"/>
              <a:gd name="T3" fmla="*/ 0 h 10000"/>
              <a:gd name="T4" fmla="*/ 2147483646 w 8631"/>
              <a:gd name="T5" fmla="*/ 2147483646 h 10000"/>
              <a:gd name="T6" fmla="*/ 2147483646 w 8631"/>
              <a:gd name="T7" fmla="*/ 2147483646 h 10000"/>
              <a:gd name="T8" fmla="*/ 2147483646 w 8631"/>
              <a:gd name="T9" fmla="*/ 2147483646 h 10000"/>
              <a:gd name="T10" fmla="*/ 0 w 8631"/>
              <a:gd name="T11" fmla="*/ 2147483646 h 10000"/>
              <a:gd name="T12" fmla="*/ 2147483646 w 8631"/>
              <a:gd name="T13" fmla="*/ 2147483646 h 10000"/>
              <a:gd name="T14" fmla="*/ 2147483646 w 8631"/>
              <a:gd name="T15" fmla="*/ 2147483646 h 10000"/>
              <a:gd name="T16" fmla="*/ 2147483646 w 8631"/>
              <a:gd name="T17" fmla="*/ 0 h 100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8631"/>
              <a:gd name="T28" fmla="*/ 0 h 10000"/>
              <a:gd name="T29" fmla="*/ 8631 w 8631"/>
              <a:gd name="T30" fmla="*/ 10000 h 100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8631" h="10000">
                <a:moveTo>
                  <a:pt x="3894" y="0"/>
                </a:moveTo>
                <a:lnTo>
                  <a:pt x="4662" y="0"/>
                </a:lnTo>
                <a:cubicBezTo>
                  <a:pt x="4674" y="2853"/>
                  <a:pt x="4685" y="5705"/>
                  <a:pt x="4696" y="8558"/>
                </a:cubicBezTo>
                <a:lnTo>
                  <a:pt x="8608" y="8558"/>
                </a:lnTo>
                <a:cubicBezTo>
                  <a:pt x="8631" y="9016"/>
                  <a:pt x="8584" y="9542"/>
                  <a:pt x="8608" y="10000"/>
                </a:cubicBezTo>
                <a:lnTo>
                  <a:pt x="0" y="10000"/>
                </a:lnTo>
                <a:cubicBezTo>
                  <a:pt x="0" y="9519"/>
                  <a:pt x="1" y="9039"/>
                  <a:pt x="1" y="8558"/>
                </a:cubicBezTo>
                <a:lnTo>
                  <a:pt x="2935" y="8558"/>
                </a:lnTo>
                <a:cubicBezTo>
                  <a:pt x="3221" y="5655"/>
                  <a:pt x="3608" y="2903"/>
                  <a:pt x="3894" y="0"/>
                </a:cubicBezTo>
                <a:close/>
              </a:path>
            </a:pathLst>
          </a:custGeom>
          <a:solidFill>
            <a:srgbClr val="A0D0FF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56326" name="Right Triangle 6"/>
          <p:cNvSpPr>
            <a:spLocks noChangeArrowheads="1"/>
          </p:cNvSpPr>
          <p:nvPr/>
        </p:nvSpPr>
        <p:spPr bwMode="auto">
          <a:xfrm flipH="1">
            <a:off x="3749040" y="4805680"/>
            <a:ext cx="1341120" cy="1788160"/>
          </a:xfrm>
          <a:prstGeom prst="rtTriangle">
            <a:avLst/>
          </a:prstGeom>
          <a:solidFill>
            <a:srgbClr val="FF33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9" name="Straight Connector 8"/>
          <p:cNvCxnSpPr>
            <a:endCxn id="56326" idx="4"/>
          </p:cNvCxnSpPr>
          <p:nvPr/>
        </p:nvCxnSpPr>
        <p:spPr bwMode="auto">
          <a:xfrm rot="10800000">
            <a:off x="3749040" y="6593840"/>
            <a:ext cx="2682240" cy="0"/>
          </a:xfrm>
          <a:prstGeom prst="line">
            <a:avLst/>
          </a:prstGeom>
          <a:solidFill>
            <a:srgbClr val="FFCC99"/>
          </a:solidFill>
          <a:ln w="9525" cap="flat" cmpd="sng" algn="ctr">
            <a:solidFill>
              <a:schemeClr val="bg1">
                <a:lumMod val="75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56328" name="Rectangle 5"/>
          <p:cNvSpPr>
            <a:spLocks noChangeArrowheads="1"/>
          </p:cNvSpPr>
          <p:nvPr/>
        </p:nvSpPr>
        <p:spPr bwMode="auto">
          <a:xfrm>
            <a:off x="6319520" y="5923280"/>
            <a:ext cx="558800" cy="670560"/>
          </a:xfrm>
          <a:prstGeom prst="rect">
            <a:avLst/>
          </a:prstGeom>
          <a:solidFill>
            <a:srgbClr val="00B0F0"/>
          </a:solidFill>
          <a:ln w="9525" algn="ctr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29" name="Straight Connector 11"/>
          <p:cNvCxnSpPr>
            <a:cxnSpLocks noChangeShapeType="1"/>
          </p:cNvCxnSpPr>
          <p:nvPr/>
        </p:nvCxnSpPr>
        <p:spPr bwMode="auto">
          <a:xfrm>
            <a:off x="5090160" y="5923280"/>
            <a:ext cx="1229360" cy="670560"/>
          </a:xfrm>
          <a:prstGeom prst="line">
            <a:avLst/>
          </a:prstGeom>
          <a:noFill/>
          <a:ln w="28575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0" name="Straight Connector 13"/>
          <p:cNvCxnSpPr>
            <a:cxnSpLocks noChangeShapeType="1"/>
          </p:cNvCxnSpPr>
          <p:nvPr/>
        </p:nvCxnSpPr>
        <p:spPr bwMode="auto">
          <a:xfrm>
            <a:off x="6319520" y="6593840"/>
            <a:ext cx="558800" cy="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1" name="Straight Connector 15"/>
          <p:cNvCxnSpPr>
            <a:cxnSpLocks noChangeShapeType="1"/>
          </p:cNvCxnSpPr>
          <p:nvPr/>
        </p:nvCxnSpPr>
        <p:spPr bwMode="auto">
          <a:xfrm>
            <a:off x="6873664" y="5925610"/>
            <a:ext cx="3117639" cy="13970"/>
          </a:xfrm>
          <a:prstGeom prst="lin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2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4496437" y="6891867"/>
            <a:ext cx="1867323" cy="71247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3" name="Straight Arrow Connector 19"/>
          <p:cNvCxnSpPr>
            <a:cxnSpLocks noChangeShapeType="1"/>
            <a:endCxn id="56328" idx="2"/>
          </p:cNvCxnSpPr>
          <p:nvPr/>
        </p:nvCxnSpPr>
        <p:spPr bwMode="auto">
          <a:xfrm rot="5400000" flipH="1" flipV="1">
            <a:off x="5058727" y="6625274"/>
            <a:ext cx="1571626" cy="150876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4" name="Straight Arrow Connector 21"/>
          <p:cNvCxnSpPr>
            <a:cxnSpLocks noChangeShapeType="1"/>
          </p:cNvCxnSpPr>
          <p:nvPr/>
        </p:nvCxnSpPr>
        <p:spPr bwMode="auto">
          <a:xfrm flipV="1">
            <a:off x="5090160" y="5941907"/>
            <a:ext cx="3802169" cy="2172336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335" name="Straight Arrow Connector 23"/>
          <p:cNvCxnSpPr>
            <a:cxnSpLocks noChangeShapeType="1"/>
          </p:cNvCxnSpPr>
          <p:nvPr/>
        </p:nvCxnSpPr>
        <p:spPr bwMode="auto">
          <a:xfrm rot="16200000" flipH="1">
            <a:off x="3392806" y="4312074"/>
            <a:ext cx="1546013" cy="123867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36" name="TextBox 24"/>
          <p:cNvSpPr txBox="1">
            <a:spLocks noChangeArrowheads="1"/>
          </p:cNvSpPr>
          <p:nvPr/>
        </p:nvSpPr>
        <p:spPr bwMode="auto">
          <a:xfrm>
            <a:off x="1539525" y="3292264"/>
            <a:ext cx="3366626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Extent of the Passive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</a:t>
            </a:r>
          </a:p>
        </p:txBody>
      </p:sp>
      <p:sp>
        <p:nvSpPr>
          <p:cNvPr id="56337" name="TextBox 25"/>
          <p:cNvSpPr txBox="1">
            <a:spLocks noChangeArrowheads="1"/>
          </p:cNvSpPr>
          <p:nvPr/>
        </p:nvSpPr>
        <p:spPr bwMode="auto">
          <a:xfrm>
            <a:off x="2503406" y="8083973"/>
            <a:ext cx="528061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Friction Surface of along the Base</a:t>
            </a:r>
          </a:p>
        </p:txBody>
      </p:sp>
      <p:sp>
        <p:nvSpPr>
          <p:cNvPr id="56338" name="TextBox 26"/>
          <p:cNvSpPr txBox="1">
            <a:spLocks noChangeArrowheads="1"/>
          </p:cNvSpPr>
          <p:nvPr/>
        </p:nvSpPr>
        <p:spPr bwMode="auto">
          <a:xfrm>
            <a:off x="1430738" y="323639"/>
            <a:ext cx="820128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u="sng" dirty="0"/>
              <a:t>Using Key at the Base to Improve Sliding Resistance</a:t>
            </a:r>
            <a:r>
              <a:rPr lang="en-US" altLang="en-US" sz="2640" dirty="0"/>
              <a:t> </a:t>
            </a:r>
          </a:p>
        </p:txBody>
      </p:sp>
      <p:sp>
        <p:nvSpPr>
          <p:cNvPr id="56339" name="Rectangle 27"/>
          <p:cNvSpPr>
            <a:spLocks noChangeArrowheads="1"/>
          </p:cNvSpPr>
          <p:nvPr/>
        </p:nvSpPr>
        <p:spPr bwMode="auto">
          <a:xfrm>
            <a:off x="5083176" y="5909310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56340" name="Rectangle 28"/>
          <p:cNvSpPr>
            <a:spLocks noChangeArrowheads="1"/>
          </p:cNvSpPr>
          <p:nvPr/>
        </p:nvSpPr>
        <p:spPr bwMode="auto">
          <a:xfrm>
            <a:off x="9448800" y="5946563"/>
            <a:ext cx="558800" cy="670560"/>
          </a:xfrm>
          <a:prstGeom prst="rect">
            <a:avLst/>
          </a:prstGeom>
          <a:noFill/>
          <a:ln w="9525" algn="ctr">
            <a:solidFill>
              <a:schemeClr val="tx1"/>
            </a:solidFill>
            <a:prstDash val="dash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56341" name="Straight Arrow Connector 30"/>
          <p:cNvCxnSpPr>
            <a:cxnSpLocks noChangeShapeType="1"/>
          </p:cNvCxnSpPr>
          <p:nvPr/>
        </p:nvCxnSpPr>
        <p:spPr bwMode="auto">
          <a:xfrm rot="10800000" flipV="1">
            <a:off x="6633847" y="4379596"/>
            <a:ext cx="2088514" cy="1799801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6342" name="TextBox 31"/>
          <p:cNvSpPr txBox="1">
            <a:spLocks noChangeArrowheads="1"/>
          </p:cNvSpPr>
          <p:nvPr/>
        </p:nvSpPr>
        <p:spPr bwMode="auto">
          <a:xfrm>
            <a:off x="8695681" y="3920913"/>
            <a:ext cx="7681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Key</a:t>
            </a:r>
          </a:p>
        </p:txBody>
      </p:sp>
    </p:spTree>
    <p:extLst>
      <p:ext uri="{BB962C8B-B14F-4D97-AF65-F5344CB8AC3E}">
        <p14:creationId xmlns:p14="http://schemas.microsoft.com/office/powerpoint/2010/main" val="150411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98" name="Group 31"/>
          <p:cNvGrpSpPr>
            <a:grpSpLocks/>
          </p:cNvGrpSpPr>
          <p:nvPr/>
        </p:nvGrpSpPr>
        <p:grpSpPr bwMode="auto">
          <a:xfrm>
            <a:off x="3085466" y="1450553"/>
            <a:ext cx="9879118" cy="7804954"/>
            <a:chOff x="1375813" y="988386"/>
            <a:chExt cx="6735731" cy="5321849"/>
          </a:xfrm>
        </p:grpSpPr>
        <p:pic>
          <p:nvPicPr>
            <p:cNvPr id="132099" name="Picture 2"/>
            <p:cNvPicPr>
              <a:picLocks noChangeAspect="1" noChangeArrowheads="1"/>
            </p:cNvPicPr>
            <p:nvPr/>
          </p:nvPicPr>
          <p:blipFill>
            <a:blip r:embed="rId3">
              <a:lum bright="1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8187" y="1445252"/>
              <a:ext cx="3885463" cy="3873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4" name="Straight Arrow Connector 3"/>
            <p:cNvCxnSpPr/>
            <p:nvPr/>
          </p:nvCxnSpPr>
          <p:spPr>
            <a:xfrm rot="10800000">
              <a:off x="5190557" y="3258635"/>
              <a:ext cx="1544631" cy="82395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/>
            <p:cNvCxnSpPr/>
            <p:nvPr/>
          </p:nvCxnSpPr>
          <p:spPr>
            <a:xfrm rot="10800000" flipV="1">
              <a:off x="4904809" y="1752015"/>
              <a:ext cx="1290632" cy="6540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rot="5400000" flipH="1" flipV="1">
              <a:off x="3462531" y="4867655"/>
              <a:ext cx="1354212" cy="635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2798965" y="4115164"/>
              <a:ext cx="1200215" cy="95090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2447370" y="3047485"/>
              <a:ext cx="1617656" cy="171459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2190196" y="4001625"/>
              <a:ext cx="1050920" cy="5191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2742644" y="1301140"/>
              <a:ext cx="792159" cy="79220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2472770" y="2704566"/>
              <a:ext cx="1312857" cy="52866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08" name="Rectangle 17"/>
            <p:cNvSpPr>
              <a:spLocks noChangeArrowheads="1"/>
            </p:cNvSpPr>
            <p:nvPr/>
          </p:nvSpPr>
          <p:spPr bwMode="auto">
            <a:xfrm>
              <a:off x="1375813" y="2729180"/>
              <a:ext cx="1740878" cy="106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insulate the footing externally</a:t>
              </a:r>
            </a:p>
          </p:txBody>
        </p:sp>
        <p:sp>
          <p:nvSpPr>
            <p:cNvPr id="132109" name="Rectangle 18"/>
            <p:cNvSpPr>
              <a:spLocks noChangeArrowheads="1"/>
            </p:cNvSpPr>
            <p:nvPr/>
          </p:nvSpPr>
          <p:spPr bwMode="auto">
            <a:xfrm>
              <a:off x="1747154" y="988386"/>
              <a:ext cx="1740878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Masonry wall</a:t>
              </a:r>
            </a:p>
          </p:txBody>
        </p:sp>
        <p:sp>
          <p:nvSpPr>
            <p:cNvPr id="132110" name="Rectangle 19"/>
            <p:cNvSpPr>
              <a:spLocks noChangeArrowheads="1"/>
            </p:cNvSpPr>
            <p:nvPr/>
          </p:nvSpPr>
          <p:spPr bwMode="auto">
            <a:xfrm>
              <a:off x="6164608" y="1387630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Coarse soil</a:t>
              </a:r>
            </a:p>
          </p:txBody>
        </p:sp>
        <p:sp>
          <p:nvSpPr>
            <p:cNvPr id="132111" name="Rectangle 20"/>
            <p:cNvSpPr>
              <a:spLocks noChangeArrowheads="1"/>
            </p:cNvSpPr>
            <p:nvPr/>
          </p:nvSpPr>
          <p:spPr bwMode="auto">
            <a:xfrm>
              <a:off x="6677617" y="3845348"/>
              <a:ext cx="1433927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 situ soil</a:t>
              </a:r>
            </a:p>
          </p:txBody>
        </p:sp>
        <p:sp>
          <p:nvSpPr>
            <p:cNvPr id="132112" name="Rectangle 25"/>
            <p:cNvSpPr>
              <a:spLocks noChangeArrowheads="1"/>
            </p:cNvSpPr>
            <p:nvPr/>
          </p:nvSpPr>
          <p:spPr bwMode="auto">
            <a:xfrm>
              <a:off x="4022423" y="5581849"/>
              <a:ext cx="143392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French drain</a:t>
              </a: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0800000">
              <a:off x="4425386" y="3988924"/>
              <a:ext cx="1523993" cy="109861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2114" name="Rectangle 28"/>
            <p:cNvSpPr>
              <a:spLocks noChangeArrowheads="1"/>
            </p:cNvSpPr>
            <p:nvPr/>
          </p:nvSpPr>
          <p:spPr bwMode="auto">
            <a:xfrm>
              <a:off x="5894151" y="4993715"/>
              <a:ext cx="1227866" cy="39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5" name="Rectangle 29"/>
            <p:cNvSpPr>
              <a:spLocks noChangeArrowheads="1"/>
            </p:cNvSpPr>
            <p:nvPr/>
          </p:nvSpPr>
          <p:spPr bwMode="auto">
            <a:xfrm>
              <a:off x="2674433" y="5212657"/>
              <a:ext cx="1099077" cy="7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Geofabric</a:t>
              </a:r>
            </a:p>
          </p:txBody>
        </p:sp>
        <p:sp>
          <p:nvSpPr>
            <p:cNvPr id="132116" name="Rectangle 30"/>
            <p:cNvSpPr>
              <a:spLocks noChangeArrowheads="1"/>
            </p:cNvSpPr>
            <p:nvPr/>
          </p:nvSpPr>
          <p:spPr bwMode="auto">
            <a:xfrm>
              <a:off x="1551824" y="4167322"/>
              <a:ext cx="1099077" cy="172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algn="ctr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Plain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concrete 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or</a:t>
              </a:r>
            </a:p>
            <a:p>
              <a:pPr algn="l" eaLnBrk="1" hangingPunct="1"/>
              <a:r>
                <a:rPr lang="en-US" altLang="en-US" sz="317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4” gravel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21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135643" y="239558"/>
            <a:ext cx="7072769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8196" name="Line 42"/>
          <p:cNvSpPr>
            <a:spLocks noChangeShapeType="1"/>
          </p:cNvSpPr>
          <p:nvPr/>
        </p:nvSpPr>
        <p:spPr bwMode="auto">
          <a:xfrm>
            <a:off x="10585040" y="1726855"/>
            <a:ext cx="3883646" cy="1128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7" name="Line 43"/>
          <p:cNvSpPr>
            <a:spLocks noChangeShapeType="1"/>
          </p:cNvSpPr>
          <p:nvPr/>
        </p:nvSpPr>
        <p:spPr bwMode="auto">
          <a:xfrm>
            <a:off x="10394103" y="4737031"/>
            <a:ext cx="2048933" cy="0"/>
          </a:xfrm>
          <a:prstGeom prst="line">
            <a:avLst/>
          </a:prstGeom>
          <a:noFill/>
          <a:ln w="317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8" name="Line 44"/>
          <p:cNvSpPr>
            <a:spLocks noChangeShapeType="1"/>
          </p:cNvSpPr>
          <p:nvPr/>
        </p:nvSpPr>
        <p:spPr bwMode="auto">
          <a:xfrm flipV="1">
            <a:off x="10567337" y="1515460"/>
            <a:ext cx="0" cy="1862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199" name="Line 45"/>
          <p:cNvSpPr>
            <a:spLocks noChangeShapeType="1"/>
          </p:cNvSpPr>
          <p:nvPr/>
        </p:nvSpPr>
        <p:spPr bwMode="auto">
          <a:xfrm flipH="1">
            <a:off x="10232057" y="1617906"/>
            <a:ext cx="33528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0" name="Text Box 46"/>
          <p:cNvSpPr txBox="1">
            <a:spLocks noChangeArrowheads="1"/>
          </p:cNvSpPr>
          <p:nvPr/>
        </p:nvSpPr>
        <p:spPr bwMode="auto">
          <a:xfrm>
            <a:off x="9619614" y="1333872"/>
            <a:ext cx="670376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 smtClean="0">
                <a:latin typeface="Symbol" panose="05050102010706020507" pitchFamily="18" charset="2"/>
                <a:cs typeface="Arial" panose="020B0604020202020204" pitchFamily="34" charset="0"/>
              </a:rPr>
              <a:t>D = 0</a:t>
            </a:r>
            <a:endParaRPr lang="en-US" altLang="en-US" sz="1760" dirty="0">
              <a:latin typeface="Symbol" panose="05050102010706020507" pitchFamily="18" charset="2"/>
              <a:cs typeface="Arial" panose="020B0604020202020204" pitchFamily="34" charset="0"/>
            </a:endParaRPr>
          </a:p>
        </p:txBody>
      </p:sp>
      <p:sp>
        <p:nvSpPr>
          <p:cNvPr id="8201" name="Text Box 47"/>
          <p:cNvSpPr txBox="1">
            <a:spLocks noChangeArrowheads="1"/>
          </p:cNvSpPr>
          <p:nvPr/>
        </p:nvSpPr>
        <p:spPr bwMode="auto">
          <a:xfrm>
            <a:off x="213200" y="4672728"/>
            <a:ext cx="5400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h</a:t>
            </a:r>
            <a:r>
              <a:rPr lang="en-US" altLang="en-US" sz="1800" dirty="0"/>
              <a:t> = </a:t>
            </a:r>
            <a:r>
              <a:rPr lang="en-US" altLang="en-US" sz="1800" dirty="0">
                <a:latin typeface="Symbol" panose="05050102010706020507" pitchFamily="18" charset="2"/>
              </a:rPr>
              <a:t>s</a:t>
            </a:r>
            <a:r>
              <a:rPr lang="en-US" altLang="en-US" sz="1800" baseline="-25000" dirty="0"/>
              <a:t>v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          </a:t>
            </a:r>
            <a:r>
              <a:rPr lang="en-US" altLang="en-US" sz="1800" dirty="0" smtClean="0"/>
              <a:t>For Rigid Wall use 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02" name="Freeform 48" descr="Light horizontal"/>
          <p:cNvSpPr>
            <a:spLocks/>
          </p:cNvSpPr>
          <p:nvPr/>
        </p:nvSpPr>
        <p:spPr bwMode="auto">
          <a:xfrm>
            <a:off x="12422505" y="1738138"/>
            <a:ext cx="901064" cy="2998893"/>
          </a:xfrm>
          <a:custGeom>
            <a:avLst/>
            <a:gdLst>
              <a:gd name="T0" fmla="*/ 2147483646 w 595"/>
              <a:gd name="T1" fmla="*/ 2147483646 h 1288"/>
              <a:gd name="T2" fmla="*/ 0 w 595"/>
              <a:gd name="T3" fmla="*/ 0 h 1288"/>
              <a:gd name="T4" fmla="*/ 0 w 595"/>
              <a:gd name="T5" fmla="*/ 2147483646 h 1288"/>
              <a:gd name="T6" fmla="*/ 2147483646 w 595"/>
              <a:gd name="T7" fmla="*/ 2147483646 h 1288"/>
              <a:gd name="T8" fmla="*/ 0 60000 65536"/>
              <a:gd name="T9" fmla="*/ 0 60000 65536"/>
              <a:gd name="T10" fmla="*/ 0 60000 65536"/>
              <a:gd name="T11" fmla="*/ 0 60000 65536"/>
              <a:gd name="T12" fmla="*/ 0 w 595"/>
              <a:gd name="T13" fmla="*/ 0 h 1288"/>
              <a:gd name="T14" fmla="*/ 595 w 595"/>
              <a:gd name="T15" fmla="*/ 1288 h 128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95" h="1288">
                <a:moveTo>
                  <a:pt x="595" y="1288"/>
                </a:moveTo>
                <a:lnTo>
                  <a:pt x="0" y="0"/>
                </a:lnTo>
                <a:lnTo>
                  <a:pt x="0" y="1288"/>
                </a:lnTo>
                <a:lnTo>
                  <a:pt x="595" y="1288"/>
                </a:lnTo>
                <a:close/>
              </a:path>
            </a:pathLst>
          </a:custGeom>
          <a:pattFill prst="ltHorz">
            <a:fgClr>
              <a:schemeClr val="accent6">
                <a:lumMod val="75000"/>
              </a:schemeClr>
            </a:fgClr>
            <a:bgClr>
              <a:srgbClr val="FFFFFF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203" name="Text Box 49"/>
          <p:cNvSpPr txBox="1">
            <a:spLocks noChangeArrowheads="1"/>
          </p:cNvSpPr>
          <p:nvPr/>
        </p:nvSpPr>
        <p:spPr bwMode="auto">
          <a:xfrm>
            <a:off x="12221846" y="4560078"/>
            <a:ext cx="2703194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>
                <a:solidFill>
                  <a:schemeClr val="accent6">
                    <a:lumMod val="75000"/>
                  </a:schemeClr>
                </a:solidFill>
              </a:rPr>
              <a:t>h</a:t>
            </a:r>
            <a:r>
              <a:rPr lang="en-US" altLang="en-US" sz="3520" dirty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  <a:latin typeface="Symbol" panose="05050102010706020507" pitchFamily="18" charset="2"/>
              </a:rPr>
              <a:t>s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en-US" altLang="en-US" sz="3520" dirty="0" smtClean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altLang="en-US" sz="3520" baseline="-25000" dirty="0" smtClean="0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altLang="en-US" sz="3520" baseline="-25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204" name="Line 50"/>
          <p:cNvSpPr>
            <a:spLocks noChangeShapeType="1"/>
          </p:cNvSpPr>
          <p:nvPr/>
        </p:nvSpPr>
        <p:spPr bwMode="auto">
          <a:xfrm flipH="1">
            <a:off x="12415519" y="4728037"/>
            <a:ext cx="894080" cy="0"/>
          </a:xfrm>
          <a:prstGeom prst="line">
            <a:avLst/>
          </a:prstGeom>
          <a:noFill/>
          <a:ln w="9525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8205" name="Line 51"/>
          <p:cNvSpPr>
            <a:spLocks noChangeShapeType="1"/>
          </p:cNvSpPr>
          <p:nvPr/>
        </p:nvSpPr>
        <p:spPr bwMode="auto">
          <a:xfrm flipH="1">
            <a:off x="12396893" y="3745161"/>
            <a:ext cx="1247987" cy="0"/>
          </a:xfrm>
          <a:prstGeom prst="line">
            <a:avLst/>
          </a:prstGeom>
          <a:noFill/>
          <a:ln w="38100">
            <a:solidFill>
              <a:schemeClr val="accent6">
                <a:lumMod val="75000"/>
              </a:schemeClr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grpSp>
        <p:nvGrpSpPr>
          <p:cNvPr id="8206" name="Group 52"/>
          <p:cNvGrpSpPr>
            <a:grpSpLocks/>
          </p:cNvGrpSpPr>
          <p:nvPr/>
        </p:nvGrpSpPr>
        <p:grpSpPr bwMode="auto">
          <a:xfrm>
            <a:off x="12841606" y="2939557"/>
            <a:ext cx="2703194" cy="724111"/>
            <a:chOff x="4599" y="2718"/>
            <a:chExt cx="1161" cy="311"/>
          </a:xfrm>
        </p:grpSpPr>
        <p:sp>
          <p:nvSpPr>
            <p:cNvPr id="8222" name="Text Box 53"/>
            <p:cNvSpPr txBox="1">
              <a:spLocks noChangeArrowheads="1"/>
            </p:cNvSpPr>
            <p:nvPr/>
          </p:nvSpPr>
          <p:spPr bwMode="auto">
            <a:xfrm>
              <a:off x="4599" y="2718"/>
              <a:ext cx="1161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P</a:t>
              </a:r>
              <a:r>
                <a:rPr lang="en-US" altLang="en-US" sz="3520" baseline="-25000" dirty="0">
                  <a:solidFill>
                    <a:schemeClr val="accent6">
                      <a:lumMod val="75000"/>
                    </a:schemeClr>
                  </a:solidFill>
                </a:rPr>
                <a:t>a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=</a:t>
              </a:r>
              <a:r>
                <a:rPr lang="en-US" altLang="en-US" sz="4107" dirty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g</a:t>
              </a:r>
              <a:r>
                <a:rPr lang="en-US" altLang="en-US" sz="3520" dirty="0">
                  <a:solidFill>
                    <a:schemeClr val="accent6">
                      <a:lumMod val="75000"/>
                    </a:schemeClr>
                  </a:solidFill>
                </a:rPr>
                <a:t> H  </a:t>
              </a:r>
              <a:r>
                <a:rPr lang="en-US" altLang="en-US" sz="3520" dirty="0" smtClean="0">
                  <a:solidFill>
                    <a:schemeClr val="accent6">
                      <a:lumMod val="75000"/>
                    </a:schemeClr>
                  </a:solidFill>
                </a:rPr>
                <a:t>k</a:t>
              </a:r>
              <a:r>
                <a:rPr lang="en-US" altLang="en-US" sz="3520" baseline="-25000" dirty="0" smtClean="0">
                  <a:solidFill>
                    <a:schemeClr val="accent6">
                      <a:lumMod val="75000"/>
                    </a:schemeClr>
                  </a:solidFill>
                </a:rPr>
                <a:t>o</a:t>
              </a:r>
              <a:endParaRPr lang="en-US" altLang="en-US" sz="352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8223" name="Rectangle 54"/>
            <p:cNvSpPr>
              <a:spLocks noChangeArrowheads="1"/>
            </p:cNvSpPr>
            <p:nvPr/>
          </p:nvSpPr>
          <p:spPr bwMode="auto">
            <a:xfrm>
              <a:off x="5299" y="2739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</a:p>
          </p:txBody>
        </p:sp>
      </p:grpSp>
      <p:sp>
        <p:nvSpPr>
          <p:cNvPr id="8207" name="Text Box 56"/>
          <p:cNvSpPr txBox="1">
            <a:spLocks noChangeArrowheads="1"/>
          </p:cNvSpPr>
          <p:nvPr/>
        </p:nvSpPr>
        <p:spPr bwMode="auto">
          <a:xfrm>
            <a:off x="343683" y="1661512"/>
            <a:ext cx="5358617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Given</a:t>
            </a:r>
            <a:r>
              <a:rPr lang="en-US" altLang="en-US" sz="1600" dirty="0"/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Vertical retaining wall </a:t>
            </a:r>
            <a:r>
              <a:rPr lang="en-US" altLang="en-US" sz="1600" dirty="0" smtClean="0"/>
              <a:t>(Rigid)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Backfill unit weight (</a:t>
            </a:r>
            <a:r>
              <a:rPr lang="en-US" altLang="en-US" sz="1600" dirty="0">
                <a:latin typeface="Symbol" panose="05050102010706020507" pitchFamily="18" charset="2"/>
              </a:rPr>
              <a:t>g</a:t>
            </a:r>
            <a:r>
              <a:rPr lang="en-US" altLang="en-US" sz="1600" dirty="0"/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Angle of soil friction (</a:t>
            </a:r>
            <a:r>
              <a:rPr lang="en-US" altLang="en-US" sz="1600" dirty="0">
                <a:latin typeface="Symbol" panose="05050102010706020507" pitchFamily="18" charset="2"/>
              </a:rPr>
              <a:t>f</a:t>
            </a:r>
            <a:r>
              <a:rPr lang="en-US" altLang="en-US" sz="1600" dirty="0"/>
              <a:t>) = 30</a:t>
            </a:r>
            <a:r>
              <a:rPr lang="en-US" altLang="en-US" sz="1600" baseline="30000" dirty="0"/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Assume wall to be </a:t>
            </a:r>
            <a:r>
              <a:rPr lang="en-US" altLang="en-US" sz="1600" dirty="0" smtClean="0"/>
              <a:t>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1600" dirty="0"/>
              <a:t> </a:t>
            </a:r>
            <a:r>
              <a:rPr lang="en-US" altLang="en-US" sz="1600" dirty="0" smtClean="0"/>
              <a:t>Angle of friction between the base and the soil </a:t>
            </a:r>
            <a:r>
              <a:rPr lang="en-US" altLang="en-US" sz="1600" dirty="0" smtClean="0">
                <a:latin typeface="Symbol" panose="05050102010706020507" pitchFamily="18" charset="2"/>
              </a:rPr>
              <a:t>d</a:t>
            </a:r>
            <a:r>
              <a:rPr lang="en-US" altLang="en-US" sz="1600" dirty="0" smtClean="0"/>
              <a:t> = 20</a:t>
            </a:r>
            <a:r>
              <a:rPr lang="en-US" altLang="en-US" sz="1600" baseline="30000" dirty="0" smtClean="0"/>
              <a:t>o</a:t>
            </a:r>
            <a:endParaRPr lang="en-US" altLang="en-US" sz="1600" baseline="30000" dirty="0"/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 smtClean="0"/>
              <a:t>Determine</a:t>
            </a:r>
            <a:r>
              <a:rPr lang="en-US" altLang="en-US" sz="1600" dirty="0" smtClean="0"/>
              <a:t>:</a:t>
            </a:r>
            <a:endParaRPr lang="en-US" altLang="en-US" sz="1600" dirty="0"/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600" dirty="0" smtClean="0"/>
              <a:t>The stability of the wall</a:t>
            </a:r>
          </a:p>
          <a:p>
            <a:pPr eaLnBrk="1" hangingPunct="1">
              <a:spcBef>
                <a:spcPct val="0"/>
              </a:spcBef>
              <a:buNone/>
            </a:pPr>
            <a:endParaRPr lang="en-US" altLang="en-US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Solution</a:t>
            </a:r>
            <a:r>
              <a:rPr lang="en-US" altLang="en-US" sz="1600" dirty="0"/>
              <a:t>:</a:t>
            </a:r>
          </a:p>
        </p:txBody>
      </p:sp>
      <p:sp>
        <p:nvSpPr>
          <p:cNvPr id="8208" name="Text Box 57"/>
          <p:cNvSpPr txBox="1">
            <a:spLocks noChangeArrowheads="1"/>
          </p:cNvSpPr>
          <p:nvPr/>
        </p:nvSpPr>
        <p:spPr bwMode="auto">
          <a:xfrm>
            <a:off x="273603" y="1219692"/>
            <a:ext cx="12682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600" b="1" u="sng" dirty="0"/>
              <a:t>Example -1</a:t>
            </a:r>
            <a:endParaRPr lang="en-US" altLang="en-US" sz="1600" dirty="0"/>
          </a:p>
        </p:txBody>
      </p:sp>
      <p:grpSp>
        <p:nvGrpSpPr>
          <p:cNvPr id="8209" name="Group 67"/>
          <p:cNvGrpSpPr>
            <a:grpSpLocks/>
          </p:cNvGrpSpPr>
          <p:nvPr/>
        </p:nvGrpSpPr>
        <p:grpSpPr bwMode="auto">
          <a:xfrm>
            <a:off x="148567" y="5413123"/>
            <a:ext cx="1923203" cy="428414"/>
            <a:chOff x="187" y="2899"/>
            <a:chExt cx="826" cy="184"/>
          </a:xfrm>
        </p:grpSpPr>
        <p:sp>
          <p:nvSpPr>
            <p:cNvPr id="8217" name="Text Box 61"/>
            <p:cNvSpPr txBox="1">
              <a:spLocks noChangeArrowheads="1"/>
            </p:cNvSpPr>
            <p:nvPr/>
          </p:nvSpPr>
          <p:spPr bwMode="auto">
            <a:xfrm>
              <a:off x="456" y="2914"/>
              <a:ext cx="55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1 - sin</a:t>
              </a:r>
              <a:r>
                <a:rPr lang="en-US" altLang="en-US" sz="1800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8220" name="Text Box 64"/>
            <p:cNvSpPr txBox="1">
              <a:spLocks noChangeArrowheads="1"/>
            </p:cNvSpPr>
            <p:nvPr/>
          </p:nvSpPr>
          <p:spPr bwMode="auto">
            <a:xfrm>
              <a:off x="395" y="2924"/>
              <a:ext cx="137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=</a:t>
              </a:r>
            </a:p>
          </p:txBody>
        </p:sp>
        <p:sp>
          <p:nvSpPr>
            <p:cNvPr id="822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 smtClean="0"/>
                <a:t>K</a:t>
              </a:r>
              <a:r>
                <a:rPr lang="en-US" altLang="en-US" sz="1800" baseline="-25000" dirty="0" smtClean="0"/>
                <a:t>o</a:t>
              </a:r>
              <a:r>
                <a:rPr lang="en-US" altLang="en-US" sz="1800" dirty="0" smtClean="0"/>
                <a:t> </a:t>
              </a:r>
              <a:endParaRPr lang="en-US" altLang="en-US" sz="1800" dirty="0"/>
            </a:p>
          </p:txBody>
        </p:sp>
      </p:grpSp>
      <p:sp>
        <p:nvSpPr>
          <p:cNvPr id="8210" name="Text Box 69"/>
          <p:cNvSpPr txBox="1">
            <a:spLocks noChangeArrowheads="1"/>
          </p:cNvSpPr>
          <p:nvPr/>
        </p:nvSpPr>
        <p:spPr bwMode="auto">
          <a:xfrm>
            <a:off x="251306" y="5042060"/>
            <a:ext cx="24237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</a:t>
            </a:r>
            <a:r>
              <a:rPr lang="en-US" altLang="en-US" sz="1800" dirty="0" smtClean="0"/>
              <a:t>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 </a:t>
            </a:r>
            <a:r>
              <a:rPr lang="en-US" altLang="en-US" sz="1800" dirty="0" smtClean="0">
                <a:latin typeface="Symbol" panose="05050102010706020507" pitchFamily="18" charset="2"/>
              </a:rPr>
              <a:t>g  </a:t>
            </a:r>
            <a:r>
              <a:rPr lang="en-US" altLang="en-US" sz="1800" dirty="0"/>
              <a:t>H</a:t>
            </a:r>
            <a:r>
              <a:rPr lang="en-US" altLang="en-US" sz="1800" baseline="30000" dirty="0"/>
              <a:t>2</a:t>
            </a:r>
            <a:r>
              <a:rPr lang="en-US" altLang="en-US" sz="1800" dirty="0"/>
              <a:t> </a:t>
            </a:r>
            <a:r>
              <a:rPr lang="en-US" altLang="en-US" sz="1800" dirty="0" smtClean="0"/>
              <a:t>k</a:t>
            </a:r>
            <a:r>
              <a:rPr lang="en-US" altLang="en-US" sz="1800" baseline="-25000" dirty="0" smtClean="0"/>
              <a:t>o</a:t>
            </a:r>
            <a:endParaRPr lang="en-US" altLang="en-US" sz="1800" baseline="-25000" dirty="0"/>
          </a:p>
        </p:txBody>
      </p:sp>
      <p:sp>
        <p:nvSpPr>
          <p:cNvPr id="8214" name="Text Box 73"/>
          <p:cNvSpPr txBox="1">
            <a:spLocks noChangeArrowheads="1"/>
          </p:cNvSpPr>
          <p:nvPr/>
        </p:nvSpPr>
        <p:spPr bwMode="auto">
          <a:xfrm>
            <a:off x="208606" y="5876462"/>
            <a:ext cx="36380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P</a:t>
            </a:r>
            <a:r>
              <a:rPr lang="en-US" altLang="en-US" sz="1800" baseline="-25000" dirty="0" smtClean="0"/>
              <a:t>o </a:t>
            </a:r>
            <a:r>
              <a:rPr lang="en-US" altLang="en-US" sz="1800" dirty="0"/>
              <a:t>= </a:t>
            </a:r>
            <a:r>
              <a:rPr lang="en-US" altLang="en-US" sz="1800" dirty="0" smtClean="0"/>
              <a:t>0.5x115x12</a:t>
            </a:r>
            <a:r>
              <a:rPr lang="en-US" altLang="en-US" sz="1800" baseline="30000" dirty="0" smtClean="0"/>
              <a:t>2</a:t>
            </a:r>
            <a:r>
              <a:rPr lang="en-US" altLang="en-US" sz="1800" dirty="0" smtClean="0"/>
              <a:t>x0.5 = 4,140 lb/ft</a:t>
            </a:r>
            <a:endParaRPr lang="en-US" altLang="en-US" sz="1800" dirty="0"/>
          </a:p>
        </p:txBody>
      </p:sp>
      <p:sp>
        <p:nvSpPr>
          <p:cNvPr id="8216" name="TextBox 2"/>
          <p:cNvSpPr txBox="1">
            <a:spLocks noChangeArrowheads="1"/>
          </p:cNvSpPr>
          <p:nvPr/>
        </p:nvSpPr>
        <p:spPr bwMode="auto">
          <a:xfrm>
            <a:off x="11364206" y="467269"/>
            <a:ext cx="1193660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760" i="1" dirty="0" smtClean="0">
                <a:solidFill>
                  <a:srgbClr val="00B0F0"/>
                </a:solidFill>
              </a:rPr>
              <a:t>Rigid </a:t>
            </a:r>
            <a:r>
              <a:rPr lang="en-US" altLang="en-US" sz="1760" i="1" dirty="0">
                <a:solidFill>
                  <a:srgbClr val="00B0F0"/>
                </a:solidFill>
              </a:rPr>
              <a:t>Wall</a:t>
            </a:r>
          </a:p>
        </p:txBody>
      </p:sp>
      <p:sp>
        <p:nvSpPr>
          <p:cNvPr id="32" name="Freeform 41"/>
          <p:cNvSpPr>
            <a:spLocks/>
          </p:cNvSpPr>
          <p:nvPr/>
        </p:nvSpPr>
        <p:spPr bwMode="auto">
          <a:xfrm flipV="1">
            <a:off x="10943583" y="1738133"/>
            <a:ext cx="1481569" cy="3006857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  <a:gd name="connsiteX0" fmla="*/ 0 w 10000"/>
              <a:gd name="connsiteY0" fmla="*/ 10000 h 10000"/>
              <a:gd name="connsiteX1" fmla="*/ 8038 w 10000"/>
              <a:gd name="connsiteY1" fmla="*/ 0 h 10000"/>
              <a:gd name="connsiteX2" fmla="*/ 10000 w 10000"/>
              <a:gd name="connsiteY2" fmla="*/ 0 h 10000"/>
              <a:gd name="connsiteX3" fmla="*/ 8110 w 10000"/>
              <a:gd name="connsiteY3" fmla="*/ 9965 h 10000"/>
              <a:gd name="connsiteX4" fmla="*/ 0 w 10000"/>
              <a:gd name="connsiteY4" fmla="*/ 10000 h 10000"/>
              <a:gd name="connsiteX0" fmla="*/ 0 w 8167"/>
              <a:gd name="connsiteY0" fmla="*/ 10105 h 10105"/>
              <a:gd name="connsiteX1" fmla="*/ 8038 w 8167"/>
              <a:gd name="connsiteY1" fmla="*/ 105 h 10105"/>
              <a:gd name="connsiteX2" fmla="*/ 8167 w 8167"/>
              <a:gd name="connsiteY2" fmla="*/ 0 h 10105"/>
              <a:gd name="connsiteX3" fmla="*/ 8110 w 8167"/>
              <a:gd name="connsiteY3" fmla="*/ 10070 h 10105"/>
              <a:gd name="connsiteX4" fmla="*/ 0 w 8167"/>
              <a:gd name="connsiteY4" fmla="*/ 10105 h 10105"/>
              <a:gd name="connsiteX0" fmla="*/ 0 w 10000"/>
              <a:gd name="connsiteY0" fmla="*/ 10000 h 10000"/>
              <a:gd name="connsiteX1" fmla="*/ 9842 w 10000"/>
              <a:gd name="connsiteY1" fmla="*/ 104 h 10000"/>
              <a:gd name="connsiteX2" fmla="*/ 10000 w 10000"/>
              <a:gd name="connsiteY2" fmla="*/ 0 h 10000"/>
              <a:gd name="connsiteX3" fmla="*/ 9860 w 10000"/>
              <a:gd name="connsiteY3" fmla="*/ 10000 h 10000"/>
              <a:gd name="connsiteX4" fmla="*/ 0 w 10000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10000"/>
                </a:moveTo>
                <a:lnTo>
                  <a:pt x="9842" y="104"/>
                </a:lnTo>
                <a:lnTo>
                  <a:pt x="10000" y="0"/>
                </a:lnTo>
                <a:cubicBezTo>
                  <a:pt x="9977" y="3322"/>
                  <a:pt x="9883" y="6678"/>
                  <a:pt x="9860" y="10000"/>
                </a:cubicBezTo>
                <a:lnTo>
                  <a:pt x="0" y="10000"/>
                </a:lnTo>
                <a:close/>
              </a:path>
            </a:pathLst>
          </a:custGeom>
          <a:pattFill prst="smCheck">
            <a:fgClr>
              <a:schemeClr val="accent4">
                <a:lumMod val="20000"/>
                <a:lumOff val="80000"/>
              </a:schemeClr>
            </a:fgClr>
            <a:bgClr>
              <a:schemeClr val="bg1"/>
            </a:bgClr>
          </a:pattFill>
          <a:ln w="3175" cmpd="sng">
            <a:solidFill>
              <a:schemeClr val="bg2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8195" name="Freeform 41"/>
          <p:cNvSpPr>
            <a:spLocks/>
          </p:cNvSpPr>
          <p:nvPr/>
        </p:nvSpPr>
        <p:spPr bwMode="auto">
          <a:xfrm flipH="1">
            <a:off x="10585040" y="1738137"/>
            <a:ext cx="1851010" cy="2998893"/>
          </a:xfrm>
          <a:custGeom>
            <a:avLst/>
            <a:gdLst>
              <a:gd name="T0" fmla="*/ 0 w 576"/>
              <a:gd name="T1" fmla="*/ 2147483646 h 1862"/>
              <a:gd name="T2" fmla="*/ 2147483646 w 576"/>
              <a:gd name="T3" fmla="*/ 0 h 1862"/>
              <a:gd name="T4" fmla="*/ 2147483646 w 576"/>
              <a:gd name="T5" fmla="*/ 0 h 1862"/>
              <a:gd name="T6" fmla="*/ 2147483646 w 576"/>
              <a:gd name="T7" fmla="*/ 2147483646 h 1862"/>
              <a:gd name="T8" fmla="*/ 0 w 576"/>
              <a:gd name="T9" fmla="*/ 2147483646 h 186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76"/>
              <a:gd name="T16" fmla="*/ 0 h 1862"/>
              <a:gd name="T17" fmla="*/ 576 w 576"/>
              <a:gd name="T18" fmla="*/ 1862 h 186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76" h="1862">
                <a:moveTo>
                  <a:pt x="0" y="1862"/>
                </a:moveTo>
                <a:lnTo>
                  <a:pt x="463" y="0"/>
                </a:lnTo>
                <a:lnTo>
                  <a:pt x="576" y="0"/>
                </a:lnTo>
                <a:lnTo>
                  <a:pt x="576" y="1862"/>
                </a:lnTo>
                <a:lnTo>
                  <a:pt x="0" y="1862"/>
                </a:lnTo>
                <a:close/>
              </a:path>
            </a:pathLst>
          </a:custGeom>
          <a:solidFill>
            <a:srgbClr val="C0C0C0"/>
          </a:solidFill>
          <a:ln w="3175" cmpd="sng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0585040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10943582" y="715002"/>
            <a:ext cx="1" cy="9630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94103" y="1230561"/>
            <a:ext cx="80327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0539652" y="1206500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10904552" y="1201692"/>
            <a:ext cx="76200" cy="762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62389" y="320794"/>
            <a:ext cx="566181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 ft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0585040" y="4852179"/>
            <a:ext cx="1873237" cy="462598"/>
            <a:chOff x="10585040" y="4852179"/>
            <a:chExt cx="1873237" cy="96302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12458276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10588849" y="4852179"/>
              <a:ext cx="1" cy="96302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10585040" y="5333689"/>
              <a:ext cx="1873236" cy="0"/>
            </a:xfrm>
            <a:prstGeom prst="line">
              <a:avLst/>
            </a:prstGeom>
            <a:ln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1198286" y="5323448"/>
              <a:ext cx="566181" cy="425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8 ft</a:t>
              </a:r>
              <a:endParaRPr lang="en-US" dirty="0"/>
            </a:p>
          </p:txBody>
        </p:sp>
      </p:grpSp>
      <p:sp>
        <p:nvSpPr>
          <p:cNvPr id="8215" name="Freeform 1"/>
          <p:cNvSpPr>
            <a:spLocks/>
          </p:cNvSpPr>
          <p:nvPr/>
        </p:nvSpPr>
        <p:spPr bwMode="auto">
          <a:xfrm flipH="1">
            <a:off x="11144827" y="814747"/>
            <a:ext cx="894526" cy="1167259"/>
          </a:xfrm>
          <a:custGeom>
            <a:avLst/>
            <a:gdLst>
              <a:gd name="T0" fmla="*/ 0 w 921957"/>
              <a:gd name="T1" fmla="*/ 0 h 408079"/>
              <a:gd name="T2" fmla="*/ 392966 w 921957"/>
              <a:gd name="T3" fmla="*/ 309838 h 408079"/>
              <a:gd name="T4" fmla="*/ 921957 w 921957"/>
              <a:gd name="T5" fmla="*/ 408079 h 40807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921957" h="408079">
                <a:moveTo>
                  <a:pt x="0" y="0"/>
                </a:moveTo>
                <a:cubicBezTo>
                  <a:pt x="119653" y="120912"/>
                  <a:pt x="239307" y="241825"/>
                  <a:pt x="392966" y="309838"/>
                </a:cubicBezTo>
                <a:cubicBezTo>
                  <a:pt x="546625" y="377851"/>
                  <a:pt x="734291" y="392965"/>
                  <a:pt x="921957" y="40807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9577596" y="1738133"/>
            <a:ext cx="0" cy="2975615"/>
          </a:xfrm>
          <a:prstGeom prst="straightConnector1">
            <a:avLst/>
          </a:prstGeom>
          <a:ln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767197" y="2473690"/>
            <a:ext cx="1245854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dirty="0" smtClean="0"/>
              <a:t>H </a:t>
            </a:r>
            <a:r>
              <a:rPr lang="en-US" altLang="en-US" sz="2400" dirty="0"/>
              <a:t>= 12 ft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11378414" y="3745161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0942652" y="1738133"/>
            <a:ext cx="38100" cy="2998897"/>
          </a:xfrm>
          <a:prstGeom prst="line">
            <a:avLst/>
          </a:prstGeom>
          <a:ln w="3175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11961036" y="1982006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10783041" y="2919190"/>
            <a:ext cx="0" cy="82597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1771630" y="2758652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W1</a:t>
            </a:r>
            <a:endParaRPr lang="en-US" sz="1600" dirty="0"/>
          </a:p>
        </p:txBody>
      </p:sp>
      <p:sp>
        <p:nvSpPr>
          <p:cNvPr id="62" name="TextBox 61"/>
          <p:cNvSpPr txBox="1"/>
          <p:nvPr/>
        </p:nvSpPr>
        <p:spPr>
          <a:xfrm>
            <a:off x="11390801" y="4395967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W2</a:t>
            </a:r>
            <a:endParaRPr lang="en-US" sz="1600" dirty="0"/>
          </a:p>
        </p:txBody>
      </p:sp>
      <p:sp>
        <p:nvSpPr>
          <p:cNvPr id="63" name="TextBox 62"/>
          <p:cNvSpPr txBox="1"/>
          <p:nvPr/>
        </p:nvSpPr>
        <p:spPr>
          <a:xfrm>
            <a:off x="10564969" y="3727134"/>
            <a:ext cx="4716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W3</a:t>
            </a:r>
            <a:endParaRPr lang="en-US" sz="1600" dirty="0"/>
          </a:p>
        </p:txBody>
      </p:sp>
      <p:grpSp>
        <p:nvGrpSpPr>
          <p:cNvPr id="44" name="Group 43"/>
          <p:cNvGrpSpPr/>
          <p:nvPr/>
        </p:nvGrpSpPr>
        <p:grpSpPr>
          <a:xfrm>
            <a:off x="9169569" y="1743713"/>
            <a:ext cx="2491793" cy="2991865"/>
            <a:chOff x="8443695" y="1743713"/>
            <a:chExt cx="3217668" cy="2991865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8599149" y="1743713"/>
              <a:ext cx="163290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Line 42"/>
            <p:cNvSpPr>
              <a:spLocks noChangeShapeType="1"/>
            </p:cNvSpPr>
            <p:nvPr/>
          </p:nvSpPr>
          <p:spPr bwMode="auto">
            <a:xfrm>
              <a:off x="8443695" y="4734521"/>
              <a:ext cx="3217668" cy="1057"/>
            </a:xfrm>
            <a:prstGeom prst="line">
              <a:avLst/>
            </a:prstGeom>
            <a:noFill/>
            <a:ln w="31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13667417" y="1870765"/>
            <a:ext cx="1257624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g</a:t>
            </a:r>
            <a:r>
              <a:rPr lang="en-US" altLang="en-US" sz="1800" i="1" dirty="0" smtClean="0"/>
              <a:t> </a:t>
            </a:r>
            <a:r>
              <a:rPr lang="en-US" altLang="en-US" sz="1800" i="1" dirty="0"/>
              <a:t>= 115 pcf</a:t>
            </a:r>
          </a:p>
          <a:p>
            <a:pPr>
              <a:spcBef>
                <a:spcPct val="0"/>
              </a:spcBef>
            </a:pPr>
            <a:r>
              <a:rPr lang="en-US" altLang="en-US" sz="1800" i="1" dirty="0" smtClean="0">
                <a:latin typeface="Symbol" panose="05050102010706020507" pitchFamily="18" charset="2"/>
              </a:rPr>
              <a:t>f</a:t>
            </a:r>
            <a:r>
              <a:rPr lang="en-US" altLang="en-US" sz="1800" i="1" dirty="0" smtClean="0"/>
              <a:t> = </a:t>
            </a:r>
            <a:r>
              <a:rPr lang="en-US" altLang="en-US" sz="1800" i="1" dirty="0"/>
              <a:t>30</a:t>
            </a:r>
            <a:r>
              <a:rPr lang="en-US" altLang="en-US" sz="1800" i="1" baseline="30000" dirty="0"/>
              <a:t>o</a:t>
            </a:r>
          </a:p>
        </p:txBody>
      </p:sp>
      <p:graphicFrame>
        <p:nvGraphicFramePr>
          <p:cNvPr id="66" name="Table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3441507"/>
              </p:ext>
            </p:extLst>
          </p:nvPr>
        </p:nvGraphicFramePr>
        <p:xfrm>
          <a:off x="165522" y="6579356"/>
          <a:ext cx="9240338" cy="3328734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281238"/>
                <a:gridCol w="972018"/>
                <a:gridCol w="2202148"/>
                <a:gridCol w="958848"/>
                <a:gridCol w="1717639"/>
                <a:gridCol w="2108447"/>
              </a:tblGrid>
              <a:tr h="902705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X - Force (lb)/ft)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Vertical</a:t>
                      </a:r>
                      <a:r>
                        <a:rPr lang="en-US" sz="1500" baseline="0" dirty="0" smtClean="0"/>
                        <a:t> Distance</a:t>
                      </a:r>
                      <a:endParaRPr lang="en-US" sz="1500" dirty="0" smtClean="0"/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Moment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93875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a</a:t>
                      </a:r>
                      <a:r>
                        <a:rPr lang="en-US" sz="1400" dirty="0" smtClean="0"/>
                        <a:t>=</a:t>
                      </a:r>
                      <a:r>
                        <a:rPr lang="en-US" sz="1400" baseline="0" dirty="0" smtClean="0"/>
                        <a:t>  </a:t>
                      </a:r>
                      <a:r>
                        <a:rPr lang="en-US" altLang="en-US" sz="1400" dirty="0" smtClean="0"/>
                        <a:t>4,140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4,140 x 4 = 16,560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= 0.5x5x12x115 = 3,450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6.33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3,450x6.33=21,838.5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=0.5x5x12x150 = 4,500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4.66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4,500x4.66 = 20,970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875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3x12x150 = 5400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5,400 x 1.5 = 8,100</a:t>
                      </a:r>
                      <a:endParaRPr lang="en-US" sz="14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2036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p </a:t>
                      </a:r>
                      <a:r>
                        <a:rPr lang="en-US" sz="1400" dirty="0" smtClean="0"/>
                        <a:t>= 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o</a:t>
                      </a:r>
                      <a:endParaRPr lang="en-US" sz="14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8493"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13,350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16,560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</a:rPr>
                        <a:t>50,908.5</a:t>
                      </a: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" name="Oval 23"/>
          <p:cNvSpPr/>
          <p:nvPr/>
        </p:nvSpPr>
        <p:spPr>
          <a:xfrm>
            <a:off x="10524532" y="4669682"/>
            <a:ext cx="124924" cy="12492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0267862" y="4684350"/>
            <a:ext cx="369012" cy="425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 Narrow" panose="020B0606020202030204" pitchFamily="34" charset="0"/>
              </a:rPr>
              <a:t>O</a:t>
            </a:r>
            <a:endParaRPr lang="en-US" dirty="0">
              <a:latin typeface="Arial Narrow" panose="020B0606020202030204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10524532" y="3205397"/>
            <a:ext cx="32444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10564969" y="3147942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 flipH="1">
            <a:off x="10736892" y="3157389"/>
            <a:ext cx="50883" cy="89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10327463" y="2294028"/>
            <a:ext cx="172949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10539652" y="2193930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11906134" y="2217036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10337687" y="4158146"/>
            <a:ext cx="11045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10539652" y="407509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1309883" y="4095197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2824907" y="3643084"/>
            <a:ext cx="0" cy="114938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12769685" y="3684284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12787714" y="4607358"/>
            <a:ext cx="109804" cy="15398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3148716" y="3960426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y</a:t>
            </a:r>
            <a:r>
              <a:rPr lang="en-US" sz="1800" i="1" baseline="-25000" dirty="0" smtClean="0"/>
              <a:t>a</a:t>
            </a:r>
            <a:r>
              <a:rPr lang="en-US" sz="1800" i="1" dirty="0" smtClean="0"/>
              <a:t> = 4’</a:t>
            </a:r>
            <a:endParaRPr lang="en-US" sz="1800" i="1" dirty="0"/>
          </a:p>
        </p:txBody>
      </p:sp>
      <p:sp>
        <p:nvSpPr>
          <p:cNvPr id="88" name="TextBox 87"/>
          <p:cNvSpPr txBox="1"/>
          <p:nvPr/>
        </p:nvSpPr>
        <p:spPr>
          <a:xfrm>
            <a:off x="9605124" y="1989649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1</a:t>
            </a:r>
            <a:r>
              <a:rPr lang="en-US" sz="1800" i="1" dirty="0" smtClean="0"/>
              <a:t> = 6.33’ </a:t>
            </a:r>
            <a:endParaRPr lang="en-US" sz="1800" i="1" dirty="0"/>
          </a:p>
        </p:txBody>
      </p:sp>
      <p:sp>
        <p:nvSpPr>
          <p:cNvPr id="89" name="TextBox 88"/>
          <p:cNvSpPr txBox="1"/>
          <p:nvPr/>
        </p:nvSpPr>
        <p:spPr>
          <a:xfrm>
            <a:off x="9679784" y="3027813"/>
            <a:ext cx="986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/>
              <a:t>3</a:t>
            </a:r>
            <a:r>
              <a:rPr lang="en-US" sz="1800" i="1" dirty="0" smtClean="0"/>
              <a:t> = 1.5’ </a:t>
            </a:r>
            <a:endParaRPr lang="en-US" sz="1800" i="1" dirty="0"/>
          </a:p>
        </p:txBody>
      </p:sp>
      <p:sp>
        <p:nvSpPr>
          <p:cNvPr id="90" name="TextBox 89"/>
          <p:cNvSpPr txBox="1"/>
          <p:nvPr/>
        </p:nvSpPr>
        <p:spPr>
          <a:xfrm>
            <a:off x="9632922" y="3866681"/>
            <a:ext cx="11031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/>
              <a:t>x</a:t>
            </a:r>
            <a:r>
              <a:rPr lang="en-US" sz="1800" i="1" baseline="-25000" dirty="0" smtClean="0"/>
              <a:t>2</a:t>
            </a:r>
            <a:r>
              <a:rPr lang="en-US" sz="1800" i="1" dirty="0" smtClean="0"/>
              <a:t> = 4.66’ </a:t>
            </a:r>
            <a:endParaRPr lang="en-US" sz="18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28"/>
              <p:cNvSpPr txBox="1">
                <a:spLocks noChangeArrowheads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1- Factor </a:t>
                </a:r>
                <a:r>
                  <a:rPr lang="en-US" altLang="en-US" sz="1400" b="1" dirty="0"/>
                  <a:t>of Safety Against </a:t>
                </a:r>
                <a:r>
                  <a:rPr lang="en-US" altLang="en-US" sz="1400" b="1" dirty="0" smtClean="0"/>
                  <a:t>Sliding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</a:t>
                </a:r>
                <a:r>
                  <a:rPr lang="en-US" altLang="en-US" sz="1600" dirty="0" smtClean="0"/>
                  <a:t>        P</a:t>
                </a:r>
                <a:r>
                  <a:rPr lang="en-US" altLang="en-US" sz="1600" baseline="-25000" dirty="0" smtClean="0"/>
                  <a:t>p</a:t>
                </a:r>
                <a:r>
                  <a:rPr lang="en-US" altLang="en-US" sz="1600" dirty="0" smtClean="0"/>
                  <a:t> = 0</a:t>
                </a:r>
              </a:p>
              <a:p>
                <a:endParaRPr lang="en-US" altLang="en-US" sz="1600" dirty="0"/>
              </a:p>
              <a:p>
                <a:r>
                  <a:rPr lang="en-US" altLang="en-US" sz="1600" dirty="0" smtClean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13350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4140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400" dirty="0" smtClean="0"/>
              </a:p>
              <a:p>
                <a:r>
                  <a:rPr lang="en-US" altLang="en-US" sz="1400" b="1" dirty="0" smtClean="0"/>
                  <a:t>2- Factor of Safety Against Overturning </a:t>
                </a:r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50908.5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16560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=3.1&gt;2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</p:txBody>
          </p:sp>
        </mc:Choice>
        <mc:Fallback xmlns="">
          <p:sp>
            <p:nvSpPr>
              <p:cNvPr id="92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474523" y="3677517"/>
                <a:ext cx="8337965" cy="2904385"/>
              </a:xfrm>
              <a:prstGeom prst="rect">
                <a:avLst/>
              </a:prstGeom>
              <a:blipFill rotWithShape="0">
                <a:blip r:embed="rId2"/>
                <a:stretch>
                  <a:fillRect l="-365" b="-1048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Straight Connector 46"/>
          <p:cNvCxnSpPr/>
          <p:nvPr/>
        </p:nvCxnSpPr>
        <p:spPr>
          <a:xfrm>
            <a:off x="4406754" y="3684284"/>
            <a:ext cx="146" cy="256151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9632922" y="6245794"/>
            <a:ext cx="45138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 b="1" dirty="0"/>
              <a:t>3- Factor of Safety Bearing Capacity Failure = FS</a:t>
            </a:r>
            <a:r>
              <a:rPr lang="en-US" altLang="en-US" sz="1600" b="1" baseline="-25000" dirty="0"/>
              <a:t>(BC</a:t>
            </a:r>
            <a:r>
              <a:rPr lang="en-US" altLang="en-US" sz="1600" baseline="-25000" dirty="0"/>
              <a:t>)</a:t>
            </a:r>
            <a:endParaRPr lang="en-US" altLang="en-US" sz="1600" dirty="0"/>
          </a:p>
          <a:p>
            <a:endParaRPr lang="en-US" altLang="en-US" sz="1600" dirty="0"/>
          </a:p>
        </p:txBody>
      </p:sp>
      <p:sp>
        <p:nvSpPr>
          <p:cNvPr id="98" name="TextBox 28"/>
          <p:cNvSpPr txBox="1">
            <a:spLocks noChangeArrowheads="1"/>
          </p:cNvSpPr>
          <p:nvPr/>
        </p:nvSpPr>
        <p:spPr bwMode="auto">
          <a:xfrm>
            <a:off x="9698349" y="6581653"/>
            <a:ext cx="4915128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/>
              <a:t>D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50908.5 -13350 = 37558.5  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37,558.5 =  </a:t>
            </a:r>
            <a:r>
              <a:rPr lang="en-US" altLang="en-US" sz="1400" dirty="0"/>
              <a:t>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13350 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2.81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2.81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1.18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/>
              <p:cNvSpPr txBox="1"/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3145.6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&gt; </m:t>
                    </m:r>
                    <m:sSub>
                      <m:sSubPr>
                        <m:ctrlP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9" name="TextBox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525423"/>
                <a:ext cx="574138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168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/>
              <p:cNvSpPr txBox="1"/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13350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(6)(1.18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:r>
                  <a:rPr lang="en-US" sz="1400" dirty="0" smtClean="0">
                    <a:solidFill>
                      <a:schemeClr val="accent1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solidFill>
                    <a:schemeClr val="accent1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0" name="TextBox 9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45546" y="8973714"/>
                <a:ext cx="4001352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67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/>
          <p:cNvGrpSpPr/>
          <p:nvPr/>
        </p:nvGrpSpPr>
        <p:grpSpPr>
          <a:xfrm>
            <a:off x="10736109" y="4761341"/>
            <a:ext cx="1541616" cy="60062"/>
            <a:chOff x="10736109" y="4761341"/>
            <a:chExt cx="1541616" cy="60062"/>
          </a:xfrm>
          <a:solidFill>
            <a:srgbClr val="FF0000"/>
          </a:solidFill>
        </p:grpSpPr>
        <p:cxnSp>
          <p:nvCxnSpPr>
            <p:cNvPr id="4" name="Straight Connector 3"/>
            <p:cNvCxnSpPr/>
            <p:nvPr/>
          </p:nvCxnSpPr>
          <p:spPr>
            <a:xfrm>
              <a:off x="10736109" y="4761341"/>
              <a:ext cx="1541616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ight Triangle 4"/>
            <p:cNvSpPr/>
            <p:nvPr/>
          </p:nvSpPr>
          <p:spPr>
            <a:xfrm flipV="1">
              <a:off x="11863381" y="4768437"/>
              <a:ext cx="351943" cy="52966"/>
            </a:xfrm>
            <a:prstGeom prst="rtTriangl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870305" y="4697615"/>
            <a:ext cx="737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0000"/>
                </a:solidFill>
              </a:rPr>
              <a:t>Friction</a:t>
            </a:r>
            <a:endParaRPr lang="en-US" sz="1400" i="1" dirty="0">
              <a:solidFill>
                <a:srgbClr val="FF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003551" y="1124706"/>
            <a:ext cx="2775724" cy="2625452"/>
            <a:chOff x="5901837" y="1040544"/>
            <a:chExt cx="2775724" cy="2625452"/>
          </a:xfrm>
        </p:grpSpPr>
        <p:grpSp>
          <p:nvGrpSpPr>
            <p:cNvPr id="83" name="Group 82"/>
            <p:cNvGrpSpPr/>
            <p:nvPr/>
          </p:nvGrpSpPr>
          <p:grpSpPr>
            <a:xfrm>
              <a:off x="5901837" y="1040544"/>
              <a:ext cx="2775724" cy="1327821"/>
              <a:chOff x="2054021" y="2426124"/>
              <a:chExt cx="3767236" cy="1802130"/>
            </a:xfrm>
          </p:grpSpPr>
          <p:sp>
            <p:nvSpPr>
              <p:cNvPr id="84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87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1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3" name="Text Box 81"/>
              <p:cNvSpPr txBox="1">
                <a:spLocks noChangeArrowheads="1"/>
              </p:cNvSpPr>
              <p:nvPr/>
            </p:nvSpPr>
            <p:spPr bwMode="auto">
              <a:xfrm>
                <a:off x="2054021" y="2638010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 smtClean="0"/>
                  <a:t>q</a:t>
                </a:r>
                <a:r>
                  <a:rPr lang="en-US" sz="1467" baseline="-25000" dirty="0" smtClean="0"/>
                  <a:t>max </a:t>
                </a:r>
                <a:r>
                  <a:rPr lang="en-US" sz="1467" dirty="0" smtClean="0"/>
                  <a:t>= +</a:t>
                </a:r>
                <a:endParaRPr lang="en-US" sz="1467" dirty="0"/>
              </a:p>
            </p:txBody>
          </p:sp>
          <p:sp>
            <p:nvSpPr>
              <p:cNvPr id="94" name="Text Box 82"/>
              <p:cNvSpPr txBox="1">
                <a:spLocks noChangeArrowheads="1"/>
              </p:cNvSpPr>
              <p:nvPr/>
            </p:nvSpPr>
            <p:spPr bwMode="auto">
              <a:xfrm>
                <a:off x="2070165" y="3201204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5" name="Text Box 83"/>
              <p:cNvSpPr txBox="1">
                <a:spLocks noChangeArrowheads="1"/>
              </p:cNvSpPr>
              <p:nvPr/>
            </p:nvSpPr>
            <p:spPr bwMode="auto">
              <a:xfrm>
                <a:off x="2063956" y="3757886"/>
                <a:ext cx="1025756" cy="4317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 </a:t>
                </a:r>
                <a:r>
                  <a:rPr lang="en-US" sz="1467" dirty="0"/>
                  <a:t>= </a:t>
                </a:r>
                <a:r>
                  <a:rPr lang="en-US" sz="1467" dirty="0" smtClean="0"/>
                  <a:t>+</a:t>
                </a:r>
                <a:endParaRPr lang="en-US" sz="1467" dirty="0"/>
              </a:p>
            </p:txBody>
          </p:sp>
          <p:sp>
            <p:nvSpPr>
              <p:cNvPr id="96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97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01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4177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</a:t>
                </a:r>
                <a:r>
                  <a:rPr lang="en-US" sz="1400" dirty="0"/>
                  <a:t>-</a:t>
                </a:r>
              </a:p>
            </p:txBody>
          </p:sp>
          <p:sp>
            <p:nvSpPr>
              <p:cNvPr id="102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3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4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5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6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7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08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0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10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11" name="Rectangle 75"/>
            <p:cNvSpPr>
              <a:spLocks noChangeArrowheads="1"/>
            </p:cNvSpPr>
            <p:nvPr/>
          </p:nvSpPr>
          <p:spPr bwMode="auto">
            <a:xfrm>
              <a:off x="6606916" y="2575954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V="1">
              <a:off x="6400671" y="2981014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7342020" y="2396058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Diamond 113"/>
            <p:cNvSpPr/>
            <p:nvPr/>
          </p:nvSpPr>
          <p:spPr>
            <a:xfrm>
              <a:off x="7112089" y="2875324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7283637" y="129275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7290903" y="172659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7258297" y="203291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18" name="Oval 117"/>
            <p:cNvSpPr/>
            <p:nvPr/>
          </p:nvSpPr>
          <p:spPr>
            <a:xfrm>
              <a:off x="7095790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/>
            <p:nvPr/>
          </p:nvSpPr>
          <p:spPr>
            <a:xfrm>
              <a:off x="7259984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/>
            <p:cNvSpPr/>
            <p:nvPr/>
          </p:nvSpPr>
          <p:spPr>
            <a:xfrm>
              <a:off x="6935105" y="2956048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831733" y="2961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6986218" y="295439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7136451" y="299142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24" name="Straight Connector 123"/>
            <p:cNvCxnSpPr/>
            <p:nvPr/>
          </p:nvCxnSpPr>
          <p:spPr>
            <a:xfrm flipH="1" flipV="1">
              <a:off x="7106695" y="2733853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flipH="1" flipV="1">
              <a:off x="7574783" y="2758789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V="1">
              <a:off x="7109529" y="2806267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/>
            <p:cNvSpPr txBox="1"/>
            <p:nvPr/>
          </p:nvSpPr>
          <p:spPr>
            <a:xfrm>
              <a:off x="6350351" y="2683644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7300690" y="3358219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7161835" y="2566876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30" name="Straight Connector 129"/>
            <p:cNvCxnSpPr/>
            <p:nvPr/>
          </p:nvCxnSpPr>
          <p:spPr>
            <a:xfrm>
              <a:off x="7371332" y="2868816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7353607" y="3087254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7686874" y="2868816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Box 132"/>
            <p:cNvSpPr txBox="1"/>
            <p:nvPr/>
          </p:nvSpPr>
          <p:spPr>
            <a:xfrm>
              <a:off x="7655767" y="2846331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  <p:sp>
        <p:nvSpPr>
          <p:cNvPr id="13" name="Freeform 12"/>
          <p:cNvSpPr/>
          <p:nvPr/>
        </p:nvSpPr>
        <p:spPr>
          <a:xfrm>
            <a:off x="8419492" y="1766316"/>
            <a:ext cx="1346808" cy="6244406"/>
          </a:xfrm>
          <a:custGeom>
            <a:avLst/>
            <a:gdLst>
              <a:gd name="connsiteX0" fmla="*/ 360092 w 1566592"/>
              <a:gd name="connsiteY0" fmla="*/ 0 h 6225671"/>
              <a:gd name="connsiteX1" fmla="*/ 715692 w 1566592"/>
              <a:gd name="connsiteY1" fmla="*/ 393700 h 6225671"/>
              <a:gd name="connsiteX2" fmla="*/ 4492 w 1566592"/>
              <a:gd name="connsiteY2" fmla="*/ 1993900 h 6225671"/>
              <a:gd name="connsiteX3" fmla="*/ 1122092 w 1566592"/>
              <a:gd name="connsiteY3" fmla="*/ 4305300 h 6225671"/>
              <a:gd name="connsiteX4" fmla="*/ 1414192 w 1566592"/>
              <a:gd name="connsiteY4" fmla="*/ 6032500 h 6225671"/>
              <a:gd name="connsiteX5" fmla="*/ 1566592 w 1566592"/>
              <a:gd name="connsiteY5" fmla="*/ 6108700 h 6225671"/>
              <a:gd name="connsiteX0" fmla="*/ 360092 w 1566592"/>
              <a:gd name="connsiteY0" fmla="*/ 0 h 6130379"/>
              <a:gd name="connsiteX1" fmla="*/ 715692 w 1566592"/>
              <a:gd name="connsiteY1" fmla="*/ 393700 h 6130379"/>
              <a:gd name="connsiteX2" fmla="*/ 4492 w 1566592"/>
              <a:gd name="connsiteY2" fmla="*/ 1993900 h 6130379"/>
              <a:gd name="connsiteX3" fmla="*/ 1122092 w 1566592"/>
              <a:gd name="connsiteY3" fmla="*/ 4305300 h 6130379"/>
              <a:gd name="connsiteX4" fmla="*/ 1363392 w 1566592"/>
              <a:gd name="connsiteY4" fmla="*/ 5575300 h 6130379"/>
              <a:gd name="connsiteX5" fmla="*/ 1566592 w 1566592"/>
              <a:gd name="connsiteY5" fmla="*/ 6108700 h 6130379"/>
              <a:gd name="connsiteX0" fmla="*/ 360092 w 1566592"/>
              <a:gd name="connsiteY0" fmla="*/ 0 h 6109032"/>
              <a:gd name="connsiteX1" fmla="*/ 715692 w 1566592"/>
              <a:gd name="connsiteY1" fmla="*/ 393700 h 6109032"/>
              <a:gd name="connsiteX2" fmla="*/ 4492 w 1566592"/>
              <a:gd name="connsiteY2" fmla="*/ 1993900 h 6109032"/>
              <a:gd name="connsiteX3" fmla="*/ 1122092 w 1566592"/>
              <a:gd name="connsiteY3" fmla="*/ 4305300 h 6109032"/>
              <a:gd name="connsiteX4" fmla="*/ 1363392 w 1566592"/>
              <a:gd name="connsiteY4" fmla="*/ 5575300 h 6109032"/>
              <a:gd name="connsiteX5" fmla="*/ 1566592 w 1566592"/>
              <a:gd name="connsiteY5" fmla="*/ 6108700 h 6109032"/>
              <a:gd name="connsiteX0" fmla="*/ 360092 w 1566592"/>
              <a:gd name="connsiteY0" fmla="*/ 0 h 6108700"/>
              <a:gd name="connsiteX1" fmla="*/ 715692 w 1566592"/>
              <a:gd name="connsiteY1" fmla="*/ 393700 h 6108700"/>
              <a:gd name="connsiteX2" fmla="*/ 4492 w 1566592"/>
              <a:gd name="connsiteY2" fmla="*/ 1993900 h 6108700"/>
              <a:gd name="connsiteX3" fmla="*/ 1122092 w 1566592"/>
              <a:gd name="connsiteY3" fmla="*/ 4305300 h 6108700"/>
              <a:gd name="connsiteX4" fmla="*/ 1566592 w 1566592"/>
              <a:gd name="connsiteY4" fmla="*/ 6108700 h 6108700"/>
              <a:gd name="connsiteX0" fmla="*/ 360092 w 1414192"/>
              <a:gd name="connsiteY0" fmla="*/ 0 h 6108700"/>
              <a:gd name="connsiteX1" fmla="*/ 715692 w 1414192"/>
              <a:gd name="connsiteY1" fmla="*/ 393700 h 6108700"/>
              <a:gd name="connsiteX2" fmla="*/ 4492 w 1414192"/>
              <a:gd name="connsiteY2" fmla="*/ 1993900 h 6108700"/>
              <a:gd name="connsiteX3" fmla="*/ 1122092 w 1414192"/>
              <a:gd name="connsiteY3" fmla="*/ 4305300 h 6108700"/>
              <a:gd name="connsiteX4" fmla="*/ 1414192 w 1414192"/>
              <a:gd name="connsiteY4" fmla="*/ 6108700 h 6108700"/>
              <a:gd name="connsiteX0" fmla="*/ 360092 w 1414192"/>
              <a:gd name="connsiteY0" fmla="*/ 0 h 6118421"/>
              <a:gd name="connsiteX1" fmla="*/ 715692 w 1414192"/>
              <a:gd name="connsiteY1" fmla="*/ 393700 h 6118421"/>
              <a:gd name="connsiteX2" fmla="*/ 4492 w 1414192"/>
              <a:gd name="connsiteY2" fmla="*/ 1993900 h 6118421"/>
              <a:gd name="connsiteX3" fmla="*/ 1122092 w 1414192"/>
              <a:gd name="connsiteY3" fmla="*/ 4305300 h 6118421"/>
              <a:gd name="connsiteX4" fmla="*/ 1414192 w 1414192"/>
              <a:gd name="connsiteY4" fmla="*/ 6108700 h 6118421"/>
              <a:gd name="connsiteX0" fmla="*/ 360092 w 1553892"/>
              <a:gd name="connsiteY0" fmla="*/ 0 h 6118421"/>
              <a:gd name="connsiteX1" fmla="*/ 715692 w 1553892"/>
              <a:gd name="connsiteY1" fmla="*/ 393700 h 6118421"/>
              <a:gd name="connsiteX2" fmla="*/ 4492 w 1553892"/>
              <a:gd name="connsiteY2" fmla="*/ 1993900 h 6118421"/>
              <a:gd name="connsiteX3" fmla="*/ 1122092 w 1553892"/>
              <a:gd name="connsiteY3" fmla="*/ 4305300 h 6118421"/>
              <a:gd name="connsiteX4" fmla="*/ 1553892 w 1553892"/>
              <a:gd name="connsiteY4" fmla="*/ 6108700 h 6118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53892" h="6118421">
                <a:moveTo>
                  <a:pt x="360092" y="0"/>
                </a:moveTo>
                <a:cubicBezTo>
                  <a:pt x="567525" y="30691"/>
                  <a:pt x="774959" y="61383"/>
                  <a:pt x="715692" y="393700"/>
                </a:cubicBezTo>
                <a:cubicBezTo>
                  <a:pt x="656425" y="726017"/>
                  <a:pt x="-63241" y="1341967"/>
                  <a:pt x="4492" y="1993900"/>
                </a:cubicBezTo>
                <a:cubicBezTo>
                  <a:pt x="72225" y="2645833"/>
                  <a:pt x="863859" y="3619500"/>
                  <a:pt x="1122092" y="4305300"/>
                </a:cubicBezTo>
                <a:cubicBezTo>
                  <a:pt x="1380325" y="4991100"/>
                  <a:pt x="851688" y="6240992"/>
                  <a:pt x="1553892" y="6108700"/>
                </a:cubicBezTo>
              </a:path>
            </a:pathLst>
          </a:custGeom>
          <a:noFill/>
          <a:ln w="3175">
            <a:solidFill>
              <a:schemeClr val="bg1">
                <a:lumMod val="6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00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618718" y="190819"/>
            <a:ext cx="9333004" cy="6340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520" b="1" u="sng" dirty="0">
                <a:solidFill>
                  <a:schemeClr val="tx2"/>
                </a:solidFill>
              </a:rPr>
              <a:t>Active &amp; Passive Earth Pressure in </a:t>
            </a:r>
            <a:r>
              <a:rPr lang="en-US" altLang="en-US" sz="3520" b="1" u="sng" dirty="0">
                <a:solidFill>
                  <a:schemeClr val="tx2"/>
                </a:solidFill>
                <a:latin typeface="Symbol" panose="05050102010706020507" pitchFamily="18" charset="2"/>
              </a:rPr>
              <a:t>f - </a:t>
            </a:r>
            <a:r>
              <a:rPr lang="en-US" altLang="en-US" sz="3520" b="1" u="sng" dirty="0">
                <a:solidFill>
                  <a:schemeClr val="tx2"/>
                </a:solidFill>
              </a:rPr>
              <a:t>Soil</a:t>
            </a:r>
          </a:p>
        </p:txBody>
      </p:sp>
      <p:sp>
        <p:nvSpPr>
          <p:cNvPr id="9219" name="Text Box 47"/>
          <p:cNvSpPr txBox="1">
            <a:spLocks noChangeArrowheads="1"/>
          </p:cNvSpPr>
          <p:nvPr/>
        </p:nvSpPr>
        <p:spPr bwMode="auto">
          <a:xfrm>
            <a:off x="618718" y="7032633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0" name="Text Box 56"/>
          <p:cNvSpPr txBox="1">
            <a:spLocks noChangeArrowheads="1"/>
          </p:cNvSpPr>
          <p:nvPr/>
        </p:nvSpPr>
        <p:spPr bwMode="auto">
          <a:xfrm>
            <a:off x="708412" y="1708639"/>
            <a:ext cx="6649720" cy="537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Given</a:t>
            </a:r>
            <a:r>
              <a:rPr lang="en-US" altLang="en-US" sz="2640" dirty="0">
                <a:solidFill>
                  <a:schemeClr val="accent2"/>
                </a:solidFill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Vertical retaining wall (flexible)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Wall height (H) = 12 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Backfill unit weight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dirty="0">
                <a:solidFill>
                  <a:schemeClr val="accent2"/>
                </a:solidFill>
              </a:rPr>
              <a:t>) = 115 pcf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Angle of soil friction (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f</a:t>
            </a:r>
            <a:r>
              <a:rPr lang="en-US" altLang="en-US" sz="2640" dirty="0">
                <a:solidFill>
                  <a:schemeClr val="accent2"/>
                </a:solidFill>
              </a:rPr>
              <a:t>) = 30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o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Assume wall to be smooth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</a:t>
            </a:r>
            <a:r>
              <a:rPr lang="en-US" altLang="en-US" sz="2640" dirty="0">
                <a:solidFill>
                  <a:schemeClr val="accent2"/>
                </a:solidFill>
                <a:latin typeface="Symbol" panose="05050102010706020507" pitchFamily="18" charset="2"/>
              </a:rPr>
              <a:t>g</a:t>
            </a:r>
            <a:r>
              <a:rPr lang="en-US" altLang="en-US" sz="2640" baseline="-25000" dirty="0">
                <a:solidFill>
                  <a:schemeClr val="accent2"/>
                </a:solidFill>
              </a:rPr>
              <a:t>concrete</a:t>
            </a:r>
            <a:r>
              <a:rPr lang="en-US" altLang="en-US" sz="2640" dirty="0">
                <a:solidFill>
                  <a:schemeClr val="accent2"/>
                </a:solidFill>
              </a:rPr>
              <a:t> = 150 lb/ft</a:t>
            </a:r>
            <a:r>
              <a:rPr lang="en-US" altLang="en-US" sz="2640" baseline="30000" dirty="0">
                <a:solidFill>
                  <a:schemeClr val="accent2"/>
                </a:solidFill>
              </a:rPr>
              <a:t>3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D = </a:t>
            </a:r>
            <a:r>
              <a:rPr lang="en-US" altLang="en-US" sz="2640" dirty="0" smtClean="0">
                <a:solidFill>
                  <a:schemeClr val="accent2"/>
                </a:solidFill>
              </a:rPr>
              <a:t>4 </a:t>
            </a:r>
            <a:r>
              <a:rPr lang="en-US" altLang="en-US" sz="2640" dirty="0">
                <a:solidFill>
                  <a:schemeClr val="accent2"/>
                </a:solidFill>
              </a:rPr>
              <a:t>ft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>
                <a:solidFill>
                  <a:schemeClr val="accent2"/>
                </a:solidFill>
              </a:rPr>
              <a:t>Find</a:t>
            </a:r>
            <a:r>
              <a:rPr lang="en-US" altLang="en-US" sz="2640" dirty="0">
                <a:solidFill>
                  <a:schemeClr val="accent2"/>
                </a:solidFill>
              </a:rPr>
              <a:t>: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en-US" altLang="en-US" sz="2640" dirty="0">
                <a:solidFill>
                  <a:schemeClr val="accent2"/>
                </a:solidFill>
              </a:rPr>
              <a:t> Resultant Force of the Wall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endParaRPr lang="en-US" altLang="en-US" sz="2640" dirty="0">
              <a:solidFill>
                <a:schemeClr val="accent2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Solution</a:t>
            </a:r>
            <a:r>
              <a:rPr lang="en-US" altLang="en-US" sz="2640" dirty="0"/>
              <a:t>:</a:t>
            </a:r>
          </a:p>
        </p:txBody>
      </p:sp>
      <p:sp>
        <p:nvSpPr>
          <p:cNvPr id="9221" name="Text Box 57"/>
          <p:cNvSpPr txBox="1">
            <a:spLocks noChangeArrowheads="1"/>
          </p:cNvSpPr>
          <p:nvPr/>
        </p:nvSpPr>
        <p:spPr bwMode="auto">
          <a:xfrm>
            <a:off x="715545" y="1084899"/>
            <a:ext cx="197041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-2</a:t>
            </a:r>
            <a:endParaRPr lang="en-US" altLang="en-US" sz="2640" dirty="0"/>
          </a:p>
        </p:txBody>
      </p:sp>
      <p:grpSp>
        <p:nvGrpSpPr>
          <p:cNvPr id="9222" name="Group 67"/>
          <p:cNvGrpSpPr>
            <a:grpSpLocks/>
          </p:cNvGrpSpPr>
          <p:nvPr/>
        </p:nvGrpSpPr>
        <p:grpSpPr bwMode="auto">
          <a:xfrm>
            <a:off x="708412" y="7515685"/>
            <a:ext cx="2288751" cy="863812"/>
            <a:chOff x="187" y="2803"/>
            <a:chExt cx="983" cy="371"/>
          </a:xfrm>
        </p:grpSpPr>
        <p:sp>
          <p:nvSpPr>
            <p:cNvPr id="9277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8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 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79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80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81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a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9223" name="Text Box 69"/>
          <p:cNvSpPr txBox="1">
            <a:spLocks noChangeArrowheads="1"/>
          </p:cNvSpPr>
          <p:nvPr/>
        </p:nvSpPr>
        <p:spPr bwMode="auto">
          <a:xfrm>
            <a:off x="618717" y="8562040"/>
            <a:ext cx="242379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</a:t>
            </a:r>
            <a:r>
              <a:rPr lang="en-US" altLang="en-US" sz="2347" dirty="0" smtClean="0">
                <a:latin typeface="Symbol" panose="05050102010706020507" pitchFamily="18" charset="2"/>
              </a:rPr>
              <a:t>g  </a:t>
            </a:r>
            <a:r>
              <a:rPr lang="en-US" altLang="en-US" sz="2347" dirty="0"/>
              <a:t>H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9224" name="Text Box 73"/>
          <p:cNvSpPr txBox="1">
            <a:spLocks noChangeArrowheads="1"/>
          </p:cNvSpPr>
          <p:nvPr/>
        </p:nvSpPr>
        <p:spPr bwMode="auto">
          <a:xfrm>
            <a:off x="618717" y="9104853"/>
            <a:ext cx="5517985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 x 12</a:t>
            </a:r>
            <a:r>
              <a:rPr lang="en-US" altLang="en-US" sz="2347" baseline="30000" dirty="0" smtClean="0"/>
              <a:t>2 </a:t>
            </a:r>
            <a:r>
              <a:rPr lang="en-US" altLang="en-US" sz="2347" dirty="0" smtClean="0"/>
              <a:t>x115x 0.33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2,732.4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grpSp>
        <p:nvGrpSpPr>
          <p:cNvPr id="9225" name="Group 23"/>
          <p:cNvGrpSpPr>
            <a:grpSpLocks/>
          </p:cNvGrpSpPr>
          <p:nvPr/>
        </p:nvGrpSpPr>
        <p:grpSpPr bwMode="auto">
          <a:xfrm>
            <a:off x="6411499" y="2018701"/>
            <a:ext cx="9183319" cy="5850249"/>
            <a:chOff x="2985143" y="1146016"/>
            <a:chExt cx="6261354" cy="3989763"/>
          </a:xfrm>
        </p:grpSpPr>
        <p:grpSp>
          <p:nvGrpSpPr>
            <p:cNvPr id="9234" name="Group 1"/>
            <p:cNvGrpSpPr>
              <a:grpSpLocks/>
            </p:cNvGrpSpPr>
            <p:nvPr/>
          </p:nvGrpSpPr>
          <p:grpSpPr bwMode="auto">
            <a:xfrm>
              <a:off x="2985143" y="1774817"/>
              <a:ext cx="6261354" cy="2678120"/>
              <a:chOff x="2871787" y="3475030"/>
              <a:chExt cx="6261354" cy="2678120"/>
            </a:xfrm>
          </p:grpSpPr>
          <p:sp>
            <p:nvSpPr>
              <p:cNvPr id="9248" name="Rectangle 10"/>
              <p:cNvSpPr>
                <a:spLocks noChangeArrowheads="1"/>
              </p:cNvSpPr>
              <p:nvPr/>
            </p:nvSpPr>
            <p:spPr bwMode="auto">
              <a:xfrm>
                <a:off x="6270625" y="3475038"/>
                <a:ext cx="738188" cy="2362200"/>
              </a:xfrm>
              <a:prstGeom prst="rect">
                <a:avLst/>
              </a:prstGeom>
              <a:solidFill>
                <a:srgbClr val="B7FFD8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9249" name="Freeform 48" descr="Light horizontal"/>
              <p:cNvSpPr>
                <a:spLocks/>
              </p:cNvSpPr>
              <p:nvPr/>
            </p:nvSpPr>
            <p:spPr bwMode="auto">
              <a:xfrm>
                <a:off x="7007225" y="3475038"/>
                <a:ext cx="990600" cy="2678112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0070C0"/>
                </a:fgClr>
                <a:bgClr>
                  <a:srgbClr val="FFFFFF"/>
                </a:bgClr>
              </a:pattFill>
              <a:ln w="3175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cxnSp>
            <p:nvCxnSpPr>
              <p:cNvPr id="64" name="Straight Connector 63"/>
              <p:cNvCxnSpPr/>
              <p:nvPr/>
            </p:nvCxnSpPr>
            <p:spPr>
              <a:xfrm>
                <a:off x="6027737" y="3475030"/>
                <a:ext cx="2286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 rot="5400000">
                <a:off x="5074954" y="4656413"/>
                <a:ext cx="2362766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6256337" y="5837796"/>
                <a:ext cx="762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 rot="5400000">
                <a:off x="6865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 rot="10800000">
                <a:off x="5494337" y="6142669"/>
                <a:ext cx="1524000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 rot="5400000" flipH="1" flipV="1">
                <a:off x="5341900" y="5990233"/>
                <a:ext cx="304873" cy="0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 flipH="1">
                <a:off x="6008687" y="3475030"/>
                <a:ext cx="19050" cy="2369118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 flipH="1">
                <a:off x="5494337" y="5834621"/>
                <a:ext cx="511175" cy="3176"/>
              </a:xfrm>
              <a:prstGeom prst="line">
                <a:avLst/>
              </a:prstGeom>
              <a:ln w="28575">
                <a:solidFill>
                  <a:srgbClr val="FF33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6256337" y="3475030"/>
                <a:ext cx="23622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 rot="10800000">
                <a:off x="4487862" y="5609142"/>
                <a:ext cx="1524000" cy="0"/>
              </a:xfrm>
              <a:prstGeom prst="line">
                <a:avLst/>
              </a:prstGeom>
              <a:ln w="381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260" name="Line 51"/>
              <p:cNvSpPr>
                <a:spLocks noChangeShapeType="1"/>
              </p:cNvSpPr>
              <p:nvPr/>
            </p:nvSpPr>
            <p:spPr bwMode="auto">
              <a:xfrm flipH="1">
                <a:off x="7010400" y="5254625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007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5" name="Text Box 53"/>
              <p:cNvSpPr txBox="1">
                <a:spLocks noChangeArrowheads="1"/>
              </p:cNvSpPr>
              <p:nvPr/>
            </p:nvSpPr>
            <p:spPr bwMode="auto">
              <a:xfrm>
                <a:off x="7290054" y="4981575"/>
                <a:ext cx="1843087" cy="2730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P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=0.5 H</a:t>
                </a:r>
                <a:r>
                  <a:rPr lang="en-US" altLang="en-US" sz="2000" baseline="30000" dirty="0" smtClean="0">
                    <a:solidFill>
                      <a:srgbClr val="0070C0"/>
                    </a:solidFill>
                  </a:rPr>
                  <a:t>2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</a:t>
                </a:r>
                <a:r>
                  <a:rPr lang="en-US" altLang="en-US" sz="2000" dirty="0" smtClean="0">
                    <a:solidFill>
                      <a:srgbClr val="0070C0"/>
                    </a:solidFill>
                    <a:latin typeface="Symbol" panose="05050102010706020507" pitchFamily="18" charset="2"/>
                  </a:rPr>
                  <a:t>g</a:t>
                </a:r>
                <a:r>
                  <a:rPr lang="en-US" altLang="en-US" sz="2000" dirty="0" smtClean="0">
                    <a:solidFill>
                      <a:srgbClr val="0070C0"/>
                    </a:solidFill>
                  </a:rPr>
                  <a:t> k</a:t>
                </a:r>
                <a:r>
                  <a:rPr lang="en-US" altLang="en-US" sz="2000" baseline="-25000" dirty="0" smtClean="0">
                    <a:solidFill>
                      <a:srgbClr val="0070C0"/>
                    </a:solidFill>
                  </a:rPr>
                  <a:t>a</a:t>
                </a:r>
                <a:endParaRPr lang="en-US" altLang="en-US" sz="2000" baseline="-25000" dirty="0">
                  <a:solidFill>
                    <a:srgbClr val="0070C0"/>
                  </a:solidFill>
                </a:endParaRPr>
              </a:p>
            </p:txBody>
          </p:sp>
          <p:sp>
            <p:nvSpPr>
              <p:cNvPr id="9262" name="Freeform 48" descr="Light horizontal"/>
              <p:cNvSpPr>
                <a:spLocks/>
              </p:cNvSpPr>
              <p:nvPr/>
            </p:nvSpPr>
            <p:spPr bwMode="auto">
              <a:xfrm flipH="1">
                <a:off x="4713288" y="5603875"/>
                <a:ext cx="773112" cy="538163"/>
              </a:xfrm>
              <a:custGeom>
                <a:avLst/>
                <a:gdLst>
                  <a:gd name="T0" fmla="*/ 2147483646 w 595"/>
                  <a:gd name="T1" fmla="*/ 2147483646 h 1288"/>
                  <a:gd name="T2" fmla="*/ 0 w 595"/>
                  <a:gd name="T3" fmla="*/ 0 h 1288"/>
                  <a:gd name="T4" fmla="*/ 0 w 595"/>
                  <a:gd name="T5" fmla="*/ 2147483646 h 1288"/>
                  <a:gd name="T6" fmla="*/ 2147483646 w 595"/>
                  <a:gd name="T7" fmla="*/ 2147483646 h 128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95"/>
                  <a:gd name="T13" fmla="*/ 0 h 1288"/>
                  <a:gd name="T14" fmla="*/ 595 w 595"/>
                  <a:gd name="T15" fmla="*/ 1288 h 128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95" h="1288">
                    <a:moveTo>
                      <a:pt x="595" y="1288"/>
                    </a:moveTo>
                    <a:lnTo>
                      <a:pt x="0" y="0"/>
                    </a:lnTo>
                    <a:lnTo>
                      <a:pt x="0" y="1288"/>
                    </a:lnTo>
                    <a:lnTo>
                      <a:pt x="595" y="1288"/>
                    </a:lnTo>
                    <a:close/>
                  </a:path>
                </a:pathLst>
              </a:custGeom>
              <a:pattFill prst="ltHorz">
                <a:fgClr>
                  <a:srgbClr val="7030A0"/>
                </a:fgClr>
                <a:bgClr>
                  <a:srgbClr val="FFFFFF"/>
                </a:bgClr>
              </a:pattFill>
              <a:ln w="3175" cmpd="sng">
                <a:solidFill>
                  <a:srgbClr val="7030A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63" name="Line 51"/>
              <p:cNvSpPr>
                <a:spLocks noChangeShapeType="1"/>
              </p:cNvSpPr>
              <p:nvPr/>
            </p:nvSpPr>
            <p:spPr bwMode="auto">
              <a:xfrm flipH="1">
                <a:off x="4543425" y="5962650"/>
                <a:ext cx="850900" cy="0"/>
              </a:xfrm>
              <a:prstGeom prst="line">
                <a:avLst/>
              </a:prstGeom>
              <a:noFill/>
              <a:ln w="38100">
                <a:solidFill>
                  <a:srgbClr val="7030A0"/>
                </a:solidFill>
                <a:round/>
                <a:headEnd type="arrow" w="med" len="med"/>
                <a:tailEnd type="non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3" name="Text Box 53"/>
              <p:cNvSpPr txBox="1">
                <a:spLocks noChangeArrowheads="1"/>
              </p:cNvSpPr>
              <p:nvPr/>
            </p:nvSpPr>
            <p:spPr bwMode="auto">
              <a:xfrm>
                <a:off x="2871787" y="5750410"/>
                <a:ext cx="1843088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baseline="-25000" dirty="0">
                    <a:solidFill>
                      <a:srgbClr val="7030A0"/>
                    </a:solidFill>
                  </a:rPr>
                  <a:t>p</a:t>
                </a:r>
                <a:r>
                  <a:rPr lang="en-US" altLang="en-US" sz="2400" dirty="0">
                    <a:solidFill>
                      <a:srgbClr val="7030A0"/>
                    </a:solidFill>
                  </a:rPr>
                  <a:t>=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0.5 D</a:t>
                </a:r>
                <a:r>
                  <a:rPr lang="en-US" altLang="en-US" sz="2400" baseline="30000" dirty="0" smtClean="0">
                    <a:solidFill>
                      <a:srgbClr val="7030A0"/>
                    </a:solidFill>
                  </a:rPr>
                  <a:t>2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 </a:t>
                </a:r>
                <a:r>
                  <a:rPr lang="en-US" altLang="en-US" sz="2400" dirty="0" smtClean="0">
                    <a:solidFill>
                      <a:srgbClr val="7030A0"/>
                    </a:solidFill>
                    <a:latin typeface="Symbol" panose="05050102010706020507" pitchFamily="18" charset="2"/>
                  </a:rPr>
                  <a:t>g </a:t>
                </a:r>
                <a:r>
                  <a:rPr lang="en-US" altLang="en-US" sz="2400" dirty="0" smtClean="0">
                    <a:solidFill>
                      <a:srgbClr val="7030A0"/>
                    </a:solidFill>
                  </a:rPr>
                  <a:t>k</a:t>
                </a:r>
                <a:r>
                  <a:rPr lang="en-US" altLang="en-US" sz="2400" baseline="-25000" dirty="0" smtClean="0">
                    <a:solidFill>
                      <a:srgbClr val="7030A0"/>
                    </a:solidFill>
                  </a:rPr>
                  <a:t>p</a:t>
                </a:r>
                <a:endParaRPr lang="en-US" altLang="en-US" sz="2400" baseline="-25000" dirty="0">
                  <a:solidFill>
                    <a:srgbClr val="7030A0"/>
                  </a:solidFill>
                </a:endParaRPr>
              </a:p>
            </p:txBody>
          </p:sp>
          <p:cxnSp>
            <p:nvCxnSpPr>
              <p:cNvPr id="9265" name="Straight Connector 2"/>
              <p:cNvCxnSpPr>
                <a:cxnSpLocks noChangeShapeType="1"/>
              </p:cNvCxnSpPr>
              <p:nvPr/>
            </p:nvCxnSpPr>
            <p:spPr bwMode="auto">
              <a:xfrm flipH="1">
                <a:off x="5394325" y="3475038"/>
                <a:ext cx="515938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9266" name="Straight Arrow Connector 4"/>
              <p:cNvCxnSpPr>
                <a:cxnSpLocks noChangeShapeType="1"/>
              </p:cNvCxnSpPr>
              <p:nvPr/>
            </p:nvCxnSpPr>
            <p:spPr bwMode="auto">
              <a:xfrm>
                <a:off x="5794375" y="3475038"/>
                <a:ext cx="0" cy="2678112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7" name="Rectangle 5"/>
              <p:cNvSpPr>
                <a:spLocks noChangeArrowheads="1"/>
              </p:cNvSpPr>
              <p:nvPr/>
            </p:nvSpPr>
            <p:spPr bwMode="auto">
              <a:xfrm>
                <a:off x="4916887" y="4134406"/>
                <a:ext cx="876770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H=12 ft</a:t>
                </a:r>
              </a:p>
            </p:txBody>
          </p:sp>
          <p:cxnSp>
            <p:nvCxnSpPr>
              <p:cNvPr id="9268" name="Straight Arrow Connector 90"/>
              <p:cNvCxnSpPr>
                <a:cxnSpLocks noChangeShapeType="1"/>
              </p:cNvCxnSpPr>
              <p:nvPr/>
            </p:nvCxnSpPr>
            <p:spPr bwMode="auto">
              <a:xfrm flipH="1">
                <a:off x="4643438" y="5603875"/>
                <a:ext cx="9525" cy="549275"/>
              </a:xfrm>
              <a:prstGeom prst="straightConnector1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9269" name="Freeform 8"/>
              <p:cNvSpPr>
                <a:spLocks/>
              </p:cNvSpPr>
              <p:nvPr/>
            </p:nvSpPr>
            <p:spPr bwMode="auto">
              <a:xfrm>
                <a:off x="4186238" y="5270500"/>
                <a:ext cx="466725" cy="525463"/>
              </a:xfrm>
              <a:custGeom>
                <a:avLst/>
                <a:gdLst>
                  <a:gd name="T0" fmla="*/ 0 w 466164"/>
                  <a:gd name="T1" fmla="*/ 0 h 524435"/>
                  <a:gd name="T2" fmla="*/ 130301 w 466164"/>
                  <a:gd name="T3" fmla="*/ 373495 h 524435"/>
                  <a:gd name="T4" fmla="*/ 467287 w 466164"/>
                  <a:gd name="T5" fmla="*/ 526493 h 52443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466164" h="524435">
                    <a:moveTo>
                      <a:pt x="0" y="0"/>
                    </a:moveTo>
                    <a:cubicBezTo>
                      <a:pt x="26147" y="142314"/>
                      <a:pt x="52294" y="284629"/>
                      <a:pt x="129988" y="372035"/>
                    </a:cubicBezTo>
                    <a:cubicBezTo>
                      <a:pt x="207682" y="459441"/>
                      <a:pt x="336923" y="491938"/>
                      <a:pt x="466164" y="524435"/>
                    </a:cubicBez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9270" name="Rectangle 9"/>
              <p:cNvSpPr>
                <a:spLocks noChangeArrowheads="1"/>
              </p:cNvSpPr>
              <p:nvPr/>
            </p:nvSpPr>
            <p:spPr bwMode="auto">
              <a:xfrm>
                <a:off x="3637771" y="5013325"/>
                <a:ext cx="877863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D = 4 ft</a:t>
                </a:r>
              </a:p>
            </p:txBody>
          </p:sp>
          <p:sp>
            <p:nvSpPr>
              <p:cNvPr id="9271" name="Rectangle 95"/>
              <p:cNvSpPr>
                <a:spLocks noChangeArrowheads="1"/>
              </p:cNvSpPr>
              <p:nvPr/>
            </p:nvSpPr>
            <p:spPr bwMode="auto">
              <a:xfrm>
                <a:off x="6348159" y="3897313"/>
                <a:ext cx="343407" cy="3400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>
                    <a:solidFill>
                      <a:srgbClr val="00B050"/>
                    </a:solidFill>
                  </a:rPr>
                  <a:t>W</a:t>
                </a:r>
              </a:p>
            </p:txBody>
          </p:sp>
          <p:sp>
            <p:nvSpPr>
              <p:cNvPr id="9272" name="Line 51"/>
              <p:cNvSpPr>
                <a:spLocks noChangeShapeType="1"/>
              </p:cNvSpPr>
              <p:nvPr/>
            </p:nvSpPr>
            <p:spPr bwMode="auto">
              <a:xfrm flipH="1">
                <a:off x="6629400" y="4205288"/>
                <a:ext cx="3175" cy="942975"/>
              </a:xfrm>
              <a:prstGeom prst="line">
                <a:avLst/>
              </a:prstGeom>
              <a:noFill/>
              <a:ln w="38100">
                <a:solidFill>
                  <a:srgbClr val="00B05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cxnSp>
          <p:nvCxnSpPr>
            <p:cNvPr id="9235" name="Straight Connector 3"/>
            <p:cNvCxnSpPr>
              <a:cxnSpLocks noChangeShapeType="1"/>
            </p:cNvCxnSpPr>
            <p:nvPr/>
          </p:nvCxnSpPr>
          <p:spPr bwMode="auto">
            <a:xfrm>
              <a:off x="5607693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6" name="Straight Connector 5"/>
            <p:cNvCxnSpPr>
              <a:cxnSpLocks noChangeShapeType="1"/>
            </p:cNvCxnSpPr>
            <p:nvPr/>
          </p:nvCxnSpPr>
          <p:spPr bwMode="auto">
            <a:xfrm>
              <a:off x="7131694" y="4498975"/>
              <a:ext cx="0" cy="530225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7" name="Straight Arrow Connector 7"/>
            <p:cNvCxnSpPr>
              <a:cxnSpLocks noChangeShapeType="1"/>
            </p:cNvCxnSpPr>
            <p:nvPr/>
          </p:nvCxnSpPr>
          <p:spPr bwMode="auto">
            <a:xfrm>
              <a:off x="5607693" y="4762341"/>
              <a:ext cx="1524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8" name="Straight Connector 9"/>
            <p:cNvCxnSpPr>
              <a:cxnSpLocks noChangeShapeType="1"/>
            </p:cNvCxnSpPr>
            <p:nvPr/>
          </p:nvCxnSpPr>
          <p:spPr bwMode="auto">
            <a:xfrm flipV="1">
              <a:off x="6141094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39" name="Straight Connector 11"/>
            <p:cNvCxnSpPr>
              <a:cxnSpLocks noChangeShapeType="1"/>
            </p:cNvCxnSpPr>
            <p:nvPr/>
          </p:nvCxnSpPr>
          <p:spPr bwMode="auto">
            <a:xfrm flipV="1">
              <a:off x="6369693" y="1371600"/>
              <a:ext cx="0" cy="3048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0" name="Straight Connector 13"/>
            <p:cNvCxnSpPr>
              <a:cxnSpLocks noChangeShapeType="1"/>
            </p:cNvCxnSpPr>
            <p:nvPr/>
          </p:nvCxnSpPr>
          <p:spPr bwMode="auto">
            <a:xfrm>
              <a:off x="6369693" y="4217193"/>
              <a:ext cx="0" cy="20240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1" name="Straight Arrow Connector 15"/>
            <p:cNvCxnSpPr>
              <a:cxnSpLocks noChangeShapeType="1"/>
            </p:cNvCxnSpPr>
            <p:nvPr/>
          </p:nvCxnSpPr>
          <p:spPr bwMode="auto">
            <a:xfrm>
              <a:off x="6369693" y="4289425"/>
              <a:ext cx="76200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2" name="Straight Connector 17"/>
            <p:cNvCxnSpPr>
              <a:cxnSpLocks noChangeShapeType="1"/>
            </p:cNvCxnSpPr>
            <p:nvPr/>
          </p:nvCxnSpPr>
          <p:spPr bwMode="auto">
            <a:xfrm>
              <a:off x="6064894" y="1524000"/>
              <a:ext cx="412106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3" name="Straight Connector 19"/>
            <p:cNvCxnSpPr>
              <a:cxnSpLocks noChangeShapeType="1"/>
            </p:cNvCxnSpPr>
            <p:nvPr/>
          </p:nvCxnSpPr>
          <p:spPr bwMode="auto">
            <a:xfrm flipH="1">
              <a:off x="6087441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9244" name="Straight Connector 77"/>
            <p:cNvCxnSpPr>
              <a:cxnSpLocks noChangeShapeType="1"/>
            </p:cNvCxnSpPr>
            <p:nvPr/>
          </p:nvCxnSpPr>
          <p:spPr bwMode="auto">
            <a:xfrm flipH="1">
              <a:off x="6316040" y="1493040"/>
              <a:ext cx="107306" cy="7620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245" name="TextBox 20"/>
            <p:cNvSpPr txBox="1">
              <a:spLocks noChangeArrowheads="1"/>
            </p:cNvSpPr>
            <p:nvPr/>
          </p:nvSpPr>
          <p:spPr bwMode="auto">
            <a:xfrm>
              <a:off x="5907731" y="4740034"/>
              <a:ext cx="1009017" cy="395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B = 8 ft</a:t>
              </a:r>
            </a:p>
          </p:txBody>
        </p:sp>
        <p:sp>
          <p:nvSpPr>
            <p:cNvPr id="9246" name="TextBox 79"/>
            <p:cNvSpPr txBox="1">
              <a:spLocks noChangeArrowheads="1"/>
            </p:cNvSpPr>
            <p:nvPr/>
          </p:nvSpPr>
          <p:spPr bwMode="auto">
            <a:xfrm>
              <a:off x="6426804" y="4094801"/>
              <a:ext cx="55946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9247" name="TextBox 80"/>
            <p:cNvSpPr txBox="1">
              <a:spLocks noChangeArrowheads="1"/>
            </p:cNvSpPr>
            <p:nvPr/>
          </p:nvSpPr>
          <p:spPr bwMode="auto">
            <a:xfrm>
              <a:off x="6023309" y="1146016"/>
              <a:ext cx="522653" cy="232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</p:grpSp>
      <p:sp>
        <p:nvSpPr>
          <p:cNvPr id="9226" name="Text Box 73"/>
          <p:cNvSpPr txBox="1">
            <a:spLocks noChangeArrowheads="1"/>
          </p:cNvSpPr>
          <p:nvPr/>
        </p:nvSpPr>
        <p:spPr bwMode="auto">
          <a:xfrm>
            <a:off x="7781464" y="9168331"/>
            <a:ext cx="4544962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0.5x </a:t>
            </a:r>
            <a:r>
              <a:rPr lang="en-US" altLang="en-US" sz="2347" dirty="0"/>
              <a:t>4</a:t>
            </a:r>
            <a:r>
              <a:rPr lang="en-US" altLang="en-US" sz="2347" baseline="30000" dirty="0"/>
              <a:t>2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x115x3 </a:t>
            </a:r>
            <a:r>
              <a:rPr lang="en-US" altLang="en-US" sz="2347" dirty="0"/>
              <a:t>= </a:t>
            </a:r>
            <a:r>
              <a:rPr lang="en-US" altLang="en-US" sz="2347" dirty="0" smtClean="0"/>
              <a:t>2,760 </a:t>
            </a:r>
            <a:r>
              <a:rPr lang="en-US" altLang="en-US" sz="2347" dirty="0"/>
              <a:t>lb/ft</a:t>
            </a:r>
            <a:r>
              <a:rPr lang="en-US" altLang="en-US" sz="2347" baseline="30000" dirty="0"/>
              <a:t>2</a:t>
            </a:r>
          </a:p>
        </p:txBody>
      </p:sp>
      <p:sp>
        <p:nvSpPr>
          <p:cNvPr id="9227" name="Text Box 69"/>
          <p:cNvSpPr txBox="1">
            <a:spLocks noChangeArrowheads="1"/>
          </p:cNvSpPr>
          <p:nvPr/>
        </p:nvSpPr>
        <p:spPr bwMode="auto">
          <a:xfrm>
            <a:off x="7569845" y="8644777"/>
            <a:ext cx="2423796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P</a:t>
            </a:r>
            <a:r>
              <a:rPr lang="en-US" altLang="en-US" sz="2347" baseline="-25000" dirty="0"/>
              <a:t>p</a:t>
            </a:r>
            <a:r>
              <a:rPr lang="en-US" altLang="en-US" sz="2347" dirty="0"/>
              <a:t> = </a:t>
            </a:r>
            <a:r>
              <a:rPr lang="en-US" altLang="en-US" sz="2347" dirty="0" smtClean="0"/>
              <a:t>0.5 D</a:t>
            </a:r>
            <a:r>
              <a:rPr lang="en-US" altLang="en-US" sz="2347" baseline="30000" dirty="0" smtClean="0"/>
              <a:t>2</a:t>
            </a:r>
            <a:r>
              <a:rPr lang="en-US" altLang="en-US" sz="2347" dirty="0" smtClean="0"/>
              <a:t> </a:t>
            </a:r>
            <a:r>
              <a:rPr lang="en-US" altLang="en-US" sz="2347" dirty="0" smtClean="0">
                <a:latin typeface="Symbol" panose="05050102010706020507" pitchFamily="18" charset="2"/>
              </a:rPr>
              <a:t>g</a:t>
            </a:r>
            <a:r>
              <a:rPr lang="en-US" altLang="en-US" sz="2347" dirty="0" smtClean="0"/>
              <a:t> 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  <p:grpSp>
        <p:nvGrpSpPr>
          <p:cNvPr id="9228" name="Group 67"/>
          <p:cNvGrpSpPr>
            <a:grpSpLocks/>
          </p:cNvGrpSpPr>
          <p:nvPr/>
        </p:nvGrpSpPr>
        <p:grpSpPr bwMode="auto">
          <a:xfrm>
            <a:off x="3372025" y="7534312"/>
            <a:ext cx="2288751" cy="863812"/>
            <a:chOff x="187" y="2803"/>
            <a:chExt cx="983" cy="371"/>
          </a:xfrm>
        </p:grpSpPr>
        <p:sp>
          <p:nvSpPr>
            <p:cNvPr id="9229" name="Text Box 61"/>
            <p:cNvSpPr txBox="1">
              <a:spLocks noChangeArrowheads="1"/>
            </p:cNvSpPr>
            <p:nvPr/>
          </p:nvSpPr>
          <p:spPr bwMode="auto">
            <a:xfrm>
              <a:off x="493" y="2803"/>
              <a:ext cx="557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1+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0" name="Text Box 62"/>
            <p:cNvSpPr txBox="1">
              <a:spLocks noChangeArrowheads="1"/>
            </p:cNvSpPr>
            <p:nvPr/>
          </p:nvSpPr>
          <p:spPr bwMode="auto">
            <a:xfrm>
              <a:off x="397" y="2979"/>
              <a:ext cx="773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1- sin</a:t>
              </a:r>
              <a:r>
                <a:rPr lang="en-US" altLang="en-US" sz="2347" dirty="0"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9231" name="Line 63"/>
            <p:cNvSpPr>
              <a:spLocks noChangeShapeType="1"/>
            </p:cNvSpPr>
            <p:nvPr/>
          </p:nvSpPr>
          <p:spPr bwMode="auto">
            <a:xfrm flipH="1">
              <a:off x="528" y="3014"/>
              <a:ext cx="5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9232" name="Text Box 64"/>
            <p:cNvSpPr txBox="1">
              <a:spLocks noChangeArrowheads="1"/>
            </p:cNvSpPr>
            <p:nvPr/>
          </p:nvSpPr>
          <p:spPr bwMode="auto">
            <a:xfrm>
              <a:off x="386" y="2924"/>
              <a:ext cx="155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=</a:t>
              </a:r>
            </a:p>
          </p:txBody>
        </p:sp>
        <p:sp>
          <p:nvSpPr>
            <p:cNvPr id="9233" name="Text Box 65"/>
            <p:cNvSpPr txBox="1">
              <a:spLocks noChangeArrowheads="1"/>
            </p:cNvSpPr>
            <p:nvPr/>
          </p:nvSpPr>
          <p:spPr bwMode="auto">
            <a:xfrm>
              <a:off x="187" y="2899"/>
              <a:ext cx="269" cy="1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47" dirty="0"/>
                <a:t>K</a:t>
              </a:r>
              <a:r>
                <a:rPr lang="en-US" altLang="en-US" sz="2347" baseline="-25000" dirty="0"/>
                <a:t>p</a:t>
              </a:r>
              <a:r>
                <a:rPr lang="en-US" altLang="en-US" sz="2347" dirty="0"/>
                <a:t> </a:t>
              </a:r>
            </a:p>
          </p:txBody>
        </p:sp>
      </p:grpSp>
      <p:sp>
        <p:nvSpPr>
          <p:cNvPr id="74" name="Text Box 47"/>
          <p:cNvSpPr txBox="1">
            <a:spLocks noChangeArrowheads="1"/>
          </p:cNvSpPr>
          <p:nvPr/>
        </p:nvSpPr>
        <p:spPr bwMode="auto">
          <a:xfrm>
            <a:off x="12458331" y="6790639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k</a:t>
            </a:r>
            <a:r>
              <a:rPr lang="en-US" altLang="en-US" sz="2347" baseline="-25000" dirty="0"/>
              <a:t>a</a:t>
            </a:r>
          </a:p>
        </p:txBody>
      </p:sp>
      <p:sp>
        <p:nvSpPr>
          <p:cNvPr id="75" name="Text Box 47"/>
          <p:cNvSpPr txBox="1">
            <a:spLocks noChangeArrowheads="1"/>
          </p:cNvSpPr>
          <p:nvPr/>
        </p:nvSpPr>
        <p:spPr bwMode="auto">
          <a:xfrm>
            <a:off x="8548785" y="6766514"/>
            <a:ext cx="1669414" cy="453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h</a:t>
            </a:r>
            <a:r>
              <a:rPr lang="en-US" altLang="en-US" sz="2347" dirty="0"/>
              <a:t> = </a:t>
            </a:r>
            <a:r>
              <a:rPr lang="en-US" altLang="en-US" sz="2347" dirty="0">
                <a:latin typeface="Symbol" panose="05050102010706020507" pitchFamily="18" charset="2"/>
              </a:rPr>
              <a:t>s</a:t>
            </a:r>
            <a:r>
              <a:rPr lang="en-US" altLang="en-US" sz="2347" baseline="-25000" dirty="0"/>
              <a:t>v</a:t>
            </a:r>
            <a:r>
              <a:rPr lang="en-US" altLang="en-US" sz="2347" dirty="0"/>
              <a:t> </a:t>
            </a:r>
            <a:r>
              <a:rPr lang="en-US" altLang="en-US" sz="2347" dirty="0" smtClean="0"/>
              <a:t>k</a:t>
            </a:r>
            <a:r>
              <a:rPr lang="en-US" altLang="en-US" sz="2347" baseline="-25000" dirty="0" smtClean="0"/>
              <a:t>p</a:t>
            </a:r>
            <a:endParaRPr lang="en-US" altLang="en-US" sz="2347" baseline="-25000" dirty="0"/>
          </a:p>
        </p:txBody>
      </p:sp>
    </p:spTree>
    <p:extLst>
      <p:ext uri="{BB962C8B-B14F-4D97-AF65-F5344CB8AC3E}">
        <p14:creationId xmlns:p14="http://schemas.microsoft.com/office/powerpoint/2010/main" val="32022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432711"/>
              </p:ext>
            </p:extLst>
          </p:nvPr>
        </p:nvGraphicFramePr>
        <p:xfrm>
          <a:off x="510664" y="713642"/>
          <a:ext cx="7562427" cy="366925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1142343"/>
                <a:gridCol w="558919"/>
                <a:gridCol w="1764640"/>
                <a:gridCol w="965200"/>
                <a:gridCol w="1405741"/>
                <a:gridCol w="1725584"/>
              </a:tblGrid>
              <a:tr h="581381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x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Y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F</a:t>
                      </a:r>
                      <a:r>
                        <a:rPr lang="en-US" sz="1500" baseline="-25000" dirty="0" smtClean="0"/>
                        <a:t>y</a:t>
                      </a:r>
                      <a:r>
                        <a:rPr lang="en-US" sz="1500" dirty="0" smtClean="0"/>
                        <a:t> (lb)/ft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Moment Arm X</a:t>
                      </a:r>
                    </a:p>
                    <a:p>
                      <a:pPr algn="ctr"/>
                      <a:r>
                        <a:rPr lang="en-US" sz="1500" dirty="0" smtClean="0"/>
                        <a:t>(ft)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Driving Moment</a:t>
                      </a:r>
                      <a:r>
                        <a:rPr lang="en-US" sz="1500" baseline="0" dirty="0" smtClean="0"/>
                        <a:t> </a:t>
                      </a:r>
                      <a:r>
                        <a:rPr lang="en-US" sz="1500" dirty="0" smtClean="0"/>
                        <a:t>(ft.lb)/ft</a:t>
                      </a:r>
                      <a:endParaRPr lang="en-US" sz="15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Resisting M (ft.lb)/ft</a:t>
                      </a:r>
                      <a:endParaRPr lang="en-US" sz="15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5777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a</a:t>
                      </a:r>
                      <a:r>
                        <a:rPr lang="en-US" sz="1200" dirty="0" smtClean="0"/>
                        <a:t>=</a:t>
                      </a:r>
                      <a:r>
                        <a:rPr lang="en-US" sz="1200" baseline="0" dirty="0" smtClean="0"/>
                        <a:t>  </a:t>
                      </a:r>
                      <a:r>
                        <a:rPr lang="en-US" altLang="en-US" sz="1200" dirty="0" smtClean="0"/>
                        <a:t>2,732.4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2,732.4x4 = 10,929.6</a:t>
                      </a: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1</a:t>
                      </a:r>
                      <a:r>
                        <a:rPr lang="en-US" sz="1200" dirty="0" smtClean="0"/>
                        <a:t>= 4x10x115 = 4,600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6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4600x6=27,600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2</a:t>
                      </a:r>
                      <a:r>
                        <a:rPr lang="en-US" sz="1200" dirty="0" smtClean="0"/>
                        <a:t> =1x10x150 = 1,500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3.5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smtClean="0"/>
                        <a:t>1,500x3.5=5,250</a:t>
                      </a:r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7773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3</a:t>
                      </a:r>
                      <a:r>
                        <a:rPr lang="en-US" sz="1200" dirty="0" smtClean="0"/>
                        <a:t> = 8x1x150=1,200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4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1,200x4=4,800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8500"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dirty="0" smtClean="0"/>
                        <a:t>W</a:t>
                      </a:r>
                      <a:r>
                        <a:rPr lang="en-US" sz="1200" baseline="-25000" dirty="0" smtClean="0"/>
                        <a:t>4</a:t>
                      </a:r>
                      <a:r>
                        <a:rPr lang="en-US" sz="1200" dirty="0" smtClean="0"/>
                        <a:t> =2x3x115</a:t>
                      </a:r>
                      <a:r>
                        <a:rPr lang="en-US" sz="1200" baseline="0" dirty="0" smtClean="0"/>
                        <a:t> = </a:t>
                      </a:r>
                      <a:r>
                        <a:rPr lang="en-US" sz="1200" dirty="0" smtClean="0"/>
                        <a:t>690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1.5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690x1.5= 1,035</a:t>
                      </a:r>
                      <a:endParaRPr lang="en-US" sz="1500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436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P</a:t>
                      </a:r>
                      <a:r>
                        <a:rPr lang="en-US" sz="1200" baseline="-25000" dirty="0" smtClean="0"/>
                        <a:t>p</a:t>
                      </a:r>
                      <a:r>
                        <a:rPr lang="en-US" sz="1200" dirty="0" smtClean="0"/>
                        <a:t>= </a:t>
                      </a:r>
                      <a:r>
                        <a:rPr lang="en-US" altLang="en-US" sz="1200" dirty="0" smtClean="0"/>
                        <a:t>2,760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1.33</a:t>
                      </a:r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500" dirty="0" smtClean="0"/>
                        <a:t>2,760x1.33= 3,680</a:t>
                      </a:r>
                      <a:endParaRPr lang="en-US" sz="1500" dirty="0"/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134"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500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/>
                        <a:t>7,990</a:t>
                      </a:r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10,929.6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/>
                        <a:t>42,365</a:t>
                      </a:r>
                      <a:endParaRPr lang="en-US" sz="1400" b="1" dirty="0" smtClean="0">
                        <a:solidFill>
                          <a:schemeClr val="tx1"/>
                        </a:solidFill>
                      </a:endParaRPr>
                    </a:p>
                  </a:txBody>
                  <a:tcPr marL="134121" marR="134121" marT="67082" marB="67082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353" name="TextBox 28"/>
              <p:cNvSpPr txBox="1">
                <a:spLocks noChangeArrowheads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1- Factor </a:t>
                </a:r>
                <a:r>
                  <a:rPr lang="en-US" altLang="en-US" sz="1400" dirty="0"/>
                  <a:t>of Safety Against </a:t>
                </a:r>
                <a:r>
                  <a:rPr lang="en-US" altLang="en-US" sz="1400" dirty="0" smtClean="0"/>
                  <a:t>Sliding = FS</a:t>
                </a:r>
                <a:r>
                  <a:rPr lang="en-US" altLang="en-US" sz="1400" baseline="-25000" dirty="0" smtClean="0"/>
                  <a:t>(sliding) </a:t>
                </a:r>
                <a:r>
                  <a:rPr lang="en-US" altLang="en-US" sz="14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7,990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]+2,760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2,732.4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2.1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1.5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/>
              </a:p>
              <a:p>
                <a:endParaRPr lang="en-US" altLang="en-US" sz="1400" dirty="0" smtClean="0"/>
              </a:p>
              <a:p>
                <a:r>
                  <a:rPr lang="en-US" altLang="en-US" sz="1400" dirty="0" smtClean="0"/>
                  <a:t>2- Factor of Safety Against Overturning = FS</a:t>
                </a:r>
                <a:r>
                  <a:rPr lang="en-US" altLang="en-US" sz="14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𝑅𝑒𝑠𝑖𝑠𝑡𝑖𝑛𝑔</m:t>
                                </m:r>
                              </m:sub>
                            </m:sSub>
                          </m:e>
                        </m:nary>
                      </m:num>
                      <m:den>
                        <m:sSub>
                          <m:sSubPr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𝑀</m:t>
                            </m:r>
                          </m:e>
                          <m:sub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𝐷𝑟𝑖𝑣𝑖𝑛𝑔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42,365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10,929.6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=3.8&gt;2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400" baseline="-25000" dirty="0"/>
              </a:p>
              <a:p>
                <a:r>
                  <a:rPr lang="en-US" altLang="en-US" sz="1400" dirty="0" smtClean="0"/>
                  <a:t>3- </a:t>
                </a:r>
                <a:r>
                  <a:rPr lang="en-US" altLang="en-US" sz="1400" dirty="0"/>
                  <a:t>Factor of Safety </a:t>
                </a:r>
                <a:r>
                  <a:rPr lang="en-US" altLang="en-US" sz="1400" dirty="0" smtClean="0"/>
                  <a:t>Bearing Capacity Failure </a:t>
                </a:r>
                <a:r>
                  <a:rPr lang="en-US" altLang="en-US" sz="1400" dirty="0"/>
                  <a:t>= </a:t>
                </a:r>
                <a:r>
                  <a:rPr lang="en-US" altLang="en-US" sz="1400" dirty="0" smtClean="0"/>
                  <a:t>FS</a:t>
                </a:r>
                <a:r>
                  <a:rPr lang="en-US" altLang="en-US" sz="1400" baseline="-25000" dirty="0" smtClean="0"/>
                  <a:t>(BC)</a:t>
                </a:r>
                <a:endParaRPr lang="en-US" altLang="en-US" sz="1400" dirty="0"/>
              </a:p>
              <a:p>
                <a:endParaRPr lang="en-US" altLang="en-US" sz="1400" dirty="0"/>
              </a:p>
            </p:txBody>
          </p:sp>
        </mc:Choice>
        <mc:Fallback xmlns="">
          <p:sp>
            <p:nvSpPr>
              <p:cNvPr id="1035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685" y="4453261"/>
                <a:ext cx="8337965" cy="2152577"/>
              </a:xfrm>
              <a:prstGeom prst="rect">
                <a:avLst/>
              </a:prstGeom>
              <a:blipFill rotWithShape="0">
                <a:blip r:embed="rId2"/>
                <a:stretch>
                  <a:fillRect l="-219" t="-1983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/>
          <p:cNvGrpSpPr/>
          <p:nvPr/>
        </p:nvGrpSpPr>
        <p:grpSpPr>
          <a:xfrm>
            <a:off x="8628616" y="140581"/>
            <a:ext cx="6783740" cy="5402341"/>
            <a:chOff x="8628616" y="419981"/>
            <a:chExt cx="6783740" cy="5402341"/>
          </a:xfrm>
        </p:grpSpPr>
        <p:sp>
          <p:nvSpPr>
            <p:cNvPr id="10242" name="Rectangle 10"/>
            <p:cNvSpPr>
              <a:spLocks noChangeArrowheads="1"/>
            </p:cNvSpPr>
            <p:nvPr/>
          </p:nvSpPr>
          <p:spPr bwMode="auto">
            <a:xfrm>
              <a:off x="11777826" y="1049238"/>
              <a:ext cx="1082676" cy="3464560"/>
            </a:xfrm>
            <a:prstGeom prst="rect">
              <a:avLst/>
            </a:prstGeom>
            <a:solidFill>
              <a:srgbClr val="B7FFD8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/>
            </a:p>
          </p:txBody>
        </p:sp>
        <p:sp>
          <p:nvSpPr>
            <p:cNvPr id="10243" name="Freeform 48" descr="Light horizontal"/>
            <p:cNvSpPr>
              <a:spLocks/>
            </p:cNvSpPr>
            <p:nvPr/>
          </p:nvSpPr>
          <p:spPr bwMode="auto">
            <a:xfrm>
              <a:off x="12858173" y="1049238"/>
              <a:ext cx="1452880" cy="3927898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0070C0"/>
              </a:fgClr>
              <a:bgClr>
                <a:srgbClr val="FFFFFF"/>
              </a:bgClr>
            </a:pattFill>
            <a:ln w="3175" cmpd="sng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64" name="Straight Connector 63"/>
            <p:cNvCxnSpPr/>
            <p:nvPr/>
          </p:nvCxnSpPr>
          <p:spPr>
            <a:xfrm>
              <a:off x="11421592" y="1049238"/>
              <a:ext cx="33528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10024592" y="2781518"/>
              <a:ext cx="346456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11756872" y="4513798"/>
              <a:ext cx="11176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126509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0800000">
              <a:off x="10639272" y="4960838"/>
              <a:ext cx="223520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 flipH="1" flipV="1">
              <a:off x="10415752" y="4737318"/>
              <a:ext cx="447040" cy="0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H="1">
              <a:off x="11393652" y="1049238"/>
              <a:ext cx="27940" cy="3473873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flipH="1">
              <a:off x="10639273" y="4511469"/>
              <a:ext cx="749723" cy="2329"/>
            </a:xfrm>
            <a:prstGeom prst="line">
              <a:avLst/>
            </a:prstGeom>
            <a:ln w="285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11756872" y="1049238"/>
              <a:ext cx="346456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0800000">
              <a:off x="9163109" y="4178518"/>
              <a:ext cx="2235200" cy="0"/>
            </a:xfrm>
            <a:prstGeom prst="line">
              <a:avLst/>
            </a:prstGeom>
            <a:ln w="381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4" name="Line 51"/>
            <p:cNvSpPr>
              <a:spLocks noChangeShapeType="1"/>
            </p:cNvSpPr>
            <p:nvPr/>
          </p:nvSpPr>
          <p:spPr bwMode="auto">
            <a:xfrm flipH="1">
              <a:off x="12862830" y="3659299"/>
              <a:ext cx="1247987" cy="0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5" name="Text Box 53"/>
            <p:cNvSpPr txBox="1">
              <a:spLocks noChangeArrowheads="1"/>
            </p:cNvSpPr>
            <p:nvPr/>
          </p:nvSpPr>
          <p:spPr bwMode="auto">
            <a:xfrm>
              <a:off x="13505450" y="3277453"/>
              <a:ext cx="190690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en-US" altLang="en-US" sz="1613" b="1" dirty="0"/>
                <a:t>P</a:t>
              </a:r>
              <a:r>
                <a:rPr lang="en-US" altLang="en-US" sz="1613" b="1" baseline="-25000" dirty="0"/>
                <a:t>a</a:t>
              </a:r>
              <a:r>
                <a:rPr lang="en-US" altLang="en-US" sz="1613" b="1" dirty="0" smtClean="0"/>
                <a:t>= </a:t>
              </a:r>
              <a:r>
                <a:rPr lang="en-US" altLang="en-US" sz="1800" b="1" dirty="0"/>
                <a:t>2,732.4 </a:t>
              </a:r>
              <a:r>
                <a:rPr lang="en-US" altLang="en-US" sz="1613" b="1" dirty="0" smtClean="0"/>
                <a:t>lb/ft</a:t>
              </a:r>
              <a:r>
                <a:rPr lang="en-US" altLang="en-US" sz="1613" b="1" baseline="30000" dirty="0" smtClean="0"/>
                <a:t>2</a:t>
              </a:r>
              <a:endParaRPr lang="en-US" altLang="en-US" sz="1613" b="1" baseline="30000" dirty="0"/>
            </a:p>
          </p:txBody>
        </p:sp>
        <p:sp>
          <p:nvSpPr>
            <p:cNvPr id="10256" name="Rectangle 54"/>
            <p:cNvSpPr>
              <a:spLocks noChangeArrowheads="1"/>
            </p:cNvSpPr>
            <p:nvPr/>
          </p:nvSpPr>
          <p:spPr bwMode="auto">
            <a:xfrm>
              <a:off x="14987039" y="2902591"/>
              <a:ext cx="184730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613" dirty="0">
                <a:solidFill>
                  <a:srgbClr val="0070C0"/>
                </a:solidFill>
              </a:endParaRPr>
            </a:p>
          </p:txBody>
        </p:sp>
        <p:sp>
          <p:nvSpPr>
            <p:cNvPr id="10257" name="Freeform 48" descr="Light horizontal"/>
            <p:cNvSpPr>
              <a:spLocks/>
            </p:cNvSpPr>
            <p:nvPr/>
          </p:nvSpPr>
          <p:spPr bwMode="auto">
            <a:xfrm flipH="1">
              <a:off x="9493732" y="4171533"/>
              <a:ext cx="1133898" cy="789306"/>
            </a:xfrm>
            <a:custGeom>
              <a:avLst/>
              <a:gdLst>
                <a:gd name="T0" fmla="*/ 2147483646 w 595"/>
                <a:gd name="T1" fmla="*/ 2147483646 h 1288"/>
                <a:gd name="T2" fmla="*/ 0 w 595"/>
                <a:gd name="T3" fmla="*/ 0 h 1288"/>
                <a:gd name="T4" fmla="*/ 0 w 595"/>
                <a:gd name="T5" fmla="*/ 2147483646 h 1288"/>
                <a:gd name="T6" fmla="*/ 2147483646 w 595"/>
                <a:gd name="T7" fmla="*/ 2147483646 h 128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95"/>
                <a:gd name="T13" fmla="*/ 0 h 1288"/>
                <a:gd name="T14" fmla="*/ 595 w 595"/>
                <a:gd name="T15" fmla="*/ 1288 h 128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95" h="1288">
                  <a:moveTo>
                    <a:pt x="595" y="1288"/>
                  </a:moveTo>
                  <a:lnTo>
                    <a:pt x="0" y="0"/>
                  </a:lnTo>
                  <a:lnTo>
                    <a:pt x="0" y="1288"/>
                  </a:lnTo>
                  <a:lnTo>
                    <a:pt x="595" y="1288"/>
                  </a:lnTo>
                  <a:close/>
                </a:path>
              </a:pathLst>
            </a:custGeom>
            <a:pattFill prst="ltHorz">
              <a:fgClr>
                <a:srgbClr val="7030A0"/>
              </a:fgClr>
              <a:bgClr>
                <a:srgbClr val="FFFFFF"/>
              </a:bgClr>
            </a:pattFill>
            <a:ln w="3175" cmpd="sng">
              <a:solidFill>
                <a:srgbClr val="7030A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8" name="Line 51"/>
            <p:cNvSpPr>
              <a:spLocks noChangeShapeType="1"/>
            </p:cNvSpPr>
            <p:nvPr/>
          </p:nvSpPr>
          <p:spPr bwMode="auto">
            <a:xfrm flipH="1">
              <a:off x="9405258" y="4697736"/>
              <a:ext cx="1247987" cy="0"/>
            </a:xfrm>
            <a:prstGeom prst="line">
              <a:avLst/>
            </a:prstGeom>
            <a:noFill/>
            <a:ln w="38100">
              <a:solidFill>
                <a:srgbClr val="7030A0"/>
              </a:solidFill>
              <a:round/>
              <a:headEnd type="arrow" w="med" len="med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0259" name="Rectangle 95"/>
            <p:cNvSpPr>
              <a:spLocks noChangeArrowheads="1"/>
            </p:cNvSpPr>
            <p:nvPr/>
          </p:nvSpPr>
          <p:spPr bwMode="auto">
            <a:xfrm>
              <a:off x="11983472" y="168021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00B05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00B050"/>
                  </a:solidFill>
                </a:rPr>
                <a:t>1</a:t>
              </a:r>
            </a:p>
          </p:txBody>
        </p:sp>
        <p:sp>
          <p:nvSpPr>
            <p:cNvPr id="10260" name="Line 51"/>
            <p:cNvSpPr>
              <a:spLocks noChangeShapeType="1"/>
            </p:cNvSpPr>
            <p:nvPr/>
          </p:nvSpPr>
          <p:spPr bwMode="auto">
            <a:xfrm flipH="1">
              <a:off x="12304030" y="2120272"/>
              <a:ext cx="4657" cy="1383030"/>
            </a:xfrm>
            <a:prstGeom prst="line">
              <a:avLst/>
            </a:prstGeom>
            <a:noFill/>
            <a:ln w="38100">
              <a:solidFill>
                <a:srgbClr val="00B05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261" name="Straight Connector 3"/>
            <p:cNvCxnSpPr>
              <a:cxnSpLocks noChangeShapeType="1"/>
            </p:cNvCxnSpPr>
            <p:nvPr/>
          </p:nvCxnSpPr>
          <p:spPr bwMode="auto">
            <a:xfrm>
              <a:off x="106392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2" name="Straight Connector 5"/>
            <p:cNvCxnSpPr>
              <a:cxnSpLocks noChangeShapeType="1"/>
            </p:cNvCxnSpPr>
            <p:nvPr/>
          </p:nvCxnSpPr>
          <p:spPr bwMode="auto">
            <a:xfrm>
              <a:off x="12874472" y="5044659"/>
              <a:ext cx="0" cy="777663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3" name="Straight Arrow Connector 7"/>
            <p:cNvCxnSpPr>
              <a:cxnSpLocks noChangeShapeType="1"/>
            </p:cNvCxnSpPr>
            <p:nvPr/>
          </p:nvCxnSpPr>
          <p:spPr bwMode="auto">
            <a:xfrm>
              <a:off x="10639272" y="5431161"/>
              <a:ext cx="22352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4" name="Straight Connector 9"/>
            <p:cNvCxnSpPr>
              <a:cxnSpLocks noChangeShapeType="1"/>
            </p:cNvCxnSpPr>
            <p:nvPr/>
          </p:nvCxnSpPr>
          <p:spPr bwMode="auto">
            <a:xfrm flipV="1">
              <a:off x="1142159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5" name="Straight Connector 11"/>
            <p:cNvCxnSpPr>
              <a:cxnSpLocks noChangeShapeType="1"/>
            </p:cNvCxnSpPr>
            <p:nvPr/>
          </p:nvCxnSpPr>
          <p:spPr bwMode="auto">
            <a:xfrm flipV="1">
              <a:off x="11756872" y="457841"/>
              <a:ext cx="0" cy="44704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6" name="Straight Connector 13"/>
            <p:cNvCxnSpPr>
              <a:cxnSpLocks noChangeShapeType="1"/>
            </p:cNvCxnSpPr>
            <p:nvPr/>
          </p:nvCxnSpPr>
          <p:spPr bwMode="auto">
            <a:xfrm>
              <a:off x="11756872" y="4632543"/>
              <a:ext cx="0" cy="295699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7" name="Straight Arrow Connector 15"/>
            <p:cNvCxnSpPr>
              <a:cxnSpLocks noChangeShapeType="1"/>
            </p:cNvCxnSpPr>
            <p:nvPr/>
          </p:nvCxnSpPr>
          <p:spPr bwMode="auto">
            <a:xfrm>
              <a:off x="11756872" y="4737318"/>
              <a:ext cx="1117600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triangle" w="med" len="med"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8" name="Straight Connector 17"/>
            <p:cNvCxnSpPr>
              <a:cxnSpLocks noChangeShapeType="1"/>
            </p:cNvCxnSpPr>
            <p:nvPr/>
          </p:nvCxnSpPr>
          <p:spPr bwMode="auto">
            <a:xfrm>
              <a:off x="11309832" y="821061"/>
              <a:ext cx="603038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69" name="Straight Connector 19"/>
            <p:cNvCxnSpPr>
              <a:cxnSpLocks noChangeShapeType="1"/>
            </p:cNvCxnSpPr>
            <p:nvPr/>
          </p:nvCxnSpPr>
          <p:spPr bwMode="auto">
            <a:xfrm flipH="1">
              <a:off x="1134242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0" name="Straight Connector 77"/>
            <p:cNvCxnSpPr>
              <a:cxnSpLocks noChangeShapeType="1"/>
            </p:cNvCxnSpPr>
            <p:nvPr/>
          </p:nvCxnSpPr>
          <p:spPr bwMode="auto">
            <a:xfrm flipH="1">
              <a:off x="11677709" y="776822"/>
              <a:ext cx="158327" cy="11176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1" name="TextBox 20"/>
            <p:cNvSpPr txBox="1">
              <a:spLocks noChangeArrowheads="1"/>
            </p:cNvSpPr>
            <p:nvPr/>
          </p:nvSpPr>
          <p:spPr bwMode="auto">
            <a:xfrm>
              <a:off x="11421592" y="5420973"/>
              <a:ext cx="84670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dirty="0"/>
                <a:t>B = 8 ft</a:t>
              </a:r>
            </a:p>
          </p:txBody>
        </p:sp>
        <p:sp>
          <p:nvSpPr>
            <p:cNvPr id="10272" name="TextBox 79"/>
            <p:cNvSpPr txBox="1">
              <a:spLocks noChangeArrowheads="1"/>
            </p:cNvSpPr>
            <p:nvPr/>
          </p:nvSpPr>
          <p:spPr bwMode="auto">
            <a:xfrm>
              <a:off x="11840692" y="4453261"/>
              <a:ext cx="82054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L = 4 ft</a:t>
              </a:r>
            </a:p>
          </p:txBody>
        </p:sp>
        <p:sp>
          <p:nvSpPr>
            <p:cNvPr id="10273" name="TextBox 80"/>
            <p:cNvSpPr txBox="1">
              <a:spLocks noChangeArrowheads="1"/>
            </p:cNvSpPr>
            <p:nvPr/>
          </p:nvSpPr>
          <p:spPr bwMode="auto">
            <a:xfrm>
              <a:off x="11769391" y="419981"/>
              <a:ext cx="766557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t = 1 ft</a:t>
              </a:r>
            </a:p>
          </p:txBody>
        </p:sp>
        <p:sp>
          <p:nvSpPr>
            <p:cNvPr id="10274" name="Rectangle 95"/>
            <p:cNvSpPr>
              <a:spLocks noChangeArrowheads="1"/>
            </p:cNvSpPr>
            <p:nvPr/>
          </p:nvSpPr>
          <p:spPr bwMode="auto">
            <a:xfrm>
              <a:off x="11355987" y="2800145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2</a:t>
              </a:r>
            </a:p>
          </p:txBody>
        </p:sp>
        <p:cxnSp>
          <p:nvCxnSpPr>
            <p:cNvPr id="10275" name="Straight Connector 4"/>
            <p:cNvCxnSpPr>
              <a:cxnSpLocks noChangeShapeType="1"/>
            </p:cNvCxnSpPr>
            <p:nvPr/>
          </p:nvCxnSpPr>
          <p:spPr bwMode="auto">
            <a:xfrm flipH="1">
              <a:off x="11342429" y="4520782"/>
              <a:ext cx="456353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6" name="Straight Arrow Connector 8"/>
            <p:cNvCxnSpPr>
              <a:cxnSpLocks noChangeShapeType="1"/>
            </p:cNvCxnSpPr>
            <p:nvPr/>
          </p:nvCxnSpPr>
          <p:spPr bwMode="auto">
            <a:xfrm>
              <a:off x="11572933" y="3181992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277" name="Straight Arrow Connector 74"/>
            <p:cNvCxnSpPr>
              <a:cxnSpLocks noChangeShapeType="1"/>
            </p:cNvCxnSpPr>
            <p:nvPr/>
          </p:nvCxnSpPr>
          <p:spPr bwMode="auto">
            <a:xfrm>
              <a:off x="11747559" y="4744303"/>
              <a:ext cx="0" cy="43307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278" name="Rectangle 95"/>
            <p:cNvSpPr>
              <a:spLocks noChangeArrowheads="1"/>
            </p:cNvSpPr>
            <p:nvPr/>
          </p:nvSpPr>
          <p:spPr bwMode="auto">
            <a:xfrm>
              <a:off x="11713386" y="5012061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0279" name="Rectangle 95"/>
            <p:cNvSpPr>
              <a:spLocks noChangeArrowheads="1"/>
            </p:cNvSpPr>
            <p:nvPr/>
          </p:nvSpPr>
          <p:spPr bwMode="auto">
            <a:xfrm>
              <a:off x="10608593" y="4129622"/>
              <a:ext cx="45717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13" dirty="0">
                  <a:solidFill>
                    <a:srgbClr val="FF0000"/>
                  </a:solidFill>
                </a:rPr>
                <a:t>W</a:t>
              </a:r>
              <a:r>
                <a:rPr lang="en-US" altLang="en-US" sz="1613" baseline="-25000" dirty="0">
                  <a:solidFill>
                    <a:srgbClr val="FF0000"/>
                  </a:solidFill>
                </a:rPr>
                <a:t>4</a:t>
              </a:r>
            </a:p>
          </p:txBody>
        </p:sp>
        <p:cxnSp>
          <p:nvCxnSpPr>
            <p:cNvPr id="10280" name="Straight Arrow Connector 12"/>
            <p:cNvCxnSpPr>
              <a:cxnSpLocks noChangeShapeType="1"/>
            </p:cNvCxnSpPr>
            <p:nvPr/>
          </p:nvCxnSpPr>
          <p:spPr bwMode="auto">
            <a:xfrm>
              <a:off x="10997836" y="4320546"/>
              <a:ext cx="11641" cy="372533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6" name="Rectangle 16"/>
            <p:cNvSpPr>
              <a:spLocks noChangeArrowheads="1"/>
            </p:cNvSpPr>
            <p:nvPr/>
          </p:nvSpPr>
          <p:spPr bwMode="auto">
            <a:xfrm>
              <a:off x="8628616" y="4314314"/>
              <a:ext cx="163057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613" dirty="0"/>
                <a:t>P</a:t>
              </a:r>
              <a:r>
                <a:rPr lang="en-US" altLang="en-US" sz="1613" baseline="-25000" dirty="0"/>
                <a:t>p</a:t>
              </a:r>
              <a:r>
                <a:rPr lang="en-US" altLang="en-US" sz="1613" dirty="0" smtClean="0"/>
                <a:t>=</a:t>
              </a:r>
              <a:r>
                <a:rPr lang="en-US" altLang="en-US" sz="1800" dirty="0"/>
                <a:t> 2,760</a:t>
              </a:r>
              <a:r>
                <a:rPr lang="en-US" altLang="en-US" sz="1613" dirty="0" smtClean="0"/>
                <a:t> </a:t>
              </a:r>
              <a:r>
                <a:rPr lang="en-US" altLang="en-US" sz="1613" dirty="0"/>
                <a:t>lb/ft</a:t>
              </a:r>
              <a:r>
                <a:rPr lang="en-US" altLang="en-US" sz="1613" baseline="30000" dirty="0"/>
                <a:t>2</a:t>
              </a:r>
            </a:p>
          </p:txBody>
        </p:sp>
        <p:cxnSp>
          <p:nvCxnSpPr>
            <p:cNvPr id="10347" name="Straight Connector 21"/>
            <p:cNvCxnSpPr>
              <a:cxnSpLocks noChangeShapeType="1"/>
            </p:cNvCxnSpPr>
            <p:nvPr/>
          </p:nvCxnSpPr>
          <p:spPr bwMode="auto">
            <a:xfrm>
              <a:off x="11477472" y="4171532"/>
              <a:ext cx="195580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348" name="Straight Connector 24"/>
            <p:cNvCxnSpPr>
              <a:cxnSpLocks noChangeShapeType="1"/>
            </p:cNvCxnSpPr>
            <p:nvPr/>
          </p:nvCxnSpPr>
          <p:spPr bwMode="auto">
            <a:xfrm>
              <a:off x="11572933" y="4129622"/>
              <a:ext cx="0" cy="50292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49" name="TextBox 81"/>
            <p:cNvSpPr txBox="1">
              <a:spLocks noChangeArrowheads="1"/>
            </p:cNvSpPr>
            <p:nvPr/>
          </p:nvSpPr>
          <p:spPr bwMode="auto">
            <a:xfrm>
              <a:off x="10432050" y="3421809"/>
              <a:ext cx="824265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h = </a:t>
              </a:r>
              <a:r>
                <a:rPr lang="en-US" altLang="en-US" sz="1613" i="1" dirty="0" smtClean="0"/>
                <a:t>2 </a:t>
              </a:r>
              <a:r>
                <a:rPr lang="en-US" altLang="en-US" sz="1613" i="1" dirty="0"/>
                <a:t>ft</a:t>
              </a:r>
            </a:p>
          </p:txBody>
        </p:sp>
        <p:sp>
          <p:nvSpPr>
            <p:cNvPr id="10350" name="Freeform 25"/>
            <p:cNvSpPr>
              <a:spLocks/>
            </p:cNvSpPr>
            <p:nvPr/>
          </p:nvSpPr>
          <p:spPr bwMode="auto">
            <a:xfrm>
              <a:off x="11030432" y="3782702"/>
              <a:ext cx="547158" cy="600710"/>
            </a:xfrm>
            <a:custGeom>
              <a:avLst/>
              <a:gdLst>
                <a:gd name="T0" fmla="*/ 0 w 373380"/>
                <a:gd name="T1" fmla="*/ 0 h 409340"/>
                <a:gd name="T2" fmla="*/ 129540 w 373380"/>
                <a:gd name="T3" fmla="*/ 365760 h 409340"/>
                <a:gd name="T4" fmla="*/ 373380 w 373380"/>
                <a:gd name="T5" fmla="*/ 388620 h 40934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73380" h="409340">
                  <a:moveTo>
                    <a:pt x="0" y="0"/>
                  </a:moveTo>
                  <a:cubicBezTo>
                    <a:pt x="33655" y="150495"/>
                    <a:pt x="67310" y="300990"/>
                    <a:pt x="129540" y="365760"/>
                  </a:cubicBezTo>
                  <a:cubicBezTo>
                    <a:pt x="191770" y="430530"/>
                    <a:pt x="282575" y="409575"/>
                    <a:pt x="373380" y="388620"/>
                  </a:cubicBezTo>
                </a:path>
              </a:pathLst>
            </a:custGeom>
            <a:noFill/>
            <a:ln w="9525" cap="flat" cmpd="sng" algn="ctr">
              <a:solidFill>
                <a:schemeClr val="tx1"/>
              </a:solidFill>
              <a:prstDash val="sysDot"/>
              <a:round/>
              <a:headEnd type="none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cxnSp>
          <p:nvCxnSpPr>
            <p:cNvPr id="10351" name="Straight Arrow Connector 27"/>
            <p:cNvCxnSpPr>
              <a:cxnSpLocks noChangeShapeType="1"/>
            </p:cNvCxnSpPr>
            <p:nvPr/>
          </p:nvCxnSpPr>
          <p:spPr bwMode="auto">
            <a:xfrm>
              <a:off x="13389033" y="3659300"/>
              <a:ext cx="0" cy="1301539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 type="arrow" w="med" len="med"/>
              <a:tailEnd type="arrow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2" name="TextBox 90"/>
            <p:cNvSpPr txBox="1">
              <a:spLocks noChangeArrowheads="1"/>
            </p:cNvSpPr>
            <p:nvPr/>
          </p:nvSpPr>
          <p:spPr bwMode="auto">
            <a:xfrm>
              <a:off x="13000202" y="4183175"/>
              <a:ext cx="908326" cy="3405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1613" i="1" dirty="0"/>
                <a:t>Y</a:t>
              </a:r>
              <a:r>
                <a:rPr lang="en-US" altLang="en-US" sz="1613" i="1" baseline="-25000" dirty="0"/>
                <a:t>a</a:t>
              </a:r>
              <a:r>
                <a:rPr lang="en-US" altLang="en-US" sz="1613" i="1" dirty="0"/>
                <a:t> = 4 ft</a:t>
              </a:r>
            </a:p>
          </p:txBody>
        </p:sp>
        <p:cxnSp>
          <p:nvCxnSpPr>
            <p:cNvPr id="10354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1333750" y="2781518"/>
              <a:ext cx="2540211" cy="217932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0358" name="TextBox 36"/>
            <p:cNvSpPr txBox="1">
              <a:spLocks noChangeArrowheads="1"/>
            </p:cNvSpPr>
            <p:nvPr/>
          </p:nvSpPr>
          <p:spPr bwMode="auto">
            <a:xfrm>
              <a:off x="13830570" y="2467193"/>
              <a:ext cx="478016" cy="580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dirty="0"/>
                <a:t>R</a:t>
              </a:r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330551" y="4916270"/>
              <a:ext cx="3481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0569329" y="4890802"/>
              <a:ext cx="149199" cy="149199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0963235" y="5006022"/>
              <a:ext cx="483052" cy="52033"/>
              <a:chOff x="10763744" y="5612151"/>
              <a:chExt cx="483052" cy="52033"/>
            </a:xfrm>
          </p:grpSpPr>
          <p:cxnSp>
            <p:nvCxnSpPr>
              <p:cNvPr id="10" name="Straight Connector 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Right Triangle 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09" name="Group 108"/>
            <p:cNvGrpSpPr/>
            <p:nvPr/>
          </p:nvGrpSpPr>
          <p:grpSpPr>
            <a:xfrm>
              <a:off x="12044619" y="5002948"/>
              <a:ext cx="483052" cy="52033"/>
              <a:chOff x="10763744" y="5612151"/>
              <a:chExt cx="483052" cy="52033"/>
            </a:xfrm>
          </p:grpSpPr>
          <p:cxnSp>
            <p:nvCxnSpPr>
              <p:cNvPr id="110" name="Straight Connector 109"/>
              <p:cNvCxnSpPr/>
              <p:nvPr/>
            </p:nvCxnSpPr>
            <p:spPr>
              <a:xfrm>
                <a:off x="10763744" y="5612151"/>
                <a:ext cx="483052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1" name="Right Triangle 110"/>
              <p:cNvSpPr/>
              <p:nvPr/>
            </p:nvSpPr>
            <p:spPr>
              <a:xfrm flipV="1">
                <a:off x="11057089" y="5618465"/>
                <a:ext cx="161925" cy="45719"/>
              </a:xfrm>
              <a:prstGeom prst="rt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10806675" y="4986214"/>
              <a:ext cx="790601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Friction </a:t>
              </a:r>
            </a:p>
            <a:p>
              <a:r>
                <a:rPr lang="en-US" sz="1100" i="1" dirty="0" smtClean="0"/>
                <a:t>= (∑V)tan</a:t>
              </a:r>
              <a:r>
                <a:rPr lang="en-US" sz="1100" i="1" dirty="0" smtClean="0">
                  <a:latin typeface="Symbol" panose="05050102010706020507" pitchFamily="18" charset="2"/>
                </a:rPr>
                <a:t>d</a:t>
              </a:r>
              <a:endParaRPr lang="en-US" sz="1100" i="1" dirty="0">
                <a:latin typeface="Symbol" panose="05050102010706020507" pitchFamily="18" charset="2"/>
              </a:endParaRPr>
            </a:p>
          </p:txBody>
        </p:sp>
      </p:grpSp>
      <p:sp>
        <p:nvSpPr>
          <p:cNvPr id="114" name="TextBox 28"/>
          <p:cNvSpPr txBox="1">
            <a:spLocks noChangeArrowheads="1"/>
          </p:cNvSpPr>
          <p:nvPr/>
        </p:nvSpPr>
        <p:spPr bwMode="auto">
          <a:xfrm>
            <a:off x="431202" y="6394469"/>
            <a:ext cx="4964821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= </a:t>
            </a:r>
            <a:r>
              <a:rPr lang="en-US" altLang="en-US" sz="1400" dirty="0" smtClean="0"/>
              <a:t>∑M</a:t>
            </a:r>
            <a:r>
              <a:rPr lang="en-US" altLang="en-US" sz="1400" baseline="-25000" dirty="0" smtClean="0"/>
              <a:t>r</a:t>
            </a:r>
            <a:r>
              <a:rPr lang="en-US" altLang="en-US" sz="1400" dirty="0" smtClean="0"/>
              <a:t> - ∑M</a:t>
            </a:r>
            <a:r>
              <a:rPr lang="en-US" altLang="en-US" sz="1400" baseline="-25000" dirty="0" smtClean="0"/>
              <a:t>o</a:t>
            </a:r>
            <a:r>
              <a:rPr lang="en-US" altLang="en-US" sz="1400" dirty="0" smtClean="0"/>
              <a:t> =</a:t>
            </a:r>
            <a:r>
              <a:rPr lang="en-US" altLang="en-US" sz="1400" dirty="0"/>
              <a:t> 42,365 </a:t>
            </a:r>
            <a:r>
              <a:rPr lang="en-US" altLang="en-US" sz="1400" dirty="0" smtClean="0"/>
              <a:t>-10,929.6 = 31,435.4 ft.lb/ft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M</a:t>
            </a:r>
            <a:r>
              <a:rPr lang="en-US" altLang="en-US" sz="1400" baseline="-25000" dirty="0"/>
              <a:t>net</a:t>
            </a:r>
            <a:r>
              <a:rPr lang="en-US" altLang="en-US" sz="1400" dirty="0"/>
              <a:t>  = </a:t>
            </a:r>
            <a:r>
              <a:rPr lang="en-US" altLang="en-US" sz="1400" dirty="0" smtClean="0"/>
              <a:t>31,435.4 </a:t>
            </a:r>
            <a:r>
              <a:rPr lang="en-US" altLang="en-US" sz="1400" dirty="0"/>
              <a:t>=  ∑</a:t>
            </a:r>
            <a:r>
              <a:rPr lang="en-US" altLang="en-US" sz="1400" dirty="0" smtClean="0"/>
              <a:t>F</a:t>
            </a:r>
            <a:r>
              <a:rPr lang="en-US" altLang="en-US" sz="1400" baseline="-25000" dirty="0" smtClean="0"/>
              <a:t>y</a:t>
            </a:r>
            <a:r>
              <a:rPr lang="en-US" altLang="en-US" sz="1400" dirty="0" smtClean="0"/>
              <a:t>(</a:t>
            </a:r>
            <a:r>
              <a:rPr lang="en-US" altLang="en-US" sz="1400" i="1" dirty="0" smtClean="0"/>
              <a:t>X</a:t>
            </a:r>
            <a:r>
              <a:rPr lang="en-US" altLang="en-US" sz="1400" dirty="0"/>
              <a:t>) =  </a:t>
            </a:r>
            <a:r>
              <a:rPr lang="en-US" altLang="en-US" sz="1400" dirty="0" smtClean="0"/>
              <a:t>7,990.(</a:t>
            </a:r>
            <a:r>
              <a:rPr lang="en-US" altLang="en-US" sz="1400" i="1" dirty="0"/>
              <a:t>X</a:t>
            </a:r>
            <a:r>
              <a:rPr lang="en-US" altLang="en-US" sz="1400" dirty="0"/>
              <a:t>)</a:t>
            </a:r>
          </a:p>
          <a:p>
            <a:endParaRPr lang="en-US" altLang="en-US" sz="1400" dirty="0"/>
          </a:p>
          <a:p>
            <a:r>
              <a:rPr lang="en-US" altLang="en-US" sz="1400" i="1" dirty="0"/>
              <a:t>X</a:t>
            </a:r>
            <a:r>
              <a:rPr lang="en-US" altLang="en-US" sz="1400" dirty="0"/>
              <a:t> = (M</a:t>
            </a:r>
            <a:r>
              <a:rPr lang="en-US" altLang="en-US" sz="1400" baseline="-25000" dirty="0"/>
              <a:t>net </a:t>
            </a:r>
            <a:r>
              <a:rPr lang="en-US" altLang="en-US" sz="1400" dirty="0"/>
              <a:t>/</a:t>
            </a:r>
            <a:r>
              <a:rPr lang="en-US" altLang="en-US" sz="1400" baseline="-25000" dirty="0"/>
              <a:t> </a:t>
            </a:r>
            <a:r>
              <a:rPr lang="en-US" altLang="en-US" sz="1400" dirty="0"/>
              <a:t>∑F</a:t>
            </a:r>
            <a:r>
              <a:rPr lang="en-US" altLang="en-US" sz="1400" baseline="-25000" dirty="0"/>
              <a:t>y</a:t>
            </a:r>
            <a:r>
              <a:rPr lang="en-US" altLang="en-US" sz="1400" dirty="0"/>
              <a:t> ) = </a:t>
            </a:r>
            <a:r>
              <a:rPr lang="en-US" altLang="en-US" sz="1400" dirty="0" smtClean="0"/>
              <a:t>3.93 ft</a:t>
            </a:r>
            <a:endParaRPr lang="en-US" altLang="en-US" sz="1400" dirty="0"/>
          </a:p>
          <a:p>
            <a:endParaRPr lang="en-US" altLang="en-US" sz="1400" dirty="0"/>
          </a:p>
          <a:p>
            <a:r>
              <a:rPr lang="en-US" altLang="en-US" sz="1400" dirty="0"/>
              <a:t>e =  </a:t>
            </a:r>
            <a:r>
              <a:rPr lang="en-US" altLang="en-US" sz="1400" dirty="0" smtClean="0"/>
              <a:t>(8/2) </a:t>
            </a:r>
            <a:r>
              <a:rPr lang="en-US" altLang="en-US" sz="1400" dirty="0"/>
              <a:t>– </a:t>
            </a:r>
            <a:r>
              <a:rPr lang="en-US" altLang="en-US" sz="1400" dirty="0" smtClean="0"/>
              <a:t>3.93 </a:t>
            </a:r>
            <a:r>
              <a:rPr lang="en-US" altLang="en-US" sz="1400" dirty="0"/>
              <a:t>= </a:t>
            </a:r>
            <a:r>
              <a:rPr lang="en-US" altLang="en-US" sz="1400" dirty="0" smtClean="0"/>
              <a:t>0.0656 ft &lt; B/6 or 8/6 = 1.33 (Full contact)</a:t>
            </a:r>
            <a:endParaRPr lang="en-US" alt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1,047.8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&lt;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198212"/>
                <a:ext cx="5891100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034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8" name="TextBox 157"/>
              <p:cNvSpPr txBox="1"/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7,990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(6)(0.0656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8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8" name="TextBox 1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276" y="8646503"/>
                <a:ext cx="4192110" cy="338169"/>
              </a:xfrm>
              <a:prstGeom prst="rect">
                <a:avLst/>
              </a:prstGeom>
              <a:blipFill rotWithShape="0">
                <a:blip r:embed="rId4"/>
                <a:stretch>
                  <a:fillRect l="-1453" t="-78571" r="-727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8127273" y="5822322"/>
            <a:ext cx="1811652" cy="3170387"/>
            <a:chOff x="8518899" y="6301855"/>
            <a:chExt cx="1329795" cy="2327138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8984327" y="6301855"/>
              <a:ext cx="19946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/>
            <p:cNvCxnSpPr/>
            <p:nvPr/>
          </p:nvCxnSpPr>
          <p:spPr>
            <a:xfrm rot="5400000">
              <a:off x="8153206" y="7332445"/>
              <a:ext cx="2061180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/>
            <p:cNvCxnSpPr/>
            <p:nvPr/>
          </p:nvCxnSpPr>
          <p:spPr>
            <a:xfrm>
              <a:off x="9183796" y="8363035"/>
              <a:ext cx="664897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Connector 162"/>
            <p:cNvCxnSpPr/>
            <p:nvPr/>
          </p:nvCxnSpPr>
          <p:spPr>
            <a:xfrm rot="5400000">
              <a:off x="9715714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10800000">
              <a:off x="8518899" y="8628993"/>
              <a:ext cx="1329794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8385920" y="8496014"/>
              <a:ext cx="265959" cy="0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8967705" y="6301855"/>
              <a:ext cx="16622" cy="2066721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8518900" y="8361649"/>
              <a:ext cx="446035" cy="1386"/>
            </a:xfrm>
            <a:prstGeom prst="line">
              <a:avLst/>
            </a:prstGeom>
            <a:ln w="3175">
              <a:solidFill>
                <a:srgbClr val="FF33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rapezoid 17"/>
          <p:cNvSpPr/>
          <p:nvPr/>
        </p:nvSpPr>
        <p:spPr>
          <a:xfrm>
            <a:off x="8127271" y="8984672"/>
            <a:ext cx="1811651" cy="608908"/>
          </a:xfrm>
          <a:custGeom>
            <a:avLst/>
            <a:gdLst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376238 h 376238"/>
              <a:gd name="connsiteX4" fmla="*/ 0 w 698130"/>
              <a:gd name="connsiteY4" fmla="*/ 376238 h 376238"/>
              <a:gd name="connsiteX0" fmla="*/ 0 w 698130"/>
              <a:gd name="connsiteY0" fmla="*/ 376238 h 376238"/>
              <a:gd name="connsiteX1" fmla="*/ 0 w 698130"/>
              <a:gd name="connsiteY1" fmla="*/ 0 h 376238"/>
              <a:gd name="connsiteX2" fmla="*/ 698130 w 698130"/>
              <a:gd name="connsiteY2" fmla="*/ 0 h 376238"/>
              <a:gd name="connsiteX3" fmla="*/ 698130 w 698130"/>
              <a:gd name="connsiteY3" fmla="*/ 142875 h 376238"/>
              <a:gd name="connsiteX4" fmla="*/ 0 w 698130"/>
              <a:gd name="connsiteY4" fmla="*/ 376238 h 37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130" h="376238">
                <a:moveTo>
                  <a:pt x="0" y="376238"/>
                </a:moveTo>
                <a:lnTo>
                  <a:pt x="0" y="0"/>
                </a:lnTo>
                <a:lnTo>
                  <a:pt x="698130" y="0"/>
                </a:lnTo>
                <a:lnTo>
                  <a:pt x="698130" y="142875"/>
                </a:lnTo>
                <a:lnTo>
                  <a:pt x="0" y="376238"/>
                </a:lnTo>
                <a:close/>
              </a:path>
            </a:pathLst>
          </a:custGeom>
          <a:pattFill prst="ltVert">
            <a:fgClr>
              <a:schemeClr val="accent1"/>
            </a:fgClr>
            <a:bgClr>
              <a:schemeClr val="bg1"/>
            </a:bgClr>
          </a:pattFill>
          <a:ln w="31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1,047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4503" y="8993399"/>
                <a:ext cx="1442767" cy="426912"/>
              </a:xfrm>
              <a:prstGeom prst="rect">
                <a:avLst/>
              </a:prstGeom>
              <a:blipFill rotWithShape="0">
                <a:blip r:embed="rId5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4" name="Rectangle 203"/>
              <p:cNvSpPr/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</m:oMath>
                </a14:m>
                <a:r>
                  <a:rPr lang="en-US" sz="1400" i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400" i="1" dirty="0" smtClean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949.6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i="1" dirty="0">
                  <a:solidFill>
                    <a:srgbClr val="00B0F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4" name="Rectangle 20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94775" y="8850280"/>
                <a:ext cx="1414233" cy="426912"/>
              </a:xfrm>
              <a:prstGeom prst="rect">
                <a:avLst/>
              </a:prstGeom>
              <a:blipFill rotWithShape="0">
                <a:blip r:embed="rId6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Oval 20"/>
          <p:cNvSpPr/>
          <p:nvPr/>
        </p:nvSpPr>
        <p:spPr>
          <a:xfrm>
            <a:off x="8734932" y="9063736"/>
            <a:ext cx="297180" cy="29718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8734932" y="9006800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+</a:t>
            </a:r>
            <a:endParaRPr lang="en-US" sz="2000" dirty="0"/>
          </a:p>
        </p:txBody>
      </p:sp>
      <p:cxnSp>
        <p:nvCxnSpPr>
          <p:cNvPr id="208" name="Straight Arrow Connector 34"/>
          <p:cNvCxnSpPr>
            <a:cxnSpLocks noChangeShapeType="1"/>
          </p:cNvCxnSpPr>
          <p:nvPr/>
        </p:nvCxnSpPr>
        <p:spPr bwMode="auto">
          <a:xfrm flipH="1">
            <a:off x="10647179" y="5488765"/>
            <a:ext cx="707813" cy="0"/>
          </a:xfrm>
          <a:prstGeom prst="straightConnector1">
            <a:avLst/>
          </a:prstGeom>
          <a:noFill/>
          <a:ln w="9525" algn="ctr">
            <a:solidFill>
              <a:srgbClr val="00B0F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9" name="TextBox 208"/>
          <p:cNvSpPr txBox="1"/>
          <p:nvPr/>
        </p:nvSpPr>
        <p:spPr>
          <a:xfrm>
            <a:off x="11382020" y="5792079"/>
            <a:ext cx="279244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e</a:t>
            </a:r>
          </a:p>
        </p:txBody>
      </p:sp>
      <p:cxnSp>
        <p:nvCxnSpPr>
          <p:cNvPr id="210" name="Straight Connector 42"/>
          <p:cNvCxnSpPr>
            <a:cxnSpLocks noChangeShapeType="1"/>
          </p:cNvCxnSpPr>
          <p:nvPr/>
        </p:nvCxnSpPr>
        <p:spPr bwMode="auto">
          <a:xfrm>
            <a:off x="11342429" y="4104012"/>
            <a:ext cx="8150" cy="2493041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1" name="Straight Connector 122"/>
          <p:cNvCxnSpPr>
            <a:cxnSpLocks noChangeShapeType="1"/>
          </p:cNvCxnSpPr>
          <p:nvPr/>
        </p:nvCxnSpPr>
        <p:spPr bwMode="auto">
          <a:xfrm>
            <a:off x="11682815" y="5706775"/>
            <a:ext cx="0" cy="554143"/>
          </a:xfrm>
          <a:prstGeom prst="line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2" name="Straight Arrow Connector 44"/>
          <p:cNvCxnSpPr>
            <a:cxnSpLocks noChangeShapeType="1"/>
          </p:cNvCxnSpPr>
          <p:nvPr/>
        </p:nvCxnSpPr>
        <p:spPr bwMode="auto">
          <a:xfrm flipV="1">
            <a:off x="11358228" y="6115069"/>
            <a:ext cx="325617" cy="2184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6" name="TextBox 215"/>
          <p:cNvSpPr txBox="1"/>
          <p:nvPr/>
        </p:nvSpPr>
        <p:spPr>
          <a:xfrm>
            <a:off x="10886803" y="5457424"/>
            <a:ext cx="287258" cy="32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540" i="1" dirty="0"/>
              <a:t>X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11331979" y="4034914"/>
            <a:ext cx="0" cy="6238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0973314" y="4278589"/>
            <a:ext cx="4187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y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1457047" y="4395011"/>
            <a:ext cx="4154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F0"/>
                </a:solidFill>
              </a:rPr>
              <a:t>∑</a:t>
            </a:r>
            <a:r>
              <a:rPr lang="en-US" sz="1400" dirty="0" err="1" smtClean="0">
                <a:solidFill>
                  <a:srgbClr val="00B0F0"/>
                </a:solidFill>
              </a:rPr>
              <a:t>F</a:t>
            </a:r>
            <a:r>
              <a:rPr lang="en-US" sz="1400" baseline="-25000" dirty="0" err="1" smtClean="0">
                <a:solidFill>
                  <a:srgbClr val="00B0F0"/>
                </a:solidFill>
              </a:rPr>
              <a:t>x</a:t>
            </a:r>
            <a:endParaRPr lang="en-US" sz="1400" baseline="-25000" dirty="0">
              <a:solidFill>
                <a:srgbClr val="00B0F0"/>
              </a:solidFill>
            </a:endParaRPr>
          </a:p>
        </p:txBody>
      </p:sp>
      <p:cxnSp>
        <p:nvCxnSpPr>
          <p:cNvPr id="90" name="Straight Arrow Connector 89"/>
          <p:cNvCxnSpPr/>
          <p:nvPr/>
        </p:nvCxnSpPr>
        <p:spPr>
          <a:xfrm flipH="1">
            <a:off x="11371530" y="4651355"/>
            <a:ext cx="614517" cy="53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Freeform 78" descr="Dark vertical"/>
          <p:cNvSpPr>
            <a:spLocks/>
          </p:cNvSpPr>
          <p:nvPr/>
        </p:nvSpPr>
        <p:spPr bwMode="auto">
          <a:xfrm>
            <a:off x="11911879" y="7300136"/>
            <a:ext cx="2976854" cy="671524"/>
          </a:xfrm>
          <a:custGeom>
            <a:avLst/>
            <a:gdLst>
              <a:gd name="T0" fmla="*/ 2147483646 w 860"/>
              <a:gd name="T1" fmla="*/ 2147483646 h 194"/>
              <a:gd name="T2" fmla="*/ 2147483646 w 860"/>
              <a:gd name="T3" fmla="*/ 2147483646 h 194"/>
              <a:gd name="T4" fmla="*/ 0 w 860"/>
              <a:gd name="T5" fmla="*/ 2147483646 h 194"/>
              <a:gd name="T6" fmla="*/ 2147483646 w 860"/>
              <a:gd name="T7" fmla="*/ 0 h 194"/>
              <a:gd name="T8" fmla="*/ 2147483646 w 860"/>
              <a:gd name="T9" fmla="*/ 2147483646 h 1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0" h="194">
                <a:moveTo>
                  <a:pt x="860" y="36"/>
                </a:moveTo>
                <a:lnTo>
                  <a:pt x="4" y="194"/>
                </a:lnTo>
                <a:lnTo>
                  <a:pt x="0" y="26"/>
                </a:lnTo>
                <a:lnTo>
                  <a:pt x="858" y="0"/>
                </a:lnTo>
                <a:lnTo>
                  <a:pt x="860" y="36"/>
                </a:lnTo>
                <a:close/>
              </a:path>
            </a:pathLst>
          </a:custGeom>
          <a:pattFill prst="dkVert">
            <a:fgClr>
              <a:schemeClr val="accent4"/>
            </a:fgClr>
            <a:bgClr>
              <a:schemeClr val="bg1"/>
            </a:bgClr>
          </a:pattFill>
          <a:ln w="31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95" name="Text Box 82"/>
          <p:cNvSpPr txBox="1">
            <a:spLocks noChangeArrowheads="1"/>
          </p:cNvSpPr>
          <p:nvPr/>
        </p:nvSpPr>
        <p:spPr bwMode="auto">
          <a:xfrm>
            <a:off x="11520946" y="7551566"/>
            <a:ext cx="51058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 dirty="0" smtClean="0"/>
              <a:t>q</a:t>
            </a:r>
            <a:r>
              <a:rPr lang="en-US" sz="1400" baseline="-25000" dirty="0" smtClean="0"/>
              <a:t>max </a:t>
            </a:r>
            <a:endParaRPr lang="en-US" sz="1400" baseline="30000" dirty="0" smtClean="0"/>
          </a:p>
        </p:txBody>
      </p:sp>
      <p:sp>
        <p:nvSpPr>
          <p:cNvPr id="96" name="Text Box 85"/>
          <p:cNvSpPr txBox="1">
            <a:spLocks noChangeArrowheads="1"/>
          </p:cNvSpPr>
          <p:nvPr/>
        </p:nvSpPr>
        <p:spPr bwMode="auto">
          <a:xfrm>
            <a:off x="14719912" y="7248268"/>
            <a:ext cx="136727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1400" dirty="0"/>
              <a:t>q</a:t>
            </a:r>
            <a:r>
              <a:rPr lang="en-US" sz="1400" baseline="-25000" dirty="0"/>
              <a:t>min </a:t>
            </a:r>
            <a:endParaRPr lang="en-US" sz="1400" dirty="0"/>
          </a:p>
        </p:txBody>
      </p:sp>
      <p:sp>
        <p:nvSpPr>
          <p:cNvPr id="97" name="Oval 89"/>
          <p:cNvSpPr>
            <a:spLocks noChangeArrowheads="1"/>
          </p:cNvSpPr>
          <p:nvPr/>
        </p:nvSpPr>
        <p:spPr bwMode="auto">
          <a:xfrm>
            <a:off x="12174951" y="7480132"/>
            <a:ext cx="283839" cy="283839"/>
          </a:xfrm>
          <a:prstGeom prst="ellipse">
            <a:avLst/>
          </a:prstGeom>
          <a:solidFill>
            <a:schemeClr val="bg1"/>
          </a:solidFill>
          <a:ln w="317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98" name="Text Box 90"/>
          <p:cNvSpPr txBox="1">
            <a:spLocks noChangeArrowheads="1"/>
          </p:cNvSpPr>
          <p:nvPr/>
        </p:nvSpPr>
        <p:spPr bwMode="auto">
          <a:xfrm>
            <a:off x="12082539" y="7486874"/>
            <a:ext cx="463836" cy="472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99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67" dirty="0"/>
              <a:t>+</a:t>
            </a:r>
          </a:p>
        </p:txBody>
      </p:sp>
      <p:sp>
        <p:nvSpPr>
          <p:cNvPr id="99" name="Rectangle 75"/>
          <p:cNvSpPr>
            <a:spLocks noChangeArrowheads="1"/>
          </p:cNvSpPr>
          <p:nvPr/>
        </p:nvSpPr>
        <p:spPr bwMode="auto">
          <a:xfrm>
            <a:off x="11922008" y="6885101"/>
            <a:ext cx="2966467" cy="287301"/>
          </a:xfrm>
          <a:prstGeom prst="rect">
            <a:avLst/>
          </a:prstGeom>
          <a:solidFill>
            <a:srgbClr val="CC99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100" name="Rectangle 75"/>
          <p:cNvSpPr>
            <a:spLocks noChangeArrowheads="1"/>
          </p:cNvSpPr>
          <p:nvPr/>
        </p:nvSpPr>
        <p:spPr bwMode="auto">
          <a:xfrm>
            <a:off x="11961337" y="8100299"/>
            <a:ext cx="2966467" cy="16506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cxnSp>
        <p:nvCxnSpPr>
          <p:cNvPr id="101" name="Straight Connector 100"/>
          <p:cNvCxnSpPr/>
          <p:nvPr/>
        </p:nvCxnSpPr>
        <p:spPr>
          <a:xfrm flipV="1">
            <a:off x="11545192" y="8917597"/>
            <a:ext cx="3843752" cy="2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H="1">
            <a:off x="13444568" y="6483334"/>
            <a:ext cx="9139" cy="3828288"/>
          </a:xfrm>
          <a:prstGeom prst="line">
            <a:avLst/>
          </a:prstGeom>
          <a:ln w="3175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Diamond 102"/>
          <p:cNvSpPr/>
          <p:nvPr/>
        </p:nvSpPr>
        <p:spPr>
          <a:xfrm>
            <a:off x="12980632" y="8704344"/>
            <a:ext cx="927869" cy="418006"/>
          </a:xfrm>
          <a:prstGeom prst="diamond">
            <a:avLst/>
          </a:prstGeom>
          <a:solidFill>
            <a:schemeClr val="accent6">
              <a:lumMod val="60000"/>
              <a:lumOff val="40000"/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/>
          <p:nvPr/>
        </p:nvSpPr>
        <p:spPr>
          <a:xfrm>
            <a:off x="13210460" y="8867222"/>
            <a:ext cx="92249" cy="9224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5" name="Straight Connector 104"/>
          <p:cNvCxnSpPr/>
          <p:nvPr/>
        </p:nvCxnSpPr>
        <p:spPr>
          <a:xfrm flipH="1" flipV="1">
            <a:off x="12969750" y="8418896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H="1" flipV="1">
            <a:off x="13914219" y="8469210"/>
            <a:ext cx="2" cy="402283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 flipV="1">
            <a:off x="12975466" y="8565007"/>
            <a:ext cx="933035" cy="114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3073331" y="9718098"/>
            <a:ext cx="7251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 smtClean="0"/>
              <a:t>B = 8 ft</a:t>
            </a:r>
            <a:endParaRPr lang="en-US" sz="1400" i="1" dirty="0"/>
          </a:p>
        </p:txBody>
      </p:sp>
      <p:sp>
        <p:nvSpPr>
          <p:cNvPr id="112" name="TextBox 111"/>
          <p:cNvSpPr txBox="1"/>
          <p:nvPr/>
        </p:nvSpPr>
        <p:spPr>
          <a:xfrm>
            <a:off x="13081006" y="8081982"/>
            <a:ext cx="78337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B/3</a:t>
            </a:r>
            <a:endParaRPr lang="en-US" sz="1100" i="1" dirty="0"/>
          </a:p>
        </p:txBody>
      </p:sp>
      <p:cxnSp>
        <p:nvCxnSpPr>
          <p:cNvPr id="113" name="Straight Connector 112"/>
          <p:cNvCxnSpPr/>
          <p:nvPr/>
        </p:nvCxnSpPr>
        <p:spPr>
          <a:xfrm>
            <a:off x="13503712" y="8691212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13467948" y="9131959"/>
            <a:ext cx="815935" cy="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14140386" y="8691212"/>
            <a:ext cx="9609" cy="431138"/>
          </a:xfrm>
          <a:prstGeom prst="straightConnector1">
            <a:avLst/>
          </a:prstGeom>
          <a:ln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14077621" y="8645844"/>
            <a:ext cx="747795" cy="5278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 smtClean="0"/>
              <a:t>L/3</a:t>
            </a:r>
            <a:endParaRPr lang="en-US" sz="1100" i="1" dirty="0"/>
          </a:p>
        </p:txBody>
      </p:sp>
      <p:sp>
        <p:nvSpPr>
          <p:cNvPr id="119" name="TextBox 118"/>
          <p:cNvSpPr txBox="1"/>
          <p:nvPr/>
        </p:nvSpPr>
        <p:spPr>
          <a:xfrm>
            <a:off x="14262111" y="7554283"/>
            <a:ext cx="797282" cy="42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00B050"/>
                </a:solidFill>
              </a:rPr>
              <a:t>Kern</a:t>
            </a:r>
            <a:endParaRPr lang="en-US" i="1" dirty="0">
              <a:solidFill>
                <a:srgbClr val="00B050"/>
              </a:solidFill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13256584" y="6380607"/>
            <a:ext cx="9333" cy="2927280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11911879" y="9254632"/>
            <a:ext cx="159183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 flipH="1">
            <a:off x="11922008" y="9218286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13214197" y="922333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/>
          <p:cNvCxnSpPr/>
          <p:nvPr/>
        </p:nvCxnSpPr>
        <p:spPr>
          <a:xfrm flipH="1">
            <a:off x="13402313" y="9223578"/>
            <a:ext cx="83149" cy="675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13223716" y="9172373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sp>
        <p:nvSpPr>
          <p:cNvPr id="126" name="TextBox 125"/>
          <p:cNvSpPr txBox="1"/>
          <p:nvPr/>
        </p:nvSpPr>
        <p:spPr>
          <a:xfrm>
            <a:off x="12416002" y="9184890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7" name="Straight Arrow Connector 126"/>
          <p:cNvCxnSpPr/>
          <p:nvPr/>
        </p:nvCxnSpPr>
        <p:spPr>
          <a:xfrm>
            <a:off x="13256584" y="6460755"/>
            <a:ext cx="0" cy="44582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8" name="Rectangle 127"/>
              <p:cNvSpPr/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28" name="Rectangle 1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30859" y="6124616"/>
                <a:ext cx="663731" cy="642009"/>
              </a:xfrm>
              <a:prstGeom prst="rect">
                <a:avLst/>
              </a:prstGeom>
              <a:blipFill rotWithShape="0">
                <a:blip r:embed="rId7"/>
                <a:stretch>
                  <a:fillRect r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9" name="Straight Connector 128"/>
          <p:cNvCxnSpPr/>
          <p:nvPr/>
        </p:nvCxnSpPr>
        <p:spPr>
          <a:xfrm>
            <a:off x="13223716" y="6678758"/>
            <a:ext cx="2799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>
            <a:stCxn id="128" idx="3"/>
          </p:cNvCxnSpPr>
          <p:nvPr/>
        </p:nvCxnSpPr>
        <p:spPr>
          <a:xfrm flipH="1">
            <a:off x="13083675" y="6445621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 flipH="1">
            <a:off x="13397598" y="6598195"/>
            <a:ext cx="110915" cy="1476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/>
          <p:cNvSpPr txBox="1"/>
          <p:nvPr/>
        </p:nvSpPr>
        <p:spPr>
          <a:xfrm>
            <a:off x="13238814" y="6381109"/>
            <a:ext cx="229991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e</a:t>
            </a:r>
            <a:endParaRPr lang="en-US" sz="1800" dirty="0"/>
          </a:p>
        </p:txBody>
      </p:sp>
      <p:cxnSp>
        <p:nvCxnSpPr>
          <p:cNvPr id="133" name="Straight Connector 132"/>
          <p:cNvCxnSpPr/>
          <p:nvPr/>
        </p:nvCxnSpPr>
        <p:spPr>
          <a:xfrm>
            <a:off x="11865703" y="7043431"/>
            <a:ext cx="1444332" cy="1463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H="1">
            <a:off x="11882218" y="6988977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34"/>
          <p:cNvCxnSpPr/>
          <p:nvPr/>
        </p:nvCxnSpPr>
        <p:spPr>
          <a:xfrm flipH="1">
            <a:off x="13203921" y="6977506"/>
            <a:ext cx="110914" cy="1476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12416002" y="6947378"/>
            <a:ext cx="220162" cy="2830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endParaRPr lang="en-US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7" name="Oval 136"/>
          <p:cNvSpPr/>
          <p:nvPr/>
        </p:nvSpPr>
        <p:spPr bwMode="auto">
          <a:xfrm>
            <a:off x="11897043" y="7139946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38" name="TextBox 185"/>
          <p:cNvSpPr txBox="1">
            <a:spLocks noChangeArrowheads="1"/>
          </p:cNvSpPr>
          <p:nvPr/>
        </p:nvSpPr>
        <p:spPr bwMode="auto">
          <a:xfrm>
            <a:off x="11608773" y="7096439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sp>
        <p:nvSpPr>
          <p:cNvPr id="139" name="Oval 138"/>
          <p:cNvSpPr/>
          <p:nvPr/>
        </p:nvSpPr>
        <p:spPr bwMode="auto">
          <a:xfrm>
            <a:off x="11937672" y="8881129"/>
            <a:ext cx="64242" cy="6424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3171" dirty="0"/>
          </a:p>
        </p:txBody>
      </p:sp>
      <p:sp>
        <p:nvSpPr>
          <p:cNvPr id="140" name="TextBox 185"/>
          <p:cNvSpPr txBox="1">
            <a:spLocks noChangeArrowheads="1"/>
          </p:cNvSpPr>
          <p:nvPr/>
        </p:nvSpPr>
        <p:spPr bwMode="auto">
          <a:xfrm>
            <a:off x="11649402" y="8837622"/>
            <a:ext cx="307392" cy="38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Arial Narrow" panose="020B0606020202030204" pitchFamily="34" charset="0"/>
              </a:rPr>
              <a:t>O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3754037" y="7959783"/>
            <a:ext cx="565610" cy="86139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325609" y="545559"/>
            <a:ext cx="2435371" cy="2625452"/>
            <a:chOff x="8325609" y="545559"/>
            <a:chExt cx="2435371" cy="2625452"/>
          </a:xfrm>
        </p:grpSpPr>
        <p:grpSp>
          <p:nvGrpSpPr>
            <p:cNvPr id="141" name="Group 140"/>
            <p:cNvGrpSpPr/>
            <p:nvPr/>
          </p:nvGrpSpPr>
          <p:grpSpPr>
            <a:xfrm>
              <a:off x="8325609" y="545559"/>
              <a:ext cx="2435371" cy="1327821"/>
              <a:chOff x="2515950" y="2426124"/>
              <a:chExt cx="3305307" cy="1802130"/>
            </a:xfrm>
          </p:grpSpPr>
          <p:sp>
            <p:nvSpPr>
              <p:cNvPr id="142" name="Freeform 77" descr="Dark vertical"/>
              <p:cNvSpPr>
                <a:spLocks/>
              </p:cNvSpPr>
              <p:nvPr/>
            </p:nvSpPr>
            <p:spPr bwMode="auto">
              <a:xfrm>
                <a:off x="3017943" y="2682240"/>
                <a:ext cx="1983740" cy="391160"/>
              </a:xfrm>
              <a:custGeom>
                <a:avLst/>
                <a:gdLst>
                  <a:gd name="T0" fmla="*/ 2147483646 w 852"/>
                  <a:gd name="T1" fmla="*/ 2147483646 h 168"/>
                  <a:gd name="T2" fmla="*/ 2147483646 w 852"/>
                  <a:gd name="T3" fmla="*/ 2147483646 h 168"/>
                  <a:gd name="T4" fmla="*/ 0 w 852"/>
                  <a:gd name="T5" fmla="*/ 0 h 168"/>
                  <a:gd name="T6" fmla="*/ 2147483646 w 852"/>
                  <a:gd name="T7" fmla="*/ 2147483646 h 1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852" h="168">
                    <a:moveTo>
                      <a:pt x="852" y="2"/>
                    </a:moveTo>
                    <a:lnTo>
                      <a:pt x="4" y="168"/>
                    </a:lnTo>
                    <a:lnTo>
                      <a:pt x="0" y="0"/>
                    </a:lnTo>
                    <a:lnTo>
                      <a:pt x="852" y="2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3" name="Freeform 78" descr="Dark vertical"/>
              <p:cNvSpPr>
                <a:spLocks/>
              </p:cNvSpPr>
              <p:nvPr/>
            </p:nvSpPr>
            <p:spPr bwMode="auto">
              <a:xfrm>
                <a:off x="3022600" y="3175847"/>
                <a:ext cx="2002367" cy="451697"/>
              </a:xfrm>
              <a:custGeom>
                <a:avLst/>
                <a:gdLst>
                  <a:gd name="T0" fmla="*/ 2147483646 w 860"/>
                  <a:gd name="T1" fmla="*/ 2147483646 h 194"/>
                  <a:gd name="T2" fmla="*/ 2147483646 w 860"/>
                  <a:gd name="T3" fmla="*/ 2147483646 h 194"/>
                  <a:gd name="T4" fmla="*/ 0 w 860"/>
                  <a:gd name="T5" fmla="*/ 2147483646 h 194"/>
                  <a:gd name="T6" fmla="*/ 2147483646 w 860"/>
                  <a:gd name="T7" fmla="*/ 0 h 194"/>
                  <a:gd name="T8" fmla="*/ 2147483646 w 860"/>
                  <a:gd name="T9" fmla="*/ 2147483646 h 1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60" h="194">
                    <a:moveTo>
                      <a:pt x="860" y="36"/>
                    </a:moveTo>
                    <a:lnTo>
                      <a:pt x="4" y="194"/>
                    </a:lnTo>
                    <a:lnTo>
                      <a:pt x="0" y="26"/>
                    </a:lnTo>
                    <a:lnTo>
                      <a:pt x="858" y="0"/>
                    </a:lnTo>
                    <a:lnTo>
                      <a:pt x="860" y="36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4" name="Freeform 79" descr="Dark vertical"/>
              <p:cNvSpPr>
                <a:spLocks/>
              </p:cNvSpPr>
              <p:nvPr/>
            </p:nvSpPr>
            <p:spPr bwMode="auto">
              <a:xfrm>
                <a:off x="3027257" y="3525097"/>
                <a:ext cx="1997710" cy="703157"/>
              </a:xfrm>
              <a:custGeom>
                <a:avLst/>
                <a:gdLst>
                  <a:gd name="T0" fmla="*/ 2147483646 w 858"/>
                  <a:gd name="T1" fmla="*/ 0 h 302"/>
                  <a:gd name="T2" fmla="*/ 2147483646 w 858"/>
                  <a:gd name="T3" fmla="*/ 2147483646 h 302"/>
                  <a:gd name="T4" fmla="*/ 0 w 858"/>
                  <a:gd name="T5" fmla="*/ 2147483646 h 302"/>
                  <a:gd name="T6" fmla="*/ 2147483646 w 858"/>
                  <a:gd name="T7" fmla="*/ 2147483646 h 302"/>
                  <a:gd name="T8" fmla="*/ 2147483646 w 858"/>
                  <a:gd name="T9" fmla="*/ 0 h 3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858" h="302">
                    <a:moveTo>
                      <a:pt x="858" y="0"/>
                    </a:moveTo>
                    <a:lnTo>
                      <a:pt x="4" y="302"/>
                    </a:lnTo>
                    <a:lnTo>
                      <a:pt x="0" y="134"/>
                    </a:lnTo>
                    <a:lnTo>
                      <a:pt x="858" y="108"/>
                    </a:lnTo>
                    <a:lnTo>
                      <a:pt x="858" y="0"/>
                    </a:lnTo>
                    <a:close/>
                  </a:path>
                </a:pathLst>
              </a:custGeom>
              <a:pattFill prst="dkVert">
                <a:fgClr>
                  <a:schemeClr val="accent4"/>
                </a:fgClr>
                <a:bgClr>
                  <a:schemeClr val="bg1"/>
                </a:bgClr>
              </a:pattFill>
              <a:ln w="3175" cap="flat" cmpd="sng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  <p:sp>
            <p:nvSpPr>
              <p:cNvPr id="145" name="Text Box 81"/>
              <p:cNvSpPr txBox="1">
                <a:spLocks noChangeArrowheads="1"/>
              </p:cNvSpPr>
              <p:nvPr/>
            </p:nvSpPr>
            <p:spPr bwMode="auto">
              <a:xfrm>
                <a:off x="2515950" y="2596840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6" name="Text Box 82"/>
              <p:cNvSpPr txBox="1">
                <a:spLocks noChangeArrowheads="1"/>
              </p:cNvSpPr>
              <p:nvPr/>
            </p:nvSpPr>
            <p:spPr bwMode="auto">
              <a:xfrm>
                <a:off x="2532515" y="3203335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7" name="Text Box 83"/>
              <p:cNvSpPr txBox="1">
                <a:spLocks noChangeArrowheads="1"/>
              </p:cNvSpPr>
              <p:nvPr/>
            </p:nvSpPr>
            <p:spPr bwMode="auto">
              <a:xfrm>
                <a:off x="2541489" y="3756889"/>
                <a:ext cx="497699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/>
                  <a:t>q</a:t>
                </a:r>
                <a:r>
                  <a:rPr lang="en-US" sz="1467" baseline="-25000" dirty="0"/>
                  <a:t>max</a:t>
                </a:r>
              </a:p>
            </p:txBody>
          </p:sp>
          <p:sp>
            <p:nvSpPr>
              <p:cNvPr id="148" name="Text Box 84"/>
              <p:cNvSpPr txBox="1">
                <a:spLocks noChangeArrowheads="1"/>
              </p:cNvSpPr>
              <p:nvPr/>
            </p:nvSpPr>
            <p:spPr bwMode="auto">
              <a:xfrm>
                <a:off x="4901566" y="2493646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0</a:t>
                </a:r>
              </a:p>
            </p:txBody>
          </p:sp>
          <p:sp>
            <p:nvSpPr>
              <p:cNvPr id="149" name="Text Box 85"/>
              <p:cNvSpPr txBox="1">
                <a:spLocks noChangeArrowheads="1"/>
              </p:cNvSpPr>
              <p:nvPr/>
            </p:nvSpPr>
            <p:spPr bwMode="auto">
              <a:xfrm>
                <a:off x="4901566" y="301519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+</a:t>
                </a:r>
              </a:p>
            </p:txBody>
          </p:sp>
          <p:sp>
            <p:nvSpPr>
              <p:cNvPr id="150" name="Text Box 86"/>
              <p:cNvSpPr txBox="1">
                <a:spLocks noChangeArrowheads="1"/>
              </p:cNvSpPr>
              <p:nvPr/>
            </p:nvSpPr>
            <p:spPr bwMode="auto">
              <a:xfrm>
                <a:off x="4901566" y="3490173"/>
                <a:ext cx="919691" cy="3759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200" dirty="0"/>
                  <a:t>q</a:t>
                </a:r>
                <a:r>
                  <a:rPr lang="en-US" sz="1200" baseline="-25000" dirty="0"/>
                  <a:t>min </a:t>
                </a:r>
                <a:r>
                  <a:rPr lang="en-US" sz="1200" dirty="0"/>
                  <a:t>= -</a:t>
                </a:r>
              </a:p>
            </p:txBody>
          </p:sp>
          <p:sp>
            <p:nvSpPr>
              <p:cNvPr id="151" name="Oval 88"/>
              <p:cNvSpPr>
                <a:spLocks noChangeArrowheads="1"/>
              </p:cNvSpPr>
              <p:nvPr/>
            </p:nvSpPr>
            <p:spPr bwMode="auto">
              <a:xfrm>
                <a:off x="3213524" y="2747434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2" name="Text Box 87"/>
              <p:cNvSpPr txBox="1">
                <a:spLocks noChangeArrowheads="1"/>
              </p:cNvSpPr>
              <p:nvPr/>
            </p:nvSpPr>
            <p:spPr bwMode="auto">
              <a:xfrm>
                <a:off x="3152986" y="2625426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3" name="Oval 89"/>
              <p:cNvSpPr>
                <a:spLocks noChangeArrowheads="1"/>
              </p:cNvSpPr>
              <p:nvPr/>
            </p:nvSpPr>
            <p:spPr bwMode="auto">
              <a:xfrm>
                <a:off x="3199554" y="3296921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4" name="Text Box 90"/>
              <p:cNvSpPr txBox="1">
                <a:spLocks noChangeArrowheads="1"/>
              </p:cNvSpPr>
              <p:nvPr/>
            </p:nvSpPr>
            <p:spPr bwMode="auto">
              <a:xfrm>
                <a:off x="3137957" y="3179681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5" name="Oval 91"/>
              <p:cNvSpPr>
                <a:spLocks noChangeArrowheads="1"/>
              </p:cNvSpPr>
              <p:nvPr/>
            </p:nvSpPr>
            <p:spPr bwMode="auto">
              <a:xfrm>
                <a:off x="3199554" y="3888318"/>
                <a:ext cx="190923" cy="19092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6" name="Text Box 92"/>
              <p:cNvSpPr txBox="1">
                <a:spLocks noChangeArrowheads="1"/>
              </p:cNvSpPr>
              <p:nvPr/>
            </p:nvSpPr>
            <p:spPr bwMode="auto">
              <a:xfrm>
                <a:off x="3136599" y="3768848"/>
                <a:ext cx="311997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467" dirty="0"/>
                  <a:t>+</a:t>
                </a:r>
              </a:p>
            </p:txBody>
          </p:sp>
          <p:sp>
            <p:nvSpPr>
              <p:cNvPr id="157" name="Oval 93"/>
              <p:cNvSpPr>
                <a:spLocks noChangeArrowheads="1"/>
              </p:cNvSpPr>
              <p:nvPr/>
            </p:nvSpPr>
            <p:spPr bwMode="auto">
              <a:xfrm>
                <a:off x="4810760" y="3594947"/>
                <a:ext cx="149013" cy="149013"/>
              </a:xfrm>
              <a:prstGeom prst="ellipse">
                <a:avLst/>
              </a:prstGeom>
              <a:solidFill>
                <a:schemeClr val="bg1"/>
              </a:solidFill>
              <a:ln w="317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  <p:sp>
            <p:nvSpPr>
              <p:cNvPr id="159" name="Text Box 94"/>
              <p:cNvSpPr txBox="1">
                <a:spLocks noChangeArrowheads="1"/>
              </p:cNvSpPr>
              <p:nvPr/>
            </p:nvSpPr>
            <p:spPr bwMode="auto">
              <a:xfrm>
                <a:off x="4764078" y="3440755"/>
                <a:ext cx="242374" cy="318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CC99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prstDash val="sysDot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sz="1467" dirty="0"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168" name="Rectangle 75"/>
              <p:cNvSpPr>
                <a:spLocks noChangeArrowheads="1"/>
              </p:cNvSpPr>
              <p:nvPr/>
            </p:nvSpPr>
            <p:spPr bwMode="auto">
              <a:xfrm>
                <a:off x="3010960" y="2426124"/>
                <a:ext cx="1995381" cy="193252"/>
              </a:xfrm>
              <a:prstGeom prst="rect">
                <a:avLst/>
              </a:prstGeom>
              <a:solidFill>
                <a:srgbClr val="CC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640" dirty="0"/>
              </a:p>
            </p:txBody>
          </p:sp>
        </p:grpSp>
        <p:sp>
          <p:nvSpPr>
            <p:cNvPr id="169" name="Rectangle 75"/>
            <p:cNvSpPr>
              <a:spLocks noChangeArrowheads="1"/>
            </p:cNvSpPr>
            <p:nvPr/>
          </p:nvSpPr>
          <p:spPr bwMode="auto">
            <a:xfrm>
              <a:off x="8690335" y="2080969"/>
              <a:ext cx="1470209" cy="8180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70" name="Straight Connector 169"/>
            <p:cNvCxnSpPr/>
            <p:nvPr/>
          </p:nvCxnSpPr>
          <p:spPr>
            <a:xfrm flipV="1">
              <a:off x="8484090" y="2486029"/>
              <a:ext cx="1905000" cy="1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>
              <a:off x="9425439" y="1901073"/>
              <a:ext cx="0" cy="1219200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2" name="Diamond 171"/>
            <p:cNvSpPr/>
            <p:nvPr/>
          </p:nvSpPr>
          <p:spPr>
            <a:xfrm>
              <a:off x="9195508" y="2380339"/>
              <a:ext cx="459861" cy="207168"/>
            </a:xfrm>
            <a:prstGeom prst="diamond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9367056" y="7977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9374322" y="123160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9341716" y="153793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76" name="Oval 175"/>
            <p:cNvSpPr/>
            <p:nvPr/>
          </p:nvSpPr>
          <p:spPr>
            <a:xfrm>
              <a:off x="9179209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/>
            <p:cNvSpPr/>
            <p:nvPr/>
          </p:nvSpPr>
          <p:spPr>
            <a:xfrm>
              <a:off x="9343403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/>
            <p:cNvSpPr/>
            <p:nvPr/>
          </p:nvSpPr>
          <p:spPr>
            <a:xfrm>
              <a:off x="9018524" y="2461063"/>
              <a:ext cx="45719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8915152" y="246655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3</a:t>
              </a:r>
              <a:endParaRPr lang="en-US" sz="1200" dirty="0"/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9069637" y="24594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1</a:t>
              </a:r>
              <a:endParaRPr lang="en-US" sz="1200" dirty="0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9219870" y="249643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2</a:t>
              </a:r>
              <a:endParaRPr lang="en-US" sz="1200" dirty="0"/>
            </a:p>
          </p:txBody>
        </p:sp>
        <p:cxnSp>
          <p:nvCxnSpPr>
            <p:cNvPr id="182" name="Straight Connector 181"/>
            <p:cNvCxnSpPr/>
            <p:nvPr/>
          </p:nvCxnSpPr>
          <p:spPr>
            <a:xfrm flipH="1" flipV="1">
              <a:off x="9190114" y="2238868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flipH="1" flipV="1">
              <a:off x="9658202" y="2263804"/>
              <a:ext cx="1" cy="199375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/>
            <p:cNvCxnSpPr/>
            <p:nvPr/>
          </p:nvCxnSpPr>
          <p:spPr>
            <a:xfrm flipV="1">
              <a:off x="9192948" y="2311282"/>
              <a:ext cx="462421" cy="5694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5" name="TextBox 184"/>
            <p:cNvSpPr txBox="1"/>
            <p:nvPr/>
          </p:nvSpPr>
          <p:spPr>
            <a:xfrm>
              <a:off x="8433770" y="2188659"/>
              <a:ext cx="2600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L</a:t>
              </a:r>
              <a:endParaRPr lang="en-US" sz="1400" i="1" dirty="0"/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384109" y="2863234"/>
              <a:ext cx="2824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/>
                <a:t>B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245254" y="2071891"/>
              <a:ext cx="38824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88" name="Straight Connector 187"/>
            <p:cNvCxnSpPr/>
            <p:nvPr/>
          </p:nvCxnSpPr>
          <p:spPr>
            <a:xfrm>
              <a:off x="9454751" y="2373831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>
              <a:off x="9437026" y="2592269"/>
              <a:ext cx="40438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Arrow Connector 189"/>
            <p:cNvCxnSpPr/>
            <p:nvPr/>
          </p:nvCxnSpPr>
          <p:spPr>
            <a:xfrm flipV="1">
              <a:off x="9770293" y="2373831"/>
              <a:ext cx="4762" cy="213676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1" name="TextBox 190"/>
            <p:cNvSpPr txBox="1"/>
            <p:nvPr/>
          </p:nvSpPr>
          <p:spPr>
            <a:xfrm>
              <a:off x="9739186" y="2351346"/>
              <a:ext cx="37061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426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463505" y="1886977"/>
            <a:ext cx="67056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u="sng" dirty="0"/>
              <a:t>Solution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From the figure,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en-US" sz="1800" i="1" dirty="0">
                <a:solidFill>
                  <a:srgbClr val="00B050"/>
                </a:solidFill>
              </a:rPr>
              <a:t>H* =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+ H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2</a:t>
            </a:r>
            <a:r>
              <a:rPr lang="pt-BR" altLang="en-US" sz="1800" i="1" dirty="0">
                <a:solidFill>
                  <a:srgbClr val="00B050"/>
                </a:solidFill>
              </a:rPr>
              <a:t> + T</a:t>
            </a:r>
            <a:r>
              <a:rPr lang="pt-BR" altLang="en-US" sz="1800" i="1" baseline="-25000" dirty="0">
                <a:solidFill>
                  <a:srgbClr val="00B050"/>
                </a:solidFill>
              </a:rPr>
              <a:t>1</a:t>
            </a:r>
            <a:r>
              <a:rPr lang="pt-BR" altLang="en-US" sz="1800" i="1" dirty="0">
                <a:solidFill>
                  <a:srgbClr val="00B050"/>
                </a:solidFill>
              </a:rPr>
              <a:t> = 8 tan 10° + 19.5 + 2 = </a:t>
            </a:r>
            <a:r>
              <a:rPr lang="en-US" altLang="en-US" sz="1800" dirty="0">
                <a:solidFill>
                  <a:srgbClr val="00B050"/>
                </a:solidFill>
              </a:rPr>
              <a:t>22.91 ft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/>
              <a:t>The Rankine active force per unit length of wall = </a:t>
            </a: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16648" y="209287"/>
            <a:ext cx="1858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b="1" u="sng" dirty="0"/>
              <a:t>Example 1</a:t>
            </a:r>
            <a:endParaRPr lang="en-US" altLang="en-US" sz="2640" u="sng" dirty="0"/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516648" y="770416"/>
            <a:ext cx="1262888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/>
              <a:t>Given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/>
              <a:t>The cross section of a cantilever retaining wall is shown in Figure 1. Calculate the factors of safety with respect to overturning, sliding, and bearing capacity.</a:t>
            </a:r>
          </a:p>
        </p:txBody>
      </p:sp>
      <p:graphicFrame>
        <p:nvGraphicFramePr>
          <p:cNvPr id="112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3022832"/>
              </p:ext>
            </p:extLst>
          </p:nvPr>
        </p:nvGraphicFramePr>
        <p:xfrm>
          <a:off x="314258" y="3646171"/>
          <a:ext cx="8165489" cy="532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Equation" r:id="rId3" imgW="6769080" imgH="4825800" progId="Equation.3">
                  <p:embed/>
                </p:oleObj>
              </mc:Choice>
              <mc:Fallback>
                <p:oleObj name="Equation" r:id="rId3" imgW="6769080" imgH="4825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258" y="3646171"/>
                        <a:ext cx="8165489" cy="532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269" name="Group 209"/>
          <p:cNvGrpSpPr>
            <a:grpSpLocks/>
          </p:cNvGrpSpPr>
          <p:nvPr/>
        </p:nvGrpSpPr>
        <p:grpSpPr bwMode="auto">
          <a:xfrm>
            <a:off x="7520941" y="2011680"/>
            <a:ext cx="6926556" cy="7341236"/>
            <a:chOff x="4400740" y="1371601"/>
            <a:chExt cx="4722727" cy="5005720"/>
          </a:xfrm>
        </p:grpSpPr>
        <p:sp>
          <p:nvSpPr>
            <p:cNvPr id="115" name="Rectangle 114"/>
            <p:cNvSpPr/>
            <p:nvPr/>
          </p:nvSpPr>
          <p:spPr>
            <a:xfrm>
              <a:off x="4480116" y="4805592"/>
              <a:ext cx="1319234" cy="83349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4491229" y="5543828"/>
              <a:ext cx="4259329" cy="83349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57" name="Freeform 56"/>
            <p:cNvSpPr/>
            <p:nvPr/>
          </p:nvSpPr>
          <p:spPr>
            <a:xfrm>
              <a:off x="6421660" y="1527186"/>
              <a:ext cx="2560678" cy="4034106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5069089" y="5231070"/>
              <a:ext cx="2478126" cy="312758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134317" y="2163817"/>
              <a:ext cx="288930" cy="3067253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8" name="Right Triangle 7"/>
            <p:cNvSpPr/>
            <p:nvPr/>
          </p:nvSpPr>
          <p:spPr>
            <a:xfrm flipH="1">
              <a:off x="5743786" y="2160641"/>
              <a:ext cx="392119" cy="3070429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6437535" y="1527186"/>
              <a:ext cx="2535277" cy="63663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Parallelogram 10"/>
            <p:cNvSpPr/>
            <p:nvPr/>
          </p:nvSpPr>
          <p:spPr>
            <a:xfrm rot="20757274">
              <a:off x="6359746" y="1600216"/>
              <a:ext cx="2690856" cy="242904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4432491" y="4811942"/>
              <a:ext cx="13668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>
              <a:off x="5723057" y="3733958"/>
              <a:ext cx="3657843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999660" y="1771678"/>
              <a:ext cx="106681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435947" y="2187630"/>
              <a:ext cx="1111268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>
              <a:off x="7542453" y="3694268"/>
              <a:ext cx="1066817" cy="158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 flipV="1">
              <a:off x="7542453" y="3418025"/>
              <a:ext cx="1066817" cy="228615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5400000">
              <a:off x="7160633" y="3288634"/>
              <a:ext cx="762051" cy="1588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6167578" y="3721257"/>
              <a:ext cx="3072016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rot="5400000">
              <a:off x="7546414" y="5400149"/>
              <a:ext cx="304820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542453" y="5543828"/>
              <a:ext cx="73343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rot="5400000">
              <a:off x="4355477" y="5181061"/>
              <a:ext cx="733474" cy="158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>
              <a:off x="4551555" y="5548591"/>
              <a:ext cx="457207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87540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5523111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6285123" y="5829597"/>
              <a:ext cx="38102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>
              <a:off x="7390043" y="5791494"/>
              <a:ext cx="30482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10800000">
              <a:off x="6142256" y="2086023"/>
              <a:ext cx="285755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7556740" y="5239008"/>
              <a:ext cx="7096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4965899" y="5858174"/>
              <a:ext cx="268133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5400000">
              <a:off x="4987329" y="5817692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668377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5400000">
              <a:off x="6435151" y="5831981"/>
              <a:ext cx="80968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5400000">
              <a:off x="7497206" y="5827217"/>
              <a:ext cx="80967" cy="762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5400000" flipH="1" flipV="1">
              <a:off x="6013660" y="2014581"/>
              <a:ext cx="252429" cy="47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Arc 73"/>
            <p:cNvSpPr/>
            <p:nvPr/>
          </p:nvSpPr>
          <p:spPr>
            <a:xfrm rot="1247444">
              <a:off x="8572756" y="1584340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76" name="Straight Connector 75"/>
            <p:cNvCxnSpPr/>
            <p:nvPr/>
          </p:nvCxnSpPr>
          <p:spPr>
            <a:xfrm>
              <a:off x="7580553" y="2181280"/>
              <a:ext cx="2047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575790" y="1905036"/>
              <a:ext cx="20479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rot="5400000">
              <a:off x="7567846" y="2039983"/>
              <a:ext cx="281006" cy="158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16" name="TextBox 80"/>
            <p:cNvSpPr txBox="1">
              <a:spLocks noChangeArrowheads="1"/>
            </p:cNvSpPr>
            <p:nvPr/>
          </p:nvSpPr>
          <p:spPr bwMode="auto">
            <a:xfrm>
              <a:off x="8731964" y="1517913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17" name="TextBox 81"/>
            <p:cNvSpPr txBox="1">
              <a:spLocks noChangeArrowheads="1"/>
            </p:cNvSpPr>
            <p:nvPr/>
          </p:nvSpPr>
          <p:spPr bwMode="auto">
            <a:xfrm>
              <a:off x="7657764" y="1881188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11318" name="TextBox 82"/>
            <p:cNvSpPr txBox="1">
              <a:spLocks noChangeArrowheads="1"/>
            </p:cNvSpPr>
            <p:nvPr/>
          </p:nvSpPr>
          <p:spPr bwMode="auto">
            <a:xfrm>
              <a:off x="6725366" y="1371601"/>
              <a:ext cx="106914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11319" name="TextBox 83"/>
            <p:cNvSpPr txBox="1">
              <a:spLocks noChangeArrowheads="1"/>
            </p:cNvSpPr>
            <p:nvPr/>
          </p:nvSpPr>
          <p:spPr bwMode="auto">
            <a:xfrm>
              <a:off x="6116977" y="1566863"/>
              <a:ext cx="37620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 ft</a:t>
              </a:r>
            </a:p>
          </p:txBody>
        </p:sp>
        <p:sp>
          <p:nvSpPr>
            <p:cNvPr id="11320" name="TextBox 84"/>
            <p:cNvSpPr txBox="1">
              <a:spLocks noChangeArrowheads="1"/>
            </p:cNvSpPr>
            <p:nvPr/>
          </p:nvSpPr>
          <p:spPr bwMode="auto">
            <a:xfrm>
              <a:off x="7828560" y="2154398"/>
              <a:ext cx="1164018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11321" name="TextBox 85"/>
            <p:cNvSpPr txBox="1">
              <a:spLocks noChangeArrowheads="1"/>
            </p:cNvSpPr>
            <p:nvPr/>
          </p:nvSpPr>
          <p:spPr bwMode="auto">
            <a:xfrm>
              <a:off x="7709488" y="2953774"/>
              <a:ext cx="1027614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11322" name="TextBox 86"/>
            <p:cNvSpPr txBox="1">
              <a:spLocks noChangeArrowheads="1"/>
            </p:cNvSpPr>
            <p:nvPr/>
          </p:nvSpPr>
          <p:spPr bwMode="auto">
            <a:xfrm>
              <a:off x="8567188" y="3829112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88" name="Arc 87"/>
            <p:cNvSpPr/>
            <p:nvPr/>
          </p:nvSpPr>
          <p:spPr>
            <a:xfrm rot="1247444">
              <a:off x="7980610" y="4140385"/>
              <a:ext cx="209553" cy="295295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1324" name="TextBox 88"/>
            <p:cNvSpPr txBox="1">
              <a:spLocks noChangeArrowheads="1"/>
            </p:cNvSpPr>
            <p:nvPr/>
          </p:nvSpPr>
          <p:spPr bwMode="auto">
            <a:xfrm>
              <a:off x="8255718" y="3447672"/>
              <a:ext cx="39150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1325" name="TextBox 89"/>
            <p:cNvSpPr txBox="1">
              <a:spLocks noChangeArrowheads="1"/>
            </p:cNvSpPr>
            <p:nvPr/>
          </p:nvSpPr>
          <p:spPr bwMode="auto">
            <a:xfrm>
              <a:off x="8546498" y="4206731"/>
              <a:ext cx="429757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1326" name="TextBox 90"/>
            <p:cNvSpPr txBox="1">
              <a:spLocks noChangeArrowheads="1"/>
            </p:cNvSpPr>
            <p:nvPr/>
          </p:nvSpPr>
          <p:spPr bwMode="auto">
            <a:xfrm>
              <a:off x="7217127" y="2898599"/>
              <a:ext cx="423200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11327" name="Group 93"/>
            <p:cNvGrpSpPr>
              <a:grpSpLocks/>
            </p:cNvGrpSpPr>
            <p:nvPr/>
          </p:nvGrpSpPr>
          <p:grpSpPr bwMode="auto">
            <a:xfrm>
              <a:off x="6842353" y="3797974"/>
              <a:ext cx="263529" cy="294782"/>
              <a:chOff x="6660921" y="4107536"/>
              <a:chExt cx="263529" cy="294782"/>
            </a:xfrm>
          </p:grpSpPr>
          <p:sp>
            <p:nvSpPr>
              <p:cNvPr id="11397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28" name="Group 94"/>
            <p:cNvGrpSpPr>
              <a:grpSpLocks/>
            </p:cNvGrpSpPr>
            <p:nvPr/>
          </p:nvGrpSpPr>
          <p:grpSpPr bwMode="auto">
            <a:xfrm>
              <a:off x="7243372" y="1895473"/>
              <a:ext cx="226057" cy="278373"/>
              <a:chOff x="6678588" y="2938463"/>
              <a:chExt cx="268856" cy="331077"/>
            </a:xfrm>
          </p:grpSpPr>
          <p:sp>
            <p:nvSpPr>
              <p:cNvPr id="11395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11329" name="TextBox 97"/>
            <p:cNvSpPr txBox="1">
              <a:spLocks noChangeArrowheads="1"/>
            </p:cNvSpPr>
            <p:nvPr/>
          </p:nvSpPr>
          <p:spPr bwMode="auto">
            <a:xfrm>
              <a:off x="7815739" y="5205412"/>
              <a:ext cx="86676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11330" name="TextBox 98"/>
            <p:cNvSpPr txBox="1">
              <a:spLocks noChangeArrowheads="1"/>
            </p:cNvSpPr>
            <p:nvPr/>
          </p:nvSpPr>
          <p:spPr bwMode="auto">
            <a:xfrm>
              <a:off x="7658823" y="5614987"/>
              <a:ext cx="1192653" cy="709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11331" name="TextBox 99"/>
            <p:cNvSpPr txBox="1">
              <a:spLocks noChangeArrowheads="1"/>
            </p:cNvSpPr>
            <p:nvPr/>
          </p:nvSpPr>
          <p:spPr bwMode="auto">
            <a:xfrm>
              <a:off x="5018475" y="5801324"/>
              <a:ext cx="77628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2" name="TextBox 100"/>
            <p:cNvSpPr txBox="1">
              <a:spLocks noChangeArrowheads="1"/>
            </p:cNvSpPr>
            <p:nvPr/>
          </p:nvSpPr>
          <p:spPr bwMode="auto">
            <a:xfrm>
              <a:off x="5745087" y="5801324"/>
              <a:ext cx="742949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11333" name="TextBox 101"/>
            <p:cNvSpPr txBox="1">
              <a:spLocks noChangeArrowheads="1"/>
            </p:cNvSpPr>
            <p:nvPr/>
          </p:nvSpPr>
          <p:spPr bwMode="auto">
            <a:xfrm>
              <a:off x="6844447" y="5801324"/>
              <a:ext cx="52386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11334" name="TextBox 103"/>
            <p:cNvSpPr txBox="1">
              <a:spLocks noChangeArrowheads="1"/>
            </p:cNvSpPr>
            <p:nvPr/>
          </p:nvSpPr>
          <p:spPr bwMode="auto">
            <a:xfrm>
              <a:off x="4400740" y="5067300"/>
              <a:ext cx="573668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11335" name="Group 104"/>
            <p:cNvGrpSpPr>
              <a:grpSpLocks/>
            </p:cNvGrpSpPr>
            <p:nvPr/>
          </p:nvGrpSpPr>
          <p:grpSpPr bwMode="auto">
            <a:xfrm>
              <a:off x="6162270" y="3738559"/>
              <a:ext cx="226037" cy="278373"/>
              <a:chOff x="6678590" y="2938461"/>
              <a:chExt cx="268833" cy="331077"/>
            </a:xfrm>
          </p:grpSpPr>
          <p:sp>
            <p:nvSpPr>
              <p:cNvPr id="11393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07" name="Oval 106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6" name="Group 107"/>
            <p:cNvGrpSpPr>
              <a:grpSpLocks/>
            </p:cNvGrpSpPr>
            <p:nvPr/>
          </p:nvGrpSpPr>
          <p:grpSpPr bwMode="auto">
            <a:xfrm>
              <a:off x="5888443" y="4227546"/>
              <a:ext cx="225371" cy="278373"/>
              <a:chOff x="6698413" y="2625047"/>
              <a:chExt cx="268040" cy="331077"/>
            </a:xfrm>
          </p:grpSpPr>
          <p:sp>
            <p:nvSpPr>
              <p:cNvPr id="11391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11337" name="Group 110"/>
            <p:cNvGrpSpPr>
              <a:grpSpLocks/>
            </p:cNvGrpSpPr>
            <p:nvPr/>
          </p:nvGrpSpPr>
          <p:grpSpPr bwMode="auto">
            <a:xfrm>
              <a:off x="6717117" y="5238747"/>
              <a:ext cx="225371" cy="278373"/>
              <a:chOff x="7111895" y="2932798"/>
              <a:chExt cx="268040" cy="331077"/>
            </a:xfrm>
          </p:grpSpPr>
          <p:sp>
            <p:nvSpPr>
              <p:cNvPr id="11389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117" name="Straight Connector 116"/>
            <p:cNvCxnSpPr/>
            <p:nvPr/>
          </p:nvCxnSpPr>
          <p:spPr>
            <a:xfrm rot="5400000" flipH="1" flipV="1">
              <a:off x="7428145" y="1758977"/>
              <a:ext cx="247666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 rot="5400000">
              <a:off x="6874098" y="2047921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Oval 119"/>
            <p:cNvSpPr/>
            <p:nvPr/>
          </p:nvSpPr>
          <p:spPr>
            <a:xfrm>
              <a:off x="6967769" y="1909800"/>
              <a:ext cx="46038" cy="460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121" name="Straight Arrow Connector 120"/>
            <p:cNvCxnSpPr/>
            <p:nvPr/>
          </p:nvCxnSpPr>
          <p:spPr>
            <a:xfrm rot="5400000">
              <a:off x="6821709" y="3422787"/>
              <a:ext cx="300058" cy="158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2" name="TextBox 122"/>
            <p:cNvSpPr txBox="1">
              <a:spLocks noChangeArrowheads="1"/>
            </p:cNvSpPr>
            <p:nvPr/>
          </p:nvSpPr>
          <p:spPr bwMode="auto">
            <a:xfrm>
              <a:off x="6780387" y="347311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43" name="TextBox 123"/>
            <p:cNvSpPr txBox="1">
              <a:spLocks noChangeArrowheads="1"/>
            </p:cNvSpPr>
            <p:nvPr/>
          </p:nvSpPr>
          <p:spPr bwMode="auto">
            <a:xfrm>
              <a:off x="7161387" y="222171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125" name="Straight Arrow Connector 124"/>
            <p:cNvCxnSpPr/>
            <p:nvPr/>
          </p:nvCxnSpPr>
          <p:spPr>
            <a:xfrm rot="5400000">
              <a:off x="7164616" y="2198744"/>
              <a:ext cx="238141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5" name="TextBox 125"/>
            <p:cNvSpPr txBox="1">
              <a:spLocks noChangeArrowheads="1"/>
            </p:cNvSpPr>
            <p:nvPr/>
          </p:nvSpPr>
          <p:spPr bwMode="auto">
            <a:xfrm>
              <a:off x="6797055" y="212646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127" name="Straight Arrow Connector 126"/>
            <p:cNvCxnSpPr/>
            <p:nvPr/>
          </p:nvCxnSpPr>
          <p:spPr>
            <a:xfrm rot="5400000">
              <a:off x="6121610" y="4184838"/>
              <a:ext cx="300058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/>
            <p:cNvCxnSpPr/>
            <p:nvPr/>
          </p:nvCxnSpPr>
          <p:spPr>
            <a:xfrm rot="5400000">
              <a:off x="5902531" y="4678583"/>
              <a:ext cx="300057" cy="158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28"/>
            <p:cNvCxnSpPr/>
            <p:nvPr/>
          </p:nvCxnSpPr>
          <p:spPr>
            <a:xfrm rot="5400000">
              <a:off x="6185905" y="5460478"/>
              <a:ext cx="300058" cy="3175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49" name="TextBox 129"/>
            <p:cNvSpPr txBox="1">
              <a:spLocks noChangeArrowheads="1"/>
            </p:cNvSpPr>
            <p:nvPr/>
          </p:nvSpPr>
          <p:spPr bwMode="auto">
            <a:xfrm>
              <a:off x="6130306" y="426244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50" name="TextBox 130"/>
            <p:cNvSpPr txBox="1">
              <a:spLocks noChangeArrowheads="1"/>
            </p:cNvSpPr>
            <p:nvPr/>
          </p:nvSpPr>
          <p:spPr bwMode="auto">
            <a:xfrm>
              <a:off x="5785025" y="4717263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51" name="TextBox 131"/>
            <p:cNvSpPr txBox="1">
              <a:spLocks noChangeArrowheads="1"/>
            </p:cNvSpPr>
            <p:nvPr/>
          </p:nvSpPr>
          <p:spPr bwMode="auto">
            <a:xfrm>
              <a:off x="6282705" y="5286382"/>
              <a:ext cx="361993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354475" y="3543445"/>
              <a:ext cx="3429227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rot="10800000">
              <a:off x="5004000" y="2438472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5400000">
              <a:off x="6882036" y="2446410"/>
              <a:ext cx="22861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10800000">
              <a:off x="5005588" y="3343407"/>
              <a:ext cx="205743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0800000">
              <a:off x="4996062" y="2684551"/>
              <a:ext cx="24114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Straight Connector 145"/>
            <p:cNvCxnSpPr/>
            <p:nvPr/>
          </p:nvCxnSpPr>
          <p:spPr>
            <a:xfrm rot="5400000">
              <a:off x="7135243" y="2621841"/>
              <a:ext cx="3095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 rot="5400000">
              <a:off x="5027810" y="240513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 rot="5400000">
              <a:off x="6961416" y="2409897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rot="5400000">
              <a:off x="503257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 rot="5400000">
              <a:off x="7251933" y="2652801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/>
            <p:cNvCxnSpPr/>
            <p:nvPr/>
          </p:nvCxnSpPr>
          <p:spPr>
            <a:xfrm rot="5400000">
              <a:off x="5037336" y="3298956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 rot="5400000">
              <a:off x="6932840" y="3306894"/>
              <a:ext cx="80968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10800000">
              <a:off x="5027813" y="4114983"/>
              <a:ext cx="129542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rot="10800000">
              <a:off x="5027813" y="4572213"/>
              <a:ext cx="106681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5042099" y="4086408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/>
            <p:cNvCxnSpPr/>
            <p:nvPr/>
          </p:nvCxnSpPr>
          <p:spPr>
            <a:xfrm rot="5400000">
              <a:off x="6242267" y="4081646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/>
            <p:nvPr/>
          </p:nvCxnSpPr>
          <p:spPr>
            <a:xfrm rot="5400000">
              <a:off x="5037336" y="4543638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/>
            <p:nvPr/>
          </p:nvCxnSpPr>
          <p:spPr>
            <a:xfrm rot="5400000">
              <a:off x="6013664" y="4534113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0800000" flipV="1">
              <a:off x="4951612" y="5348553"/>
              <a:ext cx="152402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5400000">
              <a:off x="5032574" y="5324740"/>
              <a:ext cx="80967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6299418" y="5319978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73" name="TextBox 178"/>
            <p:cNvSpPr txBox="1">
              <a:spLocks noChangeArrowheads="1"/>
            </p:cNvSpPr>
            <p:nvPr/>
          </p:nvSpPr>
          <p:spPr bwMode="auto">
            <a:xfrm>
              <a:off x="5433086" y="3833822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11374" name="TextBox 179"/>
            <p:cNvSpPr txBox="1">
              <a:spLocks noChangeArrowheads="1"/>
            </p:cNvSpPr>
            <p:nvPr/>
          </p:nvSpPr>
          <p:spPr bwMode="auto">
            <a:xfrm>
              <a:off x="5433086" y="4310075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11375" name="TextBox 180"/>
            <p:cNvSpPr txBox="1">
              <a:spLocks noChangeArrowheads="1"/>
            </p:cNvSpPr>
            <p:nvPr/>
          </p:nvSpPr>
          <p:spPr bwMode="auto">
            <a:xfrm>
              <a:off x="5433086" y="524828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1376" name="TextBox 181"/>
            <p:cNvSpPr txBox="1">
              <a:spLocks noChangeArrowheads="1"/>
            </p:cNvSpPr>
            <p:nvPr/>
          </p:nvSpPr>
          <p:spPr bwMode="auto">
            <a:xfrm>
              <a:off x="5433086" y="3061159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11377" name="TextBox 182"/>
            <p:cNvSpPr txBox="1">
              <a:spLocks noChangeArrowheads="1"/>
            </p:cNvSpPr>
            <p:nvPr/>
          </p:nvSpPr>
          <p:spPr bwMode="auto">
            <a:xfrm>
              <a:off x="5433086" y="2405066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3</a:t>
              </a:r>
            </a:p>
          </p:txBody>
        </p:sp>
        <p:sp>
          <p:nvSpPr>
            <p:cNvPr id="11378" name="TextBox 183"/>
            <p:cNvSpPr txBox="1">
              <a:spLocks noChangeArrowheads="1"/>
            </p:cNvSpPr>
            <p:nvPr/>
          </p:nvSpPr>
          <p:spPr bwMode="auto">
            <a:xfrm>
              <a:off x="5433086" y="2166938"/>
              <a:ext cx="292042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1</a:t>
              </a:r>
            </a:p>
          </p:txBody>
        </p:sp>
        <p:sp>
          <p:nvSpPr>
            <p:cNvPr id="185" name="Oval 184"/>
            <p:cNvSpPr/>
            <p:nvPr/>
          </p:nvSpPr>
          <p:spPr>
            <a:xfrm>
              <a:off x="5046863" y="5515251"/>
              <a:ext cx="57151" cy="5715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1380" name="TextBox 185"/>
            <p:cNvSpPr txBox="1">
              <a:spLocks noChangeArrowheads="1"/>
            </p:cNvSpPr>
            <p:nvPr/>
          </p:nvSpPr>
          <p:spPr bwMode="auto">
            <a:xfrm>
              <a:off x="4790413" y="5476544"/>
              <a:ext cx="273462" cy="339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87" name="Straight Connector 186"/>
            <p:cNvCxnSpPr/>
            <p:nvPr/>
          </p:nvCxnSpPr>
          <p:spPr>
            <a:xfrm rot="10800000" flipV="1">
              <a:off x="4988124" y="3773648"/>
              <a:ext cx="2651167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>
              <a:off x="5029398" y="3732372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/>
            <p:nvPr/>
          </p:nvCxnSpPr>
          <p:spPr>
            <a:xfrm rot="5400000">
              <a:off x="7496412" y="3745073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4" name="TextBox 192"/>
            <p:cNvSpPr txBox="1">
              <a:spLocks noChangeArrowheads="1"/>
            </p:cNvSpPr>
            <p:nvPr/>
          </p:nvSpPr>
          <p:spPr bwMode="auto">
            <a:xfrm>
              <a:off x="5391997" y="3491351"/>
              <a:ext cx="285485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v</a:t>
              </a:r>
            </a:p>
          </p:txBody>
        </p:sp>
        <p:cxnSp>
          <p:nvCxnSpPr>
            <p:cNvPr id="195" name="Straight Connector 194"/>
            <p:cNvCxnSpPr/>
            <p:nvPr/>
          </p:nvCxnSpPr>
          <p:spPr>
            <a:xfrm rot="5400000">
              <a:off x="7859921" y="4861157"/>
              <a:ext cx="1435195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/>
            <p:nvPr/>
          </p:nvCxnSpPr>
          <p:spPr>
            <a:xfrm rot="5400000">
              <a:off x="8534653" y="4180077"/>
              <a:ext cx="80968" cy="7143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/>
            <p:nvPr/>
          </p:nvCxnSpPr>
          <p:spPr>
            <a:xfrm rot="5400000">
              <a:off x="8533066" y="5508902"/>
              <a:ext cx="80967" cy="7143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88" name="TextBox 197"/>
            <p:cNvSpPr txBox="1">
              <a:spLocks noChangeArrowheads="1"/>
            </p:cNvSpPr>
            <p:nvPr/>
          </p:nvSpPr>
          <p:spPr bwMode="auto">
            <a:xfrm>
              <a:off x="8530658" y="4650587"/>
              <a:ext cx="282206" cy="278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</p:grpSp>
      <p:cxnSp>
        <p:nvCxnSpPr>
          <p:cNvPr id="201" name="Straight Arrow Connector 200"/>
          <p:cNvCxnSpPr/>
          <p:nvPr/>
        </p:nvCxnSpPr>
        <p:spPr>
          <a:xfrm rot="10800000" flipV="1">
            <a:off x="12114742" y="5916296"/>
            <a:ext cx="1564640" cy="3352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Arrow Connector 201"/>
          <p:cNvCxnSpPr/>
          <p:nvPr/>
        </p:nvCxnSpPr>
        <p:spPr>
          <a:xfrm rot="5400000">
            <a:off x="11807402" y="5958205"/>
            <a:ext cx="633307" cy="23283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3" name="TextBox 203"/>
          <p:cNvSpPr txBox="1">
            <a:spLocks noChangeArrowheads="1"/>
          </p:cNvSpPr>
          <p:nvPr/>
        </p:nvSpPr>
        <p:spPr bwMode="auto">
          <a:xfrm>
            <a:off x="11930128" y="5154931"/>
            <a:ext cx="522900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4" name="TextBox 206"/>
          <p:cNvSpPr txBox="1">
            <a:spLocks noChangeArrowheads="1"/>
          </p:cNvSpPr>
          <p:nvPr/>
        </p:nvSpPr>
        <p:spPr bwMode="auto">
          <a:xfrm>
            <a:off x="13651782" y="4719533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a1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8" name="Arc 207"/>
          <p:cNvSpPr/>
          <p:nvPr/>
        </p:nvSpPr>
        <p:spPr>
          <a:xfrm rot="1247444">
            <a:off x="12878436" y="5152602"/>
            <a:ext cx="305011" cy="435398"/>
          </a:xfrm>
          <a:prstGeom prst="arc">
            <a:avLst/>
          </a:prstGeom>
          <a:ln>
            <a:headEnd type="stealth" w="sm" len="sm"/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053" dirty="0"/>
          </a:p>
        </p:txBody>
      </p:sp>
      <p:cxnSp>
        <p:nvCxnSpPr>
          <p:cNvPr id="211" name="Straight Arrow Connector 210"/>
          <p:cNvCxnSpPr/>
          <p:nvPr/>
        </p:nvCxnSpPr>
        <p:spPr>
          <a:xfrm rot="10800000">
            <a:off x="12121727" y="6354023"/>
            <a:ext cx="1564640" cy="232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7" name="TextBox 211"/>
          <p:cNvSpPr txBox="1">
            <a:spLocks noChangeArrowheads="1"/>
          </p:cNvSpPr>
          <p:nvPr/>
        </p:nvSpPr>
        <p:spPr bwMode="auto">
          <a:xfrm>
            <a:off x="13046527" y="5974504"/>
            <a:ext cx="574196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10</a:t>
            </a:r>
            <a:r>
              <a:rPr lang="en-US" altLang="en-US" sz="2053" baseline="30000" dirty="0"/>
              <a:t>o</a:t>
            </a:r>
          </a:p>
        </p:txBody>
      </p:sp>
      <p:sp>
        <p:nvSpPr>
          <p:cNvPr id="11278" name="TextBox 212"/>
          <p:cNvSpPr txBox="1">
            <a:spLocks noChangeArrowheads="1"/>
          </p:cNvSpPr>
          <p:nvPr/>
        </p:nvSpPr>
        <p:spPr bwMode="auto">
          <a:xfrm>
            <a:off x="13604051" y="5147947"/>
            <a:ext cx="630301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h1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279" name="TextBox 213"/>
          <p:cNvSpPr txBox="1">
            <a:spLocks noChangeArrowheads="1"/>
          </p:cNvSpPr>
          <p:nvPr/>
        </p:nvSpPr>
        <p:spPr bwMode="auto">
          <a:xfrm>
            <a:off x="11649779" y="5557733"/>
            <a:ext cx="620683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>
                <a:solidFill>
                  <a:srgbClr val="C00000"/>
                </a:solidFill>
              </a:rPr>
              <a:t>P</a:t>
            </a:r>
            <a:r>
              <a:rPr lang="en-US" altLang="en-US" sz="2053" baseline="-25000" dirty="0">
                <a:solidFill>
                  <a:srgbClr val="C00000"/>
                </a:solidFill>
              </a:rPr>
              <a:t>v2</a:t>
            </a:r>
            <a:r>
              <a:rPr lang="en-US" altLang="en-US" sz="2053" dirty="0">
                <a:solidFill>
                  <a:srgbClr val="C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0587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764310"/>
              </p:ext>
            </p:extLst>
          </p:nvPr>
        </p:nvGraphicFramePr>
        <p:xfrm>
          <a:off x="647699" y="422275"/>
          <a:ext cx="14160500" cy="5267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386"/>
                <a:gridCol w="1605034"/>
                <a:gridCol w="3338116"/>
                <a:gridCol w="1730875"/>
                <a:gridCol w="2931890"/>
                <a:gridCol w="3020199"/>
              </a:tblGrid>
              <a:tr h="784672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Pressure 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Resisting Pressure</a:t>
                      </a:r>
                    </a:p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(lb/ft</a:t>
                      </a:r>
                      <a:r>
                        <a:rPr lang="en-US" sz="1800" b="1" baseline="30000" dirty="0" smtClean="0"/>
                        <a:t>2</a:t>
                      </a:r>
                      <a:r>
                        <a:rPr lang="en-US" sz="1800" b="1" dirty="0" smtClean="0"/>
                        <a:t>)/ft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b="1" dirty="0" smtClean="0"/>
                        <a:t>Weight/Unit Length (lb/ft)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Moment Arm from Point O (ft)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 smtClean="0"/>
                        <a:t>Driving Moment</a:t>
                      </a:r>
                      <a:endParaRPr lang="en-US" sz="1800" b="1" baseline="0" dirty="0" smtClean="0"/>
                    </a:p>
                    <a:p>
                      <a:pPr algn="ctr"/>
                      <a:r>
                        <a:rPr lang="en-US" sz="1800" b="1" baseline="0" dirty="0" smtClean="0"/>
                        <a:t>(ft.lb/ft)</a:t>
                      </a:r>
                      <a:endParaRPr lang="en-US" sz="1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/>
                        <a:t>Resisting Moment (ft.lb/ft)</a:t>
                      </a:r>
                    </a:p>
                    <a:p>
                      <a:pPr algn="ctr"/>
                      <a:endParaRPr lang="en-US" sz="1800" b="1" dirty="0"/>
                    </a:p>
                  </a:txBody>
                  <a:tcPr anchor="ctr"/>
                </a:tc>
              </a:tr>
              <a:tr h="388289">
                <a:tc>
                  <a:txBody>
                    <a:bodyPr/>
                    <a:lstStyle/>
                    <a:p>
                      <a:pPr marL="0" marR="0" indent="0" algn="l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h1</a:t>
                      </a:r>
                      <a:r>
                        <a:rPr lang="en-US" sz="1400" dirty="0" smtClean="0"/>
                        <a:t> = 920.13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11.45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920.13x11.45 = 10535.49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432650"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P</a:t>
                      </a:r>
                      <a:r>
                        <a:rPr lang="en-US" sz="1400" baseline="-25000" dirty="0" smtClean="0"/>
                        <a:t>h2</a:t>
                      </a:r>
                      <a:r>
                        <a:rPr lang="en-US" sz="1400" dirty="0" smtClean="0"/>
                        <a:t> = 10096.45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7.64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10096.45x7.64 = 77136.88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anchor="ctr"/>
                </a:tc>
              </a:tr>
              <a:tr h="46149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1</a:t>
                      </a:r>
                      <a:r>
                        <a:rPr lang="en-US" sz="1400" dirty="0" smtClean="0"/>
                        <a:t> = 120 x 8 = 	960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960x8.5 = 	8,160</a:t>
                      </a:r>
                      <a:endParaRPr lang="en-US" sz="1400" dirty="0"/>
                    </a:p>
                  </a:txBody>
                  <a:tcPr anchor="ctr"/>
                </a:tc>
              </a:tr>
              <a:tr h="42303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2</a:t>
                      </a:r>
                      <a:r>
                        <a:rPr lang="en-US" sz="1400" dirty="0" smtClean="0"/>
                        <a:t> = 8X19.2X112 = 	17,203.2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8.5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17,203.2x8.5 = 	146,227.2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3</a:t>
                      </a:r>
                      <a:r>
                        <a:rPr lang="en-US" sz="1400" dirty="0" smtClean="0"/>
                        <a:t> = 0.5X1.41X8X112 =	 631.7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9.83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631.7x9.83 = 	6,209.6</a:t>
                      </a:r>
                      <a:endParaRPr lang="en-US" sz="1400" dirty="0"/>
                    </a:p>
                  </a:txBody>
                  <a:tcPr anchor="ctr"/>
                </a:tc>
              </a:tr>
              <a:tr h="451879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4</a:t>
                      </a:r>
                      <a:r>
                        <a:rPr lang="en-US" sz="1400" dirty="0" smtClean="0"/>
                        <a:t> = 1X19.5X150 = 	2,925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4.0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2925x4 = 	11,700</a:t>
                      </a:r>
                      <a:endParaRPr lang="en-US" sz="1400" dirty="0"/>
                    </a:p>
                  </a:txBody>
                  <a:tcPr anchor="ctr"/>
                </a:tc>
              </a:tr>
              <a:tr h="289462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5</a:t>
                      </a:r>
                      <a:r>
                        <a:rPr lang="en-US" sz="1400" dirty="0" smtClean="0"/>
                        <a:t> = 12.5X2X150 =	 3,750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6.25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3750x6.25 = 	23,437.5</a:t>
                      </a:r>
                      <a:endParaRPr lang="en-US" sz="1400" dirty="0"/>
                    </a:p>
                  </a:txBody>
                  <a:tcPr anchor="ctr"/>
                </a:tc>
              </a:tr>
              <a:tr h="494405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W</a:t>
                      </a:r>
                      <a:r>
                        <a:rPr lang="en-US" sz="1400" baseline="-25000" dirty="0" smtClean="0"/>
                        <a:t>6</a:t>
                      </a:r>
                      <a:r>
                        <a:rPr lang="en-US" sz="1400" dirty="0" smtClean="0"/>
                        <a:t> = 0.5X1.25X19.2X150 = 1,800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3.08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/>
                        <a:t>1800x3.08 = 	5,544</a:t>
                      </a:r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890713" algn="l"/>
                        </a:tabLst>
                      </a:pPr>
                      <a:r>
                        <a:rPr lang="en-US" sz="1400" dirty="0" smtClean="0"/>
                        <a:t>∑Pv = 162.24+1780.28 = 	1,942.52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12.5</a:t>
                      </a:r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>
                        <a:tabLst>
                          <a:tab pos="1319213" algn="l"/>
                        </a:tabLst>
                      </a:pPr>
                      <a:r>
                        <a:rPr lang="en-US" sz="1400" dirty="0" smtClean="0"/>
                        <a:t>1942.52x12.5 = 	24,281.5</a:t>
                      </a:r>
                      <a:endParaRPr lang="en-US" sz="1400" dirty="0"/>
                    </a:p>
                  </a:txBody>
                  <a:tcPr anchor="ctr"/>
                </a:tc>
              </a:tr>
              <a:tr h="177833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∑P</a:t>
                      </a:r>
                      <a:r>
                        <a:rPr lang="en-US" sz="1600" b="0" baseline="-25000" dirty="0" smtClean="0"/>
                        <a:t>h</a:t>
                      </a:r>
                      <a:r>
                        <a:rPr lang="en-US" sz="1600" b="0" dirty="0" smtClean="0"/>
                        <a:t> = 11,016.58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0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 </a:t>
                      </a:r>
                      <a:r>
                        <a:rPr lang="en-US" sz="1600" b="0" dirty="0" err="1" smtClean="0"/>
                        <a:t>F</a:t>
                      </a:r>
                      <a:r>
                        <a:rPr lang="en-US" sz="1600" b="0" baseline="-25000" dirty="0" err="1" smtClean="0"/>
                        <a:t>y</a:t>
                      </a:r>
                      <a:r>
                        <a:rPr lang="en-US" sz="1600" b="0" dirty="0" smtClean="0"/>
                        <a:t> = </a:t>
                      </a:r>
                      <a:r>
                        <a:rPr lang="en-US" sz="1600" b="0" baseline="0" dirty="0" smtClean="0"/>
                        <a:t>29,212.4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 </a:t>
                      </a:r>
                      <a:endParaRPr lang="en-US" sz="16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D </a:t>
                      </a:r>
                      <a:r>
                        <a:rPr lang="en-US" sz="1600" b="0" baseline="0" dirty="0" smtClean="0"/>
                        <a:t>= 87,672.37</a:t>
                      </a:r>
                      <a:endParaRPr lang="en-US" sz="1600" b="0" baseline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134115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∑M</a:t>
                      </a:r>
                      <a:r>
                        <a:rPr lang="en-US" sz="1600" b="0" baseline="-25000" dirty="0" smtClean="0"/>
                        <a:t>R </a:t>
                      </a:r>
                      <a:r>
                        <a:rPr lang="en-US" sz="1600" b="0" baseline="0" dirty="0" smtClean="0"/>
                        <a:t>= 225,559.86</a:t>
                      </a:r>
                    </a:p>
                  </a:txBody>
                  <a:tcPr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8"/>
              <p:cNvSpPr txBox="1">
                <a:spLocks noChangeArrowheads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1600" dirty="0" smtClean="0"/>
                  <a:t>1- Factor </a:t>
                </a:r>
                <a:r>
                  <a:rPr lang="en-US" altLang="en-US" sz="1600" dirty="0"/>
                  <a:t>of Safety Against </a:t>
                </a:r>
                <a:r>
                  <a:rPr lang="en-US" altLang="en-US" sz="1600" dirty="0" smtClean="0"/>
                  <a:t>Sliding = FS</a:t>
                </a:r>
                <a:r>
                  <a:rPr lang="en-US" altLang="en-US" sz="1600" baseline="-25000" dirty="0" smtClean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 b="0" i="0" smtClean="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b="0" i="1" smtClean="0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b="0" i="1" baseline="-25000" smtClean="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 b="0" i="0" smtClean="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b="0" i="1" baseline="3000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]+0</m:t>
                            </m:r>
                          </m:e>
                        </m:func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0.96&lt;1.5  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>
                  <a:solidFill>
                    <a:srgbClr val="FF0000"/>
                  </a:solidFill>
                </a:endParaRPr>
              </a:p>
              <a:p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r>
                  <a:rPr lang="en-US" altLang="en-US" sz="1600" b="1" u="sng" dirty="0" smtClean="0"/>
                  <a:t>Add Passive Resistance</a:t>
                </a:r>
                <a:r>
                  <a:rPr lang="en-US" altLang="en-US" sz="1600" dirty="0" smtClean="0"/>
                  <a:t> </a:t>
                </a:r>
              </a:p>
              <a:p>
                <a:r>
                  <a:rPr lang="en-US" altLang="en-US" sz="16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baseline="-25000" dirty="0" smtClean="0">
                    <a:solidFill>
                      <a:srgbClr val="00B0F0"/>
                    </a:solidFill>
                  </a:rPr>
                  <a:t>p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= 0.5 x 4.5</a:t>
                </a:r>
                <a:r>
                  <a:rPr lang="en-US" altLang="en-US" sz="1600" baseline="30000" dirty="0" smtClean="0">
                    <a:solidFill>
                      <a:srgbClr val="00B0F0"/>
                    </a:solidFill>
                  </a:rPr>
                  <a:t>2</a:t>
                </a:r>
                <a:r>
                  <a:rPr lang="en-US" altLang="en-US" sz="1600" dirty="0" smtClean="0">
                    <a:solidFill>
                      <a:srgbClr val="00B0F0"/>
                    </a:solidFill>
                  </a:rPr>
                  <a:t> x 115 x 3 = 3493.13 lb/ft</a:t>
                </a:r>
                <a:endParaRPr lang="en-US" altLang="en-US" sz="1600" dirty="0">
                  <a:solidFill>
                    <a:srgbClr val="00B0F0"/>
                  </a:solidFill>
                </a:endParaRPr>
              </a:p>
              <a:p>
                <a:r>
                  <a:rPr lang="en-US" altLang="en-US" sz="1600" dirty="0" smtClean="0"/>
                  <a:t>2- </a:t>
                </a:r>
                <a:r>
                  <a:rPr lang="en-US" altLang="en-US" sz="1600" dirty="0"/>
                  <a:t>Factor of Safety Against Sliding = FS</a:t>
                </a:r>
                <a:r>
                  <a:rPr lang="en-US" altLang="en-US" sz="1600" baseline="-25000" dirty="0"/>
                  <a:t>(sliding) </a:t>
                </a:r>
                <a:r>
                  <a:rPr lang="en-US" altLang="en-US" sz="1600" dirty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altLang="en-US" sz="1600" b="0" i="1" baseline="-25000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func>
                              <m:func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altLang="en-US" sz="1600"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fName>
                              <m:e>
                                <m:d>
                                  <m:dPr>
                                    <m:ctrlP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en-US" sz="1600" i="1">
                                        <a:latin typeface="Cambria Math" panose="02040503050406030204" pitchFamily="18" charset="0"/>
                                      </a:rPr>
                                      <m:t>20</m:t>
                                    </m:r>
                                  </m:e>
                                </m:d>
                              </m:e>
                            </m:func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𝑃𝑝</m:t>
                            </m:r>
                          </m:e>
                        </m:nary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altLang="en-US" sz="1600" i="1" baseline="-25000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US" altLang="en-US" sz="1600" dirty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[</m:t>
                        </m:r>
                        <m:d>
                          <m:d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29,212.4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altLang="en-US" sz="1600">
                                <a:latin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20</m:t>
                            </m:r>
                            <m:r>
                              <a:rPr lang="en-US" altLang="en-US" sz="1600" i="1" baseline="30000">
                                <a:latin typeface="Cambria Math" panose="02040503050406030204" pitchFamily="18" charset="0"/>
                              </a:rPr>
                              <m:t>𝑜</m:t>
                            </m:r>
                            <m:r>
                              <a:rPr lang="en-US" altLang="en-US" sz="1600" i="1">
                                <a:latin typeface="Cambria Math" panose="02040503050406030204" pitchFamily="18" charset="0"/>
                              </a:rPr>
                              <m:t>]+</m:t>
                            </m:r>
                            <m:r>
                              <a:rPr lang="en-US" altLang="en-US" sz="1600" b="0" i="1" smtClean="0">
                                <a:latin typeface="Cambria Math" panose="02040503050406030204" pitchFamily="18" charset="0"/>
                              </a:rPr>
                              <m:t>3493.13</m:t>
                            </m:r>
                          </m:e>
                        </m:func>
                      </m:num>
                      <m:den>
                        <m:r>
                          <a:rPr lang="en-US" altLang="en-US" sz="1600" i="1">
                            <a:latin typeface="Cambria Math" panose="02040503050406030204" pitchFamily="18" charset="0"/>
                          </a:rPr>
                          <m:t>11,016.58</m:t>
                        </m:r>
                      </m:den>
                    </m:f>
                    <m:r>
                      <a:rPr lang="en-US" altLang="en-US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1.28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&lt;1.5 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𝑁𝑜𝑡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en-US" sz="1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>
                  <a:solidFill>
                    <a:srgbClr val="FF0000"/>
                  </a:solidFill>
                </a:endParaRPr>
              </a:p>
              <a:p>
                <a:endParaRPr lang="en-US" altLang="en-US" sz="1600" dirty="0" smtClean="0"/>
              </a:p>
              <a:p>
                <a:r>
                  <a:rPr lang="en-US" altLang="en-US" sz="1600" dirty="0" smtClean="0"/>
                  <a:t>3- Factor of Safety Against Overturning = FS</a:t>
                </a:r>
                <a:r>
                  <a:rPr lang="en-US" altLang="en-US" sz="1600" baseline="-25000" dirty="0" smtClean="0"/>
                  <a:t>(overturning) </a:t>
                </a:r>
                <a:r>
                  <a:rPr lang="en-US" altLang="en-US" sz="1600" dirty="0" smtClean="0"/>
                  <a:t>=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altLang="en-US" sz="16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altLang="en-US" sz="16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altLang="en-US" sz="16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sub>
                            </m:sSub>
                          </m:e>
                        </m:nary>
                      </m:den>
                    </m:f>
                  </m:oMath>
                </a14:m>
                <a:r>
                  <a:rPr lang="en-US" altLang="en-US" sz="16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225,559.86</m:t>
                        </m:r>
                      </m:num>
                      <m:den>
                        <m:r>
                          <a:rPr lang="en-US" altLang="en-US" sz="1600" b="0" i="1" smtClean="0">
                            <a:latin typeface="Cambria Math" panose="02040503050406030204" pitchFamily="18" charset="0"/>
                          </a:rPr>
                          <m:t>87,672.37</m:t>
                        </m:r>
                      </m:den>
                    </m:f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=2.57&gt;20        </m:t>
                    </m:r>
                    <m:r>
                      <a:rPr lang="en-US" altLang="en-US" sz="1600" b="0" i="1" smtClean="0">
                        <a:latin typeface="Cambria Math" panose="02040503050406030204" pitchFamily="18" charset="0"/>
                      </a:rPr>
                      <m:t>𝑂𝐾</m:t>
                    </m:r>
                  </m:oMath>
                </a14:m>
                <a:endParaRPr lang="en-US" altLang="en-US" sz="1600" dirty="0" smtClean="0"/>
              </a:p>
              <a:p>
                <a:endParaRPr lang="en-US" altLang="en-US" sz="1600" baseline="-25000" dirty="0"/>
              </a:p>
              <a:p>
                <a:r>
                  <a:rPr lang="en-US" altLang="en-US" sz="1600" dirty="0" smtClean="0"/>
                  <a:t>4- </a:t>
                </a:r>
                <a:r>
                  <a:rPr lang="en-US" altLang="en-US" sz="1600" dirty="0"/>
                  <a:t>Factor of Safety </a:t>
                </a:r>
                <a:r>
                  <a:rPr lang="en-US" altLang="en-US" sz="1600" dirty="0" smtClean="0"/>
                  <a:t>Bearing Capacity Failure </a:t>
                </a:r>
                <a:r>
                  <a:rPr lang="en-US" altLang="en-US" sz="1600" dirty="0"/>
                  <a:t>= </a:t>
                </a:r>
                <a:r>
                  <a:rPr lang="en-US" altLang="en-US" sz="1600" dirty="0" smtClean="0"/>
                  <a:t>FS</a:t>
                </a:r>
                <a:r>
                  <a:rPr lang="en-US" altLang="en-US" sz="1600" baseline="-25000" dirty="0" smtClean="0"/>
                  <a:t>(BC) </a:t>
                </a:r>
                <a:r>
                  <a:rPr lang="en-US" altLang="en-US" sz="1600" dirty="0" smtClean="0"/>
                  <a:t>= </a:t>
                </a:r>
                <a:endParaRPr lang="en-US" altLang="en-US" sz="1600" dirty="0"/>
              </a:p>
              <a:p>
                <a:endParaRPr lang="en-US" altLang="en-US" sz="1600" dirty="0"/>
              </a:p>
            </p:txBody>
          </p:sp>
        </mc:Choice>
        <mc:Fallback xmlns="">
          <p:sp>
            <p:nvSpPr>
              <p:cNvPr id="3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85021" y="6188543"/>
                <a:ext cx="13182934" cy="2899961"/>
              </a:xfrm>
              <a:prstGeom prst="rect">
                <a:avLst/>
              </a:prstGeom>
              <a:blipFill rotWithShape="0">
                <a:blip r:embed="rId2"/>
                <a:stretch>
                  <a:fillRect l="-277" t="-8824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225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8"/>
          <p:cNvSpPr txBox="1">
            <a:spLocks noChangeArrowheads="1"/>
          </p:cNvSpPr>
          <p:nvPr/>
        </p:nvSpPr>
        <p:spPr bwMode="auto">
          <a:xfrm>
            <a:off x="609600" y="533400"/>
            <a:ext cx="6324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 dirty="0" smtClean="0"/>
              <a:t>M</a:t>
            </a:r>
            <a:r>
              <a:rPr lang="en-US" altLang="en-US" sz="1600" baseline="-25000" dirty="0" smtClean="0"/>
              <a:t>net</a:t>
            </a:r>
            <a:r>
              <a:rPr lang="en-US" altLang="en-US" sz="1600" dirty="0" smtClean="0"/>
              <a:t> = ∑M</a:t>
            </a:r>
            <a:r>
              <a:rPr lang="en-US" altLang="en-US" sz="1600" baseline="-25000" dirty="0"/>
              <a:t>R</a:t>
            </a:r>
            <a:r>
              <a:rPr lang="en-US" altLang="en-US" sz="1600" dirty="0" smtClean="0"/>
              <a:t> - ∑M</a:t>
            </a:r>
            <a:r>
              <a:rPr lang="en-US" altLang="en-US" sz="1600" baseline="-25000" dirty="0"/>
              <a:t>D</a:t>
            </a:r>
            <a:r>
              <a:rPr lang="en-US" altLang="en-US" sz="1600" dirty="0" smtClean="0"/>
              <a:t> = </a:t>
            </a:r>
            <a:r>
              <a:rPr lang="en-US" sz="1600" dirty="0" smtClean="0"/>
              <a:t>225,559.86</a:t>
            </a:r>
            <a:r>
              <a:rPr lang="en-US" altLang="en-US" sz="1600" dirty="0" smtClean="0"/>
              <a:t> - </a:t>
            </a:r>
            <a:r>
              <a:rPr lang="en-US" sz="1600" dirty="0" smtClean="0"/>
              <a:t>87,672.37</a:t>
            </a:r>
            <a:r>
              <a:rPr lang="en-US" altLang="en-US" sz="1600" dirty="0" smtClean="0"/>
              <a:t> = 137,887.5 ft.lb/ft</a:t>
            </a:r>
          </a:p>
          <a:p>
            <a:endParaRPr lang="en-US" altLang="en-US" sz="1600" dirty="0"/>
          </a:p>
          <a:p>
            <a:r>
              <a:rPr lang="en-US" altLang="en-US" sz="1600" dirty="0"/>
              <a:t>M</a:t>
            </a:r>
            <a:r>
              <a:rPr lang="en-US" altLang="en-US" sz="1600" baseline="-25000" dirty="0"/>
              <a:t>net</a:t>
            </a:r>
            <a:r>
              <a:rPr lang="en-US" altLang="en-US" sz="1600" dirty="0"/>
              <a:t>  = </a:t>
            </a:r>
            <a:r>
              <a:rPr lang="en-US" altLang="en-US" sz="1600" dirty="0" smtClean="0"/>
              <a:t>137,887.5 </a:t>
            </a:r>
            <a:r>
              <a:rPr lang="en-US" altLang="en-US" sz="1600" dirty="0"/>
              <a:t>=  ∑</a:t>
            </a:r>
            <a:r>
              <a:rPr lang="en-US" altLang="en-US" sz="1600" dirty="0" smtClean="0"/>
              <a:t>F</a:t>
            </a:r>
            <a:r>
              <a:rPr lang="en-US" altLang="en-US" sz="1600" baseline="-25000" dirty="0" smtClean="0"/>
              <a:t>y</a:t>
            </a:r>
            <a:r>
              <a:rPr lang="en-US" altLang="en-US" sz="1600" dirty="0" smtClean="0"/>
              <a:t>(</a:t>
            </a:r>
            <a:r>
              <a:rPr lang="en-US" altLang="en-US" sz="1600" i="1" dirty="0" smtClean="0"/>
              <a:t>X</a:t>
            </a:r>
            <a:r>
              <a:rPr lang="en-US" altLang="en-US" sz="1600" dirty="0"/>
              <a:t>) =  </a:t>
            </a:r>
            <a:r>
              <a:rPr lang="en-US" sz="1600" dirty="0" smtClean="0"/>
              <a:t>29,212.4  </a:t>
            </a:r>
            <a:r>
              <a:rPr lang="en-US" altLang="en-US" sz="1600" i="1" dirty="0" smtClean="0"/>
              <a:t>(X</a:t>
            </a:r>
            <a:r>
              <a:rPr lang="en-US" altLang="en-US" sz="1600" dirty="0"/>
              <a:t>)</a:t>
            </a:r>
          </a:p>
          <a:p>
            <a:endParaRPr lang="en-US" altLang="en-US" sz="1600" dirty="0"/>
          </a:p>
          <a:p>
            <a:r>
              <a:rPr lang="en-US" altLang="en-US" sz="1600" i="1" dirty="0"/>
              <a:t>X</a:t>
            </a:r>
            <a:r>
              <a:rPr lang="en-US" altLang="en-US" sz="1600" dirty="0"/>
              <a:t> = (M</a:t>
            </a:r>
            <a:r>
              <a:rPr lang="en-US" altLang="en-US" sz="1600" baseline="-25000" dirty="0"/>
              <a:t>net </a:t>
            </a:r>
            <a:r>
              <a:rPr lang="en-US" altLang="en-US" sz="1600" dirty="0"/>
              <a:t>/</a:t>
            </a:r>
            <a:r>
              <a:rPr lang="en-US" altLang="en-US" sz="1600" baseline="-25000" dirty="0"/>
              <a:t> </a:t>
            </a:r>
            <a:r>
              <a:rPr lang="en-US" altLang="en-US" sz="1600" dirty="0"/>
              <a:t>∑F</a:t>
            </a:r>
            <a:r>
              <a:rPr lang="en-US" altLang="en-US" sz="1600" baseline="-25000" dirty="0"/>
              <a:t>y</a:t>
            </a:r>
            <a:r>
              <a:rPr lang="en-US" altLang="en-US" sz="1600" dirty="0"/>
              <a:t> ) = </a:t>
            </a:r>
            <a:r>
              <a:rPr lang="en-US" altLang="en-US" sz="1600" dirty="0" smtClean="0"/>
              <a:t>4.72 ft</a:t>
            </a:r>
            <a:endParaRPr lang="en-US" altLang="en-US" sz="1600" dirty="0"/>
          </a:p>
          <a:p>
            <a:endParaRPr lang="en-US" altLang="en-US" sz="1600" dirty="0"/>
          </a:p>
          <a:p>
            <a:r>
              <a:rPr lang="en-US" altLang="en-US" sz="1600" dirty="0"/>
              <a:t>e =  </a:t>
            </a:r>
            <a:r>
              <a:rPr lang="en-US" altLang="en-US" sz="1600" dirty="0" smtClean="0"/>
              <a:t>(12.5/2) – 4.72 = 1.53 ft &lt; B/6 or 12.5/6 = 2.083 (Full contact)</a:t>
            </a:r>
            <a:endParaRPr lang="en-US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/>
              <p:cNvSpPr txBox="1"/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(6)(1.53)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4053.28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&gt;   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𝑎𝑙𝑙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3,000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sz="14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 good</a:t>
                </a:r>
                <a:endParaRPr lang="en-US" sz="14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9" name="TextBox 1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2823365"/>
                <a:ext cx="8517154" cy="338169"/>
              </a:xfrm>
              <a:prstGeom prst="rect">
                <a:avLst/>
              </a:prstGeom>
              <a:blipFill rotWithShape="0">
                <a:blip r:embed="rId2"/>
                <a:stretch>
                  <a:fillRect l="-787" t="-78571" b="-6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0" name="TextBox 179"/>
              <p:cNvSpPr txBox="1"/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6 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29,212.4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12.5</m:t>
                        </m:r>
                      </m:den>
                    </m:f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(6)(1.53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12.5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621</m:t>
                    </m:r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𝑙𝑏</m:t>
                        </m:r>
                      </m:num>
                      <m:den>
                        <m:sSup>
                          <m:sSupPr>
                            <m:ctrlPr>
                              <a:rPr lang="en-US" sz="14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𝑓𝑡</m:t>
                            </m: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0" name="TextBox 1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958" y="3271656"/>
                <a:ext cx="4141903" cy="338169"/>
              </a:xfrm>
              <a:prstGeom prst="rect">
                <a:avLst/>
              </a:prstGeom>
              <a:blipFill rotWithShape="0">
                <a:blip r:embed="rId3"/>
                <a:stretch>
                  <a:fillRect l="-1620" t="-81818" b="-6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3" name="Group 202"/>
          <p:cNvGrpSpPr/>
          <p:nvPr/>
        </p:nvGrpSpPr>
        <p:grpSpPr>
          <a:xfrm>
            <a:off x="19260" y="3808100"/>
            <a:ext cx="6571231" cy="6102615"/>
            <a:chOff x="19260" y="3808100"/>
            <a:chExt cx="6571231" cy="6102615"/>
          </a:xfrm>
        </p:grpSpPr>
        <p:sp>
          <p:nvSpPr>
            <p:cNvPr id="137" name="Freeform 78" descr="Dark vertical"/>
            <p:cNvSpPr>
              <a:spLocks/>
            </p:cNvSpPr>
            <p:nvPr/>
          </p:nvSpPr>
          <p:spPr bwMode="auto">
            <a:xfrm>
              <a:off x="1142739" y="5142793"/>
              <a:ext cx="3884065" cy="876174"/>
            </a:xfrm>
            <a:custGeom>
              <a:avLst/>
              <a:gdLst>
                <a:gd name="T0" fmla="*/ 2147483646 w 860"/>
                <a:gd name="T1" fmla="*/ 2147483646 h 194"/>
                <a:gd name="T2" fmla="*/ 2147483646 w 860"/>
                <a:gd name="T3" fmla="*/ 2147483646 h 194"/>
                <a:gd name="T4" fmla="*/ 0 w 860"/>
                <a:gd name="T5" fmla="*/ 2147483646 h 194"/>
                <a:gd name="T6" fmla="*/ 2147483646 w 860"/>
                <a:gd name="T7" fmla="*/ 0 h 194"/>
                <a:gd name="T8" fmla="*/ 2147483646 w 860"/>
                <a:gd name="T9" fmla="*/ 2147483646 h 19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0" h="194">
                  <a:moveTo>
                    <a:pt x="860" y="36"/>
                  </a:moveTo>
                  <a:lnTo>
                    <a:pt x="4" y="194"/>
                  </a:lnTo>
                  <a:lnTo>
                    <a:pt x="0" y="26"/>
                  </a:lnTo>
                  <a:lnTo>
                    <a:pt x="858" y="0"/>
                  </a:lnTo>
                  <a:lnTo>
                    <a:pt x="860" y="36"/>
                  </a:lnTo>
                  <a:close/>
                </a:path>
              </a:pathLst>
            </a:custGeom>
            <a:pattFill prst="dkVert">
              <a:fgClr>
                <a:schemeClr val="accent4"/>
              </a:fgClr>
              <a:bgClr>
                <a:schemeClr val="bg1"/>
              </a:bgClr>
            </a:pattFill>
            <a:ln w="317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140" name="Text Box 82"/>
            <p:cNvSpPr txBox="1">
              <a:spLocks noChangeArrowheads="1"/>
            </p:cNvSpPr>
            <p:nvPr/>
          </p:nvSpPr>
          <p:spPr bwMode="auto">
            <a:xfrm>
              <a:off x="19260" y="5339079"/>
              <a:ext cx="1199366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400" dirty="0" smtClean="0"/>
                <a:t>q</a:t>
              </a:r>
              <a:r>
                <a:rPr lang="en-US" sz="1400" baseline="-25000" dirty="0" smtClean="0"/>
                <a:t>max </a:t>
              </a:r>
              <a:r>
                <a:rPr lang="en-US" sz="1400" baseline="30000" dirty="0" smtClean="0"/>
                <a:t>= </a:t>
              </a:r>
            </a:p>
            <a:p>
              <a:pPr eaLnBrk="1" hangingPunct="1">
                <a:defRPr/>
              </a:pPr>
              <a:r>
                <a:rPr lang="en-US" sz="1400" dirty="0" smtClean="0"/>
                <a:t>4053.28 lb/ft</a:t>
              </a:r>
              <a:r>
                <a:rPr lang="en-US" sz="1400" baseline="30000" dirty="0" smtClean="0"/>
                <a:t>2</a:t>
              </a:r>
              <a:endParaRPr lang="en-US" sz="1400" baseline="30000" dirty="0"/>
            </a:p>
          </p:txBody>
        </p:sp>
        <p:sp>
          <p:nvSpPr>
            <p:cNvPr id="143" name="Text Box 85"/>
            <p:cNvSpPr txBox="1">
              <a:spLocks noChangeArrowheads="1"/>
            </p:cNvSpPr>
            <p:nvPr/>
          </p:nvSpPr>
          <p:spPr bwMode="auto">
            <a:xfrm>
              <a:off x="4806534" y="5075118"/>
              <a:ext cx="1783957" cy="3077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sz="1400" dirty="0"/>
                <a:t>q</a:t>
              </a:r>
              <a:r>
                <a:rPr lang="en-US" sz="1400" baseline="-25000" dirty="0"/>
                <a:t>min </a:t>
              </a:r>
              <a:r>
                <a:rPr lang="en-US" sz="1400" dirty="0"/>
                <a:t>= </a:t>
              </a:r>
              <a:r>
                <a:rPr lang="en-US" sz="1400" dirty="0" smtClean="0"/>
                <a:t>621 lb/ft</a:t>
              </a:r>
              <a:r>
                <a:rPr lang="en-US" sz="1400" baseline="30000" dirty="0" smtClean="0"/>
                <a:t>2</a:t>
              </a:r>
              <a:endParaRPr lang="en-US" sz="1400" dirty="0"/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1485984" y="5377644"/>
              <a:ext cx="370341" cy="370341"/>
            </a:xfrm>
            <a:prstGeom prst="ellipse">
              <a:avLst/>
            </a:prstGeom>
            <a:solidFill>
              <a:schemeClr val="bg1"/>
            </a:solidFill>
            <a:ln w="31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48" name="Text Box 90"/>
            <p:cNvSpPr txBox="1">
              <a:spLocks noChangeArrowheads="1"/>
            </p:cNvSpPr>
            <p:nvPr/>
          </p:nvSpPr>
          <p:spPr bwMode="auto">
            <a:xfrm>
              <a:off x="1365409" y="5386440"/>
              <a:ext cx="605192" cy="6170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99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prstDash val="sysDot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+</a:t>
              </a:r>
            </a:p>
          </p:txBody>
        </p:sp>
        <p:sp>
          <p:nvSpPr>
            <p:cNvPr id="153" name="Rectangle 75"/>
            <p:cNvSpPr>
              <a:spLocks noChangeArrowheads="1"/>
            </p:cNvSpPr>
            <p:nvPr/>
          </p:nvSpPr>
          <p:spPr bwMode="auto">
            <a:xfrm>
              <a:off x="1155955" y="4601274"/>
              <a:ext cx="3870513" cy="374858"/>
            </a:xfrm>
            <a:prstGeom prst="rect">
              <a:avLst/>
            </a:prstGeom>
            <a:solidFill>
              <a:srgbClr val="CC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sp>
          <p:nvSpPr>
            <p:cNvPr id="154" name="Rectangle 75"/>
            <p:cNvSpPr>
              <a:spLocks noChangeArrowheads="1"/>
            </p:cNvSpPr>
            <p:nvPr/>
          </p:nvSpPr>
          <p:spPr bwMode="auto">
            <a:xfrm>
              <a:off x="1207269" y="6186810"/>
              <a:ext cx="3870513" cy="21537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2640" dirty="0"/>
            </a:p>
          </p:txBody>
        </p:sp>
        <p:cxnSp>
          <p:nvCxnSpPr>
            <p:cNvPr id="155" name="Straight Connector 154"/>
            <p:cNvCxnSpPr/>
            <p:nvPr/>
          </p:nvCxnSpPr>
          <p:spPr>
            <a:xfrm flipV="1">
              <a:off x="664302" y="7253183"/>
              <a:ext cx="5015155" cy="3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 flipH="1">
              <a:off x="3142523" y="3927933"/>
              <a:ext cx="11924" cy="4994979"/>
            </a:xfrm>
            <a:prstGeom prst="line">
              <a:avLst/>
            </a:prstGeom>
            <a:ln w="3175"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7" name="Diamond 156"/>
            <p:cNvSpPr/>
            <p:nvPr/>
          </p:nvSpPr>
          <p:spPr>
            <a:xfrm>
              <a:off x="2537200" y="6974940"/>
              <a:ext cx="1210642" cy="545396"/>
            </a:xfrm>
            <a:prstGeom prst="diamond">
              <a:avLst/>
            </a:prstGeom>
            <a:solidFill>
              <a:schemeClr val="accent6">
                <a:lumMod val="60000"/>
                <a:lumOff val="40000"/>
                <a:alpha val="54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2837069" y="7187456"/>
              <a:ext cx="120362" cy="12036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7" name="Straight Connector 166"/>
            <p:cNvCxnSpPr/>
            <p:nvPr/>
          </p:nvCxnSpPr>
          <p:spPr>
            <a:xfrm flipH="1" flipV="1">
              <a:off x="2523001" y="6602500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/>
            <p:nvPr/>
          </p:nvCxnSpPr>
          <p:spPr>
            <a:xfrm flipH="1" flipV="1">
              <a:off x="3755302" y="6668148"/>
              <a:ext cx="3" cy="52488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V="1">
              <a:off x="2530460" y="6793139"/>
              <a:ext cx="1217382" cy="1499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TextBox 170"/>
            <p:cNvSpPr txBox="1"/>
            <p:nvPr/>
          </p:nvSpPr>
          <p:spPr>
            <a:xfrm>
              <a:off x="2658150" y="8446775"/>
              <a:ext cx="94611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 smtClean="0"/>
                <a:t>B = 12.5 ft</a:t>
              </a:r>
              <a:endParaRPr lang="en-US" sz="1400" i="1" dirty="0"/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2668163" y="6162910"/>
              <a:ext cx="1022112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B/3</a:t>
              </a:r>
              <a:endParaRPr lang="en-US" sz="1100" i="1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>
              <a:off x="3219691" y="6957806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>
              <a:off x="3173028" y="7532873"/>
              <a:ext cx="1064595" cy="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Arrow Connector 174"/>
            <p:cNvCxnSpPr/>
            <p:nvPr/>
          </p:nvCxnSpPr>
          <p:spPr>
            <a:xfrm flipV="1">
              <a:off x="4050395" y="6957806"/>
              <a:ext cx="12537" cy="562530"/>
            </a:xfrm>
            <a:prstGeom prst="straightConnector1">
              <a:avLst/>
            </a:prstGeom>
            <a:ln>
              <a:headEnd type="arrow" w="sm" len="sm"/>
              <a:tailEnd type="arrow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TextBox 175"/>
            <p:cNvSpPr txBox="1"/>
            <p:nvPr/>
          </p:nvSpPr>
          <p:spPr>
            <a:xfrm>
              <a:off x="3968502" y="6898612"/>
              <a:ext cx="975689" cy="688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/>
                <a:t>L/3</a:t>
              </a:r>
              <a:endParaRPr lang="en-US" sz="1100" i="1" dirty="0"/>
            </a:p>
          </p:txBody>
        </p:sp>
        <p:sp>
          <p:nvSpPr>
            <p:cNvPr id="177" name="Freeform 176"/>
            <p:cNvSpPr/>
            <p:nvPr/>
          </p:nvSpPr>
          <p:spPr>
            <a:xfrm>
              <a:off x="2537004" y="7388925"/>
              <a:ext cx="2131899" cy="2328284"/>
            </a:xfrm>
            <a:custGeom>
              <a:avLst/>
              <a:gdLst>
                <a:gd name="connsiteX0" fmla="*/ 371475 w 809799"/>
                <a:gd name="connsiteY0" fmla="*/ 0 h 1600200"/>
                <a:gd name="connsiteX1" fmla="*/ 800100 w 809799"/>
                <a:gd name="connsiteY1" fmla="*/ 781050 h 1600200"/>
                <a:gd name="connsiteX2" fmla="*/ 0 w 809799"/>
                <a:gd name="connsiteY2" fmla="*/ 1600200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9799" h="1600200">
                  <a:moveTo>
                    <a:pt x="371475" y="0"/>
                  </a:moveTo>
                  <a:cubicBezTo>
                    <a:pt x="616743" y="257175"/>
                    <a:pt x="862012" y="514350"/>
                    <a:pt x="800100" y="781050"/>
                  </a:cubicBezTo>
                  <a:cubicBezTo>
                    <a:pt x="738188" y="1047750"/>
                    <a:pt x="369094" y="1323975"/>
                    <a:pt x="0" y="1600200"/>
                  </a:cubicBezTo>
                </a:path>
              </a:pathLst>
            </a:custGeom>
            <a:noFill/>
            <a:ln>
              <a:solidFill>
                <a:srgbClr val="00B050"/>
              </a:solidFill>
              <a:headEnd type="arrow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1856325" y="9485662"/>
              <a:ext cx="811837" cy="425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00B050"/>
                  </a:solidFill>
                </a:rPr>
                <a:t>Kern</a:t>
              </a:r>
              <a:endParaRPr lang="en-US" i="1" dirty="0">
                <a:solidFill>
                  <a:srgbClr val="00B050"/>
                </a:solidFill>
              </a:endParaRPr>
            </a:p>
          </p:txBody>
        </p:sp>
        <p:cxnSp>
          <p:nvCxnSpPr>
            <p:cNvPr id="77" name="Straight Connector 76"/>
            <p:cNvCxnSpPr/>
            <p:nvPr/>
          </p:nvCxnSpPr>
          <p:spPr>
            <a:xfrm flipH="1">
              <a:off x="2897250" y="3943033"/>
              <a:ext cx="12177" cy="3819383"/>
            </a:xfrm>
            <a:prstGeom prst="line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flipH="1">
              <a:off x="1142739" y="7692932"/>
              <a:ext cx="207695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H="1">
              <a:off x="1155955" y="7645509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flipH="1">
              <a:off x="2841945" y="7652101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flipH="1">
              <a:off x="3087390" y="7652414"/>
              <a:ext cx="108489" cy="881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/>
            <p:cNvSpPr txBox="1"/>
            <p:nvPr/>
          </p:nvSpPr>
          <p:spPr>
            <a:xfrm>
              <a:off x="2854365" y="7585604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1800496" y="7601935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0" name="Straight Arrow Connector 89"/>
            <p:cNvCxnSpPr/>
            <p:nvPr/>
          </p:nvCxnSpPr>
          <p:spPr>
            <a:xfrm>
              <a:off x="2897250" y="4047606"/>
              <a:ext cx="0" cy="58169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/>
                <p:cNvSpPr/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>
                              <m:sSubPr>
                                <m:ctrlPr>
                                  <a:rPr 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20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sub>
                            </m:sSub>
                          </m:e>
                        </m:nary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93" name="Rectangle 9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5780" y="3808100"/>
                  <a:ext cx="866006" cy="8376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9" name="Straight Connector 98"/>
            <p:cNvCxnSpPr/>
            <p:nvPr/>
          </p:nvCxnSpPr>
          <p:spPr>
            <a:xfrm>
              <a:off x="2854365" y="4332047"/>
              <a:ext cx="36532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>
              <a:stCxn id="93" idx="3"/>
            </p:cNvCxnSpPr>
            <p:nvPr/>
          </p:nvCxnSpPr>
          <p:spPr>
            <a:xfrm flipH="1">
              <a:off x="2837069" y="4226933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flipH="1">
              <a:off x="3081238" y="4226932"/>
              <a:ext cx="144717" cy="1926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874064" y="3943687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/>
                <a:t>e</a:t>
              </a:r>
              <a:endParaRPr lang="en-US" sz="1800" dirty="0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1082491" y="4807856"/>
              <a:ext cx="1884499" cy="191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flipH="1">
              <a:off x="1104038" y="4736806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flipH="1">
              <a:off x="2828538" y="4721840"/>
              <a:ext cx="144716" cy="1926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0" name="TextBox 189"/>
            <p:cNvSpPr txBox="1"/>
            <p:nvPr/>
          </p:nvSpPr>
          <p:spPr>
            <a:xfrm>
              <a:off x="1800496" y="468253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lang="en-US" sz="1800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1" name="Oval 190"/>
            <p:cNvSpPr/>
            <p:nvPr/>
          </p:nvSpPr>
          <p:spPr bwMode="auto">
            <a:xfrm>
              <a:off x="1123381" y="4933784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2" name="TextBox 185"/>
            <p:cNvSpPr txBox="1">
              <a:spLocks noChangeArrowheads="1"/>
            </p:cNvSpPr>
            <p:nvPr/>
          </p:nvSpPr>
          <p:spPr bwMode="auto">
            <a:xfrm>
              <a:off x="747260" y="4877018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sp>
          <p:nvSpPr>
            <p:cNvPr id="193" name="Oval 192"/>
            <p:cNvSpPr/>
            <p:nvPr/>
          </p:nvSpPr>
          <p:spPr bwMode="auto">
            <a:xfrm>
              <a:off x="1176392" y="7205602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94" name="TextBox 185"/>
            <p:cNvSpPr txBox="1">
              <a:spLocks noChangeArrowheads="1"/>
            </p:cNvSpPr>
            <p:nvPr/>
          </p:nvSpPr>
          <p:spPr bwMode="auto">
            <a:xfrm>
              <a:off x="800271" y="7148836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8211188" y="667836"/>
            <a:ext cx="6932734" cy="7341236"/>
            <a:chOff x="7520941" y="2011680"/>
            <a:chExt cx="6932734" cy="7341236"/>
          </a:xfrm>
        </p:grpSpPr>
        <p:sp>
          <p:nvSpPr>
            <p:cNvPr id="5" name="Rectangle 4"/>
            <p:cNvSpPr/>
            <p:nvPr/>
          </p:nvSpPr>
          <p:spPr bwMode="auto">
            <a:xfrm>
              <a:off x="7637357" y="7047866"/>
              <a:ext cx="1934846" cy="122237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7653656" y="8130541"/>
              <a:ext cx="6246916" cy="122237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10484910" y="2239856"/>
              <a:ext cx="3755601" cy="5916297"/>
            </a:xfrm>
            <a:custGeom>
              <a:avLst/>
              <a:gdLst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96770 h 1676400"/>
                <a:gd name="connsiteX1" fmla="*/ 2810719 w 3399098"/>
                <a:gd name="connsiteY1" fmla="*/ 231494 h 1676400"/>
                <a:gd name="connsiteX2" fmla="*/ 414759 w 3399098"/>
                <a:gd name="connsiteY2" fmla="*/ 868102 h 1676400"/>
                <a:gd name="connsiteX3" fmla="*/ 426334 w 3399098"/>
                <a:gd name="connsiteY3" fmla="*/ 1585732 h 1676400"/>
                <a:gd name="connsiteX4" fmla="*/ 2972764 w 3399098"/>
                <a:gd name="connsiteY4" fmla="*/ 1412112 h 1676400"/>
                <a:gd name="connsiteX5" fmla="*/ 2961190 w 3399098"/>
                <a:gd name="connsiteY5" fmla="*/ 196770 h 1676400"/>
                <a:gd name="connsiteX0" fmla="*/ 2961190 w 3399098"/>
                <a:gd name="connsiteY0" fmla="*/ 165100 h 1644730"/>
                <a:gd name="connsiteX1" fmla="*/ 2130706 w 3399098"/>
                <a:gd name="connsiteY1" fmla="*/ 389842 h 1644730"/>
                <a:gd name="connsiteX2" fmla="*/ 414759 w 3399098"/>
                <a:gd name="connsiteY2" fmla="*/ 836432 h 1644730"/>
                <a:gd name="connsiteX3" fmla="*/ 426334 w 3399098"/>
                <a:gd name="connsiteY3" fmla="*/ 1554062 h 1644730"/>
                <a:gd name="connsiteX4" fmla="*/ 2972764 w 3399098"/>
                <a:gd name="connsiteY4" fmla="*/ 1380442 h 1644730"/>
                <a:gd name="connsiteX5" fmla="*/ 2961190 w 3399098"/>
                <a:gd name="connsiteY5" fmla="*/ 165100 h 16447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3399098"/>
                <a:gd name="connsiteY0" fmla="*/ 0 h 1479630"/>
                <a:gd name="connsiteX1" fmla="*/ 2130706 w 3399098"/>
                <a:gd name="connsiteY1" fmla="*/ 224742 h 1479630"/>
                <a:gd name="connsiteX2" fmla="*/ 414759 w 3399098"/>
                <a:gd name="connsiteY2" fmla="*/ 671332 h 1479630"/>
                <a:gd name="connsiteX3" fmla="*/ 426334 w 3399098"/>
                <a:gd name="connsiteY3" fmla="*/ 1388962 h 1479630"/>
                <a:gd name="connsiteX4" fmla="*/ 2972764 w 3399098"/>
                <a:gd name="connsiteY4" fmla="*/ 1215342 h 1479630"/>
                <a:gd name="connsiteX5" fmla="*/ 2961190 w 3399098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961190 w 2972764"/>
                <a:gd name="connsiteY0" fmla="*/ 0 h 1479630"/>
                <a:gd name="connsiteX1" fmla="*/ 2130706 w 2972764"/>
                <a:gd name="connsiteY1" fmla="*/ 224742 h 1479630"/>
                <a:gd name="connsiteX2" fmla="*/ 414759 w 2972764"/>
                <a:gd name="connsiteY2" fmla="*/ 671332 h 1479630"/>
                <a:gd name="connsiteX3" fmla="*/ 426334 w 2972764"/>
                <a:gd name="connsiteY3" fmla="*/ 1388962 h 1479630"/>
                <a:gd name="connsiteX4" fmla="*/ 2972764 w 2972764"/>
                <a:gd name="connsiteY4" fmla="*/ 1215342 h 1479630"/>
                <a:gd name="connsiteX5" fmla="*/ 2961190 w 2972764"/>
                <a:gd name="connsiteY5" fmla="*/ 0 h 1479630"/>
                <a:gd name="connsiteX0" fmla="*/ 2546431 w 2558005"/>
                <a:gd name="connsiteY0" fmla="*/ 0 h 1479630"/>
                <a:gd name="connsiteX1" fmla="*/ 1715947 w 2558005"/>
                <a:gd name="connsiteY1" fmla="*/ 224742 h 1479630"/>
                <a:gd name="connsiteX2" fmla="*/ 0 w 2558005"/>
                <a:gd name="connsiteY2" fmla="*/ 671332 h 1479630"/>
                <a:gd name="connsiteX3" fmla="*/ 11575 w 2558005"/>
                <a:gd name="connsiteY3" fmla="*/ 1388962 h 1479630"/>
                <a:gd name="connsiteX4" fmla="*/ 2558005 w 2558005"/>
                <a:gd name="connsiteY4" fmla="*/ 1215342 h 1479630"/>
                <a:gd name="connsiteX5" fmla="*/ 2546431 w 2558005"/>
                <a:gd name="connsiteY5" fmla="*/ 0 h 1479630"/>
                <a:gd name="connsiteX0" fmla="*/ 2546431 w 2558005"/>
                <a:gd name="connsiteY0" fmla="*/ 0 h 1438155"/>
                <a:gd name="connsiteX1" fmla="*/ 1715947 w 2558005"/>
                <a:gd name="connsiteY1" fmla="*/ 224742 h 1438155"/>
                <a:gd name="connsiteX2" fmla="*/ 0 w 2558005"/>
                <a:gd name="connsiteY2" fmla="*/ 671332 h 1438155"/>
                <a:gd name="connsiteX3" fmla="*/ 11575 w 2558005"/>
                <a:gd name="connsiteY3" fmla="*/ 1388962 h 1438155"/>
                <a:gd name="connsiteX4" fmla="*/ 2558005 w 2558005"/>
                <a:gd name="connsiteY4" fmla="*/ 1215342 h 1438155"/>
                <a:gd name="connsiteX5" fmla="*/ 2546431 w 2558005"/>
                <a:gd name="connsiteY5" fmla="*/ 0 h 1438155"/>
                <a:gd name="connsiteX0" fmla="*/ 2560719 w 2572293"/>
                <a:gd name="connsiteY0" fmla="*/ 0 h 1438155"/>
                <a:gd name="connsiteX1" fmla="*/ 1730235 w 2572293"/>
                <a:gd name="connsiteY1" fmla="*/ 224742 h 1438155"/>
                <a:gd name="connsiteX2" fmla="*/ 0 w 2572293"/>
                <a:gd name="connsiteY2" fmla="*/ 633232 h 1438155"/>
                <a:gd name="connsiteX3" fmla="*/ 25863 w 2572293"/>
                <a:gd name="connsiteY3" fmla="*/ 1388962 h 1438155"/>
                <a:gd name="connsiteX4" fmla="*/ 2572293 w 2572293"/>
                <a:gd name="connsiteY4" fmla="*/ 1215342 h 1438155"/>
                <a:gd name="connsiteX5" fmla="*/ 2560719 w 2572293"/>
                <a:gd name="connsiteY5" fmla="*/ 0 h 1438155"/>
                <a:gd name="connsiteX0" fmla="*/ 2572112 w 2583686"/>
                <a:gd name="connsiteY0" fmla="*/ 0 h 1438155"/>
                <a:gd name="connsiteX1" fmla="*/ 1741628 w 2583686"/>
                <a:gd name="connsiteY1" fmla="*/ 22474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72112 w 2583686"/>
                <a:gd name="connsiteY0" fmla="*/ 0 h 1438155"/>
                <a:gd name="connsiteX1" fmla="*/ 1627328 w 2583686"/>
                <a:gd name="connsiteY1" fmla="*/ 205692 h 1438155"/>
                <a:gd name="connsiteX2" fmla="*/ 11393 w 2583686"/>
                <a:gd name="connsiteY2" fmla="*/ 633232 h 1438155"/>
                <a:gd name="connsiteX3" fmla="*/ 8681 w 2583686"/>
                <a:gd name="connsiteY3" fmla="*/ 1393724 h 1438155"/>
                <a:gd name="connsiteX4" fmla="*/ 2583686 w 2583686"/>
                <a:gd name="connsiteY4" fmla="*/ 1215342 h 1438155"/>
                <a:gd name="connsiteX5" fmla="*/ 2572112 w 2583686"/>
                <a:gd name="connsiteY5" fmla="*/ 0 h 1438155"/>
                <a:gd name="connsiteX0" fmla="*/ 2560719 w 2572293"/>
                <a:gd name="connsiteY0" fmla="*/ 0 h 4948116"/>
                <a:gd name="connsiteX1" fmla="*/ 1615935 w 2572293"/>
                <a:gd name="connsiteY1" fmla="*/ 205692 h 4948116"/>
                <a:gd name="connsiteX2" fmla="*/ 0 w 2572293"/>
                <a:gd name="connsiteY2" fmla="*/ 633232 h 4948116"/>
                <a:gd name="connsiteX3" fmla="*/ 8863 w 2572293"/>
                <a:gd name="connsiteY3" fmla="*/ 4912428 h 4948116"/>
                <a:gd name="connsiteX4" fmla="*/ 2572293 w 2572293"/>
                <a:gd name="connsiteY4" fmla="*/ 1215342 h 4948116"/>
                <a:gd name="connsiteX5" fmla="*/ 2560719 w 2572293"/>
                <a:gd name="connsiteY5" fmla="*/ 0 h 4948116"/>
                <a:gd name="connsiteX0" fmla="*/ 2560719 w 2560719"/>
                <a:gd name="connsiteY0" fmla="*/ 0 h 5014733"/>
                <a:gd name="connsiteX1" fmla="*/ 1615935 w 2560719"/>
                <a:gd name="connsiteY1" fmla="*/ 205692 h 5014733"/>
                <a:gd name="connsiteX2" fmla="*/ 0 w 2560719"/>
                <a:gd name="connsiteY2" fmla="*/ 633232 h 5014733"/>
                <a:gd name="connsiteX3" fmla="*/ 8863 w 2560719"/>
                <a:gd name="connsiteY3" fmla="*/ 4912428 h 5014733"/>
                <a:gd name="connsiteX4" fmla="*/ 2421822 w 2560719"/>
                <a:gd name="connsiteY4" fmla="*/ 4791920 h 5014733"/>
                <a:gd name="connsiteX5" fmla="*/ 2560719 w 2560719"/>
                <a:gd name="connsiteY5" fmla="*/ 0 h 5014733"/>
                <a:gd name="connsiteX0" fmla="*/ 2560719 w 2560719"/>
                <a:gd name="connsiteY0" fmla="*/ 0 h 4948116"/>
                <a:gd name="connsiteX1" fmla="*/ 1615935 w 2560719"/>
                <a:gd name="connsiteY1" fmla="*/ 205692 h 4948116"/>
                <a:gd name="connsiteX2" fmla="*/ 0 w 2560719"/>
                <a:gd name="connsiteY2" fmla="*/ 633232 h 4948116"/>
                <a:gd name="connsiteX3" fmla="*/ 8863 w 2560719"/>
                <a:gd name="connsiteY3" fmla="*/ 4912428 h 4948116"/>
                <a:gd name="connsiteX4" fmla="*/ 2306076 w 2560719"/>
                <a:gd name="connsiteY4" fmla="*/ 3877520 h 4948116"/>
                <a:gd name="connsiteX5" fmla="*/ 2560719 w 2560719"/>
                <a:gd name="connsiteY5" fmla="*/ 0 h 4948116"/>
                <a:gd name="connsiteX0" fmla="*/ 2560719 w 2560719"/>
                <a:gd name="connsiteY0" fmla="*/ 0 h 4100333"/>
                <a:gd name="connsiteX1" fmla="*/ 1615935 w 2560719"/>
                <a:gd name="connsiteY1" fmla="*/ 205692 h 4100333"/>
                <a:gd name="connsiteX2" fmla="*/ 0 w 2560719"/>
                <a:gd name="connsiteY2" fmla="*/ 633232 h 4100333"/>
                <a:gd name="connsiteX3" fmla="*/ 8863 w 2560719"/>
                <a:gd name="connsiteY3" fmla="*/ 3998028 h 4100333"/>
                <a:gd name="connsiteX4" fmla="*/ 2306076 w 2560719"/>
                <a:gd name="connsiteY4" fmla="*/ 3877520 h 4100333"/>
                <a:gd name="connsiteX5" fmla="*/ 2560719 w 2560719"/>
                <a:gd name="connsiteY5" fmla="*/ 0 h 4100333"/>
                <a:gd name="connsiteX0" fmla="*/ 2560719 w 2560719"/>
                <a:gd name="connsiteY0" fmla="*/ 0 h 4239229"/>
                <a:gd name="connsiteX1" fmla="*/ 1615935 w 2560719"/>
                <a:gd name="connsiteY1" fmla="*/ 205692 h 4239229"/>
                <a:gd name="connsiteX2" fmla="*/ 0 w 2560719"/>
                <a:gd name="connsiteY2" fmla="*/ 633232 h 4239229"/>
                <a:gd name="connsiteX3" fmla="*/ 8863 w 2560719"/>
                <a:gd name="connsiteY3" fmla="*/ 3998028 h 4239229"/>
                <a:gd name="connsiteX4" fmla="*/ 2282927 w 2560719"/>
                <a:gd name="connsiteY4" fmla="*/ 4016416 h 4239229"/>
                <a:gd name="connsiteX5" fmla="*/ 2560719 w 2560719"/>
                <a:gd name="connsiteY5" fmla="*/ 0 h 4239229"/>
                <a:gd name="connsiteX0" fmla="*/ 2560719 w 2560719"/>
                <a:gd name="connsiteY0" fmla="*/ 0 h 4033716"/>
                <a:gd name="connsiteX1" fmla="*/ 1615935 w 2560719"/>
                <a:gd name="connsiteY1" fmla="*/ 205692 h 4033716"/>
                <a:gd name="connsiteX2" fmla="*/ 0 w 2560719"/>
                <a:gd name="connsiteY2" fmla="*/ 633232 h 4033716"/>
                <a:gd name="connsiteX3" fmla="*/ 8863 w 2560719"/>
                <a:gd name="connsiteY3" fmla="*/ 3998028 h 4033716"/>
                <a:gd name="connsiteX4" fmla="*/ 2282927 w 2560719"/>
                <a:gd name="connsiteY4" fmla="*/ 4016416 h 4033716"/>
                <a:gd name="connsiteX5" fmla="*/ 2560719 w 2560719"/>
                <a:gd name="connsiteY5" fmla="*/ 0 h 403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60719" h="4033716">
                  <a:moveTo>
                    <a:pt x="2560719" y="0"/>
                  </a:moveTo>
                  <a:cubicBezTo>
                    <a:pt x="1720108" y="199503"/>
                    <a:pt x="1615935" y="205692"/>
                    <a:pt x="1615935" y="205692"/>
                  </a:cubicBezTo>
                  <a:cubicBezTo>
                    <a:pt x="1191530" y="317581"/>
                    <a:pt x="1377387" y="220402"/>
                    <a:pt x="0" y="633232"/>
                  </a:cubicBezTo>
                  <a:cubicBezTo>
                    <a:pt x="8681" y="1337358"/>
                    <a:pt x="182" y="3287150"/>
                    <a:pt x="8863" y="3998028"/>
                  </a:cubicBezTo>
                  <a:cubicBezTo>
                    <a:pt x="616534" y="4033716"/>
                    <a:pt x="111710" y="4019310"/>
                    <a:pt x="2282927" y="4016416"/>
                  </a:cubicBezTo>
                  <a:cubicBezTo>
                    <a:pt x="2267494" y="2832904"/>
                    <a:pt x="2540946" y="560568"/>
                    <a:pt x="2560719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baseline="300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8501171" y="7671859"/>
              <a:ext cx="3634527" cy="458681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10063480" y="3173520"/>
              <a:ext cx="423757" cy="449834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10" name="Right Triangle 9"/>
            <p:cNvSpPr/>
            <p:nvPr/>
          </p:nvSpPr>
          <p:spPr bwMode="auto">
            <a:xfrm flipH="1">
              <a:off x="9490710" y="3168862"/>
              <a:ext cx="575099" cy="4502997"/>
            </a:xfrm>
            <a:prstGeom prst="rtTriangle">
              <a:avLst/>
            </a:prstGeom>
            <a:solidFill>
              <a:schemeClr val="tx2">
                <a:lumMod val="20000"/>
                <a:lumOff val="80000"/>
              </a:schemeClr>
            </a:solidFill>
            <a:ln w="31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 flipV="1">
              <a:off x="10508193" y="2239856"/>
              <a:ext cx="3718347" cy="9336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Parallelogram 11"/>
            <p:cNvSpPr/>
            <p:nvPr/>
          </p:nvSpPr>
          <p:spPr bwMode="auto">
            <a:xfrm rot="20757274">
              <a:off x="10394104" y="2346960"/>
              <a:ext cx="3946526" cy="356236"/>
            </a:xfrm>
            <a:prstGeom prst="parallelogram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3" name="Straight Connector 12"/>
            <p:cNvCxnSpPr/>
            <p:nvPr/>
          </p:nvCxnSpPr>
          <p:spPr bwMode="auto">
            <a:xfrm rot="10800000">
              <a:off x="7567508" y="7057179"/>
              <a:ext cx="20046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 bwMode="auto">
            <a:xfrm rot="5400000">
              <a:off x="9460444" y="5476241"/>
              <a:ext cx="5364481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 bwMode="auto">
            <a:xfrm>
              <a:off x="12799273" y="2598421"/>
              <a:ext cx="15646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 bwMode="auto">
            <a:xfrm>
              <a:off x="10505864" y="3208443"/>
              <a:ext cx="1629834" cy="0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 bwMode="auto">
            <a:xfrm rot="10800000">
              <a:off x="12128713" y="5418032"/>
              <a:ext cx="1564640" cy="2327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 bwMode="auto">
            <a:xfrm rot="10800000" flipV="1">
              <a:off x="12128713" y="5012903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11568748" y="4823142"/>
              <a:ext cx="1117601" cy="2329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 bwMode="auto">
            <a:xfrm rot="5400000">
              <a:off x="10112376" y="5457614"/>
              <a:ext cx="4505325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 bwMode="auto">
            <a:xfrm rot="5400000">
              <a:off x="12134534" y="7919825"/>
              <a:ext cx="447040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 bwMode="auto">
            <a:xfrm>
              <a:off x="12128713" y="8130541"/>
              <a:ext cx="107569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 bwMode="auto">
            <a:xfrm rot="5400000">
              <a:off x="7454583" y="7598518"/>
              <a:ext cx="1075691" cy="2329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 bwMode="auto">
            <a:xfrm rot="10800000">
              <a:off x="7742133" y="8137526"/>
              <a:ext cx="67056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 bwMode="auto">
            <a:xfrm rot="5400000">
              <a:off x="821711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 bwMode="auto">
            <a:xfrm rot="5400000">
              <a:off x="91670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 bwMode="auto">
            <a:xfrm rot="5400000">
              <a:off x="10284673" y="8549641"/>
              <a:ext cx="5588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 bwMode="auto">
            <a:xfrm rot="5400000">
              <a:off x="11905194" y="8493760"/>
              <a:ext cx="44704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 bwMode="auto">
            <a:xfrm rot="10800000">
              <a:off x="10075124" y="3059429"/>
              <a:ext cx="419101" cy="0"/>
            </a:xfrm>
            <a:prstGeom prst="straightConnector1">
              <a:avLst/>
            </a:prstGeom>
            <a:ln>
              <a:headEnd type="arrow" w="sm" len="med"/>
              <a:tailEnd type="arrow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 bwMode="auto">
            <a:xfrm>
              <a:off x="12149667" y="7683501"/>
              <a:ext cx="10407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 bwMode="auto">
            <a:xfrm>
              <a:off x="8349828" y="8591551"/>
              <a:ext cx="39325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 bwMode="auto">
            <a:xfrm rot="5400000">
              <a:off x="8381261" y="8532178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5400000">
              <a:off x="938011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10504699" y="8553134"/>
              <a:ext cx="118745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 bwMode="auto">
            <a:xfrm rot="5400000">
              <a:off x="12062355" y="8546147"/>
              <a:ext cx="118744" cy="1117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 bwMode="auto">
            <a:xfrm rot="5400000" flipH="1" flipV="1">
              <a:off x="9886529" y="2954655"/>
              <a:ext cx="370205" cy="69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Arc 36"/>
            <p:cNvSpPr/>
            <p:nvPr/>
          </p:nvSpPr>
          <p:spPr bwMode="auto">
            <a:xfrm rot="1247444">
              <a:off x="13639800" y="2323677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38" name="Straight Connector 37"/>
            <p:cNvCxnSpPr/>
            <p:nvPr/>
          </p:nvCxnSpPr>
          <p:spPr bwMode="auto">
            <a:xfrm>
              <a:off x="12184592" y="3199130"/>
              <a:ext cx="30035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 bwMode="auto">
            <a:xfrm>
              <a:off x="12177607" y="2793999"/>
              <a:ext cx="30035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 bwMode="auto">
            <a:xfrm rot="5400000">
              <a:off x="12165966" y="2991909"/>
              <a:ext cx="412115" cy="2328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80"/>
            <p:cNvSpPr txBox="1">
              <a:spLocks noChangeArrowheads="1"/>
            </p:cNvSpPr>
            <p:nvPr/>
          </p:nvSpPr>
          <p:spPr bwMode="auto">
            <a:xfrm>
              <a:off x="13873302" y="2226257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42" name="TextBox 81"/>
            <p:cNvSpPr txBox="1">
              <a:spLocks noChangeArrowheads="1"/>
            </p:cNvSpPr>
            <p:nvPr/>
          </p:nvSpPr>
          <p:spPr bwMode="auto">
            <a:xfrm>
              <a:off x="12297833" y="2759025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1.41 ft</a:t>
              </a:r>
            </a:p>
          </p:txBody>
        </p:sp>
        <p:sp>
          <p:nvSpPr>
            <p:cNvPr id="43" name="TextBox 82"/>
            <p:cNvSpPr txBox="1">
              <a:spLocks noChangeArrowheads="1"/>
            </p:cNvSpPr>
            <p:nvPr/>
          </p:nvSpPr>
          <p:spPr bwMode="auto">
            <a:xfrm>
              <a:off x="10930338" y="2011680"/>
              <a:ext cx="1568057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q = 120 lb/ft</a:t>
              </a:r>
            </a:p>
          </p:txBody>
        </p:sp>
        <p:sp>
          <p:nvSpPr>
            <p:cNvPr id="45" name="TextBox 84"/>
            <p:cNvSpPr txBox="1">
              <a:spLocks noChangeArrowheads="1"/>
            </p:cNvSpPr>
            <p:nvPr/>
          </p:nvSpPr>
          <p:spPr bwMode="auto">
            <a:xfrm>
              <a:off x="12548330" y="3159706"/>
              <a:ext cx="1707199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115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1 </a:t>
              </a:r>
              <a:r>
                <a:rPr lang="en-US" altLang="en-US" sz="2053" dirty="0"/>
                <a:t>= 30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1</a:t>
              </a:r>
              <a:r>
                <a:rPr lang="en-US" altLang="en-US" sz="2053" dirty="0"/>
                <a:t> = 0</a:t>
              </a:r>
            </a:p>
          </p:txBody>
        </p:sp>
        <p:sp>
          <p:nvSpPr>
            <p:cNvPr id="46" name="TextBox 85"/>
            <p:cNvSpPr txBox="1">
              <a:spLocks noChangeArrowheads="1"/>
            </p:cNvSpPr>
            <p:nvPr/>
          </p:nvSpPr>
          <p:spPr bwMode="auto">
            <a:xfrm>
              <a:off x="12373694" y="4332047"/>
              <a:ext cx="150714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H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2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19.5 ft</a:t>
              </a:r>
            </a:p>
          </p:txBody>
        </p:sp>
        <p:sp>
          <p:nvSpPr>
            <p:cNvPr id="47" name="TextBox 86"/>
            <p:cNvSpPr txBox="1">
              <a:spLocks noChangeArrowheads="1"/>
            </p:cNvSpPr>
            <p:nvPr/>
          </p:nvSpPr>
          <p:spPr bwMode="auto">
            <a:xfrm>
              <a:off x="13631634" y="5615791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48" name="Arc 47"/>
            <p:cNvSpPr/>
            <p:nvPr/>
          </p:nvSpPr>
          <p:spPr bwMode="auto">
            <a:xfrm rot="1247444">
              <a:off x="12771333" y="6072294"/>
              <a:ext cx="307340" cy="433071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sp>
          <p:nvSpPr>
            <p:cNvPr id="49" name="TextBox 88"/>
            <p:cNvSpPr txBox="1">
              <a:spLocks noChangeArrowheads="1"/>
            </p:cNvSpPr>
            <p:nvPr/>
          </p:nvSpPr>
          <p:spPr bwMode="auto">
            <a:xfrm>
              <a:off x="13174819" y="5056382"/>
              <a:ext cx="57419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50" name="TextBox 89"/>
            <p:cNvSpPr txBox="1">
              <a:spLocks noChangeArrowheads="1"/>
            </p:cNvSpPr>
            <p:nvPr/>
          </p:nvSpPr>
          <p:spPr bwMode="auto">
            <a:xfrm>
              <a:off x="13601289" y="6169595"/>
              <a:ext cx="6303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51" name="TextBox 90"/>
            <p:cNvSpPr txBox="1">
              <a:spLocks noChangeArrowheads="1"/>
            </p:cNvSpPr>
            <p:nvPr/>
          </p:nvSpPr>
          <p:spPr bwMode="auto">
            <a:xfrm>
              <a:off x="11651576" y="4251129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grpSp>
          <p:nvGrpSpPr>
            <p:cNvPr id="52" name="Group 93"/>
            <p:cNvGrpSpPr>
              <a:grpSpLocks/>
            </p:cNvGrpSpPr>
            <p:nvPr/>
          </p:nvGrpSpPr>
          <p:grpSpPr bwMode="auto">
            <a:xfrm>
              <a:off x="11101916" y="5570125"/>
              <a:ext cx="386503" cy="432318"/>
              <a:chOff x="6660921" y="4107536"/>
              <a:chExt cx="263529" cy="294782"/>
            </a:xfrm>
          </p:grpSpPr>
          <p:sp>
            <p:nvSpPr>
              <p:cNvPr id="122" name="TextBox 91"/>
              <p:cNvSpPr txBox="1">
                <a:spLocks noChangeArrowheads="1"/>
              </p:cNvSpPr>
              <p:nvPr/>
            </p:nvSpPr>
            <p:spPr bwMode="auto">
              <a:xfrm>
                <a:off x="6673794" y="4107536"/>
                <a:ext cx="225371" cy="2783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2</a:t>
                </a:r>
              </a:p>
            </p:txBody>
          </p:sp>
          <p:sp>
            <p:nvSpPr>
              <p:cNvPr id="123" name="Oval 122"/>
              <p:cNvSpPr/>
              <p:nvPr/>
            </p:nvSpPr>
            <p:spPr>
              <a:xfrm>
                <a:off x="6660921" y="4140364"/>
                <a:ext cx="263529" cy="261954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53" name="Group 94"/>
            <p:cNvGrpSpPr>
              <a:grpSpLocks/>
            </p:cNvGrpSpPr>
            <p:nvPr/>
          </p:nvGrpSpPr>
          <p:grpSpPr bwMode="auto">
            <a:xfrm>
              <a:off x="11690068" y="2779975"/>
              <a:ext cx="331545" cy="408253"/>
              <a:chOff x="6678588" y="2938463"/>
              <a:chExt cx="268856" cy="331077"/>
            </a:xfrm>
          </p:grpSpPr>
          <p:sp>
            <p:nvSpPr>
              <p:cNvPr id="120" name="TextBox 95"/>
              <p:cNvSpPr txBox="1">
                <a:spLocks noChangeArrowheads="1"/>
              </p:cNvSpPr>
              <p:nvPr/>
            </p:nvSpPr>
            <p:spPr bwMode="auto">
              <a:xfrm>
                <a:off x="6678588" y="2938463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3</a:t>
                </a:r>
              </a:p>
            </p:txBody>
          </p:sp>
          <p:sp>
            <p:nvSpPr>
              <p:cNvPr id="121" name="Oval 120"/>
              <p:cNvSpPr/>
              <p:nvPr/>
            </p:nvSpPr>
            <p:spPr>
              <a:xfrm>
                <a:off x="6684999" y="3006482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sp>
          <p:nvSpPr>
            <p:cNvPr id="54" name="TextBox 97"/>
            <p:cNvSpPr txBox="1">
              <a:spLocks noChangeArrowheads="1"/>
            </p:cNvSpPr>
            <p:nvPr/>
          </p:nvSpPr>
          <p:spPr bwMode="auto">
            <a:xfrm>
              <a:off x="12529526" y="7634230"/>
              <a:ext cx="127123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00B050"/>
                  </a:solidFill>
                </a:rPr>
                <a:t>T</a:t>
              </a:r>
              <a:r>
                <a:rPr lang="en-US" altLang="en-US" sz="2053" baseline="-25000" dirty="0">
                  <a:solidFill>
                    <a:srgbClr val="00B050"/>
                  </a:solidFill>
                </a:rPr>
                <a:t>1</a:t>
              </a:r>
              <a:r>
                <a:rPr lang="en-US" altLang="en-US" sz="2053" dirty="0">
                  <a:solidFill>
                    <a:srgbClr val="00B050"/>
                  </a:solidFill>
                </a:rPr>
                <a:t> = 2 ft</a:t>
              </a:r>
            </a:p>
          </p:txBody>
        </p:sp>
        <p:sp>
          <p:nvSpPr>
            <p:cNvPr id="55" name="TextBox 98"/>
            <p:cNvSpPr txBox="1">
              <a:spLocks noChangeArrowheads="1"/>
            </p:cNvSpPr>
            <p:nvPr/>
          </p:nvSpPr>
          <p:spPr bwMode="auto">
            <a:xfrm>
              <a:off x="12704478" y="8234488"/>
              <a:ext cx="1749197" cy="10400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g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112 lb/ft</a:t>
              </a:r>
              <a:r>
                <a:rPr lang="en-US" altLang="en-US" sz="2053" baseline="30000" dirty="0"/>
                <a:t>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latin typeface="Symbol" panose="05050102010706020507" pitchFamily="18" charset="2"/>
                </a:rPr>
                <a:t>f</a:t>
              </a:r>
              <a:r>
                <a:rPr lang="en-US" altLang="en-US" sz="2053" baseline="-25000" dirty="0"/>
                <a:t>2 </a:t>
              </a:r>
              <a:r>
                <a:rPr lang="en-US" altLang="en-US" sz="2053" dirty="0"/>
                <a:t>= 20</a:t>
              </a:r>
              <a:r>
                <a:rPr lang="en-US" altLang="en-US" sz="2053" baseline="30000" dirty="0"/>
                <a:t>o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c</a:t>
              </a:r>
              <a:r>
                <a:rPr lang="en-US" altLang="en-US" sz="2053" baseline="-25000" dirty="0"/>
                <a:t>2</a:t>
              </a:r>
              <a:r>
                <a:rPr lang="en-US" altLang="en-US" sz="2053" dirty="0"/>
                <a:t> = 800 lb/ft</a:t>
              </a:r>
              <a:r>
                <a:rPr lang="en-US" altLang="en-US" sz="2053" baseline="30000" dirty="0"/>
                <a:t>2</a:t>
              </a:r>
            </a:p>
          </p:txBody>
        </p:sp>
        <p:sp>
          <p:nvSpPr>
            <p:cNvPr id="56" name="TextBox 99"/>
            <p:cNvSpPr txBox="1">
              <a:spLocks noChangeArrowheads="1"/>
            </p:cNvSpPr>
            <p:nvPr/>
          </p:nvSpPr>
          <p:spPr bwMode="auto">
            <a:xfrm>
              <a:off x="8426938" y="8508176"/>
              <a:ext cx="1138538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7" name="TextBox 100"/>
            <p:cNvSpPr txBox="1">
              <a:spLocks noChangeArrowheads="1"/>
            </p:cNvSpPr>
            <p:nvPr/>
          </p:nvSpPr>
          <p:spPr bwMode="auto">
            <a:xfrm>
              <a:off x="9492619" y="8508176"/>
              <a:ext cx="108964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2.25 ft</a:t>
              </a:r>
            </a:p>
          </p:txBody>
        </p:sp>
        <p:sp>
          <p:nvSpPr>
            <p:cNvPr id="58" name="TextBox 101"/>
            <p:cNvSpPr txBox="1">
              <a:spLocks noChangeArrowheads="1"/>
            </p:cNvSpPr>
            <p:nvPr/>
          </p:nvSpPr>
          <p:spPr bwMode="auto">
            <a:xfrm>
              <a:off x="11104988" y="8508176"/>
              <a:ext cx="76832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8 ft</a:t>
              </a:r>
            </a:p>
          </p:txBody>
        </p:sp>
        <p:sp>
          <p:nvSpPr>
            <p:cNvPr id="59" name="TextBox 103"/>
            <p:cNvSpPr txBox="1">
              <a:spLocks noChangeArrowheads="1"/>
            </p:cNvSpPr>
            <p:nvPr/>
          </p:nvSpPr>
          <p:spPr bwMode="auto">
            <a:xfrm>
              <a:off x="7520941" y="7431679"/>
              <a:ext cx="84136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4.5 ft</a:t>
              </a:r>
            </a:p>
          </p:txBody>
        </p:sp>
        <p:grpSp>
          <p:nvGrpSpPr>
            <p:cNvPr id="60" name="Group 104"/>
            <p:cNvGrpSpPr>
              <a:grpSpLocks/>
            </p:cNvGrpSpPr>
            <p:nvPr/>
          </p:nvGrpSpPr>
          <p:grpSpPr bwMode="auto">
            <a:xfrm>
              <a:off x="10104477" y="5482988"/>
              <a:ext cx="331516" cy="408253"/>
              <a:chOff x="6678590" y="2938461"/>
              <a:chExt cx="268833" cy="331077"/>
            </a:xfrm>
          </p:grpSpPr>
          <p:sp>
            <p:nvSpPr>
              <p:cNvPr id="118" name="TextBox 105"/>
              <p:cNvSpPr txBox="1">
                <a:spLocks noChangeArrowheads="1"/>
              </p:cNvSpPr>
              <p:nvPr/>
            </p:nvSpPr>
            <p:spPr bwMode="auto">
              <a:xfrm>
                <a:off x="6678590" y="2938461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4</a:t>
                </a: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6684979" y="3006627"/>
                <a:ext cx="262444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1" name="Group 107"/>
            <p:cNvGrpSpPr>
              <a:grpSpLocks/>
            </p:cNvGrpSpPr>
            <p:nvPr/>
          </p:nvGrpSpPr>
          <p:grpSpPr bwMode="auto">
            <a:xfrm>
              <a:off x="9702871" y="6200122"/>
              <a:ext cx="330539" cy="408253"/>
              <a:chOff x="6698413" y="2625047"/>
              <a:chExt cx="268040" cy="331077"/>
            </a:xfrm>
          </p:grpSpPr>
          <p:sp>
            <p:nvSpPr>
              <p:cNvPr id="116" name="TextBox 108"/>
              <p:cNvSpPr txBox="1">
                <a:spLocks noChangeArrowheads="1"/>
              </p:cNvSpPr>
              <p:nvPr/>
            </p:nvSpPr>
            <p:spPr bwMode="auto">
              <a:xfrm>
                <a:off x="6698413" y="2625047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6</a:t>
                </a:r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6703855" y="2693207"/>
                <a:ext cx="262445" cy="262457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grpSp>
          <p:nvGrpSpPr>
            <p:cNvPr id="62" name="Group 110"/>
            <p:cNvGrpSpPr>
              <a:grpSpLocks/>
            </p:cNvGrpSpPr>
            <p:nvPr/>
          </p:nvGrpSpPr>
          <p:grpSpPr bwMode="auto">
            <a:xfrm>
              <a:off x="10918240" y="7683118"/>
              <a:ext cx="330539" cy="408253"/>
              <a:chOff x="7111895" y="2932798"/>
              <a:chExt cx="268040" cy="331077"/>
            </a:xfrm>
          </p:grpSpPr>
          <p:sp>
            <p:nvSpPr>
              <p:cNvPr id="114" name="TextBox 111"/>
              <p:cNvSpPr txBox="1">
                <a:spLocks noChangeArrowheads="1"/>
              </p:cNvSpPr>
              <p:nvPr/>
            </p:nvSpPr>
            <p:spPr bwMode="auto">
              <a:xfrm>
                <a:off x="7111895" y="2932798"/>
                <a:ext cx="268040" cy="3310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053" dirty="0"/>
                  <a:t>5</a:t>
                </a:r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7117354" y="3001081"/>
                <a:ext cx="262445" cy="262458"/>
              </a:xfrm>
              <a:prstGeom prst="ellipse">
                <a:avLst/>
              </a:prstGeom>
              <a:no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 sz="2053" dirty="0"/>
              </a:p>
            </p:txBody>
          </p:sp>
        </p:grpSp>
        <p:cxnSp>
          <p:nvCxnSpPr>
            <p:cNvPr id="63" name="Straight Connector 62"/>
            <p:cNvCxnSpPr/>
            <p:nvPr/>
          </p:nvCxnSpPr>
          <p:spPr bwMode="auto">
            <a:xfrm rot="5400000" flipH="1" flipV="1">
              <a:off x="11961073" y="2579794"/>
              <a:ext cx="363219" cy="0"/>
            </a:xfrm>
            <a:prstGeom prst="line">
              <a:avLst/>
            </a:prstGeom>
            <a:ln w="31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 bwMode="auto">
            <a:xfrm rot="5400000">
              <a:off x="11148484" y="3003550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/>
            <p:cNvSpPr/>
            <p:nvPr/>
          </p:nvSpPr>
          <p:spPr bwMode="auto">
            <a:xfrm>
              <a:off x="11285857" y="2800986"/>
              <a:ext cx="67521" cy="6752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cxnSp>
          <p:nvCxnSpPr>
            <p:cNvPr id="66" name="Straight Arrow Connector 65"/>
            <p:cNvCxnSpPr/>
            <p:nvPr/>
          </p:nvCxnSpPr>
          <p:spPr bwMode="auto">
            <a:xfrm rot="5400000">
              <a:off x="11071650" y="5019887"/>
              <a:ext cx="440056" cy="2328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2"/>
            <p:cNvSpPr txBox="1">
              <a:spLocks noChangeArrowheads="1"/>
            </p:cNvSpPr>
            <p:nvPr/>
          </p:nvSpPr>
          <p:spPr bwMode="auto">
            <a:xfrm>
              <a:off x="11011034" y="5093693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2</a:t>
              </a:r>
            </a:p>
          </p:txBody>
        </p:sp>
        <p:sp>
          <p:nvSpPr>
            <p:cNvPr id="68" name="TextBox 123"/>
            <p:cNvSpPr txBox="1">
              <a:spLocks noChangeArrowheads="1"/>
            </p:cNvSpPr>
            <p:nvPr/>
          </p:nvSpPr>
          <p:spPr bwMode="auto">
            <a:xfrm>
              <a:off x="11569825" y="3258427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3</a:t>
              </a:r>
            </a:p>
          </p:txBody>
        </p:sp>
        <p:cxnSp>
          <p:nvCxnSpPr>
            <p:cNvPr id="69" name="Straight Arrow Connector 68"/>
            <p:cNvCxnSpPr/>
            <p:nvPr/>
          </p:nvCxnSpPr>
          <p:spPr bwMode="auto">
            <a:xfrm rot="5400000">
              <a:off x="11574570" y="3224743"/>
              <a:ext cx="349250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125"/>
            <p:cNvSpPr txBox="1">
              <a:spLocks noChangeArrowheads="1"/>
            </p:cNvSpPr>
            <p:nvPr/>
          </p:nvSpPr>
          <p:spPr bwMode="auto">
            <a:xfrm>
              <a:off x="11035480" y="311873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1</a:t>
              </a: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 rot="5400000">
              <a:off x="10044855" y="6137487"/>
              <a:ext cx="440056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 bwMode="auto">
            <a:xfrm rot="5400000">
              <a:off x="9723544" y="6861599"/>
              <a:ext cx="440054" cy="2329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 bwMode="auto">
            <a:xfrm rot="5400000">
              <a:off x="10139152" y="8008302"/>
              <a:ext cx="440056" cy="4657"/>
            </a:xfrm>
            <a:prstGeom prst="straightConnector1">
              <a:avLst/>
            </a:prstGeom>
            <a:ln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29"/>
            <p:cNvSpPr txBox="1">
              <a:spLocks noChangeArrowheads="1"/>
            </p:cNvSpPr>
            <p:nvPr/>
          </p:nvSpPr>
          <p:spPr bwMode="auto">
            <a:xfrm>
              <a:off x="10057597" y="6251301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4</a:t>
              </a:r>
            </a:p>
          </p:txBody>
        </p:sp>
        <p:sp>
          <p:nvSpPr>
            <p:cNvPr id="75" name="TextBox 130"/>
            <p:cNvSpPr txBox="1">
              <a:spLocks noChangeArrowheads="1"/>
            </p:cNvSpPr>
            <p:nvPr/>
          </p:nvSpPr>
          <p:spPr bwMode="auto">
            <a:xfrm>
              <a:off x="9551193" y="6918326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6</a:t>
              </a:r>
            </a:p>
          </p:txBody>
        </p:sp>
        <p:sp>
          <p:nvSpPr>
            <p:cNvPr id="76" name="TextBox 131"/>
            <p:cNvSpPr txBox="1">
              <a:spLocks noChangeArrowheads="1"/>
            </p:cNvSpPr>
            <p:nvPr/>
          </p:nvSpPr>
          <p:spPr bwMode="auto">
            <a:xfrm>
              <a:off x="10281112" y="7752978"/>
              <a:ext cx="530915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W</a:t>
              </a:r>
              <a:r>
                <a:rPr lang="en-US" altLang="en-US" sz="2053" baseline="-25000" dirty="0"/>
                <a:t>5</a:t>
              </a:r>
            </a:p>
          </p:txBody>
        </p:sp>
        <p:cxnSp>
          <p:nvCxnSpPr>
            <p:cNvPr id="79" name="Straight Connector 78"/>
            <p:cNvCxnSpPr/>
            <p:nvPr/>
          </p:nvCxnSpPr>
          <p:spPr bwMode="auto">
            <a:xfrm rot="5400000">
              <a:off x="11160126" y="3587962"/>
              <a:ext cx="33528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 bwMode="auto">
            <a:xfrm rot="5400000">
              <a:off x="11531493" y="3845244"/>
              <a:ext cx="45402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 bwMode="auto">
            <a:xfrm rot="5400000">
              <a:off x="11276542" y="3534411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 bwMode="auto">
            <a:xfrm rot="5400000">
              <a:off x="11702627" y="38906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 bwMode="auto">
            <a:xfrm rot="5400000">
              <a:off x="11234632" y="4849919"/>
              <a:ext cx="118745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 bwMode="auto">
            <a:xfrm rot="5400000">
              <a:off x="10221807" y="5986147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 bwMode="auto">
            <a:xfrm rot="5400000">
              <a:off x="9886528" y="6649721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 bwMode="auto">
            <a:xfrm rot="10800000" flipV="1">
              <a:off x="8328874" y="7844156"/>
              <a:ext cx="22352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 bwMode="auto">
            <a:xfrm rot="5400000">
              <a:off x="8447619" y="7809230"/>
              <a:ext cx="118744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 bwMode="auto">
            <a:xfrm rot="5400000">
              <a:off x="10305627" y="7802246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180"/>
            <p:cNvSpPr txBox="1">
              <a:spLocks noChangeArrowheads="1"/>
            </p:cNvSpPr>
            <p:nvPr/>
          </p:nvSpPr>
          <p:spPr bwMode="auto">
            <a:xfrm>
              <a:off x="9035024" y="7697108"/>
              <a:ext cx="42832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a</a:t>
              </a:r>
              <a:r>
                <a:rPr lang="en-US" altLang="en-US" sz="2053" baseline="-25000" dirty="0"/>
                <a:t>5</a:t>
              </a:r>
            </a:p>
          </p:txBody>
        </p:sp>
        <p:sp>
          <p:nvSpPr>
            <p:cNvPr id="104" name="Oval 103"/>
            <p:cNvSpPr/>
            <p:nvPr/>
          </p:nvSpPr>
          <p:spPr bwMode="auto">
            <a:xfrm>
              <a:off x="8468573" y="8088630"/>
              <a:ext cx="83820" cy="8382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3171" dirty="0"/>
            </a:p>
          </p:txBody>
        </p:sp>
        <p:sp>
          <p:nvSpPr>
            <p:cNvPr id="105" name="TextBox 185"/>
            <p:cNvSpPr txBox="1">
              <a:spLocks noChangeArrowheads="1"/>
            </p:cNvSpPr>
            <p:nvPr/>
          </p:nvSpPr>
          <p:spPr bwMode="auto">
            <a:xfrm>
              <a:off x="8092452" y="8031864"/>
              <a:ext cx="401071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>
                  <a:latin typeface="Arial Narrow" panose="020B0606020202030204" pitchFamily="34" charset="0"/>
                </a:rPr>
                <a:t>O</a:t>
              </a:r>
            </a:p>
          </p:txBody>
        </p:sp>
        <p:cxnSp>
          <p:nvCxnSpPr>
            <p:cNvPr id="108" name="Straight Connector 107"/>
            <p:cNvCxnSpPr/>
            <p:nvPr/>
          </p:nvCxnSpPr>
          <p:spPr bwMode="auto">
            <a:xfrm rot="5400000">
              <a:off x="12061191" y="5492539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 bwMode="auto">
            <a:xfrm rot="5400000">
              <a:off x="12594379" y="7129356"/>
              <a:ext cx="2104813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 bwMode="auto">
            <a:xfrm rot="5400000">
              <a:off x="13583920" y="6130502"/>
              <a:ext cx="118745" cy="1047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 bwMode="auto">
            <a:xfrm rot="5400000">
              <a:off x="13581592" y="8079317"/>
              <a:ext cx="118744" cy="104776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97"/>
            <p:cNvSpPr txBox="1">
              <a:spLocks noChangeArrowheads="1"/>
            </p:cNvSpPr>
            <p:nvPr/>
          </p:nvSpPr>
          <p:spPr bwMode="auto">
            <a:xfrm>
              <a:off x="13578058" y="6820541"/>
              <a:ext cx="4138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y</a:t>
              </a:r>
              <a:r>
                <a:rPr lang="en-US" altLang="en-US" sz="2053" baseline="-25000" dirty="0"/>
                <a:t>a</a:t>
              </a:r>
            </a:p>
          </p:txBody>
        </p:sp>
        <p:cxnSp>
          <p:nvCxnSpPr>
            <p:cNvPr id="124" name="Straight Arrow Connector 123"/>
            <p:cNvCxnSpPr/>
            <p:nvPr/>
          </p:nvCxnSpPr>
          <p:spPr>
            <a:xfrm rot="10800000" flipV="1">
              <a:off x="12114742" y="5916296"/>
              <a:ext cx="1564640" cy="33528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/>
            <p:cNvCxnSpPr/>
            <p:nvPr/>
          </p:nvCxnSpPr>
          <p:spPr>
            <a:xfrm rot="5400000">
              <a:off x="11807402" y="5958205"/>
              <a:ext cx="633307" cy="2328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203"/>
            <p:cNvSpPr txBox="1">
              <a:spLocks noChangeArrowheads="1"/>
            </p:cNvSpPr>
            <p:nvPr/>
          </p:nvSpPr>
          <p:spPr bwMode="auto">
            <a:xfrm>
              <a:off x="11930128" y="5154931"/>
              <a:ext cx="522900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7" name="TextBox 206"/>
            <p:cNvSpPr txBox="1">
              <a:spLocks noChangeArrowheads="1"/>
            </p:cNvSpPr>
            <p:nvPr/>
          </p:nvSpPr>
          <p:spPr bwMode="auto">
            <a:xfrm>
              <a:off x="13651782" y="4719533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a1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28" name="Arc 127"/>
            <p:cNvSpPr/>
            <p:nvPr/>
          </p:nvSpPr>
          <p:spPr>
            <a:xfrm rot="1247444">
              <a:off x="12878436" y="5152602"/>
              <a:ext cx="305011" cy="435398"/>
            </a:xfrm>
            <a:prstGeom prst="arc">
              <a:avLst/>
            </a:prstGeom>
            <a:ln>
              <a:headEnd type="stealth" w="sm" len="sm"/>
              <a:tailEnd type="stealth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2053" dirty="0"/>
            </a:p>
          </p:txBody>
        </p:sp>
        <p:cxnSp>
          <p:nvCxnSpPr>
            <p:cNvPr id="129" name="Straight Arrow Connector 128"/>
            <p:cNvCxnSpPr/>
            <p:nvPr/>
          </p:nvCxnSpPr>
          <p:spPr>
            <a:xfrm rot="10800000">
              <a:off x="12121727" y="6354023"/>
              <a:ext cx="1564640" cy="2328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211"/>
            <p:cNvSpPr txBox="1">
              <a:spLocks noChangeArrowheads="1"/>
            </p:cNvSpPr>
            <p:nvPr/>
          </p:nvSpPr>
          <p:spPr bwMode="auto">
            <a:xfrm>
              <a:off x="13046527" y="5974504"/>
              <a:ext cx="574196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/>
                <a:t>10</a:t>
              </a:r>
              <a:r>
                <a:rPr lang="en-US" altLang="en-US" sz="2053" baseline="30000" dirty="0"/>
                <a:t>o</a:t>
              </a:r>
            </a:p>
          </p:txBody>
        </p:sp>
        <p:sp>
          <p:nvSpPr>
            <p:cNvPr id="131" name="TextBox 212"/>
            <p:cNvSpPr txBox="1">
              <a:spLocks noChangeArrowheads="1"/>
            </p:cNvSpPr>
            <p:nvPr/>
          </p:nvSpPr>
          <p:spPr bwMode="auto">
            <a:xfrm>
              <a:off x="13604051" y="5147947"/>
              <a:ext cx="630301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h1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sp>
          <p:nvSpPr>
            <p:cNvPr id="132" name="TextBox 213"/>
            <p:cNvSpPr txBox="1">
              <a:spLocks noChangeArrowheads="1"/>
            </p:cNvSpPr>
            <p:nvPr/>
          </p:nvSpPr>
          <p:spPr bwMode="auto">
            <a:xfrm>
              <a:off x="11649779" y="5557733"/>
              <a:ext cx="620683" cy="408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53" dirty="0">
                  <a:solidFill>
                    <a:srgbClr val="C00000"/>
                  </a:solidFill>
                </a:rPr>
                <a:t>P</a:t>
              </a:r>
              <a:r>
                <a:rPr lang="en-US" altLang="en-US" sz="2053" baseline="-25000" dirty="0">
                  <a:solidFill>
                    <a:srgbClr val="C00000"/>
                  </a:solidFill>
                </a:rPr>
                <a:t>v2</a:t>
              </a:r>
              <a:r>
                <a:rPr lang="en-US" altLang="en-US" sz="2053" dirty="0">
                  <a:solidFill>
                    <a:srgbClr val="C00000"/>
                  </a:solidFill>
                </a:rPr>
                <a:t> </a:t>
              </a:r>
            </a:p>
          </p:txBody>
        </p:sp>
        <p:cxnSp>
          <p:nvCxnSpPr>
            <p:cNvPr id="133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48209" y="6961199"/>
              <a:ext cx="1386693" cy="1169341"/>
            </a:xfrm>
            <a:prstGeom prst="straightConnector1">
              <a:avLst/>
            </a:prstGeom>
            <a:noFill/>
            <a:ln w="762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34" name="TextBox 36"/>
            <p:cNvSpPr txBox="1">
              <a:spLocks noChangeArrowheads="1"/>
            </p:cNvSpPr>
            <p:nvPr/>
          </p:nvSpPr>
          <p:spPr bwMode="auto">
            <a:xfrm>
              <a:off x="11181613" y="6453357"/>
              <a:ext cx="478016" cy="580287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171" b="1" dirty="0"/>
                <a:t>R</a:t>
              </a:r>
            </a:p>
          </p:txBody>
        </p:sp>
        <p:cxnSp>
          <p:nvCxnSpPr>
            <p:cNvPr id="195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68432" y="6668148"/>
              <a:ext cx="1913" cy="137573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8" name="Straight Arrow Connector 30"/>
            <p:cNvCxnSpPr>
              <a:cxnSpLocks noChangeShapeType="1"/>
            </p:cNvCxnSpPr>
            <p:nvPr/>
          </p:nvCxnSpPr>
          <p:spPr bwMode="auto">
            <a:xfrm flipH="1">
              <a:off x="10090691" y="8144139"/>
              <a:ext cx="1227556" cy="5205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prstDash val="solid"/>
              <a:round/>
              <a:headEnd/>
              <a:tailEnd type="triangl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00" name="TextBox 36"/>
            <p:cNvSpPr txBox="1">
              <a:spLocks noChangeArrowheads="1"/>
            </p:cNvSpPr>
            <p:nvPr/>
          </p:nvSpPr>
          <p:spPr bwMode="auto">
            <a:xfrm>
              <a:off x="10008628" y="6717236"/>
              <a:ext cx="1079474" cy="400110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 b="1" i="1" dirty="0" smtClean="0"/>
                <a:t>∑</a:t>
              </a:r>
              <a:r>
                <a:rPr lang="en-US" altLang="en-US" sz="2000" b="1" i="1" dirty="0" err="1" smtClean="0"/>
                <a:t>F</a:t>
              </a:r>
              <a:r>
                <a:rPr lang="en-US" altLang="en-US" sz="2000" b="1" i="1" baseline="-25000" dirty="0" err="1" smtClean="0"/>
                <a:t>y</a:t>
              </a:r>
              <a:endParaRPr lang="en-US" altLang="en-US" sz="2000" b="1" i="1" baseline="-25000" dirty="0"/>
            </a:p>
          </p:txBody>
        </p:sp>
        <p:sp>
          <p:nvSpPr>
            <p:cNvPr id="201" name="TextBox 36"/>
            <p:cNvSpPr txBox="1">
              <a:spLocks noChangeArrowheads="1"/>
            </p:cNvSpPr>
            <p:nvPr/>
          </p:nvSpPr>
          <p:spPr bwMode="auto">
            <a:xfrm>
              <a:off x="10571314" y="8060717"/>
              <a:ext cx="1079474" cy="461665"/>
            </a:xfrm>
            <a:prstGeom prst="rect">
              <a:avLst/>
            </a:prstGeom>
            <a:noFill/>
            <a:ln w="9525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 b="1" i="1" dirty="0" smtClean="0"/>
                <a:t>∑</a:t>
              </a:r>
              <a:r>
                <a:rPr lang="en-US" altLang="en-US" sz="2400" b="1" i="1" dirty="0" err="1" smtClean="0"/>
                <a:t>F</a:t>
              </a:r>
              <a:r>
                <a:rPr lang="en-US" altLang="en-US" sz="2400" b="1" i="1" baseline="-25000" dirty="0" err="1" smtClean="0"/>
                <a:t>x</a:t>
              </a:r>
              <a:endParaRPr lang="en-US" altLang="en-US" sz="2400" b="1" i="1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8560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rw2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59037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6"/>
          <p:cNvSpPr>
            <a:spLocks noChangeShapeType="1"/>
          </p:cNvSpPr>
          <p:nvPr/>
        </p:nvSpPr>
        <p:spPr bwMode="auto">
          <a:xfrm flipH="1" flipV="1">
            <a:off x="6948170" y="4498341"/>
            <a:ext cx="46567" cy="319913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4" name="Line 7"/>
          <p:cNvSpPr>
            <a:spLocks noChangeShapeType="1"/>
          </p:cNvSpPr>
          <p:nvPr/>
        </p:nvSpPr>
        <p:spPr bwMode="auto">
          <a:xfrm>
            <a:off x="7548880" y="445643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65" name="Line 8"/>
          <p:cNvSpPr>
            <a:spLocks noChangeShapeType="1"/>
          </p:cNvSpPr>
          <p:nvPr/>
        </p:nvSpPr>
        <p:spPr bwMode="auto">
          <a:xfrm flipH="1">
            <a:off x="7697894" y="5252720"/>
            <a:ext cx="498263" cy="1937173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2" name="Text Box 12"/>
          <p:cNvSpPr txBox="1">
            <a:spLocks noChangeArrowheads="1"/>
          </p:cNvSpPr>
          <p:nvPr/>
        </p:nvSpPr>
        <p:spPr bwMode="auto">
          <a:xfrm>
            <a:off x="11653733" y="9662583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0967" name="Freeform 14"/>
          <p:cNvSpPr>
            <a:spLocks/>
          </p:cNvSpPr>
          <p:nvPr/>
        </p:nvSpPr>
        <p:spPr bwMode="auto">
          <a:xfrm flipV="1">
            <a:off x="7758431" y="2821940"/>
            <a:ext cx="143891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51215" name="Text Box 15"/>
          <p:cNvSpPr txBox="1">
            <a:spLocks noChangeArrowheads="1"/>
          </p:cNvSpPr>
          <p:nvPr/>
        </p:nvSpPr>
        <p:spPr bwMode="auto">
          <a:xfrm>
            <a:off x="9206654" y="2502960"/>
            <a:ext cx="2854537" cy="2619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This active wedge will slide along the failure surface and will exert pressure on the wall. Also, the sliding wedge will push the wall away from the backfill. </a:t>
            </a:r>
          </a:p>
        </p:txBody>
      </p:sp>
      <p:sp>
        <p:nvSpPr>
          <p:cNvPr id="40969" name="Line 17"/>
          <p:cNvSpPr>
            <a:spLocks noChangeShapeType="1"/>
          </p:cNvSpPr>
          <p:nvPr/>
        </p:nvSpPr>
        <p:spPr bwMode="auto">
          <a:xfrm flipV="1">
            <a:off x="7008707" y="244009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0" name="Line 18"/>
          <p:cNvSpPr>
            <a:spLocks noChangeShapeType="1"/>
          </p:cNvSpPr>
          <p:nvPr/>
        </p:nvSpPr>
        <p:spPr bwMode="auto">
          <a:xfrm flipH="1">
            <a:off x="6226387" y="273812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1" name="Text Box 19"/>
          <p:cNvSpPr txBox="1">
            <a:spLocks noChangeArrowheads="1"/>
          </p:cNvSpPr>
          <p:nvPr/>
        </p:nvSpPr>
        <p:spPr bwMode="auto">
          <a:xfrm>
            <a:off x="3111077" y="219096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51220" name="Text Box 20"/>
          <p:cNvSpPr txBox="1">
            <a:spLocks noChangeArrowheads="1"/>
          </p:cNvSpPr>
          <p:nvPr/>
        </p:nvSpPr>
        <p:spPr bwMode="auto">
          <a:xfrm>
            <a:off x="7302077" y="390927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0973" name="Text Box 21"/>
          <p:cNvSpPr txBox="1">
            <a:spLocks noChangeArrowheads="1"/>
          </p:cNvSpPr>
          <p:nvPr/>
        </p:nvSpPr>
        <p:spPr bwMode="auto">
          <a:xfrm rot="-4579226">
            <a:off x="6833803" y="6197856"/>
            <a:ext cx="262924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Soil-Soil Friction</a:t>
            </a:r>
          </a:p>
        </p:txBody>
      </p:sp>
      <p:sp>
        <p:nvSpPr>
          <p:cNvPr id="51222" name="Text Box 22"/>
          <p:cNvSpPr txBox="1">
            <a:spLocks noChangeArrowheads="1"/>
          </p:cNvSpPr>
          <p:nvPr/>
        </p:nvSpPr>
        <p:spPr bwMode="auto">
          <a:xfrm rot="16200000">
            <a:off x="5117437" y="5840358"/>
            <a:ext cx="3212098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Soil-Wall Friction</a:t>
            </a:r>
          </a:p>
        </p:txBody>
      </p:sp>
      <p:sp>
        <p:nvSpPr>
          <p:cNvPr id="40975" name="Text Box 23"/>
          <p:cNvSpPr txBox="1">
            <a:spLocks noChangeArrowheads="1"/>
          </p:cNvSpPr>
          <p:nvPr/>
        </p:nvSpPr>
        <p:spPr bwMode="auto">
          <a:xfrm>
            <a:off x="2286848" y="989542"/>
            <a:ext cx="4022255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the wall.</a:t>
            </a:r>
          </a:p>
        </p:txBody>
      </p:sp>
      <p:sp>
        <p:nvSpPr>
          <p:cNvPr id="40976" name="Freeform 24"/>
          <p:cNvSpPr>
            <a:spLocks/>
          </p:cNvSpPr>
          <p:nvPr/>
        </p:nvSpPr>
        <p:spPr bwMode="auto">
          <a:xfrm>
            <a:off x="7493001" y="7767320"/>
            <a:ext cx="1438910" cy="72644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7" name="Text Box 25"/>
          <p:cNvSpPr txBox="1">
            <a:spLocks noChangeArrowheads="1"/>
          </p:cNvSpPr>
          <p:nvPr/>
        </p:nvSpPr>
        <p:spPr bwMode="auto">
          <a:xfrm>
            <a:off x="8866717" y="7974542"/>
            <a:ext cx="2515432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Failure surface </a:t>
            </a:r>
          </a:p>
        </p:txBody>
      </p:sp>
      <p:sp>
        <p:nvSpPr>
          <p:cNvPr id="40978" name="Line 26"/>
          <p:cNvSpPr>
            <a:spLocks noChangeShapeType="1"/>
          </p:cNvSpPr>
          <p:nvPr/>
        </p:nvSpPr>
        <p:spPr bwMode="auto">
          <a:xfrm flipH="1">
            <a:off x="7018021" y="36601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79" name="Line 27"/>
          <p:cNvSpPr>
            <a:spLocks noChangeShapeType="1"/>
          </p:cNvSpPr>
          <p:nvPr/>
        </p:nvSpPr>
        <p:spPr bwMode="auto">
          <a:xfrm flipH="1">
            <a:off x="7018021" y="38836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0" name="Line 28"/>
          <p:cNvSpPr>
            <a:spLocks noChangeShapeType="1"/>
          </p:cNvSpPr>
          <p:nvPr/>
        </p:nvSpPr>
        <p:spPr bwMode="auto">
          <a:xfrm flipH="1">
            <a:off x="7018021" y="41071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1" name="Line 29"/>
          <p:cNvSpPr>
            <a:spLocks noChangeShapeType="1"/>
          </p:cNvSpPr>
          <p:nvPr/>
        </p:nvSpPr>
        <p:spPr bwMode="auto">
          <a:xfrm flipH="1">
            <a:off x="7018021" y="43307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2" name="Line 30"/>
          <p:cNvSpPr>
            <a:spLocks noChangeShapeType="1"/>
          </p:cNvSpPr>
          <p:nvPr/>
        </p:nvSpPr>
        <p:spPr bwMode="auto">
          <a:xfrm flipH="1">
            <a:off x="7018021" y="45542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3" name="Line 31"/>
          <p:cNvSpPr>
            <a:spLocks noChangeShapeType="1"/>
          </p:cNvSpPr>
          <p:nvPr/>
        </p:nvSpPr>
        <p:spPr bwMode="auto">
          <a:xfrm flipH="1">
            <a:off x="7018021" y="47777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4" name="Line 32"/>
          <p:cNvSpPr>
            <a:spLocks noChangeShapeType="1"/>
          </p:cNvSpPr>
          <p:nvPr/>
        </p:nvSpPr>
        <p:spPr bwMode="auto">
          <a:xfrm flipH="1">
            <a:off x="7018021" y="50012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5" name="Line 33"/>
          <p:cNvSpPr>
            <a:spLocks noChangeShapeType="1"/>
          </p:cNvSpPr>
          <p:nvPr/>
        </p:nvSpPr>
        <p:spPr bwMode="auto">
          <a:xfrm flipH="1">
            <a:off x="7018021" y="522478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6" name="Line 34"/>
          <p:cNvSpPr>
            <a:spLocks noChangeShapeType="1"/>
          </p:cNvSpPr>
          <p:nvPr/>
        </p:nvSpPr>
        <p:spPr bwMode="auto">
          <a:xfrm flipH="1">
            <a:off x="7018021" y="544830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7" name="Line 35"/>
          <p:cNvSpPr>
            <a:spLocks noChangeShapeType="1"/>
          </p:cNvSpPr>
          <p:nvPr/>
        </p:nvSpPr>
        <p:spPr bwMode="auto">
          <a:xfrm flipH="1">
            <a:off x="7018021" y="567182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8" name="Line 36"/>
          <p:cNvSpPr>
            <a:spLocks noChangeShapeType="1"/>
          </p:cNvSpPr>
          <p:nvPr/>
        </p:nvSpPr>
        <p:spPr bwMode="auto">
          <a:xfrm flipH="1">
            <a:off x="7018021" y="589534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89" name="Line 37"/>
          <p:cNvSpPr>
            <a:spLocks noChangeShapeType="1"/>
          </p:cNvSpPr>
          <p:nvPr/>
        </p:nvSpPr>
        <p:spPr bwMode="auto">
          <a:xfrm flipH="1">
            <a:off x="7018021" y="61188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0" name="Line 38"/>
          <p:cNvSpPr>
            <a:spLocks noChangeShapeType="1"/>
          </p:cNvSpPr>
          <p:nvPr/>
        </p:nvSpPr>
        <p:spPr bwMode="auto">
          <a:xfrm flipH="1">
            <a:off x="7018021" y="63842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1" name="Line 39"/>
          <p:cNvSpPr>
            <a:spLocks noChangeShapeType="1"/>
          </p:cNvSpPr>
          <p:nvPr/>
        </p:nvSpPr>
        <p:spPr bwMode="auto">
          <a:xfrm flipH="1">
            <a:off x="7018021" y="66078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2" name="Line 40"/>
          <p:cNvSpPr>
            <a:spLocks noChangeShapeType="1"/>
          </p:cNvSpPr>
          <p:nvPr/>
        </p:nvSpPr>
        <p:spPr bwMode="auto">
          <a:xfrm flipH="1">
            <a:off x="7018021" y="68313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3" name="Line 41"/>
          <p:cNvSpPr>
            <a:spLocks noChangeShapeType="1"/>
          </p:cNvSpPr>
          <p:nvPr/>
        </p:nvSpPr>
        <p:spPr bwMode="auto">
          <a:xfrm flipH="1">
            <a:off x="7018021" y="70548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4" name="Line 42"/>
          <p:cNvSpPr>
            <a:spLocks noChangeShapeType="1"/>
          </p:cNvSpPr>
          <p:nvPr/>
        </p:nvSpPr>
        <p:spPr bwMode="auto">
          <a:xfrm flipH="1">
            <a:off x="7018021" y="72783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5" name="Line 43"/>
          <p:cNvSpPr>
            <a:spLocks noChangeShapeType="1"/>
          </p:cNvSpPr>
          <p:nvPr/>
        </p:nvSpPr>
        <p:spPr bwMode="auto">
          <a:xfrm flipH="1">
            <a:off x="7018021" y="75018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6" name="Line 44"/>
          <p:cNvSpPr>
            <a:spLocks noChangeShapeType="1"/>
          </p:cNvSpPr>
          <p:nvPr/>
        </p:nvSpPr>
        <p:spPr bwMode="auto">
          <a:xfrm flipH="1">
            <a:off x="7018021" y="77254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7" name="Line 45"/>
          <p:cNvSpPr>
            <a:spLocks noChangeShapeType="1"/>
          </p:cNvSpPr>
          <p:nvPr/>
        </p:nvSpPr>
        <p:spPr bwMode="auto">
          <a:xfrm flipH="1">
            <a:off x="7018021" y="79489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8" name="Line 46"/>
          <p:cNvSpPr>
            <a:spLocks noChangeShapeType="1"/>
          </p:cNvSpPr>
          <p:nvPr/>
        </p:nvSpPr>
        <p:spPr bwMode="auto">
          <a:xfrm flipH="1">
            <a:off x="7018021" y="817245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0999" name="Line 47"/>
          <p:cNvSpPr>
            <a:spLocks noChangeShapeType="1"/>
          </p:cNvSpPr>
          <p:nvPr/>
        </p:nvSpPr>
        <p:spPr bwMode="auto">
          <a:xfrm flipH="1">
            <a:off x="7018021" y="83959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0" name="Line 48"/>
          <p:cNvSpPr>
            <a:spLocks noChangeShapeType="1"/>
          </p:cNvSpPr>
          <p:nvPr/>
        </p:nvSpPr>
        <p:spPr bwMode="auto">
          <a:xfrm flipH="1">
            <a:off x="7018021" y="86194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1" name="Line 49"/>
          <p:cNvSpPr>
            <a:spLocks noChangeShapeType="1"/>
          </p:cNvSpPr>
          <p:nvPr/>
        </p:nvSpPr>
        <p:spPr bwMode="auto">
          <a:xfrm flipH="1">
            <a:off x="7018021" y="884301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2" name="Line 50"/>
          <p:cNvSpPr>
            <a:spLocks noChangeShapeType="1"/>
          </p:cNvSpPr>
          <p:nvPr/>
        </p:nvSpPr>
        <p:spPr bwMode="auto">
          <a:xfrm flipH="1">
            <a:off x="7018021" y="318516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3" name="Line 51"/>
          <p:cNvSpPr>
            <a:spLocks noChangeShapeType="1"/>
          </p:cNvSpPr>
          <p:nvPr/>
        </p:nvSpPr>
        <p:spPr bwMode="auto">
          <a:xfrm flipH="1">
            <a:off x="7018021" y="345059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4" name="Line 52"/>
          <p:cNvSpPr>
            <a:spLocks noChangeShapeType="1"/>
          </p:cNvSpPr>
          <p:nvPr/>
        </p:nvSpPr>
        <p:spPr bwMode="auto">
          <a:xfrm flipH="1">
            <a:off x="7018021" y="906653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5" name="Line 53"/>
          <p:cNvSpPr>
            <a:spLocks noChangeShapeType="1"/>
          </p:cNvSpPr>
          <p:nvPr/>
        </p:nvSpPr>
        <p:spPr bwMode="auto">
          <a:xfrm flipH="1">
            <a:off x="7018021" y="9234170"/>
            <a:ext cx="2095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6" name="Freeform 54"/>
          <p:cNvSpPr>
            <a:spLocks/>
          </p:cNvSpPr>
          <p:nvPr/>
        </p:nvSpPr>
        <p:spPr bwMode="auto">
          <a:xfrm>
            <a:off x="7269481" y="8829041"/>
            <a:ext cx="1047750" cy="516890"/>
          </a:xfrm>
          <a:custGeom>
            <a:avLst/>
            <a:gdLst>
              <a:gd name="T0" fmla="*/ 0 w 450"/>
              <a:gd name="T1" fmla="*/ 2147483646 h 222"/>
              <a:gd name="T2" fmla="*/ 2147483646 w 450"/>
              <a:gd name="T3" fmla="*/ 2147483646 h 222"/>
              <a:gd name="T4" fmla="*/ 0 60000 65536"/>
              <a:gd name="T5" fmla="*/ 0 60000 65536"/>
              <a:gd name="T6" fmla="*/ 0 w 450"/>
              <a:gd name="T7" fmla="*/ 0 h 222"/>
              <a:gd name="T8" fmla="*/ 450 w 450"/>
              <a:gd name="T9" fmla="*/ 222 h 22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50" h="222">
                <a:moveTo>
                  <a:pt x="0" y="7"/>
                </a:moveTo>
                <a:cubicBezTo>
                  <a:pt x="384" y="0"/>
                  <a:pt x="96" y="222"/>
                  <a:pt x="450" y="9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007" name="Text Box 55"/>
          <p:cNvSpPr txBox="1">
            <a:spLocks noChangeArrowheads="1"/>
          </p:cNvSpPr>
          <p:nvPr/>
        </p:nvSpPr>
        <p:spPr bwMode="auto">
          <a:xfrm>
            <a:off x="8224096" y="8770832"/>
            <a:ext cx="511069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Pressure from the sliding wedge </a:t>
            </a:r>
          </a:p>
        </p:txBody>
      </p:sp>
      <p:sp>
        <p:nvSpPr>
          <p:cNvPr id="51256" name="Text Box 56"/>
          <p:cNvSpPr txBox="1">
            <a:spLocks noChangeArrowheads="1"/>
          </p:cNvSpPr>
          <p:nvPr/>
        </p:nvSpPr>
        <p:spPr bwMode="auto">
          <a:xfrm>
            <a:off x="685368" y="58575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256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rw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" y="740411"/>
            <a:ext cx="13970000" cy="931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Freeform 3" descr="5%"/>
          <p:cNvSpPr>
            <a:spLocks/>
          </p:cNvSpPr>
          <p:nvPr/>
        </p:nvSpPr>
        <p:spPr bwMode="auto">
          <a:xfrm>
            <a:off x="7120467" y="1993053"/>
            <a:ext cx="2495973" cy="7199207"/>
          </a:xfrm>
          <a:custGeom>
            <a:avLst/>
            <a:gdLst>
              <a:gd name="T0" fmla="*/ 0 w 1072"/>
              <a:gd name="T1" fmla="*/ 2147483646 h 3092"/>
              <a:gd name="T2" fmla="*/ 2147483646 w 1072"/>
              <a:gd name="T3" fmla="*/ 0 h 3092"/>
              <a:gd name="T4" fmla="*/ 2147483646 w 1072"/>
              <a:gd name="T5" fmla="*/ 2147483646 h 3092"/>
              <a:gd name="T6" fmla="*/ 0 w 1072"/>
              <a:gd name="T7" fmla="*/ 2147483646 h 3092"/>
              <a:gd name="T8" fmla="*/ 0 60000 65536"/>
              <a:gd name="T9" fmla="*/ 0 60000 65536"/>
              <a:gd name="T10" fmla="*/ 0 60000 65536"/>
              <a:gd name="T11" fmla="*/ 0 60000 65536"/>
              <a:gd name="T12" fmla="*/ 0 w 1072"/>
              <a:gd name="T13" fmla="*/ 0 h 3092"/>
              <a:gd name="T14" fmla="*/ 1072 w 1072"/>
              <a:gd name="T15" fmla="*/ 3092 h 309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72" h="3092">
                <a:moveTo>
                  <a:pt x="0" y="456"/>
                </a:moveTo>
                <a:lnTo>
                  <a:pt x="1072" y="0"/>
                </a:lnTo>
                <a:lnTo>
                  <a:pt x="1" y="3092"/>
                </a:lnTo>
                <a:lnTo>
                  <a:pt x="0" y="456"/>
                </a:lnTo>
                <a:close/>
              </a:path>
            </a:pathLst>
          </a:custGeom>
          <a:pattFill prst="pct5">
            <a:fgClr>
              <a:schemeClr val="tx1">
                <a:alpha val="20000"/>
              </a:schemeClr>
            </a:fgClr>
            <a:bgClr>
              <a:srgbClr val="FFFFFF">
                <a:alpha val="20000"/>
              </a:srgbClr>
            </a:bgClr>
          </a:pattFill>
          <a:ln w="3175" cap="flat" cmpd="sng">
            <a:solidFill>
              <a:srgbClr val="FF9933"/>
            </a:solidFill>
            <a:prstDash val="dash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1988" name="Line 4"/>
          <p:cNvSpPr>
            <a:spLocks noChangeShapeType="1"/>
          </p:cNvSpPr>
          <p:nvPr/>
        </p:nvSpPr>
        <p:spPr bwMode="auto">
          <a:xfrm flipH="1">
            <a:off x="843280" y="1974427"/>
            <a:ext cx="8773160" cy="1434253"/>
          </a:xfrm>
          <a:prstGeom prst="line">
            <a:avLst/>
          </a:prstGeom>
          <a:noFill/>
          <a:ln w="3175">
            <a:solidFill>
              <a:srgbClr val="FF9933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89" name="Line 5"/>
          <p:cNvSpPr>
            <a:spLocks noChangeShapeType="1"/>
          </p:cNvSpPr>
          <p:nvPr/>
        </p:nvSpPr>
        <p:spPr bwMode="auto">
          <a:xfrm flipV="1">
            <a:off x="7092527" y="6514677"/>
            <a:ext cx="27940" cy="124333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0" name="Line 6"/>
          <p:cNvSpPr>
            <a:spLocks noChangeShapeType="1"/>
          </p:cNvSpPr>
          <p:nvPr/>
        </p:nvSpPr>
        <p:spPr bwMode="auto">
          <a:xfrm>
            <a:off x="7646670" y="4442461"/>
            <a:ext cx="0" cy="1187450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1" name="Line 7"/>
          <p:cNvSpPr>
            <a:spLocks noChangeShapeType="1"/>
          </p:cNvSpPr>
          <p:nvPr/>
        </p:nvSpPr>
        <p:spPr bwMode="auto">
          <a:xfrm flipH="1">
            <a:off x="7916757" y="5890683"/>
            <a:ext cx="363220" cy="11176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2117070" y="9613776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1993" name="Freeform 9"/>
          <p:cNvSpPr>
            <a:spLocks/>
          </p:cNvSpPr>
          <p:nvPr/>
        </p:nvSpPr>
        <p:spPr bwMode="auto">
          <a:xfrm flipV="1">
            <a:off x="8694420" y="2807970"/>
            <a:ext cx="2319020" cy="754380"/>
          </a:xfrm>
          <a:custGeom>
            <a:avLst/>
            <a:gdLst>
              <a:gd name="T0" fmla="*/ 0 w 618"/>
              <a:gd name="T1" fmla="*/ 2147483646 h 276"/>
              <a:gd name="T2" fmla="*/ 2147483646 w 618"/>
              <a:gd name="T3" fmla="*/ 2147483646 h 276"/>
              <a:gd name="T4" fmla="*/ 2147483646 w 618"/>
              <a:gd name="T5" fmla="*/ 2147483646 h 276"/>
              <a:gd name="T6" fmla="*/ 0 60000 65536"/>
              <a:gd name="T7" fmla="*/ 0 60000 65536"/>
              <a:gd name="T8" fmla="*/ 0 60000 65536"/>
              <a:gd name="T9" fmla="*/ 0 w 618"/>
              <a:gd name="T10" fmla="*/ 0 h 276"/>
              <a:gd name="T11" fmla="*/ 618 w 618"/>
              <a:gd name="T12" fmla="*/ 276 h 27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8" h="276">
                <a:moveTo>
                  <a:pt x="0" y="6"/>
                </a:moveTo>
                <a:cubicBezTo>
                  <a:pt x="384" y="0"/>
                  <a:pt x="36" y="276"/>
                  <a:pt x="300" y="258"/>
                </a:cubicBezTo>
                <a:cubicBezTo>
                  <a:pt x="564" y="240"/>
                  <a:pt x="570" y="222"/>
                  <a:pt x="618" y="2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0994814" y="2516930"/>
            <a:ext cx="2854537" cy="1040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2053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Active Wedge. Exerting pressure on the wall</a:t>
            </a:r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 flipV="1">
            <a:off x="7106497" y="2426123"/>
            <a:ext cx="0" cy="67056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6" name="Line 12"/>
          <p:cNvSpPr>
            <a:spLocks noChangeShapeType="1"/>
          </p:cNvSpPr>
          <p:nvPr/>
        </p:nvSpPr>
        <p:spPr bwMode="auto">
          <a:xfrm flipH="1">
            <a:off x="6324177" y="2724150"/>
            <a:ext cx="74506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1997" name="Text Box 13"/>
          <p:cNvSpPr txBox="1">
            <a:spLocks noChangeArrowheads="1"/>
          </p:cNvSpPr>
          <p:nvPr/>
        </p:nvSpPr>
        <p:spPr bwMode="auto">
          <a:xfrm>
            <a:off x="3208867" y="2176992"/>
            <a:ext cx="356725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Wall Displacement = </a:t>
            </a: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7399867" y="3895303"/>
            <a:ext cx="567784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W</a:t>
            </a:r>
          </a:p>
        </p:txBody>
      </p:sp>
      <p:sp>
        <p:nvSpPr>
          <p:cNvPr id="41999" name="Line 15"/>
          <p:cNvSpPr>
            <a:spLocks noChangeShapeType="1"/>
          </p:cNvSpPr>
          <p:nvPr/>
        </p:nvSpPr>
        <p:spPr bwMode="auto">
          <a:xfrm flipH="1" flipV="1">
            <a:off x="8256694" y="5890683"/>
            <a:ext cx="987213" cy="298027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0" name="Line 16"/>
          <p:cNvSpPr>
            <a:spLocks noChangeShapeType="1"/>
          </p:cNvSpPr>
          <p:nvPr/>
        </p:nvSpPr>
        <p:spPr bwMode="auto">
          <a:xfrm flipH="1" flipV="1">
            <a:off x="8312573" y="5946563"/>
            <a:ext cx="726440" cy="912707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1" name="Line 17"/>
          <p:cNvSpPr>
            <a:spLocks noChangeShapeType="1"/>
          </p:cNvSpPr>
          <p:nvPr/>
        </p:nvSpPr>
        <p:spPr bwMode="auto">
          <a:xfrm>
            <a:off x="6100657" y="6505363"/>
            <a:ext cx="102446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02" name="Line 18"/>
          <p:cNvSpPr>
            <a:spLocks noChangeShapeType="1"/>
          </p:cNvSpPr>
          <p:nvPr/>
        </p:nvSpPr>
        <p:spPr bwMode="auto">
          <a:xfrm flipV="1">
            <a:off x="6044777" y="6542617"/>
            <a:ext cx="1005840" cy="91270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27667" name="Text Box 19"/>
          <p:cNvSpPr txBox="1">
            <a:spLocks noChangeArrowheads="1"/>
          </p:cNvSpPr>
          <p:nvPr/>
        </p:nvSpPr>
        <p:spPr bwMode="auto">
          <a:xfrm>
            <a:off x="5444067" y="7285356"/>
            <a:ext cx="644728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Pa</a:t>
            </a:r>
          </a:p>
        </p:txBody>
      </p:sp>
      <p:sp>
        <p:nvSpPr>
          <p:cNvPr id="27668" name="Text Box 20"/>
          <p:cNvSpPr txBox="1">
            <a:spLocks noChangeArrowheads="1"/>
          </p:cNvSpPr>
          <p:nvPr/>
        </p:nvSpPr>
        <p:spPr bwMode="auto">
          <a:xfrm>
            <a:off x="6077373" y="6461126"/>
            <a:ext cx="385042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</a:rPr>
              <a:t>d</a:t>
            </a:r>
          </a:p>
        </p:txBody>
      </p:sp>
      <p:sp>
        <p:nvSpPr>
          <p:cNvPr id="42005" name="Text Box 21"/>
          <p:cNvSpPr txBox="1">
            <a:spLocks noChangeArrowheads="1"/>
          </p:cNvSpPr>
          <p:nvPr/>
        </p:nvSpPr>
        <p:spPr bwMode="auto">
          <a:xfrm>
            <a:off x="8624570" y="6014086"/>
            <a:ext cx="36099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06" name="Text Box 22"/>
          <p:cNvSpPr txBox="1">
            <a:spLocks noChangeArrowheads="1"/>
          </p:cNvSpPr>
          <p:nvPr/>
        </p:nvSpPr>
        <p:spPr bwMode="auto">
          <a:xfrm>
            <a:off x="8997103" y="6745182"/>
            <a:ext cx="39145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dirty="0">
                <a:solidFill>
                  <a:schemeClr val="hlink"/>
                </a:solidFill>
              </a:rPr>
              <a:t>F</a:t>
            </a:r>
          </a:p>
        </p:txBody>
      </p:sp>
      <p:sp>
        <p:nvSpPr>
          <p:cNvPr id="42007" name="Text Box 23"/>
          <p:cNvSpPr txBox="1">
            <a:spLocks noChangeArrowheads="1"/>
          </p:cNvSpPr>
          <p:nvPr/>
        </p:nvSpPr>
        <p:spPr bwMode="auto">
          <a:xfrm>
            <a:off x="9239251" y="5995459"/>
            <a:ext cx="910827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Normal</a:t>
            </a:r>
          </a:p>
        </p:txBody>
      </p:sp>
      <p:sp>
        <p:nvSpPr>
          <p:cNvPr id="42008" name="Text Box 24"/>
          <p:cNvSpPr txBox="1">
            <a:spLocks noChangeArrowheads="1"/>
          </p:cNvSpPr>
          <p:nvPr/>
        </p:nvSpPr>
        <p:spPr bwMode="auto">
          <a:xfrm>
            <a:off x="7642014" y="6926792"/>
            <a:ext cx="785793" cy="36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60" dirty="0"/>
              <a:t>Shear</a:t>
            </a:r>
          </a:p>
        </p:txBody>
      </p:sp>
      <p:sp>
        <p:nvSpPr>
          <p:cNvPr id="27673" name="Text Box 25"/>
          <p:cNvSpPr txBox="1">
            <a:spLocks noChangeArrowheads="1"/>
          </p:cNvSpPr>
          <p:nvPr/>
        </p:nvSpPr>
        <p:spPr bwMode="auto">
          <a:xfrm>
            <a:off x="5220547" y="6293486"/>
            <a:ext cx="910827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Normal</a:t>
            </a:r>
          </a:p>
        </p:txBody>
      </p:sp>
      <p:sp>
        <p:nvSpPr>
          <p:cNvPr id="27674" name="Text Box 26"/>
          <p:cNvSpPr txBox="1">
            <a:spLocks noChangeArrowheads="1"/>
          </p:cNvSpPr>
          <p:nvPr/>
        </p:nvSpPr>
        <p:spPr bwMode="auto">
          <a:xfrm>
            <a:off x="6245014" y="7615979"/>
            <a:ext cx="785793" cy="36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76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Shear</a:t>
            </a:r>
          </a:p>
        </p:txBody>
      </p:sp>
      <p:sp>
        <p:nvSpPr>
          <p:cNvPr id="42011" name="Line 27"/>
          <p:cNvSpPr>
            <a:spLocks noChangeShapeType="1"/>
          </p:cNvSpPr>
          <p:nvPr/>
        </p:nvSpPr>
        <p:spPr bwMode="auto">
          <a:xfrm flipV="1">
            <a:off x="10468611" y="1564641"/>
            <a:ext cx="991870" cy="69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2" name="Freeform 30"/>
          <p:cNvSpPr>
            <a:spLocks/>
          </p:cNvSpPr>
          <p:nvPr/>
        </p:nvSpPr>
        <p:spPr bwMode="auto">
          <a:xfrm>
            <a:off x="11460480" y="5054813"/>
            <a:ext cx="1313180" cy="3718348"/>
          </a:xfrm>
          <a:custGeom>
            <a:avLst/>
            <a:gdLst>
              <a:gd name="T0" fmla="*/ 2147483646 w 564"/>
              <a:gd name="T1" fmla="*/ 2147483646 h 1597"/>
              <a:gd name="T2" fmla="*/ 0 w 564"/>
              <a:gd name="T3" fmla="*/ 2147483646 h 1597"/>
              <a:gd name="T4" fmla="*/ 2147483646 w 564"/>
              <a:gd name="T5" fmla="*/ 2147483646 h 1597"/>
              <a:gd name="T6" fmla="*/ 2147483646 w 564"/>
              <a:gd name="T7" fmla="*/ 0 h 1597"/>
              <a:gd name="T8" fmla="*/ 2147483646 w 564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564"/>
              <a:gd name="T16" fmla="*/ 0 h 1597"/>
              <a:gd name="T17" fmla="*/ 564 w 564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564" h="1597">
                <a:moveTo>
                  <a:pt x="150" y="1"/>
                </a:moveTo>
                <a:lnTo>
                  <a:pt x="0" y="1597"/>
                </a:lnTo>
                <a:lnTo>
                  <a:pt x="564" y="1597"/>
                </a:lnTo>
                <a:lnTo>
                  <a:pt x="309" y="0"/>
                </a:lnTo>
                <a:lnTo>
                  <a:pt x="150" y="1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2013" name="Line 31"/>
          <p:cNvSpPr>
            <a:spLocks noChangeShapeType="1"/>
          </p:cNvSpPr>
          <p:nvPr/>
        </p:nvSpPr>
        <p:spPr bwMode="auto">
          <a:xfrm flipH="1">
            <a:off x="12156653" y="5064126"/>
            <a:ext cx="13970" cy="1771861"/>
          </a:xfrm>
          <a:prstGeom prst="line">
            <a:avLst/>
          </a:prstGeom>
          <a:noFill/>
          <a:ln w="31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4" name="Line 33"/>
          <p:cNvSpPr>
            <a:spLocks noChangeShapeType="1"/>
          </p:cNvSpPr>
          <p:nvPr/>
        </p:nvSpPr>
        <p:spPr bwMode="auto">
          <a:xfrm flipV="1">
            <a:off x="12186920" y="4204970"/>
            <a:ext cx="220726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5" name="Line 36"/>
          <p:cNvSpPr>
            <a:spLocks noChangeShapeType="1"/>
          </p:cNvSpPr>
          <p:nvPr/>
        </p:nvSpPr>
        <p:spPr bwMode="auto">
          <a:xfrm>
            <a:off x="13402310" y="4596130"/>
            <a:ext cx="6426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6" name="Text Box 37"/>
          <p:cNvSpPr txBox="1">
            <a:spLocks noChangeArrowheads="1"/>
          </p:cNvSpPr>
          <p:nvPr/>
        </p:nvSpPr>
        <p:spPr bwMode="auto">
          <a:xfrm>
            <a:off x="12012296" y="5948893"/>
            <a:ext cx="322524" cy="408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i="1" dirty="0">
                <a:latin typeface="Symbol" panose="05050102010706020507" pitchFamily="18" charset="2"/>
              </a:rPr>
              <a:t>q</a:t>
            </a:r>
          </a:p>
        </p:txBody>
      </p:sp>
      <p:sp>
        <p:nvSpPr>
          <p:cNvPr id="42017" name="Line 38"/>
          <p:cNvSpPr>
            <a:spLocks noChangeShapeType="1"/>
          </p:cNvSpPr>
          <p:nvPr/>
        </p:nvSpPr>
        <p:spPr bwMode="auto">
          <a:xfrm flipH="1" flipV="1">
            <a:off x="10021570" y="8773160"/>
            <a:ext cx="176022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8" name="Line 39"/>
          <p:cNvSpPr>
            <a:spLocks noChangeShapeType="1"/>
          </p:cNvSpPr>
          <p:nvPr/>
        </p:nvSpPr>
        <p:spPr bwMode="auto">
          <a:xfrm flipH="1">
            <a:off x="11949431" y="7515861"/>
            <a:ext cx="600710" cy="12573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19" name="Line 40"/>
          <p:cNvSpPr>
            <a:spLocks noChangeShapeType="1"/>
          </p:cNvSpPr>
          <p:nvPr/>
        </p:nvSpPr>
        <p:spPr bwMode="auto">
          <a:xfrm flipH="1">
            <a:off x="11907520" y="7515861"/>
            <a:ext cx="670560" cy="74041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stealth" w="lg" len="lg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2020" name="Text Box 41"/>
          <p:cNvSpPr txBox="1">
            <a:spLocks noChangeArrowheads="1"/>
          </p:cNvSpPr>
          <p:nvPr/>
        </p:nvSpPr>
        <p:spPr bwMode="auto">
          <a:xfrm>
            <a:off x="11777134" y="7564756"/>
            <a:ext cx="351378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</a:p>
        </p:txBody>
      </p:sp>
      <p:sp>
        <p:nvSpPr>
          <p:cNvPr id="27690" name="Text Box 42"/>
          <p:cNvSpPr txBox="1">
            <a:spLocks noChangeArrowheads="1"/>
          </p:cNvSpPr>
          <p:nvPr/>
        </p:nvSpPr>
        <p:spPr bwMode="auto">
          <a:xfrm>
            <a:off x="11521018" y="8193406"/>
            <a:ext cx="575799" cy="54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2933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</a:t>
            </a:r>
            <a:r>
              <a:rPr lang="en-US" sz="2933" baseline="-25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</a:t>
            </a:r>
          </a:p>
        </p:txBody>
      </p:sp>
      <p:sp>
        <p:nvSpPr>
          <p:cNvPr id="42022" name="Text Box 44"/>
          <p:cNvSpPr txBox="1">
            <a:spLocks noChangeArrowheads="1"/>
          </p:cNvSpPr>
          <p:nvPr/>
        </p:nvSpPr>
        <p:spPr bwMode="auto">
          <a:xfrm>
            <a:off x="13409297" y="570674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solidFill>
                  <a:schemeClr val="bg1"/>
                </a:solidFill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42023" name="Text Box 46"/>
          <p:cNvSpPr txBox="1">
            <a:spLocks noChangeArrowheads="1"/>
          </p:cNvSpPr>
          <p:nvPr/>
        </p:nvSpPr>
        <p:spPr bwMode="auto">
          <a:xfrm>
            <a:off x="11341736" y="1096646"/>
            <a:ext cx="370614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b</a:t>
            </a:r>
          </a:p>
        </p:txBody>
      </p:sp>
      <p:sp>
        <p:nvSpPr>
          <p:cNvPr id="42024" name="Text Box 47"/>
          <p:cNvSpPr txBox="1">
            <a:spLocks noChangeArrowheads="1"/>
          </p:cNvSpPr>
          <p:nvPr/>
        </p:nvSpPr>
        <p:spPr bwMode="auto">
          <a:xfrm>
            <a:off x="13996036" y="4197986"/>
            <a:ext cx="397866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42025" name="Text Box 48"/>
          <p:cNvSpPr txBox="1">
            <a:spLocks noChangeArrowheads="1"/>
          </p:cNvSpPr>
          <p:nvPr/>
        </p:nvSpPr>
        <p:spPr bwMode="auto">
          <a:xfrm>
            <a:off x="2286848" y="989542"/>
            <a:ext cx="516840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Forces acting on an inclined wall.</a:t>
            </a:r>
          </a:p>
        </p:txBody>
      </p:sp>
      <p:sp>
        <p:nvSpPr>
          <p:cNvPr id="27697" name="Text Box 49"/>
          <p:cNvSpPr txBox="1">
            <a:spLocks noChangeArrowheads="1"/>
          </p:cNvSpPr>
          <p:nvPr/>
        </p:nvSpPr>
        <p:spPr bwMode="auto">
          <a:xfrm>
            <a:off x="734725" y="48363"/>
            <a:ext cx="6506909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451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1052" y="639029"/>
            <a:ext cx="13970000" cy="9317990"/>
            <a:chOff x="611052" y="639029"/>
            <a:chExt cx="13970000" cy="9317990"/>
          </a:xfrm>
        </p:grpSpPr>
        <p:pic>
          <p:nvPicPr>
            <p:cNvPr id="43010" name="Picture 2" descr="rw2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52" y="639029"/>
              <a:ext cx="13970000" cy="93179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1" name="Line 4"/>
            <p:cNvSpPr>
              <a:spLocks noChangeShapeType="1"/>
            </p:cNvSpPr>
            <p:nvPr/>
          </p:nvSpPr>
          <p:spPr bwMode="auto">
            <a:xfrm flipV="1">
              <a:off x="6762509" y="6408639"/>
              <a:ext cx="27940" cy="124333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2" name="Line 5"/>
            <p:cNvSpPr>
              <a:spLocks noChangeShapeType="1"/>
            </p:cNvSpPr>
            <p:nvPr/>
          </p:nvSpPr>
          <p:spPr bwMode="auto">
            <a:xfrm>
              <a:off x="7316652" y="4336423"/>
              <a:ext cx="0" cy="1187450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3" name="Line 6"/>
            <p:cNvSpPr>
              <a:spLocks noChangeShapeType="1"/>
            </p:cNvSpPr>
            <p:nvPr/>
          </p:nvSpPr>
          <p:spPr bwMode="auto">
            <a:xfrm flipH="1">
              <a:off x="7502919" y="5784645"/>
              <a:ext cx="293370" cy="111760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 type="stealth" w="lg" len="lg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5" name="Freeform 8"/>
            <p:cNvSpPr>
              <a:spLocks/>
            </p:cNvSpPr>
            <p:nvPr/>
          </p:nvSpPr>
          <p:spPr bwMode="auto">
            <a:xfrm flipV="1">
              <a:off x="7526203" y="2701932"/>
              <a:ext cx="1438910" cy="754380"/>
            </a:xfrm>
            <a:custGeom>
              <a:avLst/>
              <a:gdLst>
                <a:gd name="T0" fmla="*/ 0 w 618"/>
                <a:gd name="T1" fmla="*/ 2147483646 h 276"/>
                <a:gd name="T2" fmla="*/ 2147483646 w 618"/>
                <a:gd name="T3" fmla="*/ 2147483646 h 276"/>
                <a:gd name="T4" fmla="*/ 2147483646 w 618"/>
                <a:gd name="T5" fmla="*/ 2147483646 h 276"/>
                <a:gd name="T6" fmla="*/ 0 60000 65536"/>
                <a:gd name="T7" fmla="*/ 0 60000 65536"/>
                <a:gd name="T8" fmla="*/ 0 60000 65536"/>
                <a:gd name="T9" fmla="*/ 0 w 618"/>
                <a:gd name="T10" fmla="*/ 0 h 276"/>
                <a:gd name="T11" fmla="*/ 618 w 618"/>
                <a:gd name="T12" fmla="*/ 276 h 27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18" h="276">
                  <a:moveTo>
                    <a:pt x="0" y="6"/>
                  </a:moveTo>
                  <a:cubicBezTo>
                    <a:pt x="384" y="0"/>
                    <a:pt x="36" y="276"/>
                    <a:pt x="300" y="258"/>
                  </a:cubicBezTo>
                  <a:cubicBezTo>
                    <a:pt x="564" y="240"/>
                    <a:pt x="570" y="222"/>
                    <a:pt x="618" y="21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33" name="Text Box 9"/>
            <p:cNvSpPr txBox="1">
              <a:spLocks noChangeArrowheads="1"/>
            </p:cNvSpPr>
            <p:nvPr/>
          </p:nvSpPr>
          <p:spPr bwMode="auto">
            <a:xfrm>
              <a:off x="8974426" y="2382952"/>
              <a:ext cx="2854537" cy="10400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 sz="2053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Active Wedge. Exerting pressure on the wall</a:t>
              </a:r>
            </a:p>
          </p:txBody>
        </p:sp>
        <p:sp>
          <p:nvSpPr>
            <p:cNvPr id="43017" name="Line 10"/>
            <p:cNvSpPr>
              <a:spLocks noChangeShapeType="1"/>
            </p:cNvSpPr>
            <p:nvPr/>
          </p:nvSpPr>
          <p:spPr bwMode="auto">
            <a:xfrm flipV="1">
              <a:off x="6776479" y="2320085"/>
              <a:ext cx="0" cy="6705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8" name="Line 11"/>
            <p:cNvSpPr>
              <a:spLocks noChangeShapeType="1"/>
            </p:cNvSpPr>
            <p:nvPr/>
          </p:nvSpPr>
          <p:spPr bwMode="auto">
            <a:xfrm flipH="1">
              <a:off x="5994159" y="2618112"/>
              <a:ext cx="745067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19" name="Text Box 12"/>
            <p:cNvSpPr txBox="1">
              <a:spLocks noChangeArrowheads="1"/>
            </p:cNvSpPr>
            <p:nvPr/>
          </p:nvSpPr>
          <p:spPr bwMode="auto">
            <a:xfrm>
              <a:off x="2878849" y="2070954"/>
              <a:ext cx="3567259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Wall Displacement = </a:t>
              </a:r>
              <a:r>
                <a:rPr lang="en-US" altLang="en-US" sz="2640" dirty="0">
                  <a:latin typeface="Symbol" panose="05050102010706020507" pitchFamily="18" charset="2"/>
                </a:rPr>
                <a:t>D</a:t>
              </a:r>
            </a:p>
          </p:txBody>
        </p:sp>
        <p:sp>
          <p:nvSpPr>
            <p:cNvPr id="52237" name="Text Box 13"/>
            <p:cNvSpPr txBox="1">
              <a:spLocks noChangeArrowheads="1"/>
            </p:cNvSpPr>
            <p:nvPr/>
          </p:nvSpPr>
          <p:spPr bwMode="auto">
            <a:xfrm>
              <a:off x="7069849" y="3789265"/>
              <a:ext cx="567784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W</a:t>
              </a:r>
            </a:p>
          </p:txBody>
        </p:sp>
        <p:sp>
          <p:nvSpPr>
            <p:cNvPr id="43021" name="Line 16"/>
            <p:cNvSpPr>
              <a:spLocks noChangeShapeType="1"/>
            </p:cNvSpPr>
            <p:nvPr/>
          </p:nvSpPr>
          <p:spPr bwMode="auto">
            <a:xfrm flipH="1" flipV="1">
              <a:off x="7800946" y="5784645"/>
              <a:ext cx="987213" cy="298027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2" name="Line 17"/>
            <p:cNvSpPr>
              <a:spLocks noChangeShapeType="1"/>
            </p:cNvSpPr>
            <p:nvPr/>
          </p:nvSpPr>
          <p:spPr bwMode="auto">
            <a:xfrm flipH="1" flipV="1">
              <a:off x="7856825" y="5840525"/>
              <a:ext cx="726440" cy="912707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3" name="Line 18"/>
            <p:cNvSpPr>
              <a:spLocks noChangeShapeType="1"/>
            </p:cNvSpPr>
            <p:nvPr/>
          </p:nvSpPr>
          <p:spPr bwMode="auto">
            <a:xfrm>
              <a:off x="5770639" y="6399325"/>
              <a:ext cx="1024467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3024" name="Line 19"/>
            <p:cNvSpPr>
              <a:spLocks noChangeShapeType="1"/>
            </p:cNvSpPr>
            <p:nvPr/>
          </p:nvSpPr>
          <p:spPr bwMode="auto">
            <a:xfrm flipV="1">
              <a:off x="5714759" y="6436579"/>
              <a:ext cx="1005840" cy="91270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52244" name="Text Box 20"/>
            <p:cNvSpPr txBox="1">
              <a:spLocks noChangeArrowheads="1"/>
            </p:cNvSpPr>
            <p:nvPr/>
          </p:nvSpPr>
          <p:spPr bwMode="auto">
            <a:xfrm>
              <a:off x="5114049" y="7179318"/>
              <a:ext cx="644728" cy="543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2933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Pa</a:t>
              </a:r>
            </a:p>
          </p:txBody>
        </p:sp>
        <p:sp>
          <p:nvSpPr>
            <p:cNvPr id="52245" name="Text Box 21"/>
            <p:cNvSpPr txBox="1">
              <a:spLocks noChangeArrowheads="1"/>
            </p:cNvSpPr>
            <p:nvPr/>
          </p:nvSpPr>
          <p:spPr bwMode="auto">
            <a:xfrm>
              <a:off x="5747355" y="6355088"/>
              <a:ext cx="385042" cy="580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3171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</a:rPr>
                <a:t>d</a:t>
              </a:r>
            </a:p>
          </p:txBody>
        </p:sp>
        <p:sp>
          <p:nvSpPr>
            <p:cNvPr id="43027" name="Text Box 22"/>
            <p:cNvSpPr txBox="1">
              <a:spLocks noChangeArrowheads="1"/>
            </p:cNvSpPr>
            <p:nvPr/>
          </p:nvSpPr>
          <p:spPr bwMode="auto">
            <a:xfrm>
              <a:off x="8168822" y="5908048"/>
              <a:ext cx="360996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  <a:latin typeface="Symbol" panose="05050102010706020507" pitchFamily="18" charset="2"/>
                </a:rPr>
                <a:t>f</a:t>
              </a:r>
            </a:p>
          </p:txBody>
        </p:sp>
        <p:sp>
          <p:nvSpPr>
            <p:cNvPr id="43028" name="Text Box 23"/>
            <p:cNvSpPr txBox="1">
              <a:spLocks noChangeArrowheads="1"/>
            </p:cNvSpPr>
            <p:nvPr/>
          </p:nvSpPr>
          <p:spPr bwMode="auto">
            <a:xfrm>
              <a:off x="8541355" y="6639144"/>
              <a:ext cx="391454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b="1" dirty="0">
                  <a:solidFill>
                    <a:schemeClr val="hlink"/>
                  </a:solidFill>
                </a:rPr>
                <a:t>F</a:t>
              </a:r>
            </a:p>
          </p:txBody>
        </p:sp>
        <p:sp>
          <p:nvSpPr>
            <p:cNvPr id="43029" name="Text Box 24"/>
            <p:cNvSpPr txBox="1">
              <a:spLocks noChangeArrowheads="1"/>
            </p:cNvSpPr>
            <p:nvPr/>
          </p:nvSpPr>
          <p:spPr bwMode="auto">
            <a:xfrm>
              <a:off x="8783503" y="5889421"/>
              <a:ext cx="910827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Normal</a:t>
              </a:r>
            </a:p>
          </p:txBody>
        </p:sp>
        <p:sp>
          <p:nvSpPr>
            <p:cNvPr id="43030" name="Text Box 25"/>
            <p:cNvSpPr txBox="1">
              <a:spLocks noChangeArrowheads="1"/>
            </p:cNvSpPr>
            <p:nvPr/>
          </p:nvSpPr>
          <p:spPr bwMode="auto">
            <a:xfrm>
              <a:off x="7311996" y="6820754"/>
              <a:ext cx="785793" cy="363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Shear</a:t>
              </a:r>
            </a:p>
          </p:txBody>
        </p:sp>
        <p:sp>
          <p:nvSpPr>
            <p:cNvPr id="52250" name="Text Box 26"/>
            <p:cNvSpPr txBox="1">
              <a:spLocks noChangeArrowheads="1"/>
            </p:cNvSpPr>
            <p:nvPr/>
          </p:nvSpPr>
          <p:spPr bwMode="auto">
            <a:xfrm>
              <a:off x="4890529" y="6187448"/>
              <a:ext cx="910827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Normal</a:t>
              </a:r>
            </a:p>
          </p:txBody>
        </p:sp>
        <p:sp>
          <p:nvSpPr>
            <p:cNvPr id="52251" name="Text Box 27"/>
            <p:cNvSpPr txBox="1">
              <a:spLocks noChangeArrowheads="1"/>
            </p:cNvSpPr>
            <p:nvPr/>
          </p:nvSpPr>
          <p:spPr bwMode="auto">
            <a:xfrm>
              <a:off x="5914996" y="7509941"/>
              <a:ext cx="785793" cy="363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76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Shear</a:t>
              </a:r>
            </a:p>
          </p:txBody>
        </p:sp>
        <p:sp>
          <p:nvSpPr>
            <p:cNvPr id="43033" name="Text Box 28"/>
            <p:cNvSpPr txBox="1">
              <a:spLocks noChangeArrowheads="1"/>
            </p:cNvSpPr>
            <p:nvPr/>
          </p:nvSpPr>
          <p:spPr bwMode="auto">
            <a:xfrm>
              <a:off x="2054620" y="869534"/>
              <a:ext cx="4022255" cy="4985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Forces acting on the wall.</a:t>
              </a:r>
            </a:p>
          </p:txBody>
        </p:sp>
      </p:grpSp>
      <p:sp>
        <p:nvSpPr>
          <p:cNvPr id="52253" name="Text Box 29"/>
          <p:cNvSpPr txBox="1">
            <a:spLocks noChangeArrowheads="1"/>
          </p:cNvSpPr>
          <p:nvPr/>
        </p:nvSpPr>
        <p:spPr bwMode="auto">
          <a:xfrm>
            <a:off x="403557" y="58742"/>
            <a:ext cx="661912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 Earth Pressure </a:t>
            </a:r>
            <a:r>
              <a:rPr lang="en-US" sz="3171" b="1" u="sng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Method</a:t>
            </a:r>
            <a:endParaRPr lang="en-US" sz="3171" b="1" u="sng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12306086" y="9638919"/>
            <a:ext cx="2772747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b="1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</p:spTree>
    <p:extLst>
      <p:ext uri="{BB962C8B-B14F-4D97-AF65-F5344CB8AC3E}">
        <p14:creationId xmlns:p14="http://schemas.microsoft.com/office/powerpoint/2010/main" val="7420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Rectangle 648"/>
          <p:cNvSpPr/>
          <p:nvPr/>
        </p:nvSpPr>
        <p:spPr>
          <a:xfrm>
            <a:off x="160386" y="8265226"/>
            <a:ext cx="9613005" cy="14012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122032" y="280500"/>
            <a:ext cx="4668073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sz="2400" b="1" dirty="0"/>
              <a:t>COULOMB’S WEDGE THEORY</a:t>
            </a:r>
            <a:endParaRPr lang="en-US" altLang="en-US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9" name="TextBox 308"/>
          <p:cNvSpPr txBox="1"/>
          <p:nvPr/>
        </p:nvSpPr>
        <p:spPr>
          <a:xfrm>
            <a:off x="438853" y="2820279"/>
            <a:ext cx="36729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latin typeface="Arial Narrow" panose="020B0606020202030204" pitchFamily="34" charset="0"/>
              </a:rPr>
              <a:t>W </a:t>
            </a:r>
            <a:r>
              <a:rPr lang="en-US" sz="1200" dirty="0">
                <a:latin typeface="Arial Narrow" panose="020B0606020202030204" pitchFamily="34" charset="0"/>
              </a:rPr>
              <a:t>= </a:t>
            </a:r>
            <a:r>
              <a:rPr lang="en-US" sz="1200" dirty="0" smtClean="0">
                <a:latin typeface="Arial Narrow" panose="020B0606020202030204" pitchFamily="34" charset="0"/>
              </a:rPr>
              <a:t>g </a:t>
            </a:r>
            <a:r>
              <a:rPr lang="en-US" sz="1200" dirty="0">
                <a:latin typeface="Arial Narrow" panose="020B0606020202030204" pitchFamily="34" charset="0"/>
              </a:rPr>
              <a:t>(area of wedge </a:t>
            </a:r>
            <a:r>
              <a:rPr lang="en-US" sz="1200" i="1" dirty="0">
                <a:latin typeface="Arial Narrow" panose="020B0606020202030204" pitchFamily="34" charset="0"/>
              </a:rPr>
              <a:t>ABC</a:t>
            </a:r>
            <a:r>
              <a:rPr lang="en-US" sz="1200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311" name="TextBox 310"/>
          <p:cNvSpPr txBox="1"/>
          <p:nvPr/>
        </p:nvSpPr>
        <p:spPr>
          <a:xfrm>
            <a:off x="438853" y="3221414"/>
            <a:ext cx="17572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From the triangles of forces,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7" name="TextBox 636"/>
              <p:cNvSpPr txBox="1"/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func>
                            <m:func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7" name="TextBox 6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3622549"/>
                <a:ext cx="2473818" cy="378502"/>
              </a:xfrm>
              <a:prstGeom prst="rect">
                <a:avLst/>
              </a:prstGeom>
              <a:blipFill rotWithShape="0">
                <a:blip r:embed="rId2"/>
                <a:stretch>
                  <a:fillRect l="-985" t="-1613" r="-1724" b="-209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8" name="TextBox 637"/>
              <p:cNvSpPr txBox="1"/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𝑊</m:t>
                          </m:r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−∅)</m:t>
                              </m:r>
                            </m:e>
                          </m:func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38" name="TextBox 6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4125187"/>
                <a:ext cx="1924821" cy="384914"/>
              </a:xfrm>
              <a:prstGeom prst="rect">
                <a:avLst/>
              </a:prstGeom>
              <a:blipFill rotWithShape="0">
                <a:blip r:embed="rId3"/>
                <a:stretch>
                  <a:fillRect l="-1582" t="-6349" r="-2215" b="-1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9" name="TextBox 638"/>
          <p:cNvSpPr txBox="1"/>
          <p:nvPr/>
        </p:nvSpPr>
        <p:spPr>
          <a:xfrm>
            <a:off x="438853" y="4634237"/>
            <a:ext cx="13539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Substituting for </a:t>
            </a:r>
            <a:r>
              <a:rPr lang="en-US" sz="1200" i="1" dirty="0"/>
              <a:t>W</a:t>
            </a:r>
            <a:r>
              <a:rPr lang="en-US" sz="1200" dirty="0"/>
              <a:t>,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0" name="TextBox 639"/>
              <p:cNvSpPr txBox="1"/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sSup>
                            <m:sSupPr>
                              <m:ctrlPr>
                                <a:rPr lang="en-US" sz="12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12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func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⁡(</m:t>
                          </m:r>
                          <m:sSup>
                            <m:sSupPr>
                              <m:ctrlP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180</m:t>
                              </m:r>
                            </m:e>
                            <m:sup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200" b="0" i="1" smtClean="0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.</m:t>
                          </m:r>
                          <m:r>
                            <m:rPr>
                              <m:sty m:val="p"/>
                            </m:rPr>
                            <a:rPr lang="en-US" sz="120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⁡(</m:t>
                          </m:r>
                          <m:r>
                            <m:rPr>
                              <m:sty m:val="p"/>
                            </m:rPr>
                            <a:rPr lang="el-GR" sz="1200" i="1">
                              <a:latin typeface="Cambria Math" panose="02040503050406030204" pitchFamily="18" charset="0"/>
                            </a:rPr>
                            <m:t>θ</m:t>
                          </m:r>
                          <m:r>
                            <a:rPr lang="en-US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l-GR" sz="1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640" name="TextBox 6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53" y="5035372"/>
                <a:ext cx="4171398" cy="403316"/>
              </a:xfrm>
              <a:prstGeom prst="rect">
                <a:avLst/>
              </a:prstGeom>
              <a:blipFill rotWithShape="0">
                <a:blip r:embed="rId4"/>
                <a:stretch>
                  <a:fillRect l="-439" r="-877" b="-196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1" name="TextBox 640"/>
          <p:cNvSpPr txBox="1"/>
          <p:nvPr/>
        </p:nvSpPr>
        <p:spPr>
          <a:xfrm>
            <a:off x="438853" y="5562824"/>
            <a:ext cx="5052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maximum value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is obtained by equating the first derivative of </a:t>
            </a:r>
            <a:r>
              <a:rPr lang="en-US" sz="1200" i="1" dirty="0">
                <a:latin typeface="Arial Narrow" panose="020B0606020202030204" pitchFamily="34" charset="0"/>
              </a:rPr>
              <a:t>Pa </a:t>
            </a:r>
            <a:r>
              <a:rPr lang="en-US" sz="1200" dirty="0">
                <a:latin typeface="Arial Narrow" panose="020B0606020202030204" pitchFamily="34" charset="0"/>
              </a:rPr>
              <a:t>with respect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to </a:t>
            </a:r>
            <a:r>
              <a:rPr lang="el-GR" sz="1200" dirty="0">
                <a:latin typeface="Arial Narrow" panose="020B0606020202030204" pitchFamily="34" charset="0"/>
              </a:rPr>
              <a:t>θ </a:t>
            </a:r>
            <a:r>
              <a:rPr lang="en-US" sz="1200" dirty="0">
                <a:latin typeface="Arial Narrow" panose="020B0606020202030204" pitchFamily="34" charset="0"/>
              </a:rPr>
              <a:t>to zero</a:t>
            </a:r>
            <a:r>
              <a:rPr lang="en-US" sz="1200" dirty="0" smtClean="0">
                <a:latin typeface="Arial Narrow" panose="020B0606020202030204" pitchFamily="34" charset="0"/>
              </a:rPr>
              <a:t>; or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642" name="TextBox 641"/>
          <p:cNvSpPr txBox="1"/>
          <p:nvPr/>
        </p:nvSpPr>
        <p:spPr>
          <a:xfrm>
            <a:off x="438853" y="6028227"/>
            <a:ext cx="3872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0" dirty="0" smtClean="0">
                <a:latin typeface="+mj-lt"/>
              </a:rPr>
              <a:t>(∂</a:t>
            </a:r>
            <a:r>
              <a:rPr lang="en-US" sz="1200" b="0" i="0" dirty="0" smtClean="0">
                <a:latin typeface="+mj-lt"/>
              </a:rPr>
              <a:t>P</a:t>
            </a:r>
            <a:r>
              <a:rPr lang="en-US" sz="1200" b="0" i="0" baseline="-25000" dirty="0" smtClean="0">
                <a:latin typeface="+mj-lt"/>
              </a:rPr>
              <a:t>a</a:t>
            </a:r>
            <a:r>
              <a:rPr lang="en-US" sz="1200" b="0" i="0" dirty="0" smtClean="0">
                <a:latin typeface="+mj-lt"/>
              </a:rPr>
              <a:t>)/</a:t>
            </a:r>
            <a:r>
              <a:rPr lang="en-US" sz="1200" i="0" dirty="0" smtClean="0">
                <a:latin typeface="+mj-lt"/>
              </a:rPr>
              <a:t>∂</a:t>
            </a:r>
            <a:r>
              <a:rPr lang="en-US" sz="1200" i="0" dirty="0" smtClean="0">
                <a:latin typeface="Symbol" panose="05050102010706020507" pitchFamily="18" charset="2"/>
              </a:rPr>
              <a:t>q </a:t>
            </a:r>
            <a:r>
              <a:rPr lang="en-US" sz="1200" dirty="0" smtClean="0"/>
              <a:t>= </a:t>
            </a:r>
            <a:r>
              <a:rPr lang="en-US" sz="1200" dirty="0"/>
              <a:t>0</a:t>
            </a:r>
            <a:r>
              <a:rPr lang="en-US" sz="1200" dirty="0" smtClean="0"/>
              <a:t>, and </a:t>
            </a:r>
            <a:r>
              <a:rPr lang="en-US" sz="1200" dirty="0"/>
              <a:t>substituting the corresponding value of θ.</a:t>
            </a:r>
          </a:p>
        </p:txBody>
      </p:sp>
      <p:sp>
        <p:nvSpPr>
          <p:cNvPr id="356" name="TextBox 355"/>
          <p:cNvSpPr txBox="1"/>
          <p:nvPr/>
        </p:nvSpPr>
        <p:spPr>
          <a:xfrm>
            <a:off x="438853" y="6283546"/>
            <a:ext cx="2436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The value of </a:t>
            </a:r>
            <a:r>
              <a:rPr lang="en-US" sz="1200" i="1" dirty="0">
                <a:latin typeface="Arial Narrow" panose="020B0606020202030204" pitchFamily="34" charset="0"/>
              </a:rPr>
              <a:t>P</a:t>
            </a:r>
            <a:r>
              <a:rPr lang="en-US" sz="1200" i="1" baseline="-25000" dirty="0">
                <a:latin typeface="Arial Narrow" panose="020B0606020202030204" pitchFamily="34" charset="0"/>
              </a:rPr>
              <a:t>a</a:t>
            </a:r>
            <a:r>
              <a:rPr lang="en-US" sz="1200" i="1" dirty="0">
                <a:latin typeface="Arial Narrow" panose="020B0606020202030204" pitchFamily="34" charset="0"/>
              </a:rPr>
              <a:t> </a:t>
            </a:r>
            <a:r>
              <a:rPr lang="en-US" sz="1200" dirty="0">
                <a:latin typeface="Arial Narrow" panose="020B0606020202030204" pitchFamily="34" charset="0"/>
              </a:rPr>
              <a:t>so obtained is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3" name="TextBox 642"/>
              <p:cNvSpPr txBox="1"/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𝛾</m:t>
                      </m:r>
                      <m:sSup>
                        <m:s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4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4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4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4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4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4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4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4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4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4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</m:den>
                                      </m:f>
                                    </m:e>
                                  </m:rad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643" name="TextBox 6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79" y="6659724"/>
                <a:ext cx="4906792" cy="98898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1" name="Rectangle 430"/>
          <p:cNvSpPr/>
          <p:nvPr/>
        </p:nvSpPr>
        <p:spPr>
          <a:xfrm>
            <a:off x="148512" y="8508113"/>
            <a:ext cx="7248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latin typeface="Arial Narrow" panose="020B0606020202030204" pitchFamily="34" charset="0"/>
              </a:rPr>
              <a:t>Where </a:t>
            </a:r>
            <a:endParaRPr lang="en-US" sz="1600" dirty="0">
              <a:latin typeface="Arial Narrow" panose="020B0606020202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6" name="TextBox 645"/>
              <p:cNvSpPr txBox="1"/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600" b="0" i="0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𝛾</m:t>
                    </m:r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1600" dirty="0" smtClean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46" name="TextBox 6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0255" y="7836417"/>
                <a:ext cx="1430263" cy="347659"/>
              </a:xfrm>
              <a:prstGeom prst="rect">
                <a:avLst/>
              </a:prstGeom>
              <a:blipFill rotWithShape="0">
                <a:blip r:embed="rId6"/>
                <a:stretch>
                  <a:fillRect l="-5128" r="-855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7" name="Rectangle 646"/>
          <p:cNvSpPr/>
          <p:nvPr/>
        </p:nvSpPr>
        <p:spPr>
          <a:xfrm>
            <a:off x="438853" y="7492929"/>
            <a:ext cx="15488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This is usually written 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8" name="TextBox 647"/>
              <p:cNvSpPr txBox="1"/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m:rPr>
                          <m:nor/>
                        </m:rP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1600" i="1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being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the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coefficient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of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active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earth</m:t>
                      </m:r>
                      <m:r>
                        <m:rPr>
                          <m:nor/>
                        </m:rPr>
                        <a:rPr lang="en-US" sz="1600"/>
                        <m:t> </m:t>
                      </m:r>
                      <m:r>
                        <m:rPr>
                          <m:nor/>
                        </m:rPr>
                        <a:rPr lang="en-US" sz="1600"/>
                        <m:t>pressur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 panose="02040503050406030204" pitchFamily="18" charset="0"/>
                            </a:rPr>
                            <m:t>ϕ</m:t>
                          </m:r>
                          <m:r>
                            <a:rPr lang="en-US" sz="16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16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α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1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α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δ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f>
                                        <m:f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∅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</m:num>
                                        <m:den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−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𝛿</m:t>
                                                  </m:r>
                                                </m:e>
                                              </m:d>
                                            </m:e>
                                          </m:func>
                                          <m:func>
                                            <m:funcPr>
                                              <m:ctrlP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uncPr>
                                            <m:fNam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n-US" sz="1600">
                                                  <a:latin typeface="Cambria Math" panose="02040503050406030204" pitchFamily="18" charset="0"/>
                                                </a:rPr>
                                                <m:t>sin</m:t>
                                              </m:r>
                                            </m:fName>
                                            <m:e>
                                              <m:d>
                                                <m:dPr>
                                                  <m:ctrlPr>
                                                    <a:rPr lang="en-US" sz="16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𝛼</m:t>
                                                  </m:r>
                                                  <m:r>
                                                    <a:rPr lang="en-US" sz="160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+</m:t>
                                                  </m:r>
                                                  <m:r>
                                                    <a:rPr lang="el-GR" sz="16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en-US" sz="16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 </m:t>
                                              </m:r>
                                            </m:e>
                                          </m:func>
                                          <m:r>
                                            <a:rPr lang="en-US" sz="16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</m:den>
                                      </m:f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   </m:t>
                                      </m:r>
                                    </m:e>
                                  </m:rad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48" name="TextBox 6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251" y="8391230"/>
                <a:ext cx="8890895" cy="1130438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6869927" y="403736"/>
            <a:ext cx="7500072" cy="4144754"/>
            <a:chOff x="774506" y="827019"/>
            <a:chExt cx="5603011" cy="2440249"/>
          </a:xfrm>
        </p:grpSpPr>
        <p:sp>
          <p:nvSpPr>
            <p:cNvPr id="15" name="Trapezoid 14"/>
            <p:cNvSpPr/>
            <p:nvPr/>
          </p:nvSpPr>
          <p:spPr>
            <a:xfrm>
              <a:off x="1317676" y="1352313"/>
              <a:ext cx="1066432" cy="141189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0000">
                <a:alpha val="9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2053581" y="1028740"/>
              <a:ext cx="2514109" cy="1733755"/>
            </a:xfrm>
            <a:custGeom>
              <a:avLst/>
              <a:gdLst>
                <a:gd name="connsiteX0" fmla="*/ 0 w 4267200"/>
                <a:gd name="connsiteY0" fmla="*/ 2292178 h 2292178"/>
                <a:gd name="connsiteX1" fmla="*/ 2133600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0 w 4267200"/>
                <a:gd name="connsiteY0" fmla="*/ 2292178 h 2292178"/>
                <a:gd name="connsiteX1" fmla="*/ 45308 w 4267200"/>
                <a:gd name="connsiteY1" fmla="*/ 0 h 2292178"/>
                <a:gd name="connsiteX2" fmla="*/ 4267200 w 4267200"/>
                <a:gd name="connsiteY2" fmla="*/ 2292178 h 2292178"/>
                <a:gd name="connsiteX3" fmla="*/ 0 w 4267200"/>
                <a:gd name="connsiteY3" fmla="*/ 2292178 h 2292178"/>
                <a:gd name="connsiteX0" fmla="*/ 819665 w 4221892"/>
                <a:gd name="connsiteY0" fmla="*/ 3478427 h 3478427"/>
                <a:gd name="connsiteX1" fmla="*/ 0 w 4221892"/>
                <a:gd name="connsiteY1" fmla="*/ 0 h 3478427"/>
                <a:gd name="connsiteX2" fmla="*/ 4221892 w 4221892"/>
                <a:gd name="connsiteY2" fmla="*/ 2292178 h 3478427"/>
                <a:gd name="connsiteX3" fmla="*/ 819665 w 4221892"/>
                <a:gd name="connsiteY3" fmla="*/ 3478427 h 3478427"/>
                <a:gd name="connsiteX0" fmla="*/ 819665 w 6186617"/>
                <a:gd name="connsiteY0" fmla="*/ 4287795 h 4287795"/>
                <a:gd name="connsiteX1" fmla="*/ 0 w 6186617"/>
                <a:gd name="connsiteY1" fmla="*/ 809368 h 4287795"/>
                <a:gd name="connsiteX2" fmla="*/ 6186617 w 6186617"/>
                <a:gd name="connsiteY2" fmla="*/ 0 h 4287795"/>
                <a:gd name="connsiteX3" fmla="*/ 819665 w 6186617"/>
                <a:gd name="connsiteY3" fmla="*/ 4287795 h 4287795"/>
                <a:gd name="connsiteX0" fmla="*/ 819665 w 6204905"/>
                <a:gd name="connsiteY0" fmla="*/ 4324371 h 4324371"/>
                <a:gd name="connsiteX1" fmla="*/ 0 w 6204905"/>
                <a:gd name="connsiteY1" fmla="*/ 845944 h 4324371"/>
                <a:gd name="connsiteX2" fmla="*/ 6204905 w 6204905"/>
                <a:gd name="connsiteY2" fmla="*/ 0 h 4324371"/>
                <a:gd name="connsiteX3" fmla="*/ 819665 w 6204905"/>
                <a:gd name="connsiteY3" fmla="*/ 4324371 h 4324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4905" h="4324371">
                  <a:moveTo>
                    <a:pt x="819665" y="4324371"/>
                  </a:moveTo>
                  <a:lnTo>
                    <a:pt x="0" y="845944"/>
                  </a:lnTo>
                  <a:lnTo>
                    <a:pt x="6204905" y="0"/>
                  </a:lnTo>
                  <a:lnTo>
                    <a:pt x="819665" y="4324371"/>
                  </a:lnTo>
                  <a:close/>
                </a:path>
              </a:pathLst>
            </a:custGeom>
            <a:solidFill>
              <a:schemeClr val="accent6">
                <a:alpha val="18000"/>
              </a:schemeClr>
            </a:solidFill>
            <a:ln>
              <a:solidFill>
                <a:schemeClr val="tx1">
                  <a:alpha val="3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2062187" y="891865"/>
              <a:ext cx="3488851" cy="47246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2868843" y="1571729"/>
              <a:ext cx="0" cy="493997"/>
            </a:xfrm>
            <a:prstGeom prst="straightConnector1">
              <a:avLst/>
            </a:prstGeom>
            <a:ln w="57150">
              <a:solidFill>
                <a:schemeClr val="accent6">
                  <a:lumMod val="75000"/>
                </a:schemeClr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038654" y="2237150"/>
              <a:ext cx="339623" cy="401372"/>
            </a:xfrm>
            <a:prstGeom prst="line">
              <a:avLst/>
            </a:prstGeom>
            <a:ln w="6350">
              <a:solidFill>
                <a:srgbClr val="0070C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 flipV="1">
              <a:off x="3046463" y="2239608"/>
              <a:ext cx="256071" cy="720057"/>
            </a:xfrm>
            <a:prstGeom prst="straightConnector1">
              <a:avLst/>
            </a:prstGeom>
            <a:ln w="19050">
              <a:solidFill>
                <a:srgbClr val="0070C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2798331" y="1555040"/>
              <a:ext cx="451763" cy="125168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1875909" y="1621129"/>
              <a:ext cx="1153482" cy="98058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 flipV="1">
              <a:off x="1888259" y="2270734"/>
              <a:ext cx="380377" cy="333448"/>
            </a:xfrm>
            <a:prstGeom prst="straightConnector1">
              <a:avLst/>
            </a:prstGeom>
            <a:ln w="12700">
              <a:solidFill>
                <a:srgbClr val="FF0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1724440" y="2271958"/>
              <a:ext cx="540926" cy="11114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2761301" y="2025308"/>
              <a:ext cx="31290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42" name="Oval 41"/>
            <p:cNvSpPr/>
            <p:nvPr/>
          </p:nvSpPr>
          <p:spPr>
            <a:xfrm>
              <a:off x="2849699" y="1735052"/>
              <a:ext cx="44460" cy="4446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 rot="20795995">
              <a:off x="2176764" y="2208523"/>
              <a:ext cx="84466" cy="7385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4" name="Arc 43"/>
            <p:cNvSpPr/>
            <p:nvPr/>
          </p:nvSpPr>
          <p:spPr>
            <a:xfrm rot="11695940">
              <a:off x="2111209" y="2265354"/>
              <a:ext cx="100376" cy="107877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5403" y="2253697"/>
              <a:ext cx="24878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0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2053581" y="1376602"/>
              <a:ext cx="105680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2942603">
              <a:off x="2610677" y="1264173"/>
              <a:ext cx="128478" cy="108728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58" name="TextBox 557"/>
            <p:cNvSpPr txBox="1"/>
            <p:nvPr/>
          </p:nvSpPr>
          <p:spPr>
            <a:xfrm>
              <a:off x="2919593" y="1167163"/>
              <a:ext cx="255198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94" name="Arc 93"/>
            <p:cNvSpPr/>
            <p:nvPr/>
          </p:nvSpPr>
          <p:spPr>
            <a:xfrm rot="6217960">
              <a:off x="3105959" y="2389770"/>
              <a:ext cx="123499" cy="139597"/>
            </a:xfrm>
            <a:prstGeom prst="arc">
              <a:avLst/>
            </a:prstGeom>
            <a:ln w="31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6" name="TextBox 585"/>
            <p:cNvSpPr txBox="1"/>
            <p:nvPr/>
          </p:nvSpPr>
          <p:spPr>
            <a:xfrm>
              <a:off x="3141023" y="2471605"/>
              <a:ext cx="25840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2060"/>
                  </a:solidFill>
                  <a:latin typeface="Symbol" panose="05050102010706020507" pitchFamily="18" charset="2"/>
                </a:rPr>
                <a:t>f</a:t>
              </a:r>
              <a:endParaRPr lang="en-US" sz="1100" dirty="0">
                <a:solidFill>
                  <a:srgbClr val="00206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118285" y="2238351"/>
              <a:ext cx="27603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N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2714469" y="2312724"/>
              <a:ext cx="291475" cy="223305"/>
              <a:chOff x="6019800" y="4419600"/>
              <a:chExt cx="719369" cy="551124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8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89" name="Group 588"/>
            <p:cNvGrpSpPr/>
            <p:nvPr/>
          </p:nvGrpSpPr>
          <p:grpSpPr>
            <a:xfrm>
              <a:off x="3099903" y="1999101"/>
              <a:ext cx="291475" cy="223305"/>
              <a:chOff x="6019800" y="4419600"/>
              <a:chExt cx="719369" cy="551124"/>
            </a:xfrm>
          </p:grpSpPr>
          <p:cxnSp>
            <p:nvCxnSpPr>
              <p:cNvPr id="590" name="Straight Connector 589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1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2" name="Group 591"/>
            <p:cNvGrpSpPr/>
            <p:nvPr/>
          </p:nvGrpSpPr>
          <p:grpSpPr>
            <a:xfrm>
              <a:off x="3516030" y="1669288"/>
              <a:ext cx="291475" cy="223305"/>
              <a:chOff x="6019800" y="4419600"/>
              <a:chExt cx="719369" cy="551124"/>
            </a:xfrm>
          </p:grpSpPr>
          <p:cxnSp>
            <p:nvCxnSpPr>
              <p:cNvPr id="593" name="Straight Connector 592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4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5" name="Group 594"/>
            <p:cNvGrpSpPr/>
            <p:nvPr/>
          </p:nvGrpSpPr>
          <p:grpSpPr>
            <a:xfrm>
              <a:off x="4005680" y="1281848"/>
              <a:ext cx="291475" cy="223305"/>
              <a:chOff x="6019800" y="4419600"/>
              <a:chExt cx="719369" cy="551124"/>
            </a:xfrm>
          </p:grpSpPr>
          <p:cxnSp>
            <p:nvCxnSpPr>
              <p:cNvPr id="596" name="Straight Connector 595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ln w="127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7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598" name="Group 597"/>
            <p:cNvGrpSpPr/>
            <p:nvPr/>
          </p:nvGrpSpPr>
          <p:grpSpPr>
            <a:xfrm rot="2431119" flipH="1">
              <a:off x="2007491" y="1883107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599" name="Straight Connector 598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0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grpSp>
          <p:nvGrpSpPr>
            <p:cNvPr id="601" name="Group 600"/>
            <p:cNvGrpSpPr/>
            <p:nvPr/>
          </p:nvGrpSpPr>
          <p:grpSpPr>
            <a:xfrm rot="2431119" flipH="1">
              <a:off x="1908845" y="1474170"/>
              <a:ext cx="330297" cy="223305"/>
              <a:chOff x="6019800" y="4419600"/>
              <a:chExt cx="719369" cy="551124"/>
            </a:xfrm>
            <a:solidFill>
              <a:srgbClr val="FF0000"/>
            </a:solidFill>
          </p:grpSpPr>
          <p:cxnSp>
            <p:nvCxnSpPr>
              <p:cNvPr id="602" name="Straight Connector 601"/>
              <p:cNvCxnSpPr/>
              <p:nvPr/>
            </p:nvCxnSpPr>
            <p:spPr>
              <a:xfrm flipH="1">
                <a:off x="6019800" y="4419600"/>
                <a:ext cx="685800" cy="551124"/>
              </a:xfrm>
              <a:prstGeom prst="line">
                <a:avLst/>
              </a:prstGeom>
              <a:grpFill/>
              <a:ln w="31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3" name="Right Triangle 97"/>
              <p:cNvSpPr/>
              <p:nvPr/>
            </p:nvSpPr>
            <p:spPr>
              <a:xfrm rot="3141274">
                <a:off x="6558876" y="4433593"/>
                <a:ext cx="88184" cy="272402"/>
              </a:xfrm>
              <a:custGeom>
                <a:avLst/>
                <a:gdLst>
                  <a:gd name="connsiteX0" fmla="*/ 0 w 76200"/>
                  <a:gd name="connsiteY0" fmla="*/ 200605 h 200605"/>
                  <a:gd name="connsiteX1" fmla="*/ 0 w 76200"/>
                  <a:gd name="connsiteY1" fmla="*/ 0 h 200605"/>
                  <a:gd name="connsiteX2" fmla="*/ 76200 w 76200"/>
                  <a:gd name="connsiteY2" fmla="*/ 200605 h 200605"/>
                  <a:gd name="connsiteX3" fmla="*/ 0 w 76200"/>
                  <a:gd name="connsiteY3" fmla="*/ 200605 h 200605"/>
                  <a:gd name="connsiteX0" fmla="*/ 0 w 88184"/>
                  <a:gd name="connsiteY0" fmla="*/ 200605 h 272402"/>
                  <a:gd name="connsiteX1" fmla="*/ 0 w 88184"/>
                  <a:gd name="connsiteY1" fmla="*/ 0 h 272402"/>
                  <a:gd name="connsiteX2" fmla="*/ 88184 w 88184"/>
                  <a:gd name="connsiteY2" fmla="*/ 272402 h 272402"/>
                  <a:gd name="connsiteX3" fmla="*/ 0 w 88184"/>
                  <a:gd name="connsiteY3" fmla="*/ 200605 h 272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8184" h="272402">
                    <a:moveTo>
                      <a:pt x="0" y="200605"/>
                    </a:moveTo>
                    <a:lnTo>
                      <a:pt x="0" y="0"/>
                    </a:lnTo>
                    <a:lnTo>
                      <a:pt x="88184" y="272402"/>
                    </a:lnTo>
                    <a:lnTo>
                      <a:pt x="0" y="200605"/>
                    </a:lnTo>
                    <a:close/>
                  </a:path>
                </a:pathLst>
              </a:custGeom>
              <a:grpFill/>
              <a:ln w="31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100" name="Arc 99"/>
            <p:cNvSpPr/>
            <p:nvPr/>
          </p:nvSpPr>
          <p:spPr>
            <a:xfrm rot="15212469">
              <a:off x="2245366" y="2591004"/>
              <a:ext cx="278179" cy="274658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8" name="TextBox 607"/>
            <p:cNvSpPr txBox="1"/>
            <p:nvPr/>
          </p:nvSpPr>
          <p:spPr>
            <a:xfrm>
              <a:off x="2175243" y="2579402"/>
              <a:ext cx="2568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9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01" name="Arc 100"/>
            <p:cNvSpPr/>
            <p:nvPr/>
          </p:nvSpPr>
          <p:spPr>
            <a:xfrm rot="1270919">
              <a:off x="2449357" y="2570282"/>
              <a:ext cx="246498" cy="304329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09" name="TextBox 608"/>
            <p:cNvSpPr txBox="1"/>
            <p:nvPr/>
          </p:nvSpPr>
          <p:spPr>
            <a:xfrm>
              <a:off x="2490087" y="2555749"/>
              <a:ext cx="2519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Symbol" panose="05050102010706020507" pitchFamily="18" charset="2"/>
                </a:rPr>
                <a:t>q</a:t>
              </a:r>
            </a:p>
          </p:txBody>
        </p:sp>
        <p:sp>
          <p:nvSpPr>
            <p:cNvPr id="610" name="TextBox 609"/>
            <p:cNvSpPr txBox="1"/>
            <p:nvPr/>
          </p:nvSpPr>
          <p:spPr>
            <a:xfrm>
              <a:off x="3325898" y="1914685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11" name="TextBox 610"/>
            <p:cNvSpPr txBox="1"/>
            <p:nvPr/>
          </p:nvSpPr>
          <p:spPr>
            <a:xfrm>
              <a:off x="2733971" y="2382473"/>
              <a:ext cx="24878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S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390055" y="2768642"/>
              <a:ext cx="636906" cy="529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2" name="TextBox 611"/>
            <p:cNvSpPr txBox="1"/>
            <p:nvPr/>
          </p:nvSpPr>
          <p:spPr>
            <a:xfrm>
              <a:off x="2253469" y="2713389"/>
              <a:ext cx="2664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A</a:t>
              </a:r>
              <a:endParaRPr lang="en-US" sz="1100" dirty="0"/>
            </a:p>
          </p:txBody>
        </p:sp>
        <p:sp>
          <p:nvSpPr>
            <p:cNvPr id="613" name="TextBox 612"/>
            <p:cNvSpPr txBox="1"/>
            <p:nvPr/>
          </p:nvSpPr>
          <p:spPr>
            <a:xfrm>
              <a:off x="1959412" y="1156560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B</a:t>
              </a:r>
              <a:endParaRPr lang="en-US" sz="1100" dirty="0"/>
            </a:p>
          </p:txBody>
        </p:sp>
        <p:sp>
          <p:nvSpPr>
            <p:cNvPr id="614" name="TextBox 613"/>
            <p:cNvSpPr txBox="1"/>
            <p:nvPr/>
          </p:nvSpPr>
          <p:spPr>
            <a:xfrm>
              <a:off x="4464051" y="827019"/>
              <a:ext cx="26000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C</a:t>
              </a:r>
              <a:endParaRPr lang="en-US" sz="1100" dirty="0"/>
            </a:p>
          </p:txBody>
        </p:sp>
        <p:cxnSp>
          <p:nvCxnSpPr>
            <p:cNvPr id="105" name="Straight Connector 104"/>
            <p:cNvCxnSpPr>
              <a:stCxn id="15" idx="1"/>
            </p:cNvCxnSpPr>
            <p:nvPr/>
          </p:nvCxnSpPr>
          <p:spPr>
            <a:xfrm flipH="1">
              <a:off x="934559" y="1352313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5" name="Straight Connector 614"/>
            <p:cNvCxnSpPr/>
            <p:nvPr/>
          </p:nvCxnSpPr>
          <p:spPr>
            <a:xfrm flipH="1">
              <a:off x="774506" y="2761800"/>
              <a:ext cx="77739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H="1">
              <a:off x="1169929" y="1367960"/>
              <a:ext cx="1634" cy="13938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6" name="TextBox 615"/>
            <p:cNvSpPr txBox="1"/>
            <p:nvPr/>
          </p:nvSpPr>
          <p:spPr>
            <a:xfrm>
              <a:off x="1012153" y="1919270"/>
              <a:ext cx="272832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H</a:t>
              </a:r>
              <a:endParaRPr lang="en-US" sz="1100" dirty="0"/>
            </a:p>
          </p:txBody>
        </p:sp>
        <p:sp>
          <p:nvSpPr>
            <p:cNvPr id="617" name="TextBox 616"/>
            <p:cNvSpPr txBox="1"/>
            <p:nvPr/>
          </p:nvSpPr>
          <p:spPr>
            <a:xfrm>
              <a:off x="1592807" y="1779846"/>
              <a:ext cx="4411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Wall</a:t>
              </a:r>
              <a:endParaRPr lang="en-US" sz="1100" dirty="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339686" y="1251883"/>
              <a:ext cx="612668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</a:t>
              </a:r>
            </a:p>
            <a:p>
              <a:r>
                <a:rPr lang="en-US" sz="1100" dirty="0" smtClean="0"/>
                <a:t>Surface</a:t>
              </a:r>
              <a:endParaRPr lang="en-US" sz="1100" dirty="0"/>
            </a:p>
          </p:txBody>
        </p:sp>
        <p:cxnSp>
          <p:nvCxnSpPr>
            <p:cNvPr id="110" name="Straight Arrow Connector 109"/>
            <p:cNvCxnSpPr/>
            <p:nvPr/>
          </p:nvCxnSpPr>
          <p:spPr>
            <a:xfrm flipH="1" flipV="1">
              <a:off x="4412884" y="1163552"/>
              <a:ext cx="64026" cy="14605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flipH="1" flipV="1">
              <a:off x="1645435" y="2269071"/>
              <a:ext cx="589072" cy="319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/>
            <p:cNvCxnSpPr/>
            <p:nvPr/>
          </p:nvCxnSpPr>
          <p:spPr>
            <a:xfrm flipH="1">
              <a:off x="1770431" y="2269751"/>
              <a:ext cx="5797" cy="49524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Rectangle 114"/>
            <p:cNvSpPr/>
            <p:nvPr/>
          </p:nvSpPr>
          <p:spPr>
            <a:xfrm>
              <a:off x="1480320" y="2401958"/>
              <a:ext cx="359393" cy="2308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cxnSp>
          <p:nvCxnSpPr>
            <p:cNvPr id="118" name="Straight Connector 117"/>
            <p:cNvCxnSpPr/>
            <p:nvPr/>
          </p:nvCxnSpPr>
          <p:spPr>
            <a:xfrm>
              <a:off x="2263449" y="1866320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8" name="Arc 617"/>
            <p:cNvSpPr/>
            <p:nvPr/>
          </p:nvSpPr>
          <p:spPr>
            <a:xfrm rot="9759914">
              <a:off x="2101928" y="2230433"/>
              <a:ext cx="246498" cy="304329"/>
            </a:xfrm>
            <a:prstGeom prst="arc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19" name="TextBox 618"/>
            <p:cNvSpPr txBox="1"/>
            <p:nvPr/>
          </p:nvSpPr>
          <p:spPr>
            <a:xfrm>
              <a:off x="2002007" y="2422432"/>
              <a:ext cx="26321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y</a:t>
              </a:r>
            </a:p>
          </p:txBody>
        </p:sp>
        <p:sp>
          <p:nvSpPr>
            <p:cNvPr id="620" name="TextBox 619"/>
            <p:cNvSpPr txBox="1"/>
            <p:nvPr/>
          </p:nvSpPr>
          <p:spPr>
            <a:xfrm>
              <a:off x="1694820" y="2437171"/>
              <a:ext cx="3352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4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4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621" name="Straight Connector 620"/>
            <p:cNvCxnSpPr/>
            <p:nvPr/>
          </p:nvCxnSpPr>
          <p:spPr>
            <a:xfrm>
              <a:off x="3040217" y="2170195"/>
              <a:ext cx="2979" cy="731695"/>
            </a:xfrm>
            <a:prstGeom prst="line">
              <a:avLst/>
            </a:prstGeom>
            <a:ln w="31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3" name="Arc 622"/>
            <p:cNvSpPr/>
            <p:nvPr/>
          </p:nvSpPr>
          <p:spPr>
            <a:xfrm rot="6887840">
              <a:off x="3005946" y="2377539"/>
              <a:ext cx="124634" cy="153875"/>
            </a:xfrm>
            <a:prstGeom prst="arc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30" name="Freeform 129"/>
            <p:cNvSpPr/>
            <p:nvPr/>
          </p:nvSpPr>
          <p:spPr>
            <a:xfrm>
              <a:off x="3017042" y="2532964"/>
              <a:ext cx="132093" cy="475472"/>
            </a:xfrm>
            <a:custGeom>
              <a:avLst/>
              <a:gdLst>
                <a:gd name="connsiteX0" fmla="*/ 177800 w 326009"/>
                <a:gd name="connsiteY0" fmla="*/ 0 h 1173480"/>
                <a:gd name="connsiteX1" fmla="*/ 320040 w 326009"/>
                <a:gd name="connsiteY1" fmla="*/ 949960 h 1173480"/>
                <a:gd name="connsiteX2" fmla="*/ 0 w 326009"/>
                <a:gd name="connsiteY2" fmla="*/ 1173480 h 1173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6009" h="1173480">
                  <a:moveTo>
                    <a:pt x="177800" y="0"/>
                  </a:moveTo>
                  <a:cubicBezTo>
                    <a:pt x="263736" y="377190"/>
                    <a:pt x="349673" y="754380"/>
                    <a:pt x="320040" y="949960"/>
                  </a:cubicBezTo>
                  <a:cubicBezTo>
                    <a:pt x="290407" y="1145540"/>
                    <a:pt x="145203" y="1159510"/>
                    <a:pt x="0" y="1173480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24" name="TextBox 623"/>
            <p:cNvSpPr txBox="1"/>
            <p:nvPr/>
          </p:nvSpPr>
          <p:spPr>
            <a:xfrm>
              <a:off x="2552090" y="2886631"/>
              <a:ext cx="54053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(q - f)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625" name="TextBox 624"/>
            <p:cNvSpPr txBox="1"/>
            <p:nvPr/>
          </p:nvSpPr>
          <p:spPr>
            <a:xfrm>
              <a:off x="3251211" y="1284242"/>
              <a:ext cx="590226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Sliding</a:t>
              </a:r>
            </a:p>
            <a:p>
              <a:r>
                <a:rPr lang="en-US" sz="11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Wedge</a:t>
              </a:r>
              <a:endParaRPr lang="en-US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86" name="Straight Arrow Connector 185"/>
            <p:cNvCxnSpPr/>
            <p:nvPr/>
          </p:nvCxnSpPr>
          <p:spPr>
            <a:xfrm>
              <a:off x="5504479" y="1116869"/>
              <a:ext cx="0" cy="1776744"/>
            </a:xfrm>
            <a:prstGeom prst="straightConnector1">
              <a:avLst/>
            </a:prstGeom>
            <a:ln w="28575">
              <a:solidFill>
                <a:schemeClr val="accent6">
                  <a:lumMod val="75000"/>
                </a:schemeClr>
              </a:solidFill>
              <a:headEnd type="none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Arrow Connector 254"/>
            <p:cNvCxnSpPr/>
            <p:nvPr/>
          </p:nvCxnSpPr>
          <p:spPr>
            <a:xfrm flipH="1" flipV="1">
              <a:off x="5104748" y="1353102"/>
              <a:ext cx="393830" cy="1540511"/>
            </a:xfrm>
            <a:prstGeom prst="straightConnector1">
              <a:avLst/>
            </a:prstGeom>
            <a:ln w="127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Arrow Connector 275"/>
            <p:cNvCxnSpPr/>
            <p:nvPr/>
          </p:nvCxnSpPr>
          <p:spPr>
            <a:xfrm flipV="1">
              <a:off x="5104748" y="1116869"/>
              <a:ext cx="399731" cy="236233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6" name="TextBox 625"/>
            <p:cNvSpPr txBox="1"/>
            <p:nvPr/>
          </p:nvSpPr>
          <p:spPr>
            <a:xfrm>
              <a:off x="5080290" y="1028740"/>
              <a:ext cx="3048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1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100" i="1" baseline="-25000" dirty="0">
                <a:solidFill>
                  <a:srgbClr val="FF0000"/>
                </a:solidFill>
              </a:endParaRPr>
            </a:p>
          </p:txBody>
        </p:sp>
        <p:sp>
          <p:nvSpPr>
            <p:cNvPr id="627" name="TextBox 626"/>
            <p:cNvSpPr txBox="1"/>
            <p:nvPr/>
          </p:nvSpPr>
          <p:spPr>
            <a:xfrm>
              <a:off x="5072040" y="1996598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i="1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i="1" baseline="-250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629" name="TextBox 628"/>
            <p:cNvSpPr txBox="1"/>
            <p:nvPr/>
          </p:nvSpPr>
          <p:spPr>
            <a:xfrm>
              <a:off x="5456439" y="2441857"/>
              <a:ext cx="30970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6">
                      <a:lumMod val="75000"/>
                    </a:schemeClr>
                  </a:solidFill>
                </a:rPr>
                <a:t>W</a:t>
              </a:r>
              <a:endParaRPr lang="en-US" sz="1100" baseline="-25000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90" name="Freeform 289"/>
            <p:cNvSpPr/>
            <p:nvPr/>
          </p:nvSpPr>
          <p:spPr>
            <a:xfrm>
              <a:off x="5399032" y="2445287"/>
              <a:ext cx="100343" cy="38792"/>
            </a:xfrm>
            <a:custGeom>
              <a:avLst/>
              <a:gdLst>
                <a:gd name="connsiteX0" fmla="*/ 0 w 247650"/>
                <a:gd name="connsiteY0" fmla="*/ 95741 h 95741"/>
                <a:gd name="connsiteX1" fmla="*/ 99060 w 247650"/>
                <a:gd name="connsiteY1" fmla="*/ 4301 h 95741"/>
                <a:gd name="connsiteX2" fmla="*/ 247650 w 247650"/>
                <a:gd name="connsiteY2" fmla="*/ 23351 h 957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50" h="95741">
                  <a:moveTo>
                    <a:pt x="0" y="95741"/>
                  </a:moveTo>
                  <a:cubicBezTo>
                    <a:pt x="28892" y="56053"/>
                    <a:pt x="57785" y="16366"/>
                    <a:pt x="99060" y="4301"/>
                  </a:cubicBezTo>
                  <a:cubicBezTo>
                    <a:pt x="140335" y="-7764"/>
                    <a:pt x="193992" y="7793"/>
                    <a:pt x="247650" y="23351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5" name="Freeform 294"/>
            <p:cNvSpPr/>
            <p:nvPr/>
          </p:nvSpPr>
          <p:spPr>
            <a:xfrm>
              <a:off x="5099546" y="2322159"/>
              <a:ext cx="324185" cy="257632"/>
            </a:xfrm>
            <a:custGeom>
              <a:avLst/>
              <a:gdLst>
                <a:gd name="connsiteX0" fmla="*/ 800100 w 800100"/>
                <a:gd name="connsiteY0" fmla="*/ 296754 h 635844"/>
                <a:gd name="connsiteX1" fmla="*/ 495300 w 800100"/>
                <a:gd name="connsiteY1" fmla="*/ 11004 h 635844"/>
                <a:gd name="connsiteX2" fmla="*/ 0 w 800100"/>
                <a:gd name="connsiteY2" fmla="*/ 635844 h 635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635844">
                  <a:moveTo>
                    <a:pt x="800100" y="296754"/>
                  </a:moveTo>
                  <a:cubicBezTo>
                    <a:pt x="714375" y="125621"/>
                    <a:pt x="628650" y="-45511"/>
                    <a:pt x="495300" y="11004"/>
                  </a:cubicBezTo>
                  <a:cubicBezTo>
                    <a:pt x="361950" y="67519"/>
                    <a:pt x="180975" y="351681"/>
                    <a:pt x="0" y="6358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0" name="TextBox 629"/>
            <p:cNvSpPr txBox="1"/>
            <p:nvPr/>
          </p:nvSpPr>
          <p:spPr>
            <a:xfrm>
              <a:off x="4633084" y="2493805"/>
              <a:ext cx="5725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(q -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6" name="Freeform 295"/>
            <p:cNvSpPr/>
            <p:nvPr/>
          </p:nvSpPr>
          <p:spPr>
            <a:xfrm>
              <a:off x="5137246" y="1301233"/>
              <a:ext cx="82702" cy="177839"/>
            </a:xfrm>
            <a:custGeom>
              <a:avLst/>
              <a:gdLst>
                <a:gd name="connsiteX0" fmla="*/ 140208 w 202106"/>
                <a:gd name="connsiteY0" fmla="*/ 0 h 438912"/>
                <a:gd name="connsiteX1" fmla="*/ 195072 w 202106"/>
                <a:gd name="connsiteY1" fmla="*/ 225552 h 438912"/>
                <a:gd name="connsiteX2" fmla="*/ 0 w 202106"/>
                <a:gd name="connsiteY2" fmla="*/ 438912 h 438912"/>
                <a:gd name="connsiteX0" fmla="*/ 140208 w 183722"/>
                <a:gd name="connsiteY0" fmla="*/ 0 h 438912"/>
                <a:gd name="connsiteX1" fmla="*/ 173123 w 183722"/>
                <a:gd name="connsiteY1" fmla="*/ 243840 h 438912"/>
                <a:gd name="connsiteX2" fmla="*/ 0 w 183722"/>
                <a:gd name="connsiteY2" fmla="*/ 438912 h 438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83722" h="438912">
                  <a:moveTo>
                    <a:pt x="140208" y="0"/>
                  </a:moveTo>
                  <a:cubicBezTo>
                    <a:pt x="179324" y="76200"/>
                    <a:pt x="196491" y="170688"/>
                    <a:pt x="173123" y="243840"/>
                  </a:cubicBezTo>
                  <a:cubicBezTo>
                    <a:pt x="149755" y="316992"/>
                    <a:pt x="85852" y="368808"/>
                    <a:pt x="0" y="438912"/>
                  </a:cubicBezTo>
                </a:path>
              </a:pathLst>
            </a:cu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297" name="Freeform 296"/>
            <p:cNvSpPr/>
            <p:nvPr/>
          </p:nvSpPr>
          <p:spPr>
            <a:xfrm>
              <a:off x="5410455" y="1176532"/>
              <a:ext cx="98799" cy="56810"/>
            </a:xfrm>
            <a:custGeom>
              <a:avLst/>
              <a:gdLst>
                <a:gd name="connsiteX0" fmla="*/ 0 w 243840"/>
                <a:gd name="connsiteY0" fmla="*/ 0 h 140208"/>
                <a:gd name="connsiteX1" fmla="*/ 73152 w 243840"/>
                <a:gd name="connsiteY1" fmla="*/ 115824 h 140208"/>
                <a:gd name="connsiteX2" fmla="*/ 243840 w 243840"/>
                <a:gd name="connsiteY2" fmla="*/ 140208 h 140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3840" h="140208">
                  <a:moveTo>
                    <a:pt x="0" y="0"/>
                  </a:moveTo>
                  <a:cubicBezTo>
                    <a:pt x="16256" y="46228"/>
                    <a:pt x="32512" y="92456"/>
                    <a:pt x="73152" y="115824"/>
                  </a:cubicBezTo>
                  <a:cubicBezTo>
                    <a:pt x="113792" y="139192"/>
                    <a:pt x="178816" y="139700"/>
                    <a:pt x="243840" y="140208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1" name="TextBox 630"/>
            <p:cNvSpPr txBox="1"/>
            <p:nvPr/>
          </p:nvSpPr>
          <p:spPr>
            <a:xfrm>
              <a:off x="4013948" y="1821567"/>
              <a:ext cx="12153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(180</a:t>
              </a:r>
              <a:r>
                <a:rPr lang="en-US" sz="1100" baseline="30000" dirty="0" smtClean="0">
                  <a:latin typeface="Symbol" panose="05050102010706020507" pitchFamily="18" charset="2"/>
                </a:rPr>
                <a:t>o </a:t>
              </a:r>
              <a:r>
                <a:rPr lang="en-US" sz="1100" dirty="0" smtClean="0">
                  <a:latin typeface="Symbol" panose="05050102010706020507" pitchFamily="18" charset="2"/>
                </a:rPr>
                <a:t>- y - q + f)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298" name="Freeform 297"/>
            <p:cNvSpPr/>
            <p:nvPr/>
          </p:nvSpPr>
          <p:spPr>
            <a:xfrm>
              <a:off x="5052308" y="1445760"/>
              <a:ext cx="232158" cy="405077"/>
            </a:xfrm>
            <a:custGeom>
              <a:avLst/>
              <a:gdLst>
                <a:gd name="connsiteX0" fmla="*/ 426720 w 556470"/>
                <a:gd name="connsiteY0" fmla="*/ 28629 h 1028373"/>
                <a:gd name="connsiteX1" fmla="*/ 530352 w 556470"/>
                <a:gd name="connsiteY1" fmla="*/ 126165 h 1028373"/>
                <a:gd name="connsiteX2" fmla="*/ 0 w 556470"/>
                <a:gd name="connsiteY2" fmla="*/ 1028373 h 1028373"/>
                <a:gd name="connsiteX0" fmla="*/ 426720 w 426720"/>
                <a:gd name="connsiteY0" fmla="*/ 0 h 999744"/>
                <a:gd name="connsiteX1" fmla="*/ 0 w 426720"/>
                <a:gd name="connsiteY1" fmla="*/ 999744 h 999744"/>
                <a:gd name="connsiteX0" fmla="*/ 426720 w 572974"/>
                <a:gd name="connsiteY0" fmla="*/ 0 h 999744"/>
                <a:gd name="connsiteX1" fmla="*/ 0 w 572974"/>
                <a:gd name="connsiteY1" fmla="*/ 999744 h 999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72974" h="999744">
                  <a:moveTo>
                    <a:pt x="426720" y="0"/>
                  </a:moveTo>
                  <a:cubicBezTo>
                    <a:pt x="881888" y="321056"/>
                    <a:pt x="142240" y="666496"/>
                    <a:pt x="0" y="999744"/>
                  </a:cubicBezTo>
                </a:path>
              </a:pathLst>
            </a:custGeom>
            <a:noFill/>
            <a:ln w="3175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632" name="TextBox 631"/>
            <p:cNvSpPr txBox="1"/>
            <p:nvPr/>
          </p:nvSpPr>
          <p:spPr>
            <a:xfrm>
              <a:off x="5585312" y="1368880"/>
              <a:ext cx="79220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 =(a - d)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633" name="TextBox 632"/>
            <p:cNvSpPr txBox="1"/>
            <p:nvPr/>
          </p:nvSpPr>
          <p:spPr>
            <a:xfrm>
              <a:off x="5261638" y="1163552"/>
              <a:ext cx="28084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latin typeface="Symbol" panose="05050102010706020507" pitchFamily="18" charset="2"/>
                </a:rPr>
                <a:t>y</a:t>
              </a:r>
              <a:endParaRPr lang="en-US" sz="1100" dirty="0">
                <a:latin typeface="Symbol" panose="05050102010706020507" pitchFamily="18" charset="2"/>
              </a:endParaRPr>
            </a:p>
          </p:txBody>
        </p:sp>
        <p:sp>
          <p:nvSpPr>
            <p:cNvPr id="303" name="TextBox 302"/>
            <p:cNvSpPr txBox="1"/>
            <p:nvPr/>
          </p:nvSpPr>
          <p:spPr>
            <a:xfrm>
              <a:off x="5130686" y="2934810"/>
              <a:ext cx="99418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Force Triangle</a:t>
              </a:r>
              <a:endParaRPr lang="en-US" sz="1100" dirty="0"/>
            </a:p>
          </p:txBody>
        </p:sp>
        <p:sp>
          <p:nvSpPr>
            <p:cNvPr id="634" name="TextBox 633"/>
            <p:cNvSpPr txBox="1"/>
            <p:nvPr/>
          </p:nvSpPr>
          <p:spPr>
            <a:xfrm>
              <a:off x="1362276" y="3005658"/>
              <a:ext cx="99578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Sliding Wedge</a:t>
              </a:r>
              <a:endParaRPr lang="en-US" sz="1100" dirty="0"/>
            </a:p>
          </p:txBody>
        </p:sp>
        <p:sp>
          <p:nvSpPr>
            <p:cNvPr id="307" name="Rectangle 306"/>
            <p:cNvSpPr/>
            <p:nvPr/>
          </p:nvSpPr>
          <p:spPr>
            <a:xfrm rot="3062996">
              <a:off x="3072894" y="2224287"/>
              <a:ext cx="79444" cy="79444"/>
            </a:xfrm>
            <a:prstGeom prst="rect">
              <a:avLst/>
            </a:prstGeom>
            <a:noFill/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09" name="TextBox 108"/>
            <p:cNvSpPr txBox="1"/>
            <p:nvPr/>
          </p:nvSpPr>
          <p:spPr>
            <a:xfrm rot="19109148">
              <a:off x="3469970" y="1717485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0070C0"/>
                  </a:solidFill>
                </a:rPr>
                <a:t>Friction</a:t>
              </a:r>
              <a:endParaRPr lang="en-US" sz="900" i="1" dirty="0">
                <a:solidFill>
                  <a:srgbClr val="0070C0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 rot="15150438">
              <a:off x="1716712" y="1480948"/>
              <a:ext cx="54053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i="1" dirty="0" smtClean="0">
                  <a:solidFill>
                    <a:srgbClr val="FF0000"/>
                  </a:solidFill>
                </a:rPr>
                <a:t>Friction</a:t>
              </a:r>
              <a:endParaRPr lang="en-US" sz="900" i="1" dirty="0">
                <a:solidFill>
                  <a:srgbClr val="FF0000"/>
                </a:solidFill>
              </a:endParaRPr>
            </a:p>
          </p:txBody>
        </p:sp>
        <p:cxnSp>
          <p:nvCxnSpPr>
            <p:cNvPr id="3" name="Straight Arrow Connector 2"/>
            <p:cNvCxnSpPr>
              <a:stCxn id="42" idx="3"/>
            </p:cNvCxnSpPr>
            <p:nvPr/>
          </p:nvCxnSpPr>
          <p:spPr>
            <a:xfrm flipH="1">
              <a:off x="2588260" y="1773001"/>
              <a:ext cx="267950" cy="221244"/>
            </a:xfrm>
            <a:prstGeom prst="straightConnector1">
              <a:avLst/>
            </a:prstGeom>
            <a:ln w="31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Arrow Connector 112"/>
            <p:cNvCxnSpPr>
              <a:stCxn id="42" idx="4"/>
            </p:cNvCxnSpPr>
            <p:nvPr/>
          </p:nvCxnSpPr>
          <p:spPr>
            <a:xfrm>
              <a:off x="2871929" y="1779512"/>
              <a:ext cx="110215" cy="277444"/>
            </a:xfrm>
            <a:prstGeom prst="straightConnector1">
              <a:avLst/>
            </a:prstGeom>
            <a:ln w="31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Box 116"/>
            <p:cNvSpPr txBox="1"/>
            <p:nvPr/>
          </p:nvSpPr>
          <p:spPr>
            <a:xfrm>
              <a:off x="3224169" y="2858997"/>
              <a:ext cx="26161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chemeClr val="accent1">
                      <a:lumMod val="75000"/>
                    </a:schemeClr>
                  </a:solidFill>
                </a:rPr>
                <a:t>R</a:t>
              </a:r>
              <a:endParaRPr lang="en-US" sz="11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3208465" y="2775499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flipH="1">
              <a:off x="3223475" y="2804584"/>
              <a:ext cx="73118" cy="9724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5278230" y="2131882"/>
              <a:ext cx="88128" cy="126326"/>
              <a:chOff x="4796329" y="2967078"/>
              <a:chExt cx="88128" cy="126326"/>
            </a:xfrm>
          </p:grpSpPr>
          <p:cxnSp>
            <p:nvCxnSpPr>
              <p:cNvPr id="123" name="Straight Connector 122"/>
              <p:cNvCxnSpPr/>
              <p:nvPr/>
            </p:nvCxnSpPr>
            <p:spPr>
              <a:xfrm flipH="1">
                <a:off x="4796329" y="2967078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 flipH="1">
                <a:off x="4811339" y="2996163"/>
                <a:ext cx="73118" cy="9724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2" name="Group 61"/>
          <p:cNvGrpSpPr/>
          <p:nvPr/>
        </p:nvGrpSpPr>
        <p:grpSpPr>
          <a:xfrm>
            <a:off x="10030386" y="4080877"/>
            <a:ext cx="4657431" cy="2771692"/>
            <a:chOff x="6124869" y="3675454"/>
            <a:chExt cx="4657431" cy="2771692"/>
          </a:xfrm>
        </p:grpSpPr>
        <p:sp>
          <p:nvSpPr>
            <p:cNvPr id="128" name="Trapezoid 14"/>
            <p:cNvSpPr/>
            <p:nvPr/>
          </p:nvSpPr>
          <p:spPr>
            <a:xfrm>
              <a:off x="6958972" y="4120514"/>
              <a:ext cx="1637635" cy="2168136"/>
            </a:xfrm>
            <a:custGeom>
              <a:avLst/>
              <a:gdLst>
                <a:gd name="connsiteX0" fmla="*/ 0 w 2211860"/>
                <a:gd name="connsiteY0" fmla="*/ 3484605 h 3484605"/>
                <a:gd name="connsiteX1" fmla="*/ 552965 w 2211860"/>
                <a:gd name="connsiteY1" fmla="*/ 0 h 3484605"/>
                <a:gd name="connsiteX2" fmla="*/ 1658895 w 2211860"/>
                <a:gd name="connsiteY2" fmla="*/ 0 h 3484605"/>
                <a:gd name="connsiteX3" fmla="*/ 2211860 w 2211860"/>
                <a:gd name="connsiteY3" fmla="*/ 3484605 h 3484605"/>
                <a:gd name="connsiteX4" fmla="*/ 0 w 2211860"/>
                <a:gd name="connsiteY4" fmla="*/ 3484605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2079025 w 2631990"/>
                <a:gd name="connsiteY2" fmla="*/ 0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  <a:gd name="connsiteX0" fmla="*/ 0 w 2631990"/>
                <a:gd name="connsiteY0" fmla="*/ 3472249 h 3484605"/>
                <a:gd name="connsiteX1" fmla="*/ 973095 w 2631990"/>
                <a:gd name="connsiteY1" fmla="*/ 0 h 3484605"/>
                <a:gd name="connsiteX2" fmla="*/ 1819533 w 2631990"/>
                <a:gd name="connsiteY2" fmla="*/ 24713 h 3484605"/>
                <a:gd name="connsiteX3" fmla="*/ 2631990 w 2631990"/>
                <a:gd name="connsiteY3" fmla="*/ 3484605 h 3484605"/>
                <a:gd name="connsiteX4" fmla="*/ 0 w 2631990"/>
                <a:gd name="connsiteY4" fmla="*/ 3472249 h 3484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631990" h="3484605">
                  <a:moveTo>
                    <a:pt x="0" y="3472249"/>
                  </a:moveTo>
                  <a:lnTo>
                    <a:pt x="973095" y="0"/>
                  </a:lnTo>
                  <a:lnTo>
                    <a:pt x="1819533" y="24713"/>
                  </a:lnTo>
                  <a:lnTo>
                    <a:pt x="2631990" y="3484605"/>
                  </a:lnTo>
                  <a:lnTo>
                    <a:pt x="0" y="3472249"/>
                  </a:lnTo>
                  <a:close/>
                </a:path>
              </a:pathLst>
            </a:custGeom>
            <a:solidFill>
              <a:srgbClr val="FFFF00">
                <a:alpha val="42000"/>
              </a:srgb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131" name="Straight Connector 130"/>
            <p:cNvCxnSpPr/>
            <p:nvPr/>
          </p:nvCxnSpPr>
          <p:spPr>
            <a:xfrm flipV="1">
              <a:off x="8089043" y="3783619"/>
              <a:ext cx="2693257" cy="35268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flipH="1">
              <a:off x="7918243" y="5417367"/>
              <a:ext cx="1105743" cy="22028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1" name="Rectangle 140"/>
            <p:cNvSpPr/>
            <p:nvPr/>
          </p:nvSpPr>
          <p:spPr>
            <a:xfrm rot="20795995">
              <a:off x="8278205" y="5435328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8663842" y="5190218"/>
              <a:ext cx="2728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d</a:t>
              </a:r>
              <a:endParaRPr lang="en-US" sz="14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44" name="Straight Connector 143"/>
            <p:cNvCxnSpPr/>
            <p:nvPr/>
          </p:nvCxnSpPr>
          <p:spPr>
            <a:xfrm>
              <a:off x="8089043" y="4137660"/>
              <a:ext cx="162284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Arc 144"/>
            <p:cNvSpPr/>
            <p:nvPr/>
          </p:nvSpPr>
          <p:spPr>
            <a:xfrm rot="2942603">
              <a:off x="8938829" y="3969513"/>
              <a:ext cx="229710" cy="156039"/>
            </a:xfrm>
            <a:prstGeom prst="arc">
              <a:avLst>
                <a:gd name="adj1" fmla="val 16200000"/>
                <a:gd name="adj2" fmla="val 21425521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9308657" y="3931463"/>
              <a:ext cx="391887" cy="378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Symbol" panose="05050102010706020507" pitchFamily="18" charset="2"/>
                </a:rPr>
                <a:t>b</a:t>
              </a:r>
              <a:endParaRPr lang="en-US" sz="1000" dirty="0">
                <a:latin typeface="Symbol" panose="05050102010706020507" pitchFamily="18" charset="2"/>
              </a:endParaRPr>
            </a:p>
          </p:txBody>
        </p:sp>
        <p:sp>
          <p:nvSpPr>
            <p:cNvPr id="156" name="Arc 155"/>
            <p:cNvSpPr/>
            <p:nvPr/>
          </p:nvSpPr>
          <p:spPr>
            <a:xfrm rot="15212469">
              <a:off x="8383552" y="6022673"/>
              <a:ext cx="427177" cy="421770"/>
            </a:xfrm>
            <a:prstGeom prst="arc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8349692" y="6020756"/>
              <a:ext cx="2824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  <a:latin typeface="Symbol" panose="05050102010706020507" pitchFamily="18" charset="2"/>
                </a:rPr>
                <a:t>a</a:t>
              </a:r>
              <a:endParaRPr lang="en-US" sz="1200" dirty="0">
                <a:solidFill>
                  <a:srgbClr val="FF0000"/>
                </a:solidFill>
                <a:latin typeface="Symbol" panose="05050102010706020507" pitchFamily="18" charset="2"/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8596607" y="6289627"/>
              <a:ext cx="978046" cy="812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flipH="1">
              <a:off x="6366082" y="4128134"/>
              <a:ext cx="1185779" cy="0"/>
            </a:xfrm>
            <a:prstGeom prst="line">
              <a:avLst/>
            </a:prstGeom>
            <a:ln>
              <a:prstDash val="lg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/>
            <p:nvPr/>
          </p:nvCxnSpPr>
          <p:spPr>
            <a:xfrm flipH="1">
              <a:off x="6124869" y="6284951"/>
              <a:ext cx="119378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 flipH="1">
              <a:off x="6723470" y="4128134"/>
              <a:ext cx="29420" cy="216962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lg" len="lg"/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TextBox 168"/>
            <p:cNvSpPr txBox="1"/>
            <p:nvPr/>
          </p:nvSpPr>
          <p:spPr>
            <a:xfrm>
              <a:off x="6599607" y="5093589"/>
              <a:ext cx="29687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H</a:t>
              </a:r>
              <a:endParaRPr lang="en-US" sz="1400" dirty="0"/>
            </a:p>
          </p:txBody>
        </p:sp>
        <p:cxnSp>
          <p:nvCxnSpPr>
            <p:cNvPr id="173" name="Straight Connector 172"/>
            <p:cNvCxnSpPr/>
            <p:nvPr/>
          </p:nvCxnSpPr>
          <p:spPr>
            <a:xfrm flipH="1" flipV="1">
              <a:off x="7520373" y="5528306"/>
              <a:ext cx="378263" cy="490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Arrow Connector 173"/>
            <p:cNvCxnSpPr/>
            <p:nvPr/>
          </p:nvCxnSpPr>
          <p:spPr>
            <a:xfrm flipH="1">
              <a:off x="7654232" y="5529351"/>
              <a:ext cx="8902" cy="760511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208731" y="5732370"/>
              <a:ext cx="551891" cy="3544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900" dirty="0"/>
                <a:t>H/3</a:t>
              </a: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9070049" y="4574741"/>
              <a:ext cx="3572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i="1" dirty="0" smtClean="0">
                  <a:solidFill>
                    <a:srgbClr val="FF0000"/>
                  </a:solidFill>
                </a:rPr>
                <a:t>P</a:t>
              </a:r>
              <a:r>
                <a:rPr lang="en-US" sz="1600" i="1" baseline="-25000" dirty="0" smtClean="0">
                  <a:solidFill>
                    <a:srgbClr val="FF0000"/>
                  </a:solidFill>
                </a:rPr>
                <a:t>a</a:t>
              </a:r>
              <a:endParaRPr lang="en-US" sz="1600" i="1" baseline="-25000" dirty="0">
                <a:solidFill>
                  <a:srgbClr val="FF0000"/>
                </a:solidFill>
              </a:endParaRPr>
            </a:p>
          </p:txBody>
        </p:sp>
        <p:cxnSp>
          <p:nvCxnSpPr>
            <p:cNvPr id="206" name="Straight Arrow Connector 205"/>
            <p:cNvCxnSpPr/>
            <p:nvPr/>
          </p:nvCxnSpPr>
          <p:spPr>
            <a:xfrm flipH="1">
              <a:off x="8423676" y="4898431"/>
              <a:ext cx="797567" cy="62987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Arc 13"/>
            <p:cNvSpPr/>
            <p:nvPr/>
          </p:nvSpPr>
          <p:spPr>
            <a:xfrm>
              <a:off x="8552605" y="5333496"/>
              <a:ext cx="213788" cy="281940"/>
            </a:xfrm>
            <a:prstGeom prst="arc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ight Triangle 17"/>
            <p:cNvSpPr/>
            <p:nvPr/>
          </p:nvSpPr>
          <p:spPr>
            <a:xfrm>
              <a:off x="8089043" y="4144542"/>
              <a:ext cx="1420717" cy="2154229"/>
            </a:xfrm>
            <a:custGeom>
              <a:avLst/>
              <a:gdLst>
                <a:gd name="connsiteX0" fmla="*/ 0 w 2060797"/>
                <a:gd name="connsiteY0" fmla="*/ 2149149 h 2149149"/>
                <a:gd name="connsiteX1" fmla="*/ 0 w 2060797"/>
                <a:gd name="connsiteY1" fmla="*/ 0 h 2149149"/>
                <a:gd name="connsiteX2" fmla="*/ 2060797 w 2060797"/>
                <a:gd name="connsiteY2" fmla="*/ 2149149 h 2149149"/>
                <a:gd name="connsiteX3" fmla="*/ 0 w 2060797"/>
                <a:gd name="connsiteY3" fmla="*/ 2149149 h 2149149"/>
                <a:gd name="connsiteX0" fmla="*/ 513080 w 2060797"/>
                <a:gd name="connsiteY0" fmla="*/ 2154229 h 2154229"/>
                <a:gd name="connsiteX1" fmla="*/ 0 w 2060797"/>
                <a:gd name="connsiteY1" fmla="*/ 0 h 2154229"/>
                <a:gd name="connsiteX2" fmla="*/ 2060797 w 2060797"/>
                <a:gd name="connsiteY2" fmla="*/ 2149149 h 2154229"/>
                <a:gd name="connsiteX3" fmla="*/ 513080 w 2060797"/>
                <a:gd name="connsiteY3" fmla="*/ 2154229 h 2154229"/>
                <a:gd name="connsiteX0" fmla="*/ 513080 w 1517237"/>
                <a:gd name="connsiteY0" fmla="*/ 2154229 h 2154229"/>
                <a:gd name="connsiteX1" fmla="*/ 0 w 1517237"/>
                <a:gd name="connsiteY1" fmla="*/ 0 h 2154229"/>
                <a:gd name="connsiteX2" fmla="*/ 1517237 w 1517237"/>
                <a:gd name="connsiteY2" fmla="*/ 1483669 h 2154229"/>
                <a:gd name="connsiteX3" fmla="*/ 513080 w 1517237"/>
                <a:gd name="connsiteY3" fmla="*/ 2154229 h 2154229"/>
                <a:gd name="connsiteX0" fmla="*/ 513080 w 1456277"/>
                <a:gd name="connsiteY0" fmla="*/ 2154229 h 2154229"/>
                <a:gd name="connsiteX1" fmla="*/ 0 w 1456277"/>
                <a:gd name="connsiteY1" fmla="*/ 0 h 2154229"/>
                <a:gd name="connsiteX2" fmla="*/ 1456277 w 1456277"/>
                <a:gd name="connsiteY2" fmla="*/ 1468429 h 2154229"/>
                <a:gd name="connsiteX3" fmla="*/ 513080 w 1456277"/>
                <a:gd name="connsiteY3" fmla="*/ 2154229 h 2154229"/>
                <a:gd name="connsiteX0" fmla="*/ 513080 w 1420717"/>
                <a:gd name="connsiteY0" fmla="*/ 2154229 h 2154229"/>
                <a:gd name="connsiteX1" fmla="*/ 0 w 1420717"/>
                <a:gd name="connsiteY1" fmla="*/ 0 h 2154229"/>
                <a:gd name="connsiteX2" fmla="*/ 1420717 w 1420717"/>
                <a:gd name="connsiteY2" fmla="*/ 1432869 h 2154229"/>
                <a:gd name="connsiteX3" fmla="*/ 513080 w 1420717"/>
                <a:gd name="connsiteY3" fmla="*/ 2154229 h 21542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20717" h="2154229">
                  <a:moveTo>
                    <a:pt x="513080" y="2154229"/>
                  </a:moveTo>
                  <a:lnTo>
                    <a:pt x="0" y="0"/>
                  </a:lnTo>
                  <a:lnTo>
                    <a:pt x="1420717" y="1432869"/>
                  </a:lnTo>
                  <a:lnTo>
                    <a:pt x="513080" y="2154229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H="1">
              <a:off x="8199120" y="4448164"/>
              <a:ext cx="167756" cy="12657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/>
            <p:nvPr/>
          </p:nvCxnSpPr>
          <p:spPr>
            <a:xfrm flipH="1">
              <a:off x="8251533" y="4611034"/>
              <a:ext cx="294814" cy="23826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Arrow Connector 233"/>
            <p:cNvCxnSpPr/>
            <p:nvPr/>
          </p:nvCxnSpPr>
          <p:spPr>
            <a:xfrm flipH="1">
              <a:off x="8318313" y="4766985"/>
              <a:ext cx="390524" cy="32056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/>
            <p:cNvCxnSpPr/>
            <p:nvPr/>
          </p:nvCxnSpPr>
          <p:spPr>
            <a:xfrm flipH="1">
              <a:off x="8368075" y="4901459"/>
              <a:ext cx="485370" cy="40001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Arrow Connector 237"/>
            <p:cNvCxnSpPr/>
            <p:nvPr/>
          </p:nvCxnSpPr>
          <p:spPr>
            <a:xfrm flipH="1">
              <a:off x="8145302" y="4337539"/>
              <a:ext cx="121527" cy="8013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Arrow Connector 239"/>
            <p:cNvCxnSpPr>
              <a:stCxn id="18" idx="2"/>
            </p:cNvCxnSpPr>
            <p:nvPr/>
          </p:nvCxnSpPr>
          <p:spPr>
            <a:xfrm flipH="1">
              <a:off x="8590258" y="5577411"/>
              <a:ext cx="919502" cy="729103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Arrow Connector 242"/>
            <p:cNvCxnSpPr/>
            <p:nvPr/>
          </p:nvCxnSpPr>
          <p:spPr>
            <a:xfrm flipH="1">
              <a:off x="8493400" y="5280233"/>
              <a:ext cx="727843" cy="59067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Arrow Connector 245"/>
            <p:cNvCxnSpPr/>
            <p:nvPr/>
          </p:nvCxnSpPr>
          <p:spPr>
            <a:xfrm flipH="1">
              <a:off x="8558546" y="5429674"/>
              <a:ext cx="808450" cy="68031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8" name="Rectangle 247"/>
            <p:cNvSpPr/>
            <p:nvPr/>
          </p:nvSpPr>
          <p:spPr>
            <a:xfrm rot="20795995">
              <a:off x="8429567" y="5516611"/>
              <a:ext cx="129708" cy="113406"/>
            </a:xfrm>
            <a:prstGeom prst="rect">
              <a:avLst/>
            </a:prstGeom>
            <a:noFill/>
            <a:ln w="63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cxnSp>
          <p:nvCxnSpPr>
            <p:cNvPr id="253" name="Straight Arrow Connector 252"/>
            <p:cNvCxnSpPr/>
            <p:nvPr/>
          </p:nvCxnSpPr>
          <p:spPr>
            <a:xfrm>
              <a:off x="8418191" y="5073590"/>
              <a:ext cx="0" cy="488276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Arrow Connector 257"/>
            <p:cNvCxnSpPr/>
            <p:nvPr/>
          </p:nvCxnSpPr>
          <p:spPr>
            <a:xfrm flipH="1">
              <a:off x="8421670" y="5550641"/>
              <a:ext cx="421009" cy="503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4" name="TextBox 263"/>
            <p:cNvSpPr txBox="1"/>
            <p:nvPr/>
          </p:nvSpPr>
          <p:spPr>
            <a:xfrm>
              <a:off x="8878767" y="5402909"/>
              <a:ext cx="15186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P</a:t>
              </a:r>
              <a:r>
                <a:rPr lang="en-US" sz="1200" baseline="-25000" dirty="0" smtClean="0"/>
                <a:t>h </a:t>
              </a:r>
              <a:r>
                <a:rPr lang="en-US" sz="1200" dirty="0" smtClean="0"/>
                <a:t>= cos [</a:t>
              </a:r>
              <a:r>
                <a:rPr lang="en-US" sz="1200" dirty="0" smtClean="0">
                  <a:latin typeface="Symbol" panose="05050102010706020507" pitchFamily="18" charset="2"/>
                </a:rPr>
                <a:t>d </a:t>
              </a:r>
              <a:r>
                <a:rPr lang="en-US" sz="1200" dirty="0">
                  <a:latin typeface="Symbol" panose="05050102010706020507" pitchFamily="18" charset="2"/>
                </a:rPr>
                <a:t>+ (90</a:t>
              </a:r>
              <a:r>
                <a:rPr lang="en-US" sz="1200" baseline="30000" dirty="0">
                  <a:latin typeface="Symbol" panose="05050102010706020507" pitchFamily="18" charset="2"/>
                </a:rPr>
                <a:t>o</a:t>
              </a:r>
              <a:r>
                <a:rPr lang="en-US" sz="1200" dirty="0">
                  <a:latin typeface="Symbol" panose="05050102010706020507" pitchFamily="18" charset="2"/>
                </a:rPr>
                <a:t>-a</a:t>
              </a:r>
              <a:r>
                <a:rPr lang="en-US" sz="1200" dirty="0" smtClean="0">
                  <a:latin typeface="Symbol" panose="05050102010706020507" pitchFamily="18" charset="2"/>
                </a:rPr>
                <a:t>)]</a:t>
              </a:r>
              <a:endParaRPr lang="en-US" sz="1200" dirty="0">
                <a:latin typeface="Symbol" panose="05050102010706020507" pitchFamily="18" charset="2"/>
              </a:endParaRPr>
            </a:p>
            <a:p>
              <a:endParaRPr lang="en-US" sz="1200" dirty="0"/>
            </a:p>
          </p:txBody>
        </p:sp>
        <p:sp>
          <p:nvSpPr>
            <p:cNvPr id="265" name="TextBox 264"/>
            <p:cNvSpPr txBox="1"/>
            <p:nvPr/>
          </p:nvSpPr>
          <p:spPr>
            <a:xfrm>
              <a:off x="8324275" y="4869437"/>
              <a:ext cx="31771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smtClean="0"/>
                <a:t>P</a:t>
              </a:r>
              <a:r>
                <a:rPr lang="en-US" sz="1200" i="1" baseline="-25000" dirty="0" smtClean="0"/>
                <a:t>v</a:t>
              </a:r>
              <a:endParaRPr lang="en-US" sz="1200" i="1" baseline="-250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892930" y="3675454"/>
              <a:ext cx="1317861" cy="30777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latin typeface="Symbol" panose="05050102010706020507" pitchFamily="18" charset="2"/>
                </a:rPr>
                <a:t>d</a:t>
              </a:r>
              <a:r>
                <a:rPr lang="en-US" sz="1400" dirty="0" smtClean="0"/>
                <a:t> = 0.5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r>
                <a:rPr lang="en-US" sz="1400" dirty="0" smtClean="0"/>
                <a:t> to 0.7</a:t>
              </a:r>
              <a:r>
                <a:rPr lang="en-US" sz="1400" dirty="0" smtClean="0">
                  <a:latin typeface="Symbol" panose="05050102010706020507" pitchFamily="18" charset="2"/>
                </a:rPr>
                <a:t>f</a:t>
              </a:r>
              <a:endParaRPr lang="en-US" sz="1400" dirty="0">
                <a:latin typeface="Symbol" panose="05050102010706020507" pitchFamily="18" charset="2"/>
              </a:endParaRPr>
            </a:p>
          </p:txBody>
        </p:sp>
        <p:sp>
          <p:nvSpPr>
            <p:cNvPr id="268" name="TextBox 267"/>
            <p:cNvSpPr txBox="1"/>
            <p:nvPr/>
          </p:nvSpPr>
          <p:spPr>
            <a:xfrm>
              <a:off x="9904950" y="4060846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59" name="Straight Connector 58"/>
            <p:cNvCxnSpPr/>
            <p:nvPr/>
          </p:nvCxnSpPr>
          <p:spPr>
            <a:xfrm>
              <a:off x="10185330" y="4377604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0199370" y="4568677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7" name="Trapezoid 14"/>
          <p:cNvSpPr/>
          <p:nvPr/>
        </p:nvSpPr>
        <p:spPr>
          <a:xfrm>
            <a:off x="10803250" y="7458538"/>
            <a:ext cx="1637635" cy="2168136"/>
          </a:xfrm>
          <a:custGeom>
            <a:avLst/>
            <a:gdLst>
              <a:gd name="connsiteX0" fmla="*/ 0 w 2211860"/>
              <a:gd name="connsiteY0" fmla="*/ 3484605 h 3484605"/>
              <a:gd name="connsiteX1" fmla="*/ 552965 w 2211860"/>
              <a:gd name="connsiteY1" fmla="*/ 0 h 3484605"/>
              <a:gd name="connsiteX2" fmla="*/ 1658895 w 2211860"/>
              <a:gd name="connsiteY2" fmla="*/ 0 h 3484605"/>
              <a:gd name="connsiteX3" fmla="*/ 2211860 w 2211860"/>
              <a:gd name="connsiteY3" fmla="*/ 3484605 h 3484605"/>
              <a:gd name="connsiteX4" fmla="*/ 0 w 2211860"/>
              <a:gd name="connsiteY4" fmla="*/ 3484605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2079025 w 2631990"/>
              <a:gd name="connsiteY2" fmla="*/ 0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  <a:gd name="connsiteX0" fmla="*/ 0 w 2631990"/>
              <a:gd name="connsiteY0" fmla="*/ 3472249 h 3484605"/>
              <a:gd name="connsiteX1" fmla="*/ 973095 w 2631990"/>
              <a:gd name="connsiteY1" fmla="*/ 0 h 3484605"/>
              <a:gd name="connsiteX2" fmla="*/ 1819533 w 2631990"/>
              <a:gd name="connsiteY2" fmla="*/ 24713 h 3484605"/>
              <a:gd name="connsiteX3" fmla="*/ 2631990 w 2631990"/>
              <a:gd name="connsiteY3" fmla="*/ 3484605 h 3484605"/>
              <a:gd name="connsiteX4" fmla="*/ 0 w 2631990"/>
              <a:gd name="connsiteY4" fmla="*/ 3472249 h 348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31990" h="3484605">
                <a:moveTo>
                  <a:pt x="0" y="3472249"/>
                </a:moveTo>
                <a:lnTo>
                  <a:pt x="973095" y="0"/>
                </a:lnTo>
                <a:lnTo>
                  <a:pt x="1819533" y="24713"/>
                </a:lnTo>
                <a:lnTo>
                  <a:pt x="2631990" y="3484605"/>
                </a:lnTo>
                <a:lnTo>
                  <a:pt x="0" y="3472249"/>
                </a:lnTo>
                <a:close/>
              </a:path>
            </a:pathLst>
          </a:custGeom>
          <a:solidFill>
            <a:srgbClr val="FFFF00">
              <a:alpha val="4200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</a:endParaRPr>
          </a:p>
        </p:txBody>
      </p:sp>
      <p:cxnSp>
        <p:nvCxnSpPr>
          <p:cNvPr id="278" name="Straight Connector 277"/>
          <p:cNvCxnSpPr/>
          <p:nvPr/>
        </p:nvCxnSpPr>
        <p:spPr>
          <a:xfrm flipV="1">
            <a:off x="11933321" y="7121643"/>
            <a:ext cx="2693257" cy="3526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2912379" y="7340429"/>
            <a:ext cx="162284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3" name="Arc 282"/>
          <p:cNvSpPr/>
          <p:nvPr/>
        </p:nvSpPr>
        <p:spPr>
          <a:xfrm rot="2942603">
            <a:off x="13664670" y="7175858"/>
            <a:ext cx="229710" cy="156039"/>
          </a:xfrm>
          <a:prstGeom prst="arc">
            <a:avLst>
              <a:gd name="adj1" fmla="val 16200000"/>
              <a:gd name="adj2" fmla="val 2142552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4" name="TextBox 283"/>
          <p:cNvSpPr txBox="1"/>
          <p:nvPr/>
        </p:nvSpPr>
        <p:spPr>
          <a:xfrm>
            <a:off x="13860811" y="7140873"/>
            <a:ext cx="391887" cy="378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b</a:t>
            </a:r>
            <a:endParaRPr lang="en-US" sz="1000" dirty="0">
              <a:latin typeface="Symbol" panose="05050102010706020507" pitchFamily="18" charset="2"/>
            </a:endParaRPr>
          </a:p>
        </p:txBody>
      </p:sp>
      <p:cxnSp>
        <p:nvCxnSpPr>
          <p:cNvPr id="288" name="Straight Connector 287"/>
          <p:cNvCxnSpPr/>
          <p:nvPr/>
        </p:nvCxnSpPr>
        <p:spPr>
          <a:xfrm flipH="1">
            <a:off x="10210360" y="7466158"/>
            <a:ext cx="1185779" cy="0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 flipH="1">
            <a:off x="9969147" y="9622975"/>
            <a:ext cx="11937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Arrow Connector 290"/>
          <p:cNvCxnSpPr/>
          <p:nvPr/>
        </p:nvCxnSpPr>
        <p:spPr>
          <a:xfrm flipH="1">
            <a:off x="10567748" y="7466158"/>
            <a:ext cx="29420" cy="2169621"/>
          </a:xfrm>
          <a:prstGeom prst="straightConnector1">
            <a:avLst/>
          </a:prstGeom>
          <a:ln>
            <a:solidFill>
              <a:schemeClr val="tx1"/>
            </a:solidFill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2" name="TextBox 291"/>
          <p:cNvSpPr txBox="1"/>
          <p:nvPr/>
        </p:nvSpPr>
        <p:spPr>
          <a:xfrm>
            <a:off x="10443885" y="8431613"/>
            <a:ext cx="29687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H</a:t>
            </a:r>
            <a:endParaRPr lang="en-US" sz="1400" dirty="0"/>
          </a:p>
        </p:txBody>
      </p:sp>
      <p:cxnSp>
        <p:nvCxnSpPr>
          <p:cNvPr id="293" name="Straight Connector 292"/>
          <p:cNvCxnSpPr/>
          <p:nvPr/>
        </p:nvCxnSpPr>
        <p:spPr>
          <a:xfrm flipH="1" flipV="1">
            <a:off x="11378610" y="8995860"/>
            <a:ext cx="341329" cy="2076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Arrow Connector 293"/>
          <p:cNvCxnSpPr/>
          <p:nvPr/>
        </p:nvCxnSpPr>
        <p:spPr>
          <a:xfrm>
            <a:off x="11483405" y="8994451"/>
            <a:ext cx="2027" cy="6387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9" name="Rectangle 298"/>
          <p:cNvSpPr/>
          <p:nvPr/>
        </p:nvSpPr>
        <p:spPr>
          <a:xfrm>
            <a:off x="11126714" y="9239543"/>
            <a:ext cx="37898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H/3</a:t>
            </a:r>
          </a:p>
        </p:txBody>
      </p:sp>
      <p:sp>
        <p:nvSpPr>
          <p:cNvPr id="285" name="Arc 284"/>
          <p:cNvSpPr/>
          <p:nvPr/>
        </p:nvSpPr>
        <p:spPr>
          <a:xfrm rot="15212469">
            <a:off x="12213960" y="9355152"/>
            <a:ext cx="427177" cy="421770"/>
          </a:xfrm>
          <a:prstGeom prst="arc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6" name="TextBox 285"/>
          <p:cNvSpPr txBox="1"/>
          <p:nvPr/>
        </p:nvSpPr>
        <p:spPr>
          <a:xfrm>
            <a:off x="12184209" y="9386114"/>
            <a:ext cx="2824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ymbol" panose="05050102010706020507" pitchFamily="18" charset="2"/>
              </a:rPr>
              <a:t>a</a:t>
            </a:r>
            <a:endParaRPr lang="en-US" sz="1200" dirty="0">
              <a:latin typeface="Symbol" panose="05050102010706020507" pitchFamily="18" charset="2"/>
            </a:endParaRPr>
          </a:p>
        </p:txBody>
      </p:sp>
      <p:grpSp>
        <p:nvGrpSpPr>
          <p:cNvPr id="63" name="Group 62"/>
          <p:cNvGrpSpPr/>
          <p:nvPr/>
        </p:nvGrpSpPr>
        <p:grpSpPr>
          <a:xfrm>
            <a:off x="14369999" y="7306061"/>
            <a:ext cx="524503" cy="1015663"/>
            <a:chOff x="11903530" y="4404412"/>
            <a:chExt cx="524503" cy="1015663"/>
          </a:xfrm>
        </p:grpSpPr>
        <p:sp>
          <p:nvSpPr>
            <p:cNvPr id="322" name="TextBox 321"/>
            <p:cNvSpPr txBox="1"/>
            <p:nvPr/>
          </p:nvSpPr>
          <p:spPr>
            <a:xfrm>
              <a:off x="11903530" y="4404412"/>
              <a:ext cx="52450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Arial Narrow" panose="020B0606020202030204" pitchFamily="34" charset="0"/>
                </a:rPr>
                <a:t>Sand</a:t>
              </a:r>
              <a:r>
                <a:rPr lang="en-US" sz="1200" dirty="0" smtClean="0">
                  <a:latin typeface="Symbol" panose="05050102010706020507" pitchFamily="18" charset="2"/>
                </a:rPr>
                <a:t> 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g</a:t>
              </a:r>
              <a:r>
                <a:rPr lang="en-US" sz="1200" dirty="0" smtClean="0"/>
                <a:t> =  ̸</a:t>
              </a:r>
            </a:p>
            <a:p>
              <a:r>
                <a:rPr lang="en-US" sz="1200" dirty="0" smtClean="0">
                  <a:latin typeface="Symbol" panose="05050102010706020507" pitchFamily="18" charset="2"/>
                </a:rPr>
                <a:t>f</a:t>
              </a:r>
              <a:r>
                <a:rPr lang="en-US" sz="1200" dirty="0" smtClean="0"/>
                <a:t> =  </a:t>
              </a:r>
              <a:r>
                <a:rPr lang="en-US" sz="1200" dirty="0"/>
                <a:t≯</a:t>
              </a:r>
            </a:p>
            <a:p>
              <a:endParaRPr lang="en-US" sz="1200" dirty="0" smtClean="0"/>
            </a:p>
            <a:p>
              <a:endParaRPr lang="en-US" sz="1200" dirty="0"/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12183910" y="4721170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12197950" y="4912243"/>
              <a:ext cx="14040" cy="705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Parallelogram 63"/>
          <p:cNvSpPr/>
          <p:nvPr/>
        </p:nvSpPr>
        <p:spPr>
          <a:xfrm rot="21157611">
            <a:off x="11913051" y="7137988"/>
            <a:ext cx="2159241" cy="196671"/>
          </a:xfrm>
          <a:prstGeom prst="parallelogram">
            <a:avLst/>
          </a:prstGeom>
          <a:pattFill prst="ltVert">
            <a:fgClr>
              <a:schemeClr val="accent1"/>
            </a:fgClr>
            <a:bgClr>
              <a:schemeClr val="bg1"/>
            </a:bgClr>
          </a:patt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5" name="Parallelogram 324"/>
          <p:cNvSpPr/>
          <p:nvPr/>
        </p:nvSpPr>
        <p:spPr>
          <a:xfrm rot="4615866">
            <a:off x="11133527" y="8388817"/>
            <a:ext cx="2285121" cy="206413"/>
          </a:xfrm>
          <a:custGeom>
            <a:avLst/>
            <a:gdLst>
              <a:gd name="connsiteX0" fmla="*/ 0 w 2283649"/>
              <a:gd name="connsiteY0" fmla="*/ 196671 h 196671"/>
              <a:gd name="connsiteX1" fmla="*/ 49168 w 2283649"/>
              <a:gd name="connsiteY1" fmla="*/ 0 h 196671"/>
              <a:gd name="connsiteX2" fmla="*/ 2283649 w 2283649"/>
              <a:gd name="connsiteY2" fmla="*/ 0 h 196671"/>
              <a:gd name="connsiteX3" fmla="*/ 2234481 w 2283649"/>
              <a:gd name="connsiteY3" fmla="*/ 196671 h 196671"/>
              <a:gd name="connsiteX4" fmla="*/ 0 w 2283649"/>
              <a:gd name="connsiteY4" fmla="*/ 196671 h 196671"/>
              <a:gd name="connsiteX0" fmla="*/ 79336 w 2362985"/>
              <a:gd name="connsiteY0" fmla="*/ 199123 h 199123"/>
              <a:gd name="connsiteX1" fmla="*/ 0 w 2362985"/>
              <a:gd name="connsiteY1" fmla="*/ 0 h 199123"/>
              <a:gd name="connsiteX2" fmla="*/ 2362985 w 2362985"/>
              <a:gd name="connsiteY2" fmla="*/ 2452 h 199123"/>
              <a:gd name="connsiteX3" fmla="*/ 2313817 w 2362985"/>
              <a:gd name="connsiteY3" fmla="*/ 199123 h 199123"/>
              <a:gd name="connsiteX4" fmla="*/ 79336 w 2362985"/>
              <a:gd name="connsiteY4" fmla="*/ 199123 h 19912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313817 w 2362985"/>
              <a:gd name="connsiteY3" fmla="*/ 199123 h 206413"/>
              <a:gd name="connsiteX4" fmla="*/ 85467 w 2362985"/>
              <a:gd name="connsiteY4" fmla="*/ 206413 h 206413"/>
              <a:gd name="connsiteX0" fmla="*/ 85467 w 2362985"/>
              <a:gd name="connsiteY0" fmla="*/ 206413 h 206413"/>
              <a:gd name="connsiteX1" fmla="*/ 0 w 2362985"/>
              <a:gd name="connsiteY1" fmla="*/ 0 h 206413"/>
              <a:gd name="connsiteX2" fmla="*/ 2362985 w 2362985"/>
              <a:gd name="connsiteY2" fmla="*/ 2452 h 206413"/>
              <a:gd name="connsiteX3" fmla="*/ 2285121 w 2362985"/>
              <a:gd name="connsiteY3" fmla="*/ 196374 h 206413"/>
              <a:gd name="connsiteX4" fmla="*/ 85467 w 2362985"/>
              <a:gd name="connsiteY4" fmla="*/ 206413 h 206413"/>
              <a:gd name="connsiteX0" fmla="*/ 85467 w 2285121"/>
              <a:gd name="connsiteY0" fmla="*/ 206413 h 206413"/>
              <a:gd name="connsiteX1" fmla="*/ 0 w 2285121"/>
              <a:gd name="connsiteY1" fmla="*/ 0 h 206413"/>
              <a:gd name="connsiteX2" fmla="*/ 2192497 w 2285121"/>
              <a:gd name="connsiteY2" fmla="*/ 3944 h 206413"/>
              <a:gd name="connsiteX3" fmla="*/ 2285121 w 2285121"/>
              <a:gd name="connsiteY3" fmla="*/ 196374 h 206413"/>
              <a:gd name="connsiteX4" fmla="*/ 85467 w 2285121"/>
              <a:gd name="connsiteY4" fmla="*/ 206413 h 206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5121" h="206413">
                <a:moveTo>
                  <a:pt x="85467" y="206413"/>
                </a:moveTo>
                <a:lnTo>
                  <a:pt x="0" y="0"/>
                </a:lnTo>
                <a:lnTo>
                  <a:pt x="2192497" y="3944"/>
                </a:lnTo>
                <a:lnTo>
                  <a:pt x="2285121" y="196374"/>
                </a:lnTo>
                <a:lnTo>
                  <a:pt x="85467" y="206413"/>
                </a:lnTo>
                <a:close/>
              </a:path>
            </a:pathLst>
          </a:custGeom>
          <a:solidFill>
            <a:schemeClr val="accent1">
              <a:alpha val="31000"/>
            </a:schemeClr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27" name="Straight Arrow Connector 326"/>
          <p:cNvCxnSpPr>
            <a:stCxn id="325" idx="1"/>
            <a:endCxn id="277" idx="2"/>
          </p:cNvCxnSpPr>
          <p:nvPr/>
        </p:nvCxnSpPr>
        <p:spPr>
          <a:xfrm flipH="1">
            <a:off x="11935371" y="7355719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8" name="Straight Arrow Connector 327"/>
          <p:cNvCxnSpPr/>
          <p:nvPr/>
        </p:nvCxnSpPr>
        <p:spPr>
          <a:xfrm flipH="1">
            <a:off x="11998629" y="7595042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9" name="Straight Arrow Connector 328"/>
          <p:cNvCxnSpPr/>
          <p:nvPr/>
        </p:nvCxnSpPr>
        <p:spPr>
          <a:xfrm flipH="1">
            <a:off x="12053532" y="7869644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0" name="Straight Arrow Connector 329"/>
          <p:cNvCxnSpPr/>
          <p:nvPr/>
        </p:nvCxnSpPr>
        <p:spPr>
          <a:xfrm flipH="1">
            <a:off x="12118262" y="814373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Straight Arrow Connector 330"/>
          <p:cNvCxnSpPr/>
          <p:nvPr/>
        </p:nvCxnSpPr>
        <p:spPr>
          <a:xfrm flipH="1">
            <a:off x="12199896" y="8165179"/>
            <a:ext cx="501861" cy="363265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Straight Arrow Connector 331"/>
          <p:cNvCxnSpPr/>
          <p:nvPr/>
        </p:nvCxnSpPr>
        <p:spPr>
          <a:xfrm flipH="1">
            <a:off x="12286277" y="8890427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3" name="Straight Arrow Connector 332"/>
          <p:cNvCxnSpPr/>
          <p:nvPr/>
        </p:nvCxnSpPr>
        <p:spPr>
          <a:xfrm flipH="1">
            <a:off x="12332105" y="9094953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4" name="Right Triangle 17"/>
          <p:cNvSpPr/>
          <p:nvPr/>
        </p:nvSpPr>
        <p:spPr>
          <a:xfrm>
            <a:off x="12359102" y="7484590"/>
            <a:ext cx="1420717" cy="2154229"/>
          </a:xfrm>
          <a:custGeom>
            <a:avLst/>
            <a:gdLst>
              <a:gd name="connsiteX0" fmla="*/ 0 w 2060797"/>
              <a:gd name="connsiteY0" fmla="*/ 2149149 h 2149149"/>
              <a:gd name="connsiteX1" fmla="*/ 0 w 2060797"/>
              <a:gd name="connsiteY1" fmla="*/ 0 h 2149149"/>
              <a:gd name="connsiteX2" fmla="*/ 2060797 w 2060797"/>
              <a:gd name="connsiteY2" fmla="*/ 2149149 h 2149149"/>
              <a:gd name="connsiteX3" fmla="*/ 0 w 2060797"/>
              <a:gd name="connsiteY3" fmla="*/ 2149149 h 2149149"/>
              <a:gd name="connsiteX0" fmla="*/ 513080 w 2060797"/>
              <a:gd name="connsiteY0" fmla="*/ 2154229 h 2154229"/>
              <a:gd name="connsiteX1" fmla="*/ 0 w 2060797"/>
              <a:gd name="connsiteY1" fmla="*/ 0 h 2154229"/>
              <a:gd name="connsiteX2" fmla="*/ 2060797 w 2060797"/>
              <a:gd name="connsiteY2" fmla="*/ 2149149 h 2154229"/>
              <a:gd name="connsiteX3" fmla="*/ 513080 w 2060797"/>
              <a:gd name="connsiteY3" fmla="*/ 2154229 h 2154229"/>
              <a:gd name="connsiteX0" fmla="*/ 513080 w 1517237"/>
              <a:gd name="connsiteY0" fmla="*/ 2154229 h 2154229"/>
              <a:gd name="connsiteX1" fmla="*/ 0 w 1517237"/>
              <a:gd name="connsiteY1" fmla="*/ 0 h 2154229"/>
              <a:gd name="connsiteX2" fmla="*/ 1517237 w 1517237"/>
              <a:gd name="connsiteY2" fmla="*/ 1483669 h 2154229"/>
              <a:gd name="connsiteX3" fmla="*/ 513080 w 1517237"/>
              <a:gd name="connsiteY3" fmla="*/ 2154229 h 2154229"/>
              <a:gd name="connsiteX0" fmla="*/ 513080 w 1456277"/>
              <a:gd name="connsiteY0" fmla="*/ 2154229 h 2154229"/>
              <a:gd name="connsiteX1" fmla="*/ 0 w 1456277"/>
              <a:gd name="connsiteY1" fmla="*/ 0 h 2154229"/>
              <a:gd name="connsiteX2" fmla="*/ 1456277 w 1456277"/>
              <a:gd name="connsiteY2" fmla="*/ 1468429 h 2154229"/>
              <a:gd name="connsiteX3" fmla="*/ 513080 w 1456277"/>
              <a:gd name="connsiteY3" fmla="*/ 2154229 h 2154229"/>
              <a:gd name="connsiteX0" fmla="*/ 513080 w 1420717"/>
              <a:gd name="connsiteY0" fmla="*/ 2154229 h 2154229"/>
              <a:gd name="connsiteX1" fmla="*/ 0 w 1420717"/>
              <a:gd name="connsiteY1" fmla="*/ 0 h 2154229"/>
              <a:gd name="connsiteX2" fmla="*/ 1420717 w 1420717"/>
              <a:gd name="connsiteY2" fmla="*/ 1432869 h 2154229"/>
              <a:gd name="connsiteX3" fmla="*/ 513080 w 1420717"/>
              <a:gd name="connsiteY3" fmla="*/ 2154229 h 2154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20717" h="2154229">
                <a:moveTo>
                  <a:pt x="513080" y="2154229"/>
                </a:moveTo>
                <a:lnTo>
                  <a:pt x="0" y="0"/>
                </a:lnTo>
                <a:lnTo>
                  <a:pt x="1420717" y="1432869"/>
                </a:lnTo>
                <a:lnTo>
                  <a:pt x="513080" y="2154229"/>
                </a:lnTo>
                <a:close/>
              </a:path>
            </a:pathLst>
          </a:custGeom>
          <a:solidFill>
            <a:srgbClr val="FF0000">
              <a:alpha val="1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9" name="Straight Connector 278"/>
          <p:cNvCxnSpPr/>
          <p:nvPr/>
        </p:nvCxnSpPr>
        <p:spPr>
          <a:xfrm flipH="1">
            <a:off x="11842990" y="8752787"/>
            <a:ext cx="1462650" cy="30738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Rectangle 279"/>
          <p:cNvSpPr/>
          <p:nvPr/>
        </p:nvSpPr>
        <p:spPr>
          <a:xfrm rot="20795995">
            <a:off x="12142203" y="8872177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81" name="TextBox 280"/>
          <p:cNvSpPr txBox="1"/>
          <p:nvPr/>
        </p:nvSpPr>
        <p:spPr>
          <a:xfrm>
            <a:off x="12965981" y="8540512"/>
            <a:ext cx="196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Symbol" panose="05050102010706020507" pitchFamily="18" charset="2"/>
              </a:rPr>
              <a:t>d</a:t>
            </a:r>
            <a:endParaRPr lang="en-US" sz="1400" dirty="0">
              <a:latin typeface="Symbol" panose="05050102010706020507" pitchFamily="18" charset="2"/>
            </a:endParaRPr>
          </a:p>
        </p:txBody>
      </p:sp>
      <p:cxnSp>
        <p:nvCxnSpPr>
          <p:cNvPr id="287" name="Straight Connector 286"/>
          <p:cNvCxnSpPr/>
          <p:nvPr/>
        </p:nvCxnSpPr>
        <p:spPr>
          <a:xfrm>
            <a:off x="12878260" y="9625047"/>
            <a:ext cx="978046" cy="81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0" name="TextBox 299"/>
          <p:cNvSpPr txBox="1"/>
          <p:nvPr/>
        </p:nvSpPr>
        <p:spPr>
          <a:xfrm>
            <a:off x="13351702" y="7910161"/>
            <a:ext cx="357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a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01" name="Straight Arrow Connector 300"/>
          <p:cNvCxnSpPr/>
          <p:nvPr/>
        </p:nvCxnSpPr>
        <p:spPr>
          <a:xfrm flipH="1">
            <a:off x="12689899" y="8254381"/>
            <a:ext cx="797567" cy="629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2" name="Arc 301"/>
          <p:cNvSpPr/>
          <p:nvPr/>
        </p:nvSpPr>
        <p:spPr>
          <a:xfrm>
            <a:off x="12834258" y="8668916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5" name="Straight Arrow Connector 304"/>
          <p:cNvCxnSpPr/>
          <p:nvPr/>
        </p:nvCxnSpPr>
        <p:spPr>
          <a:xfrm flipH="1">
            <a:off x="12481230" y="7797700"/>
            <a:ext cx="183684" cy="1475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Arrow Connector 305"/>
          <p:cNvCxnSpPr/>
          <p:nvPr/>
        </p:nvCxnSpPr>
        <p:spPr>
          <a:xfrm flipH="1">
            <a:off x="12515646" y="7929771"/>
            <a:ext cx="294814" cy="2382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8" name="Straight Arrow Connector 307"/>
          <p:cNvCxnSpPr/>
          <p:nvPr/>
        </p:nvCxnSpPr>
        <p:spPr>
          <a:xfrm flipH="1">
            <a:off x="12593934" y="8116927"/>
            <a:ext cx="390524" cy="3205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0" name="Straight Arrow Connector 309"/>
          <p:cNvCxnSpPr/>
          <p:nvPr/>
        </p:nvCxnSpPr>
        <p:spPr>
          <a:xfrm flipH="1">
            <a:off x="12639552" y="8242186"/>
            <a:ext cx="467343" cy="3973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2" name="Straight Arrow Connector 311"/>
          <p:cNvCxnSpPr/>
          <p:nvPr/>
        </p:nvCxnSpPr>
        <p:spPr>
          <a:xfrm flipH="1">
            <a:off x="12426955" y="7672959"/>
            <a:ext cx="121527" cy="80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3" name="Straight Arrow Connector 312"/>
          <p:cNvCxnSpPr>
            <a:stCxn id="304" idx="2"/>
          </p:cNvCxnSpPr>
          <p:nvPr/>
        </p:nvCxnSpPr>
        <p:spPr>
          <a:xfrm flipH="1">
            <a:off x="12871911" y="8912831"/>
            <a:ext cx="919502" cy="7291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4" name="Straight Arrow Connector 313"/>
          <p:cNvCxnSpPr/>
          <p:nvPr/>
        </p:nvCxnSpPr>
        <p:spPr>
          <a:xfrm flipH="1">
            <a:off x="12775054" y="8622220"/>
            <a:ext cx="712189" cy="58410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5" name="Straight Arrow Connector 314"/>
          <p:cNvCxnSpPr/>
          <p:nvPr/>
        </p:nvCxnSpPr>
        <p:spPr>
          <a:xfrm flipH="1">
            <a:off x="12840199" y="8768671"/>
            <a:ext cx="796850" cy="6767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/>
          <p:cNvCxnSpPr/>
          <p:nvPr/>
        </p:nvCxnSpPr>
        <p:spPr>
          <a:xfrm flipH="1">
            <a:off x="12438407" y="9486295"/>
            <a:ext cx="167978" cy="13771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4" name="Straight Arrow Connector 333"/>
          <p:cNvCxnSpPr/>
          <p:nvPr/>
        </p:nvCxnSpPr>
        <p:spPr>
          <a:xfrm flipH="1">
            <a:off x="12392570" y="9333115"/>
            <a:ext cx="182891" cy="11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5" name="Straight Arrow Connector 334"/>
          <p:cNvCxnSpPr/>
          <p:nvPr/>
        </p:nvCxnSpPr>
        <p:spPr>
          <a:xfrm flipH="1">
            <a:off x="12250301" y="8684399"/>
            <a:ext cx="164724" cy="1081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6" name="TextBox 335"/>
          <p:cNvSpPr txBox="1"/>
          <p:nvPr/>
        </p:nvSpPr>
        <p:spPr>
          <a:xfrm>
            <a:off x="12418879" y="9471971"/>
            <a:ext cx="4444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11732645" y="7088625"/>
            <a:ext cx="447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qk</a:t>
            </a:r>
            <a:r>
              <a:rPr lang="en-US" sz="1600" i="1" baseline="-25000" dirty="0" smtClean="0">
                <a:solidFill>
                  <a:srgbClr val="0070C0"/>
                </a:solidFill>
              </a:rPr>
              <a:t>a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sp>
        <p:nvSpPr>
          <p:cNvPr id="338" name="TextBox 337"/>
          <p:cNvSpPr txBox="1"/>
          <p:nvPr/>
        </p:nvSpPr>
        <p:spPr>
          <a:xfrm>
            <a:off x="12757627" y="6828142"/>
            <a:ext cx="2904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70C0"/>
                </a:solidFill>
              </a:rPr>
              <a:t>q</a:t>
            </a:r>
            <a:endParaRPr lang="en-US" sz="1600" i="1" baseline="-25000" dirty="0">
              <a:solidFill>
                <a:srgbClr val="0070C0"/>
              </a:solidFill>
            </a:endParaRPr>
          </a:p>
        </p:txBody>
      </p:sp>
      <p:cxnSp>
        <p:nvCxnSpPr>
          <p:cNvPr id="339" name="Straight Connector 338"/>
          <p:cNvCxnSpPr/>
          <p:nvPr/>
        </p:nvCxnSpPr>
        <p:spPr>
          <a:xfrm flipH="1">
            <a:off x="11693166" y="8411114"/>
            <a:ext cx="1105743" cy="22028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0" name="Rectangle 339"/>
          <p:cNvSpPr/>
          <p:nvPr/>
        </p:nvSpPr>
        <p:spPr>
          <a:xfrm rot="20847514">
            <a:off x="12042968" y="8434790"/>
            <a:ext cx="129708" cy="113406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341" name="TextBox 340"/>
          <p:cNvSpPr txBox="1"/>
          <p:nvPr/>
        </p:nvSpPr>
        <p:spPr>
          <a:xfrm>
            <a:off x="12615778" y="7912691"/>
            <a:ext cx="359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0000"/>
                </a:solidFill>
              </a:rPr>
              <a:t>P</a:t>
            </a:r>
            <a:r>
              <a:rPr lang="en-US" sz="1600" i="1" baseline="-25000" dirty="0" smtClean="0">
                <a:solidFill>
                  <a:srgbClr val="FF0000"/>
                </a:solidFill>
              </a:rPr>
              <a:t>1</a:t>
            </a:r>
            <a:endParaRPr lang="en-US" sz="1600" i="1" baseline="-25000" dirty="0">
              <a:solidFill>
                <a:srgbClr val="FF0000"/>
              </a:solidFill>
            </a:endParaRPr>
          </a:p>
        </p:txBody>
      </p:sp>
      <p:cxnSp>
        <p:nvCxnSpPr>
          <p:cNvPr id="343" name="Straight Connector 342"/>
          <p:cNvCxnSpPr/>
          <p:nvPr/>
        </p:nvCxnSpPr>
        <p:spPr>
          <a:xfrm flipH="1" flipV="1">
            <a:off x="11690619" y="8517193"/>
            <a:ext cx="378263" cy="4900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4" name="Straight Arrow Connector 343"/>
          <p:cNvCxnSpPr/>
          <p:nvPr/>
        </p:nvCxnSpPr>
        <p:spPr>
          <a:xfrm flipH="1">
            <a:off x="11821369" y="8518238"/>
            <a:ext cx="12011" cy="112058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5" name="Rectangle 344"/>
          <p:cNvSpPr/>
          <p:nvPr/>
        </p:nvSpPr>
        <p:spPr>
          <a:xfrm>
            <a:off x="11540728" y="9132618"/>
            <a:ext cx="35939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00" dirty="0" smtClean="0"/>
              <a:t>H/2</a:t>
            </a:r>
            <a:endParaRPr lang="en-US" sz="900" dirty="0"/>
          </a:p>
        </p:txBody>
      </p:sp>
      <p:sp>
        <p:nvSpPr>
          <p:cNvPr id="351" name="Arc 350"/>
          <p:cNvSpPr/>
          <p:nvPr/>
        </p:nvSpPr>
        <p:spPr>
          <a:xfrm rot="1132109">
            <a:off x="12309628" y="8370788"/>
            <a:ext cx="148798" cy="169897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TextBox 351"/>
          <p:cNvSpPr txBox="1"/>
          <p:nvPr/>
        </p:nvSpPr>
        <p:spPr>
          <a:xfrm>
            <a:off x="12383212" y="8268585"/>
            <a:ext cx="180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Symbol" panose="05050102010706020507" pitchFamily="18" charset="2"/>
              </a:rPr>
              <a:t>d</a:t>
            </a:r>
            <a:endParaRPr lang="en-US" sz="1000" dirty="0">
              <a:latin typeface="Symbol" panose="05050102010706020507" pitchFamily="18" charset="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455588" y="8539166"/>
            <a:ext cx="86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+</a:t>
            </a:r>
            <a:endParaRPr lang="en-US" sz="1400" b="1" dirty="0"/>
          </a:p>
        </p:txBody>
      </p:sp>
      <p:sp>
        <p:nvSpPr>
          <p:cNvPr id="381" name="TextBox 380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14" name="TextBox 213"/>
          <p:cNvSpPr txBox="1"/>
          <p:nvPr/>
        </p:nvSpPr>
        <p:spPr>
          <a:xfrm rot="19319088">
            <a:off x="12608073" y="5916326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5" name="TextBox 214"/>
          <p:cNvSpPr txBox="1"/>
          <p:nvPr/>
        </p:nvSpPr>
        <p:spPr>
          <a:xfrm rot="19319088">
            <a:off x="13188673" y="9049365"/>
            <a:ext cx="7527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200" baseline="-25000" dirty="0" smtClean="0">
                <a:solidFill>
                  <a:srgbClr val="FF0000"/>
                </a:solidFill>
              </a:rPr>
              <a:t>h </a:t>
            </a:r>
            <a:r>
              <a:rPr lang="en-US" sz="1200" dirty="0" smtClean="0">
                <a:solidFill>
                  <a:srgbClr val="FF0000"/>
                </a:solidFill>
              </a:rPr>
              <a:t>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g</a:t>
            </a:r>
            <a:r>
              <a:rPr lang="en-US" sz="1200" dirty="0" smtClean="0">
                <a:solidFill>
                  <a:srgbClr val="FF0000"/>
                </a:solidFill>
              </a:rPr>
              <a:t>HK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216" name="Arc 215"/>
          <p:cNvSpPr/>
          <p:nvPr/>
        </p:nvSpPr>
        <p:spPr>
          <a:xfrm rot="893388">
            <a:off x="12961096" y="9464712"/>
            <a:ext cx="213788" cy="281940"/>
          </a:xfrm>
          <a:prstGeom prst="arc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7" name="TextBox 216"/>
          <p:cNvSpPr txBox="1"/>
          <p:nvPr/>
        </p:nvSpPr>
        <p:spPr>
          <a:xfrm>
            <a:off x="13117406" y="9352339"/>
            <a:ext cx="1084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anose="05050102010706020507" pitchFamily="18" charset="2"/>
              </a:rPr>
              <a:t>d</a:t>
            </a:r>
            <a:r>
              <a:rPr lang="en-US" sz="1400" dirty="0" smtClean="0">
                <a:latin typeface="Symbol" panose="05050102010706020507" pitchFamily="18" charset="2"/>
              </a:rPr>
              <a:t> + (90</a:t>
            </a:r>
            <a:r>
              <a:rPr lang="en-US" sz="1400" baseline="30000" dirty="0" smtClean="0">
                <a:latin typeface="Symbol" panose="05050102010706020507" pitchFamily="18" charset="2"/>
              </a:rPr>
              <a:t>o</a:t>
            </a:r>
            <a:r>
              <a:rPr lang="en-US" sz="1400" dirty="0" smtClean="0">
                <a:latin typeface="Symbol" panose="05050102010706020507" pitchFamily="18" charset="2"/>
              </a:rPr>
              <a:t>-a)</a:t>
            </a:r>
            <a:endParaRPr lang="en-US" sz="1400" dirty="0">
              <a:latin typeface="Symbol" panose="05050102010706020507" pitchFamily="18" charset="2"/>
            </a:endParaRPr>
          </a:p>
        </p:txBody>
      </p:sp>
      <p:sp>
        <p:nvSpPr>
          <p:cNvPr id="218" name="Text Box 50"/>
          <p:cNvSpPr txBox="1">
            <a:spLocks noChangeArrowheads="1"/>
          </p:cNvSpPr>
          <p:nvPr/>
        </p:nvSpPr>
        <p:spPr bwMode="auto">
          <a:xfrm>
            <a:off x="390425" y="1362029"/>
            <a:ext cx="617818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3429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3429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3429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3429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W </a:t>
            </a:r>
            <a:r>
              <a:rPr lang="en-US" altLang="en-US" sz="1200" dirty="0"/>
              <a:t>= weight of the soil wedge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R </a:t>
            </a:r>
            <a:r>
              <a:rPr lang="en-US" altLang="en-US" sz="1200" dirty="0"/>
              <a:t>= resultant of the shear and normal forces on the failure surface BC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/>
              <a:t>P</a:t>
            </a:r>
            <a:r>
              <a:rPr lang="en-US" altLang="en-US" sz="1200" b="1" baseline="-25000" dirty="0"/>
              <a:t>a</a:t>
            </a:r>
            <a:r>
              <a:rPr lang="en-US" altLang="en-US" sz="1200" dirty="0"/>
              <a:t> = the active force per unit length of the wall. The direction of Pa is inclined at an angle </a:t>
            </a:r>
            <a:r>
              <a:rPr lang="en-US" altLang="en-US" sz="1200" dirty="0">
                <a:latin typeface="Symbol" panose="05050102010706020507" pitchFamily="18" charset="2"/>
              </a:rPr>
              <a:t>d </a:t>
            </a:r>
            <a:r>
              <a:rPr lang="en-US" altLang="en-US" sz="1200" dirty="0"/>
              <a:t>to </a:t>
            </a:r>
            <a:r>
              <a:rPr lang="en-US" altLang="en-US" sz="1200" dirty="0" smtClean="0"/>
              <a:t>the normal 	drawn </a:t>
            </a:r>
            <a:r>
              <a:rPr lang="en-US" altLang="en-US" sz="1200" dirty="0"/>
              <a:t>and the face of the wall that supports the soil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 dirty="0" smtClean="0">
                <a:latin typeface="Symbol" panose="05050102010706020507" pitchFamily="18" charset="2"/>
              </a:rPr>
              <a:t>d</a:t>
            </a:r>
            <a:r>
              <a:rPr lang="en-US" altLang="en-US" sz="1200" b="1" dirty="0" smtClean="0"/>
              <a:t> </a:t>
            </a:r>
            <a:r>
              <a:rPr lang="en-US" altLang="en-US" sz="1200" dirty="0"/>
              <a:t>= the angle of friction between the soil and the wall</a:t>
            </a:r>
            <a:r>
              <a:rPr lang="en-US" altLang="en-US" sz="1800" dirty="0"/>
              <a:t> </a:t>
            </a:r>
          </a:p>
        </p:txBody>
      </p:sp>
      <p:sp>
        <p:nvSpPr>
          <p:cNvPr id="2" name="Freeform 1"/>
          <p:cNvSpPr/>
          <p:nvPr/>
        </p:nvSpPr>
        <p:spPr>
          <a:xfrm>
            <a:off x="9690265" y="5118265"/>
            <a:ext cx="2303813" cy="890649"/>
          </a:xfrm>
          <a:custGeom>
            <a:avLst/>
            <a:gdLst>
              <a:gd name="connsiteX0" fmla="*/ 0 w 2303813"/>
              <a:gd name="connsiteY0" fmla="*/ 0 h 890649"/>
              <a:gd name="connsiteX1" fmla="*/ 1900052 w 2303813"/>
              <a:gd name="connsiteY1" fmla="*/ 285008 h 890649"/>
              <a:gd name="connsiteX2" fmla="*/ 2303813 w 2303813"/>
              <a:gd name="connsiteY2" fmla="*/ 890649 h 890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03813" h="890649">
                <a:moveTo>
                  <a:pt x="0" y="0"/>
                </a:moveTo>
                <a:cubicBezTo>
                  <a:pt x="758041" y="68283"/>
                  <a:pt x="1516083" y="136567"/>
                  <a:pt x="1900052" y="285008"/>
                </a:cubicBezTo>
                <a:cubicBezTo>
                  <a:pt x="2284021" y="433449"/>
                  <a:pt x="2293917" y="662049"/>
                  <a:pt x="2303813" y="890649"/>
                </a:cubicBezTo>
              </a:path>
            </a:pathLst>
          </a:custGeom>
          <a:noFill/>
          <a:ln w="0">
            <a:solidFill>
              <a:srgbClr val="FF0000"/>
            </a:solidFill>
            <a:prstDash val="dash"/>
            <a:headEnd type="none"/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362701" y="4821382"/>
            <a:ext cx="23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Draw this perpendicular line first</a:t>
            </a:r>
          </a:p>
          <a:p>
            <a:pPr marL="171450" indent="-171450">
              <a:buFontTx/>
              <a:buChar char="-"/>
            </a:pPr>
            <a:r>
              <a:rPr lang="en-US" sz="1200" dirty="0" smtClean="0">
                <a:solidFill>
                  <a:srgbClr val="FF0000"/>
                </a:solidFill>
              </a:rPr>
              <a:t>Then draw P</a:t>
            </a:r>
            <a:r>
              <a:rPr lang="en-US" sz="1200" baseline="-25000" dirty="0" smtClean="0">
                <a:solidFill>
                  <a:srgbClr val="FF0000"/>
                </a:solidFill>
              </a:rPr>
              <a:t>a</a:t>
            </a:r>
            <a:r>
              <a:rPr lang="en-US" sz="1200" dirty="0" smtClean="0">
                <a:solidFill>
                  <a:srgbClr val="FF0000"/>
                </a:solidFill>
              </a:rPr>
              <a:t> with  an angle = </a:t>
            </a:r>
            <a:r>
              <a:rPr lang="en-US" sz="1200" dirty="0" smtClean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endParaRPr lang="en-US" sz="1200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432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Freeform 2"/>
          <p:cNvSpPr>
            <a:spLocks/>
          </p:cNvSpPr>
          <p:nvPr/>
        </p:nvSpPr>
        <p:spPr bwMode="auto">
          <a:xfrm>
            <a:off x="9476740" y="3071073"/>
            <a:ext cx="719456" cy="3718348"/>
          </a:xfrm>
          <a:custGeom>
            <a:avLst/>
            <a:gdLst>
              <a:gd name="T0" fmla="*/ 2147483646 w 309"/>
              <a:gd name="T1" fmla="*/ 2147483646 h 1597"/>
              <a:gd name="T2" fmla="*/ 0 w 309"/>
              <a:gd name="T3" fmla="*/ 2147483646 h 1597"/>
              <a:gd name="T4" fmla="*/ 2147483646 w 309"/>
              <a:gd name="T5" fmla="*/ 2147483646 h 1597"/>
              <a:gd name="T6" fmla="*/ 2147483646 w 309"/>
              <a:gd name="T7" fmla="*/ 0 h 1597"/>
              <a:gd name="T8" fmla="*/ 2147483646 w 309"/>
              <a:gd name="T9" fmla="*/ 2147483646 h 159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09"/>
              <a:gd name="T16" fmla="*/ 0 h 1597"/>
              <a:gd name="T17" fmla="*/ 309 w 309"/>
              <a:gd name="T18" fmla="*/ 1597 h 159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09" h="1597">
                <a:moveTo>
                  <a:pt x="228" y="1"/>
                </a:moveTo>
                <a:lnTo>
                  <a:pt x="0" y="1597"/>
                </a:lnTo>
                <a:lnTo>
                  <a:pt x="309" y="1596"/>
                </a:lnTo>
                <a:lnTo>
                  <a:pt x="309" y="0"/>
                </a:lnTo>
                <a:lnTo>
                  <a:pt x="228" y="1"/>
                </a:lnTo>
                <a:close/>
              </a:path>
            </a:pathLst>
          </a:custGeom>
          <a:solidFill>
            <a:srgbClr val="DDDDDD"/>
          </a:solidFill>
          <a:ln w="9525">
            <a:solidFill>
              <a:schemeClr val="tx1"/>
            </a:solidFill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 sz="3171" dirty="0"/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>
            <a:off x="10193867" y="3068744"/>
            <a:ext cx="3646170" cy="465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0" name="Line 8"/>
          <p:cNvSpPr>
            <a:spLocks noChangeShapeType="1"/>
          </p:cNvSpPr>
          <p:nvPr/>
        </p:nvSpPr>
        <p:spPr bwMode="auto">
          <a:xfrm flipH="1" flipV="1">
            <a:off x="8890001" y="6789420"/>
            <a:ext cx="29476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1" name="Text Box 13"/>
          <p:cNvSpPr txBox="1">
            <a:spLocks noChangeArrowheads="1"/>
          </p:cNvSpPr>
          <p:nvPr/>
        </p:nvSpPr>
        <p:spPr bwMode="auto">
          <a:xfrm>
            <a:off x="12906377" y="3723007"/>
            <a:ext cx="579754" cy="90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40" b="1" i="1" dirty="0">
                <a:latin typeface="Symbol" panose="05050102010706020507" pitchFamily="18" charset="2"/>
              </a:rPr>
              <a:t>f</a:t>
            </a:r>
          </a:p>
        </p:txBody>
      </p:sp>
      <p:sp>
        <p:nvSpPr>
          <p:cNvPr id="73753" name="Text Box 25"/>
          <p:cNvSpPr txBox="1">
            <a:spLocks noChangeArrowheads="1"/>
          </p:cNvSpPr>
          <p:nvPr/>
        </p:nvSpPr>
        <p:spPr bwMode="auto">
          <a:xfrm>
            <a:off x="944620" y="175524"/>
            <a:ext cx="5273560" cy="58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3171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Coulomb’s Earth Pressure</a:t>
            </a:r>
          </a:p>
        </p:txBody>
      </p:sp>
      <p:sp>
        <p:nvSpPr>
          <p:cNvPr id="73762" name="Text Box 34"/>
          <p:cNvSpPr txBox="1">
            <a:spLocks noChangeArrowheads="1"/>
          </p:cNvSpPr>
          <p:nvPr/>
        </p:nvSpPr>
        <p:spPr bwMode="auto">
          <a:xfrm>
            <a:off x="11472123" y="9453033"/>
            <a:ext cx="2647071" cy="31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67" i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By: Kamal Tawfiq, Ph.D., P.E.</a:t>
            </a:r>
          </a:p>
        </p:txBody>
      </p:sp>
      <p:sp>
        <p:nvSpPr>
          <p:cNvPr id="45064" name="Line 47"/>
          <p:cNvSpPr>
            <a:spLocks noChangeShapeType="1"/>
          </p:cNvSpPr>
          <p:nvPr/>
        </p:nvSpPr>
        <p:spPr bwMode="auto">
          <a:xfrm flipH="1">
            <a:off x="8862061" y="3073400"/>
            <a:ext cx="85217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5" name="Line 48"/>
          <p:cNvSpPr>
            <a:spLocks noChangeShapeType="1"/>
          </p:cNvSpPr>
          <p:nvPr/>
        </p:nvSpPr>
        <p:spPr bwMode="auto">
          <a:xfrm flipV="1">
            <a:off x="9281160" y="3073401"/>
            <a:ext cx="0" cy="372999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171" dirty="0"/>
          </a:p>
        </p:txBody>
      </p:sp>
      <p:sp>
        <p:nvSpPr>
          <p:cNvPr id="45066" name="Text Box 49"/>
          <p:cNvSpPr txBox="1">
            <a:spLocks noChangeArrowheads="1"/>
          </p:cNvSpPr>
          <p:nvPr/>
        </p:nvSpPr>
        <p:spPr bwMode="auto">
          <a:xfrm>
            <a:off x="9048327" y="4668310"/>
            <a:ext cx="375424" cy="40825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53" dirty="0"/>
              <a:t>H</a:t>
            </a:r>
          </a:p>
        </p:txBody>
      </p:sp>
      <p:grpSp>
        <p:nvGrpSpPr>
          <p:cNvPr id="45067" name="Group 82"/>
          <p:cNvGrpSpPr>
            <a:grpSpLocks/>
          </p:cNvGrpSpPr>
          <p:nvPr/>
        </p:nvGrpSpPr>
        <p:grpSpPr bwMode="auto">
          <a:xfrm>
            <a:off x="1051659" y="3213270"/>
            <a:ext cx="5678807" cy="1054735"/>
            <a:chOff x="1102" y="3623"/>
            <a:chExt cx="2439" cy="453"/>
          </a:xfrm>
        </p:grpSpPr>
        <p:sp>
          <p:nvSpPr>
            <p:cNvPr id="45094" name="Line 83"/>
            <p:cNvSpPr>
              <a:spLocks noChangeShapeType="1"/>
            </p:cNvSpPr>
            <p:nvPr/>
          </p:nvSpPr>
          <p:spPr bwMode="auto">
            <a:xfrm>
              <a:off x="1362" y="3798"/>
              <a:ext cx="20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171" dirty="0"/>
            </a:p>
          </p:txBody>
        </p:sp>
        <p:sp>
          <p:nvSpPr>
            <p:cNvPr id="45095" name="Text Box 84"/>
            <p:cNvSpPr txBox="1">
              <a:spLocks noChangeArrowheads="1"/>
            </p:cNvSpPr>
            <p:nvPr/>
          </p:nvSpPr>
          <p:spPr bwMode="auto">
            <a:xfrm>
              <a:off x="1310" y="3878"/>
              <a:ext cx="83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 </a:t>
              </a:r>
              <a:r>
                <a:rPr lang="en-US" altLang="en-US" sz="1760" dirty="0">
                  <a:latin typeface="Symbol" panose="05050102010706020507" pitchFamily="18" charset="2"/>
                </a:rPr>
                <a:t>q</a:t>
              </a:r>
              <a:r>
                <a:rPr lang="en-US" altLang="en-US" sz="1760" baseline="30000" dirty="0"/>
                <a:t>  </a:t>
              </a:r>
              <a:r>
                <a:rPr lang="en-US" altLang="en-US" sz="1760" dirty="0"/>
                <a:t>cos(</a:t>
              </a:r>
              <a:r>
                <a:rPr lang="en-US" altLang="en-US" sz="1760" dirty="0">
                  <a:latin typeface="Symbol" panose="05050102010706020507" pitchFamily="18" charset="2"/>
                </a:rPr>
                <a:t> d - q) </a:t>
              </a:r>
            </a:p>
          </p:txBody>
        </p:sp>
        <p:sp>
          <p:nvSpPr>
            <p:cNvPr id="45096" name="Text Box 85"/>
            <p:cNvSpPr txBox="1">
              <a:spLocks noChangeArrowheads="1"/>
            </p:cNvSpPr>
            <p:nvPr/>
          </p:nvSpPr>
          <p:spPr bwMode="auto">
            <a:xfrm>
              <a:off x="2057" y="3623"/>
              <a:ext cx="60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cos</a:t>
              </a:r>
              <a:r>
                <a:rPr lang="en-US" altLang="en-US" sz="1760" baseline="30000" dirty="0"/>
                <a:t>2</a:t>
              </a:r>
              <a:r>
                <a:rPr lang="en-US" altLang="en-US" sz="1760" dirty="0"/>
                <a:t> </a:t>
              </a:r>
              <a:r>
                <a:rPr lang="en-US" altLang="en-US" sz="1760" dirty="0">
                  <a:latin typeface="Symbol" panose="05050102010706020507" pitchFamily="18" charset="2"/>
                </a:rPr>
                <a:t>(f- q)</a:t>
              </a:r>
            </a:p>
          </p:txBody>
        </p:sp>
        <p:grpSp>
          <p:nvGrpSpPr>
            <p:cNvPr id="45097" name="Group 86"/>
            <p:cNvGrpSpPr>
              <a:grpSpLocks/>
            </p:cNvGrpSpPr>
            <p:nvPr/>
          </p:nvGrpSpPr>
          <p:grpSpPr bwMode="auto">
            <a:xfrm>
              <a:off x="2366" y="3806"/>
              <a:ext cx="1020" cy="270"/>
              <a:chOff x="2264" y="3812"/>
              <a:chExt cx="1020" cy="270"/>
            </a:xfrm>
          </p:grpSpPr>
          <p:sp>
            <p:nvSpPr>
              <p:cNvPr id="45107" name="Text Box 87"/>
              <p:cNvSpPr txBox="1">
                <a:spLocks noChangeArrowheads="1"/>
              </p:cNvSpPr>
              <p:nvPr/>
            </p:nvSpPr>
            <p:spPr bwMode="auto">
              <a:xfrm>
                <a:off x="2294" y="3812"/>
                <a:ext cx="964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f)  </a:t>
                </a:r>
                <a:r>
                  <a:rPr lang="en-US" altLang="en-US" sz="1760" dirty="0"/>
                  <a:t>sin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(f - a)</a:t>
                </a:r>
              </a:p>
            </p:txBody>
          </p:sp>
          <p:sp>
            <p:nvSpPr>
              <p:cNvPr id="45108" name="Text Box 88"/>
              <p:cNvSpPr txBox="1">
                <a:spLocks noChangeArrowheads="1"/>
              </p:cNvSpPr>
              <p:nvPr/>
            </p:nvSpPr>
            <p:spPr bwMode="auto">
              <a:xfrm>
                <a:off x="2264" y="3926"/>
                <a:ext cx="1020" cy="1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60" dirty="0"/>
                  <a:t>cos 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( d + q) </a:t>
                </a:r>
                <a:r>
                  <a:rPr lang="en-US" altLang="en-US" sz="1760" dirty="0"/>
                  <a:t>cos</a:t>
                </a:r>
                <a:r>
                  <a:rPr lang="en-US" altLang="en-US" sz="1760" dirty="0">
                    <a:latin typeface="Symbol" panose="05050102010706020507" pitchFamily="18" charset="2"/>
                  </a:rPr>
                  <a:t> (q - a)</a:t>
                </a:r>
              </a:p>
            </p:txBody>
          </p:sp>
          <p:sp>
            <p:nvSpPr>
              <p:cNvPr id="45109" name="Line 89"/>
              <p:cNvSpPr>
                <a:spLocks noChangeShapeType="1"/>
              </p:cNvSpPr>
              <p:nvPr/>
            </p:nvSpPr>
            <p:spPr bwMode="auto">
              <a:xfrm>
                <a:off x="2304" y="3972"/>
                <a:ext cx="96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grpSp>
          <p:nvGrpSpPr>
            <p:cNvPr id="45098" name="Group 90"/>
            <p:cNvGrpSpPr>
              <a:grpSpLocks/>
            </p:cNvGrpSpPr>
            <p:nvPr/>
          </p:nvGrpSpPr>
          <p:grpSpPr bwMode="auto">
            <a:xfrm>
              <a:off x="2322" y="3816"/>
              <a:ext cx="1044" cy="258"/>
              <a:chOff x="2160" y="3828"/>
              <a:chExt cx="1044" cy="258"/>
            </a:xfrm>
          </p:grpSpPr>
          <p:sp>
            <p:nvSpPr>
              <p:cNvPr id="45104" name="Line 91"/>
              <p:cNvSpPr>
                <a:spLocks noChangeShapeType="1"/>
              </p:cNvSpPr>
              <p:nvPr/>
            </p:nvSpPr>
            <p:spPr bwMode="auto">
              <a:xfrm flipH="1">
                <a:off x="2232" y="3828"/>
                <a:ext cx="9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5" name="Line 92"/>
              <p:cNvSpPr>
                <a:spLocks noChangeShapeType="1"/>
              </p:cNvSpPr>
              <p:nvPr/>
            </p:nvSpPr>
            <p:spPr bwMode="auto">
              <a:xfrm flipH="1">
                <a:off x="2196" y="3834"/>
                <a:ext cx="42" cy="25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  <p:sp>
            <p:nvSpPr>
              <p:cNvPr id="45106" name="Line 93"/>
              <p:cNvSpPr>
                <a:spLocks noChangeShapeType="1"/>
              </p:cNvSpPr>
              <p:nvPr/>
            </p:nvSpPr>
            <p:spPr bwMode="auto">
              <a:xfrm>
                <a:off x="2160" y="3990"/>
                <a:ext cx="36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3171" dirty="0"/>
              </a:p>
            </p:txBody>
          </p:sp>
        </p:grpSp>
        <p:sp>
          <p:nvSpPr>
            <p:cNvPr id="45099" name="Text Box 94"/>
            <p:cNvSpPr txBox="1">
              <a:spLocks noChangeArrowheads="1"/>
            </p:cNvSpPr>
            <p:nvPr/>
          </p:nvSpPr>
          <p:spPr bwMode="auto">
            <a:xfrm>
              <a:off x="2125" y="3885"/>
              <a:ext cx="1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1+</a:t>
              </a:r>
            </a:p>
          </p:txBody>
        </p:sp>
        <p:sp>
          <p:nvSpPr>
            <p:cNvPr id="45100" name="Text Box 95"/>
            <p:cNvSpPr txBox="1">
              <a:spLocks noChangeArrowheads="1"/>
            </p:cNvSpPr>
            <p:nvPr/>
          </p:nvSpPr>
          <p:spPr bwMode="auto">
            <a:xfrm>
              <a:off x="2064" y="3839"/>
              <a:ext cx="12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[</a:t>
              </a:r>
            </a:p>
          </p:txBody>
        </p:sp>
        <p:sp>
          <p:nvSpPr>
            <p:cNvPr id="45101" name="Text Box 96"/>
            <p:cNvSpPr txBox="1">
              <a:spLocks noChangeArrowheads="1"/>
            </p:cNvSpPr>
            <p:nvPr/>
          </p:nvSpPr>
          <p:spPr bwMode="auto">
            <a:xfrm>
              <a:off x="3348" y="3833"/>
              <a:ext cx="12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]</a:t>
              </a:r>
              <a:endParaRPr lang="en-US" altLang="en-US" sz="1760" baseline="30000" dirty="0"/>
            </a:p>
          </p:txBody>
        </p:sp>
        <p:sp>
          <p:nvSpPr>
            <p:cNvPr id="45102" name="Text Box 97"/>
            <p:cNvSpPr txBox="1">
              <a:spLocks noChangeArrowheads="1"/>
            </p:cNvSpPr>
            <p:nvPr/>
          </p:nvSpPr>
          <p:spPr bwMode="auto">
            <a:xfrm>
              <a:off x="3417" y="3805"/>
              <a:ext cx="124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67" dirty="0"/>
                <a:t>2</a:t>
              </a:r>
            </a:p>
          </p:txBody>
        </p:sp>
        <p:sp>
          <p:nvSpPr>
            <p:cNvPr id="45103" name="Text Box 98"/>
            <p:cNvSpPr txBox="1">
              <a:spLocks noChangeArrowheads="1"/>
            </p:cNvSpPr>
            <p:nvPr/>
          </p:nvSpPr>
          <p:spPr bwMode="auto">
            <a:xfrm>
              <a:off x="1102" y="3665"/>
              <a:ext cx="30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60" dirty="0"/>
                <a:t>K</a:t>
              </a:r>
              <a:r>
                <a:rPr lang="en-US" altLang="en-US" sz="1760" baseline="-25000" dirty="0"/>
                <a:t>a</a:t>
              </a:r>
              <a:r>
                <a:rPr lang="en-US" altLang="en-US" sz="1760" dirty="0"/>
                <a:t> =</a:t>
              </a:r>
              <a:r>
                <a:rPr lang="en-US" altLang="en-US" sz="2640" dirty="0"/>
                <a:t> </a:t>
              </a:r>
            </a:p>
          </p:txBody>
        </p:sp>
      </p:grpSp>
      <p:sp>
        <p:nvSpPr>
          <p:cNvPr id="45068" name="Text Box 99"/>
          <p:cNvSpPr txBox="1">
            <a:spLocks noChangeArrowheads="1"/>
          </p:cNvSpPr>
          <p:nvPr/>
        </p:nvSpPr>
        <p:spPr bwMode="auto">
          <a:xfrm>
            <a:off x="1325522" y="8042234"/>
            <a:ext cx="234872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P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½ K</a:t>
            </a:r>
            <a:r>
              <a:rPr lang="en-US" altLang="en-US" sz="2640" baseline="-25000" dirty="0">
                <a:cs typeface="Arial" panose="020B0604020202020204" pitchFamily="34" charset="0"/>
              </a:rPr>
              <a:t>a</a:t>
            </a:r>
            <a:r>
              <a:rPr lang="en-US" altLang="en-US" sz="2640" dirty="0">
                <a:cs typeface="Arial" panose="020B0604020202020204" pitchFamily="34" charset="0"/>
              </a:rPr>
              <a:t> </a:t>
            </a:r>
            <a:r>
              <a:rPr lang="en-US" altLang="en-US" sz="2640" dirty="0">
                <a:latin typeface="Symbol" panose="05050102010706020507" pitchFamily="18" charset="2"/>
                <a:cs typeface="Arial" panose="020B0604020202020204" pitchFamily="34" charset="0"/>
              </a:rPr>
              <a:t>g</a:t>
            </a:r>
            <a:r>
              <a:rPr lang="en-US" altLang="en-US" sz="2640" dirty="0">
                <a:cs typeface="Arial" panose="020B0604020202020204" pitchFamily="34" charset="0"/>
              </a:rPr>
              <a:t> H</a:t>
            </a:r>
            <a:r>
              <a:rPr lang="en-US" altLang="en-US" sz="2640" baseline="30000" dirty="0">
                <a:cs typeface="Arial" panose="020B0604020202020204" pitchFamily="34" charset="0"/>
              </a:rPr>
              <a:t>2</a:t>
            </a:r>
          </a:p>
        </p:txBody>
      </p:sp>
      <p:sp>
        <p:nvSpPr>
          <p:cNvPr id="45069" name="Rectangle 102"/>
          <p:cNvSpPr>
            <a:spLocks noChangeArrowheads="1"/>
          </p:cNvSpPr>
          <p:nvPr/>
        </p:nvSpPr>
        <p:spPr bwMode="auto">
          <a:xfrm>
            <a:off x="1601146" y="1308695"/>
            <a:ext cx="1199092" cy="1717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f"/>
            </a:pPr>
            <a:r>
              <a:rPr lang="en-US" altLang="en-US" sz="2640" dirty="0">
                <a:latin typeface="Symbol" panose="05050102010706020507" pitchFamily="18" charset="2"/>
              </a:rPr>
              <a:t> = </a:t>
            </a:r>
            <a:r>
              <a:rPr lang="en-US" altLang="en-US" sz="2640" dirty="0">
                <a:cs typeface="Arial" panose="020B0604020202020204" pitchFamily="34" charset="0"/>
              </a:rPr>
              <a:t>√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q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Char char="d"/>
            </a:pPr>
            <a:r>
              <a:rPr lang="en-US" altLang="en-US" sz="2640" dirty="0">
                <a:latin typeface="Symbol" panose="05050102010706020507" pitchFamily="18" charset="2"/>
              </a:rPr>
              <a:t> = 0</a:t>
            </a:r>
          </a:p>
          <a:p>
            <a:pPr eaLnBrk="1" hangingPunct="1">
              <a:spcBef>
                <a:spcPct val="0"/>
              </a:spcBef>
              <a:buFont typeface="Symbol" panose="05050102010706020507" pitchFamily="18" charset="2"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 = 0</a:t>
            </a:r>
            <a:endParaRPr lang="en-US" altLang="en-US" sz="2640" dirty="0"/>
          </a:p>
        </p:txBody>
      </p:sp>
      <p:sp>
        <p:nvSpPr>
          <p:cNvPr id="45070" name="Line 103"/>
          <p:cNvSpPr>
            <a:spLocks noChangeShapeType="1"/>
          </p:cNvSpPr>
          <p:nvPr/>
        </p:nvSpPr>
        <p:spPr bwMode="auto">
          <a:xfrm flipH="1">
            <a:off x="4236818" y="322025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1" name="Line 104"/>
          <p:cNvSpPr>
            <a:spLocks noChangeShapeType="1"/>
          </p:cNvSpPr>
          <p:nvPr/>
        </p:nvSpPr>
        <p:spPr bwMode="auto">
          <a:xfrm flipH="1">
            <a:off x="4609351" y="3667295"/>
            <a:ext cx="167640" cy="32596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2" name="Line 105"/>
          <p:cNvSpPr>
            <a:spLocks noChangeShapeType="1"/>
          </p:cNvSpPr>
          <p:nvPr/>
        </p:nvSpPr>
        <p:spPr bwMode="auto">
          <a:xfrm flipH="1">
            <a:off x="4618665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3" name="Line 106"/>
          <p:cNvSpPr>
            <a:spLocks noChangeShapeType="1"/>
          </p:cNvSpPr>
          <p:nvPr/>
        </p:nvSpPr>
        <p:spPr bwMode="auto">
          <a:xfrm flipH="1">
            <a:off x="5997038" y="3667296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4" name="Line 107"/>
          <p:cNvSpPr>
            <a:spLocks noChangeShapeType="1"/>
          </p:cNvSpPr>
          <p:nvPr/>
        </p:nvSpPr>
        <p:spPr bwMode="auto">
          <a:xfrm flipH="1">
            <a:off x="6034292" y="39653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5" name="Line 108"/>
          <p:cNvSpPr>
            <a:spLocks noChangeShapeType="1"/>
          </p:cNvSpPr>
          <p:nvPr/>
        </p:nvSpPr>
        <p:spPr bwMode="auto">
          <a:xfrm flipH="1">
            <a:off x="3109905" y="385356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6" name="Line 109"/>
          <p:cNvSpPr>
            <a:spLocks noChangeShapeType="1"/>
          </p:cNvSpPr>
          <p:nvPr/>
        </p:nvSpPr>
        <p:spPr bwMode="auto">
          <a:xfrm flipH="1">
            <a:off x="2765312" y="3872189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77" name="Line 110"/>
          <p:cNvSpPr>
            <a:spLocks noChangeShapeType="1"/>
          </p:cNvSpPr>
          <p:nvPr/>
        </p:nvSpPr>
        <p:spPr bwMode="auto">
          <a:xfrm flipH="1">
            <a:off x="2104065" y="3825622"/>
            <a:ext cx="204893" cy="37253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grpSp>
        <p:nvGrpSpPr>
          <p:cNvPr id="45078" name="Group 111"/>
          <p:cNvGrpSpPr>
            <a:grpSpLocks/>
          </p:cNvGrpSpPr>
          <p:nvPr/>
        </p:nvGrpSpPr>
        <p:grpSpPr bwMode="auto">
          <a:xfrm>
            <a:off x="1710577" y="6747679"/>
            <a:ext cx="1906905" cy="908049"/>
            <a:chOff x="2375" y="3105"/>
            <a:chExt cx="819" cy="390"/>
          </a:xfrm>
        </p:grpSpPr>
        <p:grpSp>
          <p:nvGrpSpPr>
            <p:cNvPr id="45089" name="Group 112"/>
            <p:cNvGrpSpPr>
              <a:grpSpLocks/>
            </p:cNvGrpSpPr>
            <p:nvPr/>
          </p:nvGrpSpPr>
          <p:grpSpPr bwMode="auto">
            <a:xfrm>
              <a:off x="2421" y="3105"/>
              <a:ext cx="773" cy="390"/>
              <a:chOff x="4597" y="2309"/>
              <a:chExt cx="773" cy="390"/>
            </a:xfrm>
          </p:grpSpPr>
          <p:sp>
            <p:nvSpPr>
              <p:cNvPr id="45091" name="Text Box 113"/>
              <p:cNvSpPr txBox="1">
                <a:spLocks noChangeArrowheads="1"/>
              </p:cNvSpPr>
              <p:nvPr/>
            </p:nvSpPr>
            <p:spPr bwMode="auto">
              <a:xfrm>
                <a:off x="4597" y="2309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1 -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2" name="Text Box 114"/>
              <p:cNvSpPr txBox="1">
                <a:spLocks noChangeArrowheads="1"/>
              </p:cNvSpPr>
              <p:nvPr/>
            </p:nvSpPr>
            <p:spPr bwMode="auto">
              <a:xfrm>
                <a:off x="4597" y="2485"/>
                <a:ext cx="773" cy="2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640" dirty="0"/>
                  <a:t>1 + sin</a:t>
                </a:r>
                <a:r>
                  <a:rPr lang="en-US" altLang="en-US" sz="2640" dirty="0">
                    <a:latin typeface="Symbol" panose="05050102010706020507" pitchFamily="18" charset="2"/>
                  </a:rPr>
                  <a:t>f</a:t>
                </a:r>
              </a:p>
            </p:txBody>
          </p:sp>
          <p:sp>
            <p:nvSpPr>
              <p:cNvPr id="45093" name="Line 115"/>
              <p:cNvSpPr>
                <a:spLocks noChangeShapeType="1"/>
              </p:cNvSpPr>
              <p:nvPr/>
            </p:nvSpPr>
            <p:spPr bwMode="auto">
              <a:xfrm flipH="1">
                <a:off x="4728" y="2520"/>
                <a:ext cx="50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171" dirty="0"/>
              </a:p>
            </p:txBody>
          </p:sp>
        </p:grpSp>
        <p:sp>
          <p:nvSpPr>
            <p:cNvPr id="45090" name="Text Box 116"/>
            <p:cNvSpPr txBox="1">
              <a:spLocks noChangeArrowheads="1"/>
            </p:cNvSpPr>
            <p:nvPr/>
          </p:nvSpPr>
          <p:spPr bwMode="auto">
            <a:xfrm>
              <a:off x="2375" y="3211"/>
              <a:ext cx="16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640" dirty="0"/>
                <a:t>=</a:t>
              </a:r>
            </a:p>
          </p:txBody>
        </p:sp>
      </p:grpSp>
      <p:sp>
        <p:nvSpPr>
          <p:cNvPr id="45079" name="Text Box 117"/>
          <p:cNvSpPr txBox="1">
            <a:spLocks noChangeArrowheads="1"/>
          </p:cNvSpPr>
          <p:nvPr/>
        </p:nvSpPr>
        <p:spPr bwMode="auto">
          <a:xfrm>
            <a:off x="1147121" y="6971202"/>
            <a:ext cx="682201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K</a:t>
            </a:r>
            <a:r>
              <a:rPr lang="en-US" altLang="en-US" sz="2640" baseline="-25000" dirty="0"/>
              <a:t>a</a:t>
            </a:r>
            <a:r>
              <a:rPr lang="en-US" altLang="en-US" sz="2640" dirty="0"/>
              <a:t> </a:t>
            </a:r>
          </a:p>
        </p:txBody>
      </p:sp>
      <p:sp>
        <p:nvSpPr>
          <p:cNvPr id="45080" name="Rectangle 118"/>
          <p:cNvSpPr>
            <a:spLocks noChangeArrowheads="1"/>
          </p:cNvSpPr>
          <p:nvPr/>
        </p:nvSpPr>
        <p:spPr bwMode="auto">
          <a:xfrm>
            <a:off x="10042526" y="6605483"/>
            <a:ext cx="158327" cy="174624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45081" name="Freeform 119"/>
          <p:cNvSpPr>
            <a:spLocks/>
          </p:cNvSpPr>
          <p:nvPr/>
        </p:nvSpPr>
        <p:spPr bwMode="auto">
          <a:xfrm flipH="1">
            <a:off x="10175240" y="6035040"/>
            <a:ext cx="856827" cy="1285240"/>
          </a:xfrm>
          <a:custGeom>
            <a:avLst/>
            <a:gdLst>
              <a:gd name="T0" fmla="*/ 0 w 760"/>
              <a:gd name="T1" fmla="*/ 2147483646 h 168"/>
              <a:gd name="T2" fmla="*/ 2147483646 w 760"/>
              <a:gd name="T3" fmla="*/ 0 h 168"/>
              <a:gd name="T4" fmla="*/ 0 60000 65536"/>
              <a:gd name="T5" fmla="*/ 0 60000 65536"/>
              <a:gd name="T6" fmla="*/ 0 w 760"/>
              <a:gd name="T7" fmla="*/ 0 h 168"/>
              <a:gd name="T8" fmla="*/ 760 w 760"/>
              <a:gd name="T9" fmla="*/ 168 h 16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60" h="168">
                <a:moveTo>
                  <a:pt x="0" y="168"/>
                </a:moveTo>
                <a:cubicBezTo>
                  <a:pt x="656" y="160"/>
                  <a:pt x="112" y="0"/>
                  <a:pt x="760" y="0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2" name="Text Box 120"/>
          <p:cNvSpPr txBox="1">
            <a:spLocks noChangeArrowheads="1"/>
          </p:cNvSpPr>
          <p:nvPr/>
        </p:nvSpPr>
        <p:spPr bwMode="auto">
          <a:xfrm>
            <a:off x="11012302" y="7038552"/>
            <a:ext cx="2610009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Smooth Surface</a:t>
            </a:r>
          </a:p>
        </p:txBody>
      </p:sp>
      <p:sp>
        <p:nvSpPr>
          <p:cNvPr id="45083" name="Text Box 121"/>
          <p:cNvSpPr txBox="1">
            <a:spLocks noChangeArrowheads="1"/>
          </p:cNvSpPr>
          <p:nvPr/>
        </p:nvSpPr>
        <p:spPr bwMode="auto">
          <a:xfrm>
            <a:off x="11348309" y="2563496"/>
            <a:ext cx="971740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a</a:t>
            </a:r>
            <a:r>
              <a:rPr lang="en-US" altLang="en-US" sz="2640" dirty="0"/>
              <a:t> = 0</a:t>
            </a:r>
          </a:p>
        </p:txBody>
      </p:sp>
      <p:sp>
        <p:nvSpPr>
          <p:cNvPr id="45084" name="Text Box 122"/>
          <p:cNvSpPr txBox="1">
            <a:spLocks noChangeArrowheads="1"/>
          </p:cNvSpPr>
          <p:nvPr/>
        </p:nvSpPr>
        <p:spPr bwMode="auto">
          <a:xfrm>
            <a:off x="11706831" y="7406429"/>
            <a:ext cx="925253" cy="49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d</a:t>
            </a:r>
            <a:r>
              <a:rPr lang="en-US" altLang="en-US" sz="2640" dirty="0"/>
              <a:t> = 0</a:t>
            </a:r>
          </a:p>
        </p:txBody>
      </p:sp>
      <p:sp>
        <p:nvSpPr>
          <p:cNvPr id="45085" name="Line 123"/>
          <p:cNvSpPr>
            <a:spLocks noChangeShapeType="1"/>
          </p:cNvSpPr>
          <p:nvPr/>
        </p:nvSpPr>
        <p:spPr bwMode="auto">
          <a:xfrm flipV="1">
            <a:off x="9765453" y="6817360"/>
            <a:ext cx="279400" cy="24214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sz="3171" dirty="0"/>
          </a:p>
        </p:txBody>
      </p:sp>
      <p:sp>
        <p:nvSpPr>
          <p:cNvPr id="45086" name="Text Box 124"/>
          <p:cNvSpPr txBox="1">
            <a:spLocks noChangeArrowheads="1"/>
          </p:cNvSpPr>
          <p:nvPr/>
        </p:nvSpPr>
        <p:spPr bwMode="auto">
          <a:xfrm>
            <a:off x="8568881" y="7001299"/>
            <a:ext cx="1350050" cy="13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Vertical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/>
              <a:t>Surface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40" dirty="0">
                <a:latin typeface="Symbol" panose="05050102010706020507" pitchFamily="18" charset="2"/>
              </a:rPr>
              <a:t>q</a:t>
            </a:r>
            <a:r>
              <a:rPr lang="en-US" altLang="en-US" sz="2640" dirty="0"/>
              <a:t> = 0</a:t>
            </a:r>
          </a:p>
        </p:txBody>
      </p:sp>
      <p:sp>
        <p:nvSpPr>
          <p:cNvPr id="45087" name="Text Box 125"/>
          <p:cNvSpPr txBox="1">
            <a:spLocks noChangeArrowheads="1"/>
          </p:cNvSpPr>
          <p:nvPr/>
        </p:nvSpPr>
        <p:spPr bwMode="auto">
          <a:xfrm>
            <a:off x="1002764" y="4966506"/>
            <a:ext cx="6519333" cy="1175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Under the given wall and backfill conditions, K</a:t>
            </a:r>
            <a:r>
              <a:rPr lang="en-US" altLang="en-US" sz="2347" baseline="-25000" dirty="0"/>
              <a:t>a </a:t>
            </a:r>
            <a:r>
              <a:rPr lang="en-US" altLang="en-US" sz="2347" dirty="0"/>
              <a:t>of Coulomb’s active earth pressure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47" dirty="0"/>
              <a:t>becomes equivalent to K</a:t>
            </a:r>
            <a:r>
              <a:rPr lang="en-US" altLang="en-US" sz="2347" baseline="-25000" dirty="0"/>
              <a:t>a</a:t>
            </a:r>
            <a:r>
              <a:rPr lang="en-US" altLang="en-US" sz="2347" dirty="0"/>
              <a:t> of Rankine’s </a:t>
            </a:r>
          </a:p>
        </p:txBody>
      </p:sp>
      <p:sp>
        <p:nvSpPr>
          <p:cNvPr id="45088" name="Rectangle 52"/>
          <p:cNvSpPr>
            <a:spLocks noChangeArrowheads="1"/>
          </p:cNvSpPr>
          <p:nvPr/>
        </p:nvSpPr>
        <p:spPr bwMode="auto">
          <a:xfrm>
            <a:off x="1424192" y="1753406"/>
            <a:ext cx="1373717" cy="1352762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640" dirty="0"/>
          </a:p>
        </p:txBody>
      </p:sp>
      <p:sp>
        <p:nvSpPr>
          <p:cNvPr id="2" name="Freeform 1"/>
          <p:cNvSpPr/>
          <p:nvPr/>
        </p:nvSpPr>
        <p:spPr>
          <a:xfrm>
            <a:off x="490819" y="3608515"/>
            <a:ext cx="779841" cy="3623557"/>
          </a:xfrm>
          <a:custGeom>
            <a:avLst/>
            <a:gdLst>
              <a:gd name="connsiteX0" fmla="*/ 667268 w 869149"/>
              <a:gd name="connsiteY0" fmla="*/ 0 h 3479470"/>
              <a:gd name="connsiteX1" fmla="*/ 2250 w 869149"/>
              <a:gd name="connsiteY1" fmla="*/ 2113808 h 3479470"/>
              <a:gd name="connsiteX2" fmla="*/ 869149 w 869149"/>
              <a:gd name="connsiteY2" fmla="*/ 3479470 h 3479470"/>
              <a:gd name="connsiteX0" fmla="*/ 0 w 201881"/>
              <a:gd name="connsiteY0" fmla="*/ 0 h 3479470"/>
              <a:gd name="connsiteX1" fmla="*/ 201881 w 201881"/>
              <a:gd name="connsiteY1" fmla="*/ 3479470 h 3479470"/>
              <a:gd name="connsiteX0" fmla="*/ 353162 w 555043"/>
              <a:gd name="connsiteY0" fmla="*/ 2301 h 3481771"/>
              <a:gd name="connsiteX1" fmla="*/ 555043 w 555043"/>
              <a:gd name="connsiteY1" fmla="*/ 3481771 h 3481771"/>
              <a:gd name="connsiteX0" fmla="*/ 377694 w 472697"/>
              <a:gd name="connsiteY0" fmla="*/ 2257 h 3529229"/>
              <a:gd name="connsiteX1" fmla="*/ 472697 w 472697"/>
              <a:gd name="connsiteY1" fmla="*/ 3529229 h 3529229"/>
              <a:gd name="connsiteX0" fmla="*/ 625942 w 720945"/>
              <a:gd name="connsiteY0" fmla="*/ 1626 h 3528598"/>
              <a:gd name="connsiteX1" fmla="*/ 720945 w 720945"/>
              <a:gd name="connsiteY1" fmla="*/ 3528598 h 3528598"/>
              <a:gd name="connsiteX0" fmla="*/ 577960 w 779841"/>
              <a:gd name="connsiteY0" fmla="*/ 1583 h 3623557"/>
              <a:gd name="connsiteX1" fmla="*/ 779841 w 779841"/>
              <a:gd name="connsiteY1" fmla="*/ 3623557 h 3623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79841" h="3623557">
                <a:moveTo>
                  <a:pt x="577960" y="1583"/>
                </a:moveTo>
                <a:cubicBezTo>
                  <a:pt x="-292897" y="-85503"/>
                  <a:pt x="-142476" y="3449386"/>
                  <a:pt x="779841" y="3623557"/>
                </a:cubicBezTo>
              </a:path>
            </a:pathLst>
          </a:custGeom>
          <a:noFill/>
          <a:ln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03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creativedesignresolutions.com/img/projects/6881366399213416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46" y="1311317"/>
            <a:ext cx="6130326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http://www.shortspansteelbridges.org/~/media/Images/SSSBA/Steel%20Solutions/Substructure%204.jpg?w=304&amp;h=200&amp;as=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1311317"/>
            <a:ext cx="6186289" cy="406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31558" y="427761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16649" y="3393605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325246" y="530860"/>
            <a:ext cx="4157548" cy="487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 eaLnBrk="1" hangingPunct="1"/>
            <a:r>
              <a:rPr lang="en-US" altLang="en-US" sz="3171" b="1" u="sng" dirty="0">
                <a:solidFill>
                  <a:srgbClr val="000000"/>
                </a:solidFill>
              </a:rPr>
              <a:t>Earth Retaining Walls</a:t>
            </a:r>
            <a:endParaRPr lang="en-US" altLang="en-US" sz="3171" dirty="0"/>
          </a:p>
        </p:txBody>
      </p:sp>
      <p:pic>
        <p:nvPicPr>
          <p:cNvPr id="31750" name="Picture 6" descr="http://www.superiorse.com/show-picture.php?pictures_id=132&amp;w=540&amp;h=3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504" y="6017578"/>
            <a:ext cx="6190489" cy="378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180121" y="7539901"/>
            <a:ext cx="937821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Wall</a:t>
            </a:r>
          </a:p>
        </p:txBody>
      </p:sp>
      <p:pic>
        <p:nvPicPr>
          <p:cNvPr id="31752" name="Picture 8" descr="http://4eastcounty.org/wp-content/uploads/2014/04/Slope-paving-blocks-for-abutment-at-Lone-Tree-Wa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73" y="5519207"/>
            <a:ext cx="5704593" cy="428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96278" y="6289295"/>
            <a:ext cx="1117614" cy="5802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171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Slope</a:t>
            </a:r>
          </a:p>
        </p:txBody>
      </p:sp>
    </p:spTree>
    <p:extLst>
      <p:ext uri="{BB962C8B-B14F-4D97-AF65-F5344CB8AC3E}">
        <p14:creationId xmlns:p14="http://schemas.microsoft.com/office/powerpoint/2010/main" val="21192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Rectangle 4"/>
          <p:cNvSpPr>
            <a:spLocks noChangeArrowheads="1"/>
          </p:cNvSpPr>
          <p:nvPr/>
        </p:nvSpPr>
        <p:spPr bwMode="auto">
          <a:xfrm>
            <a:off x="5584966" y="152515"/>
            <a:ext cx="4308295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Design </a:t>
            </a:r>
            <a:r>
              <a:rPr lang="en-US" altLang="en-US" sz="360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of Retaining Wall</a:t>
            </a:r>
            <a:endParaRPr lang="en-US" altLang="en-US" sz="36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sp>
        <p:nvSpPr>
          <p:cNvPr id="586" name="Rectangle 5"/>
          <p:cNvSpPr>
            <a:spLocks noChangeArrowheads="1"/>
          </p:cNvSpPr>
          <p:nvPr/>
        </p:nvSpPr>
        <p:spPr bwMode="auto">
          <a:xfrm>
            <a:off x="313670" y="630668"/>
            <a:ext cx="32077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000" b="1" u="sng" dirty="0">
                <a:solidFill>
                  <a:srgbClr val="000000"/>
                </a:solidFill>
              </a:rPr>
              <a:t>Types of Earth Retaining Walls</a:t>
            </a:r>
            <a:endParaRPr lang="en-US" altLang="en-US" sz="2000" dirty="0"/>
          </a:p>
        </p:txBody>
      </p:sp>
      <p:sp>
        <p:nvSpPr>
          <p:cNvPr id="588" name="Rectangle 14"/>
          <p:cNvSpPr>
            <a:spLocks noChangeArrowheads="1"/>
          </p:cNvSpPr>
          <p:nvPr/>
        </p:nvSpPr>
        <p:spPr bwMode="auto">
          <a:xfrm>
            <a:off x="267790" y="5338995"/>
            <a:ext cx="144340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400" u="sng" dirty="0">
                <a:solidFill>
                  <a:srgbClr val="FF0000"/>
                </a:solidFill>
              </a:rPr>
              <a:t>II- Temporary </a:t>
            </a:r>
            <a:r>
              <a:rPr lang="en-US" altLang="en-US" sz="1400" u="sng" dirty="0" smtClean="0">
                <a:solidFill>
                  <a:srgbClr val="FF0000"/>
                </a:solidFill>
              </a:rPr>
              <a:t>Walls</a:t>
            </a:r>
            <a:endParaRPr lang="en-US" altLang="en-US" sz="1400" u="sng" dirty="0">
              <a:solidFill>
                <a:srgbClr val="FF0000"/>
              </a:solidFill>
            </a:endParaRPr>
          </a:p>
        </p:txBody>
      </p:sp>
      <p:pic>
        <p:nvPicPr>
          <p:cNvPr id="593" name="Picture 28" descr="BracedC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43" y="6340487"/>
            <a:ext cx="1219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79665" y="8245487"/>
            <a:ext cx="89639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5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Braced cuts</a:t>
            </a:r>
            <a:endParaRPr lang="en-US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http://www.skylinesteel.com/Image%20Library/SkyLine%20Steel/English/Products/b_ssp_utyp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4300"/>
          <a:stretch/>
        </p:blipFill>
        <p:spPr bwMode="auto">
          <a:xfrm>
            <a:off x="3776009" y="5778325"/>
            <a:ext cx="2921673" cy="1232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lbcivils.co.uk/_resources/images/lb_foundations_projects/P310001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140" y="7012750"/>
            <a:ext cx="2894044" cy="2170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simplystonelandscape.com/images/eng%20wall%20big.jpg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4" t="7349" r="2441" b="4404"/>
          <a:stretch/>
        </p:blipFill>
        <p:spPr bwMode="auto">
          <a:xfrm>
            <a:off x="7052519" y="1429811"/>
            <a:ext cx="3636389" cy="245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6" name="TextBox 595"/>
          <p:cNvSpPr txBox="1"/>
          <p:nvPr/>
        </p:nvSpPr>
        <p:spPr>
          <a:xfrm>
            <a:off x="7948561" y="3894686"/>
            <a:ext cx="1907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Segmental Walls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6" name="Picture 12" descr="http://www.geopier.com/~/media/Images/Gallery/Geopier/Applications/MSE-Walls/RivesideParkwayGrandJunctionCO5.ashx?mw=6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575" y="1217462"/>
            <a:ext cx="3442343" cy="25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12491856" y="3772111"/>
            <a:ext cx="14735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MSE Walls</a:t>
            </a:r>
            <a:endParaRPr lang="en-US" sz="1800" dirty="0"/>
          </a:p>
        </p:txBody>
      </p:sp>
      <p:sp>
        <p:nvSpPr>
          <p:cNvPr id="26" name="TextBox 25"/>
          <p:cNvSpPr txBox="1"/>
          <p:nvPr/>
        </p:nvSpPr>
        <p:spPr>
          <a:xfrm>
            <a:off x="14761778" y="9841230"/>
            <a:ext cx="7569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i="1" dirty="0" smtClean="0"/>
              <a:t>Kamal Tawfiq</a:t>
            </a:r>
            <a:endParaRPr lang="en-US" sz="800" i="1" dirty="0"/>
          </a:p>
        </p:txBody>
      </p:sp>
      <p:sp>
        <p:nvSpPr>
          <p:cNvPr id="2" name="Rectangle 1"/>
          <p:cNvSpPr/>
          <p:nvPr/>
        </p:nvSpPr>
        <p:spPr>
          <a:xfrm>
            <a:off x="4639574" y="9246232"/>
            <a:ext cx="11262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200" dirty="0">
                <a:solidFill>
                  <a:srgbClr val="000000"/>
                </a:solidFill>
              </a:rPr>
              <a:t>Sheet pile wall 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7126" y="6976637"/>
            <a:ext cx="3256966" cy="2167363"/>
          </a:xfrm>
          <a:prstGeom prst="rect">
            <a:avLst/>
          </a:prstGeom>
        </p:spPr>
      </p:pic>
      <p:pic>
        <p:nvPicPr>
          <p:cNvPr id="5124" name="Picture 4" descr="https://encrypted-tbn3.gstatic.com/images?q=tbn:ANd9GcTtnmJyH_RTYxnRTSHXS6ywMz2gnMZt3rCmtLYBGU4Orxsg8g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4313" y="7167130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360238" y="4410399"/>
            <a:ext cx="3148766" cy="2358535"/>
            <a:chOff x="11682856" y="4493527"/>
            <a:chExt cx="2466975" cy="18478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682856" y="4493527"/>
              <a:ext cx="2466975" cy="184785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12101342" y="4550888"/>
              <a:ext cx="190731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Segmental Walls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1005289" y="4315625"/>
            <a:ext cx="3565734" cy="2293957"/>
            <a:chOff x="6991430" y="4446254"/>
            <a:chExt cx="3565734" cy="2293957"/>
          </a:xfrm>
        </p:grpSpPr>
        <p:pic>
          <p:nvPicPr>
            <p:cNvPr id="5130" name="Picture 10" descr="http://pubs.usgs.gov/of/2003/of03-337/images/fig10-large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1430" y="4446254"/>
              <a:ext cx="3565734" cy="2293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TextBox 35"/>
            <p:cNvSpPr txBox="1"/>
            <p:nvPr/>
          </p:nvSpPr>
          <p:spPr>
            <a:xfrm>
              <a:off x="8186126" y="4503732"/>
              <a:ext cx="14447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Sea Walls</a:t>
              </a:r>
              <a:endPara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11103428" y="820413"/>
            <a:ext cx="4049485" cy="32647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6992586" y="1233055"/>
            <a:ext cx="3766457" cy="305393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0779" y="7407234"/>
            <a:ext cx="1494312" cy="224146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26314" y="5617029"/>
            <a:ext cx="1729406" cy="172940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73846" y="1068779"/>
            <a:ext cx="6050705" cy="4120737"/>
            <a:chOff x="76963" y="1009403"/>
            <a:chExt cx="6050705" cy="4120737"/>
          </a:xfrm>
        </p:grpSpPr>
        <p:sp>
          <p:nvSpPr>
            <p:cNvPr id="587" name="Rectangle 13"/>
            <p:cNvSpPr>
              <a:spLocks noChangeArrowheads="1"/>
            </p:cNvSpPr>
            <p:nvPr/>
          </p:nvSpPr>
          <p:spPr bwMode="auto">
            <a:xfrm>
              <a:off x="302817" y="1225263"/>
              <a:ext cx="1383136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1400" u="sng" dirty="0">
                  <a:solidFill>
                    <a:srgbClr val="FF0000"/>
                  </a:solidFill>
                </a:rPr>
                <a:t>I- Permanent Walls</a:t>
              </a:r>
            </a:p>
          </p:txBody>
        </p:sp>
        <p:pic>
          <p:nvPicPr>
            <p:cNvPr id="589" name="Picture 23" descr="Retaining_Walls Gravity"/>
            <p:cNvPicPr>
              <a:picLocks noChangeAspect="1" noChangeArrowheads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709" b="9502"/>
            <a:stretch/>
          </p:blipFill>
          <p:spPr bwMode="auto">
            <a:xfrm>
              <a:off x="361593" y="1776204"/>
              <a:ext cx="1394471" cy="1122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0" name="Picture 21" descr="Retaining_WallsEMIgRAVITY"/>
            <p:cNvPicPr>
              <a:picLocks noChangeAspect="1" noChangeArrowheads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6" t="4913" r="17586" b="7949"/>
            <a:stretch/>
          </p:blipFill>
          <p:spPr bwMode="auto">
            <a:xfrm>
              <a:off x="1879591" y="1554875"/>
              <a:ext cx="1402772" cy="1278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1" name="Picture 22" descr="counterfort wall"/>
            <p:cNvPicPr>
              <a:picLocks noChangeAspect="1" noChangeArrowheads="1"/>
            </p:cNvPicPr>
            <p:nvPr/>
          </p:nvPicPr>
          <p:blipFill>
            <a:blip r:embed="rId16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6065" y="3064596"/>
              <a:ext cx="1887180" cy="1415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92" name="Picture 20" descr="Retaining_Wall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3" t="5753" r="16757" b="8252"/>
            <a:stretch/>
          </p:blipFill>
          <p:spPr bwMode="auto">
            <a:xfrm>
              <a:off x="180104" y="3013220"/>
              <a:ext cx="1491384" cy="13049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38066" y="2825337"/>
              <a:ext cx="94448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4" name="TextBox 593"/>
            <p:cNvSpPr txBox="1"/>
            <p:nvPr/>
          </p:nvSpPr>
          <p:spPr>
            <a:xfrm>
              <a:off x="1771289" y="2736879"/>
              <a:ext cx="13131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Semi-Gravity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5" name="TextBox 594"/>
            <p:cNvSpPr txBox="1"/>
            <p:nvPr/>
          </p:nvSpPr>
          <p:spPr>
            <a:xfrm>
              <a:off x="76963" y="4328481"/>
              <a:ext cx="113524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Cantilever Wall</a:t>
              </a:r>
              <a:endParaRPr 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591274" y="4432337"/>
              <a:ext cx="117211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en-US" sz="105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Counterfort wall</a:t>
              </a:r>
              <a:endParaRPr lang="en-US" altLang="en-US" sz="105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5" name="Picture 12" descr="http://www.structware.com/brgabut/WebHelp/Options_files/image001.gif"/>
            <p:cNvPicPr>
              <a:picLocks noChangeAspect="1" noChangeArrowheads="1"/>
            </p:cNvPicPr>
            <p:nvPr/>
          </p:nvPicPr>
          <p:blipFill>
            <a:blip r:embed="rId18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2224" y="3124719"/>
              <a:ext cx="2095502" cy="17390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4" descr="http://www.childs-ceng.demon.co.uk/tutorial/abutment/abut2.gif"/>
            <p:cNvPicPr>
              <a:picLocks noChangeAspect="1" noChangeArrowheads="1"/>
            </p:cNvPicPr>
            <p:nvPr/>
          </p:nvPicPr>
          <p:blipFill rotWithShape="1">
            <a:blip r:embed="rId19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17"/>
            <a:stretch/>
          </p:blipFill>
          <p:spPr bwMode="auto">
            <a:xfrm>
              <a:off x="4034407" y="1484036"/>
              <a:ext cx="1564506" cy="1617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/>
            <p:cNvSpPr/>
            <p:nvPr/>
          </p:nvSpPr>
          <p:spPr>
            <a:xfrm>
              <a:off x="106878" y="1009403"/>
              <a:ext cx="6020790" cy="412073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8932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1740</TotalTime>
  <Words>2718</Words>
  <Application>Microsoft Office PowerPoint</Application>
  <PresentationFormat>Custom</PresentationFormat>
  <Paragraphs>999</Paragraphs>
  <Slides>27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Arial</vt:lpstr>
      <vt:lpstr>Arial Narrow</vt:lpstr>
      <vt:lpstr>Calibri</vt:lpstr>
      <vt:lpstr>Calibri Light</vt:lpstr>
      <vt:lpstr>Cambria Math</vt:lpstr>
      <vt:lpstr>Symbol</vt:lpstr>
      <vt:lpstr>Tahoma</vt:lpstr>
      <vt:lpstr>Times New Roman</vt:lpstr>
      <vt:lpstr>Office Theme</vt:lpstr>
      <vt:lpstr>Image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Tawfiq</dc:creator>
  <cp:lastModifiedBy>tawfiq</cp:lastModifiedBy>
  <cp:revision>159</cp:revision>
  <cp:lastPrinted>2019-02-13T20:22:32Z</cp:lastPrinted>
  <dcterms:created xsi:type="dcterms:W3CDTF">2015-01-29T16:47:37Z</dcterms:created>
  <dcterms:modified xsi:type="dcterms:W3CDTF">2019-02-18T20:16:21Z</dcterms:modified>
</cp:coreProperties>
</file>