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86" r:id="rId2"/>
    <p:sldId id="351" r:id="rId3"/>
    <p:sldId id="287" r:id="rId4"/>
    <p:sldId id="343" r:id="rId5"/>
    <p:sldId id="344" r:id="rId6"/>
    <p:sldId id="345" r:id="rId7"/>
    <p:sldId id="346" r:id="rId8"/>
    <p:sldId id="347" r:id="rId9"/>
    <p:sldId id="348" r:id="rId10"/>
    <p:sldId id="341" r:id="rId11"/>
    <p:sldId id="336" r:id="rId12"/>
    <p:sldId id="338" r:id="rId13"/>
    <p:sldId id="339" r:id="rId14"/>
    <p:sldId id="340" r:id="rId15"/>
    <p:sldId id="289" r:id="rId16"/>
    <p:sldId id="281" r:id="rId17"/>
    <p:sldId id="267" r:id="rId18"/>
    <p:sldId id="262" r:id="rId19"/>
    <p:sldId id="273" r:id="rId20"/>
    <p:sldId id="324" r:id="rId21"/>
    <p:sldId id="327" r:id="rId22"/>
    <p:sldId id="270" r:id="rId23"/>
    <p:sldId id="294" r:id="rId24"/>
    <p:sldId id="303" r:id="rId25"/>
    <p:sldId id="329" r:id="rId26"/>
    <p:sldId id="322" r:id="rId27"/>
    <p:sldId id="352" r:id="rId28"/>
    <p:sldId id="353" r:id="rId29"/>
    <p:sldId id="355" r:id="rId30"/>
    <p:sldId id="354" r:id="rId31"/>
    <p:sldId id="302" r:id="rId32"/>
    <p:sldId id="304" r:id="rId33"/>
    <p:sldId id="306" r:id="rId34"/>
    <p:sldId id="330" r:id="rId35"/>
    <p:sldId id="282" r:id="rId36"/>
    <p:sldId id="261" r:id="rId37"/>
    <p:sldId id="283" r:id="rId38"/>
    <p:sldId id="305" r:id="rId39"/>
    <p:sldId id="301" r:id="rId40"/>
    <p:sldId id="295" r:id="rId41"/>
    <p:sldId id="293" r:id="rId42"/>
    <p:sldId id="265" r:id="rId43"/>
    <p:sldId id="266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FF"/>
    <a:srgbClr val="FF9933"/>
    <a:srgbClr val="3399FF"/>
    <a:srgbClr val="FEF7E2"/>
    <a:srgbClr val="A50021"/>
    <a:srgbClr val="FFCDCD"/>
    <a:srgbClr val="DDDDD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35" autoAdjust="0"/>
    <p:restoredTop sz="79943" autoAdjust="0"/>
  </p:normalViewPr>
  <p:slideViewPr>
    <p:cSldViewPr snapToGrid="0">
      <p:cViewPr varScale="1">
        <p:scale>
          <a:sx n="118" d="100"/>
          <a:sy n="118" d="100"/>
        </p:scale>
        <p:origin x="30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l" defTabSz="92840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0"/>
            <a:ext cx="3038145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r" defTabSz="92840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2150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387442"/>
            <a:ext cx="5607711" cy="41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828"/>
            <a:ext cx="3038145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l" defTabSz="92840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771828"/>
            <a:ext cx="3038145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r" defTabSz="928407" eaLnBrk="1" hangingPunct="1">
              <a:defRPr sz="1200"/>
            </a:lvl1pPr>
          </a:lstStyle>
          <a:p>
            <a:pPr>
              <a:defRPr/>
            </a:pPr>
            <a:fld id="{1079F1A2-4F5D-4427-9B09-D778D337AE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3455" indent="-274406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7623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6672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5721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477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382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92869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31918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A36A16-9692-41DB-A6A2-B8B57DAF372B}" type="slidenum">
              <a:rPr lang="en-US" altLang="en-US" smtClean="0"/>
              <a:pPr/>
              <a:t>3</a:t>
            </a:fld>
            <a:endParaRPr lang="en-US" altLang="en-US" dirty="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0563"/>
            <a:ext cx="4616450" cy="3463925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387442"/>
            <a:ext cx="5607711" cy="41583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50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3455" indent="-274406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7623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6672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5721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477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382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92869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31918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EF6A88-1B3D-4EFA-9860-784D5026F4F6}" type="slidenum">
              <a:rPr lang="en-US" altLang="en-US" smtClean="0"/>
              <a:pPr/>
              <a:t>16</a:t>
            </a:fld>
            <a:endParaRPr lang="en-US" altLang="en-US" dirty="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3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8AA2510-FA3B-44F8-A511-BBC5CD3A8B4B}" type="slidenum">
              <a:rPr lang="en-US" altLang="en-US"/>
              <a:pPr algn="r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11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7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F7E57-3698-44D6-94A5-40C5703C39F7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FA06B-2AB1-4AF9-B646-1F22955B2F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9219D-7F86-49A2-8FFF-B818E1E6C3E9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98D84-6130-45B7-98C7-857C47CD26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9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C6962-8C16-4B0D-A24D-68D709EE7D5A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BF97B-26E9-4FAE-B8FC-59F43393F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90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17669-95C9-4D2D-A3C4-CE6BD9D37270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4002A-8016-4AB5-8C64-ED63F414A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5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D729A-33FF-468C-BE9F-BB4E480E7CDA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03A1F-A432-4FA7-9912-628E0D235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1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C78CC-1538-4F69-8166-48008659F6A6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641F8-A2E6-4B49-8A03-C0765398EE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5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D04AD-6407-4C02-9AFC-68C9B9AE9516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624FA-C58E-47AE-9E90-E594013CEF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9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9660B-5638-49E6-81C8-848FFC97FA91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58A2-785E-42D8-8B2A-D8BB24FAD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E2B2-3B67-498B-A966-EE3D329E075B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CEFD9-184E-4119-9785-63FEC9C4F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3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C0C77-DAF7-48F8-892C-C2B511270A37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5830-1EA7-4278-AE35-F7BED0F58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7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08C7-DD4C-466A-AF79-48237FD1F87D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33CBB-ADBA-4D2C-AD06-E14871A17A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6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688D95C9-62B8-489B-9051-3E02A425751B}" type="datetime1">
              <a:rPr lang="en-US"/>
              <a:pPr>
                <a:defRPr/>
              </a:pPr>
              <a:t>1/18/2017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8B4BF41-18E7-4ADC-BA6B-A1EB4C0874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2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3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796832" y="341312"/>
            <a:ext cx="5487400" cy="1015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FF00"/>
                </a:solidFill>
              </a:rPr>
              <a:t>Stresses </a:t>
            </a:r>
            <a:r>
              <a:rPr lang="en-US" altLang="en-US" sz="6000" dirty="0">
                <a:solidFill>
                  <a:srgbClr val="FFFF00"/>
                </a:solidFill>
              </a:rPr>
              <a:t>in Soil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982788" y="3217069"/>
            <a:ext cx="54006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By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Kamal Tawfiq, Ph.D., P.E.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smtClean="0"/>
              <a:t>Spring 2017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050380" y="1750218"/>
            <a:ext cx="2980303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Geostatic Stresses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Superimposed Stresses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Lateral Earth Pressure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199188" y="2441575"/>
            <a:ext cx="2763837" cy="177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192963" y="3070225"/>
            <a:ext cx="508000" cy="550863"/>
          </a:xfrm>
          <a:prstGeom prst="rect">
            <a:avLst/>
          </a:prstGeom>
          <a:solidFill>
            <a:srgbClr val="FFCC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340" name="Freeform 4"/>
          <p:cNvSpPr>
            <a:spLocks noChangeArrowheads="1"/>
          </p:cNvSpPr>
          <p:nvPr/>
        </p:nvSpPr>
        <p:spPr bwMode="auto">
          <a:xfrm>
            <a:off x="7739063" y="3336925"/>
            <a:ext cx="377825" cy="0"/>
          </a:xfrm>
          <a:custGeom>
            <a:avLst/>
            <a:gdLst>
              <a:gd name="T0" fmla="*/ 0 w 238"/>
              <a:gd name="T1" fmla="*/ 2147483646 w 238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38">
                <a:moveTo>
                  <a:pt x="0" y="0"/>
                </a:moveTo>
                <a:lnTo>
                  <a:pt x="23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1" name="Freeform 5"/>
          <p:cNvSpPr>
            <a:spLocks noChangeArrowheads="1"/>
          </p:cNvSpPr>
          <p:nvPr/>
        </p:nvSpPr>
        <p:spPr bwMode="auto">
          <a:xfrm>
            <a:off x="7727950" y="3298825"/>
            <a:ext cx="141288" cy="38100"/>
          </a:xfrm>
          <a:custGeom>
            <a:avLst/>
            <a:gdLst>
              <a:gd name="T0" fmla="*/ 0 w 89"/>
              <a:gd name="T1" fmla="*/ 2147483646 h 24"/>
              <a:gd name="T2" fmla="*/ 2147483646 w 89"/>
              <a:gd name="T3" fmla="*/ 0 h 24"/>
              <a:gd name="T4" fmla="*/ 2147483646 w 89"/>
              <a:gd name="T5" fmla="*/ 2147483646 h 24"/>
              <a:gd name="T6" fmla="*/ 0 w 89"/>
              <a:gd name="T7" fmla="*/ 2147483646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4">
                <a:moveTo>
                  <a:pt x="0" y="24"/>
                </a:moveTo>
                <a:lnTo>
                  <a:pt x="89" y="0"/>
                </a:lnTo>
                <a:lnTo>
                  <a:pt x="84" y="23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2" name="Freeform 6"/>
          <p:cNvSpPr>
            <a:spLocks noChangeArrowheads="1"/>
          </p:cNvSpPr>
          <p:nvPr/>
        </p:nvSpPr>
        <p:spPr bwMode="auto">
          <a:xfrm>
            <a:off x="7726363" y="3336925"/>
            <a:ext cx="141287" cy="38100"/>
          </a:xfrm>
          <a:custGeom>
            <a:avLst/>
            <a:gdLst>
              <a:gd name="T0" fmla="*/ 0 w 89"/>
              <a:gd name="T1" fmla="*/ 0 h 24"/>
              <a:gd name="T2" fmla="*/ 2147483646 w 89"/>
              <a:gd name="T3" fmla="*/ 2147483646 h 24"/>
              <a:gd name="T4" fmla="*/ 2147483646 w 89"/>
              <a:gd name="T5" fmla="*/ 2147483646 h 24"/>
              <a:gd name="T6" fmla="*/ 0 w 89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4">
                <a:moveTo>
                  <a:pt x="0" y="0"/>
                </a:moveTo>
                <a:lnTo>
                  <a:pt x="89" y="24"/>
                </a:lnTo>
                <a:lnTo>
                  <a:pt x="83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3" name="Freeform 7"/>
          <p:cNvSpPr>
            <a:spLocks noChangeArrowheads="1"/>
          </p:cNvSpPr>
          <p:nvPr/>
        </p:nvSpPr>
        <p:spPr bwMode="auto">
          <a:xfrm>
            <a:off x="7434263" y="2884488"/>
            <a:ext cx="38100" cy="141287"/>
          </a:xfrm>
          <a:custGeom>
            <a:avLst/>
            <a:gdLst>
              <a:gd name="T0" fmla="*/ 0 w 24"/>
              <a:gd name="T1" fmla="*/ 2147483646 h 89"/>
              <a:gd name="T2" fmla="*/ 2147483646 w 24"/>
              <a:gd name="T3" fmla="*/ 0 h 89"/>
              <a:gd name="T4" fmla="*/ 2147483646 w 24"/>
              <a:gd name="T5" fmla="*/ 2147483646 h 89"/>
              <a:gd name="T6" fmla="*/ 0 w 24"/>
              <a:gd name="T7" fmla="*/ 2147483646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" h="89">
                <a:moveTo>
                  <a:pt x="0" y="89"/>
                </a:moveTo>
                <a:lnTo>
                  <a:pt x="24" y="0"/>
                </a:lnTo>
                <a:lnTo>
                  <a:pt x="1" y="5"/>
                </a:lnTo>
                <a:lnTo>
                  <a:pt x="0" y="8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4" name="Freeform 8"/>
          <p:cNvSpPr>
            <a:spLocks noChangeArrowheads="1"/>
          </p:cNvSpPr>
          <p:nvPr/>
        </p:nvSpPr>
        <p:spPr bwMode="auto">
          <a:xfrm>
            <a:off x="7396163" y="2887663"/>
            <a:ext cx="38100" cy="139700"/>
          </a:xfrm>
          <a:custGeom>
            <a:avLst/>
            <a:gdLst>
              <a:gd name="T0" fmla="*/ 2147483646 w 24"/>
              <a:gd name="T1" fmla="*/ 2147483646 h 88"/>
              <a:gd name="T2" fmla="*/ 0 w 24"/>
              <a:gd name="T3" fmla="*/ 0 h 88"/>
              <a:gd name="T4" fmla="*/ 2147483646 w 24"/>
              <a:gd name="T5" fmla="*/ 2147483646 h 88"/>
              <a:gd name="T6" fmla="*/ 2147483646 w 24"/>
              <a:gd name="T7" fmla="*/ 2147483646 h 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" h="88">
                <a:moveTo>
                  <a:pt x="24" y="88"/>
                </a:moveTo>
                <a:lnTo>
                  <a:pt x="0" y="0"/>
                </a:lnTo>
                <a:lnTo>
                  <a:pt x="22" y="5"/>
                </a:lnTo>
                <a:lnTo>
                  <a:pt x="24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5" name="Freeform 9"/>
          <p:cNvSpPr>
            <a:spLocks noChangeArrowheads="1"/>
          </p:cNvSpPr>
          <p:nvPr/>
        </p:nvSpPr>
        <p:spPr bwMode="auto">
          <a:xfrm>
            <a:off x="7432675" y="2692400"/>
            <a:ext cx="0" cy="317500"/>
          </a:xfrm>
          <a:custGeom>
            <a:avLst/>
            <a:gdLst>
              <a:gd name="T0" fmla="*/ 2147483646 h 200"/>
              <a:gd name="T1" fmla="*/ 0 h 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0">
                <a:moveTo>
                  <a:pt x="0" y="20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6" name="Freeform 10"/>
          <p:cNvSpPr>
            <a:spLocks noChangeArrowheads="1"/>
          </p:cNvSpPr>
          <p:nvPr/>
        </p:nvSpPr>
        <p:spPr bwMode="auto">
          <a:xfrm>
            <a:off x="6784975" y="3357563"/>
            <a:ext cx="379413" cy="0"/>
          </a:xfrm>
          <a:custGeom>
            <a:avLst/>
            <a:gdLst>
              <a:gd name="T0" fmla="*/ 2147483646 w 239"/>
              <a:gd name="T1" fmla="*/ 0 w 2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39">
                <a:moveTo>
                  <a:pt x="239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7" name="Freeform 11"/>
          <p:cNvSpPr>
            <a:spLocks noChangeArrowheads="1"/>
          </p:cNvSpPr>
          <p:nvPr/>
        </p:nvSpPr>
        <p:spPr bwMode="auto">
          <a:xfrm>
            <a:off x="7038975" y="3319463"/>
            <a:ext cx="139700" cy="38100"/>
          </a:xfrm>
          <a:custGeom>
            <a:avLst/>
            <a:gdLst>
              <a:gd name="T0" fmla="*/ 2147483646 w 88"/>
              <a:gd name="T1" fmla="*/ 2147483646 h 24"/>
              <a:gd name="T2" fmla="*/ 0 w 88"/>
              <a:gd name="T3" fmla="*/ 0 h 24"/>
              <a:gd name="T4" fmla="*/ 2147483646 w 88"/>
              <a:gd name="T5" fmla="*/ 2147483646 h 24"/>
              <a:gd name="T6" fmla="*/ 2147483646 w 88"/>
              <a:gd name="T7" fmla="*/ 2147483646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" h="24">
                <a:moveTo>
                  <a:pt x="88" y="24"/>
                </a:moveTo>
                <a:lnTo>
                  <a:pt x="0" y="0"/>
                </a:lnTo>
                <a:lnTo>
                  <a:pt x="5" y="22"/>
                </a:lnTo>
                <a:lnTo>
                  <a:pt x="8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8" name="Freeform 12"/>
          <p:cNvSpPr>
            <a:spLocks noChangeArrowheads="1"/>
          </p:cNvSpPr>
          <p:nvPr/>
        </p:nvSpPr>
        <p:spPr bwMode="auto">
          <a:xfrm>
            <a:off x="7040563" y="3357563"/>
            <a:ext cx="141287" cy="38100"/>
          </a:xfrm>
          <a:custGeom>
            <a:avLst/>
            <a:gdLst>
              <a:gd name="T0" fmla="*/ 2147483646 w 89"/>
              <a:gd name="T1" fmla="*/ 0 h 24"/>
              <a:gd name="T2" fmla="*/ 0 w 89"/>
              <a:gd name="T3" fmla="*/ 2147483646 h 24"/>
              <a:gd name="T4" fmla="*/ 2147483646 w 89"/>
              <a:gd name="T5" fmla="*/ 2147483646 h 24"/>
              <a:gd name="T6" fmla="*/ 2147483646 w 89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4">
                <a:moveTo>
                  <a:pt x="89" y="0"/>
                </a:moveTo>
                <a:lnTo>
                  <a:pt x="0" y="24"/>
                </a:lnTo>
                <a:lnTo>
                  <a:pt x="5" y="1"/>
                </a:lnTo>
                <a:lnTo>
                  <a:pt x="8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9" name="Freeform 13"/>
          <p:cNvSpPr>
            <a:spLocks noChangeArrowheads="1"/>
          </p:cNvSpPr>
          <p:nvPr/>
        </p:nvSpPr>
        <p:spPr bwMode="auto">
          <a:xfrm>
            <a:off x="7442200" y="3652838"/>
            <a:ext cx="39688" cy="139700"/>
          </a:xfrm>
          <a:custGeom>
            <a:avLst/>
            <a:gdLst>
              <a:gd name="T0" fmla="*/ 0 w 25"/>
              <a:gd name="T1" fmla="*/ 0 h 88"/>
              <a:gd name="T2" fmla="*/ 2147483646 w 25"/>
              <a:gd name="T3" fmla="*/ 2147483646 h 88"/>
              <a:gd name="T4" fmla="*/ 2147483646 w 25"/>
              <a:gd name="T5" fmla="*/ 2147483646 h 88"/>
              <a:gd name="T6" fmla="*/ 0 w 25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" h="88">
                <a:moveTo>
                  <a:pt x="0" y="0"/>
                </a:moveTo>
                <a:lnTo>
                  <a:pt x="25" y="88"/>
                </a:lnTo>
                <a:lnTo>
                  <a:pt x="3" y="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0" name="Freeform 14"/>
          <p:cNvSpPr>
            <a:spLocks noChangeArrowheads="1"/>
          </p:cNvSpPr>
          <p:nvPr/>
        </p:nvSpPr>
        <p:spPr bwMode="auto">
          <a:xfrm>
            <a:off x="7405688" y="3649663"/>
            <a:ext cx="36512" cy="141287"/>
          </a:xfrm>
          <a:custGeom>
            <a:avLst/>
            <a:gdLst>
              <a:gd name="T0" fmla="*/ 2147483646 w 23"/>
              <a:gd name="T1" fmla="*/ 0 h 89"/>
              <a:gd name="T2" fmla="*/ 0 w 23"/>
              <a:gd name="T3" fmla="*/ 2147483646 h 89"/>
              <a:gd name="T4" fmla="*/ 2147483646 w 23"/>
              <a:gd name="T5" fmla="*/ 2147483646 h 89"/>
              <a:gd name="T6" fmla="*/ 2147483646 w 23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89">
                <a:moveTo>
                  <a:pt x="23" y="0"/>
                </a:moveTo>
                <a:lnTo>
                  <a:pt x="0" y="89"/>
                </a:lnTo>
                <a:lnTo>
                  <a:pt x="23" y="84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1" name="Freeform 15"/>
          <p:cNvSpPr>
            <a:spLocks noChangeArrowheads="1"/>
          </p:cNvSpPr>
          <p:nvPr/>
        </p:nvSpPr>
        <p:spPr bwMode="auto">
          <a:xfrm>
            <a:off x="7445375" y="3703638"/>
            <a:ext cx="0" cy="317500"/>
          </a:xfrm>
          <a:custGeom>
            <a:avLst/>
            <a:gdLst>
              <a:gd name="T0" fmla="*/ 2147483646 h 200"/>
              <a:gd name="T1" fmla="*/ 0 h 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0">
                <a:moveTo>
                  <a:pt x="0" y="20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7308850" y="2466975"/>
            <a:ext cx="180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174038" y="3257550"/>
            <a:ext cx="2286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377113" y="4003675"/>
            <a:ext cx="18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6646863" y="3259138"/>
            <a:ext cx="2317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356" name="Freeform 20"/>
          <p:cNvSpPr>
            <a:spLocks noChangeArrowheads="1"/>
          </p:cNvSpPr>
          <p:nvPr/>
        </p:nvSpPr>
        <p:spPr bwMode="auto">
          <a:xfrm>
            <a:off x="7215188" y="3051175"/>
            <a:ext cx="473075" cy="0"/>
          </a:xfrm>
          <a:custGeom>
            <a:avLst/>
            <a:gdLst>
              <a:gd name="T0" fmla="*/ 0 w 298"/>
              <a:gd name="T1" fmla="*/ 2147483646 w 298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8">
                <a:moveTo>
                  <a:pt x="0" y="0"/>
                </a:moveTo>
                <a:lnTo>
                  <a:pt x="29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7" name="Freeform 21"/>
          <p:cNvSpPr>
            <a:spLocks noChangeArrowheads="1"/>
          </p:cNvSpPr>
          <p:nvPr/>
        </p:nvSpPr>
        <p:spPr bwMode="auto">
          <a:xfrm>
            <a:off x="7529513" y="3021013"/>
            <a:ext cx="158750" cy="26987"/>
          </a:xfrm>
          <a:custGeom>
            <a:avLst/>
            <a:gdLst>
              <a:gd name="T0" fmla="*/ 2147483646 w 100"/>
              <a:gd name="T1" fmla="*/ 2147483646 h 17"/>
              <a:gd name="T2" fmla="*/ 0 w 100"/>
              <a:gd name="T3" fmla="*/ 0 h 17"/>
              <a:gd name="T4" fmla="*/ 2147483646 w 100"/>
              <a:gd name="T5" fmla="*/ 2147483646 h 17"/>
              <a:gd name="T6" fmla="*/ 2147483646 w 100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" h="17">
                <a:moveTo>
                  <a:pt x="100" y="17"/>
                </a:moveTo>
                <a:lnTo>
                  <a:pt x="0" y="0"/>
                </a:lnTo>
                <a:lnTo>
                  <a:pt x="29" y="17"/>
                </a:lnTo>
                <a:lnTo>
                  <a:pt x="10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8" name="Freeform 22"/>
          <p:cNvSpPr>
            <a:spLocks noChangeArrowheads="1"/>
          </p:cNvSpPr>
          <p:nvPr/>
        </p:nvSpPr>
        <p:spPr bwMode="auto">
          <a:xfrm>
            <a:off x="7213600" y="3641725"/>
            <a:ext cx="471488" cy="0"/>
          </a:xfrm>
          <a:custGeom>
            <a:avLst/>
            <a:gdLst>
              <a:gd name="T0" fmla="*/ 2147483646 w 297"/>
              <a:gd name="T1" fmla="*/ 0 w 297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7">
                <a:moveTo>
                  <a:pt x="297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9" name="Freeform 23"/>
          <p:cNvSpPr>
            <a:spLocks noChangeArrowheads="1"/>
          </p:cNvSpPr>
          <p:nvPr/>
        </p:nvSpPr>
        <p:spPr bwMode="auto">
          <a:xfrm>
            <a:off x="7213600" y="3646488"/>
            <a:ext cx="157163" cy="26987"/>
          </a:xfrm>
          <a:custGeom>
            <a:avLst/>
            <a:gdLst>
              <a:gd name="T0" fmla="*/ 0 w 99"/>
              <a:gd name="T1" fmla="*/ 0 h 17"/>
              <a:gd name="T2" fmla="*/ 2147483646 w 99"/>
              <a:gd name="T3" fmla="*/ 2147483646 h 17"/>
              <a:gd name="T4" fmla="*/ 2147483646 w 99"/>
              <a:gd name="T5" fmla="*/ 0 h 17"/>
              <a:gd name="T6" fmla="*/ 0 w 9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9" h="17">
                <a:moveTo>
                  <a:pt x="0" y="0"/>
                </a:moveTo>
                <a:lnTo>
                  <a:pt x="99" y="17"/>
                </a:lnTo>
                <a:lnTo>
                  <a:pt x="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0" name="Freeform 24"/>
          <p:cNvSpPr>
            <a:spLocks noChangeArrowheads="1"/>
          </p:cNvSpPr>
          <p:nvPr/>
        </p:nvSpPr>
        <p:spPr bwMode="auto">
          <a:xfrm>
            <a:off x="7726363" y="3086100"/>
            <a:ext cx="0" cy="522288"/>
          </a:xfrm>
          <a:custGeom>
            <a:avLst/>
            <a:gdLst>
              <a:gd name="T0" fmla="*/ 2147483646 h 329"/>
              <a:gd name="T1" fmla="*/ 0 h 3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9">
                <a:moveTo>
                  <a:pt x="0" y="329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1" name="Freeform 25"/>
          <p:cNvSpPr>
            <a:spLocks noChangeArrowheads="1"/>
          </p:cNvSpPr>
          <p:nvPr/>
        </p:nvSpPr>
        <p:spPr bwMode="auto">
          <a:xfrm>
            <a:off x="7723188" y="3090863"/>
            <a:ext cx="42862" cy="158750"/>
          </a:xfrm>
          <a:custGeom>
            <a:avLst/>
            <a:gdLst>
              <a:gd name="T0" fmla="*/ 0 w 27"/>
              <a:gd name="T1" fmla="*/ 0 h 100"/>
              <a:gd name="T2" fmla="*/ 2147483646 w 27"/>
              <a:gd name="T3" fmla="*/ 2147483646 h 100"/>
              <a:gd name="T4" fmla="*/ 0 w 27"/>
              <a:gd name="T5" fmla="*/ 2147483646 h 100"/>
              <a:gd name="T6" fmla="*/ 0 w 27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" h="100">
                <a:moveTo>
                  <a:pt x="0" y="0"/>
                </a:moveTo>
                <a:lnTo>
                  <a:pt x="27" y="100"/>
                </a:lnTo>
                <a:lnTo>
                  <a:pt x="0" y="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2" name="Freeform 26"/>
          <p:cNvSpPr>
            <a:spLocks noChangeArrowheads="1"/>
          </p:cNvSpPr>
          <p:nvPr/>
        </p:nvSpPr>
        <p:spPr bwMode="auto">
          <a:xfrm>
            <a:off x="7172325" y="3071813"/>
            <a:ext cx="0" cy="522287"/>
          </a:xfrm>
          <a:custGeom>
            <a:avLst/>
            <a:gdLst>
              <a:gd name="T0" fmla="*/ 0 h 329"/>
              <a:gd name="T1" fmla="*/ 2147483646 h 3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9">
                <a:moveTo>
                  <a:pt x="0" y="0"/>
                </a:moveTo>
                <a:lnTo>
                  <a:pt x="0" y="32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3" name="Freeform 27"/>
          <p:cNvSpPr>
            <a:spLocks noChangeArrowheads="1"/>
          </p:cNvSpPr>
          <p:nvPr/>
        </p:nvSpPr>
        <p:spPr bwMode="auto">
          <a:xfrm>
            <a:off x="7132638" y="3430588"/>
            <a:ext cx="41275" cy="158750"/>
          </a:xfrm>
          <a:custGeom>
            <a:avLst/>
            <a:gdLst>
              <a:gd name="T0" fmla="*/ 2147483646 w 26"/>
              <a:gd name="T1" fmla="*/ 2147483646 h 100"/>
              <a:gd name="T2" fmla="*/ 0 w 26"/>
              <a:gd name="T3" fmla="*/ 0 h 100"/>
              <a:gd name="T4" fmla="*/ 2147483646 w 26"/>
              <a:gd name="T5" fmla="*/ 2147483646 h 100"/>
              <a:gd name="T6" fmla="*/ 2147483646 w 26"/>
              <a:gd name="T7" fmla="*/ 2147483646 h 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" h="100">
                <a:moveTo>
                  <a:pt x="26" y="100"/>
                </a:moveTo>
                <a:lnTo>
                  <a:pt x="0" y="0"/>
                </a:lnTo>
                <a:lnTo>
                  <a:pt x="26" y="24"/>
                </a:lnTo>
                <a:lnTo>
                  <a:pt x="26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7578725" y="2790825"/>
            <a:ext cx="2317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τ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xy</a:t>
            </a:r>
          </a:p>
        </p:txBody>
      </p:sp>
      <p:sp>
        <p:nvSpPr>
          <p:cNvPr id="14365" name="Freeform 29"/>
          <p:cNvSpPr>
            <a:spLocks noChangeArrowheads="1"/>
          </p:cNvSpPr>
          <p:nvPr/>
        </p:nvSpPr>
        <p:spPr bwMode="auto">
          <a:xfrm>
            <a:off x="7075488" y="2973388"/>
            <a:ext cx="744537" cy="747712"/>
          </a:xfrm>
          <a:custGeom>
            <a:avLst/>
            <a:gdLst>
              <a:gd name="T0" fmla="*/ 2147483646 w 469"/>
              <a:gd name="T1" fmla="*/ 0 h 471"/>
              <a:gd name="T2" fmla="*/ 2147483646 w 469"/>
              <a:gd name="T3" fmla="*/ 2147483646 h 471"/>
              <a:gd name="T4" fmla="*/ 2147483646 w 469"/>
              <a:gd name="T5" fmla="*/ 2147483646 h 471"/>
              <a:gd name="T6" fmla="*/ 0 w 469"/>
              <a:gd name="T7" fmla="*/ 2147483646 h 471"/>
              <a:gd name="T8" fmla="*/ 2147483646 w 469"/>
              <a:gd name="T9" fmla="*/ 0 h 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9" h="471">
                <a:moveTo>
                  <a:pt x="225" y="0"/>
                </a:moveTo>
                <a:lnTo>
                  <a:pt x="469" y="208"/>
                </a:lnTo>
                <a:lnTo>
                  <a:pt x="244" y="471"/>
                </a:lnTo>
                <a:lnTo>
                  <a:pt x="0" y="264"/>
                </a:lnTo>
                <a:lnTo>
                  <a:pt x="225" y="0"/>
                </a:lnTo>
                <a:close/>
              </a:path>
            </a:pathLst>
          </a:custGeom>
          <a:noFill/>
          <a:ln w="1497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6" name="Oval 30"/>
          <p:cNvSpPr>
            <a:spLocks noChangeArrowheads="1"/>
          </p:cNvSpPr>
          <p:nvPr/>
        </p:nvSpPr>
        <p:spPr bwMode="auto">
          <a:xfrm>
            <a:off x="6396038" y="2295525"/>
            <a:ext cx="2130425" cy="2114550"/>
          </a:xfrm>
          <a:prstGeom prst="ellipse">
            <a:avLst/>
          </a:prstGeom>
          <a:noFill/>
          <a:ln w="998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367" name="Freeform 31"/>
          <p:cNvSpPr>
            <a:spLocks noChangeArrowheads="1"/>
          </p:cNvSpPr>
          <p:nvPr/>
        </p:nvSpPr>
        <p:spPr bwMode="auto">
          <a:xfrm>
            <a:off x="7640638" y="2840038"/>
            <a:ext cx="238125" cy="296862"/>
          </a:xfrm>
          <a:custGeom>
            <a:avLst/>
            <a:gdLst>
              <a:gd name="T0" fmla="*/ 0 w 150"/>
              <a:gd name="T1" fmla="*/ 2147483646 h 187"/>
              <a:gd name="T2" fmla="*/ 2147483646 w 150"/>
              <a:gd name="T3" fmla="*/ 0 h 18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0" h="187">
                <a:moveTo>
                  <a:pt x="0" y="187"/>
                </a:moveTo>
                <a:lnTo>
                  <a:pt x="150" y="0"/>
                </a:lnTo>
              </a:path>
            </a:pathLst>
          </a:custGeom>
          <a:noFill/>
          <a:ln w="9981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8" name="Freeform 32"/>
          <p:cNvSpPr>
            <a:spLocks noChangeArrowheads="1"/>
          </p:cNvSpPr>
          <p:nvPr/>
        </p:nvSpPr>
        <p:spPr bwMode="auto">
          <a:xfrm>
            <a:off x="7634288" y="3011488"/>
            <a:ext cx="80962" cy="134937"/>
          </a:xfrm>
          <a:custGeom>
            <a:avLst/>
            <a:gdLst>
              <a:gd name="T0" fmla="*/ 0 w 51"/>
              <a:gd name="T1" fmla="*/ 2147483646 h 85"/>
              <a:gd name="T2" fmla="*/ 2147483646 w 51"/>
              <a:gd name="T3" fmla="*/ 0 h 85"/>
              <a:gd name="T4" fmla="*/ 2147483646 w 51"/>
              <a:gd name="T5" fmla="*/ 2147483646 h 85"/>
              <a:gd name="T6" fmla="*/ 0 w 51"/>
              <a:gd name="T7" fmla="*/ 2147483646 h 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85">
                <a:moveTo>
                  <a:pt x="0" y="85"/>
                </a:moveTo>
                <a:lnTo>
                  <a:pt x="36" y="0"/>
                </a:lnTo>
                <a:lnTo>
                  <a:pt x="51" y="19"/>
                </a:lnTo>
                <a:lnTo>
                  <a:pt x="0" y="85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9" name="Freeform 33"/>
          <p:cNvSpPr>
            <a:spLocks noChangeArrowheads="1"/>
          </p:cNvSpPr>
          <p:nvPr/>
        </p:nvSpPr>
        <p:spPr bwMode="auto">
          <a:xfrm>
            <a:off x="7631113" y="3046413"/>
            <a:ext cx="119062" cy="101600"/>
          </a:xfrm>
          <a:custGeom>
            <a:avLst/>
            <a:gdLst>
              <a:gd name="T0" fmla="*/ 0 w 75"/>
              <a:gd name="T1" fmla="*/ 2147483646 h 64"/>
              <a:gd name="T2" fmla="*/ 2147483646 w 75"/>
              <a:gd name="T3" fmla="*/ 2147483646 h 64"/>
              <a:gd name="T4" fmla="*/ 2147483646 w 75"/>
              <a:gd name="T5" fmla="*/ 0 h 64"/>
              <a:gd name="T6" fmla="*/ 0 w 75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64">
                <a:moveTo>
                  <a:pt x="0" y="64"/>
                </a:moveTo>
                <a:lnTo>
                  <a:pt x="75" y="10"/>
                </a:lnTo>
                <a:lnTo>
                  <a:pt x="54" y="0"/>
                </a:lnTo>
                <a:lnTo>
                  <a:pt x="0" y="64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0" name="Freeform 34"/>
          <p:cNvSpPr>
            <a:spLocks noChangeArrowheads="1"/>
          </p:cNvSpPr>
          <p:nvPr/>
        </p:nvSpPr>
        <p:spPr bwMode="auto">
          <a:xfrm>
            <a:off x="7015163" y="3563938"/>
            <a:ext cx="236537" cy="295275"/>
          </a:xfrm>
          <a:custGeom>
            <a:avLst/>
            <a:gdLst>
              <a:gd name="T0" fmla="*/ 2147483646 w 149"/>
              <a:gd name="T1" fmla="*/ 0 h 186"/>
              <a:gd name="T2" fmla="*/ 0 w 149"/>
              <a:gd name="T3" fmla="*/ 2147483646 h 18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9" h="186">
                <a:moveTo>
                  <a:pt x="149" y="0"/>
                </a:moveTo>
                <a:lnTo>
                  <a:pt x="0" y="186"/>
                </a:lnTo>
              </a:path>
            </a:pathLst>
          </a:custGeom>
          <a:noFill/>
          <a:ln w="9981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71" name="Freeform 35"/>
          <p:cNvSpPr>
            <a:spLocks noChangeArrowheads="1"/>
          </p:cNvSpPr>
          <p:nvPr/>
        </p:nvSpPr>
        <p:spPr bwMode="auto">
          <a:xfrm>
            <a:off x="7180263" y="3552825"/>
            <a:ext cx="80962" cy="133350"/>
          </a:xfrm>
          <a:custGeom>
            <a:avLst/>
            <a:gdLst>
              <a:gd name="T0" fmla="*/ 2147483646 w 51"/>
              <a:gd name="T1" fmla="*/ 0 h 84"/>
              <a:gd name="T2" fmla="*/ 2147483646 w 51"/>
              <a:gd name="T3" fmla="*/ 2147483646 h 84"/>
              <a:gd name="T4" fmla="*/ 0 w 51"/>
              <a:gd name="T5" fmla="*/ 2147483646 h 84"/>
              <a:gd name="T6" fmla="*/ 2147483646 w 51"/>
              <a:gd name="T7" fmla="*/ 0 h 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84">
                <a:moveTo>
                  <a:pt x="51" y="0"/>
                </a:moveTo>
                <a:lnTo>
                  <a:pt x="14" y="84"/>
                </a:lnTo>
                <a:lnTo>
                  <a:pt x="0" y="66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2" name="Freeform 36"/>
          <p:cNvSpPr>
            <a:spLocks noChangeArrowheads="1"/>
          </p:cNvSpPr>
          <p:nvPr/>
        </p:nvSpPr>
        <p:spPr bwMode="auto">
          <a:xfrm>
            <a:off x="7145338" y="3549650"/>
            <a:ext cx="117475" cy="103188"/>
          </a:xfrm>
          <a:custGeom>
            <a:avLst/>
            <a:gdLst>
              <a:gd name="T0" fmla="*/ 2147483646 w 74"/>
              <a:gd name="T1" fmla="*/ 0 h 65"/>
              <a:gd name="T2" fmla="*/ 0 w 74"/>
              <a:gd name="T3" fmla="*/ 2147483646 h 65"/>
              <a:gd name="T4" fmla="*/ 2147483646 w 74"/>
              <a:gd name="T5" fmla="*/ 2147483646 h 65"/>
              <a:gd name="T6" fmla="*/ 2147483646 w 74"/>
              <a:gd name="T7" fmla="*/ 0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65">
                <a:moveTo>
                  <a:pt x="74" y="0"/>
                </a:moveTo>
                <a:lnTo>
                  <a:pt x="0" y="55"/>
                </a:lnTo>
                <a:lnTo>
                  <a:pt x="21" y="65"/>
                </a:lnTo>
                <a:lnTo>
                  <a:pt x="74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6891338" y="3798888"/>
            <a:ext cx="2270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74" name="Text Box 38"/>
          <p:cNvSpPr txBox="1">
            <a:spLocks noChangeArrowheads="1"/>
          </p:cNvSpPr>
          <p:nvPr/>
        </p:nvSpPr>
        <p:spPr bwMode="auto">
          <a:xfrm>
            <a:off x="6853238" y="2706688"/>
            <a:ext cx="227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375" name="Freeform 39"/>
          <p:cNvSpPr>
            <a:spLocks noChangeArrowheads="1"/>
          </p:cNvSpPr>
          <p:nvPr/>
        </p:nvSpPr>
        <p:spPr bwMode="auto">
          <a:xfrm>
            <a:off x="7123113" y="3086100"/>
            <a:ext cx="133350" cy="79375"/>
          </a:xfrm>
          <a:custGeom>
            <a:avLst/>
            <a:gdLst>
              <a:gd name="T0" fmla="*/ 2147483646 w 84"/>
              <a:gd name="T1" fmla="*/ 2147483646 h 50"/>
              <a:gd name="T2" fmla="*/ 0 w 84"/>
              <a:gd name="T3" fmla="*/ 2147483646 h 50"/>
              <a:gd name="T4" fmla="*/ 2147483646 w 84"/>
              <a:gd name="T5" fmla="*/ 0 h 50"/>
              <a:gd name="T6" fmla="*/ 2147483646 w 84"/>
              <a:gd name="T7" fmla="*/ 2147483646 h 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50">
                <a:moveTo>
                  <a:pt x="84" y="50"/>
                </a:moveTo>
                <a:lnTo>
                  <a:pt x="0" y="14"/>
                </a:lnTo>
                <a:lnTo>
                  <a:pt x="17" y="0"/>
                </a:lnTo>
                <a:lnTo>
                  <a:pt x="84" y="5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6" name="Freeform 40"/>
          <p:cNvSpPr>
            <a:spLocks noChangeArrowheads="1"/>
          </p:cNvSpPr>
          <p:nvPr/>
        </p:nvSpPr>
        <p:spPr bwMode="auto">
          <a:xfrm>
            <a:off x="7154863" y="3049588"/>
            <a:ext cx="103187" cy="117475"/>
          </a:xfrm>
          <a:custGeom>
            <a:avLst/>
            <a:gdLst>
              <a:gd name="T0" fmla="*/ 2147483646 w 65"/>
              <a:gd name="T1" fmla="*/ 2147483646 h 74"/>
              <a:gd name="T2" fmla="*/ 2147483646 w 65"/>
              <a:gd name="T3" fmla="*/ 0 h 74"/>
              <a:gd name="T4" fmla="*/ 0 w 65"/>
              <a:gd name="T5" fmla="*/ 2147483646 h 74"/>
              <a:gd name="T6" fmla="*/ 2147483646 w 65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74">
                <a:moveTo>
                  <a:pt x="65" y="74"/>
                </a:moveTo>
                <a:lnTo>
                  <a:pt x="10" y="0"/>
                </a:lnTo>
                <a:lnTo>
                  <a:pt x="0" y="21"/>
                </a:lnTo>
                <a:lnTo>
                  <a:pt x="65" y="74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7" name="Freeform 41"/>
          <p:cNvSpPr>
            <a:spLocks noChangeArrowheads="1"/>
          </p:cNvSpPr>
          <p:nvPr/>
        </p:nvSpPr>
        <p:spPr bwMode="auto">
          <a:xfrm>
            <a:off x="6967538" y="2933700"/>
            <a:ext cx="244475" cy="200025"/>
          </a:xfrm>
          <a:custGeom>
            <a:avLst/>
            <a:gdLst>
              <a:gd name="T0" fmla="*/ 0 w 154"/>
              <a:gd name="T1" fmla="*/ 0 h 126"/>
              <a:gd name="T2" fmla="*/ 2147483646 w 154"/>
              <a:gd name="T3" fmla="*/ 2147483646 h 12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4" h="126">
                <a:moveTo>
                  <a:pt x="0" y="0"/>
                </a:moveTo>
                <a:lnTo>
                  <a:pt x="154" y="126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78" name="Freeform 42"/>
          <p:cNvSpPr>
            <a:spLocks noChangeArrowheads="1"/>
          </p:cNvSpPr>
          <p:nvPr/>
        </p:nvSpPr>
        <p:spPr bwMode="auto">
          <a:xfrm>
            <a:off x="7669213" y="3503613"/>
            <a:ext cx="133350" cy="80962"/>
          </a:xfrm>
          <a:custGeom>
            <a:avLst/>
            <a:gdLst>
              <a:gd name="T0" fmla="*/ 0 w 84"/>
              <a:gd name="T1" fmla="*/ 0 h 51"/>
              <a:gd name="T2" fmla="*/ 2147483646 w 84"/>
              <a:gd name="T3" fmla="*/ 2147483646 h 51"/>
              <a:gd name="T4" fmla="*/ 2147483646 w 84"/>
              <a:gd name="T5" fmla="*/ 2147483646 h 51"/>
              <a:gd name="T6" fmla="*/ 0 w 84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51">
                <a:moveTo>
                  <a:pt x="0" y="0"/>
                </a:moveTo>
                <a:lnTo>
                  <a:pt x="84" y="37"/>
                </a:lnTo>
                <a:lnTo>
                  <a:pt x="66" y="5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9" name="Freeform 43"/>
          <p:cNvSpPr>
            <a:spLocks noChangeArrowheads="1"/>
          </p:cNvSpPr>
          <p:nvPr/>
        </p:nvSpPr>
        <p:spPr bwMode="auto">
          <a:xfrm>
            <a:off x="7666038" y="3502025"/>
            <a:ext cx="103187" cy="117475"/>
          </a:xfrm>
          <a:custGeom>
            <a:avLst/>
            <a:gdLst>
              <a:gd name="T0" fmla="*/ 0 w 65"/>
              <a:gd name="T1" fmla="*/ 0 h 74"/>
              <a:gd name="T2" fmla="*/ 2147483646 w 65"/>
              <a:gd name="T3" fmla="*/ 2147483646 h 74"/>
              <a:gd name="T4" fmla="*/ 2147483646 w 65"/>
              <a:gd name="T5" fmla="*/ 2147483646 h 74"/>
              <a:gd name="T6" fmla="*/ 0 w 65"/>
              <a:gd name="T7" fmla="*/ 0 h 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74">
                <a:moveTo>
                  <a:pt x="0" y="0"/>
                </a:moveTo>
                <a:lnTo>
                  <a:pt x="55" y="74"/>
                </a:lnTo>
                <a:lnTo>
                  <a:pt x="65" y="5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80" name="Freeform 44"/>
          <p:cNvSpPr>
            <a:spLocks noChangeArrowheads="1"/>
          </p:cNvSpPr>
          <p:nvPr/>
        </p:nvSpPr>
        <p:spPr bwMode="auto">
          <a:xfrm>
            <a:off x="7713663" y="3536950"/>
            <a:ext cx="244475" cy="200025"/>
          </a:xfrm>
          <a:custGeom>
            <a:avLst/>
            <a:gdLst>
              <a:gd name="T0" fmla="*/ 2147483646 w 154"/>
              <a:gd name="T1" fmla="*/ 2147483646 h 126"/>
              <a:gd name="T2" fmla="*/ 0 w 154"/>
              <a:gd name="T3" fmla="*/ 0 h 12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4" h="126">
                <a:moveTo>
                  <a:pt x="154" y="126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7970838" y="3676650"/>
            <a:ext cx="227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7848600" y="2647950"/>
            <a:ext cx="2270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83" name="Freeform 47"/>
          <p:cNvSpPr>
            <a:spLocks noChangeArrowheads="1"/>
          </p:cNvSpPr>
          <p:nvPr/>
        </p:nvSpPr>
        <p:spPr bwMode="auto">
          <a:xfrm>
            <a:off x="334962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4" name="Freeform 48"/>
          <p:cNvSpPr>
            <a:spLocks noChangeArrowheads="1"/>
          </p:cNvSpPr>
          <p:nvPr/>
        </p:nvSpPr>
        <p:spPr bwMode="auto">
          <a:xfrm>
            <a:off x="479107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5" name="Freeform 49"/>
          <p:cNvSpPr>
            <a:spLocks noChangeArrowheads="1"/>
          </p:cNvSpPr>
          <p:nvPr/>
        </p:nvSpPr>
        <p:spPr bwMode="auto">
          <a:xfrm>
            <a:off x="1901825" y="20113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6" name="Freeform 50"/>
          <p:cNvSpPr>
            <a:spLocks noChangeArrowheads="1"/>
          </p:cNvSpPr>
          <p:nvPr/>
        </p:nvSpPr>
        <p:spPr bwMode="auto">
          <a:xfrm>
            <a:off x="1901825" y="49403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7" name="Freeform 51"/>
          <p:cNvSpPr>
            <a:spLocks noChangeArrowheads="1"/>
          </p:cNvSpPr>
          <p:nvPr/>
        </p:nvSpPr>
        <p:spPr bwMode="auto">
          <a:xfrm>
            <a:off x="1901825" y="542925"/>
            <a:ext cx="1447800" cy="588963"/>
          </a:xfrm>
          <a:custGeom>
            <a:avLst/>
            <a:gdLst>
              <a:gd name="T0" fmla="*/ 2147483646 w 912"/>
              <a:gd name="T1" fmla="*/ 2147483646 h 371"/>
              <a:gd name="T2" fmla="*/ 2147483646 w 912"/>
              <a:gd name="T3" fmla="*/ 2147483646 h 371"/>
              <a:gd name="T4" fmla="*/ 2147483646 w 912"/>
              <a:gd name="T5" fmla="*/ 2147483646 h 371"/>
              <a:gd name="T6" fmla="*/ 2147483646 w 912"/>
              <a:gd name="T7" fmla="*/ 2147483646 h 371"/>
              <a:gd name="T8" fmla="*/ 2147483646 w 912"/>
              <a:gd name="T9" fmla="*/ 2147483646 h 371"/>
              <a:gd name="T10" fmla="*/ 2147483646 w 912"/>
              <a:gd name="T11" fmla="*/ 2147483646 h 371"/>
              <a:gd name="T12" fmla="*/ 2147483646 w 912"/>
              <a:gd name="T13" fmla="*/ 2147483646 h 371"/>
              <a:gd name="T14" fmla="*/ 2147483646 w 912"/>
              <a:gd name="T15" fmla="*/ 2147483646 h 371"/>
              <a:gd name="T16" fmla="*/ 2147483646 w 912"/>
              <a:gd name="T17" fmla="*/ 2147483646 h 371"/>
              <a:gd name="T18" fmla="*/ 2147483646 w 912"/>
              <a:gd name="T19" fmla="*/ 2147483646 h 371"/>
              <a:gd name="T20" fmla="*/ 2147483646 w 912"/>
              <a:gd name="T21" fmla="*/ 2147483646 h 371"/>
              <a:gd name="T22" fmla="*/ 2147483646 w 912"/>
              <a:gd name="T23" fmla="*/ 2147483646 h 371"/>
              <a:gd name="T24" fmla="*/ 2147483646 w 912"/>
              <a:gd name="T25" fmla="*/ 2147483646 h 371"/>
              <a:gd name="T26" fmla="*/ 2147483646 w 912"/>
              <a:gd name="T27" fmla="*/ 2147483646 h 371"/>
              <a:gd name="T28" fmla="*/ 2147483646 w 912"/>
              <a:gd name="T29" fmla="*/ 2147483646 h 371"/>
              <a:gd name="T30" fmla="*/ 2147483646 w 912"/>
              <a:gd name="T31" fmla="*/ 2147483646 h 371"/>
              <a:gd name="T32" fmla="*/ 2147483646 w 912"/>
              <a:gd name="T33" fmla="*/ 2147483646 h 371"/>
              <a:gd name="T34" fmla="*/ 2147483646 w 912"/>
              <a:gd name="T35" fmla="*/ 2147483646 h 371"/>
              <a:gd name="T36" fmla="*/ 2147483646 w 912"/>
              <a:gd name="T37" fmla="*/ 2147483646 h 371"/>
              <a:gd name="T38" fmla="*/ 2147483646 w 912"/>
              <a:gd name="T39" fmla="*/ 2147483646 h 371"/>
              <a:gd name="T40" fmla="*/ 2147483646 w 912"/>
              <a:gd name="T41" fmla="*/ 2147483646 h 371"/>
              <a:gd name="T42" fmla="*/ 2147483646 w 912"/>
              <a:gd name="T43" fmla="*/ 2147483646 h 371"/>
              <a:gd name="T44" fmla="*/ 2147483646 w 912"/>
              <a:gd name="T45" fmla="*/ 2147483646 h 371"/>
              <a:gd name="T46" fmla="*/ 2147483646 w 912"/>
              <a:gd name="T47" fmla="*/ 2147483646 h 371"/>
              <a:gd name="T48" fmla="*/ 2147483646 w 912"/>
              <a:gd name="T49" fmla="*/ 2147483646 h 371"/>
              <a:gd name="T50" fmla="*/ 2147483646 w 912"/>
              <a:gd name="T51" fmla="*/ 2147483646 h 371"/>
              <a:gd name="T52" fmla="*/ 2147483646 w 912"/>
              <a:gd name="T53" fmla="*/ 2147483646 h 371"/>
              <a:gd name="T54" fmla="*/ 2147483646 w 912"/>
              <a:gd name="T55" fmla="*/ 2147483646 h 371"/>
              <a:gd name="T56" fmla="*/ 2147483646 w 912"/>
              <a:gd name="T57" fmla="*/ 2147483646 h 371"/>
              <a:gd name="T58" fmla="*/ 2147483646 w 912"/>
              <a:gd name="T59" fmla="*/ 2147483646 h 371"/>
              <a:gd name="T60" fmla="*/ 2147483646 w 912"/>
              <a:gd name="T61" fmla="*/ 2147483646 h 371"/>
              <a:gd name="T62" fmla="*/ 2147483646 w 912"/>
              <a:gd name="T63" fmla="*/ 2147483646 h 371"/>
              <a:gd name="T64" fmla="*/ 2147483646 w 912"/>
              <a:gd name="T65" fmla="*/ 2147483646 h 371"/>
              <a:gd name="T66" fmla="*/ 2147483646 w 912"/>
              <a:gd name="T67" fmla="*/ 2147483646 h 371"/>
              <a:gd name="T68" fmla="*/ 2147483646 w 912"/>
              <a:gd name="T69" fmla="*/ 2147483646 h 371"/>
              <a:gd name="T70" fmla="*/ 2147483646 w 912"/>
              <a:gd name="T71" fmla="*/ 2147483646 h 371"/>
              <a:gd name="T72" fmla="*/ 2147483646 w 912"/>
              <a:gd name="T73" fmla="*/ 2147483646 h 371"/>
              <a:gd name="T74" fmla="*/ 2147483646 w 912"/>
              <a:gd name="T75" fmla="*/ 2147483646 h 371"/>
              <a:gd name="T76" fmla="*/ 2147483646 w 912"/>
              <a:gd name="T77" fmla="*/ 2147483646 h 371"/>
              <a:gd name="T78" fmla="*/ 2147483646 w 912"/>
              <a:gd name="T79" fmla="*/ 2147483646 h 371"/>
              <a:gd name="T80" fmla="*/ 2147483646 w 912"/>
              <a:gd name="T81" fmla="*/ 2147483646 h 371"/>
              <a:gd name="T82" fmla="*/ 2147483646 w 912"/>
              <a:gd name="T83" fmla="*/ 2147483646 h 371"/>
              <a:gd name="T84" fmla="*/ 2147483646 w 912"/>
              <a:gd name="T85" fmla="*/ 2147483646 h 371"/>
              <a:gd name="T86" fmla="*/ 2147483646 w 912"/>
              <a:gd name="T87" fmla="*/ 2147483646 h 371"/>
              <a:gd name="T88" fmla="*/ 2147483646 w 912"/>
              <a:gd name="T89" fmla="*/ 2147483646 h 371"/>
              <a:gd name="T90" fmla="*/ 2147483646 w 912"/>
              <a:gd name="T91" fmla="*/ 2147483646 h 371"/>
              <a:gd name="T92" fmla="*/ 2147483646 w 912"/>
              <a:gd name="T93" fmla="*/ 2147483646 h 371"/>
              <a:gd name="T94" fmla="*/ 2147483646 w 912"/>
              <a:gd name="T95" fmla="*/ 2147483646 h 371"/>
              <a:gd name="T96" fmla="*/ 2147483646 w 912"/>
              <a:gd name="T97" fmla="*/ 2147483646 h 37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12" h="371">
                <a:moveTo>
                  <a:pt x="912" y="0"/>
                </a:moveTo>
                <a:lnTo>
                  <a:pt x="907" y="7"/>
                </a:lnTo>
                <a:lnTo>
                  <a:pt x="902" y="13"/>
                </a:lnTo>
                <a:lnTo>
                  <a:pt x="897" y="19"/>
                </a:lnTo>
                <a:lnTo>
                  <a:pt x="892" y="25"/>
                </a:lnTo>
                <a:lnTo>
                  <a:pt x="886" y="31"/>
                </a:lnTo>
                <a:lnTo>
                  <a:pt x="881" y="37"/>
                </a:lnTo>
                <a:lnTo>
                  <a:pt x="875" y="43"/>
                </a:lnTo>
                <a:lnTo>
                  <a:pt x="870" y="49"/>
                </a:lnTo>
                <a:lnTo>
                  <a:pt x="864" y="55"/>
                </a:lnTo>
                <a:lnTo>
                  <a:pt x="859" y="61"/>
                </a:lnTo>
                <a:lnTo>
                  <a:pt x="853" y="67"/>
                </a:lnTo>
                <a:lnTo>
                  <a:pt x="848" y="72"/>
                </a:lnTo>
                <a:lnTo>
                  <a:pt x="842" y="78"/>
                </a:lnTo>
                <a:lnTo>
                  <a:pt x="836" y="83"/>
                </a:lnTo>
                <a:lnTo>
                  <a:pt x="831" y="89"/>
                </a:lnTo>
                <a:lnTo>
                  <a:pt x="825" y="94"/>
                </a:lnTo>
                <a:lnTo>
                  <a:pt x="819" y="99"/>
                </a:lnTo>
                <a:lnTo>
                  <a:pt x="813" y="105"/>
                </a:lnTo>
                <a:lnTo>
                  <a:pt x="807" y="110"/>
                </a:lnTo>
                <a:lnTo>
                  <a:pt x="801" y="115"/>
                </a:lnTo>
                <a:lnTo>
                  <a:pt x="795" y="120"/>
                </a:lnTo>
                <a:lnTo>
                  <a:pt x="789" y="125"/>
                </a:lnTo>
                <a:lnTo>
                  <a:pt x="783" y="130"/>
                </a:lnTo>
                <a:lnTo>
                  <a:pt x="777" y="135"/>
                </a:lnTo>
                <a:lnTo>
                  <a:pt x="771" y="140"/>
                </a:lnTo>
                <a:lnTo>
                  <a:pt x="765" y="144"/>
                </a:lnTo>
                <a:lnTo>
                  <a:pt x="759" y="149"/>
                </a:lnTo>
                <a:lnTo>
                  <a:pt x="752" y="154"/>
                </a:lnTo>
                <a:lnTo>
                  <a:pt x="746" y="158"/>
                </a:lnTo>
                <a:lnTo>
                  <a:pt x="740" y="163"/>
                </a:lnTo>
                <a:lnTo>
                  <a:pt x="734" y="167"/>
                </a:lnTo>
                <a:lnTo>
                  <a:pt x="727" y="172"/>
                </a:lnTo>
                <a:lnTo>
                  <a:pt x="721" y="176"/>
                </a:lnTo>
                <a:lnTo>
                  <a:pt x="715" y="180"/>
                </a:lnTo>
                <a:lnTo>
                  <a:pt x="708" y="184"/>
                </a:lnTo>
                <a:lnTo>
                  <a:pt x="702" y="189"/>
                </a:lnTo>
                <a:lnTo>
                  <a:pt x="695" y="193"/>
                </a:lnTo>
                <a:lnTo>
                  <a:pt x="689" y="197"/>
                </a:lnTo>
                <a:lnTo>
                  <a:pt x="683" y="201"/>
                </a:lnTo>
                <a:lnTo>
                  <a:pt x="676" y="205"/>
                </a:lnTo>
                <a:lnTo>
                  <a:pt x="669" y="209"/>
                </a:lnTo>
                <a:lnTo>
                  <a:pt x="663" y="212"/>
                </a:lnTo>
                <a:lnTo>
                  <a:pt x="656" y="216"/>
                </a:lnTo>
                <a:lnTo>
                  <a:pt x="650" y="220"/>
                </a:lnTo>
                <a:lnTo>
                  <a:pt x="643" y="224"/>
                </a:lnTo>
                <a:lnTo>
                  <a:pt x="637" y="227"/>
                </a:lnTo>
                <a:lnTo>
                  <a:pt x="630" y="231"/>
                </a:lnTo>
                <a:lnTo>
                  <a:pt x="623" y="234"/>
                </a:lnTo>
                <a:lnTo>
                  <a:pt x="617" y="238"/>
                </a:lnTo>
                <a:lnTo>
                  <a:pt x="610" y="241"/>
                </a:lnTo>
                <a:lnTo>
                  <a:pt x="603" y="244"/>
                </a:lnTo>
                <a:lnTo>
                  <a:pt x="596" y="248"/>
                </a:lnTo>
                <a:lnTo>
                  <a:pt x="590" y="251"/>
                </a:lnTo>
                <a:lnTo>
                  <a:pt x="583" y="254"/>
                </a:lnTo>
                <a:lnTo>
                  <a:pt x="576" y="257"/>
                </a:lnTo>
                <a:lnTo>
                  <a:pt x="570" y="260"/>
                </a:lnTo>
                <a:lnTo>
                  <a:pt x="563" y="263"/>
                </a:lnTo>
                <a:lnTo>
                  <a:pt x="556" y="266"/>
                </a:lnTo>
                <a:lnTo>
                  <a:pt x="549" y="269"/>
                </a:lnTo>
                <a:lnTo>
                  <a:pt x="542" y="272"/>
                </a:lnTo>
                <a:lnTo>
                  <a:pt x="536" y="275"/>
                </a:lnTo>
                <a:lnTo>
                  <a:pt x="529" y="278"/>
                </a:lnTo>
                <a:lnTo>
                  <a:pt x="522" y="280"/>
                </a:lnTo>
                <a:lnTo>
                  <a:pt x="515" y="283"/>
                </a:lnTo>
                <a:lnTo>
                  <a:pt x="508" y="286"/>
                </a:lnTo>
                <a:lnTo>
                  <a:pt x="501" y="288"/>
                </a:lnTo>
                <a:lnTo>
                  <a:pt x="495" y="291"/>
                </a:lnTo>
                <a:lnTo>
                  <a:pt x="488" y="293"/>
                </a:lnTo>
                <a:lnTo>
                  <a:pt x="481" y="296"/>
                </a:lnTo>
                <a:lnTo>
                  <a:pt x="474" y="298"/>
                </a:lnTo>
                <a:lnTo>
                  <a:pt x="467" y="301"/>
                </a:lnTo>
                <a:lnTo>
                  <a:pt x="460" y="303"/>
                </a:lnTo>
                <a:lnTo>
                  <a:pt x="454" y="305"/>
                </a:lnTo>
                <a:lnTo>
                  <a:pt x="447" y="307"/>
                </a:lnTo>
                <a:lnTo>
                  <a:pt x="440" y="309"/>
                </a:lnTo>
                <a:lnTo>
                  <a:pt x="433" y="312"/>
                </a:lnTo>
                <a:lnTo>
                  <a:pt x="426" y="314"/>
                </a:lnTo>
                <a:lnTo>
                  <a:pt x="420" y="316"/>
                </a:lnTo>
                <a:lnTo>
                  <a:pt x="413" y="318"/>
                </a:lnTo>
                <a:lnTo>
                  <a:pt x="406" y="320"/>
                </a:lnTo>
                <a:lnTo>
                  <a:pt x="399" y="322"/>
                </a:lnTo>
                <a:lnTo>
                  <a:pt x="392" y="323"/>
                </a:lnTo>
                <a:lnTo>
                  <a:pt x="386" y="325"/>
                </a:lnTo>
                <a:lnTo>
                  <a:pt x="379" y="327"/>
                </a:lnTo>
                <a:lnTo>
                  <a:pt x="372" y="329"/>
                </a:lnTo>
                <a:lnTo>
                  <a:pt x="365" y="331"/>
                </a:lnTo>
                <a:lnTo>
                  <a:pt x="358" y="332"/>
                </a:lnTo>
                <a:lnTo>
                  <a:pt x="352" y="334"/>
                </a:lnTo>
                <a:lnTo>
                  <a:pt x="345" y="335"/>
                </a:lnTo>
                <a:lnTo>
                  <a:pt x="338" y="337"/>
                </a:lnTo>
                <a:lnTo>
                  <a:pt x="332" y="338"/>
                </a:lnTo>
                <a:lnTo>
                  <a:pt x="325" y="340"/>
                </a:lnTo>
                <a:lnTo>
                  <a:pt x="318" y="341"/>
                </a:lnTo>
                <a:lnTo>
                  <a:pt x="312" y="343"/>
                </a:lnTo>
                <a:lnTo>
                  <a:pt x="305" y="344"/>
                </a:lnTo>
                <a:lnTo>
                  <a:pt x="298" y="345"/>
                </a:lnTo>
                <a:lnTo>
                  <a:pt x="292" y="347"/>
                </a:lnTo>
                <a:lnTo>
                  <a:pt x="285" y="348"/>
                </a:lnTo>
                <a:lnTo>
                  <a:pt x="279" y="349"/>
                </a:lnTo>
                <a:lnTo>
                  <a:pt x="272" y="350"/>
                </a:lnTo>
                <a:lnTo>
                  <a:pt x="266" y="351"/>
                </a:lnTo>
                <a:lnTo>
                  <a:pt x="259" y="353"/>
                </a:lnTo>
                <a:lnTo>
                  <a:pt x="253" y="354"/>
                </a:lnTo>
                <a:lnTo>
                  <a:pt x="246" y="355"/>
                </a:lnTo>
                <a:lnTo>
                  <a:pt x="240" y="356"/>
                </a:lnTo>
                <a:lnTo>
                  <a:pt x="233" y="357"/>
                </a:lnTo>
                <a:lnTo>
                  <a:pt x="227" y="358"/>
                </a:lnTo>
                <a:lnTo>
                  <a:pt x="221" y="358"/>
                </a:lnTo>
                <a:lnTo>
                  <a:pt x="214" y="359"/>
                </a:lnTo>
                <a:lnTo>
                  <a:pt x="208" y="360"/>
                </a:lnTo>
                <a:lnTo>
                  <a:pt x="202" y="361"/>
                </a:lnTo>
                <a:lnTo>
                  <a:pt x="195" y="362"/>
                </a:lnTo>
                <a:lnTo>
                  <a:pt x="189" y="362"/>
                </a:lnTo>
                <a:lnTo>
                  <a:pt x="183" y="363"/>
                </a:lnTo>
                <a:lnTo>
                  <a:pt x="177" y="364"/>
                </a:lnTo>
                <a:lnTo>
                  <a:pt x="171" y="364"/>
                </a:lnTo>
                <a:lnTo>
                  <a:pt x="165" y="365"/>
                </a:lnTo>
                <a:lnTo>
                  <a:pt x="159" y="365"/>
                </a:lnTo>
                <a:lnTo>
                  <a:pt x="153" y="366"/>
                </a:lnTo>
                <a:lnTo>
                  <a:pt x="147" y="367"/>
                </a:lnTo>
                <a:lnTo>
                  <a:pt x="141" y="367"/>
                </a:lnTo>
                <a:lnTo>
                  <a:pt x="135" y="367"/>
                </a:lnTo>
                <a:lnTo>
                  <a:pt x="129" y="368"/>
                </a:lnTo>
                <a:lnTo>
                  <a:pt x="123" y="368"/>
                </a:lnTo>
                <a:lnTo>
                  <a:pt x="117" y="369"/>
                </a:lnTo>
                <a:lnTo>
                  <a:pt x="111" y="369"/>
                </a:lnTo>
                <a:lnTo>
                  <a:pt x="106" y="369"/>
                </a:lnTo>
                <a:lnTo>
                  <a:pt x="100" y="370"/>
                </a:lnTo>
                <a:lnTo>
                  <a:pt x="94" y="370"/>
                </a:lnTo>
                <a:lnTo>
                  <a:pt x="89" y="370"/>
                </a:lnTo>
                <a:lnTo>
                  <a:pt x="83" y="370"/>
                </a:lnTo>
                <a:lnTo>
                  <a:pt x="78" y="370"/>
                </a:lnTo>
                <a:lnTo>
                  <a:pt x="72" y="371"/>
                </a:lnTo>
                <a:lnTo>
                  <a:pt x="67" y="371"/>
                </a:lnTo>
                <a:lnTo>
                  <a:pt x="61" y="371"/>
                </a:lnTo>
                <a:lnTo>
                  <a:pt x="56" y="371"/>
                </a:lnTo>
                <a:lnTo>
                  <a:pt x="51" y="371"/>
                </a:lnTo>
                <a:lnTo>
                  <a:pt x="45" y="371"/>
                </a:lnTo>
                <a:lnTo>
                  <a:pt x="40" y="371"/>
                </a:lnTo>
                <a:lnTo>
                  <a:pt x="35" y="371"/>
                </a:lnTo>
                <a:lnTo>
                  <a:pt x="30" y="371"/>
                </a:lnTo>
                <a:lnTo>
                  <a:pt x="25" y="371"/>
                </a:lnTo>
                <a:lnTo>
                  <a:pt x="20" y="371"/>
                </a:lnTo>
                <a:lnTo>
                  <a:pt x="15" y="371"/>
                </a:lnTo>
                <a:lnTo>
                  <a:pt x="10" y="371"/>
                </a:lnTo>
                <a:lnTo>
                  <a:pt x="5" y="370"/>
                </a:lnTo>
                <a:lnTo>
                  <a:pt x="0" y="370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8" name="Freeform 52"/>
          <p:cNvSpPr>
            <a:spLocks noChangeArrowheads="1"/>
          </p:cNvSpPr>
          <p:nvPr/>
        </p:nvSpPr>
        <p:spPr bwMode="auto">
          <a:xfrm>
            <a:off x="1911350" y="542925"/>
            <a:ext cx="1438275" cy="738188"/>
          </a:xfrm>
          <a:custGeom>
            <a:avLst/>
            <a:gdLst>
              <a:gd name="T0" fmla="*/ 2147483646 w 906"/>
              <a:gd name="T1" fmla="*/ 2147483646 h 465"/>
              <a:gd name="T2" fmla="*/ 2147483646 w 906"/>
              <a:gd name="T3" fmla="*/ 2147483646 h 465"/>
              <a:gd name="T4" fmla="*/ 2147483646 w 906"/>
              <a:gd name="T5" fmla="*/ 2147483646 h 465"/>
              <a:gd name="T6" fmla="*/ 2147483646 w 906"/>
              <a:gd name="T7" fmla="*/ 2147483646 h 465"/>
              <a:gd name="T8" fmla="*/ 2147483646 w 906"/>
              <a:gd name="T9" fmla="*/ 2147483646 h 465"/>
              <a:gd name="T10" fmla="*/ 2147483646 w 906"/>
              <a:gd name="T11" fmla="*/ 2147483646 h 465"/>
              <a:gd name="T12" fmla="*/ 2147483646 w 906"/>
              <a:gd name="T13" fmla="*/ 2147483646 h 465"/>
              <a:gd name="T14" fmla="*/ 2147483646 w 906"/>
              <a:gd name="T15" fmla="*/ 2147483646 h 465"/>
              <a:gd name="T16" fmla="*/ 2147483646 w 906"/>
              <a:gd name="T17" fmla="*/ 2147483646 h 465"/>
              <a:gd name="T18" fmla="*/ 2147483646 w 906"/>
              <a:gd name="T19" fmla="*/ 2147483646 h 465"/>
              <a:gd name="T20" fmla="*/ 2147483646 w 906"/>
              <a:gd name="T21" fmla="*/ 2147483646 h 465"/>
              <a:gd name="T22" fmla="*/ 2147483646 w 906"/>
              <a:gd name="T23" fmla="*/ 2147483646 h 465"/>
              <a:gd name="T24" fmla="*/ 2147483646 w 906"/>
              <a:gd name="T25" fmla="*/ 2147483646 h 465"/>
              <a:gd name="T26" fmla="*/ 2147483646 w 906"/>
              <a:gd name="T27" fmla="*/ 2147483646 h 465"/>
              <a:gd name="T28" fmla="*/ 2147483646 w 906"/>
              <a:gd name="T29" fmla="*/ 2147483646 h 465"/>
              <a:gd name="T30" fmla="*/ 2147483646 w 906"/>
              <a:gd name="T31" fmla="*/ 2147483646 h 465"/>
              <a:gd name="T32" fmla="*/ 2147483646 w 906"/>
              <a:gd name="T33" fmla="*/ 2147483646 h 465"/>
              <a:gd name="T34" fmla="*/ 2147483646 w 906"/>
              <a:gd name="T35" fmla="*/ 2147483646 h 465"/>
              <a:gd name="T36" fmla="*/ 2147483646 w 906"/>
              <a:gd name="T37" fmla="*/ 2147483646 h 465"/>
              <a:gd name="T38" fmla="*/ 2147483646 w 906"/>
              <a:gd name="T39" fmla="*/ 2147483646 h 465"/>
              <a:gd name="T40" fmla="*/ 2147483646 w 906"/>
              <a:gd name="T41" fmla="*/ 2147483646 h 465"/>
              <a:gd name="T42" fmla="*/ 2147483646 w 906"/>
              <a:gd name="T43" fmla="*/ 2147483646 h 465"/>
              <a:gd name="T44" fmla="*/ 2147483646 w 906"/>
              <a:gd name="T45" fmla="*/ 2147483646 h 465"/>
              <a:gd name="T46" fmla="*/ 2147483646 w 906"/>
              <a:gd name="T47" fmla="*/ 2147483646 h 465"/>
              <a:gd name="T48" fmla="*/ 2147483646 w 906"/>
              <a:gd name="T49" fmla="*/ 2147483646 h 465"/>
              <a:gd name="T50" fmla="*/ 2147483646 w 906"/>
              <a:gd name="T51" fmla="*/ 2147483646 h 465"/>
              <a:gd name="T52" fmla="*/ 2147483646 w 906"/>
              <a:gd name="T53" fmla="*/ 2147483646 h 465"/>
              <a:gd name="T54" fmla="*/ 2147483646 w 906"/>
              <a:gd name="T55" fmla="*/ 2147483646 h 465"/>
              <a:gd name="T56" fmla="*/ 2147483646 w 906"/>
              <a:gd name="T57" fmla="*/ 2147483646 h 465"/>
              <a:gd name="T58" fmla="*/ 2147483646 w 906"/>
              <a:gd name="T59" fmla="*/ 2147483646 h 465"/>
              <a:gd name="T60" fmla="*/ 2147483646 w 906"/>
              <a:gd name="T61" fmla="*/ 2147483646 h 465"/>
              <a:gd name="T62" fmla="*/ 2147483646 w 906"/>
              <a:gd name="T63" fmla="*/ 2147483646 h 465"/>
              <a:gd name="T64" fmla="*/ 2147483646 w 906"/>
              <a:gd name="T65" fmla="*/ 2147483646 h 465"/>
              <a:gd name="T66" fmla="*/ 2147483646 w 906"/>
              <a:gd name="T67" fmla="*/ 2147483646 h 465"/>
              <a:gd name="T68" fmla="*/ 2147483646 w 906"/>
              <a:gd name="T69" fmla="*/ 2147483646 h 465"/>
              <a:gd name="T70" fmla="*/ 2147483646 w 906"/>
              <a:gd name="T71" fmla="*/ 2147483646 h 465"/>
              <a:gd name="T72" fmla="*/ 2147483646 w 906"/>
              <a:gd name="T73" fmla="*/ 2147483646 h 465"/>
              <a:gd name="T74" fmla="*/ 2147483646 w 906"/>
              <a:gd name="T75" fmla="*/ 2147483646 h 465"/>
              <a:gd name="T76" fmla="*/ 2147483646 w 906"/>
              <a:gd name="T77" fmla="*/ 2147483646 h 465"/>
              <a:gd name="T78" fmla="*/ 2147483646 w 906"/>
              <a:gd name="T79" fmla="*/ 2147483646 h 465"/>
              <a:gd name="T80" fmla="*/ 2147483646 w 906"/>
              <a:gd name="T81" fmla="*/ 2147483646 h 465"/>
              <a:gd name="T82" fmla="*/ 2147483646 w 906"/>
              <a:gd name="T83" fmla="*/ 2147483646 h 465"/>
              <a:gd name="T84" fmla="*/ 2147483646 w 906"/>
              <a:gd name="T85" fmla="*/ 2147483646 h 465"/>
              <a:gd name="T86" fmla="*/ 2147483646 w 906"/>
              <a:gd name="T87" fmla="*/ 2147483646 h 465"/>
              <a:gd name="T88" fmla="*/ 2147483646 w 906"/>
              <a:gd name="T89" fmla="*/ 2147483646 h 465"/>
              <a:gd name="T90" fmla="*/ 2147483646 w 906"/>
              <a:gd name="T91" fmla="*/ 2147483646 h 465"/>
              <a:gd name="T92" fmla="*/ 2147483646 w 906"/>
              <a:gd name="T93" fmla="*/ 2147483646 h 465"/>
              <a:gd name="T94" fmla="*/ 2147483646 w 906"/>
              <a:gd name="T95" fmla="*/ 2147483646 h 465"/>
              <a:gd name="T96" fmla="*/ 2147483646 w 906"/>
              <a:gd name="T97" fmla="*/ 2147483646 h 465"/>
              <a:gd name="T98" fmla="*/ 2147483646 w 906"/>
              <a:gd name="T99" fmla="*/ 2147483646 h 465"/>
              <a:gd name="T100" fmla="*/ 2147483646 w 906"/>
              <a:gd name="T101" fmla="*/ 2147483646 h 465"/>
              <a:gd name="T102" fmla="*/ 2147483646 w 906"/>
              <a:gd name="T103" fmla="*/ 2147483646 h 465"/>
              <a:gd name="T104" fmla="*/ 2147483646 w 906"/>
              <a:gd name="T105" fmla="*/ 2147483646 h 465"/>
              <a:gd name="T106" fmla="*/ 2147483646 w 906"/>
              <a:gd name="T107" fmla="*/ 2147483646 h 46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6" h="465">
                <a:moveTo>
                  <a:pt x="906" y="0"/>
                </a:moveTo>
                <a:lnTo>
                  <a:pt x="903" y="5"/>
                </a:lnTo>
                <a:lnTo>
                  <a:pt x="900" y="10"/>
                </a:lnTo>
                <a:lnTo>
                  <a:pt x="897" y="16"/>
                </a:lnTo>
                <a:lnTo>
                  <a:pt x="893" y="21"/>
                </a:lnTo>
                <a:lnTo>
                  <a:pt x="890" y="26"/>
                </a:lnTo>
                <a:lnTo>
                  <a:pt x="887" y="31"/>
                </a:lnTo>
                <a:lnTo>
                  <a:pt x="884" y="36"/>
                </a:lnTo>
                <a:lnTo>
                  <a:pt x="881" y="41"/>
                </a:lnTo>
                <a:lnTo>
                  <a:pt x="878" y="46"/>
                </a:lnTo>
                <a:lnTo>
                  <a:pt x="875" y="51"/>
                </a:lnTo>
                <a:lnTo>
                  <a:pt x="872" y="56"/>
                </a:lnTo>
                <a:lnTo>
                  <a:pt x="869" y="60"/>
                </a:lnTo>
                <a:lnTo>
                  <a:pt x="866" y="65"/>
                </a:lnTo>
                <a:lnTo>
                  <a:pt x="862" y="70"/>
                </a:lnTo>
                <a:lnTo>
                  <a:pt x="859" y="75"/>
                </a:lnTo>
                <a:lnTo>
                  <a:pt x="856" y="80"/>
                </a:lnTo>
                <a:lnTo>
                  <a:pt x="853" y="85"/>
                </a:lnTo>
                <a:lnTo>
                  <a:pt x="850" y="89"/>
                </a:lnTo>
                <a:lnTo>
                  <a:pt x="847" y="94"/>
                </a:lnTo>
                <a:lnTo>
                  <a:pt x="844" y="99"/>
                </a:lnTo>
                <a:lnTo>
                  <a:pt x="841" y="103"/>
                </a:lnTo>
                <a:lnTo>
                  <a:pt x="838" y="108"/>
                </a:lnTo>
                <a:lnTo>
                  <a:pt x="835" y="113"/>
                </a:lnTo>
                <a:lnTo>
                  <a:pt x="832" y="117"/>
                </a:lnTo>
                <a:lnTo>
                  <a:pt x="829" y="122"/>
                </a:lnTo>
                <a:lnTo>
                  <a:pt x="826" y="127"/>
                </a:lnTo>
                <a:lnTo>
                  <a:pt x="824" y="131"/>
                </a:lnTo>
                <a:lnTo>
                  <a:pt x="821" y="136"/>
                </a:lnTo>
                <a:lnTo>
                  <a:pt x="818" y="140"/>
                </a:lnTo>
                <a:lnTo>
                  <a:pt x="815" y="145"/>
                </a:lnTo>
                <a:lnTo>
                  <a:pt x="812" y="149"/>
                </a:lnTo>
                <a:lnTo>
                  <a:pt x="809" y="153"/>
                </a:lnTo>
                <a:lnTo>
                  <a:pt x="805" y="158"/>
                </a:lnTo>
                <a:lnTo>
                  <a:pt x="802" y="162"/>
                </a:lnTo>
                <a:lnTo>
                  <a:pt x="799" y="167"/>
                </a:lnTo>
                <a:lnTo>
                  <a:pt x="796" y="171"/>
                </a:lnTo>
                <a:lnTo>
                  <a:pt x="793" y="175"/>
                </a:lnTo>
                <a:lnTo>
                  <a:pt x="790" y="180"/>
                </a:lnTo>
                <a:lnTo>
                  <a:pt x="787" y="184"/>
                </a:lnTo>
                <a:lnTo>
                  <a:pt x="784" y="188"/>
                </a:lnTo>
                <a:lnTo>
                  <a:pt x="781" y="192"/>
                </a:lnTo>
                <a:lnTo>
                  <a:pt x="778" y="196"/>
                </a:lnTo>
                <a:lnTo>
                  <a:pt x="775" y="201"/>
                </a:lnTo>
                <a:lnTo>
                  <a:pt x="772" y="205"/>
                </a:lnTo>
                <a:lnTo>
                  <a:pt x="768" y="209"/>
                </a:lnTo>
                <a:lnTo>
                  <a:pt x="765" y="213"/>
                </a:lnTo>
                <a:lnTo>
                  <a:pt x="762" y="217"/>
                </a:lnTo>
                <a:lnTo>
                  <a:pt x="759" y="221"/>
                </a:lnTo>
                <a:lnTo>
                  <a:pt x="755" y="225"/>
                </a:lnTo>
                <a:lnTo>
                  <a:pt x="752" y="229"/>
                </a:lnTo>
                <a:lnTo>
                  <a:pt x="749" y="233"/>
                </a:lnTo>
                <a:lnTo>
                  <a:pt x="746" y="237"/>
                </a:lnTo>
                <a:lnTo>
                  <a:pt x="742" y="240"/>
                </a:lnTo>
                <a:lnTo>
                  <a:pt x="739" y="244"/>
                </a:lnTo>
                <a:lnTo>
                  <a:pt x="735" y="248"/>
                </a:lnTo>
                <a:lnTo>
                  <a:pt x="732" y="252"/>
                </a:lnTo>
                <a:lnTo>
                  <a:pt x="728" y="256"/>
                </a:lnTo>
                <a:lnTo>
                  <a:pt x="725" y="259"/>
                </a:lnTo>
                <a:lnTo>
                  <a:pt x="721" y="263"/>
                </a:lnTo>
                <a:lnTo>
                  <a:pt x="718" y="267"/>
                </a:lnTo>
                <a:lnTo>
                  <a:pt x="714" y="270"/>
                </a:lnTo>
                <a:lnTo>
                  <a:pt x="711" y="274"/>
                </a:lnTo>
                <a:lnTo>
                  <a:pt x="707" y="278"/>
                </a:lnTo>
                <a:lnTo>
                  <a:pt x="703" y="281"/>
                </a:lnTo>
                <a:lnTo>
                  <a:pt x="699" y="285"/>
                </a:lnTo>
                <a:lnTo>
                  <a:pt x="696" y="288"/>
                </a:lnTo>
                <a:lnTo>
                  <a:pt x="692" y="292"/>
                </a:lnTo>
                <a:lnTo>
                  <a:pt x="688" y="295"/>
                </a:lnTo>
                <a:lnTo>
                  <a:pt x="684" y="299"/>
                </a:lnTo>
                <a:lnTo>
                  <a:pt x="680" y="302"/>
                </a:lnTo>
                <a:lnTo>
                  <a:pt x="676" y="305"/>
                </a:lnTo>
                <a:lnTo>
                  <a:pt x="672" y="309"/>
                </a:lnTo>
                <a:lnTo>
                  <a:pt x="668" y="312"/>
                </a:lnTo>
                <a:lnTo>
                  <a:pt x="664" y="315"/>
                </a:lnTo>
                <a:lnTo>
                  <a:pt x="660" y="318"/>
                </a:lnTo>
                <a:lnTo>
                  <a:pt x="656" y="322"/>
                </a:lnTo>
                <a:lnTo>
                  <a:pt x="651" y="325"/>
                </a:lnTo>
                <a:lnTo>
                  <a:pt x="647" y="328"/>
                </a:lnTo>
                <a:lnTo>
                  <a:pt x="643" y="331"/>
                </a:lnTo>
                <a:lnTo>
                  <a:pt x="638" y="334"/>
                </a:lnTo>
                <a:lnTo>
                  <a:pt x="634" y="337"/>
                </a:lnTo>
                <a:lnTo>
                  <a:pt x="629" y="340"/>
                </a:lnTo>
                <a:lnTo>
                  <a:pt x="625" y="343"/>
                </a:lnTo>
                <a:lnTo>
                  <a:pt x="620" y="346"/>
                </a:lnTo>
                <a:lnTo>
                  <a:pt x="615" y="349"/>
                </a:lnTo>
                <a:lnTo>
                  <a:pt x="611" y="352"/>
                </a:lnTo>
                <a:lnTo>
                  <a:pt x="606" y="355"/>
                </a:lnTo>
                <a:lnTo>
                  <a:pt x="601" y="357"/>
                </a:lnTo>
                <a:lnTo>
                  <a:pt x="596" y="360"/>
                </a:lnTo>
                <a:lnTo>
                  <a:pt x="591" y="363"/>
                </a:lnTo>
                <a:lnTo>
                  <a:pt x="586" y="366"/>
                </a:lnTo>
                <a:lnTo>
                  <a:pt x="581" y="368"/>
                </a:lnTo>
                <a:lnTo>
                  <a:pt x="576" y="371"/>
                </a:lnTo>
                <a:lnTo>
                  <a:pt x="570" y="374"/>
                </a:lnTo>
                <a:lnTo>
                  <a:pt x="565" y="376"/>
                </a:lnTo>
                <a:lnTo>
                  <a:pt x="560" y="379"/>
                </a:lnTo>
                <a:lnTo>
                  <a:pt x="554" y="381"/>
                </a:lnTo>
                <a:lnTo>
                  <a:pt x="549" y="384"/>
                </a:lnTo>
                <a:lnTo>
                  <a:pt x="543" y="386"/>
                </a:lnTo>
                <a:lnTo>
                  <a:pt x="538" y="389"/>
                </a:lnTo>
                <a:lnTo>
                  <a:pt x="532" y="391"/>
                </a:lnTo>
                <a:lnTo>
                  <a:pt x="526" y="393"/>
                </a:lnTo>
                <a:lnTo>
                  <a:pt x="520" y="396"/>
                </a:lnTo>
                <a:lnTo>
                  <a:pt x="514" y="398"/>
                </a:lnTo>
                <a:lnTo>
                  <a:pt x="508" y="400"/>
                </a:lnTo>
                <a:lnTo>
                  <a:pt x="502" y="402"/>
                </a:lnTo>
                <a:lnTo>
                  <a:pt x="496" y="405"/>
                </a:lnTo>
                <a:lnTo>
                  <a:pt x="490" y="407"/>
                </a:lnTo>
                <a:lnTo>
                  <a:pt x="483" y="409"/>
                </a:lnTo>
                <a:lnTo>
                  <a:pt x="477" y="411"/>
                </a:lnTo>
                <a:lnTo>
                  <a:pt x="471" y="413"/>
                </a:lnTo>
                <a:lnTo>
                  <a:pt x="464" y="415"/>
                </a:lnTo>
                <a:lnTo>
                  <a:pt x="457" y="417"/>
                </a:lnTo>
                <a:lnTo>
                  <a:pt x="451" y="419"/>
                </a:lnTo>
                <a:lnTo>
                  <a:pt x="444" y="421"/>
                </a:lnTo>
                <a:lnTo>
                  <a:pt x="437" y="422"/>
                </a:lnTo>
                <a:lnTo>
                  <a:pt x="430" y="424"/>
                </a:lnTo>
                <a:lnTo>
                  <a:pt x="423" y="426"/>
                </a:lnTo>
                <a:lnTo>
                  <a:pt x="416" y="428"/>
                </a:lnTo>
                <a:lnTo>
                  <a:pt x="409" y="429"/>
                </a:lnTo>
                <a:lnTo>
                  <a:pt x="401" y="431"/>
                </a:lnTo>
                <a:lnTo>
                  <a:pt x="394" y="433"/>
                </a:lnTo>
                <a:lnTo>
                  <a:pt x="386" y="434"/>
                </a:lnTo>
                <a:lnTo>
                  <a:pt x="379" y="436"/>
                </a:lnTo>
                <a:lnTo>
                  <a:pt x="371" y="437"/>
                </a:lnTo>
                <a:lnTo>
                  <a:pt x="363" y="439"/>
                </a:lnTo>
                <a:lnTo>
                  <a:pt x="355" y="440"/>
                </a:lnTo>
                <a:lnTo>
                  <a:pt x="347" y="442"/>
                </a:lnTo>
                <a:lnTo>
                  <a:pt x="339" y="443"/>
                </a:lnTo>
                <a:lnTo>
                  <a:pt x="331" y="444"/>
                </a:lnTo>
                <a:lnTo>
                  <a:pt x="323" y="446"/>
                </a:lnTo>
                <a:lnTo>
                  <a:pt x="314" y="447"/>
                </a:lnTo>
                <a:lnTo>
                  <a:pt x="306" y="448"/>
                </a:lnTo>
                <a:lnTo>
                  <a:pt x="297" y="449"/>
                </a:lnTo>
                <a:lnTo>
                  <a:pt x="289" y="450"/>
                </a:lnTo>
                <a:lnTo>
                  <a:pt x="280" y="451"/>
                </a:lnTo>
                <a:lnTo>
                  <a:pt x="271" y="453"/>
                </a:lnTo>
                <a:lnTo>
                  <a:pt x="262" y="454"/>
                </a:lnTo>
                <a:lnTo>
                  <a:pt x="253" y="454"/>
                </a:lnTo>
                <a:lnTo>
                  <a:pt x="244" y="455"/>
                </a:lnTo>
                <a:lnTo>
                  <a:pt x="234" y="456"/>
                </a:lnTo>
                <a:lnTo>
                  <a:pt x="225" y="457"/>
                </a:lnTo>
                <a:lnTo>
                  <a:pt x="215" y="458"/>
                </a:lnTo>
                <a:lnTo>
                  <a:pt x="206" y="459"/>
                </a:lnTo>
                <a:lnTo>
                  <a:pt x="196" y="459"/>
                </a:lnTo>
                <a:lnTo>
                  <a:pt x="186" y="460"/>
                </a:lnTo>
                <a:lnTo>
                  <a:pt x="176" y="461"/>
                </a:lnTo>
                <a:lnTo>
                  <a:pt x="166" y="461"/>
                </a:lnTo>
                <a:lnTo>
                  <a:pt x="156" y="462"/>
                </a:lnTo>
                <a:lnTo>
                  <a:pt x="146" y="462"/>
                </a:lnTo>
                <a:lnTo>
                  <a:pt x="135" y="463"/>
                </a:lnTo>
                <a:lnTo>
                  <a:pt x="125" y="463"/>
                </a:lnTo>
                <a:lnTo>
                  <a:pt x="114" y="464"/>
                </a:lnTo>
                <a:lnTo>
                  <a:pt x="103" y="464"/>
                </a:lnTo>
                <a:lnTo>
                  <a:pt x="92" y="464"/>
                </a:lnTo>
                <a:lnTo>
                  <a:pt x="81" y="465"/>
                </a:lnTo>
                <a:lnTo>
                  <a:pt x="70" y="465"/>
                </a:lnTo>
                <a:lnTo>
                  <a:pt x="59" y="465"/>
                </a:lnTo>
                <a:lnTo>
                  <a:pt x="47" y="465"/>
                </a:lnTo>
                <a:lnTo>
                  <a:pt x="36" y="465"/>
                </a:lnTo>
                <a:lnTo>
                  <a:pt x="24" y="465"/>
                </a:lnTo>
                <a:lnTo>
                  <a:pt x="12" y="465"/>
                </a:lnTo>
                <a:lnTo>
                  <a:pt x="0" y="46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9" name="Freeform 53"/>
          <p:cNvSpPr>
            <a:spLocks noChangeArrowheads="1"/>
          </p:cNvSpPr>
          <p:nvPr/>
        </p:nvSpPr>
        <p:spPr bwMode="auto">
          <a:xfrm>
            <a:off x="1901825" y="542925"/>
            <a:ext cx="1447800" cy="1062038"/>
          </a:xfrm>
          <a:custGeom>
            <a:avLst/>
            <a:gdLst>
              <a:gd name="T0" fmla="*/ 2147483646 w 912"/>
              <a:gd name="T1" fmla="*/ 2147483646 h 669"/>
              <a:gd name="T2" fmla="*/ 2147483646 w 912"/>
              <a:gd name="T3" fmla="*/ 2147483646 h 669"/>
              <a:gd name="T4" fmla="*/ 2147483646 w 912"/>
              <a:gd name="T5" fmla="*/ 2147483646 h 669"/>
              <a:gd name="T6" fmla="*/ 2147483646 w 912"/>
              <a:gd name="T7" fmla="*/ 2147483646 h 669"/>
              <a:gd name="T8" fmla="*/ 2147483646 w 912"/>
              <a:gd name="T9" fmla="*/ 2147483646 h 669"/>
              <a:gd name="T10" fmla="*/ 2147483646 w 912"/>
              <a:gd name="T11" fmla="*/ 2147483646 h 669"/>
              <a:gd name="T12" fmla="*/ 2147483646 w 912"/>
              <a:gd name="T13" fmla="*/ 2147483646 h 669"/>
              <a:gd name="T14" fmla="*/ 2147483646 w 912"/>
              <a:gd name="T15" fmla="*/ 2147483646 h 669"/>
              <a:gd name="T16" fmla="*/ 2147483646 w 912"/>
              <a:gd name="T17" fmla="*/ 2147483646 h 669"/>
              <a:gd name="T18" fmla="*/ 2147483646 w 912"/>
              <a:gd name="T19" fmla="*/ 2147483646 h 669"/>
              <a:gd name="T20" fmla="*/ 2147483646 w 912"/>
              <a:gd name="T21" fmla="*/ 2147483646 h 669"/>
              <a:gd name="T22" fmla="*/ 2147483646 w 912"/>
              <a:gd name="T23" fmla="*/ 2147483646 h 669"/>
              <a:gd name="T24" fmla="*/ 2147483646 w 912"/>
              <a:gd name="T25" fmla="*/ 2147483646 h 669"/>
              <a:gd name="T26" fmla="*/ 2147483646 w 912"/>
              <a:gd name="T27" fmla="*/ 2147483646 h 669"/>
              <a:gd name="T28" fmla="*/ 2147483646 w 912"/>
              <a:gd name="T29" fmla="*/ 2147483646 h 669"/>
              <a:gd name="T30" fmla="*/ 2147483646 w 912"/>
              <a:gd name="T31" fmla="*/ 2147483646 h 669"/>
              <a:gd name="T32" fmla="*/ 2147483646 w 912"/>
              <a:gd name="T33" fmla="*/ 2147483646 h 669"/>
              <a:gd name="T34" fmla="*/ 2147483646 w 912"/>
              <a:gd name="T35" fmla="*/ 2147483646 h 669"/>
              <a:gd name="T36" fmla="*/ 2147483646 w 912"/>
              <a:gd name="T37" fmla="*/ 2147483646 h 669"/>
              <a:gd name="T38" fmla="*/ 2147483646 w 912"/>
              <a:gd name="T39" fmla="*/ 2147483646 h 669"/>
              <a:gd name="T40" fmla="*/ 2147483646 w 912"/>
              <a:gd name="T41" fmla="*/ 2147483646 h 669"/>
              <a:gd name="T42" fmla="*/ 2147483646 w 912"/>
              <a:gd name="T43" fmla="*/ 2147483646 h 669"/>
              <a:gd name="T44" fmla="*/ 2147483646 w 912"/>
              <a:gd name="T45" fmla="*/ 2147483646 h 669"/>
              <a:gd name="T46" fmla="*/ 2147483646 w 912"/>
              <a:gd name="T47" fmla="*/ 2147483646 h 669"/>
              <a:gd name="T48" fmla="*/ 2147483646 w 912"/>
              <a:gd name="T49" fmla="*/ 2147483646 h 669"/>
              <a:gd name="T50" fmla="*/ 2147483646 w 912"/>
              <a:gd name="T51" fmla="*/ 2147483646 h 669"/>
              <a:gd name="T52" fmla="*/ 2147483646 w 912"/>
              <a:gd name="T53" fmla="*/ 2147483646 h 669"/>
              <a:gd name="T54" fmla="*/ 2147483646 w 912"/>
              <a:gd name="T55" fmla="*/ 2147483646 h 669"/>
              <a:gd name="T56" fmla="*/ 2147483646 w 912"/>
              <a:gd name="T57" fmla="*/ 2147483646 h 669"/>
              <a:gd name="T58" fmla="*/ 2147483646 w 912"/>
              <a:gd name="T59" fmla="*/ 2147483646 h 669"/>
              <a:gd name="T60" fmla="*/ 2147483646 w 912"/>
              <a:gd name="T61" fmla="*/ 2147483646 h 669"/>
              <a:gd name="T62" fmla="*/ 2147483646 w 912"/>
              <a:gd name="T63" fmla="*/ 2147483646 h 669"/>
              <a:gd name="T64" fmla="*/ 2147483646 w 912"/>
              <a:gd name="T65" fmla="*/ 2147483646 h 669"/>
              <a:gd name="T66" fmla="*/ 2147483646 w 912"/>
              <a:gd name="T67" fmla="*/ 2147483646 h 669"/>
              <a:gd name="T68" fmla="*/ 2147483646 w 912"/>
              <a:gd name="T69" fmla="*/ 2147483646 h 669"/>
              <a:gd name="T70" fmla="*/ 2147483646 w 912"/>
              <a:gd name="T71" fmla="*/ 2147483646 h 669"/>
              <a:gd name="T72" fmla="*/ 2147483646 w 912"/>
              <a:gd name="T73" fmla="*/ 2147483646 h 669"/>
              <a:gd name="T74" fmla="*/ 2147483646 w 912"/>
              <a:gd name="T75" fmla="*/ 2147483646 h 669"/>
              <a:gd name="T76" fmla="*/ 2147483646 w 912"/>
              <a:gd name="T77" fmla="*/ 2147483646 h 669"/>
              <a:gd name="T78" fmla="*/ 2147483646 w 912"/>
              <a:gd name="T79" fmla="*/ 2147483646 h 669"/>
              <a:gd name="T80" fmla="*/ 2147483646 w 912"/>
              <a:gd name="T81" fmla="*/ 2147483646 h 669"/>
              <a:gd name="T82" fmla="*/ 2147483646 w 912"/>
              <a:gd name="T83" fmla="*/ 2147483646 h 669"/>
              <a:gd name="T84" fmla="*/ 2147483646 w 912"/>
              <a:gd name="T85" fmla="*/ 2147483646 h 669"/>
              <a:gd name="T86" fmla="*/ 2147483646 w 912"/>
              <a:gd name="T87" fmla="*/ 2147483646 h 669"/>
              <a:gd name="T88" fmla="*/ 2147483646 w 912"/>
              <a:gd name="T89" fmla="*/ 2147483646 h 669"/>
              <a:gd name="T90" fmla="*/ 2147483646 w 912"/>
              <a:gd name="T91" fmla="*/ 2147483646 h 669"/>
              <a:gd name="T92" fmla="*/ 2147483646 w 912"/>
              <a:gd name="T93" fmla="*/ 2147483646 h 669"/>
              <a:gd name="T94" fmla="*/ 2147483646 w 912"/>
              <a:gd name="T95" fmla="*/ 2147483646 h 669"/>
              <a:gd name="T96" fmla="*/ 2147483646 w 912"/>
              <a:gd name="T97" fmla="*/ 2147483646 h 669"/>
              <a:gd name="T98" fmla="*/ 2147483646 w 912"/>
              <a:gd name="T99" fmla="*/ 2147483646 h 669"/>
              <a:gd name="T100" fmla="*/ 2147483646 w 912"/>
              <a:gd name="T101" fmla="*/ 2147483646 h 669"/>
              <a:gd name="T102" fmla="*/ 2147483646 w 912"/>
              <a:gd name="T103" fmla="*/ 2147483646 h 669"/>
              <a:gd name="T104" fmla="*/ 2147483646 w 912"/>
              <a:gd name="T105" fmla="*/ 2147483646 h 669"/>
              <a:gd name="T106" fmla="*/ 2147483646 w 912"/>
              <a:gd name="T107" fmla="*/ 2147483646 h 669"/>
              <a:gd name="T108" fmla="*/ 2147483646 w 912"/>
              <a:gd name="T109" fmla="*/ 2147483646 h 669"/>
              <a:gd name="T110" fmla="*/ 2147483646 w 912"/>
              <a:gd name="T111" fmla="*/ 2147483646 h 669"/>
              <a:gd name="T112" fmla="*/ 2147483646 w 912"/>
              <a:gd name="T113" fmla="*/ 2147483646 h 669"/>
              <a:gd name="T114" fmla="*/ 2147483646 w 912"/>
              <a:gd name="T115" fmla="*/ 2147483646 h 669"/>
              <a:gd name="T116" fmla="*/ 2147483646 w 912"/>
              <a:gd name="T117" fmla="*/ 2147483646 h 669"/>
              <a:gd name="T118" fmla="*/ 2147483646 w 912"/>
              <a:gd name="T119" fmla="*/ 2147483646 h 669"/>
              <a:gd name="T120" fmla="*/ 2147483646 w 912"/>
              <a:gd name="T121" fmla="*/ 2147483646 h 669"/>
              <a:gd name="T122" fmla="*/ 2147483646 w 912"/>
              <a:gd name="T123" fmla="*/ 2147483646 h 6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12" h="669">
                <a:moveTo>
                  <a:pt x="912" y="0"/>
                </a:moveTo>
                <a:lnTo>
                  <a:pt x="911" y="6"/>
                </a:lnTo>
                <a:lnTo>
                  <a:pt x="910" y="12"/>
                </a:lnTo>
                <a:lnTo>
                  <a:pt x="909" y="18"/>
                </a:lnTo>
                <a:lnTo>
                  <a:pt x="907" y="24"/>
                </a:lnTo>
                <a:lnTo>
                  <a:pt x="906" y="30"/>
                </a:lnTo>
                <a:lnTo>
                  <a:pt x="905" y="36"/>
                </a:lnTo>
                <a:lnTo>
                  <a:pt x="903" y="42"/>
                </a:lnTo>
                <a:lnTo>
                  <a:pt x="902" y="48"/>
                </a:lnTo>
                <a:lnTo>
                  <a:pt x="900" y="54"/>
                </a:lnTo>
                <a:lnTo>
                  <a:pt x="899" y="60"/>
                </a:lnTo>
                <a:lnTo>
                  <a:pt x="897" y="65"/>
                </a:lnTo>
                <a:lnTo>
                  <a:pt x="896" y="71"/>
                </a:lnTo>
                <a:lnTo>
                  <a:pt x="894" y="77"/>
                </a:lnTo>
                <a:lnTo>
                  <a:pt x="892" y="83"/>
                </a:lnTo>
                <a:lnTo>
                  <a:pt x="891" y="89"/>
                </a:lnTo>
                <a:lnTo>
                  <a:pt x="889" y="95"/>
                </a:lnTo>
                <a:lnTo>
                  <a:pt x="887" y="100"/>
                </a:lnTo>
                <a:lnTo>
                  <a:pt x="885" y="106"/>
                </a:lnTo>
                <a:lnTo>
                  <a:pt x="883" y="112"/>
                </a:lnTo>
                <a:lnTo>
                  <a:pt x="881" y="118"/>
                </a:lnTo>
                <a:lnTo>
                  <a:pt x="879" y="123"/>
                </a:lnTo>
                <a:lnTo>
                  <a:pt x="877" y="129"/>
                </a:lnTo>
                <a:lnTo>
                  <a:pt x="875" y="135"/>
                </a:lnTo>
                <a:lnTo>
                  <a:pt x="873" y="141"/>
                </a:lnTo>
                <a:lnTo>
                  <a:pt x="871" y="146"/>
                </a:lnTo>
                <a:lnTo>
                  <a:pt x="869" y="152"/>
                </a:lnTo>
                <a:lnTo>
                  <a:pt x="866" y="158"/>
                </a:lnTo>
                <a:lnTo>
                  <a:pt x="864" y="163"/>
                </a:lnTo>
                <a:lnTo>
                  <a:pt x="862" y="169"/>
                </a:lnTo>
                <a:lnTo>
                  <a:pt x="859" y="174"/>
                </a:lnTo>
                <a:lnTo>
                  <a:pt x="857" y="180"/>
                </a:lnTo>
                <a:lnTo>
                  <a:pt x="854" y="186"/>
                </a:lnTo>
                <a:lnTo>
                  <a:pt x="852" y="191"/>
                </a:lnTo>
                <a:lnTo>
                  <a:pt x="849" y="197"/>
                </a:lnTo>
                <a:lnTo>
                  <a:pt x="847" y="202"/>
                </a:lnTo>
                <a:lnTo>
                  <a:pt x="844" y="208"/>
                </a:lnTo>
                <a:lnTo>
                  <a:pt x="841" y="213"/>
                </a:lnTo>
                <a:lnTo>
                  <a:pt x="839" y="219"/>
                </a:lnTo>
                <a:lnTo>
                  <a:pt x="836" y="224"/>
                </a:lnTo>
                <a:lnTo>
                  <a:pt x="833" y="229"/>
                </a:lnTo>
                <a:lnTo>
                  <a:pt x="830" y="235"/>
                </a:lnTo>
                <a:lnTo>
                  <a:pt x="827" y="240"/>
                </a:lnTo>
                <a:lnTo>
                  <a:pt x="825" y="246"/>
                </a:lnTo>
                <a:lnTo>
                  <a:pt x="822" y="251"/>
                </a:lnTo>
                <a:lnTo>
                  <a:pt x="819" y="256"/>
                </a:lnTo>
                <a:lnTo>
                  <a:pt x="815" y="262"/>
                </a:lnTo>
                <a:lnTo>
                  <a:pt x="812" y="267"/>
                </a:lnTo>
                <a:lnTo>
                  <a:pt x="809" y="272"/>
                </a:lnTo>
                <a:lnTo>
                  <a:pt x="806" y="277"/>
                </a:lnTo>
                <a:lnTo>
                  <a:pt x="803" y="283"/>
                </a:lnTo>
                <a:lnTo>
                  <a:pt x="800" y="288"/>
                </a:lnTo>
                <a:lnTo>
                  <a:pt x="796" y="293"/>
                </a:lnTo>
                <a:lnTo>
                  <a:pt x="793" y="298"/>
                </a:lnTo>
                <a:lnTo>
                  <a:pt x="790" y="303"/>
                </a:lnTo>
                <a:lnTo>
                  <a:pt x="786" y="308"/>
                </a:lnTo>
                <a:lnTo>
                  <a:pt x="783" y="313"/>
                </a:lnTo>
                <a:lnTo>
                  <a:pt x="779" y="318"/>
                </a:lnTo>
                <a:lnTo>
                  <a:pt x="776" y="323"/>
                </a:lnTo>
                <a:lnTo>
                  <a:pt x="772" y="328"/>
                </a:lnTo>
                <a:lnTo>
                  <a:pt x="769" y="333"/>
                </a:lnTo>
                <a:lnTo>
                  <a:pt x="765" y="338"/>
                </a:lnTo>
                <a:lnTo>
                  <a:pt x="761" y="343"/>
                </a:lnTo>
                <a:lnTo>
                  <a:pt x="757" y="348"/>
                </a:lnTo>
                <a:lnTo>
                  <a:pt x="754" y="353"/>
                </a:lnTo>
                <a:lnTo>
                  <a:pt x="750" y="358"/>
                </a:lnTo>
                <a:lnTo>
                  <a:pt x="746" y="363"/>
                </a:lnTo>
                <a:lnTo>
                  <a:pt x="742" y="368"/>
                </a:lnTo>
                <a:lnTo>
                  <a:pt x="738" y="372"/>
                </a:lnTo>
                <a:lnTo>
                  <a:pt x="734" y="377"/>
                </a:lnTo>
                <a:lnTo>
                  <a:pt x="730" y="382"/>
                </a:lnTo>
                <a:lnTo>
                  <a:pt x="726" y="386"/>
                </a:lnTo>
                <a:lnTo>
                  <a:pt x="722" y="391"/>
                </a:lnTo>
                <a:lnTo>
                  <a:pt x="718" y="396"/>
                </a:lnTo>
                <a:lnTo>
                  <a:pt x="714" y="400"/>
                </a:lnTo>
                <a:lnTo>
                  <a:pt x="709" y="405"/>
                </a:lnTo>
                <a:lnTo>
                  <a:pt x="705" y="409"/>
                </a:lnTo>
                <a:lnTo>
                  <a:pt x="701" y="414"/>
                </a:lnTo>
                <a:lnTo>
                  <a:pt x="697" y="418"/>
                </a:lnTo>
                <a:lnTo>
                  <a:pt x="692" y="423"/>
                </a:lnTo>
                <a:lnTo>
                  <a:pt x="688" y="427"/>
                </a:lnTo>
                <a:lnTo>
                  <a:pt x="683" y="432"/>
                </a:lnTo>
                <a:lnTo>
                  <a:pt x="679" y="436"/>
                </a:lnTo>
                <a:lnTo>
                  <a:pt x="674" y="440"/>
                </a:lnTo>
                <a:lnTo>
                  <a:pt x="670" y="445"/>
                </a:lnTo>
                <a:lnTo>
                  <a:pt x="665" y="449"/>
                </a:lnTo>
                <a:lnTo>
                  <a:pt x="661" y="453"/>
                </a:lnTo>
                <a:lnTo>
                  <a:pt x="656" y="457"/>
                </a:lnTo>
                <a:lnTo>
                  <a:pt x="651" y="462"/>
                </a:lnTo>
                <a:lnTo>
                  <a:pt x="646" y="466"/>
                </a:lnTo>
                <a:lnTo>
                  <a:pt x="642" y="470"/>
                </a:lnTo>
                <a:lnTo>
                  <a:pt x="637" y="474"/>
                </a:lnTo>
                <a:lnTo>
                  <a:pt x="632" y="478"/>
                </a:lnTo>
                <a:lnTo>
                  <a:pt x="627" y="482"/>
                </a:lnTo>
                <a:lnTo>
                  <a:pt x="622" y="486"/>
                </a:lnTo>
                <a:lnTo>
                  <a:pt x="617" y="490"/>
                </a:lnTo>
                <a:lnTo>
                  <a:pt x="612" y="494"/>
                </a:lnTo>
                <a:lnTo>
                  <a:pt x="607" y="498"/>
                </a:lnTo>
                <a:lnTo>
                  <a:pt x="602" y="501"/>
                </a:lnTo>
                <a:lnTo>
                  <a:pt x="597" y="505"/>
                </a:lnTo>
                <a:lnTo>
                  <a:pt x="591" y="509"/>
                </a:lnTo>
                <a:lnTo>
                  <a:pt x="586" y="513"/>
                </a:lnTo>
                <a:lnTo>
                  <a:pt x="581" y="516"/>
                </a:lnTo>
                <a:lnTo>
                  <a:pt x="576" y="520"/>
                </a:lnTo>
                <a:lnTo>
                  <a:pt x="570" y="524"/>
                </a:lnTo>
                <a:lnTo>
                  <a:pt x="565" y="527"/>
                </a:lnTo>
                <a:lnTo>
                  <a:pt x="560" y="531"/>
                </a:lnTo>
                <a:lnTo>
                  <a:pt x="554" y="534"/>
                </a:lnTo>
                <a:lnTo>
                  <a:pt x="549" y="538"/>
                </a:lnTo>
                <a:lnTo>
                  <a:pt x="543" y="541"/>
                </a:lnTo>
                <a:lnTo>
                  <a:pt x="538" y="545"/>
                </a:lnTo>
                <a:lnTo>
                  <a:pt x="532" y="548"/>
                </a:lnTo>
                <a:lnTo>
                  <a:pt x="526" y="551"/>
                </a:lnTo>
                <a:lnTo>
                  <a:pt x="521" y="554"/>
                </a:lnTo>
                <a:lnTo>
                  <a:pt x="515" y="558"/>
                </a:lnTo>
                <a:lnTo>
                  <a:pt x="509" y="561"/>
                </a:lnTo>
                <a:lnTo>
                  <a:pt x="503" y="564"/>
                </a:lnTo>
                <a:lnTo>
                  <a:pt x="498" y="567"/>
                </a:lnTo>
                <a:lnTo>
                  <a:pt x="492" y="570"/>
                </a:lnTo>
                <a:lnTo>
                  <a:pt x="486" y="573"/>
                </a:lnTo>
                <a:lnTo>
                  <a:pt x="480" y="576"/>
                </a:lnTo>
                <a:lnTo>
                  <a:pt x="474" y="579"/>
                </a:lnTo>
                <a:lnTo>
                  <a:pt x="468" y="582"/>
                </a:lnTo>
                <a:lnTo>
                  <a:pt x="462" y="585"/>
                </a:lnTo>
                <a:lnTo>
                  <a:pt x="456" y="588"/>
                </a:lnTo>
                <a:lnTo>
                  <a:pt x="450" y="591"/>
                </a:lnTo>
                <a:lnTo>
                  <a:pt x="443" y="593"/>
                </a:lnTo>
                <a:lnTo>
                  <a:pt x="437" y="596"/>
                </a:lnTo>
                <a:lnTo>
                  <a:pt x="431" y="599"/>
                </a:lnTo>
                <a:lnTo>
                  <a:pt x="425" y="601"/>
                </a:lnTo>
                <a:lnTo>
                  <a:pt x="418" y="604"/>
                </a:lnTo>
                <a:lnTo>
                  <a:pt x="412" y="606"/>
                </a:lnTo>
                <a:lnTo>
                  <a:pt x="406" y="609"/>
                </a:lnTo>
                <a:lnTo>
                  <a:pt x="399" y="611"/>
                </a:lnTo>
                <a:lnTo>
                  <a:pt x="393" y="613"/>
                </a:lnTo>
                <a:lnTo>
                  <a:pt x="386" y="616"/>
                </a:lnTo>
                <a:lnTo>
                  <a:pt x="380" y="618"/>
                </a:lnTo>
                <a:lnTo>
                  <a:pt x="373" y="620"/>
                </a:lnTo>
                <a:lnTo>
                  <a:pt x="367" y="623"/>
                </a:lnTo>
                <a:lnTo>
                  <a:pt x="360" y="625"/>
                </a:lnTo>
                <a:lnTo>
                  <a:pt x="353" y="627"/>
                </a:lnTo>
                <a:lnTo>
                  <a:pt x="347" y="629"/>
                </a:lnTo>
                <a:lnTo>
                  <a:pt x="340" y="631"/>
                </a:lnTo>
                <a:lnTo>
                  <a:pt x="333" y="633"/>
                </a:lnTo>
                <a:lnTo>
                  <a:pt x="326" y="635"/>
                </a:lnTo>
                <a:lnTo>
                  <a:pt x="319" y="637"/>
                </a:lnTo>
                <a:lnTo>
                  <a:pt x="313" y="638"/>
                </a:lnTo>
                <a:lnTo>
                  <a:pt x="306" y="640"/>
                </a:lnTo>
                <a:lnTo>
                  <a:pt x="299" y="642"/>
                </a:lnTo>
                <a:lnTo>
                  <a:pt x="292" y="644"/>
                </a:lnTo>
                <a:lnTo>
                  <a:pt x="285" y="645"/>
                </a:lnTo>
                <a:lnTo>
                  <a:pt x="278" y="647"/>
                </a:lnTo>
                <a:lnTo>
                  <a:pt x="271" y="648"/>
                </a:lnTo>
                <a:lnTo>
                  <a:pt x="263" y="650"/>
                </a:lnTo>
                <a:lnTo>
                  <a:pt x="256" y="651"/>
                </a:lnTo>
                <a:lnTo>
                  <a:pt x="249" y="652"/>
                </a:lnTo>
                <a:lnTo>
                  <a:pt x="242" y="654"/>
                </a:lnTo>
                <a:lnTo>
                  <a:pt x="235" y="655"/>
                </a:lnTo>
                <a:lnTo>
                  <a:pt x="227" y="656"/>
                </a:lnTo>
                <a:lnTo>
                  <a:pt x="220" y="657"/>
                </a:lnTo>
                <a:lnTo>
                  <a:pt x="213" y="658"/>
                </a:lnTo>
                <a:lnTo>
                  <a:pt x="205" y="660"/>
                </a:lnTo>
                <a:lnTo>
                  <a:pt x="198" y="661"/>
                </a:lnTo>
                <a:lnTo>
                  <a:pt x="190" y="661"/>
                </a:lnTo>
                <a:lnTo>
                  <a:pt x="183" y="662"/>
                </a:lnTo>
                <a:lnTo>
                  <a:pt x="175" y="663"/>
                </a:lnTo>
                <a:lnTo>
                  <a:pt x="168" y="664"/>
                </a:lnTo>
                <a:lnTo>
                  <a:pt x="160" y="665"/>
                </a:lnTo>
                <a:lnTo>
                  <a:pt x="152" y="665"/>
                </a:lnTo>
                <a:lnTo>
                  <a:pt x="145" y="666"/>
                </a:lnTo>
                <a:lnTo>
                  <a:pt x="137" y="667"/>
                </a:lnTo>
                <a:lnTo>
                  <a:pt x="129" y="667"/>
                </a:lnTo>
                <a:lnTo>
                  <a:pt x="121" y="668"/>
                </a:lnTo>
                <a:lnTo>
                  <a:pt x="113" y="668"/>
                </a:lnTo>
                <a:lnTo>
                  <a:pt x="106" y="668"/>
                </a:lnTo>
                <a:lnTo>
                  <a:pt x="98" y="669"/>
                </a:lnTo>
                <a:lnTo>
                  <a:pt x="90" y="669"/>
                </a:lnTo>
                <a:lnTo>
                  <a:pt x="82" y="669"/>
                </a:lnTo>
                <a:lnTo>
                  <a:pt x="74" y="669"/>
                </a:lnTo>
                <a:lnTo>
                  <a:pt x="66" y="669"/>
                </a:lnTo>
                <a:lnTo>
                  <a:pt x="58" y="669"/>
                </a:lnTo>
                <a:lnTo>
                  <a:pt x="50" y="669"/>
                </a:lnTo>
                <a:lnTo>
                  <a:pt x="42" y="669"/>
                </a:lnTo>
                <a:lnTo>
                  <a:pt x="33" y="669"/>
                </a:lnTo>
                <a:lnTo>
                  <a:pt x="25" y="668"/>
                </a:lnTo>
                <a:lnTo>
                  <a:pt x="17" y="668"/>
                </a:lnTo>
                <a:lnTo>
                  <a:pt x="9" y="668"/>
                </a:lnTo>
                <a:lnTo>
                  <a:pt x="0" y="667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0" name="Freeform 54"/>
          <p:cNvSpPr>
            <a:spLocks noChangeArrowheads="1"/>
          </p:cNvSpPr>
          <p:nvPr/>
        </p:nvSpPr>
        <p:spPr bwMode="auto">
          <a:xfrm>
            <a:off x="1901825" y="542925"/>
            <a:ext cx="1477963" cy="1325563"/>
          </a:xfrm>
          <a:custGeom>
            <a:avLst/>
            <a:gdLst>
              <a:gd name="T0" fmla="*/ 2147483646 w 931"/>
              <a:gd name="T1" fmla="*/ 2147483646 h 835"/>
              <a:gd name="T2" fmla="*/ 2147483646 w 931"/>
              <a:gd name="T3" fmla="*/ 2147483646 h 835"/>
              <a:gd name="T4" fmla="*/ 2147483646 w 931"/>
              <a:gd name="T5" fmla="*/ 2147483646 h 835"/>
              <a:gd name="T6" fmla="*/ 2147483646 w 931"/>
              <a:gd name="T7" fmla="*/ 2147483646 h 835"/>
              <a:gd name="T8" fmla="*/ 2147483646 w 931"/>
              <a:gd name="T9" fmla="*/ 2147483646 h 835"/>
              <a:gd name="T10" fmla="*/ 2147483646 w 931"/>
              <a:gd name="T11" fmla="*/ 2147483646 h 835"/>
              <a:gd name="T12" fmla="*/ 2147483646 w 931"/>
              <a:gd name="T13" fmla="*/ 2147483646 h 835"/>
              <a:gd name="T14" fmla="*/ 2147483646 w 931"/>
              <a:gd name="T15" fmla="*/ 2147483646 h 835"/>
              <a:gd name="T16" fmla="*/ 2147483646 w 931"/>
              <a:gd name="T17" fmla="*/ 2147483646 h 835"/>
              <a:gd name="T18" fmla="*/ 2147483646 w 931"/>
              <a:gd name="T19" fmla="*/ 2147483646 h 835"/>
              <a:gd name="T20" fmla="*/ 2147483646 w 931"/>
              <a:gd name="T21" fmla="*/ 2147483646 h 835"/>
              <a:gd name="T22" fmla="*/ 2147483646 w 931"/>
              <a:gd name="T23" fmla="*/ 2147483646 h 835"/>
              <a:gd name="T24" fmla="*/ 2147483646 w 931"/>
              <a:gd name="T25" fmla="*/ 2147483646 h 835"/>
              <a:gd name="T26" fmla="*/ 2147483646 w 931"/>
              <a:gd name="T27" fmla="*/ 2147483646 h 835"/>
              <a:gd name="T28" fmla="*/ 2147483646 w 931"/>
              <a:gd name="T29" fmla="*/ 2147483646 h 835"/>
              <a:gd name="T30" fmla="*/ 2147483646 w 931"/>
              <a:gd name="T31" fmla="*/ 2147483646 h 835"/>
              <a:gd name="T32" fmla="*/ 2147483646 w 931"/>
              <a:gd name="T33" fmla="*/ 2147483646 h 835"/>
              <a:gd name="T34" fmla="*/ 2147483646 w 931"/>
              <a:gd name="T35" fmla="*/ 2147483646 h 835"/>
              <a:gd name="T36" fmla="*/ 2147483646 w 931"/>
              <a:gd name="T37" fmla="*/ 2147483646 h 835"/>
              <a:gd name="T38" fmla="*/ 2147483646 w 931"/>
              <a:gd name="T39" fmla="*/ 2147483646 h 835"/>
              <a:gd name="T40" fmla="*/ 2147483646 w 931"/>
              <a:gd name="T41" fmla="*/ 2147483646 h 835"/>
              <a:gd name="T42" fmla="*/ 2147483646 w 931"/>
              <a:gd name="T43" fmla="*/ 2147483646 h 835"/>
              <a:gd name="T44" fmla="*/ 2147483646 w 931"/>
              <a:gd name="T45" fmla="*/ 2147483646 h 835"/>
              <a:gd name="T46" fmla="*/ 2147483646 w 931"/>
              <a:gd name="T47" fmla="*/ 2147483646 h 835"/>
              <a:gd name="T48" fmla="*/ 2147483646 w 931"/>
              <a:gd name="T49" fmla="*/ 2147483646 h 835"/>
              <a:gd name="T50" fmla="*/ 2147483646 w 931"/>
              <a:gd name="T51" fmla="*/ 2147483646 h 835"/>
              <a:gd name="T52" fmla="*/ 2147483646 w 931"/>
              <a:gd name="T53" fmla="*/ 2147483646 h 835"/>
              <a:gd name="T54" fmla="*/ 2147483646 w 931"/>
              <a:gd name="T55" fmla="*/ 2147483646 h 835"/>
              <a:gd name="T56" fmla="*/ 2147483646 w 931"/>
              <a:gd name="T57" fmla="*/ 2147483646 h 835"/>
              <a:gd name="T58" fmla="*/ 2147483646 w 931"/>
              <a:gd name="T59" fmla="*/ 2147483646 h 835"/>
              <a:gd name="T60" fmla="*/ 2147483646 w 931"/>
              <a:gd name="T61" fmla="*/ 2147483646 h 835"/>
              <a:gd name="T62" fmla="*/ 2147483646 w 931"/>
              <a:gd name="T63" fmla="*/ 2147483646 h 835"/>
              <a:gd name="T64" fmla="*/ 2147483646 w 931"/>
              <a:gd name="T65" fmla="*/ 2147483646 h 835"/>
              <a:gd name="T66" fmla="*/ 2147483646 w 931"/>
              <a:gd name="T67" fmla="*/ 2147483646 h 835"/>
              <a:gd name="T68" fmla="*/ 2147483646 w 931"/>
              <a:gd name="T69" fmla="*/ 2147483646 h 835"/>
              <a:gd name="T70" fmla="*/ 2147483646 w 931"/>
              <a:gd name="T71" fmla="*/ 2147483646 h 835"/>
              <a:gd name="T72" fmla="*/ 2147483646 w 931"/>
              <a:gd name="T73" fmla="*/ 2147483646 h 835"/>
              <a:gd name="T74" fmla="*/ 2147483646 w 931"/>
              <a:gd name="T75" fmla="*/ 2147483646 h 835"/>
              <a:gd name="T76" fmla="*/ 2147483646 w 931"/>
              <a:gd name="T77" fmla="*/ 2147483646 h 835"/>
              <a:gd name="T78" fmla="*/ 2147483646 w 931"/>
              <a:gd name="T79" fmla="*/ 2147483646 h 835"/>
              <a:gd name="T80" fmla="*/ 2147483646 w 931"/>
              <a:gd name="T81" fmla="*/ 2147483646 h 835"/>
              <a:gd name="T82" fmla="*/ 2147483646 w 931"/>
              <a:gd name="T83" fmla="*/ 2147483646 h 835"/>
              <a:gd name="T84" fmla="*/ 2147483646 w 931"/>
              <a:gd name="T85" fmla="*/ 2147483646 h 835"/>
              <a:gd name="T86" fmla="*/ 2147483646 w 931"/>
              <a:gd name="T87" fmla="*/ 2147483646 h 835"/>
              <a:gd name="T88" fmla="*/ 2147483646 w 931"/>
              <a:gd name="T89" fmla="*/ 2147483646 h 835"/>
              <a:gd name="T90" fmla="*/ 2147483646 w 931"/>
              <a:gd name="T91" fmla="*/ 2147483646 h 835"/>
              <a:gd name="T92" fmla="*/ 2147483646 w 931"/>
              <a:gd name="T93" fmla="*/ 2147483646 h 835"/>
              <a:gd name="T94" fmla="*/ 2147483646 w 931"/>
              <a:gd name="T95" fmla="*/ 2147483646 h 835"/>
              <a:gd name="T96" fmla="*/ 2147483646 w 931"/>
              <a:gd name="T97" fmla="*/ 2147483646 h 835"/>
              <a:gd name="T98" fmla="*/ 2147483646 w 931"/>
              <a:gd name="T99" fmla="*/ 2147483646 h 835"/>
              <a:gd name="T100" fmla="*/ 2147483646 w 931"/>
              <a:gd name="T101" fmla="*/ 2147483646 h 835"/>
              <a:gd name="T102" fmla="*/ 2147483646 w 931"/>
              <a:gd name="T103" fmla="*/ 2147483646 h 835"/>
              <a:gd name="T104" fmla="*/ 2147483646 w 931"/>
              <a:gd name="T105" fmla="*/ 2147483646 h 835"/>
              <a:gd name="T106" fmla="*/ 2147483646 w 931"/>
              <a:gd name="T107" fmla="*/ 2147483646 h 835"/>
              <a:gd name="T108" fmla="*/ 2147483646 w 931"/>
              <a:gd name="T109" fmla="*/ 2147483646 h 835"/>
              <a:gd name="T110" fmla="*/ 2147483646 w 931"/>
              <a:gd name="T111" fmla="*/ 2147483646 h 835"/>
              <a:gd name="T112" fmla="*/ 2147483646 w 931"/>
              <a:gd name="T113" fmla="*/ 2147483646 h 8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31" h="835">
                <a:moveTo>
                  <a:pt x="912" y="0"/>
                </a:moveTo>
                <a:lnTo>
                  <a:pt x="914" y="6"/>
                </a:lnTo>
                <a:lnTo>
                  <a:pt x="915" y="12"/>
                </a:lnTo>
                <a:lnTo>
                  <a:pt x="917" y="17"/>
                </a:lnTo>
                <a:lnTo>
                  <a:pt x="918" y="23"/>
                </a:lnTo>
                <a:lnTo>
                  <a:pt x="919" y="29"/>
                </a:lnTo>
                <a:lnTo>
                  <a:pt x="921" y="35"/>
                </a:lnTo>
                <a:lnTo>
                  <a:pt x="922" y="40"/>
                </a:lnTo>
                <a:lnTo>
                  <a:pt x="923" y="46"/>
                </a:lnTo>
                <a:lnTo>
                  <a:pt x="924" y="52"/>
                </a:lnTo>
                <a:lnTo>
                  <a:pt x="925" y="57"/>
                </a:lnTo>
                <a:lnTo>
                  <a:pt x="926" y="63"/>
                </a:lnTo>
                <a:lnTo>
                  <a:pt x="927" y="69"/>
                </a:lnTo>
                <a:lnTo>
                  <a:pt x="927" y="74"/>
                </a:lnTo>
                <a:lnTo>
                  <a:pt x="928" y="80"/>
                </a:lnTo>
                <a:lnTo>
                  <a:pt x="929" y="86"/>
                </a:lnTo>
                <a:lnTo>
                  <a:pt x="929" y="92"/>
                </a:lnTo>
                <a:lnTo>
                  <a:pt x="930" y="97"/>
                </a:lnTo>
                <a:lnTo>
                  <a:pt x="930" y="103"/>
                </a:lnTo>
                <a:lnTo>
                  <a:pt x="930" y="109"/>
                </a:lnTo>
                <a:lnTo>
                  <a:pt x="931" y="114"/>
                </a:lnTo>
                <a:lnTo>
                  <a:pt x="931" y="120"/>
                </a:lnTo>
                <a:lnTo>
                  <a:pt x="931" y="126"/>
                </a:lnTo>
                <a:lnTo>
                  <a:pt x="931" y="131"/>
                </a:lnTo>
                <a:lnTo>
                  <a:pt x="931" y="137"/>
                </a:lnTo>
                <a:lnTo>
                  <a:pt x="931" y="143"/>
                </a:lnTo>
                <a:lnTo>
                  <a:pt x="931" y="148"/>
                </a:lnTo>
                <a:lnTo>
                  <a:pt x="931" y="154"/>
                </a:lnTo>
                <a:lnTo>
                  <a:pt x="930" y="160"/>
                </a:lnTo>
                <a:lnTo>
                  <a:pt x="930" y="165"/>
                </a:lnTo>
                <a:lnTo>
                  <a:pt x="930" y="171"/>
                </a:lnTo>
                <a:lnTo>
                  <a:pt x="929" y="177"/>
                </a:lnTo>
                <a:lnTo>
                  <a:pt x="929" y="182"/>
                </a:lnTo>
                <a:lnTo>
                  <a:pt x="928" y="188"/>
                </a:lnTo>
                <a:lnTo>
                  <a:pt x="927" y="193"/>
                </a:lnTo>
                <a:lnTo>
                  <a:pt x="927" y="199"/>
                </a:lnTo>
                <a:lnTo>
                  <a:pt x="926" y="205"/>
                </a:lnTo>
                <a:lnTo>
                  <a:pt x="925" y="210"/>
                </a:lnTo>
                <a:lnTo>
                  <a:pt x="924" y="216"/>
                </a:lnTo>
                <a:lnTo>
                  <a:pt x="923" y="221"/>
                </a:lnTo>
                <a:lnTo>
                  <a:pt x="922" y="227"/>
                </a:lnTo>
                <a:lnTo>
                  <a:pt x="921" y="232"/>
                </a:lnTo>
                <a:lnTo>
                  <a:pt x="920" y="238"/>
                </a:lnTo>
                <a:lnTo>
                  <a:pt x="919" y="243"/>
                </a:lnTo>
                <a:lnTo>
                  <a:pt x="918" y="249"/>
                </a:lnTo>
                <a:lnTo>
                  <a:pt x="916" y="254"/>
                </a:lnTo>
                <a:lnTo>
                  <a:pt x="915" y="260"/>
                </a:lnTo>
                <a:lnTo>
                  <a:pt x="914" y="265"/>
                </a:lnTo>
                <a:lnTo>
                  <a:pt x="912" y="271"/>
                </a:lnTo>
                <a:lnTo>
                  <a:pt x="911" y="276"/>
                </a:lnTo>
                <a:lnTo>
                  <a:pt x="909" y="282"/>
                </a:lnTo>
                <a:lnTo>
                  <a:pt x="907" y="287"/>
                </a:lnTo>
                <a:lnTo>
                  <a:pt x="906" y="293"/>
                </a:lnTo>
                <a:lnTo>
                  <a:pt x="904" y="298"/>
                </a:lnTo>
                <a:lnTo>
                  <a:pt x="902" y="303"/>
                </a:lnTo>
                <a:lnTo>
                  <a:pt x="900" y="309"/>
                </a:lnTo>
                <a:lnTo>
                  <a:pt x="898" y="314"/>
                </a:lnTo>
                <a:lnTo>
                  <a:pt x="896" y="320"/>
                </a:lnTo>
                <a:lnTo>
                  <a:pt x="894" y="325"/>
                </a:lnTo>
                <a:lnTo>
                  <a:pt x="892" y="330"/>
                </a:lnTo>
                <a:lnTo>
                  <a:pt x="890" y="336"/>
                </a:lnTo>
                <a:lnTo>
                  <a:pt x="888" y="341"/>
                </a:lnTo>
                <a:lnTo>
                  <a:pt x="886" y="346"/>
                </a:lnTo>
                <a:lnTo>
                  <a:pt x="883" y="351"/>
                </a:lnTo>
                <a:lnTo>
                  <a:pt x="881" y="357"/>
                </a:lnTo>
                <a:lnTo>
                  <a:pt x="879" y="362"/>
                </a:lnTo>
                <a:lnTo>
                  <a:pt x="876" y="367"/>
                </a:lnTo>
                <a:lnTo>
                  <a:pt x="874" y="372"/>
                </a:lnTo>
                <a:lnTo>
                  <a:pt x="871" y="378"/>
                </a:lnTo>
                <a:lnTo>
                  <a:pt x="868" y="383"/>
                </a:lnTo>
                <a:lnTo>
                  <a:pt x="866" y="388"/>
                </a:lnTo>
                <a:lnTo>
                  <a:pt x="863" y="393"/>
                </a:lnTo>
                <a:lnTo>
                  <a:pt x="860" y="398"/>
                </a:lnTo>
                <a:lnTo>
                  <a:pt x="857" y="403"/>
                </a:lnTo>
                <a:lnTo>
                  <a:pt x="855" y="408"/>
                </a:lnTo>
                <a:lnTo>
                  <a:pt x="852" y="413"/>
                </a:lnTo>
                <a:lnTo>
                  <a:pt x="849" y="419"/>
                </a:lnTo>
                <a:lnTo>
                  <a:pt x="846" y="424"/>
                </a:lnTo>
                <a:lnTo>
                  <a:pt x="843" y="429"/>
                </a:lnTo>
                <a:lnTo>
                  <a:pt x="840" y="434"/>
                </a:lnTo>
                <a:lnTo>
                  <a:pt x="836" y="439"/>
                </a:lnTo>
                <a:lnTo>
                  <a:pt x="833" y="444"/>
                </a:lnTo>
                <a:lnTo>
                  <a:pt x="830" y="449"/>
                </a:lnTo>
                <a:lnTo>
                  <a:pt x="827" y="453"/>
                </a:lnTo>
                <a:lnTo>
                  <a:pt x="823" y="458"/>
                </a:lnTo>
                <a:lnTo>
                  <a:pt x="820" y="463"/>
                </a:lnTo>
                <a:lnTo>
                  <a:pt x="816" y="468"/>
                </a:lnTo>
                <a:lnTo>
                  <a:pt x="813" y="473"/>
                </a:lnTo>
                <a:lnTo>
                  <a:pt x="809" y="478"/>
                </a:lnTo>
                <a:lnTo>
                  <a:pt x="806" y="483"/>
                </a:lnTo>
                <a:lnTo>
                  <a:pt x="802" y="487"/>
                </a:lnTo>
                <a:lnTo>
                  <a:pt x="799" y="492"/>
                </a:lnTo>
                <a:lnTo>
                  <a:pt x="795" y="497"/>
                </a:lnTo>
                <a:lnTo>
                  <a:pt x="791" y="502"/>
                </a:lnTo>
                <a:lnTo>
                  <a:pt x="787" y="506"/>
                </a:lnTo>
                <a:lnTo>
                  <a:pt x="783" y="511"/>
                </a:lnTo>
                <a:lnTo>
                  <a:pt x="780" y="516"/>
                </a:lnTo>
                <a:lnTo>
                  <a:pt x="776" y="520"/>
                </a:lnTo>
                <a:lnTo>
                  <a:pt x="772" y="525"/>
                </a:lnTo>
                <a:lnTo>
                  <a:pt x="768" y="529"/>
                </a:lnTo>
                <a:lnTo>
                  <a:pt x="764" y="534"/>
                </a:lnTo>
                <a:lnTo>
                  <a:pt x="759" y="539"/>
                </a:lnTo>
                <a:lnTo>
                  <a:pt x="755" y="543"/>
                </a:lnTo>
                <a:lnTo>
                  <a:pt x="751" y="548"/>
                </a:lnTo>
                <a:lnTo>
                  <a:pt x="747" y="552"/>
                </a:lnTo>
                <a:lnTo>
                  <a:pt x="743" y="556"/>
                </a:lnTo>
                <a:lnTo>
                  <a:pt x="738" y="561"/>
                </a:lnTo>
                <a:lnTo>
                  <a:pt x="734" y="565"/>
                </a:lnTo>
                <a:lnTo>
                  <a:pt x="730" y="570"/>
                </a:lnTo>
                <a:lnTo>
                  <a:pt x="725" y="574"/>
                </a:lnTo>
                <a:lnTo>
                  <a:pt x="721" y="578"/>
                </a:lnTo>
                <a:lnTo>
                  <a:pt x="716" y="583"/>
                </a:lnTo>
                <a:lnTo>
                  <a:pt x="712" y="587"/>
                </a:lnTo>
                <a:lnTo>
                  <a:pt x="707" y="591"/>
                </a:lnTo>
                <a:lnTo>
                  <a:pt x="703" y="595"/>
                </a:lnTo>
                <a:lnTo>
                  <a:pt x="698" y="599"/>
                </a:lnTo>
                <a:lnTo>
                  <a:pt x="693" y="604"/>
                </a:lnTo>
                <a:lnTo>
                  <a:pt x="689" y="608"/>
                </a:lnTo>
                <a:lnTo>
                  <a:pt x="684" y="612"/>
                </a:lnTo>
                <a:lnTo>
                  <a:pt x="679" y="616"/>
                </a:lnTo>
                <a:lnTo>
                  <a:pt x="674" y="620"/>
                </a:lnTo>
                <a:lnTo>
                  <a:pt x="669" y="624"/>
                </a:lnTo>
                <a:lnTo>
                  <a:pt x="664" y="628"/>
                </a:lnTo>
                <a:lnTo>
                  <a:pt x="659" y="632"/>
                </a:lnTo>
                <a:lnTo>
                  <a:pt x="654" y="636"/>
                </a:lnTo>
                <a:lnTo>
                  <a:pt x="649" y="639"/>
                </a:lnTo>
                <a:lnTo>
                  <a:pt x="644" y="643"/>
                </a:lnTo>
                <a:lnTo>
                  <a:pt x="639" y="647"/>
                </a:lnTo>
                <a:lnTo>
                  <a:pt x="634" y="651"/>
                </a:lnTo>
                <a:lnTo>
                  <a:pt x="629" y="655"/>
                </a:lnTo>
                <a:lnTo>
                  <a:pt x="624" y="658"/>
                </a:lnTo>
                <a:lnTo>
                  <a:pt x="619" y="662"/>
                </a:lnTo>
                <a:lnTo>
                  <a:pt x="613" y="666"/>
                </a:lnTo>
                <a:lnTo>
                  <a:pt x="608" y="669"/>
                </a:lnTo>
                <a:lnTo>
                  <a:pt x="603" y="673"/>
                </a:lnTo>
                <a:lnTo>
                  <a:pt x="598" y="677"/>
                </a:lnTo>
                <a:lnTo>
                  <a:pt x="592" y="680"/>
                </a:lnTo>
                <a:lnTo>
                  <a:pt x="587" y="684"/>
                </a:lnTo>
                <a:lnTo>
                  <a:pt x="581" y="687"/>
                </a:lnTo>
                <a:lnTo>
                  <a:pt x="576" y="691"/>
                </a:lnTo>
                <a:lnTo>
                  <a:pt x="570" y="694"/>
                </a:lnTo>
                <a:lnTo>
                  <a:pt x="565" y="697"/>
                </a:lnTo>
                <a:lnTo>
                  <a:pt x="559" y="701"/>
                </a:lnTo>
                <a:lnTo>
                  <a:pt x="554" y="704"/>
                </a:lnTo>
                <a:lnTo>
                  <a:pt x="548" y="707"/>
                </a:lnTo>
                <a:lnTo>
                  <a:pt x="543" y="710"/>
                </a:lnTo>
                <a:lnTo>
                  <a:pt x="537" y="714"/>
                </a:lnTo>
                <a:lnTo>
                  <a:pt x="531" y="717"/>
                </a:lnTo>
                <a:lnTo>
                  <a:pt x="526" y="720"/>
                </a:lnTo>
                <a:lnTo>
                  <a:pt x="520" y="723"/>
                </a:lnTo>
                <a:lnTo>
                  <a:pt x="514" y="726"/>
                </a:lnTo>
                <a:lnTo>
                  <a:pt x="508" y="729"/>
                </a:lnTo>
                <a:lnTo>
                  <a:pt x="502" y="732"/>
                </a:lnTo>
                <a:lnTo>
                  <a:pt x="497" y="735"/>
                </a:lnTo>
                <a:lnTo>
                  <a:pt x="491" y="738"/>
                </a:lnTo>
                <a:lnTo>
                  <a:pt x="485" y="741"/>
                </a:lnTo>
                <a:lnTo>
                  <a:pt x="479" y="744"/>
                </a:lnTo>
                <a:lnTo>
                  <a:pt x="473" y="746"/>
                </a:lnTo>
                <a:lnTo>
                  <a:pt x="467" y="749"/>
                </a:lnTo>
                <a:lnTo>
                  <a:pt x="461" y="752"/>
                </a:lnTo>
                <a:lnTo>
                  <a:pt x="455" y="754"/>
                </a:lnTo>
                <a:lnTo>
                  <a:pt x="449" y="757"/>
                </a:lnTo>
                <a:lnTo>
                  <a:pt x="443" y="760"/>
                </a:lnTo>
                <a:lnTo>
                  <a:pt x="437" y="762"/>
                </a:lnTo>
                <a:lnTo>
                  <a:pt x="431" y="765"/>
                </a:lnTo>
                <a:lnTo>
                  <a:pt x="425" y="767"/>
                </a:lnTo>
                <a:lnTo>
                  <a:pt x="418" y="770"/>
                </a:lnTo>
                <a:lnTo>
                  <a:pt x="412" y="772"/>
                </a:lnTo>
                <a:lnTo>
                  <a:pt x="406" y="774"/>
                </a:lnTo>
                <a:lnTo>
                  <a:pt x="400" y="777"/>
                </a:lnTo>
                <a:lnTo>
                  <a:pt x="394" y="779"/>
                </a:lnTo>
                <a:lnTo>
                  <a:pt x="387" y="781"/>
                </a:lnTo>
                <a:lnTo>
                  <a:pt x="381" y="783"/>
                </a:lnTo>
                <a:lnTo>
                  <a:pt x="375" y="786"/>
                </a:lnTo>
                <a:lnTo>
                  <a:pt x="368" y="788"/>
                </a:lnTo>
                <a:lnTo>
                  <a:pt x="362" y="790"/>
                </a:lnTo>
                <a:lnTo>
                  <a:pt x="356" y="792"/>
                </a:lnTo>
                <a:lnTo>
                  <a:pt x="349" y="794"/>
                </a:lnTo>
                <a:lnTo>
                  <a:pt x="343" y="796"/>
                </a:lnTo>
                <a:lnTo>
                  <a:pt x="337" y="798"/>
                </a:lnTo>
                <a:lnTo>
                  <a:pt x="330" y="799"/>
                </a:lnTo>
                <a:lnTo>
                  <a:pt x="324" y="801"/>
                </a:lnTo>
                <a:lnTo>
                  <a:pt x="317" y="803"/>
                </a:lnTo>
                <a:lnTo>
                  <a:pt x="311" y="805"/>
                </a:lnTo>
                <a:lnTo>
                  <a:pt x="304" y="806"/>
                </a:lnTo>
                <a:lnTo>
                  <a:pt x="298" y="808"/>
                </a:lnTo>
                <a:lnTo>
                  <a:pt x="291" y="810"/>
                </a:lnTo>
                <a:lnTo>
                  <a:pt x="285" y="811"/>
                </a:lnTo>
                <a:lnTo>
                  <a:pt x="278" y="813"/>
                </a:lnTo>
                <a:lnTo>
                  <a:pt x="272" y="814"/>
                </a:lnTo>
                <a:lnTo>
                  <a:pt x="265" y="815"/>
                </a:lnTo>
                <a:lnTo>
                  <a:pt x="258" y="817"/>
                </a:lnTo>
                <a:lnTo>
                  <a:pt x="252" y="818"/>
                </a:lnTo>
                <a:lnTo>
                  <a:pt x="245" y="819"/>
                </a:lnTo>
                <a:lnTo>
                  <a:pt x="239" y="821"/>
                </a:lnTo>
                <a:lnTo>
                  <a:pt x="232" y="822"/>
                </a:lnTo>
                <a:lnTo>
                  <a:pt x="225" y="823"/>
                </a:lnTo>
                <a:lnTo>
                  <a:pt x="219" y="824"/>
                </a:lnTo>
                <a:lnTo>
                  <a:pt x="212" y="825"/>
                </a:lnTo>
                <a:lnTo>
                  <a:pt x="205" y="826"/>
                </a:lnTo>
                <a:lnTo>
                  <a:pt x="199" y="827"/>
                </a:lnTo>
                <a:lnTo>
                  <a:pt x="192" y="828"/>
                </a:lnTo>
                <a:lnTo>
                  <a:pt x="185" y="828"/>
                </a:lnTo>
                <a:lnTo>
                  <a:pt x="178" y="829"/>
                </a:lnTo>
                <a:lnTo>
                  <a:pt x="172" y="830"/>
                </a:lnTo>
                <a:lnTo>
                  <a:pt x="165" y="831"/>
                </a:lnTo>
                <a:lnTo>
                  <a:pt x="158" y="831"/>
                </a:lnTo>
                <a:lnTo>
                  <a:pt x="151" y="832"/>
                </a:lnTo>
                <a:lnTo>
                  <a:pt x="144" y="832"/>
                </a:lnTo>
                <a:lnTo>
                  <a:pt x="138" y="833"/>
                </a:lnTo>
                <a:lnTo>
                  <a:pt x="131" y="833"/>
                </a:lnTo>
                <a:lnTo>
                  <a:pt x="124" y="834"/>
                </a:lnTo>
                <a:lnTo>
                  <a:pt x="117" y="834"/>
                </a:lnTo>
                <a:lnTo>
                  <a:pt x="110" y="834"/>
                </a:lnTo>
                <a:lnTo>
                  <a:pt x="104" y="834"/>
                </a:lnTo>
                <a:lnTo>
                  <a:pt x="97" y="835"/>
                </a:lnTo>
                <a:lnTo>
                  <a:pt x="90" y="835"/>
                </a:lnTo>
                <a:lnTo>
                  <a:pt x="83" y="835"/>
                </a:lnTo>
                <a:lnTo>
                  <a:pt x="76" y="835"/>
                </a:lnTo>
                <a:lnTo>
                  <a:pt x="69" y="835"/>
                </a:lnTo>
                <a:lnTo>
                  <a:pt x="62" y="835"/>
                </a:lnTo>
                <a:lnTo>
                  <a:pt x="56" y="834"/>
                </a:lnTo>
                <a:lnTo>
                  <a:pt x="49" y="834"/>
                </a:lnTo>
                <a:lnTo>
                  <a:pt x="42" y="834"/>
                </a:lnTo>
                <a:lnTo>
                  <a:pt x="35" y="834"/>
                </a:lnTo>
                <a:lnTo>
                  <a:pt x="28" y="833"/>
                </a:lnTo>
                <a:lnTo>
                  <a:pt x="21" y="833"/>
                </a:lnTo>
                <a:lnTo>
                  <a:pt x="14" y="832"/>
                </a:lnTo>
                <a:lnTo>
                  <a:pt x="7" y="832"/>
                </a:lnTo>
                <a:lnTo>
                  <a:pt x="0" y="831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1" name="Freeform 55"/>
          <p:cNvSpPr>
            <a:spLocks noChangeArrowheads="1"/>
          </p:cNvSpPr>
          <p:nvPr/>
        </p:nvSpPr>
        <p:spPr bwMode="auto">
          <a:xfrm>
            <a:off x="1911350" y="542925"/>
            <a:ext cx="1549400" cy="1604963"/>
          </a:xfrm>
          <a:custGeom>
            <a:avLst/>
            <a:gdLst>
              <a:gd name="T0" fmla="*/ 2147483646 w 976"/>
              <a:gd name="T1" fmla="*/ 2147483646 h 1011"/>
              <a:gd name="T2" fmla="*/ 2147483646 w 976"/>
              <a:gd name="T3" fmla="*/ 2147483646 h 1011"/>
              <a:gd name="T4" fmla="*/ 2147483646 w 976"/>
              <a:gd name="T5" fmla="*/ 2147483646 h 1011"/>
              <a:gd name="T6" fmla="*/ 2147483646 w 976"/>
              <a:gd name="T7" fmla="*/ 2147483646 h 1011"/>
              <a:gd name="T8" fmla="*/ 2147483646 w 976"/>
              <a:gd name="T9" fmla="*/ 2147483646 h 1011"/>
              <a:gd name="T10" fmla="*/ 2147483646 w 976"/>
              <a:gd name="T11" fmla="*/ 2147483646 h 1011"/>
              <a:gd name="T12" fmla="*/ 2147483646 w 976"/>
              <a:gd name="T13" fmla="*/ 2147483646 h 1011"/>
              <a:gd name="T14" fmla="*/ 2147483646 w 976"/>
              <a:gd name="T15" fmla="*/ 2147483646 h 1011"/>
              <a:gd name="T16" fmla="*/ 2147483646 w 976"/>
              <a:gd name="T17" fmla="*/ 2147483646 h 1011"/>
              <a:gd name="T18" fmla="*/ 2147483646 w 976"/>
              <a:gd name="T19" fmla="*/ 2147483646 h 1011"/>
              <a:gd name="T20" fmla="*/ 2147483646 w 976"/>
              <a:gd name="T21" fmla="*/ 2147483646 h 1011"/>
              <a:gd name="T22" fmla="*/ 2147483646 w 976"/>
              <a:gd name="T23" fmla="*/ 2147483646 h 1011"/>
              <a:gd name="T24" fmla="*/ 2147483646 w 976"/>
              <a:gd name="T25" fmla="*/ 2147483646 h 1011"/>
              <a:gd name="T26" fmla="*/ 2147483646 w 976"/>
              <a:gd name="T27" fmla="*/ 2147483646 h 1011"/>
              <a:gd name="T28" fmla="*/ 2147483646 w 976"/>
              <a:gd name="T29" fmla="*/ 2147483646 h 1011"/>
              <a:gd name="T30" fmla="*/ 2147483646 w 976"/>
              <a:gd name="T31" fmla="*/ 2147483646 h 1011"/>
              <a:gd name="T32" fmla="*/ 2147483646 w 976"/>
              <a:gd name="T33" fmla="*/ 2147483646 h 1011"/>
              <a:gd name="T34" fmla="*/ 2147483646 w 976"/>
              <a:gd name="T35" fmla="*/ 2147483646 h 1011"/>
              <a:gd name="T36" fmla="*/ 2147483646 w 976"/>
              <a:gd name="T37" fmla="*/ 2147483646 h 1011"/>
              <a:gd name="T38" fmla="*/ 2147483646 w 976"/>
              <a:gd name="T39" fmla="*/ 2147483646 h 1011"/>
              <a:gd name="T40" fmla="*/ 2147483646 w 976"/>
              <a:gd name="T41" fmla="*/ 2147483646 h 1011"/>
              <a:gd name="T42" fmla="*/ 2147483646 w 976"/>
              <a:gd name="T43" fmla="*/ 2147483646 h 1011"/>
              <a:gd name="T44" fmla="*/ 2147483646 w 976"/>
              <a:gd name="T45" fmla="*/ 2147483646 h 1011"/>
              <a:gd name="T46" fmla="*/ 2147483646 w 976"/>
              <a:gd name="T47" fmla="*/ 2147483646 h 1011"/>
              <a:gd name="T48" fmla="*/ 2147483646 w 976"/>
              <a:gd name="T49" fmla="*/ 2147483646 h 1011"/>
              <a:gd name="T50" fmla="*/ 2147483646 w 976"/>
              <a:gd name="T51" fmla="*/ 2147483646 h 1011"/>
              <a:gd name="T52" fmla="*/ 2147483646 w 976"/>
              <a:gd name="T53" fmla="*/ 2147483646 h 1011"/>
              <a:gd name="T54" fmla="*/ 2147483646 w 976"/>
              <a:gd name="T55" fmla="*/ 2147483646 h 1011"/>
              <a:gd name="T56" fmla="*/ 2147483646 w 976"/>
              <a:gd name="T57" fmla="*/ 2147483646 h 1011"/>
              <a:gd name="T58" fmla="*/ 2147483646 w 976"/>
              <a:gd name="T59" fmla="*/ 2147483646 h 1011"/>
              <a:gd name="T60" fmla="*/ 2147483646 w 976"/>
              <a:gd name="T61" fmla="*/ 2147483646 h 1011"/>
              <a:gd name="T62" fmla="*/ 2147483646 w 976"/>
              <a:gd name="T63" fmla="*/ 2147483646 h 1011"/>
              <a:gd name="T64" fmla="*/ 2147483646 w 976"/>
              <a:gd name="T65" fmla="*/ 2147483646 h 1011"/>
              <a:gd name="T66" fmla="*/ 2147483646 w 976"/>
              <a:gd name="T67" fmla="*/ 2147483646 h 1011"/>
              <a:gd name="T68" fmla="*/ 2147483646 w 976"/>
              <a:gd name="T69" fmla="*/ 2147483646 h 1011"/>
              <a:gd name="T70" fmla="*/ 2147483646 w 976"/>
              <a:gd name="T71" fmla="*/ 2147483646 h 1011"/>
              <a:gd name="T72" fmla="*/ 2147483646 w 976"/>
              <a:gd name="T73" fmla="*/ 2147483646 h 1011"/>
              <a:gd name="T74" fmla="*/ 2147483646 w 976"/>
              <a:gd name="T75" fmla="*/ 2147483646 h 1011"/>
              <a:gd name="T76" fmla="*/ 2147483646 w 976"/>
              <a:gd name="T77" fmla="*/ 2147483646 h 1011"/>
              <a:gd name="T78" fmla="*/ 2147483646 w 976"/>
              <a:gd name="T79" fmla="*/ 2147483646 h 1011"/>
              <a:gd name="T80" fmla="*/ 2147483646 w 976"/>
              <a:gd name="T81" fmla="*/ 2147483646 h 1011"/>
              <a:gd name="T82" fmla="*/ 2147483646 w 976"/>
              <a:gd name="T83" fmla="*/ 2147483646 h 1011"/>
              <a:gd name="T84" fmla="*/ 2147483646 w 976"/>
              <a:gd name="T85" fmla="*/ 2147483646 h 1011"/>
              <a:gd name="T86" fmla="*/ 2147483646 w 976"/>
              <a:gd name="T87" fmla="*/ 2147483646 h 1011"/>
              <a:gd name="T88" fmla="*/ 2147483646 w 976"/>
              <a:gd name="T89" fmla="*/ 2147483646 h 1011"/>
              <a:gd name="T90" fmla="*/ 2147483646 w 976"/>
              <a:gd name="T91" fmla="*/ 2147483646 h 1011"/>
              <a:gd name="T92" fmla="*/ 2147483646 w 976"/>
              <a:gd name="T93" fmla="*/ 2147483646 h 1011"/>
              <a:gd name="T94" fmla="*/ 2147483646 w 976"/>
              <a:gd name="T95" fmla="*/ 2147483646 h 1011"/>
              <a:gd name="T96" fmla="*/ 2147483646 w 976"/>
              <a:gd name="T97" fmla="*/ 2147483646 h 1011"/>
              <a:gd name="T98" fmla="*/ 2147483646 w 976"/>
              <a:gd name="T99" fmla="*/ 2147483646 h 1011"/>
              <a:gd name="T100" fmla="*/ 2147483646 w 976"/>
              <a:gd name="T101" fmla="*/ 2147483646 h 1011"/>
              <a:gd name="T102" fmla="*/ 2147483646 w 976"/>
              <a:gd name="T103" fmla="*/ 2147483646 h 1011"/>
              <a:gd name="T104" fmla="*/ 2147483646 w 976"/>
              <a:gd name="T105" fmla="*/ 2147483646 h 1011"/>
              <a:gd name="T106" fmla="*/ 2147483646 w 976"/>
              <a:gd name="T107" fmla="*/ 2147483646 h 101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76" h="1011">
                <a:moveTo>
                  <a:pt x="906" y="0"/>
                </a:moveTo>
                <a:lnTo>
                  <a:pt x="909" y="6"/>
                </a:lnTo>
                <a:lnTo>
                  <a:pt x="912" y="11"/>
                </a:lnTo>
                <a:lnTo>
                  <a:pt x="915" y="16"/>
                </a:lnTo>
                <a:lnTo>
                  <a:pt x="918" y="21"/>
                </a:lnTo>
                <a:lnTo>
                  <a:pt x="921" y="27"/>
                </a:lnTo>
                <a:lnTo>
                  <a:pt x="923" y="32"/>
                </a:lnTo>
                <a:lnTo>
                  <a:pt x="926" y="37"/>
                </a:lnTo>
                <a:lnTo>
                  <a:pt x="929" y="43"/>
                </a:lnTo>
                <a:lnTo>
                  <a:pt x="931" y="48"/>
                </a:lnTo>
                <a:lnTo>
                  <a:pt x="934" y="53"/>
                </a:lnTo>
                <a:lnTo>
                  <a:pt x="936" y="59"/>
                </a:lnTo>
                <a:lnTo>
                  <a:pt x="938" y="64"/>
                </a:lnTo>
                <a:lnTo>
                  <a:pt x="940" y="70"/>
                </a:lnTo>
                <a:lnTo>
                  <a:pt x="942" y="75"/>
                </a:lnTo>
                <a:lnTo>
                  <a:pt x="944" y="80"/>
                </a:lnTo>
                <a:lnTo>
                  <a:pt x="946" y="86"/>
                </a:lnTo>
                <a:lnTo>
                  <a:pt x="948" y="91"/>
                </a:lnTo>
                <a:lnTo>
                  <a:pt x="950" y="96"/>
                </a:lnTo>
                <a:lnTo>
                  <a:pt x="952" y="102"/>
                </a:lnTo>
                <a:lnTo>
                  <a:pt x="954" y="107"/>
                </a:lnTo>
                <a:lnTo>
                  <a:pt x="955" y="113"/>
                </a:lnTo>
                <a:lnTo>
                  <a:pt x="957" y="118"/>
                </a:lnTo>
                <a:lnTo>
                  <a:pt x="959" y="123"/>
                </a:lnTo>
                <a:lnTo>
                  <a:pt x="960" y="129"/>
                </a:lnTo>
                <a:lnTo>
                  <a:pt x="961" y="134"/>
                </a:lnTo>
                <a:lnTo>
                  <a:pt x="963" y="140"/>
                </a:lnTo>
                <a:lnTo>
                  <a:pt x="964" y="145"/>
                </a:lnTo>
                <a:lnTo>
                  <a:pt x="965" y="150"/>
                </a:lnTo>
                <a:lnTo>
                  <a:pt x="966" y="156"/>
                </a:lnTo>
                <a:lnTo>
                  <a:pt x="967" y="161"/>
                </a:lnTo>
                <a:lnTo>
                  <a:pt x="968" y="167"/>
                </a:lnTo>
                <a:lnTo>
                  <a:pt x="969" y="172"/>
                </a:lnTo>
                <a:lnTo>
                  <a:pt x="970" y="177"/>
                </a:lnTo>
                <a:lnTo>
                  <a:pt x="971" y="183"/>
                </a:lnTo>
                <a:lnTo>
                  <a:pt x="972" y="188"/>
                </a:lnTo>
                <a:lnTo>
                  <a:pt x="972" y="194"/>
                </a:lnTo>
                <a:lnTo>
                  <a:pt x="973" y="199"/>
                </a:lnTo>
                <a:lnTo>
                  <a:pt x="974" y="205"/>
                </a:lnTo>
                <a:lnTo>
                  <a:pt x="974" y="210"/>
                </a:lnTo>
                <a:lnTo>
                  <a:pt x="975" y="215"/>
                </a:lnTo>
                <a:lnTo>
                  <a:pt x="975" y="221"/>
                </a:lnTo>
                <a:lnTo>
                  <a:pt x="975" y="226"/>
                </a:lnTo>
                <a:lnTo>
                  <a:pt x="976" y="232"/>
                </a:lnTo>
                <a:lnTo>
                  <a:pt x="976" y="237"/>
                </a:lnTo>
                <a:lnTo>
                  <a:pt x="976" y="242"/>
                </a:lnTo>
                <a:lnTo>
                  <a:pt x="976" y="248"/>
                </a:lnTo>
                <a:lnTo>
                  <a:pt x="976" y="253"/>
                </a:lnTo>
                <a:lnTo>
                  <a:pt x="976" y="259"/>
                </a:lnTo>
                <a:lnTo>
                  <a:pt x="976" y="264"/>
                </a:lnTo>
                <a:lnTo>
                  <a:pt x="976" y="269"/>
                </a:lnTo>
                <a:lnTo>
                  <a:pt x="976" y="275"/>
                </a:lnTo>
                <a:lnTo>
                  <a:pt x="975" y="280"/>
                </a:lnTo>
                <a:lnTo>
                  <a:pt x="975" y="285"/>
                </a:lnTo>
                <a:lnTo>
                  <a:pt x="975" y="291"/>
                </a:lnTo>
                <a:lnTo>
                  <a:pt x="974" y="296"/>
                </a:lnTo>
                <a:lnTo>
                  <a:pt x="974" y="302"/>
                </a:lnTo>
                <a:lnTo>
                  <a:pt x="973" y="307"/>
                </a:lnTo>
                <a:lnTo>
                  <a:pt x="972" y="312"/>
                </a:lnTo>
                <a:lnTo>
                  <a:pt x="972" y="318"/>
                </a:lnTo>
                <a:lnTo>
                  <a:pt x="971" y="323"/>
                </a:lnTo>
                <a:lnTo>
                  <a:pt x="970" y="328"/>
                </a:lnTo>
                <a:lnTo>
                  <a:pt x="969" y="334"/>
                </a:lnTo>
                <a:lnTo>
                  <a:pt x="969" y="339"/>
                </a:lnTo>
                <a:lnTo>
                  <a:pt x="968" y="344"/>
                </a:lnTo>
                <a:lnTo>
                  <a:pt x="967" y="350"/>
                </a:lnTo>
                <a:lnTo>
                  <a:pt x="966" y="355"/>
                </a:lnTo>
                <a:lnTo>
                  <a:pt x="964" y="360"/>
                </a:lnTo>
                <a:lnTo>
                  <a:pt x="963" y="365"/>
                </a:lnTo>
                <a:lnTo>
                  <a:pt x="962" y="371"/>
                </a:lnTo>
                <a:lnTo>
                  <a:pt x="961" y="376"/>
                </a:lnTo>
                <a:lnTo>
                  <a:pt x="959" y="381"/>
                </a:lnTo>
                <a:lnTo>
                  <a:pt x="958" y="387"/>
                </a:lnTo>
                <a:lnTo>
                  <a:pt x="957" y="392"/>
                </a:lnTo>
                <a:lnTo>
                  <a:pt x="955" y="397"/>
                </a:lnTo>
                <a:lnTo>
                  <a:pt x="954" y="402"/>
                </a:lnTo>
                <a:lnTo>
                  <a:pt x="952" y="408"/>
                </a:lnTo>
                <a:lnTo>
                  <a:pt x="950" y="413"/>
                </a:lnTo>
                <a:lnTo>
                  <a:pt x="949" y="418"/>
                </a:lnTo>
                <a:lnTo>
                  <a:pt x="947" y="423"/>
                </a:lnTo>
                <a:lnTo>
                  <a:pt x="945" y="428"/>
                </a:lnTo>
                <a:lnTo>
                  <a:pt x="943" y="434"/>
                </a:lnTo>
                <a:lnTo>
                  <a:pt x="941" y="439"/>
                </a:lnTo>
                <a:lnTo>
                  <a:pt x="940" y="444"/>
                </a:lnTo>
                <a:lnTo>
                  <a:pt x="938" y="449"/>
                </a:lnTo>
                <a:lnTo>
                  <a:pt x="936" y="454"/>
                </a:lnTo>
                <a:lnTo>
                  <a:pt x="933" y="459"/>
                </a:lnTo>
                <a:lnTo>
                  <a:pt x="931" y="464"/>
                </a:lnTo>
                <a:lnTo>
                  <a:pt x="929" y="470"/>
                </a:lnTo>
                <a:lnTo>
                  <a:pt x="927" y="475"/>
                </a:lnTo>
                <a:lnTo>
                  <a:pt x="925" y="480"/>
                </a:lnTo>
                <a:lnTo>
                  <a:pt x="922" y="485"/>
                </a:lnTo>
                <a:lnTo>
                  <a:pt x="920" y="490"/>
                </a:lnTo>
                <a:lnTo>
                  <a:pt x="917" y="495"/>
                </a:lnTo>
                <a:lnTo>
                  <a:pt x="915" y="500"/>
                </a:lnTo>
                <a:lnTo>
                  <a:pt x="913" y="505"/>
                </a:lnTo>
                <a:lnTo>
                  <a:pt x="910" y="510"/>
                </a:lnTo>
                <a:lnTo>
                  <a:pt x="907" y="515"/>
                </a:lnTo>
                <a:lnTo>
                  <a:pt x="905" y="520"/>
                </a:lnTo>
                <a:lnTo>
                  <a:pt x="902" y="525"/>
                </a:lnTo>
                <a:lnTo>
                  <a:pt x="899" y="530"/>
                </a:lnTo>
                <a:lnTo>
                  <a:pt x="896" y="535"/>
                </a:lnTo>
                <a:lnTo>
                  <a:pt x="894" y="540"/>
                </a:lnTo>
                <a:lnTo>
                  <a:pt x="891" y="545"/>
                </a:lnTo>
                <a:lnTo>
                  <a:pt x="888" y="550"/>
                </a:lnTo>
                <a:lnTo>
                  <a:pt x="885" y="555"/>
                </a:lnTo>
                <a:lnTo>
                  <a:pt x="882" y="560"/>
                </a:lnTo>
                <a:lnTo>
                  <a:pt x="879" y="564"/>
                </a:lnTo>
                <a:lnTo>
                  <a:pt x="876" y="569"/>
                </a:lnTo>
                <a:lnTo>
                  <a:pt x="873" y="574"/>
                </a:lnTo>
                <a:lnTo>
                  <a:pt x="869" y="579"/>
                </a:lnTo>
                <a:lnTo>
                  <a:pt x="866" y="584"/>
                </a:lnTo>
                <a:lnTo>
                  <a:pt x="863" y="588"/>
                </a:lnTo>
                <a:lnTo>
                  <a:pt x="860" y="593"/>
                </a:lnTo>
                <a:lnTo>
                  <a:pt x="856" y="598"/>
                </a:lnTo>
                <a:lnTo>
                  <a:pt x="853" y="603"/>
                </a:lnTo>
                <a:lnTo>
                  <a:pt x="849" y="607"/>
                </a:lnTo>
                <a:lnTo>
                  <a:pt x="846" y="612"/>
                </a:lnTo>
                <a:lnTo>
                  <a:pt x="842" y="617"/>
                </a:lnTo>
                <a:lnTo>
                  <a:pt x="839" y="622"/>
                </a:lnTo>
                <a:lnTo>
                  <a:pt x="835" y="626"/>
                </a:lnTo>
                <a:lnTo>
                  <a:pt x="832" y="631"/>
                </a:lnTo>
                <a:lnTo>
                  <a:pt x="828" y="635"/>
                </a:lnTo>
                <a:lnTo>
                  <a:pt x="824" y="640"/>
                </a:lnTo>
                <a:lnTo>
                  <a:pt x="821" y="645"/>
                </a:lnTo>
                <a:lnTo>
                  <a:pt x="817" y="649"/>
                </a:lnTo>
                <a:lnTo>
                  <a:pt x="813" y="654"/>
                </a:lnTo>
                <a:lnTo>
                  <a:pt x="809" y="658"/>
                </a:lnTo>
                <a:lnTo>
                  <a:pt x="805" y="663"/>
                </a:lnTo>
                <a:lnTo>
                  <a:pt x="801" y="667"/>
                </a:lnTo>
                <a:lnTo>
                  <a:pt x="797" y="672"/>
                </a:lnTo>
                <a:lnTo>
                  <a:pt x="793" y="676"/>
                </a:lnTo>
                <a:lnTo>
                  <a:pt x="789" y="681"/>
                </a:lnTo>
                <a:lnTo>
                  <a:pt x="785" y="685"/>
                </a:lnTo>
                <a:lnTo>
                  <a:pt x="781" y="689"/>
                </a:lnTo>
                <a:lnTo>
                  <a:pt x="777" y="694"/>
                </a:lnTo>
                <a:lnTo>
                  <a:pt x="773" y="698"/>
                </a:lnTo>
                <a:lnTo>
                  <a:pt x="768" y="702"/>
                </a:lnTo>
                <a:lnTo>
                  <a:pt x="764" y="707"/>
                </a:lnTo>
                <a:lnTo>
                  <a:pt x="760" y="711"/>
                </a:lnTo>
                <a:lnTo>
                  <a:pt x="756" y="715"/>
                </a:lnTo>
                <a:lnTo>
                  <a:pt x="751" y="720"/>
                </a:lnTo>
                <a:lnTo>
                  <a:pt x="747" y="724"/>
                </a:lnTo>
                <a:lnTo>
                  <a:pt x="742" y="728"/>
                </a:lnTo>
                <a:lnTo>
                  <a:pt x="738" y="732"/>
                </a:lnTo>
                <a:lnTo>
                  <a:pt x="733" y="736"/>
                </a:lnTo>
                <a:lnTo>
                  <a:pt x="729" y="740"/>
                </a:lnTo>
                <a:lnTo>
                  <a:pt x="724" y="745"/>
                </a:lnTo>
                <a:lnTo>
                  <a:pt x="720" y="749"/>
                </a:lnTo>
                <a:lnTo>
                  <a:pt x="715" y="753"/>
                </a:lnTo>
                <a:lnTo>
                  <a:pt x="710" y="757"/>
                </a:lnTo>
                <a:lnTo>
                  <a:pt x="706" y="761"/>
                </a:lnTo>
                <a:lnTo>
                  <a:pt x="701" y="765"/>
                </a:lnTo>
                <a:lnTo>
                  <a:pt x="696" y="769"/>
                </a:lnTo>
                <a:lnTo>
                  <a:pt x="691" y="773"/>
                </a:lnTo>
                <a:lnTo>
                  <a:pt x="687" y="777"/>
                </a:lnTo>
                <a:lnTo>
                  <a:pt x="682" y="781"/>
                </a:lnTo>
                <a:lnTo>
                  <a:pt x="677" y="784"/>
                </a:lnTo>
                <a:lnTo>
                  <a:pt x="672" y="788"/>
                </a:lnTo>
                <a:lnTo>
                  <a:pt x="667" y="792"/>
                </a:lnTo>
                <a:lnTo>
                  <a:pt x="662" y="796"/>
                </a:lnTo>
                <a:lnTo>
                  <a:pt x="657" y="800"/>
                </a:lnTo>
                <a:lnTo>
                  <a:pt x="652" y="803"/>
                </a:lnTo>
                <a:lnTo>
                  <a:pt x="647" y="807"/>
                </a:lnTo>
                <a:lnTo>
                  <a:pt x="642" y="811"/>
                </a:lnTo>
                <a:lnTo>
                  <a:pt x="637" y="814"/>
                </a:lnTo>
                <a:lnTo>
                  <a:pt x="632" y="818"/>
                </a:lnTo>
                <a:lnTo>
                  <a:pt x="627" y="822"/>
                </a:lnTo>
                <a:lnTo>
                  <a:pt x="621" y="825"/>
                </a:lnTo>
                <a:lnTo>
                  <a:pt x="616" y="829"/>
                </a:lnTo>
                <a:lnTo>
                  <a:pt x="611" y="832"/>
                </a:lnTo>
                <a:lnTo>
                  <a:pt x="606" y="836"/>
                </a:lnTo>
                <a:lnTo>
                  <a:pt x="600" y="839"/>
                </a:lnTo>
                <a:lnTo>
                  <a:pt x="595" y="843"/>
                </a:lnTo>
                <a:lnTo>
                  <a:pt x="590" y="846"/>
                </a:lnTo>
                <a:lnTo>
                  <a:pt x="584" y="849"/>
                </a:lnTo>
                <a:lnTo>
                  <a:pt x="579" y="853"/>
                </a:lnTo>
                <a:lnTo>
                  <a:pt x="574" y="856"/>
                </a:lnTo>
                <a:lnTo>
                  <a:pt x="568" y="859"/>
                </a:lnTo>
                <a:lnTo>
                  <a:pt x="563" y="863"/>
                </a:lnTo>
                <a:lnTo>
                  <a:pt x="557" y="866"/>
                </a:lnTo>
                <a:lnTo>
                  <a:pt x="552" y="869"/>
                </a:lnTo>
                <a:lnTo>
                  <a:pt x="546" y="872"/>
                </a:lnTo>
                <a:lnTo>
                  <a:pt x="541" y="875"/>
                </a:lnTo>
                <a:lnTo>
                  <a:pt x="535" y="879"/>
                </a:lnTo>
                <a:lnTo>
                  <a:pt x="529" y="882"/>
                </a:lnTo>
                <a:lnTo>
                  <a:pt x="524" y="885"/>
                </a:lnTo>
                <a:lnTo>
                  <a:pt x="518" y="888"/>
                </a:lnTo>
                <a:lnTo>
                  <a:pt x="512" y="891"/>
                </a:lnTo>
                <a:lnTo>
                  <a:pt x="507" y="894"/>
                </a:lnTo>
                <a:lnTo>
                  <a:pt x="501" y="897"/>
                </a:lnTo>
                <a:lnTo>
                  <a:pt x="495" y="900"/>
                </a:lnTo>
                <a:lnTo>
                  <a:pt x="490" y="902"/>
                </a:lnTo>
                <a:lnTo>
                  <a:pt x="484" y="905"/>
                </a:lnTo>
                <a:lnTo>
                  <a:pt x="478" y="908"/>
                </a:lnTo>
                <a:lnTo>
                  <a:pt x="472" y="911"/>
                </a:lnTo>
                <a:lnTo>
                  <a:pt x="466" y="914"/>
                </a:lnTo>
                <a:lnTo>
                  <a:pt x="461" y="916"/>
                </a:lnTo>
                <a:lnTo>
                  <a:pt x="455" y="919"/>
                </a:lnTo>
                <a:lnTo>
                  <a:pt x="449" y="922"/>
                </a:lnTo>
                <a:lnTo>
                  <a:pt x="443" y="924"/>
                </a:lnTo>
                <a:lnTo>
                  <a:pt x="437" y="927"/>
                </a:lnTo>
                <a:lnTo>
                  <a:pt x="431" y="929"/>
                </a:lnTo>
                <a:lnTo>
                  <a:pt x="425" y="932"/>
                </a:lnTo>
                <a:lnTo>
                  <a:pt x="419" y="934"/>
                </a:lnTo>
                <a:lnTo>
                  <a:pt x="413" y="937"/>
                </a:lnTo>
                <a:lnTo>
                  <a:pt x="407" y="939"/>
                </a:lnTo>
                <a:lnTo>
                  <a:pt x="401" y="941"/>
                </a:lnTo>
                <a:lnTo>
                  <a:pt x="395" y="944"/>
                </a:lnTo>
                <a:lnTo>
                  <a:pt x="389" y="946"/>
                </a:lnTo>
                <a:lnTo>
                  <a:pt x="383" y="948"/>
                </a:lnTo>
                <a:lnTo>
                  <a:pt x="377" y="950"/>
                </a:lnTo>
                <a:lnTo>
                  <a:pt x="371" y="953"/>
                </a:lnTo>
                <a:lnTo>
                  <a:pt x="365" y="955"/>
                </a:lnTo>
                <a:lnTo>
                  <a:pt x="358" y="957"/>
                </a:lnTo>
                <a:lnTo>
                  <a:pt x="352" y="959"/>
                </a:lnTo>
                <a:lnTo>
                  <a:pt x="346" y="961"/>
                </a:lnTo>
                <a:lnTo>
                  <a:pt x="340" y="963"/>
                </a:lnTo>
                <a:lnTo>
                  <a:pt x="334" y="965"/>
                </a:lnTo>
                <a:lnTo>
                  <a:pt x="328" y="967"/>
                </a:lnTo>
                <a:lnTo>
                  <a:pt x="321" y="969"/>
                </a:lnTo>
                <a:lnTo>
                  <a:pt x="315" y="971"/>
                </a:lnTo>
                <a:lnTo>
                  <a:pt x="309" y="972"/>
                </a:lnTo>
                <a:lnTo>
                  <a:pt x="303" y="974"/>
                </a:lnTo>
                <a:lnTo>
                  <a:pt x="296" y="976"/>
                </a:lnTo>
                <a:lnTo>
                  <a:pt x="290" y="978"/>
                </a:lnTo>
                <a:lnTo>
                  <a:pt x="284" y="979"/>
                </a:lnTo>
                <a:lnTo>
                  <a:pt x="278" y="981"/>
                </a:lnTo>
                <a:lnTo>
                  <a:pt x="271" y="982"/>
                </a:lnTo>
                <a:lnTo>
                  <a:pt x="265" y="984"/>
                </a:lnTo>
                <a:lnTo>
                  <a:pt x="259" y="985"/>
                </a:lnTo>
                <a:lnTo>
                  <a:pt x="252" y="987"/>
                </a:lnTo>
                <a:lnTo>
                  <a:pt x="246" y="988"/>
                </a:lnTo>
                <a:lnTo>
                  <a:pt x="240" y="990"/>
                </a:lnTo>
                <a:lnTo>
                  <a:pt x="233" y="991"/>
                </a:lnTo>
                <a:lnTo>
                  <a:pt x="227" y="992"/>
                </a:lnTo>
                <a:lnTo>
                  <a:pt x="220" y="994"/>
                </a:lnTo>
                <a:lnTo>
                  <a:pt x="214" y="995"/>
                </a:lnTo>
                <a:lnTo>
                  <a:pt x="208" y="996"/>
                </a:lnTo>
                <a:lnTo>
                  <a:pt x="201" y="997"/>
                </a:lnTo>
                <a:lnTo>
                  <a:pt x="195" y="998"/>
                </a:lnTo>
                <a:lnTo>
                  <a:pt x="188" y="999"/>
                </a:lnTo>
                <a:lnTo>
                  <a:pt x="182" y="1000"/>
                </a:lnTo>
                <a:lnTo>
                  <a:pt x="175" y="1001"/>
                </a:lnTo>
                <a:lnTo>
                  <a:pt x="169" y="1002"/>
                </a:lnTo>
                <a:lnTo>
                  <a:pt x="163" y="1003"/>
                </a:lnTo>
                <a:lnTo>
                  <a:pt x="156" y="1004"/>
                </a:lnTo>
                <a:lnTo>
                  <a:pt x="150" y="1005"/>
                </a:lnTo>
                <a:lnTo>
                  <a:pt x="143" y="1005"/>
                </a:lnTo>
                <a:lnTo>
                  <a:pt x="137" y="1006"/>
                </a:lnTo>
                <a:lnTo>
                  <a:pt x="130" y="1007"/>
                </a:lnTo>
                <a:lnTo>
                  <a:pt x="124" y="1007"/>
                </a:lnTo>
                <a:lnTo>
                  <a:pt x="117" y="1008"/>
                </a:lnTo>
                <a:lnTo>
                  <a:pt x="111" y="1008"/>
                </a:lnTo>
                <a:lnTo>
                  <a:pt x="104" y="1009"/>
                </a:lnTo>
                <a:lnTo>
                  <a:pt x="98" y="1009"/>
                </a:lnTo>
                <a:lnTo>
                  <a:pt x="91" y="1010"/>
                </a:lnTo>
                <a:lnTo>
                  <a:pt x="85" y="1010"/>
                </a:lnTo>
                <a:lnTo>
                  <a:pt x="78" y="1010"/>
                </a:lnTo>
                <a:lnTo>
                  <a:pt x="72" y="1010"/>
                </a:lnTo>
                <a:lnTo>
                  <a:pt x="65" y="1011"/>
                </a:lnTo>
                <a:lnTo>
                  <a:pt x="59" y="1011"/>
                </a:lnTo>
                <a:lnTo>
                  <a:pt x="52" y="1011"/>
                </a:lnTo>
                <a:lnTo>
                  <a:pt x="46" y="1011"/>
                </a:lnTo>
                <a:lnTo>
                  <a:pt x="39" y="1011"/>
                </a:lnTo>
                <a:lnTo>
                  <a:pt x="33" y="1011"/>
                </a:lnTo>
                <a:lnTo>
                  <a:pt x="26" y="1011"/>
                </a:lnTo>
                <a:lnTo>
                  <a:pt x="20" y="1011"/>
                </a:lnTo>
                <a:lnTo>
                  <a:pt x="13" y="1011"/>
                </a:lnTo>
                <a:lnTo>
                  <a:pt x="7" y="1010"/>
                </a:lnTo>
                <a:lnTo>
                  <a:pt x="0" y="1010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2" name="Freeform 56"/>
          <p:cNvSpPr>
            <a:spLocks noChangeArrowheads="1"/>
          </p:cNvSpPr>
          <p:nvPr/>
        </p:nvSpPr>
        <p:spPr bwMode="auto">
          <a:xfrm>
            <a:off x="1901825" y="542925"/>
            <a:ext cx="1657350" cy="1935163"/>
          </a:xfrm>
          <a:custGeom>
            <a:avLst/>
            <a:gdLst>
              <a:gd name="T0" fmla="*/ 2147483646 w 1044"/>
              <a:gd name="T1" fmla="*/ 2147483646 h 1219"/>
              <a:gd name="T2" fmla="*/ 2147483646 w 1044"/>
              <a:gd name="T3" fmla="*/ 2147483646 h 1219"/>
              <a:gd name="T4" fmla="*/ 2147483646 w 1044"/>
              <a:gd name="T5" fmla="*/ 2147483646 h 1219"/>
              <a:gd name="T6" fmla="*/ 2147483646 w 1044"/>
              <a:gd name="T7" fmla="*/ 2147483646 h 1219"/>
              <a:gd name="T8" fmla="*/ 2147483646 w 1044"/>
              <a:gd name="T9" fmla="*/ 2147483646 h 1219"/>
              <a:gd name="T10" fmla="*/ 2147483646 w 1044"/>
              <a:gd name="T11" fmla="*/ 2147483646 h 1219"/>
              <a:gd name="T12" fmla="*/ 2147483646 w 1044"/>
              <a:gd name="T13" fmla="*/ 2147483646 h 1219"/>
              <a:gd name="T14" fmla="*/ 2147483646 w 1044"/>
              <a:gd name="T15" fmla="*/ 2147483646 h 1219"/>
              <a:gd name="T16" fmla="*/ 2147483646 w 1044"/>
              <a:gd name="T17" fmla="*/ 2147483646 h 1219"/>
              <a:gd name="T18" fmla="*/ 2147483646 w 1044"/>
              <a:gd name="T19" fmla="*/ 2147483646 h 1219"/>
              <a:gd name="T20" fmla="*/ 2147483646 w 1044"/>
              <a:gd name="T21" fmla="*/ 2147483646 h 1219"/>
              <a:gd name="T22" fmla="*/ 2147483646 w 1044"/>
              <a:gd name="T23" fmla="*/ 2147483646 h 1219"/>
              <a:gd name="T24" fmla="*/ 2147483646 w 1044"/>
              <a:gd name="T25" fmla="*/ 2147483646 h 1219"/>
              <a:gd name="T26" fmla="*/ 2147483646 w 1044"/>
              <a:gd name="T27" fmla="*/ 2147483646 h 1219"/>
              <a:gd name="T28" fmla="*/ 2147483646 w 1044"/>
              <a:gd name="T29" fmla="*/ 2147483646 h 1219"/>
              <a:gd name="T30" fmla="*/ 2147483646 w 1044"/>
              <a:gd name="T31" fmla="*/ 2147483646 h 1219"/>
              <a:gd name="T32" fmla="*/ 2147483646 w 1044"/>
              <a:gd name="T33" fmla="*/ 2147483646 h 1219"/>
              <a:gd name="T34" fmla="*/ 2147483646 w 1044"/>
              <a:gd name="T35" fmla="*/ 2147483646 h 1219"/>
              <a:gd name="T36" fmla="*/ 2147483646 w 1044"/>
              <a:gd name="T37" fmla="*/ 2147483646 h 1219"/>
              <a:gd name="T38" fmla="*/ 2147483646 w 1044"/>
              <a:gd name="T39" fmla="*/ 2147483646 h 1219"/>
              <a:gd name="T40" fmla="*/ 2147483646 w 1044"/>
              <a:gd name="T41" fmla="*/ 2147483646 h 1219"/>
              <a:gd name="T42" fmla="*/ 2147483646 w 1044"/>
              <a:gd name="T43" fmla="*/ 2147483646 h 1219"/>
              <a:gd name="T44" fmla="*/ 2147483646 w 1044"/>
              <a:gd name="T45" fmla="*/ 2147483646 h 1219"/>
              <a:gd name="T46" fmla="*/ 2147483646 w 1044"/>
              <a:gd name="T47" fmla="*/ 2147483646 h 1219"/>
              <a:gd name="T48" fmla="*/ 2147483646 w 1044"/>
              <a:gd name="T49" fmla="*/ 2147483646 h 1219"/>
              <a:gd name="T50" fmla="*/ 2147483646 w 1044"/>
              <a:gd name="T51" fmla="*/ 2147483646 h 1219"/>
              <a:gd name="T52" fmla="*/ 2147483646 w 1044"/>
              <a:gd name="T53" fmla="*/ 2147483646 h 1219"/>
              <a:gd name="T54" fmla="*/ 2147483646 w 1044"/>
              <a:gd name="T55" fmla="*/ 2147483646 h 1219"/>
              <a:gd name="T56" fmla="*/ 2147483646 w 1044"/>
              <a:gd name="T57" fmla="*/ 2147483646 h 1219"/>
              <a:gd name="T58" fmla="*/ 2147483646 w 1044"/>
              <a:gd name="T59" fmla="*/ 2147483646 h 1219"/>
              <a:gd name="T60" fmla="*/ 2147483646 w 1044"/>
              <a:gd name="T61" fmla="*/ 2147483646 h 1219"/>
              <a:gd name="T62" fmla="*/ 2147483646 w 1044"/>
              <a:gd name="T63" fmla="*/ 2147483646 h 1219"/>
              <a:gd name="T64" fmla="*/ 2147483646 w 1044"/>
              <a:gd name="T65" fmla="*/ 2147483646 h 1219"/>
              <a:gd name="T66" fmla="*/ 2147483646 w 1044"/>
              <a:gd name="T67" fmla="*/ 2147483646 h 1219"/>
              <a:gd name="T68" fmla="*/ 2147483646 w 1044"/>
              <a:gd name="T69" fmla="*/ 2147483646 h 1219"/>
              <a:gd name="T70" fmla="*/ 2147483646 w 1044"/>
              <a:gd name="T71" fmla="*/ 2147483646 h 1219"/>
              <a:gd name="T72" fmla="*/ 2147483646 w 1044"/>
              <a:gd name="T73" fmla="*/ 2147483646 h 1219"/>
              <a:gd name="T74" fmla="*/ 2147483646 w 1044"/>
              <a:gd name="T75" fmla="*/ 2147483646 h 1219"/>
              <a:gd name="T76" fmla="*/ 2147483646 w 1044"/>
              <a:gd name="T77" fmla="*/ 2147483646 h 1219"/>
              <a:gd name="T78" fmla="*/ 2147483646 w 1044"/>
              <a:gd name="T79" fmla="*/ 2147483646 h 1219"/>
              <a:gd name="T80" fmla="*/ 2147483646 w 1044"/>
              <a:gd name="T81" fmla="*/ 2147483646 h 1219"/>
              <a:gd name="T82" fmla="*/ 2147483646 w 1044"/>
              <a:gd name="T83" fmla="*/ 2147483646 h 1219"/>
              <a:gd name="T84" fmla="*/ 2147483646 w 1044"/>
              <a:gd name="T85" fmla="*/ 2147483646 h 1219"/>
              <a:gd name="T86" fmla="*/ 2147483646 w 1044"/>
              <a:gd name="T87" fmla="*/ 2147483646 h 1219"/>
              <a:gd name="T88" fmla="*/ 2147483646 w 1044"/>
              <a:gd name="T89" fmla="*/ 2147483646 h 1219"/>
              <a:gd name="T90" fmla="*/ 2147483646 w 1044"/>
              <a:gd name="T91" fmla="*/ 2147483646 h 1219"/>
              <a:gd name="T92" fmla="*/ 2147483646 w 1044"/>
              <a:gd name="T93" fmla="*/ 2147483646 h 1219"/>
              <a:gd name="T94" fmla="*/ 2147483646 w 1044"/>
              <a:gd name="T95" fmla="*/ 2147483646 h 1219"/>
              <a:gd name="T96" fmla="*/ 2147483646 w 1044"/>
              <a:gd name="T97" fmla="*/ 2147483646 h 1219"/>
              <a:gd name="T98" fmla="*/ 2147483646 w 1044"/>
              <a:gd name="T99" fmla="*/ 2147483646 h 1219"/>
              <a:gd name="T100" fmla="*/ 2147483646 w 1044"/>
              <a:gd name="T101" fmla="*/ 2147483646 h 1219"/>
              <a:gd name="T102" fmla="*/ 2147483646 w 1044"/>
              <a:gd name="T103" fmla="*/ 2147483646 h 1219"/>
              <a:gd name="T104" fmla="*/ 2147483646 w 1044"/>
              <a:gd name="T105" fmla="*/ 2147483646 h 1219"/>
              <a:gd name="T106" fmla="*/ 2147483646 w 1044"/>
              <a:gd name="T107" fmla="*/ 2147483646 h 1219"/>
              <a:gd name="T108" fmla="*/ 2147483646 w 1044"/>
              <a:gd name="T109" fmla="*/ 2147483646 h 1219"/>
              <a:gd name="T110" fmla="*/ 2147483646 w 1044"/>
              <a:gd name="T111" fmla="*/ 2147483646 h 1219"/>
              <a:gd name="T112" fmla="*/ 2147483646 w 1044"/>
              <a:gd name="T113" fmla="*/ 2147483646 h 1219"/>
              <a:gd name="T114" fmla="*/ 2147483646 w 1044"/>
              <a:gd name="T115" fmla="*/ 2147483646 h 1219"/>
              <a:gd name="T116" fmla="*/ 2147483646 w 1044"/>
              <a:gd name="T117" fmla="*/ 2147483646 h 1219"/>
              <a:gd name="T118" fmla="*/ 2147483646 w 1044"/>
              <a:gd name="T119" fmla="*/ 2147483646 h 1219"/>
              <a:gd name="T120" fmla="*/ 2147483646 w 1044"/>
              <a:gd name="T121" fmla="*/ 2147483646 h 1219"/>
              <a:gd name="T122" fmla="*/ 2147483646 w 1044"/>
              <a:gd name="T123" fmla="*/ 2147483646 h 1219"/>
              <a:gd name="T124" fmla="*/ 2147483646 w 1044"/>
              <a:gd name="T125" fmla="*/ 2147483646 h 121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4" h="1219">
                <a:moveTo>
                  <a:pt x="912" y="0"/>
                </a:moveTo>
                <a:lnTo>
                  <a:pt x="916" y="5"/>
                </a:lnTo>
                <a:lnTo>
                  <a:pt x="920" y="10"/>
                </a:lnTo>
                <a:lnTo>
                  <a:pt x="924" y="15"/>
                </a:lnTo>
                <a:lnTo>
                  <a:pt x="927" y="20"/>
                </a:lnTo>
                <a:lnTo>
                  <a:pt x="931" y="25"/>
                </a:lnTo>
                <a:lnTo>
                  <a:pt x="934" y="30"/>
                </a:lnTo>
                <a:lnTo>
                  <a:pt x="938" y="35"/>
                </a:lnTo>
                <a:lnTo>
                  <a:pt x="941" y="40"/>
                </a:lnTo>
                <a:lnTo>
                  <a:pt x="945" y="45"/>
                </a:lnTo>
                <a:lnTo>
                  <a:pt x="948" y="50"/>
                </a:lnTo>
                <a:lnTo>
                  <a:pt x="951" y="55"/>
                </a:lnTo>
                <a:lnTo>
                  <a:pt x="954" y="60"/>
                </a:lnTo>
                <a:lnTo>
                  <a:pt x="957" y="65"/>
                </a:lnTo>
                <a:lnTo>
                  <a:pt x="960" y="70"/>
                </a:lnTo>
                <a:lnTo>
                  <a:pt x="963" y="75"/>
                </a:lnTo>
                <a:lnTo>
                  <a:pt x="966" y="81"/>
                </a:lnTo>
                <a:lnTo>
                  <a:pt x="969" y="86"/>
                </a:lnTo>
                <a:lnTo>
                  <a:pt x="972" y="91"/>
                </a:lnTo>
                <a:lnTo>
                  <a:pt x="975" y="96"/>
                </a:lnTo>
                <a:lnTo>
                  <a:pt x="978" y="101"/>
                </a:lnTo>
                <a:lnTo>
                  <a:pt x="980" y="106"/>
                </a:lnTo>
                <a:lnTo>
                  <a:pt x="983" y="111"/>
                </a:lnTo>
                <a:lnTo>
                  <a:pt x="985" y="116"/>
                </a:lnTo>
                <a:lnTo>
                  <a:pt x="988" y="122"/>
                </a:lnTo>
                <a:lnTo>
                  <a:pt x="990" y="127"/>
                </a:lnTo>
                <a:lnTo>
                  <a:pt x="993" y="132"/>
                </a:lnTo>
                <a:lnTo>
                  <a:pt x="995" y="137"/>
                </a:lnTo>
                <a:lnTo>
                  <a:pt x="997" y="142"/>
                </a:lnTo>
                <a:lnTo>
                  <a:pt x="999" y="147"/>
                </a:lnTo>
                <a:lnTo>
                  <a:pt x="1001" y="152"/>
                </a:lnTo>
                <a:lnTo>
                  <a:pt x="1004" y="158"/>
                </a:lnTo>
                <a:lnTo>
                  <a:pt x="1006" y="163"/>
                </a:lnTo>
                <a:lnTo>
                  <a:pt x="1008" y="168"/>
                </a:lnTo>
                <a:lnTo>
                  <a:pt x="1010" y="173"/>
                </a:lnTo>
                <a:lnTo>
                  <a:pt x="1011" y="178"/>
                </a:lnTo>
                <a:lnTo>
                  <a:pt x="1013" y="184"/>
                </a:lnTo>
                <a:lnTo>
                  <a:pt x="1015" y="189"/>
                </a:lnTo>
                <a:lnTo>
                  <a:pt x="1017" y="194"/>
                </a:lnTo>
                <a:lnTo>
                  <a:pt x="1018" y="199"/>
                </a:lnTo>
                <a:lnTo>
                  <a:pt x="1020" y="204"/>
                </a:lnTo>
                <a:lnTo>
                  <a:pt x="1021" y="210"/>
                </a:lnTo>
                <a:lnTo>
                  <a:pt x="1023" y="215"/>
                </a:lnTo>
                <a:lnTo>
                  <a:pt x="1024" y="220"/>
                </a:lnTo>
                <a:lnTo>
                  <a:pt x="1026" y="225"/>
                </a:lnTo>
                <a:lnTo>
                  <a:pt x="1027" y="231"/>
                </a:lnTo>
                <a:lnTo>
                  <a:pt x="1028" y="236"/>
                </a:lnTo>
                <a:lnTo>
                  <a:pt x="1030" y="241"/>
                </a:lnTo>
                <a:lnTo>
                  <a:pt x="1031" y="246"/>
                </a:lnTo>
                <a:lnTo>
                  <a:pt x="1032" y="252"/>
                </a:lnTo>
                <a:lnTo>
                  <a:pt x="1033" y="257"/>
                </a:lnTo>
                <a:lnTo>
                  <a:pt x="1034" y="262"/>
                </a:lnTo>
                <a:lnTo>
                  <a:pt x="1035" y="267"/>
                </a:lnTo>
                <a:lnTo>
                  <a:pt x="1036" y="273"/>
                </a:lnTo>
                <a:lnTo>
                  <a:pt x="1037" y="278"/>
                </a:lnTo>
                <a:lnTo>
                  <a:pt x="1038" y="283"/>
                </a:lnTo>
                <a:lnTo>
                  <a:pt x="1038" y="288"/>
                </a:lnTo>
                <a:lnTo>
                  <a:pt x="1039" y="294"/>
                </a:lnTo>
                <a:lnTo>
                  <a:pt x="1040" y="299"/>
                </a:lnTo>
                <a:lnTo>
                  <a:pt x="1040" y="304"/>
                </a:lnTo>
                <a:lnTo>
                  <a:pt x="1041" y="309"/>
                </a:lnTo>
                <a:lnTo>
                  <a:pt x="1041" y="315"/>
                </a:lnTo>
                <a:lnTo>
                  <a:pt x="1042" y="320"/>
                </a:lnTo>
                <a:lnTo>
                  <a:pt x="1042" y="325"/>
                </a:lnTo>
                <a:lnTo>
                  <a:pt x="1043" y="330"/>
                </a:lnTo>
                <a:lnTo>
                  <a:pt x="1043" y="336"/>
                </a:lnTo>
                <a:lnTo>
                  <a:pt x="1043" y="341"/>
                </a:lnTo>
                <a:lnTo>
                  <a:pt x="1044" y="346"/>
                </a:lnTo>
                <a:lnTo>
                  <a:pt x="1044" y="351"/>
                </a:lnTo>
                <a:lnTo>
                  <a:pt x="1044" y="357"/>
                </a:lnTo>
                <a:lnTo>
                  <a:pt x="1044" y="362"/>
                </a:lnTo>
                <a:lnTo>
                  <a:pt x="1044" y="367"/>
                </a:lnTo>
                <a:lnTo>
                  <a:pt x="1044" y="372"/>
                </a:lnTo>
                <a:lnTo>
                  <a:pt x="1044" y="378"/>
                </a:lnTo>
                <a:lnTo>
                  <a:pt x="1044" y="383"/>
                </a:lnTo>
                <a:lnTo>
                  <a:pt x="1044" y="388"/>
                </a:lnTo>
                <a:lnTo>
                  <a:pt x="1043" y="393"/>
                </a:lnTo>
                <a:lnTo>
                  <a:pt x="1043" y="399"/>
                </a:lnTo>
                <a:lnTo>
                  <a:pt x="1043" y="404"/>
                </a:lnTo>
                <a:lnTo>
                  <a:pt x="1042" y="409"/>
                </a:lnTo>
                <a:lnTo>
                  <a:pt x="1042" y="414"/>
                </a:lnTo>
                <a:lnTo>
                  <a:pt x="1042" y="420"/>
                </a:lnTo>
                <a:lnTo>
                  <a:pt x="1041" y="425"/>
                </a:lnTo>
                <a:lnTo>
                  <a:pt x="1041" y="430"/>
                </a:lnTo>
                <a:lnTo>
                  <a:pt x="1040" y="435"/>
                </a:lnTo>
                <a:lnTo>
                  <a:pt x="1039" y="440"/>
                </a:lnTo>
                <a:lnTo>
                  <a:pt x="1039" y="446"/>
                </a:lnTo>
                <a:lnTo>
                  <a:pt x="1038" y="451"/>
                </a:lnTo>
                <a:lnTo>
                  <a:pt x="1037" y="456"/>
                </a:lnTo>
                <a:lnTo>
                  <a:pt x="1036" y="461"/>
                </a:lnTo>
                <a:lnTo>
                  <a:pt x="1035" y="466"/>
                </a:lnTo>
                <a:lnTo>
                  <a:pt x="1035" y="472"/>
                </a:lnTo>
                <a:lnTo>
                  <a:pt x="1034" y="477"/>
                </a:lnTo>
                <a:lnTo>
                  <a:pt x="1033" y="482"/>
                </a:lnTo>
                <a:lnTo>
                  <a:pt x="1032" y="487"/>
                </a:lnTo>
                <a:lnTo>
                  <a:pt x="1030" y="492"/>
                </a:lnTo>
                <a:lnTo>
                  <a:pt x="1029" y="498"/>
                </a:lnTo>
                <a:lnTo>
                  <a:pt x="1028" y="503"/>
                </a:lnTo>
                <a:lnTo>
                  <a:pt x="1027" y="508"/>
                </a:lnTo>
                <a:lnTo>
                  <a:pt x="1026" y="513"/>
                </a:lnTo>
                <a:lnTo>
                  <a:pt x="1024" y="518"/>
                </a:lnTo>
                <a:lnTo>
                  <a:pt x="1023" y="523"/>
                </a:lnTo>
                <a:lnTo>
                  <a:pt x="1022" y="528"/>
                </a:lnTo>
                <a:lnTo>
                  <a:pt x="1020" y="534"/>
                </a:lnTo>
                <a:lnTo>
                  <a:pt x="1019" y="539"/>
                </a:lnTo>
                <a:lnTo>
                  <a:pt x="1017" y="544"/>
                </a:lnTo>
                <a:lnTo>
                  <a:pt x="1016" y="549"/>
                </a:lnTo>
                <a:lnTo>
                  <a:pt x="1014" y="554"/>
                </a:lnTo>
                <a:lnTo>
                  <a:pt x="1012" y="559"/>
                </a:lnTo>
                <a:lnTo>
                  <a:pt x="1011" y="564"/>
                </a:lnTo>
                <a:lnTo>
                  <a:pt x="1009" y="569"/>
                </a:lnTo>
                <a:lnTo>
                  <a:pt x="1007" y="574"/>
                </a:lnTo>
                <a:lnTo>
                  <a:pt x="1005" y="579"/>
                </a:lnTo>
                <a:lnTo>
                  <a:pt x="1004" y="584"/>
                </a:lnTo>
                <a:lnTo>
                  <a:pt x="1002" y="590"/>
                </a:lnTo>
                <a:lnTo>
                  <a:pt x="1000" y="595"/>
                </a:lnTo>
                <a:lnTo>
                  <a:pt x="998" y="600"/>
                </a:lnTo>
                <a:lnTo>
                  <a:pt x="996" y="605"/>
                </a:lnTo>
                <a:lnTo>
                  <a:pt x="994" y="610"/>
                </a:lnTo>
                <a:lnTo>
                  <a:pt x="992" y="615"/>
                </a:lnTo>
                <a:lnTo>
                  <a:pt x="989" y="620"/>
                </a:lnTo>
                <a:lnTo>
                  <a:pt x="987" y="625"/>
                </a:lnTo>
                <a:lnTo>
                  <a:pt x="985" y="630"/>
                </a:lnTo>
                <a:lnTo>
                  <a:pt x="983" y="635"/>
                </a:lnTo>
                <a:lnTo>
                  <a:pt x="980" y="640"/>
                </a:lnTo>
                <a:lnTo>
                  <a:pt x="978" y="644"/>
                </a:lnTo>
                <a:lnTo>
                  <a:pt x="976" y="649"/>
                </a:lnTo>
                <a:lnTo>
                  <a:pt x="973" y="654"/>
                </a:lnTo>
                <a:lnTo>
                  <a:pt x="971" y="659"/>
                </a:lnTo>
                <a:lnTo>
                  <a:pt x="968" y="664"/>
                </a:lnTo>
                <a:lnTo>
                  <a:pt x="966" y="669"/>
                </a:lnTo>
                <a:lnTo>
                  <a:pt x="963" y="674"/>
                </a:lnTo>
                <a:lnTo>
                  <a:pt x="961" y="679"/>
                </a:lnTo>
                <a:lnTo>
                  <a:pt x="958" y="684"/>
                </a:lnTo>
                <a:lnTo>
                  <a:pt x="955" y="689"/>
                </a:lnTo>
                <a:lnTo>
                  <a:pt x="953" y="693"/>
                </a:lnTo>
                <a:lnTo>
                  <a:pt x="950" y="698"/>
                </a:lnTo>
                <a:lnTo>
                  <a:pt x="947" y="703"/>
                </a:lnTo>
                <a:lnTo>
                  <a:pt x="944" y="708"/>
                </a:lnTo>
                <a:lnTo>
                  <a:pt x="941" y="713"/>
                </a:lnTo>
                <a:lnTo>
                  <a:pt x="939" y="717"/>
                </a:lnTo>
                <a:lnTo>
                  <a:pt x="936" y="722"/>
                </a:lnTo>
                <a:lnTo>
                  <a:pt x="933" y="727"/>
                </a:lnTo>
                <a:lnTo>
                  <a:pt x="930" y="732"/>
                </a:lnTo>
                <a:lnTo>
                  <a:pt x="927" y="736"/>
                </a:lnTo>
                <a:lnTo>
                  <a:pt x="923" y="741"/>
                </a:lnTo>
                <a:lnTo>
                  <a:pt x="920" y="746"/>
                </a:lnTo>
                <a:lnTo>
                  <a:pt x="917" y="750"/>
                </a:lnTo>
                <a:lnTo>
                  <a:pt x="914" y="755"/>
                </a:lnTo>
                <a:lnTo>
                  <a:pt x="911" y="760"/>
                </a:lnTo>
                <a:lnTo>
                  <a:pt x="908" y="764"/>
                </a:lnTo>
                <a:lnTo>
                  <a:pt x="904" y="769"/>
                </a:lnTo>
                <a:lnTo>
                  <a:pt x="901" y="774"/>
                </a:lnTo>
                <a:lnTo>
                  <a:pt x="898" y="778"/>
                </a:lnTo>
                <a:lnTo>
                  <a:pt x="894" y="783"/>
                </a:lnTo>
                <a:lnTo>
                  <a:pt x="891" y="787"/>
                </a:lnTo>
                <a:lnTo>
                  <a:pt x="887" y="792"/>
                </a:lnTo>
                <a:lnTo>
                  <a:pt x="884" y="797"/>
                </a:lnTo>
                <a:lnTo>
                  <a:pt x="880" y="801"/>
                </a:lnTo>
                <a:lnTo>
                  <a:pt x="877" y="806"/>
                </a:lnTo>
                <a:lnTo>
                  <a:pt x="873" y="810"/>
                </a:lnTo>
                <a:lnTo>
                  <a:pt x="869" y="815"/>
                </a:lnTo>
                <a:lnTo>
                  <a:pt x="866" y="819"/>
                </a:lnTo>
                <a:lnTo>
                  <a:pt x="862" y="824"/>
                </a:lnTo>
                <a:lnTo>
                  <a:pt x="858" y="828"/>
                </a:lnTo>
                <a:lnTo>
                  <a:pt x="855" y="832"/>
                </a:lnTo>
                <a:lnTo>
                  <a:pt x="851" y="837"/>
                </a:lnTo>
                <a:lnTo>
                  <a:pt x="847" y="841"/>
                </a:lnTo>
                <a:lnTo>
                  <a:pt x="843" y="846"/>
                </a:lnTo>
                <a:lnTo>
                  <a:pt x="839" y="850"/>
                </a:lnTo>
                <a:lnTo>
                  <a:pt x="835" y="854"/>
                </a:lnTo>
                <a:lnTo>
                  <a:pt x="831" y="859"/>
                </a:lnTo>
                <a:lnTo>
                  <a:pt x="827" y="863"/>
                </a:lnTo>
                <a:lnTo>
                  <a:pt x="823" y="867"/>
                </a:lnTo>
                <a:lnTo>
                  <a:pt x="819" y="871"/>
                </a:lnTo>
                <a:lnTo>
                  <a:pt x="815" y="876"/>
                </a:lnTo>
                <a:lnTo>
                  <a:pt x="811" y="880"/>
                </a:lnTo>
                <a:lnTo>
                  <a:pt x="807" y="884"/>
                </a:lnTo>
                <a:lnTo>
                  <a:pt x="803" y="888"/>
                </a:lnTo>
                <a:lnTo>
                  <a:pt x="799" y="892"/>
                </a:lnTo>
                <a:lnTo>
                  <a:pt x="794" y="897"/>
                </a:lnTo>
                <a:lnTo>
                  <a:pt x="790" y="901"/>
                </a:lnTo>
                <a:lnTo>
                  <a:pt x="786" y="905"/>
                </a:lnTo>
                <a:lnTo>
                  <a:pt x="781" y="909"/>
                </a:lnTo>
                <a:lnTo>
                  <a:pt x="777" y="913"/>
                </a:lnTo>
                <a:lnTo>
                  <a:pt x="773" y="917"/>
                </a:lnTo>
                <a:lnTo>
                  <a:pt x="768" y="921"/>
                </a:lnTo>
                <a:lnTo>
                  <a:pt x="764" y="925"/>
                </a:lnTo>
                <a:lnTo>
                  <a:pt x="759" y="929"/>
                </a:lnTo>
                <a:lnTo>
                  <a:pt x="755" y="933"/>
                </a:lnTo>
                <a:lnTo>
                  <a:pt x="750" y="937"/>
                </a:lnTo>
                <a:lnTo>
                  <a:pt x="746" y="941"/>
                </a:lnTo>
                <a:lnTo>
                  <a:pt x="741" y="945"/>
                </a:lnTo>
                <a:lnTo>
                  <a:pt x="737" y="949"/>
                </a:lnTo>
                <a:lnTo>
                  <a:pt x="732" y="953"/>
                </a:lnTo>
                <a:lnTo>
                  <a:pt x="727" y="957"/>
                </a:lnTo>
                <a:lnTo>
                  <a:pt x="723" y="960"/>
                </a:lnTo>
                <a:lnTo>
                  <a:pt x="718" y="964"/>
                </a:lnTo>
                <a:lnTo>
                  <a:pt x="713" y="968"/>
                </a:lnTo>
                <a:lnTo>
                  <a:pt x="709" y="972"/>
                </a:lnTo>
                <a:lnTo>
                  <a:pt x="704" y="976"/>
                </a:lnTo>
                <a:lnTo>
                  <a:pt x="699" y="979"/>
                </a:lnTo>
                <a:lnTo>
                  <a:pt x="694" y="983"/>
                </a:lnTo>
                <a:lnTo>
                  <a:pt x="689" y="987"/>
                </a:lnTo>
                <a:lnTo>
                  <a:pt x="684" y="990"/>
                </a:lnTo>
                <a:lnTo>
                  <a:pt x="679" y="994"/>
                </a:lnTo>
                <a:lnTo>
                  <a:pt x="674" y="998"/>
                </a:lnTo>
                <a:lnTo>
                  <a:pt x="669" y="1001"/>
                </a:lnTo>
                <a:lnTo>
                  <a:pt x="664" y="1005"/>
                </a:lnTo>
                <a:lnTo>
                  <a:pt x="659" y="1008"/>
                </a:lnTo>
                <a:lnTo>
                  <a:pt x="654" y="1012"/>
                </a:lnTo>
                <a:lnTo>
                  <a:pt x="649" y="1015"/>
                </a:lnTo>
                <a:lnTo>
                  <a:pt x="644" y="1019"/>
                </a:lnTo>
                <a:lnTo>
                  <a:pt x="639" y="1022"/>
                </a:lnTo>
                <a:lnTo>
                  <a:pt x="634" y="1026"/>
                </a:lnTo>
                <a:lnTo>
                  <a:pt x="629" y="1029"/>
                </a:lnTo>
                <a:lnTo>
                  <a:pt x="624" y="1032"/>
                </a:lnTo>
                <a:lnTo>
                  <a:pt x="618" y="1036"/>
                </a:lnTo>
                <a:lnTo>
                  <a:pt x="613" y="1039"/>
                </a:lnTo>
                <a:lnTo>
                  <a:pt x="608" y="1042"/>
                </a:lnTo>
                <a:lnTo>
                  <a:pt x="603" y="1046"/>
                </a:lnTo>
                <a:lnTo>
                  <a:pt x="597" y="1049"/>
                </a:lnTo>
                <a:lnTo>
                  <a:pt x="592" y="1052"/>
                </a:lnTo>
                <a:lnTo>
                  <a:pt x="587" y="1055"/>
                </a:lnTo>
                <a:lnTo>
                  <a:pt x="581" y="1058"/>
                </a:lnTo>
                <a:lnTo>
                  <a:pt x="576" y="1062"/>
                </a:lnTo>
                <a:lnTo>
                  <a:pt x="570" y="1065"/>
                </a:lnTo>
                <a:lnTo>
                  <a:pt x="565" y="1068"/>
                </a:lnTo>
                <a:lnTo>
                  <a:pt x="560" y="1071"/>
                </a:lnTo>
                <a:lnTo>
                  <a:pt x="554" y="1074"/>
                </a:lnTo>
                <a:lnTo>
                  <a:pt x="549" y="1077"/>
                </a:lnTo>
                <a:lnTo>
                  <a:pt x="543" y="1080"/>
                </a:lnTo>
                <a:lnTo>
                  <a:pt x="537" y="1083"/>
                </a:lnTo>
                <a:lnTo>
                  <a:pt x="532" y="1086"/>
                </a:lnTo>
                <a:lnTo>
                  <a:pt x="526" y="1089"/>
                </a:lnTo>
                <a:lnTo>
                  <a:pt x="521" y="1092"/>
                </a:lnTo>
                <a:lnTo>
                  <a:pt x="515" y="1094"/>
                </a:lnTo>
                <a:lnTo>
                  <a:pt x="509" y="1097"/>
                </a:lnTo>
                <a:lnTo>
                  <a:pt x="504" y="1100"/>
                </a:lnTo>
                <a:lnTo>
                  <a:pt x="498" y="1103"/>
                </a:lnTo>
                <a:lnTo>
                  <a:pt x="492" y="1106"/>
                </a:lnTo>
                <a:lnTo>
                  <a:pt x="487" y="1108"/>
                </a:lnTo>
                <a:lnTo>
                  <a:pt x="481" y="1111"/>
                </a:lnTo>
                <a:lnTo>
                  <a:pt x="475" y="1114"/>
                </a:lnTo>
                <a:lnTo>
                  <a:pt x="469" y="1116"/>
                </a:lnTo>
                <a:lnTo>
                  <a:pt x="464" y="1119"/>
                </a:lnTo>
                <a:lnTo>
                  <a:pt x="458" y="1121"/>
                </a:lnTo>
                <a:lnTo>
                  <a:pt x="452" y="1124"/>
                </a:lnTo>
                <a:lnTo>
                  <a:pt x="446" y="1126"/>
                </a:lnTo>
                <a:lnTo>
                  <a:pt x="440" y="1129"/>
                </a:lnTo>
                <a:lnTo>
                  <a:pt x="434" y="1131"/>
                </a:lnTo>
                <a:lnTo>
                  <a:pt x="428" y="1134"/>
                </a:lnTo>
                <a:lnTo>
                  <a:pt x="422" y="1136"/>
                </a:lnTo>
                <a:lnTo>
                  <a:pt x="416" y="1139"/>
                </a:lnTo>
                <a:lnTo>
                  <a:pt x="410" y="1141"/>
                </a:lnTo>
                <a:lnTo>
                  <a:pt x="404" y="1143"/>
                </a:lnTo>
                <a:lnTo>
                  <a:pt x="398" y="1145"/>
                </a:lnTo>
                <a:lnTo>
                  <a:pt x="392" y="1148"/>
                </a:lnTo>
                <a:lnTo>
                  <a:pt x="386" y="1150"/>
                </a:lnTo>
                <a:lnTo>
                  <a:pt x="380" y="1152"/>
                </a:lnTo>
                <a:lnTo>
                  <a:pt x="374" y="1154"/>
                </a:lnTo>
                <a:lnTo>
                  <a:pt x="368" y="1156"/>
                </a:lnTo>
                <a:lnTo>
                  <a:pt x="362" y="1158"/>
                </a:lnTo>
                <a:lnTo>
                  <a:pt x="356" y="1160"/>
                </a:lnTo>
                <a:lnTo>
                  <a:pt x="350" y="1162"/>
                </a:lnTo>
                <a:lnTo>
                  <a:pt x="344" y="1164"/>
                </a:lnTo>
                <a:lnTo>
                  <a:pt x="338" y="1166"/>
                </a:lnTo>
                <a:lnTo>
                  <a:pt x="331" y="1168"/>
                </a:lnTo>
                <a:lnTo>
                  <a:pt x="325" y="1170"/>
                </a:lnTo>
                <a:lnTo>
                  <a:pt x="319" y="1172"/>
                </a:lnTo>
                <a:lnTo>
                  <a:pt x="313" y="1174"/>
                </a:lnTo>
                <a:lnTo>
                  <a:pt x="307" y="1176"/>
                </a:lnTo>
                <a:lnTo>
                  <a:pt x="300" y="1177"/>
                </a:lnTo>
                <a:lnTo>
                  <a:pt x="294" y="1179"/>
                </a:lnTo>
                <a:lnTo>
                  <a:pt x="288" y="1181"/>
                </a:lnTo>
                <a:lnTo>
                  <a:pt x="281" y="1182"/>
                </a:lnTo>
                <a:lnTo>
                  <a:pt x="275" y="1184"/>
                </a:lnTo>
                <a:lnTo>
                  <a:pt x="269" y="1186"/>
                </a:lnTo>
                <a:lnTo>
                  <a:pt x="262" y="1187"/>
                </a:lnTo>
                <a:lnTo>
                  <a:pt x="256" y="1189"/>
                </a:lnTo>
                <a:lnTo>
                  <a:pt x="250" y="1190"/>
                </a:lnTo>
                <a:lnTo>
                  <a:pt x="243" y="1192"/>
                </a:lnTo>
                <a:lnTo>
                  <a:pt x="237" y="1193"/>
                </a:lnTo>
                <a:lnTo>
                  <a:pt x="231" y="1194"/>
                </a:lnTo>
                <a:lnTo>
                  <a:pt x="224" y="1196"/>
                </a:lnTo>
                <a:lnTo>
                  <a:pt x="218" y="1197"/>
                </a:lnTo>
                <a:lnTo>
                  <a:pt x="211" y="1198"/>
                </a:lnTo>
                <a:lnTo>
                  <a:pt x="205" y="1199"/>
                </a:lnTo>
                <a:lnTo>
                  <a:pt x="198" y="1201"/>
                </a:lnTo>
                <a:lnTo>
                  <a:pt x="192" y="1202"/>
                </a:lnTo>
                <a:lnTo>
                  <a:pt x="186" y="1203"/>
                </a:lnTo>
                <a:lnTo>
                  <a:pt x="179" y="1204"/>
                </a:lnTo>
                <a:lnTo>
                  <a:pt x="173" y="1205"/>
                </a:lnTo>
                <a:lnTo>
                  <a:pt x="166" y="1206"/>
                </a:lnTo>
                <a:lnTo>
                  <a:pt x="160" y="1207"/>
                </a:lnTo>
                <a:lnTo>
                  <a:pt x="153" y="1208"/>
                </a:lnTo>
                <a:lnTo>
                  <a:pt x="146" y="1209"/>
                </a:lnTo>
                <a:lnTo>
                  <a:pt x="140" y="1210"/>
                </a:lnTo>
                <a:lnTo>
                  <a:pt x="133" y="1211"/>
                </a:lnTo>
                <a:lnTo>
                  <a:pt x="127" y="1211"/>
                </a:lnTo>
                <a:lnTo>
                  <a:pt x="120" y="1212"/>
                </a:lnTo>
                <a:lnTo>
                  <a:pt x="114" y="1213"/>
                </a:lnTo>
                <a:lnTo>
                  <a:pt x="107" y="1214"/>
                </a:lnTo>
                <a:lnTo>
                  <a:pt x="100" y="1214"/>
                </a:lnTo>
                <a:lnTo>
                  <a:pt x="94" y="1215"/>
                </a:lnTo>
                <a:lnTo>
                  <a:pt x="87" y="1215"/>
                </a:lnTo>
                <a:lnTo>
                  <a:pt x="81" y="1216"/>
                </a:lnTo>
                <a:lnTo>
                  <a:pt x="74" y="1216"/>
                </a:lnTo>
                <a:lnTo>
                  <a:pt x="67" y="1217"/>
                </a:lnTo>
                <a:lnTo>
                  <a:pt x="61" y="1217"/>
                </a:lnTo>
                <a:lnTo>
                  <a:pt x="54" y="1217"/>
                </a:lnTo>
                <a:lnTo>
                  <a:pt x="47" y="1218"/>
                </a:lnTo>
                <a:lnTo>
                  <a:pt x="41" y="1218"/>
                </a:lnTo>
                <a:lnTo>
                  <a:pt x="34" y="1218"/>
                </a:lnTo>
                <a:lnTo>
                  <a:pt x="27" y="1219"/>
                </a:lnTo>
                <a:lnTo>
                  <a:pt x="20" y="1219"/>
                </a:lnTo>
                <a:lnTo>
                  <a:pt x="14" y="1219"/>
                </a:lnTo>
                <a:lnTo>
                  <a:pt x="7" y="1219"/>
                </a:lnTo>
                <a:lnTo>
                  <a:pt x="0" y="1219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3" name="Freeform 57"/>
          <p:cNvSpPr>
            <a:spLocks noChangeArrowheads="1"/>
          </p:cNvSpPr>
          <p:nvPr/>
        </p:nvSpPr>
        <p:spPr bwMode="auto">
          <a:xfrm>
            <a:off x="1911350" y="542925"/>
            <a:ext cx="1792288" cy="2305050"/>
          </a:xfrm>
          <a:custGeom>
            <a:avLst/>
            <a:gdLst>
              <a:gd name="T0" fmla="*/ 2147483646 w 1129"/>
              <a:gd name="T1" fmla="*/ 2147483646 h 1452"/>
              <a:gd name="T2" fmla="*/ 2147483646 w 1129"/>
              <a:gd name="T3" fmla="*/ 2147483646 h 1452"/>
              <a:gd name="T4" fmla="*/ 2147483646 w 1129"/>
              <a:gd name="T5" fmla="*/ 2147483646 h 1452"/>
              <a:gd name="T6" fmla="*/ 2147483646 w 1129"/>
              <a:gd name="T7" fmla="*/ 2147483646 h 1452"/>
              <a:gd name="T8" fmla="*/ 2147483646 w 1129"/>
              <a:gd name="T9" fmla="*/ 2147483646 h 1452"/>
              <a:gd name="T10" fmla="*/ 2147483646 w 1129"/>
              <a:gd name="T11" fmla="*/ 2147483646 h 1452"/>
              <a:gd name="T12" fmla="*/ 2147483646 w 1129"/>
              <a:gd name="T13" fmla="*/ 2147483646 h 1452"/>
              <a:gd name="T14" fmla="*/ 2147483646 w 1129"/>
              <a:gd name="T15" fmla="*/ 2147483646 h 1452"/>
              <a:gd name="T16" fmla="*/ 2147483646 w 1129"/>
              <a:gd name="T17" fmla="*/ 2147483646 h 1452"/>
              <a:gd name="T18" fmla="*/ 2147483646 w 1129"/>
              <a:gd name="T19" fmla="*/ 2147483646 h 1452"/>
              <a:gd name="T20" fmla="*/ 2147483646 w 1129"/>
              <a:gd name="T21" fmla="*/ 2147483646 h 1452"/>
              <a:gd name="T22" fmla="*/ 2147483646 w 1129"/>
              <a:gd name="T23" fmla="*/ 2147483646 h 1452"/>
              <a:gd name="T24" fmla="*/ 2147483646 w 1129"/>
              <a:gd name="T25" fmla="*/ 2147483646 h 1452"/>
              <a:gd name="T26" fmla="*/ 2147483646 w 1129"/>
              <a:gd name="T27" fmla="*/ 2147483646 h 1452"/>
              <a:gd name="T28" fmla="*/ 2147483646 w 1129"/>
              <a:gd name="T29" fmla="*/ 2147483646 h 1452"/>
              <a:gd name="T30" fmla="*/ 2147483646 w 1129"/>
              <a:gd name="T31" fmla="*/ 2147483646 h 1452"/>
              <a:gd name="T32" fmla="*/ 2147483646 w 1129"/>
              <a:gd name="T33" fmla="*/ 2147483646 h 1452"/>
              <a:gd name="T34" fmla="*/ 2147483646 w 1129"/>
              <a:gd name="T35" fmla="*/ 2147483646 h 1452"/>
              <a:gd name="T36" fmla="*/ 2147483646 w 1129"/>
              <a:gd name="T37" fmla="*/ 2147483646 h 1452"/>
              <a:gd name="T38" fmla="*/ 2147483646 w 1129"/>
              <a:gd name="T39" fmla="*/ 2147483646 h 1452"/>
              <a:gd name="T40" fmla="*/ 2147483646 w 1129"/>
              <a:gd name="T41" fmla="*/ 2147483646 h 1452"/>
              <a:gd name="T42" fmla="*/ 2147483646 w 1129"/>
              <a:gd name="T43" fmla="*/ 2147483646 h 1452"/>
              <a:gd name="T44" fmla="*/ 2147483646 w 1129"/>
              <a:gd name="T45" fmla="*/ 2147483646 h 1452"/>
              <a:gd name="T46" fmla="*/ 2147483646 w 1129"/>
              <a:gd name="T47" fmla="*/ 2147483646 h 1452"/>
              <a:gd name="T48" fmla="*/ 2147483646 w 1129"/>
              <a:gd name="T49" fmla="*/ 2147483646 h 1452"/>
              <a:gd name="T50" fmla="*/ 2147483646 w 1129"/>
              <a:gd name="T51" fmla="*/ 2147483646 h 1452"/>
              <a:gd name="T52" fmla="*/ 2147483646 w 1129"/>
              <a:gd name="T53" fmla="*/ 2147483646 h 1452"/>
              <a:gd name="T54" fmla="*/ 2147483646 w 1129"/>
              <a:gd name="T55" fmla="*/ 2147483646 h 1452"/>
              <a:gd name="T56" fmla="*/ 2147483646 w 1129"/>
              <a:gd name="T57" fmla="*/ 2147483646 h 1452"/>
              <a:gd name="T58" fmla="*/ 2147483646 w 1129"/>
              <a:gd name="T59" fmla="*/ 2147483646 h 1452"/>
              <a:gd name="T60" fmla="*/ 2147483646 w 1129"/>
              <a:gd name="T61" fmla="*/ 2147483646 h 1452"/>
              <a:gd name="T62" fmla="*/ 2147483646 w 1129"/>
              <a:gd name="T63" fmla="*/ 2147483646 h 1452"/>
              <a:gd name="T64" fmla="*/ 2147483646 w 1129"/>
              <a:gd name="T65" fmla="*/ 2147483646 h 1452"/>
              <a:gd name="T66" fmla="*/ 2147483646 w 1129"/>
              <a:gd name="T67" fmla="*/ 2147483646 h 1452"/>
              <a:gd name="T68" fmla="*/ 2147483646 w 1129"/>
              <a:gd name="T69" fmla="*/ 2147483646 h 1452"/>
              <a:gd name="T70" fmla="*/ 2147483646 w 1129"/>
              <a:gd name="T71" fmla="*/ 2147483646 h 1452"/>
              <a:gd name="T72" fmla="*/ 2147483646 w 1129"/>
              <a:gd name="T73" fmla="*/ 2147483646 h 1452"/>
              <a:gd name="T74" fmla="*/ 2147483646 w 1129"/>
              <a:gd name="T75" fmla="*/ 2147483646 h 1452"/>
              <a:gd name="T76" fmla="*/ 2147483646 w 1129"/>
              <a:gd name="T77" fmla="*/ 2147483646 h 1452"/>
              <a:gd name="T78" fmla="*/ 2147483646 w 1129"/>
              <a:gd name="T79" fmla="*/ 2147483646 h 1452"/>
              <a:gd name="T80" fmla="*/ 2147483646 w 1129"/>
              <a:gd name="T81" fmla="*/ 2147483646 h 1452"/>
              <a:gd name="T82" fmla="*/ 2147483646 w 1129"/>
              <a:gd name="T83" fmla="*/ 2147483646 h 1452"/>
              <a:gd name="T84" fmla="*/ 2147483646 w 1129"/>
              <a:gd name="T85" fmla="*/ 2147483646 h 1452"/>
              <a:gd name="T86" fmla="*/ 2147483646 w 1129"/>
              <a:gd name="T87" fmla="*/ 2147483646 h 1452"/>
              <a:gd name="T88" fmla="*/ 2147483646 w 1129"/>
              <a:gd name="T89" fmla="*/ 2147483646 h 1452"/>
              <a:gd name="T90" fmla="*/ 2147483646 w 1129"/>
              <a:gd name="T91" fmla="*/ 2147483646 h 1452"/>
              <a:gd name="T92" fmla="*/ 2147483646 w 1129"/>
              <a:gd name="T93" fmla="*/ 2147483646 h 1452"/>
              <a:gd name="T94" fmla="*/ 2147483646 w 1129"/>
              <a:gd name="T95" fmla="*/ 2147483646 h 1452"/>
              <a:gd name="T96" fmla="*/ 2147483646 w 1129"/>
              <a:gd name="T97" fmla="*/ 2147483646 h 1452"/>
              <a:gd name="T98" fmla="*/ 2147483646 w 1129"/>
              <a:gd name="T99" fmla="*/ 2147483646 h 1452"/>
              <a:gd name="T100" fmla="*/ 2147483646 w 1129"/>
              <a:gd name="T101" fmla="*/ 2147483646 h 1452"/>
              <a:gd name="T102" fmla="*/ 2147483646 w 1129"/>
              <a:gd name="T103" fmla="*/ 2147483646 h 1452"/>
              <a:gd name="T104" fmla="*/ 2147483646 w 1129"/>
              <a:gd name="T105" fmla="*/ 2147483646 h 1452"/>
              <a:gd name="T106" fmla="*/ 2147483646 w 1129"/>
              <a:gd name="T107" fmla="*/ 2147483646 h 1452"/>
              <a:gd name="T108" fmla="*/ 2147483646 w 1129"/>
              <a:gd name="T109" fmla="*/ 2147483646 h 1452"/>
              <a:gd name="T110" fmla="*/ 2147483646 w 1129"/>
              <a:gd name="T111" fmla="*/ 2147483646 h 1452"/>
              <a:gd name="T112" fmla="*/ 2147483646 w 1129"/>
              <a:gd name="T113" fmla="*/ 2147483646 h 1452"/>
              <a:gd name="T114" fmla="*/ 2147483646 w 1129"/>
              <a:gd name="T115" fmla="*/ 2147483646 h 1452"/>
              <a:gd name="T116" fmla="*/ 2147483646 w 1129"/>
              <a:gd name="T117" fmla="*/ 2147483646 h 1452"/>
              <a:gd name="T118" fmla="*/ 2147483646 w 1129"/>
              <a:gd name="T119" fmla="*/ 2147483646 h 1452"/>
              <a:gd name="T120" fmla="*/ 2147483646 w 1129"/>
              <a:gd name="T121" fmla="*/ 2147483646 h 1452"/>
              <a:gd name="T122" fmla="*/ 2147483646 w 1129"/>
              <a:gd name="T123" fmla="*/ 2147483646 h 1452"/>
              <a:gd name="T124" fmla="*/ 2147483646 w 1129"/>
              <a:gd name="T125" fmla="*/ 2147483646 h 14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9" h="1452">
                <a:moveTo>
                  <a:pt x="906" y="0"/>
                </a:moveTo>
                <a:lnTo>
                  <a:pt x="911" y="6"/>
                </a:lnTo>
                <a:lnTo>
                  <a:pt x="916" y="11"/>
                </a:lnTo>
                <a:lnTo>
                  <a:pt x="920" y="17"/>
                </a:lnTo>
                <a:lnTo>
                  <a:pt x="925" y="22"/>
                </a:lnTo>
                <a:lnTo>
                  <a:pt x="929" y="28"/>
                </a:lnTo>
                <a:lnTo>
                  <a:pt x="934" y="33"/>
                </a:lnTo>
                <a:lnTo>
                  <a:pt x="938" y="38"/>
                </a:lnTo>
                <a:lnTo>
                  <a:pt x="943" y="44"/>
                </a:lnTo>
                <a:lnTo>
                  <a:pt x="947" y="49"/>
                </a:lnTo>
                <a:lnTo>
                  <a:pt x="951" y="55"/>
                </a:lnTo>
                <a:lnTo>
                  <a:pt x="955" y="60"/>
                </a:lnTo>
                <a:lnTo>
                  <a:pt x="959" y="66"/>
                </a:lnTo>
                <a:lnTo>
                  <a:pt x="963" y="71"/>
                </a:lnTo>
                <a:lnTo>
                  <a:pt x="967" y="77"/>
                </a:lnTo>
                <a:lnTo>
                  <a:pt x="971" y="82"/>
                </a:lnTo>
                <a:lnTo>
                  <a:pt x="975" y="88"/>
                </a:lnTo>
                <a:lnTo>
                  <a:pt x="979" y="93"/>
                </a:lnTo>
                <a:lnTo>
                  <a:pt x="983" y="99"/>
                </a:lnTo>
                <a:lnTo>
                  <a:pt x="987" y="104"/>
                </a:lnTo>
                <a:lnTo>
                  <a:pt x="990" y="110"/>
                </a:lnTo>
                <a:lnTo>
                  <a:pt x="994" y="115"/>
                </a:lnTo>
                <a:lnTo>
                  <a:pt x="998" y="121"/>
                </a:lnTo>
                <a:lnTo>
                  <a:pt x="1001" y="126"/>
                </a:lnTo>
                <a:lnTo>
                  <a:pt x="1005" y="132"/>
                </a:lnTo>
                <a:lnTo>
                  <a:pt x="1008" y="137"/>
                </a:lnTo>
                <a:lnTo>
                  <a:pt x="1011" y="143"/>
                </a:lnTo>
                <a:lnTo>
                  <a:pt x="1015" y="148"/>
                </a:lnTo>
                <a:lnTo>
                  <a:pt x="1018" y="154"/>
                </a:lnTo>
                <a:lnTo>
                  <a:pt x="1021" y="159"/>
                </a:lnTo>
                <a:lnTo>
                  <a:pt x="1025" y="165"/>
                </a:lnTo>
                <a:lnTo>
                  <a:pt x="1028" y="170"/>
                </a:lnTo>
                <a:lnTo>
                  <a:pt x="1031" y="176"/>
                </a:lnTo>
                <a:lnTo>
                  <a:pt x="1034" y="181"/>
                </a:lnTo>
                <a:lnTo>
                  <a:pt x="1037" y="187"/>
                </a:lnTo>
                <a:lnTo>
                  <a:pt x="1040" y="192"/>
                </a:lnTo>
                <a:lnTo>
                  <a:pt x="1043" y="198"/>
                </a:lnTo>
                <a:lnTo>
                  <a:pt x="1045" y="203"/>
                </a:lnTo>
                <a:lnTo>
                  <a:pt x="1048" y="209"/>
                </a:lnTo>
                <a:lnTo>
                  <a:pt x="1051" y="214"/>
                </a:lnTo>
                <a:lnTo>
                  <a:pt x="1054" y="220"/>
                </a:lnTo>
                <a:lnTo>
                  <a:pt x="1056" y="225"/>
                </a:lnTo>
                <a:lnTo>
                  <a:pt x="1059" y="231"/>
                </a:lnTo>
                <a:lnTo>
                  <a:pt x="1061" y="236"/>
                </a:lnTo>
                <a:lnTo>
                  <a:pt x="1064" y="242"/>
                </a:lnTo>
                <a:lnTo>
                  <a:pt x="1066" y="247"/>
                </a:lnTo>
                <a:lnTo>
                  <a:pt x="1069" y="253"/>
                </a:lnTo>
                <a:lnTo>
                  <a:pt x="1071" y="258"/>
                </a:lnTo>
                <a:lnTo>
                  <a:pt x="1073" y="264"/>
                </a:lnTo>
                <a:lnTo>
                  <a:pt x="1076" y="269"/>
                </a:lnTo>
                <a:lnTo>
                  <a:pt x="1078" y="275"/>
                </a:lnTo>
                <a:lnTo>
                  <a:pt x="1080" y="280"/>
                </a:lnTo>
                <a:lnTo>
                  <a:pt x="1082" y="286"/>
                </a:lnTo>
                <a:lnTo>
                  <a:pt x="1084" y="291"/>
                </a:lnTo>
                <a:lnTo>
                  <a:pt x="1086" y="297"/>
                </a:lnTo>
                <a:lnTo>
                  <a:pt x="1088" y="302"/>
                </a:lnTo>
                <a:lnTo>
                  <a:pt x="1090" y="308"/>
                </a:lnTo>
                <a:lnTo>
                  <a:pt x="1092" y="313"/>
                </a:lnTo>
                <a:lnTo>
                  <a:pt x="1094" y="318"/>
                </a:lnTo>
                <a:lnTo>
                  <a:pt x="1095" y="324"/>
                </a:lnTo>
                <a:lnTo>
                  <a:pt x="1097" y="329"/>
                </a:lnTo>
                <a:lnTo>
                  <a:pt x="1099" y="335"/>
                </a:lnTo>
                <a:lnTo>
                  <a:pt x="1100" y="340"/>
                </a:lnTo>
                <a:lnTo>
                  <a:pt x="1102" y="346"/>
                </a:lnTo>
                <a:lnTo>
                  <a:pt x="1104" y="351"/>
                </a:lnTo>
                <a:lnTo>
                  <a:pt x="1105" y="357"/>
                </a:lnTo>
                <a:lnTo>
                  <a:pt x="1106" y="362"/>
                </a:lnTo>
                <a:lnTo>
                  <a:pt x="1108" y="368"/>
                </a:lnTo>
                <a:lnTo>
                  <a:pt x="1109" y="373"/>
                </a:lnTo>
                <a:lnTo>
                  <a:pt x="1111" y="379"/>
                </a:lnTo>
                <a:lnTo>
                  <a:pt x="1112" y="384"/>
                </a:lnTo>
                <a:lnTo>
                  <a:pt x="1113" y="389"/>
                </a:lnTo>
                <a:lnTo>
                  <a:pt x="1114" y="395"/>
                </a:lnTo>
                <a:lnTo>
                  <a:pt x="1115" y="400"/>
                </a:lnTo>
                <a:lnTo>
                  <a:pt x="1116" y="406"/>
                </a:lnTo>
                <a:lnTo>
                  <a:pt x="1117" y="411"/>
                </a:lnTo>
                <a:lnTo>
                  <a:pt x="1118" y="417"/>
                </a:lnTo>
                <a:lnTo>
                  <a:pt x="1119" y="422"/>
                </a:lnTo>
                <a:lnTo>
                  <a:pt x="1120" y="427"/>
                </a:lnTo>
                <a:lnTo>
                  <a:pt x="1121" y="433"/>
                </a:lnTo>
                <a:lnTo>
                  <a:pt x="1122" y="438"/>
                </a:lnTo>
                <a:lnTo>
                  <a:pt x="1123" y="444"/>
                </a:lnTo>
                <a:lnTo>
                  <a:pt x="1124" y="449"/>
                </a:lnTo>
                <a:lnTo>
                  <a:pt x="1124" y="454"/>
                </a:lnTo>
                <a:lnTo>
                  <a:pt x="1125" y="460"/>
                </a:lnTo>
                <a:lnTo>
                  <a:pt x="1125" y="465"/>
                </a:lnTo>
                <a:lnTo>
                  <a:pt x="1126" y="470"/>
                </a:lnTo>
                <a:lnTo>
                  <a:pt x="1127" y="476"/>
                </a:lnTo>
                <a:lnTo>
                  <a:pt x="1127" y="481"/>
                </a:lnTo>
                <a:lnTo>
                  <a:pt x="1127" y="487"/>
                </a:lnTo>
                <a:lnTo>
                  <a:pt x="1128" y="492"/>
                </a:lnTo>
                <a:lnTo>
                  <a:pt x="1128" y="497"/>
                </a:lnTo>
                <a:lnTo>
                  <a:pt x="1128" y="503"/>
                </a:lnTo>
                <a:lnTo>
                  <a:pt x="1129" y="508"/>
                </a:lnTo>
                <a:lnTo>
                  <a:pt x="1129" y="513"/>
                </a:lnTo>
                <a:lnTo>
                  <a:pt x="1129" y="519"/>
                </a:lnTo>
                <a:lnTo>
                  <a:pt x="1129" y="524"/>
                </a:lnTo>
                <a:lnTo>
                  <a:pt x="1129" y="529"/>
                </a:lnTo>
                <a:lnTo>
                  <a:pt x="1129" y="535"/>
                </a:lnTo>
                <a:lnTo>
                  <a:pt x="1129" y="540"/>
                </a:lnTo>
                <a:lnTo>
                  <a:pt x="1129" y="545"/>
                </a:lnTo>
                <a:lnTo>
                  <a:pt x="1129" y="550"/>
                </a:lnTo>
                <a:lnTo>
                  <a:pt x="1129" y="556"/>
                </a:lnTo>
                <a:lnTo>
                  <a:pt x="1129" y="561"/>
                </a:lnTo>
                <a:lnTo>
                  <a:pt x="1129" y="566"/>
                </a:lnTo>
                <a:lnTo>
                  <a:pt x="1129" y="572"/>
                </a:lnTo>
                <a:lnTo>
                  <a:pt x="1128" y="577"/>
                </a:lnTo>
                <a:lnTo>
                  <a:pt x="1128" y="582"/>
                </a:lnTo>
                <a:lnTo>
                  <a:pt x="1128" y="587"/>
                </a:lnTo>
                <a:lnTo>
                  <a:pt x="1127" y="593"/>
                </a:lnTo>
                <a:lnTo>
                  <a:pt x="1127" y="598"/>
                </a:lnTo>
                <a:lnTo>
                  <a:pt x="1126" y="603"/>
                </a:lnTo>
                <a:lnTo>
                  <a:pt x="1126" y="608"/>
                </a:lnTo>
                <a:lnTo>
                  <a:pt x="1125" y="614"/>
                </a:lnTo>
                <a:lnTo>
                  <a:pt x="1125" y="619"/>
                </a:lnTo>
                <a:lnTo>
                  <a:pt x="1124" y="624"/>
                </a:lnTo>
                <a:lnTo>
                  <a:pt x="1123" y="629"/>
                </a:lnTo>
                <a:lnTo>
                  <a:pt x="1123" y="634"/>
                </a:lnTo>
                <a:lnTo>
                  <a:pt x="1122" y="639"/>
                </a:lnTo>
                <a:lnTo>
                  <a:pt x="1121" y="645"/>
                </a:lnTo>
                <a:lnTo>
                  <a:pt x="1120" y="650"/>
                </a:lnTo>
                <a:lnTo>
                  <a:pt x="1119" y="655"/>
                </a:lnTo>
                <a:lnTo>
                  <a:pt x="1119" y="660"/>
                </a:lnTo>
                <a:lnTo>
                  <a:pt x="1118" y="665"/>
                </a:lnTo>
                <a:lnTo>
                  <a:pt x="1117" y="670"/>
                </a:lnTo>
                <a:lnTo>
                  <a:pt x="1116" y="675"/>
                </a:lnTo>
                <a:lnTo>
                  <a:pt x="1115" y="681"/>
                </a:lnTo>
                <a:lnTo>
                  <a:pt x="1114" y="686"/>
                </a:lnTo>
                <a:lnTo>
                  <a:pt x="1112" y="691"/>
                </a:lnTo>
                <a:lnTo>
                  <a:pt x="1111" y="696"/>
                </a:lnTo>
                <a:lnTo>
                  <a:pt x="1110" y="701"/>
                </a:lnTo>
                <a:lnTo>
                  <a:pt x="1109" y="706"/>
                </a:lnTo>
                <a:lnTo>
                  <a:pt x="1108" y="711"/>
                </a:lnTo>
                <a:lnTo>
                  <a:pt x="1106" y="716"/>
                </a:lnTo>
                <a:lnTo>
                  <a:pt x="1105" y="721"/>
                </a:lnTo>
                <a:lnTo>
                  <a:pt x="1103" y="726"/>
                </a:lnTo>
                <a:lnTo>
                  <a:pt x="1102" y="731"/>
                </a:lnTo>
                <a:lnTo>
                  <a:pt x="1101" y="736"/>
                </a:lnTo>
                <a:lnTo>
                  <a:pt x="1099" y="741"/>
                </a:lnTo>
                <a:lnTo>
                  <a:pt x="1098" y="746"/>
                </a:lnTo>
                <a:lnTo>
                  <a:pt x="1096" y="751"/>
                </a:lnTo>
                <a:lnTo>
                  <a:pt x="1094" y="756"/>
                </a:lnTo>
                <a:lnTo>
                  <a:pt x="1093" y="761"/>
                </a:lnTo>
                <a:lnTo>
                  <a:pt x="1091" y="766"/>
                </a:lnTo>
                <a:lnTo>
                  <a:pt x="1089" y="771"/>
                </a:lnTo>
                <a:lnTo>
                  <a:pt x="1088" y="776"/>
                </a:lnTo>
                <a:lnTo>
                  <a:pt x="1086" y="781"/>
                </a:lnTo>
                <a:lnTo>
                  <a:pt x="1084" y="786"/>
                </a:lnTo>
                <a:lnTo>
                  <a:pt x="1082" y="791"/>
                </a:lnTo>
                <a:lnTo>
                  <a:pt x="1080" y="796"/>
                </a:lnTo>
                <a:lnTo>
                  <a:pt x="1078" y="800"/>
                </a:lnTo>
                <a:lnTo>
                  <a:pt x="1076" y="805"/>
                </a:lnTo>
                <a:lnTo>
                  <a:pt x="1074" y="810"/>
                </a:lnTo>
                <a:lnTo>
                  <a:pt x="1072" y="815"/>
                </a:lnTo>
                <a:lnTo>
                  <a:pt x="1070" y="820"/>
                </a:lnTo>
                <a:lnTo>
                  <a:pt x="1068" y="825"/>
                </a:lnTo>
                <a:lnTo>
                  <a:pt x="1066" y="830"/>
                </a:lnTo>
                <a:lnTo>
                  <a:pt x="1064" y="834"/>
                </a:lnTo>
                <a:lnTo>
                  <a:pt x="1062" y="839"/>
                </a:lnTo>
                <a:lnTo>
                  <a:pt x="1060" y="844"/>
                </a:lnTo>
                <a:lnTo>
                  <a:pt x="1057" y="849"/>
                </a:lnTo>
                <a:lnTo>
                  <a:pt x="1055" y="853"/>
                </a:lnTo>
                <a:lnTo>
                  <a:pt x="1053" y="858"/>
                </a:lnTo>
                <a:lnTo>
                  <a:pt x="1050" y="863"/>
                </a:lnTo>
                <a:lnTo>
                  <a:pt x="1048" y="868"/>
                </a:lnTo>
                <a:lnTo>
                  <a:pt x="1046" y="872"/>
                </a:lnTo>
                <a:lnTo>
                  <a:pt x="1043" y="877"/>
                </a:lnTo>
                <a:lnTo>
                  <a:pt x="1041" y="882"/>
                </a:lnTo>
                <a:lnTo>
                  <a:pt x="1038" y="886"/>
                </a:lnTo>
                <a:lnTo>
                  <a:pt x="1036" y="891"/>
                </a:lnTo>
                <a:lnTo>
                  <a:pt x="1033" y="896"/>
                </a:lnTo>
                <a:lnTo>
                  <a:pt x="1030" y="900"/>
                </a:lnTo>
                <a:lnTo>
                  <a:pt x="1028" y="905"/>
                </a:lnTo>
                <a:lnTo>
                  <a:pt x="1025" y="910"/>
                </a:lnTo>
                <a:lnTo>
                  <a:pt x="1022" y="914"/>
                </a:lnTo>
                <a:lnTo>
                  <a:pt x="1020" y="919"/>
                </a:lnTo>
                <a:lnTo>
                  <a:pt x="1017" y="923"/>
                </a:lnTo>
                <a:lnTo>
                  <a:pt x="1014" y="928"/>
                </a:lnTo>
                <a:lnTo>
                  <a:pt x="1011" y="932"/>
                </a:lnTo>
                <a:lnTo>
                  <a:pt x="1009" y="937"/>
                </a:lnTo>
                <a:lnTo>
                  <a:pt x="1006" y="941"/>
                </a:lnTo>
                <a:lnTo>
                  <a:pt x="1003" y="946"/>
                </a:lnTo>
                <a:lnTo>
                  <a:pt x="1000" y="950"/>
                </a:lnTo>
                <a:lnTo>
                  <a:pt x="997" y="955"/>
                </a:lnTo>
                <a:lnTo>
                  <a:pt x="994" y="959"/>
                </a:lnTo>
                <a:lnTo>
                  <a:pt x="991" y="964"/>
                </a:lnTo>
                <a:lnTo>
                  <a:pt x="988" y="968"/>
                </a:lnTo>
                <a:lnTo>
                  <a:pt x="985" y="973"/>
                </a:lnTo>
                <a:lnTo>
                  <a:pt x="982" y="977"/>
                </a:lnTo>
                <a:lnTo>
                  <a:pt x="978" y="982"/>
                </a:lnTo>
                <a:lnTo>
                  <a:pt x="975" y="986"/>
                </a:lnTo>
                <a:lnTo>
                  <a:pt x="972" y="990"/>
                </a:lnTo>
                <a:lnTo>
                  <a:pt x="969" y="995"/>
                </a:lnTo>
                <a:lnTo>
                  <a:pt x="965" y="999"/>
                </a:lnTo>
                <a:lnTo>
                  <a:pt x="962" y="1003"/>
                </a:lnTo>
                <a:lnTo>
                  <a:pt x="959" y="1008"/>
                </a:lnTo>
                <a:lnTo>
                  <a:pt x="956" y="1012"/>
                </a:lnTo>
                <a:lnTo>
                  <a:pt x="952" y="1016"/>
                </a:lnTo>
                <a:lnTo>
                  <a:pt x="949" y="1020"/>
                </a:lnTo>
                <a:lnTo>
                  <a:pt x="945" y="1025"/>
                </a:lnTo>
                <a:lnTo>
                  <a:pt x="942" y="1029"/>
                </a:lnTo>
                <a:lnTo>
                  <a:pt x="938" y="1033"/>
                </a:lnTo>
                <a:lnTo>
                  <a:pt x="935" y="1037"/>
                </a:lnTo>
                <a:lnTo>
                  <a:pt x="931" y="1042"/>
                </a:lnTo>
                <a:lnTo>
                  <a:pt x="928" y="1046"/>
                </a:lnTo>
                <a:lnTo>
                  <a:pt x="924" y="1050"/>
                </a:lnTo>
                <a:lnTo>
                  <a:pt x="921" y="1054"/>
                </a:lnTo>
                <a:lnTo>
                  <a:pt x="917" y="1058"/>
                </a:lnTo>
                <a:lnTo>
                  <a:pt x="913" y="1062"/>
                </a:lnTo>
                <a:lnTo>
                  <a:pt x="910" y="1066"/>
                </a:lnTo>
                <a:lnTo>
                  <a:pt x="906" y="1070"/>
                </a:lnTo>
                <a:lnTo>
                  <a:pt x="902" y="1074"/>
                </a:lnTo>
                <a:lnTo>
                  <a:pt x="898" y="1079"/>
                </a:lnTo>
                <a:lnTo>
                  <a:pt x="894" y="1083"/>
                </a:lnTo>
                <a:lnTo>
                  <a:pt x="891" y="1087"/>
                </a:lnTo>
                <a:lnTo>
                  <a:pt x="887" y="1091"/>
                </a:lnTo>
                <a:lnTo>
                  <a:pt x="883" y="1095"/>
                </a:lnTo>
                <a:lnTo>
                  <a:pt x="879" y="1098"/>
                </a:lnTo>
                <a:lnTo>
                  <a:pt x="875" y="1102"/>
                </a:lnTo>
                <a:lnTo>
                  <a:pt x="871" y="1106"/>
                </a:lnTo>
                <a:lnTo>
                  <a:pt x="867" y="1110"/>
                </a:lnTo>
                <a:lnTo>
                  <a:pt x="863" y="1114"/>
                </a:lnTo>
                <a:lnTo>
                  <a:pt x="859" y="1118"/>
                </a:lnTo>
                <a:lnTo>
                  <a:pt x="855" y="1122"/>
                </a:lnTo>
                <a:lnTo>
                  <a:pt x="851" y="1126"/>
                </a:lnTo>
                <a:lnTo>
                  <a:pt x="847" y="1130"/>
                </a:lnTo>
                <a:lnTo>
                  <a:pt x="843" y="1133"/>
                </a:lnTo>
                <a:lnTo>
                  <a:pt x="839" y="1137"/>
                </a:lnTo>
                <a:lnTo>
                  <a:pt x="834" y="1141"/>
                </a:lnTo>
                <a:lnTo>
                  <a:pt x="830" y="1145"/>
                </a:lnTo>
                <a:lnTo>
                  <a:pt x="826" y="1148"/>
                </a:lnTo>
                <a:lnTo>
                  <a:pt x="822" y="1152"/>
                </a:lnTo>
                <a:lnTo>
                  <a:pt x="817" y="1156"/>
                </a:lnTo>
                <a:lnTo>
                  <a:pt x="813" y="1159"/>
                </a:lnTo>
                <a:lnTo>
                  <a:pt x="809" y="1163"/>
                </a:lnTo>
                <a:lnTo>
                  <a:pt x="805" y="1167"/>
                </a:lnTo>
                <a:lnTo>
                  <a:pt x="800" y="1170"/>
                </a:lnTo>
                <a:lnTo>
                  <a:pt x="796" y="1174"/>
                </a:lnTo>
                <a:lnTo>
                  <a:pt x="791" y="1178"/>
                </a:lnTo>
                <a:lnTo>
                  <a:pt x="787" y="1181"/>
                </a:lnTo>
                <a:lnTo>
                  <a:pt x="783" y="1185"/>
                </a:lnTo>
                <a:lnTo>
                  <a:pt x="778" y="1188"/>
                </a:lnTo>
                <a:lnTo>
                  <a:pt x="774" y="1192"/>
                </a:lnTo>
                <a:lnTo>
                  <a:pt x="769" y="1195"/>
                </a:lnTo>
                <a:lnTo>
                  <a:pt x="765" y="1199"/>
                </a:lnTo>
                <a:lnTo>
                  <a:pt x="760" y="1202"/>
                </a:lnTo>
                <a:lnTo>
                  <a:pt x="755" y="1206"/>
                </a:lnTo>
                <a:lnTo>
                  <a:pt x="751" y="1209"/>
                </a:lnTo>
                <a:lnTo>
                  <a:pt x="746" y="1212"/>
                </a:lnTo>
                <a:lnTo>
                  <a:pt x="742" y="1216"/>
                </a:lnTo>
                <a:lnTo>
                  <a:pt x="737" y="1219"/>
                </a:lnTo>
                <a:lnTo>
                  <a:pt x="732" y="1222"/>
                </a:lnTo>
                <a:lnTo>
                  <a:pt x="728" y="1226"/>
                </a:lnTo>
                <a:lnTo>
                  <a:pt x="723" y="1229"/>
                </a:lnTo>
                <a:lnTo>
                  <a:pt x="718" y="1232"/>
                </a:lnTo>
                <a:lnTo>
                  <a:pt x="713" y="1236"/>
                </a:lnTo>
                <a:lnTo>
                  <a:pt x="708" y="1239"/>
                </a:lnTo>
                <a:lnTo>
                  <a:pt x="704" y="1242"/>
                </a:lnTo>
                <a:lnTo>
                  <a:pt x="699" y="1245"/>
                </a:lnTo>
                <a:lnTo>
                  <a:pt x="694" y="1248"/>
                </a:lnTo>
                <a:lnTo>
                  <a:pt x="689" y="1252"/>
                </a:lnTo>
                <a:lnTo>
                  <a:pt x="684" y="1255"/>
                </a:lnTo>
                <a:lnTo>
                  <a:pt x="679" y="1258"/>
                </a:lnTo>
                <a:lnTo>
                  <a:pt x="674" y="1261"/>
                </a:lnTo>
                <a:lnTo>
                  <a:pt x="670" y="1264"/>
                </a:lnTo>
                <a:lnTo>
                  <a:pt x="665" y="1267"/>
                </a:lnTo>
                <a:lnTo>
                  <a:pt x="660" y="1270"/>
                </a:lnTo>
                <a:lnTo>
                  <a:pt x="655" y="1273"/>
                </a:lnTo>
                <a:lnTo>
                  <a:pt x="650" y="1276"/>
                </a:lnTo>
                <a:lnTo>
                  <a:pt x="645" y="1279"/>
                </a:lnTo>
                <a:lnTo>
                  <a:pt x="640" y="1282"/>
                </a:lnTo>
                <a:lnTo>
                  <a:pt x="634" y="1285"/>
                </a:lnTo>
                <a:lnTo>
                  <a:pt x="629" y="1288"/>
                </a:lnTo>
                <a:lnTo>
                  <a:pt x="624" y="1291"/>
                </a:lnTo>
                <a:lnTo>
                  <a:pt x="619" y="1293"/>
                </a:lnTo>
                <a:lnTo>
                  <a:pt x="614" y="1296"/>
                </a:lnTo>
                <a:lnTo>
                  <a:pt x="609" y="1299"/>
                </a:lnTo>
                <a:lnTo>
                  <a:pt x="604" y="1302"/>
                </a:lnTo>
                <a:lnTo>
                  <a:pt x="599" y="1305"/>
                </a:lnTo>
                <a:lnTo>
                  <a:pt x="593" y="1307"/>
                </a:lnTo>
                <a:lnTo>
                  <a:pt x="588" y="1310"/>
                </a:lnTo>
                <a:lnTo>
                  <a:pt x="583" y="1313"/>
                </a:lnTo>
                <a:lnTo>
                  <a:pt x="578" y="1315"/>
                </a:lnTo>
                <a:lnTo>
                  <a:pt x="572" y="1318"/>
                </a:lnTo>
                <a:lnTo>
                  <a:pt x="567" y="1321"/>
                </a:lnTo>
                <a:lnTo>
                  <a:pt x="562" y="1323"/>
                </a:lnTo>
                <a:lnTo>
                  <a:pt x="557" y="1326"/>
                </a:lnTo>
                <a:lnTo>
                  <a:pt x="551" y="1329"/>
                </a:lnTo>
                <a:lnTo>
                  <a:pt x="546" y="1331"/>
                </a:lnTo>
                <a:lnTo>
                  <a:pt x="540" y="1334"/>
                </a:lnTo>
                <a:lnTo>
                  <a:pt x="535" y="1336"/>
                </a:lnTo>
                <a:lnTo>
                  <a:pt x="530" y="1339"/>
                </a:lnTo>
                <a:lnTo>
                  <a:pt x="524" y="1341"/>
                </a:lnTo>
                <a:lnTo>
                  <a:pt x="519" y="1343"/>
                </a:lnTo>
                <a:lnTo>
                  <a:pt x="513" y="1346"/>
                </a:lnTo>
                <a:lnTo>
                  <a:pt x="508" y="1348"/>
                </a:lnTo>
                <a:lnTo>
                  <a:pt x="503" y="1350"/>
                </a:lnTo>
                <a:lnTo>
                  <a:pt x="497" y="1353"/>
                </a:lnTo>
                <a:lnTo>
                  <a:pt x="492" y="1355"/>
                </a:lnTo>
                <a:lnTo>
                  <a:pt x="486" y="1357"/>
                </a:lnTo>
                <a:lnTo>
                  <a:pt x="481" y="1360"/>
                </a:lnTo>
                <a:lnTo>
                  <a:pt x="475" y="1362"/>
                </a:lnTo>
                <a:lnTo>
                  <a:pt x="469" y="1364"/>
                </a:lnTo>
                <a:lnTo>
                  <a:pt x="464" y="1366"/>
                </a:lnTo>
                <a:lnTo>
                  <a:pt x="458" y="1368"/>
                </a:lnTo>
                <a:lnTo>
                  <a:pt x="453" y="1370"/>
                </a:lnTo>
                <a:lnTo>
                  <a:pt x="447" y="1373"/>
                </a:lnTo>
                <a:lnTo>
                  <a:pt x="442" y="1375"/>
                </a:lnTo>
                <a:lnTo>
                  <a:pt x="436" y="1377"/>
                </a:lnTo>
                <a:lnTo>
                  <a:pt x="430" y="1379"/>
                </a:lnTo>
                <a:lnTo>
                  <a:pt x="425" y="1381"/>
                </a:lnTo>
                <a:lnTo>
                  <a:pt x="419" y="1383"/>
                </a:lnTo>
                <a:lnTo>
                  <a:pt x="413" y="1385"/>
                </a:lnTo>
                <a:lnTo>
                  <a:pt x="408" y="1387"/>
                </a:lnTo>
                <a:lnTo>
                  <a:pt x="402" y="1388"/>
                </a:lnTo>
                <a:lnTo>
                  <a:pt x="396" y="1390"/>
                </a:lnTo>
                <a:lnTo>
                  <a:pt x="390" y="1392"/>
                </a:lnTo>
                <a:lnTo>
                  <a:pt x="385" y="1394"/>
                </a:lnTo>
                <a:lnTo>
                  <a:pt x="379" y="1396"/>
                </a:lnTo>
                <a:lnTo>
                  <a:pt x="373" y="1398"/>
                </a:lnTo>
                <a:lnTo>
                  <a:pt x="367" y="1399"/>
                </a:lnTo>
                <a:lnTo>
                  <a:pt x="362" y="1401"/>
                </a:lnTo>
                <a:lnTo>
                  <a:pt x="356" y="1403"/>
                </a:lnTo>
                <a:lnTo>
                  <a:pt x="350" y="1404"/>
                </a:lnTo>
                <a:lnTo>
                  <a:pt x="344" y="1406"/>
                </a:lnTo>
                <a:lnTo>
                  <a:pt x="338" y="1408"/>
                </a:lnTo>
                <a:lnTo>
                  <a:pt x="333" y="1409"/>
                </a:lnTo>
                <a:lnTo>
                  <a:pt x="327" y="1411"/>
                </a:lnTo>
                <a:lnTo>
                  <a:pt x="321" y="1412"/>
                </a:lnTo>
                <a:lnTo>
                  <a:pt x="315" y="1414"/>
                </a:lnTo>
                <a:lnTo>
                  <a:pt x="309" y="1415"/>
                </a:lnTo>
                <a:lnTo>
                  <a:pt x="303" y="1417"/>
                </a:lnTo>
                <a:lnTo>
                  <a:pt x="297" y="1418"/>
                </a:lnTo>
                <a:lnTo>
                  <a:pt x="292" y="1419"/>
                </a:lnTo>
                <a:lnTo>
                  <a:pt x="286" y="1421"/>
                </a:lnTo>
                <a:lnTo>
                  <a:pt x="280" y="1422"/>
                </a:lnTo>
                <a:lnTo>
                  <a:pt x="274" y="1424"/>
                </a:lnTo>
                <a:lnTo>
                  <a:pt x="268" y="1425"/>
                </a:lnTo>
                <a:lnTo>
                  <a:pt x="262" y="1426"/>
                </a:lnTo>
                <a:lnTo>
                  <a:pt x="256" y="1427"/>
                </a:lnTo>
                <a:lnTo>
                  <a:pt x="250" y="1428"/>
                </a:lnTo>
                <a:lnTo>
                  <a:pt x="244" y="1430"/>
                </a:lnTo>
                <a:lnTo>
                  <a:pt x="238" y="1431"/>
                </a:lnTo>
                <a:lnTo>
                  <a:pt x="232" y="1432"/>
                </a:lnTo>
                <a:lnTo>
                  <a:pt x="226" y="1433"/>
                </a:lnTo>
                <a:lnTo>
                  <a:pt x="220" y="1434"/>
                </a:lnTo>
                <a:lnTo>
                  <a:pt x="214" y="1435"/>
                </a:lnTo>
                <a:lnTo>
                  <a:pt x="208" y="1436"/>
                </a:lnTo>
                <a:lnTo>
                  <a:pt x="202" y="1437"/>
                </a:lnTo>
                <a:lnTo>
                  <a:pt x="196" y="1438"/>
                </a:lnTo>
                <a:lnTo>
                  <a:pt x="190" y="1439"/>
                </a:lnTo>
                <a:lnTo>
                  <a:pt x="184" y="1440"/>
                </a:lnTo>
                <a:lnTo>
                  <a:pt x="178" y="1441"/>
                </a:lnTo>
                <a:lnTo>
                  <a:pt x="172" y="1441"/>
                </a:lnTo>
                <a:lnTo>
                  <a:pt x="166" y="1442"/>
                </a:lnTo>
                <a:lnTo>
                  <a:pt x="160" y="1443"/>
                </a:lnTo>
                <a:lnTo>
                  <a:pt x="154" y="1444"/>
                </a:lnTo>
                <a:lnTo>
                  <a:pt x="148" y="1444"/>
                </a:lnTo>
                <a:lnTo>
                  <a:pt x="141" y="1445"/>
                </a:lnTo>
                <a:lnTo>
                  <a:pt x="135" y="1446"/>
                </a:lnTo>
                <a:lnTo>
                  <a:pt x="129" y="1446"/>
                </a:lnTo>
                <a:lnTo>
                  <a:pt x="123" y="1447"/>
                </a:lnTo>
                <a:lnTo>
                  <a:pt x="117" y="1447"/>
                </a:lnTo>
                <a:lnTo>
                  <a:pt x="111" y="1448"/>
                </a:lnTo>
                <a:lnTo>
                  <a:pt x="105" y="1449"/>
                </a:lnTo>
                <a:lnTo>
                  <a:pt x="99" y="1449"/>
                </a:lnTo>
                <a:lnTo>
                  <a:pt x="93" y="1449"/>
                </a:lnTo>
                <a:lnTo>
                  <a:pt x="86" y="1450"/>
                </a:lnTo>
                <a:lnTo>
                  <a:pt x="80" y="1450"/>
                </a:lnTo>
                <a:lnTo>
                  <a:pt x="74" y="1451"/>
                </a:lnTo>
                <a:lnTo>
                  <a:pt x="68" y="1451"/>
                </a:lnTo>
                <a:lnTo>
                  <a:pt x="62" y="1451"/>
                </a:lnTo>
                <a:lnTo>
                  <a:pt x="56" y="1451"/>
                </a:lnTo>
                <a:lnTo>
                  <a:pt x="50" y="1452"/>
                </a:lnTo>
                <a:lnTo>
                  <a:pt x="43" y="1452"/>
                </a:lnTo>
                <a:lnTo>
                  <a:pt x="37" y="1452"/>
                </a:lnTo>
                <a:lnTo>
                  <a:pt x="31" y="1452"/>
                </a:lnTo>
                <a:lnTo>
                  <a:pt x="25" y="1452"/>
                </a:lnTo>
                <a:lnTo>
                  <a:pt x="19" y="1452"/>
                </a:lnTo>
                <a:lnTo>
                  <a:pt x="12" y="1452"/>
                </a:lnTo>
                <a:lnTo>
                  <a:pt x="6" y="1452"/>
                </a:lnTo>
                <a:lnTo>
                  <a:pt x="0" y="1452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4" name="Freeform 58"/>
          <p:cNvSpPr>
            <a:spLocks noChangeArrowheads="1"/>
          </p:cNvSpPr>
          <p:nvPr/>
        </p:nvSpPr>
        <p:spPr bwMode="auto">
          <a:xfrm>
            <a:off x="1911350" y="542925"/>
            <a:ext cx="2038350" cy="2833688"/>
          </a:xfrm>
          <a:custGeom>
            <a:avLst/>
            <a:gdLst>
              <a:gd name="T0" fmla="*/ 2147483646 w 1284"/>
              <a:gd name="T1" fmla="*/ 2147483646 h 1785"/>
              <a:gd name="T2" fmla="*/ 2147483646 w 1284"/>
              <a:gd name="T3" fmla="*/ 2147483646 h 1785"/>
              <a:gd name="T4" fmla="*/ 2147483646 w 1284"/>
              <a:gd name="T5" fmla="*/ 2147483646 h 1785"/>
              <a:gd name="T6" fmla="*/ 2147483646 w 1284"/>
              <a:gd name="T7" fmla="*/ 2147483646 h 1785"/>
              <a:gd name="T8" fmla="*/ 2147483646 w 1284"/>
              <a:gd name="T9" fmla="*/ 2147483646 h 1785"/>
              <a:gd name="T10" fmla="*/ 2147483646 w 1284"/>
              <a:gd name="T11" fmla="*/ 2147483646 h 1785"/>
              <a:gd name="T12" fmla="*/ 2147483646 w 1284"/>
              <a:gd name="T13" fmla="*/ 2147483646 h 1785"/>
              <a:gd name="T14" fmla="*/ 2147483646 w 1284"/>
              <a:gd name="T15" fmla="*/ 2147483646 h 1785"/>
              <a:gd name="T16" fmla="*/ 2147483646 w 1284"/>
              <a:gd name="T17" fmla="*/ 2147483646 h 1785"/>
              <a:gd name="T18" fmla="*/ 2147483646 w 1284"/>
              <a:gd name="T19" fmla="*/ 2147483646 h 1785"/>
              <a:gd name="T20" fmla="*/ 2147483646 w 1284"/>
              <a:gd name="T21" fmla="*/ 2147483646 h 1785"/>
              <a:gd name="T22" fmla="*/ 2147483646 w 1284"/>
              <a:gd name="T23" fmla="*/ 2147483646 h 1785"/>
              <a:gd name="T24" fmla="*/ 2147483646 w 1284"/>
              <a:gd name="T25" fmla="*/ 2147483646 h 1785"/>
              <a:gd name="T26" fmla="*/ 2147483646 w 1284"/>
              <a:gd name="T27" fmla="*/ 2147483646 h 1785"/>
              <a:gd name="T28" fmla="*/ 2147483646 w 1284"/>
              <a:gd name="T29" fmla="*/ 2147483646 h 1785"/>
              <a:gd name="T30" fmla="*/ 2147483646 w 1284"/>
              <a:gd name="T31" fmla="*/ 2147483646 h 1785"/>
              <a:gd name="T32" fmla="*/ 2147483646 w 1284"/>
              <a:gd name="T33" fmla="*/ 2147483646 h 1785"/>
              <a:gd name="T34" fmla="*/ 2147483646 w 1284"/>
              <a:gd name="T35" fmla="*/ 2147483646 h 1785"/>
              <a:gd name="T36" fmla="*/ 2147483646 w 1284"/>
              <a:gd name="T37" fmla="*/ 2147483646 h 1785"/>
              <a:gd name="T38" fmla="*/ 2147483646 w 1284"/>
              <a:gd name="T39" fmla="*/ 2147483646 h 1785"/>
              <a:gd name="T40" fmla="*/ 2147483646 w 1284"/>
              <a:gd name="T41" fmla="*/ 2147483646 h 1785"/>
              <a:gd name="T42" fmla="*/ 2147483646 w 1284"/>
              <a:gd name="T43" fmla="*/ 2147483646 h 1785"/>
              <a:gd name="T44" fmla="*/ 2147483646 w 1284"/>
              <a:gd name="T45" fmla="*/ 2147483646 h 1785"/>
              <a:gd name="T46" fmla="*/ 2147483646 w 1284"/>
              <a:gd name="T47" fmla="*/ 2147483646 h 1785"/>
              <a:gd name="T48" fmla="*/ 2147483646 w 1284"/>
              <a:gd name="T49" fmla="*/ 2147483646 h 1785"/>
              <a:gd name="T50" fmla="*/ 2147483646 w 1284"/>
              <a:gd name="T51" fmla="*/ 2147483646 h 1785"/>
              <a:gd name="T52" fmla="*/ 2147483646 w 1284"/>
              <a:gd name="T53" fmla="*/ 2147483646 h 1785"/>
              <a:gd name="T54" fmla="*/ 2147483646 w 1284"/>
              <a:gd name="T55" fmla="*/ 2147483646 h 1785"/>
              <a:gd name="T56" fmla="*/ 2147483646 w 1284"/>
              <a:gd name="T57" fmla="*/ 2147483646 h 1785"/>
              <a:gd name="T58" fmla="*/ 2147483646 w 1284"/>
              <a:gd name="T59" fmla="*/ 2147483646 h 1785"/>
              <a:gd name="T60" fmla="*/ 2147483646 w 1284"/>
              <a:gd name="T61" fmla="*/ 2147483646 h 1785"/>
              <a:gd name="T62" fmla="*/ 2147483646 w 1284"/>
              <a:gd name="T63" fmla="*/ 2147483646 h 1785"/>
              <a:gd name="T64" fmla="*/ 2147483646 w 1284"/>
              <a:gd name="T65" fmla="*/ 2147483646 h 1785"/>
              <a:gd name="T66" fmla="*/ 2147483646 w 1284"/>
              <a:gd name="T67" fmla="*/ 2147483646 h 1785"/>
              <a:gd name="T68" fmla="*/ 2147483646 w 1284"/>
              <a:gd name="T69" fmla="*/ 2147483646 h 1785"/>
              <a:gd name="T70" fmla="*/ 2147483646 w 1284"/>
              <a:gd name="T71" fmla="*/ 2147483646 h 1785"/>
              <a:gd name="T72" fmla="*/ 2147483646 w 1284"/>
              <a:gd name="T73" fmla="*/ 2147483646 h 1785"/>
              <a:gd name="T74" fmla="*/ 2147483646 w 1284"/>
              <a:gd name="T75" fmla="*/ 2147483646 h 1785"/>
              <a:gd name="T76" fmla="*/ 2147483646 w 1284"/>
              <a:gd name="T77" fmla="*/ 2147483646 h 1785"/>
              <a:gd name="T78" fmla="*/ 2147483646 w 1284"/>
              <a:gd name="T79" fmla="*/ 2147483646 h 1785"/>
              <a:gd name="T80" fmla="*/ 2147483646 w 1284"/>
              <a:gd name="T81" fmla="*/ 2147483646 h 1785"/>
              <a:gd name="T82" fmla="*/ 2147483646 w 1284"/>
              <a:gd name="T83" fmla="*/ 2147483646 h 1785"/>
              <a:gd name="T84" fmla="*/ 2147483646 w 1284"/>
              <a:gd name="T85" fmla="*/ 2147483646 h 1785"/>
              <a:gd name="T86" fmla="*/ 2147483646 w 1284"/>
              <a:gd name="T87" fmla="*/ 2147483646 h 1785"/>
              <a:gd name="T88" fmla="*/ 2147483646 w 1284"/>
              <a:gd name="T89" fmla="*/ 2147483646 h 1785"/>
              <a:gd name="T90" fmla="*/ 2147483646 w 1284"/>
              <a:gd name="T91" fmla="*/ 2147483646 h 1785"/>
              <a:gd name="T92" fmla="*/ 2147483646 w 1284"/>
              <a:gd name="T93" fmla="*/ 2147483646 h 1785"/>
              <a:gd name="T94" fmla="*/ 2147483646 w 1284"/>
              <a:gd name="T95" fmla="*/ 2147483646 h 1785"/>
              <a:gd name="T96" fmla="*/ 2147483646 w 1284"/>
              <a:gd name="T97" fmla="*/ 2147483646 h 1785"/>
              <a:gd name="T98" fmla="*/ 2147483646 w 1284"/>
              <a:gd name="T99" fmla="*/ 2147483646 h 1785"/>
              <a:gd name="T100" fmla="*/ 2147483646 w 1284"/>
              <a:gd name="T101" fmla="*/ 2147483646 h 1785"/>
              <a:gd name="T102" fmla="*/ 2147483646 w 1284"/>
              <a:gd name="T103" fmla="*/ 2147483646 h 1785"/>
              <a:gd name="T104" fmla="*/ 2147483646 w 1284"/>
              <a:gd name="T105" fmla="*/ 2147483646 h 1785"/>
              <a:gd name="T106" fmla="*/ 2147483646 w 1284"/>
              <a:gd name="T107" fmla="*/ 2147483646 h 1785"/>
              <a:gd name="T108" fmla="*/ 2147483646 w 1284"/>
              <a:gd name="T109" fmla="*/ 2147483646 h 1785"/>
              <a:gd name="T110" fmla="*/ 2147483646 w 1284"/>
              <a:gd name="T111" fmla="*/ 2147483646 h 1785"/>
              <a:gd name="T112" fmla="*/ 2147483646 w 1284"/>
              <a:gd name="T113" fmla="*/ 2147483646 h 1785"/>
              <a:gd name="T114" fmla="*/ 2147483646 w 1284"/>
              <a:gd name="T115" fmla="*/ 2147483646 h 1785"/>
              <a:gd name="T116" fmla="*/ 2147483646 w 1284"/>
              <a:gd name="T117" fmla="*/ 2147483646 h 1785"/>
              <a:gd name="T118" fmla="*/ 2147483646 w 1284"/>
              <a:gd name="T119" fmla="*/ 2147483646 h 17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4" h="1785">
                <a:moveTo>
                  <a:pt x="906" y="0"/>
                </a:moveTo>
                <a:lnTo>
                  <a:pt x="912" y="5"/>
                </a:lnTo>
                <a:lnTo>
                  <a:pt x="917" y="9"/>
                </a:lnTo>
                <a:lnTo>
                  <a:pt x="923" y="13"/>
                </a:lnTo>
                <a:lnTo>
                  <a:pt x="928" y="18"/>
                </a:lnTo>
                <a:lnTo>
                  <a:pt x="934" y="22"/>
                </a:lnTo>
                <a:lnTo>
                  <a:pt x="939" y="27"/>
                </a:lnTo>
                <a:lnTo>
                  <a:pt x="944" y="31"/>
                </a:lnTo>
                <a:lnTo>
                  <a:pt x="949" y="36"/>
                </a:lnTo>
                <a:lnTo>
                  <a:pt x="955" y="40"/>
                </a:lnTo>
                <a:lnTo>
                  <a:pt x="960" y="45"/>
                </a:lnTo>
                <a:lnTo>
                  <a:pt x="965" y="49"/>
                </a:lnTo>
                <a:lnTo>
                  <a:pt x="970" y="54"/>
                </a:lnTo>
                <a:lnTo>
                  <a:pt x="975" y="58"/>
                </a:lnTo>
                <a:lnTo>
                  <a:pt x="980" y="63"/>
                </a:lnTo>
                <a:lnTo>
                  <a:pt x="985" y="67"/>
                </a:lnTo>
                <a:lnTo>
                  <a:pt x="990" y="72"/>
                </a:lnTo>
                <a:lnTo>
                  <a:pt x="995" y="76"/>
                </a:lnTo>
                <a:lnTo>
                  <a:pt x="999" y="81"/>
                </a:lnTo>
                <a:lnTo>
                  <a:pt x="1004" y="85"/>
                </a:lnTo>
                <a:lnTo>
                  <a:pt x="1009" y="90"/>
                </a:lnTo>
                <a:lnTo>
                  <a:pt x="1013" y="94"/>
                </a:lnTo>
                <a:lnTo>
                  <a:pt x="1018" y="99"/>
                </a:lnTo>
                <a:lnTo>
                  <a:pt x="1023" y="104"/>
                </a:lnTo>
                <a:lnTo>
                  <a:pt x="1027" y="108"/>
                </a:lnTo>
                <a:lnTo>
                  <a:pt x="1032" y="113"/>
                </a:lnTo>
                <a:lnTo>
                  <a:pt x="1036" y="117"/>
                </a:lnTo>
                <a:lnTo>
                  <a:pt x="1041" y="122"/>
                </a:lnTo>
                <a:lnTo>
                  <a:pt x="1045" y="127"/>
                </a:lnTo>
                <a:lnTo>
                  <a:pt x="1049" y="131"/>
                </a:lnTo>
                <a:lnTo>
                  <a:pt x="1053" y="136"/>
                </a:lnTo>
                <a:lnTo>
                  <a:pt x="1058" y="141"/>
                </a:lnTo>
                <a:lnTo>
                  <a:pt x="1062" y="145"/>
                </a:lnTo>
                <a:lnTo>
                  <a:pt x="1066" y="150"/>
                </a:lnTo>
                <a:lnTo>
                  <a:pt x="1070" y="155"/>
                </a:lnTo>
                <a:lnTo>
                  <a:pt x="1074" y="159"/>
                </a:lnTo>
                <a:lnTo>
                  <a:pt x="1078" y="164"/>
                </a:lnTo>
                <a:lnTo>
                  <a:pt x="1082" y="169"/>
                </a:lnTo>
                <a:lnTo>
                  <a:pt x="1086" y="174"/>
                </a:lnTo>
                <a:lnTo>
                  <a:pt x="1090" y="178"/>
                </a:lnTo>
                <a:lnTo>
                  <a:pt x="1094" y="183"/>
                </a:lnTo>
                <a:lnTo>
                  <a:pt x="1098" y="188"/>
                </a:lnTo>
                <a:lnTo>
                  <a:pt x="1102" y="192"/>
                </a:lnTo>
                <a:lnTo>
                  <a:pt x="1105" y="197"/>
                </a:lnTo>
                <a:lnTo>
                  <a:pt x="1109" y="202"/>
                </a:lnTo>
                <a:lnTo>
                  <a:pt x="1113" y="207"/>
                </a:lnTo>
                <a:lnTo>
                  <a:pt x="1116" y="211"/>
                </a:lnTo>
                <a:lnTo>
                  <a:pt x="1120" y="216"/>
                </a:lnTo>
                <a:lnTo>
                  <a:pt x="1123" y="221"/>
                </a:lnTo>
                <a:lnTo>
                  <a:pt x="1127" y="226"/>
                </a:lnTo>
                <a:lnTo>
                  <a:pt x="1130" y="231"/>
                </a:lnTo>
                <a:lnTo>
                  <a:pt x="1134" y="235"/>
                </a:lnTo>
                <a:lnTo>
                  <a:pt x="1137" y="240"/>
                </a:lnTo>
                <a:lnTo>
                  <a:pt x="1140" y="245"/>
                </a:lnTo>
                <a:lnTo>
                  <a:pt x="1144" y="250"/>
                </a:lnTo>
                <a:lnTo>
                  <a:pt x="1147" y="255"/>
                </a:lnTo>
                <a:lnTo>
                  <a:pt x="1150" y="260"/>
                </a:lnTo>
                <a:lnTo>
                  <a:pt x="1153" y="264"/>
                </a:lnTo>
                <a:lnTo>
                  <a:pt x="1156" y="269"/>
                </a:lnTo>
                <a:lnTo>
                  <a:pt x="1159" y="274"/>
                </a:lnTo>
                <a:lnTo>
                  <a:pt x="1162" y="279"/>
                </a:lnTo>
                <a:lnTo>
                  <a:pt x="1165" y="284"/>
                </a:lnTo>
                <a:lnTo>
                  <a:pt x="1168" y="289"/>
                </a:lnTo>
                <a:lnTo>
                  <a:pt x="1171" y="293"/>
                </a:lnTo>
                <a:lnTo>
                  <a:pt x="1174" y="298"/>
                </a:lnTo>
                <a:lnTo>
                  <a:pt x="1177" y="303"/>
                </a:lnTo>
                <a:lnTo>
                  <a:pt x="1180" y="308"/>
                </a:lnTo>
                <a:lnTo>
                  <a:pt x="1183" y="313"/>
                </a:lnTo>
                <a:lnTo>
                  <a:pt x="1185" y="318"/>
                </a:lnTo>
                <a:lnTo>
                  <a:pt x="1188" y="323"/>
                </a:lnTo>
                <a:lnTo>
                  <a:pt x="1191" y="328"/>
                </a:lnTo>
                <a:lnTo>
                  <a:pt x="1193" y="333"/>
                </a:lnTo>
                <a:lnTo>
                  <a:pt x="1196" y="337"/>
                </a:lnTo>
                <a:lnTo>
                  <a:pt x="1198" y="342"/>
                </a:lnTo>
                <a:lnTo>
                  <a:pt x="1201" y="347"/>
                </a:lnTo>
                <a:lnTo>
                  <a:pt x="1203" y="352"/>
                </a:lnTo>
                <a:lnTo>
                  <a:pt x="1206" y="357"/>
                </a:lnTo>
                <a:lnTo>
                  <a:pt x="1208" y="362"/>
                </a:lnTo>
                <a:lnTo>
                  <a:pt x="1210" y="367"/>
                </a:lnTo>
                <a:lnTo>
                  <a:pt x="1213" y="372"/>
                </a:lnTo>
                <a:lnTo>
                  <a:pt x="1215" y="377"/>
                </a:lnTo>
                <a:lnTo>
                  <a:pt x="1217" y="382"/>
                </a:lnTo>
                <a:lnTo>
                  <a:pt x="1219" y="387"/>
                </a:lnTo>
                <a:lnTo>
                  <a:pt x="1222" y="392"/>
                </a:lnTo>
                <a:lnTo>
                  <a:pt x="1224" y="397"/>
                </a:lnTo>
                <a:lnTo>
                  <a:pt x="1226" y="402"/>
                </a:lnTo>
                <a:lnTo>
                  <a:pt x="1228" y="407"/>
                </a:lnTo>
                <a:lnTo>
                  <a:pt x="1230" y="412"/>
                </a:lnTo>
                <a:lnTo>
                  <a:pt x="1232" y="417"/>
                </a:lnTo>
                <a:lnTo>
                  <a:pt x="1234" y="422"/>
                </a:lnTo>
                <a:lnTo>
                  <a:pt x="1236" y="427"/>
                </a:lnTo>
                <a:lnTo>
                  <a:pt x="1237" y="432"/>
                </a:lnTo>
                <a:lnTo>
                  <a:pt x="1239" y="437"/>
                </a:lnTo>
                <a:lnTo>
                  <a:pt x="1241" y="441"/>
                </a:lnTo>
                <a:lnTo>
                  <a:pt x="1243" y="446"/>
                </a:lnTo>
                <a:lnTo>
                  <a:pt x="1244" y="451"/>
                </a:lnTo>
                <a:lnTo>
                  <a:pt x="1246" y="456"/>
                </a:lnTo>
                <a:lnTo>
                  <a:pt x="1248" y="461"/>
                </a:lnTo>
                <a:lnTo>
                  <a:pt x="1249" y="466"/>
                </a:lnTo>
                <a:lnTo>
                  <a:pt x="1251" y="471"/>
                </a:lnTo>
                <a:lnTo>
                  <a:pt x="1252" y="476"/>
                </a:lnTo>
                <a:lnTo>
                  <a:pt x="1254" y="481"/>
                </a:lnTo>
                <a:lnTo>
                  <a:pt x="1255" y="486"/>
                </a:lnTo>
                <a:lnTo>
                  <a:pt x="1257" y="491"/>
                </a:lnTo>
                <a:lnTo>
                  <a:pt x="1258" y="496"/>
                </a:lnTo>
                <a:lnTo>
                  <a:pt x="1259" y="501"/>
                </a:lnTo>
                <a:lnTo>
                  <a:pt x="1261" y="507"/>
                </a:lnTo>
                <a:lnTo>
                  <a:pt x="1262" y="512"/>
                </a:lnTo>
                <a:lnTo>
                  <a:pt x="1263" y="517"/>
                </a:lnTo>
                <a:lnTo>
                  <a:pt x="1264" y="522"/>
                </a:lnTo>
                <a:lnTo>
                  <a:pt x="1266" y="527"/>
                </a:lnTo>
                <a:lnTo>
                  <a:pt x="1267" y="532"/>
                </a:lnTo>
                <a:lnTo>
                  <a:pt x="1268" y="537"/>
                </a:lnTo>
                <a:lnTo>
                  <a:pt x="1269" y="542"/>
                </a:lnTo>
                <a:lnTo>
                  <a:pt x="1270" y="547"/>
                </a:lnTo>
                <a:lnTo>
                  <a:pt x="1271" y="552"/>
                </a:lnTo>
                <a:lnTo>
                  <a:pt x="1272" y="557"/>
                </a:lnTo>
                <a:lnTo>
                  <a:pt x="1273" y="562"/>
                </a:lnTo>
                <a:lnTo>
                  <a:pt x="1274" y="567"/>
                </a:lnTo>
                <a:lnTo>
                  <a:pt x="1274" y="572"/>
                </a:lnTo>
                <a:lnTo>
                  <a:pt x="1275" y="577"/>
                </a:lnTo>
                <a:lnTo>
                  <a:pt x="1276" y="582"/>
                </a:lnTo>
                <a:lnTo>
                  <a:pt x="1277" y="587"/>
                </a:lnTo>
                <a:lnTo>
                  <a:pt x="1277" y="592"/>
                </a:lnTo>
                <a:lnTo>
                  <a:pt x="1278" y="597"/>
                </a:lnTo>
                <a:lnTo>
                  <a:pt x="1279" y="602"/>
                </a:lnTo>
                <a:lnTo>
                  <a:pt x="1279" y="607"/>
                </a:lnTo>
                <a:lnTo>
                  <a:pt x="1280" y="612"/>
                </a:lnTo>
                <a:lnTo>
                  <a:pt x="1280" y="617"/>
                </a:lnTo>
                <a:lnTo>
                  <a:pt x="1281" y="622"/>
                </a:lnTo>
                <a:lnTo>
                  <a:pt x="1281" y="627"/>
                </a:lnTo>
                <a:lnTo>
                  <a:pt x="1282" y="632"/>
                </a:lnTo>
                <a:lnTo>
                  <a:pt x="1282" y="637"/>
                </a:lnTo>
                <a:lnTo>
                  <a:pt x="1283" y="642"/>
                </a:lnTo>
                <a:lnTo>
                  <a:pt x="1283" y="647"/>
                </a:lnTo>
                <a:lnTo>
                  <a:pt x="1283" y="652"/>
                </a:lnTo>
                <a:lnTo>
                  <a:pt x="1284" y="657"/>
                </a:lnTo>
                <a:lnTo>
                  <a:pt x="1284" y="662"/>
                </a:lnTo>
                <a:lnTo>
                  <a:pt x="1284" y="667"/>
                </a:lnTo>
                <a:lnTo>
                  <a:pt x="1284" y="672"/>
                </a:lnTo>
                <a:lnTo>
                  <a:pt x="1284" y="677"/>
                </a:lnTo>
                <a:lnTo>
                  <a:pt x="1284" y="682"/>
                </a:lnTo>
                <a:lnTo>
                  <a:pt x="1284" y="687"/>
                </a:lnTo>
                <a:lnTo>
                  <a:pt x="1284" y="692"/>
                </a:lnTo>
                <a:lnTo>
                  <a:pt x="1284" y="697"/>
                </a:lnTo>
                <a:lnTo>
                  <a:pt x="1284" y="702"/>
                </a:lnTo>
                <a:lnTo>
                  <a:pt x="1284" y="708"/>
                </a:lnTo>
                <a:lnTo>
                  <a:pt x="1284" y="713"/>
                </a:lnTo>
                <a:lnTo>
                  <a:pt x="1284" y="718"/>
                </a:lnTo>
                <a:lnTo>
                  <a:pt x="1284" y="723"/>
                </a:lnTo>
                <a:lnTo>
                  <a:pt x="1284" y="728"/>
                </a:lnTo>
                <a:lnTo>
                  <a:pt x="1284" y="733"/>
                </a:lnTo>
                <a:lnTo>
                  <a:pt x="1283" y="738"/>
                </a:lnTo>
                <a:lnTo>
                  <a:pt x="1283" y="743"/>
                </a:lnTo>
                <a:lnTo>
                  <a:pt x="1283" y="748"/>
                </a:lnTo>
                <a:lnTo>
                  <a:pt x="1282" y="753"/>
                </a:lnTo>
                <a:lnTo>
                  <a:pt x="1282" y="758"/>
                </a:lnTo>
                <a:lnTo>
                  <a:pt x="1282" y="763"/>
                </a:lnTo>
                <a:lnTo>
                  <a:pt x="1281" y="768"/>
                </a:lnTo>
                <a:lnTo>
                  <a:pt x="1281" y="773"/>
                </a:lnTo>
                <a:lnTo>
                  <a:pt x="1280" y="777"/>
                </a:lnTo>
                <a:lnTo>
                  <a:pt x="1280" y="782"/>
                </a:lnTo>
                <a:lnTo>
                  <a:pt x="1279" y="787"/>
                </a:lnTo>
                <a:lnTo>
                  <a:pt x="1279" y="792"/>
                </a:lnTo>
                <a:lnTo>
                  <a:pt x="1278" y="797"/>
                </a:lnTo>
                <a:lnTo>
                  <a:pt x="1277" y="802"/>
                </a:lnTo>
                <a:lnTo>
                  <a:pt x="1277" y="807"/>
                </a:lnTo>
                <a:lnTo>
                  <a:pt x="1276" y="812"/>
                </a:lnTo>
                <a:lnTo>
                  <a:pt x="1275" y="817"/>
                </a:lnTo>
                <a:lnTo>
                  <a:pt x="1274" y="822"/>
                </a:lnTo>
                <a:lnTo>
                  <a:pt x="1273" y="827"/>
                </a:lnTo>
                <a:lnTo>
                  <a:pt x="1273" y="832"/>
                </a:lnTo>
                <a:lnTo>
                  <a:pt x="1272" y="837"/>
                </a:lnTo>
                <a:lnTo>
                  <a:pt x="1271" y="842"/>
                </a:lnTo>
                <a:lnTo>
                  <a:pt x="1270" y="847"/>
                </a:lnTo>
                <a:lnTo>
                  <a:pt x="1269" y="852"/>
                </a:lnTo>
                <a:lnTo>
                  <a:pt x="1268" y="857"/>
                </a:lnTo>
                <a:lnTo>
                  <a:pt x="1267" y="862"/>
                </a:lnTo>
                <a:lnTo>
                  <a:pt x="1266" y="867"/>
                </a:lnTo>
                <a:lnTo>
                  <a:pt x="1265" y="872"/>
                </a:lnTo>
                <a:lnTo>
                  <a:pt x="1264" y="876"/>
                </a:lnTo>
                <a:lnTo>
                  <a:pt x="1263" y="881"/>
                </a:lnTo>
                <a:lnTo>
                  <a:pt x="1261" y="886"/>
                </a:lnTo>
                <a:lnTo>
                  <a:pt x="1260" y="891"/>
                </a:lnTo>
                <a:lnTo>
                  <a:pt x="1259" y="896"/>
                </a:lnTo>
                <a:lnTo>
                  <a:pt x="1258" y="901"/>
                </a:lnTo>
                <a:lnTo>
                  <a:pt x="1256" y="906"/>
                </a:lnTo>
                <a:lnTo>
                  <a:pt x="1255" y="911"/>
                </a:lnTo>
                <a:lnTo>
                  <a:pt x="1254" y="916"/>
                </a:lnTo>
                <a:lnTo>
                  <a:pt x="1252" y="920"/>
                </a:lnTo>
                <a:lnTo>
                  <a:pt x="1251" y="925"/>
                </a:lnTo>
                <a:lnTo>
                  <a:pt x="1250" y="930"/>
                </a:lnTo>
                <a:lnTo>
                  <a:pt x="1248" y="935"/>
                </a:lnTo>
                <a:lnTo>
                  <a:pt x="1247" y="940"/>
                </a:lnTo>
                <a:lnTo>
                  <a:pt x="1245" y="945"/>
                </a:lnTo>
                <a:lnTo>
                  <a:pt x="1244" y="950"/>
                </a:lnTo>
                <a:lnTo>
                  <a:pt x="1242" y="954"/>
                </a:lnTo>
                <a:lnTo>
                  <a:pt x="1240" y="959"/>
                </a:lnTo>
                <a:lnTo>
                  <a:pt x="1239" y="964"/>
                </a:lnTo>
                <a:lnTo>
                  <a:pt x="1237" y="969"/>
                </a:lnTo>
                <a:lnTo>
                  <a:pt x="1236" y="974"/>
                </a:lnTo>
                <a:lnTo>
                  <a:pt x="1234" y="979"/>
                </a:lnTo>
                <a:lnTo>
                  <a:pt x="1232" y="983"/>
                </a:lnTo>
                <a:lnTo>
                  <a:pt x="1230" y="988"/>
                </a:lnTo>
                <a:lnTo>
                  <a:pt x="1229" y="993"/>
                </a:lnTo>
                <a:lnTo>
                  <a:pt x="1227" y="998"/>
                </a:lnTo>
                <a:lnTo>
                  <a:pt x="1225" y="1002"/>
                </a:lnTo>
                <a:lnTo>
                  <a:pt x="1223" y="1007"/>
                </a:lnTo>
                <a:lnTo>
                  <a:pt x="1221" y="1012"/>
                </a:lnTo>
                <a:lnTo>
                  <a:pt x="1219" y="1017"/>
                </a:lnTo>
                <a:lnTo>
                  <a:pt x="1217" y="1021"/>
                </a:lnTo>
                <a:lnTo>
                  <a:pt x="1215" y="1026"/>
                </a:lnTo>
                <a:lnTo>
                  <a:pt x="1213" y="1031"/>
                </a:lnTo>
                <a:lnTo>
                  <a:pt x="1211" y="1036"/>
                </a:lnTo>
                <a:lnTo>
                  <a:pt x="1209" y="1040"/>
                </a:lnTo>
                <a:lnTo>
                  <a:pt x="1207" y="1045"/>
                </a:lnTo>
                <a:lnTo>
                  <a:pt x="1205" y="1050"/>
                </a:lnTo>
                <a:lnTo>
                  <a:pt x="1203" y="1054"/>
                </a:lnTo>
                <a:lnTo>
                  <a:pt x="1201" y="1059"/>
                </a:lnTo>
                <a:lnTo>
                  <a:pt x="1199" y="1064"/>
                </a:lnTo>
                <a:lnTo>
                  <a:pt x="1196" y="1068"/>
                </a:lnTo>
                <a:lnTo>
                  <a:pt x="1194" y="1073"/>
                </a:lnTo>
                <a:lnTo>
                  <a:pt x="1192" y="1078"/>
                </a:lnTo>
                <a:lnTo>
                  <a:pt x="1190" y="1082"/>
                </a:lnTo>
                <a:lnTo>
                  <a:pt x="1187" y="1087"/>
                </a:lnTo>
                <a:lnTo>
                  <a:pt x="1185" y="1092"/>
                </a:lnTo>
                <a:lnTo>
                  <a:pt x="1183" y="1096"/>
                </a:lnTo>
                <a:lnTo>
                  <a:pt x="1180" y="1101"/>
                </a:lnTo>
                <a:lnTo>
                  <a:pt x="1178" y="1106"/>
                </a:lnTo>
                <a:lnTo>
                  <a:pt x="1175" y="1110"/>
                </a:lnTo>
                <a:lnTo>
                  <a:pt x="1173" y="1115"/>
                </a:lnTo>
                <a:lnTo>
                  <a:pt x="1170" y="1119"/>
                </a:lnTo>
                <a:lnTo>
                  <a:pt x="1168" y="1124"/>
                </a:lnTo>
                <a:lnTo>
                  <a:pt x="1165" y="1129"/>
                </a:lnTo>
                <a:lnTo>
                  <a:pt x="1163" y="1133"/>
                </a:lnTo>
                <a:lnTo>
                  <a:pt x="1160" y="1138"/>
                </a:lnTo>
                <a:lnTo>
                  <a:pt x="1158" y="1142"/>
                </a:lnTo>
                <a:lnTo>
                  <a:pt x="1155" y="1147"/>
                </a:lnTo>
                <a:lnTo>
                  <a:pt x="1152" y="1151"/>
                </a:lnTo>
                <a:lnTo>
                  <a:pt x="1150" y="1156"/>
                </a:lnTo>
                <a:lnTo>
                  <a:pt x="1147" y="1160"/>
                </a:lnTo>
                <a:lnTo>
                  <a:pt x="1144" y="1165"/>
                </a:lnTo>
                <a:lnTo>
                  <a:pt x="1141" y="1169"/>
                </a:lnTo>
                <a:lnTo>
                  <a:pt x="1139" y="1174"/>
                </a:lnTo>
                <a:lnTo>
                  <a:pt x="1136" y="1178"/>
                </a:lnTo>
                <a:lnTo>
                  <a:pt x="1133" y="1183"/>
                </a:lnTo>
                <a:lnTo>
                  <a:pt x="1130" y="1187"/>
                </a:lnTo>
                <a:lnTo>
                  <a:pt x="1127" y="1191"/>
                </a:lnTo>
                <a:lnTo>
                  <a:pt x="1124" y="1196"/>
                </a:lnTo>
                <a:lnTo>
                  <a:pt x="1121" y="1200"/>
                </a:lnTo>
                <a:lnTo>
                  <a:pt x="1118" y="1205"/>
                </a:lnTo>
                <a:lnTo>
                  <a:pt x="1116" y="1209"/>
                </a:lnTo>
                <a:lnTo>
                  <a:pt x="1113" y="1214"/>
                </a:lnTo>
                <a:lnTo>
                  <a:pt x="1110" y="1218"/>
                </a:lnTo>
                <a:lnTo>
                  <a:pt x="1106" y="1222"/>
                </a:lnTo>
                <a:lnTo>
                  <a:pt x="1103" y="1227"/>
                </a:lnTo>
                <a:lnTo>
                  <a:pt x="1100" y="1231"/>
                </a:lnTo>
                <a:lnTo>
                  <a:pt x="1097" y="1235"/>
                </a:lnTo>
                <a:lnTo>
                  <a:pt x="1094" y="1240"/>
                </a:lnTo>
                <a:lnTo>
                  <a:pt x="1091" y="1244"/>
                </a:lnTo>
                <a:lnTo>
                  <a:pt x="1088" y="1248"/>
                </a:lnTo>
                <a:lnTo>
                  <a:pt x="1085" y="1253"/>
                </a:lnTo>
                <a:lnTo>
                  <a:pt x="1081" y="1257"/>
                </a:lnTo>
                <a:lnTo>
                  <a:pt x="1078" y="1261"/>
                </a:lnTo>
                <a:lnTo>
                  <a:pt x="1075" y="1265"/>
                </a:lnTo>
                <a:lnTo>
                  <a:pt x="1072" y="1270"/>
                </a:lnTo>
                <a:lnTo>
                  <a:pt x="1068" y="1274"/>
                </a:lnTo>
                <a:lnTo>
                  <a:pt x="1065" y="1278"/>
                </a:lnTo>
                <a:lnTo>
                  <a:pt x="1062" y="1282"/>
                </a:lnTo>
                <a:lnTo>
                  <a:pt x="1058" y="1286"/>
                </a:lnTo>
                <a:lnTo>
                  <a:pt x="1055" y="1291"/>
                </a:lnTo>
                <a:lnTo>
                  <a:pt x="1051" y="1295"/>
                </a:lnTo>
                <a:lnTo>
                  <a:pt x="1048" y="1299"/>
                </a:lnTo>
                <a:lnTo>
                  <a:pt x="1045" y="1303"/>
                </a:lnTo>
                <a:lnTo>
                  <a:pt x="1041" y="1307"/>
                </a:lnTo>
                <a:lnTo>
                  <a:pt x="1038" y="1311"/>
                </a:lnTo>
                <a:lnTo>
                  <a:pt x="1034" y="1316"/>
                </a:lnTo>
                <a:lnTo>
                  <a:pt x="1031" y="1320"/>
                </a:lnTo>
                <a:lnTo>
                  <a:pt x="1027" y="1324"/>
                </a:lnTo>
                <a:lnTo>
                  <a:pt x="1023" y="1328"/>
                </a:lnTo>
                <a:lnTo>
                  <a:pt x="1020" y="1332"/>
                </a:lnTo>
                <a:lnTo>
                  <a:pt x="1016" y="1336"/>
                </a:lnTo>
                <a:lnTo>
                  <a:pt x="1013" y="1340"/>
                </a:lnTo>
                <a:lnTo>
                  <a:pt x="1009" y="1344"/>
                </a:lnTo>
                <a:lnTo>
                  <a:pt x="1005" y="1348"/>
                </a:lnTo>
                <a:lnTo>
                  <a:pt x="1002" y="1352"/>
                </a:lnTo>
                <a:lnTo>
                  <a:pt x="998" y="1356"/>
                </a:lnTo>
                <a:lnTo>
                  <a:pt x="994" y="1360"/>
                </a:lnTo>
                <a:lnTo>
                  <a:pt x="990" y="1364"/>
                </a:lnTo>
                <a:lnTo>
                  <a:pt x="987" y="1368"/>
                </a:lnTo>
                <a:lnTo>
                  <a:pt x="983" y="1372"/>
                </a:lnTo>
                <a:lnTo>
                  <a:pt x="979" y="1376"/>
                </a:lnTo>
                <a:lnTo>
                  <a:pt x="975" y="1380"/>
                </a:lnTo>
                <a:lnTo>
                  <a:pt x="971" y="1384"/>
                </a:lnTo>
                <a:lnTo>
                  <a:pt x="967" y="1387"/>
                </a:lnTo>
                <a:lnTo>
                  <a:pt x="963" y="1391"/>
                </a:lnTo>
                <a:lnTo>
                  <a:pt x="960" y="1395"/>
                </a:lnTo>
                <a:lnTo>
                  <a:pt x="956" y="1399"/>
                </a:lnTo>
                <a:lnTo>
                  <a:pt x="952" y="1403"/>
                </a:lnTo>
                <a:lnTo>
                  <a:pt x="948" y="1407"/>
                </a:lnTo>
                <a:lnTo>
                  <a:pt x="944" y="1410"/>
                </a:lnTo>
                <a:lnTo>
                  <a:pt x="940" y="1414"/>
                </a:lnTo>
                <a:lnTo>
                  <a:pt x="936" y="1418"/>
                </a:lnTo>
                <a:lnTo>
                  <a:pt x="932" y="1422"/>
                </a:lnTo>
                <a:lnTo>
                  <a:pt x="928" y="1426"/>
                </a:lnTo>
                <a:lnTo>
                  <a:pt x="923" y="1429"/>
                </a:lnTo>
                <a:lnTo>
                  <a:pt x="919" y="1433"/>
                </a:lnTo>
                <a:lnTo>
                  <a:pt x="915" y="1437"/>
                </a:lnTo>
                <a:lnTo>
                  <a:pt x="911" y="1440"/>
                </a:lnTo>
                <a:lnTo>
                  <a:pt x="907" y="1444"/>
                </a:lnTo>
                <a:lnTo>
                  <a:pt x="903" y="1448"/>
                </a:lnTo>
                <a:lnTo>
                  <a:pt x="899" y="1451"/>
                </a:lnTo>
                <a:lnTo>
                  <a:pt x="894" y="1455"/>
                </a:lnTo>
                <a:lnTo>
                  <a:pt x="890" y="1459"/>
                </a:lnTo>
                <a:lnTo>
                  <a:pt x="886" y="1462"/>
                </a:lnTo>
                <a:lnTo>
                  <a:pt x="882" y="1466"/>
                </a:lnTo>
                <a:lnTo>
                  <a:pt x="877" y="1469"/>
                </a:lnTo>
                <a:lnTo>
                  <a:pt x="873" y="1473"/>
                </a:lnTo>
                <a:lnTo>
                  <a:pt x="869" y="1476"/>
                </a:lnTo>
                <a:lnTo>
                  <a:pt x="864" y="1480"/>
                </a:lnTo>
                <a:lnTo>
                  <a:pt x="860" y="1483"/>
                </a:lnTo>
                <a:lnTo>
                  <a:pt x="856" y="1487"/>
                </a:lnTo>
                <a:lnTo>
                  <a:pt x="851" y="1490"/>
                </a:lnTo>
                <a:lnTo>
                  <a:pt x="847" y="1494"/>
                </a:lnTo>
                <a:lnTo>
                  <a:pt x="842" y="1497"/>
                </a:lnTo>
                <a:lnTo>
                  <a:pt x="838" y="1501"/>
                </a:lnTo>
                <a:lnTo>
                  <a:pt x="834" y="1504"/>
                </a:lnTo>
                <a:lnTo>
                  <a:pt x="829" y="1508"/>
                </a:lnTo>
                <a:lnTo>
                  <a:pt x="825" y="1511"/>
                </a:lnTo>
                <a:lnTo>
                  <a:pt x="820" y="1514"/>
                </a:lnTo>
                <a:lnTo>
                  <a:pt x="816" y="1518"/>
                </a:lnTo>
                <a:lnTo>
                  <a:pt x="811" y="1521"/>
                </a:lnTo>
                <a:lnTo>
                  <a:pt x="807" y="1524"/>
                </a:lnTo>
                <a:lnTo>
                  <a:pt x="802" y="1528"/>
                </a:lnTo>
                <a:lnTo>
                  <a:pt x="797" y="1531"/>
                </a:lnTo>
                <a:lnTo>
                  <a:pt x="793" y="1534"/>
                </a:lnTo>
                <a:lnTo>
                  <a:pt x="788" y="1537"/>
                </a:lnTo>
                <a:lnTo>
                  <a:pt x="784" y="1540"/>
                </a:lnTo>
                <a:lnTo>
                  <a:pt x="779" y="1544"/>
                </a:lnTo>
                <a:lnTo>
                  <a:pt x="774" y="1547"/>
                </a:lnTo>
                <a:lnTo>
                  <a:pt x="770" y="1550"/>
                </a:lnTo>
                <a:lnTo>
                  <a:pt x="765" y="1553"/>
                </a:lnTo>
                <a:lnTo>
                  <a:pt x="760" y="1556"/>
                </a:lnTo>
                <a:lnTo>
                  <a:pt x="756" y="1559"/>
                </a:lnTo>
                <a:lnTo>
                  <a:pt x="751" y="1563"/>
                </a:lnTo>
                <a:lnTo>
                  <a:pt x="746" y="1566"/>
                </a:lnTo>
                <a:lnTo>
                  <a:pt x="741" y="1569"/>
                </a:lnTo>
                <a:lnTo>
                  <a:pt x="737" y="1572"/>
                </a:lnTo>
                <a:lnTo>
                  <a:pt x="732" y="1575"/>
                </a:lnTo>
                <a:lnTo>
                  <a:pt x="727" y="1578"/>
                </a:lnTo>
                <a:lnTo>
                  <a:pt x="722" y="1581"/>
                </a:lnTo>
                <a:lnTo>
                  <a:pt x="717" y="1584"/>
                </a:lnTo>
                <a:lnTo>
                  <a:pt x="712" y="1587"/>
                </a:lnTo>
                <a:lnTo>
                  <a:pt x="708" y="1590"/>
                </a:lnTo>
                <a:lnTo>
                  <a:pt x="703" y="1593"/>
                </a:lnTo>
                <a:lnTo>
                  <a:pt x="698" y="1595"/>
                </a:lnTo>
                <a:lnTo>
                  <a:pt x="693" y="1598"/>
                </a:lnTo>
                <a:lnTo>
                  <a:pt x="688" y="1601"/>
                </a:lnTo>
                <a:lnTo>
                  <a:pt x="683" y="1604"/>
                </a:lnTo>
                <a:lnTo>
                  <a:pt x="678" y="1607"/>
                </a:lnTo>
                <a:lnTo>
                  <a:pt x="673" y="1610"/>
                </a:lnTo>
                <a:lnTo>
                  <a:pt x="668" y="1612"/>
                </a:lnTo>
                <a:lnTo>
                  <a:pt x="663" y="1615"/>
                </a:lnTo>
                <a:lnTo>
                  <a:pt x="658" y="1618"/>
                </a:lnTo>
                <a:lnTo>
                  <a:pt x="653" y="1621"/>
                </a:lnTo>
                <a:lnTo>
                  <a:pt x="648" y="1623"/>
                </a:lnTo>
                <a:lnTo>
                  <a:pt x="643" y="1626"/>
                </a:lnTo>
                <a:lnTo>
                  <a:pt x="638" y="1629"/>
                </a:lnTo>
                <a:lnTo>
                  <a:pt x="633" y="1631"/>
                </a:lnTo>
                <a:lnTo>
                  <a:pt x="628" y="1634"/>
                </a:lnTo>
                <a:lnTo>
                  <a:pt x="623" y="1637"/>
                </a:lnTo>
                <a:lnTo>
                  <a:pt x="618" y="1639"/>
                </a:lnTo>
                <a:lnTo>
                  <a:pt x="613" y="1642"/>
                </a:lnTo>
                <a:lnTo>
                  <a:pt x="608" y="1644"/>
                </a:lnTo>
                <a:lnTo>
                  <a:pt x="602" y="1647"/>
                </a:lnTo>
                <a:lnTo>
                  <a:pt x="597" y="1649"/>
                </a:lnTo>
                <a:lnTo>
                  <a:pt x="592" y="1652"/>
                </a:lnTo>
                <a:lnTo>
                  <a:pt x="587" y="1654"/>
                </a:lnTo>
                <a:lnTo>
                  <a:pt x="582" y="1657"/>
                </a:lnTo>
                <a:lnTo>
                  <a:pt x="576" y="1659"/>
                </a:lnTo>
                <a:lnTo>
                  <a:pt x="571" y="1662"/>
                </a:lnTo>
                <a:lnTo>
                  <a:pt x="566" y="1664"/>
                </a:lnTo>
                <a:lnTo>
                  <a:pt x="561" y="1666"/>
                </a:lnTo>
                <a:lnTo>
                  <a:pt x="556" y="1669"/>
                </a:lnTo>
                <a:lnTo>
                  <a:pt x="550" y="1671"/>
                </a:lnTo>
                <a:lnTo>
                  <a:pt x="545" y="1673"/>
                </a:lnTo>
                <a:lnTo>
                  <a:pt x="540" y="1676"/>
                </a:lnTo>
                <a:lnTo>
                  <a:pt x="534" y="1678"/>
                </a:lnTo>
                <a:lnTo>
                  <a:pt x="529" y="1680"/>
                </a:lnTo>
                <a:lnTo>
                  <a:pt x="524" y="1682"/>
                </a:lnTo>
                <a:lnTo>
                  <a:pt x="519" y="1685"/>
                </a:lnTo>
                <a:lnTo>
                  <a:pt x="513" y="1687"/>
                </a:lnTo>
                <a:lnTo>
                  <a:pt x="508" y="1689"/>
                </a:lnTo>
                <a:lnTo>
                  <a:pt x="503" y="1691"/>
                </a:lnTo>
                <a:lnTo>
                  <a:pt x="497" y="1693"/>
                </a:lnTo>
                <a:lnTo>
                  <a:pt x="492" y="1695"/>
                </a:lnTo>
                <a:lnTo>
                  <a:pt x="486" y="1697"/>
                </a:lnTo>
                <a:lnTo>
                  <a:pt x="481" y="1699"/>
                </a:lnTo>
                <a:lnTo>
                  <a:pt x="476" y="1701"/>
                </a:lnTo>
                <a:lnTo>
                  <a:pt x="470" y="1703"/>
                </a:lnTo>
                <a:lnTo>
                  <a:pt x="465" y="1705"/>
                </a:lnTo>
                <a:lnTo>
                  <a:pt x="459" y="1707"/>
                </a:lnTo>
                <a:lnTo>
                  <a:pt x="454" y="1709"/>
                </a:lnTo>
                <a:lnTo>
                  <a:pt x="448" y="1711"/>
                </a:lnTo>
                <a:lnTo>
                  <a:pt x="443" y="1713"/>
                </a:lnTo>
                <a:lnTo>
                  <a:pt x="437" y="1715"/>
                </a:lnTo>
                <a:lnTo>
                  <a:pt x="432" y="1717"/>
                </a:lnTo>
                <a:lnTo>
                  <a:pt x="427" y="1719"/>
                </a:lnTo>
                <a:lnTo>
                  <a:pt x="421" y="1720"/>
                </a:lnTo>
                <a:lnTo>
                  <a:pt x="415" y="1722"/>
                </a:lnTo>
                <a:lnTo>
                  <a:pt x="410" y="1724"/>
                </a:lnTo>
                <a:lnTo>
                  <a:pt x="404" y="1726"/>
                </a:lnTo>
                <a:lnTo>
                  <a:pt x="399" y="1727"/>
                </a:lnTo>
                <a:lnTo>
                  <a:pt x="393" y="1729"/>
                </a:lnTo>
                <a:lnTo>
                  <a:pt x="388" y="1731"/>
                </a:lnTo>
                <a:lnTo>
                  <a:pt x="382" y="1732"/>
                </a:lnTo>
                <a:lnTo>
                  <a:pt x="377" y="1734"/>
                </a:lnTo>
                <a:lnTo>
                  <a:pt x="371" y="1736"/>
                </a:lnTo>
                <a:lnTo>
                  <a:pt x="365" y="1737"/>
                </a:lnTo>
                <a:lnTo>
                  <a:pt x="360" y="1739"/>
                </a:lnTo>
                <a:lnTo>
                  <a:pt x="354" y="1740"/>
                </a:lnTo>
                <a:lnTo>
                  <a:pt x="349" y="1742"/>
                </a:lnTo>
                <a:lnTo>
                  <a:pt x="343" y="1743"/>
                </a:lnTo>
                <a:lnTo>
                  <a:pt x="337" y="1745"/>
                </a:lnTo>
                <a:lnTo>
                  <a:pt x="332" y="1746"/>
                </a:lnTo>
                <a:lnTo>
                  <a:pt x="326" y="1747"/>
                </a:lnTo>
                <a:lnTo>
                  <a:pt x="320" y="1749"/>
                </a:lnTo>
                <a:lnTo>
                  <a:pt x="315" y="1750"/>
                </a:lnTo>
                <a:lnTo>
                  <a:pt x="309" y="1751"/>
                </a:lnTo>
                <a:lnTo>
                  <a:pt x="303" y="1753"/>
                </a:lnTo>
                <a:lnTo>
                  <a:pt x="298" y="1754"/>
                </a:lnTo>
                <a:lnTo>
                  <a:pt x="292" y="1755"/>
                </a:lnTo>
                <a:lnTo>
                  <a:pt x="286" y="1757"/>
                </a:lnTo>
                <a:lnTo>
                  <a:pt x="281" y="1758"/>
                </a:lnTo>
                <a:lnTo>
                  <a:pt x="275" y="1759"/>
                </a:lnTo>
                <a:lnTo>
                  <a:pt x="269" y="1760"/>
                </a:lnTo>
                <a:lnTo>
                  <a:pt x="263" y="1761"/>
                </a:lnTo>
                <a:lnTo>
                  <a:pt x="258" y="1762"/>
                </a:lnTo>
                <a:lnTo>
                  <a:pt x="252" y="1763"/>
                </a:lnTo>
                <a:lnTo>
                  <a:pt x="246" y="1764"/>
                </a:lnTo>
                <a:lnTo>
                  <a:pt x="241" y="1765"/>
                </a:lnTo>
                <a:lnTo>
                  <a:pt x="235" y="1766"/>
                </a:lnTo>
                <a:lnTo>
                  <a:pt x="229" y="1767"/>
                </a:lnTo>
                <a:lnTo>
                  <a:pt x="223" y="1768"/>
                </a:lnTo>
                <a:lnTo>
                  <a:pt x="217" y="1769"/>
                </a:lnTo>
                <a:lnTo>
                  <a:pt x="212" y="1770"/>
                </a:lnTo>
                <a:lnTo>
                  <a:pt x="206" y="1771"/>
                </a:lnTo>
                <a:lnTo>
                  <a:pt x="200" y="1772"/>
                </a:lnTo>
                <a:lnTo>
                  <a:pt x="194" y="1773"/>
                </a:lnTo>
                <a:lnTo>
                  <a:pt x="188" y="1773"/>
                </a:lnTo>
                <a:lnTo>
                  <a:pt x="183" y="1774"/>
                </a:lnTo>
                <a:lnTo>
                  <a:pt x="177" y="1775"/>
                </a:lnTo>
                <a:lnTo>
                  <a:pt x="171" y="1776"/>
                </a:lnTo>
                <a:lnTo>
                  <a:pt x="165" y="1776"/>
                </a:lnTo>
                <a:lnTo>
                  <a:pt x="159" y="1777"/>
                </a:lnTo>
                <a:lnTo>
                  <a:pt x="153" y="1778"/>
                </a:lnTo>
                <a:lnTo>
                  <a:pt x="148" y="1778"/>
                </a:lnTo>
                <a:lnTo>
                  <a:pt x="142" y="1779"/>
                </a:lnTo>
                <a:lnTo>
                  <a:pt x="136" y="1779"/>
                </a:lnTo>
                <a:lnTo>
                  <a:pt x="130" y="1780"/>
                </a:lnTo>
                <a:lnTo>
                  <a:pt x="124" y="1780"/>
                </a:lnTo>
                <a:lnTo>
                  <a:pt x="118" y="1781"/>
                </a:lnTo>
                <a:lnTo>
                  <a:pt x="112" y="1781"/>
                </a:lnTo>
                <a:lnTo>
                  <a:pt x="107" y="1782"/>
                </a:lnTo>
                <a:lnTo>
                  <a:pt x="101" y="1782"/>
                </a:lnTo>
                <a:lnTo>
                  <a:pt x="95" y="1782"/>
                </a:lnTo>
                <a:lnTo>
                  <a:pt x="89" y="1783"/>
                </a:lnTo>
                <a:lnTo>
                  <a:pt x="83" y="1783"/>
                </a:lnTo>
                <a:lnTo>
                  <a:pt x="77" y="1783"/>
                </a:lnTo>
                <a:lnTo>
                  <a:pt x="71" y="1784"/>
                </a:lnTo>
                <a:lnTo>
                  <a:pt x="65" y="1784"/>
                </a:lnTo>
                <a:lnTo>
                  <a:pt x="59" y="1784"/>
                </a:lnTo>
                <a:lnTo>
                  <a:pt x="53" y="1784"/>
                </a:lnTo>
                <a:lnTo>
                  <a:pt x="48" y="1784"/>
                </a:lnTo>
                <a:lnTo>
                  <a:pt x="42" y="1784"/>
                </a:lnTo>
                <a:lnTo>
                  <a:pt x="36" y="1785"/>
                </a:lnTo>
                <a:lnTo>
                  <a:pt x="30" y="1785"/>
                </a:lnTo>
                <a:lnTo>
                  <a:pt x="24" y="1785"/>
                </a:lnTo>
                <a:lnTo>
                  <a:pt x="18" y="1785"/>
                </a:lnTo>
                <a:lnTo>
                  <a:pt x="12" y="1785"/>
                </a:lnTo>
                <a:lnTo>
                  <a:pt x="6" y="1784"/>
                </a:lnTo>
                <a:lnTo>
                  <a:pt x="0" y="1784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5" name="Freeform 59"/>
          <p:cNvSpPr>
            <a:spLocks noChangeArrowheads="1"/>
          </p:cNvSpPr>
          <p:nvPr/>
        </p:nvSpPr>
        <p:spPr bwMode="auto">
          <a:xfrm>
            <a:off x="3349625" y="542925"/>
            <a:ext cx="1046163" cy="2341563"/>
          </a:xfrm>
          <a:custGeom>
            <a:avLst/>
            <a:gdLst>
              <a:gd name="T0" fmla="*/ 2147483646 w 659"/>
              <a:gd name="T1" fmla="*/ 2147483646 h 1475"/>
              <a:gd name="T2" fmla="*/ 2147483646 w 659"/>
              <a:gd name="T3" fmla="*/ 2147483646 h 1475"/>
              <a:gd name="T4" fmla="*/ 2147483646 w 659"/>
              <a:gd name="T5" fmla="*/ 2147483646 h 1475"/>
              <a:gd name="T6" fmla="*/ 2147483646 w 659"/>
              <a:gd name="T7" fmla="*/ 2147483646 h 1475"/>
              <a:gd name="T8" fmla="*/ 2147483646 w 659"/>
              <a:gd name="T9" fmla="*/ 2147483646 h 1475"/>
              <a:gd name="T10" fmla="*/ 2147483646 w 659"/>
              <a:gd name="T11" fmla="*/ 2147483646 h 1475"/>
              <a:gd name="T12" fmla="*/ 2147483646 w 659"/>
              <a:gd name="T13" fmla="*/ 2147483646 h 1475"/>
              <a:gd name="T14" fmla="*/ 2147483646 w 659"/>
              <a:gd name="T15" fmla="*/ 2147483646 h 1475"/>
              <a:gd name="T16" fmla="*/ 2147483646 w 659"/>
              <a:gd name="T17" fmla="*/ 2147483646 h 1475"/>
              <a:gd name="T18" fmla="*/ 2147483646 w 659"/>
              <a:gd name="T19" fmla="*/ 2147483646 h 1475"/>
              <a:gd name="T20" fmla="*/ 2147483646 w 659"/>
              <a:gd name="T21" fmla="*/ 2147483646 h 1475"/>
              <a:gd name="T22" fmla="*/ 2147483646 w 659"/>
              <a:gd name="T23" fmla="*/ 2147483646 h 1475"/>
              <a:gd name="T24" fmla="*/ 2147483646 w 659"/>
              <a:gd name="T25" fmla="*/ 2147483646 h 1475"/>
              <a:gd name="T26" fmla="*/ 2147483646 w 659"/>
              <a:gd name="T27" fmla="*/ 2147483646 h 1475"/>
              <a:gd name="T28" fmla="*/ 2147483646 w 659"/>
              <a:gd name="T29" fmla="*/ 2147483646 h 1475"/>
              <a:gd name="T30" fmla="*/ 2147483646 w 659"/>
              <a:gd name="T31" fmla="*/ 2147483646 h 1475"/>
              <a:gd name="T32" fmla="*/ 2147483646 w 659"/>
              <a:gd name="T33" fmla="*/ 2147483646 h 1475"/>
              <a:gd name="T34" fmla="*/ 2147483646 w 659"/>
              <a:gd name="T35" fmla="*/ 2147483646 h 1475"/>
              <a:gd name="T36" fmla="*/ 2147483646 w 659"/>
              <a:gd name="T37" fmla="*/ 2147483646 h 1475"/>
              <a:gd name="T38" fmla="*/ 2147483646 w 659"/>
              <a:gd name="T39" fmla="*/ 2147483646 h 1475"/>
              <a:gd name="T40" fmla="*/ 2147483646 w 659"/>
              <a:gd name="T41" fmla="*/ 2147483646 h 1475"/>
              <a:gd name="T42" fmla="*/ 2147483646 w 659"/>
              <a:gd name="T43" fmla="*/ 2147483646 h 1475"/>
              <a:gd name="T44" fmla="*/ 2147483646 w 659"/>
              <a:gd name="T45" fmla="*/ 2147483646 h 1475"/>
              <a:gd name="T46" fmla="*/ 2147483646 w 659"/>
              <a:gd name="T47" fmla="*/ 2147483646 h 1475"/>
              <a:gd name="T48" fmla="*/ 2147483646 w 659"/>
              <a:gd name="T49" fmla="*/ 2147483646 h 1475"/>
              <a:gd name="T50" fmla="*/ 2147483646 w 659"/>
              <a:gd name="T51" fmla="*/ 2147483646 h 1475"/>
              <a:gd name="T52" fmla="*/ 2147483646 w 659"/>
              <a:gd name="T53" fmla="*/ 2147483646 h 1475"/>
              <a:gd name="T54" fmla="*/ 2147483646 w 659"/>
              <a:gd name="T55" fmla="*/ 2147483646 h 1475"/>
              <a:gd name="T56" fmla="*/ 2147483646 w 659"/>
              <a:gd name="T57" fmla="*/ 2147483646 h 1475"/>
              <a:gd name="T58" fmla="*/ 2147483646 w 659"/>
              <a:gd name="T59" fmla="*/ 2147483646 h 1475"/>
              <a:gd name="T60" fmla="*/ 2147483646 w 659"/>
              <a:gd name="T61" fmla="*/ 2147483646 h 1475"/>
              <a:gd name="T62" fmla="*/ 2147483646 w 659"/>
              <a:gd name="T63" fmla="*/ 2147483646 h 1475"/>
              <a:gd name="T64" fmla="*/ 2147483646 w 659"/>
              <a:gd name="T65" fmla="*/ 2147483646 h 1475"/>
              <a:gd name="T66" fmla="*/ 2147483646 w 659"/>
              <a:gd name="T67" fmla="*/ 2147483646 h 1475"/>
              <a:gd name="T68" fmla="*/ 2147483646 w 659"/>
              <a:gd name="T69" fmla="*/ 2147483646 h 1475"/>
              <a:gd name="T70" fmla="*/ 2147483646 w 659"/>
              <a:gd name="T71" fmla="*/ 2147483646 h 1475"/>
              <a:gd name="T72" fmla="*/ 2147483646 w 659"/>
              <a:gd name="T73" fmla="*/ 2147483646 h 1475"/>
              <a:gd name="T74" fmla="*/ 2147483646 w 659"/>
              <a:gd name="T75" fmla="*/ 2147483646 h 1475"/>
              <a:gd name="T76" fmla="*/ 2147483646 w 659"/>
              <a:gd name="T77" fmla="*/ 2147483646 h 1475"/>
              <a:gd name="T78" fmla="*/ 2147483646 w 659"/>
              <a:gd name="T79" fmla="*/ 2147483646 h 1475"/>
              <a:gd name="T80" fmla="*/ 2147483646 w 659"/>
              <a:gd name="T81" fmla="*/ 2147483646 h 1475"/>
              <a:gd name="T82" fmla="*/ 2147483646 w 659"/>
              <a:gd name="T83" fmla="*/ 2147483646 h 1475"/>
              <a:gd name="T84" fmla="*/ 2147483646 w 659"/>
              <a:gd name="T85" fmla="*/ 2147483646 h 1475"/>
              <a:gd name="T86" fmla="*/ 2147483646 w 659"/>
              <a:gd name="T87" fmla="*/ 2147483646 h 1475"/>
              <a:gd name="T88" fmla="*/ 2147483646 w 659"/>
              <a:gd name="T89" fmla="*/ 2147483646 h 1475"/>
              <a:gd name="T90" fmla="*/ 2147483646 w 659"/>
              <a:gd name="T91" fmla="*/ 2147483646 h 1475"/>
              <a:gd name="T92" fmla="*/ 2147483646 w 659"/>
              <a:gd name="T93" fmla="*/ 2147483646 h 1475"/>
              <a:gd name="T94" fmla="*/ 2147483646 w 659"/>
              <a:gd name="T95" fmla="*/ 2147483646 h 1475"/>
              <a:gd name="T96" fmla="*/ 2147483646 w 659"/>
              <a:gd name="T97" fmla="*/ 2147483646 h 1475"/>
              <a:gd name="T98" fmla="*/ 2147483646 w 659"/>
              <a:gd name="T99" fmla="*/ 2147483646 h 1475"/>
              <a:gd name="T100" fmla="*/ 2147483646 w 659"/>
              <a:gd name="T101" fmla="*/ 2147483646 h 1475"/>
              <a:gd name="T102" fmla="*/ 2147483646 w 659"/>
              <a:gd name="T103" fmla="*/ 2147483646 h 1475"/>
              <a:gd name="T104" fmla="*/ 2147483646 w 659"/>
              <a:gd name="T105" fmla="*/ 2147483646 h 1475"/>
              <a:gd name="T106" fmla="*/ 2147483646 w 659"/>
              <a:gd name="T107" fmla="*/ 2147483646 h 1475"/>
              <a:gd name="T108" fmla="*/ 2147483646 w 659"/>
              <a:gd name="T109" fmla="*/ 2147483646 h 14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59" h="1475">
                <a:moveTo>
                  <a:pt x="0" y="0"/>
                </a:moveTo>
                <a:lnTo>
                  <a:pt x="8" y="4"/>
                </a:lnTo>
                <a:lnTo>
                  <a:pt x="16" y="8"/>
                </a:lnTo>
                <a:lnTo>
                  <a:pt x="24" y="12"/>
                </a:lnTo>
                <a:lnTo>
                  <a:pt x="32" y="17"/>
                </a:lnTo>
                <a:lnTo>
                  <a:pt x="39" y="21"/>
                </a:lnTo>
                <a:lnTo>
                  <a:pt x="47" y="25"/>
                </a:lnTo>
                <a:lnTo>
                  <a:pt x="55" y="29"/>
                </a:lnTo>
                <a:lnTo>
                  <a:pt x="62" y="33"/>
                </a:lnTo>
                <a:lnTo>
                  <a:pt x="70" y="38"/>
                </a:lnTo>
                <a:lnTo>
                  <a:pt x="77" y="42"/>
                </a:lnTo>
                <a:lnTo>
                  <a:pt x="84" y="46"/>
                </a:lnTo>
                <a:lnTo>
                  <a:pt x="92" y="50"/>
                </a:lnTo>
                <a:lnTo>
                  <a:pt x="99" y="55"/>
                </a:lnTo>
                <a:lnTo>
                  <a:pt x="106" y="59"/>
                </a:lnTo>
                <a:lnTo>
                  <a:pt x="113" y="63"/>
                </a:lnTo>
                <a:lnTo>
                  <a:pt x="121" y="68"/>
                </a:lnTo>
                <a:lnTo>
                  <a:pt x="128" y="72"/>
                </a:lnTo>
                <a:lnTo>
                  <a:pt x="135" y="76"/>
                </a:lnTo>
                <a:lnTo>
                  <a:pt x="142" y="81"/>
                </a:lnTo>
                <a:lnTo>
                  <a:pt x="149" y="85"/>
                </a:lnTo>
                <a:lnTo>
                  <a:pt x="155" y="90"/>
                </a:lnTo>
                <a:lnTo>
                  <a:pt x="162" y="94"/>
                </a:lnTo>
                <a:lnTo>
                  <a:pt x="169" y="98"/>
                </a:lnTo>
                <a:lnTo>
                  <a:pt x="176" y="103"/>
                </a:lnTo>
                <a:lnTo>
                  <a:pt x="182" y="107"/>
                </a:lnTo>
                <a:lnTo>
                  <a:pt x="189" y="112"/>
                </a:lnTo>
                <a:lnTo>
                  <a:pt x="195" y="116"/>
                </a:lnTo>
                <a:lnTo>
                  <a:pt x="202" y="121"/>
                </a:lnTo>
                <a:lnTo>
                  <a:pt x="208" y="126"/>
                </a:lnTo>
                <a:lnTo>
                  <a:pt x="215" y="130"/>
                </a:lnTo>
                <a:lnTo>
                  <a:pt x="221" y="135"/>
                </a:lnTo>
                <a:lnTo>
                  <a:pt x="227" y="139"/>
                </a:lnTo>
                <a:lnTo>
                  <a:pt x="234" y="144"/>
                </a:lnTo>
                <a:lnTo>
                  <a:pt x="240" y="149"/>
                </a:lnTo>
                <a:lnTo>
                  <a:pt x="246" y="153"/>
                </a:lnTo>
                <a:lnTo>
                  <a:pt x="252" y="158"/>
                </a:lnTo>
                <a:lnTo>
                  <a:pt x="258" y="163"/>
                </a:lnTo>
                <a:lnTo>
                  <a:pt x="264" y="167"/>
                </a:lnTo>
                <a:lnTo>
                  <a:pt x="270" y="172"/>
                </a:lnTo>
                <a:lnTo>
                  <a:pt x="276" y="177"/>
                </a:lnTo>
                <a:lnTo>
                  <a:pt x="282" y="181"/>
                </a:lnTo>
                <a:lnTo>
                  <a:pt x="288" y="186"/>
                </a:lnTo>
                <a:lnTo>
                  <a:pt x="293" y="191"/>
                </a:lnTo>
                <a:lnTo>
                  <a:pt x="299" y="196"/>
                </a:lnTo>
                <a:lnTo>
                  <a:pt x="305" y="201"/>
                </a:lnTo>
                <a:lnTo>
                  <a:pt x="310" y="205"/>
                </a:lnTo>
                <a:lnTo>
                  <a:pt x="316" y="210"/>
                </a:lnTo>
                <a:lnTo>
                  <a:pt x="321" y="215"/>
                </a:lnTo>
                <a:lnTo>
                  <a:pt x="327" y="220"/>
                </a:lnTo>
                <a:lnTo>
                  <a:pt x="332" y="225"/>
                </a:lnTo>
                <a:lnTo>
                  <a:pt x="338" y="230"/>
                </a:lnTo>
                <a:lnTo>
                  <a:pt x="343" y="234"/>
                </a:lnTo>
                <a:lnTo>
                  <a:pt x="348" y="239"/>
                </a:lnTo>
                <a:lnTo>
                  <a:pt x="353" y="244"/>
                </a:lnTo>
                <a:lnTo>
                  <a:pt x="359" y="249"/>
                </a:lnTo>
                <a:lnTo>
                  <a:pt x="364" y="254"/>
                </a:lnTo>
                <a:lnTo>
                  <a:pt x="369" y="259"/>
                </a:lnTo>
                <a:lnTo>
                  <a:pt x="374" y="264"/>
                </a:lnTo>
                <a:lnTo>
                  <a:pt x="379" y="269"/>
                </a:lnTo>
                <a:lnTo>
                  <a:pt x="384" y="274"/>
                </a:lnTo>
                <a:lnTo>
                  <a:pt x="389" y="279"/>
                </a:lnTo>
                <a:lnTo>
                  <a:pt x="393" y="284"/>
                </a:lnTo>
                <a:lnTo>
                  <a:pt x="398" y="289"/>
                </a:lnTo>
                <a:lnTo>
                  <a:pt x="403" y="294"/>
                </a:lnTo>
                <a:lnTo>
                  <a:pt x="408" y="299"/>
                </a:lnTo>
                <a:lnTo>
                  <a:pt x="412" y="304"/>
                </a:lnTo>
                <a:lnTo>
                  <a:pt x="417" y="309"/>
                </a:lnTo>
                <a:lnTo>
                  <a:pt x="421" y="315"/>
                </a:lnTo>
                <a:lnTo>
                  <a:pt x="426" y="320"/>
                </a:lnTo>
                <a:lnTo>
                  <a:pt x="430" y="325"/>
                </a:lnTo>
                <a:lnTo>
                  <a:pt x="435" y="330"/>
                </a:lnTo>
                <a:lnTo>
                  <a:pt x="439" y="335"/>
                </a:lnTo>
                <a:lnTo>
                  <a:pt x="443" y="340"/>
                </a:lnTo>
                <a:lnTo>
                  <a:pt x="448" y="345"/>
                </a:lnTo>
                <a:lnTo>
                  <a:pt x="452" y="351"/>
                </a:lnTo>
                <a:lnTo>
                  <a:pt x="456" y="356"/>
                </a:lnTo>
                <a:lnTo>
                  <a:pt x="460" y="361"/>
                </a:lnTo>
                <a:lnTo>
                  <a:pt x="464" y="366"/>
                </a:lnTo>
                <a:lnTo>
                  <a:pt x="468" y="371"/>
                </a:lnTo>
                <a:lnTo>
                  <a:pt x="472" y="377"/>
                </a:lnTo>
                <a:lnTo>
                  <a:pt x="476" y="382"/>
                </a:lnTo>
                <a:lnTo>
                  <a:pt x="480" y="387"/>
                </a:lnTo>
                <a:lnTo>
                  <a:pt x="484" y="392"/>
                </a:lnTo>
                <a:lnTo>
                  <a:pt x="488" y="398"/>
                </a:lnTo>
                <a:lnTo>
                  <a:pt x="492" y="403"/>
                </a:lnTo>
                <a:lnTo>
                  <a:pt x="495" y="408"/>
                </a:lnTo>
                <a:lnTo>
                  <a:pt x="499" y="414"/>
                </a:lnTo>
                <a:lnTo>
                  <a:pt x="503" y="419"/>
                </a:lnTo>
                <a:lnTo>
                  <a:pt x="506" y="424"/>
                </a:lnTo>
                <a:lnTo>
                  <a:pt x="510" y="429"/>
                </a:lnTo>
                <a:lnTo>
                  <a:pt x="513" y="435"/>
                </a:lnTo>
                <a:lnTo>
                  <a:pt x="517" y="440"/>
                </a:lnTo>
                <a:lnTo>
                  <a:pt x="520" y="446"/>
                </a:lnTo>
                <a:lnTo>
                  <a:pt x="524" y="451"/>
                </a:lnTo>
                <a:lnTo>
                  <a:pt x="527" y="456"/>
                </a:lnTo>
                <a:lnTo>
                  <a:pt x="530" y="462"/>
                </a:lnTo>
                <a:lnTo>
                  <a:pt x="533" y="467"/>
                </a:lnTo>
                <a:lnTo>
                  <a:pt x="537" y="473"/>
                </a:lnTo>
                <a:lnTo>
                  <a:pt x="540" y="478"/>
                </a:lnTo>
                <a:lnTo>
                  <a:pt x="543" y="483"/>
                </a:lnTo>
                <a:lnTo>
                  <a:pt x="546" y="489"/>
                </a:lnTo>
                <a:lnTo>
                  <a:pt x="549" y="494"/>
                </a:lnTo>
                <a:lnTo>
                  <a:pt x="552" y="500"/>
                </a:lnTo>
                <a:lnTo>
                  <a:pt x="555" y="505"/>
                </a:lnTo>
                <a:lnTo>
                  <a:pt x="558" y="511"/>
                </a:lnTo>
                <a:lnTo>
                  <a:pt x="561" y="516"/>
                </a:lnTo>
                <a:lnTo>
                  <a:pt x="563" y="522"/>
                </a:lnTo>
                <a:lnTo>
                  <a:pt x="566" y="527"/>
                </a:lnTo>
                <a:lnTo>
                  <a:pt x="569" y="533"/>
                </a:lnTo>
                <a:lnTo>
                  <a:pt x="572" y="538"/>
                </a:lnTo>
                <a:lnTo>
                  <a:pt x="574" y="544"/>
                </a:lnTo>
                <a:lnTo>
                  <a:pt x="577" y="549"/>
                </a:lnTo>
                <a:lnTo>
                  <a:pt x="579" y="555"/>
                </a:lnTo>
                <a:lnTo>
                  <a:pt x="582" y="560"/>
                </a:lnTo>
                <a:lnTo>
                  <a:pt x="584" y="566"/>
                </a:lnTo>
                <a:lnTo>
                  <a:pt x="587" y="571"/>
                </a:lnTo>
                <a:lnTo>
                  <a:pt x="589" y="577"/>
                </a:lnTo>
                <a:lnTo>
                  <a:pt x="591" y="582"/>
                </a:lnTo>
                <a:lnTo>
                  <a:pt x="594" y="588"/>
                </a:lnTo>
                <a:lnTo>
                  <a:pt x="596" y="594"/>
                </a:lnTo>
                <a:lnTo>
                  <a:pt x="598" y="599"/>
                </a:lnTo>
                <a:lnTo>
                  <a:pt x="600" y="605"/>
                </a:lnTo>
                <a:lnTo>
                  <a:pt x="602" y="610"/>
                </a:lnTo>
                <a:lnTo>
                  <a:pt x="605" y="616"/>
                </a:lnTo>
                <a:lnTo>
                  <a:pt x="607" y="622"/>
                </a:lnTo>
                <a:lnTo>
                  <a:pt x="609" y="627"/>
                </a:lnTo>
                <a:lnTo>
                  <a:pt x="611" y="633"/>
                </a:lnTo>
                <a:lnTo>
                  <a:pt x="612" y="638"/>
                </a:lnTo>
                <a:lnTo>
                  <a:pt x="614" y="644"/>
                </a:lnTo>
                <a:lnTo>
                  <a:pt x="616" y="650"/>
                </a:lnTo>
                <a:lnTo>
                  <a:pt x="618" y="655"/>
                </a:lnTo>
                <a:lnTo>
                  <a:pt x="620" y="661"/>
                </a:lnTo>
                <a:lnTo>
                  <a:pt x="621" y="667"/>
                </a:lnTo>
                <a:lnTo>
                  <a:pt x="623" y="672"/>
                </a:lnTo>
                <a:lnTo>
                  <a:pt x="625" y="678"/>
                </a:lnTo>
                <a:lnTo>
                  <a:pt x="626" y="684"/>
                </a:lnTo>
                <a:lnTo>
                  <a:pt x="628" y="689"/>
                </a:lnTo>
                <a:lnTo>
                  <a:pt x="629" y="695"/>
                </a:lnTo>
                <a:lnTo>
                  <a:pt x="631" y="701"/>
                </a:lnTo>
                <a:lnTo>
                  <a:pt x="632" y="706"/>
                </a:lnTo>
                <a:lnTo>
                  <a:pt x="634" y="712"/>
                </a:lnTo>
                <a:lnTo>
                  <a:pt x="635" y="718"/>
                </a:lnTo>
                <a:lnTo>
                  <a:pt x="636" y="723"/>
                </a:lnTo>
                <a:lnTo>
                  <a:pt x="638" y="729"/>
                </a:lnTo>
                <a:lnTo>
                  <a:pt x="639" y="735"/>
                </a:lnTo>
                <a:lnTo>
                  <a:pt x="640" y="741"/>
                </a:lnTo>
                <a:lnTo>
                  <a:pt x="641" y="746"/>
                </a:lnTo>
                <a:lnTo>
                  <a:pt x="643" y="752"/>
                </a:lnTo>
                <a:lnTo>
                  <a:pt x="644" y="758"/>
                </a:lnTo>
                <a:lnTo>
                  <a:pt x="645" y="764"/>
                </a:lnTo>
                <a:lnTo>
                  <a:pt x="646" y="769"/>
                </a:lnTo>
                <a:lnTo>
                  <a:pt x="647" y="775"/>
                </a:lnTo>
                <a:lnTo>
                  <a:pt x="648" y="781"/>
                </a:lnTo>
                <a:lnTo>
                  <a:pt x="649" y="786"/>
                </a:lnTo>
                <a:lnTo>
                  <a:pt x="649" y="792"/>
                </a:lnTo>
                <a:lnTo>
                  <a:pt x="650" y="798"/>
                </a:lnTo>
                <a:lnTo>
                  <a:pt x="651" y="804"/>
                </a:lnTo>
                <a:lnTo>
                  <a:pt x="652" y="809"/>
                </a:lnTo>
                <a:lnTo>
                  <a:pt x="652" y="815"/>
                </a:lnTo>
                <a:lnTo>
                  <a:pt x="653" y="821"/>
                </a:lnTo>
                <a:lnTo>
                  <a:pt x="654" y="827"/>
                </a:lnTo>
                <a:lnTo>
                  <a:pt x="654" y="833"/>
                </a:lnTo>
                <a:lnTo>
                  <a:pt x="655" y="838"/>
                </a:lnTo>
                <a:lnTo>
                  <a:pt x="655" y="844"/>
                </a:lnTo>
                <a:lnTo>
                  <a:pt x="656" y="850"/>
                </a:lnTo>
                <a:lnTo>
                  <a:pt x="656" y="856"/>
                </a:lnTo>
                <a:lnTo>
                  <a:pt x="657" y="861"/>
                </a:lnTo>
                <a:lnTo>
                  <a:pt x="657" y="867"/>
                </a:lnTo>
                <a:lnTo>
                  <a:pt x="658" y="873"/>
                </a:lnTo>
                <a:lnTo>
                  <a:pt x="658" y="879"/>
                </a:lnTo>
                <a:lnTo>
                  <a:pt x="658" y="885"/>
                </a:lnTo>
                <a:lnTo>
                  <a:pt x="658" y="890"/>
                </a:lnTo>
                <a:lnTo>
                  <a:pt x="659" y="896"/>
                </a:lnTo>
                <a:lnTo>
                  <a:pt x="659" y="902"/>
                </a:lnTo>
                <a:lnTo>
                  <a:pt x="659" y="908"/>
                </a:lnTo>
                <a:lnTo>
                  <a:pt x="659" y="913"/>
                </a:lnTo>
                <a:lnTo>
                  <a:pt x="659" y="919"/>
                </a:lnTo>
                <a:lnTo>
                  <a:pt x="659" y="925"/>
                </a:lnTo>
                <a:lnTo>
                  <a:pt x="659" y="931"/>
                </a:lnTo>
                <a:lnTo>
                  <a:pt x="659" y="937"/>
                </a:lnTo>
                <a:lnTo>
                  <a:pt x="659" y="942"/>
                </a:lnTo>
                <a:lnTo>
                  <a:pt x="659" y="948"/>
                </a:lnTo>
                <a:lnTo>
                  <a:pt x="659" y="954"/>
                </a:lnTo>
                <a:lnTo>
                  <a:pt x="658" y="960"/>
                </a:lnTo>
                <a:lnTo>
                  <a:pt x="658" y="966"/>
                </a:lnTo>
                <a:lnTo>
                  <a:pt x="658" y="971"/>
                </a:lnTo>
                <a:lnTo>
                  <a:pt x="658" y="977"/>
                </a:lnTo>
                <a:lnTo>
                  <a:pt x="657" y="983"/>
                </a:lnTo>
                <a:lnTo>
                  <a:pt x="657" y="989"/>
                </a:lnTo>
                <a:lnTo>
                  <a:pt x="656" y="995"/>
                </a:lnTo>
                <a:lnTo>
                  <a:pt x="656" y="1000"/>
                </a:lnTo>
                <a:lnTo>
                  <a:pt x="656" y="1006"/>
                </a:lnTo>
                <a:lnTo>
                  <a:pt x="655" y="1012"/>
                </a:lnTo>
                <a:lnTo>
                  <a:pt x="654" y="1018"/>
                </a:lnTo>
                <a:lnTo>
                  <a:pt x="654" y="1024"/>
                </a:lnTo>
                <a:lnTo>
                  <a:pt x="653" y="1029"/>
                </a:lnTo>
                <a:lnTo>
                  <a:pt x="653" y="1035"/>
                </a:lnTo>
                <a:lnTo>
                  <a:pt x="652" y="1041"/>
                </a:lnTo>
                <a:lnTo>
                  <a:pt x="651" y="1047"/>
                </a:lnTo>
                <a:lnTo>
                  <a:pt x="651" y="1052"/>
                </a:lnTo>
                <a:lnTo>
                  <a:pt x="650" y="1058"/>
                </a:lnTo>
                <a:lnTo>
                  <a:pt x="649" y="1064"/>
                </a:lnTo>
                <a:lnTo>
                  <a:pt x="648" y="1070"/>
                </a:lnTo>
                <a:lnTo>
                  <a:pt x="647" y="1076"/>
                </a:lnTo>
                <a:lnTo>
                  <a:pt x="646" y="1081"/>
                </a:lnTo>
                <a:lnTo>
                  <a:pt x="645" y="1087"/>
                </a:lnTo>
                <a:lnTo>
                  <a:pt x="644" y="1093"/>
                </a:lnTo>
                <a:lnTo>
                  <a:pt x="643" y="1099"/>
                </a:lnTo>
                <a:lnTo>
                  <a:pt x="642" y="1104"/>
                </a:lnTo>
                <a:lnTo>
                  <a:pt x="641" y="1110"/>
                </a:lnTo>
                <a:lnTo>
                  <a:pt x="640" y="1116"/>
                </a:lnTo>
                <a:lnTo>
                  <a:pt x="639" y="1122"/>
                </a:lnTo>
                <a:lnTo>
                  <a:pt x="638" y="1127"/>
                </a:lnTo>
                <a:lnTo>
                  <a:pt x="637" y="1133"/>
                </a:lnTo>
                <a:lnTo>
                  <a:pt x="635" y="1139"/>
                </a:lnTo>
                <a:lnTo>
                  <a:pt x="634" y="1145"/>
                </a:lnTo>
                <a:lnTo>
                  <a:pt x="633" y="1150"/>
                </a:lnTo>
                <a:lnTo>
                  <a:pt x="632" y="1156"/>
                </a:lnTo>
                <a:lnTo>
                  <a:pt x="630" y="1162"/>
                </a:lnTo>
                <a:lnTo>
                  <a:pt x="629" y="1168"/>
                </a:lnTo>
                <a:lnTo>
                  <a:pt x="627" y="1173"/>
                </a:lnTo>
                <a:lnTo>
                  <a:pt x="626" y="1179"/>
                </a:lnTo>
                <a:lnTo>
                  <a:pt x="625" y="1185"/>
                </a:lnTo>
                <a:lnTo>
                  <a:pt x="623" y="1191"/>
                </a:lnTo>
                <a:lnTo>
                  <a:pt x="621" y="1196"/>
                </a:lnTo>
                <a:lnTo>
                  <a:pt x="620" y="1202"/>
                </a:lnTo>
                <a:lnTo>
                  <a:pt x="618" y="1208"/>
                </a:lnTo>
                <a:lnTo>
                  <a:pt x="617" y="1213"/>
                </a:lnTo>
                <a:lnTo>
                  <a:pt x="615" y="1219"/>
                </a:lnTo>
                <a:lnTo>
                  <a:pt x="613" y="1225"/>
                </a:lnTo>
                <a:lnTo>
                  <a:pt x="612" y="1231"/>
                </a:lnTo>
                <a:lnTo>
                  <a:pt x="610" y="1236"/>
                </a:lnTo>
                <a:lnTo>
                  <a:pt x="608" y="1242"/>
                </a:lnTo>
                <a:lnTo>
                  <a:pt x="606" y="1248"/>
                </a:lnTo>
                <a:lnTo>
                  <a:pt x="604" y="1253"/>
                </a:lnTo>
                <a:lnTo>
                  <a:pt x="602" y="1259"/>
                </a:lnTo>
                <a:lnTo>
                  <a:pt x="601" y="1265"/>
                </a:lnTo>
                <a:lnTo>
                  <a:pt x="599" y="1270"/>
                </a:lnTo>
                <a:lnTo>
                  <a:pt x="597" y="1276"/>
                </a:lnTo>
                <a:lnTo>
                  <a:pt x="595" y="1282"/>
                </a:lnTo>
                <a:lnTo>
                  <a:pt x="593" y="1287"/>
                </a:lnTo>
                <a:lnTo>
                  <a:pt x="591" y="1293"/>
                </a:lnTo>
                <a:lnTo>
                  <a:pt x="589" y="1298"/>
                </a:lnTo>
                <a:lnTo>
                  <a:pt x="586" y="1304"/>
                </a:lnTo>
                <a:lnTo>
                  <a:pt x="584" y="1310"/>
                </a:lnTo>
                <a:lnTo>
                  <a:pt x="582" y="1315"/>
                </a:lnTo>
                <a:lnTo>
                  <a:pt x="580" y="1321"/>
                </a:lnTo>
                <a:lnTo>
                  <a:pt x="578" y="1326"/>
                </a:lnTo>
                <a:lnTo>
                  <a:pt x="575" y="1332"/>
                </a:lnTo>
                <a:lnTo>
                  <a:pt x="573" y="1338"/>
                </a:lnTo>
                <a:lnTo>
                  <a:pt x="571" y="1343"/>
                </a:lnTo>
                <a:lnTo>
                  <a:pt x="569" y="1349"/>
                </a:lnTo>
                <a:lnTo>
                  <a:pt x="566" y="1354"/>
                </a:lnTo>
                <a:lnTo>
                  <a:pt x="564" y="1360"/>
                </a:lnTo>
                <a:lnTo>
                  <a:pt x="561" y="1365"/>
                </a:lnTo>
                <a:lnTo>
                  <a:pt x="559" y="1371"/>
                </a:lnTo>
                <a:lnTo>
                  <a:pt x="556" y="1377"/>
                </a:lnTo>
                <a:lnTo>
                  <a:pt x="554" y="1382"/>
                </a:lnTo>
                <a:lnTo>
                  <a:pt x="551" y="1388"/>
                </a:lnTo>
                <a:lnTo>
                  <a:pt x="549" y="1393"/>
                </a:lnTo>
                <a:lnTo>
                  <a:pt x="546" y="1399"/>
                </a:lnTo>
                <a:lnTo>
                  <a:pt x="544" y="1404"/>
                </a:lnTo>
                <a:lnTo>
                  <a:pt x="541" y="1410"/>
                </a:lnTo>
                <a:lnTo>
                  <a:pt x="538" y="1415"/>
                </a:lnTo>
                <a:lnTo>
                  <a:pt x="536" y="1421"/>
                </a:lnTo>
                <a:lnTo>
                  <a:pt x="533" y="1426"/>
                </a:lnTo>
                <a:lnTo>
                  <a:pt x="530" y="1431"/>
                </a:lnTo>
                <a:lnTo>
                  <a:pt x="527" y="1437"/>
                </a:lnTo>
                <a:lnTo>
                  <a:pt x="525" y="1442"/>
                </a:lnTo>
                <a:lnTo>
                  <a:pt x="522" y="1448"/>
                </a:lnTo>
                <a:lnTo>
                  <a:pt x="519" y="1453"/>
                </a:lnTo>
                <a:lnTo>
                  <a:pt x="516" y="1459"/>
                </a:lnTo>
                <a:lnTo>
                  <a:pt x="513" y="1464"/>
                </a:lnTo>
                <a:lnTo>
                  <a:pt x="510" y="1469"/>
                </a:lnTo>
                <a:lnTo>
                  <a:pt x="507" y="147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6" name="Freeform 60"/>
          <p:cNvSpPr>
            <a:spLocks noChangeArrowheads="1"/>
          </p:cNvSpPr>
          <p:nvPr/>
        </p:nvSpPr>
        <p:spPr bwMode="auto">
          <a:xfrm>
            <a:off x="1911350" y="2884488"/>
            <a:ext cx="2243138" cy="1349375"/>
          </a:xfrm>
          <a:custGeom>
            <a:avLst/>
            <a:gdLst>
              <a:gd name="T0" fmla="*/ 2147483646 w 1413"/>
              <a:gd name="T1" fmla="*/ 2147483646 h 850"/>
              <a:gd name="T2" fmla="*/ 2147483646 w 1413"/>
              <a:gd name="T3" fmla="*/ 2147483646 h 850"/>
              <a:gd name="T4" fmla="*/ 2147483646 w 1413"/>
              <a:gd name="T5" fmla="*/ 2147483646 h 850"/>
              <a:gd name="T6" fmla="*/ 2147483646 w 1413"/>
              <a:gd name="T7" fmla="*/ 2147483646 h 850"/>
              <a:gd name="T8" fmla="*/ 2147483646 w 1413"/>
              <a:gd name="T9" fmla="*/ 2147483646 h 850"/>
              <a:gd name="T10" fmla="*/ 2147483646 w 1413"/>
              <a:gd name="T11" fmla="*/ 2147483646 h 850"/>
              <a:gd name="T12" fmla="*/ 2147483646 w 1413"/>
              <a:gd name="T13" fmla="*/ 2147483646 h 850"/>
              <a:gd name="T14" fmla="*/ 2147483646 w 1413"/>
              <a:gd name="T15" fmla="*/ 2147483646 h 850"/>
              <a:gd name="T16" fmla="*/ 2147483646 w 1413"/>
              <a:gd name="T17" fmla="*/ 2147483646 h 850"/>
              <a:gd name="T18" fmla="*/ 2147483646 w 1413"/>
              <a:gd name="T19" fmla="*/ 2147483646 h 850"/>
              <a:gd name="T20" fmla="*/ 2147483646 w 1413"/>
              <a:gd name="T21" fmla="*/ 2147483646 h 850"/>
              <a:gd name="T22" fmla="*/ 2147483646 w 1413"/>
              <a:gd name="T23" fmla="*/ 2147483646 h 850"/>
              <a:gd name="T24" fmla="*/ 2147483646 w 1413"/>
              <a:gd name="T25" fmla="*/ 2147483646 h 850"/>
              <a:gd name="T26" fmla="*/ 2147483646 w 1413"/>
              <a:gd name="T27" fmla="*/ 2147483646 h 850"/>
              <a:gd name="T28" fmla="*/ 2147483646 w 1413"/>
              <a:gd name="T29" fmla="*/ 2147483646 h 850"/>
              <a:gd name="T30" fmla="*/ 2147483646 w 1413"/>
              <a:gd name="T31" fmla="*/ 2147483646 h 850"/>
              <a:gd name="T32" fmla="*/ 2147483646 w 1413"/>
              <a:gd name="T33" fmla="*/ 2147483646 h 850"/>
              <a:gd name="T34" fmla="*/ 2147483646 w 1413"/>
              <a:gd name="T35" fmla="*/ 2147483646 h 850"/>
              <a:gd name="T36" fmla="*/ 2147483646 w 1413"/>
              <a:gd name="T37" fmla="*/ 2147483646 h 850"/>
              <a:gd name="T38" fmla="*/ 2147483646 w 1413"/>
              <a:gd name="T39" fmla="*/ 2147483646 h 850"/>
              <a:gd name="T40" fmla="*/ 2147483646 w 1413"/>
              <a:gd name="T41" fmla="*/ 2147483646 h 850"/>
              <a:gd name="T42" fmla="*/ 2147483646 w 1413"/>
              <a:gd name="T43" fmla="*/ 2147483646 h 850"/>
              <a:gd name="T44" fmla="*/ 2147483646 w 1413"/>
              <a:gd name="T45" fmla="*/ 2147483646 h 850"/>
              <a:gd name="T46" fmla="*/ 2147483646 w 1413"/>
              <a:gd name="T47" fmla="*/ 2147483646 h 850"/>
              <a:gd name="T48" fmla="*/ 2147483646 w 1413"/>
              <a:gd name="T49" fmla="*/ 2147483646 h 850"/>
              <a:gd name="T50" fmla="*/ 2147483646 w 1413"/>
              <a:gd name="T51" fmla="*/ 2147483646 h 850"/>
              <a:gd name="T52" fmla="*/ 2147483646 w 1413"/>
              <a:gd name="T53" fmla="*/ 2147483646 h 850"/>
              <a:gd name="T54" fmla="*/ 2147483646 w 1413"/>
              <a:gd name="T55" fmla="*/ 2147483646 h 850"/>
              <a:gd name="T56" fmla="*/ 2147483646 w 1413"/>
              <a:gd name="T57" fmla="*/ 2147483646 h 850"/>
              <a:gd name="T58" fmla="*/ 2147483646 w 1413"/>
              <a:gd name="T59" fmla="*/ 2147483646 h 850"/>
              <a:gd name="T60" fmla="*/ 2147483646 w 1413"/>
              <a:gd name="T61" fmla="*/ 2147483646 h 850"/>
              <a:gd name="T62" fmla="*/ 2147483646 w 1413"/>
              <a:gd name="T63" fmla="*/ 2147483646 h 850"/>
              <a:gd name="T64" fmla="*/ 2147483646 w 1413"/>
              <a:gd name="T65" fmla="*/ 2147483646 h 850"/>
              <a:gd name="T66" fmla="*/ 2147483646 w 1413"/>
              <a:gd name="T67" fmla="*/ 2147483646 h 850"/>
              <a:gd name="T68" fmla="*/ 2147483646 w 1413"/>
              <a:gd name="T69" fmla="*/ 2147483646 h 850"/>
              <a:gd name="T70" fmla="*/ 2147483646 w 1413"/>
              <a:gd name="T71" fmla="*/ 2147483646 h 850"/>
              <a:gd name="T72" fmla="*/ 2147483646 w 1413"/>
              <a:gd name="T73" fmla="*/ 2147483646 h 850"/>
              <a:gd name="T74" fmla="*/ 2147483646 w 1413"/>
              <a:gd name="T75" fmla="*/ 2147483646 h 850"/>
              <a:gd name="T76" fmla="*/ 2147483646 w 1413"/>
              <a:gd name="T77" fmla="*/ 2147483646 h 850"/>
              <a:gd name="T78" fmla="*/ 2147483646 w 1413"/>
              <a:gd name="T79" fmla="*/ 2147483646 h 850"/>
              <a:gd name="T80" fmla="*/ 2147483646 w 1413"/>
              <a:gd name="T81" fmla="*/ 2147483646 h 850"/>
              <a:gd name="T82" fmla="*/ 2147483646 w 1413"/>
              <a:gd name="T83" fmla="*/ 2147483646 h 850"/>
              <a:gd name="T84" fmla="*/ 2147483646 w 1413"/>
              <a:gd name="T85" fmla="*/ 2147483646 h 850"/>
              <a:gd name="T86" fmla="*/ 2147483646 w 1413"/>
              <a:gd name="T87" fmla="*/ 2147483646 h 850"/>
              <a:gd name="T88" fmla="*/ 2147483646 w 1413"/>
              <a:gd name="T89" fmla="*/ 2147483646 h 850"/>
              <a:gd name="T90" fmla="*/ 2147483646 w 1413"/>
              <a:gd name="T91" fmla="*/ 2147483646 h 850"/>
              <a:gd name="T92" fmla="*/ 2147483646 w 1413"/>
              <a:gd name="T93" fmla="*/ 2147483646 h 850"/>
              <a:gd name="T94" fmla="*/ 2147483646 w 1413"/>
              <a:gd name="T95" fmla="*/ 2147483646 h 850"/>
              <a:gd name="T96" fmla="*/ 2147483646 w 1413"/>
              <a:gd name="T97" fmla="*/ 2147483646 h 850"/>
              <a:gd name="T98" fmla="*/ 2147483646 w 1413"/>
              <a:gd name="T99" fmla="*/ 2147483646 h 850"/>
              <a:gd name="T100" fmla="*/ 2147483646 w 1413"/>
              <a:gd name="T101" fmla="*/ 2147483646 h 850"/>
              <a:gd name="T102" fmla="*/ 2147483646 w 1413"/>
              <a:gd name="T103" fmla="*/ 2147483646 h 850"/>
              <a:gd name="T104" fmla="*/ 2147483646 w 1413"/>
              <a:gd name="T105" fmla="*/ 2147483646 h 850"/>
              <a:gd name="T106" fmla="*/ 2147483646 w 1413"/>
              <a:gd name="T107" fmla="*/ 2147483646 h 850"/>
              <a:gd name="T108" fmla="*/ 2147483646 w 1413"/>
              <a:gd name="T109" fmla="*/ 2147483646 h 850"/>
              <a:gd name="T110" fmla="*/ 2147483646 w 1413"/>
              <a:gd name="T111" fmla="*/ 2147483646 h 850"/>
              <a:gd name="T112" fmla="*/ 2147483646 w 1413"/>
              <a:gd name="T113" fmla="*/ 2147483646 h 850"/>
              <a:gd name="T114" fmla="*/ 2147483646 w 1413"/>
              <a:gd name="T115" fmla="*/ 2147483646 h 850"/>
              <a:gd name="T116" fmla="*/ 2147483646 w 1413"/>
              <a:gd name="T117" fmla="*/ 2147483646 h 850"/>
              <a:gd name="T118" fmla="*/ 2147483646 w 1413"/>
              <a:gd name="T119" fmla="*/ 2147483646 h 850"/>
              <a:gd name="T120" fmla="*/ 2147483646 w 1413"/>
              <a:gd name="T121" fmla="*/ 2147483646 h 850"/>
              <a:gd name="T122" fmla="*/ 2147483646 w 1413"/>
              <a:gd name="T123" fmla="*/ 2147483646 h 85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13" h="850">
                <a:moveTo>
                  <a:pt x="1413" y="0"/>
                </a:moveTo>
                <a:lnTo>
                  <a:pt x="1410" y="6"/>
                </a:lnTo>
                <a:lnTo>
                  <a:pt x="1407" y="12"/>
                </a:lnTo>
                <a:lnTo>
                  <a:pt x="1403" y="18"/>
                </a:lnTo>
                <a:lnTo>
                  <a:pt x="1400" y="24"/>
                </a:lnTo>
                <a:lnTo>
                  <a:pt x="1396" y="29"/>
                </a:lnTo>
                <a:lnTo>
                  <a:pt x="1393" y="35"/>
                </a:lnTo>
                <a:lnTo>
                  <a:pt x="1389" y="41"/>
                </a:lnTo>
                <a:lnTo>
                  <a:pt x="1386" y="47"/>
                </a:lnTo>
                <a:lnTo>
                  <a:pt x="1382" y="53"/>
                </a:lnTo>
                <a:lnTo>
                  <a:pt x="1379" y="59"/>
                </a:lnTo>
                <a:lnTo>
                  <a:pt x="1375" y="65"/>
                </a:lnTo>
                <a:lnTo>
                  <a:pt x="1372" y="70"/>
                </a:lnTo>
                <a:lnTo>
                  <a:pt x="1368" y="76"/>
                </a:lnTo>
                <a:lnTo>
                  <a:pt x="1364" y="82"/>
                </a:lnTo>
                <a:lnTo>
                  <a:pt x="1360" y="88"/>
                </a:lnTo>
                <a:lnTo>
                  <a:pt x="1357" y="93"/>
                </a:lnTo>
                <a:lnTo>
                  <a:pt x="1353" y="99"/>
                </a:lnTo>
                <a:lnTo>
                  <a:pt x="1349" y="105"/>
                </a:lnTo>
                <a:lnTo>
                  <a:pt x="1345" y="110"/>
                </a:lnTo>
                <a:lnTo>
                  <a:pt x="1341" y="116"/>
                </a:lnTo>
                <a:lnTo>
                  <a:pt x="1337" y="122"/>
                </a:lnTo>
                <a:lnTo>
                  <a:pt x="1334" y="127"/>
                </a:lnTo>
                <a:lnTo>
                  <a:pt x="1330" y="133"/>
                </a:lnTo>
                <a:lnTo>
                  <a:pt x="1326" y="139"/>
                </a:lnTo>
                <a:lnTo>
                  <a:pt x="1322" y="144"/>
                </a:lnTo>
                <a:lnTo>
                  <a:pt x="1318" y="150"/>
                </a:lnTo>
                <a:lnTo>
                  <a:pt x="1313" y="155"/>
                </a:lnTo>
                <a:lnTo>
                  <a:pt x="1309" y="161"/>
                </a:lnTo>
                <a:lnTo>
                  <a:pt x="1305" y="166"/>
                </a:lnTo>
                <a:lnTo>
                  <a:pt x="1301" y="172"/>
                </a:lnTo>
                <a:lnTo>
                  <a:pt x="1297" y="177"/>
                </a:lnTo>
                <a:lnTo>
                  <a:pt x="1293" y="183"/>
                </a:lnTo>
                <a:lnTo>
                  <a:pt x="1288" y="188"/>
                </a:lnTo>
                <a:lnTo>
                  <a:pt x="1284" y="194"/>
                </a:lnTo>
                <a:lnTo>
                  <a:pt x="1280" y="199"/>
                </a:lnTo>
                <a:lnTo>
                  <a:pt x="1276" y="205"/>
                </a:lnTo>
                <a:lnTo>
                  <a:pt x="1271" y="210"/>
                </a:lnTo>
                <a:lnTo>
                  <a:pt x="1267" y="215"/>
                </a:lnTo>
                <a:lnTo>
                  <a:pt x="1263" y="221"/>
                </a:lnTo>
                <a:lnTo>
                  <a:pt x="1258" y="226"/>
                </a:lnTo>
                <a:lnTo>
                  <a:pt x="1254" y="231"/>
                </a:lnTo>
                <a:lnTo>
                  <a:pt x="1249" y="237"/>
                </a:lnTo>
                <a:lnTo>
                  <a:pt x="1245" y="242"/>
                </a:lnTo>
                <a:lnTo>
                  <a:pt x="1240" y="247"/>
                </a:lnTo>
                <a:lnTo>
                  <a:pt x="1236" y="252"/>
                </a:lnTo>
                <a:lnTo>
                  <a:pt x="1231" y="258"/>
                </a:lnTo>
                <a:lnTo>
                  <a:pt x="1227" y="263"/>
                </a:lnTo>
                <a:lnTo>
                  <a:pt x="1222" y="268"/>
                </a:lnTo>
                <a:lnTo>
                  <a:pt x="1217" y="273"/>
                </a:lnTo>
                <a:lnTo>
                  <a:pt x="1213" y="278"/>
                </a:lnTo>
                <a:lnTo>
                  <a:pt x="1208" y="283"/>
                </a:lnTo>
                <a:lnTo>
                  <a:pt x="1203" y="289"/>
                </a:lnTo>
                <a:lnTo>
                  <a:pt x="1199" y="294"/>
                </a:lnTo>
                <a:lnTo>
                  <a:pt x="1194" y="299"/>
                </a:lnTo>
                <a:lnTo>
                  <a:pt x="1189" y="304"/>
                </a:lnTo>
                <a:lnTo>
                  <a:pt x="1184" y="309"/>
                </a:lnTo>
                <a:lnTo>
                  <a:pt x="1179" y="314"/>
                </a:lnTo>
                <a:lnTo>
                  <a:pt x="1175" y="319"/>
                </a:lnTo>
                <a:lnTo>
                  <a:pt x="1170" y="324"/>
                </a:lnTo>
                <a:lnTo>
                  <a:pt x="1165" y="329"/>
                </a:lnTo>
                <a:lnTo>
                  <a:pt x="1160" y="334"/>
                </a:lnTo>
                <a:lnTo>
                  <a:pt x="1155" y="339"/>
                </a:lnTo>
                <a:lnTo>
                  <a:pt x="1150" y="344"/>
                </a:lnTo>
                <a:lnTo>
                  <a:pt x="1145" y="348"/>
                </a:lnTo>
                <a:lnTo>
                  <a:pt x="1140" y="353"/>
                </a:lnTo>
                <a:lnTo>
                  <a:pt x="1135" y="358"/>
                </a:lnTo>
                <a:lnTo>
                  <a:pt x="1130" y="363"/>
                </a:lnTo>
                <a:lnTo>
                  <a:pt x="1125" y="368"/>
                </a:lnTo>
                <a:lnTo>
                  <a:pt x="1120" y="373"/>
                </a:lnTo>
                <a:lnTo>
                  <a:pt x="1115" y="377"/>
                </a:lnTo>
                <a:lnTo>
                  <a:pt x="1110" y="382"/>
                </a:lnTo>
                <a:lnTo>
                  <a:pt x="1104" y="387"/>
                </a:lnTo>
                <a:lnTo>
                  <a:pt x="1099" y="392"/>
                </a:lnTo>
                <a:lnTo>
                  <a:pt x="1094" y="396"/>
                </a:lnTo>
                <a:lnTo>
                  <a:pt x="1089" y="401"/>
                </a:lnTo>
                <a:lnTo>
                  <a:pt x="1084" y="406"/>
                </a:lnTo>
                <a:lnTo>
                  <a:pt x="1078" y="410"/>
                </a:lnTo>
                <a:lnTo>
                  <a:pt x="1073" y="415"/>
                </a:lnTo>
                <a:lnTo>
                  <a:pt x="1068" y="419"/>
                </a:lnTo>
                <a:lnTo>
                  <a:pt x="1062" y="424"/>
                </a:lnTo>
                <a:lnTo>
                  <a:pt x="1057" y="429"/>
                </a:lnTo>
                <a:lnTo>
                  <a:pt x="1052" y="433"/>
                </a:lnTo>
                <a:lnTo>
                  <a:pt x="1046" y="438"/>
                </a:lnTo>
                <a:lnTo>
                  <a:pt x="1041" y="442"/>
                </a:lnTo>
                <a:lnTo>
                  <a:pt x="1036" y="447"/>
                </a:lnTo>
                <a:lnTo>
                  <a:pt x="1030" y="451"/>
                </a:lnTo>
                <a:lnTo>
                  <a:pt x="1025" y="455"/>
                </a:lnTo>
                <a:lnTo>
                  <a:pt x="1019" y="460"/>
                </a:lnTo>
                <a:lnTo>
                  <a:pt x="1014" y="464"/>
                </a:lnTo>
                <a:lnTo>
                  <a:pt x="1008" y="469"/>
                </a:lnTo>
                <a:lnTo>
                  <a:pt x="1003" y="473"/>
                </a:lnTo>
                <a:lnTo>
                  <a:pt x="997" y="477"/>
                </a:lnTo>
                <a:lnTo>
                  <a:pt x="992" y="482"/>
                </a:lnTo>
                <a:lnTo>
                  <a:pt x="986" y="486"/>
                </a:lnTo>
                <a:lnTo>
                  <a:pt x="980" y="490"/>
                </a:lnTo>
                <a:lnTo>
                  <a:pt x="975" y="494"/>
                </a:lnTo>
                <a:lnTo>
                  <a:pt x="969" y="499"/>
                </a:lnTo>
                <a:lnTo>
                  <a:pt x="963" y="503"/>
                </a:lnTo>
                <a:lnTo>
                  <a:pt x="958" y="507"/>
                </a:lnTo>
                <a:lnTo>
                  <a:pt x="952" y="511"/>
                </a:lnTo>
                <a:lnTo>
                  <a:pt x="946" y="515"/>
                </a:lnTo>
                <a:lnTo>
                  <a:pt x="941" y="519"/>
                </a:lnTo>
                <a:lnTo>
                  <a:pt x="935" y="523"/>
                </a:lnTo>
                <a:lnTo>
                  <a:pt x="929" y="528"/>
                </a:lnTo>
                <a:lnTo>
                  <a:pt x="923" y="532"/>
                </a:lnTo>
                <a:lnTo>
                  <a:pt x="918" y="536"/>
                </a:lnTo>
                <a:lnTo>
                  <a:pt x="912" y="540"/>
                </a:lnTo>
                <a:lnTo>
                  <a:pt x="906" y="544"/>
                </a:lnTo>
                <a:lnTo>
                  <a:pt x="900" y="548"/>
                </a:lnTo>
                <a:lnTo>
                  <a:pt x="894" y="551"/>
                </a:lnTo>
                <a:lnTo>
                  <a:pt x="888" y="555"/>
                </a:lnTo>
                <a:lnTo>
                  <a:pt x="883" y="559"/>
                </a:lnTo>
                <a:lnTo>
                  <a:pt x="877" y="563"/>
                </a:lnTo>
                <a:lnTo>
                  <a:pt x="871" y="567"/>
                </a:lnTo>
                <a:lnTo>
                  <a:pt x="865" y="571"/>
                </a:lnTo>
                <a:lnTo>
                  <a:pt x="859" y="575"/>
                </a:lnTo>
                <a:lnTo>
                  <a:pt x="853" y="578"/>
                </a:lnTo>
                <a:lnTo>
                  <a:pt x="847" y="582"/>
                </a:lnTo>
                <a:lnTo>
                  <a:pt x="841" y="586"/>
                </a:lnTo>
                <a:lnTo>
                  <a:pt x="835" y="590"/>
                </a:lnTo>
                <a:lnTo>
                  <a:pt x="829" y="593"/>
                </a:lnTo>
                <a:lnTo>
                  <a:pt x="823" y="597"/>
                </a:lnTo>
                <a:lnTo>
                  <a:pt x="817" y="601"/>
                </a:lnTo>
                <a:lnTo>
                  <a:pt x="811" y="604"/>
                </a:lnTo>
                <a:lnTo>
                  <a:pt x="805" y="608"/>
                </a:lnTo>
                <a:lnTo>
                  <a:pt x="799" y="611"/>
                </a:lnTo>
                <a:lnTo>
                  <a:pt x="793" y="615"/>
                </a:lnTo>
                <a:lnTo>
                  <a:pt x="787" y="618"/>
                </a:lnTo>
                <a:lnTo>
                  <a:pt x="780" y="622"/>
                </a:lnTo>
                <a:lnTo>
                  <a:pt x="774" y="625"/>
                </a:lnTo>
                <a:lnTo>
                  <a:pt x="768" y="629"/>
                </a:lnTo>
                <a:lnTo>
                  <a:pt x="762" y="632"/>
                </a:lnTo>
                <a:lnTo>
                  <a:pt x="756" y="636"/>
                </a:lnTo>
                <a:lnTo>
                  <a:pt x="750" y="639"/>
                </a:lnTo>
                <a:lnTo>
                  <a:pt x="743" y="642"/>
                </a:lnTo>
                <a:lnTo>
                  <a:pt x="737" y="646"/>
                </a:lnTo>
                <a:lnTo>
                  <a:pt x="731" y="649"/>
                </a:lnTo>
                <a:lnTo>
                  <a:pt x="725" y="652"/>
                </a:lnTo>
                <a:lnTo>
                  <a:pt x="719" y="656"/>
                </a:lnTo>
                <a:lnTo>
                  <a:pt x="712" y="659"/>
                </a:lnTo>
                <a:lnTo>
                  <a:pt x="706" y="662"/>
                </a:lnTo>
                <a:lnTo>
                  <a:pt x="700" y="665"/>
                </a:lnTo>
                <a:lnTo>
                  <a:pt x="693" y="668"/>
                </a:lnTo>
                <a:lnTo>
                  <a:pt x="687" y="671"/>
                </a:lnTo>
                <a:lnTo>
                  <a:pt x="681" y="675"/>
                </a:lnTo>
                <a:lnTo>
                  <a:pt x="675" y="678"/>
                </a:lnTo>
                <a:lnTo>
                  <a:pt x="668" y="681"/>
                </a:lnTo>
                <a:lnTo>
                  <a:pt x="662" y="684"/>
                </a:lnTo>
                <a:lnTo>
                  <a:pt x="655" y="687"/>
                </a:lnTo>
                <a:lnTo>
                  <a:pt x="649" y="690"/>
                </a:lnTo>
                <a:lnTo>
                  <a:pt x="643" y="693"/>
                </a:lnTo>
                <a:lnTo>
                  <a:pt x="636" y="696"/>
                </a:lnTo>
                <a:lnTo>
                  <a:pt x="630" y="699"/>
                </a:lnTo>
                <a:lnTo>
                  <a:pt x="624" y="702"/>
                </a:lnTo>
                <a:lnTo>
                  <a:pt x="617" y="704"/>
                </a:lnTo>
                <a:lnTo>
                  <a:pt x="611" y="707"/>
                </a:lnTo>
                <a:lnTo>
                  <a:pt x="604" y="710"/>
                </a:lnTo>
                <a:lnTo>
                  <a:pt x="598" y="713"/>
                </a:lnTo>
                <a:lnTo>
                  <a:pt x="591" y="716"/>
                </a:lnTo>
                <a:lnTo>
                  <a:pt x="585" y="718"/>
                </a:lnTo>
                <a:lnTo>
                  <a:pt x="579" y="721"/>
                </a:lnTo>
                <a:lnTo>
                  <a:pt x="572" y="724"/>
                </a:lnTo>
                <a:lnTo>
                  <a:pt x="566" y="726"/>
                </a:lnTo>
                <a:lnTo>
                  <a:pt x="559" y="729"/>
                </a:lnTo>
                <a:lnTo>
                  <a:pt x="553" y="732"/>
                </a:lnTo>
                <a:lnTo>
                  <a:pt x="546" y="734"/>
                </a:lnTo>
                <a:lnTo>
                  <a:pt x="540" y="737"/>
                </a:lnTo>
                <a:lnTo>
                  <a:pt x="533" y="739"/>
                </a:lnTo>
                <a:lnTo>
                  <a:pt x="527" y="742"/>
                </a:lnTo>
                <a:lnTo>
                  <a:pt x="520" y="744"/>
                </a:lnTo>
                <a:lnTo>
                  <a:pt x="514" y="747"/>
                </a:lnTo>
                <a:lnTo>
                  <a:pt x="507" y="749"/>
                </a:lnTo>
                <a:lnTo>
                  <a:pt x="500" y="751"/>
                </a:lnTo>
                <a:lnTo>
                  <a:pt x="494" y="754"/>
                </a:lnTo>
                <a:lnTo>
                  <a:pt x="487" y="756"/>
                </a:lnTo>
                <a:lnTo>
                  <a:pt x="481" y="758"/>
                </a:lnTo>
                <a:lnTo>
                  <a:pt x="474" y="761"/>
                </a:lnTo>
                <a:lnTo>
                  <a:pt x="468" y="763"/>
                </a:lnTo>
                <a:lnTo>
                  <a:pt x="461" y="765"/>
                </a:lnTo>
                <a:lnTo>
                  <a:pt x="454" y="767"/>
                </a:lnTo>
                <a:lnTo>
                  <a:pt x="448" y="770"/>
                </a:lnTo>
                <a:lnTo>
                  <a:pt x="441" y="772"/>
                </a:lnTo>
                <a:lnTo>
                  <a:pt x="435" y="774"/>
                </a:lnTo>
                <a:lnTo>
                  <a:pt x="428" y="776"/>
                </a:lnTo>
                <a:lnTo>
                  <a:pt x="421" y="778"/>
                </a:lnTo>
                <a:lnTo>
                  <a:pt x="415" y="780"/>
                </a:lnTo>
                <a:lnTo>
                  <a:pt x="408" y="782"/>
                </a:lnTo>
                <a:lnTo>
                  <a:pt x="401" y="784"/>
                </a:lnTo>
                <a:lnTo>
                  <a:pt x="395" y="786"/>
                </a:lnTo>
                <a:lnTo>
                  <a:pt x="388" y="788"/>
                </a:lnTo>
                <a:lnTo>
                  <a:pt x="381" y="790"/>
                </a:lnTo>
                <a:lnTo>
                  <a:pt x="375" y="792"/>
                </a:lnTo>
                <a:lnTo>
                  <a:pt x="368" y="794"/>
                </a:lnTo>
                <a:lnTo>
                  <a:pt x="362" y="795"/>
                </a:lnTo>
                <a:lnTo>
                  <a:pt x="355" y="797"/>
                </a:lnTo>
                <a:lnTo>
                  <a:pt x="348" y="799"/>
                </a:lnTo>
                <a:lnTo>
                  <a:pt x="342" y="801"/>
                </a:lnTo>
                <a:lnTo>
                  <a:pt x="335" y="802"/>
                </a:lnTo>
                <a:lnTo>
                  <a:pt x="328" y="804"/>
                </a:lnTo>
                <a:lnTo>
                  <a:pt x="321" y="806"/>
                </a:lnTo>
                <a:lnTo>
                  <a:pt x="315" y="807"/>
                </a:lnTo>
                <a:lnTo>
                  <a:pt x="308" y="809"/>
                </a:lnTo>
                <a:lnTo>
                  <a:pt x="301" y="811"/>
                </a:lnTo>
                <a:lnTo>
                  <a:pt x="295" y="812"/>
                </a:lnTo>
                <a:lnTo>
                  <a:pt x="288" y="814"/>
                </a:lnTo>
                <a:lnTo>
                  <a:pt x="281" y="815"/>
                </a:lnTo>
                <a:lnTo>
                  <a:pt x="275" y="817"/>
                </a:lnTo>
                <a:lnTo>
                  <a:pt x="268" y="818"/>
                </a:lnTo>
                <a:lnTo>
                  <a:pt x="261" y="819"/>
                </a:lnTo>
                <a:lnTo>
                  <a:pt x="255" y="821"/>
                </a:lnTo>
                <a:lnTo>
                  <a:pt x="248" y="822"/>
                </a:lnTo>
                <a:lnTo>
                  <a:pt x="241" y="823"/>
                </a:lnTo>
                <a:lnTo>
                  <a:pt x="234" y="825"/>
                </a:lnTo>
                <a:lnTo>
                  <a:pt x="228" y="826"/>
                </a:lnTo>
                <a:lnTo>
                  <a:pt x="221" y="827"/>
                </a:lnTo>
                <a:lnTo>
                  <a:pt x="214" y="828"/>
                </a:lnTo>
                <a:lnTo>
                  <a:pt x="208" y="829"/>
                </a:lnTo>
                <a:lnTo>
                  <a:pt x="201" y="831"/>
                </a:lnTo>
                <a:lnTo>
                  <a:pt x="194" y="832"/>
                </a:lnTo>
                <a:lnTo>
                  <a:pt x="187" y="833"/>
                </a:lnTo>
                <a:lnTo>
                  <a:pt x="181" y="834"/>
                </a:lnTo>
                <a:lnTo>
                  <a:pt x="174" y="835"/>
                </a:lnTo>
                <a:lnTo>
                  <a:pt x="167" y="836"/>
                </a:lnTo>
                <a:lnTo>
                  <a:pt x="161" y="837"/>
                </a:lnTo>
                <a:lnTo>
                  <a:pt x="154" y="838"/>
                </a:lnTo>
                <a:lnTo>
                  <a:pt x="147" y="839"/>
                </a:lnTo>
                <a:lnTo>
                  <a:pt x="140" y="839"/>
                </a:lnTo>
                <a:lnTo>
                  <a:pt x="134" y="840"/>
                </a:lnTo>
                <a:lnTo>
                  <a:pt x="127" y="841"/>
                </a:lnTo>
                <a:lnTo>
                  <a:pt x="120" y="842"/>
                </a:lnTo>
                <a:lnTo>
                  <a:pt x="114" y="843"/>
                </a:lnTo>
                <a:lnTo>
                  <a:pt x="107" y="843"/>
                </a:lnTo>
                <a:lnTo>
                  <a:pt x="100" y="844"/>
                </a:lnTo>
                <a:lnTo>
                  <a:pt x="94" y="845"/>
                </a:lnTo>
                <a:lnTo>
                  <a:pt x="87" y="845"/>
                </a:lnTo>
                <a:lnTo>
                  <a:pt x="80" y="846"/>
                </a:lnTo>
                <a:lnTo>
                  <a:pt x="74" y="846"/>
                </a:lnTo>
                <a:lnTo>
                  <a:pt x="67" y="847"/>
                </a:lnTo>
                <a:lnTo>
                  <a:pt x="60" y="847"/>
                </a:lnTo>
                <a:lnTo>
                  <a:pt x="53" y="848"/>
                </a:lnTo>
                <a:lnTo>
                  <a:pt x="47" y="848"/>
                </a:lnTo>
                <a:lnTo>
                  <a:pt x="40" y="849"/>
                </a:lnTo>
                <a:lnTo>
                  <a:pt x="33" y="849"/>
                </a:lnTo>
                <a:lnTo>
                  <a:pt x="27" y="849"/>
                </a:lnTo>
                <a:lnTo>
                  <a:pt x="20" y="850"/>
                </a:lnTo>
                <a:lnTo>
                  <a:pt x="13" y="850"/>
                </a:lnTo>
                <a:lnTo>
                  <a:pt x="7" y="850"/>
                </a:lnTo>
                <a:lnTo>
                  <a:pt x="0" y="850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7" name="Freeform 61"/>
          <p:cNvSpPr>
            <a:spLocks noChangeArrowheads="1"/>
          </p:cNvSpPr>
          <p:nvPr/>
        </p:nvSpPr>
        <p:spPr bwMode="auto">
          <a:xfrm>
            <a:off x="3359150" y="552450"/>
            <a:ext cx="2011363" cy="3527425"/>
          </a:xfrm>
          <a:custGeom>
            <a:avLst/>
            <a:gdLst>
              <a:gd name="T0" fmla="*/ 2147483646 w 1267"/>
              <a:gd name="T1" fmla="*/ 2147483646 h 2222"/>
              <a:gd name="T2" fmla="*/ 2147483646 w 1267"/>
              <a:gd name="T3" fmla="*/ 2147483646 h 2222"/>
              <a:gd name="T4" fmla="*/ 2147483646 w 1267"/>
              <a:gd name="T5" fmla="*/ 2147483646 h 2222"/>
              <a:gd name="T6" fmla="*/ 2147483646 w 1267"/>
              <a:gd name="T7" fmla="*/ 2147483646 h 2222"/>
              <a:gd name="T8" fmla="*/ 2147483646 w 1267"/>
              <a:gd name="T9" fmla="*/ 2147483646 h 2222"/>
              <a:gd name="T10" fmla="*/ 2147483646 w 1267"/>
              <a:gd name="T11" fmla="*/ 2147483646 h 2222"/>
              <a:gd name="T12" fmla="*/ 2147483646 w 1267"/>
              <a:gd name="T13" fmla="*/ 2147483646 h 2222"/>
              <a:gd name="T14" fmla="*/ 2147483646 w 1267"/>
              <a:gd name="T15" fmla="*/ 2147483646 h 2222"/>
              <a:gd name="T16" fmla="*/ 2147483646 w 1267"/>
              <a:gd name="T17" fmla="*/ 2147483646 h 2222"/>
              <a:gd name="T18" fmla="*/ 2147483646 w 1267"/>
              <a:gd name="T19" fmla="*/ 2147483646 h 2222"/>
              <a:gd name="T20" fmla="*/ 2147483646 w 1267"/>
              <a:gd name="T21" fmla="*/ 2147483646 h 2222"/>
              <a:gd name="T22" fmla="*/ 2147483646 w 1267"/>
              <a:gd name="T23" fmla="*/ 2147483646 h 2222"/>
              <a:gd name="T24" fmla="*/ 2147483646 w 1267"/>
              <a:gd name="T25" fmla="*/ 2147483646 h 2222"/>
              <a:gd name="T26" fmla="*/ 2147483646 w 1267"/>
              <a:gd name="T27" fmla="*/ 2147483646 h 2222"/>
              <a:gd name="T28" fmla="*/ 2147483646 w 1267"/>
              <a:gd name="T29" fmla="*/ 2147483646 h 2222"/>
              <a:gd name="T30" fmla="*/ 2147483646 w 1267"/>
              <a:gd name="T31" fmla="*/ 2147483646 h 2222"/>
              <a:gd name="T32" fmla="*/ 2147483646 w 1267"/>
              <a:gd name="T33" fmla="*/ 2147483646 h 2222"/>
              <a:gd name="T34" fmla="*/ 2147483646 w 1267"/>
              <a:gd name="T35" fmla="*/ 2147483646 h 2222"/>
              <a:gd name="T36" fmla="*/ 2147483646 w 1267"/>
              <a:gd name="T37" fmla="*/ 2147483646 h 2222"/>
              <a:gd name="T38" fmla="*/ 2147483646 w 1267"/>
              <a:gd name="T39" fmla="*/ 2147483646 h 2222"/>
              <a:gd name="T40" fmla="*/ 2147483646 w 1267"/>
              <a:gd name="T41" fmla="*/ 2147483646 h 2222"/>
              <a:gd name="T42" fmla="*/ 2147483646 w 1267"/>
              <a:gd name="T43" fmla="*/ 2147483646 h 2222"/>
              <a:gd name="T44" fmla="*/ 2147483646 w 1267"/>
              <a:gd name="T45" fmla="*/ 2147483646 h 2222"/>
              <a:gd name="T46" fmla="*/ 2147483646 w 1267"/>
              <a:gd name="T47" fmla="*/ 2147483646 h 2222"/>
              <a:gd name="T48" fmla="*/ 2147483646 w 1267"/>
              <a:gd name="T49" fmla="*/ 2147483646 h 2222"/>
              <a:gd name="T50" fmla="*/ 2147483646 w 1267"/>
              <a:gd name="T51" fmla="*/ 2147483646 h 2222"/>
              <a:gd name="T52" fmla="*/ 2147483646 w 1267"/>
              <a:gd name="T53" fmla="*/ 2147483646 h 2222"/>
              <a:gd name="T54" fmla="*/ 2147483646 w 1267"/>
              <a:gd name="T55" fmla="*/ 2147483646 h 2222"/>
              <a:gd name="T56" fmla="*/ 2147483646 w 1267"/>
              <a:gd name="T57" fmla="*/ 2147483646 h 2222"/>
              <a:gd name="T58" fmla="*/ 2147483646 w 1267"/>
              <a:gd name="T59" fmla="*/ 2147483646 h 2222"/>
              <a:gd name="T60" fmla="*/ 2147483646 w 1267"/>
              <a:gd name="T61" fmla="*/ 2147483646 h 2222"/>
              <a:gd name="T62" fmla="*/ 2147483646 w 1267"/>
              <a:gd name="T63" fmla="*/ 2147483646 h 2222"/>
              <a:gd name="T64" fmla="*/ 2147483646 w 1267"/>
              <a:gd name="T65" fmla="*/ 2147483646 h 2222"/>
              <a:gd name="T66" fmla="*/ 2147483646 w 1267"/>
              <a:gd name="T67" fmla="*/ 2147483646 h 2222"/>
              <a:gd name="T68" fmla="*/ 2147483646 w 1267"/>
              <a:gd name="T69" fmla="*/ 2147483646 h 2222"/>
              <a:gd name="T70" fmla="*/ 2147483646 w 1267"/>
              <a:gd name="T71" fmla="*/ 2147483646 h 2222"/>
              <a:gd name="T72" fmla="*/ 2147483646 w 1267"/>
              <a:gd name="T73" fmla="*/ 2147483646 h 2222"/>
              <a:gd name="T74" fmla="*/ 2147483646 w 1267"/>
              <a:gd name="T75" fmla="*/ 2147483646 h 2222"/>
              <a:gd name="T76" fmla="*/ 2147483646 w 1267"/>
              <a:gd name="T77" fmla="*/ 2147483646 h 2222"/>
              <a:gd name="T78" fmla="*/ 2147483646 w 1267"/>
              <a:gd name="T79" fmla="*/ 2147483646 h 2222"/>
              <a:gd name="T80" fmla="*/ 2147483646 w 1267"/>
              <a:gd name="T81" fmla="*/ 2147483646 h 2222"/>
              <a:gd name="T82" fmla="*/ 2147483646 w 1267"/>
              <a:gd name="T83" fmla="*/ 2147483646 h 2222"/>
              <a:gd name="T84" fmla="*/ 2147483646 w 1267"/>
              <a:gd name="T85" fmla="*/ 2147483646 h 2222"/>
              <a:gd name="T86" fmla="*/ 2147483646 w 1267"/>
              <a:gd name="T87" fmla="*/ 2147483646 h 2222"/>
              <a:gd name="T88" fmla="*/ 2147483646 w 1267"/>
              <a:gd name="T89" fmla="*/ 2147483646 h 2222"/>
              <a:gd name="T90" fmla="*/ 2147483646 w 1267"/>
              <a:gd name="T91" fmla="*/ 2147483646 h 2222"/>
              <a:gd name="T92" fmla="*/ 2147483646 w 1267"/>
              <a:gd name="T93" fmla="*/ 2147483646 h 2222"/>
              <a:gd name="T94" fmla="*/ 2147483646 w 1267"/>
              <a:gd name="T95" fmla="*/ 2147483646 h 2222"/>
              <a:gd name="T96" fmla="*/ 2147483646 w 1267"/>
              <a:gd name="T97" fmla="*/ 2147483646 h 2222"/>
              <a:gd name="T98" fmla="*/ 2147483646 w 1267"/>
              <a:gd name="T99" fmla="*/ 2147483646 h 2222"/>
              <a:gd name="T100" fmla="*/ 2147483646 w 1267"/>
              <a:gd name="T101" fmla="*/ 2147483646 h 2222"/>
              <a:gd name="T102" fmla="*/ 2147483646 w 1267"/>
              <a:gd name="T103" fmla="*/ 2147483646 h 2222"/>
              <a:gd name="T104" fmla="*/ 2147483646 w 1267"/>
              <a:gd name="T105" fmla="*/ 2147483646 h 2222"/>
              <a:gd name="T106" fmla="*/ 2147483646 w 1267"/>
              <a:gd name="T107" fmla="*/ 2147483646 h 2222"/>
              <a:gd name="T108" fmla="*/ 2147483646 w 1267"/>
              <a:gd name="T109" fmla="*/ 2147483646 h 2222"/>
              <a:gd name="T110" fmla="*/ 2147483646 w 1267"/>
              <a:gd name="T111" fmla="*/ 2147483646 h 2222"/>
              <a:gd name="T112" fmla="*/ 2147483646 w 1267"/>
              <a:gd name="T113" fmla="*/ 2147483646 h 2222"/>
              <a:gd name="T114" fmla="*/ 2147483646 w 1267"/>
              <a:gd name="T115" fmla="*/ 2147483646 h 22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267" h="2222">
                <a:moveTo>
                  <a:pt x="0" y="0"/>
                </a:moveTo>
                <a:lnTo>
                  <a:pt x="9" y="2"/>
                </a:lnTo>
                <a:lnTo>
                  <a:pt x="17" y="4"/>
                </a:lnTo>
                <a:lnTo>
                  <a:pt x="26" y="6"/>
                </a:lnTo>
                <a:lnTo>
                  <a:pt x="34" y="8"/>
                </a:lnTo>
                <a:lnTo>
                  <a:pt x="42" y="11"/>
                </a:lnTo>
                <a:lnTo>
                  <a:pt x="51" y="13"/>
                </a:lnTo>
                <a:lnTo>
                  <a:pt x="59" y="15"/>
                </a:lnTo>
                <a:lnTo>
                  <a:pt x="68" y="17"/>
                </a:lnTo>
                <a:lnTo>
                  <a:pt x="76" y="20"/>
                </a:lnTo>
                <a:lnTo>
                  <a:pt x="84" y="22"/>
                </a:lnTo>
                <a:lnTo>
                  <a:pt x="92" y="24"/>
                </a:lnTo>
                <a:lnTo>
                  <a:pt x="100" y="27"/>
                </a:lnTo>
                <a:lnTo>
                  <a:pt x="109" y="29"/>
                </a:lnTo>
                <a:lnTo>
                  <a:pt x="117" y="31"/>
                </a:lnTo>
                <a:lnTo>
                  <a:pt x="125" y="34"/>
                </a:lnTo>
                <a:lnTo>
                  <a:pt x="133" y="36"/>
                </a:lnTo>
                <a:lnTo>
                  <a:pt x="141" y="38"/>
                </a:lnTo>
                <a:lnTo>
                  <a:pt x="149" y="41"/>
                </a:lnTo>
                <a:lnTo>
                  <a:pt x="157" y="43"/>
                </a:lnTo>
                <a:lnTo>
                  <a:pt x="165" y="46"/>
                </a:lnTo>
                <a:lnTo>
                  <a:pt x="173" y="48"/>
                </a:lnTo>
                <a:lnTo>
                  <a:pt x="180" y="51"/>
                </a:lnTo>
                <a:lnTo>
                  <a:pt x="188" y="54"/>
                </a:lnTo>
                <a:lnTo>
                  <a:pt x="196" y="56"/>
                </a:lnTo>
                <a:lnTo>
                  <a:pt x="204" y="59"/>
                </a:lnTo>
                <a:lnTo>
                  <a:pt x="212" y="61"/>
                </a:lnTo>
                <a:lnTo>
                  <a:pt x="219" y="64"/>
                </a:lnTo>
                <a:lnTo>
                  <a:pt x="227" y="67"/>
                </a:lnTo>
                <a:lnTo>
                  <a:pt x="235" y="69"/>
                </a:lnTo>
                <a:lnTo>
                  <a:pt x="242" y="72"/>
                </a:lnTo>
                <a:lnTo>
                  <a:pt x="250" y="75"/>
                </a:lnTo>
                <a:lnTo>
                  <a:pt x="257" y="78"/>
                </a:lnTo>
                <a:lnTo>
                  <a:pt x="265" y="80"/>
                </a:lnTo>
                <a:lnTo>
                  <a:pt x="272" y="83"/>
                </a:lnTo>
                <a:lnTo>
                  <a:pt x="280" y="86"/>
                </a:lnTo>
                <a:lnTo>
                  <a:pt x="287" y="89"/>
                </a:lnTo>
                <a:lnTo>
                  <a:pt x="294" y="92"/>
                </a:lnTo>
                <a:lnTo>
                  <a:pt x="302" y="94"/>
                </a:lnTo>
                <a:lnTo>
                  <a:pt x="309" y="97"/>
                </a:lnTo>
                <a:lnTo>
                  <a:pt x="316" y="100"/>
                </a:lnTo>
                <a:lnTo>
                  <a:pt x="324" y="103"/>
                </a:lnTo>
                <a:lnTo>
                  <a:pt x="331" y="106"/>
                </a:lnTo>
                <a:lnTo>
                  <a:pt x="338" y="109"/>
                </a:lnTo>
                <a:lnTo>
                  <a:pt x="345" y="112"/>
                </a:lnTo>
                <a:lnTo>
                  <a:pt x="352" y="115"/>
                </a:lnTo>
                <a:lnTo>
                  <a:pt x="359" y="118"/>
                </a:lnTo>
                <a:lnTo>
                  <a:pt x="366" y="121"/>
                </a:lnTo>
                <a:lnTo>
                  <a:pt x="373" y="124"/>
                </a:lnTo>
                <a:lnTo>
                  <a:pt x="380" y="127"/>
                </a:lnTo>
                <a:lnTo>
                  <a:pt x="387" y="130"/>
                </a:lnTo>
                <a:lnTo>
                  <a:pt x="394" y="134"/>
                </a:lnTo>
                <a:lnTo>
                  <a:pt x="401" y="137"/>
                </a:lnTo>
                <a:lnTo>
                  <a:pt x="408" y="140"/>
                </a:lnTo>
                <a:lnTo>
                  <a:pt x="415" y="143"/>
                </a:lnTo>
                <a:lnTo>
                  <a:pt x="422" y="146"/>
                </a:lnTo>
                <a:lnTo>
                  <a:pt x="429" y="149"/>
                </a:lnTo>
                <a:lnTo>
                  <a:pt x="435" y="153"/>
                </a:lnTo>
                <a:lnTo>
                  <a:pt x="442" y="156"/>
                </a:lnTo>
                <a:lnTo>
                  <a:pt x="449" y="159"/>
                </a:lnTo>
                <a:lnTo>
                  <a:pt x="455" y="163"/>
                </a:lnTo>
                <a:lnTo>
                  <a:pt x="462" y="166"/>
                </a:lnTo>
                <a:lnTo>
                  <a:pt x="469" y="169"/>
                </a:lnTo>
                <a:lnTo>
                  <a:pt x="475" y="172"/>
                </a:lnTo>
                <a:lnTo>
                  <a:pt x="482" y="176"/>
                </a:lnTo>
                <a:lnTo>
                  <a:pt x="488" y="179"/>
                </a:lnTo>
                <a:lnTo>
                  <a:pt x="495" y="183"/>
                </a:lnTo>
                <a:lnTo>
                  <a:pt x="501" y="186"/>
                </a:lnTo>
                <a:lnTo>
                  <a:pt x="508" y="189"/>
                </a:lnTo>
                <a:lnTo>
                  <a:pt x="514" y="193"/>
                </a:lnTo>
                <a:lnTo>
                  <a:pt x="520" y="196"/>
                </a:lnTo>
                <a:lnTo>
                  <a:pt x="527" y="200"/>
                </a:lnTo>
                <a:lnTo>
                  <a:pt x="533" y="203"/>
                </a:lnTo>
                <a:lnTo>
                  <a:pt x="539" y="207"/>
                </a:lnTo>
                <a:lnTo>
                  <a:pt x="545" y="210"/>
                </a:lnTo>
                <a:lnTo>
                  <a:pt x="552" y="214"/>
                </a:lnTo>
                <a:lnTo>
                  <a:pt x="558" y="218"/>
                </a:lnTo>
                <a:lnTo>
                  <a:pt x="564" y="221"/>
                </a:lnTo>
                <a:lnTo>
                  <a:pt x="570" y="225"/>
                </a:lnTo>
                <a:lnTo>
                  <a:pt x="576" y="228"/>
                </a:lnTo>
                <a:lnTo>
                  <a:pt x="582" y="232"/>
                </a:lnTo>
                <a:lnTo>
                  <a:pt x="588" y="236"/>
                </a:lnTo>
                <a:lnTo>
                  <a:pt x="594" y="239"/>
                </a:lnTo>
                <a:lnTo>
                  <a:pt x="600" y="243"/>
                </a:lnTo>
                <a:lnTo>
                  <a:pt x="606" y="247"/>
                </a:lnTo>
                <a:lnTo>
                  <a:pt x="612" y="250"/>
                </a:lnTo>
                <a:lnTo>
                  <a:pt x="618" y="254"/>
                </a:lnTo>
                <a:lnTo>
                  <a:pt x="624" y="258"/>
                </a:lnTo>
                <a:lnTo>
                  <a:pt x="629" y="262"/>
                </a:lnTo>
                <a:lnTo>
                  <a:pt x="635" y="266"/>
                </a:lnTo>
                <a:lnTo>
                  <a:pt x="641" y="269"/>
                </a:lnTo>
                <a:lnTo>
                  <a:pt x="647" y="273"/>
                </a:lnTo>
                <a:lnTo>
                  <a:pt x="652" y="277"/>
                </a:lnTo>
                <a:lnTo>
                  <a:pt x="658" y="281"/>
                </a:lnTo>
                <a:lnTo>
                  <a:pt x="664" y="285"/>
                </a:lnTo>
                <a:lnTo>
                  <a:pt x="669" y="289"/>
                </a:lnTo>
                <a:lnTo>
                  <a:pt x="675" y="293"/>
                </a:lnTo>
                <a:lnTo>
                  <a:pt x="680" y="296"/>
                </a:lnTo>
                <a:lnTo>
                  <a:pt x="686" y="300"/>
                </a:lnTo>
                <a:lnTo>
                  <a:pt x="692" y="304"/>
                </a:lnTo>
                <a:lnTo>
                  <a:pt x="697" y="308"/>
                </a:lnTo>
                <a:lnTo>
                  <a:pt x="702" y="312"/>
                </a:lnTo>
                <a:lnTo>
                  <a:pt x="708" y="316"/>
                </a:lnTo>
                <a:lnTo>
                  <a:pt x="713" y="320"/>
                </a:lnTo>
                <a:lnTo>
                  <a:pt x="719" y="324"/>
                </a:lnTo>
                <a:lnTo>
                  <a:pt x="724" y="328"/>
                </a:lnTo>
                <a:lnTo>
                  <a:pt x="729" y="332"/>
                </a:lnTo>
                <a:lnTo>
                  <a:pt x="734" y="336"/>
                </a:lnTo>
                <a:lnTo>
                  <a:pt x="740" y="341"/>
                </a:lnTo>
                <a:lnTo>
                  <a:pt x="745" y="345"/>
                </a:lnTo>
                <a:lnTo>
                  <a:pt x="750" y="349"/>
                </a:lnTo>
                <a:lnTo>
                  <a:pt x="755" y="353"/>
                </a:lnTo>
                <a:lnTo>
                  <a:pt x="760" y="357"/>
                </a:lnTo>
                <a:lnTo>
                  <a:pt x="765" y="361"/>
                </a:lnTo>
                <a:lnTo>
                  <a:pt x="770" y="365"/>
                </a:lnTo>
                <a:lnTo>
                  <a:pt x="775" y="370"/>
                </a:lnTo>
                <a:lnTo>
                  <a:pt x="780" y="374"/>
                </a:lnTo>
                <a:lnTo>
                  <a:pt x="785" y="378"/>
                </a:lnTo>
                <a:lnTo>
                  <a:pt x="790" y="382"/>
                </a:lnTo>
                <a:lnTo>
                  <a:pt x="795" y="386"/>
                </a:lnTo>
                <a:lnTo>
                  <a:pt x="800" y="391"/>
                </a:lnTo>
                <a:lnTo>
                  <a:pt x="805" y="395"/>
                </a:lnTo>
                <a:lnTo>
                  <a:pt x="810" y="399"/>
                </a:lnTo>
                <a:lnTo>
                  <a:pt x="815" y="404"/>
                </a:lnTo>
                <a:lnTo>
                  <a:pt x="819" y="408"/>
                </a:lnTo>
                <a:lnTo>
                  <a:pt x="824" y="412"/>
                </a:lnTo>
                <a:lnTo>
                  <a:pt x="829" y="417"/>
                </a:lnTo>
                <a:lnTo>
                  <a:pt x="834" y="421"/>
                </a:lnTo>
                <a:lnTo>
                  <a:pt x="838" y="425"/>
                </a:lnTo>
                <a:lnTo>
                  <a:pt x="843" y="430"/>
                </a:lnTo>
                <a:lnTo>
                  <a:pt x="847" y="434"/>
                </a:lnTo>
                <a:lnTo>
                  <a:pt x="852" y="439"/>
                </a:lnTo>
                <a:lnTo>
                  <a:pt x="857" y="443"/>
                </a:lnTo>
                <a:lnTo>
                  <a:pt x="861" y="447"/>
                </a:lnTo>
                <a:lnTo>
                  <a:pt x="866" y="452"/>
                </a:lnTo>
                <a:lnTo>
                  <a:pt x="870" y="456"/>
                </a:lnTo>
                <a:lnTo>
                  <a:pt x="875" y="461"/>
                </a:lnTo>
                <a:lnTo>
                  <a:pt x="879" y="465"/>
                </a:lnTo>
                <a:lnTo>
                  <a:pt x="883" y="470"/>
                </a:lnTo>
                <a:lnTo>
                  <a:pt x="888" y="474"/>
                </a:lnTo>
                <a:lnTo>
                  <a:pt x="892" y="479"/>
                </a:lnTo>
                <a:lnTo>
                  <a:pt x="896" y="483"/>
                </a:lnTo>
                <a:lnTo>
                  <a:pt x="901" y="488"/>
                </a:lnTo>
                <a:lnTo>
                  <a:pt x="905" y="492"/>
                </a:lnTo>
                <a:lnTo>
                  <a:pt x="909" y="497"/>
                </a:lnTo>
                <a:lnTo>
                  <a:pt x="913" y="502"/>
                </a:lnTo>
                <a:lnTo>
                  <a:pt x="917" y="506"/>
                </a:lnTo>
                <a:lnTo>
                  <a:pt x="922" y="511"/>
                </a:lnTo>
                <a:lnTo>
                  <a:pt x="926" y="515"/>
                </a:lnTo>
                <a:lnTo>
                  <a:pt x="930" y="520"/>
                </a:lnTo>
                <a:lnTo>
                  <a:pt x="934" y="525"/>
                </a:lnTo>
                <a:lnTo>
                  <a:pt x="938" y="529"/>
                </a:lnTo>
                <a:lnTo>
                  <a:pt x="942" y="534"/>
                </a:lnTo>
                <a:lnTo>
                  <a:pt x="946" y="539"/>
                </a:lnTo>
                <a:lnTo>
                  <a:pt x="950" y="544"/>
                </a:lnTo>
                <a:lnTo>
                  <a:pt x="954" y="548"/>
                </a:lnTo>
                <a:lnTo>
                  <a:pt x="958" y="553"/>
                </a:lnTo>
                <a:lnTo>
                  <a:pt x="962" y="558"/>
                </a:lnTo>
                <a:lnTo>
                  <a:pt x="965" y="562"/>
                </a:lnTo>
                <a:lnTo>
                  <a:pt x="969" y="567"/>
                </a:lnTo>
                <a:lnTo>
                  <a:pt x="973" y="572"/>
                </a:lnTo>
                <a:lnTo>
                  <a:pt x="977" y="577"/>
                </a:lnTo>
                <a:lnTo>
                  <a:pt x="981" y="582"/>
                </a:lnTo>
                <a:lnTo>
                  <a:pt x="984" y="586"/>
                </a:lnTo>
                <a:lnTo>
                  <a:pt x="988" y="591"/>
                </a:lnTo>
                <a:lnTo>
                  <a:pt x="992" y="596"/>
                </a:lnTo>
                <a:lnTo>
                  <a:pt x="995" y="601"/>
                </a:lnTo>
                <a:lnTo>
                  <a:pt x="999" y="606"/>
                </a:lnTo>
                <a:lnTo>
                  <a:pt x="1002" y="610"/>
                </a:lnTo>
                <a:lnTo>
                  <a:pt x="1006" y="615"/>
                </a:lnTo>
                <a:lnTo>
                  <a:pt x="1009" y="620"/>
                </a:lnTo>
                <a:lnTo>
                  <a:pt x="1013" y="625"/>
                </a:lnTo>
                <a:lnTo>
                  <a:pt x="1016" y="630"/>
                </a:lnTo>
                <a:lnTo>
                  <a:pt x="1020" y="635"/>
                </a:lnTo>
                <a:lnTo>
                  <a:pt x="1023" y="640"/>
                </a:lnTo>
                <a:lnTo>
                  <a:pt x="1027" y="645"/>
                </a:lnTo>
                <a:lnTo>
                  <a:pt x="1030" y="650"/>
                </a:lnTo>
                <a:lnTo>
                  <a:pt x="1033" y="655"/>
                </a:lnTo>
                <a:lnTo>
                  <a:pt x="1037" y="660"/>
                </a:lnTo>
                <a:lnTo>
                  <a:pt x="1040" y="665"/>
                </a:lnTo>
                <a:lnTo>
                  <a:pt x="1043" y="670"/>
                </a:lnTo>
                <a:lnTo>
                  <a:pt x="1047" y="675"/>
                </a:lnTo>
                <a:lnTo>
                  <a:pt x="1050" y="680"/>
                </a:lnTo>
                <a:lnTo>
                  <a:pt x="1053" y="685"/>
                </a:lnTo>
                <a:lnTo>
                  <a:pt x="1056" y="690"/>
                </a:lnTo>
                <a:lnTo>
                  <a:pt x="1059" y="695"/>
                </a:lnTo>
                <a:lnTo>
                  <a:pt x="1062" y="700"/>
                </a:lnTo>
                <a:lnTo>
                  <a:pt x="1066" y="705"/>
                </a:lnTo>
                <a:lnTo>
                  <a:pt x="1069" y="710"/>
                </a:lnTo>
                <a:lnTo>
                  <a:pt x="1072" y="715"/>
                </a:lnTo>
                <a:lnTo>
                  <a:pt x="1075" y="720"/>
                </a:lnTo>
                <a:lnTo>
                  <a:pt x="1078" y="725"/>
                </a:lnTo>
                <a:lnTo>
                  <a:pt x="1081" y="730"/>
                </a:lnTo>
                <a:lnTo>
                  <a:pt x="1084" y="735"/>
                </a:lnTo>
                <a:lnTo>
                  <a:pt x="1086" y="740"/>
                </a:lnTo>
                <a:lnTo>
                  <a:pt x="1089" y="745"/>
                </a:lnTo>
                <a:lnTo>
                  <a:pt x="1092" y="751"/>
                </a:lnTo>
                <a:lnTo>
                  <a:pt x="1095" y="756"/>
                </a:lnTo>
                <a:lnTo>
                  <a:pt x="1098" y="761"/>
                </a:lnTo>
                <a:lnTo>
                  <a:pt x="1101" y="766"/>
                </a:lnTo>
                <a:lnTo>
                  <a:pt x="1103" y="771"/>
                </a:lnTo>
                <a:lnTo>
                  <a:pt x="1106" y="776"/>
                </a:lnTo>
                <a:lnTo>
                  <a:pt x="1109" y="782"/>
                </a:lnTo>
                <a:lnTo>
                  <a:pt x="1112" y="787"/>
                </a:lnTo>
                <a:lnTo>
                  <a:pt x="1114" y="792"/>
                </a:lnTo>
                <a:lnTo>
                  <a:pt x="1117" y="797"/>
                </a:lnTo>
                <a:lnTo>
                  <a:pt x="1119" y="802"/>
                </a:lnTo>
                <a:lnTo>
                  <a:pt x="1122" y="808"/>
                </a:lnTo>
                <a:lnTo>
                  <a:pt x="1125" y="813"/>
                </a:lnTo>
                <a:lnTo>
                  <a:pt x="1127" y="818"/>
                </a:lnTo>
                <a:lnTo>
                  <a:pt x="1130" y="823"/>
                </a:lnTo>
                <a:lnTo>
                  <a:pt x="1132" y="829"/>
                </a:lnTo>
                <a:lnTo>
                  <a:pt x="1135" y="834"/>
                </a:lnTo>
                <a:lnTo>
                  <a:pt x="1137" y="839"/>
                </a:lnTo>
                <a:lnTo>
                  <a:pt x="1140" y="844"/>
                </a:lnTo>
                <a:lnTo>
                  <a:pt x="1142" y="850"/>
                </a:lnTo>
                <a:lnTo>
                  <a:pt x="1144" y="855"/>
                </a:lnTo>
                <a:lnTo>
                  <a:pt x="1147" y="860"/>
                </a:lnTo>
                <a:lnTo>
                  <a:pt x="1149" y="866"/>
                </a:lnTo>
                <a:lnTo>
                  <a:pt x="1151" y="871"/>
                </a:lnTo>
                <a:lnTo>
                  <a:pt x="1154" y="876"/>
                </a:lnTo>
                <a:lnTo>
                  <a:pt x="1156" y="881"/>
                </a:lnTo>
                <a:lnTo>
                  <a:pt x="1158" y="887"/>
                </a:lnTo>
                <a:lnTo>
                  <a:pt x="1160" y="892"/>
                </a:lnTo>
                <a:lnTo>
                  <a:pt x="1162" y="898"/>
                </a:lnTo>
                <a:lnTo>
                  <a:pt x="1165" y="903"/>
                </a:lnTo>
                <a:lnTo>
                  <a:pt x="1167" y="908"/>
                </a:lnTo>
                <a:lnTo>
                  <a:pt x="1169" y="914"/>
                </a:lnTo>
                <a:lnTo>
                  <a:pt x="1171" y="919"/>
                </a:lnTo>
                <a:lnTo>
                  <a:pt x="1173" y="924"/>
                </a:lnTo>
                <a:lnTo>
                  <a:pt x="1175" y="930"/>
                </a:lnTo>
                <a:lnTo>
                  <a:pt x="1177" y="935"/>
                </a:lnTo>
                <a:lnTo>
                  <a:pt x="1179" y="941"/>
                </a:lnTo>
                <a:lnTo>
                  <a:pt x="1181" y="946"/>
                </a:lnTo>
                <a:lnTo>
                  <a:pt x="1183" y="951"/>
                </a:lnTo>
                <a:lnTo>
                  <a:pt x="1185" y="957"/>
                </a:lnTo>
                <a:lnTo>
                  <a:pt x="1187" y="962"/>
                </a:lnTo>
                <a:lnTo>
                  <a:pt x="1189" y="968"/>
                </a:lnTo>
                <a:lnTo>
                  <a:pt x="1190" y="973"/>
                </a:lnTo>
                <a:lnTo>
                  <a:pt x="1192" y="979"/>
                </a:lnTo>
                <a:lnTo>
                  <a:pt x="1194" y="984"/>
                </a:lnTo>
                <a:lnTo>
                  <a:pt x="1196" y="989"/>
                </a:lnTo>
                <a:lnTo>
                  <a:pt x="1198" y="995"/>
                </a:lnTo>
                <a:lnTo>
                  <a:pt x="1199" y="1000"/>
                </a:lnTo>
                <a:lnTo>
                  <a:pt x="1201" y="1006"/>
                </a:lnTo>
                <a:lnTo>
                  <a:pt x="1203" y="1011"/>
                </a:lnTo>
                <a:lnTo>
                  <a:pt x="1204" y="1017"/>
                </a:lnTo>
                <a:lnTo>
                  <a:pt x="1206" y="1022"/>
                </a:lnTo>
                <a:lnTo>
                  <a:pt x="1208" y="1028"/>
                </a:lnTo>
                <a:lnTo>
                  <a:pt x="1209" y="1033"/>
                </a:lnTo>
                <a:lnTo>
                  <a:pt x="1211" y="1039"/>
                </a:lnTo>
                <a:lnTo>
                  <a:pt x="1212" y="1044"/>
                </a:lnTo>
                <a:lnTo>
                  <a:pt x="1214" y="1050"/>
                </a:lnTo>
                <a:lnTo>
                  <a:pt x="1215" y="1055"/>
                </a:lnTo>
                <a:lnTo>
                  <a:pt x="1217" y="1061"/>
                </a:lnTo>
                <a:lnTo>
                  <a:pt x="1218" y="1066"/>
                </a:lnTo>
                <a:lnTo>
                  <a:pt x="1220" y="1072"/>
                </a:lnTo>
                <a:lnTo>
                  <a:pt x="1221" y="1077"/>
                </a:lnTo>
                <a:lnTo>
                  <a:pt x="1223" y="1083"/>
                </a:lnTo>
                <a:lnTo>
                  <a:pt x="1224" y="1089"/>
                </a:lnTo>
                <a:lnTo>
                  <a:pt x="1225" y="1094"/>
                </a:lnTo>
                <a:lnTo>
                  <a:pt x="1227" y="1100"/>
                </a:lnTo>
                <a:lnTo>
                  <a:pt x="1228" y="1105"/>
                </a:lnTo>
                <a:lnTo>
                  <a:pt x="1229" y="1111"/>
                </a:lnTo>
                <a:lnTo>
                  <a:pt x="1230" y="1116"/>
                </a:lnTo>
                <a:lnTo>
                  <a:pt x="1232" y="1122"/>
                </a:lnTo>
                <a:lnTo>
                  <a:pt x="1233" y="1127"/>
                </a:lnTo>
                <a:lnTo>
                  <a:pt x="1234" y="1133"/>
                </a:lnTo>
                <a:lnTo>
                  <a:pt x="1235" y="1139"/>
                </a:lnTo>
                <a:lnTo>
                  <a:pt x="1236" y="1144"/>
                </a:lnTo>
                <a:lnTo>
                  <a:pt x="1237" y="1150"/>
                </a:lnTo>
                <a:lnTo>
                  <a:pt x="1239" y="1155"/>
                </a:lnTo>
                <a:lnTo>
                  <a:pt x="1240" y="1161"/>
                </a:lnTo>
                <a:lnTo>
                  <a:pt x="1241" y="1167"/>
                </a:lnTo>
                <a:lnTo>
                  <a:pt x="1242" y="1172"/>
                </a:lnTo>
                <a:lnTo>
                  <a:pt x="1243" y="1178"/>
                </a:lnTo>
                <a:lnTo>
                  <a:pt x="1244" y="1183"/>
                </a:lnTo>
                <a:lnTo>
                  <a:pt x="1245" y="1189"/>
                </a:lnTo>
                <a:lnTo>
                  <a:pt x="1246" y="1195"/>
                </a:lnTo>
                <a:lnTo>
                  <a:pt x="1247" y="1200"/>
                </a:lnTo>
                <a:lnTo>
                  <a:pt x="1247" y="1206"/>
                </a:lnTo>
                <a:lnTo>
                  <a:pt x="1248" y="1211"/>
                </a:lnTo>
                <a:lnTo>
                  <a:pt x="1249" y="1217"/>
                </a:lnTo>
                <a:lnTo>
                  <a:pt x="1250" y="1223"/>
                </a:lnTo>
                <a:lnTo>
                  <a:pt x="1251" y="1228"/>
                </a:lnTo>
                <a:lnTo>
                  <a:pt x="1252" y="1234"/>
                </a:lnTo>
                <a:lnTo>
                  <a:pt x="1252" y="1240"/>
                </a:lnTo>
                <a:lnTo>
                  <a:pt x="1253" y="1245"/>
                </a:lnTo>
                <a:lnTo>
                  <a:pt x="1254" y="1251"/>
                </a:lnTo>
                <a:lnTo>
                  <a:pt x="1255" y="1257"/>
                </a:lnTo>
                <a:lnTo>
                  <a:pt x="1255" y="1262"/>
                </a:lnTo>
                <a:lnTo>
                  <a:pt x="1256" y="1268"/>
                </a:lnTo>
                <a:lnTo>
                  <a:pt x="1257" y="1274"/>
                </a:lnTo>
                <a:lnTo>
                  <a:pt x="1257" y="1279"/>
                </a:lnTo>
                <a:lnTo>
                  <a:pt x="1258" y="1285"/>
                </a:lnTo>
                <a:lnTo>
                  <a:pt x="1258" y="1291"/>
                </a:lnTo>
                <a:lnTo>
                  <a:pt x="1259" y="1296"/>
                </a:lnTo>
                <a:lnTo>
                  <a:pt x="1260" y="1302"/>
                </a:lnTo>
                <a:lnTo>
                  <a:pt x="1260" y="1308"/>
                </a:lnTo>
                <a:lnTo>
                  <a:pt x="1261" y="1313"/>
                </a:lnTo>
                <a:lnTo>
                  <a:pt x="1261" y="1319"/>
                </a:lnTo>
                <a:lnTo>
                  <a:pt x="1262" y="1325"/>
                </a:lnTo>
                <a:lnTo>
                  <a:pt x="1262" y="1330"/>
                </a:lnTo>
                <a:lnTo>
                  <a:pt x="1262" y="1336"/>
                </a:lnTo>
                <a:lnTo>
                  <a:pt x="1263" y="1342"/>
                </a:lnTo>
                <a:lnTo>
                  <a:pt x="1263" y="1347"/>
                </a:lnTo>
                <a:lnTo>
                  <a:pt x="1264" y="1353"/>
                </a:lnTo>
                <a:lnTo>
                  <a:pt x="1264" y="1359"/>
                </a:lnTo>
                <a:lnTo>
                  <a:pt x="1264" y="1364"/>
                </a:lnTo>
                <a:lnTo>
                  <a:pt x="1265" y="1370"/>
                </a:lnTo>
                <a:lnTo>
                  <a:pt x="1265" y="1376"/>
                </a:lnTo>
                <a:lnTo>
                  <a:pt x="1265" y="1381"/>
                </a:lnTo>
                <a:lnTo>
                  <a:pt x="1265" y="1387"/>
                </a:lnTo>
                <a:lnTo>
                  <a:pt x="1266" y="1393"/>
                </a:lnTo>
                <a:lnTo>
                  <a:pt x="1266" y="1398"/>
                </a:lnTo>
                <a:lnTo>
                  <a:pt x="1266" y="1404"/>
                </a:lnTo>
                <a:lnTo>
                  <a:pt x="1266" y="1410"/>
                </a:lnTo>
                <a:lnTo>
                  <a:pt x="1266" y="1415"/>
                </a:lnTo>
                <a:lnTo>
                  <a:pt x="1266" y="1421"/>
                </a:lnTo>
                <a:lnTo>
                  <a:pt x="1266" y="1427"/>
                </a:lnTo>
                <a:lnTo>
                  <a:pt x="1266" y="1432"/>
                </a:lnTo>
                <a:lnTo>
                  <a:pt x="1267" y="1438"/>
                </a:lnTo>
                <a:lnTo>
                  <a:pt x="1267" y="1444"/>
                </a:lnTo>
                <a:lnTo>
                  <a:pt x="1267" y="1449"/>
                </a:lnTo>
                <a:lnTo>
                  <a:pt x="1267" y="1455"/>
                </a:lnTo>
                <a:lnTo>
                  <a:pt x="1267" y="1461"/>
                </a:lnTo>
                <a:lnTo>
                  <a:pt x="1267" y="1467"/>
                </a:lnTo>
                <a:lnTo>
                  <a:pt x="1266" y="1472"/>
                </a:lnTo>
                <a:lnTo>
                  <a:pt x="1266" y="1478"/>
                </a:lnTo>
                <a:lnTo>
                  <a:pt x="1266" y="1484"/>
                </a:lnTo>
                <a:lnTo>
                  <a:pt x="1266" y="1489"/>
                </a:lnTo>
                <a:lnTo>
                  <a:pt x="1266" y="1495"/>
                </a:lnTo>
                <a:lnTo>
                  <a:pt x="1266" y="1501"/>
                </a:lnTo>
                <a:lnTo>
                  <a:pt x="1266" y="1506"/>
                </a:lnTo>
                <a:lnTo>
                  <a:pt x="1265" y="1512"/>
                </a:lnTo>
                <a:lnTo>
                  <a:pt x="1265" y="1518"/>
                </a:lnTo>
                <a:lnTo>
                  <a:pt x="1265" y="1523"/>
                </a:lnTo>
                <a:lnTo>
                  <a:pt x="1265" y="1529"/>
                </a:lnTo>
                <a:lnTo>
                  <a:pt x="1264" y="1535"/>
                </a:lnTo>
                <a:lnTo>
                  <a:pt x="1264" y="1540"/>
                </a:lnTo>
                <a:lnTo>
                  <a:pt x="1264" y="1546"/>
                </a:lnTo>
                <a:lnTo>
                  <a:pt x="1264" y="1552"/>
                </a:lnTo>
                <a:lnTo>
                  <a:pt x="1263" y="1557"/>
                </a:lnTo>
                <a:lnTo>
                  <a:pt x="1263" y="1563"/>
                </a:lnTo>
                <a:lnTo>
                  <a:pt x="1262" y="1569"/>
                </a:lnTo>
                <a:lnTo>
                  <a:pt x="1262" y="1574"/>
                </a:lnTo>
                <a:lnTo>
                  <a:pt x="1262" y="1580"/>
                </a:lnTo>
                <a:lnTo>
                  <a:pt x="1261" y="1586"/>
                </a:lnTo>
                <a:lnTo>
                  <a:pt x="1261" y="1591"/>
                </a:lnTo>
                <a:lnTo>
                  <a:pt x="1260" y="1597"/>
                </a:lnTo>
                <a:lnTo>
                  <a:pt x="1260" y="1603"/>
                </a:lnTo>
                <a:lnTo>
                  <a:pt x="1259" y="1608"/>
                </a:lnTo>
                <a:lnTo>
                  <a:pt x="1259" y="1614"/>
                </a:lnTo>
                <a:lnTo>
                  <a:pt x="1258" y="1620"/>
                </a:lnTo>
                <a:lnTo>
                  <a:pt x="1258" y="1625"/>
                </a:lnTo>
                <a:lnTo>
                  <a:pt x="1257" y="1631"/>
                </a:lnTo>
                <a:lnTo>
                  <a:pt x="1256" y="1637"/>
                </a:lnTo>
                <a:lnTo>
                  <a:pt x="1256" y="1642"/>
                </a:lnTo>
                <a:lnTo>
                  <a:pt x="1255" y="1648"/>
                </a:lnTo>
                <a:lnTo>
                  <a:pt x="1254" y="1654"/>
                </a:lnTo>
                <a:lnTo>
                  <a:pt x="1254" y="1659"/>
                </a:lnTo>
                <a:lnTo>
                  <a:pt x="1253" y="1665"/>
                </a:lnTo>
                <a:lnTo>
                  <a:pt x="1252" y="1670"/>
                </a:lnTo>
                <a:lnTo>
                  <a:pt x="1251" y="1676"/>
                </a:lnTo>
                <a:lnTo>
                  <a:pt x="1251" y="1682"/>
                </a:lnTo>
                <a:lnTo>
                  <a:pt x="1250" y="1687"/>
                </a:lnTo>
                <a:lnTo>
                  <a:pt x="1249" y="1693"/>
                </a:lnTo>
                <a:lnTo>
                  <a:pt x="1248" y="1698"/>
                </a:lnTo>
                <a:lnTo>
                  <a:pt x="1248" y="1704"/>
                </a:lnTo>
                <a:lnTo>
                  <a:pt x="1247" y="1710"/>
                </a:lnTo>
                <a:lnTo>
                  <a:pt x="1246" y="1715"/>
                </a:lnTo>
                <a:lnTo>
                  <a:pt x="1245" y="1721"/>
                </a:lnTo>
                <a:lnTo>
                  <a:pt x="1244" y="1727"/>
                </a:lnTo>
                <a:lnTo>
                  <a:pt x="1243" y="1732"/>
                </a:lnTo>
                <a:lnTo>
                  <a:pt x="1242" y="1738"/>
                </a:lnTo>
                <a:lnTo>
                  <a:pt x="1241" y="1743"/>
                </a:lnTo>
                <a:lnTo>
                  <a:pt x="1240" y="1749"/>
                </a:lnTo>
                <a:lnTo>
                  <a:pt x="1239" y="1754"/>
                </a:lnTo>
                <a:lnTo>
                  <a:pt x="1238" y="1760"/>
                </a:lnTo>
                <a:lnTo>
                  <a:pt x="1237" y="1766"/>
                </a:lnTo>
                <a:lnTo>
                  <a:pt x="1236" y="1771"/>
                </a:lnTo>
                <a:lnTo>
                  <a:pt x="1235" y="1777"/>
                </a:lnTo>
                <a:lnTo>
                  <a:pt x="1234" y="1782"/>
                </a:lnTo>
                <a:lnTo>
                  <a:pt x="1233" y="1788"/>
                </a:lnTo>
                <a:lnTo>
                  <a:pt x="1232" y="1793"/>
                </a:lnTo>
                <a:lnTo>
                  <a:pt x="1231" y="1799"/>
                </a:lnTo>
                <a:lnTo>
                  <a:pt x="1230" y="1804"/>
                </a:lnTo>
                <a:lnTo>
                  <a:pt x="1228" y="1810"/>
                </a:lnTo>
                <a:lnTo>
                  <a:pt x="1227" y="1816"/>
                </a:lnTo>
                <a:lnTo>
                  <a:pt x="1226" y="1821"/>
                </a:lnTo>
                <a:lnTo>
                  <a:pt x="1225" y="1827"/>
                </a:lnTo>
                <a:lnTo>
                  <a:pt x="1224" y="1832"/>
                </a:lnTo>
                <a:lnTo>
                  <a:pt x="1222" y="1838"/>
                </a:lnTo>
                <a:lnTo>
                  <a:pt x="1221" y="1843"/>
                </a:lnTo>
                <a:lnTo>
                  <a:pt x="1220" y="1849"/>
                </a:lnTo>
                <a:lnTo>
                  <a:pt x="1218" y="1854"/>
                </a:lnTo>
                <a:lnTo>
                  <a:pt x="1217" y="1860"/>
                </a:lnTo>
                <a:lnTo>
                  <a:pt x="1216" y="1865"/>
                </a:lnTo>
                <a:lnTo>
                  <a:pt x="1214" y="1871"/>
                </a:lnTo>
                <a:lnTo>
                  <a:pt x="1213" y="1876"/>
                </a:lnTo>
                <a:lnTo>
                  <a:pt x="1212" y="1882"/>
                </a:lnTo>
                <a:lnTo>
                  <a:pt x="1210" y="1887"/>
                </a:lnTo>
                <a:lnTo>
                  <a:pt x="1209" y="1893"/>
                </a:lnTo>
                <a:lnTo>
                  <a:pt x="1207" y="1898"/>
                </a:lnTo>
                <a:lnTo>
                  <a:pt x="1206" y="1903"/>
                </a:lnTo>
                <a:lnTo>
                  <a:pt x="1205" y="1909"/>
                </a:lnTo>
                <a:lnTo>
                  <a:pt x="1203" y="1914"/>
                </a:lnTo>
                <a:lnTo>
                  <a:pt x="1202" y="1920"/>
                </a:lnTo>
                <a:lnTo>
                  <a:pt x="1200" y="1925"/>
                </a:lnTo>
                <a:lnTo>
                  <a:pt x="1199" y="1931"/>
                </a:lnTo>
                <a:lnTo>
                  <a:pt x="1197" y="1936"/>
                </a:lnTo>
                <a:lnTo>
                  <a:pt x="1195" y="1941"/>
                </a:lnTo>
                <a:lnTo>
                  <a:pt x="1194" y="1947"/>
                </a:lnTo>
                <a:lnTo>
                  <a:pt x="1192" y="1952"/>
                </a:lnTo>
                <a:lnTo>
                  <a:pt x="1191" y="1958"/>
                </a:lnTo>
                <a:lnTo>
                  <a:pt x="1189" y="1963"/>
                </a:lnTo>
                <a:lnTo>
                  <a:pt x="1187" y="1968"/>
                </a:lnTo>
                <a:lnTo>
                  <a:pt x="1186" y="1974"/>
                </a:lnTo>
                <a:lnTo>
                  <a:pt x="1184" y="1979"/>
                </a:lnTo>
                <a:lnTo>
                  <a:pt x="1182" y="1984"/>
                </a:lnTo>
                <a:lnTo>
                  <a:pt x="1181" y="1990"/>
                </a:lnTo>
                <a:lnTo>
                  <a:pt x="1179" y="1995"/>
                </a:lnTo>
                <a:lnTo>
                  <a:pt x="1177" y="2000"/>
                </a:lnTo>
                <a:lnTo>
                  <a:pt x="1175" y="2006"/>
                </a:lnTo>
                <a:lnTo>
                  <a:pt x="1174" y="2011"/>
                </a:lnTo>
                <a:lnTo>
                  <a:pt x="1172" y="2016"/>
                </a:lnTo>
                <a:lnTo>
                  <a:pt x="1170" y="2022"/>
                </a:lnTo>
                <a:lnTo>
                  <a:pt x="1168" y="2027"/>
                </a:lnTo>
                <a:lnTo>
                  <a:pt x="1166" y="2032"/>
                </a:lnTo>
                <a:lnTo>
                  <a:pt x="1165" y="2038"/>
                </a:lnTo>
                <a:lnTo>
                  <a:pt x="1163" y="2043"/>
                </a:lnTo>
                <a:lnTo>
                  <a:pt x="1161" y="2048"/>
                </a:lnTo>
                <a:lnTo>
                  <a:pt x="1159" y="2053"/>
                </a:lnTo>
                <a:lnTo>
                  <a:pt x="1157" y="2059"/>
                </a:lnTo>
                <a:lnTo>
                  <a:pt x="1155" y="2064"/>
                </a:lnTo>
                <a:lnTo>
                  <a:pt x="1153" y="2069"/>
                </a:lnTo>
                <a:lnTo>
                  <a:pt x="1151" y="2074"/>
                </a:lnTo>
                <a:lnTo>
                  <a:pt x="1149" y="2080"/>
                </a:lnTo>
                <a:lnTo>
                  <a:pt x="1147" y="2085"/>
                </a:lnTo>
                <a:lnTo>
                  <a:pt x="1145" y="2090"/>
                </a:lnTo>
                <a:lnTo>
                  <a:pt x="1143" y="2095"/>
                </a:lnTo>
                <a:lnTo>
                  <a:pt x="1141" y="2100"/>
                </a:lnTo>
                <a:lnTo>
                  <a:pt x="1139" y="2106"/>
                </a:lnTo>
                <a:lnTo>
                  <a:pt x="1137" y="2111"/>
                </a:lnTo>
                <a:lnTo>
                  <a:pt x="1135" y="2116"/>
                </a:lnTo>
                <a:lnTo>
                  <a:pt x="1133" y="2121"/>
                </a:lnTo>
                <a:lnTo>
                  <a:pt x="1131" y="2126"/>
                </a:lnTo>
                <a:lnTo>
                  <a:pt x="1129" y="2131"/>
                </a:lnTo>
                <a:lnTo>
                  <a:pt x="1127" y="2137"/>
                </a:lnTo>
                <a:lnTo>
                  <a:pt x="1125" y="2142"/>
                </a:lnTo>
                <a:lnTo>
                  <a:pt x="1122" y="2147"/>
                </a:lnTo>
                <a:lnTo>
                  <a:pt x="1120" y="2152"/>
                </a:lnTo>
                <a:lnTo>
                  <a:pt x="1118" y="2157"/>
                </a:lnTo>
                <a:lnTo>
                  <a:pt x="1116" y="2162"/>
                </a:lnTo>
                <a:lnTo>
                  <a:pt x="1114" y="2167"/>
                </a:lnTo>
                <a:lnTo>
                  <a:pt x="1111" y="2172"/>
                </a:lnTo>
                <a:lnTo>
                  <a:pt x="1109" y="2177"/>
                </a:lnTo>
                <a:lnTo>
                  <a:pt x="1107" y="2182"/>
                </a:lnTo>
                <a:lnTo>
                  <a:pt x="1105" y="2187"/>
                </a:lnTo>
                <a:lnTo>
                  <a:pt x="1102" y="2192"/>
                </a:lnTo>
                <a:lnTo>
                  <a:pt x="1100" y="2197"/>
                </a:lnTo>
                <a:lnTo>
                  <a:pt x="1098" y="2202"/>
                </a:lnTo>
                <a:lnTo>
                  <a:pt x="1095" y="2207"/>
                </a:lnTo>
                <a:lnTo>
                  <a:pt x="1093" y="2212"/>
                </a:lnTo>
                <a:lnTo>
                  <a:pt x="1091" y="2217"/>
                </a:lnTo>
                <a:lnTo>
                  <a:pt x="1088" y="2222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8" name="Freeform 62"/>
          <p:cNvSpPr>
            <a:spLocks noChangeArrowheads="1"/>
          </p:cNvSpPr>
          <p:nvPr/>
        </p:nvSpPr>
        <p:spPr bwMode="auto">
          <a:xfrm>
            <a:off x="1911350" y="4079875"/>
            <a:ext cx="3175000" cy="1914525"/>
          </a:xfrm>
          <a:custGeom>
            <a:avLst/>
            <a:gdLst>
              <a:gd name="T0" fmla="*/ 2147483646 w 2000"/>
              <a:gd name="T1" fmla="*/ 2147483646 h 1206"/>
              <a:gd name="T2" fmla="*/ 2147483646 w 2000"/>
              <a:gd name="T3" fmla="*/ 2147483646 h 1206"/>
              <a:gd name="T4" fmla="*/ 2147483646 w 2000"/>
              <a:gd name="T5" fmla="*/ 2147483646 h 1206"/>
              <a:gd name="T6" fmla="*/ 2147483646 w 2000"/>
              <a:gd name="T7" fmla="*/ 2147483646 h 1206"/>
              <a:gd name="T8" fmla="*/ 2147483646 w 2000"/>
              <a:gd name="T9" fmla="*/ 2147483646 h 1206"/>
              <a:gd name="T10" fmla="*/ 2147483646 w 2000"/>
              <a:gd name="T11" fmla="*/ 2147483646 h 1206"/>
              <a:gd name="T12" fmla="*/ 2147483646 w 2000"/>
              <a:gd name="T13" fmla="*/ 2147483646 h 1206"/>
              <a:gd name="T14" fmla="*/ 2147483646 w 2000"/>
              <a:gd name="T15" fmla="*/ 2147483646 h 1206"/>
              <a:gd name="T16" fmla="*/ 2147483646 w 2000"/>
              <a:gd name="T17" fmla="*/ 2147483646 h 1206"/>
              <a:gd name="T18" fmla="*/ 2147483646 w 2000"/>
              <a:gd name="T19" fmla="*/ 2147483646 h 1206"/>
              <a:gd name="T20" fmla="*/ 2147483646 w 2000"/>
              <a:gd name="T21" fmla="*/ 2147483646 h 1206"/>
              <a:gd name="T22" fmla="*/ 2147483646 w 2000"/>
              <a:gd name="T23" fmla="*/ 2147483646 h 1206"/>
              <a:gd name="T24" fmla="*/ 2147483646 w 2000"/>
              <a:gd name="T25" fmla="*/ 2147483646 h 1206"/>
              <a:gd name="T26" fmla="*/ 2147483646 w 2000"/>
              <a:gd name="T27" fmla="*/ 2147483646 h 1206"/>
              <a:gd name="T28" fmla="*/ 2147483646 w 2000"/>
              <a:gd name="T29" fmla="*/ 2147483646 h 1206"/>
              <a:gd name="T30" fmla="*/ 2147483646 w 2000"/>
              <a:gd name="T31" fmla="*/ 2147483646 h 1206"/>
              <a:gd name="T32" fmla="*/ 2147483646 w 2000"/>
              <a:gd name="T33" fmla="*/ 2147483646 h 1206"/>
              <a:gd name="T34" fmla="*/ 2147483646 w 2000"/>
              <a:gd name="T35" fmla="*/ 2147483646 h 1206"/>
              <a:gd name="T36" fmla="*/ 2147483646 w 2000"/>
              <a:gd name="T37" fmla="*/ 2147483646 h 1206"/>
              <a:gd name="T38" fmla="*/ 2147483646 w 2000"/>
              <a:gd name="T39" fmla="*/ 2147483646 h 1206"/>
              <a:gd name="T40" fmla="*/ 2147483646 w 2000"/>
              <a:gd name="T41" fmla="*/ 2147483646 h 1206"/>
              <a:gd name="T42" fmla="*/ 2147483646 w 2000"/>
              <a:gd name="T43" fmla="*/ 2147483646 h 1206"/>
              <a:gd name="T44" fmla="*/ 2147483646 w 2000"/>
              <a:gd name="T45" fmla="*/ 2147483646 h 1206"/>
              <a:gd name="T46" fmla="*/ 2147483646 w 2000"/>
              <a:gd name="T47" fmla="*/ 2147483646 h 1206"/>
              <a:gd name="T48" fmla="*/ 2147483646 w 2000"/>
              <a:gd name="T49" fmla="*/ 2147483646 h 1206"/>
              <a:gd name="T50" fmla="*/ 2147483646 w 2000"/>
              <a:gd name="T51" fmla="*/ 2147483646 h 1206"/>
              <a:gd name="T52" fmla="*/ 2147483646 w 2000"/>
              <a:gd name="T53" fmla="*/ 2147483646 h 1206"/>
              <a:gd name="T54" fmla="*/ 2147483646 w 2000"/>
              <a:gd name="T55" fmla="*/ 2147483646 h 1206"/>
              <a:gd name="T56" fmla="*/ 2147483646 w 2000"/>
              <a:gd name="T57" fmla="*/ 2147483646 h 1206"/>
              <a:gd name="T58" fmla="*/ 2147483646 w 2000"/>
              <a:gd name="T59" fmla="*/ 2147483646 h 1206"/>
              <a:gd name="T60" fmla="*/ 2147483646 w 2000"/>
              <a:gd name="T61" fmla="*/ 2147483646 h 1206"/>
              <a:gd name="T62" fmla="*/ 2147483646 w 2000"/>
              <a:gd name="T63" fmla="*/ 2147483646 h 1206"/>
              <a:gd name="T64" fmla="*/ 2147483646 w 2000"/>
              <a:gd name="T65" fmla="*/ 2147483646 h 1206"/>
              <a:gd name="T66" fmla="*/ 2147483646 w 2000"/>
              <a:gd name="T67" fmla="*/ 2147483646 h 1206"/>
              <a:gd name="T68" fmla="*/ 2147483646 w 2000"/>
              <a:gd name="T69" fmla="*/ 2147483646 h 1206"/>
              <a:gd name="T70" fmla="*/ 2147483646 w 2000"/>
              <a:gd name="T71" fmla="*/ 2147483646 h 1206"/>
              <a:gd name="T72" fmla="*/ 2147483646 w 2000"/>
              <a:gd name="T73" fmla="*/ 2147483646 h 1206"/>
              <a:gd name="T74" fmla="*/ 2147483646 w 2000"/>
              <a:gd name="T75" fmla="*/ 2147483646 h 1206"/>
              <a:gd name="T76" fmla="*/ 2147483646 w 2000"/>
              <a:gd name="T77" fmla="*/ 2147483646 h 1206"/>
              <a:gd name="T78" fmla="*/ 2147483646 w 2000"/>
              <a:gd name="T79" fmla="*/ 2147483646 h 1206"/>
              <a:gd name="T80" fmla="*/ 2147483646 w 2000"/>
              <a:gd name="T81" fmla="*/ 2147483646 h 1206"/>
              <a:gd name="T82" fmla="*/ 2147483646 w 2000"/>
              <a:gd name="T83" fmla="*/ 2147483646 h 1206"/>
              <a:gd name="T84" fmla="*/ 2147483646 w 2000"/>
              <a:gd name="T85" fmla="*/ 2147483646 h 1206"/>
              <a:gd name="T86" fmla="*/ 2147483646 w 2000"/>
              <a:gd name="T87" fmla="*/ 2147483646 h 1206"/>
              <a:gd name="T88" fmla="*/ 2147483646 w 2000"/>
              <a:gd name="T89" fmla="*/ 2147483646 h 1206"/>
              <a:gd name="T90" fmla="*/ 2147483646 w 2000"/>
              <a:gd name="T91" fmla="*/ 2147483646 h 1206"/>
              <a:gd name="T92" fmla="*/ 2147483646 w 2000"/>
              <a:gd name="T93" fmla="*/ 2147483646 h 1206"/>
              <a:gd name="T94" fmla="*/ 2147483646 w 2000"/>
              <a:gd name="T95" fmla="*/ 2147483646 h 1206"/>
              <a:gd name="T96" fmla="*/ 2147483646 w 2000"/>
              <a:gd name="T97" fmla="*/ 2147483646 h 1206"/>
              <a:gd name="T98" fmla="*/ 2147483646 w 2000"/>
              <a:gd name="T99" fmla="*/ 2147483646 h 1206"/>
              <a:gd name="T100" fmla="*/ 2147483646 w 2000"/>
              <a:gd name="T101" fmla="*/ 2147483646 h 1206"/>
              <a:gd name="T102" fmla="*/ 2147483646 w 2000"/>
              <a:gd name="T103" fmla="*/ 2147483646 h 1206"/>
              <a:gd name="T104" fmla="*/ 2147483646 w 2000"/>
              <a:gd name="T105" fmla="*/ 2147483646 h 1206"/>
              <a:gd name="T106" fmla="*/ 2147483646 w 2000"/>
              <a:gd name="T107" fmla="*/ 2147483646 h 1206"/>
              <a:gd name="T108" fmla="*/ 2147483646 w 2000"/>
              <a:gd name="T109" fmla="*/ 2147483646 h 1206"/>
              <a:gd name="T110" fmla="*/ 2147483646 w 2000"/>
              <a:gd name="T111" fmla="*/ 2147483646 h 1206"/>
              <a:gd name="T112" fmla="*/ 2147483646 w 2000"/>
              <a:gd name="T113" fmla="*/ 2147483646 h 1206"/>
              <a:gd name="T114" fmla="*/ 2147483646 w 2000"/>
              <a:gd name="T115" fmla="*/ 2147483646 h 1206"/>
              <a:gd name="T116" fmla="*/ 2147483646 w 2000"/>
              <a:gd name="T117" fmla="*/ 2147483646 h 120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00" h="1206">
                <a:moveTo>
                  <a:pt x="2000" y="0"/>
                </a:moveTo>
                <a:lnTo>
                  <a:pt x="1997" y="7"/>
                </a:lnTo>
                <a:lnTo>
                  <a:pt x="1994" y="13"/>
                </a:lnTo>
                <a:lnTo>
                  <a:pt x="1991" y="20"/>
                </a:lnTo>
                <a:lnTo>
                  <a:pt x="1988" y="26"/>
                </a:lnTo>
                <a:lnTo>
                  <a:pt x="1984" y="33"/>
                </a:lnTo>
                <a:lnTo>
                  <a:pt x="1981" y="39"/>
                </a:lnTo>
                <a:lnTo>
                  <a:pt x="1978" y="45"/>
                </a:lnTo>
                <a:lnTo>
                  <a:pt x="1975" y="52"/>
                </a:lnTo>
                <a:lnTo>
                  <a:pt x="1971" y="58"/>
                </a:lnTo>
                <a:lnTo>
                  <a:pt x="1968" y="64"/>
                </a:lnTo>
                <a:lnTo>
                  <a:pt x="1965" y="71"/>
                </a:lnTo>
                <a:lnTo>
                  <a:pt x="1961" y="77"/>
                </a:lnTo>
                <a:lnTo>
                  <a:pt x="1958" y="83"/>
                </a:lnTo>
                <a:lnTo>
                  <a:pt x="1955" y="89"/>
                </a:lnTo>
                <a:lnTo>
                  <a:pt x="1951" y="96"/>
                </a:lnTo>
                <a:lnTo>
                  <a:pt x="1948" y="102"/>
                </a:lnTo>
                <a:lnTo>
                  <a:pt x="1944" y="108"/>
                </a:lnTo>
                <a:lnTo>
                  <a:pt x="1941" y="114"/>
                </a:lnTo>
                <a:lnTo>
                  <a:pt x="1937" y="120"/>
                </a:lnTo>
                <a:lnTo>
                  <a:pt x="1934" y="126"/>
                </a:lnTo>
                <a:lnTo>
                  <a:pt x="1930" y="132"/>
                </a:lnTo>
                <a:lnTo>
                  <a:pt x="1927" y="139"/>
                </a:lnTo>
                <a:lnTo>
                  <a:pt x="1923" y="145"/>
                </a:lnTo>
                <a:lnTo>
                  <a:pt x="1920" y="151"/>
                </a:lnTo>
                <a:lnTo>
                  <a:pt x="1916" y="157"/>
                </a:lnTo>
                <a:lnTo>
                  <a:pt x="1912" y="163"/>
                </a:lnTo>
                <a:lnTo>
                  <a:pt x="1909" y="169"/>
                </a:lnTo>
                <a:lnTo>
                  <a:pt x="1905" y="175"/>
                </a:lnTo>
                <a:lnTo>
                  <a:pt x="1901" y="181"/>
                </a:lnTo>
                <a:lnTo>
                  <a:pt x="1898" y="187"/>
                </a:lnTo>
                <a:lnTo>
                  <a:pt x="1894" y="193"/>
                </a:lnTo>
                <a:lnTo>
                  <a:pt x="1890" y="199"/>
                </a:lnTo>
                <a:lnTo>
                  <a:pt x="1886" y="205"/>
                </a:lnTo>
                <a:lnTo>
                  <a:pt x="1882" y="210"/>
                </a:lnTo>
                <a:lnTo>
                  <a:pt x="1879" y="216"/>
                </a:lnTo>
                <a:lnTo>
                  <a:pt x="1875" y="222"/>
                </a:lnTo>
                <a:lnTo>
                  <a:pt x="1871" y="228"/>
                </a:lnTo>
                <a:lnTo>
                  <a:pt x="1867" y="234"/>
                </a:lnTo>
                <a:lnTo>
                  <a:pt x="1863" y="240"/>
                </a:lnTo>
                <a:lnTo>
                  <a:pt x="1859" y="245"/>
                </a:lnTo>
                <a:lnTo>
                  <a:pt x="1855" y="251"/>
                </a:lnTo>
                <a:lnTo>
                  <a:pt x="1851" y="257"/>
                </a:lnTo>
                <a:lnTo>
                  <a:pt x="1847" y="263"/>
                </a:lnTo>
                <a:lnTo>
                  <a:pt x="1843" y="268"/>
                </a:lnTo>
                <a:lnTo>
                  <a:pt x="1839" y="274"/>
                </a:lnTo>
                <a:lnTo>
                  <a:pt x="1835" y="280"/>
                </a:lnTo>
                <a:lnTo>
                  <a:pt x="1831" y="286"/>
                </a:lnTo>
                <a:lnTo>
                  <a:pt x="1827" y="291"/>
                </a:lnTo>
                <a:lnTo>
                  <a:pt x="1823" y="297"/>
                </a:lnTo>
                <a:lnTo>
                  <a:pt x="1819" y="302"/>
                </a:lnTo>
                <a:lnTo>
                  <a:pt x="1815" y="308"/>
                </a:lnTo>
                <a:lnTo>
                  <a:pt x="1811" y="314"/>
                </a:lnTo>
                <a:lnTo>
                  <a:pt x="1806" y="319"/>
                </a:lnTo>
                <a:lnTo>
                  <a:pt x="1802" y="325"/>
                </a:lnTo>
                <a:lnTo>
                  <a:pt x="1798" y="330"/>
                </a:lnTo>
                <a:lnTo>
                  <a:pt x="1794" y="336"/>
                </a:lnTo>
                <a:lnTo>
                  <a:pt x="1790" y="341"/>
                </a:lnTo>
                <a:lnTo>
                  <a:pt x="1785" y="347"/>
                </a:lnTo>
                <a:lnTo>
                  <a:pt x="1781" y="352"/>
                </a:lnTo>
                <a:lnTo>
                  <a:pt x="1777" y="358"/>
                </a:lnTo>
                <a:lnTo>
                  <a:pt x="1772" y="363"/>
                </a:lnTo>
                <a:lnTo>
                  <a:pt x="1768" y="369"/>
                </a:lnTo>
                <a:lnTo>
                  <a:pt x="1764" y="374"/>
                </a:lnTo>
                <a:lnTo>
                  <a:pt x="1759" y="379"/>
                </a:lnTo>
                <a:lnTo>
                  <a:pt x="1755" y="385"/>
                </a:lnTo>
                <a:lnTo>
                  <a:pt x="1751" y="390"/>
                </a:lnTo>
                <a:lnTo>
                  <a:pt x="1746" y="395"/>
                </a:lnTo>
                <a:lnTo>
                  <a:pt x="1742" y="401"/>
                </a:lnTo>
                <a:lnTo>
                  <a:pt x="1737" y="406"/>
                </a:lnTo>
                <a:lnTo>
                  <a:pt x="1733" y="411"/>
                </a:lnTo>
                <a:lnTo>
                  <a:pt x="1728" y="416"/>
                </a:lnTo>
                <a:lnTo>
                  <a:pt x="1724" y="422"/>
                </a:lnTo>
                <a:lnTo>
                  <a:pt x="1719" y="427"/>
                </a:lnTo>
                <a:lnTo>
                  <a:pt x="1715" y="432"/>
                </a:lnTo>
                <a:lnTo>
                  <a:pt x="1710" y="437"/>
                </a:lnTo>
                <a:lnTo>
                  <a:pt x="1705" y="443"/>
                </a:lnTo>
                <a:lnTo>
                  <a:pt x="1701" y="448"/>
                </a:lnTo>
                <a:lnTo>
                  <a:pt x="1696" y="453"/>
                </a:lnTo>
                <a:lnTo>
                  <a:pt x="1692" y="458"/>
                </a:lnTo>
                <a:lnTo>
                  <a:pt x="1687" y="463"/>
                </a:lnTo>
                <a:lnTo>
                  <a:pt x="1682" y="468"/>
                </a:lnTo>
                <a:lnTo>
                  <a:pt x="1678" y="473"/>
                </a:lnTo>
                <a:lnTo>
                  <a:pt x="1673" y="478"/>
                </a:lnTo>
                <a:lnTo>
                  <a:pt x="1668" y="483"/>
                </a:lnTo>
                <a:lnTo>
                  <a:pt x="1663" y="488"/>
                </a:lnTo>
                <a:lnTo>
                  <a:pt x="1659" y="493"/>
                </a:lnTo>
                <a:lnTo>
                  <a:pt x="1654" y="498"/>
                </a:lnTo>
                <a:lnTo>
                  <a:pt x="1649" y="503"/>
                </a:lnTo>
                <a:lnTo>
                  <a:pt x="1644" y="508"/>
                </a:lnTo>
                <a:lnTo>
                  <a:pt x="1640" y="513"/>
                </a:lnTo>
                <a:lnTo>
                  <a:pt x="1635" y="518"/>
                </a:lnTo>
                <a:lnTo>
                  <a:pt x="1630" y="523"/>
                </a:lnTo>
                <a:lnTo>
                  <a:pt x="1625" y="528"/>
                </a:lnTo>
                <a:lnTo>
                  <a:pt x="1620" y="533"/>
                </a:lnTo>
                <a:lnTo>
                  <a:pt x="1615" y="537"/>
                </a:lnTo>
                <a:lnTo>
                  <a:pt x="1610" y="542"/>
                </a:lnTo>
                <a:lnTo>
                  <a:pt x="1605" y="547"/>
                </a:lnTo>
                <a:lnTo>
                  <a:pt x="1600" y="552"/>
                </a:lnTo>
                <a:lnTo>
                  <a:pt x="1595" y="557"/>
                </a:lnTo>
                <a:lnTo>
                  <a:pt x="1590" y="561"/>
                </a:lnTo>
                <a:lnTo>
                  <a:pt x="1585" y="566"/>
                </a:lnTo>
                <a:lnTo>
                  <a:pt x="1580" y="571"/>
                </a:lnTo>
                <a:lnTo>
                  <a:pt x="1575" y="576"/>
                </a:lnTo>
                <a:lnTo>
                  <a:pt x="1570" y="580"/>
                </a:lnTo>
                <a:lnTo>
                  <a:pt x="1565" y="585"/>
                </a:lnTo>
                <a:lnTo>
                  <a:pt x="1560" y="590"/>
                </a:lnTo>
                <a:lnTo>
                  <a:pt x="1555" y="594"/>
                </a:lnTo>
                <a:lnTo>
                  <a:pt x="1550" y="599"/>
                </a:lnTo>
                <a:lnTo>
                  <a:pt x="1545" y="603"/>
                </a:lnTo>
                <a:lnTo>
                  <a:pt x="1540" y="608"/>
                </a:lnTo>
                <a:lnTo>
                  <a:pt x="1535" y="613"/>
                </a:lnTo>
                <a:lnTo>
                  <a:pt x="1530" y="617"/>
                </a:lnTo>
                <a:lnTo>
                  <a:pt x="1524" y="622"/>
                </a:lnTo>
                <a:lnTo>
                  <a:pt x="1519" y="626"/>
                </a:lnTo>
                <a:lnTo>
                  <a:pt x="1514" y="631"/>
                </a:lnTo>
                <a:lnTo>
                  <a:pt x="1509" y="635"/>
                </a:lnTo>
                <a:lnTo>
                  <a:pt x="1504" y="640"/>
                </a:lnTo>
                <a:lnTo>
                  <a:pt x="1498" y="644"/>
                </a:lnTo>
                <a:lnTo>
                  <a:pt x="1493" y="649"/>
                </a:lnTo>
                <a:lnTo>
                  <a:pt x="1488" y="653"/>
                </a:lnTo>
                <a:lnTo>
                  <a:pt x="1483" y="657"/>
                </a:lnTo>
                <a:lnTo>
                  <a:pt x="1477" y="662"/>
                </a:lnTo>
                <a:lnTo>
                  <a:pt x="1472" y="666"/>
                </a:lnTo>
                <a:lnTo>
                  <a:pt x="1467" y="670"/>
                </a:lnTo>
                <a:lnTo>
                  <a:pt x="1461" y="675"/>
                </a:lnTo>
                <a:lnTo>
                  <a:pt x="1456" y="679"/>
                </a:lnTo>
                <a:lnTo>
                  <a:pt x="1451" y="683"/>
                </a:lnTo>
                <a:lnTo>
                  <a:pt x="1445" y="688"/>
                </a:lnTo>
                <a:lnTo>
                  <a:pt x="1440" y="692"/>
                </a:lnTo>
                <a:lnTo>
                  <a:pt x="1434" y="696"/>
                </a:lnTo>
                <a:lnTo>
                  <a:pt x="1429" y="700"/>
                </a:lnTo>
                <a:lnTo>
                  <a:pt x="1424" y="705"/>
                </a:lnTo>
                <a:lnTo>
                  <a:pt x="1418" y="709"/>
                </a:lnTo>
                <a:lnTo>
                  <a:pt x="1413" y="713"/>
                </a:lnTo>
                <a:lnTo>
                  <a:pt x="1407" y="717"/>
                </a:lnTo>
                <a:lnTo>
                  <a:pt x="1402" y="721"/>
                </a:lnTo>
                <a:lnTo>
                  <a:pt x="1396" y="725"/>
                </a:lnTo>
                <a:lnTo>
                  <a:pt x="1391" y="729"/>
                </a:lnTo>
                <a:lnTo>
                  <a:pt x="1385" y="733"/>
                </a:lnTo>
                <a:lnTo>
                  <a:pt x="1380" y="738"/>
                </a:lnTo>
                <a:lnTo>
                  <a:pt x="1374" y="742"/>
                </a:lnTo>
                <a:lnTo>
                  <a:pt x="1369" y="746"/>
                </a:lnTo>
                <a:lnTo>
                  <a:pt x="1363" y="750"/>
                </a:lnTo>
                <a:lnTo>
                  <a:pt x="1357" y="754"/>
                </a:lnTo>
                <a:lnTo>
                  <a:pt x="1352" y="758"/>
                </a:lnTo>
                <a:lnTo>
                  <a:pt x="1346" y="762"/>
                </a:lnTo>
                <a:lnTo>
                  <a:pt x="1341" y="766"/>
                </a:lnTo>
                <a:lnTo>
                  <a:pt x="1335" y="769"/>
                </a:lnTo>
                <a:lnTo>
                  <a:pt x="1329" y="773"/>
                </a:lnTo>
                <a:lnTo>
                  <a:pt x="1324" y="777"/>
                </a:lnTo>
                <a:lnTo>
                  <a:pt x="1318" y="781"/>
                </a:lnTo>
                <a:lnTo>
                  <a:pt x="1312" y="785"/>
                </a:lnTo>
                <a:lnTo>
                  <a:pt x="1307" y="789"/>
                </a:lnTo>
                <a:lnTo>
                  <a:pt x="1301" y="793"/>
                </a:lnTo>
                <a:lnTo>
                  <a:pt x="1295" y="796"/>
                </a:lnTo>
                <a:lnTo>
                  <a:pt x="1289" y="800"/>
                </a:lnTo>
                <a:lnTo>
                  <a:pt x="1284" y="804"/>
                </a:lnTo>
                <a:lnTo>
                  <a:pt x="1278" y="808"/>
                </a:lnTo>
                <a:lnTo>
                  <a:pt x="1272" y="811"/>
                </a:lnTo>
                <a:lnTo>
                  <a:pt x="1266" y="815"/>
                </a:lnTo>
                <a:lnTo>
                  <a:pt x="1261" y="819"/>
                </a:lnTo>
                <a:lnTo>
                  <a:pt x="1255" y="823"/>
                </a:lnTo>
                <a:lnTo>
                  <a:pt x="1249" y="826"/>
                </a:lnTo>
                <a:lnTo>
                  <a:pt x="1243" y="830"/>
                </a:lnTo>
                <a:lnTo>
                  <a:pt x="1237" y="834"/>
                </a:lnTo>
                <a:lnTo>
                  <a:pt x="1232" y="837"/>
                </a:lnTo>
                <a:lnTo>
                  <a:pt x="1226" y="841"/>
                </a:lnTo>
                <a:lnTo>
                  <a:pt x="1220" y="844"/>
                </a:lnTo>
                <a:lnTo>
                  <a:pt x="1214" y="848"/>
                </a:lnTo>
                <a:lnTo>
                  <a:pt x="1208" y="851"/>
                </a:lnTo>
                <a:lnTo>
                  <a:pt x="1202" y="855"/>
                </a:lnTo>
                <a:lnTo>
                  <a:pt x="1196" y="858"/>
                </a:lnTo>
                <a:lnTo>
                  <a:pt x="1190" y="862"/>
                </a:lnTo>
                <a:lnTo>
                  <a:pt x="1184" y="865"/>
                </a:lnTo>
                <a:lnTo>
                  <a:pt x="1179" y="869"/>
                </a:lnTo>
                <a:lnTo>
                  <a:pt x="1173" y="872"/>
                </a:lnTo>
                <a:lnTo>
                  <a:pt x="1167" y="876"/>
                </a:lnTo>
                <a:lnTo>
                  <a:pt x="1161" y="879"/>
                </a:lnTo>
                <a:lnTo>
                  <a:pt x="1155" y="883"/>
                </a:lnTo>
                <a:lnTo>
                  <a:pt x="1149" y="886"/>
                </a:lnTo>
                <a:lnTo>
                  <a:pt x="1143" y="889"/>
                </a:lnTo>
                <a:lnTo>
                  <a:pt x="1137" y="893"/>
                </a:lnTo>
                <a:lnTo>
                  <a:pt x="1131" y="896"/>
                </a:lnTo>
                <a:lnTo>
                  <a:pt x="1125" y="899"/>
                </a:lnTo>
                <a:lnTo>
                  <a:pt x="1119" y="902"/>
                </a:lnTo>
                <a:lnTo>
                  <a:pt x="1113" y="906"/>
                </a:lnTo>
                <a:lnTo>
                  <a:pt x="1107" y="909"/>
                </a:lnTo>
                <a:lnTo>
                  <a:pt x="1101" y="912"/>
                </a:lnTo>
                <a:lnTo>
                  <a:pt x="1094" y="915"/>
                </a:lnTo>
                <a:lnTo>
                  <a:pt x="1088" y="919"/>
                </a:lnTo>
                <a:lnTo>
                  <a:pt x="1082" y="922"/>
                </a:lnTo>
                <a:lnTo>
                  <a:pt x="1076" y="925"/>
                </a:lnTo>
                <a:lnTo>
                  <a:pt x="1070" y="928"/>
                </a:lnTo>
                <a:lnTo>
                  <a:pt x="1064" y="931"/>
                </a:lnTo>
                <a:lnTo>
                  <a:pt x="1058" y="934"/>
                </a:lnTo>
                <a:lnTo>
                  <a:pt x="1052" y="937"/>
                </a:lnTo>
                <a:lnTo>
                  <a:pt x="1046" y="940"/>
                </a:lnTo>
                <a:lnTo>
                  <a:pt x="1039" y="944"/>
                </a:lnTo>
                <a:lnTo>
                  <a:pt x="1033" y="947"/>
                </a:lnTo>
                <a:lnTo>
                  <a:pt x="1027" y="950"/>
                </a:lnTo>
                <a:lnTo>
                  <a:pt x="1021" y="953"/>
                </a:lnTo>
                <a:lnTo>
                  <a:pt x="1015" y="956"/>
                </a:lnTo>
                <a:lnTo>
                  <a:pt x="1009" y="959"/>
                </a:lnTo>
                <a:lnTo>
                  <a:pt x="1002" y="961"/>
                </a:lnTo>
                <a:lnTo>
                  <a:pt x="996" y="964"/>
                </a:lnTo>
                <a:lnTo>
                  <a:pt x="990" y="967"/>
                </a:lnTo>
                <a:lnTo>
                  <a:pt x="984" y="970"/>
                </a:lnTo>
                <a:lnTo>
                  <a:pt x="977" y="973"/>
                </a:lnTo>
                <a:lnTo>
                  <a:pt x="971" y="976"/>
                </a:lnTo>
                <a:lnTo>
                  <a:pt x="965" y="979"/>
                </a:lnTo>
                <a:lnTo>
                  <a:pt x="959" y="982"/>
                </a:lnTo>
                <a:lnTo>
                  <a:pt x="952" y="984"/>
                </a:lnTo>
                <a:lnTo>
                  <a:pt x="946" y="987"/>
                </a:lnTo>
                <a:lnTo>
                  <a:pt x="940" y="990"/>
                </a:lnTo>
                <a:lnTo>
                  <a:pt x="934" y="993"/>
                </a:lnTo>
                <a:lnTo>
                  <a:pt x="927" y="996"/>
                </a:lnTo>
                <a:lnTo>
                  <a:pt x="921" y="998"/>
                </a:lnTo>
                <a:lnTo>
                  <a:pt x="915" y="1001"/>
                </a:lnTo>
                <a:lnTo>
                  <a:pt x="908" y="1004"/>
                </a:lnTo>
                <a:lnTo>
                  <a:pt x="902" y="1006"/>
                </a:lnTo>
                <a:lnTo>
                  <a:pt x="896" y="1009"/>
                </a:lnTo>
                <a:lnTo>
                  <a:pt x="889" y="1012"/>
                </a:lnTo>
                <a:lnTo>
                  <a:pt x="883" y="1014"/>
                </a:lnTo>
                <a:lnTo>
                  <a:pt x="877" y="1017"/>
                </a:lnTo>
                <a:lnTo>
                  <a:pt x="870" y="1019"/>
                </a:lnTo>
                <a:lnTo>
                  <a:pt x="864" y="1022"/>
                </a:lnTo>
                <a:lnTo>
                  <a:pt x="858" y="1025"/>
                </a:lnTo>
                <a:lnTo>
                  <a:pt x="851" y="1027"/>
                </a:lnTo>
                <a:lnTo>
                  <a:pt x="845" y="1030"/>
                </a:lnTo>
                <a:lnTo>
                  <a:pt x="839" y="1032"/>
                </a:lnTo>
                <a:lnTo>
                  <a:pt x="832" y="1035"/>
                </a:lnTo>
                <a:lnTo>
                  <a:pt x="826" y="1037"/>
                </a:lnTo>
                <a:lnTo>
                  <a:pt x="819" y="1039"/>
                </a:lnTo>
                <a:lnTo>
                  <a:pt x="813" y="1042"/>
                </a:lnTo>
                <a:lnTo>
                  <a:pt x="807" y="1044"/>
                </a:lnTo>
                <a:lnTo>
                  <a:pt x="800" y="1047"/>
                </a:lnTo>
                <a:lnTo>
                  <a:pt x="794" y="1049"/>
                </a:lnTo>
                <a:lnTo>
                  <a:pt x="787" y="1051"/>
                </a:lnTo>
                <a:lnTo>
                  <a:pt x="781" y="1054"/>
                </a:lnTo>
                <a:lnTo>
                  <a:pt x="774" y="1056"/>
                </a:lnTo>
                <a:lnTo>
                  <a:pt x="768" y="1058"/>
                </a:lnTo>
                <a:lnTo>
                  <a:pt x="761" y="1061"/>
                </a:lnTo>
                <a:lnTo>
                  <a:pt x="755" y="1063"/>
                </a:lnTo>
                <a:lnTo>
                  <a:pt x="749" y="1065"/>
                </a:lnTo>
                <a:lnTo>
                  <a:pt x="742" y="1067"/>
                </a:lnTo>
                <a:lnTo>
                  <a:pt x="736" y="1070"/>
                </a:lnTo>
                <a:lnTo>
                  <a:pt x="729" y="1072"/>
                </a:lnTo>
                <a:lnTo>
                  <a:pt x="723" y="1074"/>
                </a:lnTo>
                <a:lnTo>
                  <a:pt x="716" y="1076"/>
                </a:lnTo>
                <a:lnTo>
                  <a:pt x="710" y="1078"/>
                </a:lnTo>
                <a:lnTo>
                  <a:pt x="703" y="1080"/>
                </a:lnTo>
                <a:lnTo>
                  <a:pt x="697" y="1083"/>
                </a:lnTo>
                <a:lnTo>
                  <a:pt x="690" y="1085"/>
                </a:lnTo>
                <a:lnTo>
                  <a:pt x="684" y="1087"/>
                </a:lnTo>
                <a:lnTo>
                  <a:pt x="677" y="1089"/>
                </a:lnTo>
                <a:lnTo>
                  <a:pt x="671" y="1091"/>
                </a:lnTo>
                <a:lnTo>
                  <a:pt x="664" y="1093"/>
                </a:lnTo>
                <a:lnTo>
                  <a:pt x="657" y="1095"/>
                </a:lnTo>
                <a:lnTo>
                  <a:pt x="651" y="1097"/>
                </a:lnTo>
                <a:lnTo>
                  <a:pt x="644" y="1099"/>
                </a:lnTo>
                <a:lnTo>
                  <a:pt x="638" y="1101"/>
                </a:lnTo>
                <a:lnTo>
                  <a:pt x="631" y="1103"/>
                </a:lnTo>
                <a:lnTo>
                  <a:pt x="625" y="1105"/>
                </a:lnTo>
                <a:lnTo>
                  <a:pt x="618" y="1106"/>
                </a:lnTo>
                <a:lnTo>
                  <a:pt x="612" y="1108"/>
                </a:lnTo>
                <a:lnTo>
                  <a:pt x="605" y="1110"/>
                </a:lnTo>
                <a:lnTo>
                  <a:pt x="598" y="1112"/>
                </a:lnTo>
                <a:lnTo>
                  <a:pt x="592" y="1114"/>
                </a:lnTo>
                <a:lnTo>
                  <a:pt x="585" y="1116"/>
                </a:lnTo>
                <a:lnTo>
                  <a:pt x="579" y="1118"/>
                </a:lnTo>
                <a:lnTo>
                  <a:pt x="572" y="1119"/>
                </a:lnTo>
                <a:lnTo>
                  <a:pt x="566" y="1121"/>
                </a:lnTo>
                <a:lnTo>
                  <a:pt x="559" y="1123"/>
                </a:lnTo>
                <a:lnTo>
                  <a:pt x="552" y="1125"/>
                </a:lnTo>
                <a:lnTo>
                  <a:pt x="546" y="1126"/>
                </a:lnTo>
                <a:lnTo>
                  <a:pt x="539" y="1128"/>
                </a:lnTo>
                <a:lnTo>
                  <a:pt x="533" y="1130"/>
                </a:lnTo>
                <a:lnTo>
                  <a:pt x="526" y="1131"/>
                </a:lnTo>
                <a:lnTo>
                  <a:pt x="519" y="1133"/>
                </a:lnTo>
                <a:lnTo>
                  <a:pt x="513" y="1134"/>
                </a:lnTo>
                <a:lnTo>
                  <a:pt x="506" y="1136"/>
                </a:lnTo>
                <a:lnTo>
                  <a:pt x="499" y="1138"/>
                </a:lnTo>
                <a:lnTo>
                  <a:pt x="493" y="1139"/>
                </a:lnTo>
                <a:lnTo>
                  <a:pt x="486" y="1141"/>
                </a:lnTo>
                <a:lnTo>
                  <a:pt x="480" y="1142"/>
                </a:lnTo>
                <a:lnTo>
                  <a:pt x="473" y="1144"/>
                </a:lnTo>
                <a:lnTo>
                  <a:pt x="466" y="1145"/>
                </a:lnTo>
                <a:lnTo>
                  <a:pt x="460" y="1147"/>
                </a:lnTo>
                <a:lnTo>
                  <a:pt x="453" y="1148"/>
                </a:lnTo>
                <a:lnTo>
                  <a:pt x="446" y="1150"/>
                </a:lnTo>
                <a:lnTo>
                  <a:pt x="440" y="1151"/>
                </a:lnTo>
                <a:lnTo>
                  <a:pt x="433" y="1153"/>
                </a:lnTo>
                <a:lnTo>
                  <a:pt x="426" y="1154"/>
                </a:lnTo>
                <a:lnTo>
                  <a:pt x="420" y="1155"/>
                </a:lnTo>
                <a:lnTo>
                  <a:pt x="413" y="1157"/>
                </a:lnTo>
                <a:lnTo>
                  <a:pt x="406" y="1158"/>
                </a:lnTo>
                <a:lnTo>
                  <a:pt x="400" y="1159"/>
                </a:lnTo>
                <a:lnTo>
                  <a:pt x="393" y="1161"/>
                </a:lnTo>
                <a:lnTo>
                  <a:pt x="387" y="1162"/>
                </a:lnTo>
                <a:lnTo>
                  <a:pt x="380" y="1163"/>
                </a:lnTo>
                <a:lnTo>
                  <a:pt x="373" y="1164"/>
                </a:lnTo>
                <a:lnTo>
                  <a:pt x="367" y="1166"/>
                </a:lnTo>
                <a:lnTo>
                  <a:pt x="360" y="1167"/>
                </a:lnTo>
                <a:lnTo>
                  <a:pt x="353" y="1168"/>
                </a:lnTo>
                <a:lnTo>
                  <a:pt x="347" y="1169"/>
                </a:lnTo>
                <a:lnTo>
                  <a:pt x="340" y="1170"/>
                </a:lnTo>
                <a:lnTo>
                  <a:pt x="333" y="1172"/>
                </a:lnTo>
                <a:lnTo>
                  <a:pt x="327" y="1173"/>
                </a:lnTo>
                <a:lnTo>
                  <a:pt x="320" y="1174"/>
                </a:lnTo>
                <a:lnTo>
                  <a:pt x="313" y="1175"/>
                </a:lnTo>
                <a:lnTo>
                  <a:pt x="307" y="1176"/>
                </a:lnTo>
                <a:lnTo>
                  <a:pt x="300" y="1177"/>
                </a:lnTo>
                <a:lnTo>
                  <a:pt x="293" y="1178"/>
                </a:lnTo>
                <a:lnTo>
                  <a:pt x="287" y="1179"/>
                </a:lnTo>
                <a:lnTo>
                  <a:pt x="280" y="1180"/>
                </a:lnTo>
                <a:lnTo>
                  <a:pt x="273" y="1181"/>
                </a:lnTo>
                <a:lnTo>
                  <a:pt x="266" y="1182"/>
                </a:lnTo>
                <a:lnTo>
                  <a:pt x="260" y="1183"/>
                </a:lnTo>
                <a:lnTo>
                  <a:pt x="253" y="1184"/>
                </a:lnTo>
                <a:lnTo>
                  <a:pt x="246" y="1185"/>
                </a:lnTo>
                <a:lnTo>
                  <a:pt x="240" y="1186"/>
                </a:lnTo>
                <a:lnTo>
                  <a:pt x="233" y="1187"/>
                </a:lnTo>
                <a:lnTo>
                  <a:pt x="226" y="1187"/>
                </a:lnTo>
                <a:lnTo>
                  <a:pt x="220" y="1188"/>
                </a:lnTo>
                <a:lnTo>
                  <a:pt x="213" y="1189"/>
                </a:lnTo>
                <a:lnTo>
                  <a:pt x="206" y="1190"/>
                </a:lnTo>
                <a:lnTo>
                  <a:pt x="200" y="1191"/>
                </a:lnTo>
                <a:lnTo>
                  <a:pt x="193" y="1191"/>
                </a:lnTo>
                <a:lnTo>
                  <a:pt x="186" y="1192"/>
                </a:lnTo>
                <a:lnTo>
                  <a:pt x="180" y="1193"/>
                </a:lnTo>
                <a:lnTo>
                  <a:pt x="173" y="1194"/>
                </a:lnTo>
                <a:lnTo>
                  <a:pt x="166" y="1194"/>
                </a:lnTo>
                <a:lnTo>
                  <a:pt x="160" y="1195"/>
                </a:lnTo>
                <a:lnTo>
                  <a:pt x="153" y="1196"/>
                </a:lnTo>
                <a:lnTo>
                  <a:pt x="146" y="1196"/>
                </a:lnTo>
                <a:lnTo>
                  <a:pt x="140" y="1197"/>
                </a:lnTo>
                <a:lnTo>
                  <a:pt x="133" y="1198"/>
                </a:lnTo>
                <a:lnTo>
                  <a:pt x="126" y="1198"/>
                </a:lnTo>
                <a:lnTo>
                  <a:pt x="120" y="1199"/>
                </a:lnTo>
                <a:lnTo>
                  <a:pt x="113" y="1199"/>
                </a:lnTo>
                <a:lnTo>
                  <a:pt x="106" y="1200"/>
                </a:lnTo>
                <a:lnTo>
                  <a:pt x="100" y="1200"/>
                </a:lnTo>
                <a:lnTo>
                  <a:pt x="93" y="1201"/>
                </a:lnTo>
                <a:lnTo>
                  <a:pt x="86" y="1201"/>
                </a:lnTo>
                <a:lnTo>
                  <a:pt x="80" y="1202"/>
                </a:lnTo>
                <a:lnTo>
                  <a:pt x="73" y="1202"/>
                </a:lnTo>
                <a:lnTo>
                  <a:pt x="66" y="1203"/>
                </a:lnTo>
                <a:lnTo>
                  <a:pt x="60" y="1203"/>
                </a:lnTo>
                <a:lnTo>
                  <a:pt x="53" y="1204"/>
                </a:lnTo>
                <a:lnTo>
                  <a:pt x="47" y="1204"/>
                </a:lnTo>
                <a:lnTo>
                  <a:pt x="40" y="1204"/>
                </a:lnTo>
                <a:lnTo>
                  <a:pt x="33" y="1205"/>
                </a:lnTo>
                <a:lnTo>
                  <a:pt x="27" y="1205"/>
                </a:lnTo>
                <a:lnTo>
                  <a:pt x="20" y="1205"/>
                </a:lnTo>
                <a:lnTo>
                  <a:pt x="13" y="1206"/>
                </a:lnTo>
                <a:lnTo>
                  <a:pt x="7" y="1206"/>
                </a:lnTo>
                <a:lnTo>
                  <a:pt x="0" y="1206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9" name="Rectangle 63"/>
          <p:cNvSpPr>
            <a:spLocks noChangeArrowheads="1"/>
          </p:cNvSpPr>
          <p:nvPr/>
        </p:nvSpPr>
        <p:spPr bwMode="auto">
          <a:xfrm>
            <a:off x="1901825" y="285750"/>
            <a:ext cx="1447800" cy="257175"/>
          </a:xfrm>
          <a:prstGeom prst="rect">
            <a:avLst/>
          </a:prstGeom>
          <a:pattFill prst="ltVert">
            <a:fgClr>
              <a:srgbClr val="000000"/>
            </a:fgClr>
            <a:bgClr>
              <a:srgbClr val="FFFF90"/>
            </a:bgClr>
          </a:pattFill>
          <a:ln w="1996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00" name="Freeform 64"/>
          <p:cNvSpPr>
            <a:spLocks noChangeArrowheads="1"/>
          </p:cNvSpPr>
          <p:nvPr/>
        </p:nvSpPr>
        <p:spPr bwMode="auto">
          <a:xfrm>
            <a:off x="221615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1" name="Freeform 65"/>
          <p:cNvSpPr>
            <a:spLocks noChangeArrowheads="1"/>
          </p:cNvSpPr>
          <p:nvPr/>
        </p:nvSpPr>
        <p:spPr bwMode="auto">
          <a:xfrm>
            <a:off x="2503488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2" name="Freeform 66"/>
          <p:cNvSpPr>
            <a:spLocks noChangeArrowheads="1"/>
          </p:cNvSpPr>
          <p:nvPr/>
        </p:nvSpPr>
        <p:spPr bwMode="auto">
          <a:xfrm>
            <a:off x="2795588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3" name="Freeform 67"/>
          <p:cNvSpPr>
            <a:spLocks noChangeArrowheads="1"/>
          </p:cNvSpPr>
          <p:nvPr/>
        </p:nvSpPr>
        <p:spPr bwMode="auto">
          <a:xfrm>
            <a:off x="307657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4" name="Freeform 68"/>
          <p:cNvSpPr>
            <a:spLocks noChangeArrowheads="1"/>
          </p:cNvSpPr>
          <p:nvPr/>
        </p:nvSpPr>
        <p:spPr bwMode="auto">
          <a:xfrm>
            <a:off x="3636963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5" name="Freeform 69"/>
          <p:cNvSpPr>
            <a:spLocks noChangeArrowheads="1"/>
          </p:cNvSpPr>
          <p:nvPr/>
        </p:nvSpPr>
        <p:spPr bwMode="auto">
          <a:xfrm>
            <a:off x="3910013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6" name="Freeform 70"/>
          <p:cNvSpPr>
            <a:spLocks noChangeArrowheads="1"/>
          </p:cNvSpPr>
          <p:nvPr/>
        </p:nvSpPr>
        <p:spPr bwMode="auto">
          <a:xfrm>
            <a:off x="421005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7" name="Freeform 71"/>
          <p:cNvSpPr>
            <a:spLocks noChangeArrowheads="1"/>
          </p:cNvSpPr>
          <p:nvPr/>
        </p:nvSpPr>
        <p:spPr bwMode="auto">
          <a:xfrm>
            <a:off x="4510088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8" name="Freeform 72"/>
          <p:cNvSpPr>
            <a:spLocks noChangeArrowheads="1"/>
          </p:cNvSpPr>
          <p:nvPr/>
        </p:nvSpPr>
        <p:spPr bwMode="auto">
          <a:xfrm>
            <a:off x="506412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9" name="Freeform 73"/>
          <p:cNvSpPr>
            <a:spLocks noChangeArrowheads="1"/>
          </p:cNvSpPr>
          <p:nvPr/>
        </p:nvSpPr>
        <p:spPr bwMode="auto">
          <a:xfrm>
            <a:off x="5357813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0" name="Freeform 74"/>
          <p:cNvSpPr>
            <a:spLocks noChangeArrowheads="1"/>
          </p:cNvSpPr>
          <p:nvPr/>
        </p:nvSpPr>
        <p:spPr bwMode="auto">
          <a:xfrm>
            <a:off x="563880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1" name="Freeform 75"/>
          <p:cNvSpPr>
            <a:spLocks noChangeArrowheads="1"/>
          </p:cNvSpPr>
          <p:nvPr/>
        </p:nvSpPr>
        <p:spPr bwMode="auto">
          <a:xfrm>
            <a:off x="591185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2" name="Freeform 76"/>
          <p:cNvSpPr>
            <a:spLocks noChangeArrowheads="1"/>
          </p:cNvSpPr>
          <p:nvPr/>
        </p:nvSpPr>
        <p:spPr bwMode="auto">
          <a:xfrm>
            <a:off x="1901825" y="8509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3" name="Freeform 77"/>
          <p:cNvSpPr>
            <a:spLocks noChangeArrowheads="1"/>
          </p:cNvSpPr>
          <p:nvPr/>
        </p:nvSpPr>
        <p:spPr bwMode="auto">
          <a:xfrm>
            <a:off x="1901825" y="11049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4" name="Freeform 78"/>
          <p:cNvSpPr>
            <a:spLocks noChangeArrowheads="1"/>
          </p:cNvSpPr>
          <p:nvPr/>
        </p:nvSpPr>
        <p:spPr bwMode="auto">
          <a:xfrm>
            <a:off x="1901825" y="14097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5" name="Freeform 79"/>
          <p:cNvSpPr>
            <a:spLocks noChangeArrowheads="1"/>
          </p:cNvSpPr>
          <p:nvPr/>
        </p:nvSpPr>
        <p:spPr bwMode="auto">
          <a:xfrm>
            <a:off x="1901825" y="171767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6" name="Freeform 80"/>
          <p:cNvSpPr>
            <a:spLocks noChangeArrowheads="1"/>
          </p:cNvSpPr>
          <p:nvPr/>
        </p:nvSpPr>
        <p:spPr bwMode="auto">
          <a:xfrm>
            <a:off x="1901825" y="20113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7" name="Freeform 81"/>
          <p:cNvSpPr>
            <a:spLocks noChangeArrowheads="1"/>
          </p:cNvSpPr>
          <p:nvPr/>
        </p:nvSpPr>
        <p:spPr bwMode="auto">
          <a:xfrm>
            <a:off x="1901825" y="22987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8" name="Freeform 82"/>
          <p:cNvSpPr>
            <a:spLocks noChangeArrowheads="1"/>
          </p:cNvSpPr>
          <p:nvPr/>
        </p:nvSpPr>
        <p:spPr bwMode="auto">
          <a:xfrm>
            <a:off x="1901825" y="258445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9" name="Freeform 83"/>
          <p:cNvSpPr>
            <a:spLocks noChangeArrowheads="1"/>
          </p:cNvSpPr>
          <p:nvPr/>
        </p:nvSpPr>
        <p:spPr bwMode="auto">
          <a:xfrm>
            <a:off x="1901825" y="289242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0" name="Freeform 84"/>
          <p:cNvSpPr>
            <a:spLocks noChangeArrowheads="1"/>
          </p:cNvSpPr>
          <p:nvPr/>
        </p:nvSpPr>
        <p:spPr bwMode="auto">
          <a:xfrm>
            <a:off x="1901825" y="316547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1" name="Freeform 85"/>
          <p:cNvSpPr>
            <a:spLocks noChangeArrowheads="1"/>
          </p:cNvSpPr>
          <p:nvPr/>
        </p:nvSpPr>
        <p:spPr bwMode="auto">
          <a:xfrm>
            <a:off x="1901825" y="376555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2" name="Freeform 86"/>
          <p:cNvSpPr>
            <a:spLocks noChangeArrowheads="1"/>
          </p:cNvSpPr>
          <p:nvPr/>
        </p:nvSpPr>
        <p:spPr bwMode="auto">
          <a:xfrm>
            <a:off x="1901825" y="4065588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3" name="Freeform 87"/>
          <p:cNvSpPr>
            <a:spLocks noChangeArrowheads="1"/>
          </p:cNvSpPr>
          <p:nvPr/>
        </p:nvSpPr>
        <p:spPr bwMode="auto">
          <a:xfrm>
            <a:off x="1901825" y="435927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4" name="Freeform 88"/>
          <p:cNvSpPr>
            <a:spLocks noChangeArrowheads="1"/>
          </p:cNvSpPr>
          <p:nvPr/>
        </p:nvSpPr>
        <p:spPr bwMode="auto">
          <a:xfrm>
            <a:off x="1901825" y="46402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5" name="Freeform 89"/>
          <p:cNvSpPr>
            <a:spLocks noChangeArrowheads="1"/>
          </p:cNvSpPr>
          <p:nvPr/>
        </p:nvSpPr>
        <p:spPr bwMode="auto">
          <a:xfrm>
            <a:off x="1901825" y="521335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6" name="Freeform 90"/>
          <p:cNvSpPr>
            <a:spLocks noChangeArrowheads="1"/>
          </p:cNvSpPr>
          <p:nvPr/>
        </p:nvSpPr>
        <p:spPr bwMode="auto">
          <a:xfrm>
            <a:off x="1901825" y="552132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7" name="Freeform 91"/>
          <p:cNvSpPr>
            <a:spLocks noChangeArrowheads="1"/>
          </p:cNvSpPr>
          <p:nvPr/>
        </p:nvSpPr>
        <p:spPr bwMode="auto">
          <a:xfrm>
            <a:off x="1901825" y="580072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8" name="Freeform 92"/>
          <p:cNvSpPr>
            <a:spLocks noChangeArrowheads="1"/>
          </p:cNvSpPr>
          <p:nvPr/>
        </p:nvSpPr>
        <p:spPr bwMode="auto">
          <a:xfrm>
            <a:off x="1901825" y="610711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9" name="Text Box 93"/>
          <p:cNvSpPr txBox="1">
            <a:spLocks noChangeArrowheads="1"/>
          </p:cNvSpPr>
          <p:nvPr/>
        </p:nvSpPr>
        <p:spPr bwMode="auto">
          <a:xfrm>
            <a:off x="4017963" y="244475"/>
            <a:ext cx="339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X/R</a:t>
            </a:r>
          </a:p>
        </p:txBody>
      </p:sp>
      <p:sp>
        <p:nvSpPr>
          <p:cNvPr id="14430" name="Text Box 94"/>
          <p:cNvSpPr txBox="1">
            <a:spLocks noChangeArrowheads="1"/>
          </p:cNvSpPr>
          <p:nvPr/>
        </p:nvSpPr>
        <p:spPr bwMode="auto">
          <a:xfrm>
            <a:off x="1449388" y="2886075"/>
            <a:ext cx="3413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Z/R</a:t>
            </a:r>
          </a:p>
        </p:txBody>
      </p:sp>
      <p:sp>
        <p:nvSpPr>
          <p:cNvPr id="14431" name="Text Box 95"/>
          <p:cNvSpPr txBox="1">
            <a:spLocks noChangeArrowheads="1"/>
          </p:cNvSpPr>
          <p:nvPr/>
        </p:nvSpPr>
        <p:spPr bwMode="auto">
          <a:xfrm>
            <a:off x="2085975" y="939800"/>
            <a:ext cx="3794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0.95</a:t>
            </a:r>
          </a:p>
        </p:txBody>
      </p:sp>
      <p:sp>
        <p:nvSpPr>
          <p:cNvPr id="14432" name="Text Box 96"/>
          <p:cNvSpPr txBox="1">
            <a:spLocks noChangeArrowheads="1"/>
          </p:cNvSpPr>
          <p:nvPr/>
        </p:nvSpPr>
        <p:spPr bwMode="auto">
          <a:xfrm>
            <a:off x="1682750" y="1922463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33" name="Text Box 97"/>
          <p:cNvSpPr txBox="1">
            <a:spLocks noChangeArrowheads="1"/>
          </p:cNvSpPr>
          <p:nvPr/>
        </p:nvSpPr>
        <p:spPr bwMode="auto">
          <a:xfrm>
            <a:off x="1682750" y="3409950"/>
            <a:ext cx="14605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434" name="Text Box 98"/>
          <p:cNvSpPr txBox="1">
            <a:spLocks noChangeArrowheads="1"/>
          </p:cNvSpPr>
          <p:nvPr/>
        </p:nvSpPr>
        <p:spPr bwMode="auto">
          <a:xfrm>
            <a:off x="1682750" y="4872038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35" name="Text Box 99"/>
          <p:cNvSpPr txBox="1">
            <a:spLocks noChangeArrowheads="1"/>
          </p:cNvSpPr>
          <p:nvPr/>
        </p:nvSpPr>
        <p:spPr bwMode="auto">
          <a:xfrm>
            <a:off x="1682750" y="6299200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36" name="Text Box 100"/>
          <p:cNvSpPr txBox="1">
            <a:spLocks noChangeArrowheads="1"/>
          </p:cNvSpPr>
          <p:nvPr/>
        </p:nvSpPr>
        <p:spPr bwMode="auto">
          <a:xfrm>
            <a:off x="3349625" y="358775"/>
            <a:ext cx="147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37" name="Text Box 101"/>
          <p:cNvSpPr txBox="1">
            <a:spLocks noChangeArrowheads="1"/>
          </p:cNvSpPr>
          <p:nvPr/>
        </p:nvSpPr>
        <p:spPr bwMode="auto">
          <a:xfrm>
            <a:off x="4718050" y="350838"/>
            <a:ext cx="1460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438" name="Text Box 102"/>
          <p:cNvSpPr txBox="1">
            <a:spLocks noChangeArrowheads="1"/>
          </p:cNvSpPr>
          <p:nvPr/>
        </p:nvSpPr>
        <p:spPr bwMode="auto">
          <a:xfrm>
            <a:off x="6132513" y="350838"/>
            <a:ext cx="1460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39" name="Text Box 103"/>
          <p:cNvSpPr txBox="1">
            <a:spLocks noChangeArrowheads="1"/>
          </p:cNvSpPr>
          <p:nvPr/>
        </p:nvSpPr>
        <p:spPr bwMode="auto">
          <a:xfrm>
            <a:off x="1682750" y="465138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4440" name="Text Box 104"/>
          <p:cNvSpPr txBox="1">
            <a:spLocks noChangeArrowheads="1"/>
          </p:cNvSpPr>
          <p:nvPr/>
        </p:nvSpPr>
        <p:spPr bwMode="auto">
          <a:xfrm>
            <a:off x="2209800" y="1122363"/>
            <a:ext cx="37941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0.90</a:t>
            </a:r>
          </a:p>
        </p:txBody>
      </p:sp>
      <p:sp>
        <p:nvSpPr>
          <p:cNvPr id="14441" name="Text Box 105"/>
          <p:cNvSpPr txBox="1">
            <a:spLocks noChangeArrowheads="1"/>
          </p:cNvSpPr>
          <p:nvPr/>
        </p:nvSpPr>
        <p:spPr bwMode="auto">
          <a:xfrm>
            <a:off x="2105025" y="1435100"/>
            <a:ext cx="381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0.80</a:t>
            </a:r>
          </a:p>
        </p:txBody>
      </p:sp>
      <p:sp>
        <p:nvSpPr>
          <p:cNvPr id="14442" name="Text Box 106"/>
          <p:cNvSpPr txBox="1">
            <a:spLocks noChangeArrowheads="1"/>
          </p:cNvSpPr>
          <p:nvPr/>
        </p:nvSpPr>
        <p:spPr bwMode="auto">
          <a:xfrm>
            <a:off x="2111375" y="1674813"/>
            <a:ext cx="381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0.70</a:t>
            </a:r>
          </a:p>
        </p:txBody>
      </p:sp>
      <p:sp>
        <p:nvSpPr>
          <p:cNvPr id="14443" name="Text Box 107"/>
          <p:cNvSpPr txBox="1">
            <a:spLocks noChangeArrowheads="1"/>
          </p:cNvSpPr>
          <p:nvPr/>
        </p:nvSpPr>
        <p:spPr bwMode="auto">
          <a:xfrm>
            <a:off x="2106613" y="3170238"/>
            <a:ext cx="3778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0.30</a:t>
            </a:r>
          </a:p>
        </p:txBody>
      </p:sp>
      <p:sp>
        <p:nvSpPr>
          <p:cNvPr id="14444" name="Text Box 108"/>
          <p:cNvSpPr txBox="1">
            <a:spLocks noChangeArrowheads="1"/>
          </p:cNvSpPr>
          <p:nvPr/>
        </p:nvSpPr>
        <p:spPr bwMode="auto">
          <a:xfrm>
            <a:off x="2114550" y="2274888"/>
            <a:ext cx="3794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14445" name="Text Box 109"/>
          <p:cNvSpPr txBox="1">
            <a:spLocks noChangeArrowheads="1"/>
          </p:cNvSpPr>
          <p:nvPr/>
        </p:nvSpPr>
        <p:spPr bwMode="auto">
          <a:xfrm>
            <a:off x="2106613" y="2651125"/>
            <a:ext cx="3794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0.40</a:t>
            </a:r>
          </a:p>
        </p:txBody>
      </p:sp>
      <p:sp>
        <p:nvSpPr>
          <p:cNvPr id="14446" name="Text Box 110"/>
          <p:cNvSpPr txBox="1">
            <a:spLocks noChangeArrowheads="1"/>
          </p:cNvSpPr>
          <p:nvPr/>
        </p:nvSpPr>
        <p:spPr bwMode="auto">
          <a:xfrm>
            <a:off x="2106613" y="5789613"/>
            <a:ext cx="381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0.10</a:t>
            </a:r>
          </a:p>
        </p:txBody>
      </p:sp>
      <p:sp>
        <p:nvSpPr>
          <p:cNvPr id="14447" name="Text Box 111"/>
          <p:cNvSpPr txBox="1">
            <a:spLocks noChangeArrowheads="1"/>
          </p:cNvSpPr>
          <p:nvPr/>
        </p:nvSpPr>
        <p:spPr bwMode="auto">
          <a:xfrm>
            <a:off x="2100263" y="4019550"/>
            <a:ext cx="377825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0.20</a:t>
            </a:r>
          </a:p>
        </p:txBody>
      </p:sp>
      <p:sp>
        <p:nvSpPr>
          <p:cNvPr id="14448" name="Text Box 112"/>
          <p:cNvSpPr txBox="1">
            <a:spLocks noChangeArrowheads="1"/>
          </p:cNvSpPr>
          <p:nvPr/>
        </p:nvSpPr>
        <p:spPr bwMode="auto">
          <a:xfrm>
            <a:off x="2109788" y="4681538"/>
            <a:ext cx="379412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0.15</a:t>
            </a:r>
          </a:p>
        </p:txBody>
      </p:sp>
      <p:sp>
        <p:nvSpPr>
          <p:cNvPr id="14449" name="Text Box 113"/>
          <p:cNvSpPr txBox="1">
            <a:spLocks noChangeArrowheads="1"/>
          </p:cNvSpPr>
          <p:nvPr/>
        </p:nvSpPr>
        <p:spPr bwMode="auto">
          <a:xfrm>
            <a:off x="2417763" y="55563"/>
            <a:ext cx="3905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q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5003800" y="5133975"/>
            <a:ext cx="908050" cy="3873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1" name="Text Box 115"/>
          <p:cNvSpPr txBox="1">
            <a:spLocks noChangeArrowheads="1"/>
          </p:cNvSpPr>
          <p:nvPr/>
        </p:nvSpPr>
        <p:spPr bwMode="auto">
          <a:xfrm>
            <a:off x="5160963" y="5240338"/>
            <a:ext cx="625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Δσ</a:t>
            </a:r>
            <a:r>
              <a:rPr lang="en-US" altLang="en-US" sz="14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/q</a:t>
            </a:r>
            <a:r>
              <a:rPr lang="en-US" altLang="en-US" sz="14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4452" name="Rectangle 116"/>
          <p:cNvSpPr>
            <a:spLocks noChangeArrowheads="1"/>
          </p:cNvSpPr>
          <p:nvPr/>
        </p:nvSpPr>
        <p:spPr bwMode="auto">
          <a:xfrm>
            <a:off x="2051050" y="1920875"/>
            <a:ext cx="334963" cy="157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3" name="Text Box 117"/>
          <p:cNvSpPr txBox="1">
            <a:spLocks noChangeArrowheads="1"/>
          </p:cNvSpPr>
          <p:nvPr/>
        </p:nvSpPr>
        <p:spPr bwMode="auto">
          <a:xfrm>
            <a:off x="2105025" y="1954213"/>
            <a:ext cx="381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0.60</a:t>
            </a:r>
          </a:p>
        </p:txBody>
      </p:sp>
      <p:sp>
        <p:nvSpPr>
          <p:cNvPr id="14454" name="Rectangle 118"/>
          <p:cNvSpPr>
            <a:spLocks noChangeArrowheads="1"/>
          </p:cNvSpPr>
          <p:nvPr/>
        </p:nvSpPr>
        <p:spPr bwMode="auto">
          <a:xfrm>
            <a:off x="3478213" y="3743325"/>
            <a:ext cx="946150" cy="606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5" name="Rectangle 119"/>
          <p:cNvSpPr>
            <a:spLocks noChangeArrowheads="1"/>
          </p:cNvSpPr>
          <p:nvPr/>
        </p:nvSpPr>
        <p:spPr bwMode="auto">
          <a:xfrm>
            <a:off x="3819525" y="3959225"/>
            <a:ext cx="173038" cy="187325"/>
          </a:xfrm>
          <a:prstGeom prst="rect">
            <a:avLst/>
          </a:prstGeom>
          <a:solidFill>
            <a:srgbClr val="FFCC00"/>
          </a:solidFill>
          <a:ln w="998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6" name="Freeform 120"/>
          <p:cNvSpPr>
            <a:spLocks noChangeArrowheads="1"/>
          </p:cNvSpPr>
          <p:nvPr/>
        </p:nvSpPr>
        <p:spPr bwMode="auto">
          <a:xfrm>
            <a:off x="4005263" y="4048125"/>
            <a:ext cx="128587" cy="0"/>
          </a:xfrm>
          <a:custGeom>
            <a:avLst/>
            <a:gdLst>
              <a:gd name="T0" fmla="*/ 0 w 81"/>
              <a:gd name="T1" fmla="*/ 2147483646 w 81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1">
                <a:moveTo>
                  <a:pt x="0" y="0"/>
                </a:moveTo>
                <a:lnTo>
                  <a:pt x="81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57" name="Freeform 121"/>
          <p:cNvSpPr>
            <a:spLocks noChangeArrowheads="1"/>
          </p:cNvSpPr>
          <p:nvPr/>
        </p:nvSpPr>
        <p:spPr bwMode="auto">
          <a:xfrm>
            <a:off x="4000500" y="4035425"/>
            <a:ext cx="49213" cy="12700"/>
          </a:xfrm>
          <a:custGeom>
            <a:avLst/>
            <a:gdLst>
              <a:gd name="T0" fmla="*/ 0 w 31"/>
              <a:gd name="T1" fmla="*/ 2147483646 h 8"/>
              <a:gd name="T2" fmla="*/ 2147483646 w 31"/>
              <a:gd name="T3" fmla="*/ 0 h 8"/>
              <a:gd name="T4" fmla="*/ 2147483646 w 31"/>
              <a:gd name="T5" fmla="*/ 2147483646 h 8"/>
              <a:gd name="T6" fmla="*/ 0 w 31"/>
              <a:gd name="T7" fmla="*/ 2147483646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" h="8">
                <a:moveTo>
                  <a:pt x="0" y="8"/>
                </a:moveTo>
                <a:lnTo>
                  <a:pt x="31" y="0"/>
                </a:lnTo>
                <a:lnTo>
                  <a:pt x="29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58" name="Freeform 122"/>
          <p:cNvSpPr>
            <a:spLocks noChangeArrowheads="1"/>
          </p:cNvSpPr>
          <p:nvPr/>
        </p:nvSpPr>
        <p:spPr bwMode="auto">
          <a:xfrm>
            <a:off x="4000500" y="4048125"/>
            <a:ext cx="47625" cy="12700"/>
          </a:xfrm>
          <a:custGeom>
            <a:avLst/>
            <a:gdLst>
              <a:gd name="T0" fmla="*/ 0 w 30"/>
              <a:gd name="T1" fmla="*/ 0 h 8"/>
              <a:gd name="T2" fmla="*/ 2147483646 w 30"/>
              <a:gd name="T3" fmla="*/ 2147483646 h 8"/>
              <a:gd name="T4" fmla="*/ 2147483646 w 30"/>
              <a:gd name="T5" fmla="*/ 2147483646 h 8"/>
              <a:gd name="T6" fmla="*/ 0 w 30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8">
                <a:moveTo>
                  <a:pt x="0" y="0"/>
                </a:moveTo>
                <a:lnTo>
                  <a:pt x="30" y="8"/>
                </a:lnTo>
                <a:lnTo>
                  <a:pt x="2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59" name="Freeform 123"/>
          <p:cNvSpPr>
            <a:spLocks noChangeArrowheads="1"/>
          </p:cNvSpPr>
          <p:nvPr/>
        </p:nvSpPr>
        <p:spPr bwMode="auto">
          <a:xfrm>
            <a:off x="3900488" y="3894138"/>
            <a:ext cx="14287" cy="49212"/>
          </a:xfrm>
          <a:custGeom>
            <a:avLst/>
            <a:gdLst>
              <a:gd name="T0" fmla="*/ 0 w 9"/>
              <a:gd name="T1" fmla="*/ 2147483646 h 31"/>
              <a:gd name="T2" fmla="*/ 2147483646 w 9"/>
              <a:gd name="T3" fmla="*/ 0 h 31"/>
              <a:gd name="T4" fmla="*/ 2147483646 w 9"/>
              <a:gd name="T5" fmla="*/ 2147483646 h 31"/>
              <a:gd name="T6" fmla="*/ 0 w 9"/>
              <a:gd name="T7" fmla="*/ 2147483646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31">
                <a:moveTo>
                  <a:pt x="0" y="31"/>
                </a:moveTo>
                <a:lnTo>
                  <a:pt x="9" y="0"/>
                </a:lnTo>
                <a:lnTo>
                  <a:pt x="1" y="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0" name="Freeform 124"/>
          <p:cNvSpPr>
            <a:spLocks noChangeArrowheads="1"/>
          </p:cNvSpPr>
          <p:nvPr/>
        </p:nvSpPr>
        <p:spPr bwMode="auto">
          <a:xfrm>
            <a:off x="3887788" y="3895725"/>
            <a:ext cx="12700" cy="47625"/>
          </a:xfrm>
          <a:custGeom>
            <a:avLst/>
            <a:gdLst>
              <a:gd name="T0" fmla="*/ 2147483646 w 8"/>
              <a:gd name="T1" fmla="*/ 2147483646 h 30"/>
              <a:gd name="T2" fmla="*/ 0 w 8"/>
              <a:gd name="T3" fmla="*/ 0 h 30"/>
              <a:gd name="T4" fmla="*/ 2147483646 w 8"/>
              <a:gd name="T5" fmla="*/ 2147483646 h 30"/>
              <a:gd name="T6" fmla="*/ 2147483646 w 8"/>
              <a:gd name="T7" fmla="*/ 2147483646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30">
                <a:moveTo>
                  <a:pt x="8" y="30"/>
                </a:moveTo>
                <a:lnTo>
                  <a:pt x="0" y="0"/>
                </a:lnTo>
                <a:lnTo>
                  <a:pt x="8" y="1"/>
                </a:lnTo>
                <a:lnTo>
                  <a:pt x="8" y="3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1" name="Freeform 125"/>
          <p:cNvSpPr>
            <a:spLocks noChangeArrowheads="1"/>
          </p:cNvSpPr>
          <p:nvPr/>
        </p:nvSpPr>
        <p:spPr bwMode="auto">
          <a:xfrm>
            <a:off x="3900488" y="3829050"/>
            <a:ext cx="0" cy="107950"/>
          </a:xfrm>
          <a:custGeom>
            <a:avLst/>
            <a:gdLst>
              <a:gd name="T0" fmla="*/ 2147483646 h 68"/>
              <a:gd name="T1" fmla="*/ 0 h 68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8">
                <a:moveTo>
                  <a:pt x="0" y="68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62" name="Freeform 126"/>
          <p:cNvSpPr>
            <a:spLocks noChangeArrowheads="1"/>
          </p:cNvSpPr>
          <p:nvPr/>
        </p:nvSpPr>
        <p:spPr bwMode="auto">
          <a:xfrm>
            <a:off x="3678238" y="4056063"/>
            <a:ext cx="128587" cy="0"/>
          </a:xfrm>
          <a:custGeom>
            <a:avLst/>
            <a:gdLst>
              <a:gd name="T0" fmla="*/ 2147483646 w 81"/>
              <a:gd name="T1" fmla="*/ 0 w 81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1">
                <a:moveTo>
                  <a:pt x="81" y="0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63" name="Freeform 127"/>
          <p:cNvSpPr>
            <a:spLocks noChangeArrowheads="1"/>
          </p:cNvSpPr>
          <p:nvPr/>
        </p:nvSpPr>
        <p:spPr bwMode="auto">
          <a:xfrm>
            <a:off x="3765550" y="4041775"/>
            <a:ext cx="47625" cy="14288"/>
          </a:xfrm>
          <a:custGeom>
            <a:avLst/>
            <a:gdLst>
              <a:gd name="T0" fmla="*/ 2147483646 w 30"/>
              <a:gd name="T1" fmla="*/ 2147483646 h 9"/>
              <a:gd name="T2" fmla="*/ 0 w 30"/>
              <a:gd name="T3" fmla="*/ 0 h 9"/>
              <a:gd name="T4" fmla="*/ 2147483646 w 30"/>
              <a:gd name="T5" fmla="*/ 2147483646 h 9"/>
              <a:gd name="T6" fmla="*/ 2147483646 w 30"/>
              <a:gd name="T7" fmla="*/ 2147483646 h 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9">
                <a:moveTo>
                  <a:pt x="30" y="9"/>
                </a:moveTo>
                <a:lnTo>
                  <a:pt x="0" y="0"/>
                </a:lnTo>
                <a:lnTo>
                  <a:pt x="2" y="8"/>
                </a:lnTo>
                <a:lnTo>
                  <a:pt x="30" y="9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4" name="Freeform 128"/>
          <p:cNvSpPr>
            <a:spLocks noChangeArrowheads="1"/>
          </p:cNvSpPr>
          <p:nvPr/>
        </p:nvSpPr>
        <p:spPr bwMode="auto">
          <a:xfrm>
            <a:off x="3765550" y="4056063"/>
            <a:ext cx="49213" cy="12700"/>
          </a:xfrm>
          <a:custGeom>
            <a:avLst/>
            <a:gdLst>
              <a:gd name="T0" fmla="*/ 2147483646 w 31"/>
              <a:gd name="T1" fmla="*/ 0 h 8"/>
              <a:gd name="T2" fmla="*/ 0 w 31"/>
              <a:gd name="T3" fmla="*/ 2147483646 h 8"/>
              <a:gd name="T4" fmla="*/ 2147483646 w 31"/>
              <a:gd name="T5" fmla="*/ 0 h 8"/>
              <a:gd name="T6" fmla="*/ 2147483646 w 31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" h="8">
                <a:moveTo>
                  <a:pt x="31" y="0"/>
                </a:moveTo>
                <a:lnTo>
                  <a:pt x="0" y="8"/>
                </a:lnTo>
                <a:lnTo>
                  <a:pt x="2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5" name="Freeform 129"/>
          <p:cNvSpPr>
            <a:spLocks noChangeArrowheads="1"/>
          </p:cNvSpPr>
          <p:nvPr/>
        </p:nvSpPr>
        <p:spPr bwMode="auto">
          <a:xfrm>
            <a:off x="3903663" y="4156075"/>
            <a:ext cx="12700" cy="49213"/>
          </a:xfrm>
          <a:custGeom>
            <a:avLst/>
            <a:gdLst>
              <a:gd name="T0" fmla="*/ 0 w 8"/>
              <a:gd name="T1" fmla="*/ 0 h 31"/>
              <a:gd name="T2" fmla="*/ 2147483646 w 8"/>
              <a:gd name="T3" fmla="*/ 2147483646 h 31"/>
              <a:gd name="T4" fmla="*/ 2147483646 w 8"/>
              <a:gd name="T5" fmla="*/ 2147483646 h 31"/>
              <a:gd name="T6" fmla="*/ 0 w 8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31">
                <a:moveTo>
                  <a:pt x="0" y="0"/>
                </a:moveTo>
                <a:lnTo>
                  <a:pt x="8" y="31"/>
                </a:lnTo>
                <a:lnTo>
                  <a:pt x="1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6" name="Freeform 130"/>
          <p:cNvSpPr>
            <a:spLocks noChangeArrowheads="1"/>
          </p:cNvSpPr>
          <p:nvPr/>
        </p:nvSpPr>
        <p:spPr bwMode="auto">
          <a:xfrm>
            <a:off x="3890963" y="4156075"/>
            <a:ext cx="12700" cy="49213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2147483646 w 8"/>
              <a:gd name="T5" fmla="*/ 2147483646 h 31"/>
              <a:gd name="T6" fmla="*/ 2147483646 w 8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31">
                <a:moveTo>
                  <a:pt x="8" y="0"/>
                </a:moveTo>
                <a:lnTo>
                  <a:pt x="0" y="31"/>
                </a:lnTo>
                <a:lnTo>
                  <a:pt x="8" y="29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7" name="Freeform 131"/>
          <p:cNvSpPr>
            <a:spLocks noChangeArrowheads="1"/>
          </p:cNvSpPr>
          <p:nvPr/>
        </p:nvSpPr>
        <p:spPr bwMode="auto">
          <a:xfrm>
            <a:off x="3905250" y="4175125"/>
            <a:ext cx="0" cy="107950"/>
          </a:xfrm>
          <a:custGeom>
            <a:avLst/>
            <a:gdLst>
              <a:gd name="T0" fmla="*/ 2147483646 h 68"/>
              <a:gd name="T1" fmla="*/ 0 h 68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8">
                <a:moveTo>
                  <a:pt x="0" y="68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68" name="Text Box 132"/>
          <p:cNvSpPr txBox="1">
            <a:spLocks noChangeArrowheads="1"/>
          </p:cNvSpPr>
          <p:nvPr/>
        </p:nvSpPr>
        <p:spPr bwMode="auto">
          <a:xfrm>
            <a:off x="3859213" y="3751263"/>
            <a:ext cx="60325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469" name="Text Box 133"/>
          <p:cNvSpPr txBox="1">
            <a:spLocks noChangeArrowheads="1"/>
          </p:cNvSpPr>
          <p:nvPr/>
        </p:nvSpPr>
        <p:spPr bwMode="auto">
          <a:xfrm>
            <a:off x="4154488" y="4021138"/>
            <a:ext cx="77787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470" name="Text Box 134"/>
          <p:cNvSpPr txBox="1">
            <a:spLocks noChangeArrowheads="1"/>
          </p:cNvSpPr>
          <p:nvPr/>
        </p:nvSpPr>
        <p:spPr bwMode="auto">
          <a:xfrm>
            <a:off x="3881438" y="4279900"/>
            <a:ext cx="635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471" name="Text Box 135"/>
          <p:cNvSpPr txBox="1">
            <a:spLocks noChangeArrowheads="1"/>
          </p:cNvSpPr>
          <p:nvPr/>
        </p:nvSpPr>
        <p:spPr bwMode="auto">
          <a:xfrm>
            <a:off x="3632200" y="4021138"/>
            <a:ext cx="79375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472" name="Freeform 136"/>
          <p:cNvSpPr>
            <a:spLocks noChangeArrowheads="1"/>
          </p:cNvSpPr>
          <p:nvPr/>
        </p:nvSpPr>
        <p:spPr bwMode="auto">
          <a:xfrm>
            <a:off x="3824288" y="3954463"/>
            <a:ext cx="161925" cy="0"/>
          </a:xfrm>
          <a:custGeom>
            <a:avLst/>
            <a:gdLst>
              <a:gd name="T0" fmla="*/ 0 w 102"/>
              <a:gd name="T1" fmla="*/ 2147483646 w 102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2">
                <a:moveTo>
                  <a:pt x="0" y="0"/>
                </a:moveTo>
                <a:lnTo>
                  <a:pt x="102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3" name="Freeform 137"/>
          <p:cNvSpPr>
            <a:spLocks noChangeArrowheads="1"/>
          </p:cNvSpPr>
          <p:nvPr/>
        </p:nvSpPr>
        <p:spPr bwMode="auto">
          <a:xfrm>
            <a:off x="3933825" y="3943350"/>
            <a:ext cx="52388" cy="9525"/>
          </a:xfrm>
          <a:custGeom>
            <a:avLst/>
            <a:gdLst>
              <a:gd name="T0" fmla="*/ 2147483646 w 33"/>
              <a:gd name="T1" fmla="*/ 2147483646 h 6"/>
              <a:gd name="T2" fmla="*/ 0 w 33"/>
              <a:gd name="T3" fmla="*/ 0 h 6"/>
              <a:gd name="T4" fmla="*/ 2147483646 w 33"/>
              <a:gd name="T5" fmla="*/ 2147483646 h 6"/>
              <a:gd name="T6" fmla="*/ 2147483646 w 33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6">
                <a:moveTo>
                  <a:pt x="33" y="6"/>
                </a:moveTo>
                <a:lnTo>
                  <a:pt x="0" y="0"/>
                </a:lnTo>
                <a:lnTo>
                  <a:pt x="9" y="6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74" name="Freeform 138"/>
          <p:cNvSpPr>
            <a:spLocks noChangeArrowheads="1"/>
          </p:cNvSpPr>
          <p:nvPr/>
        </p:nvSpPr>
        <p:spPr bwMode="auto">
          <a:xfrm>
            <a:off x="3825875" y="4152900"/>
            <a:ext cx="161925" cy="0"/>
          </a:xfrm>
          <a:custGeom>
            <a:avLst/>
            <a:gdLst>
              <a:gd name="T0" fmla="*/ 2147483646 w 102"/>
              <a:gd name="T1" fmla="*/ 0 w 102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2">
                <a:moveTo>
                  <a:pt x="102" y="0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5" name="Freeform 139"/>
          <p:cNvSpPr>
            <a:spLocks noChangeArrowheads="1"/>
          </p:cNvSpPr>
          <p:nvPr/>
        </p:nvSpPr>
        <p:spPr bwMode="auto">
          <a:xfrm>
            <a:off x="3825875" y="4154488"/>
            <a:ext cx="52388" cy="9525"/>
          </a:xfrm>
          <a:custGeom>
            <a:avLst/>
            <a:gdLst>
              <a:gd name="T0" fmla="*/ 0 w 33"/>
              <a:gd name="T1" fmla="*/ 0 h 6"/>
              <a:gd name="T2" fmla="*/ 2147483646 w 33"/>
              <a:gd name="T3" fmla="*/ 2147483646 h 6"/>
              <a:gd name="T4" fmla="*/ 2147483646 w 33"/>
              <a:gd name="T5" fmla="*/ 0 h 6"/>
              <a:gd name="T6" fmla="*/ 0 w 33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33" y="6"/>
                </a:lnTo>
                <a:lnTo>
                  <a:pt x="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76" name="Freeform 140"/>
          <p:cNvSpPr>
            <a:spLocks noChangeArrowheads="1"/>
          </p:cNvSpPr>
          <p:nvPr/>
        </p:nvSpPr>
        <p:spPr bwMode="auto">
          <a:xfrm>
            <a:off x="4000500" y="3962400"/>
            <a:ext cx="0" cy="179388"/>
          </a:xfrm>
          <a:custGeom>
            <a:avLst/>
            <a:gdLst>
              <a:gd name="T0" fmla="*/ 2147483646 h 113"/>
              <a:gd name="T1" fmla="*/ 0 h 113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3">
                <a:moveTo>
                  <a:pt x="0" y="113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7" name="Freeform 141"/>
          <p:cNvSpPr>
            <a:spLocks noChangeArrowheads="1"/>
          </p:cNvSpPr>
          <p:nvPr/>
        </p:nvSpPr>
        <p:spPr bwMode="auto">
          <a:xfrm>
            <a:off x="4000500" y="3963988"/>
            <a:ext cx="14288" cy="55562"/>
          </a:xfrm>
          <a:custGeom>
            <a:avLst/>
            <a:gdLst>
              <a:gd name="T0" fmla="*/ 0 w 9"/>
              <a:gd name="T1" fmla="*/ 0 h 35"/>
              <a:gd name="T2" fmla="*/ 2147483646 w 9"/>
              <a:gd name="T3" fmla="*/ 2147483646 h 35"/>
              <a:gd name="T4" fmla="*/ 0 w 9"/>
              <a:gd name="T5" fmla="*/ 2147483646 h 35"/>
              <a:gd name="T6" fmla="*/ 0 w 9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35">
                <a:moveTo>
                  <a:pt x="0" y="0"/>
                </a:moveTo>
                <a:lnTo>
                  <a:pt x="9" y="35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78" name="Freeform 142"/>
          <p:cNvSpPr>
            <a:spLocks noChangeArrowheads="1"/>
          </p:cNvSpPr>
          <p:nvPr/>
        </p:nvSpPr>
        <p:spPr bwMode="auto">
          <a:xfrm>
            <a:off x="3811588" y="3957638"/>
            <a:ext cx="0" cy="177800"/>
          </a:xfrm>
          <a:custGeom>
            <a:avLst/>
            <a:gdLst>
              <a:gd name="T0" fmla="*/ 0 h 112"/>
              <a:gd name="T1" fmla="*/ 2147483646 h 11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2">
                <a:moveTo>
                  <a:pt x="0" y="0"/>
                </a:moveTo>
                <a:lnTo>
                  <a:pt x="0" y="11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9" name="Freeform 143"/>
          <p:cNvSpPr>
            <a:spLocks noChangeArrowheads="1"/>
          </p:cNvSpPr>
          <p:nvPr/>
        </p:nvSpPr>
        <p:spPr bwMode="auto">
          <a:xfrm>
            <a:off x="3798888" y="4079875"/>
            <a:ext cx="14287" cy="53975"/>
          </a:xfrm>
          <a:custGeom>
            <a:avLst/>
            <a:gdLst>
              <a:gd name="T0" fmla="*/ 2147483646 w 9"/>
              <a:gd name="T1" fmla="*/ 2147483646 h 34"/>
              <a:gd name="T2" fmla="*/ 0 w 9"/>
              <a:gd name="T3" fmla="*/ 0 h 34"/>
              <a:gd name="T4" fmla="*/ 2147483646 w 9"/>
              <a:gd name="T5" fmla="*/ 2147483646 h 34"/>
              <a:gd name="T6" fmla="*/ 2147483646 w 9"/>
              <a:gd name="T7" fmla="*/ 2147483646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34">
                <a:moveTo>
                  <a:pt x="9" y="34"/>
                </a:moveTo>
                <a:lnTo>
                  <a:pt x="0" y="0"/>
                </a:lnTo>
                <a:lnTo>
                  <a:pt x="9" y="9"/>
                </a:lnTo>
                <a:lnTo>
                  <a:pt x="9" y="34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80" name="Text Box 144"/>
          <p:cNvSpPr txBox="1">
            <a:spLocks noChangeArrowheads="1"/>
          </p:cNvSpPr>
          <p:nvPr/>
        </p:nvSpPr>
        <p:spPr bwMode="auto">
          <a:xfrm>
            <a:off x="3951288" y="3862388"/>
            <a:ext cx="7937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τ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xy</a:t>
            </a:r>
          </a:p>
        </p:txBody>
      </p:sp>
      <p:sp>
        <p:nvSpPr>
          <p:cNvPr id="14481" name="Freeform 145"/>
          <p:cNvSpPr>
            <a:spLocks noChangeArrowheads="1"/>
          </p:cNvSpPr>
          <p:nvPr/>
        </p:nvSpPr>
        <p:spPr bwMode="auto">
          <a:xfrm>
            <a:off x="3778250" y="3924300"/>
            <a:ext cx="254000" cy="257175"/>
          </a:xfrm>
          <a:custGeom>
            <a:avLst/>
            <a:gdLst>
              <a:gd name="T0" fmla="*/ 2147483646 w 160"/>
              <a:gd name="T1" fmla="*/ 0 h 162"/>
              <a:gd name="T2" fmla="*/ 2147483646 w 160"/>
              <a:gd name="T3" fmla="*/ 2147483646 h 162"/>
              <a:gd name="T4" fmla="*/ 2147483646 w 160"/>
              <a:gd name="T5" fmla="*/ 2147483646 h 162"/>
              <a:gd name="T6" fmla="*/ 0 w 160"/>
              <a:gd name="T7" fmla="*/ 2147483646 h 162"/>
              <a:gd name="T8" fmla="*/ 2147483646 w 160"/>
              <a:gd name="T9" fmla="*/ 0 h 1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" h="162">
                <a:moveTo>
                  <a:pt x="77" y="0"/>
                </a:moveTo>
                <a:lnTo>
                  <a:pt x="160" y="72"/>
                </a:lnTo>
                <a:lnTo>
                  <a:pt x="83" y="162"/>
                </a:lnTo>
                <a:lnTo>
                  <a:pt x="0" y="91"/>
                </a:lnTo>
                <a:lnTo>
                  <a:pt x="77" y="0"/>
                </a:lnTo>
                <a:close/>
              </a:path>
            </a:pathLst>
          </a:custGeom>
          <a:noFill/>
          <a:ln w="499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2" name="Freeform 146"/>
          <p:cNvSpPr>
            <a:spLocks noChangeArrowheads="1"/>
          </p:cNvSpPr>
          <p:nvPr/>
        </p:nvSpPr>
        <p:spPr bwMode="auto">
          <a:xfrm>
            <a:off x="3349625" y="542925"/>
            <a:ext cx="1362075" cy="3008313"/>
          </a:xfrm>
          <a:custGeom>
            <a:avLst/>
            <a:gdLst>
              <a:gd name="T0" fmla="*/ 2147483646 w 858"/>
              <a:gd name="T1" fmla="*/ 2147483646 h 1895"/>
              <a:gd name="T2" fmla="*/ 2147483646 w 858"/>
              <a:gd name="T3" fmla="*/ 2147483646 h 1895"/>
              <a:gd name="T4" fmla="*/ 2147483646 w 858"/>
              <a:gd name="T5" fmla="*/ 2147483646 h 1895"/>
              <a:gd name="T6" fmla="*/ 2147483646 w 858"/>
              <a:gd name="T7" fmla="*/ 2147483646 h 1895"/>
              <a:gd name="T8" fmla="*/ 2147483646 w 858"/>
              <a:gd name="T9" fmla="*/ 2147483646 h 1895"/>
              <a:gd name="T10" fmla="*/ 2147483646 w 858"/>
              <a:gd name="T11" fmla="*/ 2147483646 h 1895"/>
              <a:gd name="T12" fmla="*/ 2147483646 w 858"/>
              <a:gd name="T13" fmla="*/ 2147483646 h 1895"/>
              <a:gd name="T14" fmla="*/ 2147483646 w 858"/>
              <a:gd name="T15" fmla="*/ 2147483646 h 1895"/>
              <a:gd name="T16" fmla="*/ 2147483646 w 858"/>
              <a:gd name="T17" fmla="*/ 2147483646 h 1895"/>
              <a:gd name="T18" fmla="*/ 2147483646 w 858"/>
              <a:gd name="T19" fmla="*/ 2147483646 h 1895"/>
              <a:gd name="T20" fmla="*/ 2147483646 w 858"/>
              <a:gd name="T21" fmla="*/ 2147483646 h 1895"/>
              <a:gd name="T22" fmla="*/ 2147483646 w 858"/>
              <a:gd name="T23" fmla="*/ 2147483646 h 1895"/>
              <a:gd name="T24" fmla="*/ 2147483646 w 858"/>
              <a:gd name="T25" fmla="*/ 2147483646 h 1895"/>
              <a:gd name="T26" fmla="*/ 2147483646 w 858"/>
              <a:gd name="T27" fmla="*/ 2147483646 h 1895"/>
              <a:gd name="T28" fmla="*/ 2147483646 w 858"/>
              <a:gd name="T29" fmla="*/ 2147483646 h 1895"/>
              <a:gd name="T30" fmla="*/ 2147483646 w 858"/>
              <a:gd name="T31" fmla="*/ 2147483646 h 1895"/>
              <a:gd name="T32" fmla="*/ 2147483646 w 858"/>
              <a:gd name="T33" fmla="*/ 2147483646 h 1895"/>
              <a:gd name="T34" fmla="*/ 2147483646 w 858"/>
              <a:gd name="T35" fmla="*/ 2147483646 h 1895"/>
              <a:gd name="T36" fmla="*/ 2147483646 w 858"/>
              <a:gd name="T37" fmla="*/ 2147483646 h 1895"/>
              <a:gd name="T38" fmla="*/ 2147483646 w 858"/>
              <a:gd name="T39" fmla="*/ 2147483646 h 1895"/>
              <a:gd name="T40" fmla="*/ 2147483646 w 858"/>
              <a:gd name="T41" fmla="*/ 2147483646 h 1895"/>
              <a:gd name="T42" fmla="*/ 2147483646 w 858"/>
              <a:gd name="T43" fmla="*/ 2147483646 h 1895"/>
              <a:gd name="T44" fmla="*/ 2147483646 w 858"/>
              <a:gd name="T45" fmla="*/ 2147483646 h 1895"/>
              <a:gd name="T46" fmla="*/ 2147483646 w 858"/>
              <a:gd name="T47" fmla="*/ 2147483646 h 1895"/>
              <a:gd name="T48" fmla="*/ 2147483646 w 858"/>
              <a:gd name="T49" fmla="*/ 2147483646 h 1895"/>
              <a:gd name="T50" fmla="*/ 2147483646 w 858"/>
              <a:gd name="T51" fmla="*/ 2147483646 h 1895"/>
              <a:gd name="T52" fmla="*/ 2147483646 w 858"/>
              <a:gd name="T53" fmla="*/ 2147483646 h 1895"/>
              <a:gd name="T54" fmla="*/ 2147483646 w 858"/>
              <a:gd name="T55" fmla="*/ 2147483646 h 1895"/>
              <a:gd name="T56" fmla="*/ 2147483646 w 858"/>
              <a:gd name="T57" fmla="*/ 2147483646 h 1895"/>
              <a:gd name="T58" fmla="*/ 2147483646 w 858"/>
              <a:gd name="T59" fmla="*/ 2147483646 h 1895"/>
              <a:gd name="T60" fmla="*/ 2147483646 w 858"/>
              <a:gd name="T61" fmla="*/ 2147483646 h 1895"/>
              <a:gd name="T62" fmla="*/ 2147483646 w 858"/>
              <a:gd name="T63" fmla="*/ 2147483646 h 1895"/>
              <a:gd name="T64" fmla="*/ 2147483646 w 858"/>
              <a:gd name="T65" fmla="*/ 2147483646 h 1895"/>
              <a:gd name="T66" fmla="*/ 2147483646 w 858"/>
              <a:gd name="T67" fmla="*/ 2147483646 h 1895"/>
              <a:gd name="T68" fmla="*/ 2147483646 w 858"/>
              <a:gd name="T69" fmla="*/ 2147483646 h 1895"/>
              <a:gd name="T70" fmla="*/ 2147483646 w 858"/>
              <a:gd name="T71" fmla="*/ 2147483646 h 1895"/>
              <a:gd name="T72" fmla="*/ 2147483646 w 858"/>
              <a:gd name="T73" fmla="*/ 2147483646 h 1895"/>
              <a:gd name="T74" fmla="*/ 2147483646 w 858"/>
              <a:gd name="T75" fmla="*/ 2147483646 h 1895"/>
              <a:gd name="T76" fmla="*/ 2147483646 w 858"/>
              <a:gd name="T77" fmla="*/ 2147483646 h 1895"/>
              <a:gd name="T78" fmla="*/ 2147483646 w 858"/>
              <a:gd name="T79" fmla="*/ 2147483646 h 1895"/>
              <a:gd name="T80" fmla="*/ 2147483646 w 858"/>
              <a:gd name="T81" fmla="*/ 2147483646 h 1895"/>
              <a:gd name="T82" fmla="*/ 2147483646 w 858"/>
              <a:gd name="T83" fmla="*/ 2147483646 h 1895"/>
              <a:gd name="T84" fmla="*/ 2147483646 w 858"/>
              <a:gd name="T85" fmla="*/ 2147483646 h 1895"/>
              <a:gd name="T86" fmla="*/ 2147483646 w 858"/>
              <a:gd name="T87" fmla="*/ 2147483646 h 1895"/>
              <a:gd name="T88" fmla="*/ 2147483646 w 858"/>
              <a:gd name="T89" fmla="*/ 2147483646 h 1895"/>
              <a:gd name="T90" fmla="*/ 2147483646 w 858"/>
              <a:gd name="T91" fmla="*/ 2147483646 h 1895"/>
              <a:gd name="T92" fmla="*/ 2147483646 w 858"/>
              <a:gd name="T93" fmla="*/ 2147483646 h 1895"/>
              <a:gd name="T94" fmla="*/ 2147483646 w 858"/>
              <a:gd name="T95" fmla="*/ 2147483646 h 1895"/>
              <a:gd name="T96" fmla="*/ 2147483646 w 858"/>
              <a:gd name="T97" fmla="*/ 2147483646 h 1895"/>
              <a:gd name="T98" fmla="*/ 2147483646 w 858"/>
              <a:gd name="T99" fmla="*/ 2147483646 h 1895"/>
              <a:gd name="T100" fmla="*/ 2147483646 w 858"/>
              <a:gd name="T101" fmla="*/ 2147483646 h 1895"/>
              <a:gd name="T102" fmla="*/ 2147483646 w 858"/>
              <a:gd name="T103" fmla="*/ 2147483646 h 1895"/>
              <a:gd name="T104" fmla="*/ 2147483646 w 858"/>
              <a:gd name="T105" fmla="*/ 2147483646 h 1895"/>
              <a:gd name="T106" fmla="*/ 2147483646 w 858"/>
              <a:gd name="T107" fmla="*/ 2147483646 h 1895"/>
              <a:gd name="T108" fmla="*/ 2147483646 w 858"/>
              <a:gd name="T109" fmla="*/ 2147483646 h 1895"/>
              <a:gd name="T110" fmla="*/ 2147483646 w 858"/>
              <a:gd name="T111" fmla="*/ 2147483646 h 1895"/>
              <a:gd name="T112" fmla="*/ 2147483646 w 858"/>
              <a:gd name="T113" fmla="*/ 2147483646 h 189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58" h="1895">
                <a:moveTo>
                  <a:pt x="0" y="0"/>
                </a:moveTo>
                <a:lnTo>
                  <a:pt x="9" y="3"/>
                </a:lnTo>
                <a:lnTo>
                  <a:pt x="18" y="7"/>
                </a:lnTo>
                <a:lnTo>
                  <a:pt x="27" y="10"/>
                </a:lnTo>
                <a:lnTo>
                  <a:pt x="36" y="13"/>
                </a:lnTo>
                <a:lnTo>
                  <a:pt x="45" y="16"/>
                </a:lnTo>
                <a:lnTo>
                  <a:pt x="54" y="20"/>
                </a:lnTo>
                <a:lnTo>
                  <a:pt x="62" y="23"/>
                </a:lnTo>
                <a:lnTo>
                  <a:pt x="71" y="26"/>
                </a:lnTo>
                <a:lnTo>
                  <a:pt x="79" y="30"/>
                </a:lnTo>
                <a:lnTo>
                  <a:pt x="88" y="33"/>
                </a:lnTo>
                <a:lnTo>
                  <a:pt x="96" y="36"/>
                </a:lnTo>
                <a:lnTo>
                  <a:pt x="105" y="40"/>
                </a:lnTo>
                <a:lnTo>
                  <a:pt x="113" y="43"/>
                </a:lnTo>
                <a:lnTo>
                  <a:pt x="121" y="47"/>
                </a:lnTo>
                <a:lnTo>
                  <a:pt x="130" y="50"/>
                </a:lnTo>
                <a:lnTo>
                  <a:pt x="138" y="54"/>
                </a:lnTo>
                <a:lnTo>
                  <a:pt x="146" y="57"/>
                </a:lnTo>
                <a:lnTo>
                  <a:pt x="154" y="61"/>
                </a:lnTo>
                <a:lnTo>
                  <a:pt x="162" y="65"/>
                </a:lnTo>
                <a:lnTo>
                  <a:pt x="170" y="68"/>
                </a:lnTo>
                <a:lnTo>
                  <a:pt x="178" y="72"/>
                </a:lnTo>
                <a:lnTo>
                  <a:pt x="186" y="75"/>
                </a:lnTo>
                <a:lnTo>
                  <a:pt x="193" y="79"/>
                </a:lnTo>
                <a:lnTo>
                  <a:pt x="201" y="83"/>
                </a:lnTo>
                <a:lnTo>
                  <a:pt x="209" y="87"/>
                </a:lnTo>
                <a:lnTo>
                  <a:pt x="216" y="90"/>
                </a:lnTo>
                <a:lnTo>
                  <a:pt x="224" y="94"/>
                </a:lnTo>
                <a:lnTo>
                  <a:pt x="232" y="98"/>
                </a:lnTo>
                <a:lnTo>
                  <a:pt x="239" y="102"/>
                </a:lnTo>
                <a:lnTo>
                  <a:pt x="246" y="106"/>
                </a:lnTo>
                <a:lnTo>
                  <a:pt x="254" y="109"/>
                </a:lnTo>
                <a:lnTo>
                  <a:pt x="261" y="113"/>
                </a:lnTo>
                <a:lnTo>
                  <a:pt x="268" y="117"/>
                </a:lnTo>
                <a:lnTo>
                  <a:pt x="276" y="121"/>
                </a:lnTo>
                <a:lnTo>
                  <a:pt x="283" y="125"/>
                </a:lnTo>
                <a:lnTo>
                  <a:pt x="290" y="129"/>
                </a:lnTo>
                <a:lnTo>
                  <a:pt x="297" y="133"/>
                </a:lnTo>
                <a:lnTo>
                  <a:pt x="304" y="137"/>
                </a:lnTo>
                <a:lnTo>
                  <a:pt x="311" y="141"/>
                </a:lnTo>
                <a:lnTo>
                  <a:pt x="318" y="145"/>
                </a:lnTo>
                <a:lnTo>
                  <a:pt x="324" y="149"/>
                </a:lnTo>
                <a:lnTo>
                  <a:pt x="331" y="153"/>
                </a:lnTo>
                <a:lnTo>
                  <a:pt x="338" y="157"/>
                </a:lnTo>
                <a:lnTo>
                  <a:pt x="345" y="161"/>
                </a:lnTo>
                <a:lnTo>
                  <a:pt x="351" y="166"/>
                </a:lnTo>
                <a:lnTo>
                  <a:pt x="358" y="170"/>
                </a:lnTo>
                <a:lnTo>
                  <a:pt x="364" y="174"/>
                </a:lnTo>
                <a:lnTo>
                  <a:pt x="371" y="178"/>
                </a:lnTo>
                <a:lnTo>
                  <a:pt x="377" y="182"/>
                </a:lnTo>
                <a:lnTo>
                  <a:pt x="384" y="187"/>
                </a:lnTo>
                <a:lnTo>
                  <a:pt x="390" y="191"/>
                </a:lnTo>
                <a:lnTo>
                  <a:pt x="396" y="195"/>
                </a:lnTo>
                <a:lnTo>
                  <a:pt x="402" y="199"/>
                </a:lnTo>
                <a:lnTo>
                  <a:pt x="409" y="204"/>
                </a:lnTo>
                <a:lnTo>
                  <a:pt x="415" y="208"/>
                </a:lnTo>
                <a:lnTo>
                  <a:pt x="421" y="212"/>
                </a:lnTo>
                <a:lnTo>
                  <a:pt x="427" y="217"/>
                </a:lnTo>
                <a:lnTo>
                  <a:pt x="433" y="221"/>
                </a:lnTo>
                <a:lnTo>
                  <a:pt x="439" y="226"/>
                </a:lnTo>
                <a:lnTo>
                  <a:pt x="445" y="230"/>
                </a:lnTo>
                <a:lnTo>
                  <a:pt x="450" y="234"/>
                </a:lnTo>
                <a:lnTo>
                  <a:pt x="456" y="239"/>
                </a:lnTo>
                <a:lnTo>
                  <a:pt x="462" y="243"/>
                </a:lnTo>
                <a:lnTo>
                  <a:pt x="468" y="248"/>
                </a:lnTo>
                <a:lnTo>
                  <a:pt x="473" y="252"/>
                </a:lnTo>
                <a:lnTo>
                  <a:pt x="479" y="257"/>
                </a:lnTo>
                <a:lnTo>
                  <a:pt x="484" y="261"/>
                </a:lnTo>
                <a:lnTo>
                  <a:pt x="490" y="266"/>
                </a:lnTo>
                <a:lnTo>
                  <a:pt x="495" y="271"/>
                </a:lnTo>
                <a:lnTo>
                  <a:pt x="501" y="275"/>
                </a:lnTo>
                <a:lnTo>
                  <a:pt x="506" y="280"/>
                </a:lnTo>
                <a:lnTo>
                  <a:pt x="511" y="284"/>
                </a:lnTo>
                <a:lnTo>
                  <a:pt x="516" y="289"/>
                </a:lnTo>
                <a:lnTo>
                  <a:pt x="522" y="294"/>
                </a:lnTo>
                <a:lnTo>
                  <a:pt x="527" y="298"/>
                </a:lnTo>
                <a:lnTo>
                  <a:pt x="532" y="303"/>
                </a:lnTo>
                <a:lnTo>
                  <a:pt x="537" y="308"/>
                </a:lnTo>
                <a:lnTo>
                  <a:pt x="542" y="312"/>
                </a:lnTo>
                <a:lnTo>
                  <a:pt x="547" y="317"/>
                </a:lnTo>
                <a:lnTo>
                  <a:pt x="552" y="322"/>
                </a:lnTo>
                <a:lnTo>
                  <a:pt x="557" y="327"/>
                </a:lnTo>
                <a:lnTo>
                  <a:pt x="562" y="331"/>
                </a:lnTo>
                <a:lnTo>
                  <a:pt x="566" y="336"/>
                </a:lnTo>
                <a:lnTo>
                  <a:pt x="571" y="341"/>
                </a:lnTo>
                <a:lnTo>
                  <a:pt x="576" y="346"/>
                </a:lnTo>
                <a:lnTo>
                  <a:pt x="581" y="351"/>
                </a:lnTo>
                <a:lnTo>
                  <a:pt x="585" y="356"/>
                </a:lnTo>
                <a:lnTo>
                  <a:pt x="590" y="360"/>
                </a:lnTo>
                <a:lnTo>
                  <a:pt x="594" y="365"/>
                </a:lnTo>
                <a:lnTo>
                  <a:pt x="599" y="370"/>
                </a:lnTo>
                <a:lnTo>
                  <a:pt x="603" y="375"/>
                </a:lnTo>
                <a:lnTo>
                  <a:pt x="608" y="380"/>
                </a:lnTo>
                <a:lnTo>
                  <a:pt x="612" y="385"/>
                </a:lnTo>
                <a:lnTo>
                  <a:pt x="616" y="390"/>
                </a:lnTo>
                <a:lnTo>
                  <a:pt x="620" y="395"/>
                </a:lnTo>
                <a:lnTo>
                  <a:pt x="625" y="400"/>
                </a:lnTo>
                <a:lnTo>
                  <a:pt x="629" y="405"/>
                </a:lnTo>
                <a:lnTo>
                  <a:pt x="633" y="410"/>
                </a:lnTo>
                <a:lnTo>
                  <a:pt x="637" y="415"/>
                </a:lnTo>
                <a:lnTo>
                  <a:pt x="641" y="420"/>
                </a:lnTo>
                <a:lnTo>
                  <a:pt x="645" y="425"/>
                </a:lnTo>
                <a:lnTo>
                  <a:pt x="649" y="430"/>
                </a:lnTo>
                <a:lnTo>
                  <a:pt x="653" y="435"/>
                </a:lnTo>
                <a:lnTo>
                  <a:pt x="657" y="440"/>
                </a:lnTo>
                <a:lnTo>
                  <a:pt x="661" y="445"/>
                </a:lnTo>
                <a:lnTo>
                  <a:pt x="664" y="450"/>
                </a:lnTo>
                <a:lnTo>
                  <a:pt x="668" y="455"/>
                </a:lnTo>
                <a:lnTo>
                  <a:pt x="672" y="460"/>
                </a:lnTo>
                <a:lnTo>
                  <a:pt x="675" y="465"/>
                </a:lnTo>
                <a:lnTo>
                  <a:pt x="679" y="471"/>
                </a:lnTo>
                <a:lnTo>
                  <a:pt x="683" y="476"/>
                </a:lnTo>
                <a:lnTo>
                  <a:pt x="686" y="481"/>
                </a:lnTo>
                <a:lnTo>
                  <a:pt x="690" y="486"/>
                </a:lnTo>
                <a:lnTo>
                  <a:pt x="693" y="491"/>
                </a:lnTo>
                <a:lnTo>
                  <a:pt x="697" y="496"/>
                </a:lnTo>
                <a:lnTo>
                  <a:pt x="700" y="502"/>
                </a:lnTo>
                <a:lnTo>
                  <a:pt x="703" y="507"/>
                </a:lnTo>
                <a:lnTo>
                  <a:pt x="707" y="512"/>
                </a:lnTo>
                <a:lnTo>
                  <a:pt x="710" y="517"/>
                </a:lnTo>
                <a:lnTo>
                  <a:pt x="713" y="522"/>
                </a:lnTo>
                <a:lnTo>
                  <a:pt x="716" y="528"/>
                </a:lnTo>
                <a:lnTo>
                  <a:pt x="719" y="533"/>
                </a:lnTo>
                <a:lnTo>
                  <a:pt x="722" y="538"/>
                </a:lnTo>
                <a:lnTo>
                  <a:pt x="725" y="543"/>
                </a:lnTo>
                <a:lnTo>
                  <a:pt x="728" y="549"/>
                </a:lnTo>
                <a:lnTo>
                  <a:pt x="731" y="554"/>
                </a:lnTo>
                <a:lnTo>
                  <a:pt x="734" y="559"/>
                </a:lnTo>
                <a:lnTo>
                  <a:pt x="737" y="565"/>
                </a:lnTo>
                <a:lnTo>
                  <a:pt x="740" y="570"/>
                </a:lnTo>
                <a:lnTo>
                  <a:pt x="743" y="575"/>
                </a:lnTo>
                <a:lnTo>
                  <a:pt x="746" y="581"/>
                </a:lnTo>
                <a:lnTo>
                  <a:pt x="748" y="586"/>
                </a:lnTo>
                <a:lnTo>
                  <a:pt x="751" y="591"/>
                </a:lnTo>
                <a:lnTo>
                  <a:pt x="754" y="597"/>
                </a:lnTo>
                <a:lnTo>
                  <a:pt x="756" y="602"/>
                </a:lnTo>
                <a:lnTo>
                  <a:pt x="759" y="607"/>
                </a:lnTo>
                <a:lnTo>
                  <a:pt x="762" y="613"/>
                </a:lnTo>
                <a:lnTo>
                  <a:pt x="764" y="618"/>
                </a:lnTo>
                <a:lnTo>
                  <a:pt x="767" y="624"/>
                </a:lnTo>
                <a:lnTo>
                  <a:pt x="769" y="629"/>
                </a:lnTo>
                <a:lnTo>
                  <a:pt x="771" y="634"/>
                </a:lnTo>
                <a:lnTo>
                  <a:pt x="774" y="640"/>
                </a:lnTo>
                <a:lnTo>
                  <a:pt x="776" y="645"/>
                </a:lnTo>
                <a:lnTo>
                  <a:pt x="778" y="651"/>
                </a:lnTo>
                <a:lnTo>
                  <a:pt x="781" y="656"/>
                </a:lnTo>
                <a:lnTo>
                  <a:pt x="783" y="662"/>
                </a:lnTo>
                <a:lnTo>
                  <a:pt x="785" y="667"/>
                </a:lnTo>
                <a:lnTo>
                  <a:pt x="787" y="672"/>
                </a:lnTo>
                <a:lnTo>
                  <a:pt x="789" y="678"/>
                </a:lnTo>
                <a:lnTo>
                  <a:pt x="791" y="683"/>
                </a:lnTo>
                <a:lnTo>
                  <a:pt x="794" y="689"/>
                </a:lnTo>
                <a:lnTo>
                  <a:pt x="796" y="694"/>
                </a:lnTo>
                <a:lnTo>
                  <a:pt x="798" y="700"/>
                </a:lnTo>
                <a:lnTo>
                  <a:pt x="799" y="705"/>
                </a:lnTo>
                <a:lnTo>
                  <a:pt x="801" y="711"/>
                </a:lnTo>
                <a:lnTo>
                  <a:pt x="803" y="716"/>
                </a:lnTo>
                <a:lnTo>
                  <a:pt x="805" y="722"/>
                </a:lnTo>
                <a:lnTo>
                  <a:pt x="807" y="727"/>
                </a:lnTo>
                <a:lnTo>
                  <a:pt x="809" y="733"/>
                </a:lnTo>
                <a:lnTo>
                  <a:pt x="810" y="738"/>
                </a:lnTo>
                <a:lnTo>
                  <a:pt x="812" y="744"/>
                </a:lnTo>
                <a:lnTo>
                  <a:pt x="814" y="749"/>
                </a:lnTo>
                <a:lnTo>
                  <a:pt x="815" y="755"/>
                </a:lnTo>
                <a:lnTo>
                  <a:pt x="817" y="760"/>
                </a:lnTo>
                <a:lnTo>
                  <a:pt x="819" y="766"/>
                </a:lnTo>
                <a:lnTo>
                  <a:pt x="820" y="772"/>
                </a:lnTo>
                <a:lnTo>
                  <a:pt x="822" y="777"/>
                </a:lnTo>
                <a:lnTo>
                  <a:pt x="823" y="783"/>
                </a:lnTo>
                <a:lnTo>
                  <a:pt x="824" y="788"/>
                </a:lnTo>
                <a:lnTo>
                  <a:pt x="826" y="794"/>
                </a:lnTo>
                <a:lnTo>
                  <a:pt x="827" y="799"/>
                </a:lnTo>
                <a:lnTo>
                  <a:pt x="829" y="805"/>
                </a:lnTo>
                <a:lnTo>
                  <a:pt x="830" y="810"/>
                </a:lnTo>
                <a:lnTo>
                  <a:pt x="831" y="816"/>
                </a:lnTo>
                <a:lnTo>
                  <a:pt x="832" y="822"/>
                </a:lnTo>
                <a:lnTo>
                  <a:pt x="834" y="827"/>
                </a:lnTo>
                <a:lnTo>
                  <a:pt x="835" y="833"/>
                </a:lnTo>
                <a:lnTo>
                  <a:pt x="836" y="838"/>
                </a:lnTo>
                <a:lnTo>
                  <a:pt x="837" y="844"/>
                </a:lnTo>
                <a:lnTo>
                  <a:pt x="838" y="849"/>
                </a:lnTo>
                <a:lnTo>
                  <a:pt x="839" y="855"/>
                </a:lnTo>
                <a:lnTo>
                  <a:pt x="840" y="861"/>
                </a:lnTo>
                <a:lnTo>
                  <a:pt x="841" y="866"/>
                </a:lnTo>
                <a:lnTo>
                  <a:pt x="842" y="872"/>
                </a:lnTo>
                <a:lnTo>
                  <a:pt x="843" y="877"/>
                </a:lnTo>
                <a:lnTo>
                  <a:pt x="844" y="883"/>
                </a:lnTo>
                <a:lnTo>
                  <a:pt x="845" y="889"/>
                </a:lnTo>
                <a:lnTo>
                  <a:pt x="846" y="894"/>
                </a:lnTo>
                <a:lnTo>
                  <a:pt x="847" y="900"/>
                </a:lnTo>
                <a:lnTo>
                  <a:pt x="847" y="905"/>
                </a:lnTo>
                <a:lnTo>
                  <a:pt x="848" y="911"/>
                </a:lnTo>
                <a:lnTo>
                  <a:pt x="849" y="917"/>
                </a:lnTo>
                <a:lnTo>
                  <a:pt x="850" y="922"/>
                </a:lnTo>
                <a:lnTo>
                  <a:pt x="850" y="928"/>
                </a:lnTo>
                <a:lnTo>
                  <a:pt x="851" y="933"/>
                </a:lnTo>
                <a:lnTo>
                  <a:pt x="851" y="939"/>
                </a:lnTo>
                <a:lnTo>
                  <a:pt x="852" y="945"/>
                </a:lnTo>
                <a:lnTo>
                  <a:pt x="853" y="950"/>
                </a:lnTo>
                <a:lnTo>
                  <a:pt x="853" y="956"/>
                </a:lnTo>
                <a:lnTo>
                  <a:pt x="854" y="961"/>
                </a:lnTo>
                <a:lnTo>
                  <a:pt x="854" y="967"/>
                </a:lnTo>
                <a:lnTo>
                  <a:pt x="855" y="973"/>
                </a:lnTo>
                <a:lnTo>
                  <a:pt x="855" y="978"/>
                </a:lnTo>
                <a:lnTo>
                  <a:pt x="855" y="984"/>
                </a:lnTo>
                <a:lnTo>
                  <a:pt x="856" y="989"/>
                </a:lnTo>
                <a:lnTo>
                  <a:pt x="856" y="995"/>
                </a:lnTo>
                <a:lnTo>
                  <a:pt x="856" y="1001"/>
                </a:lnTo>
                <a:lnTo>
                  <a:pt x="857" y="1006"/>
                </a:lnTo>
                <a:lnTo>
                  <a:pt x="857" y="1012"/>
                </a:lnTo>
                <a:lnTo>
                  <a:pt x="857" y="1017"/>
                </a:lnTo>
                <a:lnTo>
                  <a:pt x="857" y="1023"/>
                </a:lnTo>
                <a:lnTo>
                  <a:pt x="858" y="1029"/>
                </a:lnTo>
                <a:lnTo>
                  <a:pt x="858" y="1034"/>
                </a:lnTo>
                <a:lnTo>
                  <a:pt x="858" y="1040"/>
                </a:lnTo>
                <a:lnTo>
                  <a:pt x="858" y="1045"/>
                </a:lnTo>
                <a:lnTo>
                  <a:pt x="858" y="1051"/>
                </a:lnTo>
                <a:lnTo>
                  <a:pt x="858" y="1056"/>
                </a:lnTo>
                <a:lnTo>
                  <a:pt x="858" y="1062"/>
                </a:lnTo>
                <a:lnTo>
                  <a:pt x="858" y="1068"/>
                </a:lnTo>
                <a:lnTo>
                  <a:pt x="858" y="1073"/>
                </a:lnTo>
                <a:lnTo>
                  <a:pt x="858" y="1079"/>
                </a:lnTo>
                <a:lnTo>
                  <a:pt x="858" y="1084"/>
                </a:lnTo>
                <a:lnTo>
                  <a:pt x="858" y="1090"/>
                </a:lnTo>
                <a:lnTo>
                  <a:pt x="858" y="1095"/>
                </a:lnTo>
                <a:lnTo>
                  <a:pt x="858" y="1101"/>
                </a:lnTo>
                <a:lnTo>
                  <a:pt x="857" y="1106"/>
                </a:lnTo>
                <a:lnTo>
                  <a:pt x="857" y="1112"/>
                </a:lnTo>
                <a:lnTo>
                  <a:pt x="857" y="1117"/>
                </a:lnTo>
                <a:lnTo>
                  <a:pt x="857" y="1123"/>
                </a:lnTo>
                <a:lnTo>
                  <a:pt x="856" y="1128"/>
                </a:lnTo>
                <a:lnTo>
                  <a:pt x="856" y="1134"/>
                </a:lnTo>
                <a:lnTo>
                  <a:pt x="856" y="1140"/>
                </a:lnTo>
                <a:lnTo>
                  <a:pt x="855" y="1145"/>
                </a:lnTo>
                <a:lnTo>
                  <a:pt x="855" y="1151"/>
                </a:lnTo>
                <a:lnTo>
                  <a:pt x="855" y="1156"/>
                </a:lnTo>
                <a:lnTo>
                  <a:pt x="854" y="1162"/>
                </a:lnTo>
                <a:lnTo>
                  <a:pt x="854" y="1167"/>
                </a:lnTo>
                <a:lnTo>
                  <a:pt x="853" y="1172"/>
                </a:lnTo>
                <a:lnTo>
                  <a:pt x="853" y="1178"/>
                </a:lnTo>
                <a:lnTo>
                  <a:pt x="852" y="1183"/>
                </a:lnTo>
                <a:lnTo>
                  <a:pt x="852" y="1189"/>
                </a:lnTo>
                <a:lnTo>
                  <a:pt x="851" y="1194"/>
                </a:lnTo>
                <a:lnTo>
                  <a:pt x="851" y="1200"/>
                </a:lnTo>
                <a:lnTo>
                  <a:pt x="850" y="1205"/>
                </a:lnTo>
                <a:lnTo>
                  <a:pt x="850" y="1211"/>
                </a:lnTo>
                <a:lnTo>
                  <a:pt x="849" y="1216"/>
                </a:lnTo>
                <a:lnTo>
                  <a:pt x="848" y="1222"/>
                </a:lnTo>
                <a:lnTo>
                  <a:pt x="848" y="1227"/>
                </a:lnTo>
                <a:lnTo>
                  <a:pt x="847" y="1232"/>
                </a:lnTo>
                <a:lnTo>
                  <a:pt x="846" y="1238"/>
                </a:lnTo>
                <a:lnTo>
                  <a:pt x="846" y="1243"/>
                </a:lnTo>
                <a:lnTo>
                  <a:pt x="845" y="1249"/>
                </a:lnTo>
                <a:lnTo>
                  <a:pt x="844" y="1254"/>
                </a:lnTo>
                <a:lnTo>
                  <a:pt x="843" y="1259"/>
                </a:lnTo>
                <a:lnTo>
                  <a:pt x="842" y="1265"/>
                </a:lnTo>
                <a:lnTo>
                  <a:pt x="842" y="1270"/>
                </a:lnTo>
                <a:lnTo>
                  <a:pt x="841" y="1275"/>
                </a:lnTo>
                <a:lnTo>
                  <a:pt x="840" y="1281"/>
                </a:lnTo>
                <a:lnTo>
                  <a:pt x="839" y="1286"/>
                </a:lnTo>
                <a:lnTo>
                  <a:pt x="838" y="1291"/>
                </a:lnTo>
                <a:lnTo>
                  <a:pt x="837" y="1297"/>
                </a:lnTo>
                <a:lnTo>
                  <a:pt x="836" y="1302"/>
                </a:lnTo>
                <a:lnTo>
                  <a:pt x="835" y="1307"/>
                </a:lnTo>
                <a:lnTo>
                  <a:pt x="834" y="1313"/>
                </a:lnTo>
                <a:lnTo>
                  <a:pt x="833" y="1318"/>
                </a:lnTo>
                <a:lnTo>
                  <a:pt x="832" y="1323"/>
                </a:lnTo>
                <a:lnTo>
                  <a:pt x="831" y="1328"/>
                </a:lnTo>
                <a:lnTo>
                  <a:pt x="830" y="1334"/>
                </a:lnTo>
                <a:lnTo>
                  <a:pt x="829" y="1339"/>
                </a:lnTo>
                <a:lnTo>
                  <a:pt x="828" y="1344"/>
                </a:lnTo>
                <a:lnTo>
                  <a:pt x="827" y="1349"/>
                </a:lnTo>
                <a:lnTo>
                  <a:pt x="826" y="1355"/>
                </a:lnTo>
                <a:lnTo>
                  <a:pt x="825" y="1360"/>
                </a:lnTo>
                <a:lnTo>
                  <a:pt x="824" y="1365"/>
                </a:lnTo>
                <a:lnTo>
                  <a:pt x="822" y="1370"/>
                </a:lnTo>
                <a:lnTo>
                  <a:pt x="821" y="1375"/>
                </a:lnTo>
                <a:lnTo>
                  <a:pt x="820" y="1381"/>
                </a:lnTo>
                <a:lnTo>
                  <a:pt x="819" y="1386"/>
                </a:lnTo>
                <a:lnTo>
                  <a:pt x="818" y="1391"/>
                </a:lnTo>
                <a:lnTo>
                  <a:pt x="816" y="1396"/>
                </a:lnTo>
                <a:lnTo>
                  <a:pt x="815" y="1401"/>
                </a:lnTo>
                <a:lnTo>
                  <a:pt x="814" y="1406"/>
                </a:lnTo>
                <a:lnTo>
                  <a:pt x="812" y="1411"/>
                </a:lnTo>
                <a:lnTo>
                  <a:pt x="811" y="1416"/>
                </a:lnTo>
                <a:lnTo>
                  <a:pt x="810" y="1422"/>
                </a:lnTo>
                <a:lnTo>
                  <a:pt x="809" y="1427"/>
                </a:lnTo>
                <a:lnTo>
                  <a:pt x="807" y="1432"/>
                </a:lnTo>
                <a:lnTo>
                  <a:pt x="806" y="1437"/>
                </a:lnTo>
                <a:lnTo>
                  <a:pt x="804" y="1442"/>
                </a:lnTo>
                <a:lnTo>
                  <a:pt x="803" y="1447"/>
                </a:lnTo>
                <a:lnTo>
                  <a:pt x="802" y="1452"/>
                </a:lnTo>
                <a:lnTo>
                  <a:pt x="800" y="1457"/>
                </a:lnTo>
                <a:lnTo>
                  <a:pt x="799" y="1462"/>
                </a:lnTo>
                <a:lnTo>
                  <a:pt x="797" y="1467"/>
                </a:lnTo>
                <a:lnTo>
                  <a:pt x="796" y="1472"/>
                </a:lnTo>
                <a:lnTo>
                  <a:pt x="794" y="1477"/>
                </a:lnTo>
                <a:lnTo>
                  <a:pt x="793" y="1482"/>
                </a:lnTo>
                <a:lnTo>
                  <a:pt x="791" y="1486"/>
                </a:lnTo>
                <a:lnTo>
                  <a:pt x="790" y="1491"/>
                </a:lnTo>
                <a:lnTo>
                  <a:pt x="788" y="1496"/>
                </a:lnTo>
                <a:lnTo>
                  <a:pt x="787" y="1501"/>
                </a:lnTo>
                <a:lnTo>
                  <a:pt x="785" y="1506"/>
                </a:lnTo>
                <a:lnTo>
                  <a:pt x="784" y="1511"/>
                </a:lnTo>
                <a:lnTo>
                  <a:pt x="782" y="1516"/>
                </a:lnTo>
                <a:lnTo>
                  <a:pt x="780" y="1521"/>
                </a:lnTo>
                <a:lnTo>
                  <a:pt x="779" y="1525"/>
                </a:lnTo>
                <a:lnTo>
                  <a:pt x="777" y="1530"/>
                </a:lnTo>
                <a:lnTo>
                  <a:pt x="775" y="1535"/>
                </a:lnTo>
                <a:lnTo>
                  <a:pt x="774" y="1540"/>
                </a:lnTo>
                <a:lnTo>
                  <a:pt x="772" y="1544"/>
                </a:lnTo>
                <a:lnTo>
                  <a:pt x="770" y="1549"/>
                </a:lnTo>
                <a:lnTo>
                  <a:pt x="769" y="1554"/>
                </a:lnTo>
                <a:lnTo>
                  <a:pt x="767" y="1559"/>
                </a:lnTo>
                <a:lnTo>
                  <a:pt x="765" y="1563"/>
                </a:lnTo>
                <a:lnTo>
                  <a:pt x="764" y="1568"/>
                </a:lnTo>
                <a:lnTo>
                  <a:pt x="762" y="1573"/>
                </a:lnTo>
                <a:lnTo>
                  <a:pt x="760" y="1577"/>
                </a:lnTo>
                <a:lnTo>
                  <a:pt x="758" y="1582"/>
                </a:lnTo>
                <a:lnTo>
                  <a:pt x="757" y="1586"/>
                </a:lnTo>
                <a:lnTo>
                  <a:pt x="755" y="1591"/>
                </a:lnTo>
                <a:lnTo>
                  <a:pt x="753" y="1596"/>
                </a:lnTo>
                <a:lnTo>
                  <a:pt x="751" y="1600"/>
                </a:lnTo>
                <a:lnTo>
                  <a:pt x="750" y="1605"/>
                </a:lnTo>
                <a:lnTo>
                  <a:pt x="748" y="1609"/>
                </a:lnTo>
                <a:lnTo>
                  <a:pt x="746" y="1614"/>
                </a:lnTo>
                <a:lnTo>
                  <a:pt x="744" y="1618"/>
                </a:lnTo>
                <a:lnTo>
                  <a:pt x="742" y="1623"/>
                </a:lnTo>
                <a:lnTo>
                  <a:pt x="740" y="1627"/>
                </a:lnTo>
                <a:lnTo>
                  <a:pt x="739" y="1632"/>
                </a:lnTo>
                <a:lnTo>
                  <a:pt x="737" y="1636"/>
                </a:lnTo>
                <a:lnTo>
                  <a:pt x="735" y="1641"/>
                </a:lnTo>
                <a:lnTo>
                  <a:pt x="733" y="1645"/>
                </a:lnTo>
                <a:lnTo>
                  <a:pt x="731" y="1649"/>
                </a:lnTo>
                <a:lnTo>
                  <a:pt x="729" y="1654"/>
                </a:lnTo>
                <a:lnTo>
                  <a:pt x="727" y="1658"/>
                </a:lnTo>
                <a:lnTo>
                  <a:pt x="725" y="1662"/>
                </a:lnTo>
                <a:lnTo>
                  <a:pt x="724" y="1667"/>
                </a:lnTo>
                <a:lnTo>
                  <a:pt x="722" y="1671"/>
                </a:lnTo>
                <a:lnTo>
                  <a:pt x="720" y="1675"/>
                </a:lnTo>
                <a:lnTo>
                  <a:pt x="718" y="1679"/>
                </a:lnTo>
                <a:lnTo>
                  <a:pt x="716" y="1684"/>
                </a:lnTo>
                <a:lnTo>
                  <a:pt x="714" y="1688"/>
                </a:lnTo>
                <a:lnTo>
                  <a:pt x="712" y="1692"/>
                </a:lnTo>
                <a:lnTo>
                  <a:pt x="710" y="1696"/>
                </a:lnTo>
                <a:lnTo>
                  <a:pt x="708" y="1700"/>
                </a:lnTo>
                <a:lnTo>
                  <a:pt x="706" y="1704"/>
                </a:lnTo>
                <a:lnTo>
                  <a:pt x="704" y="1709"/>
                </a:lnTo>
                <a:lnTo>
                  <a:pt x="702" y="1713"/>
                </a:lnTo>
                <a:lnTo>
                  <a:pt x="700" y="1717"/>
                </a:lnTo>
                <a:lnTo>
                  <a:pt x="698" y="1721"/>
                </a:lnTo>
                <a:lnTo>
                  <a:pt x="696" y="1725"/>
                </a:lnTo>
                <a:lnTo>
                  <a:pt x="694" y="1729"/>
                </a:lnTo>
                <a:lnTo>
                  <a:pt x="692" y="1733"/>
                </a:lnTo>
                <a:lnTo>
                  <a:pt x="690" y="1737"/>
                </a:lnTo>
                <a:lnTo>
                  <a:pt x="688" y="1741"/>
                </a:lnTo>
                <a:lnTo>
                  <a:pt x="686" y="1745"/>
                </a:lnTo>
                <a:lnTo>
                  <a:pt x="684" y="1749"/>
                </a:lnTo>
                <a:lnTo>
                  <a:pt x="682" y="1753"/>
                </a:lnTo>
                <a:lnTo>
                  <a:pt x="680" y="1756"/>
                </a:lnTo>
                <a:lnTo>
                  <a:pt x="678" y="1760"/>
                </a:lnTo>
                <a:lnTo>
                  <a:pt x="676" y="1764"/>
                </a:lnTo>
                <a:lnTo>
                  <a:pt x="674" y="1768"/>
                </a:lnTo>
                <a:lnTo>
                  <a:pt x="672" y="1772"/>
                </a:lnTo>
                <a:lnTo>
                  <a:pt x="670" y="1775"/>
                </a:lnTo>
                <a:lnTo>
                  <a:pt x="668" y="1779"/>
                </a:lnTo>
                <a:lnTo>
                  <a:pt x="665" y="1783"/>
                </a:lnTo>
                <a:lnTo>
                  <a:pt x="663" y="1787"/>
                </a:lnTo>
                <a:lnTo>
                  <a:pt x="661" y="1790"/>
                </a:lnTo>
                <a:lnTo>
                  <a:pt x="659" y="1794"/>
                </a:lnTo>
                <a:lnTo>
                  <a:pt x="657" y="1798"/>
                </a:lnTo>
                <a:lnTo>
                  <a:pt x="655" y="1801"/>
                </a:lnTo>
                <a:lnTo>
                  <a:pt x="653" y="1805"/>
                </a:lnTo>
                <a:lnTo>
                  <a:pt x="651" y="1808"/>
                </a:lnTo>
                <a:lnTo>
                  <a:pt x="649" y="1812"/>
                </a:lnTo>
                <a:lnTo>
                  <a:pt x="647" y="1815"/>
                </a:lnTo>
                <a:lnTo>
                  <a:pt x="645" y="1819"/>
                </a:lnTo>
                <a:lnTo>
                  <a:pt x="643" y="1822"/>
                </a:lnTo>
                <a:lnTo>
                  <a:pt x="641" y="1826"/>
                </a:lnTo>
                <a:lnTo>
                  <a:pt x="638" y="1829"/>
                </a:lnTo>
                <a:lnTo>
                  <a:pt x="636" y="1833"/>
                </a:lnTo>
                <a:lnTo>
                  <a:pt x="634" y="1836"/>
                </a:lnTo>
                <a:lnTo>
                  <a:pt x="632" y="1839"/>
                </a:lnTo>
                <a:lnTo>
                  <a:pt x="630" y="1843"/>
                </a:lnTo>
                <a:lnTo>
                  <a:pt x="628" y="1846"/>
                </a:lnTo>
                <a:lnTo>
                  <a:pt x="626" y="1849"/>
                </a:lnTo>
                <a:lnTo>
                  <a:pt x="624" y="1852"/>
                </a:lnTo>
                <a:lnTo>
                  <a:pt x="622" y="1856"/>
                </a:lnTo>
                <a:lnTo>
                  <a:pt x="620" y="1859"/>
                </a:lnTo>
                <a:lnTo>
                  <a:pt x="618" y="1862"/>
                </a:lnTo>
                <a:lnTo>
                  <a:pt x="615" y="1865"/>
                </a:lnTo>
                <a:lnTo>
                  <a:pt x="613" y="1868"/>
                </a:lnTo>
                <a:lnTo>
                  <a:pt x="611" y="1871"/>
                </a:lnTo>
                <a:lnTo>
                  <a:pt x="609" y="1874"/>
                </a:lnTo>
                <a:lnTo>
                  <a:pt x="607" y="1878"/>
                </a:lnTo>
                <a:lnTo>
                  <a:pt x="605" y="1881"/>
                </a:lnTo>
                <a:lnTo>
                  <a:pt x="603" y="1884"/>
                </a:lnTo>
                <a:lnTo>
                  <a:pt x="601" y="1887"/>
                </a:lnTo>
                <a:lnTo>
                  <a:pt x="599" y="1889"/>
                </a:lnTo>
                <a:lnTo>
                  <a:pt x="597" y="1892"/>
                </a:lnTo>
                <a:lnTo>
                  <a:pt x="595" y="189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3" name="Freeform 147"/>
          <p:cNvSpPr>
            <a:spLocks noChangeArrowheads="1"/>
          </p:cNvSpPr>
          <p:nvPr/>
        </p:nvSpPr>
        <p:spPr bwMode="auto">
          <a:xfrm>
            <a:off x="1911350" y="3551238"/>
            <a:ext cx="2382838" cy="1293812"/>
          </a:xfrm>
          <a:custGeom>
            <a:avLst/>
            <a:gdLst>
              <a:gd name="T0" fmla="*/ 2147483646 w 1501"/>
              <a:gd name="T1" fmla="*/ 2147483646 h 815"/>
              <a:gd name="T2" fmla="*/ 2147483646 w 1501"/>
              <a:gd name="T3" fmla="*/ 2147483646 h 815"/>
              <a:gd name="T4" fmla="*/ 2147483646 w 1501"/>
              <a:gd name="T5" fmla="*/ 2147483646 h 815"/>
              <a:gd name="T6" fmla="*/ 2147483646 w 1501"/>
              <a:gd name="T7" fmla="*/ 2147483646 h 815"/>
              <a:gd name="T8" fmla="*/ 2147483646 w 1501"/>
              <a:gd name="T9" fmla="*/ 2147483646 h 815"/>
              <a:gd name="T10" fmla="*/ 2147483646 w 1501"/>
              <a:gd name="T11" fmla="*/ 2147483646 h 815"/>
              <a:gd name="T12" fmla="*/ 2147483646 w 1501"/>
              <a:gd name="T13" fmla="*/ 2147483646 h 815"/>
              <a:gd name="T14" fmla="*/ 2147483646 w 1501"/>
              <a:gd name="T15" fmla="*/ 2147483646 h 815"/>
              <a:gd name="T16" fmla="*/ 2147483646 w 1501"/>
              <a:gd name="T17" fmla="*/ 2147483646 h 815"/>
              <a:gd name="T18" fmla="*/ 2147483646 w 1501"/>
              <a:gd name="T19" fmla="*/ 2147483646 h 815"/>
              <a:gd name="T20" fmla="*/ 2147483646 w 1501"/>
              <a:gd name="T21" fmla="*/ 2147483646 h 815"/>
              <a:gd name="T22" fmla="*/ 2147483646 w 1501"/>
              <a:gd name="T23" fmla="*/ 2147483646 h 815"/>
              <a:gd name="T24" fmla="*/ 2147483646 w 1501"/>
              <a:gd name="T25" fmla="*/ 2147483646 h 815"/>
              <a:gd name="T26" fmla="*/ 2147483646 w 1501"/>
              <a:gd name="T27" fmla="*/ 2147483646 h 815"/>
              <a:gd name="T28" fmla="*/ 2147483646 w 1501"/>
              <a:gd name="T29" fmla="*/ 2147483646 h 815"/>
              <a:gd name="T30" fmla="*/ 2147483646 w 1501"/>
              <a:gd name="T31" fmla="*/ 2147483646 h 815"/>
              <a:gd name="T32" fmla="*/ 2147483646 w 1501"/>
              <a:gd name="T33" fmla="*/ 2147483646 h 815"/>
              <a:gd name="T34" fmla="*/ 2147483646 w 1501"/>
              <a:gd name="T35" fmla="*/ 2147483646 h 815"/>
              <a:gd name="T36" fmla="*/ 2147483646 w 1501"/>
              <a:gd name="T37" fmla="*/ 2147483646 h 815"/>
              <a:gd name="T38" fmla="*/ 2147483646 w 1501"/>
              <a:gd name="T39" fmla="*/ 2147483646 h 815"/>
              <a:gd name="T40" fmla="*/ 2147483646 w 1501"/>
              <a:gd name="T41" fmla="*/ 2147483646 h 815"/>
              <a:gd name="T42" fmla="*/ 2147483646 w 1501"/>
              <a:gd name="T43" fmla="*/ 2147483646 h 815"/>
              <a:gd name="T44" fmla="*/ 2147483646 w 1501"/>
              <a:gd name="T45" fmla="*/ 2147483646 h 815"/>
              <a:gd name="T46" fmla="*/ 2147483646 w 1501"/>
              <a:gd name="T47" fmla="*/ 2147483646 h 815"/>
              <a:gd name="T48" fmla="*/ 2147483646 w 1501"/>
              <a:gd name="T49" fmla="*/ 2147483646 h 815"/>
              <a:gd name="T50" fmla="*/ 2147483646 w 1501"/>
              <a:gd name="T51" fmla="*/ 2147483646 h 815"/>
              <a:gd name="T52" fmla="*/ 2147483646 w 1501"/>
              <a:gd name="T53" fmla="*/ 2147483646 h 815"/>
              <a:gd name="T54" fmla="*/ 2147483646 w 1501"/>
              <a:gd name="T55" fmla="*/ 2147483646 h 815"/>
              <a:gd name="T56" fmla="*/ 2147483646 w 1501"/>
              <a:gd name="T57" fmla="*/ 2147483646 h 815"/>
              <a:gd name="T58" fmla="*/ 2147483646 w 1501"/>
              <a:gd name="T59" fmla="*/ 2147483646 h 815"/>
              <a:gd name="T60" fmla="*/ 2147483646 w 1501"/>
              <a:gd name="T61" fmla="*/ 2147483646 h 815"/>
              <a:gd name="T62" fmla="*/ 2147483646 w 1501"/>
              <a:gd name="T63" fmla="*/ 2147483646 h 815"/>
              <a:gd name="T64" fmla="*/ 2147483646 w 1501"/>
              <a:gd name="T65" fmla="*/ 2147483646 h 815"/>
              <a:gd name="T66" fmla="*/ 2147483646 w 1501"/>
              <a:gd name="T67" fmla="*/ 2147483646 h 815"/>
              <a:gd name="T68" fmla="*/ 2147483646 w 1501"/>
              <a:gd name="T69" fmla="*/ 2147483646 h 815"/>
              <a:gd name="T70" fmla="*/ 2147483646 w 1501"/>
              <a:gd name="T71" fmla="*/ 2147483646 h 815"/>
              <a:gd name="T72" fmla="*/ 2147483646 w 1501"/>
              <a:gd name="T73" fmla="*/ 2147483646 h 815"/>
              <a:gd name="T74" fmla="*/ 2147483646 w 1501"/>
              <a:gd name="T75" fmla="*/ 2147483646 h 815"/>
              <a:gd name="T76" fmla="*/ 2147483646 w 1501"/>
              <a:gd name="T77" fmla="*/ 2147483646 h 815"/>
              <a:gd name="T78" fmla="*/ 2147483646 w 1501"/>
              <a:gd name="T79" fmla="*/ 2147483646 h 815"/>
              <a:gd name="T80" fmla="*/ 2147483646 w 1501"/>
              <a:gd name="T81" fmla="*/ 2147483646 h 815"/>
              <a:gd name="T82" fmla="*/ 2147483646 w 1501"/>
              <a:gd name="T83" fmla="*/ 2147483646 h 815"/>
              <a:gd name="T84" fmla="*/ 2147483646 w 1501"/>
              <a:gd name="T85" fmla="*/ 2147483646 h 815"/>
              <a:gd name="T86" fmla="*/ 2147483646 w 1501"/>
              <a:gd name="T87" fmla="*/ 2147483646 h 815"/>
              <a:gd name="T88" fmla="*/ 2147483646 w 1501"/>
              <a:gd name="T89" fmla="*/ 2147483646 h 815"/>
              <a:gd name="T90" fmla="*/ 2147483646 w 1501"/>
              <a:gd name="T91" fmla="*/ 2147483646 h 815"/>
              <a:gd name="T92" fmla="*/ 2147483646 w 1501"/>
              <a:gd name="T93" fmla="*/ 2147483646 h 815"/>
              <a:gd name="T94" fmla="*/ 2147483646 w 1501"/>
              <a:gd name="T95" fmla="*/ 2147483646 h 815"/>
              <a:gd name="T96" fmla="*/ 2147483646 w 1501"/>
              <a:gd name="T97" fmla="*/ 2147483646 h 815"/>
              <a:gd name="T98" fmla="*/ 2147483646 w 1501"/>
              <a:gd name="T99" fmla="*/ 2147483646 h 815"/>
              <a:gd name="T100" fmla="*/ 2147483646 w 1501"/>
              <a:gd name="T101" fmla="*/ 2147483646 h 815"/>
              <a:gd name="T102" fmla="*/ 2147483646 w 1501"/>
              <a:gd name="T103" fmla="*/ 2147483646 h 815"/>
              <a:gd name="T104" fmla="*/ 2147483646 w 1501"/>
              <a:gd name="T105" fmla="*/ 2147483646 h 8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501" h="815">
                <a:moveTo>
                  <a:pt x="1501" y="0"/>
                </a:moveTo>
                <a:lnTo>
                  <a:pt x="1497" y="5"/>
                </a:lnTo>
                <a:lnTo>
                  <a:pt x="1494" y="9"/>
                </a:lnTo>
                <a:lnTo>
                  <a:pt x="1491" y="13"/>
                </a:lnTo>
                <a:lnTo>
                  <a:pt x="1488" y="18"/>
                </a:lnTo>
                <a:lnTo>
                  <a:pt x="1485" y="22"/>
                </a:lnTo>
                <a:lnTo>
                  <a:pt x="1482" y="26"/>
                </a:lnTo>
                <a:lnTo>
                  <a:pt x="1479" y="31"/>
                </a:lnTo>
                <a:lnTo>
                  <a:pt x="1475" y="35"/>
                </a:lnTo>
                <a:lnTo>
                  <a:pt x="1472" y="39"/>
                </a:lnTo>
                <a:lnTo>
                  <a:pt x="1469" y="44"/>
                </a:lnTo>
                <a:lnTo>
                  <a:pt x="1466" y="48"/>
                </a:lnTo>
                <a:lnTo>
                  <a:pt x="1463" y="53"/>
                </a:lnTo>
                <a:lnTo>
                  <a:pt x="1459" y="57"/>
                </a:lnTo>
                <a:lnTo>
                  <a:pt x="1456" y="61"/>
                </a:lnTo>
                <a:lnTo>
                  <a:pt x="1453" y="66"/>
                </a:lnTo>
                <a:lnTo>
                  <a:pt x="1450" y="70"/>
                </a:lnTo>
                <a:lnTo>
                  <a:pt x="1447" y="75"/>
                </a:lnTo>
                <a:lnTo>
                  <a:pt x="1443" y="79"/>
                </a:lnTo>
                <a:lnTo>
                  <a:pt x="1440" y="83"/>
                </a:lnTo>
                <a:lnTo>
                  <a:pt x="1437" y="88"/>
                </a:lnTo>
                <a:lnTo>
                  <a:pt x="1434" y="92"/>
                </a:lnTo>
                <a:lnTo>
                  <a:pt x="1430" y="97"/>
                </a:lnTo>
                <a:lnTo>
                  <a:pt x="1427" y="101"/>
                </a:lnTo>
                <a:lnTo>
                  <a:pt x="1424" y="105"/>
                </a:lnTo>
                <a:lnTo>
                  <a:pt x="1420" y="110"/>
                </a:lnTo>
                <a:lnTo>
                  <a:pt x="1417" y="114"/>
                </a:lnTo>
                <a:lnTo>
                  <a:pt x="1414" y="119"/>
                </a:lnTo>
                <a:lnTo>
                  <a:pt x="1411" y="123"/>
                </a:lnTo>
                <a:lnTo>
                  <a:pt x="1407" y="128"/>
                </a:lnTo>
                <a:lnTo>
                  <a:pt x="1404" y="132"/>
                </a:lnTo>
                <a:lnTo>
                  <a:pt x="1401" y="136"/>
                </a:lnTo>
                <a:lnTo>
                  <a:pt x="1397" y="141"/>
                </a:lnTo>
                <a:lnTo>
                  <a:pt x="1394" y="145"/>
                </a:lnTo>
                <a:lnTo>
                  <a:pt x="1390" y="150"/>
                </a:lnTo>
                <a:lnTo>
                  <a:pt x="1387" y="154"/>
                </a:lnTo>
                <a:lnTo>
                  <a:pt x="1384" y="158"/>
                </a:lnTo>
                <a:lnTo>
                  <a:pt x="1380" y="163"/>
                </a:lnTo>
                <a:lnTo>
                  <a:pt x="1377" y="167"/>
                </a:lnTo>
                <a:lnTo>
                  <a:pt x="1373" y="172"/>
                </a:lnTo>
                <a:lnTo>
                  <a:pt x="1370" y="176"/>
                </a:lnTo>
                <a:lnTo>
                  <a:pt x="1366" y="181"/>
                </a:lnTo>
                <a:lnTo>
                  <a:pt x="1363" y="185"/>
                </a:lnTo>
                <a:lnTo>
                  <a:pt x="1359" y="189"/>
                </a:lnTo>
                <a:lnTo>
                  <a:pt x="1356" y="194"/>
                </a:lnTo>
                <a:lnTo>
                  <a:pt x="1352" y="198"/>
                </a:lnTo>
                <a:lnTo>
                  <a:pt x="1349" y="203"/>
                </a:lnTo>
                <a:lnTo>
                  <a:pt x="1345" y="207"/>
                </a:lnTo>
                <a:lnTo>
                  <a:pt x="1342" y="211"/>
                </a:lnTo>
                <a:lnTo>
                  <a:pt x="1338" y="216"/>
                </a:lnTo>
                <a:lnTo>
                  <a:pt x="1335" y="220"/>
                </a:lnTo>
                <a:lnTo>
                  <a:pt x="1331" y="225"/>
                </a:lnTo>
                <a:lnTo>
                  <a:pt x="1328" y="229"/>
                </a:lnTo>
                <a:lnTo>
                  <a:pt x="1324" y="233"/>
                </a:lnTo>
                <a:lnTo>
                  <a:pt x="1320" y="238"/>
                </a:lnTo>
                <a:lnTo>
                  <a:pt x="1317" y="242"/>
                </a:lnTo>
                <a:lnTo>
                  <a:pt x="1313" y="247"/>
                </a:lnTo>
                <a:lnTo>
                  <a:pt x="1309" y="251"/>
                </a:lnTo>
                <a:lnTo>
                  <a:pt x="1306" y="255"/>
                </a:lnTo>
                <a:lnTo>
                  <a:pt x="1302" y="260"/>
                </a:lnTo>
                <a:lnTo>
                  <a:pt x="1298" y="264"/>
                </a:lnTo>
                <a:lnTo>
                  <a:pt x="1295" y="268"/>
                </a:lnTo>
                <a:lnTo>
                  <a:pt x="1291" y="273"/>
                </a:lnTo>
                <a:lnTo>
                  <a:pt x="1287" y="277"/>
                </a:lnTo>
                <a:lnTo>
                  <a:pt x="1283" y="281"/>
                </a:lnTo>
                <a:lnTo>
                  <a:pt x="1280" y="286"/>
                </a:lnTo>
                <a:lnTo>
                  <a:pt x="1276" y="290"/>
                </a:lnTo>
                <a:lnTo>
                  <a:pt x="1272" y="294"/>
                </a:lnTo>
                <a:lnTo>
                  <a:pt x="1268" y="299"/>
                </a:lnTo>
                <a:lnTo>
                  <a:pt x="1264" y="303"/>
                </a:lnTo>
                <a:lnTo>
                  <a:pt x="1260" y="307"/>
                </a:lnTo>
                <a:lnTo>
                  <a:pt x="1257" y="312"/>
                </a:lnTo>
                <a:lnTo>
                  <a:pt x="1253" y="316"/>
                </a:lnTo>
                <a:lnTo>
                  <a:pt x="1249" y="320"/>
                </a:lnTo>
                <a:lnTo>
                  <a:pt x="1245" y="325"/>
                </a:lnTo>
                <a:lnTo>
                  <a:pt x="1241" y="329"/>
                </a:lnTo>
                <a:lnTo>
                  <a:pt x="1237" y="333"/>
                </a:lnTo>
                <a:lnTo>
                  <a:pt x="1233" y="337"/>
                </a:lnTo>
                <a:lnTo>
                  <a:pt x="1229" y="342"/>
                </a:lnTo>
                <a:lnTo>
                  <a:pt x="1225" y="346"/>
                </a:lnTo>
                <a:lnTo>
                  <a:pt x="1221" y="350"/>
                </a:lnTo>
                <a:lnTo>
                  <a:pt x="1217" y="354"/>
                </a:lnTo>
                <a:lnTo>
                  <a:pt x="1213" y="359"/>
                </a:lnTo>
                <a:lnTo>
                  <a:pt x="1209" y="363"/>
                </a:lnTo>
                <a:lnTo>
                  <a:pt x="1205" y="367"/>
                </a:lnTo>
                <a:lnTo>
                  <a:pt x="1201" y="371"/>
                </a:lnTo>
                <a:lnTo>
                  <a:pt x="1196" y="375"/>
                </a:lnTo>
                <a:lnTo>
                  <a:pt x="1192" y="380"/>
                </a:lnTo>
                <a:lnTo>
                  <a:pt x="1188" y="384"/>
                </a:lnTo>
                <a:lnTo>
                  <a:pt x="1184" y="388"/>
                </a:lnTo>
                <a:lnTo>
                  <a:pt x="1180" y="392"/>
                </a:lnTo>
                <a:lnTo>
                  <a:pt x="1176" y="396"/>
                </a:lnTo>
                <a:lnTo>
                  <a:pt x="1171" y="400"/>
                </a:lnTo>
                <a:lnTo>
                  <a:pt x="1167" y="404"/>
                </a:lnTo>
                <a:lnTo>
                  <a:pt x="1163" y="409"/>
                </a:lnTo>
                <a:lnTo>
                  <a:pt x="1158" y="413"/>
                </a:lnTo>
                <a:lnTo>
                  <a:pt x="1154" y="417"/>
                </a:lnTo>
                <a:lnTo>
                  <a:pt x="1150" y="421"/>
                </a:lnTo>
                <a:lnTo>
                  <a:pt x="1145" y="425"/>
                </a:lnTo>
                <a:lnTo>
                  <a:pt x="1141" y="429"/>
                </a:lnTo>
                <a:lnTo>
                  <a:pt x="1137" y="433"/>
                </a:lnTo>
                <a:lnTo>
                  <a:pt x="1132" y="437"/>
                </a:lnTo>
                <a:lnTo>
                  <a:pt x="1128" y="441"/>
                </a:lnTo>
                <a:lnTo>
                  <a:pt x="1123" y="445"/>
                </a:lnTo>
                <a:lnTo>
                  <a:pt x="1119" y="449"/>
                </a:lnTo>
                <a:lnTo>
                  <a:pt x="1114" y="453"/>
                </a:lnTo>
                <a:lnTo>
                  <a:pt x="1110" y="457"/>
                </a:lnTo>
                <a:lnTo>
                  <a:pt x="1105" y="461"/>
                </a:lnTo>
                <a:lnTo>
                  <a:pt x="1101" y="465"/>
                </a:lnTo>
                <a:lnTo>
                  <a:pt x="1096" y="469"/>
                </a:lnTo>
                <a:lnTo>
                  <a:pt x="1091" y="473"/>
                </a:lnTo>
                <a:lnTo>
                  <a:pt x="1087" y="477"/>
                </a:lnTo>
                <a:lnTo>
                  <a:pt x="1082" y="481"/>
                </a:lnTo>
                <a:lnTo>
                  <a:pt x="1077" y="484"/>
                </a:lnTo>
                <a:lnTo>
                  <a:pt x="1073" y="488"/>
                </a:lnTo>
                <a:lnTo>
                  <a:pt x="1068" y="492"/>
                </a:lnTo>
                <a:lnTo>
                  <a:pt x="1063" y="496"/>
                </a:lnTo>
                <a:lnTo>
                  <a:pt x="1058" y="500"/>
                </a:lnTo>
                <a:lnTo>
                  <a:pt x="1054" y="504"/>
                </a:lnTo>
                <a:lnTo>
                  <a:pt x="1049" y="507"/>
                </a:lnTo>
                <a:lnTo>
                  <a:pt x="1044" y="511"/>
                </a:lnTo>
                <a:lnTo>
                  <a:pt x="1039" y="515"/>
                </a:lnTo>
                <a:lnTo>
                  <a:pt x="1034" y="519"/>
                </a:lnTo>
                <a:lnTo>
                  <a:pt x="1029" y="522"/>
                </a:lnTo>
                <a:lnTo>
                  <a:pt x="1024" y="526"/>
                </a:lnTo>
                <a:lnTo>
                  <a:pt x="1019" y="530"/>
                </a:lnTo>
                <a:lnTo>
                  <a:pt x="1014" y="534"/>
                </a:lnTo>
                <a:lnTo>
                  <a:pt x="1009" y="537"/>
                </a:lnTo>
                <a:lnTo>
                  <a:pt x="1004" y="541"/>
                </a:lnTo>
                <a:lnTo>
                  <a:pt x="999" y="545"/>
                </a:lnTo>
                <a:lnTo>
                  <a:pt x="994" y="548"/>
                </a:lnTo>
                <a:lnTo>
                  <a:pt x="989" y="552"/>
                </a:lnTo>
                <a:lnTo>
                  <a:pt x="984" y="555"/>
                </a:lnTo>
                <a:lnTo>
                  <a:pt x="979" y="559"/>
                </a:lnTo>
                <a:lnTo>
                  <a:pt x="974" y="562"/>
                </a:lnTo>
                <a:lnTo>
                  <a:pt x="968" y="566"/>
                </a:lnTo>
                <a:lnTo>
                  <a:pt x="963" y="570"/>
                </a:lnTo>
                <a:lnTo>
                  <a:pt x="958" y="573"/>
                </a:lnTo>
                <a:lnTo>
                  <a:pt x="953" y="577"/>
                </a:lnTo>
                <a:lnTo>
                  <a:pt x="947" y="580"/>
                </a:lnTo>
                <a:lnTo>
                  <a:pt x="942" y="583"/>
                </a:lnTo>
                <a:lnTo>
                  <a:pt x="936" y="587"/>
                </a:lnTo>
                <a:lnTo>
                  <a:pt x="931" y="590"/>
                </a:lnTo>
                <a:lnTo>
                  <a:pt x="926" y="594"/>
                </a:lnTo>
                <a:lnTo>
                  <a:pt x="920" y="597"/>
                </a:lnTo>
                <a:lnTo>
                  <a:pt x="915" y="600"/>
                </a:lnTo>
                <a:lnTo>
                  <a:pt x="909" y="604"/>
                </a:lnTo>
                <a:lnTo>
                  <a:pt x="904" y="607"/>
                </a:lnTo>
                <a:lnTo>
                  <a:pt x="898" y="610"/>
                </a:lnTo>
                <a:lnTo>
                  <a:pt x="892" y="614"/>
                </a:lnTo>
                <a:lnTo>
                  <a:pt x="887" y="617"/>
                </a:lnTo>
                <a:lnTo>
                  <a:pt x="881" y="620"/>
                </a:lnTo>
                <a:lnTo>
                  <a:pt x="875" y="623"/>
                </a:lnTo>
                <a:lnTo>
                  <a:pt x="870" y="627"/>
                </a:lnTo>
                <a:lnTo>
                  <a:pt x="864" y="630"/>
                </a:lnTo>
                <a:lnTo>
                  <a:pt x="858" y="633"/>
                </a:lnTo>
                <a:lnTo>
                  <a:pt x="852" y="636"/>
                </a:lnTo>
                <a:lnTo>
                  <a:pt x="847" y="639"/>
                </a:lnTo>
                <a:lnTo>
                  <a:pt x="841" y="642"/>
                </a:lnTo>
                <a:lnTo>
                  <a:pt x="835" y="645"/>
                </a:lnTo>
                <a:lnTo>
                  <a:pt x="829" y="648"/>
                </a:lnTo>
                <a:lnTo>
                  <a:pt x="823" y="651"/>
                </a:lnTo>
                <a:lnTo>
                  <a:pt x="817" y="654"/>
                </a:lnTo>
                <a:lnTo>
                  <a:pt x="811" y="657"/>
                </a:lnTo>
                <a:lnTo>
                  <a:pt x="805" y="660"/>
                </a:lnTo>
                <a:lnTo>
                  <a:pt x="799" y="663"/>
                </a:lnTo>
                <a:lnTo>
                  <a:pt x="793" y="666"/>
                </a:lnTo>
                <a:lnTo>
                  <a:pt x="787" y="669"/>
                </a:lnTo>
                <a:lnTo>
                  <a:pt x="780" y="672"/>
                </a:lnTo>
                <a:lnTo>
                  <a:pt x="774" y="675"/>
                </a:lnTo>
                <a:lnTo>
                  <a:pt x="768" y="678"/>
                </a:lnTo>
                <a:lnTo>
                  <a:pt x="762" y="681"/>
                </a:lnTo>
                <a:lnTo>
                  <a:pt x="755" y="683"/>
                </a:lnTo>
                <a:lnTo>
                  <a:pt x="749" y="686"/>
                </a:lnTo>
                <a:lnTo>
                  <a:pt x="743" y="689"/>
                </a:lnTo>
                <a:lnTo>
                  <a:pt x="736" y="691"/>
                </a:lnTo>
                <a:lnTo>
                  <a:pt x="730" y="694"/>
                </a:lnTo>
                <a:lnTo>
                  <a:pt x="724" y="697"/>
                </a:lnTo>
                <a:lnTo>
                  <a:pt x="717" y="699"/>
                </a:lnTo>
                <a:lnTo>
                  <a:pt x="711" y="702"/>
                </a:lnTo>
                <a:lnTo>
                  <a:pt x="704" y="705"/>
                </a:lnTo>
                <a:lnTo>
                  <a:pt x="697" y="707"/>
                </a:lnTo>
                <a:lnTo>
                  <a:pt x="691" y="710"/>
                </a:lnTo>
                <a:lnTo>
                  <a:pt x="684" y="712"/>
                </a:lnTo>
                <a:lnTo>
                  <a:pt x="677" y="715"/>
                </a:lnTo>
                <a:lnTo>
                  <a:pt x="671" y="717"/>
                </a:lnTo>
                <a:lnTo>
                  <a:pt x="664" y="720"/>
                </a:lnTo>
                <a:lnTo>
                  <a:pt x="657" y="722"/>
                </a:lnTo>
                <a:lnTo>
                  <a:pt x="650" y="724"/>
                </a:lnTo>
                <a:lnTo>
                  <a:pt x="644" y="727"/>
                </a:lnTo>
                <a:lnTo>
                  <a:pt x="637" y="729"/>
                </a:lnTo>
                <a:lnTo>
                  <a:pt x="630" y="731"/>
                </a:lnTo>
                <a:lnTo>
                  <a:pt x="623" y="734"/>
                </a:lnTo>
                <a:lnTo>
                  <a:pt x="616" y="736"/>
                </a:lnTo>
                <a:lnTo>
                  <a:pt x="609" y="738"/>
                </a:lnTo>
                <a:lnTo>
                  <a:pt x="602" y="740"/>
                </a:lnTo>
                <a:lnTo>
                  <a:pt x="595" y="742"/>
                </a:lnTo>
                <a:lnTo>
                  <a:pt x="587" y="745"/>
                </a:lnTo>
                <a:lnTo>
                  <a:pt x="580" y="747"/>
                </a:lnTo>
                <a:lnTo>
                  <a:pt x="573" y="749"/>
                </a:lnTo>
                <a:lnTo>
                  <a:pt x="566" y="751"/>
                </a:lnTo>
                <a:lnTo>
                  <a:pt x="559" y="753"/>
                </a:lnTo>
                <a:lnTo>
                  <a:pt x="551" y="755"/>
                </a:lnTo>
                <a:lnTo>
                  <a:pt x="544" y="757"/>
                </a:lnTo>
                <a:lnTo>
                  <a:pt x="536" y="759"/>
                </a:lnTo>
                <a:lnTo>
                  <a:pt x="529" y="761"/>
                </a:lnTo>
                <a:lnTo>
                  <a:pt x="522" y="763"/>
                </a:lnTo>
                <a:lnTo>
                  <a:pt x="514" y="764"/>
                </a:lnTo>
                <a:lnTo>
                  <a:pt x="507" y="766"/>
                </a:lnTo>
                <a:lnTo>
                  <a:pt x="499" y="768"/>
                </a:lnTo>
                <a:lnTo>
                  <a:pt x="491" y="770"/>
                </a:lnTo>
                <a:lnTo>
                  <a:pt x="484" y="771"/>
                </a:lnTo>
                <a:lnTo>
                  <a:pt x="476" y="773"/>
                </a:lnTo>
                <a:lnTo>
                  <a:pt x="468" y="775"/>
                </a:lnTo>
                <a:lnTo>
                  <a:pt x="461" y="776"/>
                </a:lnTo>
                <a:lnTo>
                  <a:pt x="453" y="778"/>
                </a:lnTo>
                <a:lnTo>
                  <a:pt x="445" y="780"/>
                </a:lnTo>
                <a:lnTo>
                  <a:pt x="437" y="781"/>
                </a:lnTo>
                <a:lnTo>
                  <a:pt x="429" y="783"/>
                </a:lnTo>
                <a:lnTo>
                  <a:pt x="421" y="784"/>
                </a:lnTo>
                <a:lnTo>
                  <a:pt x="413" y="786"/>
                </a:lnTo>
                <a:lnTo>
                  <a:pt x="405" y="787"/>
                </a:lnTo>
                <a:lnTo>
                  <a:pt x="397" y="788"/>
                </a:lnTo>
                <a:lnTo>
                  <a:pt x="389" y="790"/>
                </a:lnTo>
                <a:lnTo>
                  <a:pt x="381" y="791"/>
                </a:lnTo>
                <a:lnTo>
                  <a:pt x="373" y="792"/>
                </a:lnTo>
                <a:lnTo>
                  <a:pt x="364" y="794"/>
                </a:lnTo>
                <a:lnTo>
                  <a:pt x="356" y="795"/>
                </a:lnTo>
                <a:lnTo>
                  <a:pt x="348" y="796"/>
                </a:lnTo>
                <a:lnTo>
                  <a:pt x="339" y="797"/>
                </a:lnTo>
                <a:lnTo>
                  <a:pt x="331" y="798"/>
                </a:lnTo>
                <a:lnTo>
                  <a:pt x="322" y="799"/>
                </a:lnTo>
                <a:lnTo>
                  <a:pt x="314" y="800"/>
                </a:lnTo>
                <a:lnTo>
                  <a:pt x="305" y="801"/>
                </a:lnTo>
                <a:lnTo>
                  <a:pt x="297" y="802"/>
                </a:lnTo>
                <a:lnTo>
                  <a:pt x="288" y="803"/>
                </a:lnTo>
                <a:lnTo>
                  <a:pt x="280" y="804"/>
                </a:lnTo>
                <a:lnTo>
                  <a:pt x="271" y="805"/>
                </a:lnTo>
                <a:lnTo>
                  <a:pt x="262" y="806"/>
                </a:lnTo>
                <a:lnTo>
                  <a:pt x="253" y="807"/>
                </a:lnTo>
                <a:lnTo>
                  <a:pt x="245" y="808"/>
                </a:lnTo>
                <a:lnTo>
                  <a:pt x="236" y="808"/>
                </a:lnTo>
                <a:lnTo>
                  <a:pt x="227" y="809"/>
                </a:lnTo>
                <a:lnTo>
                  <a:pt x="218" y="810"/>
                </a:lnTo>
                <a:lnTo>
                  <a:pt x="209" y="810"/>
                </a:lnTo>
                <a:lnTo>
                  <a:pt x="200" y="811"/>
                </a:lnTo>
                <a:lnTo>
                  <a:pt x="191" y="812"/>
                </a:lnTo>
                <a:lnTo>
                  <a:pt x="182" y="812"/>
                </a:lnTo>
                <a:lnTo>
                  <a:pt x="173" y="813"/>
                </a:lnTo>
                <a:lnTo>
                  <a:pt x="163" y="813"/>
                </a:lnTo>
                <a:lnTo>
                  <a:pt x="154" y="813"/>
                </a:lnTo>
                <a:lnTo>
                  <a:pt x="145" y="814"/>
                </a:lnTo>
                <a:lnTo>
                  <a:pt x="136" y="814"/>
                </a:lnTo>
                <a:lnTo>
                  <a:pt x="126" y="814"/>
                </a:lnTo>
                <a:lnTo>
                  <a:pt x="117" y="815"/>
                </a:lnTo>
                <a:lnTo>
                  <a:pt x="107" y="815"/>
                </a:lnTo>
                <a:lnTo>
                  <a:pt x="98" y="815"/>
                </a:lnTo>
                <a:lnTo>
                  <a:pt x="88" y="815"/>
                </a:lnTo>
                <a:lnTo>
                  <a:pt x="79" y="815"/>
                </a:lnTo>
                <a:lnTo>
                  <a:pt x="69" y="815"/>
                </a:lnTo>
                <a:lnTo>
                  <a:pt x="59" y="815"/>
                </a:lnTo>
                <a:lnTo>
                  <a:pt x="49" y="815"/>
                </a:lnTo>
                <a:lnTo>
                  <a:pt x="40" y="815"/>
                </a:lnTo>
                <a:lnTo>
                  <a:pt x="30" y="815"/>
                </a:lnTo>
                <a:lnTo>
                  <a:pt x="20" y="815"/>
                </a:lnTo>
                <a:lnTo>
                  <a:pt x="10" y="815"/>
                </a:lnTo>
                <a:lnTo>
                  <a:pt x="0" y="81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4" name="Freeform 148"/>
          <p:cNvSpPr>
            <a:spLocks noChangeArrowheads="1"/>
          </p:cNvSpPr>
          <p:nvPr/>
        </p:nvSpPr>
        <p:spPr bwMode="auto">
          <a:xfrm>
            <a:off x="4238625" y="3086100"/>
            <a:ext cx="889000" cy="812800"/>
          </a:xfrm>
          <a:custGeom>
            <a:avLst/>
            <a:gdLst>
              <a:gd name="T0" fmla="*/ 2147483646 w 560"/>
              <a:gd name="T1" fmla="*/ 2147483646 h 512"/>
              <a:gd name="T2" fmla="*/ 2147483646 w 560"/>
              <a:gd name="T3" fmla="*/ 2147483646 h 512"/>
              <a:gd name="T4" fmla="*/ 2147483646 w 560"/>
              <a:gd name="T5" fmla="*/ 2147483646 h 512"/>
              <a:gd name="T6" fmla="*/ 2147483646 w 560"/>
              <a:gd name="T7" fmla="*/ 2147483646 h 512"/>
              <a:gd name="T8" fmla="*/ 2147483646 w 560"/>
              <a:gd name="T9" fmla="*/ 2147483646 h 512"/>
              <a:gd name="T10" fmla="*/ 2147483646 w 560"/>
              <a:gd name="T11" fmla="*/ 2147483646 h 512"/>
              <a:gd name="T12" fmla="*/ 2147483646 w 560"/>
              <a:gd name="T13" fmla="*/ 2147483646 h 512"/>
              <a:gd name="T14" fmla="*/ 2147483646 w 560"/>
              <a:gd name="T15" fmla="*/ 2147483646 h 512"/>
              <a:gd name="T16" fmla="*/ 2147483646 w 560"/>
              <a:gd name="T17" fmla="*/ 2147483646 h 512"/>
              <a:gd name="T18" fmla="*/ 2147483646 w 560"/>
              <a:gd name="T19" fmla="*/ 2147483646 h 512"/>
              <a:gd name="T20" fmla="*/ 2147483646 w 560"/>
              <a:gd name="T21" fmla="*/ 2147483646 h 512"/>
              <a:gd name="T22" fmla="*/ 2147483646 w 560"/>
              <a:gd name="T23" fmla="*/ 2147483646 h 512"/>
              <a:gd name="T24" fmla="*/ 2147483646 w 560"/>
              <a:gd name="T25" fmla="*/ 2147483646 h 512"/>
              <a:gd name="T26" fmla="*/ 2147483646 w 560"/>
              <a:gd name="T27" fmla="*/ 2147483646 h 512"/>
              <a:gd name="T28" fmla="*/ 2147483646 w 560"/>
              <a:gd name="T29" fmla="*/ 2147483646 h 512"/>
              <a:gd name="T30" fmla="*/ 2147483646 w 560"/>
              <a:gd name="T31" fmla="*/ 2147483646 h 512"/>
              <a:gd name="T32" fmla="*/ 2147483646 w 560"/>
              <a:gd name="T33" fmla="*/ 2147483646 h 512"/>
              <a:gd name="T34" fmla="*/ 2147483646 w 560"/>
              <a:gd name="T35" fmla="*/ 2147483646 h 512"/>
              <a:gd name="T36" fmla="*/ 2147483646 w 560"/>
              <a:gd name="T37" fmla="*/ 2147483646 h 512"/>
              <a:gd name="T38" fmla="*/ 2147483646 w 560"/>
              <a:gd name="T39" fmla="*/ 2147483646 h 512"/>
              <a:gd name="T40" fmla="*/ 2147483646 w 560"/>
              <a:gd name="T41" fmla="*/ 2147483646 h 512"/>
              <a:gd name="T42" fmla="*/ 2147483646 w 560"/>
              <a:gd name="T43" fmla="*/ 2147483646 h 512"/>
              <a:gd name="T44" fmla="*/ 2147483646 w 560"/>
              <a:gd name="T45" fmla="*/ 2147483646 h 512"/>
              <a:gd name="T46" fmla="*/ 2147483646 w 560"/>
              <a:gd name="T47" fmla="*/ 2147483646 h 512"/>
              <a:gd name="T48" fmla="*/ 2147483646 w 560"/>
              <a:gd name="T49" fmla="*/ 2147483646 h 512"/>
              <a:gd name="T50" fmla="*/ 2147483646 w 560"/>
              <a:gd name="T51" fmla="*/ 2147483646 h 512"/>
              <a:gd name="T52" fmla="*/ 2147483646 w 560"/>
              <a:gd name="T53" fmla="*/ 2147483646 h 512"/>
              <a:gd name="T54" fmla="*/ 2147483646 w 560"/>
              <a:gd name="T55" fmla="*/ 2147483646 h 512"/>
              <a:gd name="T56" fmla="*/ 2147483646 w 560"/>
              <a:gd name="T57" fmla="*/ 2147483646 h 512"/>
              <a:gd name="T58" fmla="*/ 2147483646 w 560"/>
              <a:gd name="T59" fmla="*/ 2147483646 h 512"/>
              <a:gd name="T60" fmla="*/ 2147483646 w 560"/>
              <a:gd name="T61" fmla="*/ 2147483646 h 512"/>
              <a:gd name="T62" fmla="*/ 2147483646 w 560"/>
              <a:gd name="T63" fmla="*/ 2147483646 h 512"/>
              <a:gd name="T64" fmla="*/ 2147483646 w 560"/>
              <a:gd name="T65" fmla="*/ 2147483646 h 512"/>
              <a:gd name="T66" fmla="*/ 2147483646 w 560"/>
              <a:gd name="T67" fmla="*/ 2147483646 h 512"/>
              <a:gd name="T68" fmla="*/ 2147483646 w 560"/>
              <a:gd name="T69" fmla="*/ 2147483646 h 512"/>
              <a:gd name="T70" fmla="*/ 2147483646 w 560"/>
              <a:gd name="T71" fmla="*/ 2147483646 h 512"/>
              <a:gd name="T72" fmla="*/ 2147483646 w 560"/>
              <a:gd name="T73" fmla="*/ 2147483646 h 512"/>
              <a:gd name="T74" fmla="*/ 2147483646 w 560"/>
              <a:gd name="T75" fmla="*/ 2147483646 h 512"/>
              <a:gd name="T76" fmla="*/ 2147483646 w 560"/>
              <a:gd name="T77" fmla="*/ 2147483646 h 512"/>
              <a:gd name="T78" fmla="*/ 2147483646 w 560"/>
              <a:gd name="T79" fmla="*/ 2147483646 h 512"/>
              <a:gd name="T80" fmla="*/ 2147483646 w 560"/>
              <a:gd name="T81" fmla="*/ 2147483646 h 512"/>
              <a:gd name="T82" fmla="*/ 2147483646 w 560"/>
              <a:gd name="T83" fmla="*/ 2147483646 h 512"/>
              <a:gd name="T84" fmla="*/ 2147483646 w 560"/>
              <a:gd name="T85" fmla="*/ 2147483646 h 512"/>
              <a:gd name="T86" fmla="*/ 2147483646 w 560"/>
              <a:gd name="T87" fmla="*/ 2147483646 h 512"/>
              <a:gd name="T88" fmla="*/ 2147483646 w 560"/>
              <a:gd name="T89" fmla="*/ 2147483646 h 512"/>
              <a:gd name="T90" fmla="*/ 2147483646 w 560"/>
              <a:gd name="T91" fmla="*/ 2147483646 h 512"/>
              <a:gd name="T92" fmla="*/ 2147483646 w 560"/>
              <a:gd name="T93" fmla="*/ 2147483646 h 512"/>
              <a:gd name="T94" fmla="*/ 2147483646 w 560"/>
              <a:gd name="T95" fmla="*/ 2147483646 h 512"/>
              <a:gd name="T96" fmla="*/ 2147483646 w 560"/>
              <a:gd name="T97" fmla="*/ 2147483646 h 512"/>
              <a:gd name="T98" fmla="*/ 2147483646 w 560"/>
              <a:gd name="T99" fmla="*/ 2147483646 h 512"/>
              <a:gd name="T100" fmla="*/ 2147483646 w 560"/>
              <a:gd name="T101" fmla="*/ 0 h 5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60" h="512">
                <a:moveTo>
                  <a:pt x="0" y="512"/>
                </a:moveTo>
                <a:lnTo>
                  <a:pt x="9" y="509"/>
                </a:lnTo>
                <a:lnTo>
                  <a:pt x="18" y="507"/>
                </a:lnTo>
                <a:lnTo>
                  <a:pt x="26" y="504"/>
                </a:lnTo>
                <a:lnTo>
                  <a:pt x="35" y="501"/>
                </a:lnTo>
                <a:lnTo>
                  <a:pt x="43" y="498"/>
                </a:lnTo>
                <a:lnTo>
                  <a:pt x="52" y="496"/>
                </a:lnTo>
                <a:lnTo>
                  <a:pt x="60" y="493"/>
                </a:lnTo>
                <a:lnTo>
                  <a:pt x="68" y="490"/>
                </a:lnTo>
                <a:lnTo>
                  <a:pt x="76" y="487"/>
                </a:lnTo>
                <a:lnTo>
                  <a:pt x="83" y="484"/>
                </a:lnTo>
                <a:lnTo>
                  <a:pt x="91" y="481"/>
                </a:lnTo>
                <a:lnTo>
                  <a:pt x="98" y="478"/>
                </a:lnTo>
                <a:lnTo>
                  <a:pt x="105" y="474"/>
                </a:lnTo>
                <a:lnTo>
                  <a:pt x="113" y="471"/>
                </a:lnTo>
                <a:lnTo>
                  <a:pt x="120" y="468"/>
                </a:lnTo>
                <a:lnTo>
                  <a:pt x="126" y="465"/>
                </a:lnTo>
                <a:lnTo>
                  <a:pt x="133" y="462"/>
                </a:lnTo>
                <a:lnTo>
                  <a:pt x="140" y="458"/>
                </a:lnTo>
                <a:lnTo>
                  <a:pt x="146" y="455"/>
                </a:lnTo>
                <a:lnTo>
                  <a:pt x="152" y="452"/>
                </a:lnTo>
                <a:lnTo>
                  <a:pt x="158" y="449"/>
                </a:lnTo>
                <a:lnTo>
                  <a:pt x="165" y="445"/>
                </a:lnTo>
                <a:lnTo>
                  <a:pt x="170" y="442"/>
                </a:lnTo>
                <a:lnTo>
                  <a:pt x="176" y="438"/>
                </a:lnTo>
                <a:lnTo>
                  <a:pt x="182" y="435"/>
                </a:lnTo>
                <a:lnTo>
                  <a:pt x="187" y="431"/>
                </a:lnTo>
                <a:lnTo>
                  <a:pt x="193" y="428"/>
                </a:lnTo>
                <a:lnTo>
                  <a:pt x="198" y="424"/>
                </a:lnTo>
                <a:lnTo>
                  <a:pt x="203" y="421"/>
                </a:lnTo>
                <a:lnTo>
                  <a:pt x="208" y="417"/>
                </a:lnTo>
                <a:lnTo>
                  <a:pt x="213" y="414"/>
                </a:lnTo>
                <a:lnTo>
                  <a:pt x="218" y="410"/>
                </a:lnTo>
                <a:lnTo>
                  <a:pt x="223" y="406"/>
                </a:lnTo>
                <a:lnTo>
                  <a:pt x="228" y="403"/>
                </a:lnTo>
                <a:lnTo>
                  <a:pt x="232" y="399"/>
                </a:lnTo>
                <a:lnTo>
                  <a:pt x="237" y="395"/>
                </a:lnTo>
                <a:lnTo>
                  <a:pt x="241" y="392"/>
                </a:lnTo>
                <a:lnTo>
                  <a:pt x="245" y="388"/>
                </a:lnTo>
                <a:lnTo>
                  <a:pt x="250" y="384"/>
                </a:lnTo>
                <a:lnTo>
                  <a:pt x="254" y="380"/>
                </a:lnTo>
                <a:lnTo>
                  <a:pt x="258" y="377"/>
                </a:lnTo>
                <a:lnTo>
                  <a:pt x="261" y="373"/>
                </a:lnTo>
                <a:lnTo>
                  <a:pt x="265" y="369"/>
                </a:lnTo>
                <a:lnTo>
                  <a:pt x="269" y="365"/>
                </a:lnTo>
                <a:lnTo>
                  <a:pt x="273" y="361"/>
                </a:lnTo>
                <a:lnTo>
                  <a:pt x="276" y="357"/>
                </a:lnTo>
                <a:lnTo>
                  <a:pt x="280" y="354"/>
                </a:lnTo>
                <a:lnTo>
                  <a:pt x="283" y="350"/>
                </a:lnTo>
                <a:lnTo>
                  <a:pt x="286" y="346"/>
                </a:lnTo>
                <a:lnTo>
                  <a:pt x="290" y="342"/>
                </a:lnTo>
                <a:lnTo>
                  <a:pt x="293" y="338"/>
                </a:lnTo>
                <a:lnTo>
                  <a:pt x="296" y="334"/>
                </a:lnTo>
                <a:lnTo>
                  <a:pt x="299" y="330"/>
                </a:lnTo>
                <a:lnTo>
                  <a:pt x="302" y="326"/>
                </a:lnTo>
                <a:lnTo>
                  <a:pt x="305" y="322"/>
                </a:lnTo>
                <a:lnTo>
                  <a:pt x="307" y="318"/>
                </a:lnTo>
                <a:lnTo>
                  <a:pt x="310" y="314"/>
                </a:lnTo>
                <a:lnTo>
                  <a:pt x="313" y="310"/>
                </a:lnTo>
                <a:lnTo>
                  <a:pt x="316" y="306"/>
                </a:lnTo>
                <a:lnTo>
                  <a:pt x="318" y="303"/>
                </a:lnTo>
                <a:lnTo>
                  <a:pt x="321" y="299"/>
                </a:lnTo>
                <a:lnTo>
                  <a:pt x="323" y="295"/>
                </a:lnTo>
                <a:lnTo>
                  <a:pt x="326" y="291"/>
                </a:lnTo>
                <a:lnTo>
                  <a:pt x="328" y="287"/>
                </a:lnTo>
                <a:lnTo>
                  <a:pt x="330" y="283"/>
                </a:lnTo>
                <a:lnTo>
                  <a:pt x="333" y="279"/>
                </a:lnTo>
                <a:lnTo>
                  <a:pt x="335" y="275"/>
                </a:lnTo>
                <a:lnTo>
                  <a:pt x="337" y="271"/>
                </a:lnTo>
                <a:lnTo>
                  <a:pt x="339" y="267"/>
                </a:lnTo>
                <a:lnTo>
                  <a:pt x="341" y="263"/>
                </a:lnTo>
                <a:lnTo>
                  <a:pt x="343" y="259"/>
                </a:lnTo>
                <a:lnTo>
                  <a:pt x="345" y="255"/>
                </a:lnTo>
                <a:lnTo>
                  <a:pt x="347" y="251"/>
                </a:lnTo>
                <a:lnTo>
                  <a:pt x="349" y="247"/>
                </a:lnTo>
                <a:lnTo>
                  <a:pt x="351" y="243"/>
                </a:lnTo>
                <a:lnTo>
                  <a:pt x="353" y="239"/>
                </a:lnTo>
                <a:lnTo>
                  <a:pt x="355" y="235"/>
                </a:lnTo>
                <a:lnTo>
                  <a:pt x="357" y="231"/>
                </a:lnTo>
                <a:lnTo>
                  <a:pt x="359" y="227"/>
                </a:lnTo>
                <a:lnTo>
                  <a:pt x="361" y="223"/>
                </a:lnTo>
                <a:lnTo>
                  <a:pt x="363" y="219"/>
                </a:lnTo>
                <a:lnTo>
                  <a:pt x="364" y="215"/>
                </a:lnTo>
                <a:lnTo>
                  <a:pt x="366" y="211"/>
                </a:lnTo>
                <a:lnTo>
                  <a:pt x="368" y="207"/>
                </a:lnTo>
                <a:lnTo>
                  <a:pt x="370" y="204"/>
                </a:lnTo>
                <a:lnTo>
                  <a:pt x="371" y="200"/>
                </a:lnTo>
                <a:lnTo>
                  <a:pt x="373" y="196"/>
                </a:lnTo>
                <a:lnTo>
                  <a:pt x="375" y="192"/>
                </a:lnTo>
                <a:lnTo>
                  <a:pt x="377" y="188"/>
                </a:lnTo>
                <a:lnTo>
                  <a:pt x="378" y="184"/>
                </a:lnTo>
                <a:lnTo>
                  <a:pt x="380" y="181"/>
                </a:lnTo>
                <a:lnTo>
                  <a:pt x="382" y="177"/>
                </a:lnTo>
                <a:lnTo>
                  <a:pt x="384" y="173"/>
                </a:lnTo>
                <a:lnTo>
                  <a:pt x="385" y="169"/>
                </a:lnTo>
                <a:lnTo>
                  <a:pt x="387" y="165"/>
                </a:lnTo>
                <a:lnTo>
                  <a:pt x="389" y="162"/>
                </a:lnTo>
                <a:lnTo>
                  <a:pt x="391" y="158"/>
                </a:lnTo>
                <a:lnTo>
                  <a:pt x="393" y="154"/>
                </a:lnTo>
                <a:lnTo>
                  <a:pt x="394" y="151"/>
                </a:lnTo>
                <a:lnTo>
                  <a:pt x="396" y="147"/>
                </a:lnTo>
                <a:lnTo>
                  <a:pt x="398" y="143"/>
                </a:lnTo>
                <a:lnTo>
                  <a:pt x="400" y="140"/>
                </a:lnTo>
                <a:lnTo>
                  <a:pt x="402" y="136"/>
                </a:lnTo>
                <a:lnTo>
                  <a:pt x="404" y="133"/>
                </a:lnTo>
                <a:lnTo>
                  <a:pt x="406" y="129"/>
                </a:lnTo>
                <a:lnTo>
                  <a:pt x="408" y="126"/>
                </a:lnTo>
                <a:lnTo>
                  <a:pt x="410" y="122"/>
                </a:lnTo>
                <a:lnTo>
                  <a:pt x="412" y="119"/>
                </a:lnTo>
                <a:lnTo>
                  <a:pt x="414" y="115"/>
                </a:lnTo>
                <a:lnTo>
                  <a:pt x="416" y="112"/>
                </a:lnTo>
                <a:lnTo>
                  <a:pt x="418" y="108"/>
                </a:lnTo>
                <a:lnTo>
                  <a:pt x="420" y="105"/>
                </a:lnTo>
                <a:lnTo>
                  <a:pt x="422" y="102"/>
                </a:lnTo>
                <a:lnTo>
                  <a:pt x="425" y="98"/>
                </a:lnTo>
                <a:lnTo>
                  <a:pt x="427" y="95"/>
                </a:lnTo>
                <a:lnTo>
                  <a:pt x="429" y="92"/>
                </a:lnTo>
                <a:lnTo>
                  <a:pt x="432" y="89"/>
                </a:lnTo>
                <a:lnTo>
                  <a:pt x="434" y="85"/>
                </a:lnTo>
                <a:lnTo>
                  <a:pt x="437" y="82"/>
                </a:lnTo>
                <a:lnTo>
                  <a:pt x="439" y="79"/>
                </a:lnTo>
                <a:lnTo>
                  <a:pt x="442" y="76"/>
                </a:lnTo>
                <a:lnTo>
                  <a:pt x="444" y="73"/>
                </a:lnTo>
                <a:lnTo>
                  <a:pt x="447" y="70"/>
                </a:lnTo>
                <a:lnTo>
                  <a:pt x="450" y="67"/>
                </a:lnTo>
                <a:lnTo>
                  <a:pt x="453" y="64"/>
                </a:lnTo>
                <a:lnTo>
                  <a:pt x="456" y="61"/>
                </a:lnTo>
                <a:lnTo>
                  <a:pt x="459" y="58"/>
                </a:lnTo>
                <a:lnTo>
                  <a:pt x="462" y="55"/>
                </a:lnTo>
                <a:lnTo>
                  <a:pt x="465" y="53"/>
                </a:lnTo>
                <a:lnTo>
                  <a:pt x="468" y="50"/>
                </a:lnTo>
                <a:lnTo>
                  <a:pt x="471" y="47"/>
                </a:lnTo>
                <a:lnTo>
                  <a:pt x="475" y="44"/>
                </a:lnTo>
                <a:lnTo>
                  <a:pt x="478" y="42"/>
                </a:lnTo>
                <a:lnTo>
                  <a:pt x="481" y="39"/>
                </a:lnTo>
                <a:lnTo>
                  <a:pt x="485" y="36"/>
                </a:lnTo>
                <a:lnTo>
                  <a:pt x="489" y="34"/>
                </a:lnTo>
                <a:lnTo>
                  <a:pt x="492" y="31"/>
                </a:lnTo>
                <a:lnTo>
                  <a:pt x="496" y="29"/>
                </a:lnTo>
                <a:lnTo>
                  <a:pt x="500" y="27"/>
                </a:lnTo>
                <a:lnTo>
                  <a:pt x="504" y="24"/>
                </a:lnTo>
                <a:lnTo>
                  <a:pt x="508" y="22"/>
                </a:lnTo>
                <a:lnTo>
                  <a:pt x="513" y="20"/>
                </a:lnTo>
                <a:lnTo>
                  <a:pt x="517" y="17"/>
                </a:lnTo>
                <a:lnTo>
                  <a:pt x="521" y="15"/>
                </a:lnTo>
                <a:lnTo>
                  <a:pt x="526" y="13"/>
                </a:lnTo>
                <a:lnTo>
                  <a:pt x="530" y="11"/>
                </a:lnTo>
                <a:lnTo>
                  <a:pt x="535" y="9"/>
                </a:lnTo>
                <a:lnTo>
                  <a:pt x="540" y="7"/>
                </a:lnTo>
                <a:lnTo>
                  <a:pt x="545" y="5"/>
                </a:lnTo>
                <a:lnTo>
                  <a:pt x="550" y="3"/>
                </a:lnTo>
                <a:lnTo>
                  <a:pt x="555" y="1"/>
                </a:lnTo>
                <a:lnTo>
                  <a:pt x="56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5" name="Freeform 149"/>
          <p:cNvSpPr>
            <a:spLocks noChangeArrowheads="1"/>
          </p:cNvSpPr>
          <p:nvPr/>
        </p:nvSpPr>
        <p:spPr bwMode="auto">
          <a:xfrm>
            <a:off x="5127625" y="2957513"/>
            <a:ext cx="1352550" cy="128587"/>
          </a:xfrm>
          <a:custGeom>
            <a:avLst/>
            <a:gdLst>
              <a:gd name="T0" fmla="*/ 2147483646 w 852"/>
              <a:gd name="T1" fmla="*/ 2147483646 h 81"/>
              <a:gd name="T2" fmla="*/ 2147483646 w 852"/>
              <a:gd name="T3" fmla="*/ 2147483646 h 81"/>
              <a:gd name="T4" fmla="*/ 2147483646 w 852"/>
              <a:gd name="T5" fmla="*/ 2147483646 h 81"/>
              <a:gd name="T6" fmla="*/ 2147483646 w 852"/>
              <a:gd name="T7" fmla="*/ 2147483646 h 81"/>
              <a:gd name="T8" fmla="*/ 2147483646 w 852"/>
              <a:gd name="T9" fmla="*/ 2147483646 h 81"/>
              <a:gd name="T10" fmla="*/ 2147483646 w 852"/>
              <a:gd name="T11" fmla="*/ 2147483646 h 81"/>
              <a:gd name="T12" fmla="*/ 2147483646 w 852"/>
              <a:gd name="T13" fmla="*/ 2147483646 h 81"/>
              <a:gd name="T14" fmla="*/ 2147483646 w 852"/>
              <a:gd name="T15" fmla="*/ 2147483646 h 81"/>
              <a:gd name="T16" fmla="*/ 2147483646 w 852"/>
              <a:gd name="T17" fmla="*/ 2147483646 h 81"/>
              <a:gd name="T18" fmla="*/ 2147483646 w 852"/>
              <a:gd name="T19" fmla="*/ 2147483646 h 81"/>
              <a:gd name="T20" fmla="*/ 2147483646 w 852"/>
              <a:gd name="T21" fmla="*/ 2147483646 h 81"/>
              <a:gd name="T22" fmla="*/ 2147483646 w 852"/>
              <a:gd name="T23" fmla="*/ 2147483646 h 81"/>
              <a:gd name="T24" fmla="*/ 2147483646 w 852"/>
              <a:gd name="T25" fmla="*/ 2147483646 h 81"/>
              <a:gd name="T26" fmla="*/ 2147483646 w 852"/>
              <a:gd name="T27" fmla="*/ 2147483646 h 81"/>
              <a:gd name="T28" fmla="*/ 2147483646 w 852"/>
              <a:gd name="T29" fmla="*/ 2147483646 h 81"/>
              <a:gd name="T30" fmla="*/ 2147483646 w 852"/>
              <a:gd name="T31" fmla="*/ 2147483646 h 81"/>
              <a:gd name="T32" fmla="*/ 2147483646 w 852"/>
              <a:gd name="T33" fmla="*/ 2147483646 h 81"/>
              <a:gd name="T34" fmla="*/ 2147483646 w 852"/>
              <a:gd name="T35" fmla="*/ 2147483646 h 81"/>
              <a:gd name="T36" fmla="*/ 2147483646 w 852"/>
              <a:gd name="T37" fmla="*/ 2147483646 h 81"/>
              <a:gd name="T38" fmla="*/ 2147483646 w 852"/>
              <a:gd name="T39" fmla="*/ 2147483646 h 81"/>
              <a:gd name="T40" fmla="*/ 2147483646 w 852"/>
              <a:gd name="T41" fmla="*/ 2147483646 h 81"/>
              <a:gd name="T42" fmla="*/ 2147483646 w 852"/>
              <a:gd name="T43" fmla="*/ 2147483646 h 81"/>
              <a:gd name="T44" fmla="*/ 2147483646 w 852"/>
              <a:gd name="T45" fmla="*/ 2147483646 h 81"/>
              <a:gd name="T46" fmla="*/ 2147483646 w 852"/>
              <a:gd name="T47" fmla="*/ 2147483646 h 81"/>
              <a:gd name="T48" fmla="*/ 2147483646 w 852"/>
              <a:gd name="T49" fmla="*/ 2147483646 h 81"/>
              <a:gd name="T50" fmla="*/ 2147483646 w 852"/>
              <a:gd name="T51" fmla="*/ 2147483646 h 81"/>
              <a:gd name="T52" fmla="*/ 2147483646 w 852"/>
              <a:gd name="T53" fmla="*/ 2147483646 h 81"/>
              <a:gd name="T54" fmla="*/ 2147483646 w 852"/>
              <a:gd name="T55" fmla="*/ 2147483646 h 81"/>
              <a:gd name="T56" fmla="*/ 2147483646 w 852"/>
              <a:gd name="T57" fmla="*/ 2147483646 h 81"/>
              <a:gd name="T58" fmla="*/ 2147483646 w 852"/>
              <a:gd name="T59" fmla="*/ 2147483646 h 81"/>
              <a:gd name="T60" fmla="*/ 2147483646 w 852"/>
              <a:gd name="T61" fmla="*/ 2147483646 h 81"/>
              <a:gd name="T62" fmla="*/ 2147483646 w 852"/>
              <a:gd name="T63" fmla="*/ 2147483646 h 81"/>
              <a:gd name="T64" fmla="*/ 2147483646 w 852"/>
              <a:gd name="T65" fmla="*/ 2147483646 h 81"/>
              <a:gd name="T66" fmla="*/ 2147483646 w 852"/>
              <a:gd name="T67" fmla="*/ 2147483646 h 81"/>
              <a:gd name="T68" fmla="*/ 2147483646 w 852"/>
              <a:gd name="T69" fmla="*/ 2147483646 h 81"/>
              <a:gd name="T70" fmla="*/ 2147483646 w 852"/>
              <a:gd name="T71" fmla="*/ 2147483646 h 81"/>
              <a:gd name="T72" fmla="*/ 2147483646 w 852"/>
              <a:gd name="T73" fmla="*/ 0 h 81"/>
              <a:gd name="T74" fmla="*/ 2147483646 w 852"/>
              <a:gd name="T75" fmla="*/ 0 h 81"/>
              <a:gd name="T76" fmla="*/ 2147483646 w 852"/>
              <a:gd name="T77" fmla="*/ 0 h 81"/>
              <a:gd name="T78" fmla="*/ 2147483646 w 852"/>
              <a:gd name="T79" fmla="*/ 0 h 81"/>
              <a:gd name="T80" fmla="*/ 2147483646 w 852"/>
              <a:gd name="T81" fmla="*/ 0 h 81"/>
              <a:gd name="T82" fmla="*/ 2147483646 w 852"/>
              <a:gd name="T83" fmla="*/ 0 h 81"/>
              <a:gd name="T84" fmla="*/ 2147483646 w 852"/>
              <a:gd name="T85" fmla="*/ 0 h 81"/>
              <a:gd name="T86" fmla="*/ 2147483646 w 852"/>
              <a:gd name="T87" fmla="*/ 0 h 81"/>
              <a:gd name="T88" fmla="*/ 2147483646 w 852"/>
              <a:gd name="T89" fmla="*/ 2147483646 h 81"/>
              <a:gd name="T90" fmla="*/ 2147483646 w 852"/>
              <a:gd name="T91" fmla="*/ 2147483646 h 81"/>
              <a:gd name="T92" fmla="*/ 2147483646 w 852"/>
              <a:gd name="T93" fmla="*/ 2147483646 h 81"/>
              <a:gd name="T94" fmla="*/ 2147483646 w 852"/>
              <a:gd name="T95" fmla="*/ 2147483646 h 81"/>
              <a:gd name="T96" fmla="*/ 2147483646 w 852"/>
              <a:gd name="T97" fmla="*/ 2147483646 h 81"/>
              <a:gd name="T98" fmla="*/ 2147483646 w 852"/>
              <a:gd name="T99" fmla="*/ 2147483646 h 81"/>
              <a:gd name="T100" fmla="*/ 2147483646 w 852"/>
              <a:gd name="T101" fmla="*/ 2147483646 h 81"/>
              <a:gd name="T102" fmla="*/ 2147483646 w 852"/>
              <a:gd name="T103" fmla="*/ 2147483646 h 81"/>
              <a:gd name="T104" fmla="*/ 2147483646 w 852"/>
              <a:gd name="T105" fmla="*/ 2147483646 h 81"/>
              <a:gd name="T106" fmla="*/ 2147483646 w 852"/>
              <a:gd name="T107" fmla="*/ 2147483646 h 81"/>
              <a:gd name="T108" fmla="*/ 2147483646 w 852"/>
              <a:gd name="T109" fmla="*/ 2147483646 h 81"/>
              <a:gd name="T110" fmla="*/ 2147483646 w 852"/>
              <a:gd name="T111" fmla="*/ 2147483646 h 81"/>
              <a:gd name="T112" fmla="*/ 2147483646 w 852"/>
              <a:gd name="T113" fmla="*/ 2147483646 h 81"/>
              <a:gd name="T114" fmla="*/ 2147483646 w 852"/>
              <a:gd name="T115" fmla="*/ 2147483646 h 81"/>
              <a:gd name="T116" fmla="*/ 2147483646 w 852"/>
              <a:gd name="T117" fmla="*/ 2147483646 h 81"/>
              <a:gd name="T118" fmla="*/ 2147483646 w 852"/>
              <a:gd name="T119" fmla="*/ 2147483646 h 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52" h="81">
                <a:moveTo>
                  <a:pt x="0" y="81"/>
                </a:moveTo>
                <a:lnTo>
                  <a:pt x="7" y="78"/>
                </a:lnTo>
                <a:lnTo>
                  <a:pt x="14" y="76"/>
                </a:lnTo>
                <a:lnTo>
                  <a:pt x="20" y="74"/>
                </a:lnTo>
                <a:lnTo>
                  <a:pt x="27" y="72"/>
                </a:lnTo>
                <a:lnTo>
                  <a:pt x="33" y="70"/>
                </a:lnTo>
                <a:lnTo>
                  <a:pt x="40" y="68"/>
                </a:lnTo>
                <a:lnTo>
                  <a:pt x="46" y="66"/>
                </a:lnTo>
                <a:lnTo>
                  <a:pt x="53" y="64"/>
                </a:lnTo>
                <a:lnTo>
                  <a:pt x="59" y="62"/>
                </a:lnTo>
                <a:lnTo>
                  <a:pt x="65" y="60"/>
                </a:lnTo>
                <a:lnTo>
                  <a:pt x="72" y="58"/>
                </a:lnTo>
                <a:lnTo>
                  <a:pt x="78" y="56"/>
                </a:lnTo>
                <a:lnTo>
                  <a:pt x="84" y="54"/>
                </a:lnTo>
                <a:lnTo>
                  <a:pt x="90" y="52"/>
                </a:lnTo>
                <a:lnTo>
                  <a:pt x="96" y="51"/>
                </a:lnTo>
                <a:lnTo>
                  <a:pt x="103" y="49"/>
                </a:lnTo>
                <a:lnTo>
                  <a:pt x="109" y="47"/>
                </a:lnTo>
                <a:lnTo>
                  <a:pt x="115" y="46"/>
                </a:lnTo>
                <a:lnTo>
                  <a:pt x="121" y="44"/>
                </a:lnTo>
                <a:lnTo>
                  <a:pt x="127" y="43"/>
                </a:lnTo>
                <a:lnTo>
                  <a:pt x="133" y="41"/>
                </a:lnTo>
                <a:lnTo>
                  <a:pt x="139" y="39"/>
                </a:lnTo>
                <a:lnTo>
                  <a:pt x="145" y="38"/>
                </a:lnTo>
                <a:lnTo>
                  <a:pt x="151" y="37"/>
                </a:lnTo>
                <a:lnTo>
                  <a:pt x="157" y="35"/>
                </a:lnTo>
                <a:lnTo>
                  <a:pt x="162" y="34"/>
                </a:lnTo>
                <a:lnTo>
                  <a:pt x="168" y="32"/>
                </a:lnTo>
                <a:lnTo>
                  <a:pt x="174" y="31"/>
                </a:lnTo>
                <a:lnTo>
                  <a:pt x="180" y="30"/>
                </a:lnTo>
                <a:lnTo>
                  <a:pt x="186" y="29"/>
                </a:lnTo>
                <a:lnTo>
                  <a:pt x="192" y="27"/>
                </a:lnTo>
                <a:lnTo>
                  <a:pt x="198" y="26"/>
                </a:lnTo>
                <a:lnTo>
                  <a:pt x="203" y="25"/>
                </a:lnTo>
                <a:lnTo>
                  <a:pt x="209" y="24"/>
                </a:lnTo>
                <a:lnTo>
                  <a:pt x="215" y="23"/>
                </a:lnTo>
                <a:lnTo>
                  <a:pt x="221" y="22"/>
                </a:lnTo>
                <a:lnTo>
                  <a:pt x="227" y="21"/>
                </a:lnTo>
                <a:lnTo>
                  <a:pt x="232" y="19"/>
                </a:lnTo>
                <a:lnTo>
                  <a:pt x="238" y="18"/>
                </a:lnTo>
                <a:lnTo>
                  <a:pt x="244" y="18"/>
                </a:lnTo>
                <a:lnTo>
                  <a:pt x="250" y="17"/>
                </a:lnTo>
                <a:lnTo>
                  <a:pt x="256" y="16"/>
                </a:lnTo>
                <a:lnTo>
                  <a:pt x="262" y="15"/>
                </a:lnTo>
                <a:lnTo>
                  <a:pt x="268" y="14"/>
                </a:lnTo>
                <a:lnTo>
                  <a:pt x="273" y="13"/>
                </a:lnTo>
                <a:lnTo>
                  <a:pt x="279" y="12"/>
                </a:lnTo>
                <a:lnTo>
                  <a:pt x="285" y="12"/>
                </a:lnTo>
                <a:lnTo>
                  <a:pt x="291" y="11"/>
                </a:lnTo>
                <a:lnTo>
                  <a:pt x="297" y="10"/>
                </a:lnTo>
                <a:lnTo>
                  <a:pt x="303" y="9"/>
                </a:lnTo>
                <a:lnTo>
                  <a:pt x="309" y="9"/>
                </a:lnTo>
                <a:lnTo>
                  <a:pt x="315" y="8"/>
                </a:lnTo>
                <a:lnTo>
                  <a:pt x="321" y="7"/>
                </a:lnTo>
                <a:lnTo>
                  <a:pt x="327" y="7"/>
                </a:lnTo>
                <a:lnTo>
                  <a:pt x="333" y="6"/>
                </a:lnTo>
                <a:lnTo>
                  <a:pt x="339" y="6"/>
                </a:lnTo>
                <a:lnTo>
                  <a:pt x="346" y="5"/>
                </a:lnTo>
                <a:lnTo>
                  <a:pt x="352" y="5"/>
                </a:lnTo>
                <a:lnTo>
                  <a:pt x="358" y="4"/>
                </a:lnTo>
                <a:lnTo>
                  <a:pt x="364" y="4"/>
                </a:lnTo>
                <a:lnTo>
                  <a:pt x="371" y="3"/>
                </a:lnTo>
                <a:lnTo>
                  <a:pt x="377" y="3"/>
                </a:lnTo>
                <a:lnTo>
                  <a:pt x="383" y="3"/>
                </a:lnTo>
                <a:lnTo>
                  <a:pt x="390" y="2"/>
                </a:lnTo>
                <a:lnTo>
                  <a:pt x="396" y="2"/>
                </a:lnTo>
                <a:lnTo>
                  <a:pt x="403" y="2"/>
                </a:lnTo>
                <a:lnTo>
                  <a:pt x="409" y="1"/>
                </a:lnTo>
                <a:lnTo>
                  <a:pt x="416" y="1"/>
                </a:lnTo>
                <a:lnTo>
                  <a:pt x="422" y="1"/>
                </a:lnTo>
                <a:lnTo>
                  <a:pt x="429" y="1"/>
                </a:lnTo>
                <a:lnTo>
                  <a:pt x="436" y="1"/>
                </a:lnTo>
                <a:lnTo>
                  <a:pt x="443" y="0"/>
                </a:lnTo>
                <a:lnTo>
                  <a:pt x="450" y="0"/>
                </a:lnTo>
                <a:lnTo>
                  <a:pt x="457" y="0"/>
                </a:lnTo>
                <a:lnTo>
                  <a:pt x="464" y="0"/>
                </a:lnTo>
                <a:lnTo>
                  <a:pt x="471" y="0"/>
                </a:lnTo>
                <a:lnTo>
                  <a:pt x="478" y="0"/>
                </a:lnTo>
                <a:lnTo>
                  <a:pt x="485" y="0"/>
                </a:lnTo>
                <a:lnTo>
                  <a:pt x="492" y="0"/>
                </a:lnTo>
                <a:lnTo>
                  <a:pt x="499" y="0"/>
                </a:lnTo>
                <a:lnTo>
                  <a:pt x="507" y="0"/>
                </a:lnTo>
                <a:lnTo>
                  <a:pt x="514" y="0"/>
                </a:lnTo>
                <a:lnTo>
                  <a:pt x="522" y="0"/>
                </a:lnTo>
                <a:lnTo>
                  <a:pt x="529" y="0"/>
                </a:lnTo>
                <a:lnTo>
                  <a:pt x="537" y="0"/>
                </a:lnTo>
                <a:lnTo>
                  <a:pt x="545" y="0"/>
                </a:lnTo>
                <a:lnTo>
                  <a:pt x="552" y="0"/>
                </a:lnTo>
                <a:lnTo>
                  <a:pt x="560" y="0"/>
                </a:lnTo>
                <a:lnTo>
                  <a:pt x="568" y="1"/>
                </a:lnTo>
                <a:lnTo>
                  <a:pt x="576" y="1"/>
                </a:lnTo>
                <a:lnTo>
                  <a:pt x="584" y="1"/>
                </a:lnTo>
                <a:lnTo>
                  <a:pt x="593" y="1"/>
                </a:lnTo>
                <a:lnTo>
                  <a:pt x="601" y="2"/>
                </a:lnTo>
                <a:lnTo>
                  <a:pt x="609" y="2"/>
                </a:lnTo>
                <a:lnTo>
                  <a:pt x="618" y="2"/>
                </a:lnTo>
                <a:lnTo>
                  <a:pt x="626" y="2"/>
                </a:lnTo>
                <a:lnTo>
                  <a:pt x="635" y="3"/>
                </a:lnTo>
                <a:lnTo>
                  <a:pt x="644" y="3"/>
                </a:lnTo>
                <a:lnTo>
                  <a:pt x="653" y="3"/>
                </a:lnTo>
                <a:lnTo>
                  <a:pt x="662" y="4"/>
                </a:lnTo>
                <a:lnTo>
                  <a:pt x="671" y="4"/>
                </a:lnTo>
                <a:lnTo>
                  <a:pt x="680" y="4"/>
                </a:lnTo>
                <a:lnTo>
                  <a:pt x="689" y="5"/>
                </a:lnTo>
                <a:lnTo>
                  <a:pt x="698" y="5"/>
                </a:lnTo>
                <a:lnTo>
                  <a:pt x="708" y="6"/>
                </a:lnTo>
                <a:lnTo>
                  <a:pt x="717" y="6"/>
                </a:lnTo>
                <a:lnTo>
                  <a:pt x="727" y="7"/>
                </a:lnTo>
                <a:lnTo>
                  <a:pt x="737" y="7"/>
                </a:lnTo>
                <a:lnTo>
                  <a:pt x="747" y="8"/>
                </a:lnTo>
                <a:lnTo>
                  <a:pt x="757" y="8"/>
                </a:lnTo>
                <a:lnTo>
                  <a:pt x="767" y="9"/>
                </a:lnTo>
                <a:lnTo>
                  <a:pt x="777" y="9"/>
                </a:lnTo>
                <a:lnTo>
                  <a:pt x="787" y="10"/>
                </a:lnTo>
                <a:lnTo>
                  <a:pt x="798" y="10"/>
                </a:lnTo>
                <a:lnTo>
                  <a:pt x="808" y="11"/>
                </a:lnTo>
                <a:lnTo>
                  <a:pt x="819" y="11"/>
                </a:lnTo>
                <a:lnTo>
                  <a:pt x="830" y="12"/>
                </a:lnTo>
                <a:lnTo>
                  <a:pt x="841" y="13"/>
                </a:lnTo>
                <a:lnTo>
                  <a:pt x="852" y="13"/>
                </a:lnTo>
              </a:path>
            </a:pathLst>
          </a:custGeom>
          <a:noFill/>
          <a:ln w="9981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6" name="Oval 150"/>
          <p:cNvSpPr>
            <a:spLocks noChangeArrowheads="1"/>
          </p:cNvSpPr>
          <p:nvPr/>
        </p:nvSpPr>
        <p:spPr bwMode="auto">
          <a:xfrm>
            <a:off x="3552825" y="3698875"/>
            <a:ext cx="723900" cy="720725"/>
          </a:xfrm>
          <a:prstGeom prst="ellipse">
            <a:avLst/>
          </a:prstGeom>
          <a:noFill/>
          <a:ln w="998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87" name="Rectangle 151"/>
          <p:cNvSpPr>
            <a:spLocks noChangeArrowheads="1"/>
          </p:cNvSpPr>
          <p:nvPr/>
        </p:nvSpPr>
        <p:spPr bwMode="auto">
          <a:xfrm>
            <a:off x="1901825" y="542925"/>
            <a:ext cx="4310063" cy="5845175"/>
          </a:xfrm>
          <a:prstGeom prst="rect">
            <a:avLst/>
          </a:prstGeom>
          <a:noFill/>
          <a:ln w="29942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88" name="Freeform 152"/>
          <p:cNvSpPr>
            <a:spLocks noChangeArrowheads="1"/>
          </p:cNvSpPr>
          <p:nvPr/>
        </p:nvSpPr>
        <p:spPr bwMode="auto">
          <a:xfrm>
            <a:off x="1901825" y="34718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9" name="Text Box 153"/>
          <p:cNvSpPr txBox="1">
            <a:spLocks noChangeArrowheads="1"/>
          </p:cNvSpPr>
          <p:nvPr/>
        </p:nvSpPr>
        <p:spPr bwMode="auto">
          <a:xfrm>
            <a:off x="1695450" y="6618288"/>
            <a:ext cx="5084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Circular Load: (Major Principal Stress)/(Surface Stress)</a:t>
            </a:r>
          </a:p>
        </p:txBody>
      </p:sp>
      <p:grpSp>
        <p:nvGrpSpPr>
          <p:cNvPr id="14490" name="Group 3"/>
          <p:cNvGrpSpPr>
            <a:grpSpLocks/>
          </p:cNvGrpSpPr>
          <p:nvPr/>
        </p:nvGrpSpPr>
        <p:grpSpPr bwMode="auto">
          <a:xfrm>
            <a:off x="1492250" y="4279900"/>
            <a:ext cx="836613" cy="438150"/>
            <a:chOff x="1339237" y="4279900"/>
            <a:chExt cx="836612" cy="438150"/>
          </a:xfrm>
        </p:grpSpPr>
        <p:sp>
          <p:nvSpPr>
            <p:cNvPr id="14557" name="Rectangle 154"/>
            <p:cNvSpPr>
              <a:spLocks noChangeArrowheads="1"/>
            </p:cNvSpPr>
            <p:nvPr/>
          </p:nvSpPr>
          <p:spPr bwMode="auto">
            <a:xfrm>
              <a:off x="1494812" y="4286250"/>
              <a:ext cx="45085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4558" name="Rectangle 155"/>
            <p:cNvSpPr>
              <a:spLocks noChangeArrowheads="1"/>
            </p:cNvSpPr>
            <p:nvPr/>
          </p:nvSpPr>
          <p:spPr bwMode="auto">
            <a:xfrm>
              <a:off x="1659912" y="4395788"/>
              <a:ext cx="174625" cy="187325"/>
            </a:xfrm>
            <a:prstGeom prst="rect">
              <a:avLst/>
            </a:prstGeom>
            <a:solidFill>
              <a:srgbClr val="FFCC00"/>
            </a:solidFill>
            <a:ln w="998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4559" name="Freeform 156"/>
            <p:cNvSpPr>
              <a:spLocks noChangeArrowheads="1"/>
            </p:cNvSpPr>
            <p:nvPr/>
          </p:nvSpPr>
          <p:spPr bwMode="auto">
            <a:xfrm>
              <a:off x="1834537" y="4484688"/>
              <a:ext cx="128587" cy="0"/>
            </a:xfrm>
            <a:custGeom>
              <a:avLst/>
              <a:gdLst>
                <a:gd name="T0" fmla="*/ 0 w 81"/>
                <a:gd name="T1" fmla="*/ 2147483646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81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0" name="Freeform 157"/>
            <p:cNvSpPr>
              <a:spLocks noChangeArrowheads="1"/>
            </p:cNvSpPr>
            <p:nvPr/>
          </p:nvSpPr>
          <p:spPr bwMode="auto">
            <a:xfrm>
              <a:off x="1831362" y="4471988"/>
              <a:ext cx="47625" cy="12700"/>
            </a:xfrm>
            <a:custGeom>
              <a:avLst/>
              <a:gdLst>
                <a:gd name="T0" fmla="*/ 0 w 30"/>
                <a:gd name="T1" fmla="*/ 2147483646 h 8"/>
                <a:gd name="T2" fmla="*/ 2147483646 w 30"/>
                <a:gd name="T3" fmla="*/ 0 h 8"/>
                <a:gd name="T4" fmla="*/ 2147483646 w 30"/>
                <a:gd name="T5" fmla="*/ 2147483646 h 8"/>
                <a:gd name="T6" fmla="*/ 0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lnTo>
                    <a:pt x="30" y="0"/>
                  </a:lnTo>
                  <a:lnTo>
                    <a:pt x="29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1" name="Freeform 158"/>
            <p:cNvSpPr>
              <a:spLocks noChangeArrowheads="1"/>
            </p:cNvSpPr>
            <p:nvPr/>
          </p:nvSpPr>
          <p:spPr bwMode="auto">
            <a:xfrm>
              <a:off x="1831362" y="4484688"/>
              <a:ext cx="47625" cy="12700"/>
            </a:xfrm>
            <a:custGeom>
              <a:avLst/>
              <a:gdLst>
                <a:gd name="T0" fmla="*/ 0 w 30"/>
                <a:gd name="T1" fmla="*/ 0 h 8"/>
                <a:gd name="T2" fmla="*/ 2147483646 w 30"/>
                <a:gd name="T3" fmla="*/ 2147483646 h 8"/>
                <a:gd name="T4" fmla="*/ 2147483646 w 30"/>
                <a:gd name="T5" fmla="*/ 0 h 8"/>
                <a:gd name="T6" fmla="*/ 0 w 30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0"/>
                  </a:moveTo>
                  <a:lnTo>
                    <a:pt x="30" y="8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2" name="Freeform 159"/>
            <p:cNvSpPr>
              <a:spLocks noChangeArrowheads="1"/>
            </p:cNvSpPr>
            <p:nvPr/>
          </p:nvSpPr>
          <p:spPr bwMode="auto">
            <a:xfrm>
              <a:off x="1742462" y="4344988"/>
              <a:ext cx="12700" cy="49212"/>
            </a:xfrm>
            <a:custGeom>
              <a:avLst/>
              <a:gdLst>
                <a:gd name="T0" fmla="*/ 0 w 8"/>
                <a:gd name="T1" fmla="*/ 2147483646 h 31"/>
                <a:gd name="T2" fmla="*/ 2147483646 w 8"/>
                <a:gd name="T3" fmla="*/ 0 h 31"/>
                <a:gd name="T4" fmla="*/ 2147483646 w 8"/>
                <a:gd name="T5" fmla="*/ 2147483646 h 31"/>
                <a:gd name="T6" fmla="*/ 0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0" y="31"/>
                  </a:moveTo>
                  <a:lnTo>
                    <a:pt x="8" y="0"/>
                  </a:lnTo>
                  <a:lnTo>
                    <a:pt x="1" y="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3" name="Freeform 160"/>
            <p:cNvSpPr>
              <a:spLocks noChangeArrowheads="1"/>
            </p:cNvSpPr>
            <p:nvPr/>
          </p:nvSpPr>
          <p:spPr bwMode="auto">
            <a:xfrm>
              <a:off x="1729762" y="4346575"/>
              <a:ext cx="12700" cy="49213"/>
            </a:xfrm>
            <a:custGeom>
              <a:avLst/>
              <a:gdLst>
                <a:gd name="T0" fmla="*/ 2147483646 w 8"/>
                <a:gd name="T1" fmla="*/ 2147483646 h 31"/>
                <a:gd name="T2" fmla="*/ 0 w 8"/>
                <a:gd name="T3" fmla="*/ 0 h 31"/>
                <a:gd name="T4" fmla="*/ 2147483646 w 8"/>
                <a:gd name="T5" fmla="*/ 2147483646 h 31"/>
                <a:gd name="T6" fmla="*/ 2147483646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31"/>
                  </a:moveTo>
                  <a:lnTo>
                    <a:pt x="0" y="0"/>
                  </a:lnTo>
                  <a:lnTo>
                    <a:pt x="8" y="2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4" name="Freeform 161"/>
            <p:cNvSpPr>
              <a:spLocks noChangeArrowheads="1"/>
            </p:cNvSpPr>
            <p:nvPr/>
          </p:nvSpPr>
          <p:spPr bwMode="auto">
            <a:xfrm>
              <a:off x="1742462" y="427990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5" name="Freeform 162"/>
            <p:cNvSpPr>
              <a:spLocks noChangeArrowheads="1"/>
            </p:cNvSpPr>
            <p:nvPr/>
          </p:nvSpPr>
          <p:spPr bwMode="auto">
            <a:xfrm>
              <a:off x="1528149" y="4492625"/>
              <a:ext cx="128588" cy="0"/>
            </a:xfrm>
            <a:custGeom>
              <a:avLst/>
              <a:gdLst>
                <a:gd name="T0" fmla="*/ 2147483646 w 81"/>
                <a:gd name="T1" fmla="*/ 0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81" y="0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6" name="Freeform 163"/>
            <p:cNvSpPr>
              <a:spLocks noChangeArrowheads="1"/>
            </p:cNvSpPr>
            <p:nvPr/>
          </p:nvSpPr>
          <p:spPr bwMode="auto">
            <a:xfrm>
              <a:off x="1613874" y="4479925"/>
              <a:ext cx="47625" cy="12700"/>
            </a:xfrm>
            <a:custGeom>
              <a:avLst/>
              <a:gdLst>
                <a:gd name="T0" fmla="*/ 2147483646 w 30"/>
                <a:gd name="T1" fmla="*/ 2147483646 h 8"/>
                <a:gd name="T2" fmla="*/ 0 w 30"/>
                <a:gd name="T3" fmla="*/ 0 h 8"/>
                <a:gd name="T4" fmla="*/ 2147483646 w 30"/>
                <a:gd name="T5" fmla="*/ 2147483646 h 8"/>
                <a:gd name="T6" fmla="*/ 2147483646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30" y="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7" name="Freeform 164"/>
            <p:cNvSpPr>
              <a:spLocks noChangeArrowheads="1"/>
            </p:cNvSpPr>
            <p:nvPr/>
          </p:nvSpPr>
          <p:spPr bwMode="auto">
            <a:xfrm>
              <a:off x="1613874" y="4492625"/>
              <a:ext cx="49213" cy="12700"/>
            </a:xfrm>
            <a:custGeom>
              <a:avLst/>
              <a:gdLst>
                <a:gd name="T0" fmla="*/ 2147483646 w 31"/>
                <a:gd name="T1" fmla="*/ 0 h 8"/>
                <a:gd name="T2" fmla="*/ 0 w 31"/>
                <a:gd name="T3" fmla="*/ 2147483646 h 8"/>
                <a:gd name="T4" fmla="*/ 2147483646 w 31"/>
                <a:gd name="T5" fmla="*/ 2147483646 h 8"/>
                <a:gd name="T6" fmla="*/ 2147483646 w 3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8">
                  <a:moveTo>
                    <a:pt x="31" y="0"/>
                  </a:moveTo>
                  <a:lnTo>
                    <a:pt x="0" y="8"/>
                  </a:lnTo>
                  <a:lnTo>
                    <a:pt x="2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8" name="Freeform 165"/>
            <p:cNvSpPr>
              <a:spLocks noChangeArrowheads="1"/>
            </p:cNvSpPr>
            <p:nvPr/>
          </p:nvSpPr>
          <p:spPr bwMode="auto">
            <a:xfrm>
              <a:off x="1744049" y="4587875"/>
              <a:ext cx="12700" cy="47625"/>
            </a:xfrm>
            <a:custGeom>
              <a:avLst/>
              <a:gdLst>
                <a:gd name="T0" fmla="*/ 0 w 8"/>
                <a:gd name="T1" fmla="*/ 0 h 30"/>
                <a:gd name="T2" fmla="*/ 2147483646 w 8"/>
                <a:gd name="T3" fmla="*/ 2147483646 h 30"/>
                <a:gd name="T4" fmla="*/ 0 w 8"/>
                <a:gd name="T5" fmla="*/ 2147483646 h 30"/>
                <a:gd name="T6" fmla="*/ 0 w 8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0">
                  <a:moveTo>
                    <a:pt x="0" y="0"/>
                  </a:moveTo>
                  <a:lnTo>
                    <a:pt x="8" y="3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9" name="Freeform 166"/>
            <p:cNvSpPr>
              <a:spLocks noChangeArrowheads="1"/>
            </p:cNvSpPr>
            <p:nvPr/>
          </p:nvSpPr>
          <p:spPr bwMode="auto">
            <a:xfrm>
              <a:off x="1731349" y="4586288"/>
              <a:ext cx="12700" cy="49212"/>
            </a:xfrm>
            <a:custGeom>
              <a:avLst/>
              <a:gdLst>
                <a:gd name="T0" fmla="*/ 2147483646 w 8"/>
                <a:gd name="T1" fmla="*/ 0 h 31"/>
                <a:gd name="T2" fmla="*/ 0 w 8"/>
                <a:gd name="T3" fmla="*/ 2147483646 h 31"/>
                <a:gd name="T4" fmla="*/ 2147483646 w 8"/>
                <a:gd name="T5" fmla="*/ 2147483646 h 31"/>
                <a:gd name="T6" fmla="*/ 2147483646 w 8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0"/>
                  </a:moveTo>
                  <a:lnTo>
                    <a:pt x="0" y="31"/>
                  </a:lnTo>
                  <a:lnTo>
                    <a:pt x="8" y="2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70" name="Freeform 167"/>
            <p:cNvSpPr>
              <a:spLocks noChangeArrowheads="1"/>
            </p:cNvSpPr>
            <p:nvPr/>
          </p:nvSpPr>
          <p:spPr bwMode="auto">
            <a:xfrm>
              <a:off x="1744049" y="460375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71" name="Text Box 168"/>
            <p:cNvSpPr txBox="1">
              <a:spLocks noChangeArrowheads="1"/>
            </p:cNvSpPr>
            <p:nvPr/>
          </p:nvSpPr>
          <p:spPr bwMode="auto">
            <a:xfrm>
              <a:off x="1617049" y="4287838"/>
              <a:ext cx="195263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72" name="Text Box 169"/>
            <p:cNvSpPr txBox="1">
              <a:spLocks noChangeArrowheads="1"/>
            </p:cNvSpPr>
            <p:nvPr/>
          </p:nvSpPr>
          <p:spPr bwMode="auto">
            <a:xfrm>
              <a:off x="1628162" y="4635500"/>
              <a:ext cx="193675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73" name="Text Box 170"/>
            <p:cNvSpPr txBox="1">
              <a:spLocks noChangeArrowheads="1"/>
            </p:cNvSpPr>
            <p:nvPr/>
          </p:nvSpPr>
          <p:spPr bwMode="auto">
            <a:xfrm>
              <a:off x="1978999" y="4457700"/>
              <a:ext cx="196850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σx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574" name="Text Box 171"/>
            <p:cNvSpPr txBox="1">
              <a:spLocks noChangeArrowheads="1"/>
            </p:cNvSpPr>
            <p:nvPr/>
          </p:nvSpPr>
          <p:spPr bwMode="auto">
            <a:xfrm>
              <a:off x="1339237" y="4464050"/>
              <a:ext cx="195262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x</a:t>
              </a: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4491" name="Freeform 172"/>
          <p:cNvSpPr>
            <a:spLocks noChangeArrowheads="1"/>
          </p:cNvSpPr>
          <p:nvPr/>
        </p:nvSpPr>
        <p:spPr bwMode="auto">
          <a:xfrm>
            <a:off x="3438525" y="3322638"/>
            <a:ext cx="1092200" cy="1287462"/>
          </a:xfrm>
          <a:custGeom>
            <a:avLst/>
            <a:gdLst>
              <a:gd name="T0" fmla="*/ 2147483646 w 688"/>
              <a:gd name="T1" fmla="*/ 0 h 811"/>
              <a:gd name="T2" fmla="*/ 0 w 688"/>
              <a:gd name="T3" fmla="*/ 2147483646 h 81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8" h="811">
                <a:moveTo>
                  <a:pt x="688" y="0"/>
                </a:moveTo>
                <a:lnTo>
                  <a:pt x="0" y="811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2" name="Freeform 173"/>
          <p:cNvSpPr>
            <a:spLocks noChangeArrowheads="1"/>
          </p:cNvSpPr>
          <p:nvPr/>
        </p:nvSpPr>
        <p:spPr bwMode="auto">
          <a:xfrm>
            <a:off x="6502400" y="3171825"/>
            <a:ext cx="1092200" cy="1285875"/>
          </a:xfrm>
          <a:custGeom>
            <a:avLst/>
            <a:gdLst>
              <a:gd name="T0" fmla="*/ 2147483646 w 688"/>
              <a:gd name="T1" fmla="*/ 0 h 810"/>
              <a:gd name="T2" fmla="*/ 0 w 688"/>
              <a:gd name="T3" fmla="*/ 2147483646 h 8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8" h="810">
                <a:moveTo>
                  <a:pt x="688" y="0"/>
                </a:moveTo>
                <a:lnTo>
                  <a:pt x="0" y="81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3" name="Freeform 174"/>
          <p:cNvSpPr>
            <a:spLocks noChangeArrowheads="1"/>
          </p:cNvSpPr>
          <p:nvPr/>
        </p:nvSpPr>
        <p:spPr bwMode="auto">
          <a:xfrm>
            <a:off x="6519863" y="4440238"/>
            <a:ext cx="493712" cy="0"/>
          </a:xfrm>
          <a:custGeom>
            <a:avLst/>
            <a:gdLst>
              <a:gd name="T0" fmla="*/ 0 w 311"/>
              <a:gd name="T1" fmla="*/ 2147483646 w 311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11">
                <a:moveTo>
                  <a:pt x="0" y="0"/>
                </a:moveTo>
                <a:lnTo>
                  <a:pt x="311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4" name="Freeform 175"/>
          <p:cNvSpPr>
            <a:spLocks noChangeArrowheads="1"/>
          </p:cNvSpPr>
          <p:nvPr/>
        </p:nvSpPr>
        <p:spPr bwMode="auto">
          <a:xfrm>
            <a:off x="6667500" y="4283075"/>
            <a:ext cx="101600" cy="157163"/>
          </a:xfrm>
          <a:custGeom>
            <a:avLst/>
            <a:gdLst>
              <a:gd name="T0" fmla="*/ 0 w 64"/>
              <a:gd name="T1" fmla="*/ 0 h 99"/>
              <a:gd name="T2" fmla="*/ 2147483646 w 64"/>
              <a:gd name="T3" fmla="*/ 2147483646 h 99"/>
              <a:gd name="T4" fmla="*/ 2147483646 w 64"/>
              <a:gd name="T5" fmla="*/ 2147483646 h 99"/>
              <a:gd name="T6" fmla="*/ 2147483646 w 64"/>
              <a:gd name="T7" fmla="*/ 2147483646 h 99"/>
              <a:gd name="T8" fmla="*/ 2147483646 w 64"/>
              <a:gd name="T9" fmla="*/ 2147483646 h 99"/>
              <a:gd name="T10" fmla="*/ 2147483646 w 64"/>
              <a:gd name="T11" fmla="*/ 2147483646 h 99"/>
              <a:gd name="T12" fmla="*/ 2147483646 w 64"/>
              <a:gd name="T13" fmla="*/ 2147483646 h 99"/>
              <a:gd name="T14" fmla="*/ 2147483646 w 64"/>
              <a:gd name="T15" fmla="*/ 2147483646 h 99"/>
              <a:gd name="T16" fmla="*/ 2147483646 w 64"/>
              <a:gd name="T17" fmla="*/ 2147483646 h 99"/>
              <a:gd name="T18" fmla="*/ 2147483646 w 64"/>
              <a:gd name="T19" fmla="*/ 2147483646 h 99"/>
              <a:gd name="T20" fmla="*/ 2147483646 w 64"/>
              <a:gd name="T21" fmla="*/ 2147483646 h 99"/>
              <a:gd name="T22" fmla="*/ 2147483646 w 64"/>
              <a:gd name="T23" fmla="*/ 2147483646 h 99"/>
              <a:gd name="T24" fmla="*/ 2147483646 w 64"/>
              <a:gd name="T25" fmla="*/ 2147483646 h 99"/>
              <a:gd name="T26" fmla="*/ 2147483646 w 64"/>
              <a:gd name="T27" fmla="*/ 2147483646 h 99"/>
              <a:gd name="T28" fmla="*/ 2147483646 w 64"/>
              <a:gd name="T29" fmla="*/ 2147483646 h 99"/>
              <a:gd name="T30" fmla="*/ 2147483646 w 64"/>
              <a:gd name="T31" fmla="*/ 2147483646 h 99"/>
              <a:gd name="T32" fmla="*/ 2147483646 w 64"/>
              <a:gd name="T33" fmla="*/ 2147483646 h 99"/>
              <a:gd name="T34" fmla="*/ 2147483646 w 64"/>
              <a:gd name="T35" fmla="*/ 2147483646 h 99"/>
              <a:gd name="T36" fmla="*/ 2147483646 w 64"/>
              <a:gd name="T37" fmla="*/ 2147483646 h 99"/>
              <a:gd name="T38" fmla="*/ 2147483646 w 64"/>
              <a:gd name="T39" fmla="*/ 2147483646 h 99"/>
              <a:gd name="T40" fmla="*/ 2147483646 w 64"/>
              <a:gd name="T41" fmla="*/ 2147483646 h 99"/>
              <a:gd name="T42" fmla="*/ 2147483646 w 64"/>
              <a:gd name="T43" fmla="*/ 2147483646 h 99"/>
              <a:gd name="T44" fmla="*/ 2147483646 w 64"/>
              <a:gd name="T45" fmla="*/ 2147483646 h 99"/>
              <a:gd name="T46" fmla="*/ 2147483646 w 64"/>
              <a:gd name="T47" fmla="*/ 2147483646 h 99"/>
              <a:gd name="T48" fmla="*/ 2147483646 w 64"/>
              <a:gd name="T49" fmla="*/ 2147483646 h 99"/>
              <a:gd name="T50" fmla="*/ 2147483646 w 64"/>
              <a:gd name="T51" fmla="*/ 2147483646 h 99"/>
              <a:gd name="T52" fmla="*/ 2147483646 w 64"/>
              <a:gd name="T53" fmla="*/ 2147483646 h 9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4" h="99">
                <a:moveTo>
                  <a:pt x="0" y="0"/>
                </a:moveTo>
                <a:lnTo>
                  <a:pt x="10" y="1"/>
                </a:lnTo>
                <a:lnTo>
                  <a:pt x="20" y="3"/>
                </a:lnTo>
                <a:lnTo>
                  <a:pt x="28" y="6"/>
                </a:lnTo>
                <a:lnTo>
                  <a:pt x="36" y="9"/>
                </a:lnTo>
                <a:lnTo>
                  <a:pt x="42" y="13"/>
                </a:lnTo>
                <a:lnTo>
                  <a:pt x="47" y="17"/>
                </a:lnTo>
                <a:lnTo>
                  <a:pt x="52" y="22"/>
                </a:lnTo>
                <a:lnTo>
                  <a:pt x="55" y="26"/>
                </a:lnTo>
                <a:lnTo>
                  <a:pt x="58" y="31"/>
                </a:lnTo>
                <a:lnTo>
                  <a:pt x="60" y="37"/>
                </a:lnTo>
                <a:lnTo>
                  <a:pt x="62" y="42"/>
                </a:lnTo>
                <a:lnTo>
                  <a:pt x="63" y="47"/>
                </a:lnTo>
                <a:lnTo>
                  <a:pt x="64" y="53"/>
                </a:lnTo>
                <a:lnTo>
                  <a:pt x="64" y="58"/>
                </a:lnTo>
                <a:lnTo>
                  <a:pt x="63" y="64"/>
                </a:lnTo>
                <a:lnTo>
                  <a:pt x="63" y="69"/>
                </a:lnTo>
                <a:lnTo>
                  <a:pt x="62" y="74"/>
                </a:lnTo>
                <a:lnTo>
                  <a:pt x="61" y="79"/>
                </a:lnTo>
                <a:lnTo>
                  <a:pt x="60" y="83"/>
                </a:lnTo>
                <a:lnTo>
                  <a:pt x="59" y="87"/>
                </a:lnTo>
                <a:lnTo>
                  <a:pt x="57" y="91"/>
                </a:lnTo>
                <a:lnTo>
                  <a:pt x="56" y="94"/>
                </a:lnTo>
                <a:lnTo>
                  <a:pt x="55" y="96"/>
                </a:lnTo>
                <a:lnTo>
                  <a:pt x="54" y="98"/>
                </a:lnTo>
                <a:lnTo>
                  <a:pt x="54" y="99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5" name="Text Box 176"/>
          <p:cNvSpPr txBox="1">
            <a:spLocks noChangeArrowheads="1"/>
          </p:cNvSpPr>
          <p:nvPr/>
        </p:nvSpPr>
        <p:spPr bwMode="auto">
          <a:xfrm>
            <a:off x="6778625" y="4249738"/>
            <a:ext cx="19843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θ</a:t>
            </a:r>
          </a:p>
        </p:txBody>
      </p:sp>
      <p:grpSp>
        <p:nvGrpSpPr>
          <p:cNvPr id="14496" name="Group 176"/>
          <p:cNvGrpSpPr>
            <a:grpSpLocks/>
          </p:cNvGrpSpPr>
          <p:nvPr/>
        </p:nvGrpSpPr>
        <p:grpSpPr bwMode="auto">
          <a:xfrm>
            <a:off x="6561138" y="350838"/>
            <a:ext cx="2573337" cy="1682750"/>
            <a:chOff x="-741363" y="204788"/>
            <a:chExt cx="10523538" cy="6881812"/>
          </a:xfrm>
        </p:grpSpPr>
        <p:sp>
          <p:nvSpPr>
            <p:cNvPr id="14535" name="Freeform 2"/>
            <p:cNvSpPr>
              <a:spLocks noChangeArrowheads="1"/>
            </p:cNvSpPr>
            <p:nvPr/>
          </p:nvSpPr>
          <p:spPr bwMode="auto">
            <a:xfrm>
              <a:off x="-741363" y="1135063"/>
              <a:ext cx="10523538" cy="1465262"/>
            </a:xfrm>
            <a:custGeom>
              <a:avLst/>
              <a:gdLst>
                <a:gd name="T0" fmla="*/ 2147483646 w 6629"/>
                <a:gd name="T1" fmla="*/ 0 h 923"/>
                <a:gd name="T2" fmla="*/ 2147483646 w 6629"/>
                <a:gd name="T3" fmla="*/ 0 h 923"/>
                <a:gd name="T4" fmla="*/ 2147483646 w 6629"/>
                <a:gd name="T5" fmla="*/ 2147483646 h 923"/>
                <a:gd name="T6" fmla="*/ 0 w 6629"/>
                <a:gd name="T7" fmla="*/ 2147483646 h 923"/>
                <a:gd name="T8" fmla="*/ 2147483646 w 6629"/>
                <a:gd name="T9" fmla="*/ 0 h 9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29" h="923">
                  <a:moveTo>
                    <a:pt x="1124" y="0"/>
                  </a:moveTo>
                  <a:lnTo>
                    <a:pt x="6629" y="0"/>
                  </a:lnTo>
                  <a:lnTo>
                    <a:pt x="5505" y="923"/>
                  </a:lnTo>
                  <a:lnTo>
                    <a:pt x="0" y="923"/>
                  </a:lnTo>
                  <a:lnTo>
                    <a:pt x="1124" y="0"/>
                  </a:lnTo>
                  <a:close/>
                </a:path>
              </a:pathLst>
            </a:custGeom>
            <a:gradFill rotWithShape="0">
              <a:gsLst>
                <a:gs pos="0">
                  <a:srgbClr val="FFE0C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6" name="Rectangle 3"/>
            <p:cNvSpPr>
              <a:spLocks noChangeArrowheads="1"/>
            </p:cNvSpPr>
            <p:nvPr/>
          </p:nvSpPr>
          <p:spPr bwMode="auto">
            <a:xfrm>
              <a:off x="-741363" y="2600325"/>
              <a:ext cx="8739188" cy="448627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E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4537" name="Freeform 4"/>
            <p:cNvSpPr>
              <a:spLocks/>
            </p:cNvSpPr>
            <p:nvPr/>
          </p:nvSpPr>
          <p:spPr bwMode="auto">
            <a:xfrm>
              <a:off x="3484563" y="2600325"/>
              <a:ext cx="0" cy="2752725"/>
            </a:xfrm>
            <a:custGeom>
              <a:avLst/>
              <a:gdLst>
                <a:gd name="T0" fmla="*/ 2147483646 h 1734"/>
                <a:gd name="T1" fmla="*/ 0 h 173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734">
                  <a:moveTo>
                    <a:pt x="0" y="1734"/>
                  </a:moveTo>
                  <a:lnTo>
                    <a:pt x="0" y="0"/>
                  </a:lnTo>
                </a:path>
              </a:pathLst>
            </a:custGeom>
            <a:noFill/>
            <a:ln w="25783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8" name="Freeform 5"/>
            <p:cNvSpPr>
              <a:spLocks/>
            </p:cNvSpPr>
            <p:nvPr/>
          </p:nvSpPr>
          <p:spPr bwMode="auto">
            <a:xfrm>
              <a:off x="3522663" y="2600325"/>
              <a:ext cx="3703637" cy="0"/>
            </a:xfrm>
            <a:custGeom>
              <a:avLst/>
              <a:gdLst>
                <a:gd name="T0" fmla="*/ 2147483646 w 2333"/>
                <a:gd name="T1" fmla="*/ 0 w 233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333">
                  <a:moveTo>
                    <a:pt x="2333" y="0"/>
                  </a:moveTo>
                  <a:lnTo>
                    <a:pt x="0" y="0"/>
                  </a:lnTo>
                </a:path>
              </a:pathLst>
            </a:custGeom>
            <a:noFill/>
            <a:ln w="25783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9" name="Oval 6"/>
            <p:cNvSpPr>
              <a:spLocks noChangeArrowheads="1"/>
            </p:cNvSpPr>
            <p:nvPr/>
          </p:nvSpPr>
          <p:spPr bwMode="auto">
            <a:xfrm>
              <a:off x="1560513" y="2160588"/>
              <a:ext cx="3848100" cy="793750"/>
            </a:xfrm>
            <a:prstGeom prst="ellipse">
              <a:avLst/>
            </a:prstGeom>
            <a:solidFill>
              <a:srgbClr val="FFFFFF"/>
            </a:solidFill>
            <a:ln w="1330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4540" name="Freeform 7"/>
            <p:cNvSpPr>
              <a:spLocks noChangeArrowheads="1"/>
            </p:cNvSpPr>
            <p:nvPr/>
          </p:nvSpPr>
          <p:spPr bwMode="auto">
            <a:xfrm>
              <a:off x="1558925" y="2143125"/>
              <a:ext cx="3851275" cy="808038"/>
            </a:xfrm>
            <a:custGeom>
              <a:avLst/>
              <a:gdLst>
                <a:gd name="T0" fmla="*/ 2147483646 w 2426"/>
                <a:gd name="T1" fmla="*/ 0 h 509"/>
                <a:gd name="T2" fmla="*/ 2147483646 w 2426"/>
                <a:gd name="T3" fmla="*/ 0 h 509"/>
                <a:gd name="T4" fmla="*/ 2147483646 w 2426"/>
                <a:gd name="T5" fmla="*/ 0 h 509"/>
                <a:gd name="T6" fmla="*/ 2147483646 w 2426"/>
                <a:gd name="T7" fmla="*/ 0 h 509"/>
                <a:gd name="T8" fmla="*/ 2147483646 w 2426"/>
                <a:gd name="T9" fmla="*/ 0 h 509"/>
                <a:gd name="T10" fmla="*/ 2147483646 w 2426"/>
                <a:gd name="T11" fmla="*/ 0 h 509"/>
                <a:gd name="T12" fmla="*/ 2147483646 w 2426"/>
                <a:gd name="T13" fmla="*/ 0 h 509"/>
                <a:gd name="T14" fmla="*/ 2147483646 w 2426"/>
                <a:gd name="T15" fmla="*/ 0 h 509"/>
                <a:gd name="T16" fmla="*/ 2147483646 w 2426"/>
                <a:gd name="T17" fmla="*/ 0 h 509"/>
                <a:gd name="T18" fmla="*/ 2147483646 w 2426"/>
                <a:gd name="T19" fmla="*/ 0 h 509"/>
                <a:gd name="T20" fmla="*/ 2147483646 w 2426"/>
                <a:gd name="T21" fmla="*/ 0 h 509"/>
                <a:gd name="T22" fmla="*/ 2147483646 w 2426"/>
                <a:gd name="T23" fmla="*/ 0 h 509"/>
                <a:gd name="T24" fmla="*/ 2147483646 w 2426"/>
                <a:gd name="T25" fmla="*/ 0 h 509"/>
                <a:gd name="T26" fmla="*/ 2147483646 w 2426"/>
                <a:gd name="T27" fmla="*/ 0 h 509"/>
                <a:gd name="T28" fmla="*/ 2147483646 w 2426"/>
                <a:gd name="T29" fmla="*/ 0 h 509"/>
                <a:gd name="T30" fmla="*/ 2147483646 w 2426"/>
                <a:gd name="T31" fmla="*/ 0 h 509"/>
                <a:gd name="T32" fmla="*/ 2147483646 w 2426"/>
                <a:gd name="T33" fmla="*/ 0 h 509"/>
                <a:gd name="T34" fmla="*/ 2147483646 w 2426"/>
                <a:gd name="T35" fmla="*/ 0 h 509"/>
                <a:gd name="T36" fmla="*/ 2147483646 w 2426"/>
                <a:gd name="T37" fmla="*/ 0 h 509"/>
                <a:gd name="T38" fmla="*/ 2147483646 w 2426"/>
                <a:gd name="T39" fmla="*/ 0 h 509"/>
                <a:gd name="T40" fmla="*/ 2147483646 w 2426"/>
                <a:gd name="T41" fmla="*/ 0 h 509"/>
                <a:gd name="T42" fmla="*/ 2147483646 w 2426"/>
                <a:gd name="T43" fmla="*/ 0 h 509"/>
                <a:gd name="T44" fmla="*/ 2147483646 w 2426"/>
                <a:gd name="T45" fmla="*/ 0 h 509"/>
                <a:gd name="T46" fmla="*/ 2147483646 w 2426"/>
                <a:gd name="T47" fmla="*/ 0 h 509"/>
                <a:gd name="T48" fmla="*/ 2147483646 w 2426"/>
                <a:gd name="T49" fmla="*/ 0 h 509"/>
                <a:gd name="T50" fmla="*/ 2147483646 w 2426"/>
                <a:gd name="T51" fmla="*/ 0 h 509"/>
                <a:gd name="T52" fmla="*/ 2147483646 w 2426"/>
                <a:gd name="T53" fmla="*/ 0 h 509"/>
                <a:gd name="T54" fmla="*/ 2147483646 w 2426"/>
                <a:gd name="T55" fmla="*/ 0 h 509"/>
                <a:gd name="T56" fmla="*/ 2147483646 w 2426"/>
                <a:gd name="T57" fmla="*/ 2147483646 h 509"/>
                <a:gd name="T58" fmla="*/ 2147483646 w 2426"/>
                <a:gd name="T59" fmla="*/ 2147483646 h 509"/>
                <a:gd name="T60" fmla="*/ 2147483646 w 2426"/>
                <a:gd name="T61" fmla="*/ 2147483646 h 509"/>
                <a:gd name="T62" fmla="*/ 2147483646 w 2426"/>
                <a:gd name="T63" fmla="*/ 2147483646 h 509"/>
                <a:gd name="T64" fmla="*/ 2147483646 w 2426"/>
                <a:gd name="T65" fmla="*/ 2147483646 h 509"/>
                <a:gd name="T66" fmla="*/ 2147483646 w 2426"/>
                <a:gd name="T67" fmla="*/ 2147483646 h 509"/>
                <a:gd name="T68" fmla="*/ 2147483646 w 2426"/>
                <a:gd name="T69" fmla="*/ 2147483646 h 509"/>
                <a:gd name="T70" fmla="*/ 2147483646 w 2426"/>
                <a:gd name="T71" fmla="*/ 2147483646 h 509"/>
                <a:gd name="T72" fmla="*/ 2147483646 w 2426"/>
                <a:gd name="T73" fmla="*/ 2147483646 h 509"/>
                <a:gd name="T74" fmla="*/ 2147483646 w 2426"/>
                <a:gd name="T75" fmla="*/ 2147483646 h 509"/>
                <a:gd name="T76" fmla="*/ 2147483646 w 2426"/>
                <a:gd name="T77" fmla="*/ 2147483646 h 509"/>
                <a:gd name="T78" fmla="*/ 2147483646 w 2426"/>
                <a:gd name="T79" fmla="*/ 2147483646 h 509"/>
                <a:gd name="T80" fmla="*/ 2147483646 w 2426"/>
                <a:gd name="T81" fmla="*/ 2147483646 h 509"/>
                <a:gd name="T82" fmla="*/ 2147483646 w 2426"/>
                <a:gd name="T83" fmla="*/ 2147483646 h 509"/>
                <a:gd name="T84" fmla="*/ 2147483646 w 2426"/>
                <a:gd name="T85" fmla="*/ 2147483646 h 509"/>
                <a:gd name="T86" fmla="*/ 2147483646 w 2426"/>
                <a:gd name="T87" fmla="*/ 2147483646 h 509"/>
                <a:gd name="T88" fmla="*/ 2147483646 w 2426"/>
                <a:gd name="T89" fmla="*/ 2147483646 h 509"/>
                <a:gd name="T90" fmla="*/ 2147483646 w 2426"/>
                <a:gd name="T91" fmla="*/ 2147483646 h 509"/>
                <a:gd name="T92" fmla="*/ 2147483646 w 2426"/>
                <a:gd name="T93" fmla="*/ 2147483646 h 509"/>
                <a:gd name="T94" fmla="*/ 2147483646 w 2426"/>
                <a:gd name="T95" fmla="*/ 2147483646 h 509"/>
                <a:gd name="T96" fmla="*/ 2147483646 w 2426"/>
                <a:gd name="T97" fmla="*/ 2147483646 h 509"/>
                <a:gd name="T98" fmla="*/ 2147483646 w 2426"/>
                <a:gd name="T99" fmla="*/ 2147483646 h 509"/>
                <a:gd name="T100" fmla="*/ 2147483646 w 2426"/>
                <a:gd name="T101" fmla="*/ 2147483646 h 509"/>
                <a:gd name="T102" fmla="*/ 2147483646 w 2426"/>
                <a:gd name="T103" fmla="*/ 2147483646 h 509"/>
                <a:gd name="T104" fmla="*/ 2147483646 w 2426"/>
                <a:gd name="T105" fmla="*/ 2147483646 h 509"/>
                <a:gd name="T106" fmla="*/ 2147483646 w 2426"/>
                <a:gd name="T107" fmla="*/ 2147483646 h 509"/>
                <a:gd name="T108" fmla="*/ 2147483646 w 2426"/>
                <a:gd name="T109" fmla="*/ 2147483646 h 509"/>
                <a:gd name="T110" fmla="*/ 2147483646 w 2426"/>
                <a:gd name="T111" fmla="*/ 2147483646 h 509"/>
                <a:gd name="T112" fmla="*/ 2147483646 w 2426"/>
                <a:gd name="T113" fmla="*/ 2147483646 h 509"/>
                <a:gd name="T114" fmla="*/ 2147483646 w 2426"/>
                <a:gd name="T115" fmla="*/ 2147483646 h 509"/>
                <a:gd name="T116" fmla="*/ 2147483646 w 2426"/>
                <a:gd name="T117" fmla="*/ 2147483646 h 509"/>
                <a:gd name="T118" fmla="*/ 2147483646 w 2426"/>
                <a:gd name="T119" fmla="*/ 2147483646 h 509"/>
                <a:gd name="T120" fmla="*/ 0 w 2426"/>
                <a:gd name="T121" fmla="*/ 2147483646 h 509"/>
                <a:gd name="T122" fmla="*/ 0 w 2426"/>
                <a:gd name="T123" fmla="*/ 2147483646 h 509"/>
                <a:gd name="T124" fmla="*/ 0 w 2426"/>
                <a:gd name="T125" fmla="*/ 2147483646 h 5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26" h="50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20" y="0"/>
                  </a:lnTo>
                  <a:lnTo>
                    <a:pt x="125" y="0"/>
                  </a:lnTo>
                  <a:lnTo>
                    <a:pt x="130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6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5" y="0"/>
                  </a:lnTo>
                  <a:lnTo>
                    <a:pt x="232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2" y="0"/>
                  </a:lnTo>
                  <a:lnTo>
                    <a:pt x="259" y="0"/>
                  </a:lnTo>
                  <a:lnTo>
                    <a:pt x="266" y="0"/>
                  </a:lnTo>
                  <a:lnTo>
                    <a:pt x="274" y="0"/>
                  </a:lnTo>
                  <a:lnTo>
                    <a:pt x="281" y="0"/>
                  </a:lnTo>
                  <a:lnTo>
                    <a:pt x="288" y="0"/>
                  </a:lnTo>
                  <a:lnTo>
                    <a:pt x="295" y="0"/>
                  </a:lnTo>
                  <a:lnTo>
                    <a:pt x="303" y="0"/>
                  </a:lnTo>
                  <a:lnTo>
                    <a:pt x="310" y="0"/>
                  </a:lnTo>
                  <a:lnTo>
                    <a:pt x="318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1" y="0"/>
                  </a:lnTo>
                  <a:lnTo>
                    <a:pt x="349" y="0"/>
                  </a:lnTo>
                  <a:lnTo>
                    <a:pt x="357" y="0"/>
                  </a:lnTo>
                  <a:lnTo>
                    <a:pt x="365" y="0"/>
                  </a:lnTo>
                  <a:lnTo>
                    <a:pt x="373" y="0"/>
                  </a:lnTo>
                  <a:lnTo>
                    <a:pt x="381" y="0"/>
                  </a:lnTo>
                  <a:lnTo>
                    <a:pt x="389" y="0"/>
                  </a:lnTo>
                  <a:lnTo>
                    <a:pt x="398" y="0"/>
                  </a:lnTo>
                  <a:lnTo>
                    <a:pt x="406" y="0"/>
                  </a:lnTo>
                  <a:lnTo>
                    <a:pt x="414" y="0"/>
                  </a:lnTo>
                  <a:lnTo>
                    <a:pt x="423" y="0"/>
                  </a:lnTo>
                  <a:lnTo>
                    <a:pt x="431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6" y="0"/>
                  </a:lnTo>
                  <a:lnTo>
                    <a:pt x="475" y="0"/>
                  </a:lnTo>
                  <a:lnTo>
                    <a:pt x="484" y="0"/>
                  </a:lnTo>
                  <a:lnTo>
                    <a:pt x="492" y="0"/>
                  </a:lnTo>
                  <a:lnTo>
                    <a:pt x="501" y="0"/>
                  </a:lnTo>
                  <a:lnTo>
                    <a:pt x="510" y="0"/>
                  </a:lnTo>
                  <a:lnTo>
                    <a:pt x="520" y="0"/>
                  </a:lnTo>
                  <a:lnTo>
                    <a:pt x="529" y="0"/>
                  </a:lnTo>
                  <a:lnTo>
                    <a:pt x="538" y="0"/>
                  </a:lnTo>
                  <a:lnTo>
                    <a:pt x="547" y="0"/>
                  </a:lnTo>
                  <a:lnTo>
                    <a:pt x="556" y="0"/>
                  </a:lnTo>
                  <a:lnTo>
                    <a:pt x="566" y="0"/>
                  </a:lnTo>
                  <a:lnTo>
                    <a:pt x="575" y="0"/>
                  </a:lnTo>
                  <a:lnTo>
                    <a:pt x="584" y="0"/>
                  </a:lnTo>
                  <a:lnTo>
                    <a:pt x="594" y="0"/>
                  </a:lnTo>
                  <a:lnTo>
                    <a:pt x="603" y="0"/>
                  </a:lnTo>
                  <a:lnTo>
                    <a:pt x="613" y="0"/>
                  </a:lnTo>
                  <a:lnTo>
                    <a:pt x="623" y="0"/>
                  </a:lnTo>
                  <a:lnTo>
                    <a:pt x="632" y="0"/>
                  </a:lnTo>
                  <a:lnTo>
                    <a:pt x="642" y="0"/>
                  </a:lnTo>
                  <a:lnTo>
                    <a:pt x="652" y="0"/>
                  </a:lnTo>
                  <a:lnTo>
                    <a:pt x="661" y="0"/>
                  </a:lnTo>
                  <a:lnTo>
                    <a:pt x="671" y="0"/>
                  </a:lnTo>
                  <a:lnTo>
                    <a:pt x="681" y="0"/>
                  </a:lnTo>
                  <a:lnTo>
                    <a:pt x="691" y="0"/>
                  </a:lnTo>
                  <a:lnTo>
                    <a:pt x="701" y="0"/>
                  </a:lnTo>
                  <a:lnTo>
                    <a:pt x="711" y="0"/>
                  </a:lnTo>
                  <a:lnTo>
                    <a:pt x="721" y="0"/>
                  </a:lnTo>
                  <a:lnTo>
                    <a:pt x="731" y="0"/>
                  </a:lnTo>
                  <a:lnTo>
                    <a:pt x="741" y="0"/>
                  </a:lnTo>
                  <a:lnTo>
                    <a:pt x="751" y="0"/>
                  </a:lnTo>
                  <a:lnTo>
                    <a:pt x="761" y="0"/>
                  </a:lnTo>
                  <a:lnTo>
                    <a:pt x="771" y="0"/>
                  </a:lnTo>
                  <a:lnTo>
                    <a:pt x="782" y="0"/>
                  </a:lnTo>
                  <a:lnTo>
                    <a:pt x="792" y="0"/>
                  </a:lnTo>
                  <a:lnTo>
                    <a:pt x="802" y="0"/>
                  </a:lnTo>
                  <a:lnTo>
                    <a:pt x="812" y="0"/>
                  </a:lnTo>
                  <a:lnTo>
                    <a:pt x="823" y="0"/>
                  </a:lnTo>
                  <a:lnTo>
                    <a:pt x="833" y="0"/>
                  </a:lnTo>
                  <a:lnTo>
                    <a:pt x="844" y="0"/>
                  </a:lnTo>
                  <a:lnTo>
                    <a:pt x="854" y="0"/>
                  </a:lnTo>
                  <a:lnTo>
                    <a:pt x="864" y="0"/>
                  </a:lnTo>
                  <a:lnTo>
                    <a:pt x="875" y="0"/>
                  </a:lnTo>
                  <a:lnTo>
                    <a:pt x="885" y="0"/>
                  </a:lnTo>
                  <a:lnTo>
                    <a:pt x="896" y="0"/>
                  </a:lnTo>
                  <a:lnTo>
                    <a:pt x="906" y="0"/>
                  </a:lnTo>
                  <a:lnTo>
                    <a:pt x="917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49" y="0"/>
                  </a:lnTo>
                  <a:lnTo>
                    <a:pt x="959" y="0"/>
                  </a:lnTo>
                  <a:lnTo>
                    <a:pt x="970" y="0"/>
                  </a:lnTo>
                  <a:lnTo>
                    <a:pt x="981" y="0"/>
                  </a:lnTo>
                  <a:lnTo>
                    <a:pt x="991" y="0"/>
                  </a:lnTo>
                  <a:lnTo>
                    <a:pt x="1002" y="0"/>
                  </a:lnTo>
                  <a:lnTo>
                    <a:pt x="1013" y="0"/>
                  </a:lnTo>
                  <a:lnTo>
                    <a:pt x="1024" y="0"/>
                  </a:lnTo>
                  <a:lnTo>
                    <a:pt x="1034" y="0"/>
                  </a:lnTo>
                  <a:lnTo>
                    <a:pt x="1045" y="0"/>
                  </a:lnTo>
                  <a:lnTo>
                    <a:pt x="1056" y="0"/>
                  </a:lnTo>
                  <a:lnTo>
                    <a:pt x="1067" y="0"/>
                  </a:lnTo>
                  <a:lnTo>
                    <a:pt x="1077" y="0"/>
                  </a:lnTo>
                  <a:lnTo>
                    <a:pt x="1088" y="0"/>
                  </a:lnTo>
                  <a:lnTo>
                    <a:pt x="1099" y="0"/>
                  </a:lnTo>
                  <a:lnTo>
                    <a:pt x="1110" y="0"/>
                  </a:lnTo>
                  <a:lnTo>
                    <a:pt x="1121" y="0"/>
                  </a:lnTo>
                  <a:lnTo>
                    <a:pt x="1132" y="0"/>
                  </a:lnTo>
                  <a:lnTo>
                    <a:pt x="1142" y="0"/>
                  </a:lnTo>
                  <a:lnTo>
                    <a:pt x="1153" y="0"/>
                  </a:lnTo>
                  <a:lnTo>
                    <a:pt x="1164" y="0"/>
                  </a:lnTo>
                  <a:lnTo>
                    <a:pt x="1175" y="0"/>
                  </a:lnTo>
                  <a:lnTo>
                    <a:pt x="1186" y="0"/>
                  </a:lnTo>
                  <a:lnTo>
                    <a:pt x="1197" y="0"/>
                  </a:lnTo>
                  <a:lnTo>
                    <a:pt x="1208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0" y="0"/>
                  </a:lnTo>
                  <a:lnTo>
                    <a:pt x="1251" y="0"/>
                  </a:lnTo>
                  <a:lnTo>
                    <a:pt x="1262" y="0"/>
                  </a:lnTo>
                  <a:lnTo>
                    <a:pt x="1273" y="0"/>
                  </a:lnTo>
                  <a:lnTo>
                    <a:pt x="1284" y="0"/>
                  </a:lnTo>
                  <a:lnTo>
                    <a:pt x="1294" y="0"/>
                  </a:lnTo>
                  <a:lnTo>
                    <a:pt x="1305" y="0"/>
                  </a:lnTo>
                  <a:lnTo>
                    <a:pt x="1316" y="0"/>
                  </a:lnTo>
                  <a:lnTo>
                    <a:pt x="1327" y="0"/>
                  </a:lnTo>
                  <a:lnTo>
                    <a:pt x="1338" y="0"/>
                  </a:lnTo>
                  <a:lnTo>
                    <a:pt x="1349" y="0"/>
                  </a:lnTo>
                  <a:lnTo>
                    <a:pt x="1359" y="0"/>
                  </a:lnTo>
                  <a:lnTo>
                    <a:pt x="1370" y="0"/>
                  </a:lnTo>
                  <a:lnTo>
                    <a:pt x="1381" y="0"/>
                  </a:lnTo>
                  <a:lnTo>
                    <a:pt x="1392" y="0"/>
                  </a:lnTo>
                  <a:lnTo>
                    <a:pt x="1402" y="0"/>
                  </a:lnTo>
                  <a:lnTo>
                    <a:pt x="1413" y="0"/>
                  </a:lnTo>
                  <a:lnTo>
                    <a:pt x="1424" y="0"/>
                  </a:lnTo>
                  <a:lnTo>
                    <a:pt x="1435" y="0"/>
                  </a:lnTo>
                  <a:lnTo>
                    <a:pt x="1445" y="0"/>
                  </a:lnTo>
                  <a:lnTo>
                    <a:pt x="1456" y="0"/>
                  </a:lnTo>
                  <a:lnTo>
                    <a:pt x="1467" y="0"/>
                  </a:lnTo>
                  <a:lnTo>
                    <a:pt x="1477" y="0"/>
                  </a:lnTo>
                  <a:lnTo>
                    <a:pt x="1488" y="0"/>
                  </a:lnTo>
                  <a:lnTo>
                    <a:pt x="1498" y="0"/>
                  </a:lnTo>
                  <a:lnTo>
                    <a:pt x="1509" y="0"/>
                  </a:lnTo>
                  <a:lnTo>
                    <a:pt x="1520" y="0"/>
                  </a:lnTo>
                  <a:lnTo>
                    <a:pt x="1530" y="0"/>
                  </a:lnTo>
                  <a:lnTo>
                    <a:pt x="1541" y="0"/>
                  </a:lnTo>
                  <a:lnTo>
                    <a:pt x="1551" y="0"/>
                  </a:lnTo>
                  <a:lnTo>
                    <a:pt x="1562" y="0"/>
                  </a:lnTo>
                  <a:lnTo>
                    <a:pt x="1572" y="0"/>
                  </a:lnTo>
                  <a:lnTo>
                    <a:pt x="1582" y="0"/>
                  </a:lnTo>
                  <a:lnTo>
                    <a:pt x="1593" y="0"/>
                  </a:lnTo>
                  <a:lnTo>
                    <a:pt x="1603" y="0"/>
                  </a:lnTo>
                  <a:lnTo>
                    <a:pt x="1614" y="0"/>
                  </a:lnTo>
                  <a:lnTo>
                    <a:pt x="1624" y="0"/>
                  </a:lnTo>
                  <a:lnTo>
                    <a:pt x="1634" y="0"/>
                  </a:lnTo>
                  <a:lnTo>
                    <a:pt x="1644" y="0"/>
                  </a:lnTo>
                  <a:lnTo>
                    <a:pt x="1655" y="0"/>
                  </a:lnTo>
                  <a:lnTo>
                    <a:pt x="1665" y="0"/>
                  </a:lnTo>
                  <a:lnTo>
                    <a:pt x="1675" y="0"/>
                  </a:lnTo>
                  <a:lnTo>
                    <a:pt x="1685" y="0"/>
                  </a:lnTo>
                  <a:lnTo>
                    <a:pt x="1695" y="0"/>
                  </a:lnTo>
                  <a:lnTo>
                    <a:pt x="1705" y="0"/>
                  </a:lnTo>
                  <a:lnTo>
                    <a:pt x="1715" y="0"/>
                  </a:lnTo>
                  <a:lnTo>
                    <a:pt x="1725" y="0"/>
                  </a:lnTo>
                  <a:lnTo>
                    <a:pt x="1735" y="0"/>
                  </a:lnTo>
                  <a:lnTo>
                    <a:pt x="1745" y="0"/>
                  </a:lnTo>
                  <a:lnTo>
                    <a:pt x="1755" y="0"/>
                  </a:lnTo>
                  <a:lnTo>
                    <a:pt x="1765" y="0"/>
                  </a:lnTo>
                  <a:lnTo>
                    <a:pt x="1774" y="0"/>
                  </a:lnTo>
                  <a:lnTo>
                    <a:pt x="1784" y="0"/>
                  </a:lnTo>
                  <a:lnTo>
                    <a:pt x="1794" y="0"/>
                  </a:lnTo>
                  <a:lnTo>
                    <a:pt x="1803" y="0"/>
                  </a:lnTo>
                  <a:lnTo>
                    <a:pt x="1813" y="0"/>
                  </a:lnTo>
                  <a:lnTo>
                    <a:pt x="1823" y="0"/>
                  </a:lnTo>
                  <a:lnTo>
                    <a:pt x="1832" y="0"/>
                  </a:lnTo>
                  <a:lnTo>
                    <a:pt x="1842" y="0"/>
                  </a:lnTo>
                  <a:lnTo>
                    <a:pt x="1851" y="0"/>
                  </a:lnTo>
                  <a:lnTo>
                    <a:pt x="1860" y="0"/>
                  </a:lnTo>
                  <a:lnTo>
                    <a:pt x="1870" y="0"/>
                  </a:lnTo>
                  <a:lnTo>
                    <a:pt x="1879" y="0"/>
                  </a:lnTo>
                  <a:lnTo>
                    <a:pt x="1888" y="0"/>
                  </a:lnTo>
                  <a:lnTo>
                    <a:pt x="1897" y="0"/>
                  </a:lnTo>
                  <a:lnTo>
                    <a:pt x="1907" y="0"/>
                  </a:lnTo>
                  <a:lnTo>
                    <a:pt x="1916" y="0"/>
                  </a:lnTo>
                  <a:lnTo>
                    <a:pt x="1925" y="0"/>
                  </a:lnTo>
                  <a:lnTo>
                    <a:pt x="1934" y="0"/>
                  </a:lnTo>
                  <a:lnTo>
                    <a:pt x="1943" y="0"/>
                  </a:lnTo>
                  <a:lnTo>
                    <a:pt x="1951" y="0"/>
                  </a:lnTo>
                  <a:lnTo>
                    <a:pt x="1960" y="0"/>
                  </a:lnTo>
                  <a:lnTo>
                    <a:pt x="1969" y="0"/>
                  </a:lnTo>
                  <a:lnTo>
                    <a:pt x="1978" y="0"/>
                  </a:lnTo>
                  <a:lnTo>
                    <a:pt x="1986" y="0"/>
                  </a:lnTo>
                  <a:lnTo>
                    <a:pt x="1995" y="0"/>
                  </a:lnTo>
                  <a:lnTo>
                    <a:pt x="2003" y="0"/>
                  </a:lnTo>
                  <a:lnTo>
                    <a:pt x="2012" y="0"/>
                  </a:lnTo>
                  <a:lnTo>
                    <a:pt x="2020" y="0"/>
                  </a:lnTo>
                  <a:lnTo>
                    <a:pt x="2028" y="0"/>
                  </a:lnTo>
                  <a:lnTo>
                    <a:pt x="2037" y="0"/>
                  </a:lnTo>
                  <a:lnTo>
                    <a:pt x="2045" y="0"/>
                  </a:lnTo>
                  <a:lnTo>
                    <a:pt x="2053" y="0"/>
                  </a:lnTo>
                  <a:lnTo>
                    <a:pt x="2061" y="0"/>
                  </a:lnTo>
                  <a:lnTo>
                    <a:pt x="2069" y="0"/>
                  </a:lnTo>
                  <a:lnTo>
                    <a:pt x="2077" y="0"/>
                  </a:lnTo>
                  <a:lnTo>
                    <a:pt x="2085" y="0"/>
                  </a:lnTo>
                  <a:lnTo>
                    <a:pt x="2093" y="0"/>
                  </a:lnTo>
                  <a:lnTo>
                    <a:pt x="2100" y="0"/>
                  </a:lnTo>
                  <a:lnTo>
                    <a:pt x="2108" y="0"/>
                  </a:lnTo>
                  <a:lnTo>
                    <a:pt x="2116" y="0"/>
                  </a:lnTo>
                  <a:lnTo>
                    <a:pt x="2123" y="0"/>
                  </a:lnTo>
                  <a:lnTo>
                    <a:pt x="2131" y="0"/>
                  </a:lnTo>
                  <a:lnTo>
                    <a:pt x="2138" y="0"/>
                  </a:lnTo>
                  <a:lnTo>
                    <a:pt x="2145" y="0"/>
                  </a:lnTo>
                  <a:lnTo>
                    <a:pt x="2152" y="0"/>
                  </a:lnTo>
                  <a:lnTo>
                    <a:pt x="2160" y="0"/>
                  </a:lnTo>
                  <a:lnTo>
                    <a:pt x="2167" y="0"/>
                  </a:lnTo>
                  <a:lnTo>
                    <a:pt x="2174" y="0"/>
                  </a:lnTo>
                  <a:lnTo>
                    <a:pt x="2181" y="0"/>
                  </a:lnTo>
                  <a:lnTo>
                    <a:pt x="2187" y="0"/>
                  </a:lnTo>
                  <a:lnTo>
                    <a:pt x="2194" y="0"/>
                  </a:lnTo>
                  <a:lnTo>
                    <a:pt x="2201" y="0"/>
                  </a:lnTo>
                  <a:lnTo>
                    <a:pt x="2207" y="0"/>
                  </a:lnTo>
                  <a:lnTo>
                    <a:pt x="2214" y="0"/>
                  </a:lnTo>
                  <a:lnTo>
                    <a:pt x="2220" y="0"/>
                  </a:lnTo>
                  <a:lnTo>
                    <a:pt x="2227" y="0"/>
                  </a:lnTo>
                  <a:lnTo>
                    <a:pt x="2233" y="0"/>
                  </a:lnTo>
                  <a:lnTo>
                    <a:pt x="2239" y="0"/>
                  </a:lnTo>
                  <a:lnTo>
                    <a:pt x="2245" y="0"/>
                  </a:lnTo>
                  <a:lnTo>
                    <a:pt x="2251" y="0"/>
                  </a:lnTo>
                  <a:lnTo>
                    <a:pt x="2257" y="0"/>
                  </a:lnTo>
                  <a:lnTo>
                    <a:pt x="2263" y="0"/>
                  </a:lnTo>
                  <a:lnTo>
                    <a:pt x="2269" y="0"/>
                  </a:lnTo>
                  <a:lnTo>
                    <a:pt x="2274" y="0"/>
                  </a:lnTo>
                  <a:lnTo>
                    <a:pt x="2280" y="0"/>
                  </a:lnTo>
                  <a:lnTo>
                    <a:pt x="2285" y="0"/>
                  </a:lnTo>
                  <a:lnTo>
                    <a:pt x="2291" y="0"/>
                  </a:lnTo>
                  <a:lnTo>
                    <a:pt x="2296" y="0"/>
                  </a:lnTo>
                  <a:lnTo>
                    <a:pt x="2301" y="0"/>
                  </a:lnTo>
                  <a:lnTo>
                    <a:pt x="2306" y="0"/>
                  </a:lnTo>
                  <a:lnTo>
                    <a:pt x="2311" y="0"/>
                  </a:lnTo>
                  <a:lnTo>
                    <a:pt x="2316" y="0"/>
                  </a:lnTo>
                  <a:lnTo>
                    <a:pt x="2321" y="0"/>
                  </a:lnTo>
                  <a:lnTo>
                    <a:pt x="2326" y="0"/>
                  </a:lnTo>
                  <a:lnTo>
                    <a:pt x="2330" y="0"/>
                  </a:lnTo>
                  <a:lnTo>
                    <a:pt x="2335" y="0"/>
                  </a:lnTo>
                  <a:lnTo>
                    <a:pt x="2339" y="0"/>
                  </a:lnTo>
                  <a:lnTo>
                    <a:pt x="2344" y="0"/>
                  </a:lnTo>
                  <a:lnTo>
                    <a:pt x="2348" y="0"/>
                  </a:lnTo>
                  <a:lnTo>
                    <a:pt x="2352" y="0"/>
                  </a:lnTo>
                  <a:lnTo>
                    <a:pt x="2356" y="0"/>
                  </a:lnTo>
                  <a:lnTo>
                    <a:pt x="2360" y="0"/>
                  </a:lnTo>
                  <a:lnTo>
                    <a:pt x="2364" y="0"/>
                  </a:lnTo>
                  <a:lnTo>
                    <a:pt x="2368" y="0"/>
                  </a:lnTo>
                  <a:lnTo>
                    <a:pt x="2371" y="0"/>
                  </a:lnTo>
                  <a:lnTo>
                    <a:pt x="2375" y="0"/>
                  </a:lnTo>
                  <a:lnTo>
                    <a:pt x="2378" y="0"/>
                  </a:lnTo>
                  <a:lnTo>
                    <a:pt x="2381" y="0"/>
                  </a:lnTo>
                  <a:lnTo>
                    <a:pt x="2384" y="0"/>
                  </a:lnTo>
                  <a:lnTo>
                    <a:pt x="2387" y="0"/>
                  </a:lnTo>
                  <a:lnTo>
                    <a:pt x="2390" y="0"/>
                  </a:lnTo>
                  <a:lnTo>
                    <a:pt x="2393" y="0"/>
                  </a:lnTo>
                  <a:lnTo>
                    <a:pt x="2396" y="0"/>
                  </a:lnTo>
                  <a:lnTo>
                    <a:pt x="2399" y="0"/>
                  </a:lnTo>
                  <a:lnTo>
                    <a:pt x="2401" y="0"/>
                  </a:lnTo>
                  <a:lnTo>
                    <a:pt x="2403" y="0"/>
                  </a:lnTo>
                  <a:lnTo>
                    <a:pt x="2406" y="0"/>
                  </a:lnTo>
                  <a:lnTo>
                    <a:pt x="2408" y="0"/>
                  </a:lnTo>
                  <a:lnTo>
                    <a:pt x="2410" y="0"/>
                  </a:lnTo>
                  <a:lnTo>
                    <a:pt x="2412" y="0"/>
                  </a:lnTo>
                  <a:lnTo>
                    <a:pt x="2414" y="0"/>
                  </a:lnTo>
                  <a:lnTo>
                    <a:pt x="2415" y="0"/>
                  </a:lnTo>
                  <a:lnTo>
                    <a:pt x="2417" y="0"/>
                  </a:lnTo>
                  <a:lnTo>
                    <a:pt x="2418" y="0"/>
                  </a:lnTo>
                  <a:lnTo>
                    <a:pt x="2420" y="0"/>
                  </a:lnTo>
                  <a:lnTo>
                    <a:pt x="2421" y="0"/>
                  </a:lnTo>
                  <a:lnTo>
                    <a:pt x="2422" y="0"/>
                  </a:lnTo>
                  <a:lnTo>
                    <a:pt x="2423" y="0"/>
                  </a:lnTo>
                  <a:lnTo>
                    <a:pt x="2424" y="0"/>
                  </a:lnTo>
                  <a:lnTo>
                    <a:pt x="2425" y="0"/>
                  </a:lnTo>
                  <a:lnTo>
                    <a:pt x="2426" y="0"/>
                  </a:lnTo>
                  <a:lnTo>
                    <a:pt x="2426" y="1"/>
                  </a:lnTo>
                  <a:lnTo>
                    <a:pt x="2426" y="3"/>
                  </a:lnTo>
                  <a:lnTo>
                    <a:pt x="2426" y="6"/>
                  </a:lnTo>
                  <a:lnTo>
                    <a:pt x="2426" y="10"/>
                  </a:lnTo>
                  <a:lnTo>
                    <a:pt x="2426" y="15"/>
                  </a:lnTo>
                  <a:lnTo>
                    <a:pt x="2426" y="21"/>
                  </a:lnTo>
                  <a:lnTo>
                    <a:pt x="2426" y="27"/>
                  </a:lnTo>
                  <a:lnTo>
                    <a:pt x="2426" y="35"/>
                  </a:lnTo>
                  <a:lnTo>
                    <a:pt x="2426" y="43"/>
                  </a:lnTo>
                  <a:lnTo>
                    <a:pt x="2426" y="52"/>
                  </a:lnTo>
                  <a:lnTo>
                    <a:pt x="2426" y="61"/>
                  </a:lnTo>
                  <a:lnTo>
                    <a:pt x="2426" y="71"/>
                  </a:lnTo>
                  <a:lnTo>
                    <a:pt x="2426" y="81"/>
                  </a:lnTo>
                  <a:lnTo>
                    <a:pt x="2426" y="92"/>
                  </a:lnTo>
                  <a:lnTo>
                    <a:pt x="2426" y="103"/>
                  </a:lnTo>
                  <a:lnTo>
                    <a:pt x="2426" y="114"/>
                  </a:lnTo>
                  <a:lnTo>
                    <a:pt x="2426" y="125"/>
                  </a:lnTo>
                  <a:lnTo>
                    <a:pt x="2426" y="136"/>
                  </a:lnTo>
                  <a:lnTo>
                    <a:pt x="2426" y="147"/>
                  </a:lnTo>
                  <a:lnTo>
                    <a:pt x="2426" y="158"/>
                  </a:lnTo>
                  <a:lnTo>
                    <a:pt x="2426" y="169"/>
                  </a:lnTo>
                  <a:lnTo>
                    <a:pt x="2426" y="180"/>
                  </a:lnTo>
                  <a:lnTo>
                    <a:pt x="2426" y="190"/>
                  </a:lnTo>
                  <a:lnTo>
                    <a:pt x="2426" y="200"/>
                  </a:lnTo>
                  <a:lnTo>
                    <a:pt x="2426" y="209"/>
                  </a:lnTo>
                  <a:lnTo>
                    <a:pt x="2426" y="218"/>
                  </a:lnTo>
                  <a:lnTo>
                    <a:pt x="2426" y="226"/>
                  </a:lnTo>
                  <a:lnTo>
                    <a:pt x="2426" y="234"/>
                  </a:lnTo>
                  <a:lnTo>
                    <a:pt x="2426" y="241"/>
                  </a:lnTo>
                  <a:lnTo>
                    <a:pt x="2426" y="246"/>
                  </a:lnTo>
                  <a:lnTo>
                    <a:pt x="2426" y="251"/>
                  </a:lnTo>
                  <a:lnTo>
                    <a:pt x="2426" y="255"/>
                  </a:lnTo>
                  <a:lnTo>
                    <a:pt x="2426" y="258"/>
                  </a:lnTo>
                  <a:lnTo>
                    <a:pt x="2426" y="260"/>
                  </a:lnTo>
                  <a:lnTo>
                    <a:pt x="2426" y="261"/>
                  </a:lnTo>
                  <a:lnTo>
                    <a:pt x="2426" y="262"/>
                  </a:lnTo>
                  <a:lnTo>
                    <a:pt x="2425" y="264"/>
                  </a:lnTo>
                  <a:lnTo>
                    <a:pt x="2424" y="268"/>
                  </a:lnTo>
                  <a:lnTo>
                    <a:pt x="2423" y="273"/>
                  </a:lnTo>
                  <a:lnTo>
                    <a:pt x="2420" y="279"/>
                  </a:lnTo>
                  <a:lnTo>
                    <a:pt x="2416" y="286"/>
                  </a:lnTo>
                  <a:lnTo>
                    <a:pt x="2412" y="294"/>
                  </a:lnTo>
                  <a:lnTo>
                    <a:pt x="2406" y="302"/>
                  </a:lnTo>
                  <a:lnTo>
                    <a:pt x="2398" y="311"/>
                  </a:lnTo>
                  <a:lnTo>
                    <a:pt x="2389" y="320"/>
                  </a:lnTo>
                  <a:lnTo>
                    <a:pt x="2378" y="329"/>
                  </a:lnTo>
                  <a:lnTo>
                    <a:pt x="2373" y="332"/>
                  </a:lnTo>
                  <a:lnTo>
                    <a:pt x="2368" y="335"/>
                  </a:lnTo>
                  <a:lnTo>
                    <a:pt x="2363" y="338"/>
                  </a:lnTo>
                  <a:lnTo>
                    <a:pt x="2357" y="342"/>
                  </a:lnTo>
                  <a:lnTo>
                    <a:pt x="2350" y="345"/>
                  </a:lnTo>
                  <a:lnTo>
                    <a:pt x="2344" y="349"/>
                  </a:lnTo>
                  <a:lnTo>
                    <a:pt x="2336" y="352"/>
                  </a:lnTo>
                  <a:lnTo>
                    <a:pt x="2329" y="356"/>
                  </a:lnTo>
                  <a:lnTo>
                    <a:pt x="2321" y="360"/>
                  </a:lnTo>
                  <a:lnTo>
                    <a:pt x="2313" y="363"/>
                  </a:lnTo>
                  <a:lnTo>
                    <a:pt x="2305" y="367"/>
                  </a:lnTo>
                  <a:lnTo>
                    <a:pt x="2297" y="370"/>
                  </a:lnTo>
                  <a:lnTo>
                    <a:pt x="2289" y="374"/>
                  </a:lnTo>
                  <a:lnTo>
                    <a:pt x="2280" y="377"/>
                  </a:lnTo>
                  <a:lnTo>
                    <a:pt x="2272" y="380"/>
                  </a:lnTo>
                  <a:lnTo>
                    <a:pt x="2264" y="384"/>
                  </a:lnTo>
                  <a:lnTo>
                    <a:pt x="2255" y="387"/>
                  </a:lnTo>
                  <a:lnTo>
                    <a:pt x="2247" y="390"/>
                  </a:lnTo>
                  <a:lnTo>
                    <a:pt x="2239" y="393"/>
                  </a:lnTo>
                  <a:lnTo>
                    <a:pt x="2231" y="396"/>
                  </a:lnTo>
                  <a:lnTo>
                    <a:pt x="2223" y="398"/>
                  </a:lnTo>
                  <a:lnTo>
                    <a:pt x="2216" y="401"/>
                  </a:lnTo>
                  <a:lnTo>
                    <a:pt x="2209" y="403"/>
                  </a:lnTo>
                  <a:lnTo>
                    <a:pt x="2202" y="405"/>
                  </a:lnTo>
                  <a:lnTo>
                    <a:pt x="2196" y="407"/>
                  </a:lnTo>
                  <a:lnTo>
                    <a:pt x="2190" y="409"/>
                  </a:lnTo>
                  <a:lnTo>
                    <a:pt x="2184" y="411"/>
                  </a:lnTo>
                  <a:lnTo>
                    <a:pt x="2179" y="412"/>
                  </a:lnTo>
                  <a:lnTo>
                    <a:pt x="2174" y="414"/>
                  </a:lnTo>
                  <a:lnTo>
                    <a:pt x="2170" y="414"/>
                  </a:lnTo>
                  <a:lnTo>
                    <a:pt x="2167" y="415"/>
                  </a:lnTo>
                  <a:lnTo>
                    <a:pt x="2164" y="416"/>
                  </a:lnTo>
                  <a:lnTo>
                    <a:pt x="2161" y="417"/>
                  </a:lnTo>
                  <a:lnTo>
                    <a:pt x="2157" y="418"/>
                  </a:lnTo>
                  <a:lnTo>
                    <a:pt x="2152" y="419"/>
                  </a:lnTo>
                  <a:lnTo>
                    <a:pt x="2148" y="421"/>
                  </a:lnTo>
                  <a:lnTo>
                    <a:pt x="2143" y="422"/>
                  </a:lnTo>
                  <a:lnTo>
                    <a:pt x="2137" y="423"/>
                  </a:lnTo>
                  <a:lnTo>
                    <a:pt x="2131" y="425"/>
                  </a:lnTo>
                  <a:lnTo>
                    <a:pt x="2125" y="426"/>
                  </a:lnTo>
                  <a:lnTo>
                    <a:pt x="2119" y="427"/>
                  </a:lnTo>
                  <a:lnTo>
                    <a:pt x="2112" y="429"/>
                  </a:lnTo>
                  <a:lnTo>
                    <a:pt x="2105" y="430"/>
                  </a:lnTo>
                  <a:lnTo>
                    <a:pt x="2098" y="432"/>
                  </a:lnTo>
                  <a:lnTo>
                    <a:pt x="2090" y="433"/>
                  </a:lnTo>
                  <a:lnTo>
                    <a:pt x="2082" y="435"/>
                  </a:lnTo>
                  <a:lnTo>
                    <a:pt x="2074" y="437"/>
                  </a:lnTo>
                  <a:lnTo>
                    <a:pt x="2066" y="438"/>
                  </a:lnTo>
                  <a:lnTo>
                    <a:pt x="2057" y="440"/>
                  </a:lnTo>
                  <a:lnTo>
                    <a:pt x="2048" y="442"/>
                  </a:lnTo>
                  <a:lnTo>
                    <a:pt x="2039" y="443"/>
                  </a:lnTo>
                  <a:lnTo>
                    <a:pt x="2030" y="445"/>
                  </a:lnTo>
                  <a:lnTo>
                    <a:pt x="2020" y="447"/>
                  </a:lnTo>
                  <a:lnTo>
                    <a:pt x="2011" y="448"/>
                  </a:lnTo>
                  <a:lnTo>
                    <a:pt x="2001" y="450"/>
                  </a:lnTo>
                  <a:lnTo>
                    <a:pt x="1991" y="452"/>
                  </a:lnTo>
                  <a:lnTo>
                    <a:pt x="1981" y="453"/>
                  </a:lnTo>
                  <a:lnTo>
                    <a:pt x="1970" y="455"/>
                  </a:lnTo>
                  <a:lnTo>
                    <a:pt x="1960" y="457"/>
                  </a:lnTo>
                  <a:lnTo>
                    <a:pt x="1949" y="458"/>
                  </a:lnTo>
                  <a:lnTo>
                    <a:pt x="1939" y="460"/>
                  </a:lnTo>
                  <a:lnTo>
                    <a:pt x="1931" y="461"/>
                  </a:lnTo>
                  <a:lnTo>
                    <a:pt x="1924" y="462"/>
                  </a:lnTo>
                  <a:lnTo>
                    <a:pt x="1916" y="463"/>
                  </a:lnTo>
                  <a:lnTo>
                    <a:pt x="1909" y="464"/>
                  </a:lnTo>
                  <a:lnTo>
                    <a:pt x="1901" y="466"/>
                  </a:lnTo>
                  <a:lnTo>
                    <a:pt x="1893" y="467"/>
                  </a:lnTo>
                  <a:lnTo>
                    <a:pt x="1886" y="468"/>
                  </a:lnTo>
                  <a:lnTo>
                    <a:pt x="1878" y="469"/>
                  </a:lnTo>
                  <a:lnTo>
                    <a:pt x="1870" y="470"/>
                  </a:lnTo>
                  <a:lnTo>
                    <a:pt x="1863" y="471"/>
                  </a:lnTo>
                  <a:lnTo>
                    <a:pt x="1855" y="472"/>
                  </a:lnTo>
                  <a:lnTo>
                    <a:pt x="1847" y="473"/>
                  </a:lnTo>
                  <a:lnTo>
                    <a:pt x="1839" y="474"/>
                  </a:lnTo>
                  <a:lnTo>
                    <a:pt x="1832" y="475"/>
                  </a:lnTo>
                  <a:lnTo>
                    <a:pt x="1824" y="476"/>
                  </a:lnTo>
                  <a:lnTo>
                    <a:pt x="1816" y="476"/>
                  </a:lnTo>
                  <a:lnTo>
                    <a:pt x="1808" y="477"/>
                  </a:lnTo>
                  <a:lnTo>
                    <a:pt x="1801" y="478"/>
                  </a:lnTo>
                  <a:lnTo>
                    <a:pt x="1793" y="479"/>
                  </a:lnTo>
                  <a:lnTo>
                    <a:pt x="1785" y="480"/>
                  </a:lnTo>
                  <a:lnTo>
                    <a:pt x="1777" y="481"/>
                  </a:lnTo>
                  <a:lnTo>
                    <a:pt x="1770" y="482"/>
                  </a:lnTo>
                  <a:lnTo>
                    <a:pt x="1762" y="483"/>
                  </a:lnTo>
                  <a:lnTo>
                    <a:pt x="1754" y="484"/>
                  </a:lnTo>
                  <a:lnTo>
                    <a:pt x="1747" y="484"/>
                  </a:lnTo>
                  <a:lnTo>
                    <a:pt x="1739" y="485"/>
                  </a:lnTo>
                  <a:lnTo>
                    <a:pt x="1732" y="486"/>
                  </a:lnTo>
                  <a:lnTo>
                    <a:pt x="1724" y="487"/>
                  </a:lnTo>
                  <a:lnTo>
                    <a:pt x="1717" y="487"/>
                  </a:lnTo>
                  <a:lnTo>
                    <a:pt x="1709" y="488"/>
                  </a:lnTo>
                  <a:lnTo>
                    <a:pt x="1702" y="489"/>
                  </a:lnTo>
                  <a:lnTo>
                    <a:pt x="1695" y="490"/>
                  </a:lnTo>
                  <a:lnTo>
                    <a:pt x="1688" y="490"/>
                  </a:lnTo>
                  <a:lnTo>
                    <a:pt x="1680" y="491"/>
                  </a:lnTo>
                  <a:lnTo>
                    <a:pt x="1673" y="492"/>
                  </a:lnTo>
                  <a:lnTo>
                    <a:pt x="1666" y="493"/>
                  </a:lnTo>
                  <a:lnTo>
                    <a:pt x="1659" y="493"/>
                  </a:lnTo>
                  <a:lnTo>
                    <a:pt x="1652" y="494"/>
                  </a:lnTo>
                  <a:lnTo>
                    <a:pt x="1646" y="494"/>
                  </a:lnTo>
                  <a:lnTo>
                    <a:pt x="1639" y="495"/>
                  </a:lnTo>
                  <a:lnTo>
                    <a:pt x="1632" y="496"/>
                  </a:lnTo>
                  <a:lnTo>
                    <a:pt x="1626" y="496"/>
                  </a:lnTo>
                  <a:lnTo>
                    <a:pt x="1619" y="497"/>
                  </a:lnTo>
                  <a:lnTo>
                    <a:pt x="1613" y="497"/>
                  </a:lnTo>
                  <a:lnTo>
                    <a:pt x="1607" y="498"/>
                  </a:lnTo>
                  <a:lnTo>
                    <a:pt x="1602" y="498"/>
                  </a:lnTo>
                  <a:lnTo>
                    <a:pt x="1597" y="499"/>
                  </a:lnTo>
                  <a:lnTo>
                    <a:pt x="1592" y="499"/>
                  </a:lnTo>
                  <a:lnTo>
                    <a:pt x="1587" y="500"/>
                  </a:lnTo>
                  <a:lnTo>
                    <a:pt x="1582" y="500"/>
                  </a:lnTo>
                  <a:lnTo>
                    <a:pt x="1576" y="500"/>
                  </a:lnTo>
                  <a:lnTo>
                    <a:pt x="1571" y="501"/>
                  </a:lnTo>
                  <a:lnTo>
                    <a:pt x="1565" y="501"/>
                  </a:lnTo>
                  <a:lnTo>
                    <a:pt x="1560" y="501"/>
                  </a:lnTo>
                  <a:lnTo>
                    <a:pt x="1554" y="502"/>
                  </a:lnTo>
                  <a:lnTo>
                    <a:pt x="1548" y="502"/>
                  </a:lnTo>
                  <a:lnTo>
                    <a:pt x="1542" y="502"/>
                  </a:lnTo>
                  <a:lnTo>
                    <a:pt x="1536" y="503"/>
                  </a:lnTo>
                  <a:lnTo>
                    <a:pt x="1530" y="503"/>
                  </a:lnTo>
                  <a:lnTo>
                    <a:pt x="1523" y="503"/>
                  </a:lnTo>
                  <a:lnTo>
                    <a:pt x="1517" y="504"/>
                  </a:lnTo>
                  <a:lnTo>
                    <a:pt x="1510" y="504"/>
                  </a:lnTo>
                  <a:lnTo>
                    <a:pt x="1504" y="504"/>
                  </a:lnTo>
                  <a:lnTo>
                    <a:pt x="1497" y="505"/>
                  </a:lnTo>
                  <a:lnTo>
                    <a:pt x="1490" y="505"/>
                  </a:lnTo>
                  <a:lnTo>
                    <a:pt x="1483" y="505"/>
                  </a:lnTo>
                  <a:lnTo>
                    <a:pt x="1476" y="505"/>
                  </a:lnTo>
                  <a:lnTo>
                    <a:pt x="1469" y="506"/>
                  </a:lnTo>
                  <a:lnTo>
                    <a:pt x="1462" y="506"/>
                  </a:lnTo>
                  <a:lnTo>
                    <a:pt x="1455" y="506"/>
                  </a:lnTo>
                  <a:lnTo>
                    <a:pt x="1448" y="506"/>
                  </a:lnTo>
                  <a:lnTo>
                    <a:pt x="1440" y="506"/>
                  </a:lnTo>
                  <a:lnTo>
                    <a:pt x="1433" y="507"/>
                  </a:lnTo>
                  <a:lnTo>
                    <a:pt x="1425" y="507"/>
                  </a:lnTo>
                  <a:lnTo>
                    <a:pt x="1417" y="507"/>
                  </a:lnTo>
                  <a:lnTo>
                    <a:pt x="1410" y="507"/>
                  </a:lnTo>
                  <a:lnTo>
                    <a:pt x="1402" y="507"/>
                  </a:lnTo>
                  <a:lnTo>
                    <a:pt x="1394" y="508"/>
                  </a:lnTo>
                  <a:lnTo>
                    <a:pt x="1386" y="508"/>
                  </a:lnTo>
                  <a:lnTo>
                    <a:pt x="1378" y="508"/>
                  </a:lnTo>
                  <a:lnTo>
                    <a:pt x="1370" y="508"/>
                  </a:lnTo>
                  <a:lnTo>
                    <a:pt x="1362" y="508"/>
                  </a:lnTo>
                  <a:lnTo>
                    <a:pt x="1354" y="508"/>
                  </a:lnTo>
                  <a:lnTo>
                    <a:pt x="1346" y="508"/>
                  </a:lnTo>
                  <a:lnTo>
                    <a:pt x="1337" y="508"/>
                  </a:lnTo>
                  <a:lnTo>
                    <a:pt x="1329" y="509"/>
                  </a:lnTo>
                  <a:lnTo>
                    <a:pt x="1321" y="509"/>
                  </a:lnTo>
                  <a:lnTo>
                    <a:pt x="1312" y="509"/>
                  </a:lnTo>
                  <a:lnTo>
                    <a:pt x="1304" y="509"/>
                  </a:lnTo>
                  <a:lnTo>
                    <a:pt x="1295" y="509"/>
                  </a:lnTo>
                  <a:lnTo>
                    <a:pt x="1287" y="509"/>
                  </a:lnTo>
                  <a:lnTo>
                    <a:pt x="1278" y="509"/>
                  </a:lnTo>
                  <a:lnTo>
                    <a:pt x="1269" y="509"/>
                  </a:lnTo>
                  <a:lnTo>
                    <a:pt x="1261" y="509"/>
                  </a:lnTo>
                  <a:lnTo>
                    <a:pt x="1252" y="509"/>
                  </a:lnTo>
                  <a:lnTo>
                    <a:pt x="1243" y="509"/>
                  </a:lnTo>
                  <a:lnTo>
                    <a:pt x="1234" y="509"/>
                  </a:lnTo>
                  <a:lnTo>
                    <a:pt x="1225" y="509"/>
                  </a:lnTo>
                  <a:lnTo>
                    <a:pt x="1216" y="509"/>
                  </a:lnTo>
                  <a:lnTo>
                    <a:pt x="1207" y="509"/>
                  </a:lnTo>
                  <a:lnTo>
                    <a:pt x="1198" y="509"/>
                  </a:lnTo>
                  <a:lnTo>
                    <a:pt x="1189" y="509"/>
                  </a:lnTo>
                  <a:lnTo>
                    <a:pt x="1180" y="509"/>
                  </a:lnTo>
                  <a:lnTo>
                    <a:pt x="1171" y="509"/>
                  </a:lnTo>
                  <a:lnTo>
                    <a:pt x="1162" y="509"/>
                  </a:lnTo>
                  <a:lnTo>
                    <a:pt x="1154" y="508"/>
                  </a:lnTo>
                  <a:lnTo>
                    <a:pt x="1147" y="508"/>
                  </a:lnTo>
                  <a:lnTo>
                    <a:pt x="1139" y="508"/>
                  </a:lnTo>
                  <a:lnTo>
                    <a:pt x="1131" y="508"/>
                  </a:lnTo>
                  <a:lnTo>
                    <a:pt x="1124" y="508"/>
                  </a:lnTo>
                  <a:lnTo>
                    <a:pt x="1116" y="508"/>
                  </a:lnTo>
                  <a:lnTo>
                    <a:pt x="1108" y="508"/>
                  </a:lnTo>
                  <a:lnTo>
                    <a:pt x="1100" y="508"/>
                  </a:lnTo>
                  <a:lnTo>
                    <a:pt x="1092" y="507"/>
                  </a:lnTo>
                  <a:lnTo>
                    <a:pt x="1085" y="507"/>
                  </a:lnTo>
                  <a:lnTo>
                    <a:pt x="1077" y="507"/>
                  </a:lnTo>
                  <a:lnTo>
                    <a:pt x="1069" y="507"/>
                  </a:lnTo>
                  <a:lnTo>
                    <a:pt x="1061" y="507"/>
                  </a:lnTo>
                  <a:lnTo>
                    <a:pt x="1053" y="506"/>
                  </a:lnTo>
                  <a:lnTo>
                    <a:pt x="1046" y="506"/>
                  </a:lnTo>
                  <a:lnTo>
                    <a:pt x="1038" y="506"/>
                  </a:lnTo>
                  <a:lnTo>
                    <a:pt x="1030" y="506"/>
                  </a:lnTo>
                  <a:lnTo>
                    <a:pt x="1022" y="506"/>
                  </a:lnTo>
                  <a:lnTo>
                    <a:pt x="1014" y="505"/>
                  </a:lnTo>
                  <a:lnTo>
                    <a:pt x="1007" y="505"/>
                  </a:lnTo>
                  <a:lnTo>
                    <a:pt x="999" y="505"/>
                  </a:lnTo>
                  <a:lnTo>
                    <a:pt x="991" y="505"/>
                  </a:lnTo>
                  <a:lnTo>
                    <a:pt x="983" y="504"/>
                  </a:lnTo>
                  <a:lnTo>
                    <a:pt x="976" y="504"/>
                  </a:lnTo>
                  <a:lnTo>
                    <a:pt x="968" y="504"/>
                  </a:lnTo>
                  <a:lnTo>
                    <a:pt x="960" y="503"/>
                  </a:lnTo>
                  <a:lnTo>
                    <a:pt x="952" y="503"/>
                  </a:lnTo>
                  <a:lnTo>
                    <a:pt x="945" y="503"/>
                  </a:lnTo>
                  <a:lnTo>
                    <a:pt x="937" y="503"/>
                  </a:lnTo>
                  <a:lnTo>
                    <a:pt x="929" y="502"/>
                  </a:lnTo>
                  <a:lnTo>
                    <a:pt x="922" y="502"/>
                  </a:lnTo>
                  <a:lnTo>
                    <a:pt x="914" y="502"/>
                  </a:lnTo>
                  <a:lnTo>
                    <a:pt x="906" y="501"/>
                  </a:lnTo>
                  <a:lnTo>
                    <a:pt x="899" y="501"/>
                  </a:lnTo>
                  <a:lnTo>
                    <a:pt x="891" y="500"/>
                  </a:lnTo>
                  <a:lnTo>
                    <a:pt x="883" y="500"/>
                  </a:lnTo>
                  <a:lnTo>
                    <a:pt x="876" y="500"/>
                  </a:lnTo>
                  <a:lnTo>
                    <a:pt x="868" y="499"/>
                  </a:lnTo>
                  <a:lnTo>
                    <a:pt x="861" y="499"/>
                  </a:lnTo>
                  <a:lnTo>
                    <a:pt x="853" y="498"/>
                  </a:lnTo>
                  <a:lnTo>
                    <a:pt x="846" y="498"/>
                  </a:lnTo>
                  <a:lnTo>
                    <a:pt x="839" y="498"/>
                  </a:lnTo>
                  <a:lnTo>
                    <a:pt x="831" y="497"/>
                  </a:lnTo>
                  <a:lnTo>
                    <a:pt x="824" y="497"/>
                  </a:lnTo>
                  <a:lnTo>
                    <a:pt x="816" y="496"/>
                  </a:lnTo>
                  <a:lnTo>
                    <a:pt x="809" y="496"/>
                  </a:lnTo>
                  <a:lnTo>
                    <a:pt x="802" y="495"/>
                  </a:lnTo>
                  <a:lnTo>
                    <a:pt x="795" y="495"/>
                  </a:lnTo>
                  <a:lnTo>
                    <a:pt x="787" y="494"/>
                  </a:lnTo>
                  <a:lnTo>
                    <a:pt x="780" y="494"/>
                  </a:lnTo>
                  <a:lnTo>
                    <a:pt x="773" y="493"/>
                  </a:lnTo>
                  <a:lnTo>
                    <a:pt x="766" y="493"/>
                  </a:lnTo>
                  <a:lnTo>
                    <a:pt x="759" y="492"/>
                  </a:lnTo>
                  <a:lnTo>
                    <a:pt x="752" y="492"/>
                  </a:lnTo>
                  <a:lnTo>
                    <a:pt x="745" y="491"/>
                  </a:lnTo>
                  <a:lnTo>
                    <a:pt x="738" y="491"/>
                  </a:lnTo>
                  <a:lnTo>
                    <a:pt x="731" y="490"/>
                  </a:lnTo>
                  <a:lnTo>
                    <a:pt x="724" y="490"/>
                  </a:lnTo>
                  <a:lnTo>
                    <a:pt x="717" y="489"/>
                  </a:lnTo>
                  <a:lnTo>
                    <a:pt x="711" y="488"/>
                  </a:lnTo>
                  <a:lnTo>
                    <a:pt x="704" y="488"/>
                  </a:lnTo>
                  <a:lnTo>
                    <a:pt x="697" y="487"/>
                  </a:lnTo>
                  <a:lnTo>
                    <a:pt x="691" y="487"/>
                  </a:lnTo>
                  <a:lnTo>
                    <a:pt x="684" y="486"/>
                  </a:lnTo>
                  <a:lnTo>
                    <a:pt x="677" y="485"/>
                  </a:lnTo>
                  <a:lnTo>
                    <a:pt x="671" y="485"/>
                  </a:lnTo>
                  <a:lnTo>
                    <a:pt x="665" y="484"/>
                  </a:lnTo>
                  <a:lnTo>
                    <a:pt x="658" y="483"/>
                  </a:lnTo>
                  <a:lnTo>
                    <a:pt x="652" y="483"/>
                  </a:lnTo>
                  <a:lnTo>
                    <a:pt x="646" y="482"/>
                  </a:lnTo>
                  <a:lnTo>
                    <a:pt x="639" y="481"/>
                  </a:lnTo>
                  <a:lnTo>
                    <a:pt x="628" y="480"/>
                  </a:lnTo>
                  <a:lnTo>
                    <a:pt x="616" y="478"/>
                  </a:lnTo>
                  <a:lnTo>
                    <a:pt x="604" y="477"/>
                  </a:lnTo>
                  <a:lnTo>
                    <a:pt x="593" y="476"/>
                  </a:lnTo>
                  <a:lnTo>
                    <a:pt x="582" y="474"/>
                  </a:lnTo>
                  <a:lnTo>
                    <a:pt x="571" y="473"/>
                  </a:lnTo>
                  <a:lnTo>
                    <a:pt x="560" y="472"/>
                  </a:lnTo>
                  <a:lnTo>
                    <a:pt x="549" y="470"/>
                  </a:lnTo>
                  <a:lnTo>
                    <a:pt x="539" y="469"/>
                  </a:lnTo>
                  <a:lnTo>
                    <a:pt x="528" y="467"/>
                  </a:lnTo>
                  <a:lnTo>
                    <a:pt x="518" y="466"/>
                  </a:lnTo>
                  <a:lnTo>
                    <a:pt x="508" y="465"/>
                  </a:lnTo>
                  <a:lnTo>
                    <a:pt x="498" y="463"/>
                  </a:lnTo>
                  <a:lnTo>
                    <a:pt x="489" y="462"/>
                  </a:lnTo>
                  <a:lnTo>
                    <a:pt x="479" y="460"/>
                  </a:lnTo>
                  <a:lnTo>
                    <a:pt x="470" y="459"/>
                  </a:lnTo>
                  <a:lnTo>
                    <a:pt x="460" y="457"/>
                  </a:lnTo>
                  <a:lnTo>
                    <a:pt x="451" y="456"/>
                  </a:lnTo>
                  <a:lnTo>
                    <a:pt x="442" y="454"/>
                  </a:lnTo>
                  <a:lnTo>
                    <a:pt x="433" y="453"/>
                  </a:lnTo>
                  <a:lnTo>
                    <a:pt x="425" y="451"/>
                  </a:lnTo>
                  <a:lnTo>
                    <a:pt x="416" y="450"/>
                  </a:lnTo>
                  <a:lnTo>
                    <a:pt x="408" y="448"/>
                  </a:lnTo>
                  <a:lnTo>
                    <a:pt x="400" y="447"/>
                  </a:lnTo>
                  <a:lnTo>
                    <a:pt x="392" y="445"/>
                  </a:lnTo>
                  <a:lnTo>
                    <a:pt x="384" y="444"/>
                  </a:lnTo>
                  <a:lnTo>
                    <a:pt x="376" y="442"/>
                  </a:lnTo>
                  <a:lnTo>
                    <a:pt x="368" y="441"/>
                  </a:lnTo>
                  <a:lnTo>
                    <a:pt x="360" y="439"/>
                  </a:lnTo>
                  <a:lnTo>
                    <a:pt x="353" y="438"/>
                  </a:lnTo>
                  <a:lnTo>
                    <a:pt x="346" y="436"/>
                  </a:lnTo>
                  <a:lnTo>
                    <a:pt x="338" y="435"/>
                  </a:lnTo>
                  <a:lnTo>
                    <a:pt x="331" y="433"/>
                  </a:lnTo>
                  <a:lnTo>
                    <a:pt x="324" y="432"/>
                  </a:lnTo>
                  <a:lnTo>
                    <a:pt x="317" y="430"/>
                  </a:lnTo>
                  <a:lnTo>
                    <a:pt x="311" y="429"/>
                  </a:lnTo>
                  <a:lnTo>
                    <a:pt x="304" y="427"/>
                  </a:lnTo>
                  <a:lnTo>
                    <a:pt x="297" y="425"/>
                  </a:lnTo>
                  <a:lnTo>
                    <a:pt x="291" y="424"/>
                  </a:lnTo>
                  <a:lnTo>
                    <a:pt x="285" y="422"/>
                  </a:lnTo>
                  <a:lnTo>
                    <a:pt x="278" y="421"/>
                  </a:lnTo>
                  <a:lnTo>
                    <a:pt x="272" y="419"/>
                  </a:lnTo>
                  <a:lnTo>
                    <a:pt x="266" y="418"/>
                  </a:lnTo>
                  <a:lnTo>
                    <a:pt x="260" y="416"/>
                  </a:lnTo>
                  <a:lnTo>
                    <a:pt x="254" y="414"/>
                  </a:lnTo>
                  <a:lnTo>
                    <a:pt x="249" y="413"/>
                  </a:lnTo>
                  <a:lnTo>
                    <a:pt x="243" y="411"/>
                  </a:lnTo>
                  <a:lnTo>
                    <a:pt x="237" y="410"/>
                  </a:lnTo>
                  <a:lnTo>
                    <a:pt x="232" y="408"/>
                  </a:lnTo>
                  <a:lnTo>
                    <a:pt x="226" y="406"/>
                  </a:lnTo>
                  <a:lnTo>
                    <a:pt x="221" y="405"/>
                  </a:lnTo>
                  <a:lnTo>
                    <a:pt x="216" y="403"/>
                  </a:lnTo>
                  <a:lnTo>
                    <a:pt x="211" y="402"/>
                  </a:lnTo>
                  <a:lnTo>
                    <a:pt x="206" y="400"/>
                  </a:lnTo>
                  <a:lnTo>
                    <a:pt x="201" y="398"/>
                  </a:lnTo>
                  <a:lnTo>
                    <a:pt x="196" y="397"/>
                  </a:lnTo>
                  <a:lnTo>
                    <a:pt x="191" y="395"/>
                  </a:lnTo>
                  <a:lnTo>
                    <a:pt x="186" y="394"/>
                  </a:lnTo>
                  <a:lnTo>
                    <a:pt x="181" y="392"/>
                  </a:lnTo>
                  <a:lnTo>
                    <a:pt x="177" y="390"/>
                  </a:lnTo>
                  <a:lnTo>
                    <a:pt x="172" y="389"/>
                  </a:lnTo>
                  <a:lnTo>
                    <a:pt x="167" y="387"/>
                  </a:lnTo>
                  <a:lnTo>
                    <a:pt x="163" y="386"/>
                  </a:lnTo>
                  <a:lnTo>
                    <a:pt x="158" y="384"/>
                  </a:lnTo>
                  <a:lnTo>
                    <a:pt x="154" y="382"/>
                  </a:lnTo>
                  <a:lnTo>
                    <a:pt x="150" y="381"/>
                  </a:lnTo>
                  <a:lnTo>
                    <a:pt x="145" y="379"/>
                  </a:lnTo>
                  <a:lnTo>
                    <a:pt x="141" y="377"/>
                  </a:lnTo>
                  <a:lnTo>
                    <a:pt x="137" y="376"/>
                  </a:lnTo>
                  <a:lnTo>
                    <a:pt x="133" y="374"/>
                  </a:lnTo>
                  <a:lnTo>
                    <a:pt x="129" y="373"/>
                  </a:lnTo>
                  <a:lnTo>
                    <a:pt x="125" y="371"/>
                  </a:lnTo>
                  <a:lnTo>
                    <a:pt x="121" y="369"/>
                  </a:lnTo>
                  <a:lnTo>
                    <a:pt x="109" y="365"/>
                  </a:lnTo>
                  <a:lnTo>
                    <a:pt x="98" y="360"/>
                  </a:lnTo>
                  <a:lnTo>
                    <a:pt x="88" y="355"/>
                  </a:lnTo>
                  <a:lnTo>
                    <a:pt x="79" y="350"/>
                  </a:lnTo>
                  <a:lnTo>
                    <a:pt x="70" y="345"/>
                  </a:lnTo>
                  <a:lnTo>
                    <a:pt x="62" y="340"/>
                  </a:lnTo>
                  <a:lnTo>
                    <a:pt x="55" y="335"/>
                  </a:lnTo>
                  <a:lnTo>
                    <a:pt x="48" y="331"/>
                  </a:lnTo>
                  <a:lnTo>
                    <a:pt x="42" y="326"/>
                  </a:lnTo>
                  <a:lnTo>
                    <a:pt x="36" y="321"/>
                  </a:lnTo>
                  <a:lnTo>
                    <a:pt x="31" y="316"/>
                  </a:lnTo>
                  <a:lnTo>
                    <a:pt x="26" y="312"/>
                  </a:lnTo>
                  <a:lnTo>
                    <a:pt x="22" y="307"/>
                  </a:lnTo>
                  <a:lnTo>
                    <a:pt x="18" y="303"/>
                  </a:lnTo>
                  <a:lnTo>
                    <a:pt x="15" y="299"/>
                  </a:lnTo>
                  <a:lnTo>
                    <a:pt x="12" y="295"/>
                  </a:lnTo>
                  <a:lnTo>
                    <a:pt x="9" y="291"/>
                  </a:lnTo>
                  <a:lnTo>
                    <a:pt x="7" y="287"/>
                  </a:lnTo>
                  <a:lnTo>
                    <a:pt x="5" y="284"/>
                  </a:lnTo>
                  <a:lnTo>
                    <a:pt x="3" y="281"/>
                  </a:lnTo>
                  <a:lnTo>
                    <a:pt x="0" y="272"/>
                  </a:lnTo>
                  <a:lnTo>
                    <a:pt x="0" y="264"/>
                  </a:lnTo>
                  <a:lnTo>
                    <a:pt x="0" y="261"/>
                  </a:lnTo>
                  <a:lnTo>
                    <a:pt x="0" y="260"/>
                  </a:lnTo>
                  <a:lnTo>
                    <a:pt x="0" y="258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0" y="241"/>
                  </a:lnTo>
                  <a:lnTo>
                    <a:pt x="0" y="234"/>
                  </a:lnTo>
                  <a:lnTo>
                    <a:pt x="0" y="226"/>
                  </a:lnTo>
                  <a:lnTo>
                    <a:pt x="0" y="218"/>
                  </a:lnTo>
                  <a:lnTo>
                    <a:pt x="0" y="209"/>
                  </a:lnTo>
                  <a:lnTo>
                    <a:pt x="0" y="200"/>
                  </a:lnTo>
                  <a:lnTo>
                    <a:pt x="0" y="190"/>
                  </a:lnTo>
                  <a:lnTo>
                    <a:pt x="0" y="180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0" y="147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0" y="114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pattFill prst="ltVert">
              <a:fgClr>
                <a:srgbClr val="808080"/>
              </a:fgClr>
              <a:bgClr>
                <a:srgbClr val="FFCC00"/>
              </a:bgClr>
            </a:pattFill>
            <a:ln w="1330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1" name="Freeform 8"/>
            <p:cNvSpPr>
              <a:spLocks/>
            </p:cNvSpPr>
            <p:nvPr/>
          </p:nvSpPr>
          <p:spPr bwMode="auto">
            <a:xfrm>
              <a:off x="3551238" y="1074738"/>
              <a:ext cx="1768475" cy="1458912"/>
            </a:xfrm>
            <a:custGeom>
              <a:avLst/>
              <a:gdLst>
                <a:gd name="T0" fmla="*/ 2147483646 w 1114"/>
                <a:gd name="T1" fmla="*/ 0 h 919"/>
                <a:gd name="T2" fmla="*/ 0 w 1114"/>
                <a:gd name="T3" fmla="*/ 2147483646 h 9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14" h="919">
                  <a:moveTo>
                    <a:pt x="1114" y="0"/>
                  </a:moveTo>
                  <a:lnTo>
                    <a:pt x="0" y="919"/>
                  </a:lnTo>
                </a:path>
              </a:pathLst>
            </a:custGeom>
            <a:noFill/>
            <a:ln w="25783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2" name="Oval 9"/>
            <p:cNvSpPr>
              <a:spLocks noChangeArrowheads="1"/>
            </p:cNvSpPr>
            <p:nvPr/>
          </p:nvSpPr>
          <p:spPr bwMode="auto">
            <a:xfrm>
              <a:off x="1560513" y="1746248"/>
              <a:ext cx="3848101" cy="793751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FFFFFF"/>
                </a:gs>
              </a:gsLst>
              <a:lin ang="19800000" scaled="1"/>
            </a:gradFill>
            <a:ln w="1330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4543" name="Freeform 10"/>
            <p:cNvSpPr>
              <a:spLocks noChangeArrowheads="1"/>
            </p:cNvSpPr>
            <p:nvPr/>
          </p:nvSpPr>
          <p:spPr bwMode="auto">
            <a:xfrm>
              <a:off x="3484563" y="204788"/>
              <a:ext cx="2890837" cy="2389187"/>
            </a:xfrm>
            <a:custGeom>
              <a:avLst/>
              <a:gdLst>
                <a:gd name="T0" fmla="*/ 2147483646 w 1821"/>
                <a:gd name="T1" fmla="*/ 0 h 1505"/>
                <a:gd name="T2" fmla="*/ 0 w 1821"/>
                <a:gd name="T3" fmla="*/ 2147483646 h 150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1" h="1505">
                  <a:moveTo>
                    <a:pt x="1821" y="0"/>
                  </a:moveTo>
                  <a:lnTo>
                    <a:pt x="0" y="1505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4" name="Freeform 11"/>
            <p:cNvSpPr>
              <a:spLocks noChangeArrowheads="1"/>
            </p:cNvSpPr>
            <p:nvPr/>
          </p:nvSpPr>
          <p:spPr bwMode="auto">
            <a:xfrm>
              <a:off x="3484563" y="1057275"/>
              <a:ext cx="0" cy="5200650"/>
            </a:xfrm>
            <a:custGeom>
              <a:avLst/>
              <a:gdLst>
                <a:gd name="T0" fmla="*/ 0 h 3276"/>
                <a:gd name="T1" fmla="*/ 2147483646 h 327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276">
                  <a:moveTo>
                    <a:pt x="0" y="0"/>
                  </a:moveTo>
                  <a:lnTo>
                    <a:pt x="0" y="3276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5" name="Freeform 12"/>
            <p:cNvSpPr>
              <a:spLocks noChangeArrowheads="1"/>
            </p:cNvSpPr>
            <p:nvPr/>
          </p:nvSpPr>
          <p:spPr bwMode="auto">
            <a:xfrm>
              <a:off x="-665163" y="2592388"/>
              <a:ext cx="8678863" cy="0"/>
            </a:xfrm>
            <a:custGeom>
              <a:avLst/>
              <a:gdLst>
                <a:gd name="T0" fmla="*/ 0 w 5467"/>
                <a:gd name="T1" fmla="*/ 2147483646 w 5467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5467">
                  <a:moveTo>
                    <a:pt x="0" y="0"/>
                  </a:moveTo>
                  <a:lnTo>
                    <a:pt x="5467" y="0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6" name="Freeform 13"/>
            <p:cNvSpPr>
              <a:spLocks noChangeArrowheads="1"/>
            </p:cNvSpPr>
            <p:nvPr/>
          </p:nvSpPr>
          <p:spPr bwMode="auto">
            <a:xfrm>
              <a:off x="1557338" y="2143125"/>
              <a:ext cx="3843337" cy="0"/>
            </a:xfrm>
            <a:custGeom>
              <a:avLst/>
              <a:gdLst>
                <a:gd name="T0" fmla="*/ 0 w 2421"/>
                <a:gd name="T1" fmla="*/ 2147483646 w 242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421">
                  <a:moveTo>
                    <a:pt x="0" y="0"/>
                  </a:moveTo>
                  <a:lnTo>
                    <a:pt x="2421" y="0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7" name="Freeform 14"/>
            <p:cNvSpPr>
              <a:spLocks noChangeArrowheads="1"/>
            </p:cNvSpPr>
            <p:nvPr/>
          </p:nvSpPr>
          <p:spPr bwMode="auto">
            <a:xfrm>
              <a:off x="3484563" y="3533775"/>
              <a:ext cx="2803525" cy="0"/>
            </a:xfrm>
            <a:custGeom>
              <a:avLst/>
              <a:gdLst>
                <a:gd name="T0" fmla="*/ 0 w 1766"/>
                <a:gd name="T1" fmla="*/ 2147483646 w 1766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766">
                  <a:moveTo>
                    <a:pt x="0" y="0"/>
                  </a:moveTo>
                  <a:lnTo>
                    <a:pt x="1766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8" name="Freeform 15"/>
            <p:cNvSpPr>
              <a:spLocks noChangeArrowheads="1"/>
            </p:cNvSpPr>
            <p:nvPr/>
          </p:nvSpPr>
          <p:spPr bwMode="auto">
            <a:xfrm>
              <a:off x="3484563" y="2143125"/>
              <a:ext cx="1925637" cy="0"/>
            </a:xfrm>
            <a:custGeom>
              <a:avLst/>
              <a:gdLst>
                <a:gd name="T0" fmla="*/ 0 w 1213"/>
                <a:gd name="T1" fmla="*/ 2147483646 w 121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3">
                  <a:moveTo>
                    <a:pt x="0" y="0"/>
                  </a:moveTo>
                  <a:lnTo>
                    <a:pt x="1213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9" name="Freeform 16"/>
            <p:cNvSpPr>
              <a:spLocks noChangeArrowheads="1"/>
            </p:cNvSpPr>
            <p:nvPr/>
          </p:nvSpPr>
          <p:spPr bwMode="auto">
            <a:xfrm>
              <a:off x="5410200" y="1220788"/>
              <a:ext cx="0" cy="862012"/>
            </a:xfrm>
            <a:custGeom>
              <a:avLst/>
              <a:gdLst>
                <a:gd name="T0" fmla="*/ 2147483646 h 543"/>
                <a:gd name="T1" fmla="*/ 0 h 543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43">
                  <a:moveTo>
                    <a:pt x="0" y="543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0" name="Text Box 17"/>
            <p:cNvSpPr txBox="1">
              <a:spLocks noChangeArrowheads="1"/>
            </p:cNvSpPr>
            <p:nvPr/>
          </p:nvSpPr>
          <p:spPr bwMode="auto">
            <a:xfrm>
              <a:off x="2079311" y="1730618"/>
              <a:ext cx="1290951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Δq</a:t>
              </a:r>
              <a:r>
                <a:rPr lang="en-US" altLang="en-US" sz="11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551" name="Text Box 18"/>
            <p:cNvSpPr txBox="1">
              <a:spLocks noChangeArrowheads="1"/>
            </p:cNvSpPr>
            <p:nvPr/>
          </p:nvSpPr>
          <p:spPr bwMode="auto">
            <a:xfrm>
              <a:off x="2951165" y="4795839"/>
              <a:ext cx="447675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14552" name="Text Box 19"/>
            <p:cNvSpPr txBox="1">
              <a:spLocks noChangeArrowheads="1"/>
            </p:cNvSpPr>
            <p:nvPr/>
          </p:nvSpPr>
          <p:spPr bwMode="auto">
            <a:xfrm>
              <a:off x="4967287" y="3208338"/>
              <a:ext cx="449261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4553" name="Freeform 20"/>
            <p:cNvSpPr>
              <a:spLocks noChangeArrowheads="1"/>
            </p:cNvSpPr>
            <p:nvPr/>
          </p:nvSpPr>
          <p:spPr bwMode="auto">
            <a:xfrm>
              <a:off x="3484563" y="1401763"/>
              <a:ext cx="1925637" cy="0"/>
            </a:xfrm>
            <a:custGeom>
              <a:avLst/>
              <a:gdLst>
                <a:gd name="T0" fmla="*/ 0 w 1213"/>
                <a:gd name="T1" fmla="*/ 2147483646 w 121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3">
                  <a:moveTo>
                    <a:pt x="0" y="0"/>
                  </a:moveTo>
                  <a:lnTo>
                    <a:pt x="1213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4" name="Freeform 21"/>
            <p:cNvSpPr>
              <a:spLocks noChangeArrowheads="1"/>
            </p:cNvSpPr>
            <p:nvPr/>
          </p:nvSpPr>
          <p:spPr bwMode="auto">
            <a:xfrm>
              <a:off x="6289675" y="2584450"/>
              <a:ext cx="0" cy="1552575"/>
            </a:xfrm>
            <a:custGeom>
              <a:avLst/>
              <a:gdLst>
                <a:gd name="T0" fmla="*/ 0 h 978"/>
                <a:gd name="T1" fmla="*/ 2147483646 h 97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978">
                  <a:moveTo>
                    <a:pt x="0" y="0"/>
                  </a:moveTo>
                  <a:lnTo>
                    <a:pt x="0" y="978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5" name="Freeform 22"/>
            <p:cNvSpPr>
              <a:spLocks noChangeArrowheads="1"/>
            </p:cNvSpPr>
            <p:nvPr/>
          </p:nvSpPr>
          <p:spPr bwMode="auto">
            <a:xfrm>
              <a:off x="3484563" y="1090613"/>
              <a:ext cx="0" cy="1104900"/>
            </a:xfrm>
            <a:custGeom>
              <a:avLst/>
              <a:gdLst>
                <a:gd name="T0" fmla="*/ 0 h 696"/>
                <a:gd name="T1" fmla="*/ 2147483646 h 69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6">
                  <a:moveTo>
                    <a:pt x="0" y="0"/>
                  </a:moveTo>
                  <a:lnTo>
                    <a:pt x="0" y="696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6" name="Text Box 23"/>
            <p:cNvSpPr txBox="1">
              <a:spLocks noChangeArrowheads="1"/>
            </p:cNvSpPr>
            <p:nvPr/>
          </p:nvSpPr>
          <p:spPr bwMode="auto">
            <a:xfrm>
              <a:off x="4233863" y="990601"/>
              <a:ext cx="449261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14497" name="Rectangle 1"/>
          <p:cNvSpPr>
            <a:spLocks noChangeArrowheads="1"/>
          </p:cNvSpPr>
          <p:nvPr/>
        </p:nvSpPr>
        <p:spPr bwMode="auto">
          <a:xfrm>
            <a:off x="120650" y="31750"/>
            <a:ext cx="1481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cs typeface="Arial" panose="020B0604020202020204" pitchFamily="34" charset="0"/>
              </a:rPr>
              <a:t>Stress Bulbs</a:t>
            </a:r>
          </a:p>
        </p:txBody>
      </p:sp>
      <p:sp>
        <p:nvSpPr>
          <p:cNvPr id="14498" name="Rectangle 2"/>
          <p:cNvSpPr>
            <a:spLocks noChangeArrowheads="1"/>
          </p:cNvSpPr>
          <p:nvPr/>
        </p:nvSpPr>
        <p:spPr bwMode="auto">
          <a:xfrm>
            <a:off x="6905625" y="68263"/>
            <a:ext cx="155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Circular Load</a:t>
            </a:r>
          </a:p>
        </p:txBody>
      </p:sp>
      <p:grpSp>
        <p:nvGrpSpPr>
          <p:cNvPr id="14499" name="Group 201"/>
          <p:cNvGrpSpPr>
            <a:grpSpLocks/>
          </p:cNvGrpSpPr>
          <p:nvPr/>
        </p:nvGrpSpPr>
        <p:grpSpPr bwMode="auto">
          <a:xfrm>
            <a:off x="6711950" y="5095875"/>
            <a:ext cx="2003425" cy="996950"/>
            <a:chOff x="1400175" y="2724150"/>
            <a:chExt cx="5624513" cy="2798763"/>
          </a:xfrm>
        </p:grpSpPr>
        <p:sp>
          <p:nvSpPr>
            <p:cNvPr id="14520" name="Rectangle 3"/>
            <p:cNvSpPr>
              <a:spLocks noChangeArrowheads="1"/>
            </p:cNvSpPr>
            <p:nvPr/>
          </p:nvSpPr>
          <p:spPr bwMode="auto">
            <a:xfrm>
              <a:off x="4149725" y="3676650"/>
              <a:ext cx="2859088" cy="15557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21" name="Freeform 4"/>
            <p:cNvSpPr>
              <a:spLocks noChangeArrowheads="1"/>
            </p:cNvSpPr>
            <p:nvPr/>
          </p:nvSpPr>
          <p:spPr bwMode="auto">
            <a:xfrm>
              <a:off x="4167188" y="3673475"/>
              <a:ext cx="2857500" cy="0"/>
            </a:xfrm>
            <a:custGeom>
              <a:avLst/>
              <a:gdLst>
                <a:gd name="T0" fmla="*/ 0 w 1800"/>
                <a:gd name="T1" fmla="*/ 2147483646 w 180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800">
                  <a:moveTo>
                    <a:pt x="0" y="0"/>
                  </a:moveTo>
                  <a:lnTo>
                    <a:pt x="18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2" name="Rectangle 5"/>
            <p:cNvSpPr>
              <a:spLocks noChangeArrowheads="1"/>
            </p:cNvSpPr>
            <p:nvPr/>
          </p:nvSpPr>
          <p:spPr bwMode="auto">
            <a:xfrm>
              <a:off x="1400175" y="5365750"/>
              <a:ext cx="1924050" cy="15716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23" name="Freeform 6"/>
            <p:cNvSpPr>
              <a:spLocks noChangeArrowheads="1"/>
            </p:cNvSpPr>
            <p:nvPr/>
          </p:nvSpPr>
          <p:spPr bwMode="auto">
            <a:xfrm>
              <a:off x="1411288" y="5362575"/>
              <a:ext cx="1924050" cy="0"/>
            </a:xfrm>
            <a:custGeom>
              <a:avLst/>
              <a:gdLst>
                <a:gd name="T0" fmla="*/ 0 w 1212"/>
                <a:gd name="T1" fmla="*/ 2147483646 w 121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2">
                  <a:moveTo>
                    <a:pt x="0" y="0"/>
                  </a:moveTo>
                  <a:lnTo>
                    <a:pt x="12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4" name="Rectangle 7"/>
            <p:cNvSpPr>
              <a:spLocks noChangeArrowheads="1"/>
            </p:cNvSpPr>
            <p:nvPr/>
          </p:nvSpPr>
          <p:spPr bwMode="auto">
            <a:xfrm>
              <a:off x="4159250" y="3084513"/>
              <a:ext cx="1123950" cy="588962"/>
            </a:xfrm>
            <a:prstGeom prst="rect">
              <a:avLst/>
            </a:prstGeom>
            <a:pattFill prst="narVert">
              <a:fgClr>
                <a:srgbClr val="FFFFFF"/>
              </a:fgClr>
              <a:bgClr>
                <a:srgbClr val="FFCC00"/>
              </a:bgClr>
            </a:patt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25" name="Freeform 8"/>
            <p:cNvSpPr>
              <a:spLocks noChangeArrowheads="1"/>
            </p:cNvSpPr>
            <p:nvPr/>
          </p:nvSpPr>
          <p:spPr bwMode="auto">
            <a:xfrm>
              <a:off x="3335338" y="3676650"/>
              <a:ext cx="817562" cy="1689100"/>
            </a:xfrm>
            <a:custGeom>
              <a:avLst/>
              <a:gdLst>
                <a:gd name="T0" fmla="*/ 2147483646 w 515"/>
                <a:gd name="T1" fmla="*/ 0 h 1064"/>
                <a:gd name="T2" fmla="*/ 2147483646 w 515"/>
                <a:gd name="T3" fmla="*/ 0 h 1064"/>
                <a:gd name="T4" fmla="*/ 2147483646 w 515"/>
                <a:gd name="T5" fmla="*/ 2147483646 h 1064"/>
                <a:gd name="T6" fmla="*/ 0 w 515"/>
                <a:gd name="T7" fmla="*/ 2147483646 h 1064"/>
                <a:gd name="T8" fmla="*/ 2147483646 w 515"/>
                <a:gd name="T9" fmla="*/ 0 h 10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" h="1064">
                  <a:moveTo>
                    <a:pt x="339" y="0"/>
                  </a:moveTo>
                  <a:lnTo>
                    <a:pt x="515" y="0"/>
                  </a:lnTo>
                  <a:lnTo>
                    <a:pt x="515" y="1064"/>
                  </a:lnTo>
                  <a:lnTo>
                    <a:pt x="0" y="1064"/>
                  </a:lnTo>
                  <a:lnTo>
                    <a:pt x="339" y="0"/>
                  </a:lnTo>
                  <a:close/>
                </a:path>
              </a:pathLst>
            </a:custGeom>
            <a:pattFill prst="ltUpDiag">
              <a:fgClr>
                <a:srgbClr val="FFE0C0"/>
              </a:fgClr>
              <a:bgClr>
                <a:srgbClr val="FFFFFF"/>
              </a:bgClr>
            </a:patt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6" name="Freeform 9"/>
            <p:cNvSpPr>
              <a:spLocks/>
            </p:cNvSpPr>
            <p:nvPr/>
          </p:nvSpPr>
          <p:spPr bwMode="auto">
            <a:xfrm>
              <a:off x="2955925" y="3676650"/>
              <a:ext cx="0" cy="1689100"/>
            </a:xfrm>
            <a:custGeom>
              <a:avLst/>
              <a:gdLst>
                <a:gd name="T0" fmla="*/ 0 h 1064"/>
                <a:gd name="T1" fmla="*/ 2147483646 h 106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064">
                  <a:moveTo>
                    <a:pt x="0" y="0"/>
                  </a:moveTo>
                  <a:lnTo>
                    <a:pt x="0" y="1064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7" name="Freeform 10"/>
            <p:cNvSpPr>
              <a:spLocks noChangeArrowheads="1"/>
            </p:cNvSpPr>
            <p:nvPr/>
          </p:nvSpPr>
          <p:spPr bwMode="auto">
            <a:xfrm>
              <a:off x="2362200" y="3676650"/>
              <a:ext cx="1343025" cy="0"/>
            </a:xfrm>
            <a:custGeom>
              <a:avLst/>
              <a:gdLst>
                <a:gd name="T0" fmla="*/ 2147483646 w 846"/>
                <a:gd name="T1" fmla="*/ 0 w 846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46">
                  <a:moveTo>
                    <a:pt x="84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8" name="Freeform 11"/>
            <p:cNvSpPr>
              <a:spLocks noChangeArrowheads="1"/>
            </p:cNvSpPr>
            <p:nvPr/>
          </p:nvSpPr>
          <p:spPr bwMode="auto">
            <a:xfrm>
              <a:off x="4727575" y="2724150"/>
              <a:ext cx="0" cy="1520825"/>
            </a:xfrm>
            <a:custGeom>
              <a:avLst/>
              <a:gdLst>
                <a:gd name="T0" fmla="*/ 0 h 958"/>
                <a:gd name="T1" fmla="*/ 2147483646 h 95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958">
                  <a:moveTo>
                    <a:pt x="0" y="0"/>
                  </a:moveTo>
                  <a:lnTo>
                    <a:pt x="0" y="95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9" name="Text Box 12"/>
            <p:cNvSpPr txBox="1">
              <a:spLocks noChangeArrowheads="1"/>
            </p:cNvSpPr>
            <p:nvPr/>
          </p:nvSpPr>
          <p:spPr bwMode="auto">
            <a:xfrm>
              <a:off x="2563813" y="4400551"/>
              <a:ext cx="735013" cy="43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9 ft</a:t>
              </a:r>
            </a:p>
          </p:txBody>
        </p:sp>
        <p:sp>
          <p:nvSpPr>
            <p:cNvPr id="14530" name="Oval 13"/>
            <p:cNvSpPr>
              <a:spLocks noChangeArrowheads="1"/>
            </p:cNvSpPr>
            <p:nvPr/>
          </p:nvSpPr>
          <p:spPr bwMode="auto">
            <a:xfrm>
              <a:off x="4135438" y="4192588"/>
              <a:ext cx="41275" cy="4127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31" name="Freeform 14"/>
            <p:cNvSpPr>
              <a:spLocks noChangeArrowheads="1"/>
            </p:cNvSpPr>
            <p:nvPr/>
          </p:nvSpPr>
          <p:spPr bwMode="auto">
            <a:xfrm>
              <a:off x="4210050" y="4221163"/>
              <a:ext cx="160338" cy="0"/>
            </a:xfrm>
            <a:custGeom>
              <a:avLst/>
              <a:gdLst>
                <a:gd name="T0" fmla="*/ 0 w 101"/>
                <a:gd name="T1" fmla="*/ 2147483646 w 10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">
                  <a:moveTo>
                    <a:pt x="0" y="0"/>
                  </a:moveTo>
                  <a:lnTo>
                    <a:pt x="101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2" name="Freeform 15"/>
            <p:cNvSpPr>
              <a:spLocks/>
            </p:cNvSpPr>
            <p:nvPr/>
          </p:nvSpPr>
          <p:spPr bwMode="auto">
            <a:xfrm>
              <a:off x="4273550" y="3673475"/>
              <a:ext cx="0" cy="549275"/>
            </a:xfrm>
            <a:custGeom>
              <a:avLst/>
              <a:gdLst>
                <a:gd name="T0" fmla="*/ 0 h 346"/>
                <a:gd name="T1" fmla="*/ 2147483646 h 34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46">
                  <a:moveTo>
                    <a:pt x="0" y="0"/>
                  </a:moveTo>
                  <a:lnTo>
                    <a:pt x="0" y="346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3" name="Text Box 16"/>
            <p:cNvSpPr txBox="1">
              <a:spLocks noChangeArrowheads="1"/>
            </p:cNvSpPr>
            <p:nvPr/>
          </p:nvSpPr>
          <p:spPr bwMode="auto">
            <a:xfrm>
              <a:off x="4327525" y="3863976"/>
              <a:ext cx="606881" cy="43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3 ft</a:t>
              </a:r>
            </a:p>
          </p:txBody>
        </p:sp>
        <p:sp>
          <p:nvSpPr>
            <p:cNvPr id="14534" name="Text Box 17"/>
            <p:cNvSpPr txBox="1">
              <a:spLocks noChangeArrowheads="1"/>
            </p:cNvSpPr>
            <p:nvPr/>
          </p:nvSpPr>
          <p:spPr bwMode="auto">
            <a:xfrm>
              <a:off x="3956051" y="4152900"/>
              <a:ext cx="160337" cy="43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4500" name="Text Box 17"/>
          <p:cNvSpPr txBox="1">
            <a:spLocks noChangeArrowheads="1"/>
          </p:cNvSpPr>
          <p:nvPr/>
        </p:nvSpPr>
        <p:spPr bwMode="auto">
          <a:xfrm>
            <a:off x="7988300" y="5046663"/>
            <a:ext cx="1809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q</a:t>
            </a:r>
            <a:r>
              <a:rPr lang="en-US" altLang="en-US" sz="10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14501" name="Group 219"/>
          <p:cNvGrpSpPr>
            <a:grpSpLocks/>
          </p:cNvGrpSpPr>
          <p:nvPr/>
        </p:nvGrpSpPr>
        <p:grpSpPr bwMode="auto">
          <a:xfrm>
            <a:off x="98425" y="3584575"/>
            <a:ext cx="1531938" cy="1054100"/>
            <a:chOff x="1339237" y="4199337"/>
            <a:chExt cx="836612" cy="576331"/>
          </a:xfrm>
        </p:grpSpPr>
        <p:sp>
          <p:nvSpPr>
            <p:cNvPr id="14502" name="Rectangle 154"/>
            <p:cNvSpPr>
              <a:spLocks noChangeArrowheads="1"/>
            </p:cNvSpPr>
            <p:nvPr/>
          </p:nvSpPr>
          <p:spPr bwMode="auto">
            <a:xfrm>
              <a:off x="1494812" y="4286250"/>
              <a:ext cx="45085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503" name="Rectangle 155"/>
            <p:cNvSpPr>
              <a:spLocks noChangeArrowheads="1"/>
            </p:cNvSpPr>
            <p:nvPr/>
          </p:nvSpPr>
          <p:spPr bwMode="auto">
            <a:xfrm>
              <a:off x="1659912" y="4395788"/>
              <a:ext cx="174625" cy="187325"/>
            </a:xfrm>
            <a:prstGeom prst="rect">
              <a:avLst/>
            </a:prstGeom>
            <a:solidFill>
              <a:srgbClr val="FFCC00"/>
            </a:solidFill>
            <a:ln w="998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504" name="Freeform 156"/>
            <p:cNvSpPr>
              <a:spLocks noChangeArrowheads="1"/>
            </p:cNvSpPr>
            <p:nvPr/>
          </p:nvSpPr>
          <p:spPr bwMode="auto">
            <a:xfrm>
              <a:off x="1834537" y="4484688"/>
              <a:ext cx="128587" cy="0"/>
            </a:xfrm>
            <a:custGeom>
              <a:avLst/>
              <a:gdLst>
                <a:gd name="T0" fmla="*/ 0 w 81"/>
                <a:gd name="T1" fmla="*/ 2147483646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81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5" name="Freeform 157"/>
            <p:cNvSpPr>
              <a:spLocks noChangeArrowheads="1"/>
            </p:cNvSpPr>
            <p:nvPr/>
          </p:nvSpPr>
          <p:spPr bwMode="auto">
            <a:xfrm>
              <a:off x="1831362" y="4471988"/>
              <a:ext cx="47625" cy="12700"/>
            </a:xfrm>
            <a:custGeom>
              <a:avLst/>
              <a:gdLst>
                <a:gd name="T0" fmla="*/ 0 w 30"/>
                <a:gd name="T1" fmla="*/ 2147483646 h 8"/>
                <a:gd name="T2" fmla="*/ 2147483646 w 30"/>
                <a:gd name="T3" fmla="*/ 0 h 8"/>
                <a:gd name="T4" fmla="*/ 2147483646 w 30"/>
                <a:gd name="T5" fmla="*/ 2147483646 h 8"/>
                <a:gd name="T6" fmla="*/ 0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lnTo>
                    <a:pt x="30" y="0"/>
                  </a:lnTo>
                  <a:lnTo>
                    <a:pt x="29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6" name="Freeform 158"/>
            <p:cNvSpPr>
              <a:spLocks noChangeArrowheads="1"/>
            </p:cNvSpPr>
            <p:nvPr/>
          </p:nvSpPr>
          <p:spPr bwMode="auto">
            <a:xfrm>
              <a:off x="1831362" y="4484688"/>
              <a:ext cx="47625" cy="12700"/>
            </a:xfrm>
            <a:custGeom>
              <a:avLst/>
              <a:gdLst>
                <a:gd name="T0" fmla="*/ 0 w 30"/>
                <a:gd name="T1" fmla="*/ 0 h 8"/>
                <a:gd name="T2" fmla="*/ 2147483646 w 30"/>
                <a:gd name="T3" fmla="*/ 2147483646 h 8"/>
                <a:gd name="T4" fmla="*/ 2147483646 w 30"/>
                <a:gd name="T5" fmla="*/ 0 h 8"/>
                <a:gd name="T6" fmla="*/ 0 w 30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0"/>
                  </a:moveTo>
                  <a:lnTo>
                    <a:pt x="30" y="8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7" name="Freeform 159"/>
            <p:cNvSpPr>
              <a:spLocks noChangeArrowheads="1"/>
            </p:cNvSpPr>
            <p:nvPr/>
          </p:nvSpPr>
          <p:spPr bwMode="auto">
            <a:xfrm>
              <a:off x="1742462" y="4344988"/>
              <a:ext cx="12700" cy="49212"/>
            </a:xfrm>
            <a:custGeom>
              <a:avLst/>
              <a:gdLst>
                <a:gd name="T0" fmla="*/ 0 w 8"/>
                <a:gd name="T1" fmla="*/ 2147483646 h 31"/>
                <a:gd name="T2" fmla="*/ 2147483646 w 8"/>
                <a:gd name="T3" fmla="*/ 0 h 31"/>
                <a:gd name="T4" fmla="*/ 2147483646 w 8"/>
                <a:gd name="T5" fmla="*/ 2147483646 h 31"/>
                <a:gd name="T6" fmla="*/ 0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0" y="31"/>
                  </a:moveTo>
                  <a:lnTo>
                    <a:pt x="8" y="0"/>
                  </a:lnTo>
                  <a:lnTo>
                    <a:pt x="1" y="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8" name="Freeform 160"/>
            <p:cNvSpPr>
              <a:spLocks noChangeArrowheads="1"/>
            </p:cNvSpPr>
            <p:nvPr/>
          </p:nvSpPr>
          <p:spPr bwMode="auto">
            <a:xfrm>
              <a:off x="1729762" y="4346575"/>
              <a:ext cx="12700" cy="49213"/>
            </a:xfrm>
            <a:custGeom>
              <a:avLst/>
              <a:gdLst>
                <a:gd name="T0" fmla="*/ 2147483646 w 8"/>
                <a:gd name="T1" fmla="*/ 2147483646 h 31"/>
                <a:gd name="T2" fmla="*/ 0 w 8"/>
                <a:gd name="T3" fmla="*/ 0 h 31"/>
                <a:gd name="T4" fmla="*/ 2147483646 w 8"/>
                <a:gd name="T5" fmla="*/ 2147483646 h 31"/>
                <a:gd name="T6" fmla="*/ 2147483646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31"/>
                  </a:moveTo>
                  <a:lnTo>
                    <a:pt x="0" y="0"/>
                  </a:lnTo>
                  <a:lnTo>
                    <a:pt x="8" y="2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9" name="Freeform 161"/>
            <p:cNvSpPr>
              <a:spLocks noChangeArrowheads="1"/>
            </p:cNvSpPr>
            <p:nvPr/>
          </p:nvSpPr>
          <p:spPr bwMode="auto">
            <a:xfrm>
              <a:off x="1742462" y="427990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0" name="Freeform 162"/>
            <p:cNvSpPr>
              <a:spLocks noChangeArrowheads="1"/>
            </p:cNvSpPr>
            <p:nvPr/>
          </p:nvSpPr>
          <p:spPr bwMode="auto">
            <a:xfrm>
              <a:off x="1528149" y="4492625"/>
              <a:ext cx="128588" cy="0"/>
            </a:xfrm>
            <a:custGeom>
              <a:avLst/>
              <a:gdLst>
                <a:gd name="T0" fmla="*/ 2147483646 w 81"/>
                <a:gd name="T1" fmla="*/ 0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81" y="0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1" name="Freeform 163"/>
            <p:cNvSpPr>
              <a:spLocks noChangeArrowheads="1"/>
            </p:cNvSpPr>
            <p:nvPr/>
          </p:nvSpPr>
          <p:spPr bwMode="auto">
            <a:xfrm>
              <a:off x="1613874" y="4479925"/>
              <a:ext cx="47625" cy="12700"/>
            </a:xfrm>
            <a:custGeom>
              <a:avLst/>
              <a:gdLst>
                <a:gd name="T0" fmla="*/ 2147483646 w 30"/>
                <a:gd name="T1" fmla="*/ 2147483646 h 8"/>
                <a:gd name="T2" fmla="*/ 0 w 30"/>
                <a:gd name="T3" fmla="*/ 0 h 8"/>
                <a:gd name="T4" fmla="*/ 2147483646 w 30"/>
                <a:gd name="T5" fmla="*/ 2147483646 h 8"/>
                <a:gd name="T6" fmla="*/ 2147483646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30" y="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2" name="Freeform 164"/>
            <p:cNvSpPr>
              <a:spLocks noChangeArrowheads="1"/>
            </p:cNvSpPr>
            <p:nvPr/>
          </p:nvSpPr>
          <p:spPr bwMode="auto">
            <a:xfrm>
              <a:off x="1613874" y="4492625"/>
              <a:ext cx="49213" cy="12700"/>
            </a:xfrm>
            <a:custGeom>
              <a:avLst/>
              <a:gdLst>
                <a:gd name="T0" fmla="*/ 2147483646 w 31"/>
                <a:gd name="T1" fmla="*/ 0 h 8"/>
                <a:gd name="T2" fmla="*/ 0 w 31"/>
                <a:gd name="T3" fmla="*/ 2147483646 h 8"/>
                <a:gd name="T4" fmla="*/ 2147483646 w 31"/>
                <a:gd name="T5" fmla="*/ 2147483646 h 8"/>
                <a:gd name="T6" fmla="*/ 2147483646 w 3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8">
                  <a:moveTo>
                    <a:pt x="31" y="0"/>
                  </a:moveTo>
                  <a:lnTo>
                    <a:pt x="0" y="8"/>
                  </a:lnTo>
                  <a:lnTo>
                    <a:pt x="2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3" name="Freeform 165"/>
            <p:cNvSpPr>
              <a:spLocks noChangeArrowheads="1"/>
            </p:cNvSpPr>
            <p:nvPr/>
          </p:nvSpPr>
          <p:spPr bwMode="auto">
            <a:xfrm>
              <a:off x="1744049" y="4587875"/>
              <a:ext cx="12700" cy="47625"/>
            </a:xfrm>
            <a:custGeom>
              <a:avLst/>
              <a:gdLst>
                <a:gd name="T0" fmla="*/ 0 w 8"/>
                <a:gd name="T1" fmla="*/ 0 h 30"/>
                <a:gd name="T2" fmla="*/ 2147483646 w 8"/>
                <a:gd name="T3" fmla="*/ 2147483646 h 30"/>
                <a:gd name="T4" fmla="*/ 0 w 8"/>
                <a:gd name="T5" fmla="*/ 2147483646 h 30"/>
                <a:gd name="T6" fmla="*/ 0 w 8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0">
                  <a:moveTo>
                    <a:pt x="0" y="0"/>
                  </a:moveTo>
                  <a:lnTo>
                    <a:pt x="8" y="3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4" name="Freeform 166"/>
            <p:cNvSpPr>
              <a:spLocks noChangeArrowheads="1"/>
            </p:cNvSpPr>
            <p:nvPr/>
          </p:nvSpPr>
          <p:spPr bwMode="auto">
            <a:xfrm>
              <a:off x="1731349" y="4586288"/>
              <a:ext cx="12700" cy="49212"/>
            </a:xfrm>
            <a:custGeom>
              <a:avLst/>
              <a:gdLst>
                <a:gd name="T0" fmla="*/ 2147483646 w 8"/>
                <a:gd name="T1" fmla="*/ 0 h 31"/>
                <a:gd name="T2" fmla="*/ 0 w 8"/>
                <a:gd name="T3" fmla="*/ 2147483646 h 31"/>
                <a:gd name="T4" fmla="*/ 2147483646 w 8"/>
                <a:gd name="T5" fmla="*/ 2147483646 h 31"/>
                <a:gd name="T6" fmla="*/ 2147483646 w 8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0"/>
                  </a:moveTo>
                  <a:lnTo>
                    <a:pt x="0" y="31"/>
                  </a:lnTo>
                  <a:lnTo>
                    <a:pt x="8" y="2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5" name="Freeform 167"/>
            <p:cNvSpPr>
              <a:spLocks noChangeArrowheads="1"/>
            </p:cNvSpPr>
            <p:nvPr/>
          </p:nvSpPr>
          <p:spPr bwMode="auto">
            <a:xfrm>
              <a:off x="1744049" y="460375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6" name="Text Box 168"/>
            <p:cNvSpPr txBox="1">
              <a:spLocks noChangeArrowheads="1"/>
            </p:cNvSpPr>
            <p:nvPr/>
          </p:nvSpPr>
          <p:spPr bwMode="auto">
            <a:xfrm>
              <a:off x="1643079" y="4199337"/>
              <a:ext cx="195263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17" name="Text Box 169"/>
            <p:cNvSpPr txBox="1">
              <a:spLocks noChangeArrowheads="1"/>
            </p:cNvSpPr>
            <p:nvPr/>
          </p:nvSpPr>
          <p:spPr bwMode="auto">
            <a:xfrm>
              <a:off x="1643780" y="4708384"/>
              <a:ext cx="193675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18" name="Text Box 170"/>
            <p:cNvSpPr txBox="1">
              <a:spLocks noChangeArrowheads="1"/>
            </p:cNvSpPr>
            <p:nvPr/>
          </p:nvSpPr>
          <p:spPr bwMode="auto">
            <a:xfrm>
              <a:off x="1978999" y="4457700"/>
              <a:ext cx="196850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σx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519" name="Text Box 171"/>
            <p:cNvSpPr txBox="1">
              <a:spLocks noChangeArrowheads="1"/>
            </p:cNvSpPr>
            <p:nvPr/>
          </p:nvSpPr>
          <p:spPr bwMode="auto">
            <a:xfrm>
              <a:off x="1339237" y="4464050"/>
              <a:ext cx="195262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x</a:t>
              </a: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 advClick="0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609725"/>
            <a:ext cx="5983287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18"/>
          <p:cNvSpPr txBox="1">
            <a:spLocks noChangeArrowheads="1"/>
          </p:cNvSpPr>
          <p:nvPr/>
        </p:nvSpPr>
        <p:spPr bwMode="auto">
          <a:xfrm>
            <a:off x="2781300" y="312738"/>
            <a:ext cx="3763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Geostatic Stresses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Stress Distribution in Soils</a:t>
            </a:r>
          </a:p>
        </p:txBody>
      </p:sp>
      <p:sp>
        <p:nvSpPr>
          <p:cNvPr id="2" name="Trapezoid 1"/>
          <p:cNvSpPr/>
          <p:nvPr/>
        </p:nvSpPr>
        <p:spPr>
          <a:xfrm>
            <a:off x="3252788" y="2617788"/>
            <a:ext cx="2820987" cy="1946275"/>
          </a:xfrm>
          <a:prstGeom prst="trapezoid">
            <a:avLst>
              <a:gd name="adj" fmla="val 45243"/>
            </a:avLst>
          </a:prstGeom>
          <a:solidFill>
            <a:schemeClr val="accent1">
              <a:alpha val="31000"/>
            </a:schemeClr>
          </a:solidFill>
          <a:ln w="6350">
            <a:solidFill>
              <a:srgbClr val="99CC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67213" y="2671763"/>
            <a:ext cx="295275" cy="1892300"/>
          </a:xfrm>
          <a:prstGeom prst="rect">
            <a:avLst/>
          </a:prstGeom>
          <a:solidFill>
            <a:srgbClr val="F8FB89">
              <a:alpha val="17000"/>
            </a:srgbClr>
          </a:solidFill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770563" y="3886200"/>
            <a:ext cx="874712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6661150" y="3997325"/>
            <a:ext cx="99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Stresses from the house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74988" y="3255963"/>
            <a:ext cx="1401762" cy="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2197100" y="3109913"/>
            <a:ext cx="995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Self-weight of the soil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Geostatic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public_html\Newmark Charts.bmp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962275" y="3086100"/>
            <a:ext cx="1800225" cy="43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4114800" y="417195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495801" y="4552950"/>
            <a:ext cx="5334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781425" y="481965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Point A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3057525" y="253365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11 ft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2771775" y="30861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15 ft</a:t>
            </a:r>
          </a:p>
        </p:txBody>
      </p:sp>
      <p:sp>
        <p:nvSpPr>
          <p:cNvPr id="16" name="Freeform 15"/>
          <p:cNvSpPr/>
          <p:nvPr/>
        </p:nvSpPr>
        <p:spPr>
          <a:xfrm>
            <a:off x="3886200" y="2505075"/>
            <a:ext cx="847725" cy="485775"/>
          </a:xfrm>
          <a:custGeom>
            <a:avLst/>
            <a:gdLst>
              <a:gd name="connsiteX0" fmla="*/ 847725 w 847725"/>
              <a:gd name="connsiteY0" fmla="*/ 0 h 485775"/>
              <a:gd name="connsiteX1" fmla="*/ 228600 w 847725"/>
              <a:gd name="connsiteY1" fmla="*/ 123825 h 485775"/>
              <a:gd name="connsiteX2" fmla="*/ 0 w 847725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725" h="485775">
                <a:moveTo>
                  <a:pt x="847725" y="0"/>
                </a:moveTo>
                <a:cubicBezTo>
                  <a:pt x="608806" y="21431"/>
                  <a:pt x="369888" y="42863"/>
                  <a:pt x="228600" y="123825"/>
                </a:cubicBezTo>
                <a:cubicBezTo>
                  <a:pt x="87313" y="204788"/>
                  <a:pt x="43656" y="345281"/>
                  <a:pt x="0" y="485775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4724400" y="22764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q = 800 lb/ft</a:t>
            </a:r>
            <a:r>
              <a:rPr lang="en-US" altLang="en-US" sz="180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6395" name="TextBox 17"/>
          <p:cNvSpPr txBox="1">
            <a:spLocks noChangeArrowheads="1"/>
          </p:cNvSpPr>
          <p:nvPr/>
        </p:nvSpPr>
        <p:spPr bwMode="auto">
          <a:xfrm>
            <a:off x="3943350" y="33147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12 ft</a:t>
            </a:r>
          </a:p>
        </p:txBody>
      </p:sp>
      <p:sp>
        <p:nvSpPr>
          <p:cNvPr id="16396" name="TextBox 18"/>
          <p:cNvSpPr txBox="1">
            <a:spLocks noChangeArrowheads="1"/>
          </p:cNvSpPr>
          <p:nvPr/>
        </p:nvSpPr>
        <p:spPr bwMode="auto">
          <a:xfrm>
            <a:off x="4724400" y="3867150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Z = 10 ft</a:t>
            </a:r>
          </a:p>
        </p:txBody>
      </p:sp>
      <p:sp>
        <p:nvSpPr>
          <p:cNvPr id="20" name="Oval 19"/>
          <p:cNvSpPr/>
          <p:nvPr/>
        </p:nvSpPr>
        <p:spPr>
          <a:xfrm>
            <a:off x="4714875" y="4819650"/>
            <a:ext cx="104775" cy="10477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4838700" y="4591050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Vertical Stress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533400" y="1104900"/>
            <a:ext cx="271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cs typeface="Arial" panose="020B0604020202020204" pitchFamily="34" charset="0"/>
              </a:rPr>
              <a:t>Find</a:t>
            </a:r>
            <a:r>
              <a:rPr lang="en-US" altLang="en-US" sz="18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Vertical Stress at Point A</a:t>
            </a:r>
          </a:p>
        </p:txBody>
      </p:sp>
      <p:sp>
        <p:nvSpPr>
          <p:cNvPr id="2" name="Rectangle 1"/>
          <p:cNvSpPr/>
          <p:nvPr/>
        </p:nvSpPr>
        <p:spPr>
          <a:xfrm>
            <a:off x="3532188" y="311150"/>
            <a:ext cx="20669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Newmark’s Charts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52400" y="207963"/>
            <a:ext cx="5114925" cy="5116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1" name="Oval 6"/>
          <p:cNvSpPr>
            <a:spLocks noChangeArrowheads="1"/>
          </p:cNvSpPr>
          <p:nvPr/>
        </p:nvSpPr>
        <p:spPr bwMode="auto">
          <a:xfrm>
            <a:off x="276225" y="327025"/>
            <a:ext cx="4891088" cy="4891088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2" name="Oval 7"/>
          <p:cNvSpPr>
            <a:spLocks noChangeArrowheads="1"/>
          </p:cNvSpPr>
          <p:nvPr/>
        </p:nvSpPr>
        <p:spPr bwMode="auto">
          <a:xfrm>
            <a:off x="925513" y="977900"/>
            <a:ext cx="3557587" cy="35528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3" name="Oval 8"/>
          <p:cNvSpPr>
            <a:spLocks noChangeArrowheads="1"/>
          </p:cNvSpPr>
          <p:nvPr/>
        </p:nvSpPr>
        <p:spPr bwMode="auto">
          <a:xfrm>
            <a:off x="1282700" y="1322388"/>
            <a:ext cx="2868613" cy="28670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4" name="Oval 9"/>
          <p:cNvSpPr>
            <a:spLocks noChangeArrowheads="1"/>
          </p:cNvSpPr>
          <p:nvPr/>
        </p:nvSpPr>
        <p:spPr bwMode="auto">
          <a:xfrm>
            <a:off x="1538288" y="1566863"/>
            <a:ext cx="2357437" cy="236061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5" name="Oval 10"/>
          <p:cNvSpPr>
            <a:spLocks noChangeArrowheads="1"/>
          </p:cNvSpPr>
          <p:nvPr/>
        </p:nvSpPr>
        <p:spPr bwMode="auto">
          <a:xfrm>
            <a:off x="1741488" y="1771650"/>
            <a:ext cx="1952625" cy="195421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6" name="Oval 11"/>
          <p:cNvSpPr>
            <a:spLocks noChangeArrowheads="1"/>
          </p:cNvSpPr>
          <p:nvPr/>
        </p:nvSpPr>
        <p:spPr bwMode="auto">
          <a:xfrm>
            <a:off x="1905000" y="1938338"/>
            <a:ext cx="1638300" cy="163671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7" name="Oval 12"/>
          <p:cNvSpPr>
            <a:spLocks noChangeArrowheads="1"/>
          </p:cNvSpPr>
          <p:nvPr/>
        </p:nvSpPr>
        <p:spPr bwMode="auto">
          <a:xfrm>
            <a:off x="2046288" y="2085975"/>
            <a:ext cx="1347787" cy="134937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8" name="Oval 13"/>
          <p:cNvSpPr>
            <a:spLocks noChangeArrowheads="1"/>
          </p:cNvSpPr>
          <p:nvPr/>
        </p:nvSpPr>
        <p:spPr bwMode="auto">
          <a:xfrm>
            <a:off x="2193925" y="2233613"/>
            <a:ext cx="1042988" cy="1042987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9" name="Oval 14"/>
          <p:cNvSpPr>
            <a:spLocks noChangeArrowheads="1"/>
          </p:cNvSpPr>
          <p:nvPr/>
        </p:nvSpPr>
        <p:spPr bwMode="auto">
          <a:xfrm>
            <a:off x="2371725" y="2411413"/>
            <a:ext cx="698500" cy="6985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20" name="Line 15"/>
          <p:cNvSpPr>
            <a:spLocks noChangeShapeType="1"/>
          </p:cNvSpPr>
          <p:nvPr/>
        </p:nvSpPr>
        <p:spPr bwMode="auto">
          <a:xfrm>
            <a:off x="2708275" y="196850"/>
            <a:ext cx="0" cy="514508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1" name="Line 16"/>
          <p:cNvSpPr>
            <a:spLocks noChangeShapeType="1"/>
          </p:cNvSpPr>
          <p:nvPr/>
        </p:nvSpPr>
        <p:spPr bwMode="auto">
          <a:xfrm>
            <a:off x="152400" y="2755900"/>
            <a:ext cx="5121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2" name="Line 17"/>
          <p:cNvSpPr>
            <a:spLocks noChangeShapeType="1"/>
          </p:cNvSpPr>
          <p:nvPr/>
        </p:nvSpPr>
        <p:spPr bwMode="auto">
          <a:xfrm>
            <a:off x="874713" y="214313"/>
            <a:ext cx="3698875" cy="510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3" name="Line 18"/>
          <p:cNvSpPr>
            <a:spLocks noChangeShapeType="1"/>
          </p:cNvSpPr>
          <p:nvPr/>
        </p:nvSpPr>
        <p:spPr bwMode="auto">
          <a:xfrm>
            <a:off x="1893888" y="214313"/>
            <a:ext cx="1638300" cy="510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4" name="Line 19"/>
          <p:cNvSpPr>
            <a:spLocks noChangeShapeType="1"/>
          </p:cNvSpPr>
          <p:nvPr/>
        </p:nvSpPr>
        <p:spPr bwMode="auto">
          <a:xfrm flipH="1">
            <a:off x="1885950" y="204788"/>
            <a:ext cx="1655763" cy="50688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5" name="Line 20"/>
          <p:cNvSpPr>
            <a:spLocks noChangeShapeType="1"/>
          </p:cNvSpPr>
          <p:nvPr/>
        </p:nvSpPr>
        <p:spPr bwMode="auto">
          <a:xfrm flipH="1">
            <a:off x="881063" y="198438"/>
            <a:ext cx="3670300" cy="5086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6" name="Line 21"/>
          <p:cNvSpPr>
            <a:spLocks noChangeShapeType="1"/>
          </p:cNvSpPr>
          <p:nvPr/>
        </p:nvSpPr>
        <p:spPr bwMode="auto">
          <a:xfrm flipH="1">
            <a:off x="161925" y="917575"/>
            <a:ext cx="5076825" cy="36782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7" name="Line 22"/>
          <p:cNvSpPr>
            <a:spLocks noChangeShapeType="1"/>
          </p:cNvSpPr>
          <p:nvPr/>
        </p:nvSpPr>
        <p:spPr bwMode="auto">
          <a:xfrm>
            <a:off x="161925" y="900113"/>
            <a:ext cx="5130800" cy="37290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8" name="Line 23"/>
          <p:cNvSpPr>
            <a:spLocks noChangeShapeType="1"/>
          </p:cNvSpPr>
          <p:nvPr/>
        </p:nvSpPr>
        <p:spPr bwMode="auto">
          <a:xfrm>
            <a:off x="171450" y="1911350"/>
            <a:ext cx="5086350" cy="1663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9" name="Line 24"/>
          <p:cNvSpPr>
            <a:spLocks noChangeShapeType="1"/>
          </p:cNvSpPr>
          <p:nvPr/>
        </p:nvSpPr>
        <p:spPr bwMode="auto">
          <a:xfrm flipH="1">
            <a:off x="171450" y="1911350"/>
            <a:ext cx="5102225" cy="1682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0" name="Line 25"/>
          <p:cNvSpPr>
            <a:spLocks noChangeShapeType="1"/>
          </p:cNvSpPr>
          <p:nvPr/>
        </p:nvSpPr>
        <p:spPr bwMode="auto">
          <a:xfrm flipH="1">
            <a:off x="3776663" y="4814888"/>
            <a:ext cx="1277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1" name="Line 26"/>
          <p:cNvSpPr>
            <a:spLocks noChangeShapeType="1"/>
          </p:cNvSpPr>
          <p:nvPr/>
        </p:nvSpPr>
        <p:spPr bwMode="auto">
          <a:xfrm>
            <a:off x="3776663" y="4691063"/>
            <a:ext cx="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2" name="Text Box 28"/>
          <p:cNvSpPr txBox="1">
            <a:spLocks noChangeArrowheads="1"/>
          </p:cNvSpPr>
          <p:nvPr/>
        </p:nvSpPr>
        <p:spPr bwMode="auto">
          <a:xfrm>
            <a:off x="268288" y="5041900"/>
            <a:ext cx="17843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669900"/>
                </a:solidFill>
                <a:cs typeface="Arial" panose="020B0604020202020204" pitchFamily="34" charset="0"/>
              </a:rPr>
              <a:t>Influence Value = 0.005</a:t>
            </a:r>
          </a:p>
        </p:txBody>
      </p:sp>
      <p:sp>
        <p:nvSpPr>
          <p:cNvPr id="17433" name="Line 29"/>
          <p:cNvSpPr>
            <a:spLocks noChangeShapeType="1"/>
          </p:cNvSpPr>
          <p:nvPr/>
        </p:nvSpPr>
        <p:spPr bwMode="auto">
          <a:xfrm>
            <a:off x="5060950" y="4722813"/>
            <a:ext cx="0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4" name="Text Box 32"/>
          <p:cNvSpPr txBox="1">
            <a:spLocks noChangeArrowheads="1"/>
          </p:cNvSpPr>
          <p:nvPr/>
        </p:nvSpPr>
        <p:spPr bwMode="auto">
          <a:xfrm>
            <a:off x="3636963" y="48752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17435" name="Text Box 33"/>
          <p:cNvSpPr txBox="1">
            <a:spLocks noChangeArrowheads="1"/>
          </p:cNvSpPr>
          <p:nvPr/>
        </p:nvSpPr>
        <p:spPr bwMode="auto">
          <a:xfrm>
            <a:off x="4922838" y="4838700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17436" name="AutoShape 36"/>
          <p:cNvSpPr>
            <a:spLocks noChangeArrowheads="1"/>
          </p:cNvSpPr>
          <p:nvPr/>
        </p:nvSpPr>
        <p:spPr bwMode="auto">
          <a:xfrm>
            <a:off x="6845300" y="330200"/>
            <a:ext cx="1587500" cy="901700"/>
          </a:xfrm>
          <a:prstGeom prst="parallelogram">
            <a:avLst>
              <a:gd name="adj" fmla="val 44014"/>
            </a:avLst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37" name="Line 37"/>
          <p:cNvSpPr>
            <a:spLocks noChangeShapeType="1"/>
          </p:cNvSpPr>
          <p:nvPr/>
        </p:nvSpPr>
        <p:spPr bwMode="auto">
          <a:xfrm>
            <a:off x="8026400" y="1219200"/>
            <a:ext cx="876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8" name="Line 39"/>
          <p:cNvSpPr>
            <a:spLocks noChangeShapeType="1"/>
          </p:cNvSpPr>
          <p:nvPr/>
        </p:nvSpPr>
        <p:spPr bwMode="auto">
          <a:xfrm>
            <a:off x="8902700" y="1219200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9" name="Oval 40"/>
          <p:cNvSpPr>
            <a:spLocks noChangeArrowheads="1"/>
          </p:cNvSpPr>
          <p:nvPr/>
        </p:nvSpPr>
        <p:spPr bwMode="auto">
          <a:xfrm>
            <a:off x="8851900" y="1917700"/>
            <a:ext cx="1143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40" name="Text Box 41"/>
          <p:cNvSpPr txBox="1">
            <a:spLocks noChangeArrowheads="1"/>
          </p:cNvSpPr>
          <p:nvPr/>
        </p:nvSpPr>
        <p:spPr bwMode="auto">
          <a:xfrm>
            <a:off x="8582025" y="18272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99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7441" name="Text Box 42"/>
          <p:cNvSpPr txBox="1">
            <a:spLocks noChangeArrowheads="1"/>
          </p:cNvSpPr>
          <p:nvPr/>
        </p:nvSpPr>
        <p:spPr bwMode="auto">
          <a:xfrm>
            <a:off x="7604125" y="-2698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15’</a:t>
            </a:r>
          </a:p>
        </p:txBody>
      </p:sp>
      <p:sp>
        <p:nvSpPr>
          <p:cNvPr id="17442" name="Text Box 43"/>
          <p:cNvSpPr txBox="1">
            <a:spLocks noChangeArrowheads="1"/>
          </p:cNvSpPr>
          <p:nvPr/>
        </p:nvSpPr>
        <p:spPr bwMode="auto">
          <a:xfrm>
            <a:off x="6702425" y="48101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11’</a:t>
            </a:r>
          </a:p>
        </p:txBody>
      </p:sp>
      <p:sp>
        <p:nvSpPr>
          <p:cNvPr id="17443" name="Text Box 44"/>
          <p:cNvSpPr txBox="1">
            <a:spLocks noChangeArrowheads="1"/>
          </p:cNvSpPr>
          <p:nvPr/>
        </p:nvSpPr>
        <p:spPr bwMode="auto">
          <a:xfrm>
            <a:off x="8121650" y="1408113"/>
            <a:ext cx="89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99FF"/>
                </a:solidFill>
                <a:cs typeface="Arial" panose="020B0604020202020204" pitchFamily="34" charset="0"/>
              </a:rPr>
              <a:t>Z</a:t>
            </a:r>
            <a:r>
              <a:rPr lang="en-US" altLang="en-US" sz="1800" dirty="0">
                <a:cs typeface="Arial" panose="020B0604020202020204" pitchFamily="34" charset="0"/>
              </a:rPr>
              <a:t>= 10’</a:t>
            </a:r>
          </a:p>
        </p:txBody>
      </p:sp>
      <p:sp>
        <p:nvSpPr>
          <p:cNvPr id="17444" name="Text Box 45"/>
          <p:cNvSpPr txBox="1">
            <a:spLocks noChangeArrowheads="1"/>
          </p:cNvSpPr>
          <p:nvPr/>
        </p:nvSpPr>
        <p:spPr bwMode="auto">
          <a:xfrm>
            <a:off x="8137525" y="92551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12’</a:t>
            </a:r>
          </a:p>
        </p:txBody>
      </p:sp>
      <p:sp>
        <p:nvSpPr>
          <p:cNvPr id="17445" name="Text Box 46"/>
          <p:cNvSpPr txBox="1">
            <a:spLocks noChangeArrowheads="1"/>
          </p:cNvSpPr>
          <p:nvPr/>
        </p:nvSpPr>
        <p:spPr bwMode="auto">
          <a:xfrm>
            <a:off x="5445125" y="2386013"/>
            <a:ext cx="3698875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cs typeface="Arial" panose="020B0604020202020204" pitchFamily="34" charset="0"/>
              </a:rPr>
              <a:t>Steps to determine Vertical Stress Using Newmark’s Charts: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1- Select a scale to draw the shape shown above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2- The scale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	</a:t>
            </a:r>
            <a:r>
              <a:rPr lang="en-US" altLang="en-US" sz="1400" b="1" dirty="0">
                <a:solidFill>
                  <a:srgbClr val="0099FF"/>
                </a:solidFill>
                <a:cs typeface="Arial" panose="020B0604020202020204" pitchFamily="34" charset="0"/>
              </a:rPr>
              <a:t>Z</a:t>
            </a:r>
            <a:r>
              <a:rPr lang="en-US" altLang="en-US" sz="1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cs typeface="Arial" panose="020B0604020202020204" pitchFamily="34" charset="0"/>
              </a:rPr>
              <a:t>= length of line </a:t>
            </a:r>
            <a:r>
              <a:rPr lang="en-US" altLang="en-US" sz="1400" b="1" dirty="0">
                <a:cs typeface="Arial" panose="020B0604020202020204" pitchFamily="34" charset="0"/>
              </a:rPr>
              <a:t>ab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3- Draw the shape using the selected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4- Place the shape on Newmark chart so that point </a:t>
            </a:r>
            <a:r>
              <a:rPr lang="en-US" altLang="en-US" sz="1400" b="1" dirty="0">
                <a:solidFill>
                  <a:srgbClr val="FF9900"/>
                </a:solidFill>
                <a:cs typeface="Arial" panose="020B0604020202020204" pitchFamily="34" charset="0"/>
              </a:rPr>
              <a:t>A</a:t>
            </a:r>
            <a:r>
              <a:rPr lang="en-US" altLang="en-US" sz="1400" dirty="0">
                <a:cs typeface="Arial" panose="020B0604020202020204" pitchFamily="34" charset="0"/>
              </a:rPr>
              <a:t> is at the center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5- Count the stress fields </a:t>
            </a:r>
            <a:r>
              <a:rPr lang="en-US" altLang="en-US" sz="1400" b="1" dirty="0">
                <a:solidFill>
                  <a:schemeClr val="hlink"/>
                </a:solidFill>
                <a:cs typeface="Arial" panose="020B0604020202020204" pitchFamily="34" charset="0"/>
              </a:rPr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6- The stress at point </a:t>
            </a:r>
            <a:r>
              <a:rPr lang="en-US" altLang="en-US" sz="1400" b="1" dirty="0">
                <a:solidFill>
                  <a:srgbClr val="FF9900"/>
                </a:solidFill>
                <a:cs typeface="Arial" panose="020B0604020202020204" pitchFamily="34" charset="0"/>
              </a:rPr>
              <a:t>A</a:t>
            </a:r>
            <a:r>
              <a:rPr lang="en-US" altLang="en-US" sz="1400" dirty="0">
                <a:cs typeface="Arial" panose="020B0604020202020204" pitchFamily="34" charset="0"/>
              </a:rPr>
              <a:t> = </a:t>
            </a:r>
            <a:r>
              <a:rPr lang="en-US" altLang="en-US" sz="1400" b="1" dirty="0">
                <a:solidFill>
                  <a:schemeClr val="hlink"/>
                </a:solidFill>
                <a:cs typeface="Arial" panose="020B0604020202020204" pitchFamily="34" charset="0"/>
              </a:rPr>
              <a:t>n</a:t>
            </a:r>
            <a:r>
              <a:rPr lang="en-US" altLang="en-US" sz="1400" dirty="0">
                <a:cs typeface="Arial" panose="020B0604020202020204" pitchFamily="34" charset="0"/>
              </a:rPr>
              <a:t> x </a:t>
            </a:r>
            <a:r>
              <a:rPr lang="en-US" altLang="en-US" sz="1400" b="1" dirty="0">
                <a:solidFill>
                  <a:srgbClr val="CC00CC"/>
                </a:solidFill>
                <a:cs typeface="Arial" panose="020B0604020202020204" pitchFamily="34" charset="0"/>
              </a:rPr>
              <a:t>q</a:t>
            </a:r>
            <a:r>
              <a:rPr lang="en-US" altLang="en-US" sz="1400" dirty="0">
                <a:cs typeface="Arial" panose="020B0604020202020204" pitchFamily="34" charset="0"/>
              </a:rPr>
              <a:t> x </a:t>
            </a:r>
            <a:r>
              <a:rPr lang="en-US" altLang="en-US" sz="1400" dirty="0">
                <a:solidFill>
                  <a:srgbClr val="669900"/>
                </a:solidFill>
                <a:cs typeface="Arial" panose="020B0604020202020204" pitchFamily="34" charset="0"/>
              </a:rPr>
              <a:t>0.005</a:t>
            </a:r>
            <a:r>
              <a:rPr lang="en-US" altLang="en-US" sz="1400" dirty="0"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446" name="Rectangle 47"/>
          <p:cNvSpPr>
            <a:spLocks noChangeArrowheads="1"/>
          </p:cNvSpPr>
          <p:nvPr/>
        </p:nvSpPr>
        <p:spPr bwMode="auto">
          <a:xfrm>
            <a:off x="927100" y="1714500"/>
            <a:ext cx="1125538" cy="1044575"/>
          </a:xfrm>
          <a:prstGeom prst="rect">
            <a:avLst/>
          </a:prstGeom>
          <a:solidFill>
            <a:schemeClr val="accent1"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47" name="Line 48"/>
          <p:cNvSpPr>
            <a:spLocks noChangeShapeType="1"/>
          </p:cNvSpPr>
          <p:nvPr/>
        </p:nvSpPr>
        <p:spPr bwMode="auto">
          <a:xfrm>
            <a:off x="2044700" y="2755900"/>
            <a:ext cx="66516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48" name="Oval 49"/>
          <p:cNvSpPr>
            <a:spLocks noChangeArrowheads="1"/>
          </p:cNvSpPr>
          <p:nvPr/>
        </p:nvSpPr>
        <p:spPr bwMode="auto">
          <a:xfrm>
            <a:off x="2667000" y="2705100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49" name="Text Box 50"/>
          <p:cNvSpPr txBox="1">
            <a:spLocks noChangeArrowheads="1"/>
          </p:cNvSpPr>
          <p:nvPr/>
        </p:nvSpPr>
        <p:spPr bwMode="auto">
          <a:xfrm>
            <a:off x="7134225" y="681038"/>
            <a:ext cx="950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CC00CC"/>
                </a:solidFill>
                <a:cs typeface="Arial" panose="020B0604020202020204" pitchFamily="34" charset="0"/>
              </a:rPr>
              <a:t>q </a:t>
            </a:r>
            <a:r>
              <a:rPr lang="en-US" altLang="en-US" sz="1200" dirty="0">
                <a:cs typeface="Arial" panose="020B0604020202020204" pitchFamily="34" charset="0"/>
              </a:rPr>
              <a:t>= 800 psf</a:t>
            </a:r>
          </a:p>
        </p:txBody>
      </p:sp>
      <p:sp>
        <p:nvSpPr>
          <p:cNvPr id="17450" name="Freeform 51"/>
          <p:cNvSpPr>
            <a:spLocks/>
          </p:cNvSpPr>
          <p:nvPr/>
        </p:nvSpPr>
        <p:spPr bwMode="auto">
          <a:xfrm>
            <a:off x="1422400" y="5270500"/>
            <a:ext cx="6883400" cy="2171700"/>
          </a:xfrm>
          <a:custGeom>
            <a:avLst/>
            <a:gdLst>
              <a:gd name="T0" fmla="*/ 2147483646 w 4336"/>
              <a:gd name="T1" fmla="*/ 2147483646 h 1368"/>
              <a:gd name="T2" fmla="*/ 2147483646 w 4336"/>
              <a:gd name="T3" fmla="*/ 0 h 1368"/>
              <a:gd name="T4" fmla="*/ 0 60000 65536"/>
              <a:gd name="T5" fmla="*/ 0 60000 65536"/>
              <a:gd name="T6" fmla="*/ 0 w 4336"/>
              <a:gd name="T7" fmla="*/ 0 h 1368"/>
              <a:gd name="T8" fmla="*/ 4336 w 4336"/>
              <a:gd name="T9" fmla="*/ 1368 h 13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36" h="1368">
                <a:moveTo>
                  <a:pt x="4336" y="496"/>
                </a:moveTo>
                <a:cubicBezTo>
                  <a:pt x="4112" y="1368"/>
                  <a:pt x="0" y="832"/>
                  <a:pt x="200" y="0"/>
                </a:cubicBezTo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51" name="Freeform 52"/>
          <p:cNvSpPr>
            <a:spLocks/>
          </p:cNvSpPr>
          <p:nvPr/>
        </p:nvSpPr>
        <p:spPr bwMode="auto">
          <a:xfrm>
            <a:off x="4432300" y="3365500"/>
            <a:ext cx="2908300" cy="1435100"/>
          </a:xfrm>
          <a:custGeom>
            <a:avLst/>
            <a:gdLst>
              <a:gd name="T0" fmla="*/ 2147483646 w 1832"/>
              <a:gd name="T1" fmla="*/ 2147483646 h 904"/>
              <a:gd name="T2" fmla="*/ 2147483646 w 1832"/>
              <a:gd name="T3" fmla="*/ 2147483646 h 904"/>
              <a:gd name="T4" fmla="*/ 0 w 1832"/>
              <a:gd name="T5" fmla="*/ 2147483646 h 904"/>
              <a:gd name="T6" fmla="*/ 0 60000 65536"/>
              <a:gd name="T7" fmla="*/ 0 60000 65536"/>
              <a:gd name="T8" fmla="*/ 0 60000 65536"/>
              <a:gd name="T9" fmla="*/ 0 w 1832"/>
              <a:gd name="T10" fmla="*/ 0 h 904"/>
              <a:gd name="T11" fmla="*/ 1832 w 1832"/>
              <a:gd name="T12" fmla="*/ 904 h 9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2" h="904">
                <a:moveTo>
                  <a:pt x="1832" y="352"/>
                </a:moveTo>
                <a:cubicBezTo>
                  <a:pt x="1168" y="0"/>
                  <a:pt x="1009" y="100"/>
                  <a:pt x="704" y="192"/>
                </a:cubicBezTo>
                <a:cubicBezTo>
                  <a:pt x="399" y="284"/>
                  <a:pt x="147" y="756"/>
                  <a:pt x="0" y="904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52" name="Freeform 54"/>
          <p:cNvSpPr>
            <a:spLocks/>
          </p:cNvSpPr>
          <p:nvPr/>
        </p:nvSpPr>
        <p:spPr bwMode="auto">
          <a:xfrm>
            <a:off x="1701800" y="317500"/>
            <a:ext cx="5448300" cy="1778000"/>
          </a:xfrm>
          <a:custGeom>
            <a:avLst/>
            <a:gdLst>
              <a:gd name="T0" fmla="*/ 2147483646 w 3432"/>
              <a:gd name="T1" fmla="*/ 2147483646 h 1120"/>
              <a:gd name="T2" fmla="*/ 0 w 3432"/>
              <a:gd name="T3" fmla="*/ 2147483646 h 1120"/>
              <a:gd name="T4" fmla="*/ 0 60000 65536"/>
              <a:gd name="T5" fmla="*/ 0 60000 65536"/>
              <a:gd name="T6" fmla="*/ 0 w 3432"/>
              <a:gd name="T7" fmla="*/ 0 h 1120"/>
              <a:gd name="T8" fmla="*/ 3432 w 3432"/>
              <a:gd name="T9" fmla="*/ 1120 h 11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32" h="1120">
                <a:moveTo>
                  <a:pt x="3432" y="376"/>
                </a:moveTo>
                <a:cubicBezTo>
                  <a:pt x="2576" y="0"/>
                  <a:pt x="800" y="312"/>
                  <a:pt x="0" y="1120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53" name="Text Box 55"/>
          <p:cNvSpPr txBox="1">
            <a:spLocks noChangeArrowheads="1"/>
          </p:cNvSpPr>
          <p:nvPr/>
        </p:nvSpPr>
        <p:spPr bwMode="auto">
          <a:xfrm>
            <a:off x="898525" y="17351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4" name="Text Box 56"/>
          <p:cNvSpPr txBox="1">
            <a:spLocks noChangeArrowheads="1"/>
          </p:cNvSpPr>
          <p:nvPr/>
        </p:nvSpPr>
        <p:spPr bwMode="auto">
          <a:xfrm>
            <a:off x="1127125" y="19002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5" name="Text Box 57"/>
          <p:cNvSpPr txBox="1">
            <a:spLocks noChangeArrowheads="1"/>
          </p:cNvSpPr>
          <p:nvPr/>
        </p:nvSpPr>
        <p:spPr bwMode="auto">
          <a:xfrm>
            <a:off x="1425575" y="16557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6" name="Text Box 58"/>
          <p:cNvSpPr txBox="1">
            <a:spLocks noChangeArrowheads="1"/>
          </p:cNvSpPr>
          <p:nvPr/>
        </p:nvSpPr>
        <p:spPr bwMode="auto">
          <a:xfrm>
            <a:off x="1685925" y="17129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7" name="Text Box 59"/>
          <p:cNvSpPr txBox="1">
            <a:spLocks noChangeArrowheads="1"/>
          </p:cNvSpPr>
          <p:nvPr/>
        </p:nvSpPr>
        <p:spPr bwMode="auto">
          <a:xfrm>
            <a:off x="1797050" y="19002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8" name="Text Box 60"/>
          <p:cNvSpPr txBox="1">
            <a:spLocks noChangeArrowheads="1"/>
          </p:cNvSpPr>
          <p:nvPr/>
        </p:nvSpPr>
        <p:spPr bwMode="auto">
          <a:xfrm>
            <a:off x="1444625" y="20145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9" name="Text Box 61"/>
          <p:cNvSpPr txBox="1">
            <a:spLocks noChangeArrowheads="1"/>
          </p:cNvSpPr>
          <p:nvPr/>
        </p:nvSpPr>
        <p:spPr bwMode="auto">
          <a:xfrm>
            <a:off x="1044575" y="230028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0" name="Text Box 62"/>
          <p:cNvSpPr txBox="1">
            <a:spLocks noChangeArrowheads="1"/>
          </p:cNvSpPr>
          <p:nvPr/>
        </p:nvSpPr>
        <p:spPr bwMode="auto">
          <a:xfrm>
            <a:off x="1343025" y="24114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1" name="Text Box 63"/>
          <p:cNvSpPr txBox="1">
            <a:spLocks noChangeArrowheads="1"/>
          </p:cNvSpPr>
          <p:nvPr/>
        </p:nvSpPr>
        <p:spPr bwMode="auto">
          <a:xfrm>
            <a:off x="1635125" y="212248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2" name="Text Box 64"/>
          <p:cNvSpPr txBox="1">
            <a:spLocks noChangeArrowheads="1"/>
          </p:cNvSpPr>
          <p:nvPr/>
        </p:nvSpPr>
        <p:spPr bwMode="auto">
          <a:xfrm>
            <a:off x="1781175" y="22145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3" name="Text Box 65"/>
          <p:cNvSpPr txBox="1">
            <a:spLocks noChangeArrowheads="1"/>
          </p:cNvSpPr>
          <p:nvPr/>
        </p:nvSpPr>
        <p:spPr bwMode="auto">
          <a:xfrm>
            <a:off x="1885950" y="20399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4" name="Text Box 66"/>
          <p:cNvSpPr txBox="1">
            <a:spLocks noChangeArrowheads="1"/>
          </p:cNvSpPr>
          <p:nvPr/>
        </p:nvSpPr>
        <p:spPr bwMode="auto">
          <a:xfrm>
            <a:off x="1533525" y="24685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5" name="Text Box 67"/>
          <p:cNvSpPr txBox="1">
            <a:spLocks noChangeArrowheads="1"/>
          </p:cNvSpPr>
          <p:nvPr/>
        </p:nvSpPr>
        <p:spPr bwMode="auto">
          <a:xfrm>
            <a:off x="1724025" y="24939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6" name="Text Box 68"/>
          <p:cNvSpPr txBox="1">
            <a:spLocks noChangeArrowheads="1"/>
          </p:cNvSpPr>
          <p:nvPr/>
        </p:nvSpPr>
        <p:spPr bwMode="auto">
          <a:xfrm>
            <a:off x="1866900" y="25003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7" name="Text Box 69"/>
          <p:cNvSpPr txBox="1">
            <a:spLocks noChangeArrowheads="1"/>
          </p:cNvSpPr>
          <p:nvPr/>
        </p:nvSpPr>
        <p:spPr bwMode="auto">
          <a:xfrm>
            <a:off x="1911350" y="16303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8" name="Text Box 70"/>
          <p:cNvSpPr txBox="1">
            <a:spLocks noChangeArrowheads="1"/>
          </p:cNvSpPr>
          <p:nvPr/>
        </p:nvSpPr>
        <p:spPr bwMode="auto">
          <a:xfrm>
            <a:off x="847725" y="21066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9" name="Text Box 71"/>
          <p:cNvSpPr txBox="1">
            <a:spLocks noChangeArrowheads="1"/>
          </p:cNvSpPr>
          <p:nvPr/>
        </p:nvSpPr>
        <p:spPr bwMode="auto">
          <a:xfrm>
            <a:off x="1889125" y="23225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1390650" y="117475"/>
            <a:ext cx="6232525" cy="6238875"/>
            <a:chOff x="152400" y="196850"/>
            <a:chExt cx="5140325" cy="5145088"/>
          </a:xfrm>
        </p:grpSpPr>
        <p:sp>
          <p:nvSpPr>
            <p:cNvPr id="18435" name="Text Box 28"/>
            <p:cNvSpPr txBox="1">
              <a:spLocks noChangeArrowheads="1"/>
            </p:cNvSpPr>
            <p:nvPr/>
          </p:nvSpPr>
          <p:spPr bwMode="auto">
            <a:xfrm>
              <a:off x="268288" y="5041900"/>
              <a:ext cx="1784350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669900"/>
                  </a:solidFill>
                  <a:cs typeface="Arial" panose="020B0604020202020204" pitchFamily="34" charset="0"/>
                </a:rPr>
                <a:t>Influence Value = 0.005</a:t>
              </a:r>
            </a:p>
          </p:txBody>
        </p:sp>
        <p:sp>
          <p:nvSpPr>
            <p:cNvPr id="18436" name="Rectangle 5"/>
            <p:cNvSpPr>
              <a:spLocks noChangeArrowheads="1"/>
            </p:cNvSpPr>
            <p:nvPr/>
          </p:nvSpPr>
          <p:spPr bwMode="auto">
            <a:xfrm>
              <a:off x="152400" y="207963"/>
              <a:ext cx="5114925" cy="5116512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37" name="Oval 6"/>
            <p:cNvSpPr>
              <a:spLocks noChangeArrowheads="1"/>
            </p:cNvSpPr>
            <p:nvPr/>
          </p:nvSpPr>
          <p:spPr bwMode="auto">
            <a:xfrm>
              <a:off x="276225" y="327025"/>
              <a:ext cx="4891088" cy="489108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38" name="Oval 7"/>
            <p:cNvSpPr>
              <a:spLocks noChangeArrowheads="1"/>
            </p:cNvSpPr>
            <p:nvPr/>
          </p:nvSpPr>
          <p:spPr bwMode="auto">
            <a:xfrm>
              <a:off x="925513" y="977900"/>
              <a:ext cx="3557587" cy="3552825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39" name="Oval 8"/>
            <p:cNvSpPr>
              <a:spLocks noChangeArrowheads="1"/>
            </p:cNvSpPr>
            <p:nvPr/>
          </p:nvSpPr>
          <p:spPr bwMode="auto">
            <a:xfrm>
              <a:off x="1282700" y="1322388"/>
              <a:ext cx="2868613" cy="2867025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0" name="Oval 9"/>
            <p:cNvSpPr>
              <a:spLocks noChangeArrowheads="1"/>
            </p:cNvSpPr>
            <p:nvPr/>
          </p:nvSpPr>
          <p:spPr bwMode="auto">
            <a:xfrm>
              <a:off x="1538288" y="1566863"/>
              <a:ext cx="2357437" cy="2360612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1" name="Oval 10"/>
            <p:cNvSpPr>
              <a:spLocks noChangeArrowheads="1"/>
            </p:cNvSpPr>
            <p:nvPr/>
          </p:nvSpPr>
          <p:spPr bwMode="auto">
            <a:xfrm>
              <a:off x="1741488" y="1771650"/>
              <a:ext cx="1952625" cy="1954213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2" name="Oval 11"/>
            <p:cNvSpPr>
              <a:spLocks noChangeArrowheads="1"/>
            </p:cNvSpPr>
            <p:nvPr/>
          </p:nvSpPr>
          <p:spPr bwMode="auto">
            <a:xfrm>
              <a:off x="1905000" y="1938338"/>
              <a:ext cx="1638300" cy="1636712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3" name="Oval 12"/>
            <p:cNvSpPr>
              <a:spLocks noChangeArrowheads="1"/>
            </p:cNvSpPr>
            <p:nvPr/>
          </p:nvSpPr>
          <p:spPr bwMode="auto">
            <a:xfrm>
              <a:off x="2046288" y="2085975"/>
              <a:ext cx="1347787" cy="1349375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4" name="Oval 13"/>
            <p:cNvSpPr>
              <a:spLocks noChangeArrowheads="1"/>
            </p:cNvSpPr>
            <p:nvPr/>
          </p:nvSpPr>
          <p:spPr bwMode="auto">
            <a:xfrm>
              <a:off x="2193925" y="2233613"/>
              <a:ext cx="1042988" cy="1042987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5" name="Oval 14"/>
            <p:cNvSpPr>
              <a:spLocks noChangeArrowheads="1"/>
            </p:cNvSpPr>
            <p:nvPr/>
          </p:nvSpPr>
          <p:spPr bwMode="auto">
            <a:xfrm>
              <a:off x="2371725" y="2411413"/>
              <a:ext cx="698500" cy="698500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6" name="Line 15"/>
            <p:cNvSpPr>
              <a:spLocks noChangeShapeType="1"/>
            </p:cNvSpPr>
            <p:nvPr/>
          </p:nvSpPr>
          <p:spPr bwMode="auto">
            <a:xfrm>
              <a:off x="2708275" y="196850"/>
              <a:ext cx="0" cy="514508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7" name="Line 16"/>
            <p:cNvSpPr>
              <a:spLocks noChangeShapeType="1"/>
            </p:cNvSpPr>
            <p:nvPr/>
          </p:nvSpPr>
          <p:spPr bwMode="auto">
            <a:xfrm>
              <a:off x="152400" y="2755900"/>
              <a:ext cx="512127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8" name="Line 17"/>
            <p:cNvSpPr>
              <a:spLocks noChangeShapeType="1"/>
            </p:cNvSpPr>
            <p:nvPr/>
          </p:nvSpPr>
          <p:spPr bwMode="auto">
            <a:xfrm>
              <a:off x="874713" y="214313"/>
              <a:ext cx="3698875" cy="510698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9" name="Line 18"/>
            <p:cNvSpPr>
              <a:spLocks noChangeShapeType="1"/>
            </p:cNvSpPr>
            <p:nvPr/>
          </p:nvSpPr>
          <p:spPr bwMode="auto">
            <a:xfrm>
              <a:off x="1893888" y="214313"/>
              <a:ext cx="1638300" cy="510698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0" name="Line 19"/>
            <p:cNvSpPr>
              <a:spLocks noChangeShapeType="1"/>
            </p:cNvSpPr>
            <p:nvPr/>
          </p:nvSpPr>
          <p:spPr bwMode="auto">
            <a:xfrm flipH="1">
              <a:off x="1885950" y="204788"/>
              <a:ext cx="1655763" cy="506888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1" name="Line 20"/>
            <p:cNvSpPr>
              <a:spLocks noChangeShapeType="1"/>
            </p:cNvSpPr>
            <p:nvPr/>
          </p:nvSpPr>
          <p:spPr bwMode="auto">
            <a:xfrm flipH="1">
              <a:off x="881063" y="198438"/>
              <a:ext cx="3670300" cy="508635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2" name="Line 21"/>
            <p:cNvSpPr>
              <a:spLocks noChangeShapeType="1"/>
            </p:cNvSpPr>
            <p:nvPr/>
          </p:nvSpPr>
          <p:spPr bwMode="auto">
            <a:xfrm flipH="1">
              <a:off x="161925" y="917575"/>
              <a:ext cx="5076825" cy="367823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3" name="Line 22"/>
            <p:cNvSpPr>
              <a:spLocks noChangeShapeType="1"/>
            </p:cNvSpPr>
            <p:nvPr/>
          </p:nvSpPr>
          <p:spPr bwMode="auto">
            <a:xfrm>
              <a:off x="161925" y="900113"/>
              <a:ext cx="5130800" cy="372903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4" name="Line 23"/>
            <p:cNvSpPr>
              <a:spLocks noChangeShapeType="1"/>
            </p:cNvSpPr>
            <p:nvPr/>
          </p:nvSpPr>
          <p:spPr bwMode="auto">
            <a:xfrm>
              <a:off x="171450" y="1911350"/>
              <a:ext cx="5086350" cy="16637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5" name="Line 24"/>
            <p:cNvSpPr>
              <a:spLocks noChangeShapeType="1"/>
            </p:cNvSpPr>
            <p:nvPr/>
          </p:nvSpPr>
          <p:spPr bwMode="auto">
            <a:xfrm flipH="1">
              <a:off x="171450" y="1911350"/>
              <a:ext cx="5102225" cy="168275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6" name="Line 25"/>
            <p:cNvSpPr>
              <a:spLocks noChangeShapeType="1"/>
            </p:cNvSpPr>
            <p:nvPr/>
          </p:nvSpPr>
          <p:spPr bwMode="auto">
            <a:xfrm flipH="1">
              <a:off x="3776663" y="4814888"/>
              <a:ext cx="12779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7" name="Line 26"/>
            <p:cNvSpPr>
              <a:spLocks noChangeShapeType="1"/>
            </p:cNvSpPr>
            <p:nvPr/>
          </p:nvSpPr>
          <p:spPr bwMode="auto">
            <a:xfrm>
              <a:off x="3776663" y="4691063"/>
              <a:ext cx="0" cy="231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8" name="Line 29"/>
            <p:cNvSpPr>
              <a:spLocks noChangeShapeType="1"/>
            </p:cNvSpPr>
            <p:nvPr/>
          </p:nvSpPr>
          <p:spPr bwMode="auto">
            <a:xfrm>
              <a:off x="5060950" y="4722813"/>
              <a:ext cx="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9" name="Text Box 32"/>
            <p:cNvSpPr txBox="1">
              <a:spLocks noChangeArrowheads="1"/>
            </p:cNvSpPr>
            <p:nvPr/>
          </p:nvSpPr>
          <p:spPr bwMode="auto">
            <a:xfrm>
              <a:off x="3636963" y="48752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8460" name="Text Box 33"/>
            <p:cNvSpPr txBox="1">
              <a:spLocks noChangeArrowheads="1"/>
            </p:cNvSpPr>
            <p:nvPr/>
          </p:nvSpPr>
          <p:spPr bwMode="auto">
            <a:xfrm>
              <a:off x="4922838" y="4838700"/>
              <a:ext cx="3095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8461" name="Oval 49"/>
            <p:cNvSpPr>
              <a:spLocks noChangeArrowheads="1"/>
            </p:cNvSpPr>
            <p:nvPr/>
          </p:nvSpPr>
          <p:spPr bwMode="auto">
            <a:xfrm>
              <a:off x="2667000" y="2705100"/>
              <a:ext cx="92075" cy="920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165350" y="2603500"/>
            <a:ext cx="4938713" cy="1320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Lateral stresses due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to self-weight of soil</a:t>
            </a:r>
            <a:r>
              <a:rPr lang="en-US" altLang="en-US" sz="40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rw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23825" y="203200"/>
            <a:ext cx="438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Water</a:t>
            </a:r>
          </a:p>
        </p:txBody>
      </p:sp>
      <p:sp>
        <p:nvSpPr>
          <p:cNvPr id="20484" name="Line 10"/>
          <p:cNvSpPr>
            <a:spLocks noChangeShapeType="1"/>
          </p:cNvSpPr>
          <p:nvPr/>
        </p:nvSpPr>
        <p:spPr bwMode="auto">
          <a:xfrm>
            <a:off x="3886200" y="208915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5" name="Rectangle 11"/>
          <p:cNvSpPr>
            <a:spLocks noChangeArrowheads="1"/>
          </p:cNvSpPr>
          <p:nvPr/>
        </p:nvSpPr>
        <p:spPr bwMode="auto">
          <a:xfrm>
            <a:off x="4029075" y="42894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486" name="Line 12"/>
          <p:cNvSpPr>
            <a:spLocks noChangeShapeType="1"/>
          </p:cNvSpPr>
          <p:nvPr/>
        </p:nvSpPr>
        <p:spPr bwMode="auto">
          <a:xfrm flipH="1">
            <a:off x="3692525" y="43719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7" name="Line 13"/>
          <p:cNvSpPr>
            <a:spLocks noChangeShapeType="1"/>
          </p:cNvSpPr>
          <p:nvPr/>
        </p:nvSpPr>
        <p:spPr bwMode="auto">
          <a:xfrm>
            <a:off x="4102100" y="38131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Line 14"/>
          <p:cNvSpPr>
            <a:spLocks noChangeShapeType="1"/>
          </p:cNvSpPr>
          <p:nvPr/>
        </p:nvSpPr>
        <p:spPr bwMode="auto">
          <a:xfrm flipV="1">
            <a:off x="4187825" y="43434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3952875" y="34782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4584700" y="410686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3603625" y="3151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0492" name="Text Box 18"/>
          <p:cNvSpPr txBox="1">
            <a:spLocks noChangeArrowheads="1"/>
          </p:cNvSpPr>
          <p:nvPr/>
        </p:nvSpPr>
        <p:spPr bwMode="auto">
          <a:xfrm>
            <a:off x="3898900" y="1636713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Water Table</a:t>
            </a:r>
          </a:p>
        </p:txBody>
      </p:sp>
      <p:sp>
        <p:nvSpPr>
          <p:cNvPr id="20493" name="AutoShape 19"/>
          <p:cNvSpPr>
            <a:spLocks noChangeArrowheads="1"/>
          </p:cNvSpPr>
          <p:nvPr/>
        </p:nvSpPr>
        <p:spPr bwMode="auto">
          <a:xfrm flipV="1">
            <a:off x="4610100" y="19716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494" name="Line 20"/>
          <p:cNvSpPr>
            <a:spLocks noChangeShapeType="1"/>
          </p:cNvSpPr>
          <p:nvPr/>
        </p:nvSpPr>
        <p:spPr bwMode="auto">
          <a:xfrm>
            <a:off x="4391025" y="2228850"/>
            <a:ext cx="6572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95" name="Line 21"/>
          <p:cNvSpPr>
            <a:spLocks noChangeShapeType="1"/>
          </p:cNvSpPr>
          <p:nvPr/>
        </p:nvSpPr>
        <p:spPr bwMode="auto">
          <a:xfrm>
            <a:off x="4543425" y="2352675"/>
            <a:ext cx="381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96" name="Line 22"/>
          <p:cNvSpPr>
            <a:spLocks noChangeShapeType="1"/>
          </p:cNvSpPr>
          <p:nvPr/>
        </p:nvSpPr>
        <p:spPr bwMode="auto">
          <a:xfrm>
            <a:off x="4695825" y="2466975"/>
            <a:ext cx="123825" cy="63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97" name="Line 23"/>
          <p:cNvSpPr>
            <a:spLocks noChangeShapeType="1"/>
          </p:cNvSpPr>
          <p:nvPr/>
        </p:nvSpPr>
        <p:spPr bwMode="auto">
          <a:xfrm>
            <a:off x="4749800" y="2511425"/>
            <a:ext cx="28575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203200" y="712788"/>
            <a:ext cx="328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Hydrostatic Stress or Pressure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Isotropic Stress</a:t>
            </a: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3981450" y="41132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w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800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5854700" y="230505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97575" y="45053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661025" y="45878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6070600" y="40290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6156325" y="45593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921375" y="36941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53200" y="432276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5572125" y="33670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867400" y="1852613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Water Table</a:t>
            </a: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 flipV="1">
            <a:off x="6578600" y="21875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6359525" y="2444750"/>
            <a:ext cx="6572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6511925" y="2568575"/>
            <a:ext cx="381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6664325" y="2682875"/>
            <a:ext cx="123825" cy="63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6718300" y="2727325"/>
            <a:ext cx="28575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5949950" y="43291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123825" y="203200"/>
            <a:ext cx="438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Water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203200" y="712788"/>
            <a:ext cx="7854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Assume a massive wall retaining water.  What is the pressure on this wall??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Is the wall stable??? </a:t>
            </a:r>
          </a:p>
        </p:txBody>
      </p:sp>
      <p:sp>
        <p:nvSpPr>
          <p:cNvPr id="22549" name="Freeform 24" descr="Light horizontal"/>
          <p:cNvSpPr>
            <a:spLocks/>
          </p:cNvSpPr>
          <p:nvPr/>
        </p:nvSpPr>
        <p:spPr bwMode="auto">
          <a:xfrm>
            <a:off x="4048125" y="2124075"/>
            <a:ext cx="1085850" cy="4143375"/>
          </a:xfrm>
          <a:custGeom>
            <a:avLst/>
            <a:gdLst>
              <a:gd name="T0" fmla="*/ 0 w 684"/>
              <a:gd name="T1" fmla="*/ 2147483646 h 2634"/>
              <a:gd name="T2" fmla="*/ 0 w 684"/>
              <a:gd name="T3" fmla="*/ 2147483646 h 2634"/>
              <a:gd name="T4" fmla="*/ 2147483646 w 684"/>
              <a:gd name="T5" fmla="*/ 2147483646 h 2634"/>
              <a:gd name="T6" fmla="*/ 0 w 684"/>
              <a:gd name="T7" fmla="*/ 0 h 2634"/>
              <a:gd name="T8" fmla="*/ 0 w 684"/>
              <a:gd name="T9" fmla="*/ 2147483646 h 2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4"/>
              <a:gd name="T16" fmla="*/ 0 h 2634"/>
              <a:gd name="T17" fmla="*/ 684 w 684"/>
              <a:gd name="T18" fmla="*/ 2634 h 26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4" h="2634">
                <a:moveTo>
                  <a:pt x="0" y="2"/>
                </a:moveTo>
                <a:lnTo>
                  <a:pt x="0" y="2634"/>
                </a:lnTo>
                <a:lnTo>
                  <a:pt x="684" y="2459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pattFill prst="ltHorz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9525">
            <a:solidFill>
              <a:schemeClr val="accent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550" name="Line 25"/>
          <p:cNvSpPr>
            <a:spLocks noChangeShapeType="1"/>
          </p:cNvSpPr>
          <p:nvPr/>
        </p:nvSpPr>
        <p:spPr bwMode="auto">
          <a:xfrm flipV="1">
            <a:off x="4064000" y="4829175"/>
            <a:ext cx="1190625" cy="123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4546600" y="4824413"/>
            <a:ext cx="1435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</a:t>
            </a:r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4752975" y="5791200"/>
            <a:ext cx="981075" cy="4381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689600" y="5795963"/>
            <a:ext cx="1057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pressure on the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w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3825" y="2032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Soil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886200" y="208915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029075" y="42894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3692525" y="43719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102100" y="38131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V="1">
            <a:off x="4187825" y="43434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952875" y="34782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584700" y="4106863"/>
            <a:ext cx="294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(d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3603625" y="3151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898900" y="16367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Ground Surface</a:t>
            </a: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flipV="1">
            <a:off x="4610100" y="19716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203200" y="712788"/>
            <a:ext cx="202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Geostatic Stress 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Anisotropic Stress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3981450" y="41132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w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800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23825" y="2032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Soil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4102100" y="2101850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244975" y="43021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3908425" y="43846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318000" y="38258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4403725" y="43561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168775" y="34909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800600" y="4119563"/>
            <a:ext cx="294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(d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?? 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??</a:t>
            </a:r>
            <a:endParaRPr lang="en-US" b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819525" y="31638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114800" y="16748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Ground Surface</a:t>
            </a:r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 flipV="1">
            <a:off x="4826000" y="19843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197350" y="41259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 flipV="1">
            <a:off x="4089400" y="157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H="1">
            <a:off x="3556000" y="17780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4" name="Text Box 19"/>
          <p:cNvSpPr txBox="1">
            <a:spLocks noChangeArrowheads="1"/>
          </p:cNvSpPr>
          <p:nvPr/>
        </p:nvSpPr>
        <p:spPr bwMode="auto">
          <a:xfrm>
            <a:off x="1431925" y="1408113"/>
            <a:ext cx="252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Soil Displacement = ??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203200" y="712788"/>
            <a:ext cx="572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Assume a vertical cut in sand soil.  Is this cut safe????</a:t>
            </a:r>
          </a:p>
        </p:txBody>
      </p:sp>
      <p:cxnSp>
        <p:nvCxnSpPr>
          <p:cNvPr id="24596" name="Straight Connector 2"/>
          <p:cNvCxnSpPr>
            <a:cxnSpLocks noChangeShapeType="1"/>
          </p:cNvCxnSpPr>
          <p:nvPr/>
        </p:nvCxnSpPr>
        <p:spPr bwMode="auto">
          <a:xfrm flipH="1" flipV="1">
            <a:off x="360363" y="1674813"/>
            <a:ext cx="9012237" cy="977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7" name="Straight Connector 4"/>
          <p:cNvCxnSpPr>
            <a:cxnSpLocks noChangeShapeType="1"/>
          </p:cNvCxnSpPr>
          <p:nvPr/>
        </p:nvCxnSpPr>
        <p:spPr bwMode="auto">
          <a:xfrm flipH="1">
            <a:off x="863600" y="4945063"/>
            <a:ext cx="8509000" cy="21129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639670" y="627062"/>
            <a:ext cx="5487400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/>
              <a:t>Stresses </a:t>
            </a:r>
            <a:r>
              <a:rPr lang="en-US" altLang="en-US" sz="6000" dirty="0"/>
              <a:t>in Soil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2118" y="2592346"/>
            <a:ext cx="298030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Geostatic Stresses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Superimposed Stresses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>
              <a:solidFill>
                <a:srgbClr val="C0000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Lateral Earth Pressure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64807" y="2143124"/>
            <a:ext cx="4407511" cy="3150394"/>
            <a:chOff x="1671638" y="1609725"/>
            <a:chExt cx="5983287" cy="42767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638" y="1609725"/>
              <a:ext cx="5983287" cy="3857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4772025" y="3575050"/>
              <a:ext cx="2441575" cy="815975"/>
              <a:chOff x="3006" y="2252"/>
              <a:chExt cx="1538" cy="514"/>
            </a:xfrm>
          </p:grpSpPr>
          <p:sp>
            <p:nvSpPr>
              <p:cNvPr id="13" name="Line 3"/>
              <p:cNvSpPr>
                <a:spLocks noChangeShapeType="1"/>
              </p:cNvSpPr>
              <p:nvPr/>
            </p:nvSpPr>
            <p:spPr bwMode="auto">
              <a:xfrm flipV="1">
                <a:off x="3006" y="2472"/>
                <a:ext cx="66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4" name="Line 4"/>
              <p:cNvSpPr>
                <a:spLocks noChangeShapeType="1"/>
              </p:cNvSpPr>
              <p:nvPr/>
            </p:nvSpPr>
            <p:spPr bwMode="auto">
              <a:xfrm flipV="1">
                <a:off x="3450" y="2478"/>
                <a:ext cx="21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3662" y="2252"/>
                <a:ext cx="882" cy="197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Geostatic Stress</a:t>
                </a: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908175" y="3136900"/>
              <a:ext cx="3797300" cy="2749550"/>
              <a:chOff x="1202" y="1976"/>
              <a:chExt cx="2392" cy="1732"/>
            </a:xfrm>
          </p:grpSpPr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2094" y="2346"/>
                <a:ext cx="810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2088" y="2346"/>
                <a:ext cx="1506" cy="1362"/>
              </a:xfrm>
              <a:custGeom>
                <a:avLst/>
                <a:gdLst>
                  <a:gd name="T0" fmla="*/ 0 w 1506"/>
                  <a:gd name="T1" fmla="*/ 0 h 1362"/>
                  <a:gd name="T2" fmla="*/ 1128 w 1506"/>
                  <a:gd name="T3" fmla="*/ 540 h 1362"/>
                  <a:gd name="T4" fmla="*/ 0 60000 65536"/>
                  <a:gd name="T5" fmla="*/ 0 60000 65536"/>
                  <a:gd name="T6" fmla="*/ 0 w 1506"/>
                  <a:gd name="T7" fmla="*/ 0 h 1362"/>
                  <a:gd name="T8" fmla="*/ 1506 w 1506"/>
                  <a:gd name="T9" fmla="*/ 1362 h 136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06" h="1362">
                    <a:moveTo>
                      <a:pt x="0" y="0"/>
                    </a:moveTo>
                    <a:cubicBezTo>
                      <a:pt x="474" y="1362"/>
                      <a:pt x="1506" y="1068"/>
                      <a:pt x="1128" y="5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1202" y="1976"/>
                <a:ext cx="750" cy="553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Added Stress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Due to the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weight of the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house</a:t>
                </a:r>
              </a:p>
            </p:txBody>
          </p:sp>
        </p:grp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842000" y="3878263"/>
              <a:ext cx="1713034" cy="68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Total Stress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Effective Stress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Pore Water Pressure</a:t>
              </a:r>
            </a:p>
          </p:txBody>
        </p:sp>
      </p:grpSp>
      <p:sp>
        <p:nvSpPr>
          <p:cNvPr id="3" name="Freeform 2"/>
          <p:cNvSpPr/>
          <p:nvPr/>
        </p:nvSpPr>
        <p:spPr bwMode="auto">
          <a:xfrm>
            <a:off x="3121818" y="2971800"/>
            <a:ext cx="2993232" cy="1407319"/>
          </a:xfrm>
          <a:custGeom>
            <a:avLst/>
            <a:gdLst>
              <a:gd name="connsiteX0" fmla="*/ 0 w 2900362"/>
              <a:gd name="connsiteY0" fmla="*/ 96267 h 1460723"/>
              <a:gd name="connsiteX1" fmla="*/ 185737 w 2900362"/>
              <a:gd name="connsiteY1" fmla="*/ 89123 h 1460723"/>
              <a:gd name="connsiteX2" fmla="*/ 764381 w 2900362"/>
              <a:gd name="connsiteY2" fmla="*/ 1039242 h 1460723"/>
              <a:gd name="connsiteX3" fmla="*/ 2900362 w 2900362"/>
              <a:gd name="connsiteY3" fmla="*/ 1460723 h 1460723"/>
              <a:gd name="connsiteX0" fmla="*/ 0 w 2714625"/>
              <a:gd name="connsiteY0" fmla="*/ 0 h 1371600"/>
              <a:gd name="connsiteX1" fmla="*/ 578644 w 2714625"/>
              <a:gd name="connsiteY1" fmla="*/ 950119 h 1371600"/>
              <a:gd name="connsiteX2" fmla="*/ 2714625 w 2714625"/>
              <a:gd name="connsiteY2" fmla="*/ 1371600 h 1371600"/>
              <a:gd name="connsiteX0" fmla="*/ 0 w 2993232"/>
              <a:gd name="connsiteY0" fmla="*/ 0 h 1407319"/>
              <a:gd name="connsiteX1" fmla="*/ 857251 w 2993232"/>
              <a:gd name="connsiteY1" fmla="*/ 985838 h 1407319"/>
              <a:gd name="connsiteX2" fmla="*/ 2993232 w 2993232"/>
              <a:gd name="connsiteY2" fmla="*/ 1407319 h 1407319"/>
              <a:gd name="connsiteX0" fmla="*/ 0 w 2993232"/>
              <a:gd name="connsiteY0" fmla="*/ 0 h 1407319"/>
              <a:gd name="connsiteX1" fmla="*/ 857251 w 2993232"/>
              <a:gd name="connsiteY1" fmla="*/ 985838 h 1407319"/>
              <a:gd name="connsiteX2" fmla="*/ 2993232 w 2993232"/>
              <a:gd name="connsiteY2" fmla="*/ 1407319 h 140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3232" h="1407319">
                <a:moveTo>
                  <a:pt x="0" y="0"/>
                </a:moveTo>
                <a:cubicBezTo>
                  <a:pt x="963216" y="42862"/>
                  <a:pt x="358379" y="751285"/>
                  <a:pt x="857251" y="985838"/>
                </a:cubicBezTo>
                <a:cubicBezTo>
                  <a:pt x="1356123" y="1220391"/>
                  <a:pt x="2151460" y="1310878"/>
                  <a:pt x="2993232" y="1407319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460684" y="2313010"/>
            <a:ext cx="5711516" cy="1180283"/>
          </a:xfrm>
          <a:custGeom>
            <a:avLst/>
            <a:gdLst>
              <a:gd name="connsiteX0" fmla="*/ 859187 w 6188424"/>
              <a:gd name="connsiteY0" fmla="*/ 1171524 h 1171524"/>
              <a:gd name="connsiteX1" fmla="*/ 430562 w 6188424"/>
              <a:gd name="connsiteY1" fmla="*/ 135680 h 1171524"/>
              <a:gd name="connsiteX2" fmla="*/ 6188424 w 6188424"/>
              <a:gd name="connsiteY2" fmla="*/ 42811 h 1171524"/>
              <a:gd name="connsiteX0" fmla="*/ 382279 w 5711516"/>
              <a:gd name="connsiteY0" fmla="*/ 1180283 h 1180283"/>
              <a:gd name="connsiteX1" fmla="*/ 831315 w 5711516"/>
              <a:gd name="connsiteY1" fmla="*/ 125276 h 1180283"/>
              <a:gd name="connsiteX2" fmla="*/ 5711516 w 5711516"/>
              <a:gd name="connsiteY2" fmla="*/ 51570 h 118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1516" h="1180283">
                <a:moveTo>
                  <a:pt x="382279" y="1180283"/>
                </a:moveTo>
                <a:cubicBezTo>
                  <a:pt x="-276137" y="756420"/>
                  <a:pt x="-56891" y="313395"/>
                  <a:pt x="831315" y="125276"/>
                </a:cubicBezTo>
                <a:cubicBezTo>
                  <a:pt x="1719521" y="-62843"/>
                  <a:pt x="3276688" y="3945"/>
                  <a:pt x="5711516" y="5157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520825" y="5491163"/>
            <a:ext cx="7826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603" name="Freeform 4"/>
          <p:cNvSpPr>
            <a:spLocks/>
          </p:cNvSpPr>
          <p:nvPr/>
        </p:nvSpPr>
        <p:spPr bwMode="auto">
          <a:xfrm>
            <a:off x="2382838" y="2514600"/>
            <a:ext cx="2263775" cy="2836863"/>
          </a:xfrm>
          <a:custGeom>
            <a:avLst/>
            <a:gdLst>
              <a:gd name="T0" fmla="*/ 0 w 1604"/>
              <a:gd name="T1" fmla="*/ 2147483646 h 1787"/>
              <a:gd name="T2" fmla="*/ 0 w 1604"/>
              <a:gd name="T3" fmla="*/ 0 h 1787"/>
              <a:gd name="T4" fmla="*/ 2147483646 w 1604"/>
              <a:gd name="T5" fmla="*/ 0 h 1787"/>
              <a:gd name="T6" fmla="*/ 0 60000 65536"/>
              <a:gd name="T7" fmla="*/ 0 60000 65536"/>
              <a:gd name="T8" fmla="*/ 0 60000 65536"/>
              <a:gd name="T9" fmla="*/ 0 w 1604"/>
              <a:gd name="T10" fmla="*/ 0 h 1787"/>
              <a:gd name="T11" fmla="*/ 1604 w 1604"/>
              <a:gd name="T12" fmla="*/ 1787 h 17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4" h="1787">
                <a:moveTo>
                  <a:pt x="0" y="1786"/>
                </a:moveTo>
                <a:lnTo>
                  <a:pt x="0" y="0"/>
                </a:lnTo>
                <a:lnTo>
                  <a:pt x="1603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2751138" y="3848100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rgbClr val="000000"/>
                </a:solidFill>
              </a:rPr>
              <a:t>no movement</a:t>
            </a:r>
          </a:p>
        </p:txBody>
      </p:sp>
      <p:sp>
        <p:nvSpPr>
          <p:cNvPr id="25605" name="Line 7"/>
          <p:cNvSpPr>
            <a:spLocks noChangeShapeType="1"/>
          </p:cNvSpPr>
          <p:nvPr/>
        </p:nvSpPr>
        <p:spPr bwMode="auto">
          <a:xfrm flipH="1">
            <a:off x="2484438" y="4094163"/>
            <a:ext cx="2825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606" name="Freeform 8"/>
          <p:cNvSpPr>
            <a:spLocks/>
          </p:cNvSpPr>
          <p:nvPr/>
        </p:nvSpPr>
        <p:spPr bwMode="auto">
          <a:xfrm>
            <a:off x="2403475" y="4044950"/>
            <a:ext cx="88900" cy="101600"/>
          </a:xfrm>
          <a:custGeom>
            <a:avLst/>
            <a:gdLst>
              <a:gd name="T0" fmla="*/ 0 w 63"/>
              <a:gd name="T1" fmla="*/ 2147483646 h 64"/>
              <a:gd name="T2" fmla="*/ 2147483646 w 63"/>
              <a:gd name="T3" fmla="*/ 2147483646 h 64"/>
              <a:gd name="T4" fmla="*/ 2147483646 w 63"/>
              <a:gd name="T5" fmla="*/ 0 h 64"/>
              <a:gd name="T6" fmla="*/ 0 w 63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  <a:gd name="T12" fmla="*/ 0 w 63"/>
              <a:gd name="T13" fmla="*/ 0 h 64"/>
              <a:gd name="T14" fmla="*/ 63 w 63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" h="64">
                <a:moveTo>
                  <a:pt x="0" y="31"/>
                </a:moveTo>
                <a:lnTo>
                  <a:pt x="62" y="63"/>
                </a:lnTo>
                <a:lnTo>
                  <a:pt x="62" y="0"/>
                </a:lnTo>
                <a:lnTo>
                  <a:pt x="0" y="31"/>
                </a:lnTo>
              </a:path>
            </a:pathLst>
          </a:custGeom>
          <a:solidFill>
            <a:srgbClr val="00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2270125" y="687388"/>
            <a:ext cx="433228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b="1" dirty="0">
                <a:solidFill>
                  <a:schemeClr val="tx2"/>
                </a:solidFill>
              </a:rPr>
              <a:t>AT REST CONDITIONS</a:t>
            </a: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5318125" y="1830388"/>
            <a:ext cx="338455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dirty="0">
                <a:solidFill>
                  <a:schemeClr val="tx2"/>
                </a:solidFill>
              </a:rPr>
              <a:t>The soil remains undisturbed.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dirty="0">
                <a:solidFill>
                  <a:schemeClr val="tx2"/>
                </a:solidFill>
              </a:rPr>
              <a:t>Structure is rigid, does not move and can be placed in the soil without allowing any lateral soil movement.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dirty="0">
                <a:solidFill>
                  <a:schemeClr val="tx2"/>
                </a:solidFill>
              </a:rPr>
              <a:t>Lateral pressures existing in the soil before installations are still prevailing</a:t>
            </a: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2271713" y="5360988"/>
            <a:ext cx="184150" cy="1841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5610" name="Line 53"/>
          <p:cNvSpPr>
            <a:spLocks noChangeShapeType="1"/>
          </p:cNvSpPr>
          <p:nvPr/>
        </p:nvSpPr>
        <p:spPr bwMode="auto">
          <a:xfrm flipV="1">
            <a:off x="2395538" y="232092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11" name="Text Box 55"/>
          <p:cNvSpPr txBox="1">
            <a:spLocks noChangeArrowheads="1"/>
          </p:cNvSpPr>
          <p:nvPr/>
        </p:nvSpPr>
        <p:spPr bwMode="auto">
          <a:xfrm>
            <a:off x="2062163" y="1798638"/>
            <a:ext cx="80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400" dirty="0"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etaining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6099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09600" y="6248400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Earth Pressure Behind Retaining Wall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830638" y="250825"/>
            <a:ext cx="1373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Geotechnical Design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CEG 4801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Spring 2014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By: Dr. Kamal Tawfiq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43200" y="1676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81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rot="10800000">
            <a:off x="1066800" y="1143000"/>
            <a:ext cx="4572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96000" y="1295400"/>
            <a:ext cx="9906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00800" y="5486400"/>
            <a:ext cx="1108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Passive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2200" y="5562600"/>
            <a:ext cx="1003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Active</a:t>
            </a:r>
          </a:p>
        </p:txBody>
      </p:sp>
      <p:sp>
        <p:nvSpPr>
          <p:cNvPr id="30731" name="Freeform 35"/>
          <p:cNvSpPr>
            <a:spLocks/>
          </p:cNvSpPr>
          <p:nvPr/>
        </p:nvSpPr>
        <p:spPr bwMode="auto">
          <a:xfrm>
            <a:off x="1981200" y="1743075"/>
            <a:ext cx="581025" cy="3209925"/>
          </a:xfrm>
          <a:custGeom>
            <a:avLst/>
            <a:gdLst>
              <a:gd name="T0" fmla="*/ 0 w 581025"/>
              <a:gd name="T1" fmla="*/ 3209925 h 3209925"/>
              <a:gd name="T2" fmla="*/ 581025 w 581025"/>
              <a:gd name="T3" fmla="*/ 0 h 32099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81025" h="3209925">
                <a:moveTo>
                  <a:pt x="0" y="3209925"/>
                </a:moveTo>
                <a:cubicBezTo>
                  <a:pt x="88900" y="1816100"/>
                  <a:pt x="206375" y="898525"/>
                  <a:pt x="581025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2" name="Freeform 36"/>
          <p:cNvSpPr>
            <a:spLocks/>
          </p:cNvSpPr>
          <p:nvPr/>
        </p:nvSpPr>
        <p:spPr bwMode="auto">
          <a:xfrm>
            <a:off x="5257800" y="1724025"/>
            <a:ext cx="3057525" cy="3552825"/>
          </a:xfrm>
          <a:custGeom>
            <a:avLst/>
            <a:gdLst>
              <a:gd name="T0" fmla="*/ 0 w 3057525"/>
              <a:gd name="T1" fmla="*/ 3552825 h 3552825"/>
              <a:gd name="T2" fmla="*/ 3057525 w 3057525"/>
              <a:gd name="T3" fmla="*/ 0 h 35528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57525" h="3552825">
                <a:moveTo>
                  <a:pt x="0" y="3552825"/>
                </a:moveTo>
                <a:cubicBezTo>
                  <a:pt x="717550" y="1768475"/>
                  <a:pt x="1968500" y="1365250"/>
                  <a:pt x="3057525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71650" y="1095375"/>
            <a:ext cx="1603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Active Wedge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2225" y="1381125"/>
            <a:ext cx="17827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Passive Wedge</a:t>
            </a:r>
          </a:p>
        </p:txBody>
      </p:sp>
      <p:cxnSp>
        <p:nvCxnSpPr>
          <p:cNvPr id="30735" name="Straight Arrow Connector 40"/>
          <p:cNvCxnSpPr>
            <a:cxnSpLocks noChangeShapeType="1"/>
          </p:cNvCxnSpPr>
          <p:nvPr/>
        </p:nvCxnSpPr>
        <p:spPr bwMode="auto">
          <a:xfrm rot="5400000">
            <a:off x="1547813" y="1843087"/>
            <a:ext cx="1123950" cy="295275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6" name="Straight Arrow Connector 42"/>
          <p:cNvCxnSpPr>
            <a:cxnSpLocks noChangeShapeType="1"/>
          </p:cNvCxnSpPr>
          <p:nvPr/>
        </p:nvCxnSpPr>
        <p:spPr bwMode="auto">
          <a:xfrm rot="5400000">
            <a:off x="6300788" y="1957387"/>
            <a:ext cx="876300" cy="409575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75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23825" y="2032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Soil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4051300" y="2165350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194175" y="43656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>
            <a:off x="3857625" y="44481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267200" y="38893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V="1">
            <a:off x="4352925" y="44196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117975" y="35544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749800" y="4183063"/>
            <a:ext cx="294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(d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3768725" y="32273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4146550" y="41894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28686" name="Freeform 17"/>
          <p:cNvSpPr>
            <a:spLocks/>
          </p:cNvSpPr>
          <p:nvPr/>
        </p:nvSpPr>
        <p:spPr bwMode="auto">
          <a:xfrm flipV="1">
            <a:off x="4562475" y="1924050"/>
            <a:ext cx="981075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5549900" y="1706563"/>
            <a:ext cx="1946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28688" name="Text Box 19"/>
          <p:cNvSpPr txBox="1">
            <a:spLocks noChangeArrowheads="1"/>
          </p:cNvSpPr>
          <p:nvPr/>
        </p:nvSpPr>
        <p:spPr bwMode="auto">
          <a:xfrm>
            <a:off x="241300" y="617538"/>
            <a:ext cx="288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Stability of a retaining wall.</a:t>
            </a:r>
          </a:p>
        </p:txBody>
      </p:sp>
      <p:cxnSp>
        <p:nvCxnSpPr>
          <p:cNvPr id="28689" name="Straight Arrow Connector 17"/>
          <p:cNvCxnSpPr>
            <a:cxnSpLocks noChangeShapeType="1"/>
          </p:cNvCxnSpPr>
          <p:nvPr/>
        </p:nvCxnSpPr>
        <p:spPr bwMode="auto">
          <a:xfrm rot="10800000">
            <a:off x="4056063" y="2551113"/>
            <a:ext cx="176212" cy="7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0" name="Straight Arrow Connector 18"/>
          <p:cNvCxnSpPr>
            <a:cxnSpLocks noChangeShapeType="1"/>
          </p:cNvCxnSpPr>
          <p:nvPr/>
        </p:nvCxnSpPr>
        <p:spPr bwMode="auto">
          <a:xfrm rot="10800000">
            <a:off x="4046538" y="2733675"/>
            <a:ext cx="279400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1" name="Straight Arrow Connector 19"/>
          <p:cNvCxnSpPr>
            <a:cxnSpLocks noChangeShapeType="1"/>
          </p:cNvCxnSpPr>
          <p:nvPr/>
        </p:nvCxnSpPr>
        <p:spPr bwMode="auto">
          <a:xfrm rot="10800000">
            <a:off x="4065588" y="2989263"/>
            <a:ext cx="280987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2" name="Straight Arrow Connector 20"/>
          <p:cNvCxnSpPr>
            <a:cxnSpLocks noChangeShapeType="1"/>
          </p:cNvCxnSpPr>
          <p:nvPr/>
        </p:nvCxnSpPr>
        <p:spPr bwMode="auto">
          <a:xfrm rot="10800000">
            <a:off x="4078288" y="3317875"/>
            <a:ext cx="279400" cy="7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3" name="Straight Arrow Connector 21"/>
          <p:cNvCxnSpPr>
            <a:cxnSpLocks noChangeShapeType="1"/>
          </p:cNvCxnSpPr>
          <p:nvPr/>
        </p:nvCxnSpPr>
        <p:spPr bwMode="auto">
          <a:xfrm rot="10800000">
            <a:off x="4078288" y="4092575"/>
            <a:ext cx="279400" cy="7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Straight Arrow Connector 22"/>
          <p:cNvCxnSpPr>
            <a:cxnSpLocks noChangeShapeType="1"/>
          </p:cNvCxnSpPr>
          <p:nvPr/>
        </p:nvCxnSpPr>
        <p:spPr bwMode="auto">
          <a:xfrm rot="10800000">
            <a:off x="4078288" y="3170238"/>
            <a:ext cx="279400" cy="7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5" name="Straight Arrow Connector 23"/>
          <p:cNvCxnSpPr>
            <a:cxnSpLocks noChangeShapeType="1"/>
          </p:cNvCxnSpPr>
          <p:nvPr/>
        </p:nvCxnSpPr>
        <p:spPr bwMode="auto">
          <a:xfrm rot="10800000">
            <a:off x="4062413" y="3517900"/>
            <a:ext cx="280987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6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4062413" y="2359025"/>
            <a:ext cx="169862" cy="7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7" name="Straight Arrow Connector 25"/>
          <p:cNvCxnSpPr>
            <a:cxnSpLocks noChangeShapeType="1"/>
          </p:cNvCxnSpPr>
          <p:nvPr/>
        </p:nvCxnSpPr>
        <p:spPr bwMode="auto">
          <a:xfrm rot="10800000">
            <a:off x="4062413" y="4727575"/>
            <a:ext cx="280987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8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4078288" y="5243513"/>
            <a:ext cx="457200" cy="222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9" name="Straight Arrow Connector 27"/>
          <p:cNvCxnSpPr>
            <a:cxnSpLocks noChangeShapeType="1"/>
          </p:cNvCxnSpPr>
          <p:nvPr/>
        </p:nvCxnSpPr>
        <p:spPr bwMode="auto">
          <a:xfrm rot="10800000" flipV="1">
            <a:off x="4062413" y="5530850"/>
            <a:ext cx="657225" cy="44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4062413" y="5810250"/>
            <a:ext cx="900112" cy="133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1" name="Straight Arrow Connector 29"/>
          <p:cNvCxnSpPr>
            <a:cxnSpLocks noChangeShapeType="1"/>
          </p:cNvCxnSpPr>
          <p:nvPr/>
        </p:nvCxnSpPr>
        <p:spPr bwMode="auto">
          <a:xfrm rot="10800000" flipV="1">
            <a:off x="4078288" y="5980113"/>
            <a:ext cx="1179512" cy="2444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2" name="Straight Arrow Connector 43"/>
          <p:cNvCxnSpPr>
            <a:cxnSpLocks noChangeShapeType="1"/>
          </p:cNvCxnSpPr>
          <p:nvPr/>
        </p:nvCxnSpPr>
        <p:spPr bwMode="auto">
          <a:xfrm rot="10800000" flipV="1">
            <a:off x="3451225" y="1990725"/>
            <a:ext cx="457200" cy="7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703" name="TextBox 46"/>
          <p:cNvSpPr txBox="1">
            <a:spLocks noChangeArrowheads="1"/>
          </p:cNvSpPr>
          <p:nvPr/>
        </p:nvSpPr>
        <p:spPr bwMode="auto">
          <a:xfrm>
            <a:off x="2874963" y="1585913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Deformation</a:t>
            </a:r>
          </a:p>
        </p:txBody>
      </p:sp>
      <p:cxnSp>
        <p:nvCxnSpPr>
          <p:cNvPr id="28704" name="Straight Connector 2"/>
          <p:cNvCxnSpPr>
            <a:cxnSpLocks noChangeShapeType="1"/>
            <a:stCxn id="28676" idx="0"/>
          </p:cNvCxnSpPr>
          <p:nvPr/>
        </p:nvCxnSpPr>
        <p:spPr bwMode="auto">
          <a:xfrm>
            <a:off x="4051300" y="2165350"/>
            <a:ext cx="1206500" cy="381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11200" y="3403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711200" y="88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711200" y="1460500"/>
            <a:ext cx="4368800" cy="1943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30200" y="736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892800" y="3327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-1500000">
            <a:off x="2921000" y="16510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failure envelope</a:t>
            </a:r>
            <a:endParaRPr lang="en-AU" altLang="en-US" sz="1600" dirty="0">
              <a:solidFill>
                <a:srgbClr val="FF0000"/>
              </a:solidFill>
            </a:endParaRPr>
          </a:p>
        </p:txBody>
      </p:sp>
      <p:sp>
        <p:nvSpPr>
          <p:cNvPr id="31752" name="Arc 8"/>
          <p:cNvSpPr>
            <a:spLocks/>
          </p:cNvSpPr>
          <p:nvPr/>
        </p:nvSpPr>
        <p:spPr bwMode="auto">
          <a:xfrm rot="-5400000">
            <a:off x="3176587" y="2462213"/>
            <a:ext cx="708025" cy="12192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835400" y="3365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-5400000">
            <a:off x="3024187" y="2309813"/>
            <a:ext cx="784225" cy="14478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5" name="Arc 11"/>
          <p:cNvSpPr>
            <a:spLocks/>
          </p:cNvSpPr>
          <p:nvPr/>
        </p:nvSpPr>
        <p:spPr bwMode="auto">
          <a:xfrm rot="-5400000">
            <a:off x="2681287" y="1966913"/>
            <a:ext cx="1012825" cy="19050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6" name="Arc 12"/>
          <p:cNvSpPr>
            <a:spLocks/>
          </p:cNvSpPr>
          <p:nvPr/>
        </p:nvSpPr>
        <p:spPr bwMode="auto">
          <a:xfrm rot="-5400000">
            <a:off x="2833687" y="2119313"/>
            <a:ext cx="936625" cy="16764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1981200" y="40767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decreasing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-28575" y="3836988"/>
            <a:ext cx="1314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active earth pressure</a:t>
            </a:r>
            <a:endParaRPr lang="en-AU" altLang="en-US" sz="1600" dirty="0"/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296863" y="0"/>
            <a:ext cx="64754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993900" y="33782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692400" y="33528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H="1">
            <a:off x="2298700" y="4013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2921000" y="37973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1168400" y="3454400"/>
            <a:ext cx="9017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5" name="Text Box 28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6" name="Text Box 29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7" name="Text Box 31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sp>
        <p:nvSpPr>
          <p:cNvPr id="31768" name="Text Box 32"/>
          <p:cNvSpPr txBox="1">
            <a:spLocks noChangeArrowheads="1"/>
          </p:cNvSpPr>
          <p:nvPr/>
        </p:nvSpPr>
        <p:spPr bwMode="auto">
          <a:xfrm>
            <a:off x="1706563" y="5011738"/>
            <a:ext cx="165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grpSp>
        <p:nvGrpSpPr>
          <p:cNvPr id="31769" name="Group 98"/>
          <p:cNvGrpSpPr>
            <a:grpSpLocks/>
          </p:cNvGrpSpPr>
          <p:nvPr/>
        </p:nvGrpSpPr>
        <p:grpSpPr bwMode="auto">
          <a:xfrm>
            <a:off x="2901950" y="5681663"/>
            <a:ext cx="1330325" cy="646112"/>
            <a:chOff x="2356" y="3105"/>
            <a:chExt cx="838" cy="407"/>
          </a:xfrm>
        </p:grpSpPr>
        <p:grpSp>
          <p:nvGrpSpPr>
            <p:cNvPr id="31826" name="Group 36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31828" name="Text Box 37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1829" name="Text Box 38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1830" name="Line 39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827" name="Text Box 40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31770" name="Line 41"/>
          <p:cNvSpPr>
            <a:spLocks noChangeShapeType="1"/>
          </p:cNvSpPr>
          <p:nvPr/>
        </p:nvSpPr>
        <p:spPr bwMode="auto">
          <a:xfrm flipV="1">
            <a:off x="2235200" y="2476500"/>
            <a:ext cx="558800" cy="9144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1" name="Line 42"/>
          <p:cNvSpPr>
            <a:spLocks noChangeShapeType="1"/>
          </p:cNvSpPr>
          <p:nvPr/>
        </p:nvSpPr>
        <p:spPr bwMode="auto">
          <a:xfrm>
            <a:off x="4330700" y="18161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2" name="Text Box 43"/>
          <p:cNvSpPr txBox="1">
            <a:spLocks noChangeArrowheads="1"/>
          </p:cNvSpPr>
          <p:nvPr/>
        </p:nvSpPr>
        <p:spPr bwMode="auto">
          <a:xfrm>
            <a:off x="4649788" y="1481138"/>
            <a:ext cx="303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1773" name="Freeform 45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4" name="Text Box 47"/>
          <p:cNvSpPr txBox="1">
            <a:spLocks noChangeArrowheads="1"/>
          </p:cNvSpPr>
          <p:nvPr/>
        </p:nvSpPr>
        <p:spPr bwMode="auto">
          <a:xfrm>
            <a:off x="2413000" y="4638675"/>
            <a:ext cx="3325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Coefficient of active earth pressure</a:t>
            </a:r>
          </a:p>
        </p:txBody>
      </p:sp>
      <p:sp>
        <p:nvSpPr>
          <p:cNvPr id="31775" name="Freeform 48"/>
          <p:cNvSpPr>
            <a:spLocks/>
          </p:cNvSpPr>
          <p:nvPr/>
        </p:nvSpPr>
        <p:spPr bwMode="auto">
          <a:xfrm>
            <a:off x="7150100" y="911225"/>
            <a:ext cx="1397000" cy="2014538"/>
          </a:xfrm>
          <a:custGeom>
            <a:avLst/>
            <a:gdLst>
              <a:gd name="T0" fmla="*/ 0 w 880"/>
              <a:gd name="T1" fmla="*/ 0 h 1269"/>
              <a:gd name="T2" fmla="*/ 2147483646 w 880"/>
              <a:gd name="T3" fmla="*/ 2147483646 h 1269"/>
              <a:gd name="T4" fmla="*/ 2147483646 w 880"/>
              <a:gd name="T5" fmla="*/ 2147483646 h 1269"/>
              <a:gd name="T6" fmla="*/ 0 w 880"/>
              <a:gd name="T7" fmla="*/ 0 h 126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269"/>
              <a:gd name="T14" fmla="*/ 880 w 880"/>
              <a:gd name="T15" fmla="*/ 1269 h 12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269">
                <a:moveTo>
                  <a:pt x="0" y="0"/>
                </a:moveTo>
                <a:lnTo>
                  <a:pt x="880" y="1"/>
                </a:lnTo>
                <a:lnTo>
                  <a:pt x="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FFE269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776" name="Freeform 49"/>
          <p:cNvSpPr>
            <a:spLocks/>
          </p:cNvSpPr>
          <p:nvPr/>
        </p:nvSpPr>
        <p:spPr bwMode="auto">
          <a:xfrm>
            <a:off x="7146925" y="860425"/>
            <a:ext cx="2035175" cy="2079625"/>
          </a:xfrm>
          <a:custGeom>
            <a:avLst/>
            <a:gdLst>
              <a:gd name="T0" fmla="*/ 0 w 1282"/>
              <a:gd name="T1" fmla="*/ 2147483646 h 1310"/>
              <a:gd name="T2" fmla="*/ 2147483646 w 1282"/>
              <a:gd name="T3" fmla="*/ 0 h 1310"/>
              <a:gd name="T4" fmla="*/ 2147483646 w 1282"/>
              <a:gd name="T5" fmla="*/ 2147483646 h 1310"/>
              <a:gd name="T6" fmla="*/ 2147483646 w 1282"/>
              <a:gd name="T7" fmla="*/ 2147483646 h 1310"/>
              <a:gd name="T8" fmla="*/ 2147483646 w 1282"/>
              <a:gd name="T9" fmla="*/ 2147483646 h 1310"/>
              <a:gd name="T10" fmla="*/ 0 w 1282"/>
              <a:gd name="T11" fmla="*/ 2147483646 h 1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82"/>
              <a:gd name="T19" fmla="*/ 0 h 1310"/>
              <a:gd name="T20" fmla="*/ 1282 w 1282"/>
              <a:gd name="T21" fmla="*/ 1310 h 1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82" h="1310">
                <a:moveTo>
                  <a:pt x="0" y="1310"/>
                </a:moveTo>
                <a:lnTo>
                  <a:pt x="796" y="0"/>
                </a:lnTo>
                <a:lnTo>
                  <a:pt x="1274" y="2"/>
                </a:lnTo>
                <a:lnTo>
                  <a:pt x="1250" y="1162"/>
                </a:lnTo>
                <a:lnTo>
                  <a:pt x="1282" y="1290"/>
                </a:lnTo>
                <a:lnTo>
                  <a:pt x="0" y="131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7" name="Rectangle 50"/>
          <p:cNvSpPr>
            <a:spLocks noChangeArrowheads="1"/>
          </p:cNvSpPr>
          <p:nvPr/>
        </p:nvSpPr>
        <p:spPr bwMode="auto">
          <a:xfrm>
            <a:off x="6254750" y="2901950"/>
            <a:ext cx="2889250" cy="1968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778" name="Freeform 51"/>
          <p:cNvSpPr>
            <a:spLocks/>
          </p:cNvSpPr>
          <p:nvPr/>
        </p:nvSpPr>
        <p:spPr bwMode="auto">
          <a:xfrm>
            <a:off x="6459538" y="8794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779" name="Line 52"/>
          <p:cNvSpPr>
            <a:spLocks noChangeShapeType="1"/>
          </p:cNvSpPr>
          <p:nvPr/>
        </p:nvSpPr>
        <p:spPr bwMode="auto">
          <a:xfrm>
            <a:off x="7213600" y="2921000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0" name="Line 53"/>
          <p:cNvSpPr>
            <a:spLocks noChangeShapeType="1"/>
          </p:cNvSpPr>
          <p:nvPr/>
        </p:nvSpPr>
        <p:spPr bwMode="auto">
          <a:xfrm flipV="1">
            <a:off x="7232650" y="7112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1" name="Line 54"/>
          <p:cNvSpPr>
            <a:spLocks noChangeShapeType="1"/>
          </p:cNvSpPr>
          <p:nvPr/>
        </p:nvSpPr>
        <p:spPr bwMode="auto">
          <a:xfrm flipH="1">
            <a:off x="7004050" y="78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2" name="Text Box 55"/>
          <p:cNvSpPr txBox="1">
            <a:spLocks noChangeArrowheads="1"/>
          </p:cNvSpPr>
          <p:nvPr/>
        </p:nvSpPr>
        <p:spPr bwMode="auto">
          <a:xfrm>
            <a:off x="7007225" y="5080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783" name="Freeform 56"/>
          <p:cNvSpPr>
            <a:spLocks/>
          </p:cNvSpPr>
          <p:nvPr/>
        </p:nvSpPr>
        <p:spPr bwMode="auto">
          <a:xfrm>
            <a:off x="7356475" y="2746375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4" name="Text Box 57"/>
          <p:cNvSpPr txBox="1">
            <a:spLocks noChangeArrowheads="1"/>
          </p:cNvSpPr>
          <p:nvPr/>
        </p:nvSpPr>
        <p:spPr bwMode="auto">
          <a:xfrm>
            <a:off x="7381875" y="2655888"/>
            <a:ext cx="154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+ f/2</a:t>
            </a:r>
          </a:p>
        </p:txBody>
      </p:sp>
      <p:sp>
        <p:nvSpPr>
          <p:cNvPr id="31785" name="Line 58"/>
          <p:cNvSpPr>
            <a:spLocks noChangeShapeType="1"/>
          </p:cNvSpPr>
          <p:nvPr/>
        </p:nvSpPr>
        <p:spPr bwMode="auto">
          <a:xfrm flipH="1">
            <a:off x="7177088" y="1512888"/>
            <a:ext cx="381000" cy="711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6" name="Line 59"/>
          <p:cNvSpPr>
            <a:spLocks noChangeShapeType="1"/>
          </p:cNvSpPr>
          <p:nvPr/>
        </p:nvSpPr>
        <p:spPr bwMode="auto">
          <a:xfrm>
            <a:off x="7583488" y="1519238"/>
            <a:ext cx="234950" cy="4318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7" name="Line 60"/>
          <p:cNvSpPr>
            <a:spLocks noChangeShapeType="1"/>
          </p:cNvSpPr>
          <p:nvPr/>
        </p:nvSpPr>
        <p:spPr bwMode="auto">
          <a:xfrm>
            <a:off x="7575550" y="1460500"/>
            <a:ext cx="0" cy="355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8" name="Oval 61"/>
          <p:cNvSpPr>
            <a:spLocks noChangeArrowheads="1"/>
          </p:cNvSpPr>
          <p:nvPr/>
        </p:nvSpPr>
        <p:spPr bwMode="auto">
          <a:xfrm>
            <a:off x="7531100" y="1473200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789" name="Line 62"/>
          <p:cNvSpPr>
            <a:spLocks noChangeShapeType="1"/>
          </p:cNvSpPr>
          <p:nvPr/>
        </p:nvSpPr>
        <p:spPr bwMode="auto">
          <a:xfrm>
            <a:off x="6959600" y="2228850"/>
            <a:ext cx="260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0" name="Line 63"/>
          <p:cNvSpPr>
            <a:spLocks noChangeShapeType="1"/>
          </p:cNvSpPr>
          <p:nvPr/>
        </p:nvSpPr>
        <p:spPr bwMode="auto">
          <a:xfrm flipH="1" flipV="1">
            <a:off x="6896100" y="2228850"/>
            <a:ext cx="260350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1" name="Rectangle 64"/>
          <p:cNvSpPr>
            <a:spLocks noChangeArrowheads="1"/>
          </p:cNvSpPr>
          <p:nvPr/>
        </p:nvSpPr>
        <p:spPr bwMode="auto">
          <a:xfrm>
            <a:off x="7064375" y="2144713"/>
            <a:ext cx="88900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792" name="Line 65"/>
          <p:cNvSpPr>
            <a:spLocks noChangeShapeType="1"/>
          </p:cNvSpPr>
          <p:nvPr/>
        </p:nvSpPr>
        <p:spPr bwMode="auto">
          <a:xfrm>
            <a:off x="7747000" y="1911350"/>
            <a:ext cx="327025" cy="204788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3" name="Line 66"/>
          <p:cNvSpPr>
            <a:spLocks noChangeShapeType="1"/>
          </p:cNvSpPr>
          <p:nvPr/>
        </p:nvSpPr>
        <p:spPr bwMode="auto">
          <a:xfrm>
            <a:off x="7816850" y="1955800"/>
            <a:ext cx="260350" cy="482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4" name="Rectangle 67"/>
          <p:cNvSpPr>
            <a:spLocks noChangeArrowheads="1"/>
          </p:cNvSpPr>
          <p:nvPr/>
        </p:nvSpPr>
        <p:spPr bwMode="auto">
          <a:xfrm rot="1998157">
            <a:off x="7843838" y="1905000"/>
            <a:ext cx="100012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31795" name="Group 68"/>
          <p:cNvGrpSpPr>
            <a:grpSpLocks/>
          </p:cNvGrpSpPr>
          <p:nvPr/>
        </p:nvGrpSpPr>
        <p:grpSpPr bwMode="auto">
          <a:xfrm>
            <a:off x="7616825" y="2006600"/>
            <a:ext cx="201613" cy="290513"/>
            <a:chOff x="2782" y="2080"/>
            <a:chExt cx="127" cy="183"/>
          </a:xfrm>
        </p:grpSpPr>
        <p:sp>
          <p:nvSpPr>
            <p:cNvPr id="31824" name="Line 69"/>
            <p:cNvSpPr>
              <a:spLocks noChangeShapeType="1"/>
            </p:cNvSpPr>
            <p:nvPr/>
          </p:nvSpPr>
          <p:spPr bwMode="auto">
            <a:xfrm flipH="1">
              <a:off x="2782" y="2080"/>
              <a:ext cx="121" cy="183"/>
            </a:xfrm>
            <a:prstGeom prst="line">
              <a:avLst/>
            </a:prstGeom>
            <a:noFill/>
            <a:ln w="63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25" name="AutoShape 70"/>
            <p:cNvSpPr>
              <a:spLocks noChangeArrowheads="1"/>
            </p:cNvSpPr>
            <p:nvPr/>
          </p:nvSpPr>
          <p:spPr bwMode="auto">
            <a:xfrm rot="1993593">
              <a:off x="2882" y="2080"/>
              <a:ext cx="27" cy="77"/>
            </a:xfrm>
            <a:prstGeom prst="rtTriangl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1796" name="Line 71"/>
          <p:cNvSpPr>
            <a:spLocks noChangeShapeType="1"/>
          </p:cNvSpPr>
          <p:nvPr/>
        </p:nvSpPr>
        <p:spPr bwMode="auto">
          <a:xfrm>
            <a:off x="7886700" y="1992313"/>
            <a:ext cx="182563" cy="119062"/>
          </a:xfrm>
          <a:prstGeom prst="line">
            <a:avLst/>
          </a:prstGeom>
          <a:noFill/>
          <a:ln w="3175">
            <a:solidFill>
              <a:schemeClr val="hlink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7" name="Freeform 72"/>
          <p:cNvSpPr>
            <a:spLocks/>
          </p:cNvSpPr>
          <p:nvPr/>
        </p:nvSpPr>
        <p:spPr bwMode="auto">
          <a:xfrm rot="4381023">
            <a:off x="7906545" y="2034381"/>
            <a:ext cx="42862" cy="793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6350" cmpd="sng">
            <a:solidFill>
              <a:schemeClr val="hlink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8" name="Text Box 73"/>
          <p:cNvSpPr txBox="1">
            <a:spLocks noChangeArrowheads="1"/>
          </p:cNvSpPr>
          <p:nvPr/>
        </p:nvSpPr>
        <p:spPr bwMode="auto">
          <a:xfrm>
            <a:off x="7861300" y="1990725"/>
            <a:ext cx="263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1799" name="Text Box 74"/>
          <p:cNvSpPr txBox="1">
            <a:spLocks noChangeArrowheads="1"/>
          </p:cNvSpPr>
          <p:nvPr/>
        </p:nvSpPr>
        <p:spPr bwMode="auto">
          <a:xfrm>
            <a:off x="6756400" y="1963738"/>
            <a:ext cx="342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  <a:r>
              <a:rPr lang="en-US" altLang="en-US" sz="1200" baseline="-25000" dirty="0">
                <a:solidFill>
                  <a:srgbClr val="FF33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31800" name="Text Box 75"/>
          <p:cNvSpPr txBox="1">
            <a:spLocks noChangeArrowheads="1"/>
          </p:cNvSpPr>
          <p:nvPr/>
        </p:nvSpPr>
        <p:spPr bwMode="auto">
          <a:xfrm>
            <a:off x="7978775" y="2414588"/>
            <a:ext cx="277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hlink"/>
                </a:solidFill>
                <a:cs typeface="Arial" panose="020B0604020202020204" pitchFamily="34" charset="0"/>
              </a:rPr>
              <a:t>F</a:t>
            </a:r>
          </a:p>
        </p:txBody>
      </p:sp>
      <p:sp>
        <p:nvSpPr>
          <p:cNvPr id="31801" name="Text Box 76"/>
          <p:cNvSpPr txBox="1">
            <a:spLocks noChangeArrowheads="1"/>
          </p:cNvSpPr>
          <p:nvPr/>
        </p:nvSpPr>
        <p:spPr bwMode="auto">
          <a:xfrm>
            <a:off x="7413625" y="1233488"/>
            <a:ext cx="328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anose="020B0604020202020204" pitchFamily="34" charset="0"/>
              </a:rPr>
              <a:t>W</a:t>
            </a:r>
          </a:p>
        </p:txBody>
      </p:sp>
      <p:sp>
        <p:nvSpPr>
          <p:cNvPr id="31802" name="Freeform 77"/>
          <p:cNvSpPr>
            <a:spLocks/>
          </p:cNvSpPr>
          <p:nvPr/>
        </p:nvSpPr>
        <p:spPr bwMode="auto">
          <a:xfrm>
            <a:off x="6548438" y="87312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3" name="Text Box 78"/>
          <p:cNvSpPr txBox="1">
            <a:spLocks noChangeArrowheads="1"/>
          </p:cNvSpPr>
          <p:nvPr/>
        </p:nvSpPr>
        <p:spPr bwMode="auto">
          <a:xfrm>
            <a:off x="8632825" y="1138238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1804" name="Rectangle 79"/>
          <p:cNvSpPr>
            <a:spLocks noChangeArrowheads="1"/>
          </p:cNvSpPr>
          <p:nvPr/>
        </p:nvSpPr>
        <p:spPr bwMode="auto">
          <a:xfrm>
            <a:off x="8588375" y="140176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31805" name="Freeform 80"/>
          <p:cNvSpPr>
            <a:spLocks/>
          </p:cNvSpPr>
          <p:nvPr/>
        </p:nvSpPr>
        <p:spPr bwMode="auto">
          <a:xfrm>
            <a:off x="6319838" y="34067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6" name="Line 81"/>
          <p:cNvSpPr>
            <a:spLocks noChangeShapeType="1"/>
          </p:cNvSpPr>
          <p:nvPr/>
        </p:nvSpPr>
        <p:spPr bwMode="auto">
          <a:xfrm>
            <a:off x="6997700" y="34067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7" name="Line 82"/>
          <p:cNvSpPr>
            <a:spLocks noChangeShapeType="1"/>
          </p:cNvSpPr>
          <p:nvPr/>
        </p:nvSpPr>
        <p:spPr bwMode="auto">
          <a:xfrm>
            <a:off x="5616575" y="54514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8" name="Rectangle 83"/>
          <p:cNvSpPr>
            <a:spLocks noChangeArrowheads="1"/>
          </p:cNvSpPr>
          <p:nvPr/>
        </p:nvSpPr>
        <p:spPr bwMode="auto">
          <a:xfrm>
            <a:off x="7013575" y="46529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09" name="Line 84"/>
          <p:cNvSpPr>
            <a:spLocks noChangeShapeType="1"/>
          </p:cNvSpPr>
          <p:nvPr/>
        </p:nvSpPr>
        <p:spPr bwMode="auto">
          <a:xfrm>
            <a:off x="7037388" y="41005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0" name="Line 85"/>
          <p:cNvSpPr>
            <a:spLocks noChangeShapeType="1"/>
          </p:cNvSpPr>
          <p:nvPr/>
        </p:nvSpPr>
        <p:spPr bwMode="auto">
          <a:xfrm flipH="1">
            <a:off x="7067550" y="4683125"/>
            <a:ext cx="319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1" name="Text Box 86"/>
          <p:cNvSpPr txBox="1">
            <a:spLocks noChangeArrowheads="1"/>
          </p:cNvSpPr>
          <p:nvPr/>
        </p:nvSpPr>
        <p:spPr bwMode="auto">
          <a:xfrm>
            <a:off x="6978650" y="38925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812" name="Text Box 87"/>
          <p:cNvSpPr txBox="1">
            <a:spLocks noChangeArrowheads="1"/>
          </p:cNvSpPr>
          <p:nvPr/>
        </p:nvSpPr>
        <p:spPr bwMode="auto">
          <a:xfrm>
            <a:off x="7350125" y="44037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813" name="Line 88"/>
          <p:cNvSpPr>
            <a:spLocks noChangeShapeType="1"/>
          </p:cNvSpPr>
          <p:nvPr/>
        </p:nvSpPr>
        <p:spPr bwMode="auto">
          <a:xfrm flipV="1">
            <a:off x="7004050" y="32639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4" name="Line 89"/>
          <p:cNvSpPr>
            <a:spLocks noChangeShapeType="1"/>
          </p:cNvSpPr>
          <p:nvPr/>
        </p:nvSpPr>
        <p:spPr bwMode="auto">
          <a:xfrm flipH="1">
            <a:off x="6775450" y="33337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5" name="Text Box 90"/>
          <p:cNvSpPr txBox="1">
            <a:spLocks noChangeArrowheads="1"/>
          </p:cNvSpPr>
          <p:nvPr/>
        </p:nvSpPr>
        <p:spPr bwMode="auto">
          <a:xfrm>
            <a:off x="6778625" y="30607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816" name="Freeform 91"/>
          <p:cNvSpPr>
            <a:spLocks/>
          </p:cNvSpPr>
          <p:nvPr/>
        </p:nvSpPr>
        <p:spPr bwMode="auto">
          <a:xfrm>
            <a:off x="7529513" y="1355725"/>
            <a:ext cx="1141412" cy="3228975"/>
          </a:xfrm>
          <a:custGeom>
            <a:avLst/>
            <a:gdLst>
              <a:gd name="T0" fmla="*/ 2147483646 w 719"/>
              <a:gd name="T1" fmla="*/ 0 h 2034"/>
              <a:gd name="T2" fmla="*/ 2147483646 w 719"/>
              <a:gd name="T3" fmla="*/ 2147483646 h 2034"/>
              <a:gd name="T4" fmla="*/ 2147483646 w 719"/>
              <a:gd name="T5" fmla="*/ 2147483646 h 2034"/>
              <a:gd name="T6" fmla="*/ 2147483646 w 719"/>
              <a:gd name="T7" fmla="*/ 2147483646 h 2034"/>
              <a:gd name="T8" fmla="*/ 0 60000 65536"/>
              <a:gd name="T9" fmla="*/ 0 60000 65536"/>
              <a:gd name="T10" fmla="*/ 0 60000 65536"/>
              <a:gd name="T11" fmla="*/ 0 60000 65536"/>
              <a:gd name="T12" fmla="*/ 0 w 719"/>
              <a:gd name="T13" fmla="*/ 0 h 2034"/>
              <a:gd name="T14" fmla="*/ 719 w 719"/>
              <a:gd name="T15" fmla="*/ 2034 h 20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9" h="2034">
                <a:moveTo>
                  <a:pt x="273" y="0"/>
                </a:moveTo>
                <a:cubicBezTo>
                  <a:pt x="609" y="540"/>
                  <a:pt x="719" y="1157"/>
                  <a:pt x="675" y="1296"/>
                </a:cubicBezTo>
                <a:cubicBezTo>
                  <a:pt x="633" y="1634"/>
                  <a:pt x="222" y="1521"/>
                  <a:pt x="111" y="1644"/>
                </a:cubicBezTo>
                <a:cubicBezTo>
                  <a:pt x="0" y="1767"/>
                  <a:pt x="30" y="1953"/>
                  <a:pt x="9" y="2034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lg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7" name="Text Box 92"/>
          <p:cNvSpPr txBox="1">
            <a:spLocks noChangeArrowheads="1"/>
          </p:cNvSpPr>
          <p:nvPr/>
        </p:nvSpPr>
        <p:spPr bwMode="auto">
          <a:xfrm>
            <a:off x="7885113" y="3471863"/>
            <a:ext cx="1020762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At failure the active wedge will develop in the backfill</a:t>
            </a:r>
          </a:p>
        </p:txBody>
      </p:sp>
      <p:sp>
        <p:nvSpPr>
          <p:cNvPr id="31818" name="Oval 93"/>
          <p:cNvSpPr>
            <a:spLocks noChangeArrowheads="1"/>
          </p:cNvSpPr>
          <p:nvPr/>
        </p:nvSpPr>
        <p:spPr bwMode="auto">
          <a:xfrm>
            <a:off x="2774950" y="246221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19" name="Oval 94"/>
          <p:cNvSpPr>
            <a:spLocks noChangeArrowheads="1"/>
          </p:cNvSpPr>
          <p:nvPr/>
        </p:nvSpPr>
        <p:spPr bwMode="auto">
          <a:xfrm>
            <a:off x="2200275" y="337978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20" name="Oval 95"/>
          <p:cNvSpPr>
            <a:spLocks noChangeArrowheads="1"/>
          </p:cNvSpPr>
          <p:nvPr/>
        </p:nvSpPr>
        <p:spPr bwMode="auto">
          <a:xfrm>
            <a:off x="2898775" y="338296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21" name="Oval 96"/>
          <p:cNvSpPr>
            <a:spLocks noChangeArrowheads="1"/>
          </p:cNvSpPr>
          <p:nvPr/>
        </p:nvSpPr>
        <p:spPr bwMode="auto">
          <a:xfrm>
            <a:off x="4113213" y="337343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6657" name="Text Box 97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1823" name="Text Box 121"/>
          <p:cNvSpPr txBox="1">
            <a:spLocks noChangeArrowheads="1"/>
          </p:cNvSpPr>
          <p:nvPr/>
        </p:nvSpPr>
        <p:spPr bwMode="auto">
          <a:xfrm>
            <a:off x="858838" y="5821363"/>
            <a:ext cx="2116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3"/>
          <p:cNvSpPr txBox="1">
            <a:spLocks noChangeArrowheads="1"/>
          </p:cNvSpPr>
          <p:nvPr/>
        </p:nvSpPr>
        <p:spPr bwMode="auto">
          <a:xfrm>
            <a:off x="3095625" y="3762375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increasing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0" y="3751263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active earth pressure</a:t>
            </a:r>
            <a:endParaRPr lang="en-AU" altLang="en-US" sz="1200" dirty="0"/>
          </a:p>
        </p:txBody>
      </p:sp>
      <p:sp>
        <p:nvSpPr>
          <p:cNvPr id="32772" name="Rectangle 15"/>
          <p:cNvSpPr>
            <a:spLocks noChangeArrowheads="1"/>
          </p:cNvSpPr>
          <p:nvPr/>
        </p:nvSpPr>
        <p:spPr bwMode="auto">
          <a:xfrm>
            <a:off x="460375" y="204788"/>
            <a:ext cx="67087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Rankine’s  Passive Earth Pressure in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2773" name="Text Box 21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74" name="Text Box 22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75" name="Text Box 23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sp>
        <p:nvSpPr>
          <p:cNvPr id="32776" name="Text Box 24"/>
          <p:cNvSpPr txBox="1">
            <a:spLocks noChangeArrowheads="1"/>
          </p:cNvSpPr>
          <p:nvPr/>
        </p:nvSpPr>
        <p:spPr bwMode="auto">
          <a:xfrm>
            <a:off x="1706563" y="5011738"/>
            <a:ext cx="165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grpSp>
        <p:nvGrpSpPr>
          <p:cNvPr id="32777" name="Group 25"/>
          <p:cNvGrpSpPr>
            <a:grpSpLocks/>
          </p:cNvGrpSpPr>
          <p:nvPr/>
        </p:nvGrpSpPr>
        <p:grpSpPr bwMode="auto">
          <a:xfrm>
            <a:off x="2901950" y="5681663"/>
            <a:ext cx="1330325" cy="646112"/>
            <a:chOff x="2356" y="3105"/>
            <a:chExt cx="838" cy="407"/>
          </a:xfrm>
        </p:grpSpPr>
        <p:grpSp>
          <p:nvGrpSpPr>
            <p:cNvPr id="32851" name="Group 26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32853" name="Text Box 27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2854" name="Text Box 28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2855" name="Line 29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852" name="Text Box 30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32778" name="Freeform 34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79" name="Text Box 35"/>
          <p:cNvSpPr txBox="1">
            <a:spLocks noChangeArrowheads="1"/>
          </p:cNvSpPr>
          <p:nvPr/>
        </p:nvSpPr>
        <p:spPr bwMode="auto">
          <a:xfrm>
            <a:off x="2411413" y="4638675"/>
            <a:ext cx="3482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/>
              <a:t>Coefficient of passive earth pressure</a:t>
            </a:r>
          </a:p>
        </p:txBody>
      </p:sp>
      <p:sp>
        <p:nvSpPr>
          <p:cNvPr id="32780" name="Freeform 37"/>
          <p:cNvSpPr>
            <a:spLocks/>
          </p:cNvSpPr>
          <p:nvPr/>
        </p:nvSpPr>
        <p:spPr bwMode="auto">
          <a:xfrm>
            <a:off x="7248525" y="860425"/>
            <a:ext cx="1933575" cy="2047875"/>
          </a:xfrm>
          <a:custGeom>
            <a:avLst/>
            <a:gdLst>
              <a:gd name="T0" fmla="*/ 0 w 1218"/>
              <a:gd name="T1" fmla="*/ 2147483646 h 1290"/>
              <a:gd name="T2" fmla="*/ 2147483646 w 1218"/>
              <a:gd name="T3" fmla="*/ 0 h 1290"/>
              <a:gd name="T4" fmla="*/ 2147483646 w 1218"/>
              <a:gd name="T5" fmla="*/ 2147483646 h 1290"/>
              <a:gd name="T6" fmla="*/ 2147483646 w 1218"/>
              <a:gd name="T7" fmla="*/ 2147483646 h 1290"/>
              <a:gd name="T8" fmla="*/ 2147483646 w 1218"/>
              <a:gd name="T9" fmla="*/ 2147483646 h 1290"/>
              <a:gd name="T10" fmla="*/ 0 w 1218"/>
              <a:gd name="T11" fmla="*/ 2147483646 h 1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18"/>
              <a:gd name="T19" fmla="*/ 0 h 1290"/>
              <a:gd name="T20" fmla="*/ 1218 w 1218"/>
              <a:gd name="T21" fmla="*/ 1290 h 12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18" h="1290">
                <a:moveTo>
                  <a:pt x="0" y="1288"/>
                </a:moveTo>
                <a:lnTo>
                  <a:pt x="732" y="0"/>
                </a:lnTo>
                <a:lnTo>
                  <a:pt x="1210" y="2"/>
                </a:lnTo>
                <a:lnTo>
                  <a:pt x="1186" y="1162"/>
                </a:lnTo>
                <a:lnTo>
                  <a:pt x="1218" y="1290"/>
                </a:lnTo>
                <a:lnTo>
                  <a:pt x="0" y="1288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1" name="Rectangle 38"/>
          <p:cNvSpPr>
            <a:spLocks noChangeArrowheads="1"/>
          </p:cNvSpPr>
          <p:nvPr/>
        </p:nvSpPr>
        <p:spPr bwMode="auto">
          <a:xfrm>
            <a:off x="6254750" y="2901950"/>
            <a:ext cx="2889250" cy="1968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782" name="Freeform 39"/>
          <p:cNvSpPr>
            <a:spLocks/>
          </p:cNvSpPr>
          <p:nvPr/>
        </p:nvSpPr>
        <p:spPr bwMode="auto">
          <a:xfrm>
            <a:off x="6459538" y="8794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ap="flat" cmpd="sng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2783" name="Line 40"/>
          <p:cNvSpPr>
            <a:spLocks noChangeShapeType="1"/>
          </p:cNvSpPr>
          <p:nvPr/>
        </p:nvSpPr>
        <p:spPr bwMode="auto">
          <a:xfrm>
            <a:off x="7213600" y="2921000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32784" name="Group 93"/>
          <p:cNvGrpSpPr>
            <a:grpSpLocks/>
          </p:cNvGrpSpPr>
          <p:nvPr/>
        </p:nvGrpSpPr>
        <p:grpSpPr bwMode="auto">
          <a:xfrm>
            <a:off x="7242175" y="469900"/>
            <a:ext cx="290513" cy="311150"/>
            <a:chOff x="4562" y="296"/>
            <a:chExt cx="183" cy="196"/>
          </a:xfrm>
        </p:grpSpPr>
        <p:sp>
          <p:nvSpPr>
            <p:cNvPr id="32848" name="Line 41"/>
            <p:cNvSpPr>
              <a:spLocks noChangeShapeType="1"/>
            </p:cNvSpPr>
            <p:nvPr/>
          </p:nvSpPr>
          <p:spPr bwMode="auto">
            <a:xfrm flipH="1" flipV="1">
              <a:off x="4562" y="412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49" name="Line 42"/>
            <p:cNvSpPr>
              <a:spLocks noChangeShapeType="1"/>
            </p:cNvSpPr>
            <p:nvPr/>
          </p:nvSpPr>
          <p:spPr bwMode="auto">
            <a:xfrm>
              <a:off x="4574" y="45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50" name="Text Box 43"/>
            <p:cNvSpPr txBox="1">
              <a:spLocks noChangeArrowheads="1"/>
            </p:cNvSpPr>
            <p:nvPr/>
          </p:nvSpPr>
          <p:spPr bwMode="auto">
            <a:xfrm flipH="1">
              <a:off x="4570" y="296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2785" name="Freeform 44"/>
          <p:cNvSpPr>
            <a:spLocks/>
          </p:cNvSpPr>
          <p:nvPr/>
        </p:nvSpPr>
        <p:spPr bwMode="auto">
          <a:xfrm>
            <a:off x="7404100" y="2765425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6" name="Text Box 45"/>
          <p:cNvSpPr txBox="1">
            <a:spLocks noChangeArrowheads="1"/>
          </p:cNvSpPr>
          <p:nvPr/>
        </p:nvSpPr>
        <p:spPr bwMode="auto">
          <a:xfrm>
            <a:off x="7419975" y="2598738"/>
            <a:ext cx="154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- f/2</a:t>
            </a:r>
          </a:p>
        </p:txBody>
      </p:sp>
      <p:sp>
        <p:nvSpPr>
          <p:cNvPr id="32787" name="Text Box 64"/>
          <p:cNvSpPr txBox="1">
            <a:spLocks noChangeArrowheads="1"/>
          </p:cNvSpPr>
          <p:nvPr/>
        </p:nvSpPr>
        <p:spPr bwMode="auto">
          <a:xfrm>
            <a:off x="7413625" y="1233488"/>
            <a:ext cx="328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anose="020B0604020202020204" pitchFamily="34" charset="0"/>
              </a:rPr>
              <a:t>W</a:t>
            </a:r>
          </a:p>
        </p:txBody>
      </p:sp>
      <p:sp>
        <p:nvSpPr>
          <p:cNvPr id="32788" name="Freeform 65"/>
          <p:cNvSpPr>
            <a:spLocks/>
          </p:cNvSpPr>
          <p:nvPr/>
        </p:nvSpPr>
        <p:spPr bwMode="auto">
          <a:xfrm>
            <a:off x="6548438" y="87312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9" name="Text Box 66"/>
          <p:cNvSpPr txBox="1">
            <a:spLocks noChangeArrowheads="1"/>
          </p:cNvSpPr>
          <p:nvPr/>
        </p:nvSpPr>
        <p:spPr bwMode="auto">
          <a:xfrm>
            <a:off x="8632825" y="1138238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2790" name="Rectangle 67"/>
          <p:cNvSpPr>
            <a:spLocks noChangeArrowheads="1"/>
          </p:cNvSpPr>
          <p:nvPr/>
        </p:nvSpPr>
        <p:spPr bwMode="auto">
          <a:xfrm>
            <a:off x="8588375" y="140176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32791" name="Freeform 68"/>
          <p:cNvSpPr>
            <a:spLocks/>
          </p:cNvSpPr>
          <p:nvPr/>
        </p:nvSpPr>
        <p:spPr bwMode="auto">
          <a:xfrm>
            <a:off x="6319838" y="34067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2" name="Line 69"/>
          <p:cNvSpPr>
            <a:spLocks noChangeShapeType="1"/>
          </p:cNvSpPr>
          <p:nvPr/>
        </p:nvSpPr>
        <p:spPr bwMode="auto">
          <a:xfrm>
            <a:off x="6997700" y="34067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3" name="Line 70"/>
          <p:cNvSpPr>
            <a:spLocks noChangeShapeType="1"/>
          </p:cNvSpPr>
          <p:nvPr/>
        </p:nvSpPr>
        <p:spPr bwMode="auto">
          <a:xfrm>
            <a:off x="5616575" y="54514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4" name="Rectangle 71"/>
          <p:cNvSpPr>
            <a:spLocks noChangeArrowheads="1"/>
          </p:cNvSpPr>
          <p:nvPr/>
        </p:nvSpPr>
        <p:spPr bwMode="auto">
          <a:xfrm>
            <a:off x="7013575" y="46529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795" name="Line 72"/>
          <p:cNvSpPr>
            <a:spLocks noChangeShapeType="1"/>
          </p:cNvSpPr>
          <p:nvPr/>
        </p:nvSpPr>
        <p:spPr bwMode="auto">
          <a:xfrm>
            <a:off x="7037388" y="41005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6" name="Line 73"/>
          <p:cNvSpPr>
            <a:spLocks noChangeShapeType="1"/>
          </p:cNvSpPr>
          <p:nvPr/>
        </p:nvSpPr>
        <p:spPr bwMode="auto">
          <a:xfrm flipH="1">
            <a:off x="7067550" y="4683125"/>
            <a:ext cx="5667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7" name="Text Box 74"/>
          <p:cNvSpPr txBox="1">
            <a:spLocks noChangeArrowheads="1"/>
          </p:cNvSpPr>
          <p:nvPr/>
        </p:nvSpPr>
        <p:spPr bwMode="auto">
          <a:xfrm>
            <a:off x="6978650" y="38925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98" name="Text Box 75"/>
          <p:cNvSpPr txBox="1">
            <a:spLocks noChangeArrowheads="1"/>
          </p:cNvSpPr>
          <p:nvPr/>
        </p:nvSpPr>
        <p:spPr bwMode="auto">
          <a:xfrm>
            <a:off x="7559675" y="45180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99" name="Text Box 80"/>
          <p:cNvSpPr txBox="1">
            <a:spLocks noChangeArrowheads="1"/>
          </p:cNvSpPr>
          <p:nvPr/>
        </p:nvSpPr>
        <p:spPr bwMode="auto">
          <a:xfrm>
            <a:off x="8008938" y="3214688"/>
            <a:ext cx="1020762" cy="158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At failure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wedge will develop in the backfill</a:t>
            </a:r>
          </a:p>
        </p:txBody>
      </p:sp>
      <p:sp>
        <p:nvSpPr>
          <p:cNvPr id="32800" name="Line 2"/>
          <p:cNvSpPr>
            <a:spLocks noChangeShapeType="1"/>
          </p:cNvSpPr>
          <p:nvPr/>
        </p:nvSpPr>
        <p:spPr bwMode="auto">
          <a:xfrm flipV="1">
            <a:off x="279400" y="3490913"/>
            <a:ext cx="564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2801" name="Line 3"/>
          <p:cNvSpPr>
            <a:spLocks noChangeShapeType="1"/>
          </p:cNvSpPr>
          <p:nvPr/>
        </p:nvSpPr>
        <p:spPr bwMode="auto">
          <a:xfrm flipV="1">
            <a:off x="279400" y="1819275"/>
            <a:ext cx="0" cy="167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2802" name="Line 4"/>
          <p:cNvSpPr>
            <a:spLocks noChangeShapeType="1"/>
          </p:cNvSpPr>
          <p:nvPr/>
        </p:nvSpPr>
        <p:spPr bwMode="auto">
          <a:xfrm flipV="1">
            <a:off x="279400" y="1208088"/>
            <a:ext cx="5095875" cy="22828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2803" name="Text Box 5"/>
          <p:cNvSpPr txBox="1">
            <a:spLocks noChangeArrowheads="1"/>
          </p:cNvSpPr>
          <p:nvPr/>
        </p:nvSpPr>
        <p:spPr bwMode="auto">
          <a:xfrm>
            <a:off x="25400" y="1717675"/>
            <a:ext cx="25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04" name="Text Box 6"/>
          <p:cNvSpPr txBox="1">
            <a:spLocks noChangeArrowheads="1"/>
          </p:cNvSpPr>
          <p:nvPr/>
        </p:nvSpPr>
        <p:spPr bwMode="auto">
          <a:xfrm>
            <a:off x="5410200" y="3373438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AU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endParaRPr lang="en-AU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32805" name="Text Box 7"/>
          <p:cNvSpPr txBox="1">
            <a:spLocks noChangeArrowheads="1"/>
          </p:cNvSpPr>
          <p:nvPr/>
        </p:nvSpPr>
        <p:spPr bwMode="auto">
          <a:xfrm rot="-1500000">
            <a:off x="1681163" y="2024063"/>
            <a:ext cx="2473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failure envelope</a:t>
            </a:r>
            <a:endParaRPr lang="en-AU" altLang="en-US" sz="1400" dirty="0">
              <a:solidFill>
                <a:srgbClr val="FF0000"/>
              </a:solidFill>
            </a:endParaRPr>
          </a:p>
        </p:txBody>
      </p:sp>
      <p:sp>
        <p:nvSpPr>
          <p:cNvPr id="32806" name="Arc 8"/>
          <p:cNvSpPr>
            <a:spLocks/>
          </p:cNvSpPr>
          <p:nvPr/>
        </p:nvSpPr>
        <p:spPr bwMode="auto">
          <a:xfrm rot="-5400000">
            <a:off x="1918494" y="2864644"/>
            <a:ext cx="469900" cy="8112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7" name="Text Box 9"/>
          <p:cNvSpPr txBox="1">
            <a:spLocks noChangeArrowheads="1"/>
          </p:cNvSpPr>
          <p:nvPr/>
        </p:nvSpPr>
        <p:spPr bwMode="auto">
          <a:xfrm>
            <a:off x="2355850" y="3465513"/>
            <a:ext cx="61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08" name="Arc 10"/>
          <p:cNvSpPr>
            <a:spLocks/>
          </p:cNvSpPr>
          <p:nvPr/>
        </p:nvSpPr>
        <p:spPr bwMode="auto">
          <a:xfrm rot="-5400000">
            <a:off x="1817688" y="2763837"/>
            <a:ext cx="520700" cy="9620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9" name="Arc 11"/>
          <p:cNvSpPr>
            <a:spLocks/>
          </p:cNvSpPr>
          <p:nvPr/>
        </p:nvSpPr>
        <p:spPr bwMode="auto">
          <a:xfrm rot="-5400000">
            <a:off x="1589088" y="2535237"/>
            <a:ext cx="673100" cy="12668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10" name="Arc 12"/>
          <p:cNvSpPr>
            <a:spLocks/>
          </p:cNvSpPr>
          <p:nvPr/>
        </p:nvSpPr>
        <p:spPr bwMode="auto">
          <a:xfrm rot="-5400000">
            <a:off x="1690688" y="2636837"/>
            <a:ext cx="622300" cy="11144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11" name="Text Box 16"/>
          <p:cNvSpPr txBox="1">
            <a:spLocks noChangeArrowheads="1"/>
          </p:cNvSpPr>
          <p:nvPr/>
        </p:nvSpPr>
        <p:spPr bwMode="auto">
          <a:xfrm>
            <a:off x="1131888" y="3475038"/>
            <a:ext cx="58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12" name="Text Box 17"/>
          <p:cNvSpPr txBox="1">
            <a:spLocks noChangeArrowheads="1"/>
          </p:cNvSpPr>
          <p:nvPr/>
        </p:nvSpPr>
        <p:spPr bwMode="auto">
          <a:xfrm>
            <a:off x="1597025" y="3457575"/>
            <a:ext cx="690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13" name="Line 18"/>
          <p:cNvSpPr>
            <a:spLocks noChangeShapeType="1"/>
          </p:cNvSpPr>
          <p:nvPr/>
        </p:nvSpPr>
        <p:spPr bwMode="auto">
          <a:xfrm flipV="1">
            <a:off x="3278188" y="3733800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4" name="Line 19"/>
          <p:cNvSpPr>
            <a:spLocks noChangeShapeType="1"/>
          </p:cNvSpPr>
          <p:nvPr/>
        </p:nvSpPr>
        <p:spPr bwMode="auto">
          <a:xfrm>
            <a:off x="3262313" y="36004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5" name="Line 20"/>
          <p:cNvSpPr>
            <a:spLocks noChangeShapeType="1"/>
          </p:cNvSpPr>
          <p:nvPr/>
        </p:nvSpPr>
        <p:spPr bwMode="auto">
          <a:xfrm flipV="1">
            <a:off x="639763" y="3514725"/>
            <a:ext cx="600075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6" name="Line 31"/>
          <p:cNvSpPr>
            <a:spLocks noChangeShapeType="1"/>
          </p:cNvSpPr>
          <p:nvPr/>
        </p:nvSpPr>
        <p:spPr bwMode="auto">
          <a:xfrm flipV="1">
            <a:off x="1292225" y="2874963"/>
            <a:ext cx="371475" cy="608012"/>
          </a:xfrm>
          <a:prstGeom prst="line">
            <a:avLst/>
          </a:prstGeom>
          <a:noFill/>
          <a:ln w="9525">
            <a:solidFill>
              <a:schemeClr val="bg2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7" name="Line 32"/>
          <p:cNvSpPr>
            <a:spLocks noChangeShapeType="1"/>
          </p:cNvSpPr>
          <p:nvPr/>
        </p:nvSpPr>
        <p:spPr bwMode="auto">
          <a:xfrm>
            <a:off x="4972050" y="1390650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8" name="Text Box 33"/>
          <p:cNvSpPr txBox="1">
            <a:spLocks noChangeArrowheads="1"/>
          </p:cNvSpPr>
          <p:nvPr/>
        </p:nvSpPr>
        <p:spPr bwMode="auto">
          <a:xfrm>
            <a:off x="5270500" y="1104900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2819" name="Oval 81"/>
          <p:cNvSpPr>
            <a:spLocks noChangeArrowheads="1"/>
          </p:cNvSpPr>
          <p:nvPr/>
        </p:nvSpPr>
        <p:spPr bwMode="auto">
          <a:xfrm>
            <a:off x="1651000" y="2865438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0" name="Oval 82"/>
          <p:cNvSpPr>
            <a:spLocks noChangeArrowheads="1"/>
          </p:cNvSpPr>
          <p:nvPr/>
        </p:nvSpPr>
        <p:spPr bwMode="auto">
          <a:xfrm>
            <a:off x="1268413" y="3475038"/>
            <a:ext cx="36512" cy="36512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1" name="Oval 83"/>
          <p:cNvSpPr>
            <a:spLocks noChangeArrowheads="1"/>
          </p:cNvSpPr>
          <p:nvPr/>
        </p:nvSpPr>
        <p:spPr bwMode="auto">
          <a:xfrm>
            <a:off x="1733550" y="3476625"/>
            <a:ext cx="36513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2" name="Oval 84"/>
          <p:cNvSpPr>
            <a:spLocks noChangeArrowheads="1"/>
          </p:cNvSpPr>
          <p:nvPr/>
        </p:nvSpPr>
        <p:spPr bwMode="auto">
          <a:xfrm>
            <a:off x="2541588" y="3470275"/>
            <a:ext cx="34925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2824" name="Text Box 86"/>
          <p:cNvSpPr txBox="1">
            <a:spLocks noChangeArrowheads="1"/>
          </p:cNvSpPr>
          <p:nvPr/>
        </p:nvSpPr>
        <p:spPr bwMode="auto">
          <a:xfrm>
            <a:off x="858838" y="5821363"/>
            <a:ext cx="2211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p</a:t>
            </a:r>
            <a:r>
              <a:rPr lang="en-US" altLang="en-US" sz="1800" dirty="0"/>
              <a:t> = 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sp>
        <p:nvSpPr>
          <p:cNvPr id="32825" name="Freeform 36"/>
          <p:cNvSpPr>
            <a:spLocks/>
          </p:cNvSpPr>
          <p:nvPr/>
        </p:nvSpPr>
        <p:spPr bwMode="auto">
          <a:xfrm>
            <a:off x="7235825" y="825500"/>
            <a:ext cx="1844675" cy="2100263"/>
          </a:xfrm>
          <a:custGeom>
            <a:avLst/>
            <a:gdLst>
              <a:gd name="T0" fmla="*/ 0 w 880"/>
              <a:gd name="T1" fmla="*/ 0 h 1269"/>
              <a:gd name="T2" fmla="*/ 2147483646 w 880"/>
              <a:gd name="T3" fmla="*/ 2147483646 h 1269"/>
              <a:gd name="T4" fmla="*/ 2147483646 w 880"/>
              <a:gd name="T5" fmla="*/ 2147483646 h 1269"/>
              <a:gd name="T6" fmla="*/ 0 w 880"/>
              <a:gd name="T7" fmla="*/ 0 h 126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269"/>
              <a:gd name="T14" fmla="*/ 880 w 880"/>
              <a:gd name="T15" fmla="*/ 1269 h 12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269">
                <a:moveTo>
                  <a:pt x="0" y="0"/>
                </a:moveTo>
                <a:lnTo>
                  <a:pt x="880" y="1"/>
                </a:lnTo>
                <a:lnTo>
                  <a:pt x="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FFE269"/>
          </a:solidFill>
          <a:ln w="31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2826" name="Line 48"/>
          <p:cNvSpPr>
            <a:spLocks noChangeShapeType="1"/>
          </p:cNvSpPr>
          <p:nvPr/>
        </p:nvSpPr>
        <p:spPr bwMode="auto">
          <a:xfrm>
            <a:off x="7623175" y="1479550"/>
            <a:ext cx="0" cy="355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27" name="Oval 49"/>
          <p:cNvSpPr>
            <a:spLocks noChangeArrowheads="1"/>
          </p:cNvSpPr>
          <p:nvPr/>
        </p:nvSpPr>
        <p:spPr bwMode="auto">
          <a:xfrm>
            <a:off x="7578725" y="1492250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8" name="Line 50"/>
          <p:cNvSpPr>
            <a:spLocks noChangeShapeType="1"/>
          </p:cNvSpPr>
          <p:nvPr/>
        </p:nvSpPr>
        <p:spPr bwMode="auto">
          <a:xfrm>
            <a:off x="6959600" y="2228850"/>
            <a:ext cx="260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29" name="Line 51"/>
          <p:cNvSpPr>
            <a:spLocks noChangeShapeType="1"/>
          </p:cNvSpPr>
          <p:nvPr/>
        </p:nvSpPr>
        <p:spPr bwMode="auto">
          <a:xfrm flipH="1" flipV="1">
            <a:off x="6896100" y="2228850"/>
            <a:ext cx="260350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30" name="Rectangle 52"/>
          <p:cNvSpPr>
            <a:spLocks noChangeArrowheads="1"/>
          </p:cNvSpPr>
          <p:nvPr/>
        </p:nvSpPr>
        <p:spPr bwMode="auto">
          <a:xfrm>
            <a:off x="7064375" y="2144713"/>
            <a:ext cx="88900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31" name="Text Box 62"/>
          <p:cNvSpPr txBox="1">
            <a:spLocks noChangeArrowheads="1"/>
          </p:cNvSpPr>
          <p:nvPr/>
        </p:nvSpPr>
        <p:spPr bwMode="auto">
          <a:xfrm>
            <a:off x="6756400" y="1963738"/>
            <a:ext cx="342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  <a:r>
              <a:rPr lang="en-US" altLang="en-US" sz="1200" baseline="-25000" dirty="0">
                <a:solidFill>
                  <a:srgbClr val="FF33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32832" name="Arc 88"/>
          <p:cNvSpPr>
            <a:spLocks/>
          </p:cNvSpPr>
          <p:nvPr/>
        </p:nvSpPr>
        <p:spPr bwMode="auto">
          <a:xfrm rot="-5400000">
            <a:off x="3293269" y="1227931"/>
            <a:ext cx="1562100" cy="2992438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3" name="Arc 89"/>
          <p:cNvSpPr>
            <a:spLocks/>
          </p:cNvSpPr>
          <p:nvPr/>
        </p:nvSpPr>
        <p:spPr bwMode="auto">
          <a:xfrm rot="-5400000">
            <a:off x="2718594" y="2955132"/>
            <a:ext cx="388937" cy="6731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4" name="Arc 90"/>
          <p:cNvSpPr>
            <a:spLocks/>
          </p:cNvSpPr>
          <p:nvPr/>
        </p:nvSpPr>
        <p:spPr bwMode="auto">
          <a:xfrm rot="-5400000">
            <a:off x="2907507" y="2258219"/>
            <a:ext cx="906462" cy="156845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5" name="Arc 91"/>
          <p:cNvSpPr>
            <a:spLocks/>
          </p:cNvSpPr>
          <p:nvPr/>
        </p:nvSpPr>
        <p:spPr bwMode="auto">
          <a:xfrm rot="-5400000">
            <a:off x="3009900" y="1822451"/>
            <a:ext cx="1239837" cy="21447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6" name="Freeform 92"/>
          <p:cNvSpPr>
            <a:spLocks/>
          </p:cNvSpPr>
          <p:nvPr/>
        </p:nvSpPr>
        <p:spPr bwMode="auto">
          <a:xfrm>
            <a:off x="8086725" y="1476375"/>
            <a:ext cx="723900" cy="1781175"/>
          </a:xfrm>
          <a:custGeom>
            <a:avLst/>
            <a:gdLst>
              <a:gd name="T0" fmla="*/ 2147483646 w 456"/>
              <a:gd name="T1" fmla="*/ 2147483646 h 1122"/>
              <a:gd name="T2" fmla="*/ 0 w 456"/>
              <a:gd name="T3" fmla="*/ 0 h 1122"/>
              <a:gd name="T4" fmla="*/ 0 60000 65536"/>
              <a:gd name="T5" fmla="*/ 0 60000 65536"/>
              <a:gd name="T6" fmla="*/ 0 w 456"/>
              <a:gd name="T7" fmla="*/ 0 h 1122"/>
              <a:gd name="T8" fmla="*/ 456 w 456"/>
              <a:gd name="T9" fmla="*/ 1122 h 11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6" h="1122">
                <a:moveTo>
                  <a:pt x="288" y="1122"/>
                </a:moveTo>
                <a:cubicBezTo>
                  <a:pt x="456" y="780"/>
                  <a:pt x="450" y="390"/>
                  <a:pt x="0" y="0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2837" name="Group 94"/>
          <p:cNvGrpSpPr>
            <a:grpSpLocks/>
          </p:cNvGrpSpPr>
          <p:nvPr/>
        </p:nvGrpSpPr>
        <p:grpSpPr bwMode="auto">
          <a:xfrm>
            <a:off x="7013575" y="3070225"/>
            <a:ext cx="290513" cy="311150"/>
            <a:chOff x="4562" y="296"/>
            <a:chExt cx="183" cy="196"/>
          </a:xfrm>
        </p:grpSpPr>
        <p:sp>
          <p:nvSpPr>
            <p:cNvPr id="32845" name="Line 95"/>
            <p:cNvSpPr>
              <a:spLocks noChangeShapeType="1"/>
            </p:cNvSpPr>
            <p:nvPr/>
          </p:nvSpPr>
          <p:spPr bwMode="auto">
            <a:xfrm flipH="1" flipV="1">
              <a:off x="4562" y="412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46" name="Line 96"/>
            <p:cNvSpPr>
              <a:spLocks noChangeShapeType="1"/>
            </p:cNvSpPr>
            <p:nvPr/>
          </p:nvSpPr>
          <p:spPr bwMode="auto">
            <a:xfrm>
              <a:off x="4574" y="45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47" name="Text Box 97"/>
            <p:cNvSpPr txBox="1">
              <a:spLocks noChangeArrowheads="1"/>
            </p:cNvSpPr>
            <p:nvPr/>
          </p:nvSpPr>
          <p:spPr bwMode="auto">
            <a:xfrm flipH="1">
              <a:off x="4570" y="296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2838" name="Line 98"/>
          <p:cNvSpPr>
            <a:spLocks noChangeShapeType="1"/>
          </p:cNvSpPr>
          <p:nvPr/>
        </p:nvSpPr>
        <p:spPr bwMode="auto">
          <a:xfrm flipH="1" flipV="1">
            <a:off x="3505200" y="2047875"/>
            <a:ext cx="2066925" cy="14382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9" name="Freeform 100"/>
          <p:cNvSpPr>
            <a:spLocks/>
          </p:cNvSpPr>
          <p:nvPr/>
        </p:nvSpPr>
        <p:spPr bwMode="auto">
          <a:xfrm flipH="1">
            <a:off x="5222875" y="3346450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40" name="Oval 101"/>
          <p:cNvSpPr>
            <a:spLocks noChangeArrowheads="1"/>
          </p:cNvSpPr>
          <p:nvPr/>
        </p:nvSpPr>
        <p:spPr bwMode="auto">
          <a:xfrm>
            <a:off x="3489325" y="2036763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41" name="Rectangle 102"/>
          <p:cNvSpPr>
            <a:spLocks noChangeArrowheads="1"/>
          </p:cNvSpPr>
          <p:nvPr/>
        </p:nvSpPr>
        <p:spPr bwMode="auto">
          <a:xfrm>
            <a:off x="5200650" y="1931988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passive earth pressure</a:t>
            </a:r>
            <a:endParaRPr lang="en-AU" altLang="en-US" sz="1200" dirty="0"/>
          </a:p>
        </p:txBody>
      </p:sp>
      <p:sp>
        <p:nvSpPr>
          <p:cNvPr id="32842" name="Rectangle 103"/>
          <p:cNvSpPr>
            <a:spLocks noChangeArrowheads="1"/>
          </p:cNvSpPr>
          <p:nvPr/>
        </p:nvSpPr>
        <p:spPr bwMode="auto">
          <a:xfrm>
            <a:off x="4191000" y="3248025"/>
            <a:ext cx="1028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43" name="Text Box 99"/>
          <p:cNvSpPr txBox="1">
            <a:spLocks noChangeArrowheads="1"/>
          </p:cNvSpPr>
          <p:nvPr/>
        </p:nvSpPr>
        <p:spPr bwMode="auto">
          <a:xfrm>
            <a:off x="4305300" y="3189288"/>
            <a:ext cx="1030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- f/2</a:t>
            </a:r>
          </a:p>
        </p:txBody>
      </p:sp>
      <p:sp>
        <p:nvSpPr>
          <p:cNvPr id="32844" name="Line 104"/>
          <p:cNvSpPr>
            <a:spLocks noChangeShapeType="1"/>
          </p:cNvSpPr>
          <p:nvPr/>
        </p:nvSpPr>
        <p:spPr bwMode="auto">
          <a:xfrm flipH="1">
            <a:off x="5572125" y="2371725"/>
            <a:ext cx="171450" cy="1076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/>
          <p:cNvSpPr/>
          <p:nvPr/>
        </p:nvSpPr>
        <p:spPr bwMode="auto">
          <a:xfrm>
            <a:off x="3971925" y="1381125"/>
            <a:ext cx="2200275" cy="4219575"/>
          </a:xfrm>
          <a:prstGeom prst="rtTriangle">
            <a:avLst/>
          </a:prstGeom>
          <a:blipFill dpi="0" rotWithShape="1">
            <a:blip r:embed="rId2" cstate="print">
              <a:alphaModFix amt="51000"/>
            </a:blip>
            <a:srcRect/>
            <a:tile tx="0" ty="-565150" sx="100000" sy="49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1571625" y="195263"/>
            <a:ext cx="5422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0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000" b="1" u="sng" dirty="0">
                <a:solidFill>
                  <a:schemeClr val="tx2"/>
                </a:solidFill>
              </a:rPr>
              <a:t>Soil</a:t>
            </a:r>
          </a:p>
        </p:txBody>
      </p:sp>
      <p:grpSp>
        <p:nvGrpSpPr>
          <p:cNvPr id="33798" name="Group 15"/>
          <p:cNvGrpSpPr>
            <a:grpSpLocks/>
          </p:cNvGrpSpPr>
          <p:nvPr/>
        </p:nvGrpSpPr>
        <p:grpSpPr bwMode="auto">
          <a:xfrm>
            <a:off x="1387475" y="1377950"/>
            <a:ext cx="5146675" cy="4222750"/>
            <a:chOff x="2025650" y="1787525"/>
            <a:chExt cx="2778125" cy="2044700"/>
          </a:xfrm>
        </p:grpSpPr>
        <p:sp>
          <p:nvSpPr>
            <p:cNvPr id="33814" name="Freeform 80"/>
            <p:cNvSpPr>
              <a:spLocks/>
            </p:cNvSpPr>
            <p:nvPr/>
          </p:nvSpPr>
          <p:spPr bwMode="auto">
            <a:xfrm>
              <a:off x="2728913" y="1787525"/>
              <a:ext cx="693737" cy="20447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noFill/>
            <a:ln w="3175" cmpd="sng">
              <a:solidFill>
                <a:schemeClr val="bg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5" name="Line 81"/>
            <p:cNvSpPr>
              <a:spLocks noChangeShapeType="1"/>
            </p:cNvSpPr>
            <p:nvPr/>
          </p:nvSpPr>
          <p:spPr bwMode="auto">
            <a:xfrm>
              <a:off x="3406775" y="1787525"/>
              <a:ext cx="139700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6" name="Line 82"/>
            <p:cNvSpPr>
              <a:spLocks noChangeShapeType="1"/>
            </p:cNvSpPr>
            <p:nvPr/>
          </p:nvSpPr>
          <p:spPr bwMode="auto">
            <a:xfrm>
              <a:off x="2025650" y="3832225"/>
              <a:ext cx="139700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7" name="Rectangle 83"/>
            <p:cNvSpPr>
              <a:spLocks noChangeArrowheads="1"/>
            </p:cNvSpPr>
            <p:nvPr/>
          </p:nvSpPr>
          <p:spPr bwMode="auto">
            <a:xfrm>
              <a:off x="3422650" y="3033713"/>
              <a:ext cx="55563" cy="55562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33818" name="Line 84"/>
            <p:cNvSpPr>
              <a:spLocks noChangeShapeType="1"/>
            </p:cNvSpPr>
            <p:nvPr/>
          </p:nvSpPr>
          <p:spPr bwMode="auto">
            <a:xfrm>
              <a:off x="3446463" y="2481263"/>
              <a:ext cx="0" cy="5635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9" name="Line 85"/>
            <p:cNvSpPr>
              <a:spLocks noChangeShapeType="1"/>
            </p:cNvSpPr>
            <p:nvPr/>
          </p:nvSpPr>
          <p:spPr bwMode="auto">
            <a:xfrm flipH="1">
              <a:off x="3476625" y="3063875"/>
              <a:ext cx="319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20" name="Text Box 86"/>
            <p:cNvSpPr txBox="1">
              <a:spLocks noChangeArrowheads="1"/>
            </p:cNvSpPr>
            <p:nvPr/>
          </p:nvSpPr>
          <p:spPr bwMode="auto">
            <a:xfrm>
              <a:off x="3387725" y="22733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3821" name="Text Box 87"/>
            <p:cNvSpPr txBox="1">
              <a:spLocks noChangeArrowheads="1"/>
            </p:cNvSpPr>
            <p:nvPr/>
          </p:nvSpPr>
          <p:spPr bwMode="auto">
            <a:xfrm>
              <a:off x="3759200" y="2784475"/>
              <a:ext cx="723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33799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3005137" y="2357438"/>
            <a:ext cx="4219575" cy="22669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TextBox 20"/>
          <p:cNvSpPr txBox="1">
            <a:spLocks noChangeArrowheads="1"/>
          </p:cNvSpPr>
          <p:nvPr/>
        </p:nvSpPr>
        <p:spPr bwMode="auto">
          <a:xfrm>
            <a:off x="5324475" y="838200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 = 0</a:t>
            </a:r>
          </a:p>
        </p:txBody>
      </p:sp>
      <p:sp>
        <p:nvSpPr>
          <p:cNvPr id="33801" name="TextBox 21"/>
          <p:cNvSpPr txBox="1">
            <a:spLocks noChangeArrowheads="1"/>
          </p:cNvSpPr>
          <p:nvPr/>
        </p:nvSpPr>
        <p:spPr bwMode="auto">
          <a:xfrm>
            <a:off x="3095625" y="5114925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b = 0</a:t>
            </a:r>
          </a:p>
        </p:txBody>
      </p:sp>
      <p:sp>
        <p:nvSpPr>
          <p:cNvPr id="33802" name="Freeform 22"/>
          <p:cNvSpPr>
            <a:spLocks/>
          </p:cNvSpPr>
          <p:nvPr/>
        </p:nvSpPr>
        <p:spPr bwMode="auto">
          <a:xfrm>
            <a:off x="2200275" y="2647950"/>
            <a:ext cx="1781175" cy="1350963"/>
          </a:xfrm>
          <a:custGeom>
            <a:avLst/>
            <a:gdLst>
              <a:gd name="T0" fmla="*/ 0 w 1781175"/>
              <a:gd name="T1" fmla="*/ 0 h 1350962"/>
              <a:gd name="T2" fmla="*/ 628650 w 1781175"/>
              <a:gd name="T3" fmla="*/ 504825 h 1350962"/>
              <a:gd name="T4" fmla="*/ 695325 w 1781175"/>
              <a:gd name="T5" fmla="*/ 1276356 h 1350962"/>
              <a:gd name="T6" fmla="*/ 1781175 w 1781175"/>
              <a:gd name="T7" fmla="*/ 952506 h 1350962"/>
              <a:gd name="T8" fmla="*/ 1781175 w 1781175"/>
              <a:gd name="T9" fmla="*/ 952506 h 13509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1175" h="1350962">
                <a:moveTo>
                  <a:pt x="0" y="0"/>
                </a:moveTo>
                <a:cubicBezTo>
                  <a:pt x="256381" y="146050"/>
                  <a:pt x="512763" y="292100"/>
                  <a:pt x="628650" y="504825"/>
                </a:cubicBezTo>
                <a:cubicBezTo>
                  <a:pt x="744537" y="717550"/>
                  <a:pt x="503238" y="1201738"/>
                  <a:pt x="695325" y="1276350"/>
                </a:cubicBezTo>
                <a:cubicBezTo>
                  <a:pt x="887412" y="1350962"/>
                  <a:pt x="1781175" y="952500"/>
                  <a:pt x="1781175" y="95250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803" name="TextBox 23"/>
          <p:cNvSpPr txBox="1">
            <a:spLocks noChangeArrowheads="1"/>
          </p:cNvSpPr>
          <p:nvPr/>
        </p:nvSpPr>
        <p:spPr bwMode="auto">
          <a:xfrm>
            <a:off x="1552575" y="2238375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d = 0</a:t>
            </a:r>
          </a:p>
        </p:txBody>
      </p:sp>
      <p:grpSp>
        <p:nvGrpSpPr>
          <p:cNvPr id="33804" name="Group 98"/>
          <p:cNvGrpSpPr>
            <a:grpSpLocks/>
          </p:cNvGrpSpPr>
          <p:nvPr/>
        </p:nvGrpSpPr>
        <p:grpSpPr bwMode="auto">
          <a:xfrm>
            <a:off x="3111500" y="5862638"/>
            <a:ext cx="1330325" cy="646112"/>
            <a:chOff x="2356" y="3105"/>
            <a:chExt cx="838" cy="407"/>
          </a:xfrm>
        </p:grpSpPr>
        <p:grpSp>
          <p:nvGrpSpPr>
            <p:cNvPr id="33809" name="Group 36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33811" name="Text Box 37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3812" name="Text Box 38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3813" name="Line 39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810" name="Text Box 40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33805" name="Text Box 121"/>
          <p:cNvSpPr txBox="1">
            <a:spLocks noChangeArrowheads="1"/>
          </p:cNvSpPr>
          <p:nvPr/>
        </p:nvSpPr>
        <p:spPr bwMode="auto">
          <a:xfrm>
            <a:off x="1068388" y="6002338"/>
            <a:ext cx="2116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cxnSp>
        <p:nvCxnSpPr>
          <p:cNvPr id="33806" name="Straight Arrow Connector 2"/>
          <p:cNvCxnSpPr>
            <a:cxnSpLocks noChangeShapeType="1"/>
          </p:cNvCxnSpPr>
          <p:nvPr/>
        </p:nvCxnSpPr>
        <p:spPr bwMode="auto">
          <a:xfrm flipH="1" flipV="1">
            <a:off x="5557838" y="1878013"/>
            <a:ext cx="749300" cy="436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7" name="TextBox 3"/>
          <p:cNvSpPr txBox="1">
            <a:spLocks noChangeArrowheads="1"/>
          </p:cNvSpPr>
          <p:nvPr/>
        </p:nvSpPr>
        <p:spPr bwMode="auto">
          <a:xfrm>
            <a:off x="6221413" y="2197100"/>
            <a:ext cx="160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Active Wedge</a:t>
            </a:r>
          </a:p>
        </p:txBody>
      </p:sp>
      <p:cxnSp>
        <p:nvCxnSpPr>
          <p:cNvPr id="33808" name="Straight Arrow Connector 28"/>
          <p:cNvCxnSpPr>
            <a:cxnSpLocks noChangeShapeType="1"/>
          </p:cNvCxnSpPr>
          <p:nvPr/>
        </p:nvCxnSpPr>
        <p:spPr bwMode="auto">
          <a:xfrm flipH="1">
            <a:off x="5470525" y="4492625"/>
            <a:ext cx="714375" cy="187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ight Triangle 22"/>
          <p:cNvSpPr>
            <a:spLocks noChangeArrowheads="1"/>
          </p:cNvSpPr>
          <p:nvPr/>
        </p:nvSpPr>
        <p:spPr bwMode="auto">
          <a:xfrm>
            <a:off x="3267075" y="1371600"/>
            <a:ext cx="2724150" cy="4191000"/>
          </a:xfrm>
          <a:prstGeom prst="rtTriangl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2" name="Trapezoid 21"/>
          <p:cNvSpPr/>
          <p:nvPr/>
        </p:nvSpPr>
        <p:spPr bwMode="auto">
          <a:xfrm>
            <a:off x="2809875" y="2667000"/>
            <a:ext cx="1743075" cy="289560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820" name="Freeform 80"/>
          <p:cNvSpPr>
            <a:spLocks/>
          </p:cNvSpPr>
          <p:nvPr/>
        </p:nvSpPr>
        <p:spPr bwMode="auto">
          <a:xfrm>
            <a:off x="1989138" y="1371600"/>
            <a:ext cx="1284287" cy="41910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FFC0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4821" name="Line 81"/>
          <p:cNvSpPr>
            <a:spLocks noChangeShapeType="1"/>
          </p:cNvSpPr>
          <p:nvPr/>
        </p:nvSpPr>
        <p:spPr bwMode="auto">
          <a:xfrm flipV="1">
            <a:off x="3048000" y="1371600"/>
            <a:ext cx="48006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82"/>
          <p:cNvSpPr>
            <a:spLocks noChangeShapeType="1"/>
          </p:cNvSpPr>
          <p:nvPr/>
        </p:nvSpPr>
        <p:spPr bwMode="auto">
          <a:xfrm>
            <a:off x="685800" y="5562600"/>
            <a:ext cx="2587625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81"/>
          <p:cNvSpPr>
            <a:spLocks noChangeShapeType="1"/>
          </p:cNvSpPr>
          <p:nvPr/>
        </p:nvSpPr>
        <p:spPr bwMode="auto">
          <a:xfrm flipV="1">
            <a:off x="3276600" y="2667000"/>
            <a:ext cx="48006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34824" name="Straight Connector 13"/>
          <p:cNvCxnSpPr>
            <a:cxnSpLocks noChangeShapeType="1"/>
          </p:cNvCxnSpPr>
          <p:nvPr/>
        </p:nvCxnSpPr>
        <p:spPr bwMode="auto">
          <a:xfrm>
            <a:off x="6172200" y="2743200"/>
            <a:ext cx="990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5" name="Straight Connector 15"/>
          <p:cNvCxnSpPr>
            <a:cxnSpLocks noChangeShapeType="1"/>
          </p:cNvCxnSpPr>
          <p:nvPr/>
        </p:nvCxnSpPr>
        <p:spPr bwMode="auto">
          <a:xfrm>
            <a:off x="6400800" y="2819400"/>
            <a:ext cx="533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6" name="Straight Connector 17"/>
          <p:cNvCxnSpPr>
            <a:cxnSpLocks noChangeShapeType="1"/>
          </p:cNvCxnSpPr>
          <p:nvPr/>
        </p:nvCxnSpPr>
        <p:spPr bwMode="auto">
          <a:xfrm>
            <a:off x="6629400" y="2895600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Isosceles Triangle 18"/>
          <p:cNvSpPr/>
          <p:nvPr/>
        </p:nvSpPr>
        <p:spPr bwMode="auto">
          <a:xfrm flipV="1">
            <a:off x="6553200" y="2438400"/>
            <a:ext cx="228600" cy="228600"/>
          </a:xfrm>
          <a:prstGeom prst="triangle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828" name="TextBox 19"/>
          <p:cNvSpPr txBox="1">
            <a:spLocks noChangeArrowheads="1"/>
          </p:cNvSpPr>
          <p:nvPr/>
        </p:nvSpPr>
        <p:spPr bwMode="auto">
          <a:xfrm>
            <a:off x="6376988" y="2133600"/>
            <a:ext cx="63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W.T.</a:t>
            </a:r>
          </a:p>
        </p:txBody>
      </p:sp>
      <p:sp>
        <p:nvSpPr>
          <p:cNvPr id="34829" name="Right Triangle 20"/>
          <p:cNvSpPr>
            <a:spLocks noChangeArrowheads="1"/>
          </p:cNvSpPr>
          <p:nvPr/>
        </p:nvSpPr>
        <p:spPr bwMode="auto">
          <a:xfrm>
            <a:off x="3276600" y="1371600"/>
            <a:ext cx="838200" cy="1295400"/>
          </a:xfrm>
          <a:prstGeom prst="rtTriangl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cxnSp>
        <p:nvCxnSpPr>
          <p:cNvPr id="34830" name="Straight Connector 24"/>
          <p:cNvCxnSpPr>
            <a:cxnSpLocks noChangeShapeType="1"/>
          </p:cNvCxnSpPr>
          <p:nvPr/>
        </p:nvCxnSpPr>
        <p:spPr bwMode="auto">
          <a:xfrm rot="10800000">
            <a:off x="1219200" y="1371600"/>
            <a:ext cx="914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1" name="Straight Connector 26"/>
          <p:cNvCxnSpPr>
            <a:cxnSpLocks noChangeShapeType="1"/>
          </p:cNvCxnSpPr>
          <p:nvPr/>
        </p:nvCxnSpPr>
        <p:spPr bwMode="auto">
          <a:xfrm rot="10800000">
            <a:off x="1295400" y="2667000"/>
            <a:ext cx="10668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Straight Arrow Connector 28"/>
          <p:cNvCxnSpPr>
            <a:cxnSpLocks noChangeShapeType="1"/>
          </p:cNvCxnSpPr>
          <p:nvPr/>
        </p:nvCxnSpPr>
        <p:spPr bwMode="auto">
          <a:xfrm rot="5400000">
            <a:off x="800101" y="2019300"/>
            <a:ext cx="12954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Arrow Connector 30"/>
          <p:cNvCxnSpPr>
            <a:cxnSpLocks noChangeShapeType="1"/>
          </p:cNvCxnSpPr>
          <p:nvPr/>
        </p:nvCxnSpPr>
        <p:spPr bwMode="auto">
          <a:xfrm rot="5400000">
            <a:off x="1588" y="4114800"/>
            <a:ext cx="289401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4" name="TextBox 36"/>
          <p:cNvSpPr txBox="1">
            <a:spLocks noChangeArrowheads="1"/>
          </p:cNvSpPr>
          <p:nvPr/>
        </p:nvSpPr>
        <p:spPr bwMode="auto">
          <a:xfrm>
            <a:off x="7239000" y="1447800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4835" name="TextBox 37"/>
          <p:cNvSpPr txBox="1">
            <a:spLocks noChangeArrowheads="1"/>
          </p:cNvSpPr>
          <p:nvPr/>
        </p:nvSpPr>
        <p:spPr bwMode="auto">
          <a:xfrm>
            <a:off x="1066800" y="18288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h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34836" name="TextBox 38"/>
          <p:cNvSpPr txBox="1">
            <a:spLocks noChangeArrowheads="1"/>
          </p:cNvSpPr>
          <p:nvPr/>
        </p:nvSpPr>
        <p:spPr bwMode="auto">
          <a:xfrm>
            <a:off x="1049338" y="4038600"/>
            <a:ext cx="398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h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34837" name="TextBox 39"/>
          <p:cNvSpPr txBox="1">
            <a:spLocks noChangeArrowheads="1"/>
          </p:cNvSpPr>
          <p:nvPr/>
        </p:nvSpPr>
        <p:spPr bwMode="auto">
          <a:xfrm>
            <a:off x="4343400" y="55626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h</a:t>
            </a:r>
            <a:r>
              <a:rPr lang="en-US" altLang="en-US" sz="1800" dirty="0">
                <a:latin typeface="Symbol" panose="05050102010706020507" pitchFamily="18" charset="2"/>
              </a:rPr>
              <a:t> = 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1</a:t>
            </a:r>
            <a:r>
              <a:rPr lang="en-US" altLang="en-US" sz="1800" dirty="0">
                <a:latin typeface="Symbol" panose="05050102010706020507" pitchFamily="18" charset="2"/>
              </a:rPr>
              <a:t> + (g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  <a:r>
              <a:rPr lang="en-US" altLang="en-US" sz="1800" dirty="0">
                <a:latin typeface="Symbol" panose="05050102010706020507" pitchFamily="18" charset="2"/>
              </a:rPr>
              <a:t> + g</a:t>
            </a:r>
            <a:r>
              <a:rPr lang="en-US" altLang="en-US" sz="1800" baseline="-25000" dirty="0">
                <a:cs typeface="Arial" panose="020B0604020202020204" pitchFamily="34" charset="0"/>
              </a:rPr>
              <a:t>w</a:t>
            </a:r>
            <a:r>
              <a:rPr lang="en-US" altLang="en-US" sz="1800" dirty="0">
                <a:latin typeface="Symbol" panose="05050102010706020507" pitchFamily="18" charset="2"/>
              </a:rPr>
              <a:t>)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2</a:t>
            </a:r>
            <a:r>
              <a:rPr lang="en-US" altLang="en-US" sz="1800" dirty="0">
                <a:latin typeface="Symbol" panose="05050102010706020507" pitchFamily="18" charset="2"/>
              </a:rPr>
              <a:t>  </a:t>
            </a:r>
          </a:p>
        </p:txBody>
      </p:sp>
      <p:sp>
        <p:nvSpPr>
          <p:cNvPr id="34838" name="Oval 40"/>
          <p:cNvSpPr>
            <a:spLocks noChangeArrowheads="1"/>
          </p:cNvSpPr>
          <p:nvPr/>
        </p:nvSpPr>
        <p:spPr bwMode="auto">
          <a:xfrm>
            <a:off x="4511675" y="5514975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4839" name="Oval 41"/>
          <p:cNvSpPr>
            <a:spLocks noChangeArrowheads="1"/>
          </p:cNvSpPr>
          <p:nvPr/>
        </p:nvSpPr>
        <p:spPr bwMode="auto">
          <a:xfrm>
            <a:off x="4070350" y="2632075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4840" name="TextBox 42"/>
          <p:cNvSpPr txBox="1">
            <a:spLocks noChangeArrowheads="1"/>
          </p:cNvSpPr>
          <p:nvPr/>
        </p:nvSpPr>
        <p:spPr bwMode="auto">
          <a:xfrm>
            <a:off x="4022725" y="2311400"/>
            <a:ext cx="117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h</a:t>
            </a:r>
            <a:r>
              <a:rPr lang="en-US" altLang="en-US" sz="1800" dirty="0">
                <a:latin typeface="Symbol" panose="05050102010706020507" pitchFamily="18" charset="2"/>
              </a:rPr>
              <a:t> = 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1</a:t>
            </a:r>
            <a:endParaRPr lang="en-US" altLang="en-US" sz="1800" dirty="0">
              <a:latin typeface="Symbol" panose="05050102010706020507" pitchFamily="18" charset="2"/>
            </a:endParaRPr>
          </a:p>
        </p:txBody>
      </p:sp>
      <p:sp>
        <p:nvSpPr>
          <p:cNvPr id="34841" name="Right Triangle 43"/>
          <p:cNvSpPr>
            <a:spLocks noChangeArrowheads="1"/>
          </p:cNvSpPr>
          <p:nvPr/>
        </p:nvSpPr>
        <p:spPr bwMode="auto">
          <a:xfrm>
            <a:off x="6781800" y="2667000"/>
            <a:ext cx="1133475" cy="2895600"/>
          </a:xfrm>
          <a:prstGeom prst="rtTriangle">
            <a:avLst/>
          </a:prstGeom>
          <a:solidFill>
            <a:srgbClr val="33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4842" name="TextBox 44"/>
          <p:cNvSpPr txBox="1">
            <a:spLocks noChangeArrowheads="1"/>
          </p:cNvSpPr>
          <p:nvPr/>
        </p:nvSpPr>
        <p:spPr bwMode="auto">
          <a:xfrm>
            <a:off x="5562600" y="3771900"/>
            <a:ext cx="544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/>
              <a:t>+</a:t>
            </a:r>
          </a:p>
        </p:txBody>
      </p:sp>
      <p:sp>
        <p:nvSpPr>
          <p:cNvPr id="46" name="Isosceles Triangle 45"/>
          <p:cNvSpPr/>
          <p:nvPr/>
        </p:nvSpPr>
        <p:spPr bwMode="auto">
          <a:xfrm flipV="1">
            <a:off x="6724650" y="1133475"/>
            <a:ext cx="228600" cy="228600"/>
          </a:xfrm>
          <a:prstGeom prst="triangle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844" name="TextBox 46"/>
          <p:cNvSpPr txBox="1">
            <a:spLocks noChangeArrowheads="1"/>
          </p:cNvSpPr>
          <p:nvPr/>
        </p:nvSpPr>
        <p:spPr bwMode="auto">
          <a:xfrm>
            <a:off x="6548438" y="82867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G.S.</a:t>
            </a:r>
          </a:p>
        </p:txBody>
      </p:sp>
      <p:cxnSp>
        <p:nvCxnSpPr>
          <p:cNvPr id="34845" name="Straight Connector 48"/>
          <p:cNvCxnSpPr>
            <a:cxnSpLocks noChangeShapeType="1"/>
          </p:cNvCxnSpPr>
          <p:nvPr/>
        </p:nvCxnSpPr>
        <p:spPr bwMode="auto">
          <a:xfrm rot="5400000">
            <a:off x="2657475" y="4114800"/>
            <a:ext cx="2895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6" name="Straight Arrow Connector 50"/>
          <p:cNvCxnSpPr>
            <a:cxnSpLocks noChangeShapeType="1"/>
          </p:cNvCxnSpPr>
          <p:nvPr/>
        </p:nvCxnSpPr>
        <p:spPr bwMode="auto">
          <a:xfrm rot="10800000">
            <a:off x="6905625" y="4733925"/>
            <a:ext cx="100012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7" name="TextBox 51"/>
          <p:cNvSpPr txBox="1">
            <a:spLocks noChangeArrowheads="1"/>
          </p:cNvSpPr>
          <p:nvPr/>
        </p:nvSpPr>
        <p:spPr bwMode="auto">
          <a:xfrm>
            <a:off x="7010400" y="55721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w</a:t>
            </a:r>
            <a:r>
              <a:rPr lang="en-US" altLang="en-US" sz="1800" dirty="0">
                <a:latin typeface="Symbol" panose="05050102010706020507" pitchFamily="18" charset="2"/>
              </a:rPr>
              <a:t> = g</a:t>
            </a:r>
            <a:r>
              <a:rPr lang="en-US" altLang="en-US" sz="1800" baseline="-25000" dirty="0">
                <a:cs typeface="Arial" panose="020B0604020202020204" pitchFamily="34" charset="0"/>
              </a:rPr>
              <a:t>w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2</a:t>
            </a:r>
            <a:endParaRPr lang="en-US" altLang="en-US" sz="1800" dirty="0">
              <a:latin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w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51435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4086225" y="2105025"/>
            <a:ext cx="2162175" cy="3657600"/>
          </a:xfrm>
          <a:custGeom>
            <a:avLst/>
            <a:gdLst>
              <a:gd name="T0" fmla="*/ 0 w 1362"/>
              <a:gd name="T1" fmla="*/ 0 h 2304"/>
              <a:gd name="T2" fmla="*/ 2147483646 w 1362"/>
              <a:gd name="T3" fmla="*/ 2147483646 h 2304"/>
              <a:gd name="T4" fmla="*/ 2147483646 w 1362"/>
              <a:gd name="T5" fmla="*/ 2147483646 h 2304"/>
              <a:gd name="T6" fmla="*/ 0 60000 65536"/>
              <a:gd name="T7" fmla="*/ 0 60000 65536"/>
              <a:gd name="T8" fmla="*/ 0 60000 65536"/>
              <a:gd name="T9" fmla="*/ 0 w 1362"/>
              <a:gd name="T10" fmla="*/ 0 h 2304"/>
              <a:gd name="T11" fmla="*/ 1362 w 1362"/>
              <a:gd name="T12" fmla="*/ 2304 h 2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2" h="2304">
                <a:moveTo>
                  <a:pt x="0" y="0"/>
                </a:moveTo>
                <a:lnTo>
                  <a:pt x="1026" y="1338"/>
                </a:lnTo>
                <a:lnTo>
                  <a:pt x="1362" y="23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5705475" y="4244975"/>
            <a:ext cx="11113" cy="164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H="1">
            <a:off x="5702300" y="5762625"/>
            <a:ext cx="536575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4133850" y="5895975"/>
            <a:ext cx="15621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4086225" y="4240213"/>
            <a:ext cx="1628775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6429375" y="4181475"/>
            <a:ext cx="0" cy="1543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6429375" y="4191000"/>
            <a:ext cx="571500" cy="13811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H="1">
            <a:off x="6410325" y="5591175"/>
            <a:ext cx="600075" cy="1428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4" name="Line 18"/>
          <p:cNvSpPr>
            <a:spLocks noChangeShapeType="1"/>
          </p:cNvSpPr>
          <p:nvPr/>
        </p:nvSpPr>
        <p:spPr bwMode="auto">
          <a:xfrm flipH="1">
            <a:off x="4076700" y="4421188"/>
            <a:ext cx="1628775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5" name="Line 19"/>
          <p:cNvSpPr>
            <a:spLocks noChangeShapeType="1"/>
          </p:cNvSpPr>
          <p:nvPr/>
        </p:nvSpPr>
        <p:spPr bwMode="auto">
          <a:xfrm flipH="1">
            <a:off x="4076700" y="4621213"/>
            <a:ext cx="162877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6" name="Line 20"/>
          <p:cNvSpPr>
            <a:spLocks noChangeShapeType="1"/>
          </p:cNvSpPr>
          <p:nvPr/>
        </p:nvSpPr>
        <p:spPr bwMode="auto">
          <a:xfrm flipH="1">
            <a:off x="4048125" y="4887913"/>
            <a:ext cx="1647825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7" name="Line 22"/>
          <p:cNvSpPr>
            <a:spLocks noChangeShapeType="1"/>
          </p:cNvSpPr>
          <p:nvPr/>
        </p:nvSpPr>
        <p:spPr bwMode="auto">
          <a:xfrm flipH="1">
            <a:off x="4076700" y="5192713"/>
            <a:ext cx="1619250" cy="23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8" name="Line 24"/>
          <p:cNvSpPr>
            <a:spLocks noChangeShapeType="1"/>
          </p:cNvSpPr>
          <p:nvPr/>
        </p:nvSpPr>
        <p:spPr bwMode="auto">
          <a:xfrm flipH="1">
            <a:off x="4086225" y="5449888"/>
            <a:ext cx="1619250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9" name="Line 25"/>
          <p:cNvSpPr>
            <a:spLocks noChangeShapeType="1"/>
          </p:cNvSpPr>
          <p:nvPr/>
        </p:nvSpPr>
        <p:spPr bwMode="auto">
          <a:xfrm flipH="1">
            <a:off x="4095750" y="5735638"/>
            <a:ext cx="1600200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0" name="Line 26"/>
          <p:cNvSpPr>
            <a:spLocks noChangeShapeType="1"/>
          </p:cNvSpPr>
          <p:nvPr/>
        </p:nvSpPr>
        <p:spPr bwMode="auto">
          <a:xfrm flipH="1">
            <a:off x="4086225" y="3943350"/>
            <a:ext cx="140017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1" name="Line 27"/>
          <p:cNvSpPr>
            <a:spLocks noChangeShapeType="1"/>
          </p:cNvSpPr>
          <p:nvPr/>
        </p:nvSpPr>
        <p:spPr bwMode="auto">
          <a:xfrm flipH="1">
            <a:off x="4086225" y="3562350"/>
            <a:ext cx="11334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2" name="Line 28"/>
          <p:cNvSpPr>
            <a:spLocks noChangeShapeType="1"/>
          </p:cNvSpPr>
          <p:nvPr/>
        </p:nvSpPr>
        <p:spPr bwMode="auto">
          <a:xfrm flipH="1">
            <a:off x="4067175" y="3267075"/>
            <a:ext cx="9144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3" name="Line 29"/>
          <p:cNvSpPr>
            <a:spLocks noChangeShapeType="1"/>
          </p:cNvSpPr>
          <p:nvPr/>
        </p:nvSpPr>
        <p:spPr bwMode="auto">
          <a:xfrm flipH="1">
            <a:off x="4076700" y="2962275"/>
            <a:ext cx="66675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4" name="Line 30"/>
          <p:cNvSpPr>
            <a:spLocks noChangeShapeType="1"/>
          </p:cNvSpPr>
          <p:nvPr/>
        </p:nvSpPr>
        <p:spPr bwMode="auto">
          <a:xfrm flipH="1">
            <a:off x="4086225" y="2638425"/>
            <a:ext cx="4000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5" name="Line 31"/>
          <p:cNvSpPr>
            <a:spLocks noChangeShapeType="1"/>
          </p:cNvSpPr>
          <p:nvPr/>
        </p:nvSpPr>
        <p:spPr bwMode="auto">
          <a:xfrm flipV="1">
            <a:off x="4114800" y="3933825"/>
            <a:ext cx="5238750" cy="428625"/>
          </a:xfrm>
          <a:prstGeom prst="line">
            <a:avLst/>
          </a:prstGeom>
          <a:noFill/>
          <a:ln w="317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6" name="Line 32"/>
          <p:cNvSpPr>
            <a:spLocks noChangeShapeType="1"/>
          </p:cNvSpPr>
          <p:nvPr/>
        </p:nvSpPr>
        <p:spPr bwMode="auto">
          <a:xfrm flipH="1">
            <a:off x="5715000" y="4733925"/>
            <a:ext cx="18097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7" name="Line 33"/>
          <p:cNvSpPr>
            <a:spLocks noChangeShapeType="1"/>
          </p:cNvSpPr>
          <p:nvPr/>
        </p:nvSpPr>
        <p:spPr bwMode="auto">
          <a:xfrm flipH="1">
            <a:off x="5705475" y="4991100"/>
            <a:ext cx="257175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8" name="Line 34"/>
          <p:cNvSpPr>
            <a:spLocks noChangeShapeType="1"/>
          </p:cNvSpPr>
          <p:nvPr/>
        </p:nvSpPr>
        <p:spPr bwMode="auto">
          <a:xfrm flipH="1">
            <a:off x="5715000" y="5219700"/>
            <a:ext cx="33337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9" name="Line 35"/>
          <p:cNvSpPr>
            <a:spLocks noChangeShapeType="1"/>
          </p:cNvSpPr>
          <p:nvPr/>
        </p:nvSpPr>
        <p:spPr bwMode="auto">
          <a:xfrm flipH="1">
            <a:off x="5715000" y="5505450"/>
            <a:ext cx="43815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0" name="Line 36"/>
          <p:cNvSpPr>
            <a:spLocks noChangeShapeType="1"/>
          </p:cNvSpPr>
          <p:nvPr/>
        </p:nvSpPr>
        <p:spPr bwMode="auto">
          <a:xfrm flipH="1">
            <a:off x="6438900" y="4552950"/>
            <a:ext cx="133350" cy="19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1" name="Line 37"/>
          <p:cNvSpPr>
            <a:spLocks noChangeShapeType="1"/>
          </p:cNvSpPr>
          <p:nvPr/>
        </p:nvSpPr>
        <p:spPr bwMode="auto">
          <a:xfrm flipH="1">
            <a:off x="6419850" y="5048250"/>
            <a:ext cx="342900" cy="857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2" name="Line 38"/>
          <p:cNvSpPr>
            <a:spLocks noChangeShapeType="1"/>
          </p:cNvSpPr>
          <p:nvPr/>
        </p:nvSpPr>
        <p:spPr bwMode="auto">
          <a:xfrm flipH="1">
            <a:off x="6419850" y="5229225"/>
            <a:ext cx="438150" cy="952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3" name="Line 39"/>
          <p:cNvSpPr>
            <a:spLocks noChangeShapeType="1"/>
          </p:cNvSpPr>
          <p:nvPr/>
        </p:nvSpPr>
        <p:spPr bwMode="auto">
          <a:xfrm flipH="1">
            <a:off x="6419850" y="5419725"/>
            <a:ext cx="504825" cy="1143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4" name="Line 40"/>
          <p:cNvSpPr>
            <a:spLocks noChangeShapeType="1"/>
          </p:cNvSpPr>
          <p:nvPr/>
        </p:nvSpPr>
        <p:spPr bwMode="auto">
          <a:xfrm flipH="1">
            <a:off x="6419850" y="4857750"/>
            <a:ext cx="285750" cy="666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5" name="Line 41"/>
          <p:cNvSpPr>
            <a:spLocks noChangeShapeType="1"/>
          </p:cNvSpPr>
          <p:nvPr/>
        </p:nvSpPr>
        <p:spPr bwMode="auto">
          <a:xfrm flipH="1">
            <a:off x="6410325" y="4714875"/>
            <a:ext cx="238125" cy="476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6" name="Line 42"/>
          <p:cNvSpPr>
            <a:spLocks noChangeShapeType="1"/>
          </p:cNvSpPr>
          <p:nvPr/>
        </p:nvSpPr>
        <p:spPr bwMode="auto">
          <a:xfrm flipH="1">
            <a:off x="6429375" y="4410075"/>
            <a:ext cx="95250" cy="95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914"/>
            <a:ext cx="9139430" cy="6096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3618230" y="2407920"/>
            <a:ext cx="15240" cy="27965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3611880" y="2407920"/>
            <a:ext cx="838200" cy="14630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450080" y="3870960"/>
            <a:ext cx="312420" cy="11353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627120" y="5015864"/>
            <a:ext cx="1135380" cy="198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stCxn id="46" idx="6"/>
          </p:cNvCxnSpPr>
          <p:nvPr/>
        </p:nvCxnSpPr>
        <p:spPr bwMode="auto">
          <a:xfrm flipV="1">
            <a:off x="3657599" y="3870961"/>
            <a:ext cx="792481" cy="600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Isosceles Triangle 14"/>
          <p:cNvSpPr/>
          <p:nvPr/>
        </p:nvSpPr>
        <p:spPr bwMode="auto">
          <a:xfrm>
            <a:off x="3608070" y="2407835"/>
            <a:ext cx="845820" cy="1522571"/>
          </a:xfrm>
          <a:custGeom>
            <a:avLst/>
            <a:gdLst>
              <a:gd name="connsiteX0" fmla="*/ 0 w 838200"/>
              <a:gd name="connsiteY0" fmla="*/ 1463040 h 1463040"/>
              <a:gd name="connsiteX1" fmla="*/ 419100 w 838200"/>
              <a:gd name="connsiteY1" fmla="*/ 0 h 1463040"/>
              <a:gd name="connsiteX2" fmla="*/ 838200 w 838200"/>
              <a:gd name="connsiteY2" fmla="*/ 1463040 h 1463040"/>
              <a:gd name="connsiteX3" fmla="*/ 0 w 838200"/>
              <a:gd name="connsiteY3" fmla="*/ 1463040 h 1463040"/>
              <a:gd name="connsiteX0" fmla="*/ 7620 w 845820"/>
              <a:gd name="connsiteY0" fmla="*/ 1455420 h 1455420"/>
              <a:gd name="connsiteX1" fmla="*/ 0 w 845820"/>
              <a:gd name="connsiteY1" fmla="*/ 0 h 1455420"/>
              <a:gd name="connsiteX2" fmla="*/ 845820 w 845820"/>
              <a:gd name="connsiteY2" fmla="*/ 1455420 h 1455420"/>
              <a:gd name="connsiteX3" fmla="*/ 7620 w 845820"/>
              <a:gd name="connsiteY3" fmla="*/ 1455420 h 1455420"/>
              <a:gd name="connsiteX0" fmla="*/ 30480 w 845820"/>
              <a:gd name="connsiteY0" fmla="*/ 1501140 h 1501140"/>
              <a:gd name="connsiteX1" fmla="*/ 0 w 845820"/>
              <a:gd name="connsiteY1" fmla="*/ 0 h 1501140"/>
              <a:gd name="connsiteX2" fmla="*/ 845820 w 845820"/>
              <a:gd name="connsiteY2" fmla="*/ 1455420 h 1501140"/>
              <a:gd name="connsiteX3" fmla="*/ 30480 w 845820"/>
              <a:gd name="connsiteY3" fmla="*/ 1501140 h 1501140"/>
              <a:gd name="connsiteX0" fmla="*/ 23336 w 845820"/>
              <a:gd name="connsiteY0" fmla="*/ 1522571 h 1522571"/>
              <a:gd name="connsiteX1" fmla="*/ 0 w 845820"/>
              <a:gd name="connsiteY1" fmla="*/ 0 h 1522571"/>
              <a:gd name="connsiteX2" fmla="*/ 845820 w 845820"/>
              <a:gd name="connsiteY2" fmla="*/ 1455420 h 1522571"/>
              <a:gd name="connsiteX3" fmla="*/ 23336 w 845820"/>
              <a:gd name="connsiteY3" fmla="*/ 1522571 h 1522571"/>
              <a:gd name="connsiteX0" fmla="*/ 23336 w 845820"/>
              <a:gd name="connsiteY0" fmla="*/ 1522571 h 1522571"/>
              <a:gd name="connsiteX1" fmla="*/ 0 w 845820"/>
              <a:gd name="connsiteY1" fmla="*/ 0 h 1522571"/>
              <a:gd name="connsiteX2" fmla="*/ 845820 w 845820"/>
              <a:gd name="connsiteY2" fmla="*/ 1462564 h 1522571"/>
              <a:gd name="connsiteX3" fmla="*/ 23336 w 845820"/>
              <a:gd name="connsiteY3" fmla="*/ 1522571 h 15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" h="1522571">
                <a:moveTo>
                  <a:pt x="23336" y="1522571"/>
                </a:moveTo>
                <a:lnTo>
                  <a:pt x="0" y="0"/>
                </a:lnTo>
                <a:lnTo>
                  <a:pt x="845820" y="1462564"/>
                </a:lnTo>
                <a:lnTo>
                  <a:pt x="23336" y="1522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450080" y="3892368"/>
            <a:ext cx="0" cy="1163026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493294" y="4243388"/>
            <a:ext cx="5646136" cy="10025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633470" y="3521869"/>
            <a:ext cx="1295718" cy="42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633470" y="4378642"/>
            <a:ext cx="1374299" cy="1492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4450079" y="4585720"/>
            <a:ext cx="1043465" cy="1282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379324" y="317239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3994838" y="413225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92790" y="428039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943600" y="2564606"/>
            <a:ext cx="7144" cy="1241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950744" y="3806190"/>
            <a:ext cx="0" cy="10015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905500" y="299835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5905977" y="400080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6820250" y="263402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</a:rPr>
              <a:t>g</a:t>
            </a:r>
            <a:r>
              <a:rPr lang="en-US" b="1" baseline="-25000" dirty="0" smtClean="0"/>
              <a:t>soil</a:t>
            </a:r>
            <a:endParaRPr lang="en-US" b="1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6912841" y="381614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sub </a:t>
            </a:r>
            <a:endParaRPr lang="en-US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7482228" y="3806190"/>
            <a:ext cx="106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soil -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water</a:t>
            </a:r>
            <a:endParaRPr lang="en-US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7302422" y="38709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6858000" y="3806190"/>
            <a:ext cx="1635919" cy="43719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585211" y="237553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611880" y="390810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604895" y="51911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327015" y="2223092"/>
            <a:ext cx="269626" cy="276999"/>
            <a:chOff x="3363844" y="2208174"/>
            <a:chExt cx="269626" cy="276999"/>
          </a:xfrm>
        </p:grpSpPr>
        <p:sp>
          <p:nvSpPr>
            <p:cNvPr id="44" name="TextBox 43"/>
            <p:cNvSpPr txBox="1"/>
            <p:nvPr/>
          </p:nvSpPr>
          <p:spPr>
            <a:xfrm>
              <a:off x="3363844" y="220817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410675" y="2254416"/>
              <a:ext cx="184514" cy="18451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358481" y="38003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51" name="Oval 50"/>
          <p:cNvSpPr/>
          <p:nvPr/>
        </p:nvSpPr>
        <p:spPr bwMode="auto">
          <a:xfrm>
            <a:off x="3411662" y="3846568"/>
            <a:ext cx="184514" cy="18451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67200" y="501049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53" name="Oval 52"/>
          <p:cNvSpPr/>
          <p:nvPr/>
        </p:nvSpPr>
        <p:spPr bwMode="auto">
          <a:xfrm>
            <a:off x="3420381" y="5056735"/>
            <a:ext cx="184514" cy="18451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1923" y="266142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370151" y="2651476"/>
            <a:ext cx="92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 pcf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122276" y="29636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354257" y="298060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6’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088949" y="393616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320930" y="395310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62" name="Isosceles Triangle 61"/>
          <p:cNvSpPr/>
          <p:nvPr/>
        </p:nvSpPr>
        <p:spPr bwMode="auto">
          <a:xfrm rot="10800000">
            <a:off x="8156575" y="3494044"/>
            <a:ext cx="145972" cy="1270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H="1">
            <a:off x="8068310" y="3653982"/>
            <a:ext cx="339884" cy="274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8156575" y="3688910"/>
            <a:ext cx="182563" cy="14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H="1">
            <a:off x="8211266" y="3723665"/>
            <a:ext cx="73103" cy="65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7873758" y="3248262"/>
            <a:ext cx="995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Water Table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3802780" y="3823357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s</a:t>
            </a:r>
            <a:r>
              <a:rPr lang="en-US" sz="1400" baseline="-25000" dirty="0" smtClean="0"/>
              <a:t>h2</a:t>
            </a:r>
            <a:endParaRPr lang="en-US" sz="1400" baseline="-25000" dirty="0"/>
          </a:p>
        </p:txBody>
      </p:sp>
      <p:sp>
        <p:nvSpPr>
          <p:cNvPr id="73" name="TextBox 72"/>
          <p:cNvSpPr txBox="1"/>
          <p:nvPr/>
        </p:nvSpPr>
        <p:spPr>
          <a:xfrm>
            <a:off x="4193525" y="5028220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s</a:t>
            </a:r>
            <a:r>
              <a:rPr lang="en-US" sz="1400" baseline="-25000" dirty="0" smtClean="0"/>
              <a:t>h3</a:t>
            </a:r>
            <a:endParaRPr lang="en-US" sz="1400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3490589" y="210235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s</a:t>
            </a:r>
            <a:r>
              <a:rPr lang="en-US" sz="1400" baseline="-25000" dirty="0" smtClean="0"/>
              <a:t>h1</a:t>
            </a:r>
            <a:endParaRPr lang="en-US" sz="1400" baseline="-25000" dirty="0"/>
          </a:p>
        </p:txBody>
      </p:sp>
      <p:graphicFrame>
        <p:nvGraphicFramePr>
          <p:cNvPr id="76" name="Table 75"/>
          <p:cNvGraphicFramePr>
            <a:graphicFrameLocks noGrp="1"/>
          </p:cNvGraphicFramePr>
          <p:nvPr>
            <p:extLst/>
          </p:nvPr>
        </p:nvGraphicFramePr>
        <p:xfrm>
          <a:off x="1402078" y="547957"/>
          <a:ext cx="6576061" cy="140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0389"/>
                <a:gridCol w="937089"/>
                <a:gridCol w="1290552"/>
                <a:gridCol w="2295278"/>
                <a:gridCol w="1372753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Point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Depth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Unit Weight</a:t>
                      </a:r>
                    </a:p>
                    <a:p>
                      <a:pPr algn="ctr"/>
                      <a:r>
                        <a:rPr lang="en-US" sz="1000" dirty="0" smtClean="0"/>
                        <a:t>(pcf)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Vertical Stress </a:t>
                      </a:r>
                      <a:r>
                        <a:rPr lang="en-US" sz="1000" baseline="0" dirty="0" smtClean="0"/>
                        <a:t>=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aseline="-2500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(psf)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Lateral</a:t>
                      </a:r>
                      <a:r>
                        <a:rPr lang="en-US" sz="1000" baseline="0" dirty="0" smtClean="0"/>
                        <a:t> Stress =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aseline="-25000" dirty="0" smtClean="0">
                          <a:solidFill>
                            <a:schemeClr val="bg1"/>
                          </a:solidFill>
                        </a:rPr>
                        <a:t>h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(Psf)</a:t>
                      </a:r>
                    </a:p>
                  </a:txBody>
                  <a:tcPr/>
                </a:tc>
              </a:tr>
              <a:tr h="2518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440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 x 6 = 660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660x0.33 = 217.8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742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110 - 62.4= 47.6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[(110x6)+(110-62.4)(4)] = 850.4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283.18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/>
          </p:nvPr>
        </p:nvGraphicFramePr>
        <p:xfrm>
          <a:off x="138994" y="5372861"/>
          <a:ext cx="3465901" cy="9091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7421"/>
                <a:gridCol w="3078480"/>
              </a:tblGrid>
              <a:tr h="281179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= 0.5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x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h2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x 6 = 0.5 x 217.8 x 6 = 653.4 lb/ft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7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</a:t>
                      </a:r>
                      <a:r>
                        <a:rPr lang="en-US" sz="1000" baseline="-25000" dirty="0" smtClean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=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h2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x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= 217.8 x 4 = 871.2 lb/ft</a:t>
                      </a:r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</a:t>
                      </a:r>
                      <a:r>
                        <a:rPr lang="en-US" sz="1000" baseline="-25000" dirty="0" smtClean="0"/>
                        <a:t>3</a:t>
                      </a:r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=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0.5 x (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h3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h2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) x 4 = 0.5 x 65.38 x 4 = 130.76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lb/ft</a:t>
                      </a:r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6929315" y="2950607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= 30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91910" y="484355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a</a:t>
            </a:r>
            <a:r>
              <a:rPr lang="en-US" dirty="0" smtClean="0"/>
              <a:t> = 0.33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w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23850"/>
            <a:ext cx="9525000" cy="635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218363" y="6407150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3275" name="TextBox 1"/>
          <p:cNvSpPr txBox="1">
            <a:spLocks noChangeArrowheads="1"/>
          </p:cNvSpPr>
          <p:nvPr/>
        </p:nvSpPr>
        <p:spPr bwMode="auto">
          <a:xfrm>
            <a:off x="255588" y="476250"/>
            <a:ext cx="465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sng" dirty="0"/>
              <a:t>Effect of Surcharge Load on Earth Pressure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4629151" y="1995481"/>
            <a:ext cx="9525" cy="3924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4076701" y="5938831"/>
            <a:ext cx="561975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4076701" y="1943888"/>
            <a:ext cx="552450" cy="5159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5295901" y="2071681"/>
            <a:ext cx="9525" cy="3686175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295901" y="2062156"/>
            <a:ext cx="1200150" cy="3381375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 flipH="1">
            <a:off x="5305426" y="5453056"/>
            <a:ext cx="1209675" cy="304800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 flipH="1">
            <a:off x="6846889" y="2261387"/>
            <a:ext cx="5328" cy="1481932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6816725" y="5022844"/>
            <a:ext cx="1376136" cy="365917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237289" y="3625844"/>
            <a:ext cx="361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=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4776789" y="3625844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+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5513389" y="3625844"/>
            <a:ext cx="361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+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166063" y="3335331"/>
            <a:ext cx="3642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+</a:t>
            </a:r>
            <a:endParaRPr lang="en-US" altLang="en-US" sz="2400" b="1" dirty="0"/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7099867" y="3686168"/>
            <a:ext cx="361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+</a:t>
            </a:r>
          </a:p>
        </p:txBody>
      </p:sp>
      <p:sp>
        <p:nvSpPr>
          <p:cNvPr id="41" name="Line 7"/>
          <p:cNvSpPr>
            <a:spLocks noChangeShapeType="1"/>
          </p:cNvSpPr>
          <p:nvPr/>
        </p:nvSpPr>
        <p:spPr bwMode="auto">
          <a:xfrm>
            <a:off x="4086226" y="2344732"/>
            <a:ext cx="552450" cy="5159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V="1">
            <a:off x="4067176" y="5612600"/>
            <a:ext cx="561975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 flipV="1">
            <a:off x="4076700" y="5191118"/>
            <a:ext cx="561975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4076700" y="2812249"/>
            <a:ext cx="552451" cy="166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4086226" y="3271829"/>
            <a:ext cx="552451" cy="166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4075566" y="3782608"/>
            <a:ext cx="552451" cy="166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V="1">
            <a:off x="4070350" y="4758524"/>
            <a:ext cx="582613" cy="5873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V="1">
            <a:off x="4072732" y="4325930"/>
            <a:ext cx="556420" cy="1547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7208839" y="2261387"/>
            <a:ext cx="984023" cy="2761458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 flipH="1">
            <a:off x="6827839" y="3689343"/>
            <a:ext cx="19050" cy="1704181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 flipH="1">
            <a:off x="6837026" y="4116777"/>
            <a:ext cx="1056368" cy="152792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Line 16"/>
          <p:cNvSpPr>
            <a:spLocks noChangeShapeType="1"/>
          </p:cNvSpPr>
          <p:nvPr/>
        </p:nvSpPr>
        <p:spPr bwMode="auto">
          <a:xfrm flipH="1">
            <a:off x="6854826" y="4421773"/>
            <a:ext cx="1134835" cy="226815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H="1">
            <a:off x="6842919" y="4756939"/>
            <a:ext cx="1233827" cy="296656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 flipH="1">
            <a:off x="5300663" y="4881556"/>
            <a:ext cx="976314" cy="181768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>
            <a:off x="5287961" y="2701919"/>
            <a:ext cx="225428" cy="48022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Line 10"/>
          <p:cNvSpPr>
            <a:spLocks noChangeShapeType="1"/>
          </p:cNvSpPr>
          <p:nvPr/>
        </p:nvSpPr>
        <p:spPr bwMode="auto">
          <a:xfrm flipH="1">
            <a:off x="5295901" y="3186105"/>
            <a:ext cx="349250" cy="11709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 flipH="1">
            <a:off x="5301457" y="3633979"/>
            <a:ext cx="563563" cy="67074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Line 10"/>
          <p:cNvSpPr>
            <a:spLocks noChangeShapeType="1"/>
          </p:cNvSpPr>
          <p:nvPr/>
        </p:nvSpPr>
        <p:spPr bwMode="auto">
          <a:xfrm flipH="1">
            <a:off x="5309393" y="4321763"/>
            <a:ext cx="764382" cy="86716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642985" y="1922399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 k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20813608">
            <a:off x="4166063" y="5932077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 k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20736154">
            <a:off x="5681231" y="55262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Hk</a:t>
            </a:r>
            <a:r>
              <a:rPr lang="en-US" baseline="-25000" dirty="0" err="1" smtClean="0"/>
              <a:t>a</a:t>
            </a:r>
            <a:endParaRPr lang="en-US" baseline="-25000" dirty="0"/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 flipV="1">
            <a:off x="6834022" y="2247090"/>
            <a:ext cx="392114" cy="285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Line 16"/>
          <p:cNvSpPr>
            <a:spLocks noChangeShapeType="1"/>
          </p:cNvSpPr>
          <p:nvPr/>
        </p:nvSpPr>
        <p:spPr bwMode="auto">
          <a:xfrm flipH="1">
            <a:off x="6858908" y="2557461"/>
            <a:ext cx="484868" cy="41955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 flipH="1">
            <a:off x="6837026" y="3014662"/>
            <a:ext cx="644636" cy="19638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" name="Line 16"/>
          <p:cNvSpPr>
            <a:spLocks noChangeShapeType="1"/>
          </p:cNvSpPr>
          <p:nvPr/>
        </p:nvSpPr>
        <p:spPr bwMode="auto">
          <a:xfrm flipH="1">
            <a:off x="6860156" y="3613036"/>
            <a:ext cx="853733" cy="74118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282088" y="2191545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 k</a:t>
            </a:r>
            <a:r>
              <a:rPr lang="en-US" baseline="-25000" dirty="0" smtClean="0"/>
              <a:t>a</a:t>
            </a:r>
            <a:endParaRPr lang="en-US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4714319" y="1121894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</a:t>
            </a:r>
            <a:endParaRPr lang="en-US" sz="3200" b="1" dirty="0"/>
          </a:p>
        </p:txBody>
      </p:sp>
      <p:sp>
        <p:nvSpPr>
          <p:cNvPr id="68" name="TextBox 67"/>
          <p:cNvSpPr txBox="1"/>
          <p:nvPr/>
        </p:nvSpPr>
        <p:spPr>
          <a:xfrm rot="20800719">
            <a:off x="7077121" y="5100752"/>
            <a:ext cx="124745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Qk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+</a:t>
            </a:r>
            <a:r>
              <a:rPr lang="en-US" baseline="-25000" dirty="0" smtClean="0"/>
              <a:t>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 err="1"/>
              <a:t>Hk</a:t>
            </a:r>
            <a:r>
              <a:rPr lang="en-US" baseline="-25000" dirty="0" err="1"/>
              <a:t>a</a:t>
            </a:r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36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 flipH="1">
            <a:off x="1765300" y="733425"/>
            <a:ext cx="2668588" cy="881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5216525" y="731838"/>
            <a:ext cx="795338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5118100" y="1919288"/>
            <a:ext cx="665163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121275" y="4303713"/>
            <a:ext cx="642938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19150" y="1625600"/>
            <a:ext cx="2111375" cy="376238"/>
          </a:xfrm>
          <a:prstGeom prst="rect">
            <a:avLst/>
          </a:prstGeom>
          <a:solidFill>
            <a:srgbClr val="F8FB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Geostatic Stresses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657350" y="2006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19150" y="2382838"/>
            <a:ext cx="1849438" cy="739775"/>
          </a:xfrm>
          <a:prstGeom prst="rect">
            <a:avLst/>
          </a:prstGeom>
          <a:solidFill>
            <a:srgbClr val="F8FB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Total Stress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Effective Stress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Pore Water Pressure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603375" y="31273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19063" y="3440113"/>
            <a:ext cx="3749675" cy="771525"/>
          </a:xfrm>
          <a:prstGeom prst="rect">
            <a:avLst/>
          </a:prstGeom>
          <a:solidFill>
            <a:srgbClr val="F8FB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Total Stress= Effective Stress+ Pore Water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baseline="-25000" dirty="0">
                <a:cs typeface="Arial" panose="020B0604020202020204" pitchFamily="34" charset="0"/>
              </a:rPr>
              <a:t>total</a:t>
            </a:r>
            <a:r>
              <a:rPr lang="en-US" altLang="en-US" sz="2000" dirty="0">
                <a:cs typeface="Arial" panose="020B0604020202020204" pitchFamily="34" charset="0"/>
              </a:rPr>
              <a:t> =</a:t>
            </a:r>
            <a:r>
              <a:rPr lang="en-US" alt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 s</a:t>
            </a:r>
            <a:r>
              <a:rPr lang="en-US" altLang="en-US" sz="2000" baseline="-25000" dirty="0">
                <a:cs typeface="Arial" panose="020B0604020202020204" pitchFamily="34" charset="0"/>
              </a:rPr>
              <a:t>eff</a:t>
            </a:r>
            <a:r>
              <a:rPr lang="en-US" altLang="en-US" sz="2000" dirty="0">
                <a:cs typeface="Arial" panose="020B0604020202020204" pitchFamily="34" charset="0"/>
              </a:rPr>
              <a:t> + u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173538" y="2876550"/>
            <a:ext cx="2197100" cy="1409700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19063" indent="-119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>
                <a:cs typeface="Arial" panose="020B0604020202020204" pitchFamily="34" charset="0"/>
              </a:rPr>
              <a:t>Bossinisque Equations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Point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Line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Strip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Triangular Load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Circular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Rectangular Load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392488" y="1552575"/>
            <a:ext cx="5334000" cy="376238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Added Stresses </a:t>
            </a:r>
            <a:r>
              <a:rPr lang="en-US" altLang="en-US" sz="1200" dirty="0">
                <a:cs typeface="Arial" panose="020B0604020202020204" pitchFamily="34" charset="0"/>
              </a:rPr>
              <a:t>(Point, line, strip, triangular, circular, rectangular)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887663" y="273050"/>
            <a:ext cx="3736975" cy="466725"/>
          </a:xfrm>
          <a:prstGeom prst="rect">
            <a:avLst/>
          </a:prstGeom>
          <a:gradFill rotWithShape="1">
            <a:gsLst>
              <a:gs pos="0">
                <a:srgbClr val="750C09"/>
              </a:gs>
              <a:gs pos="100000">
                <a:srgbClr val="FC1A1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Stress Distribution in Soils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317875" y="4929188"/>
            <a:ext cx="1673225" cy="34607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Influence Charts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4194175" y="4292600"/>
            <a:ext cx="914400" cy="64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908800" y="4919663"/>
            <a:ext cx="1706563" cy="34607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Newmark Charts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243513" y="4784725"/>
            <a:ext cx="1333500" cy="34607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Stress Bulbs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737350" y="2409825"/>
            <a:ext cx="1976438" cy="46672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Westergaard’s Method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(For Pavement)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5969000" y="1939925"/>
            <a:ext cx="903288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5130800" y="4292600"/>
            <a:ext cx="2382838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6542088" y="3159125"/>
            <a:ext cx="2054225" cy="527050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>
                <a:cs typeface="Arial" panose="020B0604020202020204" pitchFamily="34" charset="0"/>
              </a:rPr>
              <a:t>Approximate Method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1:2 Method</a:t>
            </a: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6731000" y="1930400"/>
            <a:ext cx="912813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 flipH="1">
            <a:off x="3062288" y="4275138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68" name="Picture 24" descr="settle12"/>
          <p:cNvPicPr>
            <a:picLocks noChangeAspect="1" noChangeArrowheads="1"/>
          </p:cNvPicPr>
          <p:nvPr/>
        </p:nvPicPr>
        <p:blipFill>
          <a:blip r:embed="rId3" cstate="print">
            <a:lum bright="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3459" r="3200" b="3459"/>
          <a:stretch>
            <a:fillRect/>
          </a:stretch>
        </p:blipFill>
        <p:spPr bwMode="auto">
          <a:xfrm>
            <a:off x="7123113" y="5376863"/>
            <a:ext cx="149383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3865563"/>
            <a:ext cx="1525587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7470775" y="3679825"/>
            <a:ext cx="250825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7731125" y="5268913"/>
            <a:ext cx="55563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5924550" y="5148263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5518150"/>
            <a:ext cx="1463675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4" name="Line 30"/>
          <p:cNvSpPr>
            <a:spLocks noChangeShapeType="1"/>
          </p:cNvSpPr>
          <p:nvPr/>
        </p:nvSpPr>
        <p:spPr bwMode="auto">
          <a:xfrm flipH="1">
            <a:off x="4205288" y="5246688"/>
            <a:ext cx="96837" cy="446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6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5303838"/>
            <a:ext cx="1046162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>
          <a:blip r:embed="rId7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4503738"/>
            <a:ext cx="1046162" cy="1411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384175" y="4870450"/>
            <a:ext cx="762000" cy="315913"/>
          </a:xfrm>
          <a:prstGeom prst="rect">
            <a:avLst/>
          </a:prstGeom>
          <a:solidFill>
            <a:srgbClr val="DDE7B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384175" y="5186363"/>
            <a:ext cx="762000" cy="1100137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100000">
                <a:srgbClr val="F8FB8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319088" y="4816475"/>
            <a:ext cx="1079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1058863" y="4816475"/>
            <a:ext cx="184150" cy="154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52413" y="4816475"/>
            <a:ext cx="184150" cy="154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 flipV="1">
            <a:off x="406400" y="4749800"/>
            <a:ext cx="161925" cy="984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754063" y="5775325"/>
            <a:ext cx="88900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4" name="Line 40"/>
          <p:cNvSpPr>
            <a:spLocks noChangeShapeType="1"/>
          </p:cNvSpPr>
          <p:nvPr/>
        </p:nvSpPr>
        <p:spPr bwMode="auto">
          <a:xfrm flipV="1">
            <a:off x="655638" y="4860925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 flipH="1">
            <a:off x="601663" y="581818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585788" y="5826125"/>
            <a:ext cx="2524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6187" name="Line 43"/>
          <p:cNvSpPr>
            <a:spLocks noChangeShapeType="1"/>
          </p:cNvSpPr>
          <p:nvPr/>
        </p:nvSpPr>
        <p:spPr bwMode="auto">
          <a:xfrm flipV="1">
            <a:off x="796925" y="5589588"/>
            <a:ext cx="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8" name="Line 44"/>
          <p:cNvSpPr>
            <a:spLocks noChangeShapeType="1"/>
          </p:cNvSpPr>
          <p:nvPr/>
        </p:nvSpPr>
        <p:spPr bwMode="auto">
          <a:xfrm>
            <a:off x="852488" y="5818188"/>
            <a:ext cx="195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9" name="Rectangle 45"/>
          <p:cNvSpPr>
            <a:spLocks noChangeArrowheads="1"/>
          </p:cNvSpPr>
          <p:nvPr/>
        </p:nvSpPr>
        <p:spPr bwMode="auto">
          <a:xfrm>
            <a:off x="285750" y="4664075"/>
            <a:ext cx="1044575" cy="170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90" name="Line 46"/>
          <p:cNvSpPr>
            <a:spLocks noChangeShapeType="1"/>
          </p:cNvSpPr>
          <p:nvPr/>
        </p:nvSpPr>
        <p:spPr bwMode="auto">
          <a:xfrm flipH="1">
            <a:off x="949325" y="4221163"/>
            <a:ext cx="315913" cy="446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91" name="Text Box 47"/>
          <p:cNvSpPr txBox="1">
            <a:spLocks noChangeArrowheads="1"/>
          </p:cNvSpPr>
          <p:nvPr/>
        </p:nvSpPr>
        <p:spPr bwMode="auto">
          <a:xfrm>
            <a:off x="7545388" y="44450"/>
            <a:ext cx="15128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i="1" dirty="0">
                <a:cs typeface="Arial" panose="020B0604020202020204" pitchFamily="34" charset="0"/>
              </a:rPr>
              <a:t>By: Kamal Tawfiq, Ph.D., P.E</a:t>
            </a:r>
          </a:p>
        </p:txBody>
      </p:sp>
      <p:pic>
        <p:nvPicPr>
          <p:cNvPr id="6192" name="Picture 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42875"/>
            <a:ext cx="1908175" cy="123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3" name="AutoShape 49"/>
          <p:cNvSpPr>
            <a:spLocks noChangeArrowheads="1"/>
          </p:cNvSpPr>
          <p:nvPr/>
        </p:nvSpPr>
        <p:spPr bwMode="auto">
          <a:xfrm>
            <a:off x="2263775" y="401638"/>
            <a:ext cx="631825" cy="261937"/>
          </a:xfrm>
          <a:prstGeom prst="rightArrow">
            <a:avLst>
              <a:gd name="adj1" fmla="val 50000"/>
              <a:gd name="adj2" fmla="val 60303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94" name="Text Box 50"/>
          <p:cNvSpPr txBox="1">
            <a:spLocks noChangeArrowheads="1"/>
          </p:cNvSpPr>
          <p:nvPr/>
        </p:nvSpPr>
        <p:spPr bwMode="auto">
          <a:xfrm>
            <a:off x="1450975" y="111125"/>
            <a:ext cx="539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Added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6195" name="Text Box 51"/>
          <p:cNvSpPr txBox="1">
            <a:spLocks noChangeArrowheads="1"/>
          </p:cNvSpPr>
          <p:nvPr/>
        </p:nvSpPr>
        <p:spPr bwMode="auto">
          <a:xfrm>
            <a:off x="288925" y="755650"/>
            <a:ext cx="860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Geostatic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6196" name="Text Box 52"/>
          <p:cNvSpPr txBox="1">
            <a:spLocks noChangeArrowheads="1"/>
          </p:cNvSpPr>
          <p:nvPr/>
        </p:nvSpPr>
        <p:spPr bwMode="auto">
          <a:xfrm>
            <a:off x="5775325" y="3222625"/>
            <a:ext cx="446088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1800" baseline="-25000" dirty="0">
                <a:cs typeface="Arial" panose="020B0604020202020204" pitchFamily="34" charset="0"/>
              </a:rPr>
              <a:t>xy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w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4086225" y="2105025"/>
            <a:ext cx="2400300" cy="3543300"/>
          </a:xfrm>
          <a:custGeom>
            <a:avLst/>
            <a:gdLst>
              <a:gd name="T0" fmla="*/ 0 w 1512"/>
              <a:gd name="T1" fmla="*/ 0 h 2232"/>
              <a:gd name="T2" fmla="*/ 2147483646 w 1512"/>
              <a:gd name="T3" fmla="*/ 2147483646 h 2232"/>
              <a:gd name="T4" fmla="*/ 2147483646 w 1512"/>
              <a:gd name="T5" fmla="*/ 2147483646 h 2232"/>
              <a:gd name="T6" fmla="*/ 2147483646 w 1512"/>
              <a:gd name="T7" fmla="*/ 2147483646 h 2232"/>
              <a:gd name="T8" fmla="*/ 0 60000 65536"/>
              <a:gd name="T9" fmla="*/ 0 60000 65536"/>
              <a:gd name="T10" fmla="*/ 0 60000 65536"/>
              <a:gd name="T11" fmla="*/ 0 60000 65536"/>
              <a:gd name="T12" fmla="*/ 0 w 1512"/>
              <a:gd name="T13" fmla="*/ 0 h 2232"/>
              <a:gd name="T14" fmla="*/ 1512 w 1512"/>
              <a:gd name="T15" fmla="*/ 2232 h 22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2" h="2232">
                <a:moveTo>
                  <a:pt x="0" y="0"/>
                </a:moveTo>
                <a:lnTo>
                  <a:pt x="900" y="1536"/>
                </a:lnTo>
                <a:lnTo>
                  <a:pt x="1158" y="1512"/>
                </a:lnTo>
                <a:lnTo>
                  <a:pt x="1512" y="223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3"/>
          <p:cNvSpPr>
            <a:spLocks noChangeShapeType="1"/>
          </p:cNvSpPr>
          <p:nvPr/>
        </p:nvSpPr>
        <p:spPr bwMode="auto">
          <a:xfrm flipV="1">
            <a:off x="711200" y="88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 flipV="1">
            <a:off x="701675" y="1460500"/>
            <a:ext cx="4387850" cy="15716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330200" y="736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35845" name="Group 100"/>
          <p:cNvGrpSpPr>
            <a:grpSpLocks/>
          </p:cNvGrpSpPr>
          <p:nvPr/>
        </p:nvGrpSpPr>
        <p:grpSpPr bwMode="auto">
          <a:xfrm>
            <a:off x="711200" y="3327400"/>
            <a:ext cx="5562600" cy="457200"/>
            <a:chOff x="448" y="2096"/>
            <a:chExt cx="3504" cy="288"/>
          </a:xfrm>
        </p:grpSpPr>
        <p:sp>
          <p:nvSpPr>
            <p:cNvPr id="35975" name="Line 2"/>
            <p:cNvSpPr>
              <a:spLocks noChangeShapeType="1"/>
            </p:cNvSpPr>
            <p:nvPr/>
          </p:nvSpPr>
          <p:spPr bwMode="auto">
            <a:xfrm>
              <a:off x="448" y="2144"/>
              <a:ext cx="3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35976" name="Text Box 6"/>
            <p:cNvSpPr txBox="1">
              <a:spLocks noChangeArrowheads="1"/>
            </p:cNvSpPr>
            <p:nvPr/>
          </p:nvSpPr>
          <p:spPr bwMode="auto">
            <a:xfrm>
              <a:off x="3712" y="209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5846" name="Text Box 7"/>
          <p:cNvSpPr txBox="1">
            <a:spLocks noChangeArrowheads="1"/>
          </p:cNvSpPr>
          <p:nvPr/>
        </p:nvSpPr>
        <p:spPr bwMode="auto">
          <a:xfrm rot="-1238886">
            <a:off x="2892425" y="15843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failure envelope</a:t>
            </a:r>
            <a:endParaRPr lang="en-AU" altLang="en-US" sz="1600" dirty="0">
              <a:solidFill>
                <a:srgbClr val="FF0000"/>
              </a:solidFill>
            </a:endParaRPr>
          </a:p>
        </p:txBody>
      </p:sp>
      <p:sp>
        <p:nvSpPr>
          <p:cNvPr id="35847" name="Arc 8"/>
          <p:cNvSpPr>
            <a:spLocks/>
          </p:cNvSpPr>
          <p:nvPr/>
        </p:nvSpPr>
        <p:spPr bwMode="auto">
          <a:xfrm rot="-5400000">
            <a:off x="2633662" y="2462213"/>
            <a:ext cx="708025" cy="12192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3292475" y="3365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49" name="Arc 10"/>
          <p:cNvSpPr>
            <a:spLocks/>
          </p:cNvSpPr>
          <p:nvPr/>
        </p:nvSpPr>
        <p:spPr bwMode="auto">
          <a:xfrm rot="-5400000">
            <a:off x="2481262" y="2309813"/>
            <a:ext cx="784225" cy="14478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0" name="Arc 11"/>
          <p:cNvSpPr>
            <a:spLocks/>
          </p:cNvSpPr>
          <p:nvPr/>
        </p:nvSpPr>
        <p:spPr bwMode="auto">
          <a:xfrm rot="-5400000">
            <a:off x="2138362" y="1966913"/>
            <a:ext cx="1012825" cy="19050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1" name="Arc 12"/>
          <p:cNvSpPr>
            <a:spLocks/>
          </p:cNvSpPr>
          <p:nvPr/>
        </p:nvSpPr>
        <p:spPr bwMode="auto">
          <a:xfrm rot="-5400000">
            <a:off x="2290762" y="2119313"/>
            <a:ext cx="936625" cy="16764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1438275" y="40767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decreasing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-28575" y="3836988"/>
            <a:ext cx="1314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active earth pressure</a:t>
            </a:r>
            <a:endParaRPr lang="en-AU" altLang="en-US" sz="1600" dirty="0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214313" y="114300"/>
            <a:ext cx="4986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 Rankine’s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             Case 2:   c- </a:t>
            </a:r>
            <a:r>
              <a:rPr lang="en-US" altLang="en-US" sz="2400" dirty="0">
                <a:solidFill>
                  <a:schemeClr val="tx2"/>
                </a:solidFill>
                <a:latin typeface="Symbol" panose="05050102010706020507" pitchFamily="18" charset="2"/>
              </a:rPr>
              <a:t>f </a:t>
            </a:r>
            <a:r>
              <a:rPr lang="en-US" altLang="en-US" sz="2400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1450975" y="33782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56" name="Text Box 17"/>
          <p:cNvSpPr txBox="1">
            <a:spLocks noChangeArrowheads="1"/>
          </p:cNvSpPr>
          <p:nvPr/>
        </p:nvSpPr>
        <p:spPr bwMode="auto">
          <a:xfrm>
            <a:off x="2149475" y="33528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H="1">
            <a:off x="1755775" y="4013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>
            <a:off x="2378075" y="37973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V="1">
            <a:off x="1168400" y="3711575"/>
            <a:ext cx="35877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60" name="Text Box 21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61" name="Text Box 22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62" name="Text Box 23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sp>
        <p:nvSpPr>
          <p:cNvPr id="35863" name="Text Box 24"/>
          <p:cNvSpPr txBox="1">
            <a:spLocks noChangeArrowheads="1"/>
          </p:cNvSpPr>
          <p:nvPr/>
        </p:nvSpPr>
        <p:spPr bwMode="auto">
          <a:xfrm>
            <a:off x="1706563" y="5011738"/>
            <a:ext cx="3697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– 2 c tan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</a:t>
            </a:r>
          </a:p>
        </p:txBody>
      </p:sp>
      <p:grpSp>
        <p:nvGrpSpPr>
          <p:cNvPr id="35864" name="Group 26"/>
          <p:cNvGrpSpPr>
            <a:grpSpLocks/>
          </p:cNvGrpSpPr>
          <p:nvPr/>
        </p:nvGrpSpPr>
        <p:grpSpPr bwMode="auto">
          <a:xfrm>
            <a:off x="3376613" y="5386388"/>
            <a:ext cx="1227137" cy="646112"/>
            <a:chOff x="4597" y="2309"/>
            <a:chExt cx="773" cy="407"/>
          </a:xfrm>
        </p:grpSpPr>
        <p:sp>
          <p:nvSpPr>
            <p:cNvPr id="35972" name="Text Box 27"/>
            <p:cNvSpPr txBox="1">
              <a:spLocks noChangeArrowheads="1"/>
            </p:cNvSpPr>
            <p:nvPr/>
          </p:nvSpPr>
          <p:spPr bwMode="auto">
            <a:xfrm>
              <a:off x="4597" y="2309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1 -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5973" name="Text Box 28"/>
            <p:cNvSpPr txBox="1">
              <a:spLocks noChangeArrowheads="1"/>
            </p:cNvSpPr>
            <p:nvPr/>
          </p:nvSpPr>
          <p:spPr bwMode="auto">
            <a:xfrm>
              <a:off x="4597" y="2485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+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5974" name="Line 29"/>
            <p:cNvSpPr>
              <a:spLocks noChangeShapeType="1"/>
            </p:cNvSpPr>
            <p:nvPr/>
          </p:nvSpPr>
          <p:spPr bwMode="auto">
            <a:xfrm flipH="1">
              <a:off x="4728" y="2520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865" name="Text Box 30"/>
          <p:cNvSpPr txBox="1">
            <a:spLocks noChangeArrowheads="1"/>
          </p:cNvSpPr>
          <p:nvPr/>
        </p:nvSpPr>
        <p:spPr bwMode="auto">
          <a:xfrm>
            <a:off x="3273425" y="55546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=</a:t>
            </a:r>
          </a:p>
        </p:txBody>
      </p:sp>
      <p:sp>
        <p:nvSpPr>
          <p:cNvPr id="35866" name="Line 31"/>
          <p:cNvSpPr>
            <a:spLocks noChangeShapeType="1"/>
          </p:cNvSpPr>
          <p:nvPr/>
        </p:nvSpPr>
        <p:spPr bwMode="auto">
          <a:xfrm flipV="1">
            <a:off x="1692275" y="2476500"/>
            <a:ext cx="558800" cy="9144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67" name="Line 32"/>
          <p:cNvSpPr>
            <a:spLocks noChangeShapeType="1"/>
          </p:cNvSpPr>
          <p:nvPr/>
        </p:nvSpPr>
        <p:spPr bwMode="auto">
          <a:xfrm>
            <a:off x="4187825" y="18161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68" name="Text Box 33"/>
          <p:cNvSpPr txBox="1">
            <a:spLocks noChangeArrowheads="1"/>
          </p:cNvSpPr>
          <p:nvPr/>
        </p:nvSpPr>
        <p:spPr bwMode="auto">
          <a:xfrm>
            <a:off x="4506913" y="1481138"/>
            <a:ext cx="303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5869" name="Freeform 34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0" name="Text Box 35"/>
          <p:cNvSpPr txBox="1">
            <a:spLocks noChangeArrowheads="1"/>
          </p:cNvSpPr>
          <p:nvPr/>
        </p:nvSpPr>
        <p:spPr bwMode="auto">
          <a:xfrm>
            <a:off x="2413000" y="4638675"/>
            <a:ext cx="3325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Coefficient of active earth pressure</a:t>
            </a:r>
          </a:p>
        </p:txBody>
      </p:sp>
      <p:sp>
        <p:nvSpPr>
          <p:cNvPr id="35871" name="Freeform 68"/>
          <p:cNvSpPr>
            <a:spLocks/>
          </p:cNvSpPr>
          <p:nvPr/>
        </p:nvSpPr>
        <p:spPr bwMode="auto">
          <a:xfrm>
            <a:off x="6319838" y="10445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2" name="Line 69"/>
          <p:cNvSpPr>
            <a:spLocks noChangeShapeType="1"/>
          </p:cNvSpPr>
          <p:nvPr/>
        </p:nvSpPr>
        <p:spPr bwMode="auto">
          <a:xfrm>
            <a:off x="6997700" y="10445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3" name="Line 70"/>
          <p:cNvSpPr>
            <a:spLocks noChangeShapeType="1"/>
          </p:cNvSpPr>
          <p:nvPr/>
        </p:nvSpPr>
        <p:spPr bwMode="auto">
          <a:xfrm>
            <a:off x="5616575" y="30892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4" name="Rectangle 71"/>
          <p:cNvSpPr>
            <a:spLocks noChangeArrowheads="1"/>
          </p:cNvSpPr>
          <p:nvPr/>
        </p:nvSpPr>
        <p:spPr bwMode="auto">
          <a:xfrm>
            <a:off x="7013575" y="22907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75" name="Line 72"/>
          <p:cNvSpPr>
            <a:spLocks noChangeShapeType="1"/>
          </p:cNvSpPr>
          <p:nvPr/>
        </p:nvSpPr>
        <p:spPr bwMode="auto">
          <a:xfrm>
            <a:off x="7037388" y="17383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6" name="Line 73"/>
          <p:cNvSpPr>
            <a:spLocks noChangeShapeType="1"/>
          </p:cNvSpPr>
          <p:nvPr/>
        </p:nvSpPr>
        <p:spPr bwMode="auto">
          <a:xfrm flipH="1">
            <a:off x="7067550" y="2320925"/>
            <a:ext cx="319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7" name="Text Box 74"/>
          <p:cNvSpPr txBox="1">
            <a:spLocks noChangeArrowheads="1"/>
          </p:cNvSpPr>
          <p:nvPr/>
        </p:nvSpPr>
        <p:spPr bwMode="auto">
          <a:xfrm>
            <a:off x="6978650" y="15303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78" name="Text Box 75"/>
          <p:cNvSpPr txBox="1">
            <a:spLocks noChangeArrowheads="1"/>
          </p:cNvSpPr>
          <p:nvPr/>
        </p:nvSpPr>
        <p:spPr bwMode="auto">
          <a:xfrm>
            <a:off x="7350125" y="20415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79" name="Line 76"/>
          <p:cNvSpPr>
            <a:spLocks noChangeShapeType="1"/>
          </p:cNvSpPr>
          <p:nvPr/>
        </p:nvSpPr>
        <p:spPr bwMode="auto">
          <a:xfrm flipV="1">
            <a:off x="7013575" y="9017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80" name="Line 77"/>
          <p:cNvSpPr>
            <a:spLocks noChangeShapeType="1"/>
          </p:cNvSpPr>
          <p:nvPr/>
        </p:nvSpPr>
        <p:spPr bwMode="auto">
          <a:xfrm flipH="1">
            <a:off x="6784975" y="9715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81" name="Text Box 78"/>
          <p:cNvSpPr txBox="1">
            <a:spLocks noChangeArrowheads="1"/>
          </p:cNvSpPr>
          <p:nvPr/>
        </p:nvSpPr>
        <p:spPr bwMode="auto">
          <a:xfrm>
            <a:off x="6778625" y="6985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5882" name="Oval 81"/>
          <p:cNvSpPr>
            <a:spLocks noChangeArrowheads="1"/>
          </p:cNvSpPr>
          <p:nvPr/>
        </p:nvSpPr>
        <p:spPr bwMode="auto">
          <a:xfrm>
            <a:off x="2232025" y="246221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83" name="Oval 82"/>
          <p:cNvSpPr>
            <a:spLocks noChangeArrowheads="1"/>
          </p:cNvSpPr>
          <p:nvPr/>
        </p:nvSpPr>
        <p:spPr bwMode="auto">
          <a:xfrm>
            <a:off x="1657350" y="337978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84" name="Oval 83"/>
          <p:cNvSpPr>
            <a:spLocks noChangeArrowheads="1"/>
          </p:cNvSpPr>
          <p:nvPr/>
        </p:nvSpPr>
        <p:spPr bwMode="auto">
          <a:xfrm>
            <a:off x="2355850" y="338296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85" name="Oval 84"/>
          <p:cNvSpPr>
            <a:spLocks noChangeArrowheads="1"/>
          </p:cNvSpPr>
          <p:nvPr/>
        </p:nvSpPr>
        <p:spPr bwMode="auto">
          <a:xfrm>
            <a:off x="3570288" y="337343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4837" name="Text Box 8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5887" name="Text Box 86"/>
          <p:cNvSpPr txBox="1">
            <a:spLocks noChangeArrowheads="1"/>
          </p:cNvSpPr>
          <p:nvPr/>
        </p:nvSpPr>
        <p:spPr bwMode="auto">
          <a:xfrm>
            <a:off x="525463" y="5526088"/>
            <a:ext cx="2954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where K</a:t>
            </a:r>
            <a:r>
              <a:rPr lang="en-US" altLang="en-US" sz="1800" i="1" baseline="-25000" dirty="0"/>
              <a:t>a</a:t>
            </a:r>
            <a:r>
              <a:rPr lang="en-US" altLang="en-US" sz="1800" i="1" dirty="0"/>
              <a:t> = tan</a:t>
            </a:r>
            <a:r>
              <a:rPr lang="en-US" altLang="en-US" sz="1800" i="1" baseline="30000" dirty="0"/>
              <a:t>2</a:t>
            </a:r>
            <a:r>
              <a:rPr lang="en-US" altLang="en-US" sz="1800" i="1" dirty="0"/>
              <a:t> (45 – </a:t>
            </a: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  <a:r>
              <a:rPr lang="en-US" altLang="en-US" sz="1800" i="1" dirty="0"/>
              <a:t>/2)</a:t>
            </a:r>
          </a:p>
        </p:txBody>
      </p:sp>
      <p:sp>
        <p:nvSpPr>
          <p:cNvPr id="35888" name="Text Box 87"/>
          <p:cNvSpPr txBox="1">
            <a:spLocks noChangeArrowheads="1"/>
          </p:cNvSpPr>
          <p:nvPr/>
        </p:nvSpPr>
        <p:spPr bwMode="auto">
          <a:xfrm>
            <a:off x="288925" y="301783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</a:t>
            </a:r>
          </a:p>
        </p:txBody>
      </p:sp>
      <p:sp>
        <p:nvSpPr>
          <p:cNvPr id="35889" name="Line 88"/>
          <p:cNvSpPr>
            <a:spLocks noChangeShapeType="1"/>
          </p:cNvSpPr>
          <p:nvPr/>
        </p:nvSpPr>
        <p:spPr bwMode="auto">
          <a:xfrm>
            <a:off x="600075" y="2905125"/>
            <a:ext cx="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0" name="Line 89"/>
          <p:cNvSpPr>
            <a:spLocks noChangeShapeType="1"/>
          </p:cNvSpPr>
          <p:nvPr/>
        </p:nvSpPr>
        <p:spPr bwMode="auto">
          <a:xfrm>
            <a:off x="495300" y="30289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1" name="Line 90"/>
          <p:cNvSpPr>
            <a:spLocks noChangeShapeType="1"/>
          </p:cNvSpPr>
          <p:nvPr/>
        </p:nvSpPr>
        <p:spPr bwMode="auto">
          <a:xfrm>
            <a:off x="504825" y="3400425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5892" name="Group 130"/>
          <p:cNvGrpSpPr>
            <a:grpSpLocks/>
          </p:cNvGrpSpPr>
          <p:nvPr/>
        </p:nvGrpSpPr>
        <p:grpSpPr bwMode="auto">
          <a:xfrm>
            <a:off x="676275" y="6022975"/>
            <a:ext cx="2717800" cy="508000"/>
            <a:chOff x="426" y="3794"/>
            <a:chExt cx="1712" cy="320"/>
          </a:xfrm>
        </p:grpSpPr>
        <p:sp>
          <p:nvSpPr>
            <p:cNvPr id="35966" name="Text Box 91"/>
            <p:cNvSpPr txBox="1">
              <a:spLocks noChangeArrowheads="1"/>
            </p:cNvSpPr>
            <p:nvPr/>
          </p:nvSpPr>
          <p:spPr bwMode="auto">
            <a:xfrm>
              <a:off x="426" y="3798"/>
              <a:ext cx="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5967" name="Text Box 92"/>
            <p:cNvSpPr txBox="1">
              <a:spLocks noChangeArrowheads="1"/>
            </p:cNvSpPr>
            <p:nvPr/>
          </p:nvSpPr>
          <p:spPr bwMode="auto">
            <a:xfrm>
              <a:off x="798" y="379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5968" name="Text Box 93"/>
            <p:cNvSpPr txBox="1">
              <a:spLocks noChangeArrowheads="1"/>
            </p:cNvSpPr>
            <p:nvPr/>
          </p:nvSpPr>
          <p:spPr bwMode="auto">
            <a:xfrm>
              <a:off x="567" y="3867"/>
              <a:ext cx="3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  <a:endParaRPr lang="en-US" altLang="en-US" sz="1800" baseline="-25000" dirty="0"/>
            </a:p>
          </p:txBody>
        </p:sp>
        <p:sp>
          <p:nvSpPr>
            <p:cNvPr id="35969" name="Text Box 94"/>
            <p:cNvSpPr txBox="1">
              <a:spLocks noChangeArrowheads="1"/>
            </p:cNvSpPr>
            <p:nvPr/>
          </p:nvSpPr>
          <p:spPr bwMode="auto">
            <a:xfrm>
              <a:off x="1069" y="3859"/>
              <a:ext cx="10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K</a:t>
              </a:r>
              <a:r>
                <a:rPr lang="en-US" altLang="en-US" sz="1800" baseline="-25000" dirty="0"/>
                <a:t>a</a:t>
              </a:r>
              <a:r>
                <a:rPr lang="en-US" altLang="en-US" sz="1800" dirty="0"/>
                <a:t> – 2 c    K</a:t>
              </a:r>
              <a:r>
                <a:rPr lang="en-US" altLang="en-US" sz="1800" baseline="-25000" dirty="0"/>
                <a:t>a</a:t>
              </a:r>
              <a:r>
                <a:rPr lang="en-US" altLang="en-US" sz="1800" dirty="0"/>
                <a:t> </a:t>
              </a:r>
            </a:p>
          </p:txBody>
        </p:sp>
        <p:sp>
          <p:nvSpPr>
            <p:cNvPr id="35970" name="Text Box 97"/>
            <p:cNvSpPr txBox="1">
              <a:spLocks noChangeArrowheads="1"/>
            </p:cNvSpPr>
            <p:nvPr/>
          </p:nvSpPr>
          <p:spPr bwMode="auto">
            <a:xfrm>
              <a:off x="1600" y="3826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ym typeface="Symbol" panose="05050102010706020507" pitchFamily="18" charset="2"/>
                </a:rPr>
                <a:t></a:t>
              </a:r>
            </a:p>
          </p:txBody>
        </p:sp>
        <p:sp>
          <p:nvSpPr>
            <p:cNvPr id="35971" name="Line 98"/>
            <p:cNvSpPr>
              <a:spLocks noChangeShapeType="1"/>
            </p:cNvSpPr>
            <p:nvPr/>
          </p:nvSpPr>
          <p:spPr bwMode="auto">
            <a:xfrm>
              <a:off x="1752" y="3888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893" name="Freeform 101"/>
          <p:cNvSpPr>
            <a:spLocks/>
          </p:cNvSpPr>
          <p:nvPr/>
        </p:nvSpPr>
        <p:spPr bwMode="auto">
          <a:xfrm>
            <a:off x="6319838" y="3721100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94" name="Line 102"/>
          <p:cNvSpPr>
            <a:spLocks noChangeShapeType="1"/>
          </p:cNvSpPr>
          <p:nvPr/>
        </p:nvSpPr>
        <p:spPr bwMode="auto">
          <a:xfrm>
            <a:off x="6997700" y="37211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95" name="Line 103"/>
          <p:cNvSpPr>
            <a:spLocks noChangeShapeType="1"/>
          </p:cNvSpPr>
          <p:nvPr/>
        </p:nvSpPr>
        <p:spPr bwMode="auto">
          <a:xfrm>
            <a:off x="5616575" y="57658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96" name="Rectangle 113"/>
          <p:cNvSpPr>
            <a:spLocks noChangeArrowheads="1"/>
          </p:cNvSpPr>
          <p:nvPr/>
        </p:nvSpPr>
        <p:spPr bwMode="auto">
          <a:xfrm>
            <a:off x="7010400" y="3714750"/>
            <a:ext cx="304800" cy="2047875"/>
          </a:xfrm>
          <a:prstGeom prst="rect">
            <a:avLst/>
          </a:prstGeom>
          <a:solidFill>
            <a:srgbClr val="FFCDC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97" name="Line 114"/>
          <p:cNvSpPr>
            <a:spLocks noChangeShapeType="1"/>
          </p:cNvSpPr>
          <p:nvPr/>
        </p:nvSpPr>
        <p:spPr bwMode="auto">
          <a:xfrm>
            <a:off x="7015163" y="37147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8" name="Line 115"/>
          <p:cNvSpPr>
            <a:spLocks noChangeShapeType="1"/>
          </p:cNvSpPr>
          <p:nvPr/>
        </p:nvSpPr>
        <p:spPr bwMode="auto">
          <a:xfrm>
            <a:off x="7015163" y="38719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9" name="Line 116"/>
          <p:cNvSpPr>
            <a:spLocks noChangeShapeType="1"/>
          </p:cNvSpPr>
          <p:nvPr/>
        </p:nvSpPr>
        <p:spPr bwMode="auto">
          <a:xfrm>
            <a:off x="7015163" y="40290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0" name="Line 117"/>
          <p:cNvSpPr>
            <a:spLocks noChangeShapeType="1"/>
          </p:cNvSpPr>
          <p:nvPr/>
        </p:nvSpPr>
        <p:spPr bwMode="auto">
          <a:xfrm>
            <a:off x="7015163" y="41862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1" name="Line 118"/>
          <p:cNvSpPr>
            <a:spLocks noChangeShapeType="1"/>
          </p:cNvSpPr>
          <p:nvPr/>
        </p:nvSpPr>
        <p:spPr bwMode="auto">
          <a:xfrm>
            <a:off x="7015163" y="434340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2" name="Line 119"/>
          <p:cNvSpPr>
            <a:spLocks noChangeShapeType="1"/>
          </p:cNvSpPr>
          <p:nvPr/>
        </p:nvSpPr>
        <p:spPr bwMode="auto">
          <a:xfrm>
            <a:off x="7015163" y="45021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3" name="Line 120"/>
          <p:cNvSpPr>
            <a:spLocks noChangeShapeType="1"/>
          </p:cNvSpPr>
          <p:nvPr/>
        </p:nvSpPr>
        <p:spPr bwMode="auto">
          <a:xfrm>
            <a:off x="7015163" y="46593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4" name="Line 121"/>
          <p:cNvSpPr>
            <a:spLocks noChangeShapeType="1"/>
          </p:cNvSpPr>
          <p:nvPr/>
        </p:nvSpPr>
        <p:spPr bwMode="auto">
          <a:xfrm>
            <a:off x="7015163" y="48164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5" name="Line 122"/>
          <p:cNvSpPr>
            <a:spLocks noChangeShapeType="1"/>
          </p:cNvSpPr>
          <p:nvPr/>
        </p:nvSpPr>
        <p:spPr bwMode="auto">
          <a:xfrm>
            <a:off x="7015163" y="49736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6" name="Line 123"/>
          <p:cNvSpPr>
            <a:spLocks noChangeShapeType="1"/>
          </p:cNvSpPr>
          <p:nvPr/>
        </p:nvSpPr>
        <p:spPr bwMode="auto">
          <a:xfrm>
            <a:off x="7015163" y="51323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7" name="Line 124"/>
          <p:cNvSpPr>
            <a:spLocks noChangeShapeType="1"/>
          </p:cNvSpPr>
          <p:nvPr/>
        </p:nvSpPr>
        <p:spPr bwMode="auto">
          <a:xfrm>
            <a:off x="7015163" y="52895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8" name="Line 125"/>
          <p:cNvSpPr>
            <a:spLocks noChangeShapeType="1"/>
          </p:cNvSpPr>
          <p:nvPr/>
        </p:nvSpPr>
        <p:spPr bwMode="auto">
          <a:xfrm>
            <a:off x="7015163" y="54467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9" name="Line 126"/>
          <p:cNvSpPr>
            <a:spLocks noChangeShapeType="1"/>
          </p:cNvSpPr>
          <p:nvPr/>
        </p:nvSpPr>
        <p:spPr bwMode="auto">
          <a:xfrm>
            <a:off x="7015163" y="56038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0" name="Line 127"/>
          <p:cNvSpPr>
            <a:spLocks noChangeShapeType="1"/>
          </p:cNvSpPr>
          <p:nvPr/>
        </p:nvSpPr>
        <p:spPr bwMode="auto">
          <a:xfrm>
            <a:off x="7015163" y="576262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1" name="Text Box 128"/>
          <p:cNvSpPr txBox="1">
            <a:spLocks noChangeArrowheads="1"/>
          </p:cNvSpPr>
          <p:nvPr/>
        </p:nvSpPr>
        <p:spPr bwMode="auto">
          <a:xfrm>
            <a:off x="7013575" y="4694238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</a:t>
            </a:r>
          </a:p>
        </p:txBody>
      </p:sp>
      <p:sp>
        <p:nvSpPr>
          <p:cNvPr id="35912" name="Text Box 129"/>
          <p:cNvSpPr txBox="1">
            <a:spLocks noChangeArrowheads="1"/>
          </p:cNvSpPr>
          <p:nvPr/>
        </p:nvSpPr>
        <p:spPr bwMode="auto">
          <a:xfrm>
            <a:off x="6851650" y="3462338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-2c  K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35913" name="Text Box 131"/>
          <p:cNvSpPr txBox="1">
            <a:spLocks noChangeArrowheads="1"/>
          </p:cNvSpPr>
          <p:nvPr/>
        </p:nvSpPr>
        <p:spPr bwMode="auto">
          <a:xfrm>
            <a:off x="6880225" y="5757863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-2c  K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35914" name="Freeform 132"/>
          <p:cNvSpPr>
            <a:spLocks/>
          </p:cNvSpPr>
          <p:nvPr/>
        </p:nvSpPr>
        <p:spPr bwMode="auto">
          <a:xfrm>
            <a:off x="7500938" y="3721100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FF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5915" name="Text Box 133"/>
          <p:cNvSpPr txBox="1">
            <a:spLocks noChangeArrowheads="1"/>
          </p:cNvSpPr>
          <p:nvPr/>
        </p:nvSpPr>
        <p:spPr bwMode="auto">
          <a:xfrm>
            <a:off x="7542213" y="48021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5916" name="Line 134"/>
          <p:cNvSpPr>
            <a:spLocks noChangeShapeType="1"/>
          </p:cNvSpPr>
          <p:nvPr/>
        </p:nvSpPr>
        <p:spPr bwMode="auto">
          <a:xfrm flipH="1">
            <a:off x="7496175" y="5762625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7" name="Line 135"/>
          <p:cNvSpPr>
            <a:spLocks noChangeShapeType="1"/>
          </p:cNvSpPr>
          <p:nvPr/>
        </p:nvSpPr>
        <p:spPr bwMode="auto">
          <a:xfrm flipH="1">
            <a:off x="7486650" y="4124325"/>
            <a:ext cx="139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8" name="Line 136"/>
          <p:cNvSpPr>
            <a:spLocks noChangeShapeType="1"/>
          </p:cNvSpPr>
          <p:nvPr/>
        </p:nvSpPr>
        <p:spPr bwMode="auto">
          <a:xfrm flipH="1">
            <a:off x="7500938" y="4349750"/>
            <a:ext cx="1873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9" name="Line 137"/>
          <p:cNvSpPr>
            <a:spLocks noChangeShapeType="1"/>
          </p:cNvSpPr>
          <p:nvPr/>
        </p:nvSpPr>
        <p:spPr bwMode="auto">
          <a:xfrm flipH="1">
            <a:off x="7500938" y="4579938"/>
            <a:ext cx="2524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0" name="Line 138"/>
          <p:cNvSpPr>
            <a:spLocks noChangeShapeType="1"/>
          </p:cNvSpPr>
          <p:nvPr/>
        </p:nvSpPr>
        <p:spPr bwMode="auto">
          <a:xfrm flipH="1">
            <a:off x="7500938" y="4818063"/>
            <a:ext cx="3317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1" name="Line 139"/>
          <p:cNvSpPr>
            <a:spLocks noChangeShapeType="1"/>
          </p:cNvSpPr>
          <p:nvPr/>
        </p:nvSpPr>
        <p:spPr bwMode="auto">
          <a:xfrm flipH="1">
            <a:off x="7497763" y="5103813"/>
            <a:ext cx="420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2" name="Line 140"/>
          <p:cNvSpPr>
            <a:spLocks noChangeShapeType="1"/>
          </p:cNvSpPr>
          <p:nvPr/>
        </p:nvSpPr>
        <p:spPr bwMode="auto">
          <a:xfrm flipH="1">
            <a:off x="7497763" y="5308600"/>
            <a:ext cx="47783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3" name="Line 141"/>
          <p:cNvSpPr>
            <a:spLocks noChangeShapeType="1"/>
          </p:cNvSpPr>
          <p:nvPr/>
        </p:nvSpPr>
        <p:spPr bwMode="auto">
          <a:xfrm flipH="1">
            <a:off x="7504113" y="5530850"/>
            <a:ext cx="53816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4" name="Text Box 142"/>
          <p:cNvSpPr txBox="1">
            <a:spLocks noChangeArrowheads="1"/>
          </p:cNvSpPr>
          <p:nvPr/>
        </p:nvSpPr>
        <p:spPr bwMode="auto">
          <a:xfrm>
            <a:off x="7246938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5925" name="Text Box 143"/>
          <p:cNvSpPr txBox="1">
            <a:spLocks noChangeArrowheads="1"/>
          </p:cNvSpPr>
          <p:nvPr/>
        </p:nvSpPr>
        <p:spPr bwMode="auto">
          <a:xfrm>
            <a:off x="7885113" y="46878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=</a:t>
            </a:r>
          </a:p>
        </p:txBody>
      </p:sp>
      <p:sp>
        <p:nvSpPr>
          <p:cNvPr id="35926" name="Freeform 144"/>
          <p:cNvSpPr>
            <a:spLocks/>
          </p:cNvSpPr>
          <p:nvPr/>
        </p:nvSpPr>
        <p:spPr bwMode="auto">
          <a:xfrm>
            <a:off x="8412163" y="4741863"/>
            <a:ext cx="319087" cy="1023937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FF00"/>
          </a:solidFill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5927" name="Freeform 146"/>
          <p:cNvSpPr>
            <a:spLocks/>
          </p:cNvSpPr>
          <p:nvPr/>
        </p:nvSpPr>
        <p:spPr bwMode="auto">
          <a:xfrm flipH="1" flipV="1">
            <a:off x="8091488" y="3721100"/>
            <a:ext cx="319087" cy="101441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CDCD"/>
          </a:solidFill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5928" name="Line 147"/>
          <p:cNvSpPr>
            <a:spLocks noChangeShapeType="1"/>
          </p:cNvSpPr>
          <p:nvPr/>
        </p:nvSpPr>
        <p:spPr bwMode="auto">
          <a:xfrm>
            <a:off x="8116888" y="3722688"/>
            <a:ext cx="2952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9" name="Line 148"/>
          <p:cNvSpPr>
            <a:spLocks noChangeShapeType="1"/>
          </p:cNvSpPr>
          <p:nvPr/>
        </p:nvSpPr>
        <p:spPr bwMode="auto">
          <a:xfrm>
            <a:off x="8142288" y="3884613"/>
            <a:ext cx="27146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0" name="Line 149"/>
          <p:cNvSpPr>
            <a:spLocks noChangeShapeType="1"/>
          </p:cNvSpPr>
          <p:nvPr/>
        </p:nvSpPr>
        <p:spPr bwMode="auto">
          <a:xfrm>
            <a:off x="8202613" y="4071938"/>
            <a:ext cx="2159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1" name="Line 150"/>
          <p:cNvSpPr>
            <a:spLocks noChangeShapeType="1"/>
          </p:cNvSpPr>
          <p:nvPr/>
        </p:nvSpPr>
        <p:spPr bwMode="auto">
          <a:xfrm>
            <a:off x="8245475" y="4221163"/>
            <a:ext cx="163513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2" name="Line 151"/>
          <p:cNvSpPr>
            <a:spLocks noChangeShapeType="1"/>
          </p:cNvSpPr>
          <p:nvPr/>
        </p:nvSpPr>
        <p:spPr bwMode="auto">
          <a:xfrm flipV="1">
            <a:off x="8297863" y="4368800"/>
            <a:ext cx="1127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3" name="Line 152"/>
          <p:cNvSpPr>
            <a:spLocks noChangeShapeType="1"/>
          </p:cNvSpPr>
          <p:nvPr/>
        </p:nvSpPr>
        <p:spPr bwMode="auto">
          <a:xfrm flipV="1">
            <a:off x="8356600" y="4545013"/>
            <a:ext cx="571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4" name="Line 153"/>
          <p:cNvSpPr>
            <a:spLocks noChangeShapeType="1"/>
          </p:cNvSpPr>
          <p:nvPr/>
        </p:nvSpPr>
        <p:spPr bwMode="auto">
          <a:xfrm flipH="1">
            <a:off x="8405813" y="5764213"/>
            <a:ext cx="2952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5" name="Line 154"/>
          <p:cNvSpPr>
            <a:spLocks noChangeShapeType="1"/>
          </p:cNvSpPr>
          <p:nvPr/>
        </p:nvSpPr>
        <p:spPr bwMode="auto">
          <a:xfrm flipH="1">
            <a:off x="8415338" y="5602288"/>
            <a:ext cx="2635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6" name="Line 155"/>
          <p:cNvSpPr>
            <a:spLocks noChangeShapeType="1"/>
          </p:cNvSpPr>
          <p:nvPr/>
        </p:nvSpPr>
        <p:spPr bwMode="auto">
          <a:xfrm flipH="1">
            <a:off x="8410575" y="5453063"/>
            <a:ext cx="2174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7" name="Line 157"/>
          <p:cNvSpPr>
            <a:spLocks noChangeShapeType="1"/>
          </p:cNvSpPr>
          <p:nvPr/>
        </p:nvSpPr>
        <p:spPr bwMode="auto">
          <a:xfrm flipH="1" flipV="1">
            <a:off x="8405813" y="5011738"/>
            <a:ext cx="90487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8" name="Line 158"/>
          <p:cNvSpPr>
            <a:spLocks noChangeShapeType="1"/>
          </p:cNvSpPr>
          <p:nvPr/>
        </p:nvSpPr>
        <p:spPr bwMode="auto">
          <a:xfrm flipH="1">
            <a:off x="8408988" y="5192713"/>
            <a:ext cx="142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9" name="Line 159"/>
          <p:cNvSpPr>
            <a:spLocks noChangeShapeType="1"/>
          </p:cNvSpPr>
          <p:nvPr/>
        </p:nvSpPr>
        <p:spPr bwMode="auto">
          <a:xfrm flipH="1">
            <a:off x="8410575" y="5326063"/>
            <a:ext cx="1793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40" name="Text Box 160"/>
          <p:cNvSpPr txBox="1">
            <a:spLocks noChangeArrowheads="1"/>
          </p:cNvSpPr>
          <p:nvPr/>
        </p:nvSpPr>
        <p:spPr bwMode="auto">
          <a:xfrm>
            <a:off x="8185150" y="377031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</a:t>
            </a:r>
          </a:p>
        </p:txBody>
      </p:sp>
      <p:sp>
        <p:nvSpPr>
          <p:cNvPr id="35941" name="Text Box 161"/>
          <p:cNvSpPr txBox="1">
            <a:spLocks noChangeArrowheads="1"/>
          </p:cNvSpPr>
          <p:nvPr/>
        </p:nvSpPr>
        <p:spPr bwMode="auto">
          <a:xfrm>
            <a:off x="8388350" y="5253038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+</a:t>
            </a:r>
          </a:p>
        </p:txBody>
      </p:sp>
      <p:sp>
        <p:nvSpPr>
          <p:cNvPr id="35942" name="Text Box 162"/>
          <p:cNvSpPr txBox="1">
            <a:spLocks noChangeArrowheads="1"/>
          </p:cNvSpPr>
          <p:nvPr/>
        </p:nvSpPr>
        <p:spPr bwMode="auto">
          <a:xfrm>
            <a:off x="7889875" y="3433763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-2c  K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35943" name="Text Box 163"/>
          <p:cNvSpPr txBox="1">
            <a:spLocks noChangeArrowheads="1"/>
          </p:cNvSpPr>
          <p:nvPr/>
        </p:nvSpPr>
        <p:spPr bwMode="auto">
          <a:xfrm>
            <a:off x="7469188" y="5719763"/>
            <a:ext cx="814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g</a:t>
            </a:r>
            <a:r>
              <a:rPr lang="en-US" altLang="en-US" sz="1400" dirty="0"/>
              <a:t> H K</a:t>
            </a:r>
            <a:r>
              <a:rPr lang="en-US" altLang="en-US" sz="1400" baseline="-25000" dirty="0"/>
              <a:t>a</a:t>
            </a:r>
          </a:p>
        </p:txBody>
      </p:sp>
      <p:grpSp>
        <p:nvGrpSpPr>
          <p:cNvPr id="35944" name="Group 167"/>
          <p:cNvGrpSpPr>
            <a:grpSpLocks/>
          </p:cNvGrpSpPr>
          <p:nvPr/>
        </p:nvGrpSpPr>
        <p:grpSpPr bwMode="auto">
          <a:xfrm>
            <a:off x="7177088" y="3516313"/>
            <a:ext cx="192087" cy="149225"/>
            <a:chOff x="4550" y="2040"/>
            <a:chExt cx="148" cy="108"/>
          </a:xfrm>
        </p:grpSpPr>
        <p:sp>
          <p:nvSpPr>
            <p:cNvPr id="35963" name="Line 164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4" name="Line 165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5" name="Line 166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945" name="Group 168"/>
          <p:cNvGrpSpPr>
            <a:grpSpLocks/>
          </p:cNvGrpSpPr>
          <p:nvPr/>
        </p:nvGrpSpPr>
        <p:grpSpPr bwMode="auto">
          <a:xfrm>
            <a:off x="8220075" y="3494088"/>
            <a:ext cx="192088" cy="149225"/>
            <a:chOff x="4550" y="2040"/>
            <a:chExt cx="148" cy="108"/>
          </a:xfrm>
        </p:grpSpPr>
        <p:sp>
          <p:nvSpPr>
            <p:cNvPr id="35960" name="Line 169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1" name="Line 170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2" name="Line 171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946" name="Group 172"/>
          <p:cNvGrpSpPr>
            <a:grpSpLocks/>
          </p:cNvGrpSpPr>
          <p:nvPr/>
        </p:nvGrpSpPr>
        <p:grpSpPr bwMode="auto">
          <a:xfrm>
            <a:off x="7205663" y="5824538"/>
            <a:ext cx="192087" cy="149225"/>
            <a:chOff x="4550" y="2040"/>
            <a:chExt cx="148" cy="108"/>
          </a:xfrm>
        </p:grpSpPr>
        <p:sp>
          <p:nvSpPr>
            <p:cNvPr id="35957" name="Line 173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8" name="Line 174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9" name="Line 175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947" name="Text Box 176"/>
          <p:cNvSpPr txBox="1">
            <a:spLocks noChangeArrowheads="1"/>
          </p:cNvSpPr>
          <p:nvPr/>
        </p:nvSpPr>
        <p:spPr bwMode="auto">
          <a:xfrm>
            <a:off x="8050213" y="5737225"/>
            <a:ext cx="8143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Symbol" panose="05050102010706020507" pitchFamily="18" charset="2"/>
              </a:rPr>
              <a:t>g</a:t>
            </a:r>
            <a:r>
              <a:rPr lang="en-US" altLang="en-US" sz="1000" dirty="0"/>
              <a:t> H K</a:t>
            </a:r>
            <a:r>
              <a:rPr lang="en-US" altLang="en-US" sz="1000" baseline="-25000" dirty="0"/>
              <a:t>a</a:t>
            </a:r>
          </a:p>
        </p:txBody>
      </p:sp>
      <p:sp>
        <p:nvSpPr>
          <p:cNvPr id="35948" name="Text Box 177"/>
          <p:cNvSpPr txBox="1">
            <a:spLocks noChangeArrowheads="1"/>
          </p:cNvSpPr>
          <p:nvPr/>
        </p:nvSpPr>
        <p:spPr bwMode="auto">
          <a:xfrm>
            <a:off x="8529638" y="5730875"/>
            <a:ext cx="563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/>
              <a:t>-2c  K</a:t>
            </a:r>
            <a:r>
              <a:rPr lang="en-US" altLang="en-US" sz="1000" baseline="-25000" dirty="0"/>
              <a:t>a</a:t>
            </a:r>
          </a:p>
        </p:txBody>
      </p:sp>
      <p:grpSp>
        <p:nvGrpSpPr>
          <p:cNvPr id="35949" name="Group 178"/>
          <p:cNvGrpSpPr>
            <a:grpSpLocks/>
          </p:cNvGrpSpPr>
          <p:nvPr/>
        </p:nvGrpSpPr>
        <p:grpSpPr bwMode="auto">
          <a:xfrm>
            <a:off x="8829675" y="5788025"/>
            <a:ext cx="125413" cy="125413"/>
            <a:chOff x="4550" y="2040"/>
            <a:chExt cx="148" cy="108"/>
          </a:xfrm>
        </p:grpSpPr>
        <p:sp>
          <p:nvSpPr>
            <p:cNvPr id="35954" name="Line 179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5" name="Line 180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6" name="Line 181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950" name="Text Box 182"/>
          <p:cNvSpPr txBox="1">
            <a:spLocks noChangeArrowheads="1"/>
          </p:cNvSpPr>
          <p:nvPr/>
        </p:nvSpPr>
        <p:spPr bwMode="auto">
          <a:xfrm>
            <a:off x="7888288" y="1071563"/>
            <a:ext cx="560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g</a:t>
            </a:r>
            <a:r>
              <a:rPr lang="en-US" altLang="en-US" sz="1800" dirty="0"/>
              <a:t>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f </a:t>
            </a:r>
            <a:r>
              <a:rPr lang="en-US" altLang="en-US" sz="1800" dirty="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c=</a:t>
            </a:r>
          </a:p>
        </p:txBody>
      </p:sp>
      <p:sp>
        <p:nvSpPr>
          <p:cNvPr id="35951" name="Text Box 183"/>
          <p:cNvSpPr txBox="1">
            <a:spLocks noChangeArrowheads="1"/>
          </p:cNvSpPr>
          <p:nvPr/>
        </p:nvSpPr>
        <p:spPr bwMode="auto">
          <a:xfrm>
            <a:off x="8239125" y="11287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5952" name="Text Box 184"/>
          <p:cNvSpPr txBox="1">
            <a:spLocks noChangeArrowheads="1"/>
          </p:cNvSpPr>
          <p:nvPr/>
        </p:nvSpPr>
        <p:spPr bwMode="auto">
          <a:xfrm>
            <a:off x="8267700" y="14239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5953" name="Text Box 185"/>
          <p:cNvSpPr txBox="1">
            <a:spLocks noChangeArrowheads="1"/>
          </p:cNvSpPr>
          <p:nvPr/>
        </p:nvSpPr>
        <p:spPr bwMode="auto">
          <a:xfrm>
            <a:off x="8258175" y="167163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095625" y="3762375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increasing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3751263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active earth pressure</a:t>
            </a:r>
            <a:endParaRPr lang="en-AU" altLang="en-US" sz="1200" dirty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03200" y="254000"/>
            <a:ext cx="6684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Rankine’s Passive Earth Pressure in c-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6869" name="Line 40"/>
          <p:cNvSpPr>
            <a:spLocks noChangeShapeType="1"/>
          </p:cNvSpPr>
          <p:nvPr/>
        </p:nvSpPr>
        <p:spPr bwMode="auto">
          <a:xfrm flipV="1">
            <a:off x="279400" y="3490913"/>
            <a:ext cx="564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6870" name="Line 41"/>
          <p:cNvSpPr>
            <a:spLocks noChangeShapeType="1"/>
          </p:cNvSpPr>
          <p:nvPr/>
        </p:nvSpPr>
        <p:spPr bwMode="auto">
          <a:xfrm flipV="1">
            <a:off x="279400" y="1819275"/>
            <a:ext cx="0" cy="167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6871" name="Line 42"/>
          <p:cNvSpPr>
            <a:spLocks noChangeShapeType="1"/>
          </p:cNvSpPr>
          <p:nvPr/>
        </p:nvSpPr>
        <p:spPr bwMode="auto">
          <a:xfrm flipV="1">
            <a:off x="279400" y="1322388"/>
            <a:ext cx="5353050" cy="1816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6872" name="Text Box 43"/>
          <p:cNvSpPr txBox="1">
            <a:spLocks noChangeArrowheads="1"/>
          </p:cNvSpPr>
          <p:nvPr/>
        </p:nvSpPr>
        <p:spPr bwMode="auto">
          <a:xfrm>
            <a:off x="25400" y="1717675"/>
            <a:ext cx="25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73" name="Text Box 44"/>
          <p:cNvSpPr txBox="1">
            <a:spLocks noChangeArrowheads="1"/>
          </p:cNvSpPr>
          <p:nvPr/>
        </p:nvSpPr>
        <p:spPr bwMode="auto">
          <a:xfrm>
            <a:off x="5410200" y="3373438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AU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endParaRPr lang="en-AU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36874" name="Text Box 45"/>
          <p:cNvSpPr txBox="1">
            <a:spLocks noChangeArrowheads="1"/>
          </p:cNvSpPr>
          <p:nvPr/>
        </p:nvSpPr>
        <p:spPr bwMode="auto">
          <a:xfrm rot="-1143188">
            <a:off x="3971925" y="1298575"/>
            <a:ext cx="1601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failure envelope</a:t>
            </a:r>
            <a:endParaRPr lang="en-AU" altLang="en-US" sz="1400" dirty="0">
              <a:solidFill>
                <a:srgbClr val="FF0000"/>
              </a:solidFill>
            </a:endParaRPr>
          </a:p>
        </p:txBody>
      </p:sp>
      <p:sp>
        <p:nvSpPr>
          <p:cNvPr id="36875" name="Arc 46"/>
          <p:cNvSpPr>
            <a:spLocks/>
          </p:cNvSpPr>
          <p:nvPr/>
        </p:nvSpPr>
        <p:spPr bwMode="auto">
          <a:xfrm rot="-5400000">
            <a:off x="1918494" y="2864644"/>
            <a:ext cx="469900" cy="8112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76" name="Text Box 47"/>
          <p:cNvSpPr txBox="1">
            <a:spLocks noChangeArrowheads="1"/>
          </p:cNvSpPr>
          <p:nvPr/>
        </p:nvSpPr>
        <p:spPr bwMode="auto">
          <a:xfrm>
            <a:off x="2355850" y="3465513"/>
            <a:ext cx="61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77" name="Arc 48"/>
          <p:cNvSpPr>
            <a:spLocks/>
          </p:cNvSpPr>
          <p:nvPr/>
        </p:nvSpPr>
        <p:spPr bwMode="auto">
          <a:xfrm rot="-5400000">
            <a:off x="1817688" y="2763837"/>
            <a:ext cx="520700" cy="9620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78" name="Arc 49"/>
          <p:cNvSpPr>
            <a:spLocks/>
          </p:cNvSpPr>
          <p:nvPr/>
        </p:nvSpPr>
        <p:spPr bwMode="auto">
          <a:xfrm rot="-5400000">
            <a:off x="1377950" y="2324100"/>
            <a:ext cx="819150" cy="154305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79" name="Arc 50"/>
          <p:cNvSpPr>
            <a:spLocks/>
          </p:cNvSpPr>
          <p:nvPr/>
        </p:nvSpPr>
        <p:spPr bwMode="auto">
          <a:xfrm rot="-5400000">
            <a:off x="1690688" y="2636837"/>
            <a:ext cx="622300" cy="11144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80" name="Text Box 51"/>
          <p:cNvSpPr txBox="1">
            <a:spLocks noChangeArrowheads="1"/>
          </p:cNvSpPr>
          <p:nvPr/>
        </p:nvSpPr>
        <p:spPr bwMode="auto">
          <a:xfrm>
            <a:off x="798513" y="3398838"/>
            <a:ext cx="58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81" name="Text Box 52"/>
          <p:cNvSpPr txBox="1">
            <a:spLocks noChangeArrowheads="1"/>
          </p:cNvSpPr>
          <p:nvPr/>
        </p:nvSpPr>
        <p:spPr bwMode="auto">
          <a:xfrm>
            <a:off x="1597025" y="3457575"/>
            <a:ext cx="690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82" name="Line 53"/>
          <p:cNvSpPr>
            <a:spLocks noChangeShapeType="1"/>
          </p:cNvSpPr>
          <p:nvPr/>
        </p:nvSpPr>
        <p:spPr bwMode="auto">
          <a:xfrm flipV="1">
            <a:off x="3278188" y="3733800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3" name="Line 54"/>
          <p:cNvSpPr>
            <a:spLocks noChangeShapeType="1"/>
          </p:cNvSpPr>
          <p:nvPr/>
        </p:nvSpPr>
        <p:spPr bwMode="auto">
          <a:xfrm>
            <a:off x="3262313" y="36004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4" name="Line 55"/>
          <p:cNvSpPr>
            <a:spLocks noChangeShapeType="1"/>
          </p:cNvSpPr>
          <p:nvPr/>
        </p:nvSpPr>
        <p:spPr bwMode="auto">
          <a:xfrm flipV="1">
            <a:off x="639763" y="3581400"/>
            <a:ext cx="22860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5" name="Line 56"/>
          <p:cNvSpPr>
            <a:spLocks noChangeShapeType="1"/>
          </p:cNvSpPr>
          <p:nvPr/>
        </p:nvSpPr>
        <p:spPr bwMode="auto">
          <a:xfrm flipV="1">
            <a:off x="996950" y="2713038"/>
            <a:ext cx="466725" cy="769937"/>
          </a:xfrm>
          <a:prstGeom prst="line">
            <a:avLst/>
          </a:prstGeom>
          <a:noFill/>
          <a:ln w="9525">
            <a:solidFill>
              <a:schemeClr val="bg2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6" name="Line 57"/>
          <p:cNvSpPr>
            <a:spLocks noChangeShapeType="1"/>
          </p:cNvSpPr>
          <p:nvPr/>
        </p:nvSpPr>
        <p:spPr bwMode="auto">
          <a:xfrm>
            <a:off x="4972050" y="1552575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7" name="Text Box 58"/>
          <p:cNvSpPr txBox="1">
            <a:spLocks noChangeArrowheads="1"/>
          </p:cNvSpPr>
          <p:nvPr/>
        </p:nvSpPr>
        <p:spPr bwMode="auto">
          <a:xfrm>
            <a:off x="5270500" y="1266825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6888" name="Oval 59"/>
          <p:cNvSpPr>
            <a:spLocks noChangeArrowheads="1"/>
          </p:cNvSpPr>
          <p:nvPr/>
        </p:nvSpPr>
        <p:spPr bwMode="auto">
          <a:xfrm>
            <a:off x="1431925" y="2732088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889" name="Oval 60"/>
          <p:cNvSpPr>
            <a:spLocks noChangeArrowheads="1"/>
          </p:cNvSpPr>
          <p:nvPr/>
        </p:nvSpPr>
        <p:spPr bwMode="auto">
          <a:xfrm>
            <a:off x="954088" y="3475038"/>
            <a:ext cx="36512" cy="36512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890" name="Oval 61"/>
          <p:cNvSpPr>
            <a:spLocks noChangeArrowheads="1"/>
          </p:cNvSpPr>
          <p:nvPr/>
        </p:nvSpPr>
        <p:spPr bwMode="auto">
          <a:xfrm>
            <a:off x="1733550" y="3476625"/>
            <a:ext cx="36513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891" name="Oval 62"/>
          <p:cNvSpPr>
            <a:spLocks noChangeArrowheads="1"/>
          </p:cNvSpPr>
          <p:nvPr/>
        </p:nvSpPr>
        <p:spPr bwMode="auto">
          <a:xfrm>
            <a:off x="2541588" y="3470275"/>
            <a:ext cx="34925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6863" name="Text Box 6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6893" name="Arc 72"/>
          <p:cNvSpPr>
            <a:spLocks/>
          </p:cNvSpPr>
          <p:nvPr/>
        </p:nvSpPr>
        <p:spPr bwMode="auto">
          <a:xfrm rot="-5400000">
            <a:off x="3293269" y="1227931"/>
            <a:ext cx="1562100" cy="2992438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4" name="Arc 73"/>
          <p:cNvSpPr>
            <a:spLocks/>
          </p:cNvSpPr>
          <p:nvPr/>
        </p:nvSpPr>
        <p:spPr bwMode="auto">
          <a:xfrm rot="-5400000">
            <a:off x="2718594" y="2955132"/>
            <a:ext cx="388937" cy="6731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5" name="Arc 74"/>
          <p:cNvSpPr>
            <a:spLocks/>
          </p:cNvSpPr>
          <p:nvPr/>
        </p:nvSpPr>
        <p:spPr bwMode="auto">
          <a:xfrm rot="-5400000">
            <a:off x="2907507" y="2258219"/>
            <a:ext cx="906462" cy="156845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6" name="Arc 75"/>
          <p:cNvSpPr>
            <a:spLocks/>
          </p:cNvSpPr>
          <p:nvPr/>
        </p:nvSpPr>
        <p:spPr bwMode="auto">
          <a:xfrm rot="-5400000">
            <a:off x="3009900" y="1822451"/>
            <a:ext cx="1239837" cy="21447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7" name="Line 81"/>
          <p:cNvSpPr>
            <a:spLocks noChangeShapeType="1"/>
          </p:cNvSpPr>
          <p:nvPr/>
        </p:nvSpPr>
        <p:spPr bwMode="auto">
          <a:xfrm flipH="1" flipV="1">
            <a:off x="3505200" y="2047875"/>
            <a:ext cx="2066925" cy="14382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8" name="Freeform 82"/>
          <p:cNvSpPr>
            <a:spLocks/>
          </p:cNvSpPr>
          <p:nvPr/>
        </p:nvSpPr>
        <p:spPr bwMode="auto">
          <a:xfrm flipH="1">
            <a:off x="5222875" y="3346450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99" name="Oval 83"/>
          <p:cNvSpPr>
            <a:spLocks noChangeArrowheads="1"/>
          </p:cNvSpPr>
          <p:nvPr/>
        </p:nvSpPr>
        <p:spPr bwMode="auto">
          <a:xfrm>
            <a:off x="3489325" y="2036763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00" name="Rectangle 84"/>
          <p:cNvSpPr>
            <a:spLocks noChangeArrowheads="1"/>
          </p:cNvSpPr>
          <p:nvPr/>
        </p:nvSpPr>
        <p:spPr bwMode="auto">
          <a:xfrm>
            <a:off x="5200650" y="1931988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passive earth pressure</a:t>
            </a:r>
            <a:endParaRPr lang="en-AU" altLang="en-US" sz="1200" dirty="0"/>
          </a:p>
        </p:txBody>
      </p:sp>
      <p:sp>
        <p:nvSpPr>
          <p:cNvPr id="36901" name="Rectangle 85"/>
          <p:cNvSpPr>
            <a:spLocks noChangeArrowheads="1"/>
          </p:cNvSpPr>
          <p:nvPr/>
        </p:nvSpPr>
        <p:spPr bwMode="auto">
          <a:xfrm>
            <a:off x="4191000" y="3248025"/>
            <a:ext cx="1028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02" name="Text Box 86"/>
          <p:cNvSpPr txBox="1">
            <a:spLocks noChangeArrowheads="1"/>
          </p:cNvSpPr>
          <p:nvPr/>
        </p:nvSpPr>
        <p:spPr bwMode="auto">
          <a:xfrm>
            <a:off x="4305300" y="3189288"/>
            <a:ext cx="1030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- f/2</a:t>
            </a:r>
          </a:p>
        </p:txBody>
      </p:sp>
      <p:sp>
        <p:nvSpPr>
          <p:cNvPr id="36903" name="Line 87"/>
          <p:cNvSpPr>
            <a:spLocks noChangeShapeType="1"/>
          </p:cNvSpPr>
          <p:nvPr/>
        </p:nvSpPr>
        <p:spPr bwMode="auto">
          <a:xfrm flipH="1">
            <a:off x="5572125" y="2371725"/>
            <a:ext cx="171450" cy="1076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04" name="Freeform 88"/>
          <p:cNvSpPr>
            <a:spLocks/>
          </p:cNvSpPr>
          <p:nvPr/>
        </p:nvSpPr>
        <p:spPr bwMode="auto">
          <a:xfrm>
            <a:off x="6700838" y="10445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5" name="Line 89"/>
          <p:cNvSpPr>
            <a:spLocks noChangeShapeType="1"/>
          </p:cNvSpPr>
          <p:nvPr/>
        </p:nvSpPr>
        <p:spPr bwMode="auto">
          <a:xfrm>
            <a:off x="7378700" y="10445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6" name="Line 90"/>
          <p:cNvSpPr>
            <a:spLocks noChangeShapeType="1"/>
          </p:cNvSpPr>
          <p:nvPr/>
        </p:nvSpPr>
        <p:spPr bwMode="auto">
          <a:xfrm>
            <a:off x="5997575" y="30892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7" name="Rectangle 91"/>
          <p:cNvSpPr>
            <a:spLocks noChangeArrowheads="1"/>
          </p:cNvSpPr>
          <p:nvPr/>
        </p:nvSpPr>
        <p:spPr bwMode="auto">
          <a:xfrm>
            <a:off x="7394575" y="22907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08" name="Line 92"/>
          <p:cNvSpPr>
            <a:spLocks noChangeShapeType="1"/>
          </p:cNvSpPr>
          <p:nvPr/>
        </p:nvSpPr>
        <p:spPr bwMode="auto">
          <a:xfrm>
            <a:off x="7418388" y="17383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9" name="Line 93"/>
          <p:cNvSpPr>
            <a:spLocks noChangeShapeType="1"/>
          </p:cNvSpPr>
          <p:nvPr/>
        </p:nvSpPr>
        <p:spPr bwMode="auto">
          <a:xfrm flipH="1">
            <a:off x="7448550" y="2320925"/>
            <a:ext cx="319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0" name="Text Box 94"/>
          <p:cNvSpPr txBox="1">
            <a:spLocks noChangeArrowheads="1"/>
          </p:cNvSpPr>
          <p:nvPr/>
        </p:nvSpPr>
        <p:spPr bwMode="auto">
          <a:xfrm>
            <a:off x="7359650" y="15303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11" name="Text Box 95"/>
          <p:cNvSpPr txBox="1">
            <a:spLocks noChangeArrowheads="1"/>
          </p:cNvSpPr>
          <p:nvPr/>
        </p:nvSpPr>
        <p:spPr bwMode="auto">
          <a:xfrm>
            <a:off x="7731125" y="20415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12" name="Line 96"/>
          <p:cNvSpPr>
            <a:spLocks noChangeShapeType="1"/>
          </p:cNvSpPr>
          <p:nvPr/>
        </p:nvSpPr>
        <p:spPr bwMode="auto">
          <a:xfrm flipH="1" flipV="1">
            <a:off x="7394575" y="89217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3" name="Line 97"/>
          <p:cNvSpPr>
            <a:spLocks noChangeShapeType="1"/>
          </p:cNvSpPr>
          <p:nvPr/>
        </p:nvSpPr>
        <p:spPr bwMode="auto">
          <a:xfrm>
            <a:off x="7413625" y="9715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4" name="Text Box 98"/>
          <p:cNvSpPr txBox="1">
            <a:spLocks noChangeArrowheads="1"/>
          </p:cNvSpPr>
          <p:nvPr/>
        </p:nvSpPr>
        <p:spPr bwMode="auto">
          <a:xfrm flipH="1">
            <a:off x="7159625" y="6985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915" name="Freeform 99"/>
          <p:cNvSpPr>
            <a:spLocks/>
          </p:cNvSpPr>
          <p:nvPr/>
        </p:nvSpPr>
        <p:spPr bwMode="auto">
          <a:xfrm>
            <a:off x="6110288" y="3721100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6" name="Line 100"/>
          <p:cNvSpPr>
            <a:spLocks noChangeShapeType="1"/>
          </p:cNvSpPr>
          <p:nvPr/>
        </p:nvSpPr>
        <p:spPr bwMode="auto">
          <a:xfrm>
            <a:off x="6788150" y="37211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7" name="Line 101"/>
          <p:cNvSpPr>
            <a:spLocks noChangeShapeType="1"/>
          </p:cNvSpPr>
          <p:nvPr/>
        </p:nvSpPr>
        <p:spPr bwMode="auto">
          <a:xfrm>
            <a:off x="5407025" y="57658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8" name="Rectangle 102"/>
          <p:cNvSpPr>
            <a:spLocks noChangeArrowheads="1"/>
          </p:cNvSpPr>
          <p:nvPr/>
        </p:nvSpPr>
        <p:spPr bwMode="auto">
          <a:xfrm flipH="1">
            <a:off x="6800850" y="3714750"/>
            <a:ext cx="304800" cy="2047875"/>
          </a:xfrm>
          <a:prstGeom prst="rect">
            <a:avLst/>
          </a:prstGeom>
          <a:solidFill>
            <a:srgbClr val="FFCDC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19" name="Line 103"/>
          <p:cNvSpPr>
            <a:spLocks noChangeShapeType="1"/>
          </p:cNvSpPr>
          <p:nvPr/>
        </p:nvSpPr>
        <p:spPr bwMode="auto">
          <a:xfrm flipH="1">
            <a:off x="6805613" y="37147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0" name="Line 104"/>
          <p:cNvSpPr>
            <a:spLocks noChangeShapeType="1"/>
          </p:cNvSpPr>
          <p:nvPr/>
        </p:nvSpPr>
        <p:spPr bwMode="auto">
          <a:xfrm flipH="1">
            <a:off x="6805613" y="38719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1" name="Line 105"/>
          <p:cNvSpPr>
            <a:spLocks noChangeShapeType="1"/>
          </p:cNvSpPr>
          <p:nvPr/>
        </p:nvSpPr>
        <p:spPr bwMode="auto">
          <a:xfrm flipH="1">
            <a:off x="6805613" y="40290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2" name="Line 106"/>
          <p:cNvSpPr>
            <a:spLocks noChangeShapeType="1"/>
          </p:cNvSpPr>
          <p:nvPr/>
        </p:nvSpPr>
        <p:spPr bwMode="auto">
          <a:xfrm flipH="1">
            <a:off x="6805613" y="41862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3" name="Line 107"/>
          <p:cNvSpPr>
            <a:spLocks noChangeShapeType="1"/>
          </p:cNvSpPr>
          <p:nvPr/>
        </p:nvSpPr>
        <p:spPr bwMode="auto">
          <a:xfrm flipH="1">
            <a:off x="6805613" y="434340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4" name="Line 108"/>
          <p:cNvSpPr>
            <a:spLocks noChangeShapeType="1"/>
          </p:cNvSpPr>
          <p:nvPr/>
        </p:nvSpPr>
        <p:spPr bwMode="auto">
          <a:xfrm flipH="1">
            <a:off x="6805613" y="45021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5" name="Line 109"/>
          <p:cNvSpPr>
            <a:spLocks noChangeShapeType="1"/>
          </p:cNvSpPr>
          <p:nvPr/>
        </p:nvSpPr>
        <p:spPr bwMode="auto">
          <a:xfrm flipH="1">
            <a:off x="6805613" y="46593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6" name="Line 110"/>
          <p:cNvSpPr>
            <a:spLocks noChangeShapeType="1"/>
          </p:cNvSpPr>
          <p:nvPr/>
        </p:nvSpPr>
        <p:spPr bwMode="auto">
          <a:xfrm flipH="1">
            <a:off x="6805613" y="48164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7" name="Line 111"/>
          <p:cNvSpPr>
            <a:spLocks noChangeShapeType="1"/>
          </p:cNvSpPr>
          <p:nvPr/>
        </p:nvSpPr>
        <p:spPr bwMode="auto">
          <a:xfrm flipH="1">
            <a:off x="6805613" y="49736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8" name="Line 112"/>
          <p:cNvSpPr>
            <a:spLocks noChangeShapeType="1"/>
          </p:cNvSpPr>
          <p:nvPr/>
        </p:nvSpPr>
        <p:spPr bwMode="auto">
          <a:xfrm flipH="1">
            <a:off x="6805613" y="51323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9" name="Line 113"/>
          <p:cNvSpPr>
            <a:spLocks noChangeShapeType="1"/>
          </p:cNvSpPr>
          <p:nvPr/>
        </p:nvSpPr>
        <p:spPr bwMode="auto">
          <a:xfrm flipH="1">
            <a:off x="6805613" y="52895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0" name="Line 114"/>
          <p:cNvSpPr>
            <a:spLocks noChangeShapeType="1"/>
          </p:cNvSpPr>
          <p:nvPr/>
        </p:nvSpPr>
        <p:spPr bwMode="auto">
          <a:xfrm flipH="1">
            <a:off x="6805613" y="54467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1" name="Line 115"/>
          <p:cNvSpPr>
            <a:spLocks noChangeShapeType="1"/>
          </p:cNvSpPr>
          <p:nvPr/>
        </p:nvSpPr>
        <p:spPr bwMode="auto">
          <a:xfrm flipH="1">
            <a:off x="6805613" y="56038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2" name="Line 116"/>
          <p:cNvSpPr>
            <a:spLocks noChangeShapeType="1"/>
          </p:cNvSpPr>
          <p:nvPr/>
        </p:nvSpPr>
        <p:spPr bwMode="auto">
          <a:xfrm flipH="1">
            <a:off x="6805613" y="576262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3" name="Text Box 117"/>
          <p:cNvSpPr txBox="1">
            <a:spLocks noChangeArrowheads="1"/>
          </p:cNvSpPr>
          <p:nvPr/>
        </p:nvSpPr>
        <p:spPr bwMode="auto">
          <a:xfrm flipH="1">
            <a:off x="6789738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34" name="Text Box 119"/>
          <p:cNvSpPr txBox="1">
            <a:spLocks noChangeArrowheads="1"/>
          </p:cNvSpPr>
          <p:nvPr/>
        </p:nvSpPr>
        <p:spPr bwMode="auto">
          <a:xfrm>
            <a:off x="6584950" y="5795963"/>
            <a:ext cx="677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+2c  K</a:t>
            </a:r>
            <a:r>
              <a:rPr lang="en-US" altLang="en-US" sz="1200" baseline="-25000" dirty="0"/>
              <a:t>p</a:t>
            </a:r>
          </a:p>
        </p:txBody>
      </p:sp>
      <p:sp>
        <p:nvSpPr>
          <p:cNvPr id="36935" name="Freeform 120"/>
          <p:cNvSpPr>
            <a:spLocks/>
          </p:cNvSpPr>
          <p:nvPr/>
        </p:nvSpPr>
        <p:spPr bwMode="auto">
          <a:xfrm>
            <a:off x="7291388" y="3721100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FF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936" name="Text Box 121"/>
          <p:cNvSpPr txBox="1">
            <a:spLocks noChangeArrowheads="1"/>
          </p:cNvSpPr>
          <p:nvPr/>
        </p:nvSpPr>
        <p:spPr bwMode="auto">
          <a:xfrm>
            <a:off x="7332663" y="48021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37" name="Line 122"/>
          <p:cNvSpPr>
            <a:spLocks noChangeShapeType="1"/>
          </p:cNvSpPr>
          <p:nvPr/>
        </p:nvSpPr>
        <p:spPr bwMode="auto">
          <a:xfrm flipH="1">
            <a:off x="7286625" y="5762625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8" name="Line 123"/>
          <p:cNvSpPr>
            <a:spLocks noChangeShapeType="1"/>
          </p:cNvSpPr>
          <p:nvPr/>
        </p:nvSpPr>
        <p:spPr bwMode="auto">
          <a:xfrm flipH="1">
            <a:off x="7277100" y="4124325"/>
            <a:ext cx="139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9" name="Line 124"/>
          <p:cNvSpPr>
            <a:spLocks noChangeShapeType="1"/>
          </p:cNvSpPr>
          <p:nvPr/>
        </p:nvSpPr>
        <p:spPr bwMode="auto">
          <a:xfrm flipH="1">
            <a:off x="7291388" y="4349750"/>
            <a:ext cx="1873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0" name="Line 125"/>
          <p:cNvSpPr>
            <a:spLocks noChangeShapeType="1"/>
          </p:cNvSpPr>
          <p:nvPr/>
        </p:nvSpPr>
        <p:spPr bwMode="auto">
          <a:xfrm flipH="1">
            <a:off x="7291388" y="4579938"/>
            <a:ext cx="2524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1" name="Line 126"/>
          <p:cNvSpPr>
            <a:spLocks noChangeShapeType="1"/>
          </p:cNvSpPr>
          <p:nvPr/>
        </p:nvSpPr>
        <p:spPr bwMode="auto">
          <a:xfrm flipH="1">
            <a:off x="7291388" y="4818063"/>
            <a:ext cx="3317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2" name="Line 127"/>
          <p:cNvSpPr>
            <a:spLocks noChangeShapeType="1"/>
          </p:cNvSpPr>
          <p:nvPr/>
        </p:nvSpPr>
        <p:spPr bwMode="auto">
          <a:xfrm flipH="1">
            <a:off x="7288213" y="5103813"/>
            <a:ext cx="420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3" name="Line 128"/>
          <p:cNvSpPr>
            <a:spLocks noChangeShapeType="1"/>
          </p:cNvSpPr>
          <p:nvPr/>
        </p:nvSpPr>
        <p:spPr bwMode="auto">
          <a:xfrm flipH="1">
            <a:off x="7288213" y="5308600"/>
            <a:ext cx="47783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4" name="Line 129"/>
          <p:cNvSpPr>
            <a:spLocks noChangeShapeType="1"/>
          </p:cNvSpPr>
          <p:nvPr/>
        </p:nvSpPr>
        <p:spPr bwMode="auto">
          <a:xfrm flipH="1">
            <a:off x="7294563" y="5530850"/>
            <a:ext cx="53816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5" name="Text Box 130"/>
          <p:cNvSpPr txBox="1">
            <a:spLocks noChangeArrowheads="1"/>
          </p:cNvSpPr>
          <p:nvPr/>
        </p:nvSpPr>
        <p:spPr bwMode="auto">
          <a:xfrm>
            <a:off x="7037388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46" name="Text Box 131"/>
          <p:cNvSpPr txBox="1">
            <a:spLocks noChangeArrowheads="1"/>
          </p:cNvSpPr>
          <p:nvPr/>
        </p:nvSpPr>
        <p:spPr bwMode="auto">
          <a:xfrm>
            <a:off x="7675563" y="46878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=</a:t>
            </a:r>
          </a:p>
        </p:txBody>
      </p:sp>
      <p:sp>
        <p:nvSpPr>
          <p:cNvPr id="36947" name="Text Box 148"/>
          <p:cNvSpPr txBox="1">
            <a:spLocks noChangeArrowheads="1"/>
          </p:cNvSpPr>
          <p:nvPr/>
        </p:nvSpPr>
        <p:spPr bwMode="auto">
          <a:xfrm>
            <a:off x="7661275" y="3433763"/>
            <a:ext cx="677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+2c  K</a:t>
            </a:r>
            <a:r>
              <a:rPr lang="en-US" altLang="en-US" sz="1200" baseline="-25000" dirty="0"/>
              <a:t>p</a:t>
            </a:r>
          </a:p>
        </p:txBody>
      </p:sp>
      <p:sp>
        <p:nvSpPr>
          <p:cNvPr id="36948" name="Text Box 149"/>
          <p:cNvSpPr txBox="1">
            <a:spLocks noChangeArrowheads="1"/>
          </p:cNvSpPr>
          <p:nvPr/>
        </p:nvSpPr>
        <p:spPr bwMode="auto">
          <a:xfrm>
            <a:off x="7259638" y="5719763"/>
            <a:ext cx="814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g</a:t>
            </a:r>
            <a:r>
              <a:rPr lang="en-US" altLang="en-US" sz="1400" dirty="0"/>
              <a:t> H K</a:t>
            </a:r>
            <a:r>
              <a:rPr lang="en-US" altLang="en-US" sz="1400" baseline="-25000" dirty="0"/>
              <a:t>p</a:t>
            </a:r>
          </a:p>
        </p:txBody>
      </p:sp>
      <p:grpSp>
        <p:nvGrpSpPr>
          <p:cNvPr id="36949" name="Group 172"/>
          <p:cNvGrpSpPr>
            <a:grpSpLocks/>
          </p:cNvGrpSpPr>
          <p:nvPr/>
        </p:nvGrpSpPr>
        <p:grpSpPr bwMode="auto">
          <a:xfrm>
            <a:off x="6642100" y="3462338"/>
            <a:ext cx="677863" cy="274637"/>
            <a:chOff x="4370" y="2181"/>
            <a:chExt cx="427" cy="173"/>
          </a:xfrm>
        </p:grpSpPr>
        <p:sp>
          <p:nvSpPr>
            <p:cNvPr id="37014" name="Text Box 118"/>
            <p:cNvSpPr txBox="1">
              <a:spLocks noChangeArrowheads="1"/>
            </p:cNvSpPr>
            <p:nvPr/>
          </p:nvSpPr>
          <p:spPr bwMode="auto">
            <a:xfrm>
              <a:off x="4370" y="2181"/>
              <a:ext cx="42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+2c  K</a:t>
              </a:r>
              <a:r>
                <a:rPr lang="en-US" altLang="en-US" sz="1200" baseline="-25000" dirty="0"/>
                <a:t>p</a:t>
              </a:r>
            </a:p>
          </p:txBody>
        </p:sp>
        <p:grpSp>
          <p:nvGrpSpPr>
            <p:cNvPr id="37015" name="Group 150"/>
            <p:cNvGrpSpPr>
              <a:grpSpLocks/>
            </p:cNvGrpSpPr>
            <p:nvPr/>
          </p:nvGrpSpPr>
          <p:grpSpPr bwMode="auto">
            <a:xfrm>
              <a:off x="4587" y="2215"/>
              <a:ext cx="121" cy="94"/>
              <a:chOff x="4550" y="2040"/>
              <a:chExt cx="148" cy="108"/>
            </a:xfrm>
          </p:grpSpPr>
          <p:sp>
            <p:nvSpPr>
              <p:cNvPr id="37016" name="Line 151"/>
              <p:cNvSpPr>
                <a:spLocks noChangeShapeType="1"/>
              </p:cNvSpPr>
              <p:nvPr/>
            </p:nvSpPr>
            <p:spPr bwMode="auto">
              <a:xfrm flipH="1">
                <a:off x="4596" y="2040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17" name="Line 152"/>
              <p:cNvSpPr>
                <a:spLocks noChangeShapeType="1"/>
              </p:cNvSpPr>
              <p:nvPr/>
            </p:nvSpPr>
            <p:spPr bwMode="auto">
              <a:xfrm flipH="1">
                <a:off x="4560" y="2040"/>
                <a:ext cx="36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18" name="Line 153"/>
              <p:cNvSpPr>
                <a:spLocks noChangeShapeType="1"/>
              </p:cNvSpPr>
              <p:nvPr/>
            </p:nvSpPr>
            <p:spPr bwMode="auto">
              <a:xfrm>
                <a:off x="4550" y="2114"/>
                <a:ext cx="8" cy="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6950" name="Group 154"/>
          <p:cNvGrpSpPr>
            <a:grpSpLocks/>
          </p:cNvGrpSpPr>
          <p:nvPr/>
        </p:nvGrpSpPr>
        <p:grpSpPr bwMode="auto">
          <a:xfrm>
            <a:off x="8001000" y="3475038"/>
            <a:ext cx="192088" cy="149225"/>
            <a:chOff x="4550" y="2040"/>
            <a:chExt cx="148" cy="108"/>
          </a:xfrm>
        </p:grpSpPr>
        <p:sp>
          <p:nvSpPr>
            <p:cNvPr id="37011" name="Line 155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12" name="Line 156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13" name="Line 157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6951" name="Group 158"/>
          <p:cNvGrpSpPr>
            <a:grpSpLocks/>
          </p:cNvGrpSpPr>
          <p:nvPr/>
        </p:nvGrpSpPr>
        <p:grpSpPr bwMode="auto">
          <a:xfrm>
            <a:off x="6938963" y="5853113"/>
            <a:ext cx="192087" cy="149225"/>
            <a:chOff x="4550" y="2040"/>
            <a:chExt cx="148" cy="108"/>
          </a:xfrm>
        </p:grpSpPr>
        <p:sp>
          <p:nvSpPr>
            <p:cNvPr id="37008" name="Line 159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09" name="Line 160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10" name="Line 161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6952" name="Group 199"/>
          <p:cNvGrpSpPr>
            <a:grpSpLocks/>
          </p:cNvGrpSpPr>
          <p:nvPr/>
        </p:nvGrpSpPr>
        <p:grpSpPr bwMode="auto">
          <a:xfrm>
            <a:off x="7926388" y="5749925"/>
            <a:ext cx="1068387" cy="250825"/>
            <a:chOff x="4939" y="3964"/>
            <a:chExt cx="673" cy="158"/>
          </a:xfrm>
        </p:grpSpPr>
        <p:sp>
          <p:nvSpPr>
            <p:cNvPr id="37002" name="Text Box 162"/>
            <p:cNvSpPr txBox="1">
              <a:spLocks noChangeArrowheads="1"/>
            </p:cNvSpPr>
            <p:nvPr/>
          </p:nvSpPr>
          <p:spPr bwMode="auto">
            <a:xfrm>
              <a:off x="4939" y="3968"/>
              <a:ext cx="5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g</a:t>
              </a:r>
              <a:r>
                <a:rPr lang="en-US" altLang="en-US" sz="1000" dirty="0"/>
                <a:t> H K</a:t>
              </a:r>
              <a:r>
                <a:rPr lang="en-US" altLang="en-US" sz="1000" baseline="-25000" dirty="0"/>
                <a:t>a</a:t>
              </a:r>
            </a:p>
          </p:txBody>
        </p:sp>
        <p:sp>
          <p:nvSpPr>
            <p:cNvPr id="37003" name="Text Box 163"/>
            <p:cNvSpPr txBox="1">
              <a:spLocks noChangeArrowheads="1"/>
            </p:cNvSpPr>
            <p:nvPr/>
          </p:nvSpPr>
          <p:spPr bwMode="auto">
            <a:xfrm>
              <a:off x="5224" y="3964"/>
              <a:ext cx="38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+2c  Kp</a:t>
              </a:r>
              <a:endParaRPr lang="en-US" altLang="en-US" sz="1000" baseline="-25000" dirty="0"/>
            </a:p>
          </p:txBody>
        </p:sp>
        <p:grpSp>
          <p:nvGrpSpPr>
            <p:cNvPr id="37004" name="Group 164"/>
            <p:cNvGrpSpPr>
              <a:grpSpLocks/>
            </p:cNvGrpSpPr>
            <p:nvPr/>
          </p:nvGrpSpPr>
          <p:grpSpPr bwMode="auto">
            <a:xfrm>
              <a:off x="5430" y="3988"/>
              <a:ext cx="79" cy="79"/>
              <a:chOff x="4550" y="2040"/>
              <a:chExt cx="148" cy="108"/>
            </a:xfrm>
          </p:grpSpPr>
          <p:sp>
            <p:nvSpPr>
              <p:cNvPr id="37005" name="Line 165"/>
              <p:cNvSpPr>
                <a:spLocks noChangeShapeType="1"/>
              </p:cNvSpPr>
              <p:nvPr/>
            </p:nvSpPr>
            <p:spPr bwMode="auto">
              <a:xfrm flipH="1">
                <a:off x="4596" y="2040"/>
                <a:ext cx="102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06" name="Line 166"/>
              <p:cNvSpPr>
                <a:spLocks noChangeShapeType="1"/>
              </p:cNvSpPr>
              <p:nvPr/>
            </p:nvSpPr>
            <p:spPr bwMode="auto">
              <a:xfrm flipH="1">
                <a:off x="4560" y="2040"/>
                <a:ext cx="36" cy="10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07" name="Line 167"/>
              <p:cNvSpPr>
                <a:spLocks noChangeShapeType="1"/>
              </p:cNvSpPr>
              <p:nvPr/>
            </p:nvSpPr>
            <p:spPr bwMode="auto">
              <a:xfrm>
                <a:off x="4550" y="2114"/>
                <a:ext cx="8" cy="3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6953" name="Text Box 168"/>
          <p:cNvSpPr txBox="1">
            <a:spLocks noChangeArrowheads="1"/>
          </p:cNvSpPr>
          <p:nvPr/>
        </p:nvSpPr>
        <p:spPr bwMode="auto">
          <a:xfrm>
            <a:off x="8269288" y="1071563"/>
            <a:ext cx="560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g</a:t>
            </a:r>
            <a:r>
              <a:rPr lang="en-US" altLang="en-US" sz="1800" dirty="0"/>
              <a:t>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f </a:t>
            </a:r>
            <a:r>
              <a:rPr lang="en-US" altLang="en-US" sz="1800" dirty="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c=</a:t>
            </a:r>
          </a:p>
        </p:txBody>
      </p:sp>
      <p:sp>
        <p:nvSpPr>
          <p:cNvPr id="36954" name="Text Box 169"/>
          <p:cNvSpPr txBox="1">
            <a:spLocks noChangeArrowheads="1"/>
          </p:cNvSpPr>
          <p:nvPr/>
        </p:nvSpPr>
        <p:spPr bwMode="auto">
          <a:xfrm>
            <a:off x="8620125" y="11287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955" name="Text Box 170"/>
          <p:cNvSpPr txBox="1">
            <a:spLocks noChangeArrowheads="1"/>
          </p:cNvSpPr>
          <p:nvPr/>
        </p:nvSpPr>
        <p:spPr bwMode="auto">
          <a:xfrm>
            <a:off x="8648700" y="14239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956" name="Text Box 171"/>
          <p:cNvSpPr txBox="1">
            <a:spLocks noChangeArrowheads="1"/>
          </p:cNvSpPr>
          <p:nvPr/>
        </p:nvSpPr>
        <p:spPr bwMode="auto">
          <a:xfrm>
            <a:off x="8639175" y="167163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957" name="Rectangle 173"/>
          <p:cNvSpPr>
            <a:spLocks noChangeArrowheads="1"/>
          </p:cNvSpPr>
          <p:nvPr/>
        </p:nvSpPr>
        <p:spPr bwMode="auto">
          <a:xfrm flipH="1">
            <a:off x="7991475" y="3714750"/>
            <a:ext cx="304800" cy="2047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58" name="Line 174"/>
          <p:cNvSpPr>
            <a:spLocks noChangeShapeType="1"/>
          </p:cNvSpPr>
          <p:nvPr/>
        </p:nvSpPr>
        <p:spPr bwMode="auto">
          <a:xfrm flipH="1">
            <a:off x="7996238" y="37147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59" name="Line 175"/>
          <p:cNvSpPr>
            <a:spLocks noChangeShapeType="1"/>
          </p:cNvSpPr>
          <p:nvPr/>
        </p:nvSpPr>
        <p:spPr bwMode="auto">
          <a:xfrm flipH="1">
            <a:off x="7996238" y="38719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0" name="Line 176"/>
          <p:cNvSpPr>
            <a:spLocks noChangeShapeType="1"/>
          </p:cNvSpPr>
          <p:nvPr/>
        </p:nvSpPr>
        <p:spPr bwMode="auto">
          <a:xfrm flipH="1">
            <a:off x="7996238" y="40290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1" name="Line 177"/>
          <p:cNvSpPr>
            <a:spLocks noChangeShapeType="1"/>
          </p:cNvSpPr>
          <p:nvPr/>
        </p:nvSpPr>
        <p:spPr bwMode="auto">
          <a:xfrm flipH="1">
            <a:off x="7996238" y="41862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2" name="Line 178"/>
          <p:cNvSpPr>
            <a:spLocks noChangeShapeType="1"/>
          </p:cNvSpPr>
          <p:nvPr/>
        </p:nvSpPr>
        <p:spPr bwMode="auto">
          <a:xfrm flipH="1">
            <a:off x="7996238" y="434340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3" name="Line 179"/>
          <p:cNvSpPr>
            <a:spLocks noChangeShapeType="1"/>
          </p:cNvSpPr>
          <p:nvPr/>
        </p:nvSpPr>
        <p:spPr bwMode="auto">
          <a:xfrm flipH="1">
            <a:off x="7996238" y="45021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4" name="Line 180"/>
          <p:cNvSpPr>
            <a:spLocks noChangeShapeType="1"/>
          </p:cNvSpPr>
          <p:nvPr/>
        </p:nvSpPr>
        <p:spPr bwMode="auto">
          <a:xfrm flipH="1">
            <a:off x="7996238" y="46593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5" name="Line 181"/>
          <p:cNvSpPr>
            <a:spLocks noChangeShapeType="1"/>
          </p:cNvSpPr>
          <p:nvPr/>
        </p:nvSpPr>
        <p:spPr bwMode="auto">
          <a:xfrm flipH="1">
            <a:off x="7996238" y="48164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6" name="Line 182"/>
          <p:cNvSpPr>
            <a:spLocks noChangeShapeType="1"/>
          </p:cNvSpPr>
          <p:nvPr/>
        </p:nvSpPr>
        <p:spPr bwMode="auto">
          <a:xfrm flipH="1">
            <a:off x="7996238" y="49736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7" name="Line 183"/>
          <p:cNvSpPr>
            <a:spLocks noChangeShapeType="1"/>
          </p:cNvSpPr>
          <p:nvPr/>
        </p:nvSpPr>
        <p:spPr bwMode="auto">
          <a:xfrm flipH="1">
            <a:off x="7996238" y="51323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8" name="Line 184"/>
          <p:cNvSpPr>
            <a:spLocks noChangeShapeType="1"/>
          </p:cNvSpPr>
          <p:nvPr/>
        </p:nvSpPr>
        <p:spPr bwMode="auto">
          <a:xfrm flipH="1">
            <a:off x="7996238" y="52895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9" name="Line 185"/>
          <p:cNvSpPr>
            <a:spLocks noChangeShapeType="1"/>
          </p:cNvSpPr>
          <p:nvPr/>
        </p:nvSpPr>
        <p:spPr bwMode="auto">
          <a:xfrm flipH="1">
            <a:off x="7996238" y="54467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0" name="Line 186"/>
          <p:cNvSpPr>
            <a:spLocks noChangeShapeType="1"/>
          </p:cNvSpPr>
          <p:nvPr/>
        </p:nvSpPr>
        <p:spPr bwMode="auto">
          <a:xfrm flipH="1">
            <a:off x="7996238" y="56038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1" name="Line 187"/>
          <p:cNvSpPr>
            <a:spLocks noChangeShapeType="1"/>
          </p:cNvSpPr>
          <p:nvPr/>
        </p:nvSpPr>
        <p:spPr bwMode="auto">
          <a:xfrm flipH="1">
            <a:off x="7996238" y="576262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2" name="Text Box 188"/>
          <p:cNvSpPr txBox="1">
            <a:spLocks noChangeArrowheads="1"/>
          </p:cNvSpPr>
          <p:nvPr/>
        </p:nvSpPr>
        <p:spPr bwMode="auto">
          <a:xfrm flipH="1">
            <a:off x="7980363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73" name="Freeform 189"/>
          <p:cNvSpPr>
            <a:spLocks/>
          </p:cNvSpPr>
          <p:nvPr/>
        </p:nvSpPr>
        <p:spPr bwMode="auto">
          <a:xfrm>
            <a:off x="8301038" y="3711575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chemeClr val="bg1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974" name="Text Box 190"/>
          <p:cNvSpPr txBox="1">
            <a:spLocks noChangeArrowheads="1"/>
          </p:cNvSpPr>
          <p:nvPr/>
        </p:nvSpPr>
        <p:spPr bwMode="auto">
          <a:xfrm>
            <a:off x="8342313" y="4792663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75" name="Line 191"/>
          <p:cNvSpPr>
            <a:spLocks noChangeShapeType="1"/>
          </p:cNvSpPr>
          <p:nvPr/>
        </p:nvSpPr>
        <p:spPr bwMode="auto">
          <a:xfrm flipH="1">
            <a:off x="8296275" y="5753100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6" name="Line 192"/>
          <p:cNvSpPr>
            <a:spLocks noChangeShapeType="1"/>
          </p:cNvSpPr>
          <p:nvPr/>
        </p:nvSpPr>
        <p:spPr bwMode="auto">
          <a:xfrm flipH="1">
            <a:off x="8286750" y="4114800"/>
            <a:ext cx="139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7" name="Line 193"/>
          <p:cNvSpPr>
            <a:spLocks noChangeShapeType="1"/>
          </p:cNvSpPr>
          <p:nvPr/>
        </p:nvSpPr>
        <p:spPr bwMode="auto">
          <a:xfrm flipH="1">
            <a:off x="8301038" y="4340225"/>
            <a:ext cx="1873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8" name="Line 194"/>
          <p:cNvSpPr>
            <a:spLocks noChangeShapeType="1"/>
          </p:cNvSpPr>
          <p:nvPr/>
        </p:nvSpPr>
        <p:spPr bwMode="auto">
          <a:xfrm flipH="1">
            <a:off x="8301038" y="4570413"/>
            <a:ext cx="2524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9" name="Line 195"/>
          <p:cNvSpPr>
            <a:spLocks noChangeShapeType="1"/>
          </p:cNvSpPr>
          <p:nvPr/>
        </p:nvSpPr>
        <p:spPr bwMode="auto">
          <a:xfrm flipH="1">
            <a:off x="8301038" y="4808538"/>
            <a:ext cx="3317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0" name="Line 196"/>
          <p:cNvSpPr>
            <a:spLocks noChangeShapeType="1"/>
          </p:cNvSpPr>
          <p:nvPr/>
        </p:nvSpPr>
        <p:spPr bwMode="auto">
          <a:xfrm flipH="1">
            <a:off x="8297863" y="5094288"/>
            <a:ext cx="420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1" name="Line 197"/>
          <p:cNvSpPr>
            <a:spLocks noChangeShapeType="1"/>
          </p:cNvSpPr>
          <p:nvPr/>
        </p:nvSpPr>
        <p:spPr bwMode="auto">
          <a:xfrm flipH="1">
            <a:off x="8297863" y="5299075"/>
            <a:ext cx="47783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2" name="Line 198"/>
          <p:cNvSpPr>
            <a:spLocks noChangeShapeType="1"/>
          </p:cNvSpPr>
          <p:nvPr/>
        </p:nvSpPr>
        <p:spPr bwMode="auto">
          <a:xfrm flipH="1">
            <a:off x="8304213" y="5521325"/>
            <a:ext cx="53816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3" name="Text Box 200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84" name="Text Box 201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85" name="Text Box 202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grpSp>
        <p:nvGrpSpPr>
          <p:cNvPr id="36986" name="Group 203"/>
          <p:cNvGrpSpPr>
            <a:grpSpLocks/>
          </p:cNvGrpSpPr>
          <p:nvPr/>
        </p:nvGrpSpPr>
        <p:grpSpPr bwMode="auto">
          <a:xfrm>
            <a:off x="3376613" y="5386388"/>
            <a:ext cx="1227137" cy="646112"/>
            <a:chOff x="4597" y="2309"/>
            <a:chExt cx="773" cy="407"/>
          </a:xfrm>
        </p:grpSpPr>
        <p:sp>
          <p:nvSpPr>
            <p:cNvPr id="36999" name="Text Box 204"/>
            <p:cNvSpPr txBox="1">
              <a:spLocks noChangeArrowheads="1"/>
            </p:cNvSpPr>
            <p:nvPr/>
          </p:nvSpPr>
          <p:spPr bwMode="auto">
            <a:xfrm>
              <a:off x="4597" y="2309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+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7000" name="Text Box 205"/>
            <p:cNvSpPr txBox="1">
              <a:spLocks noChangeArrowheads="1"/>
            </p:cNvSpPr>
            <p:nvPr/>
          </p:nvSpPr>
          <p:spPr bwMode="auto">
            <a:xfrm>
              <a:off x="4597" y="2485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1 -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7001" name="Line 206"/>
            <p:cNvSpPr>
              <a:spLocks noChangeShapeType="1"/>
            </p:cNvSpPr>
            <p:nvPr/>
          </p:nvSpPr>
          <p:spPr bwMode="auto">
            <a:xfrm flipH="1">
              <a:off x="4728" y="2520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6987" name="Text Box 207"/>
          <p:cNvSpPr txBox="1">
            <a:spLocks noChangeArrowheads="1"/>
          </p:cNvSpPr>
          <p:nvPr/>
        </p:nvSpPr>
        <p:spPr bwMode="auto">
          <a:xfrm>
            <a:off x="3273425" y="55546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=</a:t>
            </a:r>
          </a:p>
        </p:txBody>
      </p:sp>
      <p:sp>
        <p:nvSpPr>
          <p:cNvPr id="36988" name="Freeform 208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89" name="Text Box 209"/>
          <p:cNvSpPr txBox="1">
            <a:spLocks noChangeArrowheads="1"/>
          </p:cNvSpPr>
          <p:nvPr/>
        </p:nvSpPr>
        <p:spPr bwMode="auto">
          <a:xfrm>
            <a:off x="2413000" y="4665663"/>
            <a:ext cx="306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/>
              <a:t>Coefficient of passive earth pressure</a:t>
            </a:r>
          </a:p>
        </p:txBody>
      </p:sp>
      <p:sp>
        <p:nvSpPr>
          <p:cNvPr id="36990" name="Text Box 210"/>
          <p:cNvSpPr txBox="1">
            <a:spLocks noChangeArrowheads="1"/>
          </p:cNvSpPr>
          <p:nvPr/>
        </p:nvSpPr>
        <p:spPr bwMode="auto">
          <a:xfrm>
            <a:off x="525463" y="5526088"/>
            <a:ext cx="2954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where K</a:t>
            </a:r>
            <a:r>
              <a:rPr lang="en-US" altLang="en-US" sz="1800" i="1" baseline="-25000" dirty="0"/>
              <a:t>p</a:t>
            </a:r>
            <a:r>
              <a:rPr lang="en-US" altLang="en-US" sz="1800" i="1" dirty="0"/>
              <a:t> = tan</a:t>
            </a:r>
            <a:r>
              <a:rPr lang="en-US" altLang="en-US" sz="1800" i="1" baseline="30000" dirty="0"/>
              <a:t>2</a:t>
            </a:r>
            <a:r>
              <a:rPr lang="en-US" altLang="en-US" sz="1800" i="1" dirty="0"/>
              <a:t> (45 + </a:t>
            </a: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  <a:r>
              <a:rPr lang="en-US" altLang="en-US" sz="1800" i="1" dirty="0"/>
              <a:t>/2)</a:t>
            </a:r>
          </a:p>
        </p:txBody>
      </p:sp>
      <p:grpSp>
        <p:nvGrpSpPr>
          <p:cNvPr id="36991" name="Group 211"/>
          <p:cNvGrpSpPr>
            <a:grpSpLocks/>
          </p:cNvGrpSpPr>
          <p:nvPr/>
        </p:nvGrpSpPr>
        <p:grpSpPr bwMode="auto">
          <a:xfrm>
            <a:off x="676275" y="6022975"/>
            <a:ext cx="2717800" cy="508000"/>
            <a:chOff x="426" y="3794"/>
            <a:chExt cx="1712" cy="320"/>
          </a:xfrm>
        </p:grpSpPr>
        <p:sp>
          <p:nvSpPr>
            <p:cNvPr id="36993" name="Text Box 212"/>
            <p:cNvSpPr txBox="1">
              <a:spLocks noChangeArrowheads="1"/>
            </p:cNvSpPr>
            <p:nvPr/>
          </p:nvSpPr>
          <p:spPr bwMode="auto">
            <a:xfrm>
              <a:off x="426" y="3798"/>
              <a:ext cx="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6994" name="Text Box 213"/>
            <p:cNvSpPr txBox="1">
              <a:spLocks noChangeArrowheads="1"/>
            </p:cNvSpPr>
            <p:nvPr/>
          </p:nvSpPr>
          <p:spPr bwMode="auto">
            <a:xfrm>
              <a:off x="798" y="379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6995" name="Text Box 214"/>
            <p:cNvSpPr txBox="1">
              <a:spLocks noChangeArrowheads="1"/>
            </p:cNvSpPr>
            <p:nvPr/>
          </p:nvSpPr>
          <p:spPr bwMode="auto">
            <a:xfrm>
              <a:off x="567" y="3867"/>
              <a:ext cx="3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  <a:endParaRPr lang="en-US" altLang="en-US" sz="1800" baseline="-25000" dirty="0"/>
            </a:p>
          </p:txBody>
        </p:sp>
        <p:sp>
          <p:nvSpPr>
            <p:cNvPr id="36996" name="Text Box 215"/>
            <p:cNvSpPr txBox="1">
              <a:spLocks noChangeArrowheads="1"/>
            </p:cNvSpPr>
            <p:nvPr/>
          </p:nvSpPr>
          <p:spPr bwMode="auto">
            <a:xfrm>
              <a:off x="1069" y="3859"/>
              <a:ext cx="10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K</a:t>
              </a:r>
              <a:r>
                <a:rPr lang="en-US" altLang="en-US" sz="1800" baseline="-25000" dirty="0"/>
                <a:t>p</a:t>
              </a:r>
              <a:r>
                <a:rPr lang="en-US" altLang="en-US" sz="1800" dirty="0"/>
                <a:t> + 2 c    K</a:t>
              </a:r>
              <a:r>
                <a:rPr lang="en-US" altLang="en-US" sz="1800" baseline="-25000" dirty="0"/>
                <a:t>p</a:t>
              </a:r>
              <a:r>
                <a:rPr lang="en-US" altLang="en-US" sz="1800" dirty="0"/>
                <a:t> </a:t>
              </a:r>
            </a:p>
          </p:txBody>
        </p:sp>
        <p:sp>
          <p:nvSpPr>
            <p:cNvPr id="36997" name="Text Box 216"/>
            <p:cNvSpPr txBox="1">
              <a:spLocks noChangeArrowheads="1"/>
            </p:cNvSpPr>
            <p:nvPr/>
          </p:nvSpPr>
          <p:spPr bwMode="auto">
            <a:xfrm>
              <a:off x="1600" y="3826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ym typeface="Symbol" panose="05050102010706020507" pitchFamily="18" charset="2"/>
                </a:rPr>
                <a:t></a:t>
              </a:r>
            </a:p>
          </p:txBody>
        </p:sp>
        <p:sp>
          <p:nvSpPr>
            <p:cNvPr id="36998" name="Line 217"/>
            <p:cNvSpPr>
              <a:spLocks noChangeShapeType="1"/>
            </p:cNvSpPr>
            <p:nvPr/>
          </p:nvSpPr>
          <p:spPr bwMode="auto">
            <a:xfrm>
              <a:off x="1752" y="3888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6992" name="Text Box 218"/>
          <p:cNvSpPr txBox="1">
            <a:spLocks noChangeArrowheads="1"/>
          </p:cNvSpPr>
          <p:nvPr/>
        </p:nvSpPr>
        <p:spPr bwMode="auto">
          <a:xfrm>
            <a:off x="1706563" y="5011738"/>
            <a:ext cx="3697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+ 2 c tan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reeform 59" descr="Light horizontal"/>
          <p:cNvSpPr>
            <a:spLocks/>
          </p:cNvSpPr>
          <p:nvPr/>
        </p:nvSpPr>
        <p:spPr bwMode="auto">
          <a:xfrm>
            <a:off x="6272213" y="2527300"/>
            <a:ext cx="869950" cy="2509838"/>
          </a:xfrm>
          <a:custGeom>
            <a:avLst/>
            <a:gdLst>
              <a:gd name="T0" fmla="*/ 0 w 14223"/>
              <a:gd name="T1" fmla="*/ 0 h 15853"/>
              <a:gd name="T2" fmla="*/ 2147483646 w 14223"/>
              <a:gd name="T3" fmla="*/ 2147483646 h 15853"/>
              <a:gd name="T4" fmla="*/ 2147483646 w 14223"/>
              <a:gd name="T5" fmla="*/ 2147483646 h 15853"/>
              <a:gd name="T6" fmla="*/ 0 w 14223"/>
              <a:gd name="T7" fmla="*/ 0 h 15853"/>
              <a:gd name="T8" fmla="*/ 0 60000 65536"/>
              <a:gd name="T9" fmla="*/ 0 60000 65536"/>
              <a:gd name="T10" fmla="*/ 0 60000 65536"/>
              <a:gd name="T11" fmla="*/ 0 60000 65536"/>
              <a:gd name="T12" fmla="*/ 0 w 14223"/>
              <a:gd name="T13" fmla="*/ 0 h 15853"/>
              <a:gd name="T14" fmla="*/ 14223 w 14223"/>
              <a:gd name="T15" fmla="*/ 15853 h 158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23" h="15853">
                <a:moveTo>
                  <a:pt x="0" y="0"/>
                </a:moveTo>
                <a:lnTo>
                  <a:pt x="14223" y="14562"/>
                </a:lnTo>
                <a:lnTo>
                  <a:pt x="965" y="15853"/>
                </a:lnTo>
                <a:cubicBezTo>
                  <a:pt x="766" y="13288"/>
                  <a:pt x="566" y="4731"/>
                  <a:pt x="0" y="0"/>
                </a:cubicBezTo>
                <a:close/>
              </a:path>
            </a:pathLst>
          </a:custGeom>
          <a:pattFill prst="ltHorz">
            <a:fgClr>
              <a:schemeClr val="hlink">
                <a:alpha val="67058"/>
              </a:schemeClr>
            </a:fgClr>
            <a:bgClr>
              <a:schemeClr val="bg1">
                <a:alpha val="67058"/>
              </a:schemeClr>
            </a:bgClr>
          </a:patt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891" name="Freeform 2"/>
          <p:cNvSpPr>
            <a:spLocks/>
          </p:cNvSpPr>
          <p:nvPr/>
        </p:nvSpPr>
        <p:spPr bwMode="auto">
          <a:xfrm>
            <a:off x="5795963" y="2525713"/>
            <a:ext cx="539750" cy="2535237"/>
          </a:xfrm>
          <a:custGeom>
            <a:avLst/>
            <a:gdLst>
              <a:gd name="T0" fmla="*/ 2147483646 w 6028"/>
              <a:gd name="T1" fmla="*/ 2147483646 h 10000"/>
              <a:gd name="T2" fmla="*/ 0 w 6028"/>
              <a:gd name="T3" fmla="*/ 2147483646 h 10000"/>
              <a:gd name="T4" fmla="*/ 2147483646 w 6028"/>
              <a:gd name="T5" fmla="*/ 2147483646 h 10000"/>
              <a:gd name="T6" fmla="*/ 2147483646 w 6028"/>
              <a:gd name="T7" fmla="*/ 0 h 10000"/>
              <a:gd name="T8" fmla="*/ 2147483646 w 6028"/>
              <a:gd name="T9" fmla="*/ 2147483646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28"/>
              <a:gd name="T16" fmla="*/ 0 h 10000"/>
              <a:gd name="T17" fmla="*/ 6028 w 6028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28" h="10000">
                <a:moveTo>
                  <a:pt x="2660" y="6"/>
                </a:moveTo>
                <a:lnTo>
                  <a:pt x="0" y="10000"/>
                </a:lnTo>
                <a:lnTo>
                  <a:pt x="6028" y="9950"/>
                </a:lnTo>
                <a:lnTo>
                  <a:pt x="5479" y="0"/>
                </a:lnTo>
                <a:lnTo>
                  <a:pt x="2660" y="6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V="1">
            <a:off x="6291263" y="15367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029575" y="1711325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7805738" y="22685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5" name="Line 8"/>
          <p:cNvSpPr>
            <a:spLocks noChangeShapeType="1"/>
          </p:cNvSpPr>
          <p:nvPr/>
        </p:nvSpPr>
        <p:spPr bwMode="auto">
          <a:xfrm flipH="1" flipV="1">
            <a:off x="5395913" y="50609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6" name="Line 32"/>
          <p:cNvSpPr>
            <a:spLocks noChangeShapeType="1"/>
          </p:cNvSpPr>
          <p:nvPr/>
        </p:nvSpPr>
        <p:spPr bwMode="auto">
          <a:xfrm flipH="1">
            <a:off x="6291263" y="3671888"/>
            <a:ext cx="1936750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7" name="Line 47"/>
          <p:cNvSpPr>
            <a:spLocks noChangeShapeType="1"/>
          </p:cNvSpPr>
          <p:nvPr/>
        </p:nvSpPr>
        <p:spPr bwMode="auto">
          <a:xfrm flipH="1">
            <a:off x="5376863" y="25273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8" name="Line 48"/>
          <p:cNvSpPr>
            <a:spLocks noChangeShapeType="1"/>
          </p:cNvSpPr>
          <p:nvPr/>
        </p:nvSpPr>
        <p:spPr bwMode="auto">
          <a:xfrm flipV="1">
            <a:off x="5662613" y="25273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9" name="Text Box 49"/>
          <p:cNvSpPr txBox="1">
            <a:spLocks noChangeArrowheads="1"/>
          </p:cNvSpPr>
          <p:nvPr/>
        </p:nvSpPr>
        <p:spPr bwMode="auto">
          <a:xfrm>
            <a:off x="5503863" y="3614738"/>
            <a:ext cx="31273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</a:t>
            </a:r>
          </a:p>
        </p:txBody>
      </p:sp>
      <p:sp>
        <p:nvSpPr>
          <p:cNvPr id="37900" name="Text Box 52"/>
          <p:cNvSpPr txBox="1">
            <a:spLocks noChangeArrowheads="1"/>
          </p:cNvSpPr>
          <p:nvPr/>
        </p:nvSpPr>
        <p:spPr bwMode="auto">
          <a:xfrm>
            <a:off x="5703888" y="51260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Fig.1 </a:t>
            </a:r>
          </a:p>
        </p:txBody>
      </p:sp>
      <p:sp>
        <p:nvSpPr>
          <p:cNvPr id="37901" name="Text Box 5"/>
          <p:cNvSpPr txBox="1">
            <a:spLocks noChangeArrowheads="1"/>
          </p:cNvSpPr>
          <p:nvPr/>
        </p:nvSpPr>
        <p:spPr bwMode="auto">
          <a:xfrm>
            <a:off x="7673975" y="3746500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37902" name="Line 6"/>
          <p:cNvSpPr>
            <a:spLocks noChangeShapeType="1"/>
          </p:cNvSpPr>
          <p:nvPr/>
        </p:nvSpPr>
        <p:spPr bwMode="auto">
          <a:xfrm>
            <a:off x="7450138" y="39576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924675" y="3282950"/>
            <a:ext cx="208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0.5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7904" name="Rectangle 15"/>
          <p:cNvSpPr>
            <a:spLocks noChangeArrowheads="1"/>
          </p:cNvSpPr>
          <p:nvPr/>
        </p:nvSpPr>
        <p:spPr bwMode="auto">
          <a:xfrm>
            <a:off x="288925" y="204788"/>
            <a:ext cx="54927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0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000" b="1" u="sng" dirty="0">
                <a:solidFill>
                  <a:schemeClr val="tx2"/>
                </a:solidFill>
              </a:rPr>
              <a:t>Soil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Case 1:  For Inclined Surface</a:t>
            </a:r>
          </a:p>
        </p:txBody>
      </p:sp>
      <p:grpSp>
        <p:nvGrpSpPr>
          <p:cNvPr id="37905" name="Group 22"/>
          <p:cNvGrpSpPr>
            <a:grpSpLocks/>
          </p:cNvGrpSpPr>
          <p:nvPr/>
        </p:nvGrpSpPr>
        <p:grpSpPr bwMode="auto">
          <a:xfrm>
            <a:off x="525463" y="2727325"/>
            <a:ext cx="4030662" cy="668338"/>
            <a:chOff x="291159" y="3141405"/>
            <a:chExt cx="4030118" cy="669220"/>
          </a:xfrm>
        </p:grpSpPr>
        <p:sp>
          <p:nvSpPr>
            <p:cNvPr id="37906" name="TextBox 16"/>
            <p:cNvSpPr txBox="1">
              <a:spLocks noChangeArrowheads="1"/>
            </p:cNvSpPr>
            <p:nvPr/>
          </p:nvSpPr>
          <p:spPr bwMode="auto">
            <a:xfrm>
              <a:off x="291159" y="3274142"/>
              <a:ext cx="12352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K</a:t>
              </a:r>
              <a:r>
                <a:rPr lang="en-US" altLang="en-US" sz="1800" baseline="-25000" dirty="0"/>
                <a:t>a</a:t>
              </a:r>
              <a:r>
                <a:rPr lang="en-US" altLang="en-US" sz="1800" dirty="0"/>
                <a:t> = cos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</a:p>
          </p:txBody>
        </p:sp>
        <p:cxnSp>
          <p:nvCxnSpPr>
            <p:cNvPr id="37907" name="Straight Connector 18"/>
            <p:cNvCxnSpPr>
              <a:cxnSpLocks noChangeShapeType="1"/>
            </p:cNvCxnSpPr>
            <p:nvPr/>
          </p:nvCxnSpPr>
          <p:spPr bwMode="auto">
            <a:xfrm>
              <a:off x="1482213" y="3495368"/>
              <a:ext cx="2839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8" name="TextBox 19"/>
            <p:cNvSpPr txBox="1">
              <a:spLocks noChangeArrowheads="1"/>
            </p:cNvSpPr>
            <p:nvPr/>
          </p:nvSpPr>
          <p:spPr bwMode="auto">
            <a:xfrm>
              <a:off x="1422211" y="3141405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Cos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– (cos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– 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/>
                <a:t> 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  <a:r>
                <a:rPr lang="en-US" altLang="en-US" sz="1800" dirty="0"/>
                <a:t>)</a:t>
              </a:r>
              <a:r>
                <a:rPr lang="en-US" altLang="en-US" sz="1800" baseline="30000" dirty="0"/>
                <a:t>1/2</a:t>
              </a:r>
            </a:p>
          </p:txBody>
        </p:sp>
        <p:sp>
          <p:nvSpPr>
            <p:cNvPr id="37909" name="TextBox 20"/>
            <p:cNvSpPr txBox="1">
              <a:spLocks noChangeArrowheads="1"/>
            </p:cNvSpPr>
            <p:nvPr/>
          </p:nvSpPr>
          <p:spPr bwMode="auto">
            <a:xfrm>
              <a:off x="1405008" y="3441293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Cos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+ (cos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– 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/>
                <a:t> 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  <a:r>
                <a:rPr lang="en-US" altLang="en-US" sz="1800" dirty="0"/>
                <a:t>)</a:t>
              </a:r>
              <a:r>
                <a:rPr lang="en-US" altLang="en-US" sz="1800" baseline="30000" dirty="0"/>
                <a:t>1/2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6"/>
          <p:cNvSpPr txBox="1">
            <a:spLocks noChangeArrowheads="1"/>
          </p:cNvSpPr>
          <p:nvPr/>
        </p:nvSpPr>
        <p:spPr bwMode="auto">
          <a:xfrm>
            <a:off x="708025" y="2027238"/>
            <a:ext cx="79565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/>
              <a:t>Coulomb Earth Pressure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/>
              <a:t>Method (1776)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75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6"/>
          <p:cNvSpPr>
            <a:spLocks noChangeShapeType="1"/>
          </p:cNvSpPr>
          <p:nvPr/>
        </p:nvSpPr>
        <p:spPr bwMode="auto">
          <a:xfrm flipH="1" flipV="1">
            <a:off x="4010025" y="3067050"/>
            <a:ext cx="31750" cy="2181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0" name="Line 7"/>
          <p:cNvSpPr>
            <a:spLocks noChangeShapeType="1"/>
          </p:cNvSpPr>
          <p:nvPr/>
        </p:nvSpPr>
        <p:spPr bwMode="auto">
          <a:xfrm>
            <a:off x="4419600" y="3038475"/>
            <a:ext cx="0" cy="8096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1" name="Line 8"/>
          <p:cNvSpPr>
            <a:spLocks noChangeShapeType="1"/>
          </p:cNvSpPr>
          <p:nvPr/>
        </p:nvSpPr>
        <p:spPr bwMode="auto">
          <a:xfrm flipH="1">
            <a:off x="4521200" y="3581400"/>
            <a:ext cx="339725" cy="132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9943" name="Freeform 14"/>
          <p:cNvSpPr>
            <a:spLocks/>
          </p:cNvSpPr>
          <p:nvPr/>
        </p:nvSpPr>
        <p:spPr bwMode="auto">
          <a:xfrm flipV="1">
            <a:off x="4562475" y="1924050"/>
            <a:ext cx="981075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549900" y="1706563"/>
            <a:ext cx="19462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This active wedge will slide along the failure surface and will exert pressure on the wall. Also, the sliding wedge will push the wall away from the backfill. </a:t>
            </a:r>
          </a:p>
        </p:txBody>
      </p:sp>
      <p:sp>
        <p:nvSpPr>
          <p:cNvPr id="39945" name="Line 17"/>
          <p:cNvSpPr>
            <a:spLocks noChangeShapeType="1"/>
          </p:cNvSpPr>
          <p:nvPr/>
        </p:nvSpPr>
        <p:spPr bwMode="auto">
          <a:xfrm flipV="1">
            <a:off x="4051300" y="1663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6" name="Line 18"/>
          <p:cNvSpPr>
            <a:spLocks noChangeShapeType="1"/>
          </p:cNvSpPr>
          <p:nvPr/>
        </p:nvSpPr>
        <p:spPr bwMode="auto">
          <a:xfrm flipH="1">
            <a:off x="3517900" y="18669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7" name="Text Box 19"/>
          <p:cNvSpPr txBox="1">
            <a:spLocks noChangeArrowheads="1"/>
          </p:cNvSpPr>
          <p:nvPr/>
        </p:nvSpPr>
        <p:spPr bwMode="auto">
          <a:xfrm>
            <a:off x="1393825" y="1493838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Wall Displacement = </a:t>
            </a: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4251325" y="266541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39949" name="Text Box 21"/>
          <p:cNvSpPr txBox="1">
            <a:spLocks noChangeArrowheads="1"/>
          </p:cNvSpPr>
          <p:nvPr/>
        </p:nvSpPr>
        <p:spPr bwMode="auto">
          <a:xfrm rot="-4579226">
            <a:off x="3910807" y="4212431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Soil-Soil Friction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 rot="16200000">
            <a:off x="2907507" y="3996531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Soil-Wall Friction</a:t>
            </a:r>
          </a:p>
        </p:txBody>
      </p:sp>
      <p:sp>
        <p:nvSpPr>
          <p:cNvPr id="39951" name="Text Box 23"/>
          <p:cNvSpPr txBox="1">
            <a:spLocks noChangeArrowheads="1"/>
          </p:cNvSpPr>
          <p:nvPr/>
        </p:nvSpPr>
        <p:spPr bwMode="auto">
          <a:xfrm>
            <a:off x="831850" y="674688"/>
            <a:ext cx="277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Forces acting on the wall.</a:t>
            </a:r>
          </a:p>
        </p:txBody>
      </p:sp>
      <p:sp>
        <p:nvSpPr>
          <p:cNvPr id="39952" name="Freeform 24"/>
          <p:cNvSpPr>
            <a:spLocks/>
          </p:cNvSpPr>
          <p:nvPr/>
        </p:nvSpPr>
        <p:spPr bwMode="auto">
          <a:xfrm>
            <a:off x="4381500" y="5295900"/>
            <a:ext cx="981075" cy="49530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3" name="Text Box 25"/>
          <p:cNvSpPr txBox="1">
            <a:spLocks noChangeArrowheads="1"/>
          </p:cNvSpPr>
          <p:nvPr/>
        </p:nvSpPr>
        <p:spPr bwMode="auto">
          <a:xfrm>
            <a:off x="5318125" y="5437188"/>
            <a:ext cx="175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Failure surface </a:t>
            </a:r>
          </a:p>
        </p:txBody>
      </p:sp>
      <p:sp>
        <p:nvSpPr>
          <p:cNvPr id="39954" name="Line 26"/>
          <p:cNvSpPr>
            <a:spLocks noChangeShapeType="1"/>
          </p:cNvSpPr>
          <p:nvPr/>
        </p:nvSpPr>
        <p:spPr bwMode="auto">
          <a:xfrm flipH="1">
            <a:off x="4057650" y="24955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5" name="Line 27"/>
          <p:cNvSpPr>
            <a:spLocks noChangeShapeType="1"/>
          </p:cNvSpPr>
          <p:nvPr/>
        </p:nvSpPr>
        <p:spPr bwMode="auto">
          <a:xfrm flipH="1">
            <a:off x="4057650" y="2647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6" name="Line 28"/>
          <p:cNvSpPr>
            <a:spLocks noChangeShapeType="1"/>
          </p:cNvSpPr>
          <p:nvPr/>
        </p:nvSpPr>
        <p:spPr bwMode="auto">
          <a:xfrm flipH="1">
            <a:off x="4057650" y="28003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7" name="Line 29"/>
          <p:cNvSpPr>
            <a:spLocks noChangeShapeType="1"/>
          </p:cNvSpPr>
          <p:nvPr/>
        </p:nvSpPr>
        <p:spPr bwMode="auto">
          <a:xfrm flipH="1">
            <a:off x="4057650" y="29527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8" name="Line 30"/>
          <p:cNvSpPr>
            <a:spLocks noChangeShapeType="1"/>
          </p:cNvSpPr>
          <p:nvPr/>
        </p:nvSpPr>
        <p:spPr bwMode="auto">
          <a:xfrm flipH="1">
            <a:off x="4057650" y="31051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9" name="Line 31"/>
          <p:cNvSpPr>
            <a:spLocks noChangeShapeType="1"/>
          </p:cNvSpPr>
          <p:nvPr/>
        </p:nvSpPr>
        <p:spPr bwMode="auto">
          <a:xfrm flipH="1">
            <a:off x="4057650" y="32575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0" name="Line 32"/>
          <p:cNvSpPr>
            <a:spLocks noChangeShapeType="1"/>
          </p:cNvSpPr>
          <p:nvPr/>
        </p:nvSpPr>
        <p:spPr bwMode="auto">
          <a:xfrm flipH="1">
            <a:off x="4057650" y="3409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1" name="Line 33"/>
          <p:cNvSpPr>
            <a:spLocks noChangeShapeType="1"/>
          </p:cNvSpPr>
          <p:nvPr/>
        </p:nvSpPr>
        <p:spPr bwMode="auto">
          <a:xfrm flipH="1">
            <a:off x="4057650" y="35623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2" name="Line 34"/>
          <p:cNvSpPr>
            <a:spLocks noChangeShapeType="1"/>
          </p:cNvSpPr>
          <p:nvPr/>
        </p:nvSpPr>
        <p:spPr bwMode="auto">
          <a:xfrm flipH="1">
            <a:off x="4057650" y="37147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3" name="Line 35"/>
          <p:cNvSpPr>
            <a:spLocks noChangeShapeType="1"/>
          </p:cNvSpPr>
          <p:nvPr/>
        </p:nvSpPr>
        <p:spPr bwMode="auto">
          <a:xfrm flipH="1">
            <a:off x="4057650" y="38671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4" name="Line 36"/>
          <p:cNvSpPr>
            <a:spLocks noChangeShapeType="1"/>
          </p:cNvSpPr>
          <p:nvPr/>
        </p:nvSpPr>
        <p:spPr bwMode="auto">
          <a:xfrm flipH="1">
            <a:off x="4057650" y="40195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5" name="Line 37"/>
          <p:cNvSpPr>
            <a:spLocks noChangeShapeType="1"/>
          </p:cNvSpPr>
          <p:nvPr/>
        </p:nvSpPr>
        <p:spPr bwMode="auto">
          <a:xfrm flipH="1">
            <a:off x="4057650" y="4171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6" name="Line 38"/>
          <p:cNvSpPr>
            <a:spLocks noChangeShapeType="1"/>
          </p:cNvSpPr>
          <p:nvPr/>
        </p:nvSpPr>
        <p:spPr bwMode="auto">
          <a:xfrm flipH="1">
            <a:off x="4057650" y="43529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7" name="Line 39"/>
          <p:cNvSpPr>
            <a:spLocks noChangeShapeType="1"/>
          </p:cNvSpPr>
          <p:nvPr/>
        </p:nvSpPr>
        <p:spPr bwMode="auto">
          <a:xfrm flipH="1">
            <a:off x="4057650" y="4505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8" name="Line 40"/>
          <p:cNvSpPr>
            <a:spLocks noChangeShapeType="1"/>
          </p:cNvSpPr>
          <p:nvPr/>
        </p:nvSpPr>
        <p:spPr bwMode="auto">
          <a:xfrm flipH="1">
            <a:off x="4057650" y="46577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9" name="Line 41"/>
          <p:cNvSpPr>
            <a:spLocks noChangeShapeType="1"/>
          </p:cNvSpPr>
          <p:nvPr/>
        </p:nvSpPr>
        <p:spPr bwMode="auto">
          <a:xfrm flipH="1">
            <a:off x="4057650" y="48101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0" name="Line 42"/>
          <p:cNvSpPr>
            <a:spLocks noChangeShapeType="1"/>
          </p:cNvSpPr>
          <p:nvPr/>
        </p:nvSpPr>
        <p:spPr bwMode="auto">
          <a:xfrm flipH="1">
            <a:off x="4057650" y="49625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1" name="Line 43"/>
          <p:cNvSpPr>
            <a:spLocks noChangeShapeType="1"/>
          </p:cNvSpPr>
          <p:nvPr/>
        </p:nvSpPr>
        <p:spPr bwMode="auto">
          <a:xfrm flipH="1">
            <a:off x="4057650" y="51149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2" name="Line 44"/>
          <p:cNvSpPr>
            <a:spLocks noChangeShapeType="1"/>
          </p:cNvSpPr>
          <p:nvPr/>
        </p:nvSpPr>
        <p:spPr bwMode="auto">
          <a:xfrm flipH="1">
            <a:off x="4057650" y="5267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3" name="Line 45"/>
          <p:cNvSpPr>
            <a:spLocks noChangeShapeType="1"/>
          </p:cNvSpPr>
          <p:nvPr/>
        </p:nvSpPr>
        <p:spPr bwMode="auto">
          <a:xfrm flipH="1">
            <a:off x="4057650" y="54197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4" name="Line 46"/>
          <p:cNvSpPr>
            <a:spLocks noChangeShapeType="1"/>
          </p:cNvSpPr>
          <p:nvPr/>
        </p:nvSpPr>
        <p:spPr bwMode="auto">
          <a:xfrm flipH="1">
            <a:off x="4057650" y="55721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5" name="Line 47"/>
          <p:cNvSpPr>
            <a:spLocks noChangeShapeType="1"/>
          </p:cNvSpPr>
          <p:nvPr/>
        </p:nvSpPr>
        <p:spPr bwMode="auto">
          <a:xfrm flipH="1">
            <a:off x="4057650" y="57245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6" name="Line 48"/>
          <p:cNvSpPr>
            <a:spLocks noChangeShapeType="1"/>
          </p:cNvSpPr>
          <p:nvPr/>
        </p:nvSpPr>
        <p:spPr bwMode="auto">
          <a:xfrm flipH="1">
            <a:off x="4057650" y="58769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7" name="Line 49"/>
          <p:cNvSpPr>
            <a:spLocks noChangeShapeType="1"/>
          </p:cNvSpPr>
          <p:nvPr/>
        </p:nvSpPr>
        <p:spPr bwMode="auto">
          <a:xfrm flipH="1">
            <a:off x="4057650" y="6029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8" name="Line 50"/>
          <p:cNvSpPr>
            <a:spLocks noChangeShapeType="1"/>
          </p:cNvSpPr>
          <p:nvPr/>
        </p:nvSpPr>
        <p:spPr bwMode="auto">
          <a:xfrm flipH="1">
            <a:off x="4057650" y="21717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9" name="Line 51"/>
          <p:cNvSpPr>
            <a:spLocks noChangeShapeType="1"/>
          </p:cNvSpPr>
          <p:nvPr/>
        </p:nvSpPr>
        <p:spPr bwMode="auto">
          <a:xfrm flipH="1">
            <a:off x="4057650" y="235267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0" name="Line 52"/>
          <p:cNvSpPr>
            <a:spLocks noChangeShapeType="1"/>
          </p:cNvSpPr>
          <p:nvPr/>
        </p:nvSpPr>
        <p:spPr bwMode="auto">
          <a:xfrm flipH="1">
            <a:off x="4057650" y="61817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1" name="Line 53"/>
          <p:cNvSpPr>
            <a:spLocks noChangeShapeType="1"/>
          </p:cNvSpPr>
          <p:nvPr/>
        </p:nvSpPr>
        <p:spPr bwMode="auto">
          <a:xfrm flipH="1">
            <a:off x="4057650" y="62960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2" name="Freeform 54"/>
          <p:cNvSpPr>
            <a:spLocks/>
          </p:cNvSpPr>
          <p:nvPr/>
        </p:nvSpPr>
        <p:spPr bwMode="auto">
          <a:xfrm>
            <a:off x="4229100" y="6019800"/>
            <a:ext cx="714375" cy="352425"/>
          </a:xfrm>
          <a:custGeom>
            <a:avLst/>
            <a:gdLst>
              <a:gd name="T0" fmla="*/ 0 w 450"/>
              <a:gd name="T1" fmla="*/ 2147483646 h 222"/>
              <a:gd name="T2" fmla="*/ 2147483646 w 450"/>
              <a:gd name="T3" fmla="*/ 2147483646 h 222"/>
              <a:gd name="T4" fmla="*/ 0 60000 65536"/>
              <a:gd name="T5" fmla="*/ 0 60000 65536"/>
              <a:gd name="T6" fmla="*/ 0 w 450"/>
              <a:gd name="T7" fmla="*/ 0 h 222"/>
              <a:gd name="T8" fmla="*/ 450 w 450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0" h="222">
                <a:moveTo>
                  <a:pt x="0" y="7"/>
                </a:moveTo>
                <a:cubicBezTo>
                  <a:pt x="384" y="0"/>
                  <a:pt x="96" y="222"/>
                  <a:pt x="45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3" name="Text Box 55"/>
          <p:cNvSpPr txBox="1">
            <a:spLocks noChangeArrowheads="1"/>
          </p:cNvSpPr>
          <p:nvPr/>
        </p:nvSpPr>
        <p:spPr bwMode="auto">
          <a:xfrm>
            <a:off x="4879975" y="5980113"/>
            <a:ext cx="351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Pressure from the sliding wedge 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212725" y="160338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w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Freeform 3" descr="5%"/>
          <p:cNvSpPr>
            <a:spLocks/>
          </p:cNvSpPr>
          <p:nvPr/>
        </p:nvSpPr>
        <p:spPr bwMode="auto">
          <a:xfrm>
            <a:off x="4127500" y="1358900"/>
            <a:ext cx="1701800" cy="4908550"/>
          </a:xfrm>
          <a:custGeom>
            <a:avLst/>
            <a:gdLst>
              <a:gd name="T0" fmla="*/ 0 w 1072"/>
              <a:gd name="T1" fmla="*/ 2147483646 h 3092"/>
              <a:gd name="T2" fmla="*/ 2147483646 w 1072"/>
              <a:gd name="T3" fmla="*/ 0 h 3092"/>
              <a:gd name="T4" fmla="*/ 2147483646 w 1072"/>
              <a:gd name="T5" fmla="*/ 2147483646 h 3092"/>
              <a:gd name="T6" fmla="*/ 0 w 1072"/>
              <a:gd name="T7" fmla="*/ 2147483646 h 3092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3092"/>
              <a:gd name="T14" fmla="*/ 1072 w 1072"/>
              <a:gd name="T15" fmla="*/ 3092 h 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3092">
                <a:moveTo>
                  <a:pt x="0" y="456"/>
                </a:moveTo>
                <a:lnTo>
                  <a:pt x="1072" y="0"/>
                </a:lnTo>
                <a:lnTo>
                  <a:pt x="1" y="3092"/>
                </a:lnTo>
                <a:lnTo>
                  <a:pt x="0" y="456"/>
                </a:lnTo>
                <a:close/>
              </a:path>
            </a:pathLst>
          </a:custGeom>
          <a:pattFill prst="pct5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3175" cap="flat" cmpd="sng">
            <a:solidFill>
              <a:srgbClr val="FF993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-152400" y="1346200"/>
            <a:ext cx="5981700" cy="977900"/>
          </a:xfrm>
          <a:prstGeom prst="line">
            <a:avLst/>
          </a:prstGeom>
          <a:noFill/>
          <a:ln w="3175">
            <a:solidFill>
              <a:srgbClr val="FF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108450" y="4441825"/>
            <a:ext cx="19050" cy="847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4643437" y="3566772"/>
            <a:ext cx="0" cy="8096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H="1">
            <a:off x="4603750" y="4206875"/>
            <a:ext cx="247650" cy="762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256463" y="6559550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 flipV="1">
            <a:off x="5200650" y="1914525"/>
            <a:ext cx="1581150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769100" y="1716088"/>
            <a:ext cx="1946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V="1">
            <a:off x="4117975" y="1654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3584575" y="1857375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460500" y="1484313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Wall Displacement = </a:t>
            </a: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435475" y="323373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H="1" flipV="1">
            <a:off x="4835525" y="4206875"/>
            <a:ext cx="673100" cy="203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 flipV="1">
            <a:off x="4873625" y="4244975"/>
            <a:ext cx="495300" cy="6223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3432175" y="4435475"/>
            <a:ext cx="698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V="1">
            <a:off x="3394075" y="4460875"/>
            <a:ext cx="685800" cy="622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2984500" y="4967288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3416300" y="4405313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5086350" y="429101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5340350" y="478948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5505450" y="4278313"/>
            <a:ext cx="67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Normal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4495006" y="4943476"/>
            <a:ext cx="588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Shear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2832100" y="4291013"/>
            <a:ext cx="673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3530600" y="5192713"/>
            <a:ext cx="588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 flipV="1">
            <a:off x="6410325" y="1066800"/>
            <a:ext cx="67627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88" name="Freeform 30"/>
          <p:cNvSpPr>
            <a:spLocks/>
          </p:cNvSpPr>
          <p:nvPr/>
        </p:nvSpPr>
        <p:spPr bwMode="auto">
          <a:xfrm>
            <a:off x="7086600" y="3446463"/>
            <a:ext cx="895350" cy="2535237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989" name="Line 31"/>
          <p:cNvSpPr>
            <a:spLocks noChangeShapeType="1"/>
          </p:cNvSpPr>
          <p:nvPr/>
        </p:nvSpPr>
        <p:spPr bwMode="auto">
          <a:xfrm flipH="1">
            <a:off x="7561263" y="3452813"/>
            <a:ext cx="9525" cy="1208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0" name="Line 33"/>
          <p:cNvSpPr>
            <a:spLocks noChangeShapeType="1"/>
          </p:cNvSpPr>
          <p:nvPr/>
        </p:nvSpPr>
        <p:spPr bwMode="auto">
          <a:xfrm flipV="1">
            <a:off x="7581900" y="2867025"/>
            <a:ext cx="150495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1" name="Line 36"/>
          <p:cNvSpPr>
            <a:spLocks noChangeShapeType="1"/>
          </p:cNvSpPr>
          <p:nvPr/>
        </p:nvSpPr>
        <p:spPr bwMode="auto">
          <a:xfrm>
            <a:off x="8410575" y="3133725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2" name="Text Box 37"/>
          <p:cNvSpPr txBox="1">
            <a:spLocks noChangeArrowheads="1"/>
          </p:cNvSpPr>
          <p:nvPr/>
        </p:nvSpPr>
        <p:spPr bwMode="auto">
          <a:xfrm>
            <a:off x="7488237" y="4226719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0993" name="Line 38"/>
          <p:cNvSpPr>
            <a:spLocks noChangeShapeType="1"/>
          </p:cNvSpPr>
          <p:nvPr/>
        </p:nvSpPr>
        <p:spPr bwMode="auto">
          <a:xfrm flipH="1" flipV="1">
            <a:off x="6105525" y="5981700"/>
            <a:ext cx="120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4" name="Line 39"/>
          <p:cNvSpPr>
            <a:spLocks noChangeShapeType="1"/>
          </p:cNvSpPr>
          <p:nvPr/>
        </p:nvSpPr>
        <p:spPr bwMode="auto">
          <a:xfrm flipH="1">
            <a:off x="7710488" y="5073649"/>
            <a:ext cx="4095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5" name="Line 40"/>
          <p:cNvSpPr>
            <a:spLocks noChangeShapeType="1"/>
          </p:cNvSpPr>
          <p:nvPr/>
        </p:nvSpPr>
        <p:spPr bwMode="auto">
          <a:xfrm flipH="1">
            <a:off x="7851775" y="4611686"/>
            <a:ext cx="4572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6" name="Text Box 41"/>
          <p:cNvSpPr txBox="1">
            <a:spLocks noChangeArrowheads="1"/>
          </p:cNvSpPr>
          <p:nvPr/>
        </p:nvSpPr>
        <p:spPr bwMode="auto">
          <a:xfrm>
            <a:off x="8012112" y="4772025"/>
            <a:ext cx="296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8049645" y="4179660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0998" name="Text Box 44"/>
          <p:cNvSpPr txBox="1">
            <a:spLocks noChangeArrowheads="1"/>
          </p:cNvSpPr>
          <p:nvPr/>
        </p:nvSpPr>
        <p:spPr bwMode="auto">
          <a:xfrm>
            <a:off x="8782050" y="3328987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0999" name="Text Box 46"/>
          <p:cNvSpPr txBox="1">
            <a:spLocks noChangeArrowheads="1"/>
          </p:cNvSpPr>
          <p:nvPr/>
        </p:nvSpPr>
        <p:spPr bwMode="auto">
          <a:xfrm>
            <a:off x="7005638" y="747713"/>
            <a:ext cx="309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1000" name="Text Box 47"/>
          <p:cNvSpPr txBox="1">
            <a:spLocks noChangeArrowheads="1"/>
          </p:cNvSpPr>
          <p:nvPr/>
        </p:nvSpPr>
        <p:spPr bwMode="auto">
          <a:xfrm>
            <a:off x="8815388" y="2862263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1001" name="Text Box 48"/>
          <p:cNvSpPr txBox="1">
            <a:spLocks noChangeArrowheads="1"/>
          </p:cNvSpPr>
          <p:nvPr/>
        </p:nvSpPr>
        <p:spPr bwMode="auto">
          <a:xfrm>
            <a:off x="831850" y="674688"/>
            <a:ext cx="354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Forces acting on an inclined wall.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>
            <a:off x="307975" y="150813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flipV="1">
            <a:off x="4122738" y="3821113"/>
            <a:ext cx="685800" cy="6223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 type="triangle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 flipV="1">
            <a:off x="4395787" y="3666332"/>
            <a:ext cx="495300" cy="6223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7256463" y="5116511"/>
            <a:ext cx="5953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7462838" y="5080794"/>
            <a:ext cx="0" cy="9009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430273" y="538269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H/3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6810375" y="3464151"/>
            <a:ext cx="0" cy="2508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6515100" y="3452813"/>
            <a:ext cx="7905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6527780" y="444182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75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4041775" y="4451350"/>
            <a:ext cx="19050" cy="847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4419600" y="3038475"/>
            <a:ext cx="0" cy="8096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4546600" y="4025900"/>
            <a:ext cx="200025" cy="762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1991" name="Freeform 8"/>
          <p:cNvSpPr>
            <a:spLocks/>
          </p:cNvSpPr>
          <p:nvPr/>
        </p:nvSpPr>
        <p:spPr bwMode="auto">
          <a:xfrm flipV="1">
            <a:off x="4562475" y="1924050"/>
            <a:ext cx="981075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549900" y="1706563"/>
            <a:ext cx="1946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 flipV="1">
            <a:off x="4051300" y="1663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4" name="Line 11"/>
          <p:cNvSpPr>
            <a:spLocks noChangeShapeType="1"/>
          </p:cNvSpPr>
          <p:nvPr/>
        </p:nvSpPr>
        <p:spPr bwMode="auto">
          <a:xfrm flipH="1">
            <a:off x="3517900" y="18669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1393825" y="1493838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Wall Displacement = </a:t>
            </a: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4251325" y="266541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 flipH="1" flipV="1">
            <a:off x="4749800" y="4025900"/>
            <a:ext cx="673100" cy="203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 flipV="1">
            <a:off x="4787900" y="4064000"/>
            <a:ext cx="495300" cy="6223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9" name="Line 18"/>
          <p:cNvSpPr>
            <a:spLocks noChangeShapeType="1"/>
          </p:cNvSpPr>
          <p:nvPr/>
        </p:nvSpPr>
        <p:spPr bwMode="auto">
          <a:xfrm>
            <a:off x="3365500" y="4445000"/>
            <a:ext cx="698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V="1">
            <a:off x="3327400" y="4470400"/>
            <a:ext cx="685800" cy="622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2917825" y="4976813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3349625" y="44148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2003" name="Text Box 22"/>
          <p:cNvSpPr txBox="1">
            <a:spLocks noChangeArrowheads="1"/>
          </p:cNvSpPr>
          <p:nvPr/>
        </p:nvSpPr>
        <p:spPr bwMode="auto">
          <a:xfrm>
            <a:off x="5000625" y="4110038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5254625" y="46085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5419725" y="4097338"/>
            <a:ext cx="67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Normal</a:t>
            </a:r>
          </a:p>
        </p:txBody>
      </p:sp>
      <p:sp>
        <p:nvSpPr>
          <p:cNvPr id="42006" name="Text Box 25"/>
          <p:cNvSpPr txBox="1">
            <a:spLocks noChangeArrowheads="1"/>
          </p:cNvSpPr>
          <p:nvPr/>
        </p:nvSpPr>
        <p:spPr bwMode="auto">
          <a:xfrm>
            <a:off x="4416425" y="4732338"/>
            <a:ext cx="588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Shear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2765425" y="4300538"/>
            <a:ext cx="673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3463925" y="5202238"/>
            <a:ext cx="588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2009" name="Text Box 28"/>
          <p:cNvSpPr txBox="1">
            <a:spLocks noChangeArrowheads="1"/>
          </p:cNvSpPr>
          <p:nvPr/>
        </p:nvSpPr>
        <p:spPr bwMode="auto">
          <a:xfrm>
            <a:off x="831850" y="674688"/>
            <a:ext cx="277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Forces acting on the wall.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184150" y="179388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5734050" y="2093913"/>
            <a:ext cx="895350" cy="2535237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H="1">
            <a:off x="6208713" y="2100263"/>
            <a:ext cx="9525" cy="1208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6229350" y="11049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967663" y="1279525"/>
            <a:ext cx="280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7743825" y="1504950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110288" y="2703513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>
            <a:off x="6076950" y="3775075"/>
            <a:ext cx="409575" cy="857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H="1">
            <a:off x="6038850" y="3771900"/>
            <a:ext cx="457200" cy="504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6067425" y="3756025"/>
            <a:ext cx="284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756275" y="4052888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8072438" y="2538413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 flipV="1">
            <a:off x="6619875" y="1647825"/>
            <a:ext cx="723900" cy="298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 flipV="1">
            <a:off x="6905625" y="3495675"/>
            <a:ext cx="390525" cy="5429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6705600" y="2390775"/>
            <a:ext cx="0" cy="7524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 flipV="1">
            <a:off x="6905625" y="3498850"/>
            <a:ext cx="466725" cy="1428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H="1">
            <a:off x="6778625" y="3508375"/>
            <a:ext cx="127000" cy="542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6486525" y="3816350"/>
            <a:ext cx="69850" cy="4508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8" name="Freeform 20"/>
          <p:cNvSpPr>
            <a:spLocks/>
          </p:cNvSpPr>
          <p:nvPr/>
        </p:nvSpPr>
        <p:spPr bwMode="auto">
          <a:xfrm>
            <a:off x="6283325" y="3813175"/>
            <a:ext cx="66675" cy="120650"/>
          </a:xfrm>
          <a:custGeom>
            <a:avLst/>
            <a:gdLst>
              <a:gd name="T0" fmla="*/ 0 w 42"/>
              <a:gd name="T1" fmla="*/ 0 h 76"/>
              <a:gd name="T2" fmla="*/ 2147483646 w 42"/>
              <a:gd name="T3" fmla="*/ 2147483646 h 76"/>
              <a:gd name="T4" fmla="*/ 0 60000 65536"/>
              <a:gd name="T5" fmla="*/ 0 60000 65536"/>
              <a:gd name="T6" fmla="*/ 0 w 42"/>
              <a:gd name="T7" fmla="*/ 0 h 76"/>
              <a:gd name="T8" fmla="*/ 42 w 42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76">
                <a:moveTo>
                  <a:pt x="0" y="0"/>
                </a:moveTo>
                <a:cubicBezTo>
                  <a:pt x="8" y="46"/>
                  <a:pt x="16" y="56"/>
                  <a:pt x="42" y="76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9" name="Freeform 21"/>
          <p:cNvSpPr>
            <a:spLocks/>
          </p:cNvSpPr>
          <p:nvPr/>
        </p:nvSpPr>
        <p:spPr bwMode="auto">
          <a:xfrm>
            <a:off x="7026275" y="3559175"/>
            <a:ext cx="101600" cy="120650"/>
          </a:xfrm>
          <a:custGeom>
            <a:avLst/>
            <a:gdLst>
              <a:gd name="T0" fmla="*/ 0 w 64"/>
              <a:gd name="T1" fmla="*/ 2147483646 h 76"/>
              <a:gd name="T2" fmla="*/ 2147483646 w 64"/>
              <a:gd name="T3" fmla="*/ 0 h 76"/>
              <a:gd name="T4" fmla="*/ 0 60000 65536"/>
              <a:gd name="T5" fmla="*/ 0 60000 65536"/>
              <a:gd name="T6" fmla="*/ 0 w 64"/>
              <a:gd name="T7" fmla="*/ 0 h 76"/>
              <a:gd name="T8" fmla="*/ 64 w 64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76">
                <a:moveTo>
                  <a:pt x="0" y="64"/>
                </a:moveTo>
                <a:cubicBezTo>
                  <a:pt x="30" y="76"/>
                  <a:pt x="64" y="52"/>
                  <a:pt x="54" y="0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7073900" y="35433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47" name="Text Box 23"/>
          <p:cNvSpPr txBox="1">
            <a:spLocks noChangeArrowheads="1"/>
          </p:cNvSpPr>
          <p:nvPr/>
        </p:nvSpPr>
        <p:spPr bwMode="auto">
          <a:xfrm>
            <a:off x="7242175" y="381793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endParaRPr lang="en-US" sz="2000" baseline="-25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670675" y="2224088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endParaRPr lang="en-US" sz="2000" baseline="-25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307975" y="-1588"/>
            <a:ext cx="446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8391525" y="4114800"/>
            <a:ext cx="0" cy="18478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 flipH="1" flipV="1">
            <a:off x="7629525" y="4905375"/>
            <a:ext cx="762000" cy="10287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 flipV="1">
            <a:off x="7629525" y="4105275"/>
            <a:ext cx="762000" cy="819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7766050" y="5408613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endParaRPr lang="en-US" sz="2000" baseline="-25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54" name="Text Box 30"/>
          <p:cNvSpPr txBox="1">
            <a:spLocks noChangeArrowheads="1"/>
          </p:cNvSpPr>
          <p:nvPr/>
        </p:nvSpPr>
        <p:spPr bwMode="auto">
          <a:xfrm>
            <a:off x="7737475" y="4043363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77855" name="Text Box 31"/>
          <p:cNvSpPr txBox="1">
            <a:spLocks noChangeArrowheads="1"/>
          </p:cNvSpPr>
          <p:nvPr/>
        </p:nvSpPr>
        <p:spPr bwMode="auto">
          <a:xfrm>
            <a:off x="8385175" y="4776788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endParaRPr lang="en-US" sz="2000" baseline="-25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 flipH="1">
            <a:off x="6496050" y="3562350"/>
            <a:ext cx="190500" cy="219075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1" name="Freeform 33"/>
          <p:cNvSpPr>
            <a:spLocks/>
          </p:cNvSpPr>
          <p:nvPr/>
        </p:nvSpPr>
        <p:spPr bwMode="auto">
          <a:xfrm>
            <a:off x="6223000" y="1657350"/>
            <a:ext cx="1130300" cy="2981325"/>
          </a:xfrm>
          <a:custGeom>
            <a:avLst/>
            <a:gdLst>
              <a:gd name="T0" fmla="*/ 0 w 712"/>
              <a:gd name="T1" fmla="*/ 2147483646 h 1878"/>
              <a:gd name="T2" fmla="*/ 2147483646 w 712"/>
              <a:gd name="T3" fmla="*/ 0 h 1878"/>
              <a:gd name="T4" fmla="*/ 2147483646 w 712"/>
              <a:gd name="T5" fmla="*/ 2147483646 h 1878"/>
              <a:gd name="T6" fmla="*/ 0 w 712"/>
              <a:gd name="T7" fmla="*/ 2147483646 h 1878"/>
              <a:gd name="T8" fmla="*/ 0 60000 65536"/>
              <a:gd name="T9" fmla="*/ 0 60000 65536"/>
              <a:gd name="T10" fmla="*/ 0 60000 65536"/>
              <a:gd name="T11" fmla="*/ 0 60000 65536"/>
              <a:gd name="T12" fmla="*/ 0 w 712"/>
              <a:gd name="T13" fmla="*/ 0 h 1878"/>
              <a:gd name="T14" fmla="*/ 712 w 712"/>
              <a:gd name="T15" fmla="*/ 1878 h 18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2" h="1878">
                <a:moveTo>
                  <a:pt x="0" y="262"/>
                </a:moveTo>
                <a:lnTo>
                  <a:pt x="712" y="0"/>
                </a:lnTo>
                <a:lnTo>
                  <a:pt x="250" y="1878"/>
                </a:lnTo>
                <a:lnTo>
                  <a:pt x="0" y="262"/>
                </a:lnTo>
                <a:close/>
              </a:path>
            </a:pathLst>
          </a:custGeom>
          <a:solidFill>
            <a:srgbClr val="FF9933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3043" name="Freeform 35"/>
          <p:cNvSpPr>
            <a:spLocks/>
          </p:cNvSpPr>
          <p:nvPr/>
        </p:nvSpPr>
        <p:spPr bwMode="auto">
          <a:xfrm>
            <a:off x="6696075" y="4400550"/>
            <a:ext cx="200025" cy="247650"/>
          </a:xfrm>
          <a:custGeom>
            <a:avLst/>
            <a:gdLst>
              <a:gd name="T0" fmla="*/ 0 w 168"/>
              <a:gd name="T1" fmla="*/ 0 h 222"/>
              <a:gd name="T2" fmla="*/ 2147483646 w 168"/>
              <a:gd name="T3" fmla="*/ 2147483646 h 222"/>
              <a:gd name="T4" fmla="*/ 0 60000 65536"/>
              <a:gd name="T5" fmla="*/ 0 60000 65536"/>
              <a:gd name="T6" fmla="*/ 0 w 168"/>
              <a:gd name="T7" fmla="*/ 0 h 222"/>
              <a:gd name="T8" fmla="*/ 168 w 168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222">
                <a:moveTo>
                  <a:pt x="0" y="0"/>
                </a:moveTo>
                <a:cubicBezTo>
                  <a:pt x="96" y="18"/>
                  <a:pt x="168" y="78"/>
                  <a:pt x="132" y="222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4" name="Freeform 36"/>
          <p:cNvSpPr>
            <a:spLocks/>
          </p:cNvSpPr>
          <p:nvPr/>
        </p:nvSpPr>
        <p:spPr bwMode="auto">
          <a:xfrm>
            <a:off x="8207375" y="4308475"/>
            <a:ext cx="184150" cy="111125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5" name="Freeform 37"/>
          <p:cNvSpPr>
            <a:spLocks/>
          </p:cNvSpPr>
          <p:nvPr/>
        </p:nvSpPr>
        <p:spPr bwMode="auto">
          <a:xfrm rot="-6779323">
            <a:off x="7637462" y="4865688"/>
            <a:ext cx="227013" cy="115888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6" name="Freeform 38"/>
          <p:cNvSpPr>
            <a:spLocks/>
          </p:cNvSpPr>
          <p:nvPr/>
        </p:nvSpPr>
        <p:spPr bwMode="auto">
          <a:xfrm rot="7814182">
            <a:off x="8188326" y="5546725"/>
            <a:ext cx="184150" cy="111125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7942263" y="52324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b - f</a:t>
            </a: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8066088" y="3808413"/>
            <a:ext cx="811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90 - q - d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6489700" y="5218113"/>
            <a:ext cx="1257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90 + q + d - b +f</a:t>
            </a: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 flipV="1">
            <a:off x="7567613" y="4948238"/>
            <a:ext cx="176212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1" name="Line 43"/>
          <p:cNvSpPr>
            <a:spLocks noChangeShapeType="1"/>
          </p:cNvSpPr>
          <p:nvPr/>
        </p:nvSpPr>
        <p:spPr bwMode="auto">
          <a:xfrm>
            <a:off x="8258175" y="4038600"/>
            <a:ext cx="23813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2" name="Freeform 44"/>
          <p:cNvSpPr>
            <a:spLocks/>
          </p:cNvSpPr>
          <p:nvPr/>
        </p:nvSpPr>
        <p:spPr bwMode="auto">
          <a:xfrm>
            <a:off x="7112000" y="1765300"/>
            <a:ext cx="184150" cy="111125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6818313" y="1751013"/>
            <a:ext cx="449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b-a</a:t>
            </a:r>
          </a:p>
        </p:txBody>
      </p:sp>
      <p:sp>
        <p:nvSpPr>
          <p:cNvPr id="43054" name="Text Box 46"/>
          <p:cNvSpPr txBox="1">
            <a:spLocks noChangeArrowheads="1"/>
          </p:cNvSpPr>
          <p:nvPr/>
        </p:nvSpPr>
        <p:spPr bwMode="auto">
          <a:xfrm>
            <a:off x="6770688" y="42465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3055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6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</a:t>
            </a: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336550" y="414338"/>
            <a:ext cx="68627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W </a:t>
            </a:r>
            <a:r>
              <a:rPr lang="en-US" altLang="en-US" sz="1200" dirty="0"/>
              <a:t>= weight of the soil wedge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R </a:t>
            </a:r>
            <a:r>
              <a:rPr lang="en-US" altLang="en-US" sz="1200" dirty="0"/>
              <a:t>= resultant of the shear and normal forces on the failure surface 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</a:t>
            </a:r>
            <a:r>
              <a:rPr lang="en-US" altLang="en-US" sz="1200" b="1" baseline="-25000" dirty="0"/>
              <a:t>a</a:t>
            </a:r>
            <a:r>
              <a:rPr lang="en-US" altLang="en-US" sz="1200" dirty="0"/>
              <a:t> = the active force per unit length of the wall. The direction of Pa is inclined at an angle d to the 	normal drawn and the face of the wall that supports the soil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Symbol" panose="05050102010706020507" pitchFamily="18" charset="2"/>
              </a:rPr>
              <a:t>D</a:t>
            </a:r>
            <a:r>
              <a:rPr lang="en-US" altLang="en-US" sz="1200" b="1" dirty="0"/>
              <a:t> </a:t>
            </a:r>
            <a:r>
              <a:rPr lang="en-US" altLang="en-US" sz="1200" dirty="0"/>
              <a:t>= the angle of friction between the soil and the wall</a:t>
            </a:r>
            <a:r>
              <a:rPr lang="en-US" altLang="en-US" sz="1800" dirty="0"/>
              <a:t> </a:t>
            </a:r>
          </a:p>
        </p:txBody>
      </p:sp>
      <p:sp>
        <p:nvSpPr>
          <p:cNvPr id="43059" name="Text Box 51"/>
          <p:cNvSpPr txBox="1">
            <a:spLocks noChangeArrowheads="1"/>
          </p:cNvSpPr>
          <p:nvPr/>
        </p:nvSpPr>
        <p:spPr bwMode="auto">
          <a:xfrm>
            <a:off x="384175" y="1601788"/>
            <a:ext cx="5235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The force triangle for the wedge is shown in the Figure 2.  From the sine law, the forces can be set as follows:</a:t>
            </a:r>
          </a:p>
        </p:txBody>
      </p:sp>
      <p:sp>
        <p:nvSpPr>
          <p:cNvPr id="43060" name="Text Box 52"/>
          <p:cNvSpPr txBox="1">
            <a:spLocks noChangeArrowheads="1"/>
          </p:cNvSpPr>
          <p:nvPr/>
        </p:nvSpPr>
        <p:spPr bwMode="auto">
          <a:xfrm>
            <a:off x="5641975" y="46942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Fig.1 </a:t>
            </a:r>
          </a:p>
        </p:txBody>
      </p:sp>
      <p:sp>
        <p:nvSpPr>
          <p:cNvPr id="43061" name="Text Box 53"/>
          <p:cNvSpPr txBox="1">
            <a:spLocks noChangeArrowheads="1"/>
          </p:cNvSpPr>
          <p:nvPr/>
        </p:nvSpPr>
        <p:spPr bwMode="auto">
          <a:xfrm>
            <a:off x="8004175" y="589438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Fig.2 </a:t>
            </a:r>
          </a:p>
        </p:txBody>
      </p:sp>
      <p:grpSp>
        <p:nvGrpSpPr>
          <p:cNvPr id="43062" name="Group 54"/>
          <p:cNvGrpSpPr>
            <a:grpSpLocks/>
          </p:cNvGrpSpPr>
          <p:nvPr/>
        </p:nvGrpSpPr>
        <p:grpSpPr bwMode="auto">
          <a:xfrm>
            <a:off x="479425" y="2784475"/>
            <a:ext cx="2311400" cy="541338"/>
            <a:chOff x="272" y="2096"/>
            <a:chExt cx="1456" cy="341"/>
          </a:xfrm>
        </p:grpSpPr>
        <p:sp>
          <p:nvSpPr>
            <p:cNvPr id="43106" name="Text Box 55"/>
            <p:cNvSpPr txBox="1">
              <a:spLocks noChangeArrowheads="1"/>
            </p:cNvSpPr>
            <p:nvPr/>
          </p:nvSpPr>
          <p:spPr bwMode="auto">
            <a:xfrm>
              <a:off x="1304" y="2117"/>
              <a:ext cx="28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W</a:t>
              </a:r>
              <a:endParaRPr lang="en-US" altLang="en-US" sz="1200" baseline="-25000" dirty="0"/>
            </a:p>
          </p:txBody>
        </p:sp>
        <p:sp>
          <p:nvSpPr>
            <p:cNvPr id="43107" name="Line 56"/>
            <p:cNvSpPr>
              <a:spLocks noChangeShapeType="1"/>
            </p:cNvSpPr>
            <p:nvPr/>
          </p:nvSpPr>
          <p:spPr bwMode="auto">
            <a:xfrm>
              <a:off x="588" y="2262"/>
              <a:ext cx="11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08" name="Text Box 57"/>
            <p:cNvSpPr txBox="1">
              <a:spLocks noChangeArrowheads="1"/>
            </p:cNvSpPr>
            <p:nvPr/>
          </p:nvSpPr>
          <p:spPr bwMode="auto">
            <a:xfrm>
              <a:off x="434" y="2187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=</a:t>
              </a:r>
            </a:p>
          </p:txBody>
        </p:sp>
        <p:sp>
          <p:nvSpPr>
            <p:cNvPr id="43109" name="Text Box 58"/>
            <p:cNvSpPr txBox="1">
              <a:spLocks noChangeArrowheads="1"/>
            </p:cNvSpPr>
            <p:nvPr/>
          </p:nvSpPr>
          <p:spPr bwMode="auto">
            <a:xfrm>
              <a:off x="554" y="2264"/>
              <a:ext cx="10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 </a:t>
              </a:r>
              <a:r>
                <a:rPr lang="en-US" altLang="en-US" sz="1200" dirty="0">
                  <a:latin typeface="Symbol" panose="05050102010706020507" pitchFamily="18" charset="2"/>
                </a:rPr>
                <a:t>(90 + q + d - b +f)</a:t>
              </a:r>
            </a:p>
          </p:txBody>
        </p:sp>
        <p:sp>
          <p:nvSpPr>
            <p:cNvPr id="43110" name="Text Box 59"/>
            <p:cNvSpPr txBox="1">
              <a:spLocks noChangeArrowheads="1"/>
            </p:cNvSpPr>
            <p:nvPr/>
          </p:nvSpPr>
          <p:spPr bwMode="auto">
            <a:xfrm>
              <a:off x="839" y="2096"/>
              <a:ext cx="5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</a:t>
              </a:r>
              <a:r>
                <a:rPr lang="en-US" altLang="en-US" sz="1200" dirty="0">
                  <a:latin typeface="Symbol" panose="05050102010706020507" pitchFamily="18" charset="2"/>
                </a:rPr>
                <a:t> (b - f)</a:t>
              </a:r>
            </a:p>
          </p:txBody>
        </p:sp>
        <p:sp>
          <p:nvSpPr>
            <p:cNvPr id="43111" name="Text Box 60"/>
            <p:cNvSpPr txBox="1">
              <a:spLocks noChangeArrowheads="1"/>
            </p:cNvSpPr>
            <p:nvPr/>
          </p:nvSpPr>
          <p:spPr bwMode="auto">
            <a:xfrm>
              <a:off x="272" y="2135"/>
              <a:ext cx="28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P</a:t>
              </a:r>
              <a:r>
                <a:rPr lang="en-US" altLang="en-US" sz="1200" baseline="-25000" dirty="0"/>
                <a:t>a</a:t>
              </a:r>
            </a:p>
          </p:txBody>
        </p:sp>
      </p:grpSp>
      <p:sp>
        <p:nvSpPr>
          <p:cNvPr id="43063" name="Text Box 61"/>
          <p:cNvSpPr txBox="1">
            <a:spLocks noChangeArrowheads="1"/>
          </p:cNvSpPr>
          <p:nvPr/>
        </p:nvSpPr>
        <p:spPr bwMode="auto">
          <a:xfrm>
            <a:off x="441325" y="3500438"/>
            <a:ext cx="290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Substitute for W, Eq. 2 can be written as</a:t>
            </a:r>
          </a:p>
        </p:txBody>
      </p:sp>
      <p:sp>
        <p:nvSpPr>
          <p:cNvPr id="43064" name="Line 62"/>
          <p:cNvSpPr>
            <a:spLocks noChangeShapeType="1"/>
          </p:cNvSpPr>
          <p:nvPr/>
        </p:nvSpPr>
        <p:spPr bwMode="auto">
          <a:xfrm>
            <a:off x="1638300" y="4067175"/>
            <a:ext cx="2562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65" name="Text Box 63"/>
          <p:cNvSpPr txBox="1">
            <a:spLocks noChangeArrowheads="1"/>
          </p:cNvSpPr>
          <p:nvPr/>
        </p:nvSpPr>
        <p:spPr bwMode="auto">
          <a:xfrm>
            <a:off x="746125" y="39481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=</a:t>
            </a:r>
          </a:p>
        </p:txBody>
      </p:sp>
      <p:sp>
        <p:nvSpPr>
          <p:cNvPr id="43066" name="Text Box 64"/>
          <p:cNvSpPr txBox="1">
            <a:spLocks noChangeArrowheads="1"/>
          </p:cNvSpPr>
          <p:nvPr/>
        </p:nvSpPr>
        <p:spPr bwMode="auto">
          <a:xfrm>
            <a:off x="1555750" y="4022725"/>
            <a:ext cx="2771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cos</a:t>
            </a:r>
            <a:r>
              <a:rPr lang="en-US" altLang="en-US" sz="1200" baseline="30000" dirty="0"/>
              <a:t>2 </a:t>
            </a:r>
            <a:r>
              <a:rPr lang="en-US" altLang="en-US" sz="1200" dirty="0">
                <a:latin typeface="Symbol" panose="05050102010706020507" pitchFamily="18" charset="2"/>
              </a:rPr>
              <a:t>q</a:t>
            </a:r>
            <a:r>
              <a:rPr lang="en-US" altLang="en-US" sz="1200" baseline="30000" dirty="0"/>
              <a:t> </a:t>
            </a:r>
            <a:r>
              <a:rPr lang="en-US" altLang="en-US" sz="1200" dirty="0"/>
              <a:t>sin</a:t>
            </a:r>
            <a:r>
              <a:rPr lang="en-US" altLang="en-US" sz="1200" dirty="0">
                <a:latin typeface="Symbol" panose="05050102010706020507" pitchFamily="18" charset="2"/>
              </a:rPr>
              <a:t>( b - a) </a:t>
            </a:r>
            <a:r>
              <a:rPr lang="en-US" altLang="en-US" sz="1200" dirty="0"/>
              <a:t>sin</a:t>
            </a:r>
            <a:r>
              <a:rPr lang="en-US" altLang="en-US" sz="1200" dirty="0">
                <a:latin typeface="Symbol" panose="05050102010706020507" pitchFamily="18" charset="2"/>
              </a:rPr>
              <a:t> (90 + q - d - b + f)</a:t>
            </a:r>
          </a:p>
        </p:txBody>
      </p:sp>
      <p:sp>
        <p:nvSpPr>
          <p:cNvPr id="43067" name="Text Box 65"/>
          <p:cNvSpPr txBox="1">
            <a:spLocks noChangeArrowheads="1"/>
          </p:cNvSpPr>
          <p:nvPr/>
        </p:nvSpPr>
        <p:spPr bwMode="auto">
          <a:xfrm>
            <a:off x="1703388" y="3798888"/>
            <a:ext cx="2432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cos </a:t>
            </a:r>
            <a:r>
              <a:rPr lang="en-US" altLang="en-US" sz="1200" dirty="0">
                <a:latin typeface="Symbol" panose="05050102010706020507" pitchFamily="18" charset="2"/>
              </a:rPr>
              <a:t>(b - f) </a:t>
            </a:r>
            <a:r>
              <a:rPr lang="en-US" altLang="en-US" sz="1200" dirty="0"/>
              <a:t>cos</a:t>
            </a:r>
            <a:r>
              <a:rPr lang="en-US" altLang="en-US" sz="1200" dirty="0">
                <a:latin typeface="Symbol" panose="05050102010706020507" pitchFamily="18" charset="2"/>
              </a:rPr>
              <a:t> (f - a) </a:t>
            </a:r>
            <a:r>
              <a:rPr lang="en-US" altLang="en-US" sz="1200" dirty="0"/>
              <a:t>sin</a:t>
            </a:r>
            <a:r>
              <a:rPr lang="en-US" altLang="en-US" sz="1200" dirty="0">
                <a:latin typeface="Symbol" panose="05050102010706020507" pitchFamily="18" charset="2"/>
              </a:rPr>
              <a:t> (b - f)</a:t>
            </a:r>
          </a:p>
        </p:txBody>
      </p:sp>
      <p:sp>
        <p:nvSpPr>
          <p:cNvPr id="43068" name="Text Box 66"/>
          <p:cNvSpPr txBox="1">
            <a:spLocks noChangeArrowheads="1"/>
          </p:cNvSpPr>
          <p:nvPr/>
        </p:nvSpPr>
        <p:spPr bwMode="auto">
          <a:xfrm>
            <a:off x="536575" y="3932238"/>
            <a:ext cx="447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P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43069" name="Text Box 67"/>
          <p:cNvSpPr txBox="1">
            <a:spLocks noChangeArrowheads="1"/>
          </p:cNvSpPr>
          <p:nvPr/>
        </p:nvSpPr>
        <p:spPr bwMode="auto">
          <a:xfrm>
            <a:off x="898525" y="3875088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0.5 </a:t>
            </a:r>
            <a:r>
              <a:rPr lang="en-US" altLang="en-US" sz="1200" dirty="0">
                <a:latin typeface="Symbol" panose="05050102010706020507" pitchFamily="18" charset="2"/>
              </a:rPr>
              <a:t>g </a:t>
            </a:r>
            <a:r>
              <a:rPr lang="en-US" altLang="en-US" sz="1200" dirty="0"/>
              <a:t>H</a:t>
            </a:r>
            <a:r>
              <a:rPr lang="en-US" altLang="en-US" sz="1200" baseline="30000" dirty="0"/>
              <a:t>2 </a:t>
            </a:r>
            <a:r>
              <a:rPr lang="en-US" altLang="en-US" sz="1800" dirty="0"/>
              <a:t>[</a:t>
            </a:r>
          </a:p>
        </p:txBody>
      </p:sp>
      <p:sp>
        <p:nvSpPr>
          <p:cNvPr id="43070" name="Text Box 68"/>
          <p:cNvSpPr txBox="1">
            <a:spLocks noChangeArrowheads="1"/>
          </p:cNvSpPr>
          <p:nvPr/>
        </p:nvSpPr>
        <p:spPr bwMode="auto">
          <a:xfrm>
            <a:off x="4241800" y="38560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]</a:t>
            </a:r>
          </a:p>
        </p:txBody>
      </p:sp>
      <p:sp>
        <p:nvSpPr>
          <p:cNvPr id="43071" name="Text Box 69"/>
          <p:cNvSpPr txBox="1">
            <a:spLocks noChangeArrowheads="1"/>
          </p:cNvSpPr>
          <p:nvPr/>
        </p:nvSpPr>
        <p:spPr bwMode="auto">
          <a:xfrm>
            <a:off x="536575" y="4365625"/>
            <a:ext cx="3894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To determine the critical value for </a:t>
            </a:r>
            <a:r>
              <a:rPr lang="en-US" altLang="en-US" sz="1200" dirty="0">
                <a:latin typeface="Symbol" panose="05050102010706020507" pitchFamily="18" charset="2"/>
              </a:rPr>
              <a:t>b</a:t>
            </a:r>
            <a:r>
              <a:rPr lang="en-US" altLang="en-US" sz="1200" dirty="0"/>
              <a:t> for maximum P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43072" name="Text Box 70"/>
          <p:cNvSpPr txBox="1">
            <a:spLocks noChangeArrowheads="1"/>
          </p:cNvSpPr>
          <p:nvPr/>
        </p:nvSpPr>
        <p:spPr bwMode="auto">
          <a:xfrm>
            <a:off x="536575" y="4710113"/>
            <a:ext cx="1111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(dP</a:t>
            </a:r>
            <a:r>
              <a:rPr lang="en-US" altLang="en-US" sz="1200" baseline="-25000" dirty="0"/>
              <a:t>a</a:t>
            </a:r>
            <a:r>
              <a:rPr lang="en-US" altLang="en-US" sz="1200" dirty="0"/>
              <a:t>/d</a:t>
            </a:r>
            <a:r>
              <a:rPr lang="en-US" altLang="en-US" sz="1200" dirty="0">
                <a:latin typeface="Symbol" panose="05050102010706020507" pitchFamily="18" charset="2"/>
              </a:rPr>
              <a:t>b) = 0 </a:t>
            </a:r>
          </a:p>
        </p:txBody>
      </p:sp>
      <p:grpSp>
        <p:nvGrpSpPr>
          <p:cNvPr id="43073" name="Group 71"/>
          <p:cNvGrpSpPr>
            <a:grpSpLocks/>
          </p:cNvGrpSpPr>
          <p:nvPr/>
        </p:nvGrpSpPr>
        <p:grpSpPr bwMode="auto">
          <a:xfrm>
            <a:off x="546100" y="2027238"/>
            <a:ext cx="3035300" cy="555625"/>
            <a:chOff x="260" y="1565"/>
            <a:chExt cx="1912" cy="350"/>
          </a:xfrm>
        </p:grpSpPr>
        <p:sp>
          <p:nvSpPr>
            <p:cNvPr id="43099" name="Text Box 72"/>
            <p:cNvSpPr txBox="1">
              <a:spLocks noChangeArrowheads="1"/>
            </p:cNvSpPr>
            <p:nvPr/>
          </p:nvSpPr>
          <p:spPr bwMode="auto">
            <a:xfrm>
              <a:off x="668" y="1577"/>
              <a:ext cx="1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W</a:t>
              </a:r>
              <a:endParaRPr lang="en-US" altLang="en-US" sz="1200" baseline="-25000" dirty="0"/>
            </a:p>
          </p:txBody>
        </p:sp>
        <p:sp>
          <p:nvSpPr>
            <p:cNvPr id="43100" name="Line 73"/>
            <p:cNvSpPr>
              <a:spLocks noChangeShapeType="1"/>
            </p:cNvSpPr>
            <p:nvPr/>
          </p:nvSpPr>
          <p:spPr bwMode="auto">
            <a:xfrm>
              <a:off x="294" y="1734"/>
              <a:ext cx="11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01" name="Line 74"/>
            <p:cNvSpPr>
              <a:spLocks noChangeShapeType="1"/>
            </p:cNvSpPr>
            <p:nvPr/>
          </p:nvSpPr>
          <p:spPr bwMode="auto">
            <a:xfrm>
              <a:off x="1644" y="173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02" name="Text Box 75"/>
            <p:cNvSpPr txBox="1">
              <a:spLocks noChangeArrowheads="1"/>
            </p:cNvSpPr>
            <p:nvPr/>
          </p:nvSpPr>
          <p:spPr bwMode="auto">
            <a:xfrm>
              <a:off x="1406" y="1659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=</a:t>
              </a:r>
            </a:p>
          </p:txBody>
        </p:sp>
        <p:sp>
          <p:nvSpPr>
            <p:cNvPr id="43103" name="Text Box 76"/>
            <p:cNvSpPr txBox="1">
              <a:spLocks noChangeArrowheads="1"/>
            </p:cNvSpPr>
            <p:nvPr/>
          </p:nvSpPr>
          <p:spPr bwMode="auto">
            <a:xfrm>
              <a:off x="260" y="1742"/>
              <a:ext cx="10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 </a:t>
              </a:r>
              <a:r>
                <a:rPr lang="en-US" altLang="en-US" sz="1200" dirty="0">
                  <a:latin typeface="Symbol" panose="05050102010706020507" pitchFamily="18" charset="2"/>
                </a:rPr>
                <a:t>(90 + q + d - b +f)</a:t>
              </a:r>
            </a:p>
          </p:txBody>
        </p:sp>
        <p:sp>
          <p:nvSpPr>
            <p:cNvPr id="43104" name="Text Box 77"/>
            <p:cNvSpPr txBox="1">
              <a:spLocks noChangeArrowheads="1"/>
            </p:cNvSpPr>
            <p:nvPr/>
          </p:nvSpPr>
          <p:spPr bwMode="auto">
            <a:xfrm>
              <a:off x="1613" y="1742"/>
              <a:ext cx="5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</a:t>
              </a:r>
              <a:r>
                <a:rPr lang="en-US" altLang="en-US" sz="1200" dirty="0">
                  <a:latin typeface="Symbol" panose="05050102010706020507" pitchFamily="18" charset="2"/>
                </a:rPr>
                <a:t> (b - f)</a:t>
              </a:r>
            </a:p>
          </p:txBody>
        </p:sp>
        <p:sp>
          <p:nvSpPr>
            <p:cNvPr id="43105" name="Text Box 78"/>
            <p:cNvSpPr txBox="1">
              <a:spLocks noChangeArrowheads="1"/>
            </p:cNvSpPr>
            <p:nvPr/>
          </p:nvSpPr>
          <p:spPr bwMode="auto">
            <a:xfrm>
              <a:off x="1796" y="1565"/>
              <a:ext cx="3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P</a:t>
              </a:r>
              <a:r>
                <a:rPr lang="en-US" altLang="en-US" sz="1200" baseline="-25000" dirty="0"/>
                <a:t>a</a:t>
              </a:r>
            </a:p>
          </p:txBody>
        </p:sp>
      </p:grpSp>
      <p:sp>
        <p:nvSpPr>
          <p:cNvPr id="43074" name="Text Box 79"/>
          <p:cNvSpPr txBox="1">
            <a:spLocks noChangeArrowheads="1"/>
          </p:cNvSpPr>
          <p:nvPr/>
        </p:nvSpPr>
        <p:spPr bwMode="auto">
          <a:xfrm>
            <a:off x="4033838" y="2128838"/>
            <a:ext cx="369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(1)</a:t>
            </a:r>
          </a:p>
        </p:txBody>
      </p:sp>
      <p:sp>
        <p:nvSpPr>
          <p:cNvPr id="43075" name="Text Box 80"/>
          <p:cNvSpPr txBox="1">
            <a:spLocks noChangeArrowheads="1"/>
          </p:cNvSpPr>
          <p:nvPr/>
        </p:nvSpPr>
        <p:spPr bwMode="auto">
          <a:xfrm>
            <a:off x="3062288" y="2881313"/>
            <a:ext cx="369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(2)</a:t>
            </a:r>
          </a:p>
        </p:txBody>
      </p:sp>
      <p:sp>
        <p:nvSpPr>
          <p:cNvPr id="43076" name="Text Box 81"/>
          <p:cNvSpPr txBox="1">
            <a:spLocks noChangeArrowheads="1"/>
          </p:cNvSpPr>
          <p:nvPr/>
        </p:nvSpPr>
        <p:spPr bwMode="auto">
          <a:xfrm>
            <a:off x="4700588" y="3890963"/>
            <a:ext cx="369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(2)</a:t>
            </a:r>
          </a:p>
        </p:txBody>
      </p:sp>
      <p:grpSp>
        <p:nvGrpSpPr>
          <p:cNvPr id="43077" name="Group 82"/>
          <p:cNvGrpSpPr>
            <a:grpSpLocks/>
          </p:cNvGrpSpPr>
          <p:nvPr/>
        </p:nvGrpSpPr>
        <p:grpSpPr bwMode="auto">
          <a:xfrm>
            <a:off x="549275" y="5894388"/>
            <a:ext cx="3929063" cy="746125"/>
            <a:chOff x="1084" y="3623"/>
            <a:chExt cx="2475" cy="470"/>
          </a:xfrm>
        </p:grpSpPr>
        <p:sp>
          <p:nvSpPr>
            <p:cNvPr id="43083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084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 </a:t>
              </a:r>
              <a:r>
                <a:rPr lang="en-US" altLang="en-US" sz="1200" dirty="0">
                  <a:latin typeface="Symbol" panose="05050102010706020507" pitchFamily="18" charset="2"/>
                </a:rPr>
                <a:t>q</a:t>
              </a:r>
              <a:r>
                <a:rPr lang="en-US" altLang="en-US" sz="1200" baseline="30000" dirty="0"/>
                <a:t>  </a:t>
              </a:r>
              <a:r>
                <a:rPr lang="en-US" altLang="en-US" sz="1200" dirty="0"/>
                <a:t>cos(</a:t>
              </a:r>
              <a:r>
                <a:rPr lang="en-US" altLang="en-US" sz="120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3085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</a:t>
              </a:r>
              <a:r>
                <a:rPr lang="en-US" altLang="en-US" sz="1200" dirty="0"/>
                <a:t> </a:t>
              </a:r>
              <a:r>
                <a:rPr lang="en-US" altLang="en-US" sz="120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3086" name="Group 86"/>
            <p:cNvGrpSpPr>
              <a:grpSpLocks/>
            </p:cNvGrpSpPr>
            <p:nvPr/>
          </p:nvGrpSpPr>
          <p:grpSpPr bwMode="auto">
            <a:xfrm>
              <a:off x="2366" y="3806"/>
              <a:ext cx="1051" cy="287"/>
              <a:chOff x="2264" y="3812"/>
              <a:chExt cx="1051" cy="287"/>
            </a:xfrm>
          </p:grpSpPr>
          <p:sp>
            <p:nvSpPr>
              <p:cNvPr id="43096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3097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cos 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200" dirty="0"/>
                  <a:t>cos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3098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3087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3093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094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095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3088" name="Text Box 94"/>
            <p:cNvSpPr txBox="1">
              <a:spLocks noChangeArrowheads="1"/>
            </p:cNvSpPr>
            <p:nvPr/>
          </p:nvSpPr>
          <p:spPr bwMode="auto">
            <a:xfrm>
              <a:off x="2107" y="3885"/>
              <a:ext cx="2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1+</a:t>
              </a:r>
            </a:p>
          </p:txBody>
        </p:sp>
        <p:sp>
          <p:nvSpPr>
            <p:cNvPr id="43089" name="Text Box 95"/>
            <p:cNvSpPr txBox="1">
              <a:spLocks noChangeArrowheads="1"/>
            </p:cNvSpPr>
            <p:nvPr/>
          </p:nvSpPr>
          <p:spPr bwMode="auto">
            <a:xfrm>
              <a:off x="2046" y="3839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[</a:t>
              </a:r>
            </a:p>
          </p:txBody>
        </p:sp>
        <p:sp>
          <p:nvSpPr>
            <p:cNvPr id="43090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]</a:t>
              </a:r>
              <a:endParaRPr lang="en-US" altLang="en-US" sz="1200" baseline="30000" dirty="0"/>
            </a:p>
          </p:txBody>
        </p:sp>
        <p:sp>
          <p:nvSpPr>
            <p:cNvPr id="43091" name="Text Box 97"/>
            <p:cNvSpPr txBox="1">
              <a:spLocks noChangeArrowheads="1"/>
            </p:cNvSpPr>
            <p:nvPr/>
          </p:nvSpPr>
          <p:spPr bwMode="auto">
            <a:xfrm>
              <a:off x="3399" y="3805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2</a:t>
              </a:r>
            </a:p>
          </p:txBody>
        </p:sp>
        <p:sp>
          <p:nvSpPr>
            <p:cNvPr id="43092" name="Text Box 98"/>
            <p:cNvSpPr txBox="1">
              <a:spLocks noChangeArrowheads="1"/>
            </p:cNvSpPr>
            <p:nvPr/>
          </p:nvSpPr>
          <p:spPr bwMode="auto">
            <a:xfrm>
              <a:off x="1084" y="3665"/>
              <a:ext cx="3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K</a:t>
              </a:r>
              <a:r>
                <a:rPr lang="en-US" altLang="en-US" sz="1200" baseline="-25000" dirty="0"/>
                <a:t>a</a:t>
              </a:r>
              <a:r>
                <a:rPr lang="en-US" altLang="en-US" sz="1200" dirty="0"/>
                <a:t> =</a:t>
              </a:r>
              <a:r>
                <a:rPr lang="en-US" altLang="en-US" sz="1800" dirty="0"/>
                <a:t> </a:t>
              </a:r>
            </a:p>
          </p:txBody>
        </p:sp>
      </p:grpSp>
      <p:sp>
        <p:nvSpPr>
          <p:cNvPr id="43078" name="Text Box 99"/>
          <p:cNvSpPr txBox="1">
            <a:spLocks noChangeArrowheads="1"/>
          </p:cNvSpPr>
          <p:nvPr/>
        </p:nvSpPr>
        <p:spPr bwMode="auto">
          <a:xfrm>
            <a:off x="642938" y="5129213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</a:t>
            </a:r>
            <a:r>
              <a:rPr lang="en-US" altLang="en-US" sz="1800" dirty="0">
                <a:cs typeface="Arial" panose="020B0604020202020204" pitchFamily="34" charset="0"/>
              </a:rPr>
              <a:t>½ K</a:t>
            </a:r>
            <a:r>
              <a:rPr lang="en-US" altLang="en-US" sz="1800" baseline="-25000" dirty="0">
                <a:cs typeface="Arial" panose="020B0604020202020204" pitchFamily="34" charset="0"/>
              </a:rPr>
              <a:t>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 dirty="0">
                <a:cs typeface="Arial" panose="020B0604020202020204" pitchFamily="34" charset="0"/>
              </a:rPr>
              <a:t> H</a:t>
            </a:r>
            <a:r>
              <a:rPr lang="en-US" altLang="en-US" sz="180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3079" name="Text Box 100"/>
          <p:cNvSpPr txBox="1">
            <a:spLocks noChangeArrowheads="1"/>
          </p:cNvSpPr>
          <p:nvPr/>
        </p:nvSpPr>
        <p:spPr bwMode="auto">
          <a:xfrm>
            <a:off x="508000" y="5538788"/>
            <a:ext cx="395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Where K</a:t>
            </a:r>
            <a:r>
              <a:rPr lang="en-US" altLang="en-US" sz="1200" baseline="-25000" dirty="0"/>
              <a:t>a</a:t>
            </a:r>
            <a:r>
              <a:rPr lang="en-US" altLang="en-US" sz="1200" dirty="0"/>
              <a:t> = Coulomb’s active earth pressure coefficient </a:t>
            </a:r>
          </a:p>
        </p:txBody>
      </p:sp>
      <p:sp>
        <p:nvSpPr>
          <p:cNvPr id="43080" name="Rectangle 101"/>
          <p:cNvSpPr>
            <a:spLocks noChangeArrowheads="1"/>
          </p:cNvSpPr>
          <p:nvPr/>
        </p:nvSpPr>
        <p:spPr bwMode="auto">
          <a:xfrm>
            <a:off x="561975" y="5905500"/>
            <a:ext cx="3952875" cy="7810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cxnSp>
        <p:nvCxnSpPr>
          <p:cNvPr id="43081" name="Straight Connector 103"/>
          <p:cNvCxnSpPr>
            <a:cxnSpLocks noChangeShapeType="1"/>
          </p:cNvCxnSpPr>
          <p:nvPr/>
        </p:nvCxnSpPr>
        <p:spPr bwMode="auto">
          <a:xfrm rot="5400000" flipH="1" flipV="1">
            <a:off x="5600700" y="2547938"/>
            <a:ext cx="3111500" cy="1054100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82" name="Straight Connector 105"/>
          <p:cNvCxnSpPr>
            <a:cxnSpLocks noChangeShapeType="1"/>
          </p:cNvCxnSpPr>
          <p:nvPr/>
        </p:nvCxnSpPr>
        <p:spPr bwMode="auto">
          <a:xfrm rot="5400000" flipH="1" flipV="1">
            <a:off x="5861844" y="1975644"/>
            <a:ext cx="3400425" cy="1881187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5734050" y="2093913"/>
            <a:ext cx="490538" cy="2535237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6223000" y="2092325"/>
            <a:ext cx="24860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36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37" name="Text Box 13"/>
          <p:cNvSpPr txBox="1">
            <a:spLocks noChangeArrowheads="1"/>
          </p:cNvSpPr>
          <p:nvPr/>
        </p:nvSpPr>
        <p:spPr bwMode="auto">
          <a:xfrm>
            <a:off x="8072438" y="2538413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307975" y="188913"/>
            <a:ext cx="305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Coulomb’s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4040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1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2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</a:t>
            </a:r>
          </a:p>
        </p:txBody>
      </p:sp>
      <p:grpSp>
        <p:nvGrpSpPr>
          <p:cNvPr id="44043" name="Group 82"/>
          <p:cNvGrpSpPr>
            <a:grpSpLocks/>
          </p:cNvGrpSpPr>
          <p:nvPr/>
        </p:nvGrpSpPr>
        <p:grpSpPr bwMode="auto">
          <a:xfrm>
            <a:off x="447675" y="1887538"/>
            <a:ext cx="3929063" cy="746125"/>
            <a:chOff x="1084" y="3623"/>
            <a:chExt cx="2475" cy="470"/>
          </a:xfrm>
        </p:grpSpPr>
        <p:sp>
          <p:nvSpPr>
            <p:cNvPr id="44070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71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 </a:t>
              </a:r>
              <a:r>
                <a:rPr lang="en-US" altLang="en-US" sz="1200" dirty="0">
                  <a:latin typeface="Symbol" panose="05050102010706020507" pitchFamily="18" charset="2"/>
                </a:rPr>
                <a:t>q</a:t>
              </a:r>
              <a:r>
                <a:rPr lang="en-US" altLang="en-US" sz="1200" baseline="30000" dirty="0"/>
                <a:t>  </a:t>
              </a:r>
              <a:r>
                <a:rPr lang="en-US" altLang="en-US" sz="1200" dirty="0"/>
                <a:t>cos(</a:t>
              </a:r>
              <a:r>
                <a:rPr lang="en-US" altLang="en-US" sz="120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4072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</a:t>
              </a:r>
              <a:r>
                <a:rPr lang="en-US" altLang="en-US" sz="1200" dirty="0"/>
                <a:t> </a:t>
              </a:r>
              <a:r>
                <a:rPr lang="en-US" altLang="en-US" sz="120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4073" name="Group 86"/>
            <p:cNvGrpSpPr>
              <a:grpSpLocks/>
            </p:cNvGrpSpPr>
            <p:nvPr/>
          </p:nvGrpSpPr>
          <p:grpSpPr bwMode="auto">
            <a:xfrm>
              <a:off x="2366" y="3806"/>
              <a:ext cx="1051" cy="287"/>
              <a:chOff x="2264" y="3812"/>
              <a:chExt cx="1051" cy="287"/>
            </a:xfrm>
          </p:grpSpPr>
          <p:sp>
            <p:nvSpPr>
              <p:cNvPr id="44083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4084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cos 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200" dirty="0"/>
                  <a:t>cos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4085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4074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4080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081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082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4075" name="Text Box 94"/>
            <p:cNvSpPr txBox="1">
              <a:spLocks noChangeArrowheads="1"/>
            </p:cNvSpPr>
            <p:nvPr/>
          </p:nvSpPr>
          <p:spPr bwMode="auto">
            <a:xfrm>
              <a:off x="2107" y="3885"/>
              <a:ext cx="2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1+</a:t>
              </a:r>
            </a:p>
          </p:txBody>
        </p:sp>
        <p:sp>
          <p:nvSpPr>
            <p:cNvPr id="44076" name="Text Box 95"/>
            <p:cNvSpPr txBox="1">
              <a:spLocks noChangeArrowheads="1"/>
            </p:cNvSpPr>
            <p:nvPr/>
          </p:nvSpPr>
          <p:spPr bwMode="auto">
            <a:xfrm>
              <a:off x="2046" y="3839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[</a:t>
              </a:r>
            </a:p>
          </p:txBody>
        </p:sp>
        <p:sp>
          <p:nvSpPr>
            <p:cNvPr id="44077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]</a:t>
              </a:r>
              <a:endParaRPr lang="en-US" altLang="en-US" sz="1200" baseline="30000" dirty="0"/>
            </a:p>
          </p:txBody>
        </p:sp>
        <p:sp>
          <p:nvSpPr>
            <p:cNvPr id="44078" name="Text Box 97"/>
            <p:cNvSpPr txBox="1">
              <a:spLocks noChangeArrowheads="1"/>
            </p:cNvSpPr>
            <p:nvPr/>
          </p:nvSpPr>
          <p:spPr bwMode="auto">
            <a:xfrm>
              <a:off x="3399" y="3805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2</a:t>
              </a:r>
            </a:p>
          </p:txBody>
        </p:sp>
        <p:sp>
          <p:nvSpPr>
            <p:cNvPr id="44079" name="Text Box 98"/>
            <p:cNvSpPr txBox="1">
              <a:spLocks noChangeArrowheads="1"/>
            </p:cNvSpPr>
            <p:nvPr/>
          </p:nvSpPr>
          <p:spPr bwMode="auto">
            <a:xfrm>
              <a:off x="1084" y="3665"/>
              <a:ext cx="3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K</a:t>
              </a:r>
              <a:r>
                <a:rPr lang="en-US" altLang="en-US" sz="1200" baseline="-25000" dirty="0"/>
                <a:t>a</a:t>
              </a:r>
              <a:r>
                <a:rPr lang="en-US" altLang="en-US" sz="1200" dirty="0"/>
                <a:t> =</a:t>
              </a:r>
              <a:r>
                <a:rPr lang="en-US" altLang="en-US" sz="1800" dirty="0"/>
                <a:t> </a:t>
              </a:r>
            </a:p>
          </p:txBody>
        </p:sp>
      </p:grpSp>
      <p:sp>
        <p:nvSpPr>
          <p:cNvPr id="44044" name="Text Box 99"/>
          <p:cNvSpPr txBox="1">
            <a:spLocks noChangeArrowheads="1"/>
          </p:cNvSpPr>
          <p:nvPr/>
        </p:nvSpPr>
        <p:spPr bwMode="auto">
          <a:xfrm>
            <a:off x="642938" y="5180013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</a:t>
            </a:r>
            <a:r>
              <a:rPr lang="en-US" altLang="en-US" sz="1800" dirty="0">
                <a:cs typeface="Arial" panose="020B0604020202020204" pitchFamily="34" charset="0"/>
              </a:rPr>
              <a:t>½ K</a:t>
            </a:r>
            <a:r>
              <a:rPr lang="en-US" altLang="en-US" sz="1800" baseline="-25000" dirty="0">
                <a:cs typeface="Arial" panose="020B0604020202020204" pitchFamily="34" charset="0"/>
              </a:rPr>
              <a:t>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 dirty="0">
                <a:cs typeface="Arial" panose="020B0604020202020204" pitchFamily="34" charset="0"/>
              </a:rPr>
              <a:t> H</a:t>
            </a:r>
            <a:r>
              <a:rPr lang="en-US" altLang="en-US" sz="180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4045" name="Rectangle 102"/>
          <p:cNvSpPr>
            <a:spLocks noChangeArrowheads="1"/>
          </p:cNvSpPr>
          <p:nvPr/>
        </p:nvSpPr>
        <p:spPr bwMode="auto">
          <a:xfrm>
            <a:off x="850900" y="588963"/>
            <a:ext cx="8175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1800" dirty="0">
                <a:latin typeface="Symbol" panose="05050102010706020507" pitchFamily="18" charset="2"/>
              </a:rPr>
              <a:t> = </a:t>
            </a:r>
            <a:r>
              <a:rPr lang="en-US" altLang="en-US" sz="1800" dirty="0">
                <a:cs typeface="Arial" panose="020B0604020202020204" pitchFamily="34" charset="0"/>
              </a:rPr>
              <a:t>√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180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180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a = 0</a:t>
            </a:r>
            <a:endParaRPr lang="en-US" altLang="en-US" sz="1800" dirty="0"/>
          </a:p>
        </p:txBody>
      </p:sp>
      <p:sp>
        <p:nvSpPr>
          <p:cNvPr id="44046" name="Line 103"/>
          <p:cNvSpPr>
            <a:spLocks noChangeShapeType="1"/>
          </p:cNvSpPr>
          <p:nvPr/>
        </p:nvSpPr>
        <p:spPr bwMode="auto">
          <a:xfrm flipH="1">
            <a:off x="2647950" y="18923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47" name="Line 104"/>
          <p:cNvSpPr>
            <a:spLocks noChangeShapeType="1"/>
          </p:cNvSpPr>
          <p:nvPr/>
        </p:nvSpPr>
        <p:spPr bwMode="auto">
          <a:xfrm flipH="1">
            <a:off x="2901950" y="2197100"/>
            <a:ext cx="11430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48" name="Line 105"/>
          <p:cNvSpPr>
            <a:spLocks noChangeShapeType="1"/>
          </p:cNvSpPr>
          <p:nvPr/>
        </p:nvSpPr>
        <p:spPr bwMode="auto">
          <a:xfrm flipH="1">
            <a:off x="2908300" y="24003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49" name="Line 106"/>
          <p:cNvSpPr>
            <a:spLocks noChangeShapeType="1"/>
          </p:cNvSpPr>
          <p:nvPr/>
        </p:nvSpPr>
        <p:spPr bwMode="auto">
          <a:xfrm flipH="1">
            <a:off x="3848100" y="21971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0" name="Line 107"/>
          <p:cNvSpPr>
            <a:spLocks noChangeShapeType="1"/>
          </p:cNvSpPr>
          <p:nvPr/>
        </p:nvSpPr>
        <p:spPr bwMode="auto">
          <a:xfrm flipH="1">
            <a:off x="3873500" y="24003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1" name="Line 108"/>
          <p:cNvSpPr>
            <a:spLocks noChangeShapeType="1"/>
          </p:cNvSpPr>
          <p:nvPr/>
        </p:nvSpPr>
        <p:spPr bwMode="auto">
          <a:xfrm flipH="1">
            <a:off x="1879600" y="23241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2" name="Line 109"/>
          <p:cNvSpPr>
            <a:spLocks noChangeShapeType="1"/>
          </p:cNvSpPr>
          <p:nvPr/>
        </p:nvSpPr>
        <p:spPr bwMode="auto">
          <a:xfrm flipH="1">
            <a:off x="1644650" y="23368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3" name="Line 110"/>
          <p:cNvSpPr>
            <a:spLocks noChangeShapeType="1"/>
          </p:cNvSpPr>
          <p:nvPr/>
        </p:nvSpPr>
        <p:spPr bwMode="auto">
          <a:xfrm flipH="1">
            <a:off x="1193800" y="230505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4054" name="Group 111"/>
          <p:cNvGrpSpPr>
            <a:grpSpLocks/>
          </p:cNvGrpSpPr>
          <p:nvPr/>
        </p:nvGrpSpPr>
        <p:grpSpPr bwMode="auto">
          <a:xfrm>
            <a:off x="895350" y="4297363"/>
            <a:ext cx="1330325" cy="646112"/>
            <a:chOff x="2356" y="3105"/>
            <a:chExt cx="838" cy="407"/>
          </a:xfrm>
        </p:grpSpPr>
        <p:grpSp>
          <p:nvGrpSpPr>
            <p:cNvPr id="44065" name="Group 112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44067" name="Text Box 113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4068" name="Text Box 114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4069" name="Line 115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4066" name="Text Box 116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44055" name="Text Box 117"/>
          <p:cNvSpPr txBox="1">
            <a:spLocks noChangeArrowheads="1"/>
          </p:cNvSpPr>
          <p:nvPr/>
        </p:nvSpPr>
        <p:spPr bwMode="auto">
          <a:xfrm>
            <a:off x="541338" y="4449763"/>
            <a:ext cx="46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</a:t>
            </a:r>
          </a:p>
        </p:txBody>
      </p:sp>
      <p:sp>
        <p:nvSpPr>
          <p:cNvPr id="44056" name="Rectangle 118"/>
          <p:cNvSpPr>
            <a:spLocks noChangeArrowheads="1"/>
          </p:cNvSpPr>
          <p:nvPr/>
        </p:nvSpPr>
        <p:spPr bwMode="auto">
          <a:xfrm>
            <a:off x="6119813" y="4503738"/>
            <a:ext cx="107950" cy="1190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4057" name="Freeform 119"/>
          <p:cNvSpPr>
            <a:spLocks/>
          </p:cNvSpPr>
          <p:nvPr/>
        </p:nvSpPr>
        <p:spPr bwMode="auto">
          <a:xfrm flipH="1">
            <a:off x="6210300" y="4114800"/>
            <a:ext cx="584200" cy="87630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8" name="Text Box 120"/>
          <p:cNvSpPr txBox="1">
            <a:spLocks noChangeArrowheads="1"/>
          </p:cNvSpPr>
          <p:nvPr/>
        </p:nvSpPr>
        <p:spPr bwMode="auto">
          <a:xfrm>
            <a:off x="6759575" y="4799013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Smooth Surface</a:t>
            </a:r>
          </a:p>
        </p:txBody>
      </p:sp>
      <p:sp>
        <p:nvSpPr>
          <p:cNvPr id="44059" name="Text Box 121"/>
          <p:cNvSpPr txBox="1">
            <a:spLocks noChangeArrowheads="1"/>
          </p:cNvSpPr>
          <p:nvPr/>
        </p:nvSpPr>
        <p:spPr bwMode="auto">
          <a:xfrm>
            <a:off x="6983413" y="1747838"/>
            <a:ext cx="715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a</a:t>
            </a:r>
            <a:r>
              <a:rPr lang="en-US" altLang="en-US" sz="1800" dirty="0"/>
              <a:t> = 0</a:t>
            </a:r>
          </a:p>
        </p:txBody>
      </p:sp>
      <p:sp>
        <p:nvSpPr>
          <p:cNvPr id="44060" name="Text Box 122"/>
          <p:cNvSpPr txBox="1">
            <a:spLocks noChangeArrowheads="1"/>
          </p:cNvSpPr>
          <p:nvPr/>
        </p:nvSpPr>
        <p:spPr bwMode="auto">
          <a:xfrm>
            <a:off x="7227888" y="5049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d</a:t>
            </a:r>
            <a:r>
              <a:rPr lang="en-US" altLang="en-US" sz="1800" dirty="0"/>
              <a:t> = 0</a:t>
            </a:r>
          </a:p>
        </p:txBody>
      </p:sp>
      <p:sp>
        <p:nvSpPr>
          <p:cNvPr id="44061" name="Line 123"/>
          <p:cNvSpPr>
            <a:spLocks noChangeShapeType="1"/>
          </p:cNvSpPr>
          <p:nvPr/>
        </p:nvSpPr>
        <p:spPr bwMode="auto">
          <a:xfrm flipV="1">
            <a:off x="5930900" y="4648200"/>
            <a:ext cx="1905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62" name="Text Box 124"/>
          <p:cNvSpPr txBox="1">
            <a:spLocks noChangeArrowheads="1"/>
          </p:cNvSpPr>
          <p:nvPr/>
        </p:nvSpPr>
        <p:spPr bwMode="auto">
          <a:xfrm>
            <a:off x="5089525" y="4773613"/>
            <a:ext cx="971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q</a:t>
            </a:r>
            <a:r>
              <a:rPr lang="en-US" altLang="en-US" sz="1800" dirty="0"/>
              <a:t> = 0</a:t>
            </a:r>
          </a:p>
        </p:txBody>
      </p:sp>
      <p:sp>
        <p:nvSpPr>
          <p:cNvPr id="44063" name="Text Box 125"/>
          <p:cNvSpPr txBox="1">
            <a:spLocks noChangeArrowheads="1"/>
          </p:cNvSpPr>
          <p:nvPr/>
        </p:nvSpPr>
        <p:spPr bwMode="auto">
          <a:xfrm>
            <a:off x="442913" y="3082925"/>
            <a:ext cx="444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Under the given wall and backfill conditions, K</a:t>
            </a:r>
            <a:r>
              <a:rPr lang="en-US" altLang="en-US" sz="1600" baseline="-25000" dirty="0"/>
              <a:t>a </a:t>
            </a:r>
            <a:r>
              <a:rPr lang="en-US" altLang="en-US" sz="1600" dirty="0"/>
              <a:t>of Coulomb’s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becomes equivalent to K</a:t>
            </a:r>
            <a:r>
              <a:rPr lang="en-US" altLang="en-US" sz="1600" baseline="-25000" dirty="0"/>
              <a:t>a</a:t>
            </a:r>
            <a:r>
              <a:rPr lang="en-US" altLang="en-US" sz="1600" dirty="0"/>
              <a:t> of Rankine’s </a:t>
            </a:r>
          </a:p>
        </p:txBody>
      </p:sp>
      <p:sp>
        <p:nvSpPr>
          <p:cNvPr id="44064" name="Rectangle 52"/>
          <p:cNvSpPr>
            <a:spLocks noChangeArrowheads="1"/>
          </p:cNvSpPr>
          <p:nvPr/>
        </p:nvSpPr>
        <p:spPr bwMode="auto">
          <a:xfrm>
            <a:off x="730250" y="892175"/>
            <a:ext cx="936625" cy="9223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760663"/>
            <a:ext cx="223837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03275"/>
            <a:ext cx="223837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713288"/>
            <a:ext cx="26987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755900"/>
            <a:ext cx="22447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803275"/>
            <a:ext cx="22367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803275"/>
            <a:ext cx="22367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755900"/>
            <a:ext cx="22447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15913" y="271463"/>
            <a:ext cx="4827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45059" name="Freeform 9"/>
          <p:cNvSpPr>
            <a:spLocks/>
          </p:cNvSpPr>
          <p:nvPr/>
        </p:nvSpPr>
        <p:spPr bwMode="auto">
          <a:xfrm>
            <a:off x="7150100" y="911225"/>
            <a:ext cx="1397000" cy="2014538"/>
          </a:xfrm>
          <a:custGeom>
            <a:avLst/>
            <a:gdLst>
              <a:gd name="T0" fmla="*/ 0 w 880"/>
              <a:gd name="T1" fmla="*/ 0 h 1269"/>
              <a:gd name="T2" fmla="*/ 2147483646 w 880"/>
              <a:gd name="T3" fmla="*/ 2147483646 h 1269"/>
              <a:gd name="T4" fmla="*/ 2147483646 w 880"/>
              <a:gd name="T5" fmla="*/ 2147483646 h 1269"/>
              <a:gd name="T6" fmla="*/ 0 w 880"/>
              <a:gd name="T7" fmla="*/ 0 h 126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269"/>
              <a:gd name="T14" fmla="*/ 880 w 880"/>
              <a:gd name="T15" fmla="*/ 1269 h 12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269">
                <a:moveTo>
                  <a:pt x="0" y="0"/>
                </a:moveTo>
                <a:lnTo>
                  <a:pt x="880" y="1"/>
                </a:lnTo>
                <a:lnTo>
                  <a:pt x="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FFE269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60" name="Freeform 10"/>
          <p:cNvSpPr>
            <a:spLocks/>
          </p:cNvSpPr>
          <p:nvPr/>
        </p:nvSpPr>
        <p:spPr bwMode="auto">
          <a:xfrm>
            <a:off x="7146925" y="860425"/>
            <a:ext cx="2035175" cy="2079625"/>
          </a:xfrm>
          <a:custGeom>
            <a:avLst/>
            <a:gdLst>
              <a:gd name="T0" fmla="*/ 0 w 1282"/>
              <a:gd name="T1" fmla="*/ 2147483646 h 1310"/>
              <a:gd name="T2" fmla="*/ 2147483646 w 1282"/>
              <a:gd name="T3" fmla="*/ 0 h 1310"/>
              <a:gd name="T4" fmla="*/ 2147483646 w 1282"/>
              <a:gd name="T5" fmla="*/ 2147483646 h 1310"/>
              <a:gd name="T6" fmla="*/ 2147483646 w 1282"/>
              <a:gd name="T7" fmla="*/ 2147483646 h 1310"/>
              <a:gd name="T8" fmla="*/ 2147483646 w 1282"/>
              <a:gd name="T9" fmla="*/ 2147483646 h 1310"/>
              <a:gd name="T10" fmla="*/ 0 w 1282"/>
              <a:gd name="T11" fmla="*/ 2147483646 h 1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82"/>
              <a:gd name="T19" fmla="*/ 0 h 1310"/>
              <a:gd name="T20" fmla="*/ 1282 w 1282"/>
              <a:gd name="T21" fmla="*/ 1310 h 1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82" h="1310">
                <a:moveTo>
                  <a:pt x="0" y="1310"/>
                </a:moveTo>
                <a:lnTo>
                  <a:pt x="796" y="0"/>
                </a:lnTo>
                <a:lnTo>
                  <a:pt x="1274" y="2"/>
                </a:lnTo>
                <a:lnTo>
                  <a:pt x="1250" y="1162"/>
                </a:lnTo>
                <a:lnTo>
                  <a:pt x="1282" y="1290"/>
                </a:lnTo>
                <a:lnTo>
                  <a:pt x="0" y="131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1" name="Rectangle 11"/>
          <p:cNvSpPr>
            <a:spLocks noChangeArrowheads="1"/>
          </p:cNvSpPr>
          <p:nvPr/>
        </p:nvSpPr>
        <p:spPr bwMode="auto">
          <a:xfrm>
            <a:off x="6254750" y="2901950"/>
            <a:ext cx="2889250" cy="1968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5062" name="Freeform 12"/>
          <p:cNvSpPr>
            <a:spLocks/>
          </p:cNvSpPr>
          <p:nvPr/>
        </p:nvSpPr>
        <p:spPr bwMode="auto">
          <a:xfrm>
            <a:off x="6459538" y="8794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63" name="Line 13"/>
          <p:cNvSpPr>
            <a:spLocks noChangeShapeType="1"/>
          </p:cNvSpPr>
          <p:nvPr/>
        </p:nvSpPr>
        <p:spPr bwMode="auto">
          <a:xfrm>
            <a:off x="7213600" y="2921000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4" name="Line 14"/>
          <p:cNvSpPr>
            <a:spLocks noChangeShapeType="1"/>
          </p:cNvSpPr>
          <p:nvPr/>
        </p:nvSpPr>
        <p:spPr bwMode="auto">
          <a:xfrm flipV="1">
            <a:off x="7232650" y="7112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5" name="Line 15"/>
          <p:cNvSpPr>
            <a:spLocks noChangeShapeType="1"/>
          </p:cNvSpPr>
          <p:nvPr/>
        </p:nvSpPr>
        <p:spPr bwMode="auto">
          <a:xfrm flipH="1">
            <a:off x="7004050" y="78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7007225" y="5080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067" name="Freeform 17"/>
          <p:cNvSpPr>
            <a:spLocks/>
          </p:cNvSpPr>
          <p:nvPr/>
        </p:nvSpPr>
        <p:spPr bwMode="auto">
          <a:xfrm>
            <a:off x="7356475" y="2746375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8" name="Text Box 18"/>
          <p:cNvSpPr txBox="1">
            <a:spLocks noChangeArrowheads="1"/>
          </p:cNvSpPr>
          <p:nvPr/>
        </p:nvSpPr>
        <p:spPr bwMode="auto">
          <a:xfrm>
            <a:off x="7381875" y="2655888"/>
            <a:ext cx="154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+ f/2</a:t>
            </a:r>
          </a:p>
        </p:txBody>
      </p:sp>
      <p:sp>
        <p:nvSpPr>
          <p:cNvPr id="45069" name="Line 19"/>
          <p:cNvSpPr>
            <a:spLocks noChangeShapeType="1"/>
          </p:cNvSpPr>
          <p:nvPr/>
        </p:nvSpPr>
        <p:spPr bwMode="auto">
          <a:xfrm flipH="1">
            <a:off x="7177088" y="1512888"/>
            <a:ext cx="381000" cy="711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0" name="Line 20"/>
          <p:cNvSpPr>
            <a:spLocks noChangeShapeType="1"/>
          </p:cNvSpPr>
          <p:nvPr/>
        </p:nvSpPr>
        <p:spPr bwMode="auto">
          <a:xfrm>
            <a:off x="7583488" y="1519238"/>
            <a:ext cx="234950" cy="4318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1" name="Line 21"/>
          <p:cNvSpPr>
            <a:spLocks noChangeShapeType="1"/>
          </p:cNvSpPr>
          <p:nvPr/>
        </p:nvSpPr>
        <p:spPr bwMode="auto">
          <a:xfrm>
            <a:off x="7575550" y="1460500"/>
            <a:ext cx="0" cy="355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2" name="Oval 22"/>
          <p:cNvSpPr>
            <a:spLocks noChangeArrowheads="1"/>
          </p:cNvSpPr>
          <p:nvPr/>
        </p:nvSpPr>
        <p:spPr bwMode="auto">
          <a:xfrm>
            <a:off x="7531100" y="1473200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5073" name="Line 23"/>
          <p:cNvSpPr>
            <a:spLocks noChangeShapeType="1"/>
          </p:cNvSpPr>
          <p:nvPr/>
        </p:nvSpPr>
        <p:spPr bwMode="auto">
          <a:xfrm>
            <a:off x="6959600" y="2228850"/>
            <a:ext cx="260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4" name="Line 24"/>
          <p:cNvSpPr>
            <a:spLocks noChangeShapeType="1"/>
          </p:cNvSpPr>
          <p:nvPr/>
        </p:nvSpPr>
        <p:spPr bwMode="auto">
          <a:xfrm flipH="1" flipV="1">
            <a:off x="6896100" y="2228850"/>
            <a:ext cx="260350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7064375" y="2144713"/>
            <a:ext cx="88900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5076" name="Line 26"/>
          <p:cNvSpPr>
            <a:spLocks noChangeShapeType="1"/>
          </p:cNvSpPr>
          <p:nvPr/>
        </p:nvSpPr>
        <p:spPr bwMode="auto">
          <a:xfrm>
            <a:off x="7747000" y="1911350"/>
            <a:ext cx="327025" cy="204788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7" name="Line 27"/>
          <p:cNvSpPr>
            <a:spLocks noChangeShapeType="1"/>
          </p:cNvSpPr>
          <p:nvPr/>
        </p:nvSpPr>
        <p:spPr bwMode="auto">
          <a:xfrm>
            <a:off x="7816850" y="1955800"/>
            <a:ext cx="260350" cy="482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 rot="1998157">
            <a:off x="7843838" y="1905000"/>
            <a:ext cx="100012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45079" name="Group 29"/>
          <p:cNvGrpSpPr>
            <a:grpSpLocks/>
          </p:cNvGrpSpPr>
          <p:nvPr/>
        </p:nvGrpSpPr>
        <p:grpSpPr bwMode="auto">
          <a:xfrm>
            <a:off x="7616825" y="2006600"/>
            <a:ext cx="201613" cy="290513"/>
            <a:chOff x="2782" y="2080"/>
            <a:chExt cx="127" cy="183"/>
          </a:xfrm>
        </p:grpSpPr>
        <p:sp>
          <p:nvSpPr>
            <p:cNvPr id="45117" name="Line 30"/>
            <p:cNvSpPr>
              <a:spLocks noChangeShapeType="1"/>
            </p:cNvSpPr>
            <p:nvPr/>
          </p:nvSpPr>
          <p:spPr bwMode="auto">
            <a:xfrm flipH="1">
              <a:off x="2782" y="2080"/>
              <a:ext cx="121" cy="183"/>
            </a:xfrm>
            <a:prstGeom prst="line">
              <a:avLst/>
            </a:prstGeom>
            <a:noFill/>
            <a:ln w="63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18" name="AutoShape 31"/>
            <p:cNvSpPr>
              <a:spLocks noChangeArrowheads="1"/>
            </p:cNvSpPr>
            <p:nvPr/>
          </p:nvSpPr>
          <p:spPr bwMode="auto">
            <a:xfrm rot="1993593">
              <a:off x="2882" y="2080"/>
              <a:ext cx="27" cy="77"/>
            </a:xfrm>
            <a:prstGeom prst="rtTriangl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45080" name="Line 32"/>
          <p:cNvSpPr>
            <a:spLocks noChangeShapeType="1"/>
          </p:cNvSpPr>
          <p:nvPr/>
        </p:nvSpPr>
        <p:spPr bwMode="auto">
          <a:xfrm>
            <a:off x="7886700" y="1992313"/>
            <a:ext cx="182563" cy="119062"/>
          </a:xfrm>
          <a:prstGeom prst="line">
            <a:avLst/>
          </a:prstGeom>
          <a:noFill/>
          <a:ln w="3175">
            <a:solidFill>
              <a:schemeClr val="hlink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81" name="Freeform 33"/>
          <p:cNvSpPr>
            <a:spLocks/>
          </p:cNvSpPr>
          <p:nvPr/>
        </p:nvSpPr>
        <p:spPr bwMode="auto">
          <a:xfrm rot="4381023">
            <a:off x="7906545" y="2034381"/>
            <a:ext cx="42862" cy="793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6350" cmpd="sng">
            <a:solidFill>
              <a:schemeClr val="hlink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82" name="Text Box 34"/>
          <p:cNvSpPr txBox="1">
            <a:spLocks noChangeArrowheads="1"/>
          </p:cNvSpPr>
          <p:nvPr/>
        </p:nvSpPr>
        <p:spPr bwMode="auto">
          <a:xfrm>
            <a:off x="7861300" y="1990725"/>
            <a:ext cx="263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5083" name="Text Box 35"/>
          <p:cNvSpPr txBox="1">
            <a:spLocks noChangeArrowheads="1"/>
          </p:cNvSpPr>
          <p:nvPr/>
        </p:nvSpPr>
        <p:spPr bwMode="auto">
          <a:xfrm>
            <a:off x="6756400" y="1963738"/>
            <a:ext cx="342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  <a:r>
              <a:rPr lang="en-US" altLang="en-US" sz="1200" baseline="-25000" dirty="0">
                <a:solidFill>
                  <a:srgbClr val="FF33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5084" name="Text Box 36"/>
          <p:cNvSpPr txBox="1">
            <a:spLocks noChangeArrowheads="1"/>
          </p:cNvSpPr>
          <p:nvPr/>
        </p:nvSpPr>
        <p:spPr bwMode="auto">
          <a:xfrm>
            <a:off x="7978775" y="2414588"/>
            <a:ext cx="277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hlink"/>
                </a:solidFill>
                <a:cs typeface="Arial" panose="020B0604020202020204" pitchFamily="34" charset="0"/>
              </a:rPr>
              <a:t>F</a:t>
            </a:r>
          </a:p>
        </p:txBody>
      </p:sp>
      <p:sp>
        <p:nvSpPr>
          <p:cNvPr id="45085" name="Text Box 37"/>
          <p:cNvSpPr txBox="1">
            <a:spLocks noChangeArrowheads="1"/>
          </p:cNvSpPr>
          <p:nvPr/>
        </p:nvSpPr>
        <p:spPr bwMode="auto">
          <a:xfrm>
            <a:off x="7413625" y="1233488"/>
            <a:ext cx="328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anose="020B0604020202020204" pitchFamily="34" charset="0"/>
              </a:rPr>
              <a:t>W</a:t>
            </a:r>
          </a:p>
        </p:txBody>
      </p:sp>
      <p:sp>
        <p:nvSpPr>
          <p:cNvPr id="45086" name="Freeform 38"/>
          <p:cNvSpPr>
            <a:spLocks/>
          </p:cNvSpPr>
          <p:nvPr/>
        </p:nvSpPr>
        <p:spPr bwMode="auto">
          <a:xfrm>
            <a:off x="6548438" y="87312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87" name="Text Box 39"/>
          <p:cNvSpPr txBox="1">
            <a:spLocks noChangeArrowheads="1"/>
          </p:cNvSpPr>
          <p:nvPr/>
        </p:nvSpPr>
        <p:spPr bwMode="auto">
          <a:xfrm>
            <a:off x="8632825" y="1138238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5088" name="Rectangle 40"/>
          <p:cNvSpPr>
            <a:spLocks noChangeArrowheads="1"/>
          </p:cNvSpPr>
          <p:nvPr/>
        </p:nvSpPr>
        <p:spPr bwMode="auto">
          <a:xfrm>
            <a:off x="8588375" y="140176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45089" name="Freeform 41"/>
          <p:cNvSpPr>
            <a:spLocks/>
          </p:cNvSpPr>
          <p:nvPr/>
        </p:nvSpPr>
        <p:spPr bwMode="auto">
          <a:xfrm>
            <a:off x="6319838" y="34067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90" name="Line 42"/>
          <p:cNvSpPr>
            <a:spLocks noChangeShapeType="1"/>
          </p:cNvSpPr>
          <p:nvPr/>
        </p:nvSpPr>
        <p:spPr bwMode="auto">
          <a:xfrm>
            <a:off x="6997700" y="34067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1" name="Line 43"/>
          <p:cNvSpPr>
            <a:spLocks noChangeShapeType="1"/>
          </p:cNvSpPr>
          <p:nvPr/>
        </p:nvSpPr>
        <p:spPr bwMode="auto">
          <a:xfrm>
            <a:off x="5616575" y="54514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2" name="Line 44"/>
          <p:cNvSpPr>
            <a:spLocks noChangeShapeType="1"/>
          </p:cNvSpPr>
          <p:nvPr/>
        </p:nvSpPr>
        <p:spPr bwMode="auto">
          <a:xfrm flipV="1">
            <a:off x="7004050" y="32639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3" name="Line 45"/>
          <p:cNvSpPr>
            <a:spLocks noChangeShapeType="1"/>
          </p:cNvSpPr>
          <p:nvPr/>
        </p:nvSpPr>
        <p:spPr bwMode="auto">
          <a:xfrm flipH="1">
            <a:off x="6775450" y="33337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4" name="Text Box 46"/>
          <p:cNvSpPr txBox="1">
            <a:spLocks noChangeArrowheads="1"/>
          </p:cNvSpPr>
          <p:nvPr/>
        </p:nvSpPr>
        <p:spPr bwMode="auto">
          <a:xfrm>
            <a:off x="6778625" y="30607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095" name="Text Box 47"/>
          <p:cNvSpPr txBox="1">
            <a:spLocks noChangeArrowheads="1"/>
          </p:cNvSpPr>
          <p:nvPr/>
        </p:nvSpPr>
        <p:spPr bwMode="auto">
          <a:xfrm>
            <a:off x="315913" y="4286250"/>
            <a:ext cx="1138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anose="05050102010706020507" pitchFamily="18" charset="2"/>
              </a:rPr>
              <a:t>s</a:t>
            </a:r>
            <a:r>
              <a:rPr lang="en-US" altLang="en-US" sz="1600" baseline="-25000" dirty="0"/>
              <a:t>h</a:t>
            </a:r>
            <a:r>
              <a:rPr lang="en-US" altLang="en-US" sz="1600" dirty="0"/>
              <a:t> = </a:t>
            </a:r>
            <a:r>
              <a:rPr lang="en-US" altLang="en-US" sz="1600" dirty="0">
                <a:latin typeface="Symbol" panose="05050102010706020507" pitchFamily="18" charset="2"/>
              </a:rPr>
              <a:t>s</a:t>
            </a:r>
            <a:r>
              <a:rPr lang="en-US" altLang="en-US" sz="1600" baseline="-25000" dirty="0"/>
              <a:t>v</a:t>
            </a:r>
            <a:r>
              <a:rPr lang="en-US" altLang="en-US" sz="1600" dirty="0"/>
              <a:t> k</a:t>
            </a:r>
            <a:r>
              <a:rPr lang="en-US" altLang="en-US" sz="1600" baseline="-25000" dirty="0"/>
              <a:t>a</a:t>
            </a:r>
          </a:p>
        </p:txBody>
      </p:sp>
      <p:sp>
        <p:nvSpPr>
          <p:cNvPr id="45096" name="Freeform 48" descr="Light horizontal"/>
          <p:cNvSpPr>
            <a:spLocks/>
          </p:cNvSpPr>
          <p:nvPr/>
        </p:nvSpPr>
        <p:spPr bwMode="auto">
          <a:xfrm>
            <a:off x="7015163" y="3406775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97" name="Text Box 49"/>
          <p:cNvSpPr txBox="1">
            <a:spLocks noChangeArrowheads="1"/>
          </p:cNvSpPr>
          <p:nvPr/>
        </p:nvSpPr>
        <p:spPr bwMode="auto">
          <a:xfrm>
            <a:off x="6862763" y="5330825"/>
            <a:ext cx="184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2400" baseline="-25000" dirty="0"/>
              <a:t>h</a:t>
            </a:r>
            <a:r>
              <a:rPr lang="en-US" altLang="en-US" sz="2400" dirty="0"/>
              <a:t> = </a:t>
            </a: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2400" baseline="-25000" dirty="0"/>
              <a:t>v</a:t>
            </a:r>
            <a:r>
              <a:rPr lang="en-US" altLang="en-US" sz="2400" dirty="0"/>
              <a:t> k</a:t>
            </a:r>
            <a:r>
              <a:rPr lang="en-US" altLang="en-US" sz="2400" baseline="-25000" dirty="0"/>
              <a:t>a</a:t>
            </a:r>
          </a:p>
        </p:txBody>
      </p:sp>
      <p:sp>
        <p:nvSpPr>
          <p:cNvPr id="45098" name="Line 50"/>
          <p:cNvSpPr>
            <a:spLocks noChangeShapeType="1"/>
          </p:cNvSpPr>
          <p:nvPr/>
        </p:nvSpPr>
        <p:spPr bwMode="auto">
          <a:xfrm flipH="1">
            <a:off x="7010400" y="5435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9" name="Line 51"/>
          <p:cNvSpPr>
            <a:spLocks noChangeShapeType="1"/>
          </p:cNvSpPr>
          <p:nvPr/>
        </p:nvSpPr>
        <p:spPr bwMode="auto">
          <a:xfrm flipH="1">
            <a:off x="6997700" y="4775200"/>
            <a:ext cx="85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45100" name="Group 52"/>
          <p:cNvGrpSpPr>
            <a:grpSpLocks/>
          </p:cNvGrpSpPr>
          <p:nvPr/>
        </p:nvGrpSpPr>
        <p:grpSpPr bwMode="auto">
          <a:xfrm>
            <a:off x="7300913" y="4225925"/>
            <a:ext cx="1843087" cy="519113"/>
            <a:chOff x="4599" y="2718"/>
            <a:chExt cx="1161" cy="327"/>
          </a:xfrm>
        </p:grpSpPr>
        <p:sp>
          <p:nvSpPr>
            <p:cNvPr id="45115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P</a:t>
              </a:r>
              <a:r>
                <a:rPr lang="en-US" altLang="en-US" sz="2400" baseline="-25000" dirty="0"/>
                <a:t>a</a:t>
              </a:r>
              <a:r>
                <a:rPr lang="en-US" altLang="en-US" sz="2400" dirty="0"/>
                <a:t>=</a:t>
              </a:r>
              <a:r>
                <a:rPr lang="en-US" altLang="en-US" sz="2800" dirty="0">
                  <a:latin typeface="Symbol" panose="05050102010706020507" pitchFamily="18" charset="2"/>
                </a:rPr>
                <a:t>g</a:t>
              </a:r>
              <a:r>
                <a:rPr lang="en-US" altLang="en-US" sz="2400" dirty="0"/>
                <a:t> H   k</a:t>
              </a:r>
              <a:r>
                <a:rPr lang="en-US" altLang="en-US" sz="2400" baseline="-25000" dirty="0"/>
                <a:t>a</a:t>
              </a:r>
            </a:p>
          </p:txBody>
        </p:sp>
        <p:sp>
          <p:nvSpPr>
            <p:cNvPr id="45116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1/2</a:t>
              </a:r>
            </a:p>
          </p:txBody>
        </p:sp>
      </p:grpSp>
      <p:sp>
        <p:nvSpPr>
          <p:cNvPr id="67639" name="Text Box 5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5102" name="Text Box 56"/>
          <p:cNvSpPr txBox="1">
            <a:spLocks noChangeArrowheads="1"/>
          </p:cNvSpPr>
          <p:nvPr/>
        </p:nvSpPr>
        <p:spPr bwMode="auto">
          <a:xfrm>
            <a:off x="315913" y="1208088"/>
            <a:ext cx="45339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180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180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180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800" dirty="0">
                <a:solidFill>
                  <a:schemeClr val="accent2"/>
                </a:solidFill>
              </a:rPr>
              <a:t>) = 30</a:t>
            </a:r>
            <a:r>
              <a:rPr lang="en-US" altLang="en-US" sz="180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180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Lateral force P</a:t>
            </a:r>
            <a:r>
              <a:rPr lang="en-US" altLang="en-US" sz="1800" baseline="-25000" dirty="0">
                <a:solidFill>
                  <a:schemeClr val="accent2"/>
                </a:solidFill>
              </a:rPr>
              <a:t>a</a:t>
            </a:r>
            <a:r>
              <a:rPr lang="en-US" altLang="en-US" sz="1800" dirty="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chemeClr val="accent2"/>
                </a:solidFill>
              </a:rPr>
              <a:t>Solution</a:t>
            </a:r>
            <a:r>
              <a:rPr lang="en-US" altLang="en-US" sz="18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5103" name="Text Box 57"/>
          <p:cNvSpPr txBox="1">
            <a:spLocks noChangeArrowheads="1"/>
          </p:cNvSpPr>
          <p:nvPr/>
        </p:nvSpPr>
        <p:spPr bwMode="auto">
          <a:xfrm>
            <a:off x="315913" y="760413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Example -1</a:t>
            </a:r>
            <a:endParaRPr lang="en-US" altLang="en-US" sz="1800" dirty="0"/>
          </a:p>
        </p:txBody>
      </p:sp>
      <p:grpSp>
        <p:nvGrpSpPr>
          <p:cNvPr id="45104" name="Group 67"/>
          <p:cNvGrpSpPr>
            <a:grpSpLocks/>
          </p:cNvGrpSpPr>
          <p:nvPr/>
        </p:nvGrpSpPr>
        <p:grpSpPr bwMode="auto">
          <a:xfrm>
            <a:off x="315913" y="4945063"/>
            <a:ext cx="1693862" cy="615950"/>
            <a:chOff x="187" y="2803"/>
            <a:chExt cx="1067" cy="388"/>
          </a:xfrm>
        </p:grpSpPr>
        <p:sp>
          <p:nvSpPr>
            <p:cNvPr id="45110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1 - sin</a:t>
              </a:r>
              <a:r>
                <a:rPr lang="en-US" altLang="en-US" sz="16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5111" name="Text Box 62"/>
            <p:cNvSpPr txBox="1">
              <a:spLocks noChangeArrowheads="1"/>
            </p:cNvSpPr>
            <p:nvPr/>
          </p:nvSpPr>
          <p:spPr bwMode="auto">
            <a:xfrm>
              <a:off x="481" y="2979"/>
              <a:ext cx="7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1 + sin</a:t>
              </a:r>
              <a:r>
                <a:rPr lang="en-US" altLang="en-US" sz="16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5112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13" name="Text Box 64"/>
            <p:cNvSpPr txBox="1">
              <a:spLocks noChangeArrowheads="1"/>
            </p:cNvSpPr>
            <p:nvPr/>
          </p:nvSpPr>
          <p:spPr bwMode="auto">
            <a:xfrm>
              <a:off x="368" y="2924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=</a:t>
              </a:r>
            </a:p>
          </p:txBody>
        </p:sp>
        <p:sp>
          <p:nvSpPr>
            <p:cNvPr id="45114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K</a:t>
              </a:r>
              <a:r>
                <a:rPr lang="en-US" altLang="en-US" sz="1600" baseline="-25000" dirty="0"/>
                <a:t>a</a:t>
              </a:r>
              <a:r>
                <a:rPr lang="en-US" altLang="en-US" sz="1600" dirty="0"/>
                <a:t> </a:t>
              </a:r>
            </a:p>
          </p:txBody>
        </p:sp>
      </p:grpSp>
      <p:sp>
        <p:nvSpPr>
          <p:cNvPr id="45105" name="Text Box 69"/>
          <p:cNvSpPr txBox="1">
            <a:spLocks noChangeArrowheads="1"/>
          </p:cNvSpPr>
          <p:nvPr/>
        </p:nvSpPr>
        <p:spPr bwMode="auto">
          <a:xfrm>
            <a:off x="315913" y="4676775"/>
            <a:ext cx="1652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</a:t>
            </a:r>
            <a:r>
              <a:rPr lang="en-US" altLang="en-US" sz="1600" baseline="-25000" dirty="0"/>
              <a:t>a</a:t>
            </a:r>
            <a:r>
              <a:rPr lang="en-US" altLang="en-US" sz="1600" dirty="0"/>
              <a:t> = </a:t>
            </a:r>
            <a:r>
              <a:rPr lang="en-US" altLang="en-US" sz="1600" dirty="0">
                <a:latin typeface="Symbol" panose="05050102010706020507" pitchFamily="18" charset="2"/>
              </a:rPr>
              <a:t>g  </a:t>
            </a:r>
            <a:r>
              <a:rPr lang="en-US" altLang="en-US" sz="1600" dirty="0"/>
              <a:t>H</a:t>
            </a:r>
            <a:r>
              <a:rPr lang="en-US" altLang="en-US" sz="1600" baseline="30000" dirty="0"/>
              <a:t>0.5</a:t>
            </a:r>
            <a:r>
              <a:rPr lang="en-US" altLang="en-US" sz="1600" dirty="0"/>
              <a:t> k</a:t>
            </a:r>
            <a:r>
              <a:rPr lang="en-US" altLang="en-US" sz="1600" baseline="-25000" dirty="0"/>
              <a:t>a</a:t>
            </a:r>
          </a:p>
        </p:txBody>
      </p:sp>
      <p:sp>
        <p:nvSpPr>
          <p:cNvPr id="45106" name="Line 70"/>
          <p:cNvSpPr>
            <a:spLocks noChangeShapeType="1"/>
          </p:cNvSpPr>
          <p:nvPr/>
        </p:nvSpPr>
        <p:spPr bwMode="auto">
          <a:xfrm flipH="1">
            <a:off x="5972175" y="4772025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107" name="Line 71"/>
          <p:cNvSpPr>
            <a:spLocks noChangeShapeType="1"/>
          </p:cNvSpPr>
          <p:nvPr/>
        </p:nvSpPr>
        <p:spPr bwMode="auto">
          <a:xfrm>
            <a:off x="6162675" y="4772025"/>
            <a:ext cx="0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108" name="Text Box 72"/>
          <p:cNvSpPr txBox="1">
            <a:spLocks noChangeArrowheads="1"/>
          </p:cNvSpPr>
          <p:nvPr/>
        </p:nvSpPr>
        <p:spPr bwMode="auto">
          <a:xfrm>
            <a:off x="5360988" y="4927600"/>
            <a:ext cx="9921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y</a:t>
            </a:r>
            <a:r>
              <a:rPr lang="en-US" altLang="en-US" sz="1600" baseline="-25000" dirty="0"/>
              <a:t>a</a:t>
            </a:r>
            <a:r>
              <a:rPr lang="en-US" altLang="en-US" sz="1600" dirty="0"/>
              <a:t> = 12/3</a:t>
            </a:r>
          </a:p>
        </p:txBody>
      </p:sp>
      <p:sp>
        <p:nvSpPr>
          <p:cNvPr id="45109" name="Text Box 73"/>
          <p:cNvSpPr txBox="1">
            <a:spLocks noChangeArrowheads="1"/>
          </p:cNvSpPr>
          <p:nvPr/>
        </p:nvSpPr>
        <p:spPr bwMode="auto">
          <a:xfrm>
            <a:off x="358775" y="5603875"/>
            <a:ext cx="1966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</a:t>
            </a:r>
            <a:r>
              <a:rPr lang="en-US" altLang="en-US" sz="1600" baseline="-25000" dirty="0"/>
              <a:t>a </a:t>
            </a:r>
            <a:r>
              <a:rPr lang="en-US" altLang="en-US" sz="1600" dirty="0"/>
              <a:t>= 115 x 12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 x 0.5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ffectve stres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 flipH="1" flipV="1">
            <a:off x="1168400" y="3136900"/>
            <a:ext cx="11049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 flipV="1">
            <a:off x="1384300" y="5486400"/>
            <a:ext cx="736600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H="1" flipV="1">
            <a:off x="2959100" y="1257300"/>
            <a:ext cx="533400" cy="25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 flipV="1">
            <a:off x="2578100" y="8382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1689100" y="12319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 flipV="1">
            <a:off x="711200" y="16637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165100" y="51181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H="1" flipV="1">
            <a:off x="635000" y="59690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 flipV="1">
            <a:off x="1079500" y="39751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H="1" flipV="1">
            <a:off x="660400" y="26670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H="1" flipV="1">
            <a:off x="673100" y="10795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 flipV="1">
            <a:off x="241300" y="39116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 flipV="1">
            <a:off x="647700" y="44958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H="1" flipV="1">
            <a:off x="1346200" y="20193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5969000" y="4622800"/>
            <a:ext cx="3365500" cy="723900"/>
          </a:xfrm>
          <a:prstGeom prst="rect">
            <a:avLst/>
          </a:prstGeom>
          <a:gradFill rotWithShape="1">
            <a:gsLst>
              <a:gs pos="0">
                <a:srgbClr val="5E5E00"/>
              </a:gs>
              <a:gs pos="100000">
                <a:srgbClr val="CC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7010400" y="1676400"/>
            <a:ext cx="2324100" cy="2933700"/>
          </a:xfrm>
          <a:prstGeom prst="rect">
            <a:avLst/>
          </a:prstGeom>
          <a:gradFill rotWithShape="1">
            <a:gsLst>
              <a:gs pos="0">
                <a:srgbClr val="5E5E00"/>
              </a:gs>
              <a:gs pos="100000">
                <a:srgbClr val="CC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+</a:t>
            </a: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6731000" y="1676400"/>
            <a:ext cx="279400" cy="2933700"/>
          </a:xfrm>
          <a:prstGeom prst="rect">
            <a:avLst/>
          </a:prstGeom>
          <a:solidFill>
            <a:srgbClr val="CF9D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48" name="Freeform 20" descr="Light horizontal"/>
          <p:cNvSpPr>
            <a:spLocks/>
          </p:cNvSpPr>
          <p:nvPr/>
        </p:nvSpPr>
        <p:spPr bwMode="auto">
          <a:xfrm>
            <a:off x="7010400" y="1663700"/>
            <a:ext cx="774700" cy="2946400"/>
          </a:xfrm>
          <a:custGeom>
            <a:avLst/>
            <a:gdLst>
              <a:gd name="T0" fmla="*/ 0 w 488"/>
              <a:gd name="T1" fmla="*/ 2147483646 h 1864"/>
              <a:gd name="T2" fmla="*/ 2147483646 w 488"/>
              <a:gd name="T3" fmla="*/ 2147483646 h 1864"/>
              <a:gd name="T4" fmla="*/ 2147483646 w 488"/>
              <a:gd name="T5" fmla="*/ 2147483646 h 1864"/>
              <a:gd name="T6" fmla="*/ 0 w 488"/>
              <a:gd name="T7" fmla="*/ 0 h 1864"/>
              <a:gd name="T8" fmla="*/ 0 w 488"/>
              <a:gd name="T9" fmla="*/ 2147483646 h 1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8"/>
              <a:gd name="T16" fmla="*/ 0 h 1864"/>
              <a:gd name="T17" fmla="*/ 488 w 488"/>
              <a:gd name="T18" fmla="*/ 1864 h 1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8" h="1864">
                <a:moveTo>
                  <a:pt x="0" y="32"/>
                </a:moveTo>
                <a:lnTo>
                  <a:pt x="8" y="1864"/>
                </a:lnTo>
                <a:lnTo>
                  <a:pt x="488" y="1864"/>
                </a:ln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pattFill prst="ltHorz">
            <a:fgClr>
              <a:srgbClr val="FFFF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8149" name="Freeform 21" descr="Light horizontal"/>
          <p:cNvSpPr>
            <a:spLocks/>
          </p:cNvSpPr>
          <p:nvPr/>
        </p:nvSpPr>
        <p:spPr bwMode="auto">
          <a:xfrm>
            <a:off x="7988300" y="1676400"/>
            <a:ext cx="774700" cy="2933700"/>
          </a:xfrm>
          <a:custGeom>
            <a:avLst/>
            <a:gdLst>
              <a:gd name="T0" fmla="*/ 0 w 488"/>
              <a:gd name="T1" fmla="*/ 2147483646 h 1864"/>
              <a:gd name="T2" fmla="*/ 2147483646 w 488"/>
              <a:gd name="T3" fmla="*/ 2147483646 h 1864"/>
              <a:gd name="T4" fmla="*/ 2147483646 w 488"/>
              <a:gd name="T5" fmla="*/ 2147483646 h 1864"/>
              <a:gd name="T6" fmla="*/ 0 w 488"/>
              <a:gd name="T7" fmla="*/ 0 h 1864"/>
              <a:gd name="T8" fmla="*/ 0 w 488"/>
              <a:gd name="T9" fmla="*/ 2147483646 h 1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8"/>
              <a:gd name="T16" fmla="*/ 0 h 1864"/>
              <a:gd name="T17" fmla="*/ 488 w 488"/>
              <a:gd name="T18" fmla="*/ 1864 h 1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8" h="1864">
                <a:moveTo>
                  <a:pt x="0" y="32"/>
                </a:moveTo>
                <a:lnTo>
                  <a:pt x="8" y="1864"/>
                </a:lnTo>
                <a:lnTo>
                  <a:pt x="488" y="1864"/>
                </a:ln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pattFill prst="ltHorz">
            <a:fgClr>
              <a:srgbClr val="00CCFF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 flipH="1">
            <a:off x="7023100" y="3644900"/>
            <a:ext cx="444500" cy="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 flipH="1">
            <a:off x="7988300" y="3632200"/>
            <a:ext cx="558800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 flipH="1">
            <a:off x="5981700" y="4610100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7591425" y="3452813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+</a:t>
            </a: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7254875" y="3614738"/>
            <a:ext cx="563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soil</a:t>
            </a:r>
          </a:p>
        </p:txBody>
      </p:sp>
      <p:sp>
        <p:nvSpPr>
          <p:cNvPr id="48155" name="Text Box 27"/>
          <p:cNvSpPr txBox="1">
            <a:spLocks noChangeArrowheads="1"/>
          </p:cNvSpPr>
          <p:nvPr/>
        </p:nvSpPr>
        <p:spPr bwMode="auto">
          <a:xfrm>
            <a:off x="8234363" y="3643313"/>
            <a:ext cx="708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water</a:t>
            </a:r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1000125" y="823913"/>
            <a:ext cx="733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CCFF"/>
                </a:solidFill>
              </a:rPr>
              <a:t>P</a:t>
            </a:r>
            <a:r>
              <a:rPr lang="en-US" altLang="en-US" sz="1800" b="1" baseline="-25000" dirty="0">
                <a:solidFill>
                  <a:srgbClr val="00CCFF"/>
                </a:solidFill>
              </a:rPr>
              <a:t>water</a:t>
            </a: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2219325" y="2754313"/>
            <a:ext cx="563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P</a:t>
            </a:r>
            <a:r>
              <a:rPr lang="en-US" altLang="en-US" sz="1800" baseline="-25000" dirty="0">
                <a:solidFill>
                  <a:srgbClr val="FFFF00"/>
                </a:solidFill>
              </a:rPr>
              <a:t>soil</a:t>
            </a:r>
          </a:p>
        </p:txBody>
      </p:sp>
      <p:sp>
        <p:nvSpPr>
          <p:cNvPr id="65566" name="Text Box 30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8159" name="Oval 1"/>
          <p:cNvSpPr>
            <a:spLocks noChangeArrowheads="1"/>
          </p:cNvSpPr>
          <p:nvPr/>
        </p:nvSpPr>
        <p:spPr bwMode="auto">
          <a:xfrm>
            <a:off x="6953250" y="3570288"/>
            <a:ext cx="139700" cy="1238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7923213" y="3563938"/>
            <a:ext cx="139700" cy="1238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61" name="Line 22"/>
          <p:cNvSpPr>
            <a:spLocks noChangeShapeType="1"/>
          </p:cNvSpPr>
          <p:nvPr/>
        </p:nvSpPr>
        <p:spPr bwMode="auto">
          <a:xfrm flipH="1">
            <a:off x="7010400" y="2938463"/>
            <a:ext cx="0" cy="63500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62" name="Line 23"/>
          <p:cNvSpPr>
            <a:spLocks noChangeShapeType="1"/>
          </p:cNvSpPr>
          <p:nvPr/>
        </p:nvSpPr>
        <p:spPr bwMode="auto">
          <a:xfrm flipH="1">
            <a:off x="7972425" y="3097213"/>
            <a:ext cx="20638" cy="528637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rw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514350"/>
            <a:ext cx="9525000" cy="635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1204" name="Line 5"/>
          <p:cNvSpPr>
            <a:spLocks noChangeShapeType="1"/>
          </p:cNvSpPr>
          <p:nvPr/>
        </p:nvSpPr>
        <p:spPr bwMode="auto">
          <a:xfrm>
            <a:off x="4600575" y="2181225"/>
            <a:ext cx="9525" cy="39243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arrow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1205" name="Line 6"/>
          <p:cNvSpPr>
            <a:spLocks noChangeShapeType="1"/>
          </p:cNvSpPr>
          <p:nvPr/>
        </p:nvSpPr>
        <p:spPr bwMode="auto">
          <a:xfrm flipV="1">
            <a:off x="4048125" y="6124575"/>
            <a:ext cx="561975" cy="133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1206" name="Line 7"/>
          <p:cNvSpPr>
            <a:spLocks noChangeShapeType="1"/>
          </p:cNvSpPr>
          <p:nvPr/>
        </p:nvSpPr>
        <p:spPr bwMode="auto">
          <a:xfrm>
            <a:off x="4048125" y="2129632"/>
            <a:ext cx="552450" cy="51593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1207" name="Line 8"/>
          <p:cNvSpPr>
            <a:spLocks noChangeShapeType="1"/>
          </p:cNvSpPr>
          <p:nvPr/>
        </p:nvSpPr>
        <p:spPr bwMode="auto">
          <a:xfrm>
            <a:off x="5267325" y="2257425"/>
            <a:ext cx="9525" cy="36861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8" name="Line 9"/>
          <p:cNvSpPr>
            <a:spLocks noChangeShapeType="1"/>
          </p:cNvSpPr>
          <p:nvPr/>
        </p:nvSpPr>
        <p:spPr bwMode="auto">
          <a:xfrm>
            <a:off x="5267325" y="2247900"/>
            <a:ext cx="1200150" cy="33813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9" name="Line 10"/>
          <p:cNvSpPr>
            <a:spLocks noChangeShapeType="1"/>
          </p:cNvSpPr>
          <p:nvPr/>
        </p:nvSpPr>
        <p:spPr bwMode="auto">
          <a:xfrm flipH="1">
            <a:off x="5276850" y="5638800"/>
            <a:ext cx="1209675" cy="3048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0" name="Line 11"/>
          <p:cNvSpPr>
            <a:spLocks noChangeShapeType="1"/>
          </p:cNvSpPr>
          <p:nvPr/>
        </p:nvSpPr>
        <p:spPr bwMode="auto">
          <a:xfrm flipH="1">
            <a:off x="6818313" y="2447925"/>
            <a:ext cx="4762" cy="148113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3" name="Line 16"/>
          <p:cNvSpPr>
            <a:spLocks noChangeShapeType="1"/>
          </p:cNvSpPr>
          <p:nvPr/>
        </p:nvSpPr>
        <p:spPr bwMode="auto">
          <a:xfrm flipH="1">
            <a:off x="6788149" y="5208588"/>
            <a:ext cx="1376136" cy="36591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4" name="Text Box 17"/>
          <p:cNvSpPr txBox="1">
            <a:spLocks noChangeArrowheads="1"/>
          </p:cNvSpPr>
          <p:nvPr/>
        </p:nvSpPr>
        <p:spPr bwMode="auto">
          <a:xfrm>
            <a:off x="62087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1215" name="Text Box 18"/>
          <p:cNvSpPr txBox="1">
            <a:spLocks noChangeArrowheads="1"/>
          </p:cNvSpPr>
          <p:nvPr/>
        </p:nvSpPr>
        <p:spPr bwMode="auto">
          <a:xfrm>
            <a:off x="47482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216" name="Text Box 20"/>
          <p:cNvSpPr txBox="1">
            <a:spLocks noChangeArrowheads="1"/>
          </p:cNvSpPr>
          <p:nvPr/>
        </p:nvSpPr>
        <p:spPr bwMode="auto">
          <a:xfrm>
            <a:off x="54848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217" name="Text Box 21"/>
          <p:cNvSpPr txBox="1">
            <a:spLocks noChangeArrowheads="1"/>
          </p:cNvSpPr>
          <p:nvPr/>
        </p:nvSpPr>
        <p:spPr bwMode="auto">
          <a:xfrm>
            <a:off x="4137487" y="3521075"/>
            <a:ext cx="364202" cy="46166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FFFF"/>
                </a:solidFill>
              </a:rPr>
              <a:t>+</a:t>
            </a:r>
            <a:endParaRPr lang="en-US" altLang="en-US" sz="2400" b="1" dirty="0">
              <a:solidFill>
                <a:srgbClr val="00FFFF"/>
              </a:solidFill>
            </a:endParaRPr>
          </a:p>
        </p:txBody>
      </p:sp>
      <p:sp>
        <p:nvSpPr>
          <p:cNvPr id="51219" name="Text Box 23"/>
          <p:cNvSpPr txBox="1">
            <a:spLocks noChangeArrowheads="1"/>
          </p:cNvSpPr>
          <p:nvPr/>
        </p:nvSpPr>
        <p:spPr bwMode="auto">
          <a:xfrm>
            <a:off x="7071291" y="3871912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4057650" y="2530476"/>
            <a:ext cx="552450" cy="51593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1" name="Line 6"/>
          <p:cNvSpPr>
            <a:spLocks noChangeShapeType="1"/>
          </p:cNvSpPr>
          <p:nvPr/>
        </p:nvSpPr>
        <p:spPr bwMode="auto">
          <a:xfrm flipV="1">
            <a:off x="4038600" y="5798344"/>
            <a:ext cx="561975" cy="133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V="1">
            <a:off x="4048124" y="5376862"/>
            <a:ext cx="561975" cy="133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>
            <a:off x="4048124" y="2997993"/>
            <a:ext cx="552451" cy="1667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4057650" y="3457573"/>
            <a:ext cx="552451" cy="1667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4046990" y="3968352"/>
            <a:ext cx="552451" cy="1667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V="1">
            <a:off x="4041774" y="4944268"/>
            <a:ext cx="582613" cy="58736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V="1">
            <a:off x="4044156" y="4511674"/>
            <a:ext cx="556420" cy="15476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>
            <a:off x="7180263" y="2447131"/>
            <a:ext cx="984023" cy="276145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 flipH="1">
            <a:off x="6799263" y="3875087"/>
            <a:ext cx="19050" cy="1704181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H="1">
            <a:off x="6808450" y="4302521"/>
            <a:ext cx="1056368" cy="15279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H="1">
            <a:off x="6826250" y="4607517"/>
            <a:ext cx="1134835" cy="22681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 flipH="1">
            <a:off x="6814343" y="4942683"/>
            <a:ext cx="1233827" cy="296656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Line 10"/>
          <p:cNvSpPr>
            <a:spLocks noChangeShapeType="1"/>
          </p:cNvSpPr>
          <p:nvPr/>
        </p:nvSpPr>
        <p:spPr bwMode="auto">
          <a:xfrm flipH="1">
            <a:off x="5272087" y="5067300"/>
            <a:ext cx="976314" cy="18176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 flipH="1">
            <a:off x="5259385" y="2887663"/>
            <a:ext cx="225428" cy="4802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Line 10"/>
          <p:cNvSpPr>
            <a:spLocks noChangeShapeType="1"/>
          </p:cNvSpPr>
          <p:nvPr/>
        </p:nvSpPr>
        <p:spPr bwMode="auto">
          <a:xfrm flipH="1">
            <a:off x="5267325" y="3371849"/>
            <a:ext cx="349250" cy="11709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5272881" y="3819723"/>
            <a:ext cx="563563" cy="6707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10"/>
          <p:cNvSpPr>
            <a:spLocks noChangeShapeType="1"/>
          </p:cNvSpPr>
          <p:nvPr/>
        </p:nvSpPr>
        <p:spPr bwMode="auto">
          <a:xfrm flipH="1">
            <a:off x="5280817" y="4507507"/>
            <a:ext cx="764382" cy="86716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14409" y="2108143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 k</a:t>
            </a:r>
            <a:r>
              <a:rPr lang="en-US" baseline="-25000" dirty="0" smtClean="0">
                <a:solidFill>
                  <a:srgbClr val="00FFFF"/>
                </a:solidFill>
              </a:rPr>
              <a:t>a</a:t>
            </a:r>
            <a:endParaRPr lang="en-US" baseline="-25000" dirty="0">
              <a:solidFill>
                <a:srgbClr val="00FF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39179" y="6211528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 k</a:t>
            </a:r>
            <a:r>
              <a:rPr lang="en-US" baseline="-25000" dirty="0" smtClean="0">
                <a:solidFill>
                  <a:srgbClr val="00FFFF"/>
                </a:solidFill>
              </a:rPr>
              <a:t>a</a:t>
            </a:r>
            <a:endParaRPr lang="en-US" baseline="-25000" dirty="0">
              <a:solidFill>
                <a:srgbClr val="00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0502" y="57912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Hka</a:t>
            </a:r>
            <a:endParaRPr lang="en-US" dirty="0"/>
          </a:p>
        </p:txBody>
      </p:sp>
      <p:cxnSp>
        <p:nvCxnSpPr>
          <p:cNvPr id="9" name="Straight Arrow Connector 8"/>
          <p:cNvCxnSpPr>
            <a:stCxn id="48" idx="0"/>
          </p:cNvCxnSpPr>
          <p:nvPr/>
        </p:nvCxnSpPr>
        <p:spPr bwMode="auto">
          <a:xfrm flipH="1" flipV="1">
            <a:off x="6799263" y="2441576"/>
            <a:ext cx="381000" cy="5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Line 16"/>
          <p:cNvSpPr>
            <a:spLocks noChangeShapeType="1"/>
          </p:cNvSpPr>
          <p:nvPr/>
        </p:nvSpPr>
        <p:spPr bwMode="auto">
          <a:xfrm flipH="1">
            <a:off x="6830332" y="2743205"/>
            <a:ext cx="484868" cy="4195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 flipH="1">
            <a:off x="6808450" y="3200406"/>
            <a:ext cx="644636" cy="1963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4" name="Line 16"/>
          <p:cNvSpPr>
            <a:spLocks noChangeShapeType="1"/>
          </p:cNvSpPr>
          <p:nvPr/>
        </p:nvSpPr>
        <p:spPr bwMode="auto">
          <a:xfrm flipH="1">
            <a:off x="6831580" y="3798780"/>
            <a:ext cx="853733" cy="7411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7253512" y="2377289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 k</a:t>
            </a:r>
            <a:r>
              <a:rPr lang="en-US" baseline="-25000" dirty="0" smtClean="0">
                <a:solidFill>
                  <a:srgbClr val="00FFFF"/>
                </a:solidFill>
              </a:rPr>
              <a:t>a</a:t>
            </a:r>
            <a:endParaRPr lang="en-US" baseline="-25000" dirty="0">
              <a:solidFill>
                <a:srgbClr val="00FFFF"/>
              </a:solidFill>
            </a:endParaRPr>
          </a:p>
        </p:txBody>
      </p:sp>
      <p:sp>
        <p:nvSpPr>
          <p:cNvPr id="11" name="Trapezoid 10"/>
          <p:cNvSpPr/>
          <p:nvPr/>
        </p:nvSpPr>
        <p:spPr bwMode="auto">
          <a:xfrm>
            <a:off x="4046991" y="1778455"/>
            <a:ext cx="5268913" cy="893478"/>
          </a:xfrm>
          <a:custGeom>
            <a:avLst/>
            <a:gdLst>
              <a:gd name="connsiteX0" fmla="*/ 0 w 4799467"/>
              <a:gd name="connsiteY0" fmla="*/ 431743 h 431743"/>
              <a:gd name="connsiteX1" fmla="*/ 107936 w 4799467"/>
              <a:gd name="connsiteY1" fmla="*/ 0 h 431743"/>
              <a:gd name="connsiteX2" fmla="*/ 4691531 w 4799467"/>
              <a:gd name="connsiteY2" fmla="*/ 0 h 431743"/>
              <a:gd name="connsiteX3" fmla="*/ 4799467 w 4799467"/>
              <a:gd name="connsiteY3" fmla="*/ 431743 h 431743"/>
              <a:gd name="connsiteX4" fmla="*/ 0 w 4799467"/>
              <a:gd name="connsiteY4" fmla="*/ 431743 h 431743"/>
              <a:gd name="connsiteX0" fmla="*/ 0 w 5126038"/>
              <a:gd name="connsiteY0" fmla="*/ 431743 h 1005057"/>
              <a:gd name="connsiteX1" fmla="*/ 107936 w 5126038"/>
              <a:gd name="connsiteY1" fmla="*/ 0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431743 h 1005057"/>
              <a:gd name="connsiteX1" fmla="*/ 13593 w 5126038"/>
              <a:gd name="connsiteY1" fmla="*/ 130629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301114 h 874428"/>
              <a:gd name="connsiteX1" fmla="*/ 13593 w 5126038"/>
              <a:gd name="connsiteY1" fmla="*/ 0 h 874428"/>
              <a:gd name="connsiteX2" fmla="*/ 5119702 w 5126038"/>
              <a:gd name="connsiteY2" fmla="*/ 558799 h 874428"/>
              <a:gd name="connsiteX3" fmla="*/ 5126038 w 5126038"/>
              <a:gd name="connsiteY3" fmla="*/ 874428 h 874428"/>
              <a:gd name="connsiteX4" fmla="*/ 0 w 5126038"/>
              <a:gd name="connsiteY4" fmla="*/ 301114 h 874428"/>
              <a:gd name="connsiteX0" fmla="*/ 0 w 5272102"/>
              <a:gd name="connsiteY0" fmla="*/ 301114 h 874428"/>
              <a:gd name="connsiteX1" fmla="*/ 13593 w 5272102"/>
              <a:gd name="connsiteY1" fmla="*/ 0 h 874428"/>
              <a:gd name="connsiteX2" fmla="*/ 5272102 w 5272102"/>
              <a:gd name="connsiteY2" fmla="*/ 549274 h 874428"/>
              <a:gd name="connsiteX3" fmla="*/ 5126038 w 5272102"/>
              <a:gd name="connsiteY3" fmla="*/ 874428 h 874428"/>
              <a:gd name="connsiteX4" fmla="*/ 0 w 5272102"/>
              <a:gd name="connsiteY4" fmla="*/ 301114 h 874428"/>
              <a:gd name="connsiteX0" fmla="*/ 0 w 5278438"/>
              <a:gd name="connsiteY0" fmla="*/ 301114 h 893478"/>
              <a:gd name="connsiteX1" fmla="*/ 13593 w 5278438"/>
              <a:gd name="connsiteY1" fmla="*/ 0 h 893478"/>
              <a:gd name="connsiteX2" fmla="*/ 5272102 w 5278438"/>
              <a:gd name="connsiteY2" fmla="*/ 549274 h 893478"/>
              <a:gd name="connsiteX3" fmla="*/ 5278438 w 5278438"/>
              <a:gd name="connsiteY3" fmla="*/ 893478 h 893478"/>
              <a:gd name="connsiteX4" fmla="*/ 0 w 5278438"/>
              <a:gd name="connsiteY4" fmla="*/ 301114 h 893478"/>
              <a:gd name="connsiteX0" fmla="*/ 0 w 5281627"/>
              <a:gd name="connsiteY0" fmla="*/ 301114 h 893478"/>
              <a:gd name="connsiteX1" fmla="*/ 13593 w 5281627"/>
              <a:gd name="connsiteY1" fmla="*/ 0 h 893478"/>
              <a:gd name="connsiteX2" fmla="*/ 5281627 w 5281627"/>
              <a:gd name="connsiteY2" fmla="*/ 644524 h 893478"/>
              <a:gd name="connsiteX3" fmla="*/ 5278438 w 5281627"/>
              <a:gd name="connsiteY3" fmla="*/ 893478 h 893478"/>
              <a:gd name="connsiteX4" fmla="*/ 0 w 5281627"/>
              <a:gd name="connsiteY4" fmla="*/ 301114 h 893478"/>
              <a:gd name="connsiteX0" fmla="*/ 0 w 5281627"/>
              <a:gd name="connsiteY0" fmla="*/ 301114 h 893478"/>
              <a:gd name="connsiteX1" fmla="*/ 13593 w 5281627"/>
              <a:gd name="connsiteY1" fmla="*/ 0 h 893478"/>
              <a:gd name="connsiteX2" fmla="*/ 5281627 w 5281627"/>
              <a:gd name="connsiteY2" fmla="*/ 644524 h 893478"/>
              <a:gd name="connsiteX3" fmla="*/ 5230813 w 5281627"/>
              <a:gd name="connsiteY3" fmla="*/ 893478 h 893478"/>
              <a:gd name="connsiteX4" fmla="*/ 0 w 5281627"/>
              <a:gd name="connsiteY4" fmla="*/ 301114 h 893478"/>
              <a:gd name="connsiteX0" fmla="*/ 0 w 5281627"/>
              <a:gd name="connsiteY0" fmla="*/ 301114 h 893478"/>
              <a:gd name="connsiteX1" fmla="*/ 13593 w 5281627"/>
              <a:gd name="connsiteY1" fmla="*/ 0 h 893478"/>
              <a:gd name="connsiteX2" fmla="*/ 5281627 w 5281627"/>
              <a:gd name="connsiteY2" fmla="*/ 644524 h 893478"/>
              <a:gd name="connsiteX3" fmla="*/ 5268913 w 5281627"/>
              <a:gd name="connsiteY3" fmla="*/ 893478 h 893478"/>
              <a:gd name="connsiteX4" fmla="*/ 0 w 5281627"/>
              <a:gd name="connsiteY4" fmla="*/ 301114 h 893478"/>
              <a:gd name="connsiteX0" fmla="*/ 0 w 5268913"/>
              <a:gd name="connsiteY0" fmla="*/ 301114 h 893478"/>
              <a:gd name="connsiteX1" fmla="*/ 13593 w 5268913"/>
              <a:gd name="connsiteY1" fmla="*/ 0 h 893478"/>
              <a:gd name="connsiteX2" fmla="*/ 5262577 w 5268913"/>
              <a:gd name="connsiteY2" fmla="*/ 644524 h 893478"/>
              <a:gd name="connsiteX3" fmla="*/ 5268913 w 5268913"/>
              <a:gd name="connsiteY3" fmla="*/ 893478 h 893478"/>
              <a:gd name="connsiteX4" fmla="*/ 0 w 5268913"/>
              <a:gd name="connsiteY4" fmla="*/ 301114 h 89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913" h="893478">
                <a:moveTo>
                  <a:pt x="0" y="301114"/>
                </a:moveTo>
                <a:lnTo>
                  <a:pt x="13593" y="0"/>
                </a:lnTo>
                <a:lnTo>
                  <a:pt x="5262577" y="644524"/>
                </a:lnTo>
                <a:lnTo>
                  <a:pt x="5268913" y="893478"/>
                </a:lnTo>
                <a:lnTo>
                  <a:pt x="0" y="301114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rapezoid 10"/>
          <p:cNvSpPr/>
          <p:nvPr/>
        </p:nvSpPr>
        <p:spPr bwMode="auto">
          <a:xfrm>
            <a:off x="-227706" y="1778655"/>
            <a:ext cx="4308731" cy="815918"/>
          </a:xfrm>
          <a:custGeom>
            <a:avLst/>
            <a:gdLst>
              <a:gd name="connsiteX0" fmla="*/ 0 w 4799467"/>
              <a:gd name="connsiteY0" fmla="*/ 431743 h 431743"/>
              <a:gd name="connsiteX1" fmla="*/ 107936 w 4799467"/>
              <a:gd name="connsiteY1" fmla="*/ 0 h 431743"/>
              <a:gd name="connsiteX2" fmla="*/ 4691531 w 4799467"/>
              <a:gd name="connsiteY2" fmla="*/ 0 h 431743"/>
              <a:gd name="connsiteX3" fmla="*/ 4799467 w 4799467"/>
              <a:gd name="connsiteY3" fmla="*/ 431743 h 431743"/>
              <a:gd name="connsiteX4" fmla="*/ 0 w 4799467"/>
              <a:gd name="connsiteY4" fmla="*/ 431743 h 431743"/>
              <a:gd name="connsiteX0" fmla="*/ 0 w 5126038"/>
              <a:gd name="connsiteY0" fmla="*/ 431743 h 1005057"/>
              <a:gd name="connsiteX1" fmla="*/ 107936 w 5126038"/>
              <a:gd name="connsiteY1" fmla="*/ 0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431743 h 1005057"/>
              <a:gd name="connsiteX1" fmla="*/ 13593 w 5126038"/>
              <a:gd name="connsiteY1" fmla="*/ 130629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301114 h 874428"/>
              <a:gd name="connsiteX1" fmla="*/ 13593 w 5126038"/>
              <a:gd name="connsiteY1" fmla="*/ 0 h 874428"/>
              <a:gd name="connsiteX2" fmla="*/ 5119702 w 5126038"/>
              <a:gd name="connsiteY2" fmla="*/ 558799 h 874428"/>
              <a:gd name="connsiteX3" fmla="*/ 5126038 w 5126038"/>
              <a:gd name="connsiteY3" fmla="*/ 874428 h 874428"/>
              <a:gd name="connsiteX4" fmla="*/ 0 w 5126038"/>
              <a:gd name="connsiteY4" fmla="*/ 301114 h 874428"/>
              <a:gd name="connsiteX0" fmla="*/ 0 w 5141474"/>
              <a:gd name="connsiteY0" fmla="*/ 301114 h 874428"/>
              <a:gd name="connsiteX1" fmla="*/ 13593 w 5141474"/>
              <a:gd name="connsiteY1" fmla="*/ 0 h 874428"/>
              <a:gd name="connsiteX2" fmla="*/ 5141474 w 5141474"/>
              <a:gd name="connsiteY2" fmla="*/ 580571 h 874428"/>
              <a:gd name="connsiteX3" fmla="*/ 5126038 w 5141474"/>
              <a:gd name="connsiteY3" fmla="*/ 874428 h 874428"/>
              <a:gd name="connsiteX4" fmla="*/ 0 w 5141474"/>
              <a:gd name="connsiteY4" fmla="*/ 301114 h 874428"/>
              <a:gd name="connsiteX0" fmla="*/ 843657 w 5127881"/>
              <a:gd name="connsiteY0" fmla="*/ 1386964 h 1386964"/>
              <a:gd name="connsiteX1" fmla="*/ 0 w 5127881"/>
              <a:gd name="connsiteY1" fmla="*/ 0 h 1386964"/>
              <a:gd name="connsiteX2" fmla="*/ 5127881 w 5127881"/>
              <a:gd name="connsiteY2" fmla="*/ 580571 h 1386964"/>
              <a:gd name="connsiteX3" fmla="*/ 5112445 w 5127881"/>
              <a:gd name="connsiteY3" fmla="*/ 874428 h 1386964"/>
              <a:gd name="connsiteX4" fmla="*/ 843657 w 5127881"/>
              <a:gd name="connsiteY4" fmla="*/ 1386964 h 1386964"/>
              <a:gd name="connsiteX0" fmla="*/ 0 w 4284224"/>
              <a:gd name="connsiteY0" fmla="*/ 806393 h 806393"/>
              <a:gd name="connsiteX1" fmla="*/ 32643 w 4284224"/>
              <a:gd name="connsiteY1" fmla="*/ 552904 h 806393"/>
              <a:gd name="connsiteX2" fmla="*/ 4284224 w 4284224"/>
              <a:gd name="connsiteY2" fmla="*/ 0 h 806393"/>
              <a:gd name="connsiteX3" fmla="*/ 4268788 w 4284224"/>
              <a:gd name="connsiteY3" fmla="*/ 293857 h 806393"/>
              <a:gd name="connsiteX4" fmla="*/ 0 w 4284224"/>
              <a:gd name="connsiteY4" fmla="*/ 806393 h 806393"/>
              <a:gd name="connsiteX0" fmla="*/ 14982 w 4299206"/>
              <a:gd name="connsiteY0" fmla="*/ 806393 h 806393"/>
              <a:gd name="connsiteX1" fmla="*/ 0 w 4299206"/>
              <a:gd name="connsiteY1" fmla="*/ 591004 h 806393"/>
              <a:gd name="connsiteX2" fmla="*/ 4299206 w 4299206"/>
              <a:gd name="connsiteY2" fmla="*/ 0 h 806393"/>
              <a:gd name="connsiteX3" fmla="*/ 4283770 w 4299206"/>
              <a:gd name="connsiteY3" fmla="*/ 293857 h 806393"/>
              <a:gd name="connsiteX4" fmla="*/ 14982 w 4299206"/>
              <a:gd name="connsiteY4" fmla="*/ 806393 h 806393"/>
              <a:gd name="connsiteX0" fmla="*/ 14982 w 4308731"/>
              <a:gd name="connsiteY0" fmla="*/ 815918 h 815918"/>
              <a:gd name="connsiteX1" fmla="*/ 0 w 4308731"/>
              <a:gd name="connsiteY1" fmla="*/ 600529 h 815918"/>
              <a:gd name="connsiteX2" fmla="*/ 4308731 w 4308731"/>
              <a:gd name="connsiteY2" fmla="*/ 0 h 815918"/>
              <a:gd name="connsiteX3" fmla="*/ 4283770 w 4308731"/>
              <a:gd name="connsiteY3" fmla="*/ 303382 h 815918"/>
              <a:gd name="connsiteX4" fmla="*/ 14982 w 4308731"/>
              <a:gd name="connsiteY4" fmla="*/ 815918 h 81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8731" h="815918">
                <a:moveTo>
                  <a:pt x="14982" y="815918"/>
                </a:moveTo>
                <a:lnTo>
                  <a:pt x="0" y="600529"/>
                </a:lnTo>
                <a:lnTo>
                  <a:pt x="4308731" y="0"/>
                </a:lnTo>
                <a:lnTo>
                  <a:pt x="4283770" y="303382"/>
                </a:lnTo>
                <a:lnTo>
                  <a:pt x="14982" y="815918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447979">
            <a:off x="8146931" y="229280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Pavement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5743" y="130763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w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435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5267325" y="2257425"/>
            <a:ext cx="9525" cy="368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5267325" y="2247900"/>
            <a:ext cx="1200150" cy="338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H="1">
            <a:off x="6819900" y="2447925"/>
            <a:ext cx="3175" cy="311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6289675" y="2371725"/>
            <a:ext cx="533400" cy="66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6283325" y="2362200"/>
            <a:ext cx="1085850" cy="310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62087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47482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4848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6513513" y="26177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6818313" y="47513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4695106" y="2159794"/>
            <a:ext cx="9525" cy="3924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4142656" y="6103144"/>
            <a:ext cx="561975" cy="133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4142656" y="2108201"/>
            <a:ext cx="552450" cy="5159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322044" y="3790157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152181" y="2509045"/>
            <a:ext cx="552450" cy="5159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4133131" y="5776913"/>
            <a:ext cx="561975" cy="133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4142655" y="5355431"/>
            <a:ext cx="561975" cy="133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4142655" y="2976562"/>
            <a:ext cx="552451" cy="166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>
            <a:off x="4152181" y="3436142"/>
            <a:ext cx="552451" cy="166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4124839" y="3906438"/>
            <a:ext cx="552451" cy="166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 flipV="1">
            <a:off x="4136305" y="4922837"/>
            <a:ext cx="582613" cy="5873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 flipV="1">
            <a:off x="4138687" y="4490243"/>
            <a:ext cx="556420" cy="1547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991414" y="1766569"/>
            <a:ext cx="832279" cy="369332"/>
            <a:chOff x="3998118" y="1865909"/>
            <a:chExt cx="832279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3998118" y="1865909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-2c√k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a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4522636" y="1925441"/>
              <a:ext cx="154139" cy="97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133710" y="6190097"/>
            <a:ext cx="832279" cy="369332"/>
            <a:chOff x="3998118" y="1865909"/>
            <a:chExt cx="832279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3998118" y="1865909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-2c√k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a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4522636" y="1925441"/>
              <a:ext cx="154139" cy="97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5267325" y="2257425"/>
            <a:ext cx="9525" cy="36861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267325" y="2247900"/>
            <a:ext cx="1209676" cy="341907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flipH="1">
            <a:off x="5283200" y="5666978"/>
            <a:ext cx="1209675" cy="3048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>
            <a:off x="6818313" y="2447925"/>
            <a:ext cx="4762" cy="14811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>
            <a:off x="6289675" y="2371725"/>
            <a:ext cx="533400" cy="666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>
            <a:off x="6283325" y="2362200"/>
            <a:ext cx="546100" cy="15668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>
            <a:off x="6793706" y="5435101"/>
            <a:ext cx="600075" cy="1397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62087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47482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54848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6513513" y="26177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6818313" y="47513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6818313" y="3879850"/>
            <a:ext cx="550862" cy="15398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 flipH="1">
            <a:off x="6799263" y="3875087"/>
            <a:ext cx="19050" cy="1704181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6395243" y="2653506"/>
            <a:ext cx="434182" cy="539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6542087" y="3119438"/>
            <a:ext cx="276226" cy="2778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>
            <a:off x="6673850" y="3486945"/>
            <a:ext cx="1555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 flipH="1">
            <a:off x="6810375" y="4493418"/>
            <a:ext cx="236538" cy="33731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 flipH="1">
            <a:off x="6826251" y="4800601"/>
            <a:ext cx="323850" cy="33731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Line 16"/>
          <p:cNvSpPr>
            <a:spLocks noChangeShapeType="1"/>
          </p:cNvSpPr>
          <p:nvPr/>
        </p:nvSpPr>
        <p:spPr bwMode="auto">
          <a:xfrm flipH="1">
            <a:off x="6814344" y="5157789"/>
            <a:ext cx="450849" cy="8155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5272087" y="5067300"/>
            <a:ext cx="976314" cy="18176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10"/>
          <p:cNvSpPr>
            <a:spLocks noChangeShapeType="1"/>
          </p:cNvSpPr>
          <p:nvPr/>
        </p:nvSpPr>
        <p:spPr bwMode="auto">
          <a:xfrm flipH="1">
            <a:off x="5259385" y="2887663"/>
            <a:ext cx="225428" cy="4802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 flipH="1">
            <a:off x="5267325" y="3371849"/>
            <a:ext cx="349250" cy="11709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 flipH="1">
            <a:off x="5272881" y="3819723"/>
            <a:ext cx="563563" cy="6707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Line 10"/>
          <p:cNvSpPr>
            <a:spLocks noChangeShapeType="1"/>
          </p:cNvSpPr>
          <p:nvPr/>
        </p:nvSpPr>
        <p:spPr bwMode="auto">
          <a:xfrm flipH="1">
            <a:off x="5280817" y="4507507"/>
            <a:ext cx="764382" cy="86716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616575" y="608639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Hka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3"/>
          <p:cNvSpPr>
            <a:spLocks noChangeAspect="1" noChangeArrowheads="1" noTextEdit="1"/>
          </p:cNvSpPr>
          <p:nvPr/>
        </p:nvSpPr>
        <p:spPr bwMode="auto">
          <a:xfrm>
            <a:off x="0" y="314325"/>
            <a:ext cx="90297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005138"/>
            <a:ext cx="457676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45862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338388" y="1195388"/>
            <a:ext cx="29638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Pre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5268913" y="1195388"/>
            <a:ext cx="1776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200" b="1" dirty="0" err="1">
                <a:solidFill>
                  <a:srgbClr val="6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9" name="Rectangle 9"/>
          <p:cNvSpPr>
            <a:spLocks noChangeArrowheads="1"/>
          </p:cNvSpPr>
          <p:nvPr/>
        </p:nvSpPr>
        <p:spPr bwMode="auto">
          <a:xfrm>
            <a:off x="6607175" y="352425"/>
            <a:ext cx="184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200" b="1">
                <a:solidFill>
                  <a:srgbClr val="800000"/>
                </a:solidFill>
              </a:rPr>
              <a:t> </a:t>
            </a:r>
            <a:endParaRPr lang="en-US" altLang="en-US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351338" y="1851025"/>
            <a:ext cx="346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&amp;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1074738" y="2232025"/>
            <a:ext cx="38893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3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Retaining W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4965700" y="2232025"/>
            <a:ext cx="31813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300" b="1">
                <a:solidFill>
                  <a:srgbClr val="6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Design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4271963" y="3838575"/>
            <a:ext cx="568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1763713" y="4665663"/>
            <a:ext cx="31146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Kamal Tawfiq, 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4805363" y="3841750"/>
            <a:ext cx="123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rgbClr val="FF0000"/>
                </a:solidFill>
              </a:rPr>
              <a:t> </a:t>
            </a:r>
            <a:endParaRPr lang="en-US" altLang="en-US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4452938" y="4728726"/>
            <a:ext cx="22256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 b="1" dirty="0">
                <a:solidFill>
                  <a:srgbClr val="6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Ph.D., P.E.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18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176213" y="361950"/>
            <a:ext cx="3352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u="sng">
                <a:solidFill>
                  <a:srgbClr val="000000"/>
                </a:solidFill>
              </a:rPr>
              <a:t>Types of Earth Retaining Walls</a:t>
            </a:r>
            <a:endParaRPr lang="en-US" altLang="en-US"/>
          </a:p>
        </p:txBody>
      </p: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385763" y="2454275"/>
            <a:ext cx="1587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 u="sng">
                <a:solidFill>
                  <a:srgbClr val="000000"/>
                </a:solidFill>
              </a:rPr>
              <a:t>I- Permanent Walls</a:t>
            </a:r>
            <a:endParaRPr lang="en-US" altLang="en-US" sz="1400"/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385763" y="3090863"/>
            <a:ext cx="1163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1- Gravity Wall</a:t>
            </a:r>
            <a:endParaRPr lang="en-US" altLang="en-US" sz="1400"/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385763" y="3557588"/>
            <a:ext cx="15478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2- Semi-gravity wall</a:t>
            </a:r>
            <a:endParaRPr lang="en-US" altLang="en-US" sz="1400"/>
          </a:p>
        </p:txBody>
      </p:sp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385763" y="4032250"/>
            <a:ext cx="13604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3- Cantilever wall</a:t>
            </a:r>
            <a:endParaRPr lang="en-US" altLang="en-US" sz="1400"/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385763" y="4508500"/>
            <a:ext cx="144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4- Counterfort wall</a:t>
            </a:r>
            <a:endParaRPr lang="en-US" altLang="en-US" sz="1400"/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385763" y="4983163"/>
            <a:ext cx="1571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5-</a:t>
            </a:r>
            <a:endParaRPr lang="en-US" altLang="en-US" sz="1400"/>
          </a:p>
        </p:txBody>
      </p:sp>
      <p:sp>
        <p:nvSpPr>
          <p:cNvPr id="45065" name="Rectangle 12"/>
          <p:cNvSpPr>
            <a:spLocks noChangeArrowheads="1"/>
          </p:cNvSpPr>
          <p:nvPr/>
        </p:nvSpPr>
        <p:spPr bwMode="auto">
          <a:xfrm>
            <a:off x="585788" y="4992688"/>
            <a:ext cx="31480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solidFill>
                  <a:srgbClr val="000000"/>
                </a:solidFill>
              </a:rPr>
              <a:t> Sheet pile wall &amp; Braced cuts</a:t>
            </a:r>
            <a:endParaRPr lang="en-US" altLang="en-US" sz="1400"/>
          </a:p>
        </p:txBody>
      </p:sp>
      <p:sp>
        <p:nvSpPr>
          <p:cNvPr id="45066" name="Rectangle 13"/>
          <p:cNvSpPr>
            <a:spLocks noChangeArrowheads="1"/>
          </p:cNvSpPr>
          <p:nvPr/>
        </p:nvSpPr>
        <p:spPr bwMode="auto">
          <a:xfrm>
            <a:off x="330200" y="922338"/>
            <a:ext cx="194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I- Permanent Walls</a:t>
            </a:r>
            <a:endParaRPr lang="en-US" altLang="en-US"/>
          </a:p>
        </p:txBody>
      </p:sp>
      <p:sp>
        <p:nvSpPr>
          <p:cNvPr id="45067" name="Rectangle 14"/>
          <p:cNvSpPr>
            <a:spLocks noChangeArrowheads="1"/>
          </p:cNvSpPr>
          <p:nvPr/>
        </p:nvSpPr>
        <p:spPr bwMode="auto">
          <a:xfrm>
            <a:off x="330200" y="1558925"/>
            <a:ext cx="2946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II- Temporary Walls   ......      </a:t>
            </a:r>
            <a:endParaRPr lang="en-US" altLang="en-US"/>
          </a:p>
        </p:txBody>
      </p:sp>
      <p:sp>
        <p:nvSpPr>
          <p:cNvPr id="45068" name="Freeform 16"/>
          <p:cNvSpPr>
            <a:spLocks/>
          </p:cNvSpPr>
          <p:nvPr/>
        </p:nvSpPr>
        <p:spPr bwMode="auto">
          <a:xfrm>
            <a:off x="133350" y="1749425"/>
            <a:ext cx="171450" cy="3355975"/>
          </a:xfrm>
          <a:custGeom>
            <a:avLst/>
            <a:gdLst>
              <a:gd name="T0" fmla="*/ 133350 w 108"/>
              <a:gd name="T1" fmla="*/ 0 h 2114"/>
              <a:gd name="T2" fmla="*/ 0 w 108"/>
              <a:gd name="T3" fmla="*/ 0 h 2114"/>
              <a:gd name="T4" fmla="*/ 0 w 108"/>
              <a:gd name="T5" fmla="*/ 3355975 h 2114"/>
              <a:gd name="T6" fmla="*/ 171450 w 108"/>
              <a:gd name="T7" fmla="*/ 3355975 h 21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" h="2114">
                <a:moveTo>
                  <a:pt x="84" y="0"/>
                </a:moveTo>
                <a:lnTo>
                  <a:pt x="0" y="0"/>
                </a:lnTo>
                <a:lnTo>
                  <a:pt x="0" y="2114"/>
                </a:lnTo>
                <a:lnTo>
                  <a:pt x="108" y="2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Text Box 28"/>
          <p:cNvSpPr txBox="1">
            <a:spLocks noChangeArrowheads="1"/>
          </p:cNvSpPr>
          <p:nvPr/>
        </p:nvSpPr>
        <p:spPr bwMode="auto">
          <a:xfrm>
            <a:off x="7975600" y="6613525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/>
              <a:t>By: Kamal Tawfiq</a:t>
            </a:r>
          </a:p>
        </p:txBody>
      </p:sp>
      <p:pic>
        <p:nvPicPr>
          <p:cNvPr id="45070" name="Picture 29" descr="Retaining_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30" descr="Retaining_WallsEMIgR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31" descr="counterfort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32" descr="Retaining_Walls Grav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4" name="Text Box 33"/>
          <p:cNvSpPr txBox="1">
            <a:spLocks noChangeArrowheads="1"/>
          </p:cNvSpPr>
          <p:nvPr/>
        </p:nvSpPr>
        <p:spPr bwMode="auto">
          <a:xfrm>
            <a:off x="4953000" y="14478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1</a:t>
            </a:r>
          </a:p>
        </p:txBody>
      </p:sp>
      <p:sp>
        <p:nvSpPr>
          <p:cNvPr id="45075" name="Text Box 34"/>
          <p:cNvSpPr txBox="1">
            <a:spLocks noChangeArrowheads="1"/>
          </p:cNvSpPr>
          <p:nvPr/>
        </p:nvSpPr>
        <p:spPr bwMode="auto">
          <a:xfrm>
            <a:off x="6705600" y="29718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2</a:t>
            </a:r>
          </a:p>
        </p:txBody>
      </p:sp>
      <p:sp>
        <p:nvSpPr>
          <p:cNvPr id="45076" name="Text Box 35"/>
          <p:cNvSpPr txBox="1">
            <a:spLocks noChangeArrowheads="1"/>
          </p:cNvSpPr>
          <p:nvPr/>
        </p:nvSpPr>
        <p:spPr bwMode="auto">
          <a:xfrm>
            <a:off x="3657600" y="367665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3</a:t>
            </a:r>
          </a:p>
        </p:txBody>
      </p:sp>
      <p:sp>
        <p:nvSpPr>
          <p:cNvPr id="45077" name="Text Box 36"/>
          <p:cNvSpPr txBox="1">
            <a:spLocks noChangeArrowheads="1"/>
          </p:cNvSpPr>
          <p:nvPr/>
        </p:nvSpPr>
        <p:spPr bwMode="auto">
          <a:xfrm>
            <a:off x="5562600" y="50292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4</a:t>
            </a:r>
          </a:p>
        </p:txBody>
      </p:sp>
      <p:pic>
        <p:nvPicPr>
          <p:cNvPr id="45078" name="Picture 37" descr="BracedC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24400"/>
            <a:ext cx="1219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9" name="Text Box 38"/>
          <p:cNvSpPr txBox="1">
            <a:spLocks noChangeArrowheads="1"/>
          </p:cNvSpPr>
          <p:nvPr/>
        </p:nvSpPr>
        <p:spPr bwMode="auto">
          <a:xfrm>
            <a:off x="3067050" y="5629275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12278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83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714500"/>
            <a:ext cx="17907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Freeform 8"/>
          <p:cNvSpPr>
            <a:spLocks/>
          </p:cNvSpPr>
          <p:nvPr/>
        </p:nvSpPr>
        <p:spPr bwMode="auto">
          <a:xfrm>
            <a:off x="1779588" y="2911475"/>
            <a:ext cx="1379537" cy="9525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208087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61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Freeform 9"/>
          <p:cNvSpPr>
            <a:spLocks/>
          </p:cNvSpPr>
          <p:nvPr/>
        </p:nvSpPr>
        <p:spPr bwMode="auto">
          <a:xfrm>
            <a:off x="3206750" y="1598613"/>
            <a:ext cx="969963" cy="123825"/>
          </a:xfrm>
          <a:custGeom>
            <a:avLst/>
            <a:gdLst>
              <a:gd name="T0" fmla="*/ 0 w 611"/>
              <a:gd name="T1" fmla="*/ 0 h 78"/>
              <a:gd name="T2" fmla="*/ 969963 w 611"/>
              <a:gd name="T3" fmla="*/ 9525 h 78"/>
              <a:gd name="T4" fmla="*/ 912813 w 611"/>
              <a:gd name="T5" fmla="*/ 85725 h 78"/>
              <a:gd name="T6" fmla="*/ 950913 w 611"/>
              <a:gd name="T7" fmla="*/ 114300 h 78"/>
              <a:gd name="T8" fmla="*/ 0 w 611"/>
              <a:gd name="T9" fmla="*/ 123825 h 78"/>
              <a:gd name="T10" fmla="*/ 0 w 611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1" h="78">
                <a:moveTo>
                  <a:pt x="0" y="0"/>
                </a:moveTo>
                <a:lnTo>
                  <a:pt x="611" y="6"/>
                </a:lnTo>
                <a:lnTo>
                  <a:pt x="575" y="54"/>
                </a:lnTo>
                <a:lnTo>
                  <a:pt x="599" y="72"/>
                </a:lnTo>
                <a:lnTo>
                  <a:pt x="0" y="7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10"/>
          <p:cNvSpPr>
            <a:spLocks noChangeShapeType="1"/>
          </p:cNvSpPr>
          <p:nvPr/>
        </p:nvSpPr>
        <p:spPr bwMode="auto">
          <a:xfrm>
            <a:off x="3349625" y="1598613"/>
            <a:ext cx="846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11"/>
          <p:cNvSpPr>
            <a:spLocks noChangeShapeType="1"/>
          </p:cNvSpPr>
          <p:nvPr/>
        </p:nvSpPr>
        <p:spPr bwMode="auto">
          <a:xfrm flipH="1">
            <a:off x="1846263" y="2911475"/>
            <a:ext cx="11699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12"/>
          <p:cNvSpPr>
            <a:spLocks/>
          </p:cNvSpPr>
          <p:nvPr/>
        </p:nvSpPr>
        <p:spPr bwMode="auto">
          <a:xfrm>
            <a:off x="2046288" y="1598613"/>
            <a:ext cx="2149475" cy="1703387"/>
          </a:xfrm>
          <a:custGeom>
            <a:avLst/>
            <a:gdLst>
              <a:gd name="T0" fmla="*/ 1141413 w 1354"/>
              <a:gd name="T1" fmla="*/ 0 h 1073"/>
              <a:gd name="T2" fmla="*/ 1303338 w 1354"/>
              <a:gd name="T3" fmla="*/ 0 h 1073"/>
              <a:gd name="T4" fmla="*/ 1303338 w 1354"/>
              <a:gd name="T5" fmla="*/ 1493837 h 1073"/>
              <a:gd name="T6" fmla="*/ 2149475 w 1354"/>
              <a:gd name="T7" fmla="*/ 1493837 h 1073"/>
              <a:gd name="T8" fmla="*/ 2149475 w 1354"/>
              <a:gd name="T9" fmla="*/ 1703387 h 1073"/>
              <a:gd name="T10" fmla="*/ 0 w 1354"/>
              <a:gd name="T11" fmla="*/ 1703387 h 1073"/>
              <a:gd name="T12" fmla="*/ 0 w 1354"/>
              <a:gd name="T13" fmla="*/ 1493837 h 1073"/>
              <a:gd name="T14" fmla="*/ 960438 w 1354"/>
              <a:gd name="T15" fmla="*/ 1493837 h 1073"/>
              <a:gd name="T16" fmla="*/ 1141413 w 1354"/>
              <a:gd name="T17" fmla="*/ 0 h 10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73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4" y="941"/>
                </a:lnTo>
                <a:lnTo>
                  <a:pt x="1354" y="1073"/>
                </a:lnTo>
                <a:lnTo>
                  <a:pt x="0" y="1073"/>
                </a:lnTo>
                <a:lnTo>
                  <a:pt x="0" y="941"/>
                </a:lnTo>
                <a:lnTo>
                  <a:pt x="605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Freeform 13"/>
          <p:cNvSpPr>
            <a:spLocks/>
          </p:cNvSpPr>
          <p:nvPr/>
        </p:nvSpPr>
        <p:spPr bwMode="auto">
          <a:xfrm>
            <a:off x="3063875" y="1589088"/>
            <a:ext cx="19050" cy="57150"/>
          </a:xfrm>
          <a:custGeom>
            <a:avLst/>
            <a:gdLst>
              <a:gd name="T0" fmla="*/ 9525 w 12"/>
              <a:gd name="T1" fmla="*/ 0 h 36"/>
              <a:gd name="T2" fmla="*/ 19050 w 12"/>
              <a:gd name="T3" fmla="*/ 0 h 36"/>
              <a:gd name="T4" fmla="*/ 19050 w 12"/>
              <a:gd name="T5" fmla="*/ 57150 h 36"/>
              <a:gd name="T6" fmla="*/ 0 w 12"/>
              <a:gd name="T7" fmla="*/ 57150 h 36"/>
              <a:gd name="T8" fmla="*/ 0 w 12"/>
              <a:gd name="T9" fmla="*/ 9525 h 36"/>
              <a:gd name="T10" fmla="*/ 9525 w 12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36">
                <a:moveTo>
                  <a:pt x="6" y="0"/>
                </a:moveTo>
                <a:lnTo>
                  <a:pt x="12" y="0"/>
                </a:lnTo>
                <a:lnTo>
                  <a:pt x="12" y="36"/>
                </a:lnTo>
                <a:lnTo>
                  <a:pt x="0" y="3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Rectangle 14"/>
          <p:cNvSpPr>
            <a:spLocks noChangeArrowheads="1"/>
          </p:cNvSpPr>
          <p:nvPr/>
        </p:nvSpPr>
        <p:spPr bwMode="auto">
          <a:xfrm>
            <a:off x="3063875" y="16748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0" name="Rectangle 15"/>
          <p:cNvSpPr>
            <a:spLocks noChangeArrowheads="1"/>
          </p:cNvSpPr>
          <p:nvPr/>
        </p:nvSpPr>
        <p:spPr bwMode="auto">
          <a:xfrm>
            <a:off x="3063875" y="17510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1" name="Rectangle 16"/>
          <p:cNvSpPr>
            <a:spLocks noChangeArrowheads="1"/>
          </p:cNvSpPr>
          <p:nvPr/>
        </p:nvSpPr>
        <p:spPr bwMode="auto">
          <a:xfrm>
            <a:off x="3063875" y="18272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2" name="Rectangle 17"/>
          <p:cNvSpPr>
            <a:spLocks noChangeArrowheads="1"/>
          </p:cNvSpPr>
          <p:nvPr/>
        </p:nvSpPr>
        <p:spPr bwMode="auto">
          <a:xfrm>
            <a:off x="3063875" y="19034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3" name="Rectangle 18"/>
          <p:cNvSpPr>
            <a:spLocks noChangeArrowheads="1"/>
          </p:cNvSpPr>
          <p:nvPr/>
        </p:nvSpPr>
        <p:spPr bwMode="auto">
          <a:xfrm>
            <a:off x="3063875" y="19796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4" name="Rectangle 19"/>
          <p:cNvSpPr>
            <a:spLocks noChangeArrowheads="1"/>
          </p:cNvSpPr>
          <p:nvPr/>
        </p:nvSpPr>
        <p:spPr bwMode="auto">
          <a:xfrm>
            <a:off x="3063875" y="20558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3063875" y="21320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6" name="Rectangle 21"/>
          <p:cNvSpPr>
            <a:spLocks noChangeArrowheads="1"/>
          </p:cNvSpPr>
          <p:nvPr/>
        </p:nvSpPr>
        <p:spPr bwMode="auto">
          <a:xfrm>
            <a:off x="3063875" y="22082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7" name="Rectangle 22"/>
          <p:cNvSpPr>
            <a:spLocks noChangeArrowheads="1"/>
          </p:cNvSpPr>
          <p:nvPr/>
        </p:nvSpPr>
        <p:spPr bwMode="auto">
          <a:xfrm>
            <a:off x="3063875" y="22844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8" name="Rectangle 23"/>
          <p:cNvSpPr>
            <a:spLocks noChangeArrowheads="1"/>
          </p:cNvSpPr>
          <p:nvPr/>
        </p:nvSpPr>
        <p:spPr bwMode="auto">
          <a:xfrm>
            <a:off x="3063875" y="23606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9" name="Rectangle 24"/>
          <p:cNvSpPr>
            <a:spLocks noChangeArrowheads="1"/>
          </p:cNvSpPr>
          <p:nvPr/>
        </p:nvSpPr>
        <p:spPr bwMode="auto">
          <a:xfrm>
            <a:off x="3063875" y="2436813"/>
            <a:ext cx="19050" cy="46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0" name="Rectangle 25"/>
          <p:cNvSpPr>
            <a:spLocks noChangeArrowheads="1"/>
          </p:cNvSpPr>
          <p:nvPr/>
        </p:nvSpPr>
        <p:spPr bwMode="auto">
          <a:xfrm>
            <a:off x="3063875" y="25114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1" name="Rectangle 26"/>
          <p:cNvSpPr>
            <a:spLocks noChangeArrowheads="1"/>
          </p:cNvSpPr>
          <p:nvPr/>
        </p:nvSpPr>
        <p:spPr bwMode="auto">
          <a:xfrm>
            <a:off x="3063875" y="25876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2" name="Rectangle 27"/>
          <p:cNvSpPr>
            <a:spLocks noChangeArrowheads="1"/>
          </p:cNvSpPr>
          <p:nvPr/>
        </p:nvSpPr>
        <p:spPr bwMode="auto">
          <a:xfrm>
            <a:off x="3063875" y="26638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3" name="Rectangle 28"/>
          <p:cNvSpPr>
            <a:spLocks noChangeArrowheads="1"/>
          </p:cNvSpPr>
          <p:nvPr/>
        </p:nvSpPr>
        <p:spPr bwMode="auto">
          <a:xfrm>
            <a:off x="3063875" y="27400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4" name="Rectangle 29"/>
          <p:cNvSpPr>
            <a:spLocks noChangeArrowheads="1"/>
          </p:cNvSpPr>
          <p:nvPr/>
        </p:nvSpPr>
        <p:spPr bwMode="auto">
          <a:xfrm>
            <a:off x="3063875" y="28162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5" name="Rectangle 30"/>
          <p:cNvSpPr>
            <a:spLocks noChangeArrowheads="1"/>
          </p:cNvSpPr>
          <p:nvPr/>
        </p:nvSpPr>
        <p:spPr bwMode="auto">
          <a:xfrm>
            <a:off x="3063875" y="28924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6" name="Rectangle 31"/>
          <p:cNvSpPr>
            <a:spLocks noChangeArrowheads="1"/>
          </p:cNvSpPr>
          <p:nvPr/>
        </p:nvSpPr>
        <p:spPr bwMode="auto">
          <a:xfrm>
            <a:off x="3063875" y="29686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7" name="Rectangle 32"/>
          <p:cNvSpPr>
            <a:spLocks noChangeArrowheads="1"/>
          </p:cNvSpPr>
          <p:nvPr/>
        </p:nvSpPr>
        <p:spPr bwMode="auto">
          <a:xfrm>
            <a:off x="3063875" y="30448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8" name="Freeform 33"/>
          <p:cNvSpPr>
            <a:spLocks/>
          </p:cNvSpPr>
          <p:nvPr/>
        </p:nvSpPr>
        <p:spPr bwMode="auto">
          <a:xfrm>
            <a:off x="3063875" y="3082925"/>
            <a:ext cx="9525" cy="1905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9" name="Rectangle 34"/>
          <p:cNvSpPr>
            <a:spLocks noChangeArrowheads="1"/>
          </p:cNvSpPr>
          <p:nvPr/>
        </p:nvSpPr>
        <p:spPr bwMode="auto">
          <a:xfrm>
            <a:off x="31019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0" name="Rectangle 35"/>
          <p:cNvSpPr>
            <a:spLocks noChangeArrowheads="1"/>
          </p:cNvSpPr>
          <p:nvPr/>
        </p:nvSpPr>
        <p:spPr bwMode="auto">
          <a:xfrm>
            <a:off x="31781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1" name="Rectangle 36"/>
          <p:cNvSpPr>
            <a:spLocks noChangeArrowheads="1"/>
          </p:cNvSpPr>
          <p:nvPr/>
        </p:nvSpPr>
        <p:spPr bwMode="auto">
          <a:xfrm>
            <a:off x="32543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2" name="Rectangle 37"/>
          <p:cNvSpPr>
            <a:spLocks noChangeArrowheads="1"/>
          </p:cNvSpPr>
          <p:nvPr/>
        </p:nvSpPr>
        <p:spPr bwMode="auto">
          <a:xfrm>
            <a:off x="33305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3" name="Rectangle 38"/>
          <p:cNvSpPr>
            <a:spLocks noChangeArrowheads="1"/>
          </p:cNvSpPr>
          <p:nvPr/>
        </p:nvSpPr>
        <p:spPr bwMode="auto">
          <a:xfrm>
            <a:off x="34067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4" name="Rectangle 39"/>
          <p:cNvSpPr>
            <a:spLocks noChangeArrowheads="1"/>
          </p:cNvSpPr>
          <p:nvPr/>
        </p:nvSpPr>
        <p:spPr bwMode="auto">
          <a:xfrm>
            <a:off x="34829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5" name="Rectangle 40"/>
          <p:cNvSpPr>
            <a:spLocks noChangeArrowheads="1"/>
          </p:cNvSpPr>
          <p:nvPr/>
        </p:nvSpPr>
        <p:spPr bwMode="auto">
          <a:xfrm>
            <a:off x="35575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6" name="Rectangle 41"/>
          <p:cNvSpPr>
            <a:spLocks noChangeArrowheads="1"/>
          </p:cNvSpPr>
          <p:nvPr/>
        </p:nvSpPr>
        <p:spPr bwMode="auto">
          <a:xfrm>
            <a:off x="36337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7" name="Rectangle 42"/>
          <p:cNvSpPr>
            <a:spLocks noChangeArrowheads="1"/>
          </p:cNvSpPr>
          <p:nvPr/>
        </p:nvSpPr>
        <p:spPr bwMode="auto">
          <a:xfrm>
            <a:off x="37099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8" name="Rectangle 43"/>
          <p:cNvSpPr>
            <a:spLocks noChangeArrowheads="1"/>
          </p:cNvSpPr>
          <p:nvPr/>
        </p:nvSpPr>
        <p:spPr bwMode="auto">
          <a:xfrm>
            <a:off x="37861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9" name="Rectangle 44"/>
          <p:cNvSpPr>
            <a:spLocks noChangeArrowheads="1"/>
          </p:cNvSpPr>
          <p:nvPr/>
        </p:nvSpPr>
        <p:spPr bwMode="auto">
          <a:xfrm>
            <a:off x="38623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0" name="Rectangle 45"/>
          <p:cNvSpPr>
            <a:spLocks noChangeArrowheads="1"/>
          </p:cNvSpPr>
          <p:nvPr/>
        </p:nvSpPr>
        <p:spPr bwMode="auto">
          <a:xfrm>
            <a:off x="3910013" y="31019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1" name="Rectangle 46"/>
          <p:cNvSpPr>
            <a:spLocks noChangeArrowheads="1"/>
          </p:cNvSpPr>
          <p:nvPr/>
        </p:nvSpPr>
        <p:spPr bwMode="auto">
          <a:xfrm>
            <a:off x="3910013" y="31781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2" name="Rectangle 47"/>
          <p:cNvSpPr>
            <a:spLocks noChangeArrowheads="1"/>
          </p:cNvSpPr>
          <p:nvPr/>
        </p:nvSpPr>
        <p:spPr bwMode="auto">
          <a:xfrm>
            <a:off x="3910013" y="32543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3" name="Freeform 48"/>
          <p:cNvSpPr>
            <a:spLocks/>
          </p:cNvSpPr>
          <p:nvPr/>
        </p:nvSpPr>
        <p:spPr bwMode="auto">
          <a:xfrm>
            <a:off x="3919538" y="3292475"/>
            <a:ext cx="9525" cy="1905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24" name="Rectangle 49"/>
          <p:cNvSpPr>
            <a:spLocks noChangeArrowheads="1"/>
          </p:cNvSpPr>
          <p:nvPr/>
        </p:nvSpPr>
        <p:spPr bwMode="auto">
          <a:xfrm>
            <a:off x="38433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5" name="Rectangle 50"/>
          <p:cNvSpPr>
            <a:spLocks noChangeArrowheads="1"/>
          </p:cNvSpPr>
          <p:nvPr/>
        </p:nvSpPr>
        <p:spPr bwMode="auto">
          <a:xfrm>
            <a:off x="37671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6" name="Rectangle 51"/>
          <p:cNvSpPr>
            <a:spLocks noChangeArrowheads="1"/>
          </p:cNvSpPr>
          <p:nvPr/>
        </p:nvSpPr>
        <p:spPr bwMode="auto">
          <a:xfrm>
            <a:off x="36909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7" name="Rectangle 52"/>
          <p:cNvSpPr>
            <a:spLocks noChangeArrowheads="1"/>
          </p:cNvSpPr>
          <p:nvPr/>
        </p:nvSpPr>
        <p:spPr bwMode="auto">
          <a:xfrm>
            <a:off x="36147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8" name="Rectangle 53"/>
          <p:cNvSpPr>
            <a:spLocks noChangeArrowheads="1"/>
          </p:cNvSpPr>
          <p:nvPr/>
        </p:nvSpPr>
        <p:spPr bwMode="auto">
          <a:xfrm>
            <a:off x="35385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9" name="Rectangle 54"/>
          <p:cNvSpPr>
            <a:spLocks noChangeArrowheads="1"/>
          </p:cNvSpPr>
          <p:nvPr/>
        </p:nvSpPr>
        <p:spPr bwMode="auto">
          <a:xfrm>
            <a:off x="3463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0" name="Rectangle 55"/>
          <p:cNvSpPr>
            <a:spLocks noChangeArrowheads="1"/>
          </p:cNvSpPr>
          <p:nvPr/>
        </p:nvSpPr>
        <p:spPr bwMode="auto">
          <a:xfrm>
            <a:off x="3387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1" name="Rectangle 56"/>
          <p:cNvSpPr>
            <a:spLocks noChangeArrowheads="1"/>
          </p:cNvSpPr>
          <p:nvPr/>
        </p:nvSpPr>
        <p:spPr bwMode="auto">
          <a:xfrm>
            <a:off x="3311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2" name="Rectangle 57"/>
          <p:cNvSpPr>
            <a:spLocks noChangeArrowheads="1"/>
          </p:cNvSpPr>
          <p:nvPr/>
        </p:nvSpPr>
        <p:spPr bwMode="auto">
          <a:xfrm>
            <a:off x="3235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3" name="Rectangle 58"/>
          <p:cNvSpPr>
            <a:spLocks noChangeArrowheads="1"/>
          </p:cNvSpPr>
          <p:nvPr/>
        </p:nvSpPr>
        <p:spPr bwMode="auto">
          <a:xfrm>
            <a:off x="31591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4" name="Rectangle 59"/>
          <p:cNvSpPr>
            <a:spLocks noChangeArrowheads="1"/>
          </p:cNvSpPr>
          <p:nvPr/>
        </p:nvSpPr>
        <p:spPr bwMode="auto">
          <a:xfrm>
            <a:off x="3082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5" name="Rectangle 60"/>
          <p:cNvSpPr>
            <a:spLocks noChangeArrowheads="1"/>
          </p:cNvSpPr>
          <p:nvPr/>
        </p:nvSpPr>
        <p:spPr bwMode="auto">
          <a:xfrm>
            <a:off x="3006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6" name="Rectangle 61"/>
          <p:cNvSpPr>
            <a:spLocks noChangeArrowheads="1"/>
          </p:cNvSpPr>
          <p:nvPr/>
        </p:nvSpPr>
        <p:spPr bwMode="auto">
          <a:xfrm>
            <a:off x="2930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7" name="Rectangle 62"/>
          <p:cNvSpPr>
            <a:spLocks noChangeArrowheads="1"/>
          </p:cNvSpPr>
          <p:nvPr/>
        </p:nvSpPr>
        <p:spPr bwMode="auto">
          <a:xfrm>
            <a:off x="2854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8" name="Rectangle 63"/>
          <p:cNvSpPr>
            <a:spLocks noChangeArrowheads="1"/>
          </p:cNvSpPr>
          <p:nvPr/>
        </p:nvSpPr>
        <p:spPr bwMode="auto">
          <a:xfrm>
            <a:off x="27781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9" name="Rectangle 64"/>
          <p:cNvSpPr>
            <a:spLocks noChangeArrowheads="1"/>
          </p:cNvSpPr>
          <p:nvPr/>
        </p:nvSpPr>
        <p:spPr bwMode="auto">
          <a:xfrm>
            <a:off x="2701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0" name="Rectangle 65"/>
          <p:cNvSpPr>
            <a:spLocks noChangeArrowheads="1"/>
          </p:cNvSpPr>
          <p:nvPr/>
        </p:nvSpPr>
        <p:spPr bwMode="auto">
          <a:xfrm>
            <a:off x="2625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1" name="Rectangle 66"/>
          <p:cNvSpPr>
            <a:spLocks noChangeArrowheads="1"/>
          </p:cNvSpPr>
          <p:nvPr/>
        </p:nvSpPr>
        <p:spPr bwMode="auto">
          <a:xfrm>
            <a:off x="2549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2" name="Rectangle 67"/>
          <p:cNvSpPr>
            <a:spLocks noChangeArrowheads="1"/>
          </p:cNvSpPr>
          <p:nvPr/>
        </p:nvSpPr>
        <p:spPr bwMode="auto">
          <a:xfrm>
            <a:off x="2473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3" name="Rectangle 68"/>
          <p:cNvSpPr>
            <a:spLocks noChangeArrowheads="1"/>
          </p:cNvSpPr>
          <p:nvPr/>
        </p:nvSpPr>
        <p:spPr bwMode="auto">
          <a:xfrm>
            <a:off x="23971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4" name="Rectangle 69"/>
          <p:cNvSpPr>
            <a:spLocks noChangeArrowheads="1"/>
          </p:cNvSpPr>
          <p:nvPr/>
        </p:nvSpPr>
        <p:spPr bwMode="auto">
          <a:xfrm>
            <a:off x="2320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5" name="Rectangle 70"/>
          <p:cNvSpPr>
            <a:spLocks noChangeArrowheads="1"/>
          </p:cNvSpPr>
          <p:nvPr/>
        </p:nvSpPr>
        <p:spPr bwMode="auto">
          <a:xfrm>
            <a:off x="2244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6" name="Rectangle 71"/>
          <p:cNvSpPr>
            <a:spLocks noChangeArrowheads="1"/>
          </p:cNvSpPr>
          <p:nvPr/>
        </p:nvSpPr>
        <p:spPr bwMode="auto">
          <a:xfrm>
            <a:off x="2168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7" name="Rectangle 72"/>
          <p:cNvSpPr>
            <a:spLocks noChangeArrowheads="1"/>
          </p:cNvSpPr>
          <p:nvPr/>
        </p:nvSpPr>
        <p:spPr bwMode="auto">
          <a:xfrm>
            <a:off x="2092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8" name="Rectangle 73"/>
          <p:cNvSpPr>
            <a:spLocks noChangeArrowheads="1"/>
          </p:cNvSpPr>
          <p:nvPr/>
        </p:nvSpPr>
        <p:spPr bwMode="auto">
          <a:xfrm>
            <a:off x="2017713" y="3292475"/>
            <a:ext cx="46037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9" name="Rectangle 74"/>
          <p:cNvSpPr>
            <a:spLocks noChangeArrowheads="1"/>
          </p:cNvSpPr>
          <p:nvPr/>
        </p:nvSpPr>
        <p:spPr bwMode="auto">
          <a:xfrm>
            <a:off x="1941513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0" name="Rectangle 75"/>
          <p:cNvSpPr>
            <a:spLocks noChangeArrowheads="1"/>
          </p:cNvSpPr>
          <p:nvPr/>
        </p:nvSpPr>
        <p:spPr bwMode="auto">
          <a:xfrm>
            <a:off x="1865313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1" name="Rectangle 76"/>
          <p:cNvSpPr>
            <a:spLocks noChangeArrowheads="1"/>
          </p:cNvSpPr>
          <p:nvPr/>
        </p:nvSpPr>
        <p:spPr bwMode="auto">
          <a:xfrm>
            <a:off x="1789113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2" name="Rectangle 77"/>
          <p:cNvSpPr>
            <a:spLocks noChangeArrowheads="1"/>
          </p:cNvSpPr>
          <p:nvPr/>
        </p:nvSpPr>
        <p:spPr bwMode="auto">
          <a:xfrm>
            <a:off x="1760538" y="3292475"/>
            <a:ext cx="1587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3" name="Freeform 78"/>
          <p:cNvSpPr>
            <a:spLocks/>
          </p:cNvSpPr>
          <p:nvPr/>
        </p:nvSpPr>
        <p:spPr bwMode="auto">
          <a:xfrm>
            <a:off x="1751013" y="3263900"/>
            <a:ext cx="19050" cy="47625"/>
          </a:xfrm>
          <a:custGeom>
            <a:avLst/>
            <a:gdLst>
              <a:gd name="T0" fmla="*/ 9525 w 12"/>
              <a:gd name="T1" fmla="*/ 47625 h 30"/>
              <a:gd name="T2" fmla="*/ 0 w 12"/>
              <a:gd name="T3" fmla="*/ 47625 h 30"/>
              <a:gd name="T4" fmla="*/ 0 w 12"/>
              <a:gd name="T5" fmla="*/ 0 h 30"/>
              <a:gd name="T6" fmla="*/ 19050 w 12"/>
              <a:gd name="T7" fmla="*/ 0 h 30"/>
              <a:gd name="T8" fmla="*/ 19050 w 12"/>
              <a:gd name="T9" fmla="*/ 38100 h 30"/>
              <a:gd name="T10" fmla="*/ 9525 w 12"/>
              <a:gd name="T11" fmla="*/ 47625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30">
                <a:moveTo>
                  <a:pt x="6" y="30"/>
                </a:moveTo>
                <a:lnTo>
                  <a:pt x="0" y="30"/>
                </a:lnTo>
                <a:lnTo>
                  <a:pt x="0" y="0"/>
                </a:lnTo>
                <a:lnTo>
                  <a:pt x="12" y="0"/>
                </a:lnTo>
                <a:lnTo>
                  <a:pt x="12" y="24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54" name="Rectangle 79"/>
          <p:cNvSpPr>
            <a:spLocks noChangeArrowheads="1"/>
          </p:cNvSpPr>
          <p:nvPr/>
        </p:nvSpPr>
        <p:spPr bwMode="auto">
          <a:xfrm>
            <a:off x="1751013" y="3187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5" name="Rectangle 80"/>
          <p:cNvSpPr>
            <a:spLocks noChangeArrowheads="1"/>
          </p:cNvSpPr>
          <p:nvPr/>
        </p:nvSpPr>
        <p:spPr bwMode="auto">
          <a:xfrm>
            <a:off x="1751013" y="3111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6" name="Rectangle 81"/>
          <p:cNvSpPr>
            <a:spLocks noChangeArrowheads="1"/>
          </p:cNvSpPr>
          <p:nvPr/>
        </p:nvSpPr>
        <p:spPr bwMode="auto">
          <a:xfrm>
            <a:off x="17605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7" name="Rectangle 82"/>
          <p:cNvSpPr>
            <a:spLocks noChangeArrowheads="1"/>
          </p:cNvSpPr>
          <p:nvPr/>
        </p:nvSpPr>
        <p:spPr bwMode="auto">
          <a:xfrm>
            <a:off x="18367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8" name="Rectangle 83"/>
          <p:cNvSpPr>
            <a:spLocks noChangeArrowheads="1"/>
          </p:cNvSpPr>
          <p:nvPr/>
        </p:nvSpPr>
        <p:spPr bwMode="auto">
          <a:xfrm>
            <a:off x="19129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9" name="Rectangle 84"/>
          <p:cNvSpPr>
            <a:spLocks noChangeArrowheads="1"/>
          </p:cNvSpPr>
          <p:nvPr/>
        </p:nvSpPr>
        <p:spPr bwMode="auto">
          <a:xfrm>
            <a:off x="19891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0" name="Rectangle 85"/>
          <p:cNvSpPr>
            <a:spLocks noChangeArrowheads="1"/>
          </p:cNvSpPr>
          <p:nvPr/>
        </p:nvSpPr>
        <p:spPr bwMode="auto">
          <a:xfrm>
            <a:off x="20637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1" name="Rectangle 86"/>
          <p:cNvSpPr>
            <a:spLocks noChangeArrowheads="1"/>
          </p:cNvSpPr>
          <p:nvPr/>
        </p:nvSpPr>
        <p:spPr bwMode="auto">
          <a:xfrm>
            <a:off x="21399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2" name="Rectangle 87"/>
          <p:cNvSpPr>
            <a:spLocks noChangeArrowheads="1"/>
          </p:cNvSpPr>
          <p:nvPr/>
        </p:nvSpPr>
        <p:spPr bwMode="auto">
          <a:xfrm>
            <a:off x="22161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3" name="Rectangle 88"/>
          <p:cNvSpPr>
            <a:spLocks noChangeArrowheads="1"/>
          </p:cNvSpPr>
          <p:nvPr/>
        </p:nvSpPr>
        <p:spPr bwMode="auto">
          <a:xfrm>
            <a:off x="22923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4" name="Rectangle 89"/>
          <p:cNvSpPr>
            <a:spLocks noChangeArrowheads="1"/>
          </p:cNvSpPr>
          <p:nvPr/>
        </p:nvSpPr>
        <p:spPr bwMode="auto">
          <a:xfrm>
            <a:off x="23685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5" name="Rectangle 90"/>
          <p:cNvSpPr>
            <a:spLocks noChangeArrowheads="1"/>
          </p:cNvSpPr>
          <p:nvPr/>
        </p:nvSpPr>
        <p:spPr bwMode="auto">
          <a:xfrm>
            <a:off x="24447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6" name="Rectangle 91"/>
          <p:cNvSpPr>
            <a:spLocks noChangeArrowheads="1"/>
          </p:cNvSpPr>
          <p:nvPr/>
        </p:nvSpPr>
        <p:spPr bwMode="auto">
          <a:xfrm>
            <a:off x="25209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7" name="Rectangle 92"/>
          <p:cNvSpPr>
            <a:spLocks noChangeArrowheads="1"/>
          </p:cNvSpPr>
          <p:nvPr/>
        </p:nvSpPr>
        <p:spPr bwMode="auto">
          <a:xfrm>
            <a:off x="25971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8" name="Rectangle 93"/>
          <p:cNvSpPr>
            <a:spLocks noChangeArrowheads="1"/>
          </p:cNvSpPr>
          <p:nvPr/>
        </p:nvSpPr>
        <p:spPr bwMode="auto">
          <a:xfrm>
            <a:off x="26733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9" name="Freeform 94"/>
          <p:cNvSpPr>
            <a:spLocks/>
          </p:cNvSpPr>
          <p:nvPr/>
        </p:nvSpPr>
        <p:spPr bwMode="auto">
          <a:xfrm>
            <a:off x="2711450" y="3092450"/>
            <a:ext cx="19050" cy="9525"/>
          </a:xfrm>
          <a:custGeom>
            <a:avLst/>
            <a:gdLst>
              <a:gd name="T0" fmla="*/ 0 w 12"/>
              <a:gd name="T1" fmla="*/ 0 h 6"/>
              <a:gd name="T2" fmla="*/ 0 w 12"/>
              <a:gd name="T3" fmla="*/ 0 h 6"/>
              <a:gd name="T4" fmla="*/ 19050 w 12"/>
              <a:gd name="T5" fmla="*/ 0 h 6"/>
              <a:gd name="T6" fmla="*/ 19050 w 12"/>
              <a:gd name="T7" fmla="*/ 9525 h 6"/>
              <a:gd name="T8" fmla="*/ 9525 w 12"/>
              <a:gd name="T9" fmla="*/ 9525 h 6"/>
              <a:gd name="T10" fmla="*/ 0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12" y="6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0" name="Freeform 95"/>
          <p:cNvSpPr>
            <a:spLocks/>
          </p:cNvSpPr>
          <p:nvPr/>
        </p:nvSpPr>
        <p:spPr bwMode="auto">
          <a:xfrm>
            <a:off x="2711450" y="30162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1" name="Freeform 96"/>
          <p:cNvSpPr>
            <a:spLocks/>
          </p:cNvSpPr>
          <p:nvPr/>
        </p:nvSpPr>
        <p:spPr bwMode="auto">
          <a:xfrm>
            <a:off x="2720975" y="29400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2" name="Freeform 97"/>
          <p:cNvSpPr>
            <a:spLocks/>
          </p:cNvSpPr>
          <p:nvPr/>
        </p:nvSpPr>
        <p:spPr bwMode="auto">
          <a:xfrm>
            <a:off x="2730500" y="28638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3" name="Freeform 98"/>
          <p:cNvSpPr>
            <a:spLocks/>
          </p:cNvSpPr>
          <p:nvPr/>
        </p:nvSpPr>
        <p:spPr bwMode="auto">
          <a:xfrm>
            <a:off x="2740025" y="27876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4" name="Freeform 99"/>
          <p:cNvSpPr>
            <a:spLocks/>
          </p:cNvSpPr>
          <p:nvPr/>
        </p:nvSpPr>
        <p:spPr bwMode="auto">
          <a:xfrm>
            <a:off x="2749550" y="27114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5" name="Freeform 100"/>
          <p:cNvSpPr>
            <a:spLocks/>
          </p:cNvSpPr>
          <p:nvPr/>
        </p:nvSpPr>
        <p:spPr bwMode="auto">
          <a:xfrm>
            <a:off x="2759075" y="26352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6" name="Freeform 101"/>
          <p:cNvSpPr>
            <a:spLocks/>
          </p:cNvSpPr>
          <p:nvPr/>
        </p:nvSpPr>
        <p:spPr bwMode="auto">
          <a:xfrm>
            <a:off x="2768600" y="25590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7" name="Rectangle 102"/>
          <p:cNvSpPr>
            <a:spLocks noChangeArrowheads="1"/>
          </p:cNvSpPr>
          <p:nvPr/>
        </p:nvSpPr>
        <p:spPr bwMode="auto">
          <a:xfrm>
            <a:off x="2787650" y="248285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78" name="Rectangle 103"/>
          <p:cNvSpPr>
            <a:spLocks noChangeArrowheads="1"/>
          </p:cNvSpPr>
          <p:nvPr/>
        </p:nvSpPr>
        <p:spPr bwMode="auto">
          <a:xfrm>
            <a:off x="2797175" y="24082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79" name="Rectangle 104"/>
          <p:cNvSpPr>
            <a:spLocks noChangeArrowheads="1"/>
          </p:cNvSpPr>
          <p:nvPr/>
        </p:nvSpPr>
        <p:spPr bwMode="auto">
          <a:xfrm>
            <a:off x="2806700" y="23320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0" name="Rectangle 105"/>
          <p:cNvSpPr>
            <a:spLocks noChangeArrowheads="1"/>
          </p:cNvSpPr>
          <p:nvPr/>
        </p:nvSpPr>
        <p:spPr bwMode="auto">
          <a:xfrm>
            <a:off x="2816225" y="22558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1" name="Rectangle 106"/>
          <p:cNvSpPr>
            <a:spLocks noChangeArrowheads="1"/>
          </p:cNvSpPr>
          <p:nvPr/>
        </p:nvSpPr>
        <p:spPr bwMode="auto">
          <a:xfrm>
            <a:off x="2825750" y="21796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2" name="Rectangle 107"/>
          <p:cNvSpPr>
            <a:spLocks noChangeArrowheads="1"/>
          </p:cNvSpPr>
          <p:nvPr/>
        </p:nvSpPr>
        <p:spPr bwMode="auto">
          <a:xfrm>
            <a:off x="2835275" y="21034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3" name="Rectangle 108"/>
          <p:cNvSpPr>
            <a:spLocks noChangeArrowheads="1"/>
          </p:cNvSpPr>
          <p:nvPr/>
        </p:nvSpPr>
        <p:spPr bwMode="auto">
          <a:xfrm>
            <a:off x="2844800" y="20272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4" name="Rectangle 109"/>
          <p:cNvSpPr>
            <a:spLocks noChangeArrowheads="1"/>
          </p:cNvSpPr>
          <p:nvPr/>
        </p:nvSpPr>
        <p:spPr bwMode="auto">
          <a:xfrm>
            <a:off x="2854325" y="19510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5" name="Rectangle 110"/>
          <p:cNvSpPr>
            <a:spLocks noChangeArrowheads="1"/>
          </p:cNvSpPr>
          <p:nvPr/>
        </p:nvSpPr>
        <p:spPr bwMode="auto">
          <a:xfrm>
            <a:off x="2863850" y="18748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6" name="Rectangle 111"/>
          <p:cNvSpPr>
            <a:spLocks noChangeArrowheads="1"/>
          </p:cNvSpPr>
          <p:nvPr/>
        </p:nvSpPr>
        <p:spPr bwMode="auto">
          <a:xfrm>
            <a:off x="2873375" y="17986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7" name="Rectangle 112"/>
          <p:cNvSpPr>
            <a:spLocks noChangeArrowheads="1"/>
          </p:cNvSpPr>
          <p:nvPr/>
        </p:nvSpPr>
        <p:spPr bwMode="auto">
          <a:xfrm>
            <a:off x="2882900" y="17224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8" name="Rectangle 113"/>
          <p:cNvSpPr>
            <a:spLocks noChangeArrowheads="1"/>
          </p:cNvSpPr>
          <p:nvPr/>
        </p:nvSpPr>
        <p:spPr bwMode="auto">
          <a:xfrm>
            <a:off x="2892425" y="16462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9" name="Rectangle 114"/>
          <p:cNvSpPr>
            <a:spLocks noChangeArrowheads="1"/>
          </p:cNvSpPr>
          <p:nvPr/>
        </p:nvSpPr>
        <p:spPr bwMode="auto">
          <a:xfrm>
            <a:off x="2901950" y="1598613"/>
            <a:ext cx="1905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0" name="Freeform 115"/>
          <p:cNvSpPr>
            <a:spLocks/>
          </p:cNvSpPr>
          <p:nvPr/>
        </p:nvSpPr>
        <p:spPr bwMode="auto">
          <a:xfrm>
            <a:off x="2901950" y="1589088"/>
            <a:ext cx="57150" cy="19050"/>
          </a:xfrm>
          <a:custGeom>
            <a:avLst/>
            <a:gdLst>
              <a:gd name="T0" fmla="*/ 0 w 36"/>
              <a:gd name="T1" fmla="*/ 9525 h 12"/>
              <a:gd name="T2" fmla="*/ 0 w 36"/>
              <a:gd name="T3" fmla="*/ 0 h 12"/>
              <a:gd name="T4" fmla="*/ 57150 w 36"/>
              <a:gd name="T5" fmla="*/ 0 h 12"/>
              <a:gd name="T6" fmla="*/ 57150 w 36"/>
              <a:gd name="T7" fmla="*/ 19050 h 12"/>
              <a:gd name="T8" fmla="*/ 9525 w 36"/>
              <a:gd name="T9" fmla="*/ 19050 h 12"/>
              <a:gd name="T10" fmla="*/ 0 w 3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" h="12">
                <a:moveTo>
                  <a:pt x="0" y="6"/>
                </a:moveTo>
                <a:lnTo>
                  <a:pt x="0" y="0"/>
                </a:lnTo>
                <a:lnTo>
                  <a:pt x="36" y="0"/>
                </a:lnTo>
                <a:lnTo>
                  <a:pt x="36" y="12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1" name="Rectangle 116"/>
          <p:cNvSpPr>
            <a:spLocks noChangeArrowheads="1"/>
          </p:cNvSpPr>
          <p:nvPr/>
        </p:nvSpPr>
        <p:spPr bwMode="auto">
          <a:xfrm>
            <a:off x="2987675" y="15890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2" name="Rectangle 117"/>
          <p:cNvSpPr>
            <a:spLocks noChangeArrowheads="1"/>
          </p:cNvSpPr>
          <p:nvPr/>
        </p:nvSpPr>
        <p:spPr bwMode="auto">
          <a:xfrm>
            <a:off x="3063875" y="1589088"/>
            <a:ext cx="95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3" name="Freeform 118"/>
          <p:cNvSpPr>
            <a:spLocks/>
          </p:cNvSpPr>
          <p:nvPr/>
        </p:nvSpPr>
        <p:spPr bwMode="auto">
          <a:xfrm>
            <a:off x="5337175" y="2911475"/>
            <a:ext cx="1379538" cy="95250"/>
          </a:xfrm>
          <a:custGeom>
            <a:avLst/>
            <a:gdLst>
              <a:gd name="T0" fmla="*/ 104775 w 869"/>
              <a:gd name="T1" fmla="*/ 0 h 60"/>
              <a:gd name="T2" fmla="*/ 1379538 w 869"/>
              <a:gd name="T3" fmla="*/ 0 h 60"/>
              <a:gd name="T4" fmla="*/ 1200150 w 869"/>
              <a:gd name="T5" fmla="*/ 66675 h 60"/>
              <a:gd name="T6" fmla="*/ 1247775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4" name="Freeform 119"/>
          <p:cNvSpPr>
            <a:spLocks/>
          </p:cNvSpPr>
          <p:nvPr/>
        </p:nvSpPr>
        <p:spPr bwMode="auto">
          <a:xfrm>
            <a:off x="6754813" y="1598613"/>
            <a:ext cx="981075" cy="123825"/>
          </a:xfrm>
          <a:custGeom>
            <a:avLst/>
            <a:gdLst>
              <a:gd name="T0" fmla="*/ 9525 w 618"/>
              <a:gd name="T1" fmla="*/ 0 h 78"/>
              <a:gd name="T2" fmla="*/ 981075 w 618"/>
              <a:gd name="T3" fmla="*/ 9525 h 78"/>
              <a:gd name="T4" fmla="*/ 914400 w 618"/>
              <a:gd name="T5" fmla="*/ 85725 h 78"/>
              <a:gd name="T6" fmla="*/ 962025 w 618"/>
              <a:gd name="T7" fmla="*/ 114300 h 78"/>
              <a:gd name="T8" fmla="*/ 0 w 618"/>
              <a:gd name="T9" fmla="*/ 123825 h 78"/>
              <a:gd name="T10" fmla="*/ 9525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5" name="Rectangle 120"/>
          <p:cNvSpPr>
            <a:spLocks noChangeArrowheads="1"/>
          </p:cNvSpPr>
          <p:nvPr/>
        </p:nvSpPr>
        <p:spPr bwMode="auto">
          <a:xfrm>
            <a:off x="6907213" y="1589088"/>
            <a:ext cx="847725" cy="1905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6" name="Rectangle 121"/>
          <p:cNvSpPr>
            <a:spLocks noChangeArrowheads="1"/>
          </p:cNvSpPr>
          <p:nvPr/>
        </p:nvSpPr>
        <p:spPr bwMode="auto">
          <a:xfrm>
            <a:off x="5403850" y="2901950"/>
            <a:ext cx="1171575" cy="1905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7" name="Freeform 122"/>
          <p:cNvSpPr>
            <a:spLocks/>
          </p:cNvSpPr>
          <p:nvPr/>
        </p:nvSpPr>
        <p:spPr bwMode="auto">
          <a:xfrm>
            <a:off x="5603875" y="1598613"/>
            <a:ext cx="2151063" cy="1693862"/>
          </a:xfrm>
          <a:custGeom>
            <a:avLst/>
            <a:gdLst>
              <a:gd name="T0" fmla="*/ 1141413 w 1355"/>
              <a:gd name="T1" fmla="*/ 0 h 1067"/>
              <a:gd name="T2" fmla="*/ 1303338 w 1355"/>
              <a:gd name="T3" fmla="*/ 0 h 1067"/>
              <a:gd name="T4" fmla="*/ 1303338 w 1355"/>
              <a:gd name="T5" fmla="*/ 1493837 h 1067"/>
              <a:gd name="T6" fmla="*/ 2151063 w 1355"/>
              <a:gd name="T7" fmla="*/ 1493837 h 1067"/>
              <a:gd name="T8" fmla="*/ 2151063 w 1355"/>
              <a:gd name="T9" fmla="*/ 1693862 h 1067"/>
              <a:gd name="T10" fmla="*/ 0 w 1355"/>
              <a:gd name="T11" fmla="*/ 1693862 h 1067"/>
              <a:gd name="T12" fmla="*/ 0 w 1355"/>
              <a:gd name="T13" fmla="*/ 1493837 h 1067"/>
              <a:gd name="T14" fmla="*/ 962025 w 1355"/>
              <a:gd name="T15" fmla="*/ 1493837 h 1067"/>
              <a:gd name="T16" fmla="*/ 1141413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8" name="Freeform 123"/>
          <p:cNvSpPr>
            <a:spLocks/>
          </p:cNvSpPr>
          <p:nvPr/>
        </p:nvSpPr>
        <p:spPr bwMode="auto">
          <a:xfrm>
            <a:off x="6688138" y="1570038"/>
            <a:ext cx="28575" cy="66675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9" name="Freeform 124"/>
          <p:cNvSpPr>
            <a:spLocks/>
          </p:cNvSpPr>
          <p:nvPr/>
        </p:nvSpPr>
        <p:spPr bwMode="auto">
          <a:xfrm>
            <a:off x="6697663" y="16652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0" name="Freeform 125"/>
          <p:cNvSpPr>
            <a:spLocks/>
          </p:cNvSpPr>
          <p:nvPr/>
        </p:nvSpPr>
        <p:spPr bwMode="auto">
          <a:xfrm>
            <a:off x="6707188" y="17414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1" name="Freeform 126"/>
          <p:cNvSpPr>
            <a:spLocks/>
          </p:cNvSpPr>
          <p:nvPr/>
        </p:nvSpPr>
        <p:spPr bwMode="auto">
          <a:xfrm>
            <a:off x="6716713" y="18176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2" name="Freeform 127"/>
          <p:cNvSpPr>
            <a:spLocks/>
          </p:cNvSpPr>
          <p:nvPr/>
        </p:nvSpPr>
        <p:spPr bwMode="auto">
          <a:xfrm>
            <a:off x="6726238" y="18938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3" name="Rectangle 128"/>
          <p:cNvSpPr>
            <a:spLocks noChangeArrowheads="1"/>
          </p:cNvSpPr>
          <p:nvPr/>
        </p:nvSpPr>
        <p:spPr bwMode="auto">
          <a:xfrm>
            <a:off x="6735763" y="19700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4" name="Rectangle 129"/>
          <p:cNvSpPr>
            <a:spLocks noChangeArrowheads="1"/>
          </p:cNvSpPr>
          <p:nvPr/>
        </p:nvSpPr>
        <p:spPr bwMode="auto">
          <a:xfrm>
            <a:off x="6745288" y="20462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5" name="Rectangle 130"/>
          <p:cNvSpPr>
            <a:spLocks noChangeArrowheads="1"/>
          </p:cNvSpPr>
          <p:nvPr/>
        </p:nvSpPr>
        <p:spPr bwMode="auto">
          <a:xfrm>
            <a:off x="6754813" y="21224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6" name="Rectangle 131"/>
          <p:cNvSpPr>
            <a:spLocks noChangeArrowheads="1"/>
          </p:cNvSpPr>
          <p:nvPr/>
        </p:nvSpPr>
        <p:spPr bwMode="auto">
          <a:xfrm>
            <a:off x="6764338" y="21986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7" name="Rectangle 132"/>
          <p:cNvSpPr>
            <a:spLocks noChangeArrowheads="1"/>
          </p:cNvSpPr>
          <p:nvPr/>
        </p:nvSpPr>
        <p:spPr bwMode="auto">
          <a:xfrm>
            <a:off x="6773863" y="22748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8" name="Rectangle 133"/>
          <p:cNvSpPr>
            <a:spLocks noChangeArrowheads="1"/>
          </p:cNvSpPr>
          <p:nvPr/>
        </p:nvSpPr>
        <p:spPr bwMode="auto">
          <a:xfrm>
            <a:off x="6783388" y="23510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9" name="Rectangle 134"/>
          <p:cNvSpPr>
            <a:spLocks noChangeArrowheads="1"/>
          </p:cNvSpPr>
          <p:nvPr/>
        </p:nvSpPr>
        <p:spPr bwMode="auto">
          <a:xfrm>
            <a:off x="6792913" y="2427288"/>
            <a:ext cx="19050" cy="46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0" name="Rectangle 135"/>
          <p:cNvSpPr>
            <a:spLocks noChangeArrowheads="1"/>
          </p:cNvSpPr>
          <p:nvPr/>
        </p:nvSpPr>
        <p:spPr bwMode="auto">
          <a:xfrm>
            <a:off x="6802438" y="2501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1" name="Rectangle 136"/>
          <p:cNvSpPr>
            <a:spLocks noChangeArrowheads="1"/>
          </p:cNvSpPr>
          <p:nvPr/>
        </p:nvSpPr>
        <p:spPr bwMode="auto">
          <a:xfrm>
            <a:off x="6811963" y="2578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2" name="Rectangle 137"/>
          <p:cNvSpPr>
            <a:spLocks noChangeArrowheads="1"/>
          </p:cNvSpPr>
          <p:nvPr/>
        </p:nvSpPr>
        <p:spPr bwMode="auto">
          <a:xfrm>
            <a:off x="6821488" y="2654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3" name="Rectangle 138"/>
          <p:cNvSpPr>
            <a:spLocks noChangeArrowheads="1"/>
          </p:cNvSpPr>
          <p:nvPr/>
        </p:nvSpPr>
        <p:spPr bwMode="auto">
          <a:xfrm>
            <a:off x="6831013" y="2730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4" name="Rectangle 139"/>
          <p:cNvSpPr>
            <a:spLocks noChangeArrowheads="1"/>
          </p:cNvSpPr>
          <p:nvPr/>
        </p:nvSpPr>
        <p:spPr bwMode="auto">
          <a:xfrm>
            <a:off x="6840538" y="2806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5" name="Rectangle 140"/>
          <p:cNvSpPr>
            <a:spLocks noChangeArrowheads="1"/>
          </p:cNvSpPr>
          <p:nvPr/>
        </p:nvSpPr>
        <p:spPr bwMode="auto">
          <a:xfrm>
            <a:off x="6850063" y="2882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6" name="Rectangle 141"/>
          <p:cNvSpPr>
            <a:spLocks noChangeArrowheads="1"/>
          </p:cNvSpPr>
          <p:nvPr/>
        </p:nvSpPr>
        <p:spPr bwMode="auto">
          <a:xfrm>
            <a:off x="6859588" y="2959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7" name="Rectangle 142"/>
          <p:cNvSpPr>
            <a:spLocks noChangeArrowheads="1"/>
          </p:cNvSpPr>
          <p:nvPr/>
        </p:nvSpPr>
        <p:spPr bwMode="auto">
          <a:xfrm>
            <a:off x="6869113" y="3035300"/>
            <a:ext cx="19050" cy="381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8" name="Freeform 143"/>
          <p:cNvSpPr>
            <a:spLocks/>
          </p:cNvSpPr>
          <p:nvPr/>
        </p:nvSpPr>
        <p:spPr bwMode="auto">
          <a:xfrm>
            <a:off x="6869113" y="3063875"/>
            <a:ext cx="9525" cy="1905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19" name="Freeform 144"/>
          <p:cNvSpPr>
            <a:spLocks/>
          </p:cNvSpPr>
          <p:nvPr/>
        </p:nvSpPr>
        <p:spPr bwMode="auto">
          <a:xfrm>
            <a:off x="6907213" y="30543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0" name="Freeform 145"/>
          <p:cNvSpPr>
            <a:spLocks/>
          </p:cNvSpPr>
          <p:nvPr/>
        </p:nvSpPr>
        <p:spPr bwMode="auto">
          <a:xfrm>
            <a:off x="6983413" y="30448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1" name="Rectangle 146"/>
          <p:cNvSpPr>
            <a:spLocks noChangeArrowheads="1"/>
          </p:cNvSpPr>
          <p:nvPr/>
        </p:nvSpPr>
        <p:spPr bwMode="auto">
          <a:xfrm>
            <a:off x="7059613" y="303530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2" name="Rectangle 147"/>
          <p:cNvSpPr>
            <a:spLocks noChangeArrowheads="1"/>
          </p:cNvSpPr>
          <p:nvPr/>
        </p:nvSpPr>
        <p:spPr bwMode="auto">
          <a:xfrm>
            <a:off x="7135813" y="30257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3" name="Rectangle 148"/>
          <p:cNvSpPr>
            <a:spLocks noChangeArrowheads="1"/>
          </p:cNvSpPr>
          <p:nvPr/>
        </p:nvSpPr>
        <p:spPr bwMode="auto">
          <a:xfrm>
            <a:off x="7212013" y="301625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4" name="Rectangle 149"/>
          <p:cNvSpPr>
            <a:spLocks noChangeArrowheads="1"/>
          </p:cNvSpPr>
          <p:nvPr/>
        </p:nvSpPr>
        <p:spPr bwMode="auto">
          <a:xfrm>
            <a:off x="7288213" y="30067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5" name="Freeform 150"/>
          <p:cNvSpPr>
            <a:spLocks/>
          </p:cNvSpPr>
          <p:nvPr/>
        </p:nvSpPr>
        <p:spPr bwMode="auto">
          <a:xfrm>
            <a:off x="7364413" y="29876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6" name="Freeform 151"/>
          <p:cNvSpPr>
            <a:spLocks/>
          </p:cNvSpPr>
          <p:nvPr/>
        </p:nvSpPr>
        <p:spPr bwMode="auto">
          <a:xfrm>
            <a:off x="7440613" y="29781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7" name="Freeform 152"/>
          <p:cNvSpPr>
            <a:spLocks/>
          </p:cNvSpPr>
          <p:nvPr/>
        </p:nvSpPr>
        <p:spPr bwMode="auto">
          <a:xfrm>
            <a:off x="7516813" y="29686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8" name="Freeform 153"/>
          <p:cNvSpPr>
            <a:spLocks/>
          </p:cNvSpPr>
          <p:nvPr/>
        </p:nvSpPr>
        <p:spPr bwMode="auto">
          <a:xfrm>
            <a:off x="7593013" y="29591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9" name="Freeform 154"/>
          <p:cNvSpPr>
            <a:spLocks/>
          </p:cNvSpPr>
          <p:nvPr/>
        </p:nvSpPr>
        <p:spPr bwMode="auto">
          <a:xfrm>
            <a:off x="7669213" y="29495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0" name="Freeform 155"/>
          <p:cNvSpPr>
            <a:spLocks/>
          </p:cNvSpPr>
          <p:nvPr/>
        </p:nvSpPr>
        <p:spPr bwMode="auto">
          <a:xfrm>
            <a:off x="7716838" y="29686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1" name="Rectangle 156"/>
          <p:cNvSpPr>
            <a:spLocks noChangeArrowheads="1"/>
          </p:cNvSpPr>
          <p:nvPr/>
        </p:nvSpPr>
        <p:spPr bwMode="auto">
          <a:xfrm>
            <a:off x="7726363" y="30448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32" name="Rectangle 157"/>
          <p:cNvSpPr>
            <a:spLocks noChangeArrowheads="1"/>
          </p:cNvSpPr>
          <p:nvPr/>
        </p:nvSpPr>
        <p:spPr bwMode="auto">
          <a:xfrm>
            <a:off x="7735888" y="31210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33" name="Freeform 158"/>
          <p:cNvSpPr>
            <a:spLocks/>
          </p:cNvSpPr>
          <p:nvPr/>
        </p:nvSpPr>
        <p:spPr bwMode="auto">
          <a:xfrm>
            <a:off x="7745413" y="3159125"/>
            <a:ext cx="9525" cy="1905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9525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6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4" name="Freeform 159"/>
          <p:cNvSpPr>
            <a:spLocks/>
          </p:cNvSpPr>
          <p:nvPr/>
        </p:nvSpPr>
        <p:spPr bwMode="auto">
          <a:xfrm>
            <a:off x="7669213" y="31591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5" name="Freeform 160"/>
          <p:cNvSpPr>
            <a:spLocks/>
          </p:cNvSpPr>
          <p:nvPr/>
        </p:nvSpPr>
        <p:spPr bwMode="auto">
          <a:xfrm>
            <a:off x="7593013" y="31686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6" name="Freeform 161"/>
          <p:cNvSpPr>
            <a:spLocks/>
          </p:cNvSpPr>
          <p:nvPr/>
        </p:nvSpPr>
        <p:spPr bwMode="auto">
          <a:xfrm>
            <a:off x="7516813" y="31781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7" name="Freeform 162"/>
          <p:cNvSpPr>
            <a:spLocks/>
          </p:cNvSpPr>
          <p:nvPr/>
        </p:nvSpPr>
        <p:spPr bwMode="auto">
          <a:xfrm>
            <a:off x="7440613" y="31877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8" name="Freeform 163"/>
          <p:cNvSpPr>
            <a:spLocks/>
          </p:cNvSpPr>
          <p:nvPr/>
        </p:nvSpPr>
        <p:spPr bwMode="auto">
          <a:xfrm>
            <a:off x="7364413" y="31972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9" name="Freeform 164"/>
          <p:cNvSpPr>
            <a:spLocks/>
          </p:cNvSpPr>
          <p:nvPr/>
        </p:nvSpPr>
        <p:spPr bwMode="auto">
          <a:xfrm>
            <a:off x="7288213" y="32067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0" name="Freeform 165"/>
          <p:cNvSpPr>
            <a:spLocks/>
          </p:cNvSpPr>
          <p:nvPr/>
        </p:nvSpPr>
        <p:spPr bwMode="auto">
          <a:xfrm>
            <a:off x="7212013" y="32162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1" name="Freeform 166"/>
          <p:cNvSpPr>
            <a:spLocks/>
          </p:cNvSpPr>
          <p:nvPr/>
        </p:nvSpPr>
        <p:spPr bwMode="auto">
          <a:xfrm>
            <a:off x="7135813" y="32258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2" name="Freeform 167"/>
          <p:cNvSpPr>
            <a:spLocks/>
          </p:cNvSpPr>
          <p:nvPr/>
        </p:nvSpPr>
        <p:spPr bwMode="auto">
          <a:xfrm>
            <a:off x="7059613" y="32353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3" name="Freeform 168"/>
          <p:cNvSpPr>
            <a:spLocks/>
          </p:cNvSpPr>
          <p:nvPr/>
        </p:nvSpPr>
        <p:spPr bwMode="auto">
          <a:xfrm>
            <a:off x="6983413" y="32448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4" name="Freeform 169"/>
          <p:cNvSpPr>
            <a:spLocks/>
          </p:cNvSpPr>
          <p:nvPr/>
        </p:nvSpPr>
        <p:spPr bwMode="auto">
          <a:xfrm>
            <a:off x="6907213" y="32543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5" name="Freeform 170"/>
          <p:cNvSpPr>
            <a:spLocks/>
          </p:cNvSpPr>
          <p:nvPr/>
        </p:nvSpPr>
        <p:spPr bwMode="auto">
          <a:xfrm>
            <a:off x="6831013" y="32639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6" name="Freeform 171"/>
          <p:cNvSpPr>
            <a:spLocks/>
          </p:cNvSpPr>
          <p:nvPr/>
        </p:nvSpPr>
        <p:spPr bwMode="auto">
          <a:xfrm>
            <a:off x="6754813" y="32734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7" name="Freeform 172"/>
          <p:cNvSpPr>
            <a:spLocks/>
          </p:cNvSpPr>
          <p:nvPr/>
        </p:nvSpPr>
        <p:spPr bwMode="auto">
          <a:xfrm>
            <a:off x="6678613" y="32829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8" name="Freeform 173"/>
          <p:cNvSpPr>
            <a:spLocks/>
          </p:cNvSpPr>
          <p:nvPr/>
        </p:nvSpPr>
        <p:spPr bwMode="auto">
          <a:xfrm>
            <a:off x="6602413" y="32924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9" name="Freeform 174"/>
          <p:cNvSpPr>
            <a:spLocks/>
          </p:cNvSpPr>
          <p:nvPr/>
        </p:nvSpPr>
        <p:spPr bwMode="auto">
          <a:xfrm>
            <a:off x="6527800" y="33020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0" name="Freeform 175"/>
          <p:cNvSpPr>
            <a:spLocks/>
          </p:cNvSpPr>
          <p:nvPr/>
        </p:nvSpPr>
        <p:spPr bwMode="auto">
          <a:xfrm>
            <a:off x="6451600" y="33115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1" name="Freeform 176"/>
          <p:cNvSpPr>
            <a:spLocks/>
          </p:cNvSpPr>
          <p:nvPr/>
        </p:nvSpPr>
        <p:spPr bwMode="auto">
          <a:xfrm>
            <a:off x="6375400" y="33210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2" name="Freeform 177"/>
          <p:cNvSpPr>
            <a:spLocks/>
          </p:cNvSpPr>
          <p:nvPr/>
        </p:nvSpPr>
        <p:spPr bwMode="auto">
          <a:xfrm>
            <a:off x="6299200" y="33305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3" name="Freeform 178"/>
          <p:cNvSpPr>
            <a:spLocks/>
          </p:cNvSpPr>
          <p:nvPr/>
        </p:nvSpPr>
        <p:spPr bwMode="auto">
          <a:xfrm>
            <a:off x="6223000" y="33401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4" name="Freeform 179"/>
          <p:cNvSpPr>
            <a:spLocks/>
          </p:cNvSpPr>
          <p:nvPr/>
        </p:nvSpPr>
        <p:spPr bwMode="auto">
          <a:xfrm>
            <a:off x="6146800" y="33496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5" name="Freeform 180"/>
          <p:cNvSpPr>
            <a:spLocks/>
          </p:cNvSpPr>
          <p:nvPr/>
        </p:nvSpPr>
        <p:spPr bwMode="auto">
          <a:xfrm>
            <a:off x="6070600" y="33591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6" name="Freeform 181"/>
          <p:cNvSpPr>
            <a:spLocks/>
          </p:cNvSpPr>
          <p:nvPr/>
        </p:nvSpPr>
        <p:spPr bwMode="auto">
          <a:xfrm>
            <a:off x="5994400" y="33686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7" name="Freeform 182"/>
          <p:cNvSpPr>
            <a:spLocks/>
          </p:cNvSpPr>
          <p:nvPr/>
        </p:nvSpPr>
        <p:spPr bwMode="auto">
          <a:xfrm>
            <a:off x="5918200" y="33782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8" name="Freeform 183"/>
          <p:cNvSpPr>
            <a:spLocks/>
          </p:cNvSpPr>
          <p:nvPr/>
        </p:nvSpPr>
        <p:spPr bwMode="auto">
          <a:xfrm>
            <a:off x="5842000" y="33877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9" name="Freeform 184"/>
          <p:cNvSpPr>
            <a:spLocks/>
          </p:cNvSpPr>
          <p:nvPr/>
        </p:nvSpPr>
        <p:spPr bwMode="auto">
          <a:xfrm>
            <a:off x="5765800" y="33972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0" name="Freeform 185"/>
          <p:cNvSpPr>
            <a:spLocks/>
          </p:cNvSpPr>
          <p:nvPr/>
        </p:nvSpPr>
        <p:spPr bwMode="auto">
          <a:xfrm>
            <a:off x="5689600" y="34067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1" name="Freeform 186"/>
          <p:cNvSpPr>
            <a:spLocks/>
          </p:cNvSpPr>
          <p:nvPr/>
        </p:nvSpPr>
        <p:spPr bwMode="auto">
          <a:xfrm>
            <a:off x="5613400" y="34163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2" name="Freeform 187"/>
          <p:cNvSpPr>
            <a:spLocks/>
          </p:cNvSpPr>
          <p:nvPr/>
        </p:nvSpPr>
        <p:spPr bwMode="auto">
          <a:xfrm>
            <a:off x="5603875" y="3435350"/>
            <a:ext cx="19050" cy="9525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0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3" name="Freeform 188"/>
          <p:cNvSpPr>
            <a:spLocks/>
          </p:cNvSpPr>
          <p:nvPr/>
        </p:nvSpPr>
        <p:spPr bwMode="auto">
          <a:xfrm>
            <a:off x="5594350" y="3359150"/>
            <a:ext cx="28575" cy="47625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4" name="Rectangle 189"/>
          <p:cNvSpPr>
            <a:spLocks noChangeArrowheads="1"/>
          </p:cNvSpPr>
          <p:nvPr/>
        </p:nvSpPr>
        <p:spPr bwMode="auto">
          <a:xfrm>
            <a:off x="5584825" y="328295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5" name="Rectangle 190"/>
          <p:cNvSpPr>
            <a:spLocks noChangeArrowheads="1"/>
          </p:cNvSpPr>
          <p:nvPr/>
        </p:nvSpPr>
        <p:spPr bwMode="auto">
          <a:xfrm>
            <a:off x="5575300" y="3235325"/>
            <a:ext cx="1905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6" name="Freeform 191"/>
          <p:cNvSpPr>
            <a:spLocks/>
          </p:cNvSpPr>
          <p:nvPr/>
        </p:nvSpPr>
        <p:spPr bwMode="auto">
          <a:xfrm>
            <a:off x="5565775" y="3225800"/>
            <a:ext cx="38100" cy="1905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7" name="Rectangle 192"/>
          <p:cNvSpPr>
            <a:spLocks noChangeArrowheads="1"/>
          </p:cNvSpPr>
          <p:nvPr/>
        </p:nvSpPr>
        <p:spPr bwMode="auto">
          <a:xfrm>
            <a:off x="5632450" y="32162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8" name="Rectangle 193"/>
          <p:cNvSpPr>
            <a:spLocks noChangeArrowheads="1"/>
          </p:cNvSpPr>
          <p:nvPr/>
        </p:nvSpPr>
        <p:spPr bwMode="auto">
          <a:xfrm>
            <a:off x="5708650" y="320675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9" name="Rectangle 194"/>
          <p:cNvSpPr>
            <a:spLocks noChangeArrowheads="1"/>
          </p:cNvSpPr>
          <p:nvPr/>
        </p:nvSpPr>
        <p:spPr bwMode="auto">
          <a:xfrm>
            <a:off x="5784850" y="31972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70" name="Rectangle 195"/>
          <p:cNvSpPr>
            <a:spLocks noChangeArrowheads="1"/>
          </p:cNvSpPr>
          <p:nvPr/>
        </p:nvSpPr>
        <p:spPr bwMode="auto">
          <a:xfrm>
            <a:off x="5861050" y="318770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71" name="Rectangle 196"/>
          <p:cNvSpPr>
            <a:spLocks noChangeArrowheads="1"/>
          </p:cNvSpPr>
          <p:nvPr/>
        </p:nvSpPr>
        <p:spPr bwMode="auto">
          <a:xfrm>
            <a:off x="5937250" y="31781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72" name="Freeform 197"/>
          <p:cNvSpPr>
            <a:spLocks/>
          </p:cNvSpPr>
          <p:nvPr/>
        </p:nvSpPr>
        <p:spPr bwMode="auto">
          <a:xfrm>
            <a:off x="6013450" y="31591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3" name="Freeform 198"/>
          <p:cNvSpPr>
            <a:spLocks/>
          </p:cNvSpPr>
          <p:nvPr/>
        </p:nvSpPr>
        <p:spPr bwMode="auto">
          <a:xfrm>
            <a:off x="6089650" y="31496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4" name="Freeform 199"/>
          <p:cNvSpPr>
            <a:spLocks/>
          </p:cNvSpPr>
          <p:nvPr/>
        </p:nvSpPr>
        <p:spPr bwMode="auto">
          <a:xfrm>
            <a:off x="6165850" y="31400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5" name="Freeform 200"/>
          <p:cNvSpPr>
            <a:spLocks/>
          </p:cNvSpPr>
          <p:nvPr/>
        </p:nvSpPr>
        <p:spPr bwMode="auto">
          <a:xfrm>
            <a:off x="6242050" y="31305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6" name="Freeform 201"/>
          <p:cNvSpPr>
            <a:spLocks/>
          </p:cNvSpPr>
          <p:nvPr/>
        </p:nvSpPr>
        <p:spPr bwMode="auto">
          <a:xfrm>
            <a:off x="6318250" y="31210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7" name="Freeform 202"/>
          <p:cNvSpPr>
            <a:spLocks/>
          </p:cNvSpPr>
          <p:nvPr/>
        </p:nvSpPr>
        <p:spPr bwMode="auto">
          <a:xfrm>
            <a:off x="6394450" y="31115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8" name="Freeform 203"/>
          <p:cNvSpPr>
            <a:spLocks/>
          </p:cNvSpPr>
          <p:nvPr/>
        </p:nvSpPr>
        <p:spPr bwMode="auto">
          <a:xfrm>
            <a:off x="6470650" y="31019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9" name="Rectangle 204"/>
          <p:cNvSpPr>
            <a:spLocks noChangeArrowheads="1"/>
          </p:cNvSpPr>
          <p:nvPr/>
        </p:nvSpPr>
        <p:spPr bwMode="auto">
          <a:xfrm>
            <a:off x="6527800" y="30638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0" name="Rectangle 205"/>
          <p:cNvSpPr>
            <a:spLocks noChangeArrowheads="1"/>
          </p:cNvSpPr>
          <p:nvPr/>
        </p:nvSpPr>
        <p:spPr bwMode="auto">
          <a:xfrm>
            <a:off x="6527800" y="29876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1" name="Rectangle 206"/>
          <p:cNvSpPr>
            <a:spLocks noChangeArrowheads="1"/>
          </p:cNvSpPr>
          <p:nvPr/>
        </p:nvSpPr>
        <p:spPr bwMode="auto">
          <a:xfrm>
            <a:off x="6527800" y="29114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2" name="Rectangle 208"/>
          <p:cNvSpPr>
            <a:spLocks noChangeArrowheads="1"/>
          </p:cNvSpPr>
          <p:nvPr/>
        </p:nvSpPr>
        <p:spPr bwMode="auto">
          <a:xfrm>
            <a:off x="6527800" y="28352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3" name="Rectangle 209"/>
          <p:cNvSpPr>
            <a:spLocks noChangeArrowheads="1"/>
          </p:cNvSpPr>
          <p:nvPr/>
        </p:nvSpPr>
        <p:spPr bwMode="auto">
          <a:xfrm>
            <a:off x="6527800" y="27590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4" name="Rectangle 210"/>
          <p:cNvSpPr>
            <a:spLocks noChangeArrowheads="1"/>
          </p:cNvSpPr>
          <p:nvPr/>
        </p:nvSpPr>
        <p:spPr bwMode="auto">
          <a:xfrm>
            <a:off x="6527800" y="26828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5" name="Rectangle 211"/>
          <p:cNvSpPr>
            <a:spLocks noChangeArrowheads="1"/>
          </p:cNvSpPr>
          <p:nvPr/>
        </p:nvSpPr>
        <p:spPr bwMode="auto">
          <a:xfrm>
            <a:off x="6527800" y="26066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6" name="Rectangle 212"/>
          <p:cNvSpPr>
            <a:spLocks noChangeArrowheads="1"/>
          </p:cNvSpPr>
          <p:nvPr/>
        </p:nvSpPr>
        <p:spPr bwMode="auto">
          <a:xfrm>
            <a:off x="6527800" y="25304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7" name="Rectangle 213"/>
          <p:cNvSpPr>
            <a:spLocks noChangeArrowheads="1"/>
          </p:cNvSpPr>
          <p:nvPr/>
        </p:nvSpPr>
        <p:spPr bwMode="auto">
          <a:xfrm>
            <a:off x="6527800" y="2455863"/>
            <a:ext cx="19050" cy="46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8" name="Rectangle 214"/>
          <p:cNvSpPr>
            <a:spLocks noChangeArrowheads="1"/>
          </p:cNvSpPr>
          <p:nvPr/>
        </p:nvSpPr>
        <p:spPr bwMode="auto">
          <a:xfrm>
            <a:off x="6527800" y="23796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9" name="Rectangle 215"/>
          <p:cNvSpPr>
            <a:spLocks noChangeArrowheads="1"/>
          </p:cNvSpPr>
          <p:nvPr/>
        </p:nvSpPr>
        <p:spPr bwMode="auto">
          <a:xfrm>
            <a:off x="6527800" y="23034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0" name="Rectangle 216"/>
          <p:cNvSpPr>
            <a:spLocks noChangeArrowheads="1"/>
          </p:cNvSpPr>
          <p:nvPr/>
        </p:nvSpPr>
        <p:spPr bwMode="auto">
          <a:xfrm>
            <a:off x="6527800" y="22272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1" name="Rectangle 217"/>
          <p:cNvSpPr>
            <a:spLocks noChangeArrowheads="1"/>
          </p:cNvSpPr>
          <p:nvPr/>
        </p:nvSpPr>
        <p:spPr bwMode="auto">
          <a:xfrm>
            <a:off x="6527800" y="21510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2" name="Rectangle 218"/>
          <p:cNvSpPr>
            <a:spLocks noChangeArrowheads="1"/>
          </p:cNvSpPr>
          <p:nvPr/>
        </p:nvSpPr>
        <p:spPr bwMode="auto">
          <a:xfrm>
            <a:off x="6527800" y="20748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3" name="Rectangle 219"/>
          <p:cNvSpPr>
            <a:spLocks noChangeArrowheads="1"/>
          </p:cNvSpPr>
          <p:nvPr/>
        </p:nvSpPr>
        <p:spPr bwMode="auto">
          <a:xfrm>
            <a:off x="6527800" y="19986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4" name="Rectangle 220"/>
          <p:cNvSpPr>
            <a:spLocks noChangeArrowheads="1"/>
          </p:cNvSpPr>
          <p:nvPr/>
        </p:nvSpPr>
        <p:spPr bwMode="auto">
          <a:xfrm>
            <a:off x="6527800" y="19224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5" name="Rectangle 221"/>
          <p:cNvSpPr>
            <a:spLocks noChangeArrowheads="1"/>
          </p:cNvSpPr>
          <p:nvPr/>
        </p:nvSpPr>
        <p:spPr bwMode="auto">
          <a:xfrm>
            <a:off x="6527800" y="18462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6" name="Rectangle 222"/>
          <p:cNvSpPr>
            <a:spLocks noChangeArrowheads="1"/>
          </p:cNvSpPr>
          <p:nvPr/>
        </p:nvSpPr>
        <p:spPr bwMode="auto">
          <a:xfrm>
            <a:off x="6527800" y="17700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7" name="Rectangle 223"/>
          <p:cNvSpPr>
            <a:spLocks noChangeArrowheads="1"/>
          </p:cNvSpPr>
          <p:nvPr/>
        </p:nvSpPr>
        <p:spPr bwMode="auto">
          <a:xfrm>
            <a:off x="6527800" y="16938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8" name="Rectangle 224"/>
          <p:cNvSpPr>
            <a:spLocks noChangeArrowheads="1"/>
          </p:cNvSpPr>
          <p:nvPr/>
        </p:nvSpPr>
        <p:spPr bwMode="auto">
          <a:xfrm>
            <a:off x="6527800" y="16176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9" name="Freeform 225"/>
          <p:cNvSpPr>
            <a:spLocks/>
          </p:cNvSpPr>
          <p:nvPr/>
        </p:nvSpPr>
        <p:spPr bwMode="auto">
          <a:xfrm>
            <a:off x="6537325" y="158908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0" name="Freeform 226"/>
          <p:cNvSpPr>
            <a:spLocks/>
          </p:cNvSpPr>
          <p:nvPr/>
        </p:nvSpPr>
        <p:spPr bwMode="auto">
          <a:xfrm>
            <a:off x="6611938" y="157956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1" name="Rectangle 227"/>
          <p:cNvSpPr>
            <a:spLocks noChangeArrowheads="1"/>
          </p:cNvSpPr>
          <p:nvPr/>
        </p:nvSpPr>
        <p:spPr bwMode="auto">
          <a:xfrm>
            <a:off x="6688138" y="1579563"/>
            <a:ext cx="95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02" name="Freeform 228"/>
          <p:cNvSpPr>
            <a:spLocks/>
          </p:cNvSpPr>
          <p:nvPr/>
        </p:nvSpPr>
        <p:spPr bwMode="auto">
          <a:xfrm>
            <a:off x="1760538" y="5575300"/>
            <a:ext cx="1379537" cy="9525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198562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3" name="Freeform 229"/>
          <p:cNvSpPr>
            <a:spLocks/>
          </p:cNvSpPr>
          <p:nvPr/>
        </p:nvSpPr>
        <p:spPr bwMode="auto">
          <a:xfrm>
            <a:off x="3178175" y="4262438"/>
            <a:ext cx="979488" cy="123825"/>
          </a:xfrm>
          <a:custGeom>
            <a:avLst/>
            <a:gdLst>
              <a:gd name="T0" fmla="*/ 9525 w 617"/>
              <a:gd name="T1" fmla="*/ 0 h 78"/>
              <a:gd name="T2" fmla="*/ 979488 w 617"/>
              <a:gd name="T3" fmla="*/ 0 h 78"/>
              <a:gd name="T4" fmla="*/ 912813 w 617"/>
              <a:gd name="T5" fmla="*/ 85725 h 78"/>
              <a:gd name="T6" fmla="*/ 960438 w 617"/>
              <a:gd name="T7" fmla="*/ 114300 h 78"/>
              <a:gd name="T8" fmla="*/ 0 w 617"/>
              <a:gd name="T9" fmla="*/ 123825 h 78"/>
              <a:gd name="T10" fmla="*/ 9525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4" name="Line 230"/>
          <p:cNvSpPr>
            <a:spLocks noChangeShapeType="1"/>
          </p:cNvSpPr>
          <p:nvPr/>
        </p:nvSpPr>
        <p:spPr bwMode="auto">
          <a:xfrm>
            <a:off x="3330575" y="4262438"/>
            <a:ext cx="846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5" name="Line 231"/>
          <p:cNvSpPr>
            <a:spLocks noChangeShapeType="1"/>
          </p:cNvSpPr>
          <p:nvPr/>
        </p:nvSpPr>
        <p:spPr bwMode="auto">
          <a:xfrm flipH="1">
            <a:off x="1827213" y="5575300"/>
            <a:ext cx="11699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6" name="Freeform 232"/>
          <p:cNvSpPr>
            <a:spLocks/>
          </p:cNvSpPr>
          <p:nvPr/>
        </p:nvSpPr>
        <p:spPr bwMode="auto">
          <a:xfrm>
            <a:off x="2027238" y="4262438"/>
            <a:ext cx="2149475" cy="1692275"/>
          </a:xfrm>
          <a:custGeom>
            <a:avLst/>
            <a:gdLst>
              <a:gd name="T0" fmla="*/ 1141413 w 1354"/>
              <a:gd name="T1" fmla="*/ 0 h 1066"/>
              <a:gd name="T2" fmla="*/ 1303338 w 1354"/>
              <a:gd name="T3" fmla="*/ 0 h 1066"/>
              <a:gd name="T4" fmla="*/ 1303338 w 1354"/>
              <a:gd name="T5" fmla="*/ 1492250 h 1066"/>
              <a:gd name="T6" fmla="*/ 2149475 w 1354"/>
              <a:gd name="T7" fmla="*/ 1492250 h 1066"/>
              <a:gd name="T8" fmla="*/ 2149475 w 1354"/>
              <a:gd name="T9" fmla="*/ 1692275 h 1066"/>
              <a:gd name="T10" fmla="*/ 0 w 1354"/>
              <a:gd name="T11" fmla="*/ 1692275 h 1066"/>
              <a:gd name="T12" fmla="*/ 0 w 1354"/>
              <a:gd name="T13" fmla="*/ 1492250 h 1066"/>
              <a:gd name="T14" fmla="*/ 950913 w 1354"/>
              <a:gd name="T15" fmla="*/ 1492250 h 1066"/>
              <a:gd name="T16" fmla="*/ 1141413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307" name="Freeform 233"/>
          <p:cNvSpPr>
            <a:spLocks/>
          </p:cNvSpPr>
          <p:nvPr/>
        </p:nvSpPr>
        <p:spPr bwMode="auto">
          <a:xfrm>
            <a:off x="3101975" y="4233863"/>
            <a:ext cx="28575" cy="66675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8" name="Freeform 234"/>
          <p:cNvSpPr>
            <a:spLocks/>
          </p:cNvSpPr>
          <p:nvPr/>
        </p:nvSpPr>
        <p:spPr bwMode="auto">
          <a:xfrm>
            <a:off x="3111500" y="43291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9" name="Freeform 235"/>
          <p:cNvSpPr>
            <a:spLocks/>
          </p:cNvSpPr>
          <p:nvPr/>
        </p:nvSpPr>
        <p:spPr bwMode="auto">
          <a:xfrm>
            <a:off x="3121025" y="44053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0" name="Freeform 236"/>
          <p:cNvSpPr>
            <a:spLocks/>
          </p:cNvSpPr>
          <p:nvPr/>
        </p:nvSpPr>
        <p:spPr bwMode="auto">
          <a:xfrm>
            <a:off x="3130550" y="44815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1" name="Freeform 237"/>
          <p:cNvSpPr>
            <a:spLocks/>
          </p:cNvSpPr>
          <p:nvPr/>
        </p:nvSpPr>
        <p:spPr bwMode="auto">
          <a:xfrm>
            <a:off x="3140075" y="45577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2" name="Freeform 238"/>
          <p:cNvSpPr>
            <a:spLocks/>
          </p:cNvSpPr>
          <p:nvPr/>
        </p:nvSpPr>
        <p:spPr bwMode="auto">
          <a:xfrm>
            <a:off x="3149600" y="4633913"/>
            <a:ext cx="28575" cy="46037"/>
          </a:xfrm>
          <a:custGeom>
            <a:avLst/>
            <a:gdLst>
              <a:gd name="T0" fmla="*/ 19050 w 18"/>
              <a:gd name="T1" fmla="*/ 0 h 29"/>
              <a:gd name="T2" fmla="*/ 28575 w 18"/>
              <a:gd name="T3" fmla="*/ 46037 h 29"/>
              <a:gd name="T4" fmla="*/ 9525 w 18"/>
              <a:gd name="T5" fmla="*/ 46037 h 29"/>
              <a:gd name="T6" fmla="*/ 0 w 18"/>
              <a:gd name="T7" fmla="*/ 0 h 29"/>
              <a:gd name="T8" fmla="*/ 19050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3" name="Freeform 239"/>
          <p:cNvSpPr>
            <a:spLocks/>
          </p:cNvSpPr>
          <p:nvPr/>
        </p:nvSpPr>
        <p:spPr bwMode="auto">
          <a:xfrm>
            <a:off x="3159125" y="47085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4" name="Freeform 240"/>
          <p:cNvSpPr>
            <a:spLocks/>
          </p:cNvSpPr>
          <p:nvPr/>
        </p:nvSpPr>
        <p:spPr bwMode="auto">
          <a:xfrm>
            <a:off x="3168650" y="47847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5" name="Freeform 241"/>
          <p:cNvSpPr>
            <a:spLocks/>
          </p:cNvSpPr>
          <p:nvPr/>
        </p:nvSpPr>
        <p:spPr bwMode="auto">
          <a:xfrm>
            <a:off x="3178175" y="48609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6" name="Freeform 242"/>
          <p:cNvSpPr>
            <a:spLocks/>
          </p:cNvSpPr>
          <p:nvPr/>
        </p:nvSpPr>
        <p:spPr bwMode="auto">
          <a:xfrm>
            <a:off x="3187700" y="49371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7" name="Freeform 243"/>
          <p:cNvSpPr>
            <a:spLocks/>
          </p:cNvSpPr>
          <p:nvPr/>
        </p:nvSpPr>
        <p:spPr bwMode="auto">
          <a:xfrm>
            <a:off x="3197225" y="50133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8" name="Freeform 244"/>
          <p:cNvSpPr>
            <a:spLocks/>
          </p:cNvSpPr>
          <p:nvPr/>
        </p:nvSpPr>
        <p:spPr bwMode="auto">
          <a:xfrm>
            <a:off x="3206750" y="50895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9" name="Freeform 245"/>
          <p:cNvSpPr>
            <a:spLocks/>
          </p:cNvSpPr>
          <p:nvPr/>
        </p:nvSpPr>
        <p:spPr bwMode="auto">
          <a:xfrm>
            <a:off x="3216275" y="51657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0" name="Freeform 246"/>
          <p:cNvSpPr>
            <a:spLocks/>
          </p:cNvSpPr>
          <p:nvPr/>
        </p:nvSpPr>
        <p:spPr bwMode="auto">
          <a:xfrm>
            <a:off x="3225800" y="52419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1" name="Freeform 247"/>
          <p:cNvSpPr>
            <a:spLocks/>
          </p:cNvSpPr>
          <p:nvPr/>
        </p:nvSpPr>
        <p:spPr bwMode="auto">
          <a:xfrm>
            <a:off x="3235325" y="53181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2" name="Freeform 248"/>
          <p:cNvSpPr>
            <a:spLocks/>
          </p:cNvSpPr>
          <p:nvPr/>
        </p:nvSpPr>
        <p:spPr bwMode="auto">
          <a:xfrm>
            <a:off x="3244850" y="53943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3" name="Rectangle 249"/>
          <p:cNvSpPr>
            <a:spLocks noChangeArrowheads="1"/>
          </p:cNvSpPr>
          <p:nvPr/>
        </p:nvSpPr>
        <p:spPr bwMode="auto">
          <a:xfrm>
            <a:off x="3263900" y="54705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4" name="Rectangle 250"/>
          <p:cNvSpPr>
            <a:spLocks noChangeArrowheads="1"/>
          </p:cNvSpPr>
          <p:nvPr/>
        </p:nvSpPr>
        <p:spPr bwMode="auto">
          <a:xfrm>
            <a:off x="3273425" y="55467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5" name="Rectangle 251"/>
          <p:cNvSpPr>
            <a:spLocks noChangeArrowheads="1"/>
          </p:cNvSpPr>
          <p:nvPr/>
        </p:nvSpPr>
        <p:spPr bwMode="auto">
          <a:xfrm>
            <a:off x="3282950" y="56229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6" name="Rectangle 252"/>
          <p:cNvSpPr>
            <a:spLocks noChangeArrowheads="1"/>
          </p:cNvSpPr>
          <p:nvPr/>
        </p:nvSpPr>
        <p:spPr bwMode="auto">
          <a:xfrm>
            <a:off x="3292475" y="5699125"/>
            <a:ext cx="19050" cy="285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7" name="Freeform 253"/>
          <p:cNvSpPr>
            <a:spLocks/>
          </p:cNvSpPr>
          <p:nvPr/>
        </p:nvSpPr>
        <p:spPr bwMode="auto">
          <a:xfrm>
            <a:off x="3292475" y="5718175"/>
            <a:ext cx="19050" cy="19050"/>
          </a:xfrm>
          <a:custGeom>
            <a:avLst/>
            <a:gdLst>
              <a:gd name="T0" fmla="*/ 9525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19050 h 12"/>
              <a:gd name="T8" fmla="*/ 0 w 12"/>
              <a:gd name="T9" fmla="*/ 9525 h 12"/>
              <a:gd name="T10" fmla="*/ 9525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8" name="Freeform 254"/>
          <p:cNvSpPr>
            <a:spLocks/>
          </p:cNvSpPr>
          <p:nvPr/>
        </p:nvSpPr>
        <p:spPr bwMode="auto">
          <a:xfrm>
            <a:off x="3340100" y="57086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9" name="Freeform 255"/>
          <p:cNvSpPr>
            <a:spLocks/>
          </p:cNvSpPr>
          <p:nvPr/>
        </p:nvSpPr>
        <p:spPr bwMode="auto">
          <a:xfrm>
            <a:off x="3416300" y="56991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0" name="Freeform 256"/>
          <p:cNvSpPr>
            <a:spLocks/>
          </p:cNvSpPr>
          <p:nvPr/>
        </p:nvSpPr>
        <p:spPr bwMode="auto">
          <a:xfrm>
            <a:off x="3492500" y="56896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1" name="Freeform 257"/>
          <p:cNvSpPr>
            <a:spLocks/>
          </p:cNvSpPr>
          <p:nvPr/>
        </p:nvSpPr>
        <p:spPr bwMode="auto">
          <a:xfrm>
            <a:off x="3568700" y="56800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2" name="Freeform 258"/>
          <p:cNvSpPr>
            <a:spLocks/>
          </p:cNvSpPr>
          <p:nvPr/>
        </p:nvSpPr>
        <p:spPr bwMode="auto">
          <a:xfrm>
            <a:off x="3644900" y="56705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3" name="Freeform 259"/>
          <p:cNvSpPr>
            <a:spLocks/>
          </p:cNvSpPr>
          <p:nvPr/>
        </p:nvSpPr>
        <p:spPr bwMode="auto">
          <a:xfrm>
            <a:off x="3721100" y="56610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4" name="Freeform 260"/>
          <p:cNvSpPr>
            <a:spLocks/>
          </p:cNvSpPr>
          <p:nvPr/>
        </p:nvSpPr>
        <p:spPr bwMode="auto">
          <a:xfrm>
            <a:off x="3797300" y="5651500"/>
            <a:ext cx="46038" cy="28575"/>
          </a:xfrm>
          <a:custGeom>
            <a:avLst/>
            <a:gdLst>
              <a:gd name="T0" fmla="*/ 0 w 29"/>
              <a:gd name="T1" fmla="*/ 9525 h 18"/>
              <a:gd name="T2" fmla="*/ 46038 w 29"/>
              <a:gd name="T3" fmla="*/ 0 h 18"/>
              <a:gd name="T4" fmla="*/ 46038 w 29"/>
              <a:gd name="T5" fmla="*/ 19050 h 18"/>
              <a:gd name="T6" fmla="*/ 0 w 29"/>
              <a:gd name="T7" fmla="*/ 28575 h 18"/>
              <a:gd name="T8" fmla="*/ 0 w 29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5" name="Freeform 261"/>
          <p:cNvSpPr>
            <a:spLocks/>
          </p:cNvSpPr>
          <p:nvPr/>
        </p:nvSpPr>
        <p:spPr bwMode="auto">
          <a:xfrm>
            <a:off x="3871913" y="56419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6" name="Freeform 262"/>
          <p:cNvSpPr>
            <a:spLocks/>
          </p:cNvSpPr>
          <p:nvPr/>
        </p:nvSpPr>
        <p:spPr bwMode="auto">
          <a:xfrm>
            <a:off x="3948113" y="56324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7" name="Freeform 263"/>
          <p:cNvSpPr>
            <a:spLocks/>
          </p:cNvSpPr>
          <p:nvPr/>
        </p:nvSpPr>
        <p:spPr bwMode="auto">
          <a:xfrm>
            <a:off x="4024313" y="56229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8" name="Freeform 264"/>
          <p:cNvSpPr>
            <a:spLocks/>
          </p:cNvSpPr>
          <p:nvPr/>
        </p:nvSpPr>
        <p:spPr bwMode="auto">
          <a:xfrm>
            <a:off x="4100513" y="56134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9" name="Freeform 265"/>
          <p:cNvSpPr>
            <a:spLocks/>
          </p:cNvSpPr>
          <p:nvPr/>
        </p:nvSpPr>
        <p:spPr bwMode="auto">
          <a:xfrm>
            <a:off x="4138613" y="5613400"/>
            <a:ext cx="19050" cy="9525"/>
          </a:xfrm>
          <a:custGeom>
            <a:avLst/>
            <a:gdLst>
              <a:gd name="T0" fmla="*/ 9525 w 12"/>
              <a:gd name="T1" fmla="*/ 0 h 6"/>
              <a:gd name="T2" fmla="*/ 9525 w 12"/>
              <a:gd name="T3" fmla="*/ 0 h 6"/>
              <a:gd name="T4" fmla="*/ 19050 w 12"/>
              <a:gd name="T5" fmla="*/ 9525 h 6"/>
              <a:gd name="T6" fmla="*/ 0 w 12"/>
              <a:gd name="T7" fmla="*/ 9525 h 6"/>
              <a:gd name="T8" fmla="*/ 0 w 12"/>
              <a:gd name="T9" fmla="*/ 9525 h 6"/>
              <a:gd name="T10" fmla="*/ 9525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40" name="Freeform 266"/>
          <p:cNvSpPr>
            <a:spLocks/>
          </p:cNvSpPr>
          <p:nvPr/>
        </p:nvSpPr>
        <p:spPr bwMode="auto">
          <a:xfrm>
            <a:off x="4138613" y="5651500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41" name="Rectangle 267"/>
          <p:cNvSpPr>
            <a:spLocks noChangeArrowheads="1"/>
          </p:cNvSpPr>
          <p:nvPr/>
        </p:nvSpPr>
        <p:spPr bwMode="auto">
          <a:xfrm>
            <a:off x="4148138" y="5727700"/>
            <a:ext cx="19050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2" name="Rectangle 268"/>
          <p:cNvSpPr>
            <a:spLocks noChangeArrowheads="1"/>
          </p:cNvSpPr>
          <p:nvPr/>
        </p:nvSpPr>
        <p:spPr bwMode="auto">
          <a:xfrm>
            <a:off x="4157663" y="5802313"/>
            <a:ext cx="19050" cy="285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3" name="Freeform 269"/>
          <p:cNvSpPr>
            <a:spLocks/>
          </p:cNvSpPr>
          <p:nvPr/>
        </p:nvSpPr>
        <p:spPr bwMode="auto">
          <a:xfrm>
            <a:off x="4157663" y="5821363"/>
            <a:ext cx="19050" cy="19050"/>
          </a:xfrm>
          <a:custGeom>
            <a:avLst/>
            <a:gdLst>
              <a:gd name="T0" fmla="*/ 19050 w 12"/>
              <a:gd name="T1" fmla="*/ 9525 h 12"/>
              <a:gd name="T2" fmla="*/ 19050 w 12"/>
              <a:gd name="T3" fmla="*/ 9525 h 12"/>
              <a:gd name="T4" fmla="*/ 0 w 12"/>
              <a:gd name="T5" fmla="*/ 19050 h 12"/>
              <a:gd name="T6" fmla="*/ 0 w 12"/>
              <a:gd name="T7" fmla="*/ 0 h 12"/>
              <a:gd name="T8" fmla="*/ 9525 w 12"/>
              <a:gd name="T9" fmla="*/ 0 h 12"/>
              <a:gd name="T10" fmla="*/ 19050 w 12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44" name="Rectangle 270"/>
          <p:cNvSpPr>
            <a:spLocks noChangeArrowheads="1"/>
          </p:cNvSpPr>
          <p:nvPr/>
        </p:nvSpPr>
        <p:spPr bwMode="auto">
          <a:xfrm>
            <a:off x="4081463" y="58308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5" name="Rectangle 271"/>
          <p:cNvSpPr>
            <a:spLocks noChangeArrowheads="1"/>
          </p:cNvSpPr>
          <p:nvPr/>
        </p:nvSpPr>
        <p:spPr bwMode="auto">
          <a:xfrm>
            <a:off x="4005263" y="58404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6" name="Rectangle 272"/>
          <p:cNvSpPr>
            <a:spLocks noChangeArrowheads="1"/>
          </p:cNvSpPr>
          <p:nvPr/>
        </p:nvSpPr>
        <p:spPr bwMode="auto">
          <a:xfrm>
            <a:off x="3929063" y="58499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7" name="Rectangle 273"/>
          <p:cNvSpPr>
            <a:spLocks noChangeArrowheads="1"/>
          </p:cNvSpPr>
          <p:nvPr/>
        </p:nvSpPr>
        <p:spPr bwMode="auto">
          <a:xfrm>
            <a:off x="3852863" y="58594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8" name="Rectangle 274"/>
          <p:cNvSpPr>
            <a:spLocks noChangeArrowheads="1"/>
          </p:cNvSpPr>
          <p:nvPr/>
        </p:nvSpPr>
        <p:spPr bwMode="auto">
          <a:xfrm>
            <a:off x="3778250" y="58689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9" name="Rectangle 275"/>
          <p:cNvSpPr>
            <a:spLocks noChangeArrowheads="1"/>
          </p:cNvSpPr>
          <p:nvPr/>
        </p:nvSpPr>
        <p:spPr bwMode="auto">
          <a:xfrm>
            <a:off x="3702050" y="58785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0" name="Rectangle 276"/>
          <p:cNvSpPr>
            <a:spLocks noChangeArrowheads="1"/>
          </p:cNvSpPr>
          <p:nvPr/>
        </p:nvSpPr>
        <p:spPr bwMode="auto">
          <a:xfrm>
            <a:off x="3625850" y="58880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1" name="Rectangle 277"/>
          <p:cNvSpPr>
            <a:spLocks noChangeArrowheads="1"/>
          </p:cNvSpPr>
          <p:nvPr/>
        </p:nvSpPr>
        <p:spPr bwMode="auto">
          <a:xfrm>
            <a:off x="3549650" y="58975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2" name="Rectangle 278"/>
          <p:cNvSpPr>
            <a:spLocks noChangeArrowheads="1"/>
          </p:cNvSpPr>
          <p:nvPr/>
        </p:nvSpPr>
        <p:spPr bwMode="auto">
          <a:xfrm>
            <a:off x="3473450" y="59070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3" name="Rectangle 279"/>
          <p:cNvSpPr>
            <a:spLocks noChangeArrowheads="1"/>
          </p:cNvSpPr>
          <p:nvPr/>
        </p:nvSpPr>
        <p:spPr bwMode="auto">
          <a:xfrm>
            <a:off x="3397250" y="59166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4" name="Rectangle 280"/>
          <p:cNvSpPr>
            <a:spLocks noChangeArrowheads="1"/>
          </p:cNvSpPr>
          <p:nvPr/>
        </p:nvSpPr>
        <p:spPr bwMode="auto">
          <a:xfrm>
            <a:off x="3321050" y="59261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5" name="Rectangle 281"/>
          <p:cNvSpPr>
            <a:spLocks noChangeArrowheads="1"/>
          </p:cNvSpPr>
          <p:nvPr/>
        </p:nvSpPr>
        <p:spPr bwMode="auto">
          <a:xfrm>
            <a:off x="3244850" y="59356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6" name="Rectangle 282"/>
          <p:cNvSpPr>
            <a:spLocks noChangeArrowheads="1"/>
          </p:cNvSpPr>
          <p:nvPr/>
        </p:nvSpPr>
        <p:spPr bwMode="auto">
          <a:xfrm>
            <a:off x="3168650" y="59451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7" name="Rectangle 283"/>
          <p:cNvSpPr>
            <a:spLocks noChangeArrowheads="1"/>
          </p:cNvSpPr>
          <p:nvPr/>
        </p:nvSpPr>
        <p:spPr bwMode="auto">
          <a:xfrm>
            <a:off x="3092450" y="59547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8" name="Rectangle 284"/>
          <p:cNvSpPr>
            <a:spLocks noChangeArrowheads="1"/>
          </p:cNvSpPr>
          <p:nvPr/>
        </p:nvSpPr>
        <p:spPr bwMode="auto">
          <a:xfrm>
            <a:off x="3016250" y="59642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9" name="Rectangle 285"/>
          <p:cNvSpPr>
            <a:spLocks noChangeArrowheads="1"/>
          </p:cNvSpPr>
          <p:nvPr/>
        </p:nvSpPr>
        <p:spPr bwMode="auto">
          <a:xfrm>
            <a:off x="2940050" y="59737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0" name="Rectangle 286"/>
          <p:cNvSpPr>
            <a:spLocks noChangeArrowheads="1"/>
          </p:cNvSpPr>
          <p:nvPr/>
        </p:nvSpPr>
        <p:spPr bwMode="auto">
          <a:xfrm>
            <a:off x="2863850" y="59832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1" name="Rectangle 287"/>
          <p:cNvSpPr>
            <a:spLocks noChangeArrowheads="1"/>
          </p:cNvSpPr>
          <p:nvPr/>
        </p:nvSpPr>
        <p:spPr bwMode="auto">
          <a:xfrm>
            <a:off x="2787650" y="59928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2" name="Rectangle 288"/>
          <p:cNvSpPr>
            <a:spLocks noChangeArrowheads="1"/>
          </p:cNvSpPr>
          <p:nvPr/>
        </p:nvSpPr>
        <p:spPr bwMode="auto">
          <a:xfrm>
            <a:off x="2711450" y="60023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3" name="Rectangle 289"/>
          <p:cNvSpPr>
            <a:spLocks noChangeArrowheads="1"/>
          </p:cNvSpPr>
          <p:nvPr/>
        </p:nvSpPr>
        <p:spPr bwMode="auto">
          <a:xfrm>
            <a:off x="2635250" y="60118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4" name="Rectangle 290"/>
          <p:cNvSpPr>
            <a:spLocks noChangeArrowheads="1"/>
          </p:cNvSpPr>
          <p:nvPr/>
        </p:nvSpPr>
        <p:spPr bwMode="auto">
          <a:xfrm>
            <a:off x="2559050" y="60213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5" name="Rectangle 291"/>
          <p:cNvSpPr>
            <a:spLocks noChangeArrowheads="1"/>
          </p:cNvSpPr>
          <p:nvPr/>
        </p:nvSpPr>
        <p:spPr bwMode="auto">
          <a:xfrm>
            <a:off x="2482850" y="60309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6" name="Rectangle 292"/>
          <p:cNvSpPr>
            <a:spLocks noChangeArrowheads="1"/>
          </p:cNvSpPr>
          <p:nvPr/>
        </p:nvSpPr>
        <p:spPr bwMode="auto">
          <a:xfrm>
            <a:off x="2406650" y="60404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7" name="Rectangle 293"/>
          <p:cNvSpPr>
            <a:spLocks noChangeArrowheads="1"/>
          </p:cNvSpPr>
          <p:nvPr/>
        </p:nvSpPr>
        <p:spPr bwMode="auto">
          <a:xfrm>
            <a:off x="2332038" y="6049963"/>
            <a:ext cx="46037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8" name="Rectangle 294"/>
          <p:cNvSpPr>
            <a:spLocks noChangeArrowheads="1"/>
          </p:cNvSpPr>
          <p:nvPr/>
        </p:nvSpPr>
        <p:spPr bwMode="auto">
          <a:xfrm>
            <a:off x="2255838" y="60594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9" name="Rectangle 295"/>
          <p:cNvSpPr>
            <a:spLocks noChangeArrowheads="1"/>
          </p:cNvSpPr>
          <p:nvPr/>
        </p:nvSpPr>
        <p:spPr bwMode="auto">
          <a:xfrm>
            <a:off x="2179638" y="60690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0" name="Rectangle 296"/>
          <p:cNvSpPr>
            <a:spLocks noChangeArrowheads="1"/>
          </p:cNvSpPr>
          <p:nvPr/>
        </p:nvSpPr>
        <p:spPr bwMode="auto">
          <a:xfrm>
            <a:off x="2103438" y="60785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1" name="Rectangle 297"/>
          <p:cNvSpPr>
            <a:spLocks noChangeArrowheads="1"/>
          </p:cNvSpPr>
          <p:nvPr/>
        </p:nvSpPr>
        <p:spPr bwMode="auto">
          <a:xfrm>
            <a:off x="2036763" y="6088063"/>
            <a:ext cx="3810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2" name="Freeform 298"/>
          <p:cNvSpPr>
            <a:spLocks/>
          </p:cNvSpPr>
          <p:nvPr/>
        </p:nvSpPr>
        <p:spPr bwMode="auto">
          <a:xfrm>
            <a:off x="2027238" y="6097588"/>
            <a:ext cx="19050" cy="9525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9525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73" name="Freeform 299"/>
          <p:cNvSpPr>
            <a:spLocks/>
          </p:cNvSpPr>
          <p:nvPr/>
        </p:nvSpPr>
        <p:spPr bwMode="auto">
          <a:xfrm>
            <a:off x="2017713" y="6021388"/>
            <a:ext cx="28575" cy="47625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74" name="Rectangle 300"/>
          <p:cNvSpPr>
            <a:spLocks noChangeArrowheads="1"/>
          </p:cNvSpPr>
          <p:nvPr/>
        </p:nvSpPr>
        <p:spPr bwMode="auto">
          <a:xfrm>
            <a:off x="2008188" y="59451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5" name="Rectangle 301"/>
          <p:cNvSpPr>
            <a:spLocks noChangeArrowheads="1"/>
          </p:cNvSpPr>
          <p:nvPr/>
        </p:nvSpPr>
        <p:spPr bwMode="auto">
          <a:xfrm>
            <a:off x="1998663" y="5897563"/>
            <a:ext cx="1905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6" name="Freeform 302"/>
          <p:cNvSpPr>
            <a:spLocks/>
          </p:cNvSpPr>
          <p:nvPr/>
        </p:nvSpPr>
        <p:spPr bwMode="auto">
          <a:xfrm>
            <a:off x="1989138" y="5888038"/>
            <a:ext cx="38100" cy="1905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77" name="Rectangle 303"/>
          <p:cNvSpPr>
            <a:spLocks noChangeArrowheads="1"/>
          </p:cNvSpPr>
          <p:nvPr/>
        </p:nvSpPr>
        <p:spPr bwMode="auto">
          <a:xfrm>
            <a:off x="2055813" y="58785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8" name="Rectangle 304"/>
          <p:cNvSpPr>
            <a:spLocks noChangeArrowheads="1"/>
          </p:cNvSpPr>
          <p:nvPr/>
        </p:nvSpPr>
        <p:spPr bwMode="auto">
          <a:xfrm>
            <a:off x="2132013" y="58689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9" name="Rectangle 305"/>
          <p:cNvSpPr>
            <a:spLocks noChangeArrowheads="1"/>
          </p:cNvSpPr>
          <p:nvPr/>
        </p:nvSpPr>
        <p:spPr bwMode="auto">
          <a:xfrm>
            <a:off x="2208213" y="58594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80" name="Rectangle 306"/>
          <p:cNvSpPr>
            <a:spLocks noChangeArrowheads="1"/>
          </p:cNvSpPr>
          <p:nvPr/>
        </p:nvSpPr>
        <p:spPr bwMode="auto">
          <a:xfrm>
            <a:off x="2284413" y="58499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81" name="Rectangle 307"/>
          <p:cNvSpPr>
            <a:spLocks noChangeArrowheads="1"/>
          </p:cNvSpPr>
          <p:nvPr/>
        </p:nvSpPr>
        <p:spPr bwMode="auto">
          <a:xfrm>
            <a:off x="2359025" y="58404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82" name="Freeform 308"/>
          <p:cNvSpPr>
            <a:spLocks/>
          </p:cNvSpPr>
          <p:nvPr/>
        </p:nvSpPr>
        <p:spPr bwMode="auto">
          <a:xfrm>
            <a:off x="2435225" y="582136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3" name="Freeform 309"/>
          <p:cNvSpPr>
            <a:spLocks/>
          </p:cNvSpPr>
          <p:nvPr/>
        </p:nvSpPr>
        <p:spPr bwMode="auto">
          <a:xfrm>
            <a:off x="2511425" y="581183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4" name="Freeform 310"/>
          <p:cNvSpPr>
            <a:spLocks/>
          </p:cNvSpPr>
          <p:nvPr/>
        </p:nvSpPr>
        <p:spPr bwMode="auto">
          <a:xfrm>
            <a:off x="2587625" y="580231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5" name="Freeform 311"/>
          <p:cNvSpPr>
            <a:spLocks/>
          </p:cNvSpPr>
          <p:nvPr/>
        </p:nvSpPr>
        <p:spPr bwMode="auto">
          <a:xfrm>
            <a:off x="2663825" y="579278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6" name="Freeform 312"/>
          <p:cNvSpPr>
            <a:spLocks/>
          </p:cNvSpPr>
          <p:nvPr/>
        </p:nvSpPr>
        <p:spPr bwMode="auto">
          <a:xfrm>
            <a:off x="2740025" y="578326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" name="Freeform 313"/>
          <p:cNvSpPr>
            <a:spLocks/>
          </p:cNvSpPr>
          <p:nvPr/>
        </p:nvSpPr>
        <p:spPr bwMode="auto">
          <a:xfrm>
            <a:off x="2816225" y="577373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" name="Freeform 314"/>
          <p:cNvSpPr>
            <a:spLocks/>
          </p:cNvSpPr>
          <p:nvPr/>
        </p:nvSpPr>
        <p:spPr bwMode="auto">
          <a:xfrm>
            <a:off x="2892425" y="576421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" name="Rectangle 315"/>
          <p:cNvSpPr>
            <a:spLocks noChangeArrowheads="1"/>
          </p:cNvSpPr>
          <p:nvPr/>
        </p:nvSpPr>
        <p:spPr bwMode="auto">
          <a:xfrm>
            <a:off x="2949575" y="5727700"/>
            <a:ext cx="19050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0" name="Rectangle 316"/>
          <p:cNvSpPr>
            <a:spLocks noChangeArrowheads="1"/>
          </p:cNvSpPr>
          <p:nvPr/>
        </p:nvSpPr>
        <p:spPr bwMode="auto">
          <a:xfrm>
            <a:off x="2949575" y="5651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1" name="Rectangle 317"/>
          <p:cNvSpPr>
            <a:spLocks noChangeArrowheads="1"/>
          </p:cNvSpPr>
          <p:nvPr/>
        </p:nvSpPr>
        <p:spPr bwMode="auto">
          <a:xfrm>
            <a:off x="2949575" y="5575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2" name="Rectangle 318"/>
          <p:cNvSpPr>
            <a:spLocks noChangeArrowheads="1"/>
          </p:cNvSpPr>
          <p:nvPr/>
        </p:nvSpPr>
        <p:spPr bwMode="auto">
          <a:xfrm>
            <a:off x="2949575" y="5499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3" name="Rectangle 319"/>
          <p:cNvSpPr>
            <a:spLocks noChangeArrowheads="1"/>
          </p:cNvSpPr>
          <p:nvPr/>
        </p:nvSpPr>
        <p:spPr bwMode="auto">
          <a:xfrm>
            <a:off x="2949575" y="5422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4" name="Rectangle 320"/>
          <p:cNvSpPr>
            <a:spLocks noChangeArrowheads="1"/>
          </p:cNvSpPr>
          <p:nvPr/>
        </p:nvSpPr>
        <p:spPr bwMode="auto">
          <a:xfrm>
            <a:off x="2949575" y="5346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5" name="Rectangle 321"/>
          <p:cNvSpPr>
            <a:spLocks noChangeArrowheads="1"/>
          </p:cNvSpPr>
          <p:nvPr/>
        </p:nvSpPr>
        <p:spPr bwMode="auto">
          <a:xfrm>
            <a:off x="2949575" y="5270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6" name="Rectangle 322"/>
          <p:cNvSpPr>
            <a:spLocks noChangeArrowheads="1"/>
          </p:cNvSpPr>
          <p:nvPr/>
        </p:nvSpPr>
        <p:spPr bwMode="auto">
          <a:xfrm>
            <a:off x="2949575" y="5194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7" name="Rectangle 323"/>
          <p:cNvSpPr>
            <a:spLocks noChangeArrowheads="1"/>
          </p:cNvSpPr>
          <p:nvPr/>
        </p:nvSpPr>
        <p:spPr bwMode="auto">
          <a:xfrm>
            <a:off x="2949575" y="5118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8" name="Rectangle 324"/>
          <p:cNvSpPr>
            <a:spLocks noChangeArrowheads="1"/>
          </p:cNvSpPr>
          <p:nvPr/>
        </p:nvSpPr>
        <p:spPr bwMode="auto">
          <a:xfrm>
            <a:off x="2949575" y="5041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9" name="Rectangle 325"/>
          <p:cNvSpPr>
            <a:spLocks noChangeArrowheads="1"/>
          </p:cNvSpPr>
          <p:nvPr/>
        </p:nvSpPr>
        <p:spPr bwMode="auto">
          <a:xfrm>
            <a:off x="2949575" y="4965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0" name="Rectangle 326"/>
          <p:cNvSpPr>
            <a:spLocks noChangeArrowheads="1"/>
          </p:cNvSpPr>
          <p:nvPr/>
        </p:nvSpPr>
        <p:spPr bwMode="auto">
          <a:xfrm>
            <a:off x="2949575" y="4889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1" name="Rectangle 327"/>
          <p:cNvSpPr>
            <a:spLocks noChangeArrowheads="1"/>
          </p:cNvSpPr>
          <p:nvPr/>
        </p:nvSpPr>
        <p:spPr bwMode="auto">
          <a:xfrm>
            <a:off x="2949575" y="4813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2" name="Rectangle 328"/>
          <p:cNvSpPr>
            <a:spLocks noChangeArrowheads="1"/>
          </p:cNvSpPr>
          <p:nvPr/>
        </p:nvSpPr>
        <p:spPr bwMode="auto">
          <a:xfrm>
            <a:off x="2949575" y="4737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3" name="Rectangle 329"/>
          <p:cNvSpPr>
            <a:spLocks noChangeArrowheads="1"/>
          </p:cNvSpPr>
          <p:nvPr/>
        </p:nvSpPr>
        <p:spPr bwMode="auto">
          <a:xfrm>
            <a:off x="2949575" y="4660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4" name="Rectangle 330"/>
          <p:cNvSpPr>
            <a:spLocks noChangeArrowheads="1"/>
          </p:cNvSpPr>
          <p:nvPr/>
        </p:nvSpPr>
        <p:spPr bwMode="auto">
          <a:xfrm>
            <a:off x="2949575" y="45862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5" name="Rectangle 331"/>
          <p:cNvSpPr>
            <a:spLocks noChangeArrowheads="1"/>
          </p:cNvSpPr>
          <p:nvPr/>
        </p:nvSpPr>
        <p:spPr bwMode="auto">
          <a:xfrm>
            <a:off x="2949575" y="45100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6" name="Rectangle 332"/>
          <p:cNvSpPr>
            <a:spLocks noChangeArrowheads="1"/>
          </p:cNvSpPr>
          <p:nvPr/>
        </p:nvSpPr>
        <p:spPr bwMode="auto">
          <a:xfrm>
            <a:off x="2949575" y="44338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7" name="Rectangle 333"/>
          <p:cNvSpPr>
            <a:spLocks noChangeArrowheads="1"/>
          </p:cNvSpPr>
          <p:nvPr/>
        </p:nvSpPr>
        <p:spPr bwMode="auto">
          <a:xfrm>
            <a:off x="2949575" y="43576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8" name="Rectangle 334"/>
          <p:cNvSpPr>
            <a:spLocks noChangeArrowheads="1"/>
          </p:cNvSpPr>
          <p:nvPr/>
        </p:nvSpPr>
        <p:spPr bwMode="auto">
          <a:xfrm>
            <a:off x="2949575" y="42814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9" name="Freeform 335"/>
          <p:cNvSpPr>
            <a:spLocks/>
          </p:cNvSpPr>
          <p:nvPr/>
        </p:nvSpPr>
        <p:spPr bwMode="auto">
          <a:xfrm>
            <a:off x="2959100" y="425291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0" name="Freeform 336"/>
          <p:cNvSpPr>
            <a:spLocks/>
          </p:cNvSpPr>
          <p:nvPr/>
        </p:nvSpPr>
        <p:spPr bwMode="auto">
          <a:xfrm>
            <a:off x="3035300" y="424338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1" name="Rectangle 337"/>
          <p:cNvSpPr>
            <a:spLocks noChangeArrowheads="1"/>
          </p:cNvSpPr>
          <p:nvPr/>
        </p:nvSpPr>
        <p:spPr bwMode="auto">
          <a:xfrm>
            <a:off x="3111500" y="4243388"/>
            <a:ext cx="1588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12" name="Line 338"/>
          <p:cNvSpPr>
            <a:spLocks noChangeShapeType="1"/>
          </p:cNvSpPr>
          <p:nvPr/>
        </p:nvSpPr>
        <p:spPr bwMode="auto">
          <a:xfrm>
            <a:off x="6964363" y="4262438"/>
            <a:ext cx="20462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3" name="Line 339"/>
          <p:cNvSpPr>
            <a:spLocks noChangeShapeType="1"/>
          </p:cNvSpPr>
          <p:nvPr/>
        </p:nvSpPr>
        <p:spPr bwMode="auto">
          <a:xfrm flipH="1">
            <a:off x="4624388" y="5575300"/>
            <a:ext cx="19986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4" name="Freeform 340"/>
          <p:cNvSpPr>
            <a:spLocks/>
          </p:cNvSpPr>
          <p:nvPr/>
        </p:nvSpPr>
        <p:spPr bwMode="auto">
          <a:xfrm>
            <a:off x="5651500" y="4262438"/>
            <a:ext cx="2160588" cy="1692275"/>
          </a:xfrm>
          <a:custGeom>
            <a:avLst/>
            <a:gdLst>
              <a:gd name="T0" fmla="*/ 1150938 w 1361"/>
              <a:gd name="T1" fmla="*/ 0 h 1066"/>
              <a:gd name="T2" fmla="*/ 1312863 w 1361"/>
              <a:gd name="T3" fmla="*/ 0 h 1066"/>
              <a:gd name="T4" fmla="*/ 1312863 w 1361"/>
              <a:gd name="T5" fmla="*/ 1492250 h 1066"/>
              <a:gd name="T6" fmla="*/ 2160588 w 1361"/>
              <a:gd name="T7" fmla="*/ 1492250 h 1066"/>
              <a:gd name="T8" fmla="*/ 2160588 w 1361"/>
              <a:gd name="T9" fmla="*/ 1692275 h 1066"/>
              <a:gd name="T10" fmla="*/ 0 w 1361"/>
              <a:gd name="T11" fmla="*/ 1692275 h 1066"/>
              <a:gd name="T12" fmla="*/ 0 w 1361"/>
              <a:gd name="T13" fmla="*/ 1492250 h 1066"/>
              <a:gd name="T14" fmla="*/ 962025 w 1361"/>
              <a:gd name="T15" fmla="*/ 1492250 h 1066"/>
              <a:gd name="T16" fmla="*/ 1150938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415" name="Freeform 341"/>
          <p:cNvSpPr>
            <a:spLocks/>
          </p:cNvSpPr>
          <p:nvPr/>
        </p:nvSpPr>
        <p:spPr bwMode="auto">
          <a:xfrm>
            <a:off x="6642100" y="4424363"/>
            <a:ext cx="28575" cy="57150"/>
          </a:xfrm>
          <a:custGeom>
            <a:avLst/>
            <a:gdLst>
              <a:gd name="T0" fmla="*/ 19050 w 18"/>
              <a:gd name="T1" fmla="*/ 0 h 36"/>
              <a:gd name="T2" fmla="*/ 28575 w 18"/>
              <a:gd name="T3" fmla="*/ 0 h 36"/>
              <a:gd name="T4" fmla="*/ 19050 w 18"/>
              <a:gd name="T5" fmla="*/ 57150 h 36"/>
              <a:gd name="T6" fmla="*/ 0 w 18"/>
              <a:gd name="T7" fmla="*/ 57150 h 36"/>
              <a:gd name="T8" fmla="*/ 9525 w 18"/>
              <a:gd name="T9" fmla="*/ 9525 h 36"/>
              <a:gd name="T10" fmla="*/ 19050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6" name="Freeform 342"/>
          <p:cNvSpPr>
            <a:spLocks/>
          </p:cNvSpPr>
          <p:nvPr/>
        </p:nvSpPr>
        <p:spPr bwMode="auto">
          <a:xfrm>
            <a:off x="6632575" y="4510088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7" name="Freeform 343"/>
          <p:cNvSpPr>
            <a:spLocks/>
          </p:cNvSpPr>
          <p:nvPr/>
        </p:nvSpPr>
        <p:spPr bwMode="auto">
          <a:xfrm>
            <a:off x="6623050" y="4586288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8" name="Freeform 344"/>
          <p:cNvSpPr>
            <a:spLocks/>
          </p:cNvSpPr>
          <p:nvPr/>
        </p:nvSpPr>
        <p:spPr bwMode="auto">
          <a:xfrm>
            <a:off x="6613525" y="4660900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9" name="Freeform 345"/>
          <p:cNvSpPr>
            <a:spLocks/>
          </p:cNvSpPr>
          <p:nvPr/>
        </p:nvSpPr>
        <p:spPr bwMode="auto">
          <a:xfrm>
            <a:off x="6604000" y="4737100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20" name="Rectangle 346"/>
          <p:cNvSpPr>
            <a:spLocks noChangeArrowheads="1"/>
          </p:cNvSpPr>
          <p:nvPr/>
        </p:nvSpPr>
        <p:spPr bwMode="auto">
          <a:xfrm>
            <a:off x="6604000" y="4813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1" name="Rectangle 347"/>
          <p:cNvSpPr>
            <a:spLocks noChangeArrowheads="1"/>
          </p:cNvSpPr>
          <p:nvPr/>
        </p:nvSpPr>
        <p:spPr bwMode="auto">
          <a:xfrm>
            <a:off x="6594475" y="4889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2" name="Rectangle 348"/>
          <p:cNvSpPr>
            <a:spLocks noChangeArrowheads="1"/>
          </p:cNvSpPr>
          <p:nvPr/>
        </p:nvSpPr>
        <p:spPr bwMode="auto">
          <a:xfrm>
            <a:off x="6584950" y="4965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3" name="Rectangle 349"/>
          <p:cNvSpPr>
            <a:spLocks noChangeArrowheads="1"/>
          </p:cNvSpPr>
          <p:nvPr/>
        </p:nvSpPr>
        <p:spPr bwMode="auto">
          <a:xfrm>
            <a:off x="6575425" y="5041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4" name="Rectangle 350"/>
          <p:cNvSpPr>
            <a:spLocks noChangeArrowheads="1"/>
          </p:cNvSpPr>
          <p:nvPr/>
        </p:nvSpPr>
        <p:spPr bwMode="auto">
          <a:xfrm>
            <a:off x="6565900" y="5118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5" name="Rectangle 351"/>
          <p:cNvSpPr>
            <a:spLocks noChangeArrowheads="1"/>
          </p:cNvSpPr>
          <p:nvPr/>
        </p:nvSpPr>
        <p:spPr bwMode="auto">
          <a:xfrm>
            <a:off x="6556375" y="5194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6" name="Rectangle 352"/>
          <p:cNvSpPr>
            <a:spLocks noChangeArrowheads="1"/>
          </p:cNvSpPr>
          <p:nvPr/>
        </p:nvSpPr>
        <p:spPr bwMode="auto">
          <a:xfrm>
            <a:off x="6546850" y="5270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7" name="Rectangle 353"/>
          <p:cNvSpPr>
            <a:spLocks noChangeArrowheads="1"/>
          </p:cNvSpPr>
          <p:nvPr/>
        </p:nvSpPr>
        <p:spPr bwMode="auto">
          <a:xfrm>
            <a:off x="6537325" y="5346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8" name="Rectangle 354"/>
          <p:cNvSpPr>
            <a:spLocks noChangeArrowheads="1"/>
          </p:cNvSpPr>
          <p:nvPr/>
        </p:nvSpPr>
        <p:spPr bwMode="auto">
          <a:xfrm>
            <a:off x="6527800" y="5422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9" name="Rectangle 355"/>
          <p:cNvSpPr>
            <a:spLocks noChangeArrowheads="1"/>
          </p:cNvSpPr>
          <p:nvPr/>
        </p:nvSpPr>
        <p:spPr bwMode="auto">
          <a:xfrm>
            <a:off x="6518275" y="5499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0" name="Rectangle 356"/>
          <p:cNvSpPr>
            <a:spLocks noChangeArrowheads="1"/>
          </p:cNvSpPr>
          <p:nvPr/>
        </p:nvSpPr>
        <p:spPr bwMode="auto">
          <a:xfrm>
            <a:off x="6508750" y="5575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1" name="Rectangle 357"/>
          <p:cNvSpPr>
            <a:spLocks noChangeArrowheads="1"/>
          </p:cNvSpPr>
          <p:nvPr/>
        </p:nvSpPr>
        <p:spPr bwMode="auto">
          <a:xfrm>
            <a:off x="6499225" y="5651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2" name="Rectangle 358"/>
          <p:cNvSpPr>
            <a:spLocks noChangeArrowheads="1"/>
          </p:cNvSpPr>
          <p:nvPr/>
        </p:nvSpPr>
        <p:spPr bwMode="auto">
          <a:xfrm>
            <a:off x="6489700" y="5727700"/>
            <a:ext cx="19050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3" name="Rectangle 359"/>
          <p:cNvSpPr>
            <a:spLocks noChangeArrowheads="1"/>
          </p:cNvSpPr>
          <p:nvPr/>
        </p:nvSpPr>
        <p:spPr bwMode="auto">
          <a:xfrm>
            <a:off x="6480175" y="58023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4" name="Rectangle 360"/>
          <p:cNvSpPr>
            <a:spLocks noChangeArrowheads="1"/>
          </p:cNvSpPr>
          <p:nvPr/>
        </p:nvSpPr>
        <p:spPr bwMode="auto">
          <a:xfrm>
            <a:off x="6470650" y="5878513"/>
            <a:ext cx="19050" cy="381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5" name="Freeform 361"/>
          <p:cNvSpPr>
            <a:spLocks/>
          </p:cNvSpPr>
          <p:nvPr/>
        </p:nvSpPr>
        <p:spPr bwMode="auto">
          <a:xfrm>
            <a:off x="6461125" y="5907088"/>
            <a:ext cx="19050" cy="19050"/>
          </a:xfrm>
          <a:custGeom>
            <a:avLst/>
            <a:gdLst>
              <a:gd name="T0" fmla="*/ 19050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9525 h 12"/>
              <a:gd name="T8" fmla="*/ 9525 w 12"/>
              <a:gd name="T9" fmla="*/ 9525 h 12"/>
              <a:gd name="T10" fmla="*/ 1905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6" name="Freeform 362"/>
          <p:cNvSpPr>
            <a:spLocks/>
          </p:cNvSpPr>
          <p:nvPr/>
        </p:nvSpPr>
        <p:spPr bwMode="auto">
          <a:xfrm>
            <a:off x="6508750" y="590708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7" name="Freeform 363"/>
          <p:cNvSpPr>
            <a:spLocks/>
          </p:cNvSpPr>
          <p:nvPr/>
        </p:nvSpPr>
        <p:spPr bwMode="auto">
          <a:xfrm>
            <a:off x="6584950" y="591661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8" name="Freeform 364"/>
          <p:cNvSpPr>
            <a:spLocks/>
          </p:cNvSpPr>
          <p:nvPr/>
        </p:nvSpPr>
        <p:spPr bwMode="auto">
          <a:xfrm>
            <a:off x="6661150" y="592613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9" name="Freeform 365"/>
          <p:cNvSpPr>
            <a:spLocks/>
          </p:cNvSpPr>
          <p:nvPr/>
        </p:nvSpPr>
        <p:spPr bwMode="auto">
          <a:xfrm>
            <a:off x="6737350" y="593566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0" name="Freeform 366"/>
          <p:cNvSpPr>
            <a:spLocks/>
          </p:cNvSpPr>
          <p:nvPr/>
        </p:nvSpPr>
        <p:spPr bwMode="auto">
          <a:xfrm>
            <a:off x="6811963" y="594518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1" name="Freeform 367"/>
          <p:cNvSpPr>
            <a:spLocks/>
          </p:cNvSpPr>
          <p:nvPr/>
        </p:nvSpPr>
        <p:spPr bwMode="auto">
          <a:xfrm>
            <a:off x="6888163" y="595471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2" name="Freeform 368"/>
          <p:cNvSpPr>
            <a:spLocks/>
          </p:cNvSpPr>
          <p:nvPr/>
        </p:nvSpPr>
        <p:spPr bwMode="auto">
          <a:xfrm>
            <a:off x="6964363" y="596423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3" name="Freeform 369"/>
          <p:cNvSpPr>
            <a:spLocks/>
          </p:cNvSpPr>
          <p:nvPr/>
        </p:nvSpPr>
        <p:spPr bwMode="auto">
          <a:xfrm>
            <a:off x="7040563" y="597376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4" name="Freeform 370"/>
          <p:cNvSpPr>
            <a:spLocks/>
          </p:cNvSpPr>
          <p:nvPr/>
        </p:nvSpPr>
        <p:spPr bwMode="auto">
          <a:xfrm>
            <a:off x="7116763" y="598328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5" name="Freeform 371"/>
          <p:cNvSpPr>
            <a:spLocks/>
          </p:cNvSpPr>
          <p:nvPr/>
        </p:nvSpPr>
        <p:spPr bwMode="auto">
          <a:xfrm>
            <a:off x="7192963" y="599281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6" name="Freeform 372"/>
          <p:cNvSpPr>
            <a:spLocks/>
          </p:cNvSpPr>
          <p:nvPr/>
        </p:nvSpPr>
        <p:spPr bwMode="auto">
          <a:xfrm>
            <a:off x="7269163" y="600233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7" name="Freeform 373"/>
          <p:cNvSpPr>
            <a:spLocks/>
          </p:cNvSpPr>
          <p:nvPr/>
        </p:nvSpPr>
        <p:spPr bwMode="auto">
          <a:xfrm>
            <a:off x="7307263" y="6030913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8" name="Freeform 374"/>
          <p:cNvSpPr>
            <a:spLocks/>
          </p:cNvSpPr>
          <p:nvPr/>
        </p:nvSpPr>
        <p:spPr bwMode="auto">
          <a:xfrm>
            <a:off x="7297738" y="6107113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9" name="Freeform 375"/>
          <p:cNvSpPr>
            <a:spLocks/>
          </p:cNvSpPr>
          <p:nvPr/>
        </p:nvSpPr>
        <p:spPr bwMode="auto">
          <a:xfrm>
            <a:off x="7288213" y="6183313"/>
            <a:ext cx="28575" cy="38100"/>
          </a:xfrm>
          <a:custGeom>
            <a:avLst/>
            <a:gdLst>
              <a:gd name="T0" fmla="*/ 28575 w 18"/>
              <a:gd name="T1" fmla="*/ 0 h 24"/>
              <a:gd name="T2" fmla="*/ 19050 w 18"/>
              <a:gd name="T3" fmla="*/ 38100 h 24"/>
              <a:gd name="T4" fmla="*/ 0 w 18"/>
              <a:gd name="T5" fmla="*/ 38100 h 24"/>
              <a:gd name="T6" fmla="*/ 9525 w 18"/>
              <a:gd name="T7" fmla="*/ 0 h 24"/>
              <a:gd name="T8" fmla="*/ 28575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0" name="Freeform 376"/>
          <p:cNvSpPr>
            <a:spLocks/>
          </p:cNvSpPr>
          <p:nvPr/>
        </p:nvSpPr>
        <p:spPr bwMode="auto">
          <a:xfrm>
            <a:off x="7297738" y="6211888"/>
            <a:ext cx="9525" cy="1905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1" name="Freeform 377"/>
          <p:cNvSpPr>
            <a:spLocks/>
          </p:cNvSpPr>
          <p:nvPr/>
        </p:nvSpPr>
        <p:spPr bwMode="auto">
          <a:xfrm>
            <a:off x="7221538" y="62023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2" name="Freeform 378"/>
          <p:cNvSpPr>
            <a:spLocks/>
          </p:cNvSpPr>
          <p:nvPr/>
        </p:nvSpPr>
        <p:spPr bwMode="auto">
          <a:xfrm>
            <a:off x="7145338" y="61928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3" name="Freeform 379"/>
          <p:cNvSpPr>
            <a:spLocks/>
          </p:cNvSpPr>
          <p:nvPr/>
        </p:nvSpPr>
        <p:spPr bwMode="auto">
          <a:xfrm>
            <a:off x="7069138" y="61833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4" name="Freeform 380"/>
          <p:cNvSpPr>
            <a:spLocks/>
          </p:cNvSpPr>
          <p:nvPr/>
        </p:nvSpPr>
        <p:spPr bwMode="auto">
          <a:xfrm>
            <a:off x="6992938" y="61737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5" name="Freeform 381"/>
          <p:cNvSpPr>
            <a:spLocks/>
          </p:cNvSpPr>
          <p:nvPr/>
        </p:nvSpPr>
        <p:spPr bwMode="auto">
          <a:xfrm>
            <a:off x="6916738" y="61642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6" name="Freeform 382"/>
          <p:cNvSpPr>
            <a:spLocks/>
          </p:cNvSpPr>
          <p:nvPr/>
        </p:nvSpPr>
        <p:spPr bwMode="auto">
          <a:xfrm>
            <a:off x="6840538" y="61547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7" name="Freeform 383"/>
          <p:cNvSpPr>
            <a:spLocks/>
          </p:cNvSpPr>
          <p:nvPr/>
        </p:nvSpPr>
        <p:spPr bwMode="auto">
          <a:xfrm>
            <a:off x="6765925" y="6145213"/>
            <a:ext cx="46038" cy="28575"/>
          </a:xfrm>
          <a:custGeom>
            <a:avLst/>
            <a:gdLst>
              <a:gd name="T0" fmla="*/ 46038 w 29"/>
              <a:gd name="T1" fmla="*/ 28575 h 18"/>
              <a:gd name="T2" fmla="*/ 0 w 29"/>
              <a:gd name="T3" fmla="*/ 19050 h 18"/>
              <a:gd name="T4" fmla="*/ 0 w 29"/>
              <a:gd name="T5" fmla="*/ 0 h 18"/>
              <a:gd name="T6" fmla="*/ 46038 w 29"/>
              <a:gd name="T7" fmla="*/ 9525 h 18"/>
              <a:gd name="T8" fmla="*/ 46038 w 29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8" name="Freeform 384"/>
          <p:cNvSpPr>
            <a:spLocks/>
          </p:cNvSpPr>
          <p:nvPr/>
        </p:nvSpPr>
        <p:spPr bwMode="auto">
          <a:xfrm>
            <a:off x="6689725" y="61356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9" name="Freeform 385"/>
          <p:cNvSpPr>
            <a:spLocks/>
          </p:cNvSpPr>
          <p:nvPr/>
        </p:nvSpPr>
        <p:spPr bwMode="auto">
          <a:xfrm>
            <a:off x="6613525" y="61261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0" name="Freeform 386"/>
          <p:cNvSpPr>
            <a:spLocks/>
          </p:cNvSpPr>
          <p:nvPr/>
        </p:nvSpPr>
        <p:spPr bwMode="auto">
          <a:xfrm>
            <a:off x="6537325" y="61166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1" name="Freeform 387"/>
          <p:cNvSpPr>
            <a:spLocks/>
          </p:cNvSpPr>
          <p:nvPr/>
        </p:nvSpPr>
        <p:spPr bwMode="auto">
          <a:xfrm>
            <a:off x="6461125" y="61071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2" name="Freeform 388"/>
          <p:cNvSpPr>
            <a:spLocks/>
          </p:cNvSpPr>
          <p:nvPr/>
        </p:nvSpPr>
        <p:spPr bwMode="auto">
          <a:xfrm>
            <a:off x="6384925" y="60975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3" name="Rectangle 389"/>
          <p:cNvSpPr>
            <a:spLocks noChangeArrowheads="1"/>
          </p:cNvSpPr>
          <p:nvPr/>
        </p:nvSpPr>
        <p:spPr bwMode="auto">
          <a:xfrm>
            <a:off x="6308725" y="60975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4" name="Rectangle 390"/>
          <p:cNvSpPr>
            <a:spLocks noChangeArrowheads="1"/>
          </p:cNvSpPr>
          <p:nvPr/>
        </p:nvSpPr>
        <p:spPr bwMode="auto">
          <a:xfrm>
            <a:off x="6232525" y="60880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5" name="Rectangle 391"/>
          <p:cNvSpPr>
            <a:spLocks noChangeArrowheads="1"/>
          </p:cNvSpPr>
          <p:nvPr/>
        </p:nvSpPr>
        <p:spPr bwMode="auto">
          <a:xfrm>
            <a:off x="6156325" y="60785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6" name="Rectangle 392"/>
          <p:cNvSpPr>
            <a:spLocks noChangeArrowheads="1"/>
          </p:cNvSpPr>
          <p:nvPr/>
        </p:nvSpPr>
        <p:spPr bwMode="auto">
          <a:xfrm>
            <a:off x="6080125" y="60690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7" name="Rectangle 393"/>
          <p:cNvSpPr>
            <a:spLocks noChangeArrowheads="1"/>
          </p:cNvSpPr>
          <p:nvPr/>
        </p:nvSpPr>
        <p:spPr bwMode="auto">
          <a:xfrm>
            <a:off x="6003925" y="60594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8" name="Rectangle 394"/>
          <p:cNvSpPr>
            <a:spLocks noChangeArrowheads="1"/>
          </p:cNvSpPr>
          <p:nvPr/>
        </p:nvSpPr>
        <p:spPr bwMode="auto">
          <a:xfrm>
            <a:off x="5927725" y="60499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9" name="Rectangle 395"/>
          <p:cNvSpPr>
            <a:spLocks noChangeArrowheads="1"/>
          </p:cNvSpPr>
          <p:nvPr/>
        </p:nvSpPr>
        <p:spPr bwMode="auto">
          <a:xfrm>
            <a:off x="5851525" y="60404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0" name="Rectangle 396"/>
          <p:cNvSpPr>
            <a:spLocks noChangeArrowheads="1"/>
          </p:cNvSpPr>
          <p:nvPr/>
        </p:nvSpPr>
        <p:spPr bwMode="auto">
          <a:xfrm>
            <a:off x="5775325" y="60309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1" name="Rectangle 397"/>
          <p:cNvSpPr>
            <a:spLocks noChangeArrowheads="1"/>
          </p:cNvSpPr>
          <p:nvPr/>
        </p:nvSpPr>
        <p:spPr bwMode="auto">
          <a:xfrm>
            <a:off x="5699125" y="60213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2" name="Rectangle 398"/>
          <p:cNvSpPr>
            <a:spLocks noChangeArrowheads="1"/>
          </p:cNvSpPr>
          <p:nvPr/>
        </p:nvSpPr>
        <p:spPr bwMode="auto">
          <a:xfrm>
            <a:off x="5622925" y="60118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3" name="Freeform 399"/>
          <p:cNvSpPr>
            <a:spLocks/>
          </p:cNvSpPr>
          <p:nvPr/>
        </p:nvSpPr>
        <p:spPr bwMode="auto">
          <a:xfrm>
            <a:off x="5546725" y="60023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4" name="Freeform 400"/>
          <p:cNvSpPr>
            <a:spLocks/>
          </p:cNvSpPr>
          <p:nvPr/>
        </p:nvSpPr>
        <p:spPr bwMode="auto">
          <a:xfrm>
            <a:off x="5470525" y="59928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5" name="Freeform 401"/>
          <p:cNvSpPr>
            <a:spLocks/>
          </p:cNvSpPr>
          <p:nvPr/>
        </p:nvSpPr>
        <p:spPr bwMode="auto">
          <a:xfrm>
            <a:off x="5394325" y="59832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6" name="Freeform 402"/>
          <p:cNvSpPr>
            <a:spLocks/>
          </p:cNvSpPr>
          <p:nvPr/>
        </p:nvSpPr>
        <p:spPr bwMode="auto">
          <a:xfrm>
            <a:off x="5318125" y="59737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7" name="Freeform 403"/>
          <p:cNvSpPr>
            <a:spLocks/>
          </p:cNvSpPr>
          <p:nvPr/>
        </p:nvSpPr>
        <p:spPr bwMode="auto">
          <a:xfrm>
            <a:off x="5243513" y="59642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8" name="Freeform 404"/>
          <p:cNvSpPr>
            <a:spLocks/>
          </p:cNvSpPr>
          <p:nvPr/>
        </p:nvSpPr>
        <p:spPr bwMode="auto">
          <a:xfrm>
            <a:off x="5167313" y="59547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9" name="Freeform 405"/>
          <p:cNvSpPr>
            <a:spLocks/>
          </p:cNvSpPr>
          <p:nvPr/>
        </p:nvSpPr>
        <p:spPr bwMode="auto">
          <a:xfrm>
            <a:off x="5148263" y="5907088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80" name="Freeform 406"/>
          <p:cNvSpPr>
            <a:spLocks/>
          </p:cNvSpPr>
          <p:nvPr/>
        </p:nvSpPr>
        <p:spPr bwMode="auto">
          <a:xfrm>
            <a:off x="5157788" y="5830888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81" name="Freeform 407"/>
          <p:cNvSpPr>
            <a:spLocks/>
          </p:cNvSpPr>
          <p:nvPr/>
        </p:nvSpPr>
        <p:spPr bwMode="auto">
          <a:xfrm>
            <a:off x="5167313" y="5754688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482" name="Group 609"/>
          <p:cNvGrpSpPr>
            <a:grpSpLocks/>
          </p:cNvGrpSpPr>
          <p:nvPr/>
        </p:nvGrpSpPr>
        <p:grpSpPr bwMode="auto">
          <a:xfrm>
            <a:off x="4767263" y="4395788"/>
            <a:ext cx="3557587" cy="2225675"/>
            <a:chOff x="3003" y="2343"/>
            <a:chExt cx="2241" cy="1402"/>
          </a:xfrm>
        </p:grpSpPr>
        <p:sp>
          <p:nvSpPr>
            <p:cNvPr id="46551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2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3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4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5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6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7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8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9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0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1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2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3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4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65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6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7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8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9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0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1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2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3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4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5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6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7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8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9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0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1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2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3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4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5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6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7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88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89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0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1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2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3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4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5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6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7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8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9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0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1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2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3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4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5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6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7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8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9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0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1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2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3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4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5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6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7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8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9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0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1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2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3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4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5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6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7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8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9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0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1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2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3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4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5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6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7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8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9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0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1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2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3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4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5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6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7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8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9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0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1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2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3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4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5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6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7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8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9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0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1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2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3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4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5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6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7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8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9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0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1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2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3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4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5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6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7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8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9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0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1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2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3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4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5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6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7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8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9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0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1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2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3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4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5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6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7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8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9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0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1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2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3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4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5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6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7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8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9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0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1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2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3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4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5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6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7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8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9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0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1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2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3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4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5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6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7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8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9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0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1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2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3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4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5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6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7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8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9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0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1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2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3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4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5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6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7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8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9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50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6483" name="Rectangle 610"/>
          <p:cNvSpPr>
            <a:spLocks noChangeArrowheads="1"/>
          </p:cNvSpPr>
          <p:nvPr/>
        </p:nvSpPr>
        <p:spPr bwMode="auto">
          <a:xfrm>
            <a:off x="8324850" y="54705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4" name="Rectangle 611"/>
          <p:cNvSpPr>
            <a:spLocks noChangeArrowheads="1"/>
          </p:cNvSpPr>
          <p:nvPr/>
        </p:nvSpPr>
        <p:spPr bwMode="auto">
          <a:xfrm>
            <a:off x="8334375" y="54514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5" name="Rectangle 612"/>
          <p:cNvSpPr>
            <a:spLocks noChangeArrowheads="1"/>
          </p:cNvSpPr>
          <p:nvPr/>
        </p:nvSpPr>
        <p:spPr bwMode="auto">
          <a:xfrm>
            <a:off x="8343900" y="54419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6" name="Rectangle 613"/>
          <p:cNvSpPr>
            <a:spLocks noChangeArrowheads="1"/>
          </p:cNvSpPr>
          <p:nvPr/>
        </p:nvSpPr>
        <p:spPr bwMode="auto">
          <a:xfrm>
            <a:off x="8343900" y="54419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7" name="Rectangle 614"/>
          <p:cNvSpPr>
            <a:spLocks noChangeArrowheads="1"/>
          </p:cNvSpPr>
          <p:nvPr/>
        </p:nvSpPr>
        <p:spPr bwMode="auto">
          <a:xfrm>
            <a:off x="8353425" y="542290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8" name="Rectangle 615"/>
          <p:cNvSpPr>
            <a:spLocks noChangeArrowheads="1"/>
          </p:cNvSpPr>
          <p:nvPr/>
        </p:nvSpPr>
        <p:spPr bwMode="auto">
          <a:xfrm>
            <a:off x="8362950" y="540385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9" name="Rectangle 616"/>
          <p:cNvSpPr>
            <a:spLocks noChangeArrowheads="1"/>
          </p:cNvSpPr>
          <p:nvPr/>
        </p:nvSpPr>
        <p:spPr bwMode="auto">
          <a:xfrm>
            <a:off x="8372475" y="53943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0" name="Rectangle 617"/>
          <p:cNvSpPr>
            <a:spLocks noChangeArrowheads="1"/>
          </p:cNvSpPr>
          <p:nvPr/>
        </p:nvSpPr>
        <p:spPr bwMode="auto">
          <a:xfrm>
            <a:off x="8382000" y="538480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1" name="Rectangle 618"/>
          <p:cNvSpPr>
            <a:spLocks noChangeArrowheads="1"/>
          </p:cNvSpPr>
          <p:nvPr/>
        </p:nvSpPr>
        <p:spPr bwMode="auto">
          <a:xfrm>
            <a:off x="8401050" y="534670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2" name="Rectangle 619"/>
          <p:cNvSpPr>
            <a:spLocks noChangeArrowheads="1"/>
          </p:cNvSpPr>
          <p:nvPr/>
        </p:nvSpPr>
        <p:spPr bwMode="auto">
          <a:xfrm>
            <a:off x="8429625" y="52990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3" name="Rectangle 620"/>
          <p:cNvSpPr>
            <a:spLocks noChangeArrowheads="1"/>
          </p:cNvSpPr>
          <p:nvPr/>
        </p:nvSpPr>
        <p:spPr bwMode="auto">
          <a:xfrm>
            <a:off x="8439150" y="52895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4" name="Rectangle 621"/>
          <p:cNvSpPr>
            <a:spLocks noChangeArrowheads="1"/>
          </p:cNvSpPr>
          <p:nvPr/>
        </p:nvSpPr>
        <p:spPr bwMode="auto">
          <a:xfrm>
            <a:off x="8448675" y="527050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5" name="Rectangle 622"/>
          <p:cNvSpPr>
            <a:spLocks noChangeArrowheads="1"/>
          </p:cNvSpPr>
          <p:nvPr/>
        </p:nvSpPr>
        <p:spPr bwMode="auto">
          <a:xfrm>
            <a:off x="8458200" y="525145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6" name="Rectangle 623"/>
          <p:cNvSpPr>
            <a:spLocks noChangeArrowheads="1"/>
          </p:cNvSpPr>
          <p:nvPr/>
        </p:nvSpPr>
        <p:spPr bwMode="auto">
          <a:xfrm>
            <a:off x="8467725" y="52419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7" name="Rectangle 624"/>
          <p:cNvSpPr>
            <a:spLocks noChangeArrowheads="1"/>
          </p:cNvSpPr>
          <p:nvPr/>
        </p:nvSpPr>
        <p:spPr bwMode="auto">
          <a:xfrm>
            <a:off x="8467725" y="52419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8" name="Rectangle 625"/>
          <p:cNvSpPr>
            <a:spLocks noChangeArrowheads="1"/>
          </p:cNvSpPr>
          <p:nvPr/>
        </p:nvSpPr>
        <p:spPr bwMode="auto">
          <a:xfrm>
            <a:off x="8477250" y="52228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9" name="Rectangle 626"/>
          <p:cNvSpPr>
            <a:spLocks noChangeArrowheads="1"/>
          </p:cNvSpPr>
          <p:nvPr/>
        </p:nvSpPr>
        <p:spPr bwMode="auto">
          <a:xfrm>
            <a:off x="8486775" y="52133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0" name="Rectangle 627"/>
          <p:cNvSpPr>
            <a:spLocks noChangeArrowheads="1"/>
          </p:cNvSpPr>
          <p:nvPr/>
        </p:nvSpPr>
        <p:spPr bwMode="auto">
          <a:xfrm>
            <a:off x="8505825" y="51657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1" name="Rectangle 628"/>
          <p:cNvSpPr>
            <a:spLocks noChangeArrowheads="1"/>
          </p:cNvSpPr>
          <p:nvPr/>
        </p:nvSpPr>
        <p:spPr bwMode="auto">
          <a:xfrm>
            <a:off x="8534400" y="51085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2" name="Rectangle 629"/>
          <p:cNvSpPr>
            <a:spLocks noChangeArrowheads="1"/>
          </p:cNvSpPr>
          <p:nvPr/>
        </p:nvSpPr>
        <p:spPr bwMode="auto">
          <a:xfrm>
            <a:off x="8543925" y="508952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3" name="Rectangle 630"/>
          <p:cNvSpPr>
            <a:spLocks noChangeArrowheads="1"/>
          </p:cNvSpPr>
          <p:nvPr/>
        </p:nvSpPr>
        <p:spPr bwMode="auto">
          <a:xfrm>
            <a:off x="8553450" y="50704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4" name="Rectangle 631"/>
          <p:cNvSpPr>
            <a:spLocks noChangeArrowheads="1"/>
          </p:cNvSpPr>
          <p:nvPr/>
        </p:nvSpPr>
        <p:spPr bwMode="auto">
          <a:xfrm>
            <a:off x="8562975" y="505142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5" name="Rectangle 632"/>
          <p:cNvSpPr>
            <a:spLocks noChangeArrowheads="1"/>
          </p:cNvSpPr>
          <p:nvPr/>
        </p:nvSpPr>
        <p:spPr bwMode="auto">
          <a:xfrm>
            <a:off x="8572500" y="50323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6" name="Rectangle 633"/>
          <p:cNvSpPr>
            <a:spLocks noChangeArrowheads="1"/>
          </p:cNvSpPr>
          <p:nvPr/>
        </p:nvSpPr>
        <p:spPr bwMode="auto">
          <a:xfrm>
            <a:off x="8582025" y="50228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7" name="Rectangle 634"/>
          <p:cNvSpPr>
            <a:spLocks noChangeArrowheads="1"/>
          </p:cNvSpPr>
          <p:nvPr/>
        </p:nvSpPr>
        <p:spPr bwMode="auto">
          <a:xfrm>
            <a:off x="8582025" y="50228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8" name="Rectangle 635"/>
          <p:cNvSpPr>
            <a:spLocks noChangeArrowheads="1"/>
          </p:cNvSpPr>
          <p:nvPr/>
        </p:nvSpPr>
        <p:spPr bwMode="auto">
          <a:xfrm>
            <a:off x="8601075" y="49752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9" name="Rectangle 636"/>
          <p:cNvSpPr>
            <a:spLocks noChangeArrowheads="1"/>
          </p:cNvSpPr>
          <p:nvPr/>
        </p:nvSpPr>
        <p:spPr bwMode="auto">
          <a:xfrm>
            <a:off x="8620125" y="49180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0" name="Rectangle 637"/>
          <p:cNvSpPr>
            <a:spLocks noChangeArrowheads="1"/>
          </p:cNvSpPr>
          <p:nvPr/>
        </p:nvSpPr>
        <p:spPr bwMode="auto">
          <a:xfrm>
            <a:off x="8629650" y="489902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1" name="Rectangle 638"/>
          <p:cNvSpPr>
            <a:spLocks noChangeArrowheads="1"/>
          </p:cNvSpPr>
          <p:nvPr/>
        </p:nvSpPr>
        <p:spPr bwMode="auto">
          <a:xfrm>
            <a:off x="8639175" y="4870450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2" name="Rectangle 639"/>
          <p:cNvSpPr>
            <a:spLocks noChangeArrowheads="1"/>
          </p:cNvSpPr>
          <p:nvPr/>
        </p:nvSpPr>
        <p:spPr bwMode="auto">
          <a:xfrm>
            <a:off x="8648700" y="485140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3" name="Rectangle 640"/>
          <p:cNvSpPr>
            <a:spLocks noChangeArrowheads="1"/>
          </p:cNvSpPr>
          <p:nvPr/>
        </p:nvSpPr>
        <p:spPr bwMode="auto">
          <a:xfrm>
            <a:off x="8658225" y="483235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4" name="Rectangle 641"/>
          <p:cNvSpPr>
            <a:spLocks noChangeArrowheads="1"/>
          </p:cNvSpPr>
          <p:nvPr/>
        </p:nvSpPr>
        <p:spPr bwMode="auto">
          <a:xfrm>
            <a:off x="8677275" y="47847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5" name="Rectangle 642"/>
          <p:cNvSpPr>
            <a:spLocks noChangeArrowheads="1"/>
          </p:cNvSpPr>
          <p:nvPr/>
        </p:nvSpPr>
        <p:spPr bwMode="auto">
          <a:xfrm>
            <a:off x="8677275" y="477520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6" name="Rectangle 643"/>
          <p:cNvSpPr>
            <a:spLocks noChangeArrowheads="1"/>
          </p:cNvSpPr>
          <p:nvPr/>
        </p:nvSpPr>
        <p:spPr bwMode="auto">
          <a:xfrm>
            <a:off x="8696325" y="472757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7" name="Rectangle 644"/>
          <p:cNvSpPr>
            <a:spLocks noChangeArrowheads="1"/>
          </p:cNvSpPr>
          <p:nvPr/>
        </p:nvSpPr>
        <p:spPr bwMode="auto">
          <a:xfrm>
            <a:off x="8705850" y="4699000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8" name="Rectangle 645"/>
          <p:cNvSpPr>
            <a:spLocks noChangeArrowheads="1"/>
          </p:cNvSpPr>
          <p:nvPr/>
        </p:nvSpPr>
        <p:spPr bwMode="auto">
          <a:xfrm>
            <a:off x="8715375" y="4670425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9" name="Rectangle 646"/>
          <p:cNvSpPr>
            <a:spLocks noChangeArrowheads="1"/>
          </p:cNvSpPr>
          <p:nvPr/>
        </p:nvSpPr>
        <p:spPr bwMode="auto">
          <a:xfrm>
            <a:off x="8724900" y="4652963"/>
            <a:ext cx="9525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0" name="Rectangle 647"/>
          <p:cNvSpPr>
            <a:spLocks noChangeArrowheads="1"/>
          </p:cNvSpPr>
          <p:nvPr/>
        </p:nvSpPr>
        <p:spPr bwMode="auto">
          <a:xfrm>
            <a:off x="8734425" y="4633913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1" name="Rectangle 648"/>
          <p:cNvSpPr>
            <a:spLocks noChangeArrowheads="1"/>
          </p:cNvSpPr>
          <p:nvPr/>
        </p:nvSpPr>
        <p:spPr bwMode="auto">
          <a:xfrm>
            <a:off x="8753475" y="458628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2" name="Rectangle 649"/>
          <p:cNvSpPr>
            <a:spLocks noChangeArrowheads="1"/>
          </p:cNvSpPr>
          <p:nvPr/>
        </p:nvSpPr>
        <p:spPr bwMode="auto">
          <a:xfrm>
            <a:off x="8772525" y="4529138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3" name="Rectangle 650"/>
          <p:cNvSpPr>
            <a:spLocks noChangeArrowheads="1"/>
          </p:cNvSpPr>
          <p:nvPr/>
        </p:nvSpPr>
        <p:spPr bwMode="auto">
          <a:xfrm>
            <a:off x="8772525" y="4519613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4" name="Rectangle 651"/>
          <p:cNvSpPr>
            <a:spLocks noChangeArrowheads="1"/>
          </p:cNvSpPr>
          <p:nvPr/>
        </p:nvSpPr>
        <p:spPr bwMode="auto">
          <a:xfrm>
            <a:off x="8782050" y="4491038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5" name="Rectangle 652"/>
          <p:cNvSpPr>
            <a:spLocks noChangeArrowheads="1"/>
          </p:cNvSpPr>
          <p:nvPr/>
        </p:nvSpPr>
        <p:spPr bwMode="auto">
          <a:xfrm>
            <a:off x="8791575" y="4452938"/>
            <a:ext cx="9525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6" name="Rectangle 653"/>
          <p:cNvSpPr>
            <a:spLocks noChangeArrowheads="1"/>
          </p:cNvSpPr>
          <p:nvPr/>
        </p:nvSpPr>
        <p:spPr bwMode="auto">
          <a:xfrm>
            <a:off x="8801100" y="4443413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7" name="Rectangle 654"/>
          <p:cNvSpPr>
            <a:spLocks noChangeArrowheads="1"/>
          </p:cNvSpPr>
          <p:nvPr/>
        </p:nvSpPr>
        <p:spPr bwMode="auto">
          <a:xfrm>
            <a:off x="8810625" y="439578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8" name="Rectangle 655"/>
          <p:cNvSpPr>
            <a:spLocks noChangeArrowheads="1"/>
          </p:cNvSpPr>
          <p:nvPr/>
        </p:nvSpPr>
        <p:spPr bwMode="auto">
          <a:xfrm>
            <a:off x="8829675" y="4338638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9" name="Rectangle 656"/>
          <p:cNvSpPr>
            <a:spLocks noChangeArrowheads="1"/>
          </p:cNvSpPr>
          <p:nvPr/>
        </p:nvSpPr>
        <p:spPr bwMode="auto">
          <a:xfrm>
            <a:off x="8839200" y="4300538"/>
            <a:ext cx="9525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0" name="Rectangle 657"/>
          <p:cNvSpPr>
            <a:spLocks noChangeArrowheads="1"/>
          </p:cNvSpPr>
          <p:nvPr/>
        </p:nvSpPr>
        <p:spPr bwMode="auto">
          <a:xfrm>
            <a:off x="8848725" y="4271963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1" name="Rectangle 658"/>
          <p:cNvSpPr>
            <a:spLocks noChangeArrowheads="1"/>
          </p:cNvSpPr>
          <p:nvPr/>
        </p:nvSpPr>
        <p:spPr bwMode="auto">
          <a:xfrm>
            <a:off x="8858250" y="4252913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2" name="Rectangle 659"/>
          <p:cNvSpPr>
            <a:spLocks noChangeArrowheads="1"/>
          </p:cNvSpPr>
          <p:nvPr/>
        </p:nvSpPr>
        <p:spPr bwMode="auto">
          <a:xfrm>
            <a:off x="123825" y="161925"/>
            <a:ext cx="256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Design of Retaining Wall </a:t>
            </a:r>
            <a:endParaRPr lang="en-US" altLang="en-US"/>
          </a:p>
        </p:txBody>
      </p:sp>
      <p:sp>
        <p:nvSpPr>
          <p:cNvPr id="46533" name="Rectangle 660"/>
          <p:cNvSpPr>
            <a:spLocks noChangeArrowheads="1"/>
          </p:cNvSpPr>
          <p:nvPr/>
        </p:nvSpPr>
        <p:spPr bwMode="auto">
          <a:xfrm>
            <a:off x="123825" y="627063"/>
            <a:ext cx="1749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chemeClr val="hlink"/>
                </a:solidFill>
              </a:rPr>
              <a:t>1- External Stability</a:t>
            </a:r>
          </a:p>
          <a:p>
            <a:pPr algn="l" eaLnBrk="1" hangingPunct="1"/>
            <a:r>
              <a:rPr lang="en-US" altLang="en-US" sz="1600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6534" name="Rectangle 663"/>
          <p:cNvSpPr>
            <a:spLocks noChangeArrowheads="1"/>
          </p:cNvSpPr>
          <p:nvPr/>
        </p:nvSpPr>
        <p:spPr bwMode="auto">
          <a:xfrm>
            <a:off x="242888" y="1522413"/>
            <a:ext cx="1738312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solidFill>
                  <a:schemeClr val="hlink"/>
                </a:solidFill>
              </a:rPr>
              <a:t>1. External Stability</a:t>
            </a:r>
            <a:endParaRPr lang="en-US" altLang="en-US" sz="1600">
              <a:solidFill>
                <a:schemeClr val="hlink"/>
              </a:solidFill>
            </a:endParaRP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1- Sliding</a:t>
            </a: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2- Overturning</a:t>
            </a: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3- Settlement</a:t>
            </a: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4- Overall Failure</a:t>
            </a:r>
            <a:endParaRPr lang="en-US" altLang="en-US" sz="1600"/>
          </a:p>
          <a:p>
            <a:pPr algn="l" eaLnBrk="1" hangingPunct="1"/>
            <a:endParaRPr lang="en-US" altLang="en-US" i="1">
              <a:solidFill>
                <a:srgbClr val="000000"/>
              </a:solidFill>
            </a:endParaRPr>
          </a:p>
        </p:txBody>
      </p:sp>
      <p:sp>
        <p:nvSpPr>
          <p:cNvPr id="46535" name="Freeform 667"/>
          <p:cNvSpPr>
            <a:spLocks/>
          </p:cNvSpPr>
          <p:nvPr/>
        </p:nvSpPr>
        <p:spPr bwMode="auto">
          <a:xfrm>
            <a:off x="6945313" y="2597150"/>
            <a:ext cx="190500" cy="17145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36" name="Rectangle 668"/>
          <p:cNvSpPr>
            <a:spLocks noChangeArrowheads="1"/>
          </p:cNvSpPr>
          <p:nvPr/>
        </p:nvSpPr>
        <p:spPr bwMode="auto">
          <a:xfrm>
            <a:off x="7088188" y="2663825"/>
            <a:ext cx="571500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7" name="Freeform 669"/>
          <p:cNvSpPr>
            <a:spLocks/>
          </p:cNvSpPr>
          <p:nvPr/>
        </p:nvSpPr>
        <p:spPr bwMode="auto">
          <a:xfrm>
            <a:off x="3359150" y="2597150"/>
            <a:ext cx="188913" cy="171450"/>
          </a:xfrm>
          <a:custGeom>
            <a:avLst/>
            <a:gdLst>
              <a:gd name="T0" fmla="*/ 0 w 119"/>
              <a:gd name="T1" fmla="*/ 85725 h 108"/>
              <a:gd name="T2" fmla="*/ 188913 w 119"/>
              <a:gd name="T3" fmla="*/ 0 h 108"/>
              <a:gd name="T4" fmla="*/ 152400 w 119"/>
              <a:gd name="T5" fmla="*/ 85725 h 108"/>
              <a:gd name="T6" fmla="*/ 188913 w 119"/>
              <a:gd name="T7" fmla="*/ 171450 h 108"/>
              <a:gd name="T8" fmla="*/ 0 w 119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" h="108">
                <a:moveTo>
                  <a:pt x="0" y="54"/>
                </a:moveTo>
                <a:lnTo>
                  <a:pt x="119" y="0"/>
                </a:lnTo>
                <a:lnTo>
                  <a:pt x="96" y="54"/>
                </a:lnTo>
                <a:lnTo>
                  <a:pt x="119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38" name="Rectangle 670"/>
          <p:cNvSpPr>
            <a:spLocks noChangeArrowheads="1"/>
          </p:cNvSpPr>
          <p:nvPr/>
        </p:nvSpPr>
        <p:spPr bwMode="auto">
          <a:xfrm>
            <a:off x="3502025" y="2663825"/>
            <a:ext cx="560388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9" name="Freeform 671"/>
          <p:cNvSpPr>
            <a:spLocks/>
          </p:cNvSpPr>
          <p:nvPr/>
        </p:nvSpPr>
        <p:spPr bwMode="auto">
          <a:xfrm>
            <a:off x="3340100" y="5356225"/>
            <a:ext cx="190500" cy="17145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0" name="Rectangle 672"/>
          <p:cNvSpPr>
            <a:spLocks noChangeArrowheads="1"/>
          </p:cNvSpPr>
          <p:nvPr/>
        </p:nvSpPr>
        <p:spPr bwMode="auto">
          <a:xfrm>
            <a:off x="3482975" y="5422900"/>
            <a:ext cx="560388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41" name="Rectangle 673"/>
          <p:cNvSpPr>
            <a:spLocks noChangeArrowheads="1"/>
          </p:cNvSpPr>
          <p:nvPr/>
        </p:nvSpPr>
        <p:spPr bwMode="auto">
          <a:xfrm>
            <a:off x="3444875" y="118903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1</a:t>
            </a:r>
            <a:endParaRPr lang="en-US" altLang="en-US"/>
          </a:p>
        </p:txBody>
      </p:sp>
      <p:sp>
        <p:nvSpPr>
          <p:cNvPr id="46542" name="Freeform 674"/>
          <p:cNvSpPr>
            <a:spLocks/>
          </p:cNvSpPr>
          <p:nvPr/>
        </p:nvSpPr>
        <p:spPr bwMode="auto">
          <a:xfrm>
            <a:off x="3321050" y="1133475"/>
            <a:ext cx="360363" cy="360363"/>
          </a:xfrm>
          <a:custGeom>
            <a:avLst/>
            <a:gdLst>
              <a:gd name="T0" fmla="*/ 0 w 227"/>
              <a:gd name="T1" fmla="*/ 180975 h 227"/>
              <a:gd name="T2" fmla="*/ 0 w 227"/>
              <a:gd name="T3" fmla="*/ 142875 h 227"/>
              <a:gd name="T4" fmla="*/ 19050 w 227"/>
              <a:gd name="T5" fmla="*/ 104775 h 227"/>
              <a:gd name="T6" fmla="*/ 28575 w 227"/>
              <a:gd name="T7" fmla="*/ 76200 h 227"/>
              <a:gd name="T8" fmla="*/ 57150 w 227"/>
              <a:gd name="T9" fmla="*/ 47625 h 227"/>
              <a:gd name="T10" fmla="*/ 114300 w 227"/>
              <a:gd name="T11" fmla="*/ 9525 h 227"/>
              <a:gd name="T12" fmla="*/ 180975 w 227"/>
              <a:gd name="T13" fmla="*/ 0 h 227"/>
              <a:gd name="T14" fmla="*/ 246063 w 227"/>
              <a:gd name="T15" fmla="*/ 9525 h 227"/>
              <a:gd name="T16" fmla="*/ 303213 w 227"/>
              <a:gd name="T17" fmla="*/ 47625 h 227"/>
              <a:gd name="T18" fmla="*/ 331788 w 227"/>
              <a:gd name="T19" fmla="*/ 76200 h 227"/>
              <a:gd name="T20" fmla="*/ 341313 w 227"/>
              <a:gd name="T21" fmla="*/ 104775 h 227"/>
              <a:gd name="T22" fmla="*/ 360363 w 227"/>
              <a:gd name="T23" fmla="*/ 142875 h 227"/>
              <a:gd name="T24" fmla="*/ 360363 w 227"/>
              <a:gd name="T25" fmla="*/ 180975 h 227"/>
              <a:gd name="T26" fmla="*/ 341313 w 227"/>
              <a:gd name="T27" fmla="*/ 246063 h 227"/>
              <a:gd name="T28" fmla="*/ 303213 w 227"/>
              <a:gd name="T29" fmla="*/ 303213 h 227"/>
              <a:gd name="T30" fmla="*/ 246063 w 227"/>
              <a:gd name="T31" fmla="*/ 341313 h 227"/>
              <a:gd name="T32" fmla="*/ 180975 w 227"/>
              <a:gd name="T33" fmla="*/ 360363 h 227"/>
              <a:gd name="T34" fmla="*/ 114300 w 227"/>
              <a:gd name="T35" fmla="*/ 341313 h 227"/>
              <a:gd name="T36" fmla="*/ 57150 w 227"/>
              <a:gd name="T37" fmla="*/ 303213 h 227"/>
              <a:gd name="T38" fmla="*/ 19050 w 227"/>
              <a:gd name="T39" fmla="*/ 246063 h 227"/>
              <a:gd name="T40" fmla="*/ 0 w 227"/>
              <a:gd name="T41" fmla="*/ 180975 h 22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7" h="227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55" y="6"/>
                </a:lnTo>
                <a:lnTo>
                  <a:pt x="191" y="30"/>
                </a:lnTo>
                <a:lnTo>
                  <a:pt x="209" y="48"/>
                </a:lnTo>
                <a:lnTo>
                  <a:pt x="215" y="66"/>
                </a:lnTo>
                <a:lnTo>
                  <a:pt x="227" y="90"/>
                </a:lnTo>
                <a:lnTo>
                  <a:pt x="227" y="114"/>
                </a:lnTo>
                <a:lnTo>
                  <a:pt x="215" y="155"/>
                </a:lnTo>
                <a:lnTo>
                  <a:pt x="191" y="191"/>
                </a:lnTo>
                <a:lnTo>
                  <a:pt x="155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3" name="Rectangle 675"/>
          <p:cNvSpPr>
            <a:spLocks noChangeArrowheads="1"/>
          </p:cNvSpPr>
          <p:nvPr/>
        </p:nvSpPr>
        <p:spPr bwMode="auto">
          <a:xfrm>
            <a:off x="7011988" y="120808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2</a:t>
            </a:r>
            <a:endParaRPr lang="en-US" altLang="en-US"/>
          </a:p>
        </p:txBody>
      </p:sp>
      <p:sp>
        <p:nvSpPr>
          <p:cNvPr id="46544" name="Freeform 676"/>
          <p:cNvSpPr>
            <a:spLocks/>
          </p:cNvSpPr>
          <p:nvPr/>
        </p:nvSpPr>
        <p:spPr bwMode="auto">
          <a:xfrm>
            <a:off x="6888163" y="1152525"/>
            <a:ext cx="361950" cy="360363"/>
          </a:xfrm>
          <a:custGeom>
            <a:avLst/>
            <a:gdLst>
              <a:gd name="T0" fmla="*/ 0 w 228"/>
              <a:gd name="T1" fmla="*/ 180975 h 227"/>
              <a:gd name="T2" fmla="*/ 19050 w 228"/>
              <a:gd name="T3" fmla="*/ 114300 h 227"/>
              <a:gd name="T4" fmla="*/ 57150 w 228"/>
              <a:gd name="T5" fmla="*/ 57150 h 227"/>
              <a:gd name="T6" fmla="*/ 114300 w 228"/>
              <a:gd name="T7" fmla="*/ 19050 h 227"/>
              <a:gd name="T8" fmla="*/ 180975 w 228"/>
              <a:gd name="T9" fmla="*/ 0 h 227"/>
              <a:gd name="T10" fmla="*/ 247650 w 228"/>
              <a:gd name="T11" fmla="*/ 19050 h 227"/>
              <a:gd name="T12" fmla="*/ 304800 w 228"/>
              <a:gd name="T13" fmla="*/ 57150 h 227"/>
              <a:gd name="T14" fmla="*/ 342900 w 228"/>
              <a:gd name="T15" fmla="*/ 114300 h 227"/>
              <a:gd name="T16" fmla="*/ 361950 w 228"/>
              <a:gd name="T17" fmla="*/ 180975 h 227"/>
              <a:gd name="T18" fmla="*/ 342900 w 228"/>
              <a:gd name="T19" fmla="*/ 246063 h 227"/>
              <a:gd name="T20" fmla="*/ 304800 w 228"/>
              <a:gd name="T21" fmla="*/ 303213 h 227"/>
              <a:gd name="T22" fmla="*/ 247650 w 228"/>
              <a:gd name="T23" fmla="*/ 341313 h 227"/>
              <a:gd name="T24" fmla="*/ 180975 w 228"/>
              <a:gd name="T25" fmla="*/ 360363 h 227"/>
              <a:gd name="T26" fmla="*/ 114300 w 228"/>
              <a:gd name="T27" fmla="*/ 341313 h 227"/>
              <a:gd name="T28" fmla="*/ 57150 w 228"/>
              <a:gd name="T29" fmla="*/ 303213 h 227"/>
              <a:gd name="T30" fmla="*/ 19050 w 228"/>
              <a:gd name="T31" fmla="*/ 246063 h 227"/>
              <a:gd name="T32" fmla="*/ 0 w 228"/>
              <a:gd name="T33" fmla="*/ 180975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5" name="Rectangle 677"/>
          <p:cNvSpPr>
            <a:spLocks noChangeArrowheads="1"/>
          </p:cNvSpPr>
          <p:nvPr/>
        </p:nvSpPr>
        <p:spPr bwMode="auto">
          <a:xfrm>
            <a:off x="3625850" y="3890963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3</a:t>
            </a:r>
            <a:endParaRPr lang="en-US" altLang="en-US"/>
          </a:p>
        </p:txBody>
      </p:sp>
      <p:sp>
        <p:nvSpPr>
          <p:cNvPr id="46546" name="Freeform 678"/>
          <p:cNvSpPr>
            <a:spLocks/>
          </p:cNvSpPr>
          <p:nvPr/>
        </p:nvSpPr>
        <p:spPr bwMode="auto">
          <a:xfrm>
            <a:off x="3502025" y="3833813"/>
            <a:ext cx="360363" cy="361950"/>
          </a:xfrm>
          <a:custGeom>
            <a:avLst/>
            <a:gdLst>
              <a:gd name="T0" fmla="*/ 0 w 227"/>
              <a:gd name="T1" fmla="*/ 180975 h 228"/>
              <a:gd name="T2" fmla="*/ 19050 w 227"/>
              <a:gd name="T3" fmla="*/ 114300 h 228"/>
              <a:gd name="T4" fmla="*/ 57150 w 227"/>
              <a:gd name="T5" fmla="*/ 57150 h 228"/>
              <a:gd name="T6" fmla="*/ 114300 w 227"/>
              <a:gd name="T7" fmla="*/ 19050 h 228"/>
              <a:gd name="T8" fmla="*/ 180975 w 227"/>
              <a:gd name="T9" fmla="*/ 0 h 228"/>
              <a:gd name="T10" fmla="*/ 219075 w 227"/>
              <a:gd name="T11" fmla="*/ 0 h 228"/>
              <a:gd name="T12" fmla="*/ 257175 w 227"/>
              <a:gd name="T13" fmla="*/ 19050 h 228"/>
              <a:gd name="T14" fmla="*/ 285750 w 227"/>
              <a:gd name="T15" fmla="*/ 28575 h 228"/>
              <a:gd name="T16" fmla="*/ 314325 w 227"/>
              <a:gd name="T17" fmla="*/ 57150 h 228"/>
              <a:gd name="T18" fmla="*/ 350838 w 227"/>
              <a:gd name="T19" fmla="*/ 114300 h 228"/>
              <a:gd name="T20" fmla="*/ 360363 w 227"/>
              <a:gd name="T21" fmla="*/ 180975 h 228"/>
              <a:gd name="T22" fmla="*/ 360363 w 227"/>
              <a:gd name="T23" fmla="*/ 219075 h 228"/>
              <a:gd name="T24" fmla="*/ 350838 w 227"/>
              <a:gd name="T25" fmla="*/ 257175 h 228"/>
              <a:gd name="T26" fmla="*/ 314325 w 227"/>
              <a:gd name="T27" fmla="*/ 314325 h 228"/>
              <a:gd name="T28" fmla="*/ 257175 w 227"/>
              <a:gd name="T29" fmla="*/ 352425 h 228"/>
              <a:gd name="T30" fmla="*/ 219075 w 227"/>
              <a:gd name="T31" fmla="*/ 361950 h 228"/>
              <a:gd name="T32" fmla="*/ 180975 w 227"/>
              <a:gd name="T33" fmla="*/ 361950 h 228"/>
              <a:gd name="T34" fmla="*/ 114300 w 227"/>
              <a:gd name="T35" fmla="*/ 352425 h 228"/>
              <a:gd name="T36" fmla="*/ 57150 w 227"/>
              <a:gd name="T37" fmla="*/ 314325 h 228"/>
              <a:gd name="T38" fmla="*/ 28575 w 227"/>
              <a:gd name="T39" fmla="*/ 285750 h 228"/>
              <a:gd name="T40" fmla="*/ 19050 w 227"/>
              <a:gd name="T41" fmla="*/ 257175 h 228"/>
              <a:gd name="T42" fmla="*/ 0 w 227"/>
              <a:gd name="T43" fmla="*/ 219075 h 228"/>
              <a:gd name="T44" fmla="*/ 0 w 227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7" name="Rectangle 679"/>
          <p:cNvSpPr>
            <a:spLocks noChangeArrowheads="1"/>
          </p:cNvSpPr>
          <p:nvPr/>
        </p:nvSpPr>
        <p:spPr bwMode="auto">
          <a:xfrm>
            <a:off x="7721600" y="38766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4</a:t>
            </a:r>
            <a:endParaRPr lang="en-US" altLang="en-US"/>
          </a:p>
        </p:txBody>
      </p:sp>
      <p:sp>
        <p:nvSpPr>
          <p:cNvPr id="46548" name="Freeform 680"/>
          <p:cNvSpPr>
            <a:spLocks/>
          </p:cNvSpPr>
          <p:nvPr/>
        </p:nvSpPr>
        <p:spPr bwMode="auto">
          <a:xfrm>
            <a:off x="7602538" y="3862388"/>
            <a:ext cx="361950" cy="361950"/>
          </a:xfrm>
          <a:custGeom>
            <a:avLst/>
            <a:gdLst>
              <a:gd name="T0" fmla="*/ 0 w 228"/>
              <a:gd name="T1" fmla="*/ 180975 h 228"/>
              <a:gd name="T2" fmla="*/ 0 w 228"/>
              <a:gd name="T3" fmla="*/ 142875 h 228"/>
              <a:gd name="T4" fmla="*/ 19050 w 228"/>
              <a:gd name="T5" fmla="*/ 104775 h 228"/>
              <a:gd name="T6" fmla="*/ 28575 w 228"/>
              <a:gd name="T7" fmla="*/ 76200 h 228"/>
              <a:gd name="T8" fmla="*/ 57150 w 228"/>
              <a:gd name="T9" fmla="*/ 47625 h 228"/>
              <a:gd name="T10" fmla="*/ 114300 w 228"/>
              <a:gd name="T11" fmla="*/ 9525 h 228"/>
              <a:gd name="T12" fmla="*/ 180975 w 228"/>
              <a:gd name="T13" fmla="*/ 0 h 228"/>
              <a:gd name="T14" fmla="*/ 219075 w 228"/>
              <a:gd name="T15" fmla="*/ 0 h 228"/>
              <a:gd name="T16" fmla="*/ 257175 w 228"/>
              <a:gd name="T17" fmla="*/ 9525 h 228"/>
              <a:gd name="T18" fmla="*/ 314325 w 228"/>
              <a:gd name="T19" fmla="*/ 47625 h 228"/>
              <a:gd name="T20" fmla="*/ 352425 w 228"/>
              <a:gd name="T21" fmla="*/ 104775 h 228"/>
              <a:gd name="T22" fmla="*/ 361950 w 228"/>
              <a:gd name="T23" fmla="*/ 142875 h 228"/>
              <a:gd name="T24" fmla="*/ 361950 w 228"/>
              <a:gd name="T25" fmla="*/ 180975 h 228"/>
              <a:gd name="T26" fmla="*/ 352425 w 228"/>
              <a:gd name="T27" fmla="*/ 247650 h 228"/>
              <a:gd name="T28" fmla="*/ 314325 w 228"/>
              <a:gd name="T29" fmla="*/ 304800 h 228"/>
              <a:gd name="T30" fmla="*/ 285750 w 228"/>
              <a:gd name="T31" fmla="*/ 333375 h 228"/>
              <a:gd name="T32" fmla="*/ 257175 w 228"/>
              <a:gd name="T33" fmla="*/ 342900 h 228"/>
              <a:gd name="T34" fmla="*/ 219075 w 228"/>
              <a:gd name="T35" fmla="*/ 361950 h 228"/>
              <a:gd name="T36" fmla="*/ 180975 w 228"/>
              <a:gd name="T37" fmla="*/ 361950 h 228"/>
              <a:gd name="T38" fmla="*/ 114300 w 228"/>
              <a:gd name="T39" fmla="*/ 342900 h 228"/>
              <a:gd name="T40" fmla="*/ 57150 w 228"/>
              <a:gd name="T41" fmla="*/ 304800 h 228"/>
              <a:gd name="T42" fmla="*/ 19050 w 228"/>
              <a:gd name="T43" fmla="*/ 247650 h 228"/>
              <a:gd name="T44" fmla="*/ 0 w 228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9" name="Rectangle 681"/>
          <p:cNvSpPr>
            <a:spLocks noChangeArrowheads="1"/>
          </p:cNvSpPr>
          <p:nvPr/>
        </p:nvSpPr>
        <p:spPr bwMode="auto">
          <a:xfrm>
            <a:off x="7391400" y="6629400"/>
            <a:ext cx="1608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 i="1">
                <a:solidFill>
                  <a:srgbClr val="000000"/>
                </a:solidFill>
              </a:rPr>
              <a:t>By Kamal Tawfiq, Ph.D., P.E</a:t>
            </a:r>
            <a:endParaRPr lang="en-US" altLang="en-US"/>
          </a:p>
        </p:txBody>
      </p:sp>
      <p:pic>
        <p:nvPicPr>
          <p:cNvPr id="46550" name="Picture 682" descr="Sliding Failure"/>
          <p:cNvPicPr>
            <a:picLocks noChangeAspect="1" noChangeArrowheads="1"/>
          </p:cNvPicPr>
          <p:nvPr/>
        </p:nvPicPr>
        <p:blipFill>
          <a:blip r:embed="rId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419225"/>
            <a:ext cx="10001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659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Common Proportions  of Cantilever Wall 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360990" y="791661"/>
            <a:ext cx="5889569" cy="5226842"/>
            <a:chOff x="1360990" y="791661"/>
            <a:chExt cx="5889569" cy="5226842"/>
          </a:xfrm>
        </p:grpSpPr>
        <p:sp>
          <p:nvSpPr>
            <p:cNvPr id="4" name="Rectangle 3"/>
            <p:cNvSpPr/>
            <p:nvPr/>
          </p:nvSpPr>
          <p:spPr>
            <a:xfrm>
              <a:off x="3051606" y="4795818"/>
              <a:ext cx="2408791" cy="3803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7551" y="1433122"/>
              <a:ext cx="0" cy="260039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435" y="3116139"/>
              <a:ext cx="3237137" cy="13113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4918" y="3124733"/>
              <a:ext cx="3232678" cy="1094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60518" y="802510"/>
              <a:ext cx="2408791" cy="760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91" y="4612510"/>
              <a:ext cx="175260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62" y="5176133"/>
              <a:ext cx="153287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4508" y="4413221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4506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6370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5161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06" y="5556448"/>
              <a:ext cx="2408791" cy="3963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5918" y="1260620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0" y="1266971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87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6511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899685" y="4574967"/>
              <a:ext cx="309008" cy="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648" y="3831203"/>
              <a:ext cx="850498" cy="711641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248" y="2327733"/>
              <a:ext cx="551269" cy="49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60397" y="4795818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60397" y="5176133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89221" y="460536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89221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098" y="3882462"/>
              <a:ext cx="950788" cy="87592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511"/>
              <a:ext cx="251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985" y="3371880"/>
              <a:ext cx="3613944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428903" y="3147349"/>
              <a:ext cx="3289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2060"/>
                  </a:solidFill>
                </a:rPr>
                <a:t>H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18211" y="4698236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2060"/>
                  </a:solidFill>
                </a:rPr>
                <a:t>D</a:t>
              </a:r>
              <a:r>
                <a:rPr lang="en-US" baseline="-25000" smtClean="0">
                  <a:solidFill>
                    <a:srgbClr val="002060"/>
                  </a:solidFill>
                </a:rPr>
                <a:t>f</a:t>
              </a:r>
              <a:endParaRPr lang="en-US" baseline="-25000">
                <a:solidFill>
                  <a:srgbClr val="00206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23161" y="5279261"/>
              <a:ext cx="1140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smtClean="0">
                  <a:solidFill>
                    <a:srgbClr val="002060"/>
                  </a:solidFill>
                </a:rPr>
                <a:t>B = 0.4 to 0.7 H</a:t>
              </a:r>
              <a:endParaRPr lang="en-US" baseline="-25000">
                <a:solidFill>
                  <a:srgbClr val="00206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1024" y="4826824"/>
              <a:ext cx="1579535" cy="2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-25000" smtClean="0">
                  <a:solidFill>
                    <a:srgbClr val="002060"/>
                  </a:solidFill>
                </a:rPr>
                <a:t>Thickness = H/12 to H/10</a:t>
              </a:r>
              <a:endParaRPr lang="en-US" sz="1600" baseline="-25000">
                <a:solidFill>
                  <a:srgbClr val="00206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25865" y="2065174"/>
              <a:ext cx="1898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2060"/>
                  </a:solidFill>
                </a:rPr>
                <a:t>Minimum batter = 1/50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04315" y="791661"/>
              <a:ext cx="2076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2060"/>
                  </a:solidFill>
                </a:rPr>
                <a:t>12 in Preferable minimum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8949" y="3238194"/>
              <a:ext cx="10549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2060"/>
                  </a:solidFill>
                </a:rPr>
                <a:t>Toe Slab</a:t>
              </a:r>
            </a:p>
            <a:p>
              <a:r>
                <a:rPr lang="en-US" sz="1400" smtClean="0">
                  <a:solidFill>
                    <a:srgbClr val="002060"/>
                  </a:solidFill>
                </a:rPr>
                <a:t>H/10 to H/8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03696" y="3355875"/>
              <a:ext cx="1146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002060"/>
                  </a:solidFill>
                </a:rPr>
                <a:t>Thickness</a:t>
              </a:r>
            </a:p>
            <a:p>
              <a:pPr algn="ctr"/>
              <a:r>
                <a:rPr lang="en-US" sz="1400" smtClean="0">
                  <a:solidFill>
                    <a:srgbClr val="002060"/>
                  </a:solidFill>
                </a:rPr>
                <a:t>H/12 to H/10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667" y="3912243"/>
              <a:ext cx="925975" cy="87967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691437" y="3632345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50"/>
                  </a:solidFill>
                </a:rPr>
                <a:t>Heel of Slab</a:t>
              </a:r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07" y="5188464"/>
              <a:ext cx="546265" cy="4868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1220" y="5649171"/>
              <a:ext cx="1593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50"/>
                  </a:solidFill>
                </a:rPr>
                <a:t>Base of footing</a:t>
              </a:r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539" y="2932153"/>
              <a:ext cx="807522" cy="9500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77321" y="2552142"/>
              <a:ext cx="8894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50"/>
                  </a:solidFill>
                </a:rPr>
                <a:t>Vertical</a:t>
              </a:r>
            </a:p>
            <a:p>
              <a:r>
                <a:rPr lang="en-US" smtClean="0">
                  <a:solidFill>
                    <a:srgbClr val="00B050"/>
                  </a:solidFill>
                </a:rPr>
                <a:t>Stem</a:t>
              </a:r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6675" y="4587508"/>
              <a:ext cx="61912" cy="5000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007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457200" y="1143000"/>
            <a:ext cx="4191000" cy="4191054"/>
            <a:chOff x="4724400" y="1164493"/>
            <a:chExt cx="4191000" cy="4191054"/>
          </a:xfrm>
        </p:grpSpPr>
        <p:grpSp>
          <p:nvGrpSpPr>
            <p:cNvPr id="24" name="Group 23"/>
            <p:cNvGrpSpPr/>
            <p:nvPr/>
          </p:nvGrpSpPr>
          <p:grpSpPr>
            <a:xfrm>
              <a:off x="5791200" y="1600200"/>
              <a:ext cx="1524000" cy="2667000"/>
              <a:chOff x="5791200" y="1600200"/>
              <a:chExt cx="1524000" cy="26670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324600" y="1600200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372100" y="2781300"/>
                <a:ext cx="2362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553200" y="3962400"/>
                <a:ext cx="76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7162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>
                <a:off x="5791200" y="4267200"/>
                <a:ext cx="15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5638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5105400" y="2743200"/>
                <a:ext cx="2362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5791200" y="39624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53200" y="1600200"/>
              <a:ext cx="2362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4724400" y="3733799"/>
              <a:ext cx="1524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1722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4008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19800" y="1371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6553200" y="13716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638800" y="3505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91400" y="4267200"/>
              <a:ext cx="106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819900" y="2933700"/>
              <a:ext cx="2667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91400" y="39624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7505700" y="38473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7506494" y="4381500"/>
              <a:ext cx="22780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62600" y="35052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257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219700" y="4000500"/>
              <a:ext cx="533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600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124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791200" y="4495800"/>
              <a:ext cx="1524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6248400" y="350520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>
              <a:off x="6553200" y="3810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019800" y="3810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6269888" y="1717461"/>
              <a:ext cx="45719" cy="1650970"/>
              <a:chOff x="6172200" y="2362200"/>
              <a:chExt cx="152400" cy="7620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5263644" y="3387968"/>
              <a:ext cx="3962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B/3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150316" y="3884245"/>
              <a:ext cx="5004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&gt;1m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11808" y="3618524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H/12 to H/10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69193" y="4443047"/>
              <a:ext cx="8963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H/12 to H/8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72547" y="4306293"/>
              <a:ext cx="105189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0.4 H to 0.7 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35254" y="1164493"/>
              <a:ext cx="11592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0.25 m to 0.4 m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747" y="2665047"/>
              <a:ext cx="2872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05231" y="4986215"/>
              <a:ext cx="2530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Cantilever Retaining Wall</a:t>
              </a:r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800600" y="1143000"/>
            <a:ext cx="3964353" cy="4222317"/>
            <a:chOff x="226647" y="1168399"/>
            <a:chExt cx="3964353" cy="4222317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2600" y="1600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1143000" y="2438400"/>
              <a:ext cx="22860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590800" y="3886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6289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219200" y="4267200"/>
              <a:ext cx="16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10287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2192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33400" y="2667000"/>
              <a:ext cx="2286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47091" y="1744815"/>
              <a:ext cx="103556" cy="1326632"/>
              <a:chOff x="6172200" y="2362200"/>
              <a:chExt cx="152400" cy="7620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1981200" y="16002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7200" y="3657600"/>
              <a:ext cx="1143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383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8669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0800000">
              <a:off x="19812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13716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24894" y="2933700"/>
              <a:ext cx="26662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2672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6289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1028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>
              <a:off x="685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 flipH="1" flipV="1">
              <a:off x="609600" y="3962400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990600" y="34290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1637325" y="3429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838200" y="34290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8956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2933700" y="3771900"/>
              <a:ext cx="2293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857500" y="44577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1219200" y="4495800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547447" y="153181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375505" y="2059352"/>
              <a:ext cx="367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48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6647" y="3290277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D/2 to D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020272" y="1168399"/>
              <a:ext cx="10278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0.3 m to H/12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20809" y="2786186"/>
              <a:ext cx="2872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04439" y="4349283"/>
              <a:ext cx="105189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0.5 H to 0.7 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915136" y="4431324"/>
              <a:ext cx="107914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D = H/8 to H/6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1305" y="3833445"/>
              <a:ext cx="5004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&gt;1m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6123" y="5021384"/>
              <a:ext cx="2248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Gravity Retaining Wall</a:t>
              </a:r>
              <a:endParaRPr lang="en-US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3276600" y="304800"/>
            <a:ext cx="25891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Dimensions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620000" y="6477000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Kamal Tawfiq, 2011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74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1609725"/>
            <a:ext cx="48863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Counterfort Retaining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92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398463" y="247650"/>
          <a:ext cx="8505825" cy="613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Drawing" r:id="rId3" imgW="9077325" imgH="6553200" progId="Presentations.Drawing.10">
                  <p:embed/>
                </p:oleObj>
              </mc:Choice>
              <mc:Fallback>
                <p:oleObj name="Drawing" r:id="rId3" imgW="9077325" imgH="6553200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247650"/>
                        <a:ext cx="8505825" cy="613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5734050" y="2093913"/>
            <a:ext cx="895350" cy="2535237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 flipH="1">
            <a:off x="6208713" y="2100263"/>
            <a:ext cx="9525" cy="1208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6229350" y="11049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967663" y="1279525"/>
            <a:ext cx="280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7743825" y="1504950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110288" y="2703513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8442325" y="1430338"/>
            <a:ext cx="395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188913" y="53975"/>
            <a:ext cx="3775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</a:t>
            </a:r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1212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</a:t>
            </a:r>
          </a:p>
        </p:txBody>
      </p:sp>
      <p:sp>
        <p:nvSpPr>
          <p:cNvPr id="51215" name="Text Box 52"/>
          <p:cNvSpPr txBox="1">
            <a:spLocks noChangeArrowheads="1"/>
          </p:cNvSpPr>
          <p:nvPr/>
        </p:nvSpPr>
        <p:spPr bwMode="auto">
          <a:xfrm>
            <a:off x="5641975" y="46942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Fig.1 </a:t>
            </a:r>
          </a:p>
        </p:txBody>
      </p:sp>
      <p:grpSp>
        <p:nvGrpSpPr>
          <p:cNvPr id="51216" name="Group 82"/>
          <p:cNvGrpSpPr>
            <a:grpSpLocks/>
          </p:cNvGrpSpPr>
          <p:nvPr/>
        </p:nvGrpSpPr>
        <p:grpSpPr bwMode="auto">
          <a:xfrm>
            <a:off x="603070" y="3044825"/>
            <a:ext cx="3929063" cy="746125"/>
            <a:chOff x="1084" y="3623"/>
            <a:chExt cx="2475" cy="470"/>
          </a:xfrm>
        </p:grpSpPr>
        <p:sp>
          <p:nvSpPr>
            <p:cNvPr id="51226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cos</a:t>
              </a:r>
              <a:r>
                <a:rPr lang="en-US" altLang="en-US" sz="1200" baseline="30000"/>
                <a:t>2 </a:t>
              </a:r>
              <a:r>
                <a:rPr lang="en-US" altLang="en-US" sz="1200">
                  <a:latin typeface="Symbol" panose="05050102010706020507" pitchFamily="18" charset="2"/>
                </a:rPr>
                <a:t>q</a:t>
              </a:r>
              <a:r>
                <a:rPr lang="en-US" altLang="en-US" sz="1200" baseline="30000"/>
                <a:t>  </a:t>
              </a:r>
              <a:r>
                <a:rPr lang="en-US" altLang="en-US" sz="1200"/>
                <a:t>cos(</a:t>
              </a:r>
              <a:r>
                <a:rPr lang="en-US" altLang="en-US" sz="120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51228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cos</a:t>
              </a:r>
              <a:r>
                <a:rPr lang="en-US" altLang="en-US" sz="1200" baseline="30000"/>
                <a:t>2</a:t>
              </a:r>
              <a:r>
                <a:rPr lang="en-US" altLang="en-US" sz="1200"/>
                <a:t> </a:t>
              </a:r>
              <a:r>
                <a:rPr lang="en-US" altLang="en-US" sz="120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51229" name="Group 86"/>
            <p:cNvGrpSpPr>
              <a:grpSpLocks/>
            </p:cNvGrpSpPr>
            <p:nvPr/>
          </p:nvGrpSpPr>
          <p:grpSpPr bwMode="auto">
            <a:xfrm>
              <a:off x="2366" y="3806"/>
              <a:ext cx="1051" cy="287"/>
              <a:chOff x="2264" y="3812"/>
              <a:chExt cx="1051" cy="287"/>
            </a:xfrm>
          </p:grpSpPr>
          <p:sp>
            <p:nvSpPr>
              <p:cNvPr id="51239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sin</a:t>
                </a:r>
                <a:r>
                  <a:rPr lang="en-US" altLang="en-US" sz="120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200"/>
                  <a:t>sin</a:t>
                </a:r>
                <a:r>
                  <a:rPr lang="en-US" altLang="en-US" sz="120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51240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cos </a:t>
                </a:r>
                <a:r>
                  <a:rPr lang="en-US" altLang="en-US" sz="120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200"/>
                  <a:t>cos</a:t>
                </a:r>
                <a:r>
                  <a:rPr lang="en-US" altLang="en-US" sz="120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51241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30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51236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37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38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231" name="Text Box 94"/>
            <p:cNvSpPr txBox="1">
              <a:spLocks noChangeArrowheads="1"/>
            </p:cNvSpPr>
            <p:nvPr/>
          </p:nvSpPr>
          <p:spPr bwMode="auto">
            <a:xfrm>
              <a:off x="2107" y="3885"/>
              <a:ext cx="2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1+</a:t>
              </a:r>
            </a:p>
          </p:txBody>
        </p:sp>
        <p:sp>
          <p:nvSpPr>
            <p:cNvPr id="51232" name="Text Box 95"/>
            <p:cNvSpPr txBox="1">
              <a:spLocks noChangeArrowheads="1"/>
            </p:cNvSpPr>
            <p:nvPr/>
          </p:nvSpPr>
          <p:spPr bwMode="auto">
            <a:xfrm>
              <a:off x="2046" y="3839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[</a:t>
              </a:r>
            </a:p>
          </p:txBody>
        </p:sp>
        <p:sp>
          <p:nvSpPr>
            <p:cNvPr id="51233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]</a:t>
              </a:r>
              <a:endParaRPr lang="en-US" altLang="en-US" sz="1200" baseline="30000"/>
            </a:p>
          </p:txBody>
        </p:sp>
        <p:sp>
          <p:nvSpPr>
            <p:cNvPr id="51234" name="Text Box 97"/>
            <p:cNvSpPr txBox="1">
              <a:spLocks noChangeArrowheads="1"/>
            </p:cNvSpPr>
            <p:nvPr/>
          </p:nvSpPr>
          <p:spPr bwMode="auto">
            <a:xfrm>
              <a:off x="3399" y="3805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2</a:t>
              </a:r>
            </a:p>
          </p:txBody>
        </p:sp>
        <p:sp>
          <p:nvSpPr>
            <p:cNvPr id="51235" name="Text Box 98"/>
            <p:cNvSpPr txBox="1">
              <a:spLocks noChangeArrowheads="1"/>
            </p:cNvSpPr>
            <p:nvPr/>
          </p:nvSpPr>
          <p:spPr bwMode="auto">
            <a:xfrm>
              <a:off x="1084" y="3665"/>
              <a:ext cx="3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K</a:t>
              </a:r>
              <a:r>
                <a:rPr lang="en-US" altLang="en-US" sz="1200" baseline="-25000"/>
                <a:t>a</a:t>
              </a:r>
              <a:r>
                <a:rPr lang="en-US" altLang="en-US" sz="1200"/>
                <a:t> =</a:t>
              </a:r>
              <a:r>
                <a:rPr lang="en-US" altLang="en-US" sz="1800"/>
                <a:t> </a:t>
              </a:r>
            </a:p>
          </p:txBody>
        </p:sp>
      </p:grpSp>
      <p:sp>
        <p:nvSpPr>
          <p:cNvPr id="51217" name="Text Box 99"/>
          <p:cNvSpPr txBox="1">
            <a:spLocks noChangeArrowheads="1"/>
          </p:cNvSpPr>
          <p:nvPr/>
        </p:nvSpPr>
        <p:spPr bwMode="auto">
          <a:xfrm>
            <a:off x="539570" y="2071688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en-US" altLang="en-US" sz="1800" baseline="-25000"/>
              <a:t>a</a:t>
            </a:r>
            <a:r>
              <a:rPr lang="en-US" altLang="en-US" sz="1800"/>
              <a:t> = </a:t>
            </a:r>
            <a:r>
              <a:rPr lang="en-US" altLang="en-US" sz="1800">
                <a:cs typeface="Arial" panose="020B0604020202020204" pitchFamily="34" charset="0"/>
              </a:rPr>
              <a:t>½ K</a:t>
            </a:r>
            <a:r>
              <a:rPr lang="en-US" altLang="en-US" sz="1800" baseline="-25000">
                <a:cs typeface="Arial" panose="020B0604020202020204" pitchFamily="34" charset="0"/>
              </a:rPr>
              <a:t>a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>
                <a:cs typeface="Arial" panose="020B0604020202020204" pitchFamily="34" charset="0"/>
              </a:rPr>
              <a:t> H</a:t>
            </a:r>
            <a:r>
              <a:rPr lang="en-US" altLang="en-US" sz="1800" baseline="30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51218" name="Text Box 100"/>
          <p:cNvSpPr txBox="1">
            <a:spLocks noChangeArrowheads="1"/>
          </p:cNvSpPr>
          <p:nvPr/>
        </p:nvSpPr>
        <p:spPr bwMode="auto">
          <a:xfrm>
            <a:off x="561795" y="2689225"/>
            <a:ext cx="3956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Where K</a:t>
            </a:r>
            <a:r>
              <a:rPr lang="en-US" altLang="en-US" sz="1200" baseline="-25000"/>
              <a:t>a</a:t>
            </a:r>
            <a:r>
              <a:rPr lang="en-US" altLang="en-US" sz="1200"/>
              <a:t> = Coulomb’s active earth pressure coefficient </a:t>
            </a:r>
          </a:p>
        </p:txBody>
      </p:sp>
      <p:sp>
        <p:nvSpPr>
          <p:cNvPr id="51219" name="Rectangle 101"/>
          <p:cNvSpPr>
            <a:spLocks noChangeArrowheads="1"/>
          </p:cNvSpPr>
          <p:nvPr/>
        </p:nvSpPr>
        <p:spPr bwMode="auto">
          <a:xfrm>
            <a:off x="615770" y="3055938"/>
            <a:ext cx="3952875" cy="7810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20" name="Freeform 48" descr="Light horizontal"/>
          <p:cNvSpPr>
            <a:spLocks/>
          </p:cNvSpPr>
          <p:nvPr/>
        </p:nvSpPr>
        <p:spPr bwMode="auto">
          <a:xfrm rot="-503329">
            <a:off x="6411913" y="2006600"/>
            <a:ext cx="974725" cy="2571750"/>
          </a:xfrm>
          <a:custGeom>
            <a:avLst/>
            <a:gdLst>
              <a:gd name="T0" fmla="*/ 975423 w 15877"/>
              <a:gd name="T1" fmla="*/ 2108380 h 10090"/>
              <a:gd name="T2" fmla="*/ 0 w 15877"/>
              <a:gd name="T3" fmla="*/ 0 h 10090"/>
              <a:gd name="T4" fmla="*/ 32561 w 15877"/>
              <a:gd name="T5" fmla="*/ 2571444 h 10090"/>
              <a:gd name="T6" fmla="*/ 975423 w 15877"/>
              <a:gd name="T7" fmla="*/ 2108380 h 100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77" h="10090">
                <a:moveTo>
                  <a:pt x="15877" y="8273"/>
                </a:moveTo>
                <a:lnTo>
                  <a:pt x="0" y="0"/>
                </a:lnTo>
                <a:cubicBezTo>
                  <a:pt x="88" y="3348"/>
                  <a:pt x="442" y="6742"/>
                  <a:pt x="530" y="10090"/>
                </a:cubicBezTo>
                <a:lnTo>
                  <a:pt x="15877" y="8273"/>
                </a:lnTo>
                <a:close/>
              </a:path>
            </a:pathLst>
          </a:custGeom>
          <a:solidFill>
            <a:srgbClr val="FFFF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10"/>
          <p:cNvSpPr>
            <a:spLocks noChangeShapeType="1"/>
          </p:cNvSpPr>
          <p:nvPr/>
        </p:nvSpPr>
        <p:spPr bwMode="auto">
          <a:xfrm flipH="1">
            <a:off x="6486525" y="3006725"/>
            <a:ext cx="1006475" cy="758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Line 9"/>
          <p:cNvSpPr>
            <a:spLocks noChangeShapeType="1"/>
          </p:cNvSpPr>
          <p:nvPr/>
        </p:nvSpPr>
        <p:spPr bwMode="auto">
          <a:xfrm flipH="1">
            <a:off x="6486525" y="3679825"/>
            <a:ext cx="409575" cy="857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Freeform 20"/>
          <p:cNvSpPr>
            <a:spLocks/>
          </p:cNvSpPr>
          <p:nvPr/>
        </p:nvSpPr>
        <p:spPr bwMode="auto">
          <a:xfrm rot="18761079" flipH="1">
            <a:off x="6673057" y="3623468"/>
            <a:ext cx="44450" cy="93663"/>
          </a:xfrm>
          <a:custGeom>
            <a:avLst/>
            <a:gdLst>
              <a:gd name="T0" fmla="*/ 0 w 42"/>
              <a:gd name="T1" fmla="*/ 0 h 76"/>
              <a:gd name="T2" fmla="*/ 2147483646 w 42"/>
              <a:gd name="T3" fmla="*/ 2147483646 h 76"/>
              <a:gd name="T4" fmla="*/ 0 60000 65536"/>
              <a:gd name="T5" fmla="*/ 0 60000 65536"/>
              <a:gd name="T6" fmla="*/ 0 w 42"/>
              <a:gd name="T7" fmla="*/ 0 h 76"/>
              <a:gd name="T8" fmla="*/ 42 w 42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76">
                <a:moveTo>
                  <a:pt x="0" y="0"/>
                </a:moveTo>
                <a:cubicBezTo>
                  <a:pt x="8" y="46"/>
                  <a:pt x="16" y="56"/>
                  <a:pt x="42" y="76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Text Box 11"/>
          <p:cNvSpPr txBox="1">
            <a:spLocks noChangeArrowheads="1"/>
          </p:cNvSpPr>
          <p:nvPr/>
        </p:nvSpPr>
        <p:spPr bwMode="auto">
          <a:xfrm>
            <a:off x="6721475" y="3429000"/>
            <a:ext cx="284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08" name="Text Box 12"/>
          <p:cNvSpPr txBox="1">
            <a:spLocks noChangeArrowheads="1"/>
          </p:cNvSpPr>
          <p:nvPr/>
        </p:nvSpPr>
        <p:spPr bwMode="auto">
          <a:xfrm>
            <a:off x="6859588" y="2709863"/>
            <a:ext cx="208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0.5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648539" y="4533899"/>
            <a:ext cx="409575" cy="857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20"/>
          <p:cNvSpPr>
            <a:spLocks/>
          </p:cNvSpPr>
          <p:nvPr/>
        </p:nvSpPr>
        <p:spPr bwMode="auto">
          <a:xfrm rot="18761079" flipH="1">
            <a:off x="6835071" y="4477542"/>
            <a:ext cx="44450" cy="93663"/>
          </a:xfrm>
          <a:custGeom>
            <a:avLst/>
            <a:gdLst>
              <a:gd name="T0" fmla="*/ 0 w 42"/>
              <a:gd name="T1" fmla="*/ 0 h 76"/>
              <a:gd name="T2" fmla="*/ 2147483646 w 42"/>
              <a:gd name="T3" fmla="*/ 2147483646 h 76"/>
              <a:gd name="T4" fmla="*/ 0 60000 65536"/>
              <a:gd name="T5" fmla="*/ 0 60000 65536"/>
              <a:gd name="T6" fmla="*/ 0 w 42"/>
              <a:gd name="T7" fmla="*/ 0 h 76"/>
              <a:gd name="T8" fmla="*/ 42 w 42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76">
                <a:moveTo>
                  <a:pt x="0" y="0"/>
                </a:moveTo>
                <a:cubicBezTo>
                  <a:pt x="8" y="46"/>
                  <a:pt x="16" y="56"/>
                  <a:pt x="42" y="76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883489" y="4283074"/>
            <a:ext cx="284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" name="Freeform 1"/>
          <p:cNvSpPr/>
          <p:nvPr/>
        </p:nvSpPr>
        <p:spPr>
          <a:xfrm>
            <a:off x="6944906" y="3557062"/>
            <a:ext cx="816158" cy="689986"/>
          </a:xfrm>
          <a:custGeom>
            <a:avLst/>
            <a:gdLst>
              <a:gd name="connsiteX0" fmla="*/ 0 w 816158"/>
              <a:gd name="connsiteY0" fmla="*/ 40082 h 689986"/>
              <a:gd name="connsiteX1" fmla="*/ 476092 w 816158"/>
              <a:gd name="connsiteY1" fmla="*/ 32525 h 689986"/>
              <a:gd name="connsiteX2" fmla="*/ 241825 w 816158"/>
              <a:gd name="connsiteY2" fmla="*/ 395262 h 689986"/>
              <a:gd name="connsiteX3" fmla="*/ 816158 w 816158"/>
              <a:gd name="connsiteY3" fmla="*/ 689986 h 68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158" h="689986">
                <a:moveTo>
                  <a:pt x="0" y="40082"/>
                </a:moveTo>
                <a:cubicBezTo>
                  <a:pt x="217894" y="6705"/>
                  <a:pt x="435788" y="-26672"/>
                  <a:pt x="476092" y="32525"/>
                </a:cubicBezTo>
                <a:cubicBezTo>
                  <a:pt x="516396" y="91722"/>
                  <a:pt x="185147" y="285685"/>
                  <a:pt x="241825" y="395262"/>
                </a:cubicBezTo>
                <a:cubicBezTo>
                  <a:pt x="298503" y="504839"/>
                  <a:pt x="557330" y="597412"/>
                  <a:pt x="816158" y="689986"/>
                </a:cubicBezTo>
              </a:path>
            </a:pathLst>
          </a:custGeom>
          <a:noFill/>
          <a:ln w="9525"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22795" y="3978514"/>
            <a:ext cx="9128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Angle of Friction between the wall and the soil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 rot="21015375">
            <a:off x="6502821" y="3746965"/>
            <a:ext cx="176596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reeform 2"/>
          <p:cNvSpPr>
            <a:spLocks/>
          </p:cNvSpPr>
          <p:nvPr/>
        </p:nvSpPr>
        <p:spPr bwMode="auto">
          <a:xfrm>
            <a:off x="5734050" y="2093913"/>
            <a:ext cx="490538" cy="2535237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5" name="Line 4"/>
          <p:cNvSpPr>
            <a:spLocks noChangeShapeType="1"/>
          </p:cNvSpPr>
          <p:nvPr/>
        </p:nvSpPr>
        <p:spPr bwMode="auto">
          <a:xfrm>
            <a:off x="6223000" y="2092325"/>
            <a:ext cx="24860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Text Box 13"/>
          <p:cNvSpPr txBox="1">
            <a:spLocks noChangeArrowheads="1"/>
          </p:cNvSpPr>
          <p:nvPr/>
        </p:nvSpPr>
        <p:spPr bwMode="auto">
          <a:xfrm>
            <a:off x="8072438" y="2538413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349250" y="188913"/>
            <a:ext cx="297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Rankine’s</a:t>
            </a: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9160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</a:t>
            </a:r>
          </a:p>
        </p:txBody>
      </p:sp>
      <p:sp>
        <p:nvSpPr>
          <p:cNvPr id="49163" name="Text Box 99"/>
          <p:cNvSpPr txBox="1">
            <a:spLocks noChangeArrowheads="1"/>
          </p:cNvSpPr>
          <p:nvPr/>
        </p:nvSpPr>
        <p:spPr bwMode="auto">
          <a:xfrm>
            <a:off x="541338" y="2001838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en-US" altLang="en-US" sz="1800" baseline="-25000"/>
              <a:t>a</a:t>
            </a:r>
            <a:r>
              <a:rPr lang="en-US" altLang="en-US" sz="1800"/>
              <a:t> = </a:t>
            </a:r>
            <a:r>
              <a:rPr lang="en-US" altLang="en-US" sz="1800">
                <a:cs typeface="Arial" panose="020B0604020202020204" pitchFamily="34" charset="0"/>
              </a:rPr>
              <a:t>½ K</a:t>
            </a:r>
            <a:r>
              <a:rPr lang="en-US" altLang="en-US" sz="1800" baseline="-25000">
                <a:cs typeface="Arial" panose="020B0604020202020204" pitchFamily="34" charset="0"/>
              </a:rPr>
              <a:t>a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>
                <a:cs typeface="Arial" panose="020B0604020202020204" pitchFamily="34" charset="0"/>
              </a:rPr>
              <a:t> H</a:t>
            </a:r>
            <a:r>
              <a:rPr lang="en-US" altLang="en-US" sz="1800" baseline="30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9164" name="Rectangle 102"/>
          <p:cNvSpPr>
            <a:spLocks noChangeArrowheads="1"/>
          </p:cNvSpPr>
          <p:nvPr/>
        </p:nvSpPr>
        <p:spPr bwMode="auto">
          <a:xfrm>
            <a:off x="850900" y="588963"/>
            <a:ext cx="8175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1800">
                <a:latin typeface="Symbol" panose="05050102010706020507" pitchFamily="18" charset="2"/>
              </a:rPr>
              <a:t> = </a:t>
            </a:r>
            <a:r>
              <a:rPr lang="en-US" altLang="en-US" sz="1800">
                <a:cs typeface="Arial" panose="020B0604020202020204" pitchFamily="34" charset="0"/>
              </a:rPr>
              <a:t>√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1800">
                <a:latin typeface="Symbol" panose="05050102010706020507" pitchFamily="18" charset="2"/>
              </a:rPr>
              <a:t> = 0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1800">
                <a:latin typeface="Symbol" panose="05050102010706020507" pitchFamily="18" charset="2"/>
              </a:rPr>
              <a:t> = 0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800">
                <a:latin typeface="Symbol" panose="05050102010706020507" pitchFamily="18" charset="2"/>
              </a:rPr>
              <a:t>a = 0</a:t>
            </a:r>
            <a:endParaRPr lang="en-US" altLang="en-US" sz="1800"/>
          </a:p>
        </p:txBody>
      </p:sp>
      <p:grpSp>
        <p:nvGrpSpPr>
          <p:cNvPr id="49165" name="Group 1"/>
          <p:cNvGrpSpPr>
            <a:grpSpLocks/>
          </p:cNvGrpSpPr>
          <p:nvPr/>
        </p:nvGrpSpPr>
        <p:grpSpPr bwMode="auto">
          <a:xfrm>
            <a:off x="541338" y="2714625"/>
            <a:ext cx="1684337" cy="646113"/>
            <a:chOff x="541338" y="4297363"/>
            <a:chExt cx="1684337" cy="646112"/>
          </a:xfrm>
        </p:grpSpPr>
        <p:grpSp>
          <p:nvGrpSpPr>
            <p:cNvPr id="49179" name="Group 111"/>
            <p:cNvGrpSpPr>
              <a:grpSpLocks/>
            </p:cNvGrpSpPr>
            <p:nvPr/>
          </p:nvGrpSpPr>
          <p:grpSpPr bwMode="auto">
            <a:xfrm>
              <a:off x="895350" y="4297363"/>
              <a:ext cx="1330325" cy="646112"/>
              <a:chOff x="2356" y="3105"/>
              <a:chExt cx="838" cy="407"/>
            </a:xfrm>
          </p:grpSpPr>
          <p:grpSp>
            <p:nvGrpSpPr>
              <p:cNvPr id="49181" name="Group 112"/>
              <p:cNvGrpSpPr>
                <a:grpSpLocks/>
              </p:cNvGrpSpPr>
              <p:nvPr/>
            </p:nvGrpSpPr>
            <p:grpSpPr bwMode="auto">
              <a:xfrm>
                <a:off x="2421" y="3105"/>
                <a:ext cx="773" cy="407"/>
                <a:chOff x="4597" y="2309"/>
                <a:chExt cx="773" cy="407"/>
              </a:xfrm>
            </p:grpSpPr>
            <p:sp>
              <p:nvSpPr>
                <p:cNvPr id="49183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4597" y="2309"/>
                  <a:ext cx="77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1 - sin</a:t>
                  </a:r>
                  <a:r>
                    <a:rPr lang="en-US" altLang="en-US" sz="1800">
                      <a:latin typeface="Symbol" panose="05050102010706020507" pitchFamily="18" charset="2"/>
                    </a:rPr>
                    <a:t>f</a:t>
                  </a:r>
                </a:p>
              </p:txBody>
            </p:sp>
            <p:sp>
              <p:nvSpPr>
                <p:cNvPr id="49184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4597" y="2485"/>
                  <a:ext cx="77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1 + sin</a:t>
                  </a:r>
                  <a:r>
                    <a:rPr lang="en-US" altLang="en-US" sz="1800">
                      <a:latin typeface="Symbol" panose="05050102010706020507" pitchFamily="18" charset="2"/>
                    </a:rPr>
                    <a:t>f</a:t>
                  </a:r>
                </a:p>
              </p:txBody>
            </p:sp>
            <p:sp>
              <p:nvSpPr>
                <p:cNvPr id="49185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4728" y="2520"/>
                  <a:ext cx="5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182" name="Text Box 116"/>
              <p:cNvSpPr txBox="1">
                <a:spLocks noChangeArrowheads="1"/>
              </p:cNvSpPr>
              <p:nvPr/>
            </p:nvSpPr>
            <p:spPr bwMode="auto">
              <a:xfrm>
                <a:off x="2356" y="3211"/>
                <a:ext cx="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=</a:t>
                </a:r>
              </a:p>
            </p:txBody>
          </p:sp>
        </p:grpSp>
        <p:sp>
          <p:nvSpPr>
            <p:cNvPr id="49180" name="Text Box 117"/>
            <p:cNvSpPr txBox="1">
              <a:spLocks noChangeArrowheads="1"/>
            </p:cNvSpPr>
            <p:nvPr/>
          </p:nvSpPr>
          <p:spPr bwMode="auto">
            <a:xfrm>
              <a:off x="541338" y="4449763"/>
              <a:ext cx="46513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K</a:t>
              </a:r>
              <a:r>
                <a:rPr lang="en-US" altLang="en-US" sz="1800" baseline="-25000"/>
                <a:t>a</a:t>
              </a:r>
              <a:r>
                <a:rPr lang="en-US" altLang="en-US" sz="1800"/>
                <a:t> </a:t>
              </a:r>
            </a:p>
          </p:txBody>
        </p:sp>
      </p:grpSp>
      <p:sp>
        <p:nvSpPr>
          <p:cNvPr id="49166" name="Rectangle 118"/>
          <p:cNvSpPr>
            <a:spLocks noChangeArrowheads="1"/>
          </p:cNvSpPr>
          <p:nvPr/>
        </p:nvSpPr>
        <p:spPr bwMode="auto">
          <a:xfrm>
            <a:off x="6119813" y="4503738"/>
            <a:ext cx="107950" cy="1190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7" name="Text Box 120"/>
          <p:cNvSpPr txBox="1">
            <a:spLocks noChangeArrowheads="1"/>
          </p:cNvSpPr>
          <p:nvPr/>
        </p:nvSpPr>
        <p:spPr bwMode="auto">
          <a:xfrm>
            <a:off x="6759575" y="4799013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Smooth Surface</a:t>
            </a:r>
          </a:p>
        </p:txBody>
      </p:sp>
      <p:sp>
        <p:nvSpPr>
          <p:cNvPr id="49168" name="Text Box 121"/>
          <p:cNvSpPr txBox="1">
            <a:spLocks noChangeArrowheads="1"/>
          </p:cNvSpPr>
          <p:nvPr/>
        </p:nvSpPr>
        <p:spPr bwMode="auto">
          <a:xfrm>
            <a:off x="6983413" y="1747838"/>
            <a:ext cx="715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a</a:t>
            </a:r>
            <a:r>
              <a:rPr lang="en-US" altLang="en-US" sz="1800"/>
              <a:t> = 0</a:t>
            </a:r>
          </a:p>
        </p:txBody>
      </p:sp>
      <p:sp>
        <p:nvSpPr>
          <p:cNvPr id="49169" name="Text Box 122"/>
          <p:cNvSpPr txBox="1">
            <a:spLocks noChangeArrowheads="1"/>
          </p:cNvSpPr>
          <p:nvPr/>
        </p:nvSpPr>
        <p:spPr bwMode="auto">
          <a:xfrm>
            <a:off x="7227888" y="5049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/>
              <a:t> = 0</a:t>
            </a:r>
          </a:p>
        </p:txBody>
      </p:sp>
      <p:sp>
        <p:nvSpPr>
          <p:cNvPr id="49170" name="Line 123"/>
          <p:cNvSpPr>
            <a:spLocks noChangeShapeType="1"/>
          </p:cNvSpPr>
          <p:nvPr/>
        </p:nvSpPr>
        <p:spPr bwMode="auto">
          <a:xfrm flipV="1">
            <a:off x="5930900" y="4648200"/>
            <a:ext cx="1905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Text Box 124"/>
          <p:cNvSpPr txBox="1">
            <a:spLocks noChangeArrowheads="1"/>
          </p:cNvSpPr>
          <p:nvPr/>
        </p:nvSpPr>
        <p:spPr bwMode="auto">
          <a:xfrm>
            <a:off x="5089525" y="4773613"/>
            <a:ext cx="971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q</a:t>
            </a:r>
            <a:r>
              <a:rPr lang="en-US" altLang="en-US" sz="1800"/>
              <a:t> = 0</a:t>
            </a:r>
          </a:p>
        </p:txBody>
      </p:sp>
      <p:sp>
        <p:nvSpPr>
          <p:cNvPr id="49172" name="Rectangle 52"/>
          <p:cNvSpPr>
            <a:spLocks noChangeArrowheads="1"/>
          </p:cNvSpPr>
          <p:nvPr/>
        </p:nvSpPr>
        <p:spPr bwMode="auto">
          <a:xfrm>
            <a:off x="730250" y="892175"/>
            <a:ext cx="936625" cy="9223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73" name="Freeform 48" descr="Light horizontal"/>
          <p:cNvSpPr>
            <a:spLocks/>
          </p:cNvSpPr>
          <p:nvPr/>
        </p:nvSpPr>
        <p:spPr bwMode="auto">
          <a:xfrm>
            <a:off x="6234113" y="2101850"/>
            <a:ext cx="612775" cy="2517775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4" name="Line 51"/>
          <p:cNvSpPr>
            <a:spLocks noChangeShapeType="1"/>
          </p:cNvSpPr>
          <p:nvPr/>
        </p:nvSpPr>
        <p:spPr bwMode="auto">
          <a:xfrm flipH="1">
            <a:off x="6243638" y="3925888"/>
            <a:ext cx="85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75" name="Group 52"/>
          <p:cNvGrpSpPr>
            <a:grpSpLocks/>
          </p:cNvGrpSpPr>
          <p:nvPr/>
        </p:nvGrpSpPr>
        <p:grpSpPr bwMode="auto">
          <a:xfrm>
            <a:off x="6943725" y="3630613"/>
            <a:ext cx="1843088" cy="520700"/>
            <a:chOff x="4599" y="2718"/>
            <a:chExt cx="1161" cy="327"/>
          </a:xfrm>
        </p:grpSpPr>
        <p:sp>
          <p:nvSpPr>
            <p:cNvPr id="49177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</a:t>
              </a:r>
              <a:r>
                <a:rPr lang="en-US" altLang="en-US" sz="2400" baseline="-25000"/>
                <a:t>a</a:t>
              </a:r>
              <a:r>
                <a:rPr lang="en-US" altLang="en-US" sz="2400"/>
                <a:t>=</a:t>
              </a:r>
              <a:r>
                <a:rPr lang="en-US" altLang="en-US" sz="2800">
                  <a:latin typeface="Symbol" panose="05050102010706020507" pitchFamily="18" charset="2"/>
                </a:rPr>
                <a:t>g</a:t>
              </a:r>
              <a:r>
                <a:rPr lang="en-US" altLang="en-US" sz="2400"/>
                <a:t> H   k</a:t>
              </a:r>
              <a:r>
                <a:rPr lang="en-US" altLang="en-US" sz="2400" baseline="-25000"/>
                <a:t>a</a:t>
              </a:r>
            </a:p>
          </p:txBody>
        </p:sp>
        <p:sp>
          <p:nvSpPr>
            <p:cNvPr id="49178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1/2</a:t>
              </a:r>
            </a:p>
          </p:txBody>
        </p:sp>
      </p:grpSp>
      <p:sp>
        <p:nvSpPr>
          <p:cNvPr id="49176" name="Freeform 119"/>
          <p:cNvSpPr>
            <a:spLocks/>
          </p:cNvSpPr>
          <p:nvPr/>
        </p:nvSpPr>
        <p:spPr bwMode="auto">
          <a:xfrm flipH="1">
            <a:off x="6210300" y="4114800"/>
            <a:ext cx="584200" cy="87630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reeform 59" descr="Light horizontal"/>
          <p:cNvSpPr>
            <a:spLocks/>
          </p:cNvSpPr>
          <p:nvPr/>
        </p:nvSpPr>
        <p:spPr bwMode="auto">
          <a:xfrm>
            <a:off x="6272213" y="2527300"/>
            <a:ext cx="869950" cy="2509838"/>
          </a:xfrm>
          <a:custGeom>
            <a:avLst/>
            <a:gdLst>
              <a:gd name="T0" fmla="*/ 0 w 14223"/>
              <a:gd name="T1" fmla="*/ 0 h 15853"/>
              <a:gd name="T2" fmla="*/ 2147483646 w 14223"/>
              <a:gd name="T3" fmla="*/ 2147483646 h 15853"/>
              <a:gd name="T4" fmla="*/ 2147483646 w 14223"/>
              <a:gd name="T5" fmla="*/ 2147483646 h 15853"/>
              <a:gd name="T6" fmla="*/ 0 w 14223"/>
              <a:gd name="T7" fmla="*/ 0 h 15853"/>
              <a:gd name="T8" fmla="*/ 0 60000 65536"/>
              <a:gd name="T9" fmla="*/ 0 60000 65536"/>
              <a:gd name="T10" fmla="*/ 0 60000 65536"/>
              <a:gd name="T11" fmla="*/ 0 60000 65536"/>
              <a:gd name="T12" fmla="*/ 0 w 14223"/>
              <a:gd name="T13" fmla="*/ 0 h 15853"/>
              <a:gd name="T14" fmla="*/ 14223 w 14223"/>
              <a:gd name="T15" fmla="*/ 15853 h 158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23" h="15853">
                <a:moveTo>
                  <a:pt x="0" y="0"/>
                </a:moveTo>
                <a:lnTo>
                  <a:pt x="14223" y="14562"/>
                </a:lnTo>
                <a:lnTo>
                  <a:pt x="965" y="15853"/>
                </a:lnTo>
                <a:cubicBezTo>
                  <a:pt x="766" y="13288"/>
                  <a:pt x="566" y="4731"/>
                  <a:pt x="0" y="0"/>
                </a:cubicBezTo>
                <a:close/>
              </a:path>
            </a:pathLst>
          </a:custGeom>
          <a:pattFill prst="pct50">
            <a:fgClr>
              <a:schemeClr val="hlink">
                <a:alpha val="67058"/>
              </a:schemeClr>
            </a:fgClr>
            <a:bgClr>
              <a:schemeClr val="bg1">
                <a:alpha val="67058"/>
              </a:schemeClr>
            </a:bgClr>
          </a:patt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79" name="Freeform 2"/>
          <p:cNvSpPr>
            <a:spLocks/>
          </p:cNvSpPr>
          <p:nvPr/>
        </p:nvSpPr>
        <p:spPr bwMode="auto">
          <a:xfrm>
            <a:off x="5795963" y="2525713"/>
            <a:ext cx="539750" cy="2535237"/>
          </a:xfrm>
          <a:custGeom>
            <a:avLst/>
            <a:gdLst>
              <a:gd name="T0" fmla="*/ 2147483646 w 6028"/>
              <a:gd name="T1" fmla="*/ 2147483646 h 10000"/>
              <a:gd name="T2" fmla="*/ 0 w 6028"/>
              <a:gd name="T3" fmla="*/ 2147483646 h 10000"/>
              <a:gd name="T4" fmla="*/ 2147483646 w 6028"/>
              <a:gd name="T5" fmla="*/ 2147483646 h 10000"/>
              <a:gd name="T6" fmla="*/ 2147483646 w 6028"/>
              <a:gd name="T7" fmla="*/ 0 h 10000"/>
              <a:gd name="T8" fmla="*/ 2147483646 w 6028"/>
              <a:gd name="T9" fmla="*/ 2147483646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28"/>
              <a:gd name="T16" fmla="*/ 0 h 10000"/>
              <a:gd name="T17" fmla="*/ 6028 w 6028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28" h="10000">
                <a:moveTo>
                  <a:pt x="2660" y="6"/>
                </a:moveTo>
                <a:lnTo>
                  <a:pt x="0" y="10000"/>
                </a:lnTo>
                <a:lnTo>
                  <a:pt x="6028" y="9950"/>
                </a:lnTo>
                <a:lnTo>
                  <a:pt x="5479" y="0"/>
                </a:lnTo>
                <a:lnTo>
                  <a:pt x="2660" y="6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V="1">
            <a:off x="6291263" y="15367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8029575" y="1711325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7872413" y="19256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 flipH="1" flipV="1">
            <a:off x="5395913" y="50609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32"/>
          <p:cNvSpPr>
            <a:spLocks noChangeShapeType="1"/>
          </p:cNvSpPr>
          <p:nvPr/>
        </p:nvSpPr>
        <p:spPr bwMode="auto">
          <a:xfrm flipH="1">
            <a:off x="6291263" y="3671888"/>
            <a:ext cx="1936750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47"/>
          <p:cNvSpPr>
            <a:spLocks noChangeShapeType="1"/>
          </p:cNvSpPr>
          <p:nvPr/>
        </p:nvSpPr>
        <p:spPr bwMode="auto">
          <a:xfrm flipH="1">
            <a:off x="5376863" y="25273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Line 48"/>
          <p:cNvSpPr>
            <a:spLocks noChangeShapeType="1"/>
          </p:cNvSpPr>
          <p:nvPr/>
        </p:nvSpPr>
        <p:spPr bwMode="auto">
          <a:xfrm flipV="1">
            <a:off x="5662613" y="25273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49"/>
          <p:cNvSpPr txBox="1">
            <a:spLocks noChangeArrowheads="1"/>
          </p:cNvSpPr>
          <p:nvPr/>
        </p:nvSpPr>
        <p:spPr bwMode="auto">
          <a:xfrm>
            <a:off x="5503863" y="3614738"/>
            <a:ext cx="31273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</a:t>
            </a:r>
          </a:p>
        </p:txBody>
      </p:sp>
      <p:sp>
        <p:nvSpPr>
          <p:cNvPr id="50188" name="Text Box 52"/>
          <p:cNvSpPr txBox="1">
            <a:spLocks noChangeArrowheads="1"/>
          </p:cNvSpPr>
          <p:nvPr/>
        </p:nvSpPr>
        <p:spPr bwMode="auto">
          <a:xfrm>
            <a:off x="5703888" y="51260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Fig.1 </a:t>
            </a:r>
          </a:p>
        </p:txBody>
      </p:sp>
      <p:sp>
        <p:nvSpPr>
          <p:cNvPr id="50189" name="Text Box 5"/>
          <p:cNvSpPr txBox="1">
            <a:spLocks noChangeArrowheads="1"/>
          </p:cNvSpPr>
          <p:nvPr/>
        </p:nvSpPr>
        <p:spPr bwMode="auto">
          <a:xfrm>
            <a:off x="7673975" y="3746500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0190" name="Line 6"/>
          <p:cNvSpPr>
            <a:spLocks noChangeShapeType="1"/>
          </p:cNvSpPr>
          <p:nvPr/>
        </p:nvSpPr>
        <p:spPr bwMode="auto">
          <a:xfrm>
            <a:off x="7450138" y="39576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924675" y="3282950"/>
            <a:ext cx="208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0.5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50192" name="Rectangle 15"/>
          <p:cNvSpPr>
            <a:spLocks noChangeArrowheads="1"/>
          </p:cNvSpPr>
          <p:nvPr/>
        </p:nvSpPr>
        <p:spPr bwMode="auto">
          <a:xfrm>
            <a:off x="288925" y="204788"/>
            <a:ext cx="54927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000" b="1" u="sng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000" b="1" u="sng">
                <a:solidFill>
                  <a:schemeClr val="tx2"/>
                </a:solidFill>
              </a:rPr>
              <a:t>Soil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u="sng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Case 1:  For Inclined Surface</a:t>
            </a:r>
          </a:p>
        </p:txBody>
      </p:sp>
      <p:grpSp>
        <p:nvGrpSpPr>
          <p:cNvPr id="50193" name="Group 22"/>
          <p:cNvGrpSpPr>
            <a:grpSpLocks/>
          </p:cNvGrpSpPr>
          <p:nvPr/>
        </p:nvGrpSpPr>
        <p:grpSpPr bwMode="auto">
          <a:xfrm>
            <a:off x="525463" y="2727325"/>
            <a:ext cx="4030662" cy="668338"/>
            <a:chOff x="291159" y="3141405"/>
            <a:chExt cx="4030118" cy="669220"/>
          </a:xfrm>
        </p:grpSpPr>
        <p:sp>
          <p:nvSpPr>
            <p:cNvPr id="50194" name="TextBox 16"/>
            <p:cNvSpPr txBox="1">
              <a:spLocks noChangeArrowheads="1"/>
            </p:cNvSpPr>
            <p:nvPr/>
          </p:nvSpPr>
          <p:spPr bwMode="auto">
            <a:xfrm>
              <a:off x="291159" y="3274142"/>
              <a:ext cx="12352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K</a:t>
              </a:r>
              <a:r>
                <a:rPr lang="en-US" altLang="en-US" sz="1800" baseline="-25000"/>
                <a:t>a</a:t>
              </a:r>
              <a:r>
                <a:rPr lang="en-US" altLang="en-US" sz="1800"/>
                <a:t> = cos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</a:p>
          </p:txBody>
        </p:sp>
        <p:cxnSp>
          <p:nvCxnSpPr>
            <p:cNvPr id="50195" name="Straight Connector 18"/>
            <p:cNvCxnSpPr>
              <a:cxnSpLocks noChangeShapeType="1"/>
            </p:cNvCxnSpPr>
            <p:nvPr/>
          </p:nvCxnSpPr>
          <p:spPr bwMode="auto">
            <a:xfrm>
              <a:off x="1482213" y="3495368"/>
              <a:ext cx="2839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6" name="TextBox 19"/>
            <p:cNvSpPr txBox="1">
              <a:spLocks noChangeArrowheads="1"/>
            </p:cNvSpPr>
            <p:nvPr/>
          </p:nvSpPr>
          <p:spPr bwMode="auto">
            <a:xfrm>
              <a:off x="1422211" y="3141405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Cos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– (cos</a:t>
              </a:r>
              <a:r>
                <a:rPr lang="en-US" altLang="en-US" sz="1800" baseline="30000"/>
                <a:t>2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– cos</a:t>
              </a:r>
              <a:r>
                <a:rPr lang="en-US" altLang="en-US" sz="1800" baseline="30000"/>
                <a:t>2</a:t>
              </a:r>
              <a:r>
                <a:rPr lang="en-US" altLang="en-US" sz="1800"/>
                <a:t> </a:t>
              </a:r>
              <a:r>
                <a:rPr lang="en-US" altLang="en-US" sz="1800">
                  <a:latin typeface="Symbol" panose="05050102010706020507" pitchFamily="18" charset="2"/>
                </a:rPr>
                <a:t>f</a:t>
              </a:r>
              <a:r>
                <a:rPr lang="en-US" altLang="en-US" sz="1800"/>
                <a:t>)</a:t>
              </a:r>
              <a:r>
                <a:rPr lang="en-US" altLang="en-US" sz="1800" baseline="30000"/>
                <a:t>1/2</a:t>
              </a:r>
            </a:p>
          </p:txBody>
        </p:sp>
        <p:sp>
          <p:nvSpPr>
            <p:cNvPr id="50197" name="TextBox 20"/>
            <p:cNvSpPr txBox="1">
              <a:spLocks noChangeArrowheads="1"/>
            </p:cNvSpPr>
            <p:nvPr/>
          </p:nvSpPr>
          <p:spPr bwMode="auto">
            <a:xfrm>
              <a:off x="1405008" y="3441293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Cos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+ (cos</a:t>
              </a:r>
              <a:r>
                <a:rPr lang="en-US" altLang="en-US" sz="1800" baseline="30000"/>
                <a:t>2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– cos</a:t>
              </a:r>
              <a:r>
                <a:rPr lang="en-US" altLang="en-US" sz="1800" baseline="30000"/>
                <a:t>2</a:t>
              </a:r>
              <a:r>
                <a:rPr lang="en-US" altLang="en-US" sz="1800"/>
                <a:t> </a:t>
              </a:r>
              <a:r>
                <a:rPr lang="en-US" altLang="en-US" sz="1800">
                  <a:latin typeface="Symbol" panose="05050102010706020507" pitchFamily="18" charset="2"/>
                </a:rPr>
                <a:t>f</a:t>
              </a:r>
              <a:r>
                <a:rPr lang="en-US" altLang="en-US" sz="1800"/>
                <a:t>)</a:t>
              </a:r>
              <a:r>
                <a:rPr lang="en-US" altLang="en-US" sz="1800" baseline="30000"/>
                <a:t>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4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"/>
          <p:cNvSpPr>
            <a:spLocks noChangeArrowheads="1"/>
          </p:cNvSpPr>
          <p:nvPr/>
        </p:nvSpPr>
        <p:spPr bwMode="auto">
          <a:xfrm>
            <a:off x="6270625" y="3475038"/>
            <a:ext cx="738188" cy="2362200"/>
          </a:xfrm>
          <a:prstGeom prst="rect">
            <a:avLst/>
          </a:prstGeom>
          <a:solidFill>
            <a:srgbClr val="B7FFD8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1" name="Freeform 48" descr="Light horizontal"/>
          <p:cNvSpPr>
            <a:spLocks/>
          </p:cNvSpPr>
          <p:nvPr/>
        </p:nvSpPr>
        <p:spPr bwMode="auto">
          <a:xfrm>
            <a:off x="7007225" y="3475038"/>
            <a:ext cx="990600" cy="2678112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70C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>
            <a:off x="315913" y="271463"/>
            <a:ext cx="4827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chemeClr val="tx2"/>
                </a:solidFill>
              </a:rPr>
              <a:t>Active Earth Pressure in </a:t>
            </a:r>
            <a:r>
              <a:rPr lang="en-US" altLang="en-US" sz="2400" b="1" u="sng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53253" name="Freeform 41"/>
          <p:cNvSpPr>
            <a:spLocks/>
          </p:cNvSpPr>
          <p:nvPr/>
        </p:nvSpPr>
        <p:spPr bwMode="auto">
          <a:xfrm>
            <a:off x="6257925" y="508000"/>
            <a:ext cx="693738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Line 42"/>
          <p:cNvSpPr>
            <a:spLocks noChangeShapeType="1"/>
          </p:cNvSpPr>
          <p:nvPr/>
        </p:nvSpPr>
        <p:spPr bwMode="auto">
          <a:xfrm>
            <a:off x="6935788" y="5080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43"/>
          <p:cNvSpPr>
            <a:spLocks noChangeShapeType="1"/>
          </p:cNvSpPr>
          <p:nvPr/>
        </p:nvSpPr>
        <p:spPr bwMode="auto">
          <a:xfrm>
            <a:off x="5554663" y="25527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44"/>
          <p:cNvSpPr>
            <a:spLocks noChangeShapeType="1"/>
          </p:cNvSpPr>
          <p:nvPr/>
        </p:nvSpPr>
        <p:spPr bwMode="auto">
          <a:xfrm flipV="1">
            <a:off x="6942138" y="36512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45"/>
          <p:cNvSpPr>
            <a:spLocks noChangeShapeType="1"/>
          </p:cNvSpPr>
          <p:nvPr/>
        </p:nvSpPr>
        <p:spPr bwMode="auto">
          <a:xfrm flipH="1">
            <a:off x="6713538" y="4349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Text Box 46"/>
          <p:cNvSpPr txBox="1">
            <a:spLocks noChangeArrowheads="1"/>
          </p:cNvSpPr>
          <p:nvPr/>
        </p:nvSpPr>
        <p:spPr bwMode="auto">
          <a:xfrm>
            <a:off x="6716713" y="161925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3259" name="Text Box 47"/>
          <p:cNvSpPr txBox="1">
            <a:spLocks noChangeArrowheads="1"/>
          </p:cNvSpPr>
          <p:nvPr/>
        </p:nvSpPr>
        <p:spPr bwMode="auto">
          <a:xfrm>
            <a:off x="315913" y="4286250"/>
            <a:ext cx="1138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h</a:t>
            </a:r>
            <a:r>
              <a:rPr lang="en-US" altLang="en-US" sz="1600"/>
              <a:t> =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k</a:t>
            </a:r>
            <a:r>
              <a:rPr lang="en-US" altLang="en-US" sz="1600" baseline="-25000"/>
              <a:t>a</a:t>
            </a:r>
          </a:p>
        </p:txBody>
      </p:sp>
      <p:sp>
        <p:nvSpPr>
          <p:cNvPr id="53260" name="Freeform 48" descr="Light horizontal"/>
          <p:cNvSpPr>
            <a:spLocks/>
          </p:cNvSpPr>
          <p:nvPr/>
        </p:nvSpPr>
        <p:spPr bwMode="auto">
          <a:xfrm>
            <a:off x="6953250" y="508000"/>
            <a:ext cx="614363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1" name="Text Box 49"/>
          <p:cNvSpPr txBox="1">
            <a:spLocks noChangeArrowheads="1"/>
          </p:cNvSpPr>
          <p:nvPr/>
        </p:nvSpPr>
        <p:spPr bwMode="auto">
          <a:xfrm>
            <a:off x="6800850" y="2432050"/>
            <a:ext cx="184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h</a:t>
            </a:r>
            <a:r>
              <a:rPr lang="en-US" altLang="en-US" sz="2400"/>
              <a:t> = </a:t>
            </a: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v</a:t>
            </a:r>
            <a:r>
              <a:rPr lang="en-US" altLang="en-US" sz="2400"/>
              <a:t> k</a:t>
            </a:r>
            <a:r>
              <a:rPr lang="en-US" altLang="en-US" sz="2400" baseline="-25000"/>
              <a:t>a</a:t>
            </a:r>
          </a:p>
        </p:txBody>
      </p:sp>
      <p:sp>
        <p:nvSpPr>
          <p:cNvPr id="53262" name="Line 50"/>
          <p:cNvSpPr>
            <a:spLocks noChangeShapeType="1"/>
          </p:cNvSpPr>
          <p:nvPr/>
        </p:nvSpPr>
        <p:spPr bwMode="auto">
          <a:xfrm flipH="1">
            <a:off x="6948488" y="25368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3" name="Line 51"/>
          <p:cNvSpPr>
            <a:spLocks noChangeShapeType="1"/>
          </p:cNvSpPr>
          <p:nvPr/>
        </p:nvSpPr>
        <p:spPr bwMode="auto">
          <a:xfrm flipH="1">
            <a:off x="6935788" y="1876425"/>
            <a:ext cx="85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64" name="Group 52"/>
          <p:cNvGrpSpPr>
            <a:grpSpLocks/>
          </p:cNvGrpSpPr>
          <p:nvPr/>
        </p:nvGrpSpPr>
        <p:grpSpPr bwMode="auto">
          <a:xfrm>
            <a:off x="7239000" y="1327150"/>
            <a:ext cx="1843088" cy="519113"/>
            <a:chOff x="4599" y="2718"/>
            <a:chExt cx="1161" cy="327"/>
          </a:xfrm>
        </p:grpSpPr>
        <p:sp>
          <p:nvSpPr>
            <p:cNvPr id="53305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</a:t>
              </a:r>
              <a:r>
                <a:rPr lang="en-US" altLang="en-US" sz="2400" baseline="-25000"/>
                <a:t>a</a:t>
              </a:r>
              <a:r>
                <a:rPr lang="en-US" altLang="en-US" sz="2400"/>
                <a:t>=</a:t>
              </a:r>
              <a:r>
                <a:rPr lang="en-US" altLang="en-US" sz="2800">
                  <a:latin typeface="Symbol" panose="05050102010706020507" pitchFamily="18" charset="2"/>
                </a:rPr>
                <a:t>g</a:t>
              </a:r>
              <a:r>
                <a:rPr lang="en-US" altLang="en-US" sz="2400"/>
                <a:t> H   k</a:t>
              </a:r>
              <a:r>
                <a:rPr lang="en-US" altLang="en-US" sz="2400" baseline="-25000"/>
                <a:t>a</a:t>
              </a:r>
            </a:p>
          </p:txBody>
        </p:sp>
        <p:sp>
          <p:nvSpPr>
            <p:cNvPr id="53306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1/2</a:t>
              </a:r>
            </a:p>
          </p:txBody>
        </p:sp>
      </p:grpSp>
      <p:sp>
        <p:nvSpPr>
          <p:cNvPr id="53265" name="Text Box 56"/>
          <p:cNvSpPr txBox="1">
            <a:spLocks noChangeArrowheads="1"/>
          </p:cNvSpPr>
          <p:nvPr/>
        </p:nvSpPr>
        <p:spPr bwMode="auto">
          <a:xfrm>
            <a:off x="315913" y="1208088"/>
            <a:ext cx="45339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accent2"/>
                </a:solidFill>
              </a:rPr>
              <a:t>Given</a:t>
            </a:r>
            <a:r>
              <a:rPr lang="en-US" altLang="en-US" sz="180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Backfill unit weight (</a:t>
            </a:r>
            <a:r>
              <a:rPr lang="en-US" altLang="en-US" sz="180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Angle of soil friction (</a:t>
            </a:r>
            <a:r>
              <a:rPr lang="en-US" altLang="en-US" sz="180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800">
                <a:solidFill>
                  <a:schemeClr val="accent2"/>
                </a:solidFill>
              </a:rPr>
              <a:t>) = 30</a:t>
            </a:r>
            <a:r>
              <a:rPr lang="en-US" altLang="en-US" sz="1800" baseline="3000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accent2"/>
                </a:solidFill>
              </a:rPr>
              <a:t>Find</a:t>
            </a:r>
            <a:r>
              <a:rPr lang="en-US" altLang="en-US" sz="180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Lateral force P</a:t>
            </a:r>
            <a:r>
              <a:rPr lang="en-US" altLang="en-US" sz="1800" baseline="-25000">
                <a:solidFill>
                  <a:schemeClr val="accent2"/>
                </a:solidFill>
              </a:rPr>
              <a:t>a</a:t>
            </a:r>
            <a:r>
              <a:rPr lang="en-US" altLang="en-US" sz="180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accent2"/>
                </a:solidFill>
              </a:rPr>
              <a:t>Solution</a:t>
            </a:r>
            <a:r>
              <a:rPr lang="en-US" altLang="en-US" sz="180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3266" name="Text Box 57"/>
          <p:cNvSpPr txBox="1">
            <a:spLocks noChangeArrowheads="1"/>
          </p:cNvSpPr>
          <p:nvPr/>
        </p:nvSpPr>
        <p:spPr bwMode="auto">
          <a:xfrm>
            <a:off x="315913" y="760413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/>
              <a:t>Example -1</a:t>
            </a:r>
            <a:endParaRPr lang="en-US" altLang="en-US" sz="1800"/>
          </a:p>
        </p:txBody>
      </p:sp>
      <p:grpSp>
        <p:nvGrpSpPr>
          <p:cNvPr id="53267" name="Group 67"/>
          <p:cNvGrpSpPr>
            <a:grpSpLocks/>
          </p:cNvGrpSpPr>
          <p:nvPr/>
        </p:nvGrpSpPr>
        <p:grpSpPr bwMode="auto">
          <a:xfrm>
            <a:off x="315913" y="4945063"/>
            <a:ext cx="1693862" cy="615950"/>
            <a:chOff x="187" y="2803"/>
            <a:chExt cx="1067" cy="388"/>
          </a:xfrm>
        </p:grpSpPr>
        <p:sp>
          <p:nvSpPr>
            <p:cNvPr id="53300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1 - sin</a:t>
              </a:r>
              <a:r>
                <a:rPr lang="en-US" altLang="en-US" sz="160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53301" name="Text Box 62"/>
            <p:cNvSpPr txBox="1">
              <a:spLocks noChangeArrowheads="1"/>
            </p:cNvSpPr>
            <p:nvPr/>
          </p:nvSpPr>
          <p:spPr bwMode="auto">
            <a:xfrm>
              <a:off x="481" y="2979"/>
              <a:ext cx="7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 + sin</a:t>
              </a:r>
              <a:r>
                <a:rPr lang="en-US" altLang="en-US" sz="160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53302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Text Box 64"/>
            <p:cNvSpPr txBox="1">
              <a:spLocks noChangeArrowheads="1"/>
            </p:cNvSpPr>
            <p:nvPr/>
          </p:nvSpPr>
          <p:spPr bwMode="auto">
            <a:xfrm>
              <a:off x="368" y="2924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=</a:t>
              </a:r>
            </a:p>
          </p:txBody>
        </p:sp>
        <p:sp>
          <p:nvSpPr>
            <p:cNvPr id="53304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K</a:t>
              </a:r>
              <a:r>
                <a:rPr lang="en-US" altLang="en-US" sz="1600" baseline="-25000"/>
                <a:t>a</a:t>
              </a:r>
              <a:r>
                <a:rPr lang="en-US" altLang="en-US" sz="1600"/>
                <a:t> </a:t>
              </a:r>
            </a:p>
          </p:txBody>
        </p:sp>
      </p:grpSp>
      <p:sp>
        <p:nvSpPr>
          <p:cNvPr id="53268" name="Text Box 69"/>
          <p:cNvSpPr txBox="1">
            <a:spLocks noChangeArrowheads="1"/>
          </p:cNvSpPr>
          <p:nvPr/>
        </p:nvSpPr>
        <p:spPr bwMode="auto">
          <a:xfrm>
            <a:off x="315913" y="4676775"/>
            <a:ext cx="1652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</a:t>
            </a:r>
            <a:r>
              <a:rPr lang="en-US" altLang="en-US" sz="1600" baseline="-25000"/>
              <a:t>a</a:t>
            </a:r>
            <a:r>
              <a:rPr lang="en-US" altLang="en-US" sz="1600"/>
              <a:t> = </a:t>
            </a:r>
            <a:r>
              <a:rPr lang="en-US" altLang="en-US" sz="1600">
                <a:latin typeface="Symbol" panose="05050102010706020507" pitchFamily="18" charset="2"/>
              </a:rPr>
              <a:t>g  </a:t>
            </a:r>
            <a:r>
              <a:rPr lang="en-US" altLang="en-US" sz="1600"/>
              <a:t>H</a:t>
            </a:r>
            <a:r>
              <a:rPr lang="en-US" altLang="en-US" sz="1600" baseline="30000"/>
              <a:t>0.5</a:t>
            </a:r>
            <a:r>
              <a:rPr lang="en-US" altLang="en-US" sz="1600"/>
              <a:t> k</a:t>
            </a:r>
            <a:r>
              <a:rPr lang="en-US" altLang="en-US" sz="1600" baseline="-25000"/>
              <a:t>a</a:t>
            </a:r>
          </a:p>
        </p:txBody>
      </p:sp>
      <p:sp>
        <p:nvSpPr>
          <p:cNvPr id="53269" name="Line 70"/>
          <p:cNvSpPr>
            <a:spLocks noChangeShapeType="1"/>
          </p:cNvSpPr>
          <p:nvPr/>
        </p:nvSpPr>
        <p:spPr bwMode="auto">
          <a:xfrm flipH="1">
            <a:off x="5910263" y="1873250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71"/>
          <p:cNvSpPr>
            <a:spLocks noChangeShapeType="1"/>
          </p:cNvSpPr>
          <p:nvPr/>
        </p:nvSpPr>
        <p:spPr bwMode="auto">
          <a:xfrm>
            <a:off x="6100763" y="1873250"/>
            <a:ext cx="0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Text Box 72"/>
          <p:cNvSpPr txBox="1">
            <a:spLocks noChangeArrowheads="1"/>
          </p:cNvSpPr>
          <p:nvPr/>
        </p:nvSpPr>
        <p:spPr bwMode="auto">
          <a:xfrm>
            <a:off x="5299075" y="2028825"/>
            <a:ext cx="9921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y</a:t>
            </a:r>
            <a:r>
              <a:rPr lang="en-US" altLang="en-US" sz="1600" baseline="-25000"/>
              <a:t>a</a:t>
            </a:r>
            <a:r>
              <a:rPr lang="en-US" altLang="en-US" sz="1600"/>
              <a:t> = 12/3</a:t>
            </a:r>
          </a:p>
        </p:txBody>
      </p:sp>
      <p:sp>
        <p:nvSpPr>
          <p:cNvPr id="53272" name="Text Box 73"/>
          <p:cNvSpPr txBox="1">
            <a:spLocks noChangeArrowheads="1"/>
          </p:cNvSpPr>
          <p:nvPr/>
        </p:nvSpPr>
        <p:spPr bwMode="auto">
          <a:xfrm>
            <a:off x="358775" y="5603875"/>
            <a:ext cx="1966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</a:t>
            </a:r>
            <a:r>
              <a:rPr lang="en-US" altLang="en-US" sz="1600" baseline="-25000"/>
              <a:t>a </a:t>
            </a:r>
            <a:r>
              <a:rPr lang="en-US" altLang="en-US" sz="1600"/>
              <a:t>= 115 x 12</a:t>
            </a:r>
            <a:r>
              <a:rPr lang="en-US" altLang="en-US" sz="1600" baseline="30000"/>
              <a:t>2</a:t>
            </a:r>
            <a:r>
              <a:rPr lang="en-US" altLang="en-US" sz="1600"/>
              <a:t> x 0.5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6027738" y="3475038"/>
            <a:ext cx="2286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5075238" y="4656138"/>
            <a:ext cx="23622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256338" y="5837238"/>
            <a:ext cx="762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865938" y="5989638"/>
            <a:ext cx="3048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5494338" y="6142038"/>
            <a:ext cx="152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5341938" y="5989638"/>
            <a:ext cx="3048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4808538" y="4618038"/>
            <a:ext cx="2362200" cy="762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>
            <a:off x="5494338" y="5837238"/>
            <a:ext cx="4572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256338" y="3475038"/>
            <a:ext cx="2362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>
            <a:off x="4427538" y="5608638"/>
            <a:ext cx="152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83" name="Line 51"/>
          <p:cNvSpPr>
            <a:spLocks noChangeShapeType="1"/>
          </p:cNvSpPr>
          <p:nvPr/>
        </p:nvSpPr>
        <p:spPr bwMode="auto">
          <a:xfrm flipH="1">
            <a:off x="7010400" y="5254625"/>
            <a:ext cx="8509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84" name="Group 52"/>
          <p:cNvGrpSpPr>
            <a:grpSpLocks/>
          </p:cNvGrpSpPr>
          <p:nvPr/>
        </p:nvGrpSpPr>
        <p:grpSpPr bwMode="auto">
          <a:xfrm>
            <a:off x="7313613" y="4705350"/>
            <a:ext cx="1843087" cy="519113"/>
            <a:chOff x="4599" y="2718"/>
            <a:chExt cx="1161" cy="327"/>
          </a:xfrm>
        </p:grpSpPr>
        <p:sp>
          <p:nvSpPr>
            <p:cNvPr id="53298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70C0"/>
                  </a:solidFill>
                </a:rPr>
                <a:t>P</a:t>
              </a:r>
              <a:r>
                <a:rPr lang="en-US" altLang="en-US" sz="2400" baseline="-25000">
                  <a:solidFill>
                    <a:srgbClr val="0070C0"/>
                  </a:solidFill>
                </a:rPr>
                <a:t>a</a:t>
              </a:r>
              <a:r>
                <a:rPr lang="en-US" altLang="en-US" sz="2400">
                  <a:solidFill>
                    <a:srgbClr val="0070C0"/>
                  </a:solidFill>
                </a:rPr>
                <a:t>=</a:t>
              </a:r>
              <a:r>
                <a:rPr lang="en-US" altLang="en-US" sz="2800">
                  <a:solidFill>
                    <a:srgbClr val="0070C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0070C0"/>
                  </a:solidFill>
                </a:rPr>
                <a:t> H   k</a:t>
              </a:r>
              <a:r>
                <a:rPr lang="en-US" altLang="en-US" sz="2400" baseline="-25000">
                  <a:solidFill>
                    <a:srgbClr val="0070C0"/>
                  </a:solidFill>
                </a:rPr>
                <a:t>a</a:t>
              </a:r>
            </a:p>
          </p:txBody>
        </p:sp>
        <p:sp>
          <p:nvSpPr>
            <p:cNvPr id="53299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70C0"/>
                  </a:solidFill>
                </a:rPr>
                <a:t>1/2</a:t>
              </a:r>
            </a:p>
          </p:txBody>
        </p:sp>
      </p:grpSp>
      <p:sp>
        <p:nvSpPr>
          <p:cNvPr id="53285" name="Freeform 48" descr="Light horizontal"/>
          <p:cNvSpPr>
            <a:spLocks/>
          </p:cNvSpPr>
          <p:nvPr/>
        </p:nvSpPr>
        <p:spPr bwMode="auto">
          <a:xfrm flipH="1">
            <a:off x="4713288" y="5603875"/>
            <a:ext cx="773112" cy="53816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7030A0"/>
            </a:fgClr>
            <a:bgClr>
              <a:srgbClr val="FFFFFF"/>
            </a:bgClr>
          </a:pattFill>
          <a:ln w="3175" cmpd="sng">
            <a:solidFill>
              <a:srgbClr val="7030A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86" name="Line 51"/>
          <p:cNvSpPr>
            <a:spLocks noChangeShapeType="1"/>
          </p:cNvSpPr>
          <p:nvPr/>
        </p:nvSpPr>
        <p:spPr bwMode="auto">
          <a:xfrm flipH="1">
            <a:off x="4543425" y="5962650"/>
            <a:ext cx="8509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 type="arrow" w="med" len="med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87" name="Group 52"/>
          <p:cNvGrpSpPr>
            <a:grpSpLocks/>
          </p:cNvGrpSpPr>
          <p:nvPr/>
        </p:nvGrpSpPr>
        <p:grpSpPr bwMode="auto">
          <a:xfrm>
            <a:off x="2860675" y="5680075"/>
            <a:ext cx="1843088" cy="519113"/>
            <a:chOff x="4599" y="2718"/>
            <a:chExt cx="1161" cy="327"/>
          </a:xfrm>
        </p:grpSpPr>
        <p:sp>
          <p:nvSpPr>
            <p:cNvPr id="53296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7030A0"/>
                  </a:solidFill>
                </a:rPr>
                <a:t>P</a:t>
              </a:r>
              <a:r>
                <a:rPr lang="en-US" altLang="en-US" sz="2400" baseline="-25000">
                  <a:solidFill>
                    <a:srgbClr val="7030A0"/>
                  </a:solidFill>
                </a:rPr>
                <a:t>p</a:t>
              </a:r>
              <a:r>
                <a:rPr lang="en-US" altLang="en-US" sz="2400">
                  <a:solidFill>
                    <a:srgbClr val="7030A0"/>
                  </a:solidFill>
                </a:rPr>
                <a:t>= </a:t>
              </a:r>
              <a:r>
                <a:rPr lang="en-US" altLang="en-US" sz="2800">
                  <a:solidFill>
                    <a:srgbClr val="7030A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7030A0"/>
                  </a:solidFill>
                </a:rPr>
                <a:t> D   k</a:t>
              </a:r>
              <a:r>
                <a:rPr lang="en-US" altLang="en-US" sz="2400" baseline="-25000">
                  <a:solidFill>
                    <a:srgbClr val="7030A0"/>
                  </a:solidFill>
                </a:rPr>
                <a:t>p</a:t>
              </a:r>
            </a:p>
          </p:txBody>
        </p:sp>
        <p:sp>
          <p:nvSpPr>
            <p:cNvPr id="53297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1/2</a:t>
              </a:r>
            </a:p>
          </p:txBody>
        </p:sp>
      </p:grpSp>
      <p:cxnSp>
        <p:nvCxnSpPr>
          <p:cNvPr id="53288" name="Straight Connector 2"/>
          <p:cNvCxnSpPr>
            <a:cxnSpLocks noChangeShapeType="1"/>
          </p:cNvCxnSpPr>
          <p:nvPr/>
        </p:nvCxnSpPr>
        <p:spPr bwMode="auto">
          <a:xfrm flipH="1">
            <a:off x="5394325" y="3475038"/>
            <a:ext cx="5159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89" name="Straight Arrow Connector 4"/>
          <p:cNvCxnSpPr>
            <a:cxnSpLocks noChangeShapeType="1"/>
          </p:cNvCxnSpPr>
          <p:nvPr/>
        </p:nvCxnSpPr>
        <p:spPr bwMode="auto">
          <a:xfrm>
            <a:off x="5794375" y="3475038"/>
            <a:ext cx="0" cy="26781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90" name="Rectangle 5"/>
          <p:cNvSpPr>
            <a:spLocks noChangeArrowheads="1"/>
          </p:cNvSpPr>
          <p:nvPr/>
        </p:nvSpPr>
        <p:spPr bwMode="auto">
          <a:xfrm>
            <a:off x="5464175" y="4135438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</a:t>
            </a:r>
          </a:p>
        </p:txBody>
      </p:sp>
      <p:cxnSp>
        <p:nvCxnSpPr>
          <p:cNvPr id="53291" name="Straight Arrow Connector 90"/>
          <p:cNvCxnSpPr>
            <a:cxnSpLocks noChangeShapeType="1"/>
          </p:cNvCxnSpPr>
          <p:nvPr/>
        </p:nvCxnSpPr>
        <p:spPr bwMode="auto">
          <a:xfrm flipH="1">
            <a:off x="4643438" y="5603875"/>
            <a:ext cx="9525" cy="549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92" name="Freeform 8"/>
          <p:cNvSpPr>
            <a:spLocks/>
          </p:cNvSpPr>
          <p:nvPr/>
        </p:nvSpPr>
        <p:spPr bwMode="auto">
          <a:xfrm>
            <a:off x="4186238" y="5270500"/>
            <a:ext cx="466725" cy="525463"/>
          </a:xfrm>
          <a:custGeom>
            <a:avLst/>
            <a:gdLst>
              <a:gd name="T0" fmla="*/ 0 w 466164"/>
              <a:gd name="T1" fmla="*/ 0 h 524435"/>
              <a:gd name="T2" fmla="*/ 129988 w 466164"/>
              <a:gd name="T3" fmla="*/ 372035 h 524435"/>
              <a:gd name="T4" fmla="*/ 466164 w 466164"/>
              <a:gd name="T5" fmla="*/ 524435 h 5244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6164" h="524435">
                <a:moveTo>
                  <a:pt x="0" y="0"/>
                </a:moveTo>
                <a:cubicBezTo>
                  <a:pt x="26147" y="142314"/>
                  <a:pt x="52294" y="284629"/>
                  <a:pt x="129988" y="372035"/>
                </a:cubicBezTo>
                <a:cubicBezTo>
                  <a:pt x="207682" y="459441"/>
                  <a:pt x="336923" y="491938"/>
                  <a:pt x="466164" y="52443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93" name="Rectangle 9"/>
          <p:cNvSpPr>
            <a:spLocks noChangeArrowheads="1"/>
          </p:cNvSpPr>
          <p:nvPr/>
        </p:nvSpPr>
        <p:spPr bwMode="auto">
          <a:xfrm>
            <a:off x="3900488" y="5013325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</a:t>
            </a:r>
          </a:p>
        </p:txBody>
      </p:sp>
      <p:sp>
        <p:nvSpPr>
          <p:cNvPr id="53294" name="Rectangle 95"/>
          <p:cNvSpPr>
            <a:spLocks noChangeArrowheads="1"/>
          </p:cNvSpPr>
          <p:nvPr/>
        </p:nvSpPr>
        <p:spPr bwMode="auto">
          <a:xfrm>
            <a:off x="6318250" y="3897313"/>
            <a:ext cx="40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B050"/>
                </a:solidFill>
              </a:rPr>
              <a:t>W</a:t>
            </a:r>
          </a:p>
        </p:txBody>
      </p:sp>
      <p:sp>
        <p:nvSpPr>
          <p:cNvPr id="53295" name="Line 51"/>
          <p:cNvSpPr>
            <a:spLocks noChangeShapeType="1"/>
          </p:cNvSpPr>
          <p:nvPr/>
        </p:nvSpPr>
        <p:spPr bwMode="auto">
          <a:xfrm flipH="1">
            <a:off x="6629400" y="4205288"/>
            <a:ext cx="3175" cy="942975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/>
          <p:cNvSpPr>
            <a:spLocks noChangeAspect="1" noChangeArrowheads="1" noTextEdit="1"/>
          </p:cNvSpPr>
          <p:nvPr/>
        </p:nvSpPr>
        <p:spPr bwMode="auto">
          <a:xfrm>
            <a:off x="428625" y="766763"/>
            <a:ext cx="82867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933450" y="1247775"/>
            <a:ext cx="7507288" cy="4754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76" name="Rectangle 15"/>
          <p:cNvSpPr>
            <a:spLocks noChangeArrowheads="1"/>
          </p:cNvSpPr>
          <p:nvPr/>
        </p:nvSpPr>
        <p:spPr bwMode="auto">
          <a:xfrm>
            <a:off x="381000" y="457200"/>
            <a:ext cx="1892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I. External Stability</a:t>
            </a:r>
            <a:endParaRPr lang="en-US" altLang="en-US"/>
          </a:p>
        </p:txBody>
      </p:sp>
      <p:sp>
        <p:nvSpPr>
          <p:cNvPr id="54277" name="Rectangle 16"/>
          <p:cNvSpPr>
            <a:spLocks noChangeArrowheads="1"/>
          </p:cNvSpPr>
          <p:nvPr/>
        </p:nvSpPr>
        <p:spPr bwMode="auto">
          <a:xfrm>
            <a:off x="381000" y="704850"/>
            <a:ext cx="796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500" i="1">
                <a:solidFill>
                  <a:srgbClr val="000000"/>
                </a:solidFill>
              </a:rPr>
              <a:t>1- Sliding</a:t>
            </a:r>
            <a:endParaRPr lang="en-US" altLang="en-US"/>
          </a:p>
        </p:txBody>
      </p:sp>
      <p:pic>
        <p:nvPicPr>
          <p:cNvPr id="54278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44575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Line 205"/>
          <p:cNvSpPr>
            <a:spLocks noChangeShapeType="1"/>
          </p:cNvSpPr>
          <p:nvPr/>
        </p:nvSpPr>
        <p:spPr bwMode="auto">
          <a:xfrm flipV="1">
            <a:off x="3101975" y="5006975"/>
            <a:ext cx="2660650" cy="3286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206"/>
          <p:cNvSpPr txBox="1">
            <a:spLocks noChangeArrowheads="1"/>
          </p:cNvSpPr>
          <p:nvPr/>
        </p:nvSpPr>
        <p:spPr bwMode="auto">
          <a:xfrm rot="-471199">
            <a:off x="5173663" y="4949825"/>
            <a:ext cx="2346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Friction = (</a:t>
            </a:r>
            <a:r>
              <a:rPr lang="en-US" altLang="en-US">
                <a:cs typeface="Arial" panose="020B0604020202020204" pitchFamily="34" charset="0"/>
              </a:rPr>
              <a:t>∑W) tan </a:t>
            </a:r>
            <a:r>
              <a:rPr lang="en-US" altLang="en-US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81" name="Text Box 207"/>
          <p:cNvSpPr txBox="1">
            <a:spLocks noChangeArrowheads="1"/>
          </p:cNvSpPr>
          <p:nvPr/>
        </p:nvSpPr>
        <p:spPr bwMode="auto">
          <a:xfrm>
            <a:off x="2825750" y="547688"/>
            <a:ext cx="286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Factor of Safety Against Sliding = </a:t>
            </a:r>
          </a:p>
        </p:txBody>
      </p:sp>
      <p:sp>
        <p:nvSpPr>
          <p:cNvPr id="54282" name="Line 208"/>
          <p:cNvSpPr>
            <a:spLocks noChangeShapeType="1"/>
          </p:cNvSpPr>
          <p:nvPr/>
        </p:nvSpPr>
        <p:spPr bwMode="auto">
          <a:xfrm>
            <a:off x="5699125" y="703263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209"/>
          <p:cNvSpPr txBox="1">
            <a:spLocks noChangeArrowheads="1"/>
          </p:cNvSpPr>
          <p:nvPr/>
        </p:nvSpPr>
        <p:spPr bwMode="auto">
          <a:xfrm>
            <a:off x="5703888" y="446088"/>
            <a:ext cx="1239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Resisting Force</a:t>
            </a:r>
          </a:p>
        </p:txBody>
      </p:sp>
      <p:sp>
        <p:nvSpPr>
          <p:cNvPr id="54284" name="Text Box 210"/>
          <p:cNvSpPr txBox="1">
            <a:spLocks noChangeArrowheads="1"/>
          </p:cNvSpPr>
          <p:nvPr/>
        </p:nvSpPr>
        <p:spPr bwMode="auto">
          <a:xfrm>
            <a:off x="5761038" y="684213"/>
            <a:ext cx="108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Driving Force</a:t>
            </a:r>
          </a:p>
        </p:txBody>
      </p:sp>
      <p:sp>
        <p:nvSpPr>
          <p:cNvPr id="54285" name="Line 212"/>
          <p:cNvSpPr>
            <a:spLocks noChangeShapeType="1"/>
          </p:cNvSpPr>
          <p:nvPr/>
        </p:nvSpPr>
        <p:spPr bwMode="auto">
          <a:xfrm>
            <a:off x="7226300" y="693738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Text Box 213"/>
          <p:cNvSpPr txBox="1">
            <a:spLocks noChangeArrowheads="1"/>
          </p:cNvSpPr>
          <p:nvPr/>
        </p:nvSpPr>
        <p:spPr bwMode="auto">
          <a:xfrm>
            <a:off x="7239000" y="436563"/>
            <a:ext cx="350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F</a:t>
            </a:r>
            <a:r>
              <a:rPr lang="en-US" altLang="en-US" sz="1200" baseline="-25000"/>
              <a:t>R</a:t>
            </a:r>
          </a:p>
        </p:txBody>
      </p:sp>
      <p:sp>
        <p:nvSpPr>
          <p:cNvPr id="54287" name="Text Box 215"/>
          <p:cNvSpPr txBox="1">
            <a:spLocks noChangeArrowheads="1"/>
          </p:cNvSpPr>
          <p:nvPr/>
        </p:nvSpPr>
        <p:spPr bwMode="auto">
          <a:xfrm>
            <a:off x="6916738" y="546100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=</a:t>
            </a:r>
          </a:p>
        </p:txBody>
      </p:sp>
      <p:sp>
        <p:nvSpPr>
          <p:cNvPr id="54288" name="Text Box 216"/>
          <p:cNvSpPr txBox="1">
            <a:spLocks noChangeArrowheads="1"/>
          </p:cNvSpPr>
          <p:nvPr/>
        </p:nvSpPr>
        <p:spPr bwMode="auto">
          <a:xfrm>
            <a:off x="7240588" y="646113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F</a:t>
            </a:r>
            <a:r>
              <a:rPr lang="en-US" altLang="en-US" sz="1200" baseline="-25000"/>
              <a:t>D</a:t>
            </a:r>
          </a:p>
        </p:txBody>
      </p:sp>
      <p:sp>
        <p:nvSpPr>
          <p:cNvPr id="54289" name="Text Box 217"/>
          <p:cNvSpPr txBox="1">
            <a:spLocks noChangeArrowheads="1"/>
          </p:cNvSpPr>
          <p:nvPr/>
        </p:nvSpPr>
        <p:spPr bwMode="auto">
          <a:xfrm>
            <a:off x="2830513" y="6011863"/>
            <a:ext cx="1127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F</a:t>
            </a:r>
            <a:r>
              <a:rPr lang="en-US" altLang="en-US" baseline="-25000"/>
              <a:t>D</a:t>
            </a:r>
            <a:r>
              <a:rPr lang="en-US" altLang="en-US"/>
              <a:t> =  P</a:t>
            </a:r>
            <a:r>
              <a:rPr lang="en-US" altLang="en-US" baseline="-25000"/>
              <a:t>a</a:t>
            </a:r>
            <a:r>
              <a:rPr lang="en-US" altLang="en-US"/>
              <a:t> </a:t>
            </a:r>
          </a:p>
        </p:txBody>
      </p:sp>
      <p:sp>
        <p:nvSpPr>
          <p:cNvPr id="54290" name="Text Box 218"/>
          <p:cNvSpPr txBox="1">
            <a:spLocks noChangeArrowheads="1"/>
          </p:cNvSpPr>
          <p:nvPr/>
        </p:nvSpPr>
        <p:spPr bwMode="auto">
          <a:xfrm>
            <a:off x="4797425" y="6042025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F</a:t>
            </a:r>
            <a:r>
              <a:rPr lang="en-US" altLang="en-US" baseline="-25000"/>
              <a:t>R</a:t>
            </a:r>
            <a:r>
              <a:rPr lang="en-US" altLang="en-US"/>
              <a:t> =  P</a:t>
            </a:r>
            <a:r>
              <a:rPr lang="en-US" altLang="en-US" baseline="-25000"/>
              <a:t>p</a:t>
            </a:r>
            <a:r>
              <a:rPr lang="en-US" altLang="en-US"/>
              <a:t> + Friction</a:t>
            </a:r>
          </a:p>
        </p:txBody>
      </p:sp>
      <p:sp>
        <p:nvSpPr>
          <p:cNvPr id="54291" name="Text Box 219"/>
          <p:cNvSpPr txBox="1">
            <a:spLocks noChangeArrowheads="1"/>
          </p:cNvSpPr>
          <p:nvPr/>
        </p:nvSpPr>
        <p:spPr bwMode="auto">
          <a:xfrm>
            <a:off x="7975600" y="6613525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/>
              <a:t>By: Kamal Tawfiq</a:t>
            </a:r>
          </a:p>
        </p:txBody>
      </p:sp>
    </p:spTree>
    <p:extLst>
      <p:ext uri="{BB962C8B-B14F-4D97-AF65-F5344CB8AC3E}">
        <p14:creationId xmlns:p14="http://schemas.microsoft.com/office/powerpoint/2010/main" val="3272264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spect="1" noChangeArrowheads="1" noTextEdit="1"/>
          </p:cNvSpPr>
          <p:nvPr/>
        </p:nvSpPr>
        <p:spPr bwMode="auto">
          <a:xfrm>
            <a:off x="428625" y="766763"/>
            <a:ext cx="82867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933450" y="1247775"/>
            <a:ext cx="7507288" cy="4754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5300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44575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268288" y="366713"/>
            <a:ext cx="1892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I. External Stability</a:t>
            </a:r>
            <a:endParaRPr lang="en-US" altLang="en-US"/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268288" y="614363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500" i="1">
                <a:solidFill>
                  <a:srgbClr val="000000"/>
                </a:solidFill>
              </a:rPr>
              <a:t>2- Overturning</a:t>
            </a:r>
            <a:endParaRPr lang="en-US" altLang="en-US"/>
          </a:p>
        </p:txBody>
      </p:sp>
      <p:sp>
        <p:nvSpPr>
          <p:cNvPr id="55303" name="Freeform 11"/>
          <p:cNvSpPr>
            <a:spLocks/>
          </p:cNvSpPr>
          <p:nvPr/>
        </p:nvSpPr>
        <p:spPr bwMode="auto">
          <a:xfrm rot="-748244">
            <a:off x="2087563" y="2108200"/>
            <a:ext cx="1760537" cy="2114550"/>
          </a:xfrm>
          <a:custGeom>
            <a:avLst/>
            <a:gdLst>
              <a:gd name="T0" fmla="*/ 1760537 w 1109"/>
              <a:gd name="T1" fmla="*/ 0 h 1332"/>
              <a:gd name="T2" fmla="*/ 357187 w 1109"/>
              <a:gd name="T3" fmla="*/ 2114550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Freeform 12"/>
          <p:cNvSpPr>
            <a:spLocks/>
          </p:cNvSpPr>
          <p:nvPr/>
        </p:nvSpPr>
        <p:spPr bwMode="auto">
          <a:xfrm rot="748244" flipH="1">
            <a:off x="6548438" y="1943100"/>
            <a:ext cx="1760537" cy="2114550"/>
          </a:xfrm>
          <a:custGeom>
            <a:avLst/>
            <a:gdLst>
              <a:gd name="T0" fmla="*/ 1760537 w 1109"/>
              <a:gd name="T1" fmla="*/ 0 h 1332"/>
              <a:gd name="T2" fmla="*/ 357187 w 1109"/>
              <a:gd name="T3" fmla="*/ 2114550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2052638" y="1552575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6059488" y="121285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307" name="Text Box 15"/>
          <p:cNvSpPr txBox="1">
            <a:spLocks noChangeArrowheads="1"/>
          </p:cNvSpPr>
          <p:nvPr/>
        </p:nvSpPr>
        <p:spPr bwMode="auto">
          <a:xfrm>
            <a:off x="2825750" y="547688"/>
            <a:ext cx="286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Factor of Safety Against Sliding = </a:t>
            </a:r>
          </a:p>
        </p:txBody>
      </p:sp>
      <p:sp>
        <p:nvSpPr>
          <p:cNvPr id="55308" name="Line 16"/>
          <p:cNvSpPr>
            <a:spLocks noChangeShapeType="1"/>
          </p:cNvSpPr>
          <p:nvPr/>
        </p:nvSpPr>
        <p:spPr bwMode="auto">
          <a:xfrm>
            <a:off x="5611813" y="703263"/>
            <a:ext cx="1262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Text Box 17"/>
          <p:cNvSpPr txBox="1">
            <a:spLocks noChangeArrowheads="1"/>
          </p:cNvSpPr>
          <p:nvPr/>
        </p:nvSpPr>
        <p:spPr bwMode="auto">
          <a:xfrm>
            <a:off x="5616575" y="446088"/>
            <a:ext cx="1400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Resisting Moment</a:t>
            </a:r>
          </a:p>
        </p:txBody>
      </p:sp>
      <p:sp>
        <p:nvSpPr>
          <p:cNvPr id="55310" name="Text Box 18"/>
          <p:cNvSpPr txBox="1">
            <a:spLocks noChangeArrowheads="1"/>
          </p:cNvSpPr>
          <p:nvPr/>
        </p:nvSpPr>
        <p:spPr bwMode="auto">
          <a:xfrm>
            <a:off x="5673725" y="684213"/>
            <a:ext cx="1247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Driving Moment</a:t>
            </a:r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>
            <a:off x="7226300" y="693738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Text Box 20"/>
          <p:cNvSpPr txBox="1">
            <a:spLocks noChangeArrowheads="1"/>
          </p:cNvSpPr>
          <p:nvPr/>
        </p:nvSpPr>
        <p:spPr bwMode="auto">
          <a:xfrm>
            <a:off x="7239000" y="436563"/>
            <a:ext cx="384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M</a:t>
            </a:r>
            <a:r>
              <a:rPr lang="en-US" altLang="en-US" sz="1200" baseline="-25000"/>
              <a:t>R</a:t>
            </a:r>
          </a:p>
        </p:txBody>
      </p:sp>
      <p:sp>
        <p:nvSpPr>
          <p:cNvPr id="55313" name="Text Box 21"/>
          <p:cNvSpPr txBox="1">
            <a:spLocks noChangeArrowheads="1"/>
          </p:cNvSpPr>
          <p:nvPr/>
        </p:nvSpPr>
        <p:spPr bwMode="auto">
          <a:xfrm>
            <a:off x="6916738" y="546100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=</a:t>
            </a:r>
          </a:p>
        </p:txBody>
      </p:sp>
      <p:sp>
        <p:nvSpPr>
          <p:cNvPr id="55314" name="Text Box 22"/>
          <p:cNvSpPr txBox="1">
            <a:spLocks noChangeArrowheads="1"/>
          </p:cNvSpPr>
          <p:nvPr/>
        </p:nvSpPr>
        <p:spPr bwMode="auto">
          <a:xfrm>
            <a:off x="7240588" y="646113"/>
            <a:ext cx="384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M</a:t>
            </a:r>
            <a:r>
              <a:rPr lang="en-US" altLang="en-US" sz="1200" baseline="-25000"/>
              <a:t>D</a:t>
            </a:r>
          </a:p>
        </p:txBody>
      </p:sp>
      <p:sp>
        <p:nvSpPr>
          <p:cNvPr id="55315" name="Text Box 23"/>
          <p:cNvSpPr txBox="1">
            <a:spLocks noChangeArrowheads="1"/>
          </p:cNvSpPr>
          <p:nvPr/>
        </p:nvSpPr>
        <p:spPr bwMode="auto">
          <a:xfrm>
            <a:off x="2838450" y="6030913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/>
              <a:t>M</a:t>
            </a:r>
            <a:r>
              <a:rPr lang="en-US" altLang="en-US" sz="1600" baseline="-25000"/>
              <a:t>D</a:t>
            </a:r>
            <a:r>
              <a:rPr lang="en-US" altLang="en-US" sz="1600"/>
              <a:t> =  P</a:t>
            </a:r>
            <a:r>
              <a:rPr lang="en-US" altLang="en-US" sz="1600" baseline="-25000"/>
              <a:t>a</a:t>
            </a:r>
            <a:r>
              <a:rPr lang="en-US" altLang="en-US" sz="1600"/>
              <a:t> . y</a:t>
            </a:r>
            <a:r>
              <a:rPr lang="en-US" altLang="en-US" sz="1600" baseline="-25000"/>
              <a:t>a</a:t>
            </a:r>
          </a:p>
        </p:txBody>
      </p:sp>
      <p:sp>
        <p:nvSpPr>
          <p:cNvPr id="55316" name="Text Box 24"/>
          <p:cNvSpPr txBox="1">
            <a:spLocks noChangeArrowheads="1"/>
          </p:cNvSpPr>
          <p:nvPr/>
        </p:nvSpPr>
        <p:spPr bwMode="auto">
          <a:xfrm>
            <a:off x="4427538" y="6030913"/>
            <a:ext cx="410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/>
              <a:t>M</a:t>
            </a:r>
            <a:r>
              <a:rPr lang="en-US" altLang="en-US" sz="1600" baseline="-25000"/>
              <a:t>R</a:t>
            </a:r>
            <a:r>
              <a:rPr lang="en-US" altLang="en-US" sz="1600"/>
              <a:t> =  P</a:t>
            </a:r>
            <a:r>
              <a:rPr lang="en-US" altLang="en-US" sz="1600" baseline="-25000"/>
              <a:t>p</a:t>
            </a:r>
            <a:r>
              <a:rPr lang="en-US" altLang="en-US" sz="1600"/>
              <a:t>.y</a:t>
            </a:r>
            <a:r>
              <a:rPr lang="en-US" altLang="en-US" sz="1600" baseline="-25000"/>
              <a:t>p </a:t>
            </a:r>
            <a:r>
              <a:rPr lang="en-US" altLang="en-US" sz="1600"/>
              <a:t>+ W</a:t>
            </a:r>
            <a:r>
              <a:rPr lang="en-US" altLang="en-US" sz="1600" baseline="-25000"/>
              <a:t>1</a:t>
            </a:r>
            <a:r>
              <a:rPr lang="en-US" altLang="en-US" sz="1600"/>
              <a:t> a</a:t>
            </a:r>
            <a:r>
              <a:rPr lang="en-US" altLang="en-US" sz="1600" baseline="-25000"/>
              <a:t>1</a:t>
            </a:r>
            <a:r>
              <a:rPr lang="en-US" altLang="en-US" sz="1600"/>
              <a:t> + W</a:t>
            </a:r>
            <a:r>
              <a:rPr lang="en-US" altLang="en-US" sz="1600" baseline="-25000"/>
              <a:t>2</a:t>
            </a:r>
            <a:r>
              <a:rPr lang="en-US" altLang="en-US" sz="1600"/>
              <a:t> a</a:t>
            </a:r>
            <a:r>
              <a:rPr lang="en-US" altLang="en-US" sz="1400" baseline="-25000"/>
              <a:t>2</a:t>
            </a:r>
            <a:r>
              <a:rPr lang="en-US" altLang="en-US" sz="1600"/>
              <a:t> +W</a:t>
            </a:r>
            <a:r>
              <a:rPr lang="en-US" altLang="en-US" sz="1200" baseline="-25000"/>
              <a:t>3</a:t>
            </a:r>
            <a:r>
              <a:rPr lang="en-US" altLang="en-US" sz="1600"/>
              <a:t> a</a:t>
            </a:r>
            <a:r>
              <a:rPr lang="en-US" altLang="en-US" sz="1600" baseline="-25000"/>
              <a:t>3</a:t>
            </a:r>
            <a:r>
              <a:rPr lang="en-US" altLang="en-US" sz="1600"/>
              <a:t> +W</a:t>
            </a:r>
            <a:r>
              <a:rPr lang="en-US" altLang="en-US" sz="1600" baseline="-25000"/>
              <a:t>4</a:t>
            </a:r>
            <a:r>
              <a:rPr lang="en-US" altLang="en-US" sz="1600"/>
              <a:t> a</a:t>
            </a:r>
            <a:r>
              <a:rPr lang="en-US" altLang="en-US" sz="1600" baseline="-25000"/>
              <a:t>4</a:t>
            </a:r>
          </a:p>
        </p:txBody>
      </p:sp>
      <p:sp>
        <p:nvSpPr>
          <p:cNvPr id="55317" name="Text Box 25"/>
          <p:cNvSpPr txBox="1">
            <a:spLocks noChangeArrowheads="1"/>
          </p:cNvSpPr>
          <p:nvPr/>
        </p:nvSpPr>
        <p:spPr bwMode="auto">
          <a:xfrm>
            <a:off x="388938" y="6030913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Moment About o</a:t>
            </a:r>
          </a:p>
        </p:txBody>
      </p:sp>
      <p:sp>
        <p:nvSpPr>
          <p:cNvPr id="55318" name="Text Box 26"/>
          <p:cNvSpPr txBox="1">
            <a:spLocks noChangeArrowheads="1"/>
          </p:cNvSpPr>
          <p:nvPr/>
        </p:nvSpPr>
        <p:spPr bwMode="auto">
          <a:xfrm>
            <a:off x="7975600" y="6613525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/>
              <a:t>By: Kamal Tawfiq</a:t>
            </a:r>
          </a:p>
        </p:txBody>
      </p:sp>
      <p:sp>
        <p:nvSpPr>
          <p:cNvPr id="55319" name="Line 27"/>
          <p:cNvSpPr>
            <a:spLocks noChangeShapeType="1"/>
          </p:cNvSpPr>
          <p:nvPr/>
        </p:nvSpPr>
        <p:spPr bwMode="auto">
          <a:xfrm flipV="1">
            <a:off x="2962275" y="2335213"/>
            <a:ext cx="0" cy="226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Line 28"/>
          <p:cNvSpPr>
            <a:spLocks noChangeShapeType="1"/>
          </p:cNvSpPr>
          <p:nvPr/>
        </p:nvSpPr>
        <p:spPr bwMode="auto">
          <a:xfrm flipH="1">
            <a:off x="2955925" y="2487613"/>
            <a:ext cx="2289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Line 29"/>
          <p:cNvSpPr>
            <a:spLocks noChangeShapeType="1"/>
          </p:cNvSpPr>
          <p:nvPr/>
        </p:nvSpPr>
        <p:spPr bwMode="auto">
          <a:xfrm flipH="1">
            <a:off x="2962275" y="3643313"/>
            <a:ext cx="1281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Line 30"/>
          <p:cNvSpPr>
            <a:spLocks noChangeShapeType="1"/>
          </p:cNvSpPr>
          <p:nvPr/>
        </p:nvSpPr>
        <p:spPr bwMode="auto">
          <a:xfrm flipH="1">
            <a:off x="2962275" y="4989513"/>
            <a:ext cx="160178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Line 31"/>
          <p:cNvSpPr>
            <a:spLocks noChangeShapeType="1"/>
          </p:cNvSpPr>
          <p:nvPr/>
        </p:nvSpPr>
        <p:spPr bwMode="auto">
          <a:xfrm flipH="1">
            <a:off x="2962275" y="4454525"/>
            <a:ext cx="490538" cy="3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3989388" y="2114550"/>
            <a:ext cx="39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3344863" y="3341688"/>
            <a:ext cx="395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3036888" y="4124325"/>
            <a:ext cx="39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5327" name="Text Box 35"/>
          <p:cNvSpPr txBox="1">
            <a:spLocks noChangeArrowheads="1"/>
          </p:cNvSpPr>
          <p:nvPr/>
        </p:nvSpPr>
        <p:spPr bwMode="auto">
          <a:xfrm>
            <a:off x="3592513" y="4886325"/>
            <a:ext cx="39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a</a:t>
            </a:r>
            <a:r>
              <a:rPr lang="en-US" altLang="en-US" baseline="-25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6402388" y="4324350"/>
            <a:ext cx="382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5329" name="Line 37"/>
          <p:cNvSpPr>
            <a:spLocks noChangeShapeType="1"/>
          </p:cNvSpPr>
          <p:nvPr/>
        </p:nvSpPr>
        <p:spPr bwMode="auto">
          <a:xfrm>
            <a:off x="6327775" y="4022725"/>
            <a:ext cx="0" cy="893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0" name="Text Box 38"/>
          <p:cNvSpPr txBox="1">
            <a:spLocks noChangeArrowheads="1"/>
          </p:cNvSpPr>
          <p:nvPr/>
        </p:nvSpPr>
        <p:spPr bwMode="auto">
          <a:xfrm>
            <a:off x="2143125" y="5078413"/>
            <a:ext cx="38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tx2"/>
                </a:solidFill>
              </a:rPr>
              <a:t>y</a:t>
            </a:r>
            <a:r>
              <a:rPr lang="en-US" altLang="en-US" baseline="-2500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5331" name="Line 39"/>
          <p:cNvSpPr>
            <a:spLocks noChangeShapeType="1"/>
          </p:cNvSpPr>
          <p:nvPr/>
        </p:nvSpPr>
        <p:spPr bwMode="auto">
          <a:xfrm>
            <a:off x="2509838" y="5143500"/>
            <a:ext cx="0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2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3900488" y="4027488"/>
            <a:ext cx="4711700" cy="6254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96925" y="3276600"/>
            <a:ext cx="3124200" cy="1371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4572000" y="914400"/>
            <a:ext cx="4038600" cy="312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2743200" y="869950"/>
            <a:ext cx="3362325" cy="3168650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1828800" y="3276600"/>
            <a:ext cx="914400" cy="121920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1828800" y="4495800"/>
            <a:ext cx="182880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3581400" y="4038600"/>
            <a:ext cx="381000" cy="45720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2743200" y="4038600"/>
            <a:ext cx="838200" cy="4572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3581400" y="4495800"/>
            <a:ext cx="3810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3959225" y="4040188"/>
            <a:ext cx="2125663" cy="9525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2338388" y="4699000"/>
            <a:ext cx="1273175" cy="485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2721768" y="4517232"/>
            <a:ext cx="1071563" cy="1028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2743200" y="4051300"/>
            <a:ext cx="2592388" cy="14811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1585913" y="2940050"/>
            <a:ext cx="1054100" cy="844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293688" y="2244725"/>
            <a:ext cx="2352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917575" y="5511800"/>
            <a:ext cx="372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220663" y="220663"/>
            <a:ext cx="5646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Using Key at the Base to Improve Sliding Resistance</a:t>
            </a:r>
            <a:r>
              <a:rPr lang="en-US" altLang="en-US" sz="180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2738438" y="4029075"/>
            <a:ext cx="3810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5715000" y="4054475"/>
            <a:ext cx="3810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3795713" y="2986088"/>
            <a:ext cx="1423987" cy="12271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5172075" y="2673350"/>
            <a:ext cx="58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406917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80963"/>
            <a:ext cx="70675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678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971550" y="882650"/>
          <a:ext cx="73152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82650"/>
                        <a:ext cx="73152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Freeform 3" descr="Light vertical"/>
          <p:cNvSpPr>
            <a:spLocks/>
          </p:cNvSpPr>
          <p:nvPr/>
        </p:nvSpPr>
        <p:spPr bwMode="auto">
          <a:xfrm>
            <a:off x="2967038" y="4800600"/>
            <a:ext cx="2935287" cy="942975"/>
          </a:xfrm>
          <a:custGeom>
            <a:avLst/>
            <a:gdLst>
              <a:gd name="T0" fmla="*/ 0 w 1849"/>
              <a:gd name="T1" fmla="*/ 942975 h 594"/>
              <a:gd name="T2" fmla="*/ 4762 w 1849"/>
              <a:gd name="T3" fmla="*/ 381000 h 594"/>
              <a:gd name="T4" fmla="*/ 2932112 w 1849"/>
              <a:gd name="T5" fmla="*/ 0 h 594"/>
              <a:gd name="T6" fmla="*/ 2935287 w 1849"/>
              <a:gd name="T7" fmla="*/ 85725 h 594"/>
              <a:gd name="T8" fmla="*/ 0 w 1849"/>
              <a:gd name="T9" fmla="*/ 942975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447925" y="5313363"/>
            <a:ext cx="598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875338" y="4721225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146175" y="6046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68288" y="366713"/>
            <a:ext cx="1892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I. External Stability</a:t>
            </a:r>
            <a:endParaRPr lang="en-US" altLang="en-US"/>
          </a:p>
        </p:txBody>
      </p:sp>
      <p:sp>
        <p:nvSpPr>
          <p:cNvPr id="58376" name="Rectangle 10"/>
          <p:cNvSpPr>
            <a:spLocks noChangeArrowheads="1"/>
          </p:cNvSpPr>
          <p:nvPr/>
        </p:nvSpPr>
        <p:spPr bwMode="auto">
          <a:xfrm>
            <a:off x="268288" y="614363"/>
            <a:ext cx="2312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500" i="1">
                <a:solidFill>
                  <a:srgbClr val="000000"/>
                </a:solidFill>
              </a:rPr>
              <a:t>3- Bearing Capacity Failure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971550" y="581025"/>
          <a:ext cx="73152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81025"/>
                        <a:ext cx="73152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Freeform 3" descr="Light vertical"/>
          <p:cNvSpPr>
            <a:spLocks/>
          </p:cNvSpPr>
          <p:nvPr/>
        </p:nvSpPr>
        <p:spPr bwMode="auto">
          <a:xfrm>
            <a:off x="2967038" y="4495800"/>
            <a:ext cx="2935287" cy="942975"/>
          </a:xfrm>
          <a:custGeom>
            <a:avLst/>
            <a:gdLst>
              <a:gd name="T0" fmla="*/ 0 w 1849"/>
              <a:gd name="T1" fmla="*/ 942975 h 594"/>
              <a:gd name="T2" fmla="*/ 4762 w 1849"/>
              <a:gd name="T3" fmla="*/ 381000 h 594"/>
              <a:gd name="T4" fmla="*/ 2932112 w 1849"/>
              <a:gd name="T5" fmla="*/ 0 h 594"/>
              <a:gd name="T6" fmla="*/ 2935287 w 1849"/>
              <a:gd name="T7" fmla="*/ 85725 h 594"/>
              <a:gd name="T8" fmla="*/ 0 w 1849"/>
              <a:gd name="T9" fmla="*/ 942975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447925" y="5008563"/>
            <a:ext cx="598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875338" y="4416425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 flipV="1">
            <a:off x="4048125" y="3105150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V="1">
            <a:off x="4059238" y="3421063"/>
            <a:ext cx="1019175" cy="13049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708525" y="2878138"/>
            <a:ext cx="587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530600" y="2724150"/>
            <a:ext cx="652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059363" y="4154488"/>
            <a:ext cx="652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V="1">
            <a:off x="2962275" y="3200400"/>
            <a:ext cx="0" cy="885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2952750" y="3533775"/>
            <a:ext cx="10668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298450" y="141288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u="sng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 flipV="1">
            <a:off x="4144963" y="4545013"/>
            <a:ext cx="1000125" cy="123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7" name="Line 15"/>
          <p:cNvSpPr>
            <a:spLocks noChangeShapeType="1"/>
          </p:cNvSpPr>
          <p:nvPr/>
        </p:nvSpPr>
        <p:spPr bwMode="auto">
          <a:xfrm>
            <a:off x="4038600" y="4775200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Line 16"/>
          <p:cNvSpPr>
            <a:spLocks noChangeShapeType="1"/>
          </p:cNvSpPr>
          <p:nvPr/>
        </p:nvSpPr>
        <p:spPr bwMode="auto">
          <a:xfrm flipV="1">
            <a:off x="4038600" y="5238750"/>
            <a:ext cx="5461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4222750" y="5175250"/>
            <a:ext cx="152400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4144963" y="5083175"/>
            <a:ext cx="222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i="1">
                <a:cs typeface="Arial" panose="020B0604020202020204" pitchFamily="34" charset="0"/>
              </a:rPr>
              <a:t>e</a:t>
            </a: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3270250" y="3409950"/>
            <a:ext cx="266700" cy="285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3222625" y="33797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i="1">
                <a:cs typeface="Arial" panose="020B0604020202020204" pitchFamily="34" charset="0"/>
              </a:rPr>
              <a:t>X</a:t>
            </a:r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3343275" y="3441700"/>
            <a:ext cx="133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161925" y="5573713"/>
            <a:ext cx="25034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Symbol" panose="05050102010706020507" pitchFamily="18" charset="2"/>
              <a:buChar char="S"/>
            </a:pP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algn="l" eaLnBrk="1" hangingPunct="1">
              <a:buFont typeface="Symbol" panose="05050102010706020507" pitchFamily="18" charset="2"/>
              <a:buNone/>
            </a:pP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algn="l" eaLnBrk="1" hangingPunct="1">
              <a:buFont typeface="Symbol" panose="05050102010706020507" pitchFamily="18" charset="2"/>
              <a:buNone/>
            </a:pP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l" eaLnBrk="1" hangingPunct="1">
              <a:buFont typeface="Symbol" panose="05050102010706020507" pitchFamily="18" charset="2"/>
              <a:buNone/>
            </a:pP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R =  (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1400" baseline="3000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1400">
                <a:cs typeface="Arial" panose="020B0604020202020204" pitchFamily="34" charset="0"/>
              </a:rPr>
              <a:t>(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1400">
                <a:cs typeface="Arial" panose="020B0604020202020204" pitchFamily="34" charset="0"/>
              </a:rPr>
              <a:t>)</a:t>
            </a:r>
            <a:r>
              <a:rPr lang="en-US" altLang="en-US" sz="1400" baseline="30000">
                <a:cs typeface="Arial" panose="020B0604020202020204" pitchFamily="34" charset="0"/>
              </a:rPr>
              <a:t>2</a:t>
            </a:r>
            <a:r>
              <a:rPr lang="en-US" altLang="en-US" sz="14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 flipV="1">
            <a:off x="569913" y="6223000"/>
            <a:ext cx="84137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650875" y="6219825"/>
            <a:ext cx="946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 flipH="1" flipV="1">
            <a:off x="550863" y="6361113"/>
            <a:ext cx="17462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18" name="Group 26"/>
          <p:cNvGrpSpPr>
            <a:grpSpLocks/>
          </p:cNvGrpSpPr>
          <p:nvPr/>
        </p:nvGrpSpPr>
        <p:grpSpPr bwMode="auto">
          <a:xfrm>
            <a:off x="2835275" y="5614988"/>
            <a:ext cx="1944688" cy="960437"/>
            <a:chOff x="2922" y="3549"/>
            <a:chExt cx="1225" cy="605"/>
          </a:xfrm>
        </p:grpSpPr>
        <p:sp>
          <p:nvSpPr>
            <p:cNvPr id="59488" name="Text Box 27"/>
            <p:cNvSpPr txBox="1">
              <a:spLocks noChangeArrowheads="1"/>
            </p:cNvSpPr>
            <p:nvPr/>
          </p:nvSpPr>
          <p:spPr bwMode="auto">
            <a:xfrm>
              <a:off x="2922" y="3549"/>
              <a:ext cx="1225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M</a:t>
              </a:r>
              <a:r>
                <a:rPr lang="en-US" altLang="en-US" baseline="-25000">
                  <a:cs typeface="Arial" panose="020B0604020202020204" pitchFamily="34" charset="0"/>
                </a:rPr>
                <a:t>net</a:t>
              </a:r>
              <a:r>
                <a:rPr lang="en-US" altLang="en-US">
                  <a:cs typeface="Arial" panose="020B0604020202020204" pitchFamily="34" charset="0"/>
                </a:rPr>
                <a:t> = </a:t>
              </a:r>
              <a:r>
                <a:rPr lang="en-US" altLang="en-US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>
                  <a:cs typeface="Arial" panose="020B0604020202020204" pitchFamily="34" charset="0"/>
                </a:rPr>
                <a:t>M</a:t>
              </a:r>
              <a:r>
                <a:rPr lang="en-US" altLang="en-US" baseline="-25000">
                  <a:cs typeface="Arial" panose="020B0604020202020204" pitchFamily="34" charset="0"/>
                </a:rPr>
                <a:t>R</a:t>
              </a:r>
              <a:r>
                <a:rPr lang="en-US" altLang="en-US">
                  <a:cs typeface="Arial" panose="020B0604020202020204" pitchFamily="34" charset="0"/>
                </a:rPr>
                <a:t> – </a:t>
              </a:r>
              <a:r>
                <a:rPr lang="en-US" altLang="en-US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>
                  <a:cs typeface="Arial" panose="020B0604020202020204" pitchFamily="34" charset="0"/>
                </a:rPr>
                <a:t>M</a:t>
              </a:r>
              <a:r>
                <a:rPr lang="en-US" altLang="en-US" baseline="-25000">
                  <a:cs typeface="Arial" panose="020B0604020202020204" pitchFamily="34" charset="0"/>
                </a:rPr>
                <a:t>o</a:t>
              </a:r>
            </a:p>
            <a:p>
              <a:pPr algn="l" eaLnBrk="1" hangingPunct="1"/>
              <a:endParaRPr lang="en-US" altLang="en-US" baseline="-25000">
                <a:cs typeface="Arial" panose="020B0604020202020204" pitchFamily="34" charset="0"/>
              </a:endParaRPr>
            </a:p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X = </a:t>
              </a:r>
            </a:p>
          </p:txBody>
        </p:sp>
        <p:sp>
          <p:nvSpPr>
            <p:cNvPr id="59489" name="Line 28"/>
            <p:cNvSpPr>
              <a:spLocks noChangeShapeType="1"/>
            </p:cNvSpPr>
            <p:nvPr/>
          </p:nvSpPr>
          <p:spPr bwMode="auto">
            <a:xfrm>
              <a:off x="3260" y="3956"/>
              <a:ext cx="2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0" name="Text Box 29"/>
            <p:cNvSpPr txBox="1">
              <a:spLocks noChangeArrowheads="1"/>
            </p:cNvSpPr>
            <p:nvPr/>
          </p:nvSpPr>
          <p:spPr bwMode="auto">
            <a:xfrm>
              <a:off x="3207" y="3753"/>
              <a:ext cx="3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cs typeface="Arial" panose="020B0604020202020204" pitchFamily="34" charset="0"/>
                </a:rPr>
                <a:t>M</a:t>
              </a:r>
              <a:r>
                <a:rPr lang="en-US" altLang="en-US" sz="1600" baseline="-25000">
                  <a:cs typeface="Arial" panose="020B0604020202020204" pitchFamily="34" charset="0"/>
                </a:rPr>
                <a:t>net</a:t>
              </a:r>
            </a:p>
          </p:txBody>
        </p:sp>
        <p:sp>
          <p:nvSpPr>
            <p:cNvPr id="59491" name="Rectangle 30"/>
            <p:cNvSpPr>
              <a:spLocks noChangeArrowheads="1"/>
            </p:cNvSpPr>
            <p:nvPr/>
          </p:nvSpPr>
          <p:spPr bwMode="auto">
            <a:xfrm>
              <a:off x="3228" y="3923"/>
              <a:ext cx="3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59492" name="Line 31"/>
            <p:cNvSpPr>
              <a:spLocks noChangeShapeType="1"/>
            </p:cNvSpPr>
            <p:nvPr/>
          </p:nvSpPr>
          <p:spPr bwMode="auto">
            <a:xfrm>
              <a:off x="2987" y="3881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19" name="Text Box 32"/>
          <p:cNvSpPr txBox="1">
            <a:spLocks noChangeArrowheads="1"/>
          </p:cNvSpPr>
          <p:nvPr/>
        </p:nvSpPr>
        <p:spPr bwMode="auto">
          <a:xfrm>
            <a:off x="5013325" y="5629275"/>
            <a:ext cx="1577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59420" name="Line 33"/>
          <p:cNvSpPr>
            <a:spLocks noChangeShapeType="1"/>
          </p:cNvSpPr>
          <p:nvPr/>
        </p:nvSpPr>
        <p:spPr bwMode="auto">
          <a:xfrm>
            <a:off x="5505450" y="5797550"/>
            <a:ext cx="342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1" name="Text Box 34"/>
          <p:cNvSpPr txBox="1">
            <a:spLocks noChangeArrowheads="1"/>
          </p:cNvSpPr>
          <p:nvPr/>
        </p:nvSpPr>
        <p:spPr bwMode="auto">
          <a:xfrm>
            <a:off x="5502275" y="5535613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cs typeface="Arial" panose="020B0604020202020204" pitchFamily="34" charset="0"/>
              </a:rPr>
              <a:t>B</a:t>
            </a:r>
          </a:p>
        </p:txBody>
      </p:sp>
      <p:sp>
        <p:nvSpPr>
          <p:cNvPr id="59422" name="Text Box 35"/>
          <p:cNvSpPr txBox="1">
            <a:spLocks noChangeArrowheads="1"/>
          </p:cNvSpPr>
          <p:nvPr/>
        </p:nvSpPr>
        <p:spPr bwMode="auto">
          <a:xfrm>
            <a:off x="5522913" y="5772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59423" name="Line 36"/>
          <p:cNvSpPr>
            <a:spLocks noChangeShapeType="1"/>
          </p:cNvSpPr>
          <p:nvPr/>
        </p:nvSpPr>
        <p:spPr bwMode="auto">
          <a:xfrm>
            <a:off x="5999163" y="5672138"/>
            <a:ext cx="133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24" name="Group 37"/>
          <p:cNvGrpSpPr>
            <a:grpSpLocks/>
          </p:cNvGrpSpPr>
          <p:nvPr/>
        </p:nvGrpSpPr>
        <p:grpSpPr bwMode="auto">
          <a:xfrm>
            <a:off x="4945063" y="6035675"/>
            <a:ext cx="1800225" cy="601663"/>
            <a:chOff x="3695" y="3802"/>
            <a:chExt cx="1134" cy="379"/>
          </a:xfrm>
        </p:grpSpPr>
        <p:sp>
          <p:nvSpPr>
            <p:cNvPr id="59479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160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59480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1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59482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9483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4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160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160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1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485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9486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9487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59425" name="Rectangle 47"/>
          <p:cNvSpPr>
            <a:spLocks noChangeArrowheads="1"/>
          </p:cNvSpPr>
          <p:nvPr/>
        </p:nvSpPr>
        <p:spPr bwMode="auto">
          <a:xfrm>
            <a:off x="107950" y="5537200"/>
            <a:ext cx="249555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26" name="Rectangle 48"/>
          <p:cNvSpPr>
            <a:spLocks noChangeArrowheads="1"/>
          </p:cNvSpPr>
          <p:nvPr/>
        </p:nvSpPr>
        <p:spPr bwMode="auto">
          <a:xfrm>
            <a:off x="2649538" y="5532438"/>
            <a:ext cx="2184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27" name="Text Box 49"/>
          <p:cNvSpPr txBox="1">
            <a:spLocks noChangeArrowheads="1"/>
          </p:cNvSpPr>
          <p:nvPr/>
        </p:nvSpPr>
        <p:spPr bwMode="auto">
          <a:xfrm>
            <a:off x="6877050" y="6089650"/>
            <a:ext cx="403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1600">
              <a:cs typeface="Arial" panose="020B0604020202020204" pitchFamily="34" charset="0"/>
            </a:endParaRPr>
          </a:p>
        </p:txBody>
      </p:sp>
      <p:sp>
        <p:nvSpPr>
          <p:cNvPr id="59428" name="Line 50"/>
          <p:cNvSpPr>
            <a:spLocks noChangeShapeType="1"/>
          </p:cNvSpPr>
          <p:nvPr/>
        </p:nvSpPr>
        <p:spPr bwMode="auto">
          <a:xfrm>
            <a:off x="7388225" y="6289675"/>
            <a:ext cx="342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9" name="Text Box 51"/>
          <p:cNvSpPr txBox="1">
            <a:spLocks noChangeArrowheads="1"/>
          </p:cNvSpPr>
          <p:nvPr/>
        </p:nvSpPr>
        <p:spPr bwMode="auto">
          <a:xfrm>
            <a:off x="7353300" y="5997575"/>
            <a:ext cx="450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59430" name="Text Box 52"/>
          <p:cNvSpPr txBox="1">
            <a:spLocks noChangeArrowheads="1"/>
          </p:cNvSpPr>
          <p:nvPr/>
        </p:nvSpPr>
        <p:spPr bwMode="auto">
          <a:xfrm>
            <a:off x="7386638" y="6232525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59431" name="Group 53"/>
          <p:cNvGrpSpPr>
            <a:grpSpLocks/>
          </p:cNvGrpSpPr>
          <p:nvPr/>
        </p:nvGrpSpPr>
        <p:grpSpPr bwMode="auto">
          <a:xfrm>
            <a:off x="8142288" y="5967413"/>
            <a:ext cx="427037" cy="596900"/>
            <a:chOff x="5013" y="3759"/>
            <a:chExt cx="269" cy="376"/>
          </a:xfrm>
        </p:grpSpPr>
        <p:sp>
          <p:nvSpPr>
            <p:cNvPr id="59476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77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160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1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478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59432" name="Group 57"/>
          <p:cNvGrpSpPr>
            <a:grpSpLocks/>
          </p:cNvGrpSpPr>
          <p:nvPr/>
        </p:nvGrpSpPr>
        <p:grpSpPr bwMode="auto">
          <a:xfrm>
            <a:off x="7923213" y="6094413"/>
            <a:ext cx="303212" cy="419100"/>
            <a:chOff x="5359" y="3307"/>
            <a:chExt cx="191" cy="264"/>
          </a:xfrm>
        </p:grpSpPr>
        <p:sp>
          <p:nvSpPr>
            <p:cNvPr id="59474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9475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59433" name="Text Box 60"/>
          <p:cNvSpPr txBox="1">
            <a:spLocks noChangeArrowheads="1"/>
          </p:cNvSpPr>
          <p:nvPr/>
        </p:nvSpPr>
        <p:spPr bwMode="auto">
          <a:xfrm>
            <a:off x="7807325" y="610711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434" name="Text Box 61"/>
          <p:cNvSpPr txBox="1">
            <a:spLocks noChangeArrowheads="1"/>
          </p:cNvSpPr>
          <p:nvPr/>
        </p:nvSpPr>
        <p:spPr bwMode="auto">
          <a:xfrm>
            <a:off x="7712075" y="6081713"/>
            <a:ext cx="25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59435" name="Text Box 62"/>
          <p:cNvSpPr txBox="1">
            <a:spLocks noChangeArrowheads="1"/>
          </p:cNvSpPr>
          <p:nvPr/>
        </p:nvSpPr>
        <p:spPr bwMode="auto">
          <a:xfrm>
            <a:off x="8405813" y="6076950"/>
            <a:ext cx="25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9436" name="Text Box 63"/>
          <p:cNvSpPr txBox="1">
            <a:spLocks noChangeArrowheads="1"/>
          </p:cNvSpPr>
          <p:nvPr/>
        </p:nvSpPr>
        <p:spPr bwMode="auto">
          <a:xfrm>
            <a:off x="7013575" y="6275388"/>
            <a:ext cx="3587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80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59437" name="Text Box 64"/>
          <p:cNvSpPr txBox="1">
            <a:spLocks noChangeArrowheads="1"/>
          </p:cNvSpPr>
          <p:nvPr/>
        </p:nvSpPr>
        <p:spPr bwMode="auto">
          <a:xfrm>
            <a:off x="7015163" y="6359525"/>
            <a:ext cx="342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80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59438" name="Text Box 65"/>
          <p:cNvSpPr txBox="1">
            <a:spLocks noChangeArrowheads="1"/>
          </p:cNvSpPr>
          <p:nvPr/>
        </p:nvSpPr>
        <p:spPr bwMode="auto">
          <a:xfrm>
            <a:off x="7115175" y="6115050"/>
            <a:ext cx="312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9439" name="Rectangle 66"/>
          <p:cNvSpPr>
            <a:spLocks noChangeArrowheads="1"/>
          </p:cNvSpPr>
          <p:nvPr/>
        </p:nvSpPr>
        <p:spPr bwMode="auto">
          <a:xfrm>
            <a:off x="6883400" y="5969000"/>
            <a:ext cx="1917700" cy="67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0" name="Line 67"/>
          <p:cNvSpPr>
            <a:spLocks noChangeShapeType="1"/>
          </p:cNvSpPr>
          <p:nvPr/>
        </p:nvSpPr>
        <p:spPr bwMode="auto">
          <a:xfrm flipH="1">
            <a:off x="2933700" y="4514850"/>
            <a:ext cx="29845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1" name="Text Box 68"/>
          <p:cNvSpPr txBox="1">
            <a:spLocks noChangeArrowheads="1"/>
          </p:cNvSpPr>
          <p:nvPr/>
        </p:nvSpPr>
        <p:spPr bwMode="auto">
          <a:xfrm>
            <a:off x="3584575" y="4740275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i="1">
                <a:cs typeface="Arial" panose="020B0604020202020204" pitchFamily="34" charset="0"/>
              </a:rPr>
              <a:t>B</a:t>
            </a:r>
            <a:endParaRPr lang="en-US" altLang="en-US" sz="1600" i="1" baseline="-25000">
              <a:cs typeface="Arial" panose="020B0604020202020204" pitchFamily="34" charset="0"/>
            </a:endParaRPr>
          </a:p>
        </p:txBody>
      </p:sp>
      <p:sp>
        <p:nvSpPr>
          <p:cNvPr id="59442" name="Line 69"/>
          <p:cNvSpPr>
            <a:spLocks noChangeShapeType="1"/>
          </p:cNvSpPr>
          <p:nvPr/>
        </p:nvSpPr>
        <p:spPr bwMode="auto">
          <a:xfrm flipV="1">
            <a:off x="4591050" y="1835150"/>
            <a:ext cx="0" cy="345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3" name="Oval 70"/>
          <p:cNvSpPr>
            <a:spLocks noChangeArrowheads="1"/>
          </p:cNvSpPr>
          <p:nvPr/>
        </p:nvSpPr>
        <p:spPr bwMode="auto">
          <a:xfrm>
            <a:off x="3549650" y="2705100"/>
            <a:ext cx="590550" cy="5984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4" name="Oval 71"/>
          <p:cNvSpPr>
            <a:spLocks noChangeArrowheads="1"/>
          </p:cNvSpPr>
          <p:nvPr/>
        </p:nvSpPr>
        <p:spPr bwMode="auto">
          <a:xfrm>
            <a:off x="5100638" y="4090988"/>
            <a:ext cx="590550" cy="598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5" name="Oval 72"/>
          <p:cNvSpPr>
            <a:spLocks noChangeArrowheads="1"/>
          </p:cNvSpPr>
          <p:nvPr/>
        </p:nvSpPr>
        <p:spPr bwMode="auto">
          <a:xfrm>
            <a:off x="5895975" y="4391025"/>
            <a:ext cx="501650" cy="50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6" name="Oval 73"/>
          <p:cNvSpPr>
            <a:spLocks noChangeArrowheads="1"/>
          </p:cNvSpPr>
          <p:nvPr/>
        </p:nvSpPr>
        <p:spPr bwMode="auto">
          <a:xfrm>
            <a:off x="2481263" y="4989513"/>
            <a:ext cx="501650" cy="50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7" name="Oval 74"/>
          <p:cNvSpPr>
            <a:spLocks noChangeArrowheads="1"/>
          </p:cNvSpPr>
          <p:nvPr/>
        </p:nvSpPr>
        <p:spPr bwMode="auto">
          <a:xfrm>
            <a:off x="4683125" y="2930525"/>
            <a:ext cx="673100" cy="6429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8" name="Rectangle 75"/>
          <p:cNvSpPr>
            <a:spLocks noChangeArrowheads="1"/>
          </p:cNvSpPr>
          <p:nvPr/>
        </p:nvSpPr>
        <p:spPr bwMode="auto">
          <a:xfrm>
            <a:off x="1325563" y="1654175"/>
            <a:ext cx="1360487" cy="131763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9" name="Freeform 76"/>
          <p:cNvSpPr>
            <a:spLocks/>
          </p:cNvSpPr>
          <p:nvPr/>
        </p:nvSpPr>
        <p:spPr bwMode="auto">
          <a:xfrm>
            <a:off x="1808163" y="647700"/>
            <a:ext cx="284162" cy="1006475"/>
          </a:xfrm>
          <a:custGeom>
            <a:avLst/>
            <a:gdLst>
              <a:gd name="T0" fmla="*/ 0 w 239"/>
              <a:gd name="T1" fmla="*/ 1001713 h 634"/>
              <a:gd name="T2" fmla="*/ 205690 w 239"/>
              <a:gd name="T3" fmla="*/ 3175 h 634"/>
              <a:gd name="T4" fmla="*/ 284162 w 239"/>
              <a:gd name="T5" fmla="*/ 0 h 634"/>
              <a:gd name="T6" fmla="*/ 284162 w 239"/>
              <a:gd name="T7" fmla="*/ 1006475 h 634"/>
              <a:gd name="T8" fmla="*/ 0 w 239"/>
              <a:gd name="T9" fmla="*/ 1001713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0" name="Freeform 77" descr="Dark vertical"/>
          <p:cNvSpPr>
            <a:spLocks/>
          </p:cNvSpPr>
          <p:nvPr/>
        </p:nvSpPr>
        <p:spPr bwMode="auto">
          <a:xfrm>
            <a:off x="1330325" y="1828800"/>
            <a:ext cx="1352550" cy="266700"/>
          </a:xfrm>
          <a:custGeom>
            <a:avLst/>
            <a:gdLst>
              <a:gd name="T0" fmla="*/ 1352550 w 852"/>
              <a:gd name="T1" fmla="*/ 3175 h 168"/>
              <a:gd name="T2" fmla="*/ 6350 w 852"/>
              <a:gd name="T3" fmla="*/ 266700 h 168"/>
              <a:gd name="T4" fmla="*/ 0 w 852"/>
              <a:gd name="T5" fmla="*/ 0 h 168"/>
              <a:gd name="T6" fmla="*/ 1352550 w 852"/>
              <a:gd name="T7" fmla="*/ 3175 h 1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52" h="168">
                <a:moveTo>
                  <a:pt x="852" y="2"/>
                </a:moveTo>
                <a:lnTo>
                  <a:pt x="4" y="168"/>
                </a:lnTo>
                <a:lnTo>
                  <a:pt x="0" y="0"/>
                </a:lnTo>
                <a:lnTo>
                  <a:pt x="852" y="2"/>
                </a:lnTo>
                <a:close/>
              </a:path>
            </a:pathLst>
          </a:custGeom>
          <a:pattFill prst="dkVert">
            <a:fgClr>
              <a:schemeClr val="tx2"/>
            </a:fgClr>
            <a:bgClr>
              <a:srgbClr val="FFFFFF"/>
            </a:bgClr>
          </a:pattFill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1" name="Freeform 78" descr="Dark vertical"/>
          <p:cNvSpPr>
            <a:spLocks/>
          </p:cNvSpPr>
          <p:nvPr/>
        </p:nvSpPr>
        <p:spPr bwMode="auto">
          <a:xfrm>
            <a:off x="1333500" y="2165350"/>
            <a:ext cx="1365250" cy="307975"/>
          </a:xfrm>
          <a:custGeom>
            <a:avLst/>
            <a:gdLst>
              <a:gd name="T0" fmla="*/ 1365250 w 860"/>
              <a:gd name="T1" fmla="*/ 57150 h 194"/>
              <a:gd name="T2" fmla="*/ 6350 w 860"/>
              <a:gd name="T3" fmla="*/ 307975 h 194"/>
              <a:gd name="T4" fmla="*/ 0 w 860"/>
              <a:gd name="T5" fmla="*/ 41275 h 194"/>
              <a:gd name="T6" fmla="*/ 1362075 w 860"/>
              <a:gd name="T7" fmla="*/ 0 h 194"/>
              <a:gd name="T8" fmla="*/ 1365250 w 860"/>
              <a:gd name="T9" fmla="*/ 57150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tx2"/>
            </a:fgClr>
            <a:bgClr>
              <a:schemeClr val="bg1"/>
            </a:bgClr>
          </a:pattFill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2" name="Freeform 79" descr="Dark vertical"/>
          <p:cNvSpPr>
            <a:spLocks/>
          </p:cNvSpPr>
          <p:nvPr/>
        </p:nvSpPr>
        <p:spPr bwMode="auto">
          <a:xfrm>
            <a:off x="1336675" y="2403475"/>
            <a:ext cx="1362075" cy="479425"/>
          </a:xfrm>
          <a:custGeom>
            <a:avLst/>
            <a:gdLst>
              <a:gd name="T0" fmla="*/ 1362075 w 858"/>
              <a:gd name="T1" fmla="*/ 0 h 302"/>
              <a:gd name="T2" fmla="*/ 6350 w 858"/>
              <a:gd name="T3" fmla="*/ 479425 h 302"/>
              <a:gd name="T4" fmla="*/ 0 w 858"/>
              <a:gd name="T5" fmla="*/ 212725 h 302"/>
              <a:gd name="T6" fmla="*/ 1362075 w 858"/>
              <a:gd name="T7" fmla="*/ 171450 h 302"/>
              <a:gd name="T8" fmla="*/ 1362075 w 858"/>
              <a:gd name="T9" fmla="*/ 0 h 3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8" h="302">
                <a:moveTo>
                  <a:pt x="858" y="0"/>
                </a:moveTo>
                <a:lnTo>
                  <a:pt x="4" y="302"/>
                </a:lnTo>
                <a:lnTo>
                  <a:pt x="0" y="134"/>
                </a:lnTo>
                <a:lnTo>
                  <a:pt x="858" y="108"/>
                </a:lnTo>
                <a:lnTo>
                  <a:pt x="858" y="0"/>
                </a:lnTo>
                <a:close/>
              </a:path>
            </a:pathLst>
          </a:custGeom>
          <a:pattFill prst="dkVert">
            <a:fgClr>
              <a:schemeClr val="tx1"/>
            </a:fgClr>
            <a:bgClr>
              <a:srgbClr val="FFFFFF"/>
            </a:bgClr>
          </a:pattFill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5" name="Text Box 81"/>
          <p:cNvSpPr txBox="1">
            <a:spLocks noChangeArrowheads="1"/>
          </p:cNvSpPr>
          <p:nvPr/>
        </p:nvSpPr>
        <p:spPr bwMode="auto">
          <a:xfrm>
            <a:off x="933450" y="1833563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</a:t>
            </a:r>
          </a:p>
        </p:txBody>
      </p:sp>
      <p:sp>
        <p:nvSpPr>
          <p:cNvPr id="42066" name="Text Box 82"/>
          <p:cNvSpPr txBox="1">
            <a:spLocks noChangeArrowheads="1"/>
          </p:cNvSpPr>
          <p:nvPr/>
        </p:nvSpPr>
        <p:spPr bwMode="auto">
          <a:xfrm>
            <a:off x="971550" y="2233613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</a:t>
            </a:r>
          </a:p>
        </p:txBody>
      </p:sp>
      <p:sp>
        <p:nvSpPr>
          <p:cNvPr id="42067" name="Text Box 83"/>
          <p:cNvSpPr txBox="1">
            <a:spLocks noChangeArrowheads="1"/>
          </p:cNvSpPr>
          <p:nvPr/>
        </p:nvSpPr>
        <p:spPr bwMode="auto">
          <a:xfrm>
            <a:off x="981075" y="2630488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</a:t>
            </a:r>
          </a:p>
        </p:txBody>
      </p:sp>
      <p:sp>
        <p:nvSpPr>
          <p:cNvPr id="42068" name="Text Box 84"/>
          <p:cNvSpPr txBox="1">
            <a:spLocks noChangeArrowheads="1"/>
          </p:cNvSpPr>
          <p:nvPr/>
        </p:nvSpPr>
        <p:spPr bwMode="auto">
          <a:xfrm>
            <a:off x="2614613" y="1700213"/>
            <a:ext cx="627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 </a:t>
            </a: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0</a:t>
            </a:r>
          </a:p>
        </p:txBody>
      </p:sp>
      <p:sp>
        <p:nvSpPr>
          <p:cNvPr id="42069" name="Text Box 85"/>
          <p:cNvSpPr txBox="1">
            <a:spLocks noChangeArrowheads="1"/>
          </p:cNvSpPr>
          <p:nvPr/>
        </p:nvSpPr>
        <p:spPr bwMode="auto">
          <a:xfrm>
            <a:off x="2614613" y="2055813"/>
            <a:ext cx="627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 </a:t>
            </a: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+</a:t>
            </a:r>
          </a:p>
        </p:txBody>
      </p:sp>
      <p:sp>
        <p:nvSpPr>
          <p:cNvPr id="42070" name="Text Box 86"/>
          <p:cNvSpPr txBox="1">
            <a:spLocks noChangeArrowheads="1"/>
          </p:cNvSpPr>
          <p:nvPr/>
        </p:nvSpPr>
        <p:spPr bwMode="auto">
          <a:xfrm>
            <a:off x="2614613" y="2379663"/>
            <a:ext cx="627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 </a:t>
            </a: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-</a:t>
            </a:r>
          </a:p>
        </p:txBody>
      </p:sp>
      <p:sp>
        <p:nvSpPr>
          <p:cNvPr id="59459" name="Oval 88"/>
          <p:cNvSpPr>
            <a:spLocks noChangeArrowheads="1"/>
          </p:cNvSpPr>
          <p:nvPr/>
        </p:nvSpPr>
        <p:spPr bwMode="auto">
          <a:xfrm>
            <a:off x="1463675" y="1873250"/>
            <a:ext cx="130175" cy="130175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60" name="Text Box 87"/>
          <p:cNvSpPr txBox="1">
            <a:spLocks noChangeArrowheads="1"/>
          </p:cNvSpPr>
          <p:nvPr/>
        </p:nvSpPr>
        <p:spPr bwMode="auto">
          <a:xfrm>
            <a:off x="1398588" y="1814513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+</a:t>
            </a:r>
          </a:p>
        </p:txBody>
      </p:sp>
      <p:sp>
        <p:nvSpPr>
          <p:cNvPr id="59461" name="Oval 89"/>
          <p:cNvSpPr>
            <a:spLocks noChangeArrowheads="1"/>
          </p:cNvSpPr>
          <p:nvPr/>
        </p:nvSpPr>
        <p:spPr bwMode="auto">
          <a:xfrm>
            <a:off x="1454150" y="2247900"/>
            <a:ext cx="130175" cy="130175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62" name="Text Box 90"/>
          <p:cNvSpPr txBox="1">
            <a:spLocks noChangeArrowheads="1"/>
          </p:cNvSpPr>
          <p:nvPr/>
        </p:nvSpPr>
        <p:spPr bwMode="auto">
          <a:xfrm>
            <a:off x="1389063" y="2189163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+</a:t>
            </a:r>
          </a:p>
        </p:txBody>
      </p:sp>
      <p:sp>
        <p:nvSpPr>
          <p:cNvPr id="59463" name="Oval 91"/>
          <p:cNvSpPr>
            <a:spLocks noChangeArrowheads="1"/>
          </p:cNvSpPr>
          <p:nvPr/>
        </p:nvSpPr>
        <p:spPr bwMode="auto">
          <a:xfrm>
            <a:off x="1454150" y="2651125"/>
            <a:ext cx="130175" cy="130175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64" name="Text Box 92"/>
          <p:cNvSpPr txBox="1">
            <a:spLocks noChangeArrowheads="1"/>
          </p:cNvSpPr>
          <p:nvPr/>
        </p:nvSpPr>
        <p:spPr bwMode="auto">
          <a:xfrm>
            <a:off x="1392238" y="2592388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+</a:t>
            </a:r>
          </a:p>
        </p:txBody>
      </p:sp>
      <p:sp>
        <p:nvSpPr>
          <p:cNvPr id="59465" name="Oval 93"/>
          <p:cNvSpPr>
            <a:spLocks noChangeArrowheads="1"/>
          </p:cNvSpPr>
          <p:nvPr/>
        </p:nvSpPr>
        <p:spPr bwMode="auto">
          <a:xfrm>
            <a:off x="2552700" y="2451100"/>
            <a:ext cx="101600" cy="101600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78" name="Text Box 94"/>
          <p:cNvSpPr txBox="1">
            <a:spLocks noChangeArrowheads="1"/>
          </p:cNvSpPr>
          <p:nvPr/>
        </p:nvSpPr>
        <p:spPr bwMode="auto">
          <a:xfrm>
            <a:off x="2492375" y="2366963"/>
            <a:ext cx="227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  <p:sp>
        <p:nvSpPr>
          <p:cNvPr id="59467" name="Text Box 95"/>
          <p:cNvSpPr txBox="1">
            <a:spLocks noChangeArrowheads="1"/>
          </p:cNvSpPr>
          <p:nvPr/>
        </p:nvSpPr>
        <p:spPr bwMode="auto">
          <a:xfrm>
            <a:off x="4545013" y="179388"/>
            <a:ext cx="3786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Factor of Safety Against Bearing Capacity Failure =</a:t>
            </a:r>
            <a:r>
              <a:rPr lang="en-US" altLang="en-US"/>
              <a:t> </a:t>
            </a:r>
          </a:p>
        </p:txBody>
      </p:sp>
      <p:sp>
        <p:nvSpPr>
          <p:cNvPr id="59468" name="Line 96"/>
          <p:cNvSpPr>
            <a:spLocks noChangeShapeType="1"/>
          </p:cNvSpPr>
          <p:nvPr/>
        </p:nvSpPr>
        <p:spPr bwMode="auto">
          <a:xfrm>
            <a:off x="8258175" y="390525"/>
            <a:ext cx="5429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69" name="Text Box 97"/>
          <p:cNvSpPr txBox="1">
            <a:spLocks noChangeArrowheads="1"/>
          </p:cNvSpPr>
          <p:nvPr/>
        </p:nvSpPr>
        <p:spPr bwMode="auto">
          <a:xfrm>
            <a:off x="8261350" y="0"/>
            <a:ext cx="461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</a:t>
            </a:r>
            <a:r>
              <a:rPr lang="en-US" altLang="en-US" baseline="-25000"/>
              <a:t>all</a:t>
            </a:r>
          </a:p>
        </p:txBody>
      </p:sp>
      <p:sp>
        <p:nvSpPr>
          <p:cNvPr id="59470" name="Text Box 98"/>
          <p:cNvSpPr txBox="1">
            <a:spLocks noChangeArrowheads="1"/>
          </p:cNvSpPr>
          <p:nvPr/>
        </p:nvSpPr>
        <p:spPr bwMode="auto">
          <a:xfrm>
            <a:off x="8267700" y="314325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</a:t>
            </a:r>
            <a:r>
              <a:rPr lang="en-US" altLang="en-US" baseline="-25000"/>
              <a:t>max</a:t>
            </a:r>
          </a:p>
        </p:txBody>
      </p:sp>
      <p:sp>
        <p:nvSpPr>
          <p:cNvPr id="59471" name="Text Box 99"/>
          <p:cNvSpPr txBox="1">
            <a:spLocks noChangeArrowheads="1"/>
          </p:cNvSpPr>
          <p:nvPr/>
        </p:nvSpPr>
        <p:spPr bwMode="auto">
          <a:xfrm>
            <a:off x="3189288" y="16557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9472" name="Text Box 100"/>
          <p:cNvSpPr txBox="1">
            <a:spLocks noChangeArrowheads="1"/>
          </p:cNvSpPr>
          <p:nvPr/>
        </p:nvSpPr>
        <p:spPr bwMode="auto">
          <a:xfrm>
            <a:off x="3179763" y="1979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9473" name="Text Box 101"/>
          <p:cNvSpPr txBox="1">
            <a:spLocks noChangeArrowheads="1"/>
          </p:cNvSpPr>
          <p:nvPr/>
        </p:nvSpPr>
        <p:spPr bwMode="auto">
          <a:xfrm>
            <a:off x="3176588" y="23034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203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"/>
          <p:cNvGraphicFramePr>
            <a:graphicFrameLocks noChangeAspect="1"/>
          </p:cNvGraphicFramePr>
          <p:nvPr/>
        </p:nvGraphicFramePr>
        <p:xfrm>
          <a:off x="896938" y="495300"/>
          <a:ext cx="7896225" cy="577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Drawing" r:id="rId3" imgW="8963025" imgH="6553200" progId="Presentations.Drawing.10">
                  <p:embed/>
                </p:oleObj>
              </mc:Choice>
              <mc:Fallback>
                <p:oleObj name="Drawing" r:id="rId3" imgW="8963025" imgH="6553200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495300"/>
                        <a:ext cx="7896225" cy="577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4"/>
          <p:cNvGrpSpPr>
            <a:grpSpLocks noChangeAspect="1"/>
          </p:cNvGrpSpPr>
          <p:nvPr/>
        </p:nvGrpSpPr>
        <p:grpSpPr bwMode="auto">
          <a:xfrm>
            <a:off x="709613" y="538163"/>
            <a:ext cx="7896225" cy="5846762"/>
            <a:chOff x="447" y="339"/>
            <a:chExt cx="4974" cy="3683"/>
          </a:xfrm>
        </p:grpSpPr>
        <p:sp>
          <p:nvSpPr>
            <p:cNvPr id="645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47" y="339"/>
              <a:ext cx="4866" cy="3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16" name="Rectangle 5"/>
            <p:cNvSpPr>
              <a:spLocks noChangeArrowheads="1"/>
            </p:cNvSpPr>
            <p:nvPr/>
          </p:nvSpPr>
          <p:spPr bwMode="auto">
            <a:xfrm>
              <a:off x="615" y="692"/>
              <a:ext cx="4806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5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Retaining Wall Design</a:t>
              </a:r>
              <a:endParaRPr lang="en-US" altLang="en-US"/>
            </a:p>
          </p:txBody>
        </p:sp>
        <p:sp>
          <p:nvSpPr>
            <p:cNvPr id="64517" name="Rectangle 6"/>
            <p:cNvSpPr>
              <a:spLocks noChangeArrowheads="1"/>
            </p:cNvSpPr>
            <p:nvPr/>
          </p:nvSpPr>
          <p:spPr bwMode="auto">
            <a:xfrm>
              <a:off x="1951" y="1225"/>
              <a:ext cx="2014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Internal Stability</a:t>
              </a:r>
              <a:endParaRPr lang="en-US" altLang="en-US"/>
            </a:p>
          </p:txBody>
        </p:sp>
        <p:sp>
          <p:nvSpPr>
            <p:cNvPr id="64518" name="Rectangle 7"/>
            <p:cNvSpPr>
              <a:spLocks noChangeArrowheads="1"/>
            </p:cNvSpPr>
            <p:nvPr/>
          </p:nvSpPr>
          <p:spPr bwMode="auto">
            <a:xfrm>
              <a:off x="2730" y="1752"/>
              <a:ext cx="413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By</a:t>
              </a:r>
              <a:endParaRPr lang="en-US" altLang="en-US"/>
            </a:p>
          </p:txBody>
        </p:sp>
        <p:sp>
          <p:nvSpPr>
            <p:cNvPr id="64519" name="Rectangle 8"/>
            <p:cNvSpPr>
              <a:spLocks noChangeArrowheads="1"/>
            </p:cNvSpPr>
            <p:nvPr/>
          </p:nvSpPr>
          <p:spPr bwMode="auto">
            <a:xfrm>
              <a:off x="1448" y="2285"/>
              <a:ext cx="305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Kamal Tawfiq, Ph.D., P.E.</a:t>
              </a:r>
              <a:endParaRPr lang="en-US" altLang="en-US"/>
            </a:p>
          </p:txBody>
        </p:sp>
        <p:sp>
          <p:nvSpPr>
            <p:cNvPr id="64520" name="Rectangle 9"/>
            <p:cNvSpPr>
              <a:spLocks noChangeArrowheads="1"/>
            </p:cNvSpPr>
            <p:nvPr/>
          </p:nvSpPr>
          <p:spPr bwMode="auto">
            <a:xfrm>
              <a:off x="2924" y="3849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1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4"/>
          <p:cNvGraphicFramePr>
            <a:graphicFrameLocks noChangeAspect="1"/>
          </p:cNvGraphicFramePr>
          <p:nvPr/>
        </p:nvGraphicFramePr>
        <p:xfrm>
          <a:off x="319088" y="771525"/>
          <a:ext cx="8505825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name="Drawing" r:id="rId3" imgW="8515350" imgH="5324475" progId="WPDraw30.Drawing">
                  <p:embed/>
                </p:oleObj>
              </mc:Choice>
              <mc:Fallback>
                <p:oleObj name="Drawing" r:id="rId3" imgW="8515350" imgH="53244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771525"/>
                        <a:ext cx="8505825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44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447675" y="123825"/>
          <a:ext cx="8248650" cy="661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Drawing" r:id="rId3" imgW="8258175" imgH="6619875" progId="WPDraw30.Drawing">
                  <p:embed/>
                </p:oleObj>
              </mc:Choice>
              <mc:Fallback>
                <p:oleObj name="Drawing" r:id="rId3" imgW="8258175" imgH="66198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123825"/>
                        <a:ext cx="8248650" cy="661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027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38125" y="180975"/>
          <a:ext cx="8667750" cy="649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1" name="Drawing" r:id="rId3" imgW="8677275" imgH="6505575" progId="WPDraw30.Drawing">
                  <p:embed/>
                </p:oleObj>
              </mc:Choice>
              <mc:Fallback>
                <p:oleObj name="Drawing" r:id="rId3" imgW="8677275" imgH="65055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180975"/>
                        <a:ext cx="8667750" cy="649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012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1376363" y="989013"/>
            <a:ext cx="6735762" cy="4962525"/>
            <a:chOff x="1375813" y="988386"/>
            <a:chExt cx="6735731" cy="4962795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8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150" y="2387600"/>
            <a:ext cx="4911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SOLVED EXAMPLES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675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35577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6200"/>
            <a:ext cx="37884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29000"/>
            <a:ext cx="427892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b="65158"/>
          <a:stretch>
            <a:fillRect/>
          </a:stretch>
        </p:blipFill>
        <p:spPr bwMode="auto">
          <a:xfrm>
            <a:off x="70848" y="4953968"/>
            <a:ext cx="4199648" cy="18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200400"/>
            <a:ext cx="3124200" cy="338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1143000" y="34290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8600" y="104170"/>
            <a:ext cx="1676400" cy="382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7750" y="651075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24384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6375" y="36277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383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t="36923"/>
          <a:stretch>
            <a:fillRect/>
          </a:stretch>
        </p:blipFill>
        <p:spPr bwMode="auto">
          <a:xfrm>
            <a:off x="228600" y="152400"/>
            <a:ext cx="37078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59" y="3240912"/>
            <a:ext cx="4175610" cy="303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7366" b="2308"/>
          <a:stretch>
            <a:fillRect/>
          </a:stretch>
        </p:blipFill>
        <p:spPr bwMode="auto">
          <a:xfrm>
            <a:off x="4582668" y="288402"/>
            <a:ext cx="4193130" cy="470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990600" y="34290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24400" y="468775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357850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0547" y="5292525"/>
            <a:ext cx="2017853" cy="16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79190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95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495800" cy="366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536170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8454" y="228600"/>
            <a:ext cx="4375546" cy="360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104170"/>
            <a:ext cx="1676400" cy="382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7620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35052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87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419600" cy="358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114" y="235351"/>
            <a:ext cx="3853993" cy="359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462" r="9846" b="58378"/>
          <a:stretch>
            <a:fillRect/>
          </a:stretch>
        </p:blipFill>
        <p:spPr bwMode="auto">
          <a:xfrm>
            <a:off x="0" y="3886200"/>
            <a:ext cx="4602594" cy="248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462" r="7385" b="58378"/>
          <a:stretch>
            <a:fillRect/>
          </a:stretch>
        </p:blipFill>
        <p:spPr bwMode="auto">
          <a:xfrm>
            <a:off x="4649431" y="3886200"/>
            <a:ext cx="449456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92600" y="3810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4114800"/>
            <a:ext cx="32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48200" y="4114800"/>
            <a:ext cx="32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52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1014413" y="823913"/>
          <a:ext cx="7416800" cy="489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Drawing" r:id="rId3" imgW="9210675" imgH="6086475" progId="Presentations.Drawing.10">
                  <p:embed/>
                </p:oleObj>
              </mc:Choice>
              <mc:Fallback>
                <p:oleObj name="Drawing" r:id="rId3" imgW="9210675" imgH="6086475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823913"/>
                        <a:ext cx="7416800" cy="489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462" t="41081" r="7385"/>
          <a:stretch>
            <a:fillRect/>
          </a:stretch>
        </p:blipFill>
        <p:spPr bwMode="auto">
          <a:xfrm>
            <a:off x="518160" y="152400"/>
            <a:ext cx="4731780" cy="35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" y="4114800"/>
            <a:ext cx="55778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609600" y="457200"/>
            <a:ext cx="243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" y="426720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9838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819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2286000"/>
            <a:ext cx="416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6112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173833" y="1302904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From the figure</a:t>
            </a:r>
            <a:r>
              <a:rPr lang="en-US" altLang="en-US" sz="1400" dirty="0" smtClean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i="1" dirty="0">
                <a:solidFill>
                  <a:srgbClr val="00B050"/>
                </a:solidFill>
              </a:rPr>
              <a:t>H' = H1 + H2 + T1 = 8 tan 10° + 19.5 + 2 = </a:t>
            </a:r>
            <a:r>
              <a:rPr lang="en-US" altLang="en-US" sz="14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The Rankine active force per unit length of wall = </a:t>
            </a:r>
          </a:p>
        </p:txBody>
      </p:sp>
      <p:sp>
        <p:nvSpPr>
          <p:cNvPr id="60419" name="Rectangle 1"/>
          <p:cNvSpPr>
            <a:spLocks noChangeArrowheads="1"/>
          </p:cNvSpPr>
          <p:nvPr/>
        </p:nvSpPr>
        <p:spPr bwMode="auto">
          <a:xfrm>
            <a:off x="138113" y="4511"/>
            <a:ext cx="116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Example 1</a:t>
            </a:r>
            <a:endParaRPr lang="en-US" altLang="en-US" sz="1800" u="sng" dirty="0"/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139700" y="420436"/>
            <a:ext cx="86106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pSp>
        <p:nvGrpSpPr>
          <p:cNvPr id="60421" name="Group 209"/>
          <p:cNvGrpSpPr>
            <a:grpSpLocks/>
          </p:cNvGrpSpPr>
          <p:nvPr/>
        </p:nvGrpSpPr>
        <p:grpSpPr bwMode="auto">
          <a:xfrm>
            <a:off x="4400550" y="1371600"/>
            <a:ext cx="4741863" cy="5005388"/>
            <a:chOff x="4400740" y="1371601"/>
            <a:chExt cx="4741938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833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69" name="TextBox 80"/>
            <p:cNvSpPr txBox="1">
              <a:spLocks noChangeArrowheads="1"/>
            </p:cNvSpPr>
            <p:nvPr/>
          </p:nvSpPr>
          <p:spPr bwMode="auto">
            <a:xfrm>
              <a:off x="8712752" y="1517913"/>
              <a:ext cx="4299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10</a:t>
              </a:r>
              <a:r>
                <a:rPr lang="en-US" altLang="en-US" sz="1400" baseline="30000"/>
                <a:t>o</a:t>
              </a:r>
            </a:p>
          </p:txBody>
        </p:sp>
        <p:sp>
          <p:nvSpPr>
            <p:cNvPr id="60470" name="TextBox 81"/>
            <p:cNvSpPr txBox="1">
              <a:spLocks noChangeArrowheads="1"/>
            </p:cNvSpPr>
            <p:nvPr/>
          </p:nvSpPr>
          <p:spPr bwMode="auto">
            <a:xfrm>
              <a:off x="7670472" y="1881188"/>
              <a:ext cx="10021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H</a:t>
              </a:r>
              <a:r>
                <a:rPr lang="en-US" altLang="en-US" sz="1400" baseline="-25000">
                  <a:solidFill>
                    <a:srgbClr val="00B050"/>
                  </a:solidFill>
                </a:rPr>
                <a:t>1</a:t>
              </a:r>
              <a:r>
                <a:rPr lang="en-US" altLang="en-US" sz="140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60471" name="TextBox 82"/>
            <p:cNvSpPr txBox="1">
              <a:spLocks noChangeArrowheads="1"/>
            </p:cNvSpPr>
            <p:nvPr/>
          </p:nvSpPr>
          <p:spPr bwMode="auto">
            <a:xfrm>
              <a:off x="6717964" y="1371601"/>
              <a:ext cx="10839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q = 120 lb/ft</a:t>
              </a:r>
            </a:p>
          </p:txBody>
        </p:sp>
        <p:sp>
          <p:nvSpPr>
            <p:cNvPr id="60472" name="TextBox 83"/>
            <p:cNvSpPr txBox="1">
              <a:spLocks noChangeArrowheads="1"/>
            </p:cNvSpPr>
            <p:nvPr/>
          </p:nvSpPr>
          <p:spPr bwMode="auto">
            <a:xfrm>
              <a:off x="6089313" y="1566863"/>
              <a:ext cx="431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1 ft</a:t>
              </a:r>
            </a:p>
          </p:txBody>
        </p:sp>
        <p:sp>
          <p:nvSpPr>
            <p:cNvPr id="60473" name="TextBox 84"/>
            <p:cNvSpPr txBox="1">
              <a:spLocks noChangeArrowheads="1"/>
            </p:cNvSpPr>
            <p:nvPr/>
          </p:nvSpPr>
          <p:spPr bwMode="auto">
            <a:xfrm>
              <a:off x="7818099" y="2154398"/>
              <a:ext cx="118494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g</a:t>
              </a:r>
              <a:r>
                <a:rPr lang="en-US" altLang="en-US" sz="1400" baseline="-25000"/>
                <a:t>1</a:t>
              </a:r>
              <a:r>
                <a:rPr lang="en-US" altLang="en-US" sz="1400"/>
                <a:t> = 115 lb/ft</a:t>
              </a:r>
              <a:r>
                <a:rPr lang="en-US" altLang="en-US" sz="1400" baseline="3000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f</a:t>
              </a:r>
              <a:r>
                <a:rPr lang="en-US" altLang="en-US" sz="1400" baseline="-25000"/>
                <a:t>1 </a:t>
              </a:r>
              <a:r>
                <a:rPr lang="en-US" altLang="en-US" sz="1400"/>
                <a:t>= 30</a:t>
              </a:r>
              <a:r>
                <a:rPr lang="en-US" altLang="en-US" sz="1400" baseline="3000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400" baseline="-25000"/>
                <a:t>1</a:t>
              </a:r>
              <a:r>
                <a:rPr lang="en-US" altLang="en-US" sz="1400"/>
                <a:t> = 0</a:t>
              </a:r>
            </a:p>
          </p:txBody>
        </p:sp>
        <p:sp>
          <p:nvSpPr>
            <p:cNvPr id="60474" name="TextBox 85"/>
            <p:cNvSpPr txBox="1">
              <a:spLocks noChangeArrowheads="1"/>
            </p:cNvSpPr>
            <p:nvPr/>
          </p:nvSpPr>
          <p:spPr bwMode="auto">
            <a:xfrm>
              <a:off x="7722196" y="2953774"/>
              <a:ext cx="10021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H</a:t>
              </a:r>
              <a:r>
                <a:rPr lang="en-US" altLang="en-US" sz="1400" baseline="-25000">
                  <a:solidFill>
                    <a:srgbClr val="00B050"/>
                  </a:solidFill>
                </a:rPr>
                <a:t>2</a:t>
              </a:r>
              <a:r>
                <a:rPr lang="en-US" altLang="en-US" sz="140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60475" name="TextBox 86"/>
            <p:cNvSpPr txBox="1">
              <a:spLocks noChangeArrowheads="1"/>
            </p:cNvSpPr>
            <p:nvPr/>
          </p:nvSpPr>
          <p:spPr bwMode="auto">
            <a:xfrm>
              <a:off x="8565822" y="3829112"/>
              <a:ext cx="4324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</a:rPr>
                <a:t>P</a:t>
              </a:r>
              <a:r>
                <a:rPr lang="en-US" altLang="en-US" sz="1400" baseline="-25000">
                  <a:solidFill>
                    <a:srgbClr val="C00000"/>
                  </a:solidFill>
                </a:rPr>
                <a:t>a2</a:t>
              </a:r>
              <a:r>
                <a:rPr lang="en-US" altLang="en-US" sz="140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sp>
          <p:nvSpPr>
            <p:cNvPr id="60477" name="TextBox 88"/>
            <p:cNvSpPr txBox="1">
              <a:spLocks noChangeArrowheads="1"/>
            </p:cNvSpPr>
            <p:nvPr/>
          </p:nvSpPr>
          <p:spPr bwMode="auto">
            <a:xfrm>
              <a:off x="8236506" y="3447672"/>
              <a:ext cx="4299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10</a:t>
              </a:r>
              <a:r>
                <a:rPr lang="en-US" altLang="en-US" sz="1400" baseline="30000"/>
                <a:t>o</a:t>
              </a:r>
            </a:p>
          </p:txBody>
        </p:sp>
        <p:sp>
          <p:nvSpPr>
            <p:cNvPr id="60478" name="TextBox 89"/>
            <p:cNvSpPr txBox="1">
              <a:spLocks noChangeArrowheads="1"/>
            </p:cNvSpPr>
            <p:nvPr/>
          </p:nvSpPr>
          <p:spPr bwMode="auto">
            <a:xfrm>
              <a:off x="8540804" y="4206731"/>
              <a:ext cx="44114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</a:rPr>
                <a:t>P</a:t>
              </a:r>
              <a:r>
                <a:rPr lang="en-US" altLang="en-US" sz="1400" baseline="-25000">
                  <a:solidFill>
                    <a:srgbClr val="C00000"/>
                  </a:solidFill>
                </a:rPr>
                <a:t>h2</a:t>
              </a:r>
              <a:r>
                <a:rPr lang="en-US" altLang="en-US" sz="140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60479" name="TextBox 90"/>
            <p:cNvSpPr txBox="1">
              <a:spLocks noChangeArrowheads="1"/>
            </p:cNvSpPr>
            <p:nvPr/>
          </p:nvSpPr>
          <p:spPr bwMode="auto">
            <a:xfrm>
              <a:off x="7246796" y="2898599"/>
              <a:ext cx="4331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</a:rPr>
                <a:t>P</a:t>
              </a:r>
              <a:r>
                <a:rPr lang="en-US" altLang="en-US" sz="1400" baseline="-25000">
                  <a:solidFill>
                    <a:srgbClr val="C00000"/>
                  </a:solidFill>
                </a:rPr>
                <a:t>v1</a:t>
              </a:r>
              <a:r>
                <a:rPr lang="en-US" altLang="en-US" sz="140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60480" name="Group 93"/>
            <p:cNvGrpSpPr>
              <a:grpSpLocks/>
            </p:cNvGrpSpPr>
            <p:nvPr/>
          </p:nvGrpSpPr>
          <p:grpSpPr bwMode="auto">
            <a:xfrm>
              <a:off x="6829892" y="3797974"/>
              <a:ext cx="276038" cy="307777"/>
              <a:chOff x="6648460" y="4107536"/>
              <a:chExt cx="276038" cy="307777"/>
            </a:xfrm>
          </p:grpSpPr>
          <p:sp>
            <p:nvSpPr>
              <p:cNvPr id="60550" name="TextBox 91"/>
              <p:cNvSpPr txBox="1">
                <a:spLocks noChangeArrowheads="1"/>
              </p:cNvSpPr>
              <p:nvPr/>
            </p:nvSpPr>
            <p:spPr bwMode="auto">
              <a:xfrm>
                <a:off x="6648460" y="4107536"/>
                <a:ext cx="2760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grpSp>
          <p:nvGrpSpPr>
            <p:cNvPr id="60481" name="Group 94"/>
            <p:cNvGrpSpPr>
              <a:grpSpLocks/>
            </p:cNvGrpSpPr>
            <p:nvPr/>
          </p:nvGrpSpPr>
          <p:grpSpPr bwMode="auto">
            <a:xfrm>
              <a:off x="7218036" y="1895474"/>
              <a:ext cx="276038" cy="307777"/>
              <a:chOff x="6648458" y="2938463"/>
              <a:chExt cx="328300" cy="366048"/>
            </a:xfrm>
          </p:grpSpPr>
          <p:sp>
            <p:nvSpPr>
              <p:cNvPr id="60548" name="TextBox 95"/>
              <p:cNvSpPr txBox="1">
                <a:spLocks noChangeArrowheads="1"/>
              </p:cNvSpPr>
              <p:nvPr/>
            </p:nvSpPr>
            <p:spPr bwMode="auto">
              <a:xfrm>
                <a:off x="6648458" y="2938463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sp>
          <p:nvSpPr>
            <p:cNvPr id="60482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T</a:t>
              </a:r>
              <a:r>
                <a:rPr lang="en-US" altLang="en-US" sz="1400" baseline="-25000">
                  <a:solidFill>
                    <a:srgbClr val="00B050"/>
                  </a:solidFill>
                </a:rPr>
                <a:t>1</a:t>
              </a:r>
              <a:r>
                <a:rPr lang="en-US" altLang="en-US" sz="140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60483" name="TextBox 98"/>
            <p:cNvSpPr txBox="1">
              <a:spLocks noChangeArrowheads="1"/>
            </p:cNvSpPr>
            <p:nvPr/>
          </p:nvSpPr>
          <p:spPr bwMode="auto">
            <a:xfrm>
              <a:off x="7646649" y="5614987"/>
              <a:ext cx="12170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g</a:t>
              </a:r>
              <a:r>
                <a:rPr lang="en-US" altLang="en-US" sz="1400" baseline="-25000"/>
                <a:t>2</a:t>
              </a:r>
              <a:r>
                <a:rPr lang="en-US" altLang="en-US" sz="1400"/>
                <a:t> = 112 lb/ft</a:t>
              </a:r>
              <a:r>
                <a:rPr lang="en-US" altLang="en-US" sz="1400" baseline="3000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f</a:t>
              </a:r>
              <a:r>
                <a:rPr lang="en-US" altLang="en-US" sz="1400" baseline="-25000"/>
                <a:t>2 </a:t>
              </a:r>
              <a:r>
                <a:rPr lang="en-US" altLang="en-US" sz="1400"/>
                <a:t>= 20</a:t>
              </a:r>
              <a:r>
                <a:rPr lang="en-US" altLang="en-US" sz="1400" baseline="3000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400" baseline="-25000"/>
                <a:t>2</a:t>
              </a:r>
              <a:r>
                <a:rPr lang="en-US" altLang="en-US" sz="1400"/>
                <a:t> = 800 lb/ft</a:t>
              </a:r>
              <a:r>
                <a:rPr lang="en-US" altLang="en-US" sz="1400" baseline="30000"/>
                <a:t>2</a:t>
              </a:r>
            </a:p>
          </p:txBody>
        </p:sp>
        <p:sp>
          <p:nvSpPr>
            <p:cNvPr id="60484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2.25 ft</a:t>
              </a:r>
            </a:p>
          </p:txBody>
        </p:sp>
        <p:sp>
          <p:nvSpPr>
            <p:cNvPr id="60485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2.25 ft</a:t>
              </a:r>
            </a:p>
          </p:txBody>
        </p:sp>
        <p:sp>
          <p:nvSpPr>
            <p:cNvPr id="60486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8 ft</a:t>
              </a:r>
            </a:p>
          </p:txBody>
        </p:sp>
        <p:sp>
          <p:nvSpPr>
            <p:cNvPr id="60487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4.5 ft</a:t>
              </a:r>
            </a:p>
          </p:txBody>
        </p:sp>
        <p:grpSp>
          <p:nvGrpSpPr>
            <p:cNvPr id="60488" name="Group 104"/>
            <p:cNvGrpSpPr>
              <a:grpSpLocks/>
            </p:cNvGrpSpPr>
            <p:nvPr/>
          </p:nvGrpSpPr>
          <p:grpSpPr bwMode="auto">
            <a:xfrm>
              <a:off x="6136950" y="3738560"/>
              <a:ext cx="276038" cy="307777"/>
              <a:chOff x="6648460" y="2938461"/>
              <a:chExt cx="328300" cy="366048"/>
            </a:xfrm>
          </p:grpSpPr>
          <p:sp>
            <p:nvSpPr>
              <p:cNvPr id="60546" name="TextBox 105"/>
              <p:cNvSpPr txBox="1">
                <a:spLocks noChangeArrowheads="1"/>
              </p:cNvSpPr>
              <p:nvPr/>
            </p:nvSpPr>
            <p:spPr bwMode="auto">
              <a:xfrm>
                <a:off x="6648460" y="2938461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grpSp>
          <p:nvGrpSpPr>
            <p:cNvPr id="60489" name="Group 107"/>
            <p:cNvGrpSpPr>
              <a:grpSpLocks/>
            </p:cNvGrpSpPr>
            <p:nvPr/>
          </p:nvGrpSpPr>
          <p:grpSpPr bwMode="auto">
            <a:xfrm>
              <a:off x="5863104" y="4227547"/>
              <a:ext cx="276038" cy="307777"/>
              <a:chOff x="6668283" y="2625047"/>
              <a:chExt cx="328300" cy="366048"/>
            </a:xfrm>
          </p:grpSpPr>
          <p:sp>
            <p:nvSpPr>
              <p:cNvPr id="60544" name="TextBox 108"/>
              <p:cNvSpPr txBox="1">
                <a:spLocks noChangeArrowheads="1"/>
              </p:cNvSpPr>
              <p:nvPr/>
            </p:nvSpPr>
            <p:spPr bwMode="auto">
              <a:xfrm>
                <a:off x="6668283" y="2625047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grpSp>
          <p:nvGrpSpPr>
            <p:cNvPr id="60490" name="Group 110"/>
            <p:cNvGrpSpPr>
              <a:grpSpLocks/>
            </p:cNvGrpSpPr>
            <p:nvPr/>
          </p:nvGrpSpPr>
          <p:grpSpPr bwMode="auto">
            <a:xfrm>
              <a:off x="6691778" y="5238748"/>
              <a:ext cx="276038" cy="307777"/>
              <a:chOff x="7081765" y="2932798"/>
              <a:chExt cx="328300" cy="366048"/>
            </a:xfrm>
          </p:grpSpPr>
          <p:sp>
            <p:nvSpPr>
              <p:cNvPr id="60542" name="TextBox 111"/>
              <p:cNvSpPr txBox="1">
                <a:spLocks noChangeArrowheads="1"/>
              </p:cNvSpPr>
              <p:nvPr/>
            </p:nvSpPr>
            <p:spPr bwMode="auto">
              <a:xfrm>
                <a:off x="7081765" y="2932798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95" name="TextBox 122"/>
            <p:cNvSpPr txBox="1">
              <a:spLocks noChangeArrowheads="1"/>
            </p:cNvSpPr>
            <p:nvPr/>
          </p:nvSpPr>
          <p:spPr bwMode="auto">
            <a:xfrm>
              <a:off x="6758443" y="3473113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2</a:t>
              </a:r>
            </a:p>
          </p:txBody>
        </p:sp>
        <p:sp>
          <p:nvSpPr>
            <p:cNvPr id="60496" name="TextBox 123"/>
            <p:cNvSpPr txBox="1">
              <a:spLocks noChangeArrowheads="1"/>
            </p:cNvSpPr>
            <p:nvPr/>
          </p:nvSpPr>
          <p:spPr bwMode="auto">
            <a:xfrm>
              <a:off x="7139443" y="2221712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98" name="TextBox 125"/>
            <p:cNvSpPr txBox="1">
              <a:spLocks noChangeArrowheads="1"/>
            </p:cNvSpPr>
            <p:nvPr/>
          </p:nvSpPr>
          <p:spPr bwMode="auto">
            <a:xfrm>
              <a:off x="6775111" y="2126462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02" name="TextBox 129"/>
            <p:cNvSpPr txBox="1">
              <a:spLocks noChangeArrowheads="1"/>
            </p:cNvSpPr>
            <p:nvPr/>
          </p:nvSpPr>
          <p:spPr bwMode="auto">
            <a:xfrm>
              <a:off x="6108362" y="4262443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4</a:t>
              </a:r>
            </a:p>
          </p:txBody>
        </p:sp>
        <p:sp>
          <p:nvSpPr>
            <p:cNvPr id="60503" name="TextBox 130"/>
            <p:cNvSpPr txBox="1">
              <a:spLocks noChangeArrowheads="1"/>
            </p:cNvSpPr>
            <p:nvPr/>
          </p:nvSpPr>
          <p:spPr bwMode="auto">
            <a:xfrm>
              <a:off x="5763081" y="4717263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6</a:t>
              </a:r>
            </a:p>
          </p:txBody>
        </p:sp>
        <p:sp>
          <p:nvSpPr>
            <p:cNvPr id="60504" name="TextBox 131"/>
            <p:cNvSpPr txBox="1">
              <a:spLocks noChangeArrowheads="1"/>
            </p:cNvSpPr>
            <p:nvPr/>
          </p:nvSpPr>
          <p:spPr bwMode="auto">
            <a:xfrm>
              <a:off x="6260761" y="5286382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26" name="TextBox 178"/>
            <p:cNvSpPr txBox="1">
              <a:spLocks noChangeArrowheads="1"/>
            </p:cNvSpPr>
            <p:nvPr/>
          </p:nvSpPr>
          <p:spPr bwMode="auto">
            <a:xfrm>
              <a:off x="5413037" y="3833822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4</a:t>
              </a:r>
            </a:p>
          </p:txBody>
        </p:sp>
        <p:sp>
          <p:nvSpPr>
            <p:cNvPr id="60527" name="TextBox 179"/>
            <p:cNvSpPr txBox="1">
              <a:spLocks noChangeArrowheads="1"/>
            </p:cNvSpPr>
            <p:nvPr/>
          </p:nvSpPr>
          <p:spPr bwMode="auto">
            <a:xfrm>
              <a:off x="5413037" y="4310075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6</a:t>
              </a:r>
            </a:p>
          </p:txBody>
        </p:sp>
        <p:sp>
          <p:nvSpPr>
            <p:cNvPr id="60528" name="TextBox 180"/>
            <p:cNvSpPr txBox="1">
              <a:spLocks noChangeArrowheads="1"/>
            </p:cNvSpPr>
            <p:nvPr/>
          </p:nvSpPr>
          <p:spPr bwMode="auto">
            <a:xfrm>
              <a:off x="5413037" y="5248286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5</a:t>
              </a:r>
            </a:p>
          </p:txBody>
        </p:sp>
        <p:sp>
          <p:nvSpPr>
            <p:cNvPr id="60529" name="TextBox 181"/>
            <p:cNvSpPr txBox="1">
              <a:spLocks noChangeArrowheads="1"/>
            </p:cNvSpPr>
            <p:nvPr/>
          </p:nvSpPr>
          <p:spPr bwMode="auto">
            <a:xfrm>
              <a:off x="5413037" y="3061159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2</a:t>
              </a:r>
            </a:p>
          </p:txBody>
        </p:sp>
        <p:sp>
          <p:nvSpPr>
            <p:cNvPr id="60530" name="TextBox 182"/>
            <p:cNvSpPr txBox="1">
              <a:spLocks noChangeArrowheads="1"/>
            </p:cNvSpPr>
            <p:nvPr/>
          </p:nvSpPr>
          <p:spPr bwMode="auto">
            <a:xfrm>
              <a:off x="5413037" y="2405066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3</a:t>
              </a:r>
            </a:p>
          </p:txBody>
        </p:sp>
        <p:sp>
          <p:nvSpPr>
            <p:cNvPr id="60531" name="TextBox 183"/>
            <p:cNvSpPr txBox="1">
              <a:spLocks noChangeArrowheads="1"/>
            </p:cNvSpPr>
            <p:nvPr/>
          </p:nvSpPr>
          <p:spPr bwMode="auto">
            <a:xfrm>
              <a:off x="5413037" y="2166938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0533" name="TextBox 185"/>
            <p:cNvSpPr txBox="1">
              <a:spLocks noChangeArrowheads="1"/>
            </p:cNvSpPr>
            <p:nvPr/>
          </p:nvSpPr>
          <p:spPr bwMode="auto">
            <a:xfrm>
              <a:off x="4758669" y="5476544"/>
              <a:ext cx="336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37" name="TextBox 192"/>
            <p:cNvSpPr txBox="1">
              <a:spLocks noChangeArrowheads="1"/>
            </p:cNvSpPr>
            <p:nvPr/>
          </p:nvSpPr>
          <p:spPr bwMode="auto">
            <a:xfrm>
              <a:off x="5368667" y="3491351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41" name="TextBox 197"/>
            <p:cNvSpPr txBox="1">
              <a:spLocks noChangeArrowheads="1"/>
            </p:cNvSpPr>
            <p:nvPr/>
          </p:nvSpPr>
          <p:spPr bwMode="auto">
            <a:xfrm>
              <a:off x="8511044" y="4650587"/>
              <a:ext cx="3214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y</a:t>
              </a:r>
              <a:r>
                <a:rPr lang="en-US" altLang="en-US" sz="1400" baseline="-25000"/>
                <a:t>a</a:t>
              </a:r>
            </a:p>
          </p:txBody>
        </p:sp>
      </p:grpSp>
      <p:graphicFrame>
        <p:nvGraphicFramePr>
          <p:cNvPr id="60422" name="Object 2"/>
          <p:cNvGraphicFramePr>
            <a:graphicFrameLocks noChangeAspect="1"/>
          </p:cNvGraphicFramePr>
          <p:nvPr>
            <p:extLst/>
          </p:nvPr>
        </p:nvGraphicFramePr>
        <p:xfrm>
          <a:off x="138113" y="2743200"/>
          <a:ext cx="4745037" cy="392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Equation" r:id="rId3" imgW="4241520" imgH="4165560" progId="Equation.3">
                  <p:embed/>
                </p:oleObj>
              </mc:Choice>
              <mc:Fallback>
                <p:oleObj name="Equation" r:id="rId3" imgW="4241520" imgH="4165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2743200"/>
                        <a:ext cx="4745037" cy="392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1" name="Straight Arrow Connector 200"/>
          <p:cNvCxnSpPr/>
          <p:nvPr/>
        </p:nvCxnSpPr>
        <p:spPr>
          <a:xfrm rot="10800000" flipV="1">
            <a:off x="7532688" y="4033838"/>
            <a:ext cx="10668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7323138" y="4062412"/>
            <a:ext cx="431800" cy="15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5" name="TextBox 203"/>
          <p:cNvSpPr txBox="1">
            <a:spLocks noChangeArrowheads="1"/>
          </p:cNvSpPr>
          <p:nvPr/>
        </p:nvSpPr>
        <p:spPr bwMode="auto">
          <a:xfrm>
            <a:off x="7399338" y="3514725"/>
            <a:ext cx="371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v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0426" name="TextBox 206"/>
          <p:cNvSpPr txBox="1">
            <a:spLocks noChangeArrowheads="1"/>
          </p:cNvSpPr>
          <p:nvPr/>
        </p:nvSpPr>
        <p:spPr bwMode="auto">
          <a:xfrm>
            <a:off x="8578850" y="3217863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a1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8053388" y="3513138"/>
            <a:ext cx="207962" cy="296862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400" dirty="0"/>
          </a:p>
        </p:txBody>
      </p:sp>
      <p:sp>
        <p:nvSpPr>
          <p:cNvPr id="60428" name="TextBox 208"/>
          <p:cNvSpPr txBox="1">
            <a:spLocks noChangeArrowheads="1"/>
          </p:cNvSpPr>
          <p:nvPr/>
        </p:nvSpPr>
        <p:spPr bwMode="auto">
          <a:xfrm>
            <a:off x="8929688" y="4722813"/>
            <a:ext cx="42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10</a:t>
            </a:r>
            <a:r>
              <a:rPr lang="en-US" altLang="en-US" sz="1400" baseline="30000"/>
              <a:t>o</a:t>
            </a:r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7537450" y="4332288"/>
            <a:ext cx="1066800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0" name="TextBox 211"/>
          <p:cNvSpPr txBox="1">
            <a:spLocks noChangeArrowheads="1"/>
          </p:cNvSpPr>
          <p:nvPr/>
        </p:nvSpPr>
        <p:spPr bwMode="auto">
          <a:xfrm>
            <a:off x="8148638" y="4073525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10</a:t>
            </a:r>
            <a:r>
              <a:rPr lang="en-US" altLang="en-US" sz="1400" baseline="30000"/>
              <a:t>o</a:t>
            </a:r>
          </a:p>
        </p:txBody>
      </p:sp>
      <p:sp>
        <p:nvSpPr>
          <p:cNvPr id="60431" name="TextBox 212"/>
          <p:cNvSpPr txBox="1">
            <a:spLocks noChangeArrowheads="1"/>
          </p:cNvSpPr>
          <p:nvPr/>
        </p:nvSpPr>
        <p:spPr bwMode="auto">
          <a:xfrm>
            <a:off x="8542338" y="3509963"/>
            <a:ext cx="44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h1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0432" name="TextBox 213"/>
          <p:cNvSpPr txBox="1">
            <a:spLocks noChangeArrowheads="1"/>
          </p:cNvSpPr>
          <p:nvPr/>
        </p:nvSpPr>
        <p:spPr bwMode="auto">
          <a:xfrm>
            <a:off x="7227888" y="3789363"/>
            <a:ext cx="433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v2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9633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/>
          <a:stretch/>
        </p:blipFill>
        <p:spPr bwMode="auto">
          <a:xfrm>
            <a:off x="914400" y="171450"/>
            <a:ext cx="63912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248025"/>
            <a:ext cx="56197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15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10"/>
          <a:stretch/>
        </p:blipFill>
        <p:spPr bwMode="auto">
          <a:xfrm>
            <a:off x="1462088" y="161925"/>
            <a:ext cx="6196011" cy="601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922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7"/>
          <a:stretch/>
        </p:blipFill>
        <p:spPr bwMode="auto">
          <a:xfrm>
            <a:off x="966788" y="180974"/>
            <a:ext cx="6222837" cy="432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770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4"/>
          <a:stretch/>
        </p:blipFill>
        <p:spPr bwMode="auto">
          <a:xfrm>
            <a:off x="1833563" y="533400"/>
            <a:ext cx="59721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8105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3"/>
          <a:stretch/>
        </p:blipFill>
        <p:spPr bwMode="auto">
          <a:xfrm>
            <a:off x="1652588" y="1990724"/>
            <a:ext cx="59721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6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742950" y="382588"/>
          <a:ext cx="8258175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Drawing" r:id="rId3" imgW="8943975" imgH="6553200" progId="Presentations.Drawing.10">
                  <p:embed/>
                </p:oleObj>
              </mc:Choice>
              <mc:Fallback>
                <p:oleObj name="Drawing" r:id="rId3" imgW="8943975" imgH="6553200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382588"/>
                        <a:ext cx="8258175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608013" y="407988"/>
          <a:ext cx="8378825" cy="604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Drawing" r:id="rId3" imgW="9305925" imgH="6715125" progId="Presentations.Drawing.10">
                  <p:embed/>
                </p:oleObj>
              </mc:Choice>
              <mc:Fallback>
                <p:oleObj name="Drawing" r:id="rId3" imgW="9305925" imgH="6715125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407988"/>
                        <a:ext cx="8378825" cy="604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3127</Words>
  <Application>Microsoft Office PowerPoint</Application>
  <PresentationFormat>On-screen Show (4:3)</PresentationFormat>
  <Paragraphs>1045</Paragraphs>
  <Slides>77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Symbol</vt:lpstr>
      <vt:lpstr>Tahoma</vt:lpstr>
      <vt:lpstr>Times New Roman</vt:lpstr>
      <vt:lpstr>Default Design</vt:lpstr>
      <vt:lpstr>Drawing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FAMU-FSU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Tawfiq</dc:creator>
  <cp:lastModifiedBy>Kamal</cp:lastModifiedBy>
  <cp:revision>190</cp:revision>
  <cp:lastPrinted>2016-09-26T19:14:15Z</cp:lastPrinted>
  <dcterms:created xsi:type="dcterms:W3CDTF">2009-08-30T23:45:29Z</dcterms:created>
  <dcterms:modified xsi:type="dcterms:W3CDTF">2017-01-18T18:39:36Z</dcterms:modified>
</cp:coreProperties>
</file>