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0"/>
  </p:handoutMasterIdLst>
  <p:sldIdLst>
    <p:sldId id="274" r:id="rId2"/>
    <p:sldId id="297" r:id="rId3"/>
    <p:sldId id="296" r:id="rId4"/>
    <p:sldId id="293" r:id="rId5"/>
    <p:sldId id="295" r:id="rId6"/>
    <p:sldId id="294" r:id="rId7"/>
    <p:sldId id="292" r:id="rId8"/>
    <p:sldId id="260" r:id="rId9"/>
    <p:sldId id="261" r:id="rId10"/>
    <p:sldId id="262" r:id="rId11"/>
    <p:sldId id="263" r:id="rId12"/>
    <p:sldId id="264" r:id="rId13"/>
    <p:sldId id="268" r:id="rId14"/>
    <p:sldId id="271" r:id="rId15"/>
    <p:sldId id="272" r:id="rId16"/>
    <p:sldId id="273" r:id="rId17"/>
    <p:sldId id="258" r:id="rId18"/>
    <p:sldId id="266" r:id="rId19"/>
    <p:sldId id="267" r:id="rId20"/>
    <p:sldId id="269" r:id="rId21"/>
    <p:sldId id="270" r:id="rId22"/>
    <p:sldId id="276" r:id="rId23"/>
    <p:sldId id="275" r:id="rId24"/>
    <p:sldId id="277" r:id="rId25"/>
    <p:sldId id="278" r:id="rId26"/>
    <p:sldId id="279" r:id="rId27"/>
    <p:sldId id="285" r:id="rId28"/>
    <p:sldId id="280" r:id="rId29"/>
    <p:sldId id="281" r:id="rId30"/>
    <p:sldId id="282" r:id="rId31"/>
    <p:sldId id="256" r:id="rId32"/>
    <p:sldId id="287" r:id="rId33"/>
    <p:sldId id="283" r:id="rId34"/>
    <p:sldId id="284" r:id="rId35"/>
    <p:sldId id="286" r:id="rId36"/>
    <p:sldId id="265" r:id="rId37"/>
    <p:sldId id="257" r:id="rId38"/>
    <p:sldId id="259" r:id="rId39"/>
  </p:sldIdLst>
  <p:sldSz cx="9144000" cy="6858000" type="screen4x3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40" autoAdjust="0"/>
    <p:restoredTop sz="90929"/>
  </p:normalViewPr>
  <p:slideViewPr>
    <p:cSldViewPr snapToGrid="0">
      <p:cViewPr varScale="1">
        <p:scale>
          <a:sx n="117" d="100"/>
          <a:sy n="117" d="100"/>
        </p:scale>
        <p:origin x="-156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0813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defTabSz="930275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3188" y="0"/>
            <a:ext cx="3960812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6688"/>
            <a:ext cx="3960813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defTabSz="930275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7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3188" y="6516688"/>
            <a:ext cx="3960812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 smtClean="0"/>
            </a:lvl1pPr>
          </a:lstStyle>
          <a:p>
            <a:pPr>
              <a:defRPr/>
            </a:pPr>
            <a:fld id="{FAC08A6E-CD47-48C5-B417-01287607CC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A39732-2D2E-498D-A2C6-A0DD71FDDE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6EF69-73B9-4288-823D-86349C0C03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F0652-2B40-4571-96B1-490F5F5D9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B836F-27D2-4DB8-8BE1-03B12A3A28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CE688-855A-4766-9060-0B2A3B597E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C0D66-2F28-4C44-A933-296E36D328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4B749B-0464-43C9-A124-B06751E1D4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01378-56FB-4712-917D-EBCC1712B7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C947B-6ADB-490A-802B-587773A159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6985-3DA3-41C3-B48A-BE449C4F65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F697C-70A2-4941-A11B-93E0ECBF6C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26B98713-6D6B-4928-A8E8-9F55FB9E5F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11" Type="http://schemas.openxmlformats.org/officeDocument/2006/relationships/image" Target="../media/image65.png"/><Relationship Id="rId5" Type="http://schemas.openxmlformats.org/officeDocument/2006/relationships/image" Target="../media/image59.jpeg"/><Relationship Id="rId10" Type="http://schemas.openxmlformats.org/officeDocument/2006/relationships/image" Target="../media/image64.png"/><Relationship Id="rId4" Type="http://schemas.openxmlformats.org/officeDocument/2006/relationships/image" Target="../media/image58.jpeg"/><Relationship Id="rId9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74851" y="1008216"/>
            <a:ext cx="4647426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 smtClean="0"/>
              <a:t>Geotechnical</a:t>
            </a:r>
          </a:p>
          <a:p>
            <a:pPr algn="ctr"/>
            <a:r>
              <a:rPr lang="en-US" sz="6600" dirty="0" smtClean="0"/>
              <a:t>Investigation</a:t>
            </a:r>
          </a:p>
          <a:p>
            <a:pPr algn="ctr"/>
            <a:endParaRPr lang="en-US" sz="6600" dirty="0"/>
          </a:p>
          <a:p>
            <a:pPr algn="ctr"/>
            <a:r>
              <a:rPr lang="en-US" sz="2400" dirty="0" smtClean="0"/>
              <a:t>By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Kamal Tawfiq, Ph.D., P.E., FASCE</a:t>
            </a:r>
            <a:endParaRPr lang="en-US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9313" y="233363"/>
            <a:ext cx="4921250" cy="639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725" y="1057275"/>
            <a:ext cx="50577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0213" y="657225"/>
            <a:ext cx="3057525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81788" y="3524250"/>
            <a:ext cx="1800225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8" y="3648075"/>
            <a:ext cx="5876925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7363" y="471488"/>
            <a:ext cx="5591175" cy="585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938" y="457200"/>
            <a:ext cx="7834312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923925"/>
            <a:ext cx="8062912" cy="512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1650" y="1395413"/>
            <a:ext cx="561975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" y="642938"/>
            <a:ext cx="8116888" cy="573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180975" y="1873250"/>
            <a:ext cx="3914775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5" y="0"/>
            <a:ext cx="5286375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 Box 3"/>
          <p:cNvSpPr txBox="1">
            <a:spLocks noChangeArrowheads="1"/>
          </p:cNvSpPr>
          <p:nvPr/>
        </p:nvSpPr>
        <p:spPr bwMode="auto">
          <a:xfrm>
            <a:off x="269875" y="314325"/>
            <a:ext cx="21304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u="sng"/>
              <a:t>Rock Coring</a:t>
            </a:r>
          </a:p>
        </p:txBody>
      </p:sp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24538" y="2871788"/>
            <a:ext cx="2943225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4125" y="1066800"/>
            <a:ext cx="4114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5438" y="1323975"/>
            <a:ext cx="5991225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154" y="1594077"/>
            <a:ext cx="7181850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3382" y="3567793"/>
            <a:ext cx="3189578" cy="243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9263" y="1566863"/>
            <a:ext cx="6067425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6438" y="0"/>
            <a:ext cx="5165725" cy="667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3925" y="627063"/>
            <a:ext cx="8439150" cy="623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133350" y="161925"/>
            <a:ext cx="3905250" cy="2247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172" name="Text Box 2612"/>
          <p:cNvSpPr txBox="1">
            <a:spLocks noChangeArrowheads="1"/>
          </p:cNvSpPr>
          <p:nvPr/>
        </p:nvSpPr>
        <p:spPr bwMode="auto">
          <a:xfrm>
            <a:off x="255588" y="268288"/>
            <a:ext cx="8602662" cy="34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28600" indent="-228600"/>
            <a:r>
              <a:rPr lang="en-US" sz="2400" b="1"/>
              <a:t>Structural Foundations are grouped into two main groups</a:t>
            </a:r>
            <a:r>
              <a:rPr lang="en-US"/>
              <a:t>.</a:t>
            </a:r>
          </a:p>
          <a:p>
            <a:pPr marL="228600" indent="-228600"/>
            <a:endParaRPr lang="en-US"/>
          </a:p>
          <a:p>
            <a:pPr marL="228600" indent="-228600"/>
            <a:r>
              <a:rPr lang="en-US"/>
              <a:t>1- Shallow Foundation</a:t>
            </a:r>
          </a:p>
          <a:p>
            <a:pPr marL="685800" lvl="1" indent="-342900">
              <a:buFontTx/>
              <a:buChar char="•"/>
            </a:pPr>
            <a:r>
              <a:rPr lang="en-US" sz="1600">
                <a:solidFill>
                  <a:srgbClr val="FF3300"/>
                </a:solidFill>
              </a:rPr>
              <a:t>Spread Footings </a:t>
            </a:r>
          </a:p>
          <a:p>
            <a:pPr marL="685800" lvl="1" indent="-342900">
              <a:buFontTx/>
              <a:buChar char="•"/>
            </a:pPr>
            <a:r>
              <a:rPr lang="en-US" sz="1600">
                <a:solidFill>
                  <a:srgbClr val="FF3300"/>
                </a:solidFill>
              </a:rPr>
              <a:t>Continuous Footings</a:t>
            </a:r>
          </a:p>
          <a:p>
            <a:pPr marL="685800" lvl="1" indent="-342900">
              <a:buFontTx/>
              <a:buChar char="•"/>
            </a:pPr>
            <a:r>
              <a:rPr lang="en-US" sz="1600">
                <a:solidFill>
                  <a:srgbClr val="FF3300"/>
                </a:solidFill>
              </a:rPr>
              <a:t>Combined Footings</a:t>
            </a:r>
          </a:p>
          <a:p>
            <a:pPr marL="685800" lvl="1" indent="-342900">
              <a:buFontTx/>
              <a:buChar char="•"/>
            </a:pPr>
            <a:r>
              <a:rPr lang="en-US" sz="1600">
                <a:solidFill>
                  <a:srgbClr val="FF3300"/>
                </a:solidFill>
              </a:rPr>
              <a:t>Mat Foundation</a:t>
            </a:r>
          </a:p>
          <a:p>
            <a:pPr marL="228600" indent="-228600"/>
            <a:endParaRPr lang="en-US" sz="1400"/>
          </a:p>
          <a:p>
            <a:pPr marL="228600" indent="-228600"/>
            <a:endParaRPr lang="en-US"/>
          </a:p>
          <a:p>
            <a:pPr marL="228600" indent="-228600"/>
            <a:r>
              <a:rPr lang="en-US"/>
              <a:t>2- Deep Foundation</a:t>
            </a:r>
          </a:p>
          <a:p>
            <a:pPr marL="685800" lvl="1" indent="-342900">
              <a:buFontTx/>
              <a:buChar char="•"/>
            </a:pPr>
            <a:r>
              <a:rPr lang="en-US" sz="1600">
                <a:solidFill>
                  <a:srgbClr val="FF3300"/>
                </a:solidFill>
              </a:rPr>
              <a:t>Driven Piles </a:t>
            </a:r>
          </a:p>
          <a:p>
            <a:pPr marL="685800" lvl="1" indent="-342900">
              <a:buFontTx/>
              <a:buChar char="•"/>
            </a:pPr>
            <a:r>
              <a:rPr lang="en-US" sz="1600">
                <a:solidFill>
                  <a:srgbClr val="FF3300"/>
                </a:solidFill>
              </a:rPr>
              <a:t>Drilled Shaft</a:t>
            </a:r>
          </a:p>
          <a:p>
            <a:pPr marL="685800" lvl="1" indent="-342900">
              <a:buFontTx/>
              <a:buChar char="•"/>
            </a:pPr>
            <a:r>
              <a:rPr lang="en-US" sz="1600">
                <a:solidFill>
                  <a:srgbClr val="FF3300"/>
                </a:solidFill>
              </a:rPr>
              <a:t>Auger Cat Piles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772400" y="6696075"/>
            <a:ext cx="1771650" cy="276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174" name="Rectangle 2613"/>
          <p:cNvSpPr>
            <a:spLocks noChangeArrowheads="1"/>
          </p:cNvSpPr>
          <p:nvPr/>
        </p:nvSpPr>
        <p:spPr bwMode="auto">
          <a:xfrm>
            <a:off x="250825" y="4217988"/>
            <a:ext cx="4184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3- Compensated or floating foundations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5363" y="923925"/>
            <a:ext cx="7153275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solated foot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6350" y="904875"/>
            <a:ext cx="3230563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 descr="Bearing Capac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9150" y="904875"/>
            <a:ext cx="3222625" cy="241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 descr="SteelColumnBas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5238" y="3389313"/>
            <a:ext cx="3252787" cy="243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 descr="contiunuos foundat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400425"/>
            <a:ext cx="3325813" cy="249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431800" y="303213"/>
            <a:ext cx="2190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Shallow Foundation</a:t>
            </a: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1924050" y="2690813"/>
            <a:ext cx="19907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/>
            <a:r>
              <a:rPr lang="en-US">
                <a:solidFill>
                  <a:srgbClr val="FF3300"/>
                </a:solidFill>
              </a:rPr>
              <a:t>Spread Footings </a:t>
            </a: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5448300" y="5548313"/>
            <a:ext cx="24003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/>
            <a:r>
              <a:rPr lang="en-US">
                <a:solidFill>
                  <a:srgbClr val="FF3300"/>
                </a:solidFill>
              </a:rPr>
              <a:t>Continuous Footings</a:t>
            </a: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5353050" y="2824163"/>
            <a:ext cx="19907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/>
            <a:r>
              <a:rPr lang="en-US">
                <a:solidFill>
                  <a:srgbClr val="FF3300"/>
                </a:solidFill>
              </a:rPr>
              <a:t>Spread Footings </a:t>
            </a:r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1790700" y="5738813"/>
            <a:ext cx="19907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/>
            <a:r>
              <a:rPr lang="en-US">
                <a:solidFill>
                  <a:srgbClr val="FF3300"/>
                </a:solidFill>
              </a:rPr>
              <a:t>Spread Footings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Strap Foot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2114550"/>
            <a:ext cx="4619625" cy="346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5"/>
          <p:cNvSpPr>
            <a:spLocks noChangeArrowheads="1"/>
          </p:cNvSpPr>
          <p:nvPr/>
        </p:nvSpPr>
        <p:spPr bwMode="auto">
          <a:xfrm>
            <a:off x="6572250" y="2062163"/>
            <a:ext cx="13414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/>
            <a:r>
              <a:rPr lang="en-US" sz="1400">
                <a:solidFill>
                  <a:srgbClr val="FF3300"/>
                </a:solidFill>
              </a:rPr>
              <a:t>Spread Footings </a:t>
            </a:r>
          </a:p>
        </p:txBody>
      </p:sp>
      <p:pic>
        <p:nvPicPr>
          <p:cNvPr id="12292" name="Picture 4" descr="combined footing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52425" y="1114425"/>
            <a:ext cx="5095875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6546850" y="4913313"/>
            <a:ext cx="14589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rgbClr val="FF3300"/>
                </a:solidFill>
              </a:rPr>
              <a:t>Combined Footings</a:t>
            </a: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1689100" y="4275138"/>
            <a:ext cx="14589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rgbClr val="FF3300"/>
                </a:solidFill>
              </a:rPr>
              <a:t>Combined Footings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combined footing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6300" y="914400"/>
            <a:ext cx="6859588" cy="514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5"/>
          <p:cNvSpPr>
            <a:spLocks noChangeArrowheads="1"/>
          </p:cNvSpPr>
          <p:nvPr/>
        </p:nvSpPr>
        <p:spPr bwMode="auto">
          <a:xfrm>
            <a:off x="1698625" y="4237038"/>
            <a:ext cx="2165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3300"/>
                </a:solidFill>
              </a:rPr>
              <a:t>Combined Footings</a:t>
            </a:r>
          </a:p>
        </p:txBody>
      </p:sp>
      <p:sp>
        <p:nvSpPr>
          <p:cNvPr id="13316" name="Rectangle 6"/>
          <p:cNvSpPr>
            <a:spLocks noChangeArrowheads="1"/>
          </p:cNvSpPr>
          <p:nvPr/>
        </p:nvSpPr>
        <p:spPr bwMode="auto">
          <a:xfrm>
            <a:off x="5867400" y="1081088"/>
            <a:ext cx="19907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/>
            <a:r>
              <a:rPr lang="en-US">
                <a:solidFill>
                  <a:srgbClr val="FF3300"/>
                </a:solidFill>
              </a:rPr>
              <a:t>Spread Footings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685800" y="1219200"/>
            <a:ext cx="21272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I- Bearing Capacity</a:t>
            </a:r>
          </a:p>
          <a:p>
            <a:endParaRPr lang="en-US"/>
          </a:p>
          <a:p>
            <a:r>
              <a:rPr lang="en-US"/>
              <a:t>II- Settlement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533400" y="508000"/>
            <a:ext cx="5461000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u="sng"/>
              <a:t>Analysis and Design of Shallow Foundation</a:t>
            </a:r>
          </a:p>
          <a:p>
            <a:endParaRPr lang="en-US"/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371475" y="3800475"/>
            <a:ext cx="79248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57250" indent="-857250"/>
            <a:r>
              <a:rPr lang="en-US" b="1" u="sng">
                <a:solidFill>
                  <a:srgbClr val="00B050"/>
                </a:solidFill>
              </a:rPr>
              <a:t>I- ULTIMATE BEARING CAPACITY THEORIES:</a:t>
            </a:r>
          </a:p>
          <a:p>
            <a:pPr marL="857250" indent="-857250">
              <a:buFontTx/>
              <a:buChar char="•"/>
            </a:pPr>
            <a:endParaRPr lang="en-US" b="1" u="sng">
              <a:solidFill>
                <a:srgbClr val="00B050"/>
              </a:solidFill>
            </a:endParaRPr>
          </a:p>
          <a:p>
            <a:pPr marL="857250" indent="-857250"/>
            <a:endParaRPr lang="en-US" b="1">
              <a:solidFill>
                <a:srgbClr val="00B050"/>
              </a:solidFill>
            </a:endParaRPr>
          </a:p>
          <a:p>
            <a:pPr marL="857250" indent="-857250">
              <a:buFontTx/>
              <a:buChar char="•"/>
            </a:pPr>
            <a:r>
              <a:rPr lang="en-US" b="1">
                <a:solidFill>
                  <a:srgbClr val="0070C0"/>
                </a:solidFill>
              </a:rPr>
              <a:t>TERZAGHI’S BEARING CAPACITY THEORY</a:t>
            </a:r>
          </a:p>
          <a:p>
            <a:pPr marL="857250" indent="-857250">
              <a:buFontTx/>
              <a:buChar char="•"/>
            </a:pPr>
            <a:r>
              <a:rPr lang="en-US" b="1">
                <a:solidFill>
                  <a:srgbClr val="C00000"/>
                </a:solidFill>
              </a:rPr>
              <a:t>GENERAL BEARING CAPACITY EQUATION</a:t>
            </a:r>
          </a:p>
        </p:txBody>
      </p:sp>
      <p:pic>
        <p:nvPicPr>
          <p:cNvPr id="20485" name="Picture 5" descr="Combined Foot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5625" y="1133475"/>
            <a:ext cx="3211513" cy="240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6191250" y="1223963"/>
            <a:ext cx="2952750" cy="218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MAT FOUND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914400"/>
            <a:ext cx="7315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12"/>
          <p:cNvSpPr>
            <a:spLocks noChangeArrowheads="1"/>
          </p:cNvSpPr>
          <p:nvPr/>
        </p:nvSpPr>
        <p:spPr bwMode="auto">
          <a:xfrm>
            <a:off x="5143500" y="4913313"/>
            <a:ext cx="177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3300"/>
                </a:solidFill>
              </a:rPr>
              <a:t>Mat Foundation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MAT FOUNDATION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7315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5"/>
          <p:cNvSpPr>
            <a:spLocks noChangeArrowheads="1"/>
          </p:cNvSpPr>
          <p:nvPr/>
        </p:nvSpPr>
        <p:spPr bwMode="auto">
          <a:xfrm>
            <a:off x="5229225" y="4170363"/>
            <a:ext cx="177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3300"/>
                </a:solidFill>
              </a:rPr>
              <a:t>Mat Foundation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54374" y="1534884"/>
            <a:ext cx="3076515" cy="2687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2628" y="1066800"/>
            <a:ext cx="3606403" cy="3170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pile_driv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371475"/>
            <a:ext cx="4071938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1" name="Text Box 13"/>
          <p:cNvSpPr txBox="1">
            <a:spLocks noChangeArrowheads="1"/>
          </p:cNvSpPr>
          <p:nvPr/>
        </p:nvSpPr>
        <p:spPr bwMode="auto">
          <a:xfrm>
            <a:off x="174625" y="169863"/>
            <a:ext cx="31210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Deep Foundation</a:t>
            </a:r>
          </a:p>
        </p:txBody>
      </p:sp>
      <p:pic>
        <p:nvPicPr>
          <p:cNvPr id="16388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6538" y="750888"/>
            <a:ext cx="2047875" cy="303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Text Box 14"/>
          <p:cNvSpPr txBox="1">
            <a:spLocks noChangeArrowheads="1"/>
          </p:cNvSpPr>
          <p:nvPr/>
        </p:nvSpPr>
        <p:spPr bwMode="auto">
          <a:xfrm>
            <a:off x="4889500" y="341313"/>
            <a:ext cx="1403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Driven Piles</a:t>
            </a:r>
          </a:p>
        </p:txBody>
      </p:sp>
      <p:pic>
        <p:nvPicPr>
          <p:cNvPr id="16390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8763" y="3457575"/>
            <a:ext cx="3648075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62250" y="3467100"/>
            <a:ext cx="2087563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438650"/>
            <a:ext cx="2655888" cy="195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19" descr="Anchored sheetpil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362200"/>
            <a:ext cx="2663825" cy="19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6"/>
          <p:cNvSpPr>
            <a:spLocks noChangeArrowheads="1"/>
          </p:cNvSpPr>
          <p:nvPr/>
        </p:nvSpPr>
        <p:spPr bwMode="auto">
          <a:xfrm>
            <a:off x="685800" y="533400"/>
            <a:ext cx="7772400" cy="58674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lum bright="6000" contrast="4000"/>
          </a:blip>
          <a:srcRect/>
          <a:stretch>
            <a:fillRect/>
          </a:stretch>
        </p:blipFill>
        <p:spPr bwMode="auto">
          <a:xfrm>
            <a:off x="4648200" y="3576638"/>
            <a:ext cx="3665538" cy="274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5"/>
          <p:cNvPicPr>
            <a:picLocks noChangeAspect="1" noChangeArrowheads="1"/>
          </p:cNvPicPr>
          <p:nvPr/>
        </p:nvPicPr>
        <p:blipFill>
          <a:blip r:embed="rId3" cstate="print">
            <a:lum bright="10000" contrast="12000"/>
          </a:blip>
          <a:srcRect/>
          <a:stretch>
            <a:fillRect/>
          </a:stretch>
        </p:blipFill>
        <p:spPr bwMode="auto">
          <a:xfrm>
            <a:off x="4648200" y="685800"/>
            <a:ext cx="3656013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7"/>
          <p:cNvPicPr>
            <a:picLocks noChangeAspect="1" noChangeArrowheads="1"/>
          </p:cNvPicPr>
          <p:nvPr/>
        </p:nvPicPr>
        <p:blipFill>
          <a:blip r:embed="rId4" cstate="print">
            <a:lum bright="6000" contrast="4000"/>
          </a:blip>
          <a:srcRect/>
          <a:stretch>
            <a:fillRect/>
          </a:stretch>
        </p:blipFill>
        <p:spPr bwMode="auto">
          <a:xfrm>
            <a:off x="838200" y="3581400"/>
            <a:ext cx="3656013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0"/>
          <p:cNvPicPr>
            <a:picLocks noChangeAspect="1" noChangeArrowheads="1"/>
          </p:cNvPicPr>
          <p:nvPr/>
        </p:nvPicPr>
        <p:blipFill>
          <a:blip r:embed="rId5" cstate="print">
            <a:lum bright="6000"/>
          </a:blip>
          <a:srcRect/>
          <a:stretch>
            <a:fillRect/>
          </a:stretch>
        </p:blipFill>
        <p:spPr bwMode="auto">
          <a:xfrm>
            <a:off x="838200" y="685800"/>
            <a:ext cx="36576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Text Box 11"/>
          <p:cNvSpPr txBox="1">
            <a:spLocks noChangeArrowheads="1"/>
          </p:cNvSpPr>
          <p:nvPr/>
        </p:nvSpPr>
        <p:spPr bwMode="auto">
          <a:xfrm>
            <a:off x="914400" y="6296025"/>
            <a:ext cx="2290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accent2"/>
                </a:solidFill>
              </a:rPr>
              <a:t>Deep Foundation</a:t>
            </a:r>
          </a:p>
        </p:txBody>
      </p:sp>
      <p:sp>
        <p:nvSpPr>
          <p:cNvPr id="2057" name="Text Box 13"/>
          <p:cNvSpPr txBox="1">
            <a:spLocks noChangeArrowheads="1"/>
          </p:cNvSpPr>
          <p:nvPr/>
        </p:nvSpPr>
        <p:spPr bwMode="auto">
          <a:xfrm>
            <a:off x="7165975" y="6556375"/>
            <a:ext cx="17573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By: Kamal Tawfiq, Ph.D., P.E.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75" y="1919288"/>
            <a:ext cx="4953000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9663" y="161925"/>
            <a:ext cx="4249737" cy="635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4238" y="0"/>
            <a:ext cx="44497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127000" y="0"/>
            <a:ext cx="1543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Drilled Shafts</a:t>
            </a:r>
          </a:p>
        </p:txBody>
      </p:sp>
      <p:pic>
        <p:nvPicPr>
          <p:cNvPr id="17412" name="Picture 6"/>
          <p:cNvPicPr>
            <a:picLocks noChangeAspect="1" noChangeArrowheads="1"/>
          </p:cNvPicPr>
          <p:nvPr/>
        </p:nvPicPr>
        <p:blipFill>
          <a:blip r:embed="rId3" cstate="print">
            <a:lum contrast="56000"/>
          </a:blip>
          <a:srcRect/>
          <a:stretch>
            <a:fillRect/>
          </a:stretch>
        </p:blipFill>
        <p:spPr bwMode="auto">
          <a:xfrm>
            <a:off x="1479550" y="4452938"/>
            <a:ext cx="3206750" cy="240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6375" y="433388"/>
            <a:ext cx="3238500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3289300" y="1954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3335338" y="1954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2678113" y="1954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8437" name="Picture 5" descr="pile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990600"/>
            <a:ext cx="2133600" cy="176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3335338" y="1954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8439" name="Picture 7" descr="pile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3733800"/>
            <a:ext cx="213677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3346450" y="1954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8441" name="Picture 9" descr="pile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228600"/>
            <a:ext cx="21145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2" name="Rectangle 10"/>
          <p:cNvSpPr>
            <a:spLocks noChangeArrowheads="1"/>
          </p:cNvSpPr>
          <p:nvPr/>
        </p:nvSpPr>
        <p:spPr bwMode="auto">
          <a:xfrm>
            <a:off x="2713038" y="1954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8443" name="Picture 11" descr="pile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4038600"/>
            <a:ext cx="2133600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2" descr="pile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90800" y="4191000"/>
            <a:ext cx="2133600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5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" y="533400"/>
            <a:ext cx="200025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6" name="Picture 14"/>
          <p:cNvPicPr>
            <a:picLocks noChangeAspect="1" noChangeArrowheads="1"/>
          </p:cNvPicPr>
          <p:nvPr/>
        </p:nvPicPr>
        <p:blipFill>
          <a:blip r:embed="rId8" cstate="print"/>
          <a:srcRect l="4924"/>
          <a:stretch>
            <a:fillRect/>
          </a:stretch>
        </p:blipFill>
        <p:spPr bwMode="auto">
          <a:xfrm>
            <a:off x="2454275" y="838200"/>
            <a:ext cx="1765300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7" name="Picture 15"/>
          <p:cNvPicPr>
            <a:picLocks noChangeAspect="1" noChangeArrowheads="1"/>
          </p:cNvPicPr>
          <p:nvPr/>
        </p:nvPicPr>
        <p:blipFill>
          <a:blip r:embed="rId9" cstate="print"/>
          <a:srcRect t="5338"/>
          <a:stretch>
            <a:fillRect/>
          </a:stretch>
        </p:blipFill>
        <p:spPr bwMode="auto">
          <a:xfrm>
            <a:off x="381000" y="3505200"/>
            <a:ext cx="8201025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8" name="Picture 1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00600" y="6696075"/>
            <a:ext cx="4095750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9" name="Picture 1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8600" y="5943600"/>
            <a:ext cx="220027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50" name="Text Box 18"/>
          <p:cNvSpPr txBox="1">
            <a:spLocks noChangeArrowheads="1"/>
          </p:cNvSpPr>
          <p:nvPr/>
        </p:nvSpPr>
        <p:spPr bwMode="auto">
          <a:xfrm>
            <a:off x="304800" y="0"/>
            <a:ext cx="2232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u="sng">
                <a:latin typeface="Times New Roman" pitchFamily="18" charset="0"/>
              </a:rPr>
              <a:t>Auger Cast Pile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 contrast="10000"/>
          </a:blip>
          <a:srcRect/>
          <a:stretch>
            <a:fillRect/>
          </a:stretch>
        </p:blipFill>
        <p:spPr bwMode="auto">
          <a:xfrm>
            <a:off x="0" y="190500"/>
            <a:ext cx="9159875" cy="631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2"/>
          <p:cNvSpPr>
            <a:spLocks noChangeArrowheads="1"/>
          </p:cNvSpPr>
          <p:nvPr/>
        </p:nvSpPr>
        <p:spPr bwMode="auto">
          <a:xfrm>
            <a:off x="214313" y="368300"/>
            <a:ext cx="14001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Vibro Piers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ChangeArrowheads="1"/>
          </p:cNvSpPr>
          <p:nvPr/>
        </p:nvSpPr>
        <p:spPr bwMode="auto">
          <a:xfrm>
            <a:off x="4572000" y="3429000"/>
            <a:ext cx="3810000" cy="28956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609600" y="457200"/>
            <a:ext cx="3810000" cy="28956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2" cstate="print">
            <a:lum bright="28000" contrast="20000"/>
          </a:blip>
          <a:srcRect/>
          <a:stretch>
            <a:fillRect/>
          </a:stretch>
        </p:blipFill>
        <p:spPr bwMode="auto">
          <a:xfrm>
            <a:off x="685800" y="533400"/>
            <a:ext cx="3656013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3"/>
          <p:cNvPicPr>
            <a:picLocks noChangeAspect="1" noChangeArrowheads="1"/>
          </p:cNvPicPr>
          <p:nvPr/>
        </p:nvPicPr>
        <p:blipFill>
          <a:blip r:embed="rId3" cstate="print">
            <a:lum bright="22000" contrast="40000"/>
          </a:blip>
          <a:srcRect/>
          <a:stretch>
            <a:fillRect/>
          </a:stretch>
        </p:blipFill>
        <p:spPr bwMode="auto">
          <a:xfrm>
            <a:off x="4648200" y="3505200"/>
            <a:ext cx="3656013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1524000" y="4648200"/>
            <a:ext cx="2195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Sheet Pile Walls</a:t>
            </a: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212725" y="0"/>
            <a:ext cx="6611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u="sng"/>
              <a:t>Foundation Engineering   CEG 4111-5115</a:t>
            </a: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7165975" y="6581775"/>
            <a:ext cx="17573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By: Kamal Tawfiq, Ph.D., P.E.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2" cstate="print">
            <a:lum bright="12000" contrast="4000"/>
          </a:blip>
          <a:srcRect/>
          <a:stretch>
            <a:fillRect/>
          </a:stretch>
        </p:blipFill>
        <p:spPr bwMode="auto">
          <a:xfrm>
            <a:off x="4572000" y="3505200"/>
            <a:ext cx="3656013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788" y="687388"/>
            <a:ext cx="3656012" cy="27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9788" y="3505200"/>
            <a:ext cx="3656012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687388"/>
            <a:ext cx="3656013" cy="27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Text Box 7"/>
          <p:cNvSpPr txBox="1">
            <a:spLocks noChangeArrowheads="1"/>
          </p:cNvSpPr>
          <p:nvPr/>
        </p:nvSpPr>
        <p:spPr bwMode="auto">
          <a:xfrm>
            <a:off x="1143000" y="6248400"/>
            <a:ext cx="1765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Drilled Shaft</a:t>
            </a:r>
          </a:p>
        </p:txBody>
      </p:sp>
      <p:sp>
        <p:nvSpPr>
          <p:cNvPr id="4103" name="Text Box 8"/>
          <p:cNvSpPr txBox="1">
            <a:spLocks noChangeArrowheads="1"/>
          </p:cNvSpPr>
          <p:nvPr/>
        </p:nvSpPr>
        <p:spPr bwMode="auto">
          <a:xfrm>
            <a:off x="212725" y="0"/>
            <a:ext cx="6611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u="sng"/>
              <a:t>Foundation Engineering   CEG 4111-5115</a:t>
            </a:r>
          </a:p>
        </p:txBody>
      </p:sp>
      <p:sp>
        <p:nvSpPr>
          <p:cNvPr id="4104" name="Text Box 9"/>
          <p:cNvSpPr txBox="1">
            <a:spLocks noChangeArrowheads="1"/>
          </p:cNvSpPr>
          <p:nvPr/>
        </p:nvSpPr>
        <p:spPr bwMode="auto">
          <a:xfrm>
            <a:off x="7165975" y="6581775"/>
            <a:ext cx="17573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By: Kamal Tawfiq, Ph.D., P.E.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lum bright="16000" contrast="4000"/>
          </a:blip>
          <a:srcRect/>
          <a:stretch>
            <a:fillRect/>
          </a:stretch>
        </p:blipFill>
        <p:spPr bwMode="auto">
          <a:xfrm>
            <a:off x="914400" y="611188"/>
            <a:ext cx="3656013" cy="27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/>
          <a:stretch>
            <a:fillRect/>
          </a:stretch>
        </p:blipFill>
        <p:spPr bwMode="auto">
          <a:xfrm>
            <a:off x="4724400" y="3429000"/>
            <a:ext cx="3656013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3429000"/>
            <a:ext cx="3656013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609600"/>
            <a:ext cx="3656013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212725" y="0"/>
            <a:ext cx="6611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u="sng"/>
              <a:t>Foundation Engineering   CEG 4111-5115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7165975" y="6581775"/>
            <a:ext cx="17573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By: Kamal Tawfiq, Ph.D., P.E.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8888" y="751113"/>
            <a:ext cx="459105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985318" y="342254"/>
            <a:ext cx="49048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/>
              <a:t>Topographic Maps, contours, and feature recognition </a:t>
            </a:r>
            <a:endParaRPr lang="en-US" sz="16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" y="1000125"/>
            <a:ext cx="88011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065" y="445482"/>
            <a:ext cx="8022578" cy="6069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353837" y="146380"/>
            <a:ext cx="5173635" cy="6695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212725" y="0"/>
            <a:ext cx="6611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u="sng"/>
              <a:t>Foundation Engineering   CEG 4111-5115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7165975" y="6581775"/>
            <a:ext cx="17573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By: Kamal Tawfiq, Ph.D., P.E.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4988" y="766763"/>
            <a:ext cx="5534025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5013" y="152400"/>
            <a:ext cx="4840287" cy="648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184</Words>
  <Application>Microsoft Office PowerPoint</Application>
  <PresentationFormat>On-screen Show (4:3)</PresentationFormat>
  <Paragraphs>60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Times New Roman</vt:lpstr>
      <vt:lpstr>Arial</vt:lpstr>
      <vt:lpstr>Calibri</vt:lpstr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Company>FAMU/FSU College of Engineering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tawfiq</dc:creator>
  <cp:lastModifiedBy>Dr. Tawfiq</cp:lastModifiedBy>
  <cp:revision>21</cp:revision>
  <dcterms:created xsi:type="dcterms:W3CDTF">2002-08-29T17:38:23Z</dcterms:created>
  <dcterms:modified xsi:type="dcterms:W3CDTF">2011-09-06T21:32:59Z</dcterms:modified>
</cp:coreProperties>
</file>