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6" r:id="rId2"/>
    <p:sldId id="263" r:id="rId3"/>
    <p:sldId id="264" r:id="rId4"/>
    <p:sldId id="275" r:id="rId5"/>
    <p:sldId id="271" r:id="rId6"/>
    <p:sldId id="272" r:id="rId7"/>
    <p:sldId id="307" r:id="rId8"/>
    <p:sldId id="324" r:id="rId9"/>
    <p:sldId id="328" r:id="rId10"/>
    <p:sldId id="326" r:id="rId11"/>
    <p:sldId id="327" r:id="rId12"/>
    <p:sldId id="325" r:id="rId13"/>
    <p:sldId id="282" r:id="rId14"/>
    <p:sldId id="289" r:id="rId15"/>
    <p:sldId id="284" r:id="rId16"/>
    <p:sldId id="285" r:id="rId17"/>
    <p:sldId id="286" r:id="rId18"/>
    <p:sldId id="288" r:id="rId19"/>
    <p:sldId id="290" r:id="rId20"/>
    <p:sldId id="295" r:id="rId21"/>
    <p:sldId id="304" r:id="rId22"/>
    <p:sldId id="305" r:id="rId23"/>
    <p:sldId id="306" r:id="rId24"/>
    <p:sldId id="273" r:id="rId25"/>
    <p:sldId id="310" r:id="rId26"/>
    <p:sldId id="318" r:id="rId27"/>
    <p:sldId id="337" r:id="rId28"/>
    <p:sldId id="317" r:id="rId29"/>
    <p:sldId id="367" r:id="rId30"/>
    <p:sldId id="366"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5EA4"/>
    <a:srgbClr val="0562AF"/>
    <a:srgbClr val="007635"/>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01" autoAdjust="0"/>
    <p:restoredTop sz="96586" autoAdjust="0"/>
  </p:normalViewPr>
  <p:slideViewPr>
    <p:cSldViewPr>
      <p:cViewPr varScale="1">
        <p:scale>
          <a:sx n="161" d="100"/>
          <a:sy n="161" d="100"/>
        </p:scale>
        <p:origin x="1638" y="14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BE65963-D160-48A3-8999-EF662D7C1DCF}" type="datetimeFigureOut">
              <a:rPr lang="en-US" smtClean="0"/>
              <a:t>1/8/2020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AA24AE6-CBC3-43B2-9C0D-14C1809F0A52}" type="slidenum">
              <a:rPr lang="en-US" smtClean="0"/>
              <a:t>‹#›</a:t>
            </a:fld>
            <a:endParaRPr lang="en-US"/>
          </a:p>
        </p:txBody>
      </p:sp>
    </p:spTree>
    <p:extLst>
      <p:ext uri="{BB962C8B-B14F-4D97-AF65-F5344CB8AC3E}">
        <p14:creationId xmlns:p14="http://schemas.microsoft.com/office/powerpoint/2010/main" val="248494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CE2173-8B37-4EAF-B6C5-3BF5405DD499}" type="datetimeFigureOut">
              <a:rPr lang="en-US" smtClean="0"/>
              <a:pPr/>
              <a:t>1/8/2020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a:t>
            </a:fld>
            <a:endParaRPr lang="en-US" dirty="0"/>
          </a:p>
        </p:txBody>
      </p:sp>
    </p:spTree>
    <p:extLst>
      <p:ext uri="{BB962C8B-B14F-4D97-AF65-F5344CB8AC3E}">
        <p14:creationId xmlns:p14="http://schemas.microsoft.com/office/powerpoint/2010/main" val="208060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138263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15</a:t>
            </a:fld>
            <a:endParaRPr lang="en-US" dirty="0"/>
          </a:p>
        </p:txBody>
      </p:sp>
    </p:spTree>
    <p:extLst>
      <p:ext uri="{BB962C8B-B14F-4D97-AF65-F5344CB8AC3E}">
        <p14:creationId xmlns:p14="http://schemas.microsoft.com/office/powerpoint/2010/main" val="15705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39578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65796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273149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19</a:t>
            </a:fld>
            <a:endParaRPr lang="en-US" dirty="0"/>
          </a:p>
        </p:txBody>
      </p:sp>
    </p:spTree>
    <p:extLst>
      <p:ext uri="{BB962C8B-B14F-4D97-AF65-F5344CB8AC3E}">
        <p14:creationId xmlns:p14="http://schemas.microsoft.com/office/powerpoint/2010/main" val="2399452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20</a:t>
            </a:fld>
            <a:endParaRPr lang="en-US" dirty="0"/>
          </a:p>
        </p:txBody>
      </p:sp>
    </p:spTree>
    <p:extLst>
      <p:ext uri="{BB962C8B-B14F-4D97-AF65-F5344CB8AC3E}">
        <p14:creationId xmlns:p14="http://schemas.microsoft.com/office/powerpoint/2010/main" val="405685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350912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261280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395288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a:t>
            </a:fld>
            <a:endParaRPr lang="en-US" dirty="0"/>
          </a:p>
        </p:txBody>
      </p:sp>
    </p:spTree>
    <p:extLst>
      <p:ext uri="{BB962C8B-B14F-4D97-AF65-F5344CB8AC3E}">
        <p14:creationId xmlns:p14="http://schemas.microsoft.com/office/powerpoint/2010/main" val="1856825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2066309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4170585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4072915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2674869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28</a:t>
            </a:fld>
            <a:endParaRPr lang="en-US" dirty="0"/>
          </a:p>
        </p:txBody>
      </p:sp>
    </p:spTree>
    <p:extLst>
      <p:ext uri="{BB962C8B-B14F-4D97-AF65-F5344CB8AC3E}">
        <p14:creationId xmlns:p14="http://schemas.microsoft.com/office/powerpoint/2010/main" val="2088691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31</a:t>
            </a:fld>
            <a:endParaRPr lang="en-US" dirty="0"/>
          </a:p>
        </p:txBody>
      </p:sp>
    </p:spTree>
    <p:extLst>
      <p:ext uri="{BB962C8B-B14F-4D97-AF65-F5344CB8AC3E}">
        <p14:creationId xmlns:p14="http://schemas.microsoft.com/office/powerpoint/2010/main" val="4007012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3554224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3258144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2824308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54436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973941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3503003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1827802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3012898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423491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65855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1803453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4216409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634105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3051169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117842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a:t>
            </a:fld>
            <a:endParaRPr lang="en-US" dirty="0"/>
          </a:p>
        </p:txBody>
      </p:sp>
    </p:spTree>
    <p:extLst>
      <p:ext uri="{BB962C8B-B14F-4D97-AF65-F5344CB8AC3E}">
        <p14:creationId xmlns:p14="http://schemas.microsoft.com/office/powerpoint/2010/main" val="1060633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888292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4196601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610869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100212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1364551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992888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371429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a:t>
            </a:fld>
            <a:endParaRPr lang="en-US" dirty="0"/>
          </a:p>
        </p:txBody>
      </p:sp>
    </p:spTree>
    <p:extLst>
      <p:ext uri="{BB962C8B-B14F-4D97-AF65-F5344CB8AC3E}">
        <p14:creationId xmlns:p14="http://schemas.microsoft.com/office/powerpoint/2010/main" val="166769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a:t>
            </a:fld>
            <a:endParaRPr lang="en-US" dirty="0"/>
          </a:p>
        </p:txBody>
      </p:sp>
    </p:spTree>
    <p:extLst>
      <p:ext uri="{BB962C8B-B14F-4D97-AF65-F5344CB8AC3E}">
        <p14:creationId xmlns:p14="http://schemas.microsoft.com/office/powerpoint/2010/main" val="206714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a:t>
            </a:fld>
            <a:endParaRPr lang="en-US" dirty="0"/>
          </a:p>
        </p:txBody>
      </p:sp>
    </p:spTree>
    <p:extLst>
      <p:ext uri="{BB962C8B-B14F-4D97-AF65-F5344CB8AC3E}">
        <p14:creationId xmlns:p14="http://schemas.microsoft.com/office/powerpoint/2010/main" val="175989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12</a:t>
            </a:fld>
            <a:endParaRPr lang="en-US" dirty="0"/>
          </a:p>
        </p:txBody>
      </p:sp>
    </p:spTree>
    <p:extLst>
      <p:ext uri="{BB962C8B-B14F-4D97-AF65-F5344CB8AC3E}">
        <p14:creationId xmlns:p14="http://schemas.microsoft.com/office/powerpoint/2010/main" val="338685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222365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C693AF1-8430-409B-8E87-92304A7A884F}" type="datetimeFigureOut">
              <a:rPr lang="en-US"/>
              <a:pPr>
                <a:defRPr/>
              </a:pPr>
              <a:t>1/8/2020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A43C9A3-FEC7-469D-8E62-164F5B4589AD}" type="datetimeFigureOut">
              <a:rPr lang="en-US"/>
              <a:pPr>
                <a:defRPr/>
              </a:pPr>
              <a:t>1/8/2020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BF1D985-B3D4-4408-946F-D5F58F29EF21}" type="datetimeFigureOut">
              <a:rPr lang="en-US"/>
              <a:pPr>
                <a:defRPr/>
              </a:pPr>
              <a:t>1/8/2020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315663-089D-467B-A436-38D91124DC68}" type="datetimeFigureOut">
              <a:rPr lang="en-US"/>
              <a:pPr>
                <a:defRPr/>
              </a:pPr>
              <a:t>1/8/2020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A429AC-781E-44FE-945C-F81AFC9ABA01}" type="datetimeFigureOut">
              <a:rPr lang="en-US"/>
              <a:pPr>
                <a:defRPr/>
              </a:pPr>
              <a:t>1/8/2020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C7DA2FB-3042-49AE-9FE8-71C3DEDFE486}" type="datetimeFigureOut">
              <a:rPr lang="en-US"/>
              <a:pPr>
                <a:defRPr/>
              </a:pPr>
              <a:t>1/8/2020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067A750-FF80-484B-842F-3E4E611F629A}" type="datetimeFigureOut">
              <a:rPr lang="en-US"/>
              <a:pPr>
                <a:defRPr/>
              </a:pPr>
              <a:t>1/8/2020</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AF2022C-B162-4166-81AB-0B30A984DA6C}" type="datetimeFigureOut">
              <a:rPr lang="en-US"/>
              <a:pPr>
                <a:defRPr/>
              </a:pPr>
              <a:t>1/8/2020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DD60CB-AA74-4962-AA16-1EB054D01100}" type="datetimeFigureOut">
              <a:rPr lang="en-US"/>
              <a:pPr>
                <a:defRPr/>
              </a:pPr>
              <a:t>1/8/2020</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3E5ED36-9114-42F9-A4AC-74712401E342}" type="datetimeFigureOut">
              <a:rPr lang="en-US"/>
              <a:pPr>
                <a:defRPr/>
              </a:pPr>
              <a:t>1/8/2020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4DBD89D7-3C98-49F1-9C2A-AE69B54E32DB}" type="datetimeFigureOut">
              <a:rPr lang="en-US"/>
              <a:pPr>
                <a:defRPr/>
              </a:pPr>
              <a:t>1/8/2020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7C7D08A2-3030-4077-8DD1-F562FF5530BA}" type="datetimeFigureOut">
              <a:rPr lang="en-US"/>
              <a:pPr>
                <a:defRPr/>
              </a:pPr>
              <a:t>1/8/2020</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9.jpeg"/><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2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gif"/><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SPT_0001.wmv" TargetMode="Externa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828800"/>
          </a:xfrm>
        </p:spPr>
        <p:txBody>
          <a:bodyPr>
            <a:normAutofit fontScale="90000"/>
          </a:bodyPr>
          <a:lstStyle/>
          <a:p>
            <a:pPr fontAlgn="auto">
              <a:spcAft>
                <a:spcPts val="0"/>
              </a:spcAft>
              <a:defRPr/>
            </a:pPr>
            <a:r>
              <a:rPr lang="en-US" sz="4400" dirty="0" smtClean="0">
                <a:solidFill>
                  <a:schemeClr val="bg1"/>
                </a:solidFill>
              </a:rPr>
              <a:t>Geotechnical Investigation</a:t>
            </a:r>
            <a:r>
              <a:rPr lang="en-US" sz="2400" dirty="0" smtClean="0">
                <a:solidFill>
                  <a:schemeClr val="bg1"/>
                </a:solidFill>
              </a:rPr>
              <a:t/>
            </a:r>
            <a:br>
              <a:rPr lang="en-US" sz="2400" dirty="0" smtClean="0">
                <a:solidFill>
                  <a:schemeClr val="bg1"/>
                </a:solidFill>
              </a:rPr>
            </a:br>
            <a:r>
              <a:rPr lang="en-US" sz="2400" dirty="0" smtClean="0">
                <a:solidFill>
                  <a:schemeClr val="bg1"/>
                </a:solidFill>
              </a:rPr>
              <a:t>For Civil and Environmental Engineering projects</a:t>
            </a:r>
            <a:br>
              <a:rPr lang="en-US" sz="2400" dirty="0" smtClean="0">
                <a:solidFill>
                  <a:schemeClr val="bg1"/>
                </a:solidFill>
              </a:rPr>
            </a:br>
            <a:endParaRPr lang="en-US" sz="2400" dirty="0">
              <a:solidFill>
                <a:schemeClr val="bg1"/>
              </a:solidFill>
            </a:endParaRPr>
          </a:p>
        </p:txBody>
      </p:sp>
      <p:sp>
        <p:nvSpPr>
          <p:cNvPr id="3" name="Subtitle 2"/>
          <p:cNvSpPr>
            <a:spLocks noGrp="1"/>
          </p:cNvSpPr>
          <p:nvPr>
            <p:ph type="subTitle" idx="1"/>
          </p:nvPr>
        </p:nvSpPr>
        <p:spPr>
          <a:xfrm>
            <a:off x="1336430" y="3843767"/>
            <a:ext cx="6400800" cy="1752600"/>
          </a:xfrm>
        </p:spPr>
        <p:txBody>
          <a:bodyPr>
            <a:normAutofit/>
          </a:bodyPr>
          <a:lstStyle/>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By</a:t>
            </a:r>
          </a:p>
          <a:p>
            <a:pPr fontAlgn="auto">
              <a:spcAft>
                <a:spcPts val="0"/>
              </a:spcAft>
              <a:buClr>
                <a:schemeClr val="tx1">
                  <a:shade val="95000"/>
                </a:schemeClr>
              </a:buClr>
              <a:buFont typeface="Wingdings 2"/>
              <a:buNone/>
              <a:defRPr/>
            </a:pPr>
            <a:endParaRPr lang="en-US" dirty="0" smtClean="0">
              <a:solidFill>
                <a:schemeClr val="bg1"/>
              </a:solidFill>
              <a:effectLst>
                <a:outerShdw blurRad="38100" dist="38100" dir="2700000" algn="tl">
                  <a:srgbClr val="000000">
                    <a:alpha val="43137"/>
                  </a:srgbClr>
                </a:outerShdw>
              </a:effectLst>
            </a:endParaRPr>
          </a:p>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Kamal  Tawfiq, Ph.D., P.E, F.ASCE</a:t>
            </a:r>
          </a:p>
          <a:p>
            <a:pPr fontAlgn="auto">
              <a:spcAft>
                <a:spcPts val="0"/>
              </a:spcAft>
              <a:buClr>
                <a:schemeClr val="tx1">
                  <a:shade val="95000"/>
                </a:schemeClr>
              </a:buClr>
              <a:buFont typeface="Wingdings 2"/>
              <a:buNone/>
              <a:defRPr/>
            </a:pPr>
            <a:endParaRPr lang="en-US"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914400" y="152400"/>
            <a:ext cx="7620000" cy="1016000"/>
          </a:xfrm>
          <a:prstGeom prst="rect">
            <a:avLst/>
          </a:prstGeom>
        </p:spPr>
        <p:txBody>
          <a:bodyPr>
            <a:spAutoFit/>
          </a:bodyPr>
          <a:lstStyle/>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FLORIDA A&amp;M UNIVERISTY – FLORIDA STATE UNIVERSITY</a:t>
            </a:r>
          </a:p>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COLLEGE Of ENGINEERING</a:t>
            </a:r>
          </a:p>
          <a:p>
            <a:pPr algn="ctr"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DEPARTMENT OF CIVIL &amp; ENVIRONMENTAL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2016" y="668740"/>
            <a:ext cx="1692318" cy="4238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8740" y="1430367"/>
            <a:ext cx="3165976" cy="788987"/>
          </a:xfrm>
          <a:prstGeom prst="rect">
            <a:avLst/>
          </a:prstGeom>
          <a:solidFill>
            <a:srgbClr val="FFFF0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32016" y="175339"/>
            <a:ext cx="7683685" cy="6442789"/>
          </a:xfrm>
          <a:prstGeom prst="rect">
            <a:avLst/>
          </a:prstGeom>
        </p:spPr>
        <p:txBody>
          <a:bodyPr wrap="square">
            <a:spAutoFit/>
          </a:bodyPr>
          <a:lstStyle/>
          <a:p>
            <a:pPr fontAlgn="auto">
              <a:spcBef>
                <a:spcPts val="0"/>
              </a:spcBef>
              <a:spcAft>
                <a:spcPts val="0"/>
              </a:spcAft>
              <a:defRPr/>
            </a:pPr>
            <a:r>
              <a:rPr lang="en-US" sz="2000" b="1" u="sng" dirty="0">
                <a:solidFill>
                  <a:schemeClr val="bg1"/>
                </a:solidFill>
                <a:latin typeface="Arial" pitchFamily="34" charset="0"/>
                <a:cs typeface="Arial" pitchFamily="34" charset="0"/>
              </a:rPr>
              <a:t>Corrections for SPT Field Blow-count </a:t>
            </a:r>
            <a:r>
              <a:rPr lang="en-US" sz="2000" b="1" u="sng" dirty="0" smtClean="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a:t>
            </a:r>
            <a:r>
              <a:rPr lang="en-US" sz="2000" b="1" dirty="0">
                <a:solidFill>
                  <a:schemeClr val="bg1"/>
                </a:solidFill>
                <a:latin typeface="Arial" pitchFamily="34" charset="0"/>
                <a:cs typeface="Arial" pitchFamily="34" charset="0"/>
              </a:rPr>
              <a:t>N</a:t>
            </a:r>
            <a:r>
              <a:rPr lang="en-US" sz="2000" baseline="-25000" dirty="0">
                <a:solidFill>
                  <a:schemeClr val="bg1"/>
                </a:solidFill>
                <a:latin typeface="Arial" pitchFamily="34" charset="0"/>
                <a:cs typeface="Arial" pitchFamily="34" charset="0"/>
              </a:rPr>
              <a:t>Field</a:t>
            </a:r>
            <a:r>
              <a:rPr lang="en-US" sz="2000" b="1" dirty="0">
                <a:solidFill>
                  <a:schemeClr val="bg1"/>
                </a:solidFill>
                <a:latin typeface="Arial" pitchFamily="34" charset="0"/>
                <a:cs typeface="Arial" pitchFamily="34" charset="0"/>
              </a:rPr>
              <a:t>)</a:t>
            </a:r>
          </a:p>
          <a:p>
            <a:pPr fontAlgn="auto">
              <a:spcBef>
                <a:spcPts val="0"/>
              </a:spcBef>
              <a:spcAft>
                <a:spcPts val="0"/>
              </a:spcAft>
              <a:defRPr/>
            </a:pP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Skempton (1986) suggested the following correction for the SPT field blow-count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Arial" pitchFamily="34" charset="0"/>
                <a:cs typeface="Arial" pitchFamily="34" charset="0"/>
              </a:rPr>
              <a:t>f</a:t>
            </a:r>
          </a:p>
          <a:p>
            <a:pPr fontAlgn="auto">
              <a:spcBef>
                <a:spcPts val="0"/>
              </a:spcBef>
              <a:spcAft>
                <a:spcPts val="0"/>
              </a:spcAft>
              <a:defRPr/>
            </a:pPr>
            <a:endParaRPr lang="en-US" sz="16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chemeClr val="bg1"/>
                </a:solidFill>
                <a:latin typeface="Arial" pitchFamily="34" charset="0"/>
                <a:cs typeface="Arial" pitchFamily="34" charset="0"/>
              </a:rPr>
              <a:t>N</a:t>
            </a:r>
            <a:r>
              <a:rPr lang="en-US" sz="2000" b="1" baseline="-25000" dirty="0" smtClean="0">
                <a:solidFill>
                  <a:schemeClr val="bg1"/>
                </a:solidFill>
                <a:latin typeface="Arial" pitchFamily="34" charset="0"/>
                <a:cs typeface="Arial" pitchFamily="34" charset="0"/>
              </a:rPr>
              <a:t>60</a:t>
            </a:r>
            <a:r>
              <a:rPr lang="en-US" sz="2000" b="1" dirty="0" smtClean="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Where:</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dirty="0">
                <a:solidFill>
                  <a:schemeClr val="bg1"/>
                </a:solidFill>
                <a:latin typeface="Arial" pitchFamily="34" charset="0"/>
                <a:cs typeface="Arial" pitchFamily="34" charset="0"/>
              </a:rPr>
              <a:t>E</a:t>
            </a:r>
            <a:r>
              <a:rPr lang="en-US" sz="1600" baseline="-25000" dirty="0">
                <a:solidFill>
                  <a:schemeClr val="bg1"/>
                </a:solidFill>
                <a:latin typeface="Arial" pitchFamily="34" charset="0"/>
                <a:cs typeface="Arial" pitchFamily="34" charset="0"/>
              </a:rPr>
              <a:t>m</a:t>
            </a:r>
            <a:r>
              <a:rPr lang="en-US" sz="1600" dirty="0">
                <a:solidFill>
                  <a:schemeClr val="bg1"/>
                </a:solidFill>
                <a:latin typeface="Arial" pitchFamily="34" charset="0"/>
                <a:cs typeface="Arial" pitchFamily="34" charset="0"/>
              </a:rPr>
              <a:t> = Hammer efficiency </a:t>
            </a:r>
            <a:r>
              <a:rPr lang="en-US" sz="1600" b="1" dirty="0">
                <a:solidFill>
                  <a:schemeClr val="bg1"/>
                </a:solidFill>
                <a:latin typeface="Arial" pitchFamily="34" charset="0"/>
                <a:cs typeface="Arial" pitchFamily="34" charset="0"/>
              </a:rPr>
              <a:t>(for U.S. equipment, E</a:t>
            </a:r>
            <a:r>
              <a:rPr lang="en-US" sz="1600" b="1" baseline="-25000" dirty="0">
                <a:solidFill>
                  <a:schemeClr val="bg1"/>
                </a:solidFill>
                <a:latin typeface="Arial" pitchFamily="34" charset="0"/>
                <a:cs typeface="Arial" pitchFamily="34" charset="0"/>
              </a:rPr>
              <a:t>m</a:t>
            </a:r>
            <a:r>
              <a:rPr lang="en-US" sz="1600" b="1" dirty="0">
                <a:solidFill>
                  <a:schemeClr val="bg1"/>
                </a:solidFill>
                <a:latin typeface="Arial" pitchFamily="34" charset="0"/>
                <a:cs typeface="Arial" pitchFamily="34" charset="0"/>
              </a:rPr>
              <a:t>= 0.6  for a </a:t>
            </a:r>
            <a:r>
              <a:rPr lang="en-US" sz="1600" b="1" u="sng" dirty="0">
                <a:solidFill>
                  <a:schemeClr val="bg1"/>
                </a:solidFill>
                <a:latin typeface="Arial" pitchFamily="34" charset="0"/>
                <a:cs typeface="Arial" pitchFamily="34" charset="0"/>
              </a:rPr>
              <a:t>safety </a:t>
            </a:r>
            <a:r>
              <a:rPr lang="en-US" sz="1600" b="1" u="sng" dirty="0" smtClean="0">
                <a:solidFill>
                  <a:schemeClr val="bg1"/>
                </a:solidFill>
                <a:latin typeface="Arial" pitchFamily="34" charset="0"/>
                <a:cs typeface="Arial" pitchFamily="34" charset="0"/>
              </a:rPr>
              <a:t>hammer</a:t>
            </a:r>
            <a:r>
              <a:rPr lang="en-US" sz="1600" b="1" dirty="0">
                <a:solidFill>
                  <a:schemeClr val="bg1"/>
                </a:solidFill>
                <a:latin typeface="Arial" pitchFamily="34" charset="0"/>
                <a:cs typeface="Arial" pitchFamily="34" charset="0"/>
              </a:rPr>
              <a:t>, </a:t>
            </a:r>
            <a:endParaRPr lang="en-US" sz="1600" b="1"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and </a:t>
            </a:r>
            <a:r>
              <a:rPr lang="en-US" sz="1600" b="1" dirty="0">
                <a:solidFill>
                  <a:schemeClr val="bg1"/>
                </a:solidFill>
                <a:latin typeface="Arial" pitchFamily="34" charset="0"/>
                <a:cs typeface="Arial" pitchFamily="34" charset="0"/>
              </a:rPr>
              <a:t>0.45 for a </a:t>
            </a:r>
            <a:r>
              <a:rPr lang="en-US" sz="1600" b="1" u="sng" dirty="0">
                <a:solidFill>
                  <a:schemeClr val="bg1"/>
                </a:solidFill>
                <a:latin typeface="Arial" pitchFamily="34" charset="0"/>
                <a:cs typeface="Arial" pitchFamily="34" charset="0"/>
              </a:rPr>
              <a:t>doughnut hammer</a:t>
            </a:r>
            <a:r>
              <a:rPr lang="en-US" sz="1600" b="1" dirty="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For </a:t>
            </a:r>
            <a:r>
              <a:rPr lang="en-US" sz="1600" b="1" u="sng" dirty="0">
                <a:solidFill>
                  <a:schemeClr val="bg1"/>
                </a:solidFill>
                <a:latin typeface="Arial" pitchFamily="34" charset="0"/>
                <a:cs typeface="Arial" pitchFamily="34" charset="0"/>
              </a:rPr>
              <a:t>automatic systems </a:t>
            </a:r>
            <a:r>
              <a:rPr lang="en-US" sz="1400" dirty="0" smtClean="0">
                <a:solidFill>
                  <a:schemeClr val="bg1"/>
                </a:solidFill>
                <a:latin typeface="Arial" pitchFamily="34" charset="0"/>
                <a:cs typeface="Arial" pitchFamily="34" charset="0"/>
              </a:rPr>
              <a:t>that lift </a:t>
            </a:r>
            <a:r>
              <a:rPr lang="en-US" sz="1400" dirty="0">
                <a:solidFill>
                  <a:schemeClr val="bg1"/>
                </a:solidFill>
                <a:latin typeface="Arial" pitchFamily="34" charset="0"/>
                <a:cs typeface="Arial" pitchFamily="34" charset="0"/>
              </a:rPr>
              <a:t>the </a:t>
            </a:r>
            <a:endParaRPr lang="en-US" sz="1400"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hammer </a:t>
            </a:r>
            <a:r>
              <a:rPr lang="en-US" sz="1400" dirty="0">
                <a:solidFill>
                  <a:schemeClr val="bg1"/>
                </a:solidFill>
                <a:latin typeface="Arial" pitchFamily="34" charset="0"/>
                <a:cs typeface="Arial" pitchFamily="34" charset="0"/>
              </a:rPr>
              <a:t>and allow it to drop unimpeded can deliver higher energy to </a:t>
            </a:r>
            <a:r>
              <a:rPr lang="en-US" sz="1400" dirty="0" smtClean="0">
                <a:solidFill>
                  <a:schemeClr val="bg1"/>
                </a:solidFill>
                <a:latin typeface="Arial" pitchFamily="34" charset="0"/>
                <a:cs typeface="Arial" pitchFamily="34" charset="0"/>
              </a:rPr>
              <a:t>the drill rods </a:t>
            </a: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with 	values </a:t>
            </a:r>
            <a:r>
              <a:rPr lang="en-US" sz="1400" dirty="0">
                <a:solidFill>
                  <a:schemeClr val="bg1"/>
                </a:solidFill>
                <a:latin typeface="Arial" pitchFamily="34" charset="0"/>
                <a:cs typeface="Arial" pitchFamily="34" charset="0"/>
              </a:rPr>
              <a:t>of </a:t>
            </a:r>
            <a:r>
              <a:rPr lang="en-US" sz="1600" b="1" u="sng" dirty="0">
                <a:solidFill>
                  <a:schemeClr val="bg1"/>
                </a:solidFill>
                <a:latin typeface="Arial" pitchFamily="34" charset="0"/>
                <a:cs typeface="Arial" pitchFamily="34" charset="0"/>
              </a:rPr>
              <a:t>E</a:t>
            </a:r>
            <a:r>
              <a:rPr lang="en-US" sz="1600" b="1" u="sng" baseline="-25000" dirty="0">
                <a:solidFill>
                  <a:schemeClr val="bg1"/>
                </a:solidFill>
                <a:latin typeface="Arial" pitchFamily="34" charset="0"/>
                <a:cs typeface="Arial" pitchFamily="34" charset="0"/>
              </a:rPr>
              <a:t>m</a:t>
            </a:r>
            <a:r>
              <a:rPr lang="en-US" sz="1400" b="1" u="sng" dirty="0">
                <a:solidFill>
                  <a:schemeClr val="bg1"/>
                </a:solidFill>
                <a:latin typeface="Arial" pitchFamily="34" charset="0"/>
                <a:cs typeface="Arial" pitchFamily="34" charset="0"/>
              </a:rPr>
              <a:t> as high as </a:t>
            </a:r>
            <a:r>
              <a:rPr lang="en-US" sz="1600" b="1" u="sng" dirty="0">
                <a:solidFill>
                  <a:schemeClr val="bg1"/>
                </a:solidFill>
                <a:latin typeface="Arial" pitchFamily="34" charset="0"/>
                <a:cs typeface="Arial" pitchFamily="34" charset="0"/>
              </a:rPr>
              <a:t>95</a:t>
            </a:r>
            <a:r>
              <a:rPr lang="en-US" sz="1400" b="1" u="sng" dirty="0">
                <a:solidFill>
                  <a:schemeClr val="bg1"/>
                </a:solidFill>
                <a:latin typeface="Arial" pitchFamily="34" charset="0"/>
                <a:cs typeface="Arial" pitchFamily="34" charset="0"/>
              </a:rPr>
              <a:t> </a:t>
            </a:r>
            <a:r>
              <a:rPr lang="en-US" sz="1400" b="1" dirty="0">
                <a:solidFill>
                  <a:schemeClr val="bg1"/>
                </a:solidFill>
                <a:latin typeface="Arial" pitchFamily="34" charset="0"/>
                <a:cs typeface="Arial" pitchFamily="34" charset="0"/>
              </a:rPr>
              <a:t>percent </a:t>
            </a:r>
            <a:r>
              <a:rPr lang="en-US" sz="1400" dirty="0">
                <a:solidFill>
                  <a:schemeClr val="bg1"/>
                </a:solidFill>
                <a:latin typeface="Arial" pitchFamily="34" charset="0"/>
                <a:cs typeface="Arial" pitchFamily="34" charset="0"/>
              </a:rPr>
              <a:t>(ASTM D 6066-96, 2004</a:t>
            </a:r>
            <a:r>
              <a:rPr lang="en-US" sz="1400" dirty="0" smtClean="0">
                <a:solidFill>
                  <a:schemeClr val="bg1"/>
                </a:solidFill>
                <a:latin typeface="Arial" pitchFamily="34" charset="0"/>
                <a:cs typeface="Arial" pitchFamily="34" charset="0"/>
              </a:rPr>
              <a:t>).</a:t>
            </a:r>
          </a:p>
          <a:p>
            <a:pPr fontAlgn="auto">
              <a:spcBef>
                <a:spcPts val="0"/>
              </a:spcBef>
              <a:spcAft>
                <a:spcPts val="0"/>
              </a:spcAft>
              <a:tabLst>
                <a:tab pos="517525" algn="l"/>
              </a:tabLst>
              <a:defRPr/>
            </a:pPr>
            <a:endParaRPr lang="en-US" sz="14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b</a:t>
            </a:r>
            <a:r>
              <a:rPr lang="en-US" sz="1600" dirty="0">
                <a:solidFill>
                  <a:schemeClr val="bg1"/>
                </a:solidFill>
                <a:latin typeface="Arial" pitchFamily="34" charset="0"/>
                <a:cs typeface="Arial" pitchFamily="34" charset="0"/>
              </a:rPr>
              <a:t> =  Borehole diameter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b</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1.0</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borehole = 65 to 115 mm 	diameter, </a:t>
            </a:r>
            <a:r>
              <a:rPr lang="en-US" sz="1600" b="1" u="sng" dirty="0">
                <a:solidFill>
                  <a:schemeClr val="bg1"/>
                </a:solidFill>
                <a:latin typeface="Arial" pitchFamily="34" charset="0"/>
                <a:cs typeface="Arial" pitchFamily="34" charset="0"/>
              </a:rPr>
              <a:t>1.05</a:t>
            </a:r>
            <a:r>
              <a:rPr lang="en-US" sz="1600" dirty="0">
                <a:solidFill>
                  <a:schemeClr val="bg1"/>
                </a:solidFill>
                <a:latin typeface="Arial" pitchFamily="34" charset="0"/>
                <a:cs typeface="Arial" pitchFamily="34" charset="0"/>
              </a:rPr>
              <a:t> for 150 mm diameter, and </a:t>
            </a:r>
            <a:r>
              <a:rPr lang="en-US" sz="1600" b="1" u="sng" dirty="0">
                <a:solidFill>
                  <a:schemeClr val="bg1"/>
                </a:solidFill>
                <a:latin typeface="Arial" pitchFamily="34" charset="0"/>
                <a:cs typeface="Arial" pitchFamily="34" charset="0"/>
              </a:rPr>
              <a:t>1.15</a:t>
            </a:r>
            <a:r>
              <a:rPr lang="en-US" sz="1600" dirty="0">
                <a:solidFill>
                  <a:schemeClr val="bg1"/>
                </a:solidFill>
                <a:latin typeface="Arial" pitchFamily="34" charset="0"/>
                <a:cs typeface="Arial" pitchFamily="34" charset="0"/>
              </a:rPr>
              <a:t> for 200 mm diameter)   </a:t>
            </a: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r </a:t>
            </a:r>
            <a:r>
              <a:rPr lang="en-US" sz="1600" dirty="0">
                <a:solidFill>
                  <a:schemeClr val="bg1"/>
                </a:solidFill>
                <a:latin typeface="Arial" pitchFamily="34" charset="0"/>
                <a:cs typeface="Arial" pitchFamily="34" charset="0"/>
              </a:rPr>
              <a:t>= Rod length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r</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0.75</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up to 4 m for drill rods, </a:t>
            </a:r>
            <a:r>
              <a:rPr lang="en-US" sz="1600" b="1" u="sng" dirty="0">
                <a:solidFill>
                  <a:schemeClr val="bg1"/>
                </a:solidFill>
                <a:latin typeface="Arial" pitchFamily="34" charset="0"/>
                <a:cs typeface="Arial" pitchFamily="34" charset="0"/>
              </a:rPr>
              <a:t>0.85</a:t>
            </a:r>
            <a:r>
              <a:rPr lang="en-US" sz="1600" dirty="0">
                <a:solidFill>
                  <a:schemeClr val="bg1"/>
                </a:solidFill>
                <a:latin typeface="Arial" pitchFamily="34" charset="0"/>
                <a:cs typeface="Arial" pitchFamily="34" charset="0"/>
              </a:rPr>
              <a:t> for 4 to 	6 m drill rods, </a:t>
            </a:r>
            <a:r>
              <a:rPr lang="en-US" sz="1600" b="1" u="sng" dirty="0">
                <a:solidFill>
                  <a:schemeClr val="bg1"/>
                </a:solidFill>
                <a:latin typeface="Arial" pitchFamily="34" charset="0"/>
                <a:cs typeface="Arial" pitchFamily="34" charset="0"/>
              </a:rPr>
              <a:t>0.95</a:t>
            </a:r>
            <a:r>
              <a:rPr lang="en-US" sz="1600" dirty="0">
                <a:solidFill>
                  <a:schemeClr val="bg1"/>
                </a:solidFill>
                <a:latin typeface="Arial" pitchFamily="34" charset="0"/>
                <a:cs typeface="Arial" pitchFamily="34" charset="0"/>
              </a:rPr>
              <a:t> for 6 to 10 m drill rods, and </a:t>
            </a:r>
            <a:r>
              <a:rPr lang="en-US" sz="1600" b="1" u="sng" dirty="0">
                <a:solidFill>
                  <a:schemeClr val="bg1"/>
                </a:solidFill>
                <a:latin typeface="Arial" pitchFamily="34" charset="0"/>
                <a:cs typeface="Arial" pitchFamily="34" charset="0"/>
              </a:rPr>
              <a:t>1.00</a:t>
            </a:r>
            <a:r>
              <a:rPr lang="en-US" sz="1600" dirty="0">
                <a:solidFill>
                  <a:schemeClr val="bg1"/>
                </a:solidFill>
                <a:latin typeface="Arial" pitchFamily="34" charset="0"/>
                <a:cs typeface="Arial" pitchFamily="34" charset="0"/>
              </a:rPr>
              <a:t> for rods in excess 	of 10 m) </a:t>
            </a:r>
          </a:p>
          <a:p>
            <a:pPr fontAlgn="auto">
              <a:spcBef>
                <a:spcPts val="0"/>
              </a:spcBef>
              <a:spcAft>
                <a:spcPts val="0"/>
              </a:spcAft>
              <a:tabLst>
                <a:tab pos="460375" algn="l"/>
              </a:tabLst>
              <a:defRPr/>
            </a:pPr>
            <a:endParaRPr lang="en-US" sz="1600" b="1" dirty="0">
              <a:solidFill>
                <a:schemeClr val="accent6">
                  <a:lumMod val="75000"/>
                </a:schemeClr>
              </a:solidFill>
              <a:latin typeface="Arial" pitchFamily="34" charset="0"/>
              <a:cs typeface="Arial" pitchFamily="34" charset="0"/>
            </a:endParaRPr>
          </a:p>
          <a:p>
            <a:pPr fontAlgn="auto">
              <a:spcBef>
                <a:spcPts val="0"/>
              </a:spcBef>
              <a:spcAft>
                <a:spcPts val="0"/>
              </a:spcAft>
              <a:tabLst>
                <a:tab pos="460375" algn="l"/>
              </a:tabLst>
              <a:defRPr/>
            </a:pPr>
            <a:r>
              <a:rPr lang="en-US" b="1" dirty="0">
                <a:solidFill>
                  <a:schemeClr val="accent6">
                    <a:lumMod val="75000"/>
                  </a:schemeClr>
                </a:solidFill>
                <a:latin typeface="Arial" pitchFamily="34" charset="0"/>
                <a:cs typeface="Arial" pitchFamily="34" charset="0"/>
              </a:rPr>
              <a:t>	As an average value N</a:t>
            </a:r>
            <a:r>
              <a:rPr lang="en-US" b="1" baseline="-25000" dirty="0">
                <a:solidFill>
                  <a:schemeClr val="accent6">
                    <a:lumMod val="75000"/>
                  </a:schemeClr>
                </a:solidFill>
                <a:latin typeface="Arial" pitchFamily="34" charset="0"/>
                <a:cs typeface="Arial" pitchFamily="34" charset="0"/>
              </a:rPr>
              <a:t>60</a:t>
            </a:r>
            <a:r>
              <a:rPr lang="en-US" b="1" dirty="0">
                <a:solidFill>
                  <a:schemeClr val="accent6">
                    <a:lumMod val="75000"/>
                  </a:schemeClr>
                </a:solidFill>
                <a:latin typeface="Arial" pitchFamily="34" charset="0"/>
                <a:cs typeface="Arial" pitchFamily="34" charset="0"/>
              </a:rPr>
              <a:t> = 0.5  to  0.67N</a:t>
            </a:r>
            <a:r>
              <a:rPr lang="en-US" b="1" baseline="-25000" dirty="0">
                <a:solidFill>
                  <a:schemeClr val="accent6">
                    <a:lumMod val="75000"/>
                  </a:schemeClr>
                </a:solidFill>
                <a:latin typeface="Arial" pitchFamily="34" charset="0"/>
                <a:cs typeface="Arial" pitchFamily="34" charset="0"/>
              </a:rPr>
              <a:t>f</a:t>
            </a:r>
          </a:p>
        </p:txBody>
      </p:sp>
      <p:grpSp>
        <p:nvGrpSpPr>
          <p:cNvPr id="6" name="Group 5"/>
          <p:cNvGrpSpPr/>
          <p:nvPr/>
        </p:nvGrpSpPr>
        <p:grpSpPr>
          <a:xfrm>
            <a:off x="1709098" y="1580495"/>
            <a:ext cx="3055938" cy="788987"/>
            <a:chOff x="1927466" y="1444015"/>
            <a:chExt cx="3055938" cy="788987"/>
          </a:xfrm>
        </p:grpSpPr>
        <p:grpSp>
          <p:nvGrpSpPr>
            <p:cNvPr id="33795" name="Group 26"/>
            <p:cNvGrpSpPr>
              <a:grpSpLocks/>
            </p:cNvGrpSpPr>
            <p:nvPr/>
          </p:nvGrpSpPr>
          <p:grpSpPr bwMode="auto">
            <a:xfrm>
              <a:off x="1927466" y="1444015"/>
              <a:ext cx="1484313" cy="749300"/>
              <a:chOff x="3860800" y="3244334"/>
              <a:chExt cx="1484923" cy="749112"/>
            </a:xfrm>
          </p:grpSpPr>
          <p:cxnSp>
            <p:nvCxnSpPr>
              <p:cNvPr id="23" name="Straight Connector 22"/>
              <p:cNvCxnSpPr/>
              <p:nvPr/>
            </p:nvCxnSpPr>
            <p:spPr>
              <a:xfrm>
                <a:off x="3860800" y="3618890"/>
                <a:ext cx="1484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75094" y="3244334"/>
                <a:ext cx="1349930" cy="366620"/>
              </a:xfrm>
              <a:prstGeom prst="rect">
                <a:avLst/>
              </a:prstGeom>
            </p:spPr>
            <p:txBody>
              <a:bodyPr wrap="none">
                <a:spAutoFit/>
              </a:bodyPr>
              <a:lstStyle/>
              <a:p>
                <a:r>
                  <a:rPr lang="en-US" dirty="0">
                    <a:solidFill>
                      <a:schemeClr val="bg1"/>
                    </a:solidFill>
                  </a:rPr>
                  <a:t>E</a:t>
                </a:r>
                <a:r>
                  <a:rPr lang="en-US" baseline="-25000" dirty="0">
                    <a:solidFill>
                      <a:schemeClr val="bg1"/>
                    </a:solidFill>
                  </a:rPr>
                  <a:t>m</a:t>
                </a:r>
                <a:r>
                  <a:rPr lang="en-US" dirty="0">
                    <a:solidFill>
                      <a:schemeClr val="bg1"/>
                    </a:solidFill>
                  </a:rPr>
                  <a:t> C</a:t>
                </a:r>
                <a:r>
                  <a:rPr lang="en-US" baseline="-25000" dirty="0">
                    <a:solidFill>
                      <a:schemeClr val="bg1"/>
                    </a:solidFill>
                  </a:rPr>
                  <a:t>b</a:t>
                </a:r>
                <a:r>
                  <a:rPr lang="en-US" dirty="0">
                    <a:solidFill>
                      <a:schemeClr val="bg1"/>
                    </a:solidFill>
                  </a:rPr>
                  <a:t> C</a:t>
                </a:r>
                <a:r>
                  <a:rPr lang="en-US" baseline="-25000" dirty="0">
                    <a:solidFill>
                      <a:schemeClr val="bg1"/>
                    </a:solidFill>
                  </a:rPr>
                  <a:t>r  </a:t>
                </a:r>
                <a:r>
                  <a:rPr lang="en-US" dirty="0">
                    <a:solidFill>
                      <a:schemeClr val="bg1"/>
                    </a:solidFill>
                  </a:rPr>
                  <a:t>N</a:t>
                </a:r>
                <a:r>
                  <a:rPr lang="en-US" baseline="-25000" dirty="0">
                    <a:solidFill>
                      <a:schemeClr val="bg1"/>
                    </a:solidFill>
                  </a:rPr>
                  <a:t>f</a:t>
                </a:r>
                <a:endParaRPr lang="en-US" dirty="0">
                  <a:solidFill>
                    <a:schemeClr val="bg1"/>
                  </a:solidFill>
                </a:endParaRPr>
              </a:p>
            </p:txBody>
          </p:sp>
          <p:sp>
            <p:nvSpPr>
              <p:cNvPr id="26" name="Rectangle 25"/>
              <p:cNvSpPr/>
              <p:nvPr/>
            </p:nvSpPr>
            <p:spPr>
              <a:xfrm>
                <a:off x="4359480" y="3626825"/>
                <a:ext cx="438330" cy="366621"/>
              </a:xfrm>
              <a:prstGeom prst="rect">
                <a:avLst/>
              </a:prstGeom>
            </p:spPr>
            <p:txBody>
              <a:bodyPr wrap="none">
                <a:spAutoFit/>
              </a:bodyPr>
              <a:lstStyle/>
              <a:p>
                <a:r>
                  <a:rPr lang="en-US" dirty="0">
                    <a:solidFill>
                      <a:schemeClr val="bg1"/>
                    </a:solidFill>
                  </a:rPr>
                  <a:t>60</a:t>
                </a:r>
              </a:p>
            </p:txBody>
          </p:sp>
        </p:grpSp>
        <p:sp>
          <p:nvSpPr>
            <p:cNvPr id="28" name="Freeform 27"/>
            <p:cNvSpPr/>
            <p:nvPr/>
          </p:nvSpPr>
          <p:spPr>
            <a:xfrm>
              <a:off x="2849804" y="1926615"/>
              <a:ext cx="2133600" cy="306387"/>
            </a:xfrm>
            <a:custGeom>
              <a:avLst/>
              <a:gdLst>
                <a:gd name="connsiteX0" fmla="*/ 0 w 1656862"/>
                <a:gd name="connsiteY0" fmla="*/ 101600 h 306102"/>
                <a:gd name="connsiteX1" fmla="*/ 1148862 w 1656862"/>
                <a:gd name="connsiteY1" fmla="*/ 289169 h 306102"/>
                <a:gd name="connsiteX2" fmla="*/ 1656862 w 1656862"/>
                <a:gd name="connsiteY2" fmla="*/ 0 h 306102"/>
              </a:gdLst>
              <a:ahLst/>
              <a:cxnLst>
                <a:cxn ang="0">
                  <a:pos x="connsiteX0" y="connsiteY0"/>
                </a:cxn>
                <a:cxn ang="0">
                  <a:pos x="connsiteX1" y="connsiteY1"/>
                </a:cxn>
                <a:cxn ang="0">
                  <a:pos x="connsiteX2" y="connsiteY2"/>
                </a:cxn>
              </a:cxnLst>
              <a:rect l="l" t="t" r="r" b="b"/>
              <a:pathLst>
                <a:path w="1656862" h="306102">
                  <a:moveTo>
                    <a:pt x="0" y="101600"/>
                  </a:moveTo>
                  <a:cubicBezTo>
                    <a:pt x="436359" y="203851"/>
                    <a:pt x="872718" y="306102"/>
                    <a:pt x="1148862" y="289169"/>
                  </a:cubicBezTo>
                  <a:cubicBezTo>
                    <a:pt x="1425006" y="272236"/>
                    <a:pt x="1540934" y="136118"/>
                    <a:pt x="1656862" y="0"/>
                  </a:cubicBezTo>
                </a:path>
              </a:pathLst>
            </a:custGeom>
            <a:ln>
              <a:solidFill>
                <a:srgbClr val="FF0000"/>
              </a:solidFill>
              <a:headEnd type="stealth"/>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grpSp>
      <p:sp>
        <p:nvSpPr>
          <p:cNvPr id="29" name="TextBox 28"/>
          <p:cNvSpPr txBox="1"/>
          <p:nvPr/>
        </p:nvSpPr>
        <p:spPr>
          <a:xfrm>
            <a:off x="4107811" y="1782107"/>
            <a:ext cx="2855912" cy="304800"/>
          </a:xfrm>
          <a:prstGeom prst="rect">
            <a:avLst/>
          </a:prstGeom>
          <a:noFill/>
        </p:spPr>
        <p:txBody>
          <a:bodyPr wrap="none">
            <a:spAutoFit/>
          </a:bodyPr>
          <a:lstStyle/>
          <a:p>
            <a:pPr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Assuming 60% hammer efficiency</a:t>
            </a:r>
          </a:p>
        </p:txBody>
      </p:sp>
      <p:pic>
        <p:nvPicPr>
          <p:cNvPr id="33798" name="Picture 2"/>
          <p:cNvPicPr>
            <a:picLocks noChangeAspect="1" noChangeArrowheads="1"/>
          </p:cNvPicPr>
          <p:nvPr/>
        </p:nvPicPr>
        <p:blipFill>
          <a:blip r:embed="rId3" cstate="print"/>
          <a:srcRect r="63429"/>
          <a:stretch>
            <a:fillRect/>
          </a:stretch>
        </p:blipFill>
        <p:spPr bwMode="auto">
          <a:xfrm>
            <a:off x="7428417" y="61256"/>
            <a:ext cx="1606404" cy="2337253"/>
          </a:xfrm>
          <a:prstGeom prst="rect">
            <a:avLst/>
          </a:prstGeom>
          <a:noFill/>
          <a:ln w="9525">
            <a:noFill/>
            <a:miter lim="800000"/>
            <a:headEnd/>
            <a:tailEnd/>
          </a:ln>
        </p:spPr>
      </p:pic>
      <p:pic>
        <p:nvPicPr>
          <p:cNvPr id="33799" name="Picture 2"/>
          <p:cNvPicPr>
            <a:picLocks noChangeAspect="1" noChangeArrowheads="1"/>
          </p:cNvPicPr>
          <p:nvPr/>
        </p:nvPicPr>
        <p:blipFill>
          <a:blip r:embed="rId3" cstate="print"/>
          <a:srcRect l="66856"/>
          <a:stretch>
            <a:fillRect/>
          </a:stretch>
        </p:blipFill>
        <p:spPr bwMode="auto">
          <a:xfrm>
            <a:off x="7540993" y="4381570"/>
            <a:ext cx="1517732" cy="2439212"/>
          </a:xfrm>
          <a:prstGeom prst="rect">
            <a:avLst/>
          </a:prstGeom>
          <a:noFill/>
          <a:ln w="9525">
            <a:noFill/>
            <a:miter lim="800000"/>
            <a:headEnd/>
            <a:tailEnd/>
          </a:ln>
        </p:spPr>
      </p:pic>
      <p:pic>
        <p:nvPicPr>
          <p:cNvPr id="33800" name="Picture 2"/>
          <p:cNvPicPr>
            <a:picLocks noChangeAspect="1" noChangeArrowheads="1"/>
          </p:cNvPicPr>
          <p:nvPr/>
        </p:nvPicPr>
        <p:blipFill>
          <a:blip r:embed="rId3" cstate="print"/>
          <a:srcRect l="32571" r="32571"/>
          <a:stretch>
            <a:fillRect/>
          </a:stretch>
        </p:blipFill>
        <p:spPr bwMode="auto">
          <a:xfrm>
            <a:off x="7493225" y="2421496"/>
            <a:ext cx="1504084" cy="2297859"/>
          </a:xfrm>
          <a:prstGeom prst="rect">
            <a:avLst/>
          </a:prstGeom>
          <a:noFill/>
          <a:ln w="9525">
            <a:noFill/>
            <a:miter lim="800000"/>
            <a:headEnd/>
            <a:tailEnd/>
          </a:ln>
        </p:spPr>
      </p:pic>
      <p:sp>
        <p:nvSpPr>
          <p:cNvPr id="9" name="Rectangle 8"/>
          <p:cNvSpPr/>
          <p:nvPr/>
        </p:nvSpPr>
        <p:spPr>
          <a:xfrm>
            <a:off x="8194721" y="569373"/>
            <a:ext cx="1005896" cy="523220"/>
          </a:xfrm>
          <a:prstGeom prst="rect">
            <a:avLst/>
          </a:prstGeom>
        </p:spPr>
        <p:txBody>
          <a:bodyPr wrap="square">
            <a:spAutoFit/>
          </a:bodyPr>
          <a:lstStyle/>
          <a:p>
            <a:r>
              <a:rPr lang="en-US" sz="1400" dirty="0">
                <a:solidFill>
                  <a:srgbClr val="FF0000"/>
                </a:solidFill>
                <a:latin typeface="Arial" pitchFamily="34" charset="0"/>
                <a:cs typeface="Arial" pitchFamily="34" charset="0"/>
              </a:rPr>
              <a:t>doughnut hammer</a:t>
            </a:r>
            <a:endParaRPr lang="en-US" sz="1400" dirty="0">
              <a:solidFill>
                <a:srgbClr val="FF0000"/>
              </a:solidFill>
            </a:endParaRPr>
          </a:p>
        </p:txBody>
      </p:sp>
      <p:sp>
        <p:nvSpPr>
          <p:cNvPr id="19" name="Rectangle 18"/>
          <p:cNvSpPr/>
          <p:nvPr/>
        </p:nvSpPr>
        <p:spPr>
          <a:xfrm>
            <a:off x="8272563" y="3517416"/>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safety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20" name="Rectangle 19"/>
          <p:cNvSpPr/>
          <p:nvPr/>
        </p:nvSpPr>
        <p:spPr>
          <a:xfrm>
            <a:off x="8208376" y="4758740"/>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Automatic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4" name="Freeform 3"/>
          <p:cNvSpPr/>
          <p:nvPr/>
        </p:nvSpPr>
        <p:spPr>
          <a:xfrm>
            <a:off x="6346209" y="3466532"/>
            <a:ext cx="1282890" cy="2028896"/>
          </a:xfrm>
          <a:custGeom>
            <a:avLst/>
            <a:gdLst>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68991 w 1282890"/>
              <a:gd name="connsiteY1" fmla="*/ 1705970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3" fmla="*/ 1282890 w 1282890"/>
              <a:gd name="connsiteY3" fmla="*/ 2019869 h 2019869"/>
              <a:gd name="connsiteX0" fmla="*/ 0 w 1283104"/>
              <a:gd name="connsiteY0" fmla="*/ 0 h 2292824"/>
              <a:gd name="connsiteX1" fmla="*/ 818865 w 1283104"/>
              <a:gd name="connsiteY1" fmla="*/ 1037230 h 2292824"/>
              <a:gd name="connsiteX2" fmla="*/ 1282890 w 1283104"/>
              <a:gd name="connsiteY2" fmla="*/ 2019869 h 2292824"/>
              <a:gd name="connsiteX3" fmla="*/ 873457 w 1283104"/>
              <a:gd name="connsiteY3" fmla="*/ 2292824 h 2292824"/>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1282890 w 1282890"/>
              <a:gd name="connsiteY1" fmla="*/ 2019869 h 2019869"/>
              <a:gd name="connsiteX0" fmla="*/ 0 w 1282890"/>
              <a:gd name="connsiteY0" fmla="*/ 0 h 2019869"/>
              <a:gd name="connsiteX1" fmla="*/ 1282890 w 1282890"/>
              <a:gd name="connsiteY1" fmla="*/ 2019869 h 2019869"/>
              <a:gd name="connsiteX0" fmla="*/ 0 w 1282890"/>
              <a:gd name="connsiteY0" fmla="*/ 0 h 2028198"/>
              <a:gd name="connsiteX1" fmla="*/ 1282890 w 1282890"/>
              <a:gd name="connsiteY1" fmla="*/ 2019869 h 2028198"/>
              <a:gd name="connsiteX0" fmla="*/ 0 w 1282890"/>
              <a:gd name="connsiteY0" fmla="*/ 0 h 2028896"/>
              <a:gd name="connsiteX1" fmla="*/ 1282890 w 1282890"/>
              <a:gd name="connsiteY1" fmla="*/ 2019869 h 2028896"/>
            </a:gdLst>
            <a:ahLst/>
            <a:cxnLst>
              <a:cxn ang="0">
                <a:pos x="connsiteX0" y="connsiteY0"/>
              </a:cxn>
              <a:cxn ang="0">
                <a:pos x="connsiteX1" y="connsiteY1"/>
              </a:cxn>
            </a:cxnLst>
            <a:rect l="l" t="t" r="r" b="b"/>
            <a:pathLst>
              <a:path w="1282890" h="2028896">
                <a:moveTo>
                  <a:pt x="0" y="0"/>
                </a:moveTo>
                <a:cubicBezTo>
                  <a:pt x="1110017" y="509516"/>
                  <a:pt x="541362" y="2165445"/>
                  <a:pt x="1282890" y="2019869"/>
                </a:cubicBezTo>
              </a:path>
            </a:pathLst>
          </a:custGeom>
          <a:noFill/>
          <a:ln>
            <a:solidFill>
              <a:srgbClr val="92D05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2709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33015" y="1897195"/>
            <a:ext cx="4476466" cy="12963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Rectangle 3"/>
          <p:cNvSpPr>
            <a:spLocks noChangeArrowheads="1"/>
          </p:cNvSpPr>
          <p:nvPr/>
        </p:nvSpPr>
        <p:spPr bwMode="auto">
          <a:xfrm>
            <a:off x="211138" y="464719"/>
            <a:ext cx="8753475" cy="6032421"/>
          </a:xfrm>
          <a:prstGeom prst="rect">
            <a:avLst/>
          </a:prstGeom>
          <a:noFill/>
          <a:ln w="9525">
            <a:noFill/>
            <a:miter lim="800000"/>
            <a:headEnd/>
            <a:tailEnd/>
          </a:ln>
        </p:spPr>
        <p:txBody>
          <a:bodyPr>
            <a:spAutoFit/>
          </a:bodyPr>
          <a:lstStyle/>
          <a:p>
            <a:r>
              <a:rPr lang="en-US" sz="2000" b="1" i="1" dirty="0">
                <a:solidFill>
                  <a:schemeClr val="bg1"/>
                </a:solidFill>
              </a:rPr>
              <a:t>Correction of N Value for foundations in an </a:t>
            </a:r>
            <a:r>
              <a:rPr lang="en-US" sz="2000" b="1" i="1" u="sng" dirty="0">
                <a:solidFill>
                  <a:schemeClr val="bg1"/>
                </a:solidFill>
              </a:rPr>
              <a:t>earthquake </a:t>
            </a:r>
            <a:r>
              <a:rPr lang="en-US" sz="2000" b="1" i="1" dirty="0">
                <a:solidFill>
                  <a:schemeClr val="bg1"/>
                </a:solidFill>
              </a:rPr>
              <a:t>zone </a:t>
            </a:r>
            <a:endParaRPr lang="en-US" sz="2000" b="1" i="1" dirty="0" smtClean="0">
              <a:solidFill>
                <a:schemeClr val="bg1"/>
              </a:solidFill>
            </a:endParaRPr>
          </a:p>
          <a:p>
            <a:endParaRPr lang="en-US" sz="1600" b="1" i="1" dirty="0">
              <a:solidFill>
                <a:schemeClr val="bg1"/>
              </a:solidFill>
            </a:endParaRPr>
          </a:p>
          <a:p>
            <a:r>
              <a:rPr lang="en-US" sz="1600" dirty="0">
                <a:solidFill>
                  <a:schemeClr val="bg1"/>
                </a:solidFill>
              </a:rPr>
              <a:t>engineering, such as liquefaction analyses, the standard penetration test N</a:t>
            </a:r>
            <a:r>
              <a:rPr lang="en-US" sz="1600" baseline="-25000" dirty="0">
                <a:solidFill>
                  <a:schemeClr val="bg1"/>
                </a:solidFill>
              </a:rPr>
              <a:t>60</a:t>
            </a:r>
            <a:r>
              <a:rPr lang="en-US" sz="1600" dirty="0">
                <a:solidFill>
                  <a:schemeClr val="bg1"/>
                </a:solidFill>
              </a:rPr>
              <a:t> value is corrected for the overburden soil pressure, also known as the effective overburden pressure or the vertical effective stress (</a:t>
            </a:r>
            <a:r>
              <a:rPr lang="en-US" dirty="0">
                <a:solidFill>
                  <a:schemeClr val="bg1"/>
                </a:solidFill>
                <a:latin typeface="Symbol" pitchFamily="18" charset="2"/>
              </a:rPr>
              <a:t>s</a:t>
            </a:r>
            <a:r>
              <a:rPr lang="en-US" sz="1600" baseline="-25000" dirty="0">
                <a:solidFill>
                  <a:schemeClr val="bg1"/>
                </a:solidFill>
              </a:rPr>
              <a:t>v</a:t>
            </a:r>
            <a:r>
              <a:rPr lang="en-US" sz="1600" dirty="0">
                <a:solidFill>
                  <a:schemeClr val="bg1"/>
                </a:solidFill>
              </a:rPr>
              <a:t>). </a:t>
            </a:r>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Where:</a:t>
            </a:r>
          </a:p>
          <a:p>
            <a:endParaRPr lang="en-US" sz="1600" dirty="0">
              <a:solidFill>
                <a:schemeClr val="bg1"/>
              </a:solidFill>
            </a:endParaRPr>
          </a:p>
          <a:p>
            <a:r>
              <a:rPr lang="en-US" sz="2000" i="1" dirty="0">
                <a:solidFill>
                  <a:schemeClr val="bg1"/>
                </a:solidFill>
              </a:rPr>
              <a:t>(N</a:t>
            </a:r>
            <a:r>
              <a:rPr lang="en-US" sz="2000" i="1" baseline="-25000" dirty="0">
                <a:solidFill>
                  <a:schemeClr val="bg1"/>
                </a:solidFill>
              </a:rPr>
              <a:t>1</a:t>
            </a:r>
            <a:r>
              <a:rPr lang="en-US" sz="2000" i="1" dirty="0">
                <a:solidFill>
                  <a:schemeClr val="bg1"/>
                </a:solidFill>
              </a:rPr>
              <a:t>)</a:t>
            </a:r>
            <a:r>
              <a:rPr lang="en-US" sz="2000" i="1" baseline="-25000" dirty="0">
                <a:solidFill>
                  <a:schemeClr val="bg1"/>
                </a:solidFill>
              </a:rPr>
              <a:t>60</a:t>
            </a:r>
            <a:r>
              <a:rPr lang="en-US" sz="2000" i="1" dirty="0">
                <a:solidFill>
                  <a:schemeClr val="bg1"/>
                </a:solidFill>
              </a:rPr>
              <a:t> </a:t>
            </a:r>
            <a:r>
              <a:rPr lang="en-US" sz="2000" i="1" dirty="0" smtClean="0">
                <a:solidFill>
                  <a:schemeClr val="bg1"/>
                </a:solidFill>
              </a:rPr>
              <a:t>  </a:t>
            </a:r>
            <a:r>
              <a:rPr lang="en-US" sz="1600" i="1" dirty="0" smtClean="0">
                <a:solidFill>
                  <a:schemeClr val="bg1"/>
                </a:solidFill>
              </a:rPr>
              <a:t>= </a:t>
            </a:r>
            <a:r>
              <a:rPr lang="en-US" sz="1600" i="1" dirty="0">
                <a:solidFill>
                  <a:schemeClr val="bg1"/>
                </a:solidFill>
              </a:rPr>
              <a:t>standard penetration test N value corrected for both field testing procedures and 	overburden pressure</a:t>
            </a:r>
          </a:p>
          <a:p>
            <a:endParaRPr lang="en-US" sz="1600" i="1" dirty="0">
              <a:solidFill>
                <a:schemeClr val="bg1"/>
              </a:solidFill>
            </a:endParaRPr>
          </a:p>
          <a:p>
            <a:r>
              <a:rPr lang="en-US" i="1" dirty="0">
                <a:solidFill>
                  <a:schemeClr val="bg1"/>
                </a:solidFill>
              </a:rPr>
              <a:t>C</a:t>
            </a:r>
            <a:r>
              <a:rPr lang="en-US" i="1" baseline="-25000" dirty="0">
                <a:solidFill>
                  <a:schemeClr val="bg1"/>
                </a:solidFill>
              </a:rPr>
              <a:t>N</a:t>
            </a:r>
            <a:r>
              <a:rPr lang="en-US" sz="1600" i="1" baseline="-25000" dirty="0">
                <a:solidFill>
                  <a:schemeClr val="bg1"/>
                </a:solidFill>
              </a:rPr>
              <a:t> </a:t>
            </a:r>
            <a:r>
              <a:rPr lang="en-US" sz="1600" i="1" dirty="0">
                <a:solidFill>
                  <a:schemeClr val="bg1"/>
                </a:solidFill>
              </a:rPr>
              <a:t>= </a:t>
            </a:r>
            <a:r>
              <a:rPr lang="en-US" sz="1600" i="1" dirty="0" smtClean="0">
                <a:solidFill>
                  <a:schemeClr val="bg1"/>
                </a:solidFill>
              </a:rPr>
              <a:t>   correction </a:t>
            </a:r>
            <a:r>
              <a:rPr lang="en-US" sz="1600" i="1" dirty="0">
                <a:solidFill>
                  <a:schemeClr val="bg1"/>
                </a:solidFill>
              </a:rPr>
              <a:t>factor to account for the overburden pressure, and it is approximately equal </a:t>
            </a:r>
            <a:r>
              <a:rPr lang="en-US" sz="1600" i="1" dirty="0" smtClean="0">
                <a:solidFill>
                  <a:schemeClr val="bg1"/>
                </a:solidFill>
              </a:rPr>
              <a:t>	to</a:t>
            </a:r>
            <a:r>
              <a:rPr lang="en-US" i="1" dirty="0" smtClean="0">
                <a:solidFill>
                  <a:srgbClr val="FF0000"/>
                </a:solidFill>
              </a:rPr>
              <a:t> </a:t>
            </a:r>
            <a:r>
              <a:rPr lang="en-US" b="1" dirty="0" smtClean="0">
                <a:solidFill>
                  <a:srgbClr val="FF0000"/>
                </a:solidFill>
              </a:rPr>
              <a:t>(</a:t>
            </a:r>
            <a:r>
              <a:rPr lang="en-US" b="1" dirty="0">
                <a:solidFill>
                  <a:srgbClr val="FF0000"/>
                </a:solidFill>
              </a:rPr>
              <a:t>100/</a:t>
            </a:r>
            <a:r>
              <a:rPr lang="en-US" b="1" dirty="0">
                <a:solidFill>
                  <a:srgbClr val="FF0000"/>
                </a:solidFill>
                <a:latin typeface="Symbol" pitchFamily="18" charset="2"/>
              </a:rPr>
              <a:t>s</a:t>
            </a:r>
            <a:r>
              <a:rPr lang="en-US" b="1" baseline="-25000" dirty="0">
                <a:solidFill>
                  <a:srgbClr val="FF0000"/>
                </a:solidFill>
              </a:rPr>
              <a:t>v</a:t>
            </a:r>
            <a:r>
              <a:rPr lang="en-US" b="1" dirty="0">
                <a:solidFill>
                  <a:srgbClr val="FF0000"/>
                </a:solidFill>
              </a:rPr>
              <a:t>)</a:t>
            </a:r>
            <a:r>
              <a:rPr lang="en-US" b="1" baseline="30000" dirty="0">
                <a:solidFill>
                  <a:srgbClr val="FF0000"/>
                </a:solidFill>
              </a:rPr>
              <a:t>0.5</a:t>
            </a:r>
            <a:r>
              <a:rPr lang="en-US" sz="1600" b="1" dirty="0">
                <a:solidFill>
                  <a:schemeClr val="bg1"/>
                </a:solidFill>
              </a:rPr>
              <a:t> </a:t>
            </a:r>
            <a:r>
              <a:rPr lang="en-US" sz="1600" b="1" dirty="0" smtClean="0">
                <a:solidFill>
                  <a:schemeClr val="bg1"/>
                </a:solidFill>
              </a:rPr>
              <a:t>  </a:t>
            </a:r>
            <a:r>
              <a:rPr lang="en-US" sz="1600" i="1" dirty="0" smtClean="0">
                <a:solidFill>
                  <a:schemeClr val="bg1"/>
                </a:solidFill>
              </a:rPr>
              <a:t>where </a:t>
            </a:r>
            <a:r>
              <a:rPr lang="en-US" sz="1600" i="1" dirty="0">
                <a:solidFill>
                  <a:schemeClr val="bg1"/>
                </a:solidFill>
                <a:latin typeface="Symbol" pitchFamily="18" charset="2"/>
              </a:rPr>
              <a:t>s</a:t>
            </a:r>
            <a:r>
              <a:rPr lang="en-US" sz="1600" i="1" baseline="-25000" dirty="0">
                <a:solidFill>
                  <a:schemeClr val="bg1"/>
                </a:solidFill>
              </a:rPr>
              <a:t>v</a:t>
            </a:r>
            <a:r>
              <a:rPr lang="en-US" sz="1600" i="1" dirty="0">
                <a:solidFill>
                  <a:schemeClr val="bg1"/>
                </a:solidFill>
              </a:rPr>
              <a:t> </a:t>
            </a:r>
            <a:r>
              <a:rPr lang="en-US" sz="1600" i="1" dirty="0" smtClean="0">
                <a:solidFill>
                  <a:schemeClr val="bg1"/>
                </a:solidFill>
              </a:rPr>
              <a:t> is </a:t>
            </a:r>
            <a:r>
              <a:rPr lang="en-US" sz="1600" i="1" dirty="0">
                <a:solidFill>
                  <a:schemeClr val="bg1"/>
                </a:solidFill>
              </a:rPr>
              <a:t>the vertical effective stress, in </a:t>
            </a:r>
            <a:r>
              <a:rPr lang="en-US" sz="1600" i="1" dirty="0">
                <a:solidFill>
                  <a:srgbClr val="FF0000"/>
                </a:solidFill>
              </a:rPr>
              <a:t>kPa</a:t>
            </a:r>
            <a:r>
              <a:rPr lang="en-US" sz="1600" i="1" dirty="0">
                <a:solidFill>
                  <a:schemeClr val="bg1"/>
                </a:solidFill>
              </a:rPr>
              <a:t>.</a:t>
            </a:r>
          </a:p>
          <a:p>
            <a:endParaRPr lang="en-US" sz="1600" i="1" dirty="0">
              <a:solidFill>
                <a:schemeClr val="bg1"/>
              </a:solidFill>
            </a:endParaRPr>
          </a:p>
          <a:p>
            <a:r>
              <a:rPr lang="en-US" sz="1600" i="1" u="sng" dirty="0">
                <a:solidFill>
                  <a:schemeClr val="bg1"/>
                </a:solidFill>
              </a:rPr>
              <a:t>Suggested maximum values of C</a:t>
            </a:r>
            <a:r>
              <a:rPr lang="en-US" sz="1600" i="1" u="sng" baseline="-25000" dirty="0">
                <a:solidFill>
                  <a:schemeClr val="bg1"/>
                </a:solidFill>
              </a:rPr>
              <a:t>N</a:t>
            </a:r>
            <a:r>
              <a:rPr lang="en-US" sz="1600" i="1" u="sng" dirty="0">
                <a:solidFill>
                  <a:schemeClr val="bg1"/>
                </a:solidFill>
              </a:rPr>
              <a:t> range from </a:t>
            </a:r>
            <a:r>
              <a:rPr lang="en-US" sz="1600" b="1" u="sng" dirty="0">
                <a:solidFill>
                  <a:srgbClr val="FF0000"/>
                </a:solidFill>
              </a:rPr>
              <a:t>1.7 to 2.0 </a:t>
            </a:r>
            <a:r>
              <a:rPr lang="en-US" sz="1600" i="1" u="sng" dirty="0">
                <a:solidFill>
                  <a:schemeClr val="bg1"/>
                </a:solidFill>
              </a:rPr>
              <a:t>(Youd and Idriss, 1997, 2001)</a:t>
            </a:r>
            <a:r>
              <a:rPr lang="en-US" sz="1600" i="1" dirty="0">
                <a:solidFill>
                  <a:schemeClr val="bg1"/>
                </a:solidFill>
              </a:rPr>
              <a:t>.</a:t>
            </a:r>
          </a:p>
          <a:p>
            <a:endParaRPr lang="en-US" sz="1600" i="1" dirty="0">
              <a:solidFill>
                <a:schemeClr val="bg1"/>
              </a:solidFill>
            </a:endParaRPr>
          </a:p>
          <a:p>
            <a:r>
              <a:rPr lang="en-US" sz="2000" i="1" dirty="0">
                <a:solidFill>
                  <a:schemeClr val="bg1"/>
                </a:solidFill>
              </a:rPr>
              <a:t>N</a:t>
            </a:r>
            <a:r>
              <a:rPr lang="en-US" sz="2000" i="1" baseline="-25000" dirty="0">
                <a:solidFill>
                  <a:schemeClr val="bg1"/>
                </a:solidFill>
              </a:rPr>
              <a:t>60</a:t>
            </a:r>
            <a:r>
              <a:rPr lang="en-US" sz="2000" i="1" dirty="0">
                <a:solidFill>
                  <a:schemeClr val="bg1"/>
                </a:solidFill>
              </a:rPr>
              <a:t> </a:t>
            </a:r>
            <a:r>
              <a:rPr lang="en-US" sz="1600" i="1" dirty="0">
                <a:solidFill>
                  <a:schemeClr val="bg1"/>
                </a:solidFill>
              </a:rPr>
              <a:t>= standard penetration test N value corrected for field testing procedures. </a:t>
            </a:r>
            <a:endParaRPr lang="en-US" sz="1600" i="1" dirty="0" smtClean="0">
              <a:solidFill>
                <a:schemeClr val="bg1"/>
              </a:solidFill>
            </a:endParaRPr>
          </a:p>
          <a:p>
            <a:r>
              <a:rPr lang="en-US" sz="1600" i="1" dirty="0">
                <a:solidFill>
                  <a:schemeClr val="bg1"/>
                </a:solidFill>
              </a:rPr>
              <a:t>	</a:t>
            </a:r>
            <a:r>
              <a:rPr lang="en-US" sz="1600" i="1" dirty="0" smtClean="0">
                <a:solidFill>
                  <a:schemeClr val="bg1"/>
                </a:solidFill>
              </a:rPr>
              <a:t>The </a:t>
            </a:r>
            <a:r>
              <a:rPr lang="en-US" sz="1600" i="1" dirty="0">
                <a:solidFill>
                  <a:schemeClr val="bg1"/>
                </a:solidFill>
              </a:rPr>
              <a:t>N</a:t>
            </a:r>
            <a:r>
              <a:rPr lang="en-US" sz="1600" i="1" baseline="-25000" dirty="0">
                <a:solidFill>
                  <a:schemeClr val="bg1"/>
                </a:solidFill>
              </a:rPr>
              <a:t>60</a:t>
            </a:r>
            <a:r>
              <a:rPr lang="en-US" sz="1600" i="1" dirty="0">
                <a:solidFill>
                  <a:schemeClr val="bg1"/>
                </a:solidFill>
              </a:rPr>
              <a:t> </a:t>
            </a:r>
            <a:r>
              <a:rPr lang="en-US" sz="1600" i="1" dirty="0" smtClean="0">
                <a:solidFill>
                  <a:schemeClr val="bg1"/>
                </a:solidFill>
              </a:rPr>
              <a:t> is calculated </a:t>
            </a:r>
            <a:r>
              <a:rPr lang="en-US" sz="1600" i="1" dirty="0">
                <a:solidFill>
                  <a:schemeClr val="bg1"/>
                </a:solidFill>
              </a:rPr>
              <a:t>by using Skempton’s equation.</a:t>
            </a:r>
          </a:p>
        </p:txBody>
      </p:sp>
      <p:sp>
        <p:nvSpPr>
          <p:cNvPr id="34819" name="TextBox 5"/>
          <p:cNvSpPr txBox="1">
            <a:spLocks noChangeArrowheads="1"/>
          </p:cNvSpPr>
          <p:nvPr/>
        </p:nvSpPr>
        <p:spPr bwMode="auto">
          <a:xfrm>
            <a:off x="1577975" y="2338872"/>
            <a:ext cx="2507418" cy="523220"/>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1</a:t>
            </a:r>
            <a:r>
              <a:rPr lang="en-US" dirty="0">
                <a:solidFill>
                  <a:schemeClr val="bg1"/>
                </a:solidFill>
                <a:latin typeface="Book Antiqua" pitchFamily="18" charset="0"/>
              </a:rPr>
              <a:t>)</a:t>
            </a:r>
            <a:r>
              <a:rPr lang="en-US" baseline="-25000" dirty="0">
                <a:solidFill>
                  <a:schemeClr val="bg1"/>
                </a:solidFill>
                <a:latin typeface="Book Antiqua" pitchFamily="18" charset="0"/>
              </a:rPr>
              <a:t>60</a:t>
            </a:r>
            <a:r>
              <a:rPr lang="en-US" dirty="0">
                <a:solidFill>
                  <a:schemeClr val="bg1"/>
                </a:solidFill>
                <a:latin typeface="Book Antiqua" pitchFamily="18" charset="0"/>
              </a:rPr>
              <a:t>  = </a:t>
            </a:r>
            <a:r>
              <a:rPr lang="en-US" dirty="0" smtClean="0">
                <a:solidFill>
                  <a:schemeClr val="bg1"/>
                </a:solidFill>
                <a:latin typeface="Book Antiqua" pitchFamily="18" charset="0"/>
              </a:rPr>
              <a:t>C</a:t>
            </a:r>
            <a:r>
              <a:rPr lang="en-US" baseline="-25000" dirty="0" smtClean="0">
                <a:solidFill>
                  <a:schemeClr val="bg1"/>
                </a:solidFill>
                <a:latin typeface="Book Antiqua" pitchFamily="18" charset="0"/>
              </a:rPr>
              <a:t>N  </a:t>
            </a:r>
            <a:r>
              <a:rPr lang="en-US" dirty="0" smtClean="0">
                <a:solidFill>
                  <a:schemeClr val="bg1"/>
                </a:solidFill>
                <a:latin typeface="Book Antiqua" pitchFamily="18" charset="0"/>
              </a:rPr>
              <a:t> N</a:t>
            </a:r>
            <a:r>
              <a:rPr lang="en-US" baseline="-25000" dirty="0" smtClean="0">
                <a:solidFill>
                  <a:schemeClr val="bg1"/>
                </a:solidFill>
                <a:latin typeface="Book Antiqua" pitchFamily="18" charset="0"/>
              </a:rPr>
              <a:t>60 </a:t>
            </a:r>
            <a:r>
              <a:rPr lang="en-US" dirty="0" smtClean="0">
                <a:solidFill>
                  <a:schemeClr val="bg1"/>
                </a:solidFill>
                <a:latin typeface="Book Antiqua" pitchFamily="18" charset="0"/>
              </a:rPr>
              <a:t>    </a:t>
            </a:r>
            <a:r>
              <a:rPr lang="en-US" sz="2800" dirty="0" smtClean="0">
                <a:solidFill>
                  <a:schemeClr val="bg1"/>
                </a:solidFill>
                <a:latin typeface="Book Antiqua" pitchFamily="18" charset="0"/>
              </a:rPr>
              <a:t>=</a:t>
            </a:r>
            <a:r>
              <a:rPr lang="en-US" dirty="0" smtClean="0">
                <a:solidFill>
                  <a:schemeClr val="bg1"/>
                </a:solidFill>
                <a:latin typeface="Book Antiqua" pitchFamily="18" charset="0"/>
              </a:rPr>
              <a:t>   </a:t>
            </a:r>
            <a:endParaRPr lang="en-US" dirty="0">
              <a:solidFill>
                <a:schemeClr val="bg1"/>
              </a:solidFill>
              <a:latin typeface="Book Antiqua" pitchFamily="18" charset="0"/>
            </a:endParaRPr>
          </a:p>
        </p:txBody>
      </p:sp>
      <p:grpSp>
        <p:nvGrpSpPr>
          <p:cNvPr id="34820" name="Group 18"/>
          <p:cNvGrpSpPr>
            <a:grpSpLocks/>
          </p:cNvGrpSpPr>
          <p:nvPr/>
        </p:nvGrpSpPr>
        <p:grpSpPr bwMode="auto">
          <a:xfrm>
            <a:off x="3969894" y="1883546"/>
            <a:ext cx="1665288" cy="1160462"/>
            <a:chOff x="2704123" y="2731475"/>
            <a:chExt cx="1665032" cy="1160587"/>
          </a:xfrm>
        </p:grpSpPr>
        <p:sp>
          <p:nvSpPr>
            <p:cNvPr id="7" name="Left Bracket 6"/>
            <p:cNvSpPr/>
            <p:nvPr/>
          </p:nvSpPr>
          <p:spPr>
            <a:xfrm>
              <a:off x="2704123" y="2977564"/>
              <a:ext cx="73014"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0" name="Left Bracket 9"/>
            <p:cNvSpPr/>
            <p:nvPr/>
          </p:nvSpPr>
          <p:spPr>
            <a:xfrm flipH="1">
              <a:off x="3586637" y="2974388"/>
              <a:ext cx="82537"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2" name="Straight Connector 11"/>
            <p:cNvCxnSpPr/>
            <p:nvPr/>
          </p:nvCxnSpPr>
          <p:spPr>
            <a:xfrm>
              <a:off x="2812056" y="3468154"/>
              <a:ext cx="7618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824" name="TextBox 13"/>
            <p:cNvSpPr txBox="1">
              <a:spLocks noChangeArrowheads="1"/>
            </p:cNvSpPr>
            <p:nvPr/>
          </p:nvSpPr>
          <p:spPr bwMode="auto">
            <a:xfrm>
              <a:off x="2915139" y="3126153"/>
              <a:ext cx="526106" cy="338554"/>
            </a:xfrm>
            <a:prstGeom prst="rect">
              <a:avLst/>
            </a:prstGeom>
            <a:noFill/>
            <a:ln w="9525">
              <a:noFill/>
              <a:miter lim="800000"/>
              <a:headEnd/>
              <a:tailEnd/>
            </a:ln>
          </p:spPr>
          <p:txBody>
            <a:bodyPr wrap="none">
              <a:spAutoFit/>
            </a:bodyPr>
            <a:lstStyle/>
            <a:p>
              <a:r>
                <a:rPr lang="en-US" sz="1600" dirty="0">
                  <a:solidFill>
                    <a:schemeClr val="bg1"/>
                  </a:solidFill>
                </a:rPr>
                <a:t>100</a:t>
              </a:r>
            </a:p>
          </p:txBody>
        </p:sp>
        <p:sp>
          <p:nvSpPr>
            <p:cNvPr id="34825" name="TextBox 14"/>
            <p:cNvSpPr txBox="1">
              <a:spLocks noChangeArrowheads="1"/>
            </p:cNvSpPr>
            <p:nvPr/>
          </p:nvSpPr>
          <p:spPr bwMode="auto">
            <a:xfrm>
              <a:off x="3012051" y="3387183"/>
              <a:ext cx="406337" cy="396917"/>
            </a:xfrm>
            <a:prstGeom prst="rect">
              <a:avLst/>
            </a:prstGeom>
            <a:noFill/>
            <a:ln w="9525">
              <a:noFill/>
              <a:miter lim="800000"/>
              <a:headEnd/>
              <a:tailEnd/>
            </a:ln>
          </p:spPr>
          <p:txBody>
            <a:bodyPr wrap="none">
              <a:spAutoFit/>
            </a:bodyPr>
            <a:lstStyle/>
            <a:p>
              <a:r>
                <a:rPr lang="en-US" sz="2000" dirty="0">
                  <a:solidFill>
                    <a:schemeClr val="bg1"/>
                  </a:solidFill>
                  <a:latin typeface="Symbol" pitchFamily="18" charset="2"/>
                </a:rPr>
                <a:t>s</a:t>
              </a:r>
              <a:r>
                <a:rPr lang="en-US" sz="1600" baseline="-25000" dirty="0">
                  <a:solidFill>
                    <a:schemeClr val="bg1"/>
                  </a:solidFill>
                </a:rPr>
                <a:t>v</a:t>
              </a:r>
            </a:p>
          </p:txBody>
        </p:sp>
        <p:sp>
          <p:nvSpPr>
            <p:cNvPr id="34826" name="TextBox 15"/>
            <p:cNvSpPr txBox="1">
              <a:spLocks noChangeArrowheads="1"/>
            </p:cNvSpPr>
            <p:nvPr/>
          </p:nvSpPr>
          <p:spPr bwMode="auto">
            <a:xfrm>
              <a:off x="3598986" y="2731475"/>
              <a:ext cx="433132" cy="307777"/>
            </a:xfrm>
            <a:prstGeom prst="rect">
              <a:avLst/>
            </a:prstGeom>
            <a:noFill/>
            <a:ln w="9525">
              <a:noFill/>
              <a:miter lim="800000"/>
              <a:headEnd/>
              <a:tailEnd/>
            </a:ln>
          </p:spPr>
          <p:txBody>
            <a:bodyPr wrap="none">
              <a:spAutoFit/>
            </a:bodyPr>
            <a:lstStyle/>
            <a:p>
              <a:r>
                <a:rPr lang="en-US" sz="1400" dirty="0">
                  <a:solidFill>
                    <a:schemeClr val="bg1"/>
                  </a:solidFill>
                </a:rPr>
                <a:t>0.5</a:t>
              </a:r>
            </a:p>
          </p:txBody>
        </p:sp>
        <p:sp>
          <p:nvSpPr>
            <p:cNvPr id="34827" name="Rectangle 16"/>
            <p:cNvSpPr>
              <a:spLocks noChangeArrowheads="1"/>
            </p:cNvSpPr>
            <p:nvPr/>
          </p:nvSpPr>
          <p:spPr bwMode="auto">
            <a:xfrm>
              <a:off x="3799768" y="3291226"/>
              <a:ext cx="569387" cy="369332"/>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60 </a:t>
              </a:r>
            </a:p>
          </p:txBody>
        </p:sp>
      </p:grpSp>
      <p:grpSp>
        <p:nvGrpSpPr>
          <p:cNvPr id="20" name="Group 19"/>
          <p:cNvGrpSpPr/>
          <p:nvPr/>
        </p:nvGrpSpPr>
        <p:grpSpPr>
          <a:xfrm>
            <a:off x="6589473" y="1727964"/>
            <a:ext cx="1833109" cy="690268"/>
            <a:chOff x="6404122" y="1740320"/>
            <a:chExt cx="1833109" cy="690268"/>
          </a:xfrm>
        </p:grpSpPr>
        <p:grpSp>
          <p:nvGrpSpPr>
            <p:cNvPr id="14" name="Group 26"/>
            <p:cNvGrpSpPr>
              <a:grpSpLocks/>
            </p:cNvGrpSpPr>
            <p:nvPr/>
          </p:nvGrpSpPr>
          <p:grpSpPr bwMode="auto">
            <a:xfrm>
              <a:off x="7022503" y="1740320"/>
              <a:ext cx="1214728" cy="690268"/>
              <a:chOff x="3761904" y="3244334"/>
              <a:chExt cx="1215227" cy="690268"/>
            </a:xfrm>
          </p:grpSpPr>
          <p:cxnSp>
            <p:nvCxnSpPr>
              <p:cNvPr id="16" name="Straight Connector 15"/>
              <p:cNvCxnSpPr/>
              <p:nvPr/>
            </p:nvCxnSpPr>
            <p:spPr>
              <a:xfrm flipV="1">
                <a:off x="3761904" y="3592305"/>
                <a:ext cx="1207594" cy="18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75094" y="3244334"/>
                <a:ext cx="1102037" cy="307777"/>
              </a:xfrm>
              <a:prstGeom prst="rect">
                <a:avLst/>
              </a:prstGeom>
            </p:spPr>
            <p:txBody>
              <a:bodyPr wrap="none">
                <a:spAutoFit/>
              </a:bodyPr>
              <a:lstStyle/>
              <a:p>
                <a:r>
                  <a:rPr lang="en-US" sz="1400" dirty="0">
                    <a:solidFill>
                      <a:srgbClr val="007635"/>
                    </a:solidFill>
                  </a:rPr>
                  <a:t>E</a:t>
                </a:r>
                <a:r>
                  <a:rPr lang="en-US" sz="1400" baseline="-25000" dirty="0">
                    <a:solidFill>
                      <a:srgbClr val="007635"/>
                    </a:solidFill>
                  </a:rPr>
                  <a:t>m</a:t>
                </a:r>
                <a:r>
                  <a:rPr lang="en-US" sz="1400" dirty="0">
                    <a:solidFill>
                      <a:srgbClr val="007635"/>
                    </a:solidFill>
                  </a:rPr>
                  <a:t> C</a:t>
                </a:r>
                <a:r>
                  <a:rPr lang="en-US" sz="1400" baseline="-25000" dirty="0">
                    <a:solidFill>
                      <a:srgbClr val="007635"/>
                    </a:solidFill>
                  </a:rPr>
                  <a:t>b</a:t>
                </a:r>
                <a:r>
                  <a:rPr lang="en-US" sz="1400" dirty="0">
                    <a:solidFill>
                      <a:srgbClr val="007635"/>
                    </a:solidFill>
                  </a:rPr>
                  <a:t> C</a:t>
                </a:r>
                <a:r>
                  <a:rPr lang="en-US" sz="1400" baseline="-25000" dirty="0">
                    <a:solidFill>
                      <a:srgbClr val="007635"/>
                    </a:solidFill>
                  </a:rPr>
                  <a:t>r  </a:t>
                </a:r>
                <a:r>
                  <a:rPr lang="en-US" sz="1400" dirty="0">
                    <a:solidFill>
                      <a:srgbClr val="007635"/>
                    </a:solidFill>
                  </a:rPr>
                  <a:t>N</a:t>
                </a:r>
                <a:r>
                  <a:rPr lang="en-US" sz="1400" baseline="-25000" dirty="0">
                    <a:solidFill>
                      <a:srgbClr val="007635"/>
                    </a:solidFill>
                  </a:rPr>
                  <a:t>f</a:t>
                </a:r>
                <a:endParaRPr lang="en-US" sz="1400" dirty="0">
                  <a:solidFill>
                    <a:srgbClr val="007635"/>
                  </a:solidFill>
                </a:endParaRPr>
              </a:p>
            </p:txBody>
          </p:sp>
          <p:sp>
            <p:nvSpPr>
              <p:cNvPr id="18" name="Rectangle 17"/>
              <p:cNvSpPr/>
              <p:nvPr/>
            </p:nvSpPr>
            <p:spPr>
              <a:xfrm>
                <a:off x="4235859" y="3626825"/>
                <a:ext cx="383596" cy="307777"/>
              </a:xfrm>
              <a:prstGeom prst="rect">
                <a:avLst/>
              </a:prstGeom>
            </p:spPr>
            <p:txBody>
              <a:bodyPr wrap="none">
                <a:spAutoFit/>
              </a:bodyPr>
              <a:lstStyle/>
              <a:p>
                <a:r>
                  <a:rPr lang="en-US" sz="1400" dirty="0">
                    <a:solidFill>
                      <a:srgbClr val="007635"/>
                    </a:solidFill>
                  </a:rPr>
                  <a:t>60</a:t>
                </a:r>
              </a:p>
            </p:txBody>
          </p:sp>
        </p:grpSp>
        <p:sp>
          <p:nvSpPr>
            <p:cNvPr id="19" name="Rectangle 18"/>
            <p:cNvSpPr/>
            <p:nvPr/>
          </p:nvSpPr>
          <p:spPr>
            <a:xfrm>
              <a:off x="6404122" y="1922161"/>
              <a:ext cx="603050" cy="307777"/>
            </a:xfrm>
            <a:prstGeom prst="rect">
              <a:avLst/>
            </a:prstGeom>
          </p:spPr>
          <p:txBody>
            <a:bodyPr wrap="none">
              <a:spAutoFit/>
            </a:bodyPr>
            <a:lstStyle/>
            <a:p>
              <a:r>
                <a:rPr lang="en-US" sz="1400" dirty="0" smtClean="0">
                  <a:solidFill>
                    <a:srgbClr val="007635"/>
                  </a:solidFill>
                  <a:latin typeface="Arial" pitchFamily="34" charset="0"/>
                  <a:cs typeface="Arial" pitchFamily="34" charset="0"/>
                </a:rPr>
                <a:t>N</a:t>
              </a:r>
              <a:r>
                <a:rPr lang="en-US" sz="1400" baseline="-25000" dirty="0" smtClean="0">
                  <a:solidFill>
                    <a:srgbClr val="007635"/>
                  </a:solidFill>
                  <a:latin typeface="Arial" pitchFamily="34" charset="0"/>
                  <a:cs typeface="Arial" pitchFamily="34" charset="0"/>
                </a:rPr>
                <a:t>60</a:t>
              </a:r>
              <a:r>
                <a:rPr lang="en-US" sz="1400" dirty="0" smtClean="0">
                  <a:solidFill>
                    <a:srgbClr val="007635"/>
                  </a:solidFill>
                  <a:latin typeface="Arial" pitchFamily="34" charset="0"/>
                  <a:cs typeface="Arial" pitchFamily="34" charset="0"/>
                </a:rPr>
                <a:t> =</a:t>
              </a:r>
              <a:endParaRPr lang="en-US" sz="1400" dirty="0">
                <a:solidFill>
                  <a:srgbClr val="007635"/>
                </a:solidFill>
              </a:endParaRPr>
            </a:p>
          </p:txBody>
        </p:sp>
      </p:grpSp>
    </p:spTree>
    <p:extLst>
      <p:ext uri="{BB962C8B-B14F-4D97-AF65-F5344CB8AC3E}">
        <p14:creationId xmlns:p14="http://schemas.microsoft.com/office/powerpoint/2010/main" val="2817326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9307" y="5820578"/>
            <a:ext cx="5261844" cy="830997"/>
          </a:xfrm>
          <a:prstGeom prst="rect">
            <a:avLst/>
          </a:prstGeom>
          <a:solidFill>
            <a:srgbClr val="FFFF00"/>
          </a:solidFill>
        </p:spPr>
        <p:txBody>
          <a:bodyPr wrap="square">
            <a:spAutoFit/>
          </a:bodyPr>
          <a:lstStyle/>
          <a:p>
            <a:pPr algn="r"/>
            <a:r>
              <a:rPr lang="en-US" sz="1200" dirty="0">
                <a:solidFill>
                  <a:schemeClr val="bg1"/>
                </a:solidFill>
              </a:rPr>
              <a:t>Curves showing the </a:t>
            </a:r>
            <a:r>
              <a:rPr lang="en-US" sz="1200" dirty="0" smtClean="0">
                <a:solidFill>
                  <a:schemeClr val="bg1"/>
                </a:solidFill>
              </a:rPr>
              <a:t>relationship between </a:t>
            </a:r>
            <a:r>
              <a:rPr lang="en-US" sz="1200" dirty="0">
                <a:solidFill>
                  <a:schemeClr val="bg1"/>
                </a:solidFill>
              </a:rPr>
              <a:t>bearing </a:t>
            </a:r>
            <a:r>
              <a:rPr lang="en-US" sz="1200" dirty="0" smtClean="0">
                <a:solidFill>
                  <a:schemeClr val="bg1"/>
                </a:solidFill>
              </a:rPr>
              <a:t>capacity factors </a:t>
            </a:r>
            <a:r>
              <a:rPr lang="en-US" sz="1200" dirty="0">
                <a:solidFill>
                  <a:schemeClr val="bg1"/>
                </a:solidFill>
              </a:rPr>
              <a:t>and </a:t>
            </a:r>
            <a:r>
              <a:rPr lang="en-US" sz="1200" dirty="0" smtClean="0">
                <a:solidFill>
                  <a:schemeClr val="bg1"/>
                </a:solidFill>
                <a:latin typeface="Symbol" pitchFamily="18" charset="2"/>
              </a:rPr>
              <a:t>f</a:t>
            </a:r>
            <a:r>
              <a:rPr lang="en-US" sz="1200" dirty="0" smtClean="0">
                <a:solidFill>
                  <a:schemeClr val="bg1"/>
                </a:solidFill>
              </a:rPr>
              <a:t>, </a:t>
            </a:r>
            <a:r>
              <a:rPr lang="en-US" sz="1200" dirty="0">
                <a:solidFill>
                  <a:schemeClr val="bg1"/>
                </a:solidFill>
              </a:rPr>
              <a:t>as determined by </a:t>
            </a:r>
            <a:r>
              <a:rPr lang="en-US" sz="1200" dirty="0" smtClean="0">
                <a:solidFill>
                  <a:schemeClr val="bg1"/>
                </a:solidFill>
              </a:rPr>
              <a:t>theory, and </a:t>
            </a:r>
            <a:r>
              <a:rPr lang="en-US" sz="1200" dirty="0">
                <a:solidFill>
                  <a:schemeClr val="bg1"/>
                </a:solidFill>
              </a:rPr>
              <a:t>rough empirical </a:t>
            </a:r>
            <a:r>
              <a:rPr lang="en-US" sz="1200" dirty="0" smtClean="0">
                <a:solidFill>
                  <a:schemeClr val="bg1"/>
                </a:solidFill>
              </a:rPr>
              <a:t>relationship between </a:t>
            </a:r>
            <a:r>
              <a:rPr lang="en-US" sz="1200" dirty="0">
                <a:solidFill>
                  <a:schemeClr val="bg1"/>
                </a:solidFill>
              </a:rPr>
              <a:t>bearing capacity factors or</a:t>
            </a:r>
            <a:r>
              <a:rPr lang="en-US" sz="1200" dirty="0">
                <a:solidFill>
                  <a:schemeClr val="bg1"/>
                </a:solidFill>
                <a:latin typeface="Symbol" pitchFamily="18" charset="2"/>
              </a:rPr>
              <a:t> </a:t>
            </a:r>
            <a:r>
              <a:rPr lang="en-US" sz="1200" dirty="0" smtClean="0">
                <a:solidFill>
                  <a:schemeClr val="bg1"/>
                </a:solidFill>
                <a:latin typeface="Symbol" pitchFamily="18" charset="2"/>
              </a:rPr>
              <a:t>f</a:t>
            </a:r>
            <a:r>
              <a:rPr lang="en-US" sz="1200" dirty="0">
                <a:solidFill>
                  <a:schemeClr val="bg1"/>
                </a:solidFill>
                <a:latin typeface="Symbol" pitchFamily="18" charset="2"/>
              </a:rPr>
              <a:t> </a:t>
            </a:r>
            <a:r>
              <a:rPr lang="en-US" sz="1200" dirty="0" smtClean="0">
                <a:solidFill>
                  <a:schemeClr val="bg1"/>
                </a:solidFill>
              </a:rPr>
              <a:t>and </a:t>
            </a:r>
            <a:r>
              <a:rPr lang="en-US" sz="1200" dirty="0">
                <a:solidFill>
                  <a:schemeClr val="bg1"/>
                </a:solidFill>
              </a:rPr>
              <a:t>values of standard penetration </a:t>
            </a:r>
            <a:r>
              <a:rPr lang="en-US" sz="1200" dirty="0" smtClean="0">
                <a:solidFill>
                  <a:schemeClr val="bg1"/>
                </a:solidFill>
              </a:rPr>
              <a:t>resistance </a:t>
            </a:r>
            <a:r>
              <a:rPr lang="en-US" sz="1200" i="1" dirty="0" smtClean="0">
                <a:solidFill>
                  <a:schemeClr val="bg1"/>
                </a:solidFill>
              </a:rPr>
              <a:t>N</a:t>
            </a:r>
            <a:r>
              <a:rPr lang="en-US" sz="1200" i="1" dirty="0">
                <a:solidFill>
                  <a:schemeClr val="bg1"/>
                </a:solidFill>
              </a:rPr>
              <a:t>. </a:t>
            </a:r>
            <a:endParaRPr lang="en-US" sz="1200" i="1" dirty="0" smtClean="0">
              <a:solidFill>
                <a:schemeClr val="bg1"/>
              </a:solidFill>
            </a:endParaRPr>
          </a:p>
          <a:p>
            <a:pPr algn="r"/>
            <a:r>
              <a:rPr lang="en-US" sz="1200" i="1" dirty="0" smtClean="0">
                <a:solidFill>
                  <a:schemeClr val="bg1"/>
                </a:solidFill>
              </a:rPr>
              <a:t>Peck et al. (1974)</a:t>
            </a:r>
            <a:endParaRPr lang="en-US" sz="1200" i="1" dirty="0">
              <a:solidFill>
                <a:schemeClr val="bg1"/>
              </a:solidFill>
            </a:endParaRPr>
          </a:p>
        </p:txBody>
      </p:sp>
      <p:sp>
        <p:nvSpPr>
          <p:cNvPr id="12" name="Rectangle 11"/>
          <p:cNvSpPr/>
          <p:nvPr/>
        </p:nvSpPr>
        <p:spPr>
          <a:xfrm>
            <a:off x="107548" y="109475"/>
            <a:ext cx="8182685" cy="400110"/>
          </a:xfrm>
          <a:prstGeom prst="rect">
            <a:avLst/>
          </a:prstGeom>
        </p:spPr>
        <p:txBody>
          <a:bodyPr wrap="square">
            <a:spAutoFit/>
          </a:bodyPr>
          <a:lstStyle/>
          <a:p>
            <a:r>
              <a:rPr lang="en-US" sz="2000" b="1" u="sng" dirty="0" smtClean="0">
                <a:solidFill>
                  <a:schemeClr val="bg1"/>
                </a:solidFill>
              </a:rPr>
              <a:t>Relationship between </a:t>
            </a:r>
            <a:r>
              <a:rPr lang="en-US" sz="2000" b="1" u="sng" dirty="0">
                <a:solidFill>
                  <a:schemeClr val="bg1"/>
                </a:solidFill>
              </a:rPr>
              <a:t>bearing capacity </a:t>
            </a:r>
            <a:r>
              <a:rPr lang="en-US" sz="2000" b="1" u="sng" dirty="0" smtClean="0">
                <a:solidFill>
                  <a:schemeClr val="bg1"/>
                </a:solidFill>
              </a:rPr>
              <a:t>factors, </a:t>
            </a:r>
            <a:r>
              <a:rPr lang="en-US" sz="2000" b="1" u="sng" dirty="0" smtClean="0">
                <a:solidFill>
                  <a:schemeClr val="bg1"/>
                </a:solidFill>
                <a:latin typeface="Symbol" pitchFamily="18" charset="2"/>
              </a:rPr>
              <a:t>f,  </a:t>
            </a:r>
            <a:r>
              <a:rPr lang="en-US" sz="2000" b="1" u="sng" dirty="0" smtClean="0">
                <a:solidFill>
                  <a:schemeClr val="bg1"/>
                </a:solidFill>
                <a:latin typeface="Arial" pitchFamily="34" charset="0"/>
                <a:cs typeface="Arial" pitchFamily="34" charset="0"/>
              </a:rPr>
              <a:t>and SPT</a:t>
            </a:r>
            <a:endParaRPr lang="en-US" sz="2000" b="1" u="sng" dirty="0">
              <a:latin typeface="Arial" pitchFamily="34" charset="0"/>
              <a:cs typeface="Arial" pitchFamily="34" charset="0"/>
            </a:endParaRPr>
          </a:p>
        </p:txBody>
      </p:sp>
      <p:grpSp>
        <p:nvGrpSpPr>
          <p:cNvPr id="9239" name="Group 9238"/>
          <p:cNvGrpSpPr/>
          <p:nvPr/>
        </p:nvGrpSpPr>
        <p:grpSpPr>
          <a:xfrm>
            <a:off x="80253" y="693768"/>
            <a:ext cx="4906721" cy="5447645"/>
            <a:chOff x="148493" y="1430760"/>
            <a:chExt cx="4906721" cy="5447645"/>
          </a:xfrm>
        </p:grpSpPr>
        <p:sp>
          <p:nvSpPr>
            <p:cNvPr id="11" name="TextBox 10"/>
            <p:cNvSpPr txBox="1"/>
            <p:nvPr/>
          </p:nvSpPr>
          <p:spPr>
            <a:xfrm>
              <a:off x="148493" y="1430760"/>
              <a:ext cx="4799442" cy="5447645"/>
            </a:xfrm>
            <a:prstGeom prst="rect">
              <a:avLst/>
            </a:prstGeom>
            <a:noFill/>
          </p:spPr>
          <p:txBody>
            <a:bodyPr wrap="square" rtlCol="0">
              <a:spAutoFit/>
            </a:bodyPr>
            <a:lstStyle/>
            <a:p>
              <a:r>
                <a:rPr lang="en-US" b="1" u="sng" dirty="0" smtClean="0">
                  <a:solidFill>
                    <a:srgbClr val="FF0000"/>
                  </a:solidFill>
                </a:rPr>
                <a:t>Example</a:t>
              </a:r>
            </a:p>
            <a:p>
              <a:r>
                <a:rPr lang="en-US" b="1" u="sng" dirty="0" smtClean="0">
                  <a:solidFill>
                    <a:schemeClr val="accent4">
                      <a:lumMod val="50000"/>
                    </a:schemeClr>
                  </a:solidFill>
                </a:rPr>
                <a:t>Given: </a:t>
              </a:r>
            </a:p>
            <a:p>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=40</a:t>
              </a:r>
            </a:p>
            <a:p>
              <a:r>
                <a:rPr lang="en-US" dirty="0" smtClean="0">
                  <a:solidFill>
                    <a:schemeClr val="accent4">
                      <a:lumMod val="50000"/>
                    </a:schemeClr>
                  </a:solidFill>
                </a:rPr>
                <a:t>Water Table = 5’</a:t>
              </a:r>
            </a:p>
            <a:p>
              <a:r>
                <a:rPr lang="en-US" sz="2400" dirty="0" smtClean="0">
                  <a:solidFill>
                    <a:schemeClr val="accent4">
                      <a:lumMod val="50000"/>
                    </a:schemeClr>
                  </a:solidFill>
                  <a:latin typeface="Symbol" pitchFamily="18" charset="2"/>
                </a:rPr>
                <a:t>g</a:t>
              </a:r>
              <a:r>
                <a:rPr lang="en-US" baseline="-25000" dirty="0" smtClean="0">
                  <a:solidFill>
                    <a:schemeClr val="accent4">
                      <a:lumMod val="50000"/>
                    </a:schemeClr>
                  </a:solidFill>
                </a:rPr>
                <a:t>soil</a:t>
              </a:r>
              <a:r>
                <a:rPr lang="en-US" dirty="0" smtClean="0">
                  <a:solidFill>
                    <a:schemeClr val="accent4">
                      <a:lumMod val="50000"/>
                    </a:schemeClr>
                  </a:solidFill>
                </a:rPr>
                <a:t> = 120 pcf</a:t>
              </a:r>
            </a:p>
            <a:p>
              <a:endParaRPr lang="en-US" dirty="0">
                <a:solidFill>
                  <a:schemeClr val="accent4">
                    <a:lumMod val="50000"/>
                  </a:schemeClr>
                </a:solidFill>
              </a:endParaRPr>
            </a:p>
            <a:p>
              <a:r>
                <a:rPr lang="en-US" b="1" u="sng" dirty="0" smtClean="0">
                  <a:solidFill>
                    <a:schemeClr val="accent4">
                      <a:lumMod val="50000"/>
                    </a:schemeClr>
                  </a:solidFill>
                </a:rPr>
                <a:t>Find:</a:t>
              </a:r>
            </a:p>
            <a:p>
              <a:r>
                <a:rPr lang="en-US" dirty="0" smtClean="0">
                  <a:solidFill>
                    <a:schemeClr val="accent4">
                      <a:lumMod val="50000"/>
                    </a:schemeClr>
                  </a:solidFill>
                </a:rPr>
                <a:t>N</a:t>
              </a:r>
              <a:r>
                <a:rPr lang="en-US" baseline="-25000" dirty="0" smtClean="0">
                  <a:solidFill>
                    <a:schemeClr val="accent4">
                      <a:lumMod val="50000"/>
                    </a:schemeClr>
                  </a:solidFill>
                </a:rPr>
                <a:t>q</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and </a:t>
              </a:r>
              <a:r>
                <a:rPr lang="en-US" sz="2400" dirty="0" smtClean="0">
                  <a:solidFill>
                    <a:schemeClr val="accent4">
                      <a:lumMod val="50000"/>
                    </a:schemeClr>
                  </a:solidFill>
                  <a:latin typeface="Symbol" pitchFamily="18" charset="2"/>
                </a:rPr>
                <a:t>f</a:t>
              </a:r>
              <a:endParaRPr lang="en-US" dirty="0">
                <a:solidFill>
                  <a:schemeClr val="accent4">
                    <a:lumMod val="50000"/>
                  </a:schemeClr>
                </a:solidFill>
              </a:endParaRPr>
            </a:p>
            <a:p>
              <a:endParaRPr lang="en-US" dirty="0" smtClean="0">
                <a:solidFill>
                  <a:schemeClr val="accent4">
                    <a:lumMod val="50000"/>
                  </a:schemeClr>
                </a:solidFill>
              </a:endParaRPr>
            </a:p>
            <a:p>
              <a:r>
                <a:rPr lang="en-US" b="1" u="sng" dirty="0" smtClean="0">
                  <a:solidFill>
                    <a:schemeClr val="accent4">
                      <a:lumMod val="50000"/>
                    </a:schemeClr>
                  </a:solidFill>
                </a:rPr>
                <a:t>Solution</a:t>
              </a:r>
              <a:r>
                <a:rPr lang="en-US" b="1" dirty="0" smtClean="0">
                  <a:solidFill>
                    <a:schemeClr val="accent4">
                      <a:lumMod val="50000"/>
                    </a:schemeClr>
                  </a:solidFill>
                </a:rPr>
                <a:t>:</a:t>
              </a:r>
            </a:p>
            <a:p>
              <a:endParaRPr lang="en-US" b="1" dirty="0" smtClean="0">
                <a:solidFill>
                  <a:schemeClr val="accent4">
                    <a:lumMod val="50000"/>
                  </a:schemeClr>
                </a:solidFill>
              </a:endParaRPr>
            </a:p>
            <a:p>
              <a:r>
                <a:rPr lang="en-US" dirty="0" smtClean="0">
                  <a:solidFill>
                    <a:schemeClr val="accent4">
                      <a:lumMod val="50000"/>
                    </a:schemeClr>
                  </a:solidFill>
                  <a:latin typeface="Symbol" pitchFamily="18" charset="2"/>
                </a:rPr>
                <a:t>s</a:t>
              </a:r>
              <a:r>
                <a:rPr lang="en-US" baseline="-25000" dirty="0" smtClean="0">
                  <a:solidFill>
                    <a:schemeClr val="accent4">
                      <a:lumMod val="50000"/>
                    </a:schemeClr>
                  </a:solidFill>
                </a:rPr>
                <a:t>v </a:t>
              </a:r>
              <a:r>
                <a:rPr lang="en-US" dirty="0" smtClean="0">
                  <a:solidFill>
                    <a:schemeClr val="accent4">
                      <a:lumMod val="50000"/>
                    </a:schemeClr>
                  </a:solidFill>
                </a:rPr>
                <a:t>= </a:t>
              </a:r>
              <a:r>
                <a:rPr lang="en-US" sz="2400" dirty="0" smtClean="0">
                  <a:solidFill>
                    <a:schemeClr val="accent4">
                      <a:lumMod val="50000"/>
                    </a:schemeClr>
                  </a:solidFill>
                </a:rPr>
                <a:t>{</a:t>
              </a:r>
              <a:r>
                <a:rPr lang="en-US" dirty="0" smtClean="0">
                  <a:solidFill>
                    <a:schemeClr val="accent4">
                      <a:lumMod val="50000"/>
                    </a:schemeClr>
                  </a:solidFill>
                </a:rPr>
                <a:t>(5)(120)+[15(120-62.4)]</a:t>
              </a:r>
              <a:r>
                <a:rPr lang="en-US" sz="2400" dirty="0" smtClean="0">
                  <a:solidFill>
                    <a:schemeClr val="accent4">
                      <a:lumMod val="50000"/>
                    </a:schemeClr>
                  </a:solidFill>
                </a:rPr>
                <a:t>}</a:t>
              </a:r>
              <a:r>
                <a:rPr lang="en-US" dirty="0" smtClean="0">
                  <a:solidFill>
                    <a:schemeClr val="accent4">
                      <a:lumMod val="50000"/>
                    </a:schemeClr>
                  </a:solidFill>
                </a:rPr>
                <a:t>/2000 lb/ton =</a:t>
              </a:r>
            </a:p>
            <a:p>
              <a:pPr>
                <a:tabLst>
                  <a:tab pos="287338" algn="l"/>
                </a:tabLst>
              </a:pPr>
              <a:r>
                <a:rPr lang="en-US" dirty="0" smtClean="0">
                  <a:solidFill>
                    <a:schemeClr val="accent4">
                      <a:lumMod val="50000"/>
                    </a:schemeClr>
                  </a:solidFill>
                </a:rPr>
                <a:t>   	=          ton/ft</a:t>
              </a:r>
              <a:r>
                <a:rPr lang="en-US" baseline="30000" dirty="0" smtClean="0">
                  <a:solidFill>
                    <a:schemeClr val="accent4">
                      <a:lumMod val="50000"/>
                    </a:schemeClr>
                  </a:solidFill>
                </a:rPr>
                <a:t>2</a:t>
              </a:r>
            </a:p>
            <a:p>
              <a:r>
                <a:rPr lang="en-US" dirty="0" smtClean="0">
                  <a:solidFill>
                    <a:schemeClr val="accent4">
                      <a:lumMod val="50000"/>
                    </a:schemeClr>
                  </a:solidFill>
                </a:rPr>
                <a:t>N</a:t>
              </a:r>
              <a:r>
                <a:rPr lang="en-US" baseline="-25000" dirty="0" smtClean="0">
                  <a:solidFill>
                    <a:schemeClr val="accent4">
                      <a:lumMod val="50000"/>
                    </a:schemeClr>
                  </a:solidFill>
                </a:rPr>
                <a:t>cor</a:t>
              </a:r>
              <a:r>
                <a:rPr lang="en-US" dirty="0" smtClean="0">
                  <a:solidFill>
                    <a:schemeClr val="accent4">
                      <a:lumMod val="50000"/>
                    </a:schemeClr>
                  </a:solidFill>
                </a:rPr>
                <a:t> = C</a:t>
              </a:r>
              <a:r>
                <a:rPr lang="en-US" baseline="-25000" dirty="0" smtClean="0">
                  <a:solidFill>
                    <a:schemeClr val="accent4">
                      <a:lumMod val="50000"/>
                    </a:schemeClr>
                  </a:solidFill>
                </a:rPr>
                <a:t>N </a:t>
              </a:r>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 0.77 log (20/     ) = </a:t>
              </a:r>
            </a:p>
            <a:p>
              <a:r>
                <a:rPr lang="en-US" dirty="0">
                  <a:solidFill>
                    <a:schemeClr val="accent4">
                      <a:lumMod val="50000"/>
                    </a:schemeClr>
                  </a:solidFill>
                </a:rPr>
                <a:t>N</a:t>
              </a:r>
              <a:r>
                <a:rPr lang="en-US" baseline="-25000" dirty="0">
                  <a:solidFill>
                    <a:schemeClr val="accent4">
                      <a:lumMod val="50000"/>
                    </a:schemeClr>
                  </a:solidFill>
                </a:rPr>
                <a:t>q</a:t>
              </a:r>
              <a:r>
                <a:rPr lang="en-US" dirty="0">
                  <a:solidFill>
                    <a:schemeClr val="accent4">
                      <a:lumMod val="50000"/>
                    </a:schemeClr>
                  </a:solidFill>
                </a:rPr>
                <a:t>, </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           </a:t>
              </a:r>
              <a:r>
                <a:rPr lang="en-US" sz="2400" dirty="0" smtClean="0">
                  <a:solidFill>
                    <a:schemeClr val="accent4">
                      <a:lumMod val="50000"/>
                    </a:schemeClr>
                  </a:solidFill>
                  <a:latin typeface="Symbol" pitchFamily="18" charset="2"/>
                </a:rPr>
                <a:t>f =  </a:t>
              </a:r>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bg1"/>
                </a:solidFill>
              </a:endParaRPr>
            </a:p>
            <a:p>
              <a:endParaRPr lang="en-US" dirty="0">
                <a:solidFill>
                  <a:schemeClr val="bg1"/>
                </a:solidFill>
              </a:endParaRPr>
            </a:p>
          </p:txBody>
        </p:sp>
        <p:grpSp>
          <p:nvGrpSpPr>
            <p:cNvPr id="13" name="Group 12"/>
            <p:cNvGrpSpPr/>
            <p:nvPr/>
          </p:nvGrpSpPr>
          <p:grpSpPr>
            <a:xfrm>
              <a:off x="2150270" y="1569504"/>
              <a:ext cx="2904944" cy="2510168"/>
              <a:chOff x="4702428" y="446719"/>
              <a:chExt cx="3977548" cy="3714968"/>
            </a:xfrm>
          </p:grpSpPr>
          <p:sp>
            <p:nvSpPr>
              <p:cNvPr id="36" name="Rectangle 35"/>
              <p:cNvSpPr/>
              <p:nvPr/>
            </p:nvSpPr>
            <p:spPr>
              <a:xfrm>
                <a:off x="4702428" y="1132763"/>
                <a:ext cx="3977548" cy="30289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7" name="Rectangle 36"/>
              <p:cNvSpPr/>
              <p:nvPr/>
            </p:nvSpPr>
            <p:spPr>
              <a:xfrm>
                <a:off x="5991367" y="846161"/>
                <a:ext cx="968990" cy="2866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8" name="Rectangle 37"/>
              <p:cNvSpPr/>
              <p:nvPr/>
            </p:nvSpPr>
            <p:spPr>
              <a:xfrm flipH="1">
                <a:off x="6410271" y="446719"/>
                <a:ext cx="131185" cy="6552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grpSp>
        <p:cxnSp>
          <p:nvCxnSpPr>
            <p:cNvPr id="15" name="Straight Connector 14"/>
            <p:cNvCxnSpPr/>
            <p:nvPr/>
          </p:nvCxnSpPr>
          <p:spPr>
            <a:xfrm>
              <a:off x="2150270" y="2533227"/>
              <a:ext cx="2838609" cy="106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0800000">
              <a:off x="2374093" y="2424738"/>
              <a:ext cx="133350" cy="116769"/>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143005" y="2112413"/>
              <a:ext cx="633636" cy="369332"/>
            </a:xfrm>
            <a:prstGeom prst="rect">
              <a:avLst/>
            </a:prstGeom>
          </p:spPr>
          <p:txBody>
            <a:bodyPr wrap="none">
              <a:spAutoFit/>
            </a:bodyPr>
            <a:lstStyle/>
            <a:p>
              <a:pPr algn="ctr"/>
              <a:r>
                <a:rPr lang="en-US" dirty="0" smtClean="0">
                  <a:solidFill>
                    <a:schemeClr val="bg1"/>
                  </a:solidFill>
                </a:rPr>
                <a:t>W.T.</a:t>
              </a:r>
              <a:endParaRPr lang="en-US" dirty="0">
                <a:solidFill>
                  <a:schemeClr val="bg1"/>
                </a:solidFill>
              </a:endParaRPr>
            </a:p>
          </p:txBody>
        </p:sp>
        <p:cxnSp>
          <p:nvCxnSpPr>
            <p:cNvPr id="20" name="Straight Connector 19"/>
            <p:cNvCxnSpPr/>
            <p:nvPr/>
          </p:nvCxnSpPr>
          <p:spPr>
            <a:xfrm>
              <a:off x="4544704" y="1936230"/>
              <a:ext cx="0" cy="2308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445075" y="1961968"/>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454585" y="2443015"/>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454585" y="3989460"/>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333677" y="2112413"/>
              <a:ext cx="433132"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5 ft</a:t>
              </a:r>
              <a:endParaRPr lang="en-US" sz="1400" dirty="0">
                <a:solidFill>
                  <a:schemeClr val="bg1"/>
                </a:solidFill>
              </a:endParaRPr>
            </a:p>
          </p:txBody>
        </p:sp>
        <p:sp>
          <p:nvSpPr>
            <p:cNvPr id="57" name="Rectangle 56"/>
            <p:cNvSpPr/>
            <p:nvPr/>
          </p:nvSpPr>
          <p:spPr>
            <a:xfrm>
              <a:off x="4284382" y="3007942"/>
              <a:ext cx="532517"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15 ft</a:t>
              </a:r>
              <a:endParaRPr lang="en-US" sz="1400" dirty="0">
                <a:solidFill>
                  <a:schemeClr val="bg1"/>
                </a:solidFill>
              </a:endParaRPr>
            </a:p>
          </p:txBody>
        </p:sp>
        <p:cxnSp>
          <p:nvCxnSpPr>
            <p:cNvPr id="50" name="Straight Connector 49"/>
            <p:cNvCxnSpPr/>
            <p:nvPr/>
          </p:nvCxnSpPr>
          <p:spPr>
            <a:xfrm>
              <a:off x="2307415" y="2590800"/>
              <a:ext cx="3095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90759" y="2640806"/>
              <a:ext cx="1381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27668" y="2690812"/>
              <a:ext cx="69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51040" y="3896747"/>
              <a:ext cx="782587" cy="338554"/>
            </a:xfrm>
            <a:prstGeom prst="rect">
              <a:avLst/>
            </a:prstGeom>
          </p:spPr>
          <p:txBody>
            <a:bodyPr wrap="none">
              <a:spAutoFit/>
            </a:bodyPr>
            <a:lstStyle/>
            <a:p>
              <a:r>
                <a:rPr lang="en-US" sz="1600" b="1" dirty="0">
                  <a:solidFill>
                    <a:schemeClr val="accent3">
                      <a:lumMod val="50000"/>
                    </a:schemeClr>
                  </a:solidFill>
                </a:rPr>
                <a:t>N</a:t>
              </a:r>
              <a:r>
                <a:rPr lang="en-US" sz="1600" b="1" baseline="-25000" dirty="0">
                  <a:solidFill>
                    <a:schemeClr val="accent3">
                      <a:lumMod val="50000"/>
                    </a:schemeClr>
                  </a:solidFill>
                </a:rPr>
                <a:t>f</a:t>
              </a:r>
              <a:r>
                <a:rPr lang="en-US" sz="1600" b="1" dirty="0">
                  <a:solidFill>
                    <a:schemeClr val="accent3">
                      <a:lumMod val="50000"/>
                    </a:schemeClr>
                  </a:solidFill>
                </a:rPr>
                <a:t> =40</a:t>
              </a:r>
            </a:p>
          </p:txBody>
        </p:sp>
        <p:cxnSp>
          <p:nvCxnSpPr>
            <p:cNvPr id="65" name="Straight Connector 64"/>
            <p:cNvCxnSpPr/>
            <p:nvPr/>
          </p:nvCxnSpPr>
          <p:spPr>
            <a:xfrm>
              <a:off x="3445470" y="2077421"/>
              <a:ext cx="0" cy="2308224"/>
            </a:xfrm>
            <a:prstGeom prst="line">
              <a:avLst/>
            </a:prstGeom>
            <a:ln>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05600" y="4079672"/>
              <a:ext cx="99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004475" y="2098344"/>
              <a:ext cx="1250663" cy="369332"/>
            </a:xfrm>
            <a:prstGeom prst="rect">
              <a:avLst/>
            </a:prstGeom>
            <a:solidFill>
              <a:schemeClr val="accent3">
                <a:lumMod val="20000"/>
                <a:lumOff val="80000"/>
              </a:schemeClr>
            </a:solidFill>
          </p:spPr>
          <p:txBody>
            <a:bodyPr wrap="none">
              <a:spAutoFit/>
            </a:bodyPr>
            <a:lstStyle/>
            <a:p>
              <a:r>
                <a:rPr lang="en-US" dirty="0">
                  <a:solidFill>
                    <a:schemeClr val="accent4">
                      <a:lumMod val="50000"/>
                    </a:schemeClr>
                  </a:solidFill>
                  <a:latin typeface="Symbol" pitchFamily="18" charset="2"/>
                </a:rPr>
                <a:t>g</a:t>
              </a:r>
              <a:r>
                <a:rPr lang="en-US" sz="1400" baseline="-25000" dirty="0">
                  <a:solidFill>
                    <a:schemeClr val="accent4">
                      <a:lumMod val="50000"/>
                    </a:schemeClr>
                  </a:solidFill>
                </a:rPr>
                <a:t>soil</a:t>
              </a:r>
              <a:r>
                <a:rPr lang="en-US" sz="1400" dirty="0">
                  <a:solidFill>
                    <a:schemeClr val="accent4">
                      <a:lumMod val="50000"/>
                    </a:schemeClr>
                  </a:solidFill>
                </a:rPr>
                <a:t> = 120 pcf</a:t>
              </a:r>
            </a:p>
          </p:txBody>
        </p:sp>
      </p:grpSp>
      <p:grpSp>
        <p:nvGrpSpPr>
          <p:cNvPr id="9238" name="Group 9237"/>
          <p:cNvGrpSpPr/>
          <p:nvPr/>
        </p:nvGrpSpPr>
        <p:grpSpPr>
          <a:xfrm>
            <a:off x="5125360" y="546210"/>
            <a:ext cx="3936588" cy="5946137"/>
            <a:chOff x="5125360" y="-54302"/>
            <a:chExt cx="3936588" cy="5946137"/>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7" t="694" r="11454" b="5803"/>
            <a:stretch/>
          </p:blipFill>
          <p:spPr bwMode="auto">
            <a:xfrm>
              <a:off x="5485035" y="47641"/>
              <a:ext cx="3318413" cy="556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4349" y="5584058"/>
              <a:ext cx="3166251" cy="307777"/>
            </a:xfrm>
            <a:prstGeom prst="rect">
              <a:avLst/>
            </a:prstGeom>
          </p:spPr>
          <p:txBody>
            <a:bodyPr wrap="none">
              <a:spAutoFit/>
            </a:bodyPr>
            <a:lstStyle/>
            <a:p>
              <a:r>
                <a:rPr lang="en-US" sz="1400" dirty="0">
                  <a:solidFill>
                    <a:schemeClr val="accent5">
                      <a:lumMod val="50000"/>
                    </a:schemeClr>
                  </a:solidFill>
                </a:rPr>
                <a:t>Angle of Internal Friction</a:t>
              </a:r>
              <a:r>
                <a:rPr lang="en-US" sz="1400" dirty="0">
                  <a:solidFill>
                    <a:schemeClr val="accent5">
                      <a:lumMod val="50000"/>
                    </a:schemeClr>
                  </a:solidFill>
                  <a:latin typeface="Symbol" pitchFamily="18" charset="2"/>
                </a:rPr>
                <a:t>, </a:t>
              </a:r>
              <a:r>
                <a:rPr lang="en-US" sz="1400" i="1" dirty="0" smtClean="0">
                  <a:solidFill>
                    <a:schemeClr val="accent5">
                      <a:lumMod val="50000"/>
                    </a:schemeClr>
                  </a:solidFill>
                  <a:latin typeface="Symbol" pitchFamily="18" charset="2"/>
                </a:rPr>
                <a:t> f</a:t>
              </a:r>
              <a:r>
                <a:rPr lang="en-US" sz="1400" i="1" dirty="0" smtClean="0">
                  <a:solidFill>
                    <a:schemeClr val="accent5">
                      <a:lumMod val="50000"/>
                    </a:schemeClr>
                  </a:solidFill>
                </a:rPr>
                <a:t> </a:t>
              </a:r>
              <a:r>
                <a:rPr lang="en-US" sz="1400" dirty="0" smtClean="0">
                  <a:solidFill>
                    <a:schemeClr val="accent5">
                      <a:lumMod val="50000"/>
                    </a:schemeClr>
                  </a:solidFill>
                </a:rPr>
                <a:t>(degrees</a:t>
              </a:r>
              <a:r>
                <a:rPr lang="en-US" sz="1400" dirty="0">
                  <a:solidFill>
                    <a:schemeClr val="accent5">
                      <a:lumMod val="50000"/>
                    </a:schemeClr>
                  </a:solidFill>
                </a:rPr>
                <a:t>)</a:t>
              </a:r>
            </a:p>
          </p:txBody>
        </p:sp>
        <p:sp>
          <p:nvSpPr>
            <p:cNvPr id="5" name="TextBox 4"/>
            <p:cNvSpPr txBox="1"/>
            <p:nvPr/>
          </p:nvSpPr>
          <p:spPr>
            <a:xfrm rot="16200000">
              <a:off x="3412679" y="2497524"/>
              <a:ext cx="3794693" cy="369332"/>
            </a:xfrm>
            <a:prstGeom prst="rect">
              <a:avLst/>
            </a:prstGeom>
            <a:noFill/>
          </p:spPr>
          <p:txBody>
            <a:bodyPr wrap="none" rtlCol="0">
              <a:spAutoFit/>
            </a:bodyPr>
            <a:lstStyle/>
            <a:p>
              <a:r>
                <a:rPr lang="en-US" dirty="0" smtClean="0">
                  <a:solidFill>
                    <a:srgbClr val="C00000"/>
                  </a:solidFill>
                </a:rPr>
                <a:t>Bearing Capacity Factor, N </a:t>
              </a:r>
              <a:r>
                <a:rPr lang="en-US" baseline="-25000" dirty="0" smtClean="0">
                  <a:solidFill>
                    <a:srgbClr val="C00000"/>
                  </a:solidFill>
                  <a:latin typeface="Symbol" pitchFamily="18" charset="2"/>
                </a:rPr>
                <a:t>g</a:t>
              </a:r>
              <a:r>
                <a:rPr lang="en-US" dirty="0" smtClean="0">
                  <a:solidFill>
                    <a:srgbClr val="C00000"/>
                  </a:solidFill>
                </a:rPr>
                <a:t>  &amp;  N </a:t>
              </a:r>
              <a:r>
                <a:rPr lang="en-US" baseline="-25000" dirty="0" smtClean="0">
                  <a:solidFill>
                    <a:srgbClr val="C00000"/>
                  </a:solidFill>
                </a:rPr>
                <a:t>q</a:t>
              </a:r>
              <a:endParaRPr lang="en-US" baseline="-25000" dirty="0">
                <a:solidFill>
                  <a:srgbClr val="C00000"/>
                </a:solidFill>
              </a:endParaRPr>
            </a:p>
          </p:txBody>
        </p:sp>
        <p:sp>
          <p:nvSpPr>
            <p:cNvPr id="6" name="Rectangle 5"/>
            <p:cNvSpPr/>
            <p:nvPr/>
          </p:nvSpPr>
          <p:spPr>
            <a:xfrm rot="16200000">
              <a:off x="6555533" y="2144336"/>
              <a:ext cx="4705054" cy="307777"/>
            </a:xfrm>
            <a:prstGeom prst="rect">
              <a:avLst/>
            </a:prstGeom>
          </p:spPr>
          <p:txBody>
            <a:bodyPr wrap="square">
              <a:spAutoFit/>
            </a:bodyPr>
            <a:lstStyle/>
            <a:p>
              <a:pPr algn="ctr"/>
              <a:r>
                <a:rPr lang="en-US" sz="1400" dirty="0" smtClean="0">
                  <a:solidFill>
                    <a:srgbClr val="007635"/>
                  </a:solidFill>
                </a:rPr>
                <a:t>Standard Penetration Resistance, N ( Blows/ft) </a:t>
              </a:r>
              <a:endParaRPr lang="en-US" sz="1400" dirty="0">
                <a:solidFill>
                  <a:srgbClr val="007635"/>
                </a:solidFill>
              </a:endParaRPr>
            </a:p>
          </p:txBody>
        </p:sp>
        <p:sp>
          <p:nvSpPr>
            <p:cNvPr id="7" name="Rectangle 6"/>
            <p:cNvSpPr/>
            <p:nvPr/>
          </p:nvSpPr>
          <p:spPr>
            <a:xfrm>
              <a:off x="5818710" y="559549"/>
              <a:ext cx="2707731" cy="4776717"/>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818710" y="559549"/>
              <a:ext cx="2707731" cy="22611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18710" y="562036"/>
              <a:ext cx="1353865" cy="477423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5902303"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159478" y="559549"/>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183540"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902303" y="952349"/>
              <a:ext cx="2438400" cy="1828800"/>
            </a:xfrm>
            <a:custGeom>
              <a:avLst/>
              <a:gdLst>
                <a:gd name="connsiteX0" fmla="*/ 0 w 2438400"/>
                <a:gd name="connsiteY0" fmla="*/ 0 h 1828800"/>
                <a:gd name="connsiteX1" fmla="*/ 1466850 w 2438400"/>
                <a:gd name="connsiteY1" fmla="*/ 942975 h 1828800"/>
                <a:gd name="connsiteX2" fmla="*/ 2438400 w 2438400"/>
                <a:gd name="connsiteY2" fmla="*/ 1828800 h 1828800"/>
                <a:gd name="connsiteX3" fmla="*/ 2438400 w 2438400"/>
                <a:gd name="connsiteY3"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Lst>
              <a:ahLst/>
              <a:cxnLst>
                <a:cxn ang="0">
                  <a:pos x="connsiteX0" y="connsiteY0"/>
                </a:cxn>
                <a:cxn ang="0">
                  <a:pos x="connsiteX1" y="connsiteY1"/>
                </a:cxn>
                <a:cxn ang="0">
                  <a:pos x="connsiteX2" y="connsiteY2"/>
                </a:cxn>
              </a:cxnLst>
              <a:rect l="l" t="t" r="r" b="b"/>
              <a:pathLst>
                <a:path w="2438400" h="1828800">
                  <a:moveTo>
                    <a:pt x="0" y="0"/>
                  </a:moveTo>
                  <a:cubicBezTo>
                    <a:pt x="1227138" y="728663"/>
                    <a:pt x="1906588" y="1223963"/>
                    <a:pt x="2438400" y="1828800"/>
                  </a:cubicBezTo>
                  <a:lnTo>
                    <a:pt x="2438400" y="1828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17" name="Straight Arrow Connector 9216"/>
            <p:cNvCxnSpPr/>
            <p:nvPr/>
          </p:nvCxnSpPr>
          <p:spPr>
            <a:xfrm flipH="1">
              <a:off x="7560860" y="2052180"/>
              <a:ext cx="969633" cy="0"/>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575646" y="2077421"/>
              <a:ext cx="1" cy="1012921"/>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578027" y="3049681"/>
              <a:ext cx="1" cy="667272"/>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5818710" y="3731239"/>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9228" name="Rectangle 9227"/>
            <p:cNvSpPr/>
            <p:nvPr/>
          </p:nvSpPr>
          <p:spPr>
            <a:xfrm>
              <a:off x="7939727" y="3567113"/>
              <a:ext cx="190500" cy="158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7853895" y="3488910"/>
              <a:ext cx="436338" cy="369332"/>
            </a:xfrm>
            <a:prstGeom prst="rect">
              <a:avLst/>
            </a:prstGeom>
            <a:noFill/>
          </p:spPr>
          <p:txBody>
            <a:bodyPr wrap="none" rtlCol="0">
              <a:spAutoFit/>
            </a:bodyPr>
            <a:lstStyle/>
            <a:p>
              <a:r>
                <a:rPr lang="en-US" dirty="0" smtClean="0">
                  <a:solidFill>
                    <a:schemeClr val="bg1"/>
                  </a:solidFill>
                </a:rPr>
                <a:t>N</a:t>
              </a:r>
              <a:r>
                <a:rPr lang="en-US" baseline="-25000" dirty="0" smtClean="0">
                  <a:solidFill>
                    <a:schemeClr val="bg1"/>
                  </a:solidFill>
                  <a:latin typeface="Arial" pitchFamily="34" charset="0"/>
                  <a:cs typeface="Arial" pitchFamily="34" charset="0"/>
                </a:rPr>
                <a:t>q</a:t>
              </a:r>
              <a:endParaRPr lang="en-US" baseline="-25000" dirty="0">
                <a:solidFill>
                  <a:schemeClr val="bg1"/>
                </a:solidFill>
                <a:latin typeface="Arial" pitchFamily="34" charset="0"/>
                <a:cs typeface="Arial" pitchFamily="34" charset="0"/>
              </a:endParaRPr>
            </a:p>
          </p:txBody>
        </p:sp>
        <p:sp>
          <p:nvSpPr>
            <p:cNvPr id="9229" name="Rectangle 9228"/>
            <p:cNvSpPr/>
            <p:nvPr/>
          </p:nvSpPr>
          <p:spPr>
            <a:xfrm>
              <a:off x="7214282" y="2871699"/>
              <a:ext cx="129493" cy="136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TextBox 9226"/>
            <p:cNvSpPr txBox="1"/>
            <p:nvPr/>
          </p:nvSpPr>
          <p:spPr>
            <a:xfrm>
              <a:off x="7005637" y="2653699"/>
              <a:ext cx="436338" cy="369332"/>
            </a:xfrm>
            <a:prstGeom prst="rect">
              <a:avLst/>
            </a:prstGeom>
            <a:solidFill>
              <a:schemeClr val="tx1"/>
            </a:solidFill>
          </p:spPr>
          <p:txBody>
            <a:bodyPr wrap="none" rtlCol="0">
              <a:spAutoFit/>
            </a:bodyPr>
            <a:lstStyle/>
            <a:p>
              <a:r>
                <a:rPr lang="en-US" dirty="0" smtClean="0">
                  <a:solidFill>
                    <a:schemeClr val="bg1"/>
                  </a:solidFill>
                </a:rPr>
                <a:t>N</a:t>
              </a:r>
              <a:r>
                <a:rPr lang="en-US" sz="2400" baseline="-25000" dirty="0" smtClean="0">
                  <a:solidFill>
                    <a:schemeClr val="bg1"/>
                  </a:solidFill>
                  <a:latin typeface="Symbol" pitchFamily="18" charset="2"/>
                </a:rPr>
                <a:t>g</a:t>
              </a:r>
              <a:endParaRPr lang="en-US" sz="2400" baseline="-25000" dirty="0">
                <a:solidFill>
                  <a:schemeClr val="bg1"/>
                </a:solidFill>
                <a:latin typeface="Symbol" pitchFamily="18" charset="2"/>
              </a:endParaRPr>
            </a:p>
          </p:txBody>
        </p:sp>
        <p:cxnSp>
          <p:nvCxnSpPr>
            <p:cNvPr id="88" name="Straight Arrow Connector 87"/>
            <p:cNvCxnSpPr/>
            <p:nvPr/>
          </p:nvCxnSpPr>
          <p:spPr>
            <a:xfrm>
              <a:off x="7579908" y="3729179"/>
              <a:ext cx="0" cy="1607087"/>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5818710" y="3056366"/>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25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https://encrypted-tbn2.google.com/images?q=tbn:ANd9GcTIVzbI8UTfVUe7sd0QoWdKFrS4QolEuV-Nvq0O1HozFMt4nyoN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05" y="5276233"/>
            <a:ext cx="2146614" cy="1454666"/>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4"/>
          <p:cNvPicPr>
            <a:picLocks noChangeAspect="1" noChangeArrowheads="1"/>
          </p:cNvPicPr>
          <p:nvPr/>
        </p:nvPicPr>
        <p:blipFill>
          <a:blip r:embed="rId4" cstate="print"/>
          <a:srcRect/>
          <a:stretch>
            <a:fillRect/>
          </a:stretch>
        </p:blipFill>
        <p:spPr bwMode="auto">
          <a:xfrm>
            <a:off x="7837706" y="1084263"/>
            <a:ext cx="1247775" cy="2541587"/>
          </a:xfrm>
          <a:prstGeom prst="rect">
            <a:avLst/>
          </a:prstGeom>
          <a:noFill/>
          <a:ln w="9525">
            <a:noFill/>
            <a:miter lim="800000"/>
            <a:headEnd/>
            <a:tailEnd/>
          </a:ln>
        </p:spPr>
      </p:pic>
      <p:sp>
        <p:nvSpPr>
          <p:cNvPr id="12290" name="Rectangle 2"/>
          <p:cNvSpPr>
            <a:spLocks noChangeArrowheads="1"/>
          </p:cNvSpPr>
          <p:nvPr/>
        </p:nvSpPr>
        <p:spPr bwMode="auto">
          <a:xfrm>
            <a:off x="136525" y="1436830"/>
            <a:ext cx="7202488" cy="5201424"/>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r>
              <a:rPr lang="en-US" b="1" u="sng" dirty="0" smtClean="0">
                <a:solidFill>
                  <a:schemeClr val="bg1"/>
                </a:solidFill>
                <a:effectLst>
                  <a:outerShdw blurRad="38100" dist="38100" dir="2700000" algn="tl">
                    <a:srgbClr val="000000">
                      <a:alpha val="43137"/>
                    </a:srgbClr>
                  </a:outerShdw>
                </a:effectLst>
              </a:rPr>
              <a:t>)</a:t>
            </a:r>
          </a:p>
          <a:p>
            <a:pPr>
              <a:spcBef>
                <a:spcPts val="0"/>
              </a:spcBef>
              <a:spcAft>
                <a:spcPts val="0"/>
              </a:spcAft>
              <a:defRPr/>
            </a:pPr>
            <a:endParaRPr lang="en-US" b="1" u="sng" dirty="0">
              <a:solidFill>
                <a:schemeClr val="bg1"/>
              </a:solidFill>
              <a:effectLst>
                <a:outerShdw blurRad="38100" dist="38100" dir="2700000" algn="tl">
                  <a:srgbClr val="000000">
                    <a:alpha val="43137"/>
                  </a:srgbClr>
                </a:outerShdw>
              </a:effectLst>
            </a:endParaRPr>
          </a:p>
          <a:p>
            <a:pPr fontAlgn="auto">
              <a:spcBef>
                <a:spcPts val="0"/>
              </a:spcBef>
              <a:spcAft>
                <a:spcPts val="0"/>
              </a:spcAft>
              <a:defRPr/>
            </a:pPr>
            <a:r>
              <a:rPr lang="en-US" dirty="0">
                <a:solidFill>
                  <a:schemeClr val="bg1"/>
                </a:solidFill>
                <a:latin typeface="Arial" pitchFamily="34" charset="0"/>
                <a:cs typeface="Arial" pitchFamily="34" charset="0"/>
              </a:rPr>
              <a:t>The most common type of mechanical penetrometer is </a:t>
            </a:r>
            <a:r>
              <a:rPr lang="en-US" b="1" u="sng" dirty="0">
                <a:solidFill>
                  <a:schemeClr val="bg1"/>
                </a:solidFill>
                <a:latin typeface="Arial" pitchFamily="34" charset="0"/>
                <a:cs typeface="Arial" pitchFamily="34" charset="0"/>
              </a:rPr>
              <a:t>the Dutch </a:t>
            </a:r>
          </a:p>
          <a:p>
            <a:pPr fontAlgn="auto">
              <a:spcBef>
                <a:spcPts val="0"/>
              </a:spcBef>
              <a:spcAft>
                <a:spcPts val="0"/>
              </a:spcAft>
              <a:defRPr/>
            </a:pPr>
            <a:r>
              <a:rPr lang="en-US" b="1" u="sng" dirty="0">
                <a:solidFill>
                  <a:schemeClr val="bg1"/>
                </a:solidFill>
                <a:latin typeface="Arial" pitchFamily="34" charset="0"/>
                <a:cs typeface="Arial" pitchFamily="34" charset="0"/>
              </a:rPr>
              <a:t>mantle cone</a:t>
            </a:r>
            <a:r>
              <a:rPr lang="en-US" dirty="0">
                <a:solidFill>
                  <a:schemeClr val="bg1"/>
                </a:solidFill>
                <a:latin typeface="Arial" pitchFamily="34" charset="0"/>
                <a:cs typeface="Arial" pitchFamily="34" charset="0"/>
              </a:rPr>
              <a:t> and is abbreviated CPT.</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The cone is pushed into the soil to the desired depth (initial position) and then force is applied to the inner rod, which moves the cone downward  into the extended position.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cone is pushed into the soil at a rate of about 2 to 4 ft/min (10 to 20 mm/sec). The required force to move the cone into the extended position divided by the horizontally projected area (10 cm</a:t>
            </a:r>
            <a:r>
              <a:rPr lang="en-US" sz="1600" baseline="30000" dirty="0">
                <a:solidFill>
                  <a:schemeClr val="bg1"/>
                </a:solidFill>
                <a:latin typeface="Arial" pitchFamily="34" charset="0"/>
                <a:cs typeface="Arial" pitchFamily="34" charset="0"/>
              </a:rPr>
              <a:t>2</a:t>
            </a:r>
            <a:r>
              <a:rPr lang="en-US" sz="1600" dirty="0">
                <a:solidFill>
                  <a:schemeClr val="bg1"/>
                </a:solidFill>
                <a:latin typeface="Arial" pitchFamily="34" charset="0"/>
                <a:cs typeface="Arial" pitchFamily="34" charset="0"/>
              </a:rPr>
              <a:t>) of the </a:t>
            </a:r>
            <a:r>
              <a:rPr lang="en-US" sz="1600" dirty="0" smtClean="0">
                <a:solidFill>
                  <a:schemeClr val="bg1"/>
                </a:solidFill>
                <a:latin typeface="Arial" pitchFamily="34" charset="0"/>
                <a:cs typeface="Arial" pitchFamily="34" charset="0"/>
              </a:rPr>
              <a:t>cone </a:t>
            </a:r>
            <a:r>
              <a:rPr lang="en-US" sz="1600" dirty="0">
                <a:solidFill>
                  <a:schemeClr val="bg1"/>
                </a:solidFill>
                <a:latin typeface="Arial" pitchFamily="34" charset="0"/>
                <a:cs typeface="Arial" pitchFamily="34" charset="0"/>
              </a:rPr>
              <a:t>is defined as the cone resistance </a:t>
            </a:r>
            <a:r>
              <a:rPr lang="en-US" sz="2400" i="1" dirty="0" smtClean="0">
                <a:solidFill>
                  <a:schemeClr val="bg1"/>
                </a:solidFill>
                <a:latin typeface="Arial" pitchFamily="34" charset="0"/>
                <a:cs typeface="Arial" pitchFamily="34" charset="0"/>
              </a:rPr>
              <a:t>q</a:t>
            </a:r>
            <a:r>
              <a:rPr lang="en-US" sz="2400" i="1" baseline="-25000" dirty="0" smtClean="0">
                <a:solidFill>
                  <a:schemeClr val="bg1"/>
                </a:solidFill>
                <a:latin typeface="Arial" pitchFamily="34" charset="0"/>
                <a:cs typeface="Arial" pitchFamily="34" charset="0"/>
              </a:rPr>
              <a:t>c </a:t>
            </a:r>
            <a:r>
              <a:rPr lang="en-US" sz="1600" i="1" dirty="0" smtClean="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also known as the cone bearing or </a:t>
            </a:r>
            <a:r>
              <a:rPr lang="en-US" sz="1600" i="1" dirty="0" smtClean="0">
                <a:solidFill>
                  <a:schemeClr val="bg1"/>
                </a:solidFill>
                <a:latin typeface="Arial" pitchFamily="34" charset="0"/>
                <a:cs typeface="Arial" pitchFamily="34" charset="0"/>
              </a:rPr>
              <a:t> the </a:t>
            </a:r>
            <a:r>
              <a:rPr lang="en-US" sz="1600" dirty="0">
                <a:solidFill>
                  <a:schemeClr val="bg1"/>
                </a:solidFill>
                <a:latin typeface="Arial" pitchFamily="34" charset="0"/>
                <a:cs typeface="Arial" pitchFamily="34" charset="0"/>
              </a:rPr>
              <a:t>end bearing resistance.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By </a:t>
            </a:r>
            <a:r>
              <a:rPr lang="en-US" sz="1600" dirty="0">
                <a:solidFill>
                  <a:schemeClr val="bg1"/>
                </a:solidFill>
                <a:latin typeface="Arial" pitchFamily="34" charset="0"/>
                <a:cs typeface="Arial" pitchFamily="34" charset="0"/>
              </a:rPr>
              <a:t>continually repeating the two-step process</a:t>
            </a:r>
          </a:p>
          <a:p>
            <a:pPr fontAlgn="auto">
              <a:spcBef>
                <a:spcPts val="0"/>
              </a:spcBef>
              <a:spcAft>
                <a:spcPts val="0"/>
              </a:spcAft>
              <a:defRPr/>
            </a:pPr>
            <a:r>
              <a:rPr lang="en-US" sz="1600" dirty="0">
                <a:solidFill>
                  <a:schemeClr val="bg1"/>
                </a:solidFill>
                <a:latin typeface="Arial" pitchFamily="34" charset="0"/>
                <a:cs typeface="Arial" pitchFamily="34" charset="0"/>
              </a:rPr>
              <a:t>shown in the figure, the cone resistance </a:t>
            </a:r>
            <a:r>
              <a:rPr lang="en-US" sz="2800" i="1" dirty="0">
                <a:solidFill>
                  <a:schemeClr val="bg1"/>
                </a:solidFill>
                <a:latin typeface="Arial" pitchFamily="34" charset="0"/>
                <a:cs typeface="Arial" pitchFamily="34" charset="0"/>
              </a:rPr>
              <a:t>q</a:t>
            </a:r>
            <a:r>
              <a:rPr lang="en-US" sz="28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is </a:t>
            </a:r>
            <a:endParaRPr lang="en-US" sz="1600" i="1"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obtained </a:t>
            </a:r>
            <a:r>
              <a:rPr lang="en-US" sz="1600" i="1" dirty="0">
                <a:solidFill>
                  <a:schemeClr val="bg1"/>
                </a:solidFill>
                <a:latin typeface="Arial" pitchFamily="34" charset="0"/>
                <a:cs typeface="Arial" pitchFamily="34" charset="0"/>
              </a:rPr>
              <a:t>at increments that </a:t>
            </a:r>
            <a:r>
              <a:rPr lang="en-US" sz="1600" i="1" dirty="0" smtClean="0">
                <a:solidFill>
                  <a:schemeClr val="bg1"/>
                </a:solidFill>
                <a:latin typeface="Arial" pitchFamily="34" charset="0"/>
                <a:cs typeface="Arial" pitchFamily="34" charset="0"/>
              </a:rPr>
              <a:t> ordinarily </a:t>
            </a:r>
          </a:p>
          <a:p>
            <a:pPr fontAlgn="auto">
              <a:spcBef>
                <a:spcPts val="0"/>
              </a:spcBef>
              <a:spcAft>
                <a:spcPts val="0"/>
              </a:spcAft>
              <a:defRPr/>
            </a:pPr>
            <a:r>
              <a:rPr lang="en-US" sz="1600" i="1" dirty="0" smtClean="0">
                <a:solidFill>
                  <a:schemeClr val="bg1"/>
                </a:solidFill>
                <a:latin typeface="Arial" pitchFamily="34" charset="0"/>
                <a:cs typeface="Arial" pitchFamily="34" charset="0"/>
              </a:rPr>
              <a:t>do </a:t>
            </a:r>
            <a:r>
              <a:rPr lang="en-US" sz="1600" i="1" dirty="0">
                <a:solidFill>
                  <a:schemeClr val="bg1"/>
                </a:solidFill>
                <a:latin typeface="Arial" pitchFamily="34" charset="0"/>
                <a:cs typeface="Arial" pitchFamily="34" charset="0"/>
              </a:rPr>
              <a:t>not exceed 8 in. (20 cm). </a:t>
            </a:r>
            <a:endParaRPr lang="en-US" sz="1400"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pic>
        <p:nvPicPr>
          <p:cNvPr id="35844" name="Picture 5"/>
          <p:cNvPicPr>
            <a:picLocks noChangeAspect="1" noChangeArrowheads="1"/>
          </p:cNvPicPr>
          <p:nvPr/>
        </p:nvPicPr>
        <p:blipFill>
          <a:blip r:embed="rId5" cstate="print"/>
          <a:srcRect/>
          <a:stretch>
            <a:fillRect/>
          </a:stretch>
        </p:blipFill>
        <p:spPr bwMode="auto">
          <a:xfrm>
            <a:off x="7905969" y="3665538"/>
            <a:ext cx="1147762" cy="3057525"/>
          </a:xfrm>
          <a:prstGeom prst="rect">
            <a:avLst/>
          </a:prstGeom>
          <a:noFill/>
          <a:ln w="9525">
            <a:noFill/>
            <a:miter lim="800000"/>
            <a:headEnd/>
            <a:tailEnd/>
          </a:ln>
        </p:spPr>
      </p:pic>
      <p:sp>
        <p:nvSpPr>
          <p:cNvPr id="9" name="Down Arrow 8"/>
          <p:cNvSpPr/>
          <p:nvPr/>
        </p:nvSpPr>
        <p:spPr>
          <a:xfrm>
            <a:off x="8286969" y="4532313"/>
            <a:ext cx="180975" cy="804862"/>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 name="Down Arrow 9"/>
          <p:cNvSpPr/>
          <p:nvPr/>
        </p:nvSpPr>
        <p:spPr>
          <a:xfrm>
            <a:off x="8369519" y="2114550"/>
            <a:ext cx="144462" cy="182563"/>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5847" name="Rectangle 10"/>
          <p:cNvSpPr>
            <a:spLocks noChangeArrowheads="1"/>
          </p:cNvSpPr>
          <p:nvPr/>
        </p:nvSpPr>
        <p:spPr bwMode="auto">
          <a:xfrm>
            <a:off x="5637503" y="5330825"/>
            <a:ext cx="771525" cy="523875"/>
          </a:xfrm>
          <a:prstGeom prst="rect">
            <a:avLst/>
          </a:prstGeom>
          <a:noFill/>
          <a:ln w="9525">
            <a:noFill/>
            <a:miter lim="800000"/>
            <a:headEnd/>
            <a:tailEnd/>
          </a:ln>
        </p:spPr>
        <p:txBody>
          <a:bodyPr wrap="none">
            <a:spAutoFit/>
          </a:bodyPr>
          <a:lstStyle/>
          <a:p>
            <a:r>
              <a:rPr lang="en-US" sz="1400" dirty="0">
                <a:solidFill>
                  <a:schemeClr val="bg1"/>
                </a:solidFill>
              </a:rPr>
              <a:t>2 to </a:t>
            </a:r>
          </a:p>
          <a:p>
            <a:r>
              <a:rPr lang="en-US" sz="1400" dirty="0">
                <a:solidFill>
                  <a:schemeClr val="bg1"/>
                </a:solidFill>
              </a:rPr>
              <a:t>4 ft/min</a:t>
            </a:r>
            <a:endParaRPr lang="en-US" sz="1400"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0939" y="43488"/>
            <a:ext cx="8737600"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b="1" u="sng" dirty="0">
                <a:solidFill>
                  <a:schemeClr val="bg1"/>
                </a:solidFill>
                <a:effectLst>
                  <a:outerShdw blurRad="38100" dist="38100" dir="2700000" algn="tl">
                    <a:srgbClr val="000000">
                      <a:alpha val="43137"/>
                    </a:srgbClr>
                  </a:outerShdw>
                </a:effectLst>
              </a:rPr>
              <a:t>Cone Penetration Test  (CPT )</a:t>
            </a:r>
          </a:p>
        </p:txBody>
      </p:sp>
      <p:pic>
        <p:nvPicPr>
          <p:cNvPr id="40963" name="Picture 2"/>
          <p:cNvPicPr>
            <a:picLocks noChangeAspect="1" noChangeArrowheads="1"/>
          </p:cNvPicPr>
          <p:nvPr/>
        </p:nvPicPr>
        <p:blipFill>
          <a:blip r:embed="rId3" cstate="print"/>
          <a:srcRect/>
          <a:stretch>
            <a:fillRect/>
          </a:stretch>
        </p:blipFill>
        <p:spPr bwMode="auto">
          <a:xfrm>
            <a:off x="3209925" y="2255238"/>
            <a:ext cx="5934075" cy="4449763"/>
          </a:xfrm>
          <a:prstGeom prst="rect">
            <a:avLst/>
          </a:prstGeom>
          <a:noFill/>
          <a:ln w="9525">
            <a:noFill/>
            <a:miter lim="800000"/>
            <a:headEnd/>
            <a:tailEnd/>
          </a:ln>
        </p:spPr>
      </p:pic>
      <p:pic>
        <p:nvPicPr>
          <p:cNvPr id="7170" name="Picture 2" descr="http://www.pitcherdrilling.com/Equipmentpages/cptequipment_files/image0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46" y="764461"/>
            <a:ext cx="3096234" cy="43117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gf.uns.ac.rs/~wus/wus07/web4/tags_clip_image002_000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8000" contrast="9000"/>
                    </a14:imgEffect>
                  </a14:imgLayer>
                </a14:imgProps>
              </a:ext>
              <a:ext uri="{28A0092B-C50C-407E-A947-70E740481C1C}">
                <a14:useLocalDpi xmlns:a14="http://schemas.microsoft.com/office/drawing/2010/main" val="0"/>
              </a:ext>
            </a:extLst>
          </a:blip>
          <a:srcRect l="-200" t="7501" r="6865" b="7499"/>
          <a:stretch/>
        </p:blipFill>
        <p:spPr bwMode="auto">
          <a:xfrm>
            <a:off x="5581934" y="193615"/>
            <a:ext cx="3395613" cy="2061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04144" y="6291473"/>
            <a:ext cx="1021433" cy="523220"/>
          </a:xfrm>
          <a:prstGeom prst="rect">
            <a:avLst/>
          </a:prstGeom>
          <a:noFill/>
        </p:spPr>
        <p:txBody>
          <a:bodyPr wrap="none" rtlCol="0">
            <a:spAutoFit/>
          </a:bodyPr>
          <a:lstStyle/>
          <a:p>
            <a:pPr algn="ctr"/>
            <a:r>
              <a:rPr lang="en-US" sz="1400" dirty="0" smtClean="0">
                <a:solidFill>
                  <a:srgbClr val="007635"/>
                </a:solidFill>
              </a:rPr>
              <a:t>Standard</a:t>
            </a:r>
          </a:p>
          <a:p>
            <a:pPr algn="ctr"/>
            <a:r>
              <a:rPr lang="en-US" sz="1400" dirty="0" smtClean="0">
                <a:solidFill>
                  <a:srgbClr val="007635"/>
                </a:solidFill>
              </a:rPr>
              <a:t>Piezocone</a:t>
            </a:r>
            <a:endParaRPr lang="en-US" sz="1400" dirty="0">
              <a:solidFill>
                <a:srgbClr val="007635"/>
              </a:solidFill>
            </a:endParaRPr>
          </a:p>
        </p:txBody>
      </p:sp>
      <p:sp>
        <p:nvSpPr>
          <p:cNvPr id="7" name="TextBox 6"/>
          <p:cNvSpPr txBox="1"/>
          <p:nvPr/>
        </p:nvSpPr>
        <p:spPr>
          <a:xfrm>
            <a:off x="6269797" y="6291473"/>
            <a:ext cx="1021433" cy="523220"/>
          </a:xfrm>
          <a:prstGeom prst="rect">
            <a:avLst/>
          </a:prstGeom>
          <a:noFill/>
        </p:spPr>
        <p:txBody>
          <a:bodyPr wrap="none" rtlCol="0">
            <a:spAutoFit/>
          </a:bodyPr>
          <a:lstStyle/>
          <a:p>
            <a:pPr algn="ctr"/>
            <a:r>
              <a:rPr lang="en-US" sz="1400" dirty="0" smtClean="0">
                <a:solidFill>
                  <a:srgbClr val="007635"/>
                </a:solidFill>
              </a:rPr>
              <a:t>Type 1</a:t>
            </a:r>
          </a:p>
          <a:p>
            <a:pPr algn="ctr"/>
            <a:r>
              <a:rPr lang="en-US" sz="1400" dirty="0" smtClean="0">
                <a:solidFill>
                  <a:srgbClr val="007635"/>
                </a:solidFill>
              </a:rPr>
              <a:t>Piezocone</a:t>
            </a:r>
            <a:endParaRPr lang="en-US" sz="1400" dirty="0">
              <a:solidFill>
                <a:srgbClr val="007635"/>
              </a:solidFill>
            </a:endParaRPr>
          </a:p>
        </p:txBody>
      </p:sp>
      <p:sp>
        <p:nvSpPr>
          <p:cNvPr id="8" name="TextBox 7"/>
          <p:cNvSpPr txBox="1"/>
          <p:nvPr/>
        </p:nvSpPr>
        <p:spPr>
          <a:xfrm>
            <a:off x="3788559" y="6291473"/>
            <a:ext cx="771365" cy="523220"/>
          </a:xfrm>
          <a:prstGeom prst="rect">
            <a:avLst/>
          </a:prstGeom>
          <a:noFill/>
        </p:spPr>
        <p:txBody>
          <a:bodyPr wrap="none" rtlCol="0">
            <a:spAutoFit/>
          </a:bodyPr>
          <a:lstStyle/>
          <a:p>
            <a:pPr algn="ctr"/>
            <a:r>
              <a:rPr lang="en-US" sz="1400" dirty="0" smtClean="0">
                <a:solidFill>
                  <a:srgbClr val="007635"/>
                </a:solidFill>
              </a:rPr>
              <a:t>Friction</a:t>
            </a:r>
          </a:p>
          <a:p>
            <a:pPr algn="ctr"/>
            <a:r>
              <a:rPr lang="en-US" sz="1400" dirty="0" smtClean="0">
                <a:solidFill>
                  <a:srgbClr val="007635"/>
                </a:solidFill>
              </a:rPr>
              <a:t>CPT</a:t>
            </a:r>
            <a:endParaRPr lang="en-US" sz="1400" dirty="0">
              <a:solidFill>
                <a:srgbClr val="007635"/>
              </a:solidFill>
            </a:endParaRPr>
          </a:p>
        </p:txBody>
      </p:sp>
      <p:sp>
        <p:nvSpPr>
          <p:cNvPr id="9" name="TextBox 8"/>
          <p:cNvSpPr txBox="1"/>
          <p:nvPr/>
        </p:nvSpPr>
        <p:spPr>
          <a:xfrm>
            <a:off x="7635450" y="6291473"/>
            <a:ext cx="1021433" cy="523220"/>
          </a:xfrm>
          <a:prstGeom prst="rect">
            <a:avLst/>
          </a:prstGeom>
          <a:noFill/>
        </p:spPr>
        <p:txBody>
          <a:bodyPr wrap="none" rtlCol="0">
            <a:spAutoFit/>
          </a:bodyPr>
          <a:lstStyle/>
          <a:p>
            <a:pPr algn="ctr"/>
            <a:r>
              <a:rPr lang="en-US" sz="1400" dirty="0" smtClean="0">
                <a:solidFill>
                  <a:srgbClr val="007635"/>
                </a:solidFill>
              </a:rPr>
              <a:t>Type 2</a:t>
            </a:r>
          </a:p>
          <a:p>
            <a:pPr algn="ctr"/>
            <a:r>
              <a:rPr lang="en-US" sz="1400" dirty="0" smtClean="0">
                <a:solidFill>
                  <a:srgbClr val="007635"/>
                </a:solidFill>
              </a:rPr>
              <a:t>Piezocone</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63776" y="172447"/>
            <a:ext cx="8891588" cy="2308324"/>
          </a:xfrm>
          <a:prstGeom prst="rect">
            <a:avLst/>
          </a:prstGeom>
          <a:noFill/>
          <a:ln w="9525">
            <a:noFill/>
            <a:miter lim="800000"/>
            <a:headEnd/>
            <a:tailEnd/>
          </a:ln>
          <a:effectLst/>
        </p:spPr>
        <p:txBody>
          <a:bodyPr anchor="ctr">
            <a:spAutoFit/>
          </a:bodyPr>
          <a:lstStyle/>
          <a:p>
            <a:pPr>
              <a:spcBef>
                <a:spcPts val="0"/>
              </a:spcBef>
              <a:spcAft>
                <a:spcPts val="0"/>
              </a:spcAft>
              <a:defRPr/>
            </a:pPr>
            <a:r>
              <a:rPr lang="en-US" sz="2000" b="1" u="sng" dirty="0">
                <a:solidFill>
                  <a:schemeClr val="bg1"/>
                </a:solidFill>
              </a:rPr>
              <a:t>Cone Penetration Test  (CPT )</a:t>
            </a:r>
          </a:p>
          <a:p>
            <a:pPr fontAlgn="auto">
              <a:spcBef>
                <a:spcPts val="0"/>
              </a:spcBef>
              <a:spcAft>
                <a:spcPts val="0"/>
              </a:spcAft>
              <a:defRPr/>
            </a:pPr>
            <a:r>
              <a:rPr lang="en-US" sz="1600" i="1" dirty="0" smtClean="0">
                <a:solidFill>
                  <a:schemeClr val="bg1"/>
                </a:solidFill>
                <a:latin typeface="Arial" pitchFamily="34" charset="0"/>
                <a:cs typeface="Arial" pitchFamily="34" charset="0"/>
              </a:rPr>
              <a:t>Special </a:t>
            </a:r>
            <a:r>
              <a:rPr lang="en-US" sz="1600" i="1" dirty="0">
                <a:solidFill>
                  <a:schemeClr val="bg1"/>
                </a:solidFill>
                <a:latin typeface="Arial" pitchFamily="34" charset="0"/>
                <a:cs typeface="Arial" pitchFamily="34" charset="0"/>
              </a:rPr>
              <a:t>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a:solidFill>
                <a:schemeClr val="bg1"/>
              </a:solidFill>
              <a:latin typeface="Arial" pitchFamily="34" charset="0"/>
              <a:cs typeface="Arial" pitchFamily="34" charset="0"/>
            </a:endParaRPr>
          </a:p>
          <a:p>
            <a:pPr marL="342900" indent="-342900" fontAlgn="auto">
              <a:spcBef>
                <a:spcPts val="0"/>
              </a:spcBef>
              <a:spcAft>
                <a:spcPts val="0"/>
              </a:spcAft>
              <a:buFontTx/>
              <a:buAutoNum type="arabicPeriod"/>
              <a:defRPr/>
            </a:pPr>
            <a:r>
              <a:rPr lang="en-US" sz="1600" b="1" i="1" dirty="0">
                <a:solidFill>
                  <a:schemeClr val="bg1"/>
                </a:solidFill>
                <a:latin typeface="Arial" pitchFamily="34" charset="0"/>
                <a:cs typeface="Arial" pitchFamily="34" charset="0"/>
              </a:rPr>
              <a:t>Cone resistance versus depth. </a:t>
            </a:r>
          </a:p>
          <a:p>
            <a:pPr fontAlgn="auto">
              <a:spcBef>
                <a:spcPts val="0"/>
              </a:spcBef>
              <a:spcAft>
                <a:spcPts val="0"/>
              </a:spcAft>
              <a:tabLst>
                <a:tab pos="341313" algn="l"/>
              </a:tabLst>
              <a:defRPr/>
            </a:pPr>
            <a:r>
              <a:rPr lang="en-US" sz="1600" dirty="0" smtClean="0">
                <a:solidFill>
                  <a:schemeClr val="bg1"/>
                </a:solidFill>
                <a:latin typeface="Arial" pitchFamily="34" charset="0"/>
                <a:cs typeface="Arial" pitchFamily="34" charset="0"/>
              </a:rPr>
              <a:t>	A </a:t>
            </a:r>
            <a:r>
              <a:rPr lang="en-US" sz="1600" dirty="0">
                <a:solidFill>
                  <a:schemeClr val="bg1"/>
                </a:solidFill>
                <a:latin typeface="Arial" pitchFamily="34" charset="0"/>
                <a:cs typeface="Arial" pitchFamily="34" charset="0"/>
              </a:rPr>
              <a:t>considerable amount of work has been performed in correlating </a:t>
            </a:r>
            <a:r>
              <a:rPr lang="en-US" sz="2000" dirty="0">
                <a:solidFill>
                  <a:schemeClr val="bg1"/>
                </a:solidFill>
                <a:latin typeface="Arial" pitchFamily="34" charset="0"/>
                <a:cs typeface="Arial" pitchFamily="34" charset="0"/>
              </a:rPr>
              <a:t>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2000" i="1" dirty="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with subsurface conditions. </a:t>
            </a:r>
            <a:r>
              <a:rPr lang="en-US" sz="1600" i="1" dirty="0" smtClean="0">
                <a:solidFill>
                  <a:schemeClr val="bg1"/>
                </a:solidFill>
                <a:latin typeface="Arial" pitchFamily="34" charset="0"/>
                <a:cs typeface="Arial" pitchFamily="34" charset="0"/>
              </a:rPr>
              <a:t>Figure1 presents </a:t>
            </a:r>
            <a:r>
              <a:rPr lang="en-US" sz="1600" i="1" dirty="0">
                <a:solidFill>
                  <a:schemeClr val="bg1"/>
                </a:solidFill>
                <a:latin typeface="Arial" pitchFamily="34" charset="0"/>
                <a:cs typeface="Arial" pitchFamily="34" charset="0"/>
              </a:rPr>
              <a:t>four examples, </a:t>
            </a:r>
            <a:r>
              <a:rPr lang="en-US" sz="1600" dirty="0">
                <a:solidFill>
                  <a:schemeClr val="bg1"/>
                </a:solidFill>
                <a:latin typeface="Arial" pitchFamily="34" charset="0"/>
                <a:cs typeface="Arial" pitchFamily="34" charset="0"/>
              </a:rPr>
              <a:t>where the cone resistance</a:t>
            </a:r>
            <a:r>
              <a:rPr lang="en-US" sz="2000" dirty="0">
                <a:solidFill>
                  <a:schemeClr val="bg1"/>
                </a:solidFill>
                <a:latin typeface="Arial" pitchFamily="34" charset="0"/>
                <a:cs typeface="Arial" pitchFamily="34" charset="0"/>
              </a:rPr>
              <a:t> q</a:t>
            </a:r>
            <a:r>
              <a:rPr lang="en-US" sz="2000" baseline="-25000" dirty="0">
                <a:solidFill>
                  <a:schemeClr val="bg1"/>
                </a:solidFill>
                <a:latin typeface="Arial" pitchFamily="34" charset="0"/>
                <a:cs typeface="Arial" pitchFamily="34" charset="0"/>
              </a:rPr>
              <a:t>c</a:t>
            </a:r>
            <a:r>
              <a:rPr lang="en-US" sz="2000"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has been plotted versus depth below ground surface. The  shape of the 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plots versus depth can be used to identify sands, clays, cavities, or rock. </a:t>
            </a:r>
            <a:endParaRPr lang="en-US" sz="1400" dirty="0">
              <a:solidFill>
                <a:schemeClr val="bg1"/>
              </a:solidFill>
              <a:latin typeface="Arial" pitchFamily="34" charset="0"/>
              <a:cs typeface="Arial" pitchFamily="34" charset="0"/>
            </a:endParaRPr>
          </a:p>
        </p:txBody>
      </p:sp>
      <p:pic>
        <p:nvPicPr>
          <p:cNvPr id="36867" name="Picture 2"/>
          <p:cNvPicPr>
            <a:picLocks noChangeAspect="1" noChangeArrowheads="1"/>
          </p:cNvPicPr>
          <p:nvPr/>
        </p:nvPicPr>
        <p:blipFill>
          <a:blip r:embed="rId3" cstate="print">
            <a:duotone>
              <a:prstClr val="black"/>
              <a:schemeClr val="tx2">
                <a:tint val="45000"/>
                <a:satMod val="400000"/>
              </a:schemeClr>
            </a:duotone>
          </a:blip>
          <a:srcRect l="3529" t="1974" r="9412" b="52345"/>
          <a:stretch>
            <a:fillRect/>
          </a:stretch>
        </p:blipFill>
        <p:spPr bwMode="auto">
          <a:xfrm>
            <a:off x="52538" y="2647664"/>
            <a:ext cx="4343867" cy="3250495"/>
          </a:xfrm>
          <a:prstGeom prst="rect">
            <a:avLst/>
          </a:prstGeom>
          <a:noFill/>
          <a:ln w="9525">
            <a:noFill/>
            <a:miter lim="800000"/>
            <a:headEnd/>
            <a:tailEnd/>
          </a:ln>
        </p:spPr>
      </p:pic>
      <p:pic>
        <p:nvPicPr>
          <p:cNvPr id="36868" name="Picture 2"/>
          <p:cNvPicPr>
            <a:picLocks noChangeAspect="1" noChangeArrowheads="1"/>
          </p:cNvPicPr>
          <p:nvPr/>
        </p:nvPicPr>
        <p:blipFill>
          <a:blip r:embed="rId3" cstate="print">
            <a:duotone>
              <a:prstClr val="black"/>
              <a:schemeClr val="tx2">
                <a:tint val="45000"/>
                <a:satMod val="400000"/>
              </a:schemeClr>
            </a:duotone>
          </a:blip>
          <a:srcRect l="3529" t="49384" r="5882" b="5927"/>
          <a:stretch>
            <a:fillRect/>
          </a:stretch>
        </p:blipFill>
        <p:spPr bwMode="auto">
          <a:xfrm>
            <a:off x="4439989" y="2633910"/>
            <a:ext cx="4664851" cy="3282175"/>
          </a:xfrm>
          <a:prstGeom prst="rect">
            <a:avLst/>
          </a:prstGeom>
          <a:noFill/>
          <a:ln w="9525">
            <a:noFill/>
            <a:miter lim="800000"/>
            <a:headEnd/>
            <a:tailEnd/>
          </a:ln>
        </p:spPr>
      </p:pic>
      <p:sp>
        <p:nvSpPr>
          <p:cNvPr id="8" name="Rectangle 7"/>
          <p:cNvSpPr/>
          <p:nvPr/>
        </p:nvSpPr>
        <p:spPr>
          <a:xfrm>
            <a:off x="261938" y="5970678"/>
            <a:ext cx="8702675" cy="646331"/>
          </a:xfrm>
          <a:prstGeom prst="rect">
            <a:avLst/>
          </a:prstGeom>
        </p:spPr>
        <p:txBody>
          <a:bodyPr>
            <a:spAutoFit/>
          </a:bodyPr>
          <a:lstStyle/>
          <a:p>
            <a:pPr fontAlgn="auto">
              <a:spcBef>
                <a:spcPts val="0"/>
              </a:spcBef>
              <a:spcAft>
                <a:spcPts val="0"/>
              </a:spcAft>
              <a:defRPr/>
            </a:pP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Figure1:   Simplified </a:t>
            </a:r>
            <a:r>
              <a:rPr lang="en-US" dirty="0">
                <a:solidFill>
                  <a:srgbClr val="FF0000"/>
                </a:solidFill>
                <a:effectLst>
                  <a:outerShdw blurRad="38100" dist="38100" dir="2700000" algn="tl">
                    <a:srgbClr val="000000">
                      <a:alpha val="43137"/>
                    </a:srgbClr>
                  </a:outerShdw>
                </a:effectLst>
                <a:latin typeface="Arial" pitchFamily="34" charset="0"/>
                <a:cs typeface="Arial" pitchFamily="34" charset="0"/>
              </a:rPr>
              <a:t>examples of CPT cone resistance qc versus depth, showing possible interpretations of soil types and  conditions. (From Schmertmann, 1977.)</a:t>
            </a:r>
          </a:p>
        </p:txBody>
      </p:sp>
      <p:sp>
        <p:nvSpPr>
          <p:cNvPr id="6" name="TextBox 5"/>
          <p:cNvSpPr txBox="1"/>
          <p:nvPr/>
        </p:nvSpPr>
        <p:spPr>
          <a:xfrm>
            <a:off x="914400" y="3557587"/>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7" name="TextBox 6"/>
          <p:cNvSpPr txBox="1"/>
          <p:nvPr/>
        </p:nvSpPr>
        <p:spPr>
          <a:xfrm>
            <a:off x="1409700" y="4595812"/>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9" name="TextBox 8"/>
          <p:cNvSpPr txBox="1"/>
          <p:nvPr/>
        </p:nvSpPr>
        <p:spPr>
          <a:xfrm>
            <a:off x="1157287" y="5372099"/>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cxnSp>
        <p:nvCxnSpPr>
          <p:cNvPr id="11" name="Straight Arrow Connector 10"/>
          <p:cNvCxnSpPr/>
          <p:nvPr/>
        </p:nvCxnSpPr>
        <p:spPr>
          <a:xfrm flipV="1">
            <a:off x="390525" y="4562475"/>
            <a:ext cx="942975" cy="4763"/>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3725" y="3743324"/>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13" name="TextBox 12"/>
          <p:cNvSpPr txBox="1"/>
          <p:nvPr/>
        </p:nvSpPr>
        <p:spPr>
          <a:xfrm>
            <a:off x="3595688" y="5381625"/>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14" name="TextBox 13"/>
          <p:cNvSpPr txBox="1"/>
          <p:nvPr/>
        </p:nvSpPr>
        <p:spPr>
          <a:xfrm>
            <a:off x="6196014" y="3676650"/>
            <a:ext cx="851515" cy="646331"/>
          </a:xfrm>
          <a:prstGeom prst="rect">
            <a:avLst/>
          </a:prstGeom>
          <a:noFill/>
        </p:spPr>
        <p:txBody>
          <a:bodyPr wrap="none" rtlCol="0">
            <a:spAutoFit/>
          </a:bodyPr>
          <a:lstStyle/>
          <a:p>
            <a:r>
              <a:rPr lang="en-US" dirty="0" smtClean="0">
                <a:solidFill>
                  <a:srgbClr val="007635"/>
                </a:solidFill>
              </a:rPr>
              <a:t>Dense</a:t>
            </a:r>
          </a:p>
          <a:p>
            <a:r>
              <a:rPr lang="en-US" dirty="0" smtClean="0">
                <a:solidFill>
                  <a:srgbClr val="007635"/>
                </a:solidFill>
              </a:rPr>
              <a:t>Sand</a:t>
            </a:r>
            <a:endParaRPr lang="en-US" dirty="0">
              <a:solidFill>
                <a:srgbClr val="007635"/>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5536" y="44300"/>
            <a:ext cx="8977313" cy="3600986"/>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p>
          <a:p>
            <a:pPr fontAlgn="auto">
              <a:spcBef>
                <a:spcPts val="0"/>
              </a:spcBef>
              <a:spcAft>
                <a:spcPts val="0"/>
              </a:spcAft>
              <a:defRPr/>
            </a:pPr>
            <a:r>
              <a:rPr lang="en-US" sz="1600" i="1" dirty="0">
                <a:solidFill>
                  <a:schemeClr val="bg1"/>
                </a:solidFill>
                <a:latin typeface="Arial" pitchFamily="34" charset="0"/>
                <a:cs typeface="Arial" pitchFamily="34" charset="0"/>
              </a:rPr>
              <a:t>Special 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smtClean="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rgbClr val="007635"/>
                </a:solidFill>
                <a:latin typeface="Arial" pitchFamily="34" charset="0"/>
                <a:cs typeface="Arial" pitchFamily="34" charset="0"/>
              </a:rPr>
              <a:t>2</a:t>
            </a:r>
            <a:r>
              <a:rPr lang="en-US" sz="2000" b="1" dirty="0">
                <a:solidFill>
                  <a:srgbClr val="007635"/>
                </a:solidFill>
                <a:latin typeface="Arial" pitchFamily="34" charset="0"/>
                <a:cs typeface="Arial" pitchFamily="34" charset="0"/>
              </a:rPr>
              <a:t>. </a:t>
            </a:r>
            <a:r>
              <a:rPr lang="en-US" sz="2000" b="1" i="1" dirty="0">
                <a:solidFill>
                  <a:srgbClr val="007635"/>
                </a:solidFill>
                <a:latin typeface="Arial" pitchFamily="34" charset="0"/>
                <a:cs typeface="Arial" pitchFamily="34" charset="0"/>
              </a:rPr>
              <a:t>Friction ratio. </a:t>
            </a:r>
          </a:p>
          <a:p>
            <a:pPr fontAlgn="auto">
              <a:spcBef>
                <a:spcPts val="0"/>
              </a:spcBef>
              <a:spcAft>
                <a:spcPts val="0"/>
              </a:spcAft>
              <a:defRPr/>
            </a:pPr>
            <a:r>
              <a:rPr lang="en-US" sz="1600" dirty="0">
                <a:solidFill>
                  <a:schemeClr val="bg1"/>
                </a:solidFill>
                <a:latin typeface="Arial" pitchFamily="34" charset="0"/>
                <a:cs typeface="Arial" pitchFamily="34" charset="0"/>
              </a:rPr>
              <a:t>The figure below illustrates the </a:t>
            </a:r>
            <a:r>
              <a:rPr lang="en-US" sz="1600" u="sng" dirty="0">
                <a:solidFill>
                  <a:schemeClr val="bg1"/>
                </a:solidFill>
                <a:latin typeface="Arial" pitchFamily="34" charset="0"/>
                <a:cs typeface="Arial" pitchFamily="34" charset="0"/>
              </a:rPr>
              <a:t>two-step process </a:t>
            </a:r>
            <a:r>
              <a:rPr lang="en-US" sz="1600" dirty="0">
                <a:solidFill>
                  <a:schemeClr val="bg1"/>
                </a:solidFill>
                <a:latin typeface="Arial" pitchFamily="34" charset="0"/>
                <a:cs typeface="Arial" pitchFamily="34" charset="0"/>
              </a:rPr>
              <a:t>that can be used to obtain the soil friction along a side sleeve </a:t>
            </a:r>
            <a:r>
              <a:rPr lang="en-US" sz="2800" dirty="0" smtClean="0">
                <a:solidFill>
                  <a:srgbClr val="007635"/>
                </a:solidFill>
                <a:latin typeface="Arial" pitchFamily="34" charset="0"/>
                <a:cs typeface="Arial" pitchFamily="34" charset="0"/>
              </a:rPr>
              <a:t>f</a:t>
            </a:r>
            <a:r>
              <a:rPr lang="en-US" sz="2800" baseline="-25000" dirty="0" smtClean="0">
                <a:solidFill>
                  <a:srgbClr val="007635"/>
                </a:solidFill>
                <a:latin typeface="Arial" pitchFamily="34" charset="0"/>
                <a:cs typeface="Arial" pitchFamily="34" charset="0"/>
              </a:rPr>
              <a:t>s</a:t>
            </a:r>
            <a:r>
              <a:rPr lang="en-US" sz="1600" dirty="0" smtClean="0">
                <a:solidFill>
                  <a:schemeClr val="bg1"/>
                </a:solidFill>
                <a:latin typeface="Arial" pitchFamily="34" charset="0"/>
                <a:cs typeface="Arial" pitchFamily="34" charset="0"/>
              </a:rPr>
              <a:t>.</a:t>
            </a:r>
          </a:p>
          <a:p>
            <a:pPr fontAlgn="auto">
              <a:spcBef>
                <a:spcPts val="0"/>
              </a:spcBef>
              <a:spcAft>
                <a:spcPts val="0"/>
              </a:spcAft>
              <a:defRPr/>
            </a:pPr>
            <a:r>
              <a:rPr lang="en-US" dirty="0" smtClean="0">
                <a:solidFill>
                  <a:srgbClr val="0562AF"/>
                </a:solidFill>
                <a:latin typeface="Arial" pitchFamily="34" charset="0"/>
                <a:cs typeface="Arial" pitchFamily="34" charset="0"/>
              </a:rPr>
              <a:t>1-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first step</a:t>
            </a:r>
            <a:r>
              <a:rPr lang="en-US" dirty="0">
                <a:solidFill>
                  <a:srgbClr val="0562AF"/>
                </a:solidFill>
                <a:latin typeface="Arial" pitchFamily="34" charset="0"/>
                <a:cs typeface="Arial" pitchFamily="34" charset="0"/>
              </a:rPr>
              <a:t>, the cone resistance is obtained (q</a:t>
            </a:r>
            <a:r>
              <a:rPr lang="en-US" baseline="-25000" dirty="0">
                <a:solidFill>
                  <a:srgbClr val="0562AF"/>
                </a:solidFill>
                <a:latin typeface="Arial" pitchFamily="34" charset="0"/>
                <a:cs typeface="Arial" pitchFamily="34" charset="0"/>
              </a:rPr>
              <a:t>c</a:t>
            </a:r>
            <a:r>
              <a:rPr lang="en-US" dirty="0">
                <a:solidFill>
                  <a:schemeClr val="bg2">
                    <a:lumMod val="60000"/>
                    <a:lumOff val="40000"/>
                  </a:schemeClr>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1000 psi</a:t>
            </a:r>
          </a:p>
          <a:p>
            <a:pPr fontAlgn="auto">
              <a:spcBef>
                <a:spcPts val="0"/>
              </a:spcBef>
              <a:spcAft>
                <a:spcPts val="0"/>
              </a:spcAft>
              <a:defRPr/>
            </a:pPr>
            <a:r>
              <a:rPr lang="en-US" dirty="0" smtClean="0">
                <a:solidFill>
                  <a:srgbClr val="0562AF"/>
                </a:solidFill>
                <a:latin typeface="Arial" pitchFamily="34" charset="0"/>
                <a:cs typeface="Arial" pitchFamily="34" charset="0"/>
              </a:rPr>
              <a:t>2-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second step</a:t>
            </a:r>
            <a:r>
              <a:rPr lang="en-US" dirty="0">
                <a:solidFill>
                  <a:srgbClr val="0562AF"/>
                </a:solidFill>
                <a:latin typeface="Arial" pitchFamily="34" charset="0"/>
                <a:cs typeface="Arial" pitchFamily="34" charset="0"/>
              </a:rPr>
              <a:t>, the cone plus sleeve friction is determined (q</a:t>
            </a:r>
            <a:r>
              <a:rPr lang="en-US" baseline="-25000" dirty="0">
                <a:solidFill>
                  <a:srgbClr val="0562AF"/>
                </a:solidFill>
                <a:latin typeface="Arial" pitchFamily="34" charset="0"/>
                <a:cs typeface="Arial" pitchFamily="34" charset="0"/>
              </a:rPr>
              <a:t>c</a:t>
            </a:r>
            <a:r>
              <a:rPr lang="en-US" dirty="0">
                <a:solidFill>
                  <a:srgbClr val="0562AF"/>
                </a:solidFill>
                <a:latin typeface="Arial" pitchFamily="34" charset="0"/>
                <a:cs typeface="Arial" pitchFamily="34" charset="0"/>
              </a:rPr>
              <a:t> + f</a:t>
            </a:r>
            <a:r>
              <a:rPr lang="en-US" baseline="-25000" dirty="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1440 psi</a:t>
            </a:r>
          </a:p>
          <a:p>
            <a:pPr fontAlgn="auto">
              <a:spcBef>
                <a:spcPts val="0"/>
              </a:spcBef>
              <a:spcAft>
                <a:spcPts val="0"/>
              </a:spcAft>
              <a:defRPr/>
            </a:pPr>
            <a:r>
              <a:rPr lang="en-US" dirty="0" smtClean="0">
                <a:solidFill>
                  <a:srgbClr val="0562AF"/>
                </a:solidFill>
                <a:latin typeface="Arial" pitchFamily="34" charset="0"/>
                <a:cs typeface="Arial" pitchFamily="34" charset="0"/>
              </a:rPr>
              <a:t>3- Subtraction </a:t>
            </a:r>
            <a:r>
              <a:rPr lang="en-US" dirty="0">
                <a:solidFill>
                  <a:srgbClr val="0562AF"/>
                </a:solidFill>
                <a:latin typeface="Arial" pitchFamily="34" charset="0"/>
                <a:cs typeface="Arial" pitchFamily="34" charset="0"/>
              </a:rPr>
              <a:t>gives </a:t>
            </a:r>
            <a:r>
              <a:rPr lang="en-US" b="1" u="sng" dirty="0">
                <a:solidFill>
                  <a:srgbClr val="0562AF"/>
                </a:solidFill>
                <a:latin typeface="Arial" pitchFamily="34" charset="0"/>
                <a:cs typeface="Arial" pitchFamily="34" charset="0"/>
              </a:rPr>
              <a:t>the sleeve </a:t>
            </a:r>
            <a:r>
              <a:rPr lang="en-US" b="1" u="sng" dirty="0" smtClean="0">
                <a:solidFill>
                  <a:srgbClr val="0562AF"/>
                </a:solidFill>
                <a:latin typeface="Arial" pitchFamily="34" charset="0"/>
                <a:cs typeface="Arial" pitchFamily="34" charset="0"/>
              </a:rPr>
              <a:t>friction (</a:t>
            </a:r>
            <a:r>
              <a:rPr lang="en-US" dirty="0" smtClean="0">
                <a:solidFill>
                  <a:srgbClr val="0562AF"/>
                </a:solidFill>
                <a:latin typeface="Arial" pitchFamily="34" charset="0"/>
                <a:cs typeface="Arial" pitchFamily="34" charset="0"/>
              </a:rPr>
              <a:t>f</a:t>
            </a:r>
            <a:r>
              <a:rPr lang="en-US" baseline="-25000" dirty="0" smtClean="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a:t>
            </a:r>
            <a:r>
              <a:rPr lang="en-US" sz="1600" dirty="0" smtClean="0">
                <a:solidFill>
                  <a:schemeClr val="bg2">
                    <a:lumMod val="60000"/>
                    <a:lumOff val="40000"/>
                  </a:schemeClr>
                </a:solidFill>
                <a:latin typeface="Arial" pitchFamily="34" charset="0"/>
                <a:cs typeface="Arial" pitchFamily="34" charset="0"/>
              </a:rPr>
              <a:t> = 440 psi</a:t>
            </a:r>
            <a:endParaRPr lang="en-US" sz="1600" dirty="0">
              <a:solidFill>
                <a:schemeClr val="bg2">
                  <a:lumMod val="60000"/>
                  <a:lumOff val="40000"/>
                </a:schemeClr>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friction ratio </a:t>
            </a:r>
            <a:r>
              <a:rPr lang="en-US" sz="2000" b="1" dirty="0">
                <a:solidFill>
                  <a:schemeClr val="bg1"/>
                </a:solidFill>
                <a:latin typeface="Arial" pitchFamily="34" charset="0"/>
                <a:cs typeface="Arial" pitchFamily="34" charset="0"/>
              </a:rPr>
              <a:t>(FR) </a:t>
            </a:r>
            <a:r>
              <a:rPr lang="en-US" sz="1600" dirty="0">
                <a:solidFill>
                  <a:schemeClr val="bg1"/>
                </a:solidFill>
                <a:latin typeface="Arial" pitchFamily="34" charset="0"/>
                <a:cs typeface="Arial" pitchFamily="34" charset="0"/>
              </a:rPr>
              <a:t>can then be calculated, defined as </a:t>
            </a:r>
            <a:r>
              <a:rPr lang="en-US" sz="2000"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 sleeve friction </a:t>
            </a:r>
            <a:r>
              <a:rPr lang="en-US" sz="2400" dirty="0">
                <a:solidFill>
                  <a:schemeClr val="bg1"/>
                </a:solidFill>
                <a:latin typeface="Arial" pitchFamily="34" charset="0"/>
                <a:cs typeface="Arial" pitchFamily="34" charset="0"/>
              </a:rPr>
              <a:t>(f</a:t>
            </a:r>
            <a:r>
              <a:rPr lang="en-US" sz="2400" baseline="-25000" dirty="0">
                <a:solidFill>
                  <a:schemeClr val="bg1"/>
                </a:solidFill>
                <a:latin typeface="Arial" pitchFamily="34" charset="0"/>
                <a:cs typeface="Arial" pitchFamily="34" charset="0"/>
              </a:rPr>
              <a:t>s</a:t>
            </a:r>
            <a:r>
              <a:rPr lang="en-US" sz="24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divided by cone resistance = </a:t>
            </a:r>
            <a:r>
              <a:rPr lang="en-US" sz="2000" dirty="0" smtClean="0">
                <a:solidFill>
                  <a:schemeClr val="bg1"/>
                </a:solidFill>
                <a:latin typeface="Arial" pitchFamily="34" charset="0"/>
                <a:cs typeface="Arial" pitchFamily="34" charset="0"/>
              </a:rPr>
              <a:t>(f</a:t>
            </a:r>
            <a:r>
              <a:rPr lang="en-US" sz="2000" baseline="-25000" dirty="0" smtClean="0">
                <a:solidFill>
                  <a:schemeClr val="bg1"/>
                </a:solidFill>
                <a:latin typeface="Arial" pitchFamily="34" charset="0"/>
                <a:cs typeface="Arial" pitchFamily="34" charset="0"/>
              </a:rPr>
              <a:t>s</a:t>
            </a:r>
            <a:r>
              <a:rPr lang="en-US" sz="2000" dirty="0" smtClean="0">
                <a:solidFill>
                  <a:schemeClr val="bg1"/>
                </a:solidFill>
                <a:latin typeface="Arial" pitchFamily="34" charset="0"/>
                <a:cs typeface="Arial" pitchFamily="34" charset="0"/>
              </a:rPr>
              <a:t>/q</a:t>
            </a:r>
            <a:r>
              <a:rPr lang="en-US" sz="2000" baseline="-25000" dirty="0" smtClean="0">
                <a:solidFill>
                  <a:schemeClr val="bg1"/>
                </a:solidFill>
                <a:latin typeface="Arial" pitchFamily="34" charset="0"/>
                <a:cs typeface="Arial" pitchFamily="34" charset="0"/>
              </a:rPr>
              <a:t>c </a:t>
            </a:r>
            <a:r>
              <a:rPr lang="en-US" sz="2000" dirty="0" smtClean="0">
                <a:solidFill>
                  <a:schemeClr val="bg1"/>
                </a:solidFill>
                <a:latin typeface="Arial" pitchFamily="34" charset="0"/>
                <a:cs typeface="Arial" pitchFamily="34" charset="0"/>
              </a:rPr>
              <a:t>)x100</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By knowing the friction ratio (</a:t>
            </a:r>
            <a:r>
              <a:rPr lang="en-US"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and cone resistance </a:t>
            </a:r>
            <a:r>
              <a:rPr lang="en-US" sz="2000" dirty="0">
                <a:solidFill>
                  <a:schemeClr val="bg1"/>
                </a:solidFill>
                <a:latin typeface="Arial" pitchFamily="34" charset="0"/>
                <a:cs typeface="Arial" pitchFamily="34" charset="0"/>
              </a:rPr>
              <a:t>q</a:t>
            </a:r>
            <a:r>
              <a:rPr lang="en-US" sz="2000" baseline="-25000" dirty="0">
                <a:solidFill>
                  <a:schemeClr val="bg1"/>
                </a:solidFill>
                <a:latin typeface="Arial" pitchFamily="34" charset="0"/>
                <a:cs typeface="Arial" pitchFamily="34" charset="0"/>
              </a:rPr>
              <a:t>c</a:t>
            </a:r>
            <a:r>
              <a:rPr lang="en-US" sz="1600" dirty="0">
                <a:solidFill>
                  <a:schemeClr val="bg1"/>
                </a:solidFill>
                <a:latin typeface="Arial" pitchFamily="34" charset="0"/>
                <a:cs typeface="Arial" pitchFamily="34" charset="0"/>
              </a:rPr>
              <a:t>, </a:t>
            </a:r>
            <a:r>
              <a:rPr lang="en-US" sz="1600" b="1" u="sng" dirty="0">
                <a:solidFill>
                  <a:schemeClr val="bg1"/>
                </a:solidFill>
                <a:latin typeface="Arial" pitchFamily="34" charset="0"/>
                <a:cs typeface="Arial" pitchFamily="34" charset="0"/>
              </a:rPr>
              <a:t>the type of soil</a:t>
            </a:r>
            <a:r>
              <a:rPr lang="en-US" sz="1600" dirty="0">
                <a:solidFill>
                  <a:schemeClr val="bg1"/>
                </a:solidFill>
                <a:latin typeface="Arial" pitchFamily="34" charset="0"/>
                <a:cs typeface="Arial" pitchFamily="34" charset="0"/>
              </a:rPr>
              <a:t> can be estimated by using Fig. 2.</a:t>
            </a:r>
          </a:p>
        </p:txBody>
      </p:sp>
      <p:pic>
        <p:nvPicPr>
          <p:cNvPr id="37892" name="Picture 4"/>
          <p:cNvPicPr>
            <a:picLocks noChangeAspect="1" noChangeArrowheads="1"/>
          </p:cNvPicPr>
          <p:nvPr/>
        </p:nvPicPr>
        <p:blipFill>
          <a:blip r:embed="rId3" cstate="print"/>
          <a:srcRect/>
          <a:stretch>
            <a:fillRect/>
          </a:stretch>
        </p:blipFill>
        <p:spPr bwMode="auto">
          <a:xfrm>
            <a:off x="107949" y="3742441"/>
            <a:ext cx="4633440" cy="2550925"/>
          </a:xfrm>
          <a:prstGeom prst="rect">
            <a:avLst/>
          </a:prstGeom>
          <a:noFill/>
          <a:ln w="9525">
            <a:noFill/>
            <a:miter lim="800000"/>
            <a:headEnd/>
            <a:tailEnd/>
          </a:ln>
        </p:spPr>
      </p:pic>
      <p:sp>
        <p:nvSpPr>
          <p:cNvPr id="8" name="Rectangle 7"/>
          <p:cNvSpPr/>
          <p:nvPr/>
        </p:nvSpPr>
        <p:spPr>
          <a:xfrm>
            <a:off x="0" y="6326704"/>
            <a:ext cx="9144000" cy="457200"/>
          </a:xfrm>
          <a:prstGeom prst="rect">
            <a:avLst/>
          </a:prstGeom>
        </p:spPr>
        <p:txBody>
          <a:bodyPr>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Test sequence for obtaining the sleeve friction from the Dutch cone penetrometer and an example of the test data plotted versus depth. </a:t>
            </a:r>
          </a:p>
        </p:txBody>
      </p:sp>
      <p:sp>
        <p:nvSpPr>
          <p:cNvPr id="2" name="TextBox 1"/>
          <p:cNvSpPr txBox="1"/>
          <p:nvPr/>
        </p:nvSpPr>
        <p:spPr>
          <a:xfrm>
            <a:off x="4572668" y="5849392"/>
            <a:ext cx="1548822" cy="307777"/>
          </a:xfrm>
          <a:prstGeom prst="rect">
            <a:avLst/>
          </a:prstGeom>
          <a:noFill/>
        </p:spPr>
        <p:txBody>
          <a:bodyPr wrap="none" rtlCol="0">
            <a:spAutoFit/>
          </a:bodyPr>
          <a:lstStyle/>
          <a:p>
            <a:r>
              <a:rPr lang="en-US" sz="1400" dirty="0" smtClean="0">
                <a:solidFill>
                  <a:srgbClr val="005EA4"/>
                </a:solidFill>
              </a:rPr>
              <a:t>Cone Resistance</a:t>
            </a:r>
            <a:endParaRPr lang="en-US" sz="1400" dirty="0">
              <a:solidFill>
                <a:srgbClr val="005EA4"/>
              </a:solidFill>
            </a:endParaRPr>
          </a:p>
        </p:txBody>
      </p:sp>
      <p:sp>
        <p:nvSpPr>
          <p:cNvPr id="7" name="TextBox 6"/>
          <p:cNvSpPr txBox="1"/>
          <p:nvPr/>
        </p:nvSpPr>
        <p:spPr>
          <a:xfrm>
            <a:off x="6201218" y="5863040"/>
            <a:ext cx="1707519" cy="307777"/>
          </a:xfrm>
          <a:prstGeom prst="rect">
            <a:avLst/>
          </a:prstGeom>
          <a:noFill/>
        </p:spPr>
        <p:txBody>
          <a:bodyPr wrap="none" rtlCol="0">
            <a:spAutoFit/>
          </a:bodyPr>
          <a:lstStyle/>
          <a:p>
            <a:r>
              <a:rPr lang="en-US" sz="1400" dirty="0" smtClean="0">
                <a:solidFill>
                  <a:srgbClr val="FF0000"/>
                </a:solidFill>
              </a:rPr>
              <a:t>Friction Resistance</a:t>
            </a:r>
            <a:endParaRPr lang="en-US" sz="1400" dirty="0">
              <a:solidFill>
                <a:srgbClr val="FF0000"/>
              </a:solidFill>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193" y="3538132"/>
            <a:ext cx="4536282" cy="238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81032" y="5863040"/>
            <a:ext cx="1239442" cy="307777"/>
          </a:xfrm>
          <a:prstGeom prst="rect">
            <a:avLst/>
          </a:prstGeom>
          <a:noFill/>
        </p:spPr>
        <p:txBody>
          <a:bodyPr wrap="none" rtlCol="0">
            <a:spAutoFit/>
          </a:bodyPr>
          <a:lstStyle/>
          <a:p>
            <a:r>
              <a:rPr lang="en-US" sz="1400" dirty="0" smtClean="0">
                <a:solidFill>
                  <a:srgbClr val="007635"/>
                </a:solidFill>
              </a:rPr>
              <a:t>Friction Ratio</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63" y="112979"/>
            <a:ext cx="8975725"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8916" name="Rectangle 5"/>
          <p:cNvSpPr>
            <a:spLocks noChangeArrowheads="1"/>
          </p:cNvSpPr>
          <p:nvPr/>
        </p:nvSpPr>
        <p:spPr bwMode="auto">
          <a:xfrm>
            <a:off x="179388" y="1075472"/>
            <a:ext cx="3622675" cy="4585871"/>
          </a:xfrm>
          <a:prstGeom prst="rect">
            <a:avLst/>
          </a:prstGeom>
          <a:noFill/>
          <a:ln w="9525">
            <a:noFill/>
            <a:miter lim="800000"/>
            <a:headEnd/>
            <a:tailEnd/>
          </a:ln>
        </p:spPr>
        <p:txBody>
          <a:bodyPr>
            <a:spAutoFit/>
          </a:bodyPr>
          <a:lstStyle/>
          <a:p>
            <a:r>
              <a:rPr lang="en-US" sz="1600" b="1" dirty="0">
                <a:solidFill>
                  <a:schemeClr val="bg1"/>
                </a:solidFill>
              </a:rPr>
              <a:t>Figure 2:  </a:t>
            </a:r>
            <a:r>
              <a:rPr lang="en-US" sz="1600" dirty="0">
                <a:solidFill>
                  <a:schemeClr val="bg1"/>
                </a:solidFill>
              </a:rPr>
              <a:t>Guide for estimating </a:t>
            </a:r>
            <a:r>
              <a:rPr lang="en-US" sz="1600" u="sng" dirty="0">
                <a:solidFill>
                  <a:schemeClr val="bg1"/>
                </a:solidFill>
              </a:rPr>
              <a:t>soil type</a:t>
            </a:r>
            <a:r>
              <a:rPr lang="en-US" sz="1600" dirty="0">
                <a:solidFill>
                  <a:schemeClr val="bg1"/>
                </a:solidFill>
              </a:rPr>
              <a:t> from Dutch mantle cone </a:t>
            </a:r>
          </a:p>
          <a:p>
            <a:endParaRPr lang="en-US" sz="1600" dirty="0">
              <a:solidFill>
                <a:schemeClr val="bg1"/>
              </a:solidFill>
            </a:endParaRPr>
          </a:p>
          <a:p>
            <a:endParaRPr lang="en-US" sz="1600" dirty="0">
              <a:solidFill>
                <a:schemeClr val="bg1"/>
              </a:solidFill>
            </a:endParaRPr>
          </a:p>
          <a:p>
            <a:r>
              <a:rPr lang="en-US" sz="1600" b="1" u="sng" dirty="0">
                <a:solidFill>
                  <a:schemeClr val="bg1"/>
                </a:solidFill>
              </a:rPr>
              <a:t>Steps:</a:t>
            </a:r>
          </a:p>
          <a:p>
            <a:endParaRPr lang="en-US" sz="1600" dirty="0">
              <a:solidFill>
                <a:schemeClr val="bg1"/>
              </a:solidFill>
            </a:endParaRPr>
          </a:p>
          <a:p>
            <a:r>
              <a:rPr lang="en-US" sz="1600" dirty="0" smtClean="0">
                <a:solidFill>
                  <a:schemeClr val="bg1"/>
                </a:solidFill>
              </a:rPr>
              <a:t>1- Enter </a:t>
            </a:r>
            <a:r>
              <a:rPr lang="en-US" sz="1600" dirty="0">
                <a:solidFill>
                  <a:schemeClr val="bg1"/>
                </a:solidFill>
              </a:rPr>
              <a:t>chart with cone resistance </a:t>
            </a:r>
            <a:r>
              <a:rPr lang="en-US" sz="1600" i="1" dirty="0">
                <a:solidFill>
                  <a:schemeClr val="bg1"/>
                </a:solidFill>
              </a:rPr>
              <a:t>q</a:t>
            </a:r>
            <a:r>
              <a:rPr lang="en-US" sz="1600" i="1" baseline="-25000" dirty="0">
                <a:solidFill>
                  <a:schemeClr val="bg1"/>
                </a:solidFill>
              </a:rPr>
              <a:t>c</a:t>
            </a:r>
            <a:r>
              <a:rPr lang="en-US" sz="1600" i="1" dirty="0">
                <a:solidFill>
                  <a:schemeClr val="bg1"/>
                </a:solidFill>
              </a:rPr>
              <a:t> and friction ratio </a:t>
            </a:r>
          </a:p>
          <a:p>
            <a:endParaRPr lang="en-US" sz="1600" i="1" dirty="0">
              <a:solidFill>
                <a:schemeClr val="bg1"/>
              </a:solidFill>
            </a:endParaRPr>
          </a:p>
          <a:p>
            <a:r>
              <a:rPr lang="en-US" sz="1600" i="1" dirty="0" smtClean="0">
                <a:solidFill>
                  <a:schemeClr val="bg1"/>
                </a:solidFill>
              </a:rPr>
              <a:t>2- FR </a:t>
            </a:r>
            <a:r>
              <a:rPr lang="en-US" sz="1600" i="1" dirty="0">
                <a:solidFill>
                  <a:schemeClr val="bg1"/>
                </a:solidFill>
              </a:rPr>
              <a:t>= sleeve friction divided by cone resistance = </a:t>
            </a:r>
            <a:r>
              <a:rPr lang="en-US" sz="2000" i="1" dirty="0" smtClean="0">
                <a:solidFill>
                  <a:srgbClr val="C00000"/>
                </a:solidFill>
              </a:rPr>
              <a:t>(f</a:t>
            </a:r>
            <a:r>
              <a:rPr lang="en-US" sz="2000" i="1" baseline="-25000" dirty="0" smtClean="0">
                <a:solidFill>
                  <a:srgbClr val="C00000"/>
                </a:solidFill>
              </a:rPr>
              <a:t>s </a:t>
            </a:r>
            <a:r>
              <a:rPr lang="en-US" sz="2000" i="1" dirty="0">
                <a:solidFill>
                  <a:srgbClr val="C00000"/>
                </a:solidFill>
              </a:rPr>
              <a:t>/ </a:t>
            </a:r>
            <a:r>
              <a:rPr lang="en-US" sz="2000" i="1" dirty="0" smtClean="0">
                <a:solidFill>
                  <a:srgbClr val="C00000"/>
                </a:solidFill>
              </a:rPr>
              <a:t>q</a:t>
            </a:r>
            <a:r>
              <a:rPr lang="en-US" sz="2000" i="1" baseline="-25000" dirty="0" smtClean="0">
                <a:solidFill>
                  <a:srgbClr val="C00000"/>
                </a:solidFill>
              </a:rPr>
              <a:t>c</a:t>
            </a:r>
            <a:r>
              <a:rPr lang="en-US" sz="2000" i="1" dirty="0" smtClean="0">
                <a:solidFill>
                  <a:srgbClr val="C00000"/>
                </a:solidFill>
              </a:rPr>
              <a:t>)x100.</a:t>
            </a:r>
            <a:endParaRPr lang="en-US" sz="2000" i="1" dirty="0">
              <a:solidFill>
                <a:srgbClr val="C00000"/>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r>
              <a:rPr lang="en-US" sz="1600" i="1" dirty="0">
                <a:solidFill>
                  <a:schemeClr val="bg1"/>
                </a:solidFill>
              </a:rPr>
              <a:t>(From Schmertmann, 1977)</a:t>
            </a:r>
            <a:endParaRPr lang="en-US" sz="1600" dirty="0">
              <a:solidFill>
                <a:schemeClr val="bg1"/>
              </a:solidFill>
            </a:endParaRPr>
          </a:p>
        </p:txBody>
      </p:sp>
      <p:grpSp>
        <p:nvGrpSpPr>
          <p:cNvPr id="6" name="Group 5"/>
          <p:cNvGrpSpPr/>
          <p:nvPr/>
        </p:nvGrpSpPr>
        <p:grpSpPr>
          <a:xfrm>
            <a:off x="3726261" y="631785"/>
            <a:ext cx="5349382" cy="6103383"/>
            <a:chOff x="3971925" y="754617"/>
            <a:chExt cx="4640263" cy="5294313"/>
          </a:xfrm>
        </p:grpSpPr>
        <p:pic>
          <p:nvPicPr>
            <p:cNvPr id="38915" name="Picture 2"/>
            <p:cNvPicPr>
              <a:picLocks noChangeAspect="1" noChangeArrowheads="1"/>
            </p:cNvPicPr>
            <p:nvPr/>
          </p:nvPicPr>
          <p:blipFill>
            <a:blip r:embed="rId3" cstate="print"/>
            <a:srcRect t="1469"/>
            <a:stretch>
              <a:fillRect/>
            </a:stretch>
          </p:blipFill>
          <p:spPr bwMode="auto">
            <a:xfrm>
              <a:off x="3971925" y="754617"/>
              <a:ext cx="4640263" cy="5294313"/>
            </a:xfrm>
            <a:prstGeom prst="rect">
              <a:avLst/>
            </a:prstGeom>
            <a:noFill/>
            <a:ln w="9525">
              <a:noFill/>
              <a:miter lim="800000"/>
              <a:headEnd/>
              <a:tailEnd/>
            </a:ln>
          </p:spPr>
        </p:pic>
        <p:sp>
          <p:nvSpPr>
            <p:cNvPr id="7" name="Rectangle 6"/>
            <p:cNvSpPr/>
            <p:nvPr/>
          </p:nvSpPr>
          <p:spPr>
            <a:xfrm>
              <a:off x="4103688" y="2018267"/>
              <a:ext cx="312737" cy="245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1" name="Straight Arrow Connector 10"/>
            <p:cNvCxnSpPr/>
            <p:nvPr/>
          </p:nvCxnSpPr>
          <p:spPr>
            <a:xfrm>
              <a:off x="4724400" y="3154917"/>
              <a:ext cx="13716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838701" y="4410629"/>
              <a:ext cx="2514600"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19800" y="3078717"/>
              <a:ext cx="152400" cy="152400"/>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8" name="Rectangle 7"/>
          <p:cNvSpPr/>
          <p:nvPr/>
        </p:nvSpPr>
        <p:spPr>
          <a:xfrm>
            <a:off x="4421541" y="6447724"/>
            <a:ext cx="1223412" cy="369332"/>
          </a:xfrm>
          <a:prstGeom prst="rect">
            <a:avLst/>
          </a:prstGeom>
        </p:spPr>
        <p:txBody>
          <a:bodyPr wrap="none">
            <a:spAutoFit/>
          </a:bodyPr>
          <a:lstStyle/>
          <a:p>
            <a:r>
              <a:rPr lang="en-US" b="1" dirty="0">
                <a:solidFill>
                  <a:schemeClr val="bg1"/>
                </a:solidFill>
              </a:rPr>
              <a:t>Figure 2: </a:t>
            </a:r>
            <a:endParaRPr lang="en-US" dirty="0"/>
          </a:p>
        </p:txBody>
      </p:sp>
      <p:sp>
        <p:nvSpPr>
          <p:cNvPr id="9" name="Rectangle 8"/>
          <p:cNvSpPr/>
          <p:nvPr/>
        </p:nvSpPr>
        <p:spPr>
          <a:xfrm>
            <a:off x="5950424" y="2838734"/>
            <a:ext cx="941695" cy="36849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755355" y="1401886"/>
            <a:ext cx="548548" cy="584775"/>
          </a:xfrm>
          <a:prstGeom prst="rect">
            <a:avLst/>
          </a:prstGeom>
        </p:spPr>
        <p:txBody>
          <a:bodyPr wrap="none">
            <a:spAutoFit/>
          </a:bodyPr>
          <a:lstStyle/>
          <a:p>
            <a:r>
              <a:rPr lang="en-US" sz="3200" i="1" dirty="0">
                <a:solidFill>
                  <a:srgbClr val="C00000"/>
                </a:solidFill>
              </a:rPr>
              <a:t>q</a:t>
            </a:r>
            <a:r>
              <a:rPr lang="en-US" sz="3200" i="1" baseline="-25000" dirty="0">
                <a:solidFill>
                  <a:srgbClr val="C00000"/>
                </a:solidFill>
              </a:rPr>
              <a:t>c</a:t>
            </a:r>
            <a:endParaRPr lang="en-US" sz="3200" dirty="0"/>
          </a:p>
        </p:txBody>
      </p:sp>
      <p:sp>
        <p:nvSpPr>
          <p:cNvPr id="16" name="Rectangle 15"/>
          <p:cNvSpPr/>
          <p:nvPr/>
        </p:nvSpPr>
        <p:spPr>
          <a:xfrm>
            <a:off x="7715480" y="6457890"/>
            <a:ext cx="527709" cy="400110"/>
          </a:xfrm>
          <a:prstGeom prst="rect">
            <a:avLst/>
          </a:prstGeom>
        </p:spPr>
        <p:txBody>
          <a:bodyPr wrap="none">
            <a:spAutoFit/>
          </a:bodyPr>
          <a:lstStyle/>
          <a:p>
            <a:r>
              <a:rPr lang="en-US" sz="2000" i="1" dirty="0" smtClean="0">
                <a:solidFill>
                  <a:srgbClr val="C00000"/>
                </a:solidFill>
              </a:rPr>
              <a:t>FR</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0" name="Picture 8" descr="http://www.aquasurveyinc.com/images/misc/SPI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63000" y="4616132"/>
            <a:ext cx="2995313" cy="2139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srcRect l="69661" t="11901" r="1059" b="5902"/>
          <a:stretch/>
        </p:blipFill>
        <p:spPr bwMode="auto">
          <a:xfrm>
            <a:off x="7539189" y="3479450"/>
            <a:ext cx="1604811" cy="3378549"/>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1948" t="16194" r="71856" b="7774"/>
          <a:stretch/>
        </p:blipFill>
        <p:spPr bwMode="auto">
          <a:xfrm>
            <a:off x="5394960" y="144081"/>
            <a:ext cx="1554480" cy="3383280"/>
          </a:xfrm>
          <a:prstGeom prst="rect">
            <a:avLst/>
          </a:prstGeom>
          <a:noFill/>
          <a:ln w="9525">
            <a:noFill/>
            <a:miter lim="800000"/>
            <a:headEnd/>
            <a:tailEnd/>
          </a:ln>
        </p:spPr>
      </p:pic>
      <p:sp>
        <p:nvSpPr>
          <p:cNvPr id="4" name="Rectangle 2"/>
          <p:cNvSpPr>
            <a:spLocks noChangeArrowheads="1"/>
          </p:cNvSpPr>
          <p:nvPr/>
        </p:nvSpPr>
        <p:spPr bwMode="auto">
          <a:xfrm>
            <a:off x="97455" y="263086"/>
            <a:ext cx="4815739" cy="461665"/>
          </a:xfrm>
          <a:prstGeom prst="rect">
            <a:avLst/>
          </a:prstGeom>
          <a:noFill/>
          <a:ln w="9525">
            <a:noFill/>
            <a:miter lim="800000"/>
            <a:headEnd/>
            <a:tailEnd/>
          </a:ln>
          <a:effectLst/>
        </p:spPr>
        <p:txBody>
          <a:bodyPr wrap="square"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9939" name="Rectangle 9"/>
          <p:cNvSpPr>
            <a:spLocks noChangeArrowheads="1"/>
          </p:cNvSpPr>
          <p:nvPr/>
        </p:nvSpPr>
        <p:spPr bwMode="auto">
          <a:xfrm>
            <a:off x="206991" y="951912"/>
            <a:ext cx="5661545" cy="5632311"/>
          </a:xfrm>
          <a:prstGeom prst="rect">
            <a:avLst/>
          </a:prstGeom>
          <a:noFill/>
          <a:ln w="9525">
            <a:noFill/>
            <a:miter lim="800000"/>
            <a:headEnd/>
            <a:tailEnd/>
          </a:ln>
        </p:spPr>
        <p:txBody>
          <a:bodyPr wrap="square">
            <a:spAutoFit/>
          </a:bodyPr>
          <a:lstStyle/>
          <a:p>
            <a:r>
              <a:rPr lang="en-US" b="1" dirty="0">
                <a:solidFill>
                  <a:schemeClr val="bg1"/>
                </a:solidFill>
                <a:latin typeface="Book Antiqua" pitchFamily="18" charset="0"/>
              </a:rPr>
              <a:t>Other Cone Penetrometers</a:t>
            </a:r>
            <a:r>
              <a:rPr lang="en-US" b="1" dirty="0" smtClean="0">
                <a:solidFill>
                  <a:schemeClr val="bg1"/>
                </a:solidFill>
                <a:latin typeface="Book Antiqua" pitchFamily="18" charset="0"/>
              </a:rPr>
              <a:t>.</a:t>
            </a:r>
          </a:p>
          <a:p>
            <a:r>
              <a:rPr lang="en-US" b="1" dirty="0" smtClean="0">
                <a:solidFill>
                  <a:schemeClr val="bg1"/>
                </a:solidFill>
                <a:latin typeface="Book Antiqua" pitchFamily="18" charset="0"/>
              </a:rPr>
              <a:t> </a:t>
            </a:r>
            <a:endParaRPr lang="en-US" b="1" dirty="0">
              <a:solidFill>
                <a:schemeClr val="bg1"/>
              </a:solidFill>
              <a:latin typeface="Book Antiqua" pitchFamily="18" charset="0"/>
            </a:endParaRPr>
          </a:p>
          <a:p>
            <a:r>
              <a:rPr lang="en-US" b="1" dirty="0">
                <a:solidFill>
                  <a:schemeClr val="bg1"/>
                </a:solidFill>
                <a:latin typeface="Book Antiqua" pitchFamily="18" charset="0"/>
              </a:rPr>
              <a:t>Besides the mechanical cone, there are other types of cone penetrometers, such as:</a:t>
            </a:r>
          </a:p>
          <a:p>
            <a:endParaRPr lang="en-US" dirty="0">
              <a:solidFill>
                <a:schemeClr val="bg1"/>
              </a:solidFill>
              <a:latin typeface="Book Antiqua" pitchFamily="18" charset="0"/>
            </a:endParaRPr>
          </a:p>
          <a:p>
            <a:r>
              <a:rPr lang="en-US" b="1" u="sng" dirty="0">
                <a:solidFill>
                  <a:srgbClr val="FF0000"/>
                </a:solidFill>
                <a:latin typeface="Book Antiqua" pitchFamily="18" charset="0"/>
              </a:rPr>
              <a:t>Electric cone</a:t>
            </a:r>
            <a:r>
              <a:rPr lang="en-US" dirty="0">
                <a:solidFill>
                  <a:srgbClr val="FF0000"/>
                </a:solidFill>
                <a:latin typeface="Book Antiqua" pitchFamily="18" charset="0"/>
              </a:rPr>
              <a:t>. A cone penetrometer </a:t>
            </a:r>
            <a:r>
              <a:rPr lang="en-US" dirty="0" smtClean="0">
                <a:solidFill>
                  <a:srgbClr val="FF0000"/>
                </a:solidFill>
                <a:latin typeface="Book Antiqua" pitchFamily="18" charset="0"/>
              </a:rPr>
              <a:t>that</a:t>
            </a:r>
          </a:p>
          <a:p>
            <a:r>
              <a:rPr lang="en-US" dirty="0" smtClean="0">
                <a:solidFill>
                  <a:srgbClr val="FF0000"/>
                </a:solidFill>
                <a:latin typeface="Book Antiqua" pitchFamily="18" charset="0"/>
              </a:rPr>
              <a:t>uses </a:t>
            </a:r>
            <a:r>
              <a:rPr lang="en-US" dirty="0">
                <a:solidFill>
                  <a:srgbClr val="FF0000"/>
                </a:solidFill>
                <a:latin typeface="Book Antiqua" pitchFamily="18" charset="0"/>
              </a:rPr>
              <a:t>electric-force transducers built into the apparatus for measuring cone resistance </a:t>
            </a:r>
            <a:endParaRPr lang="en-US" dirty="0" smtClean="0">
              <a:solidFill>
                <a:srgbClr val="FF0000"/>
              </a:solidFill>
              <a:latin typeface="Book Antiqua" pitchFamily="18" charset="0"/>
            </a:endParaRPr>
          </a:p>
          <a:p>
            <a:r>
              <a:rPr lang="en-US" dirty="0" smtClean="0">
                <a:solidFill>
                  <a:srgbClr val="FF0000"/>
                </a:solidFill>
                <a:latin typeface="Book Antiqua" pitchFamily="18" charset="0"/>
              </a:rPr>
              <a:t>and </a:t>
            </a:r>
            <a:r>
              <a:rPr lang="en-US" dirty="0">
                <a:solidFill>
                  <a:srgbClr val="FF0000"/>
                </a:solidFill>
                <a:latin typeface="Book Antiqua" pitchFamily="18" charset="0"/>
              </a:rPr>
              <a:t>friction resistance.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rgbClr val="007635"/>
                </a:solidFill>
                <a:latin typeface="Book Antiqua" pitchFamily="18" charset="0"/>
              </a:rPr>
              <a:t>Piezocone</a:t>
            </a:r>
            <a:r>
              <a:rPr lang="en-US" dirty="0">
                <a:solidFill>
                  <a:srgbClr val="007635"/>
                </a:solidFill>
                <a:latin typeface="Book Antiqua" pitchFamily="18" charset="0"/>
              </a:rPr>
              <a:t>. A cone penetrometer with the additional capability </a:t>
            </a:r>
            <a:r>
              <a:rPr lang="en-US" b="1" u="sng" dirty="0">
                <a:solidFill>
                  <a:srgbClr val="007635"/>
                </a:solidFill>
                <a:latin typeface="Book Antiqua" pitchFamily="18" charset="0"/>
              </a:rPr>
              <a:t>of measuring pore water pressure</a:t>
            </a:r>
            <a:r>
              <a:rPr lang="en-US" dirty="0">
                <a:solidFill>
                  <a:srgbClr val="007635"/>
                </a:solidFill>
                <a:latin typeface="Book Antiqua" pitchFamily="18" charset="0"/>
              </a:rPr>
              <a:t> generated during the penetration of the cone.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chemeClr val="accent6">
                    <a:lumMod val="50000"/>
                  </a:schemeClr>
                </a:solidFill>
                <a:latin typeface="Book Antiqua" pitchFamily="18" charset="0"/>
              </a:rPr>
              <a:t>Special devices</a:t>
            </a:r>
            <a:r>
              <a:rPr lang="en-US" dirty="0">
                <a:solidFill>
                  <a:schemeClr val="accent6">
                    <a:lumMod val="50000"/>
                  </a:schemeClr>
                </a:solidFill>
                <a:latin typeface="Book Antiqua" pitchFamily="18" charset="0"/>
              </a:rPr>
              <a:t>. The cone can even </a:t>
            </a:r>
            <a:r>
              <a:rPr lang="en-US" dirty="0" smtClean="0">
                <a:solidFill>
                  <a:schemeClr val="accent6">
                    <a:lumMod val="50000"/>
                  </a:schemeClr>
                </a:solidFill>
                <a:latin typeface="Book Antiqua" pitchFamily="18" charset="0"/>
              </a:rPr>
              <a:t>be</a:t>
            </a:r>
          </a:p>
          <a:p>
            <a:r>
              <a:rPr lang="en-US" dirty="0" smtClean="0">
                <a:solidFill>
                  <a:schemeClr val="accent6">
                    <a:lumMod val="50000"/>
                  </a:schemeClr>
                </a:solidFill>
                <a:latin typeface="Book Antiqua" pitchFamily="18" charset="0"/>
              </a:rPr>
              <a:t>equipped </a:t>
            </a:r>
            <a:r>
              <a:rPr lang="en-US" dirty="0">
                <a:solidFill>
                  <a:schemeClr val="accent6">
                    <a:lumMod val="50000"/>
                  </a:schemeClr>
                </a:solidFill>
                <a:latin typeface="Book Antiqua" pitchFamily="18" charset="0"/>
              </a:rPr>
              <a:t>with a </a:t>
            </a:r>
            <a:r>
              <a:rPr lang="en-US" u="sng" dirty="0">
                <a:solidFill>
                  <a:schemeClr val="accent6">
                    <a:lumMod val="50000"/>
                  </a:schemeClr>
                </a:solidFill>
                <a:latin typeface="Book Antiqua" pitchFamily="18" charset="0"/>
              </a:rPr>
              <a:t>video camera </a:t>
            </a:r>
            <a:r>
              <a:rPr lang="en-US" dirty="0">
                <a:solidFill>
                  <a:schemeClr val="accent6">
                    <a:lumMod val="50000"/>
                  </a:schemeClr>
                </a:solidFill>
                <a:latin typeface="Book Antiqua" pitchFamily="18" charset="0"/>
              </a:rPr>
              <a:t>to </a:t>
            </a:r>
            <a:r>
              <a:rPr lang="en-US" dirty="0" smtClean="0">
                <a:solidFill>
                  <a:schemeClr val="accent6">
                    <a:lumMod val="50000"/>
                  </a:schemeClr>
                </a:solidFill>
                <a:latin typeface="Book Antiqua" pitchFamily="18" charset="0"/>
              </a:rPr>
              <a:t>enable</a:t>
            </a:r>
          </a:p>
          <a:p>
            <a:r>
              <a:rPr lang="en-US" dirty="0" smtClean="0">
                <a:solidFill>
                  <a:schemeClr val="accent6">
                    <a:lumMod val="50000"/>
                  </a:schemeClr>
                </a:solidFill>
                <a:latin typeface="Book Antiqua" pitchFamily="18" charset="0"/>
              </a:rPr>
              <a:t>the type </a:t>
            </a:r>
            <a:r>
              <a:rPr lang="en-US" dirty="0">
                <a:solidFill>
                  <a:schemeClr val="accent6">
                    <a:lumMod val="50000"/>
                  </a:schemeClr>
                </a:solidFill>
                <a:latin typeface="Book Antiqua" pitchFamily="18" charset="0"/>
              </a:rPr>
              <a:t>of soil to be viewed during the </a:t>
            </a:r>
            <a:endParaRPr lang="en-US" dirty="0" smtClean="0">
              <a:solidFill>
                <a:schemeClr val="accent6">
                  <a:lumMod val="50000"/>
                </a:schemeClr>
              </a:solidFill>
              <a:latin typeface="Book Antiqua" pitchFamily="18" charset="0"/>
            </a:endParaRPr>
          </a:p>
          <a:p>
            <a:r>
              <a:rPr lang="en-US" dirty="0" smtClean="0">
                <a:solidFill>
                  <a:schemeClr val="accent6">
                    <a:lumMod val="50000"/>
                  </a:schemeClr>
                </a:solidFill>
                <a:latin typeface="Book Antiqua" pitchFamily="18" charset="0"/>
              </a:rPr>
              <a:t>test </a:t>
            </a:r>
            <a:r>
              <a:rPr lang="en-US" dirty="0">
                <a:solidFill>
                  <a:schemeClr val="accent6">
                    <a:lumMod val="50000"/>
                  </a:schemeClr>
                </a:solidFill>
                <a:latin typeface="Book Antiqua" pitchFamily="18" charset="0"/>
              </a:rPr>
              <a:t>(Raschke and Hryciw, 1997).</a:t>
            </a:r>
          </a:p>
        </p:txBody>
      </p:sp>
      <p:pic>
        <p:nvPicPr>
          <p:cNvPr id="8198" name="Picture 6" descr="http://www.myv-sg.com/fotos/big/MCPT.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512" t="19431" r="10501" b="1251"/>
          <a:stretch/>
        </p:blipFill>
        <p:spPr bwMode="auto">
          <a:xfrm>
            <a:off x="6949440" y="178831"/>
            <a:ext cx="2194560" cy="256032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008728" y="4176215"/>
            <a:ext cx="3530781" cy="1733266"/>
          </a:xfrm>
          <a:custGeom>
            <a:avLst/>
            <a:gdLst>
              <a:gd name="connsiteX0" fmla="*/ 0 w 3977825"/>
              <a:gd name="connsiteY0" fmla="*/ 65262 h 1798528"/>
              <a:gd name="connsiteX1" fmla="*/ 1965278 w 3977825"/>
              <a:gd name="connsiteY1" fmla="*/ 24319 h 1798528"/>
              <a:gd name="connsiteX2" fmla="*/ 3930556 w 3977825"/>
              <a:gd name="connsiteY2" fmla="*/ 392808 h 1798528"/>
              <a:gd name="connsiteX3" fmla="*/ 3411941 w 3977825"/>
              <a:gd name="connsiteY3" fmla="*/ 1798528 h 1798528"/>
              <a:gd name="connsiteX4" fmla="*/ 3411941 w 3977825"/>
              <a:gd name="connsiteY4" fmla="*/ 1798528 h 1798528"/>
              <a:gd name="connsiteX0" fmla="*/ 0 w 3411941"/>
              <a:gd name="connsiteY0" fmla="*/ 169346 h 1902612"/>
              <a:gd name="connsiteX1" fmla="*/ 1965278 w 3411941"/>
              <a:gd name="connsiteY1" fmla="*/ 128403 h 1902612"/>
              <a:gd name="connsiteX2" fmla="*/ 3411941 w 3411941"/>
              <a:gd name="connsiteY2" fmla="*/ 1902612 h 1902612"/>
              <a:gd name="connsiteX3" fmla="*/ 3411941 w 3411941"/>
              <a:gd name="connsiteY3" fmla="*/ 1902612 h 1902612"/>
              <a:gd name="connsiteX0" fmla="*/ 0 w 3411941"/>
              <a:gd name="connsiteY0" fmla="*/ 0 h 1733266"/>
              <a:gd name="connsiteX1" fmla="*/ 3411941 w 3411941"/>
              <a:gd name="connsiteY1" fmla="*/ 1733266 h 1733266"/>
              <a:gd name="connsiteX2" fmla="*/ 3411941 w 3411941"/>
              <a:gd name="connsiteY2" fmla="*/ 1733266 h 1733266"/>
              <a:gd name="connsiteX0" fmla="*/ 0 w 3411941"/>
              <a:gd name="connsiteY0" fmla="*/ 0 h 1733266"/>
              <a:gd name="connsiteX1" fmla="*/ 3411941 w 3411941"/>
              <a:gd name="connsiteY1" fmla="*/ 1733266 h 1733266"/>
              <a:gd name="connsiteX2" fmla="*/ 3411941 w 3411941"/>
              <a:gd name="connsiteY2" fmla="*/ 1733266 h 1733266"/>
              <a:gd name="connsiteX0" fmla="*/ 0 w 3530781"/>
              <a:gd name="connsiteY0" fmla="*/ 0 h 1733266"/>
              <a:gd name="connsiteX1" fmla="*/ 3411941 w 3530781"/>
              <a:gd name="connsiteY1" fmla="*/ 1733266 h 1733266"/>
              <a:gd name="connsiteX2" fmla="*/ 3411941 w 3530781"/>
              <a:gd name="connsiteY2" fmla="*/ 1733266 h 1733266"/>
            </a:gdLst>
            <a:ahLst/>
            <a:cxnLst>
              <a:cxn ang="0">
                <a:pos x="connsiteX0" y="connsiteY0"/>
              </a:cxn>
              <a:cxn ang="0">
                <a:pos x="connsiteX1" y="connsiteY1"/>
              </a:cxn>
              <a:cxn ang="0">
                <a:pos x="connsiteX2" y="connsiteY2"/>
              </a:cxn>
            </a:cxnLst>
            <a:rect l="l" t="t" r="r" b="b"/>
            <a:pathLst>
              <a:path w="3530781" h="1733266">
                <a:moveTo>
                  <a:pt x="0" y="0"/>
                </a:moveTo>
                <a:cubicBezTo>
                  <a:pt x="2283725" y="72788"/>
                  <a:pt x="4007893" y="145577"/>
                  <a:pt x="3411941" y="1733266"/>
                </a:cubicBezTo>
                <a:lnTo>
                  <a:pt x="3411941" y="1733266"/>
                </a:lnTo>
              </a:path>
            </a:pathLst>
          </a:custGeom>
          <a:noFill/>
          <a:ln w="31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1316" y="5255327"/>
            <a:ext cx="8953500" cy="764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itchFamily="34" charset="0"/>
                <a:cs typeface="Arial" pitchFamily="34" charset="0"/>
              </a:rPr>
              <a:t>Because of these factors, in the United States, the CPT is used less frequently than the SPT</a:t>
            </a:r>
            <a:r>
              <a:rPr lang="en-US" b="1" dirty="0" smtClean="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p:txBody>
      </p:sp>
      <p:sp>
        <p:nvSpPr>
          <p:cNvPr id="12290" name="Rectangle 2"/>
          <p:cNvSpPr>
            <a:spLocks noChangeArrowheads="1"/>
          </p:cNvSpPr>
          <p:nvPr/>
        </p:nvSpPr>
        <p:spPr bwMode="auto">
          <a:xfrm>
            <a:off x="152400" y="200909"/>
            <a:ext cx="8737600" cy="461665"/>
          </a:xfrm>
          <a:prstGeom prst="rect">
            <a:avLst/>
          </a:prstGeom>
          <a:noFill/>
          <a:ln w="9525">
            <a:noFill/>
            <a:miter lim="800000"/>
            <a:headEnd/>
            <a:tailEnd/>
          </a:ln>
          <a:effectLst/>
        </p:spPr>
        <p:txBody>
          <a:bodyPr anchor="ctr">
            <a:spAutoFit/>
          </a:bodyPr>
          <a:lstStyle/>
          <a:p>
            <a:r>
              <a:rPr lang="en-US" sz="2400" u="sng" dirty="0">
                <a:solidFill>
                  <a:schemeClr val="bg1"/>
                </a:solidFill>
              </a:rPr>
              <a:t>Cone Penetration Test  (CPT )</a:t>
            </a:r>
          </a:p>
        </p:txBody>
      </p:sp>
      <p:sp>
        <p:nvSpPr>
          <p:cNvPr id="5" name="Rectangle 4"/>
          <p:cNvSpPr/>
          <p:nvPr/>
        </p:nvSpPr>
        <p:spPr>
          <a:xfrm>
            <a:off x="228600" y="854122"/>
            <a:ext cx="8915400" cy="4401205"/>
          </a:xfrm>
          <a:prstGeom prst="rect">
            <a:avLst/>
          </a:prstGeom>
        </p:spPr>
        <p:txBody>
          <a:bodyPr>
            <a:spAutoFit/>
          </a:bodyPr>
          <a:lstStyle/>
          <a:p>
            <a:pPr fontAlgn="auto">
              <a:spcBef>
                <a:spcPts val="0"/>
              </a:spcBef>
              <a:spcAft>
                <a:spcPts val="0"/>
              </a:spcAft>
              <a:defRPr/>
            </a:pPr>
            <a:r>
              <a:rPr lang="en-US" dirty="0">
                <a:solidFill>
                  <a:schemeClr val="bg1"/>
                </a:solidFill>
                <a:latin typeface="Arial" pitchFamily="34" charset="0"/>
                <a:cs typeface="Arial" pitchFamily="34" charset="0"/>
              </a:rPr>
              <a:t>A major </a:t>
            </a:r>
            <a:r>
              <a:rPr lang="en-US" u="sng" dirty="0">
                <a:solidFill>
                  <a:schemeClr val="bg1"/>
                </a:solidFill>
                <a:latin typeface="Arial" pitchFamily="34" charset="0"/>
                <a:cs typeface="Arial" pitchFamily="34" charset="0"/>
              </a:rPr>
              <a:t>advantag</a:t>
            </a:r>
            <a:r>
              <a:rPr lang="en-US" dirty="0">
                <a:solidFill>
                  <a:schemeClr val="bg1"/>
                </a:solidFill>
                <a:latin typeface="Arial" pitchFamily="34" charset="0"/>
                <a:cs typeface="Arial" pitchFamily="34" charset="0"/>
              </a:rPr>
              <a:t>e of the cone penetration test (CPT)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rgbClr val="C00000"/>
                </a:solidFill>
                <a:latin typeface="Arial" pitchFamily="34" charset="0"/>
                <a:cs typeface="Arial" pitchFamily="34" charset="0"/>
              </a:rPr>
              <a:t>- It provides almost a </a:t>
            </a:r>
            <a:r>
              <a:rPr lang="en-US" u="sng" dirty="0">
                <a:solidFill>
                  <a:srgbClr val="C00000"/>
                </a:solidFill>
                <a:latin typeface="Arial" pitchFamily="34" charset="0"/>
                <a:cs typeface="Arial" pitchFamily="34" charset="0"/>
              </a:rPr>
              <a:t>continuous</a:t>
            </a:r>
            <a:r>
              <a:rPr lang="en-US" dirty="0">
                <a:solidFill>
                  <a:srgbClr val="C00000"/>
                </a:solidFill>
                <a:latin typeface="Arial" pitchFamily="34" charset="0"/>
                <a:cs typeface="Arial" pitchFamily="34" charset="0"/>
              </a:rPr>
              <a:t> subsurface record of the cone resistance</a:t>
            </a:r>
            <a:r>
              <a:rPr lang="en-US" sz="2400" dirty="0">
                <a:solidFill>
                  <a:srgbClr val="C00000"/>
                </a:solidFill>
                <a:latin typeface="Arial" pitchFamily="34" charset="0"/>
                <a:cs typeface="Arial" pitchFamily="34" charset="0"/>
              </a:rPr>
              <a:t> q</a:t>
            </a:r>
            <a:r>
              <a:rPr lang="en-US" sz="2400" baseline="-25000" dirty="0">
                <a:solidFill>
                  <a:srgbClr val="C00000"/>
                </a:solidFill>
                <a:latin typeface="Arial" pitchFamily="34" charset="0"/>
                <a:cs typeface="Arial" pitchFamily="34" charset="0"/>
              </a:rPr>
              <a:t>c</a:t>
            </a:r>
            <a:r>
              <a:rPr lang="en-US" sz="2400" dirty="0">
                <a:solidFill>
                  <a:srgbClr val="C00000"/>
                </a:solidFill>
                <a:latin typeface="Arial" pitchFamily="34" charset="0"/>
                <a:cs typeface="Arial" pitchFamily="34" charset="0"/>
              </a:rPr>
              <a:t> </a:t>
            </a:r>
            <a:r>
              <a:rPr lang="en-US" dirty="0">
                <a:solidFill>
                  <a:srgbClr val="C00000"/>
                </a:solidFill>
                <a:latin typeface="Arial" pitchFamily="34" charset="0"/>
                <a:cs typeface="Arial" pitchFamily="34" charset="0"/>
              </a:rPr>
              <a:t>and </a:t>
            </a:r>
            <a:r>
              <a:rPr lang="en-US" sz="2800" dirty="0">
                <a:solidFill>
                  <a:srgbClr val="C00000"/>
                </a:solidFill>
                <a:latin typeface="Arial" pitchFamily="34" charset="0"/>
                <a:cs typeface="Arial" pitchFamily="34" charset="0"/>
              </a:rPr>
              <a:t>f</a:t>
            </a:r>
            <a:r>
              <a:rPr lang="en-US" sz="2800" baseline="-25000" dirty="0">
                <a:solidFill>
                  <a:srgbClr val="C00000"/>
                </a:solidFill>
                <a:latin typeface="Arial" pitchFamily="34" charset="0"/>
                <a:cs typeface="Arial" pitchFamily="34" charset="0"/>
              </a:rPr>
              <a:t>s</a:t>
            </a:r>
            <a:r>
              <a:rPr lang="en-US" dirty="0">
                <a:solidFill>
                  <a:srgbClr val="C00000"/>
                </a:solidFill>
                <a:latin typeface="Arial" pitchFamily="34" charset="0"/>
                <a:cs typeface="Arial" pitchFamily="34" charset="0"/>
              </a:rPr>
              <a: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This is in contrast to the </a:t>
            </a:r>
            <a:r>
              <a:rPr lang="en-US" b="1" dirty="0">
                <a:solidFill>
                  <a:srgbClr val="005EA4"/>
                </a:solidFill>
                <a:latin typeface="Arial" pitchFamily="34" charset="0"/>
                <a:cs typeface="Arial" pitchFamily="34" charset="0"/>
              </a:rPr>
              <a:t>SPT</a:t>
            </a:r>
            <a:r>
              <a:rPr lang="en-US" dirty="0">
                <a:solidFill>
                  <a:schemeClr val="bg1"/>
                </a:solidFill>
                <a:latin typeface="Arial" pitchFamily="34" charset="0"/>
                <a:cs typeface="Arial" pitchFamily="34" charset="0"/>
              </a:rPr>
              <a:t>, which obtains data at much larger intervals in the soil deposit.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u="sng" dirty="0">
                <a:solidFill>
                  <a:schemeClr val="bg1"/>
                </a:solidFill>
                <a:latin typeface="Arial" pitchFamily="34" charset="0"/>
                <a:cs typeface="Arial" pitchFamily="34" charset="0"/>
              </a:rPr>
              <a:t>Disadvantages</a:t>
            </a:r>
            <a:r>
              <a:rPr lang="en-US" dirty="0">
                <a:solidFill>
                  <a:schemeClr val="bg1"/>
                </a:solidFill>
                <a:latin typeface="Arial" pitchFamily="34" charset="0"/>
                <a:cs typeface="Arial" pitchFamily="34" charset="0"/>
              </a:rPr>
              <a:t> of the </a:t>
            </a:r>
            <a:r>
              <a:rPr lang="en-US" b="1" dirty="0" smtClean="0">
                <a:solidFill>
                  <a:schemeClr val="bg1"/>
                </a:solidFill>
                <a:latin typeface="Arial" pitchFamily="34" charset="0"/>
                <a:cs typeface="Arial" pitchFamily="34" charset="0"/>
              </a:rPr>
              <a:t>CPT</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are that </a:t>
            </a:r>
            <a:r>
              <a:rPr lang="en-US" u="sng" dirty="0">
                <a:solidFill>
                  <a:schemeClr val="bg1"/>
                </a:solidFill>
                <a:latin typeface="Arial" pitchFamily="34" charset="0"/>
                <a:cs typeface="Arial" pitchFamily="34" charset="0"/>
              </a:rPr>
              <a:t>soil samples cannot </a:t>
            </a:r>
            <a:r>
              <a:rPr lang="en-US" dirty="0">
                <a:solidFill>
                  <a:schemeClr val="bg1"/>
                </a:solidFill>
                <a:latin typeface="Arial" pitchFamily="34" charset="0"/>
                <a:cs typeface="Arial" pitchFamily="34" charset="0"/>
              </a:rPr>
              <a:t>be recovered and special equipment is required to produce a steady and slow penetration of the cone.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Unlike the SPT, the ability to obtain a steady and slow penetration of the cone is not included as part of conventional drilling rigs.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1447800"/>
            <a:ext cx="7772400" cy="3600986"/>
          </a:xfrm>
          <a:prstGeom prst="rect">
            <a:avLst/>
          </a:prstGeom>
        </p:spPr>
        <p:txBody>
          <a:bodyPr>
            <a:spAutoFit/>
          </a:bodyPr>
          <a:lstStyle/>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5.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Sample Recovery</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5.1 </a:t>
            </a:r>
            <a:r>
              <a:rPr lang="en-US" sz="1400" dirty="0">
                <a:solidFill>
                  <a:schemeClr val="bg1"/>
                </a:solidFill>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Hand auger</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Split spoon</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Backhoe</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Thin </a:t>
            </a:r>
            <a:r>
              <a:rPr lang="en-US" sz="1400" i="1" dirty="0">
                <a:solidFill>
                  <a:schemeClr val="bg1"/>
                </a:solidFill>
                <a:latin typeface="Arial" pitchFamily="34" charset="0"/>
                <a:cs typeface="Arial" pitchFamily="34" charset="0"/>
              </a:rPr>
              <a:t>wall tube (Shelby tube)</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5.2 </a:t>
            </a:r>
            <a:r>
              <a:rPr lang="en-US" sz="1400" dirty="0">
                <a:solidFill>
                  <a:schemeClr val="bg1"/>
                </a:solidFill>
                <a:latin typeface="Arial" pitchFamily="34" charset="0"/>
                <a:cs typeface="Arial" pitchFamily="34" charset="0"/>
              </a:rPr>
              <a:t>Soil samples obtained during sectioning are either:</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Disturbed</a:t>
            </a:r>
          </a:p>
          <a:p>
            <a:pPr marL="800100" lvl="1" indent="-342900" fontAlgn="auto">
              <a:spcBef>
                <a:spcPts val="0"/>
              </a:spcBef>
              <a:spcAft>
                <a:spcPts val="0"/>
              </a:spcAft>
              <a:buFont typeface="+mj-lt"/>
              <a:buAutoNum type="arabicPeriod"/>
              <a:defRPr/>
            </a:pPr>
            <a:endParaRPr lang="en-US" sz="1400" b="1" i="1"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Undisturbed</a:t>
            </a:r>
          </a:p>
          <a:p>
            <a:pPr marL="1374775" indent="454025" fontAlgn="auto">
              <a:spcBef>
                <a:spcPts val="0"/>
              </a:spcBef>
              <a:spcAft>
                <a:spcPts val="0"/>
              </a:spcAft>
              <a:tabLst>
                <a:tab pos="1203325" algn="l"/>
              </a:tabLst>
              <a:defRPr/>
            </a:pPr>
            <a:endParaRPr lang="en-US" sz="1400" dirty="0">
              <a:solidFill>
                <a:schemeClr val="bg1"/>
              </a:solidFill>
              <a:latin typeface="Arial" pitchFamily="34" charset="0"/>
              <a:cs typeface="Arial" pitchFamily="34" charset="0"/>
            </a:endParaRPr>
          </a:p>
          <a:p>
            <a:pPr marL="1031875" indent="-234950" fontAlgn="auto">
              <a:spcBef>
                <a:spcPts val="0"/>
              </a:spcBef>
              <a:spcAft>
                <a:spcPts val="0"/>
              </a:spcAft>
              <a:defRPr/>
            </a:pPr>
            <a:endParaRPr lang="en-US" sz="1400" b="1"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4" name="Rectangle 3"/>
          <p:cNvSpPr/>
          <p:nvPr/>
        </p:nvSpPr>
        <p:spPr>
          <a:xfrm>
            <a:off x="5645632" y="4195544"/>
            <a:ext cx="3276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4488" indent="-290513" fontAlgn="auto">
              <a:spcBef>
                <a:spcPts val="0"/>
              </a:spcBef>
              <a:spcAft>
                <a:spcPts val="0"/>
              </a:spcAft>
              <a:tabLst>
                <a:tab pos="1203325" algn="l"/>
              </a:tabLs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Disturbed soil samples are used for</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Grain size analysis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Determination of index properties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Organic content</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Specific gravity</a:t>
            </a:r>
            <a:endParaRPr lang="en-US" dirty="0">
              <a:solidFill>
                <a:schemeClr val="bg1"/>
              </a:solidFill>
              <a:effectLst>
                <a:outerShdw blurRad="38100" dist="38100" dir="2700000" algn="tl">
                  <a:srgbClr val="000000">
                    <a:alpha val="43137"/>
                  </a:srgbClr>
                </a:outerShdw>
              </a:effectLst>
            </a:endParaRPr>
          </a:p>
        </p:txBody>
      </p:sp>
      <p:cxnSp>
        <p:nvCxnSpPr>
          <p:cNvPr id="6" name="Shape 5"/>
          <p:cNvCxnSpPr>
            <a:endCxn id="4" idx="0"/>
          </p:cNvCxnSpPr>
          <p:nvPr/>
        </p:nvCxnSpPr>
        <p:spPr>
          <a:xfrm>
            <a:off x="2375856" y="3966944"/>
            <a:ext cx="4908076" cy="2286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16632" y="5001904"/>
            <a:ext cx="3276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27013" indent="-173038" fontAlgn="auto">
              <a:spcBef>
                <a:spcPts val="0"/>
              </a:spcBef>
              <a:spcAft>
                <a:spcPts val="0"/>
              </a:spcAf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 are used for</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 for disturbed sample</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mechanical properties</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hydraulic properties</a:t>
            </a:r>
            <a:endParaRPr lang="en-US" dirty="0">
              <a:solidFill>
                <a:schemeClr val="bg1"/>
              </a:solidFill>
            </a:endParaRPr>
          </a:p>
        </p:txBody>
      </p:sp>
      <p:cxnSp>
        <p:nvCxnSpPr>
          <p:cNvPr id="12" name="Shape 11"/>
          <p:cNvCxnSpPr>
            <a:endCxn id="9" idx="0"/>
          </p:cNvCxnSpPr>
          <p:nvPr/>
        </p:nvCxnSpPr>
        <p:spPr>
          <a:xfrm>
            <a:off x="2978632" y="4468504"/>
            <a:ext cx="876300" cy="5334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rot="5400000">
            <a:off x="4521681" y="436018"/>
            <a:ext cx="1066800" cy="3040317"/>
          </a:xfrm>
          <a:prstGeom prst="rect">
            <a:avLst/>
          </a:prstGeom>
          <a:noFill/>
          <a:ln w="9525">
            <a:noFill/>
            <a:miter lim="800000"/>
            <a:headEnd/>
            <a:tailEnd/>
          </a:ln>
        </p:spPr>
      </p:pic>
      <p:pic>
        <p:nvPicPr>
          <p:cNvPr id="4100" name="Picture 4" descr="http://www.pitcherdrilling.com/images/Equipment/Coring/geobarre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08" y="5309698"/>
            <a:ext cx="190500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ntrackdrilling.com/images/shelby_tube_samp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749" y="1422775"/>
            <a:ext cx="2465659" cy="20006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oogle.com/images?q=tbn:ANd9GcRDykjLxt3STiwYZWyj6Q5AeYFaVbLOZP4Wk9R5ZvMMLjjt7I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749" y="5579092"/>
            <a:ext cx="1820203" cy="12112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deere.com/common/media/images/attachments/worksitepro_attachments/backhoe/409973_backhoe_942x45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8006" y="2571463"/>
            <a:ext cx="1752195" cy="851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www.microgeo.com/images/ref1.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2" t="1697" r="1322" b="2527"/>
          <a:stretch/>
        </p:blipFill>
        <p:spPr bwMode="auto">
          <a:xfrm>
            <a:off x="66874" y="369856"/>
            <a:ext cx="58521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eophysical.biz/webfot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4" y="4295774"/>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0.tqn.com/d/geology/1/0/T/D/1/geophon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73626" y="1202368"/>
            <a:ext cx="3017520" cy="24924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geoviewinc.com/caseStudies/Geologic/Figure3-Geologi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4801"/>
          <a:stretch/>
        </p:blipFill>
        <p:spPr bwMode="auto">
          <a:xfrm>
            <a:off x="3926461" y="4368444"/>
            <a:ext cx="3017520" cy="2444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74" y="87913"/>
            <a:ext cx="4113627" cy="400110"/>
          </a:xfrm>
          <a:prstGeom prst="rect">
            <a:avLst/>
          </a:prstGeom>
        </p:spPr>
        <p:txBody>
          <a:bodyPr wrap="none">
            <a:spAutoFit/>
          </a:bodyPr>
          <a:lstStyle/>
          <a:p>
            <a:pPr fontAlgn="auto">
              <a:spcBef>
                <a:spcPts val="0"/>
              </a:spcBef>
              <a:spcAft>
                <a:spcPts val="0"/>
              </a:spcAft>
              <a:tabLst>
                <a:tab pos="398463" algn="l"/>
                <a:tab pos="968375" algn="l"/>
              </a:tabLst>
              <a:defRPr/>
            </a:pPr>
            <a:r>
              <a:rPr lang="en-US" sz="2000" u="sng" dirty="0">
                <a:solidFill>
                  <a:schemeClr val="accent5">
                    <a:lumMod val="50000"/>
                  </a:schemeClr>
                </a:solidFill>
                <a:latin typeface="Arial" pitchFamily="34" charset="0"/>
                <a:cs typeface="Arial" pitchFamily="34" charset="0"/>
              </a:rPr>
              <a:t>Seismic refraction (for large areas)</a:t>
            </a:r>
          </a:p>
        </p:txBody>
      </p:sp>
      <p:pic>
        <p:nvPicPr>
          <p:cNvPr id="13314" name="Picture 2" descr="https://encrypted-tbn0.google.com/images?q=tbn:ANd9GcRXHSLF3nCs-uyG-PCbCk6uMbL1O0JJwpEjnOvMXjNVGOYG7Ju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9471" y="4414836"/>
            <a:ext cx="1971675"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1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0101.nccdn.net/1_5/26a/2d8/159/gpr-back-view.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71618" y="2977826"/>
            <a:ext cx="5046260" cy="37931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omodel.com/sinklab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11" y="4130230"/>
            <a:ext cx="3620507" cy="26407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1.google.com/images?q=tbn:ANd9GcQ8LMnNgJiLM_rf2xazmdUrJg0DVHOssqJ_RVAoqKl9B29fhQ9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32" t="2020" r="2147" b="4441"/>
          <a:stretch/>
        </p:blipFill>
        <p:spPr bwMode="auto">
          <a:xfrm>
            <a:off x="5542356" y="686101"/>
            <a:ext cx="2482528" cy="188672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gtstech.com/Physical/Images/3D%20G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393" y="815026"/>
            <a:ext cx="2267270" cy="3106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878" y="219543"/>
            <a:ext cx="4924746" cy="461665"/>
          </a:xfrm>
          <a:prstGeom prst="rect">
            <a:avLst/>
          </a:prstGeom>
          <a:noFill/>
        </p:spPr>
        <p:txBody>
          <a:bodyPr wrap="none" rtlCol="0">
            <a:spAutoFit/>
          </a:bodyPr>
          <a:lstStyle/>
          <a:p>
            <a:r>
              <a:rPr lang="en-US" sz="2400" u="sng" dirty="0" smtClean="0">
                <a:solidFill>
                  <a:schemeClr val="bg1"/>
                </a:solidFill>
              </a:rPr>
              <a:t>Ground Penetration Radar   (GPR)</a:t>
            </a:r>
            <a:endParaRPr lang="en-US" sz="2400" u="sng" dirty="0">
              <a:solidFill>
                <a:schemeClr val="bg1"/>
              </a:solidFill>
            </a:endParaRPr>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www.quantumgeophysics.com/images/GPRsc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78" y="617540"/>
            <a:ext cx="8483458" cy="6081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238" y="81441"/>
            <a:ext cx="3736920" cy="369332"/>
          </a:xfrm>
          <a:prstGeom prst="rect">
            <a:avLst/>
          </a:prstGeom>
        </p:spPr>
        <p:txBody>
          <a:bodyPr wrap="none">
            <a:spAutoFit/>
          </a:bodyPr>
          <a:lstStyle/>
          <a:p>
            <a:r>
              <a:rPr lang="en-US" u="sng" dirty="0">
                <a:solidFill>
                  <a:schemeClr val="bg1"/>
                </a:solidFill>
              </a:rPr>
              <a:t>Ground Penetration Radar   (GPR)</a:t>
            </a:r>
          </a:p>
        </p:txBody>
      </p:sp>
      <p:sp>
        <p:nvSpPr>
          <p:cNvPr id="3" name="Oval 2"/>
          <p:cNvSpPr/>
          <p:nvPr/>
        </p:nvSpPr>
        <p:spPr>
          <a:xfrm>
            <a:off x="5337558" y="1774210"/>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6638" y="2458872"/>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1481" y="109435"/>
            <a:ext cx="8691803" cy="400110"/>
          </a:xfrm>
          <a:prstGeom prst="rect">
            <a:avLst/>
          </a:prstGeom>
          <a:noFill/>
        </p:spPr>
        <p:txBody>
          <a:bodyPr wrap="none">
            <a:spAutoFit/>
          </a:bodyPr>
          <a:lstStyle/>
          <a:p>
            <a:pPr fontAlgn="auto">
              <a:spcBef>
                <a:spcPts val="0"/>
              </a:spcBef>
              <a:spcAft>
                <a:spcPts val="0"/>
              </a:spcAft>
              <a:defRPr/>
            </a:pPr>
            <a:r>
              <a:rPr lang="en-US" sz="2000" u="sng" dirty="0">
                <a:solidFill>
                  <a:schemeClr val="bg1"/>
                </a:solidFill>
              </a:rPr>
              <a:t>Geo-electrical P</a:t>
            </a:r>
            <a:r>
              <a:rPr lang="en-US" sz="2000" u="sng" dirty="0" smtClean="0">
                <a:solidFill>
                  <a:schemeClr val="bg1"/>
                </a:solidFill>
              </a:rPr>
              <a:t>rofiling using </a:t>
            </a:r>
            <a:r>
              <a:rPr lang="en-US" sz="2000" u="sng" dirty="0">
                <a:solidFill>
                  <a:schemeClr val="bg1"/>
                </a:solidFill>
              </a:rPr>
              <a:t>Electrical </a:t>
            </a:r>
            <a:r>
              <a:rPr lang="en-US" sz="2000" u="sng" dirty="0" smtClean="0">
                <a:solidFill>
                  <a:schemeClr val="bg1"/>
                </a:solidFill>
              </a:rPr>
              <a:t>resistivity or </a:t>
            </a:r>
            <a:r>
              <a:rPr lang="en-US" sz="2000" u="sng" dirty="0">
                <a:solidFill>
                  <a:schemeClr val="bg1"/>
                </a:solidFill>
              </a:rPr>
              <a:t>D.C. </a:t>
            </a:r>
            <a:r>
              <a:rPr lang="en-US" sz="2000" u="sng" dirty="0" smtClean="0">
                <a:solidFill>
                  <a:schemeClr val="bg1"/>
                </a:solidFill>
              </a:rPr>
              <a:t>Resistivity Method</a:t>
            </a:r>
            <a:endParaRPr lang="en-US" sz="2000" u="sng" dirty="0">
              <a:solidFill>
                <a:schemeClr val="bg1"/>
              </a:solidFill>
              <a:effectLst>
                <a:outerShdw blurRad="38100" dist="38100" dir="2700000" algn="tl">
                  <a:srgbClr val="000000">
                    <a:alpha val="43137"/>
                  </a:srgbClr>
                </a:outerShdw>
              </a:effectLst>
              <a:latin typeface="+mn-lt"/>
              <a:cs typeface="+mn-cs"/>
            </a:endParaRPr>
          </a:p>
        </p:txBody>
      </p:sp>
      <p:pic>
        <p:nvPicPr>
          <p:cNvPr id="11266" name="Picture 2" descr="http://www.seismotech.gr/_images/_site/resistivity_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7" y="4329282"/>
            <a:ext cx="8940866" cy="21806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istivity imaging geophysical surv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7" t="19221" r="1186" b="8146"/>
          <a:stretch/>
        </p:blipFill>
        <p:spPr bwMode="auto">
          <a:xfrm>
            <a:off x="5394960" y="1463040"/>
            <a:ext cx="3566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809" y="598186"/>
            <a:ext cx="4404875" cy="307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2551" y="3592301"/>
            <a:ext cx="5950828" cy="523220"/>
          </a:xfrm>
          <a:prstGeom prst="rect">
            <a:avLst/>
          </a:prstGeom>
        </p:spPr>
        <p:txBody>
          <a:bodyPr wrap="square">
            <a:spAutoFit/>
          </a:bodyPr>
          <a:lstStyle/>
          <a:p>
            <a:pPr algn="ctr"/>
            <a:r>
              <a:rPr lang="en-US" sz="1400" dirty="0">
                <a:solidFill>
                  <a:srgbClr val="005EA4"/>
                </a:solidFill>
              </a:rPr>
              <a:t>Schematic Illustrating Basic Concept of</a:t>
            </a:r>
          </a:p>
          <a:p>
            <a:pPr algn="ctr"/>
            <a:r>
              <a:rPr lang="en-US" sz="1400" dirty="0" smtClean="0">
                <a:solidFill>
                  <a:srgbClr val="005EA4"/>
                </a:solidFill>
              </a:rPr>
              <a:t>D.C</a:t>
            </a:r>
            <a:r>
              <a:rPr lang="en-US" sz="1400" dirty="0">
                <a:solidFill>
                  <a:srgbClr val="005EA4"/>
                </a:solidFill>
              </a:rPr>
              <a:t>. Resistivity Crew In Operation Electrical Resistivity Measurement</a:t>
            </a:r>
          </a:p>
        </p:txBody>
      </p:sp>
      <p:sp>
        <p:nvSpPr>
          <p:cNvPr id="4" name="Rectangle 3"/>
          <p:cNvSpPr/>
          <p:nvPr/>
        </p:nvSpPr>
        <p:spPr>
          <a:xfrm>
            <a:off x="70907" y="509545"/>
            <a:ext cx="1320421" cy="1169551"/>
          </a:xfrm>
          <a:prstGeom prst="rect">
            <a:avLst/>
          </a:prstGeom>
        </p:spPr>
        <p:txBody>
          <a:bodyPr wrap="square">
            <a:spAutoFit/>
          </a:bodyPr>
          <a:lstStyle/>
          <a:p>
            <a:r>
              <a:rPr lang="en-US" sz="1400" dirty="0" smtClean="0">
                <a:solidFill>
                  <a:schemeClr val="bg1"/>
                </a:solidFill>
              </a:rPr>
              <a:t>Good for sensing </a:t>
            </a:r>
            <a:r>
              <a:rPr lang="en-US" sz="1400" dirty="0">
                <a:solidFill>
                  <a:schemeClr val="bg1"/>
                </a:solidFill>
              </a:rPr>
              <a:t>b</a:t>
            </a:r>
            <a:r>
              <a:rPr lang="en-US" sz="1400" dirty="0" smtClean="0">
                <a:solidFill>
                  <a:schemeClr val="bg1"/>
                </a:solidFill>
              </a:rPr>
              <a:t>uried </a:t>
            </a:r>
            <a:r>
              <a:rPr lang="en-US" sz="1400" dirty="0">
                <a:solidFill>
                  <a:schemeClr val="bg1"/>
                </a:solidFill>
              </a:rPr>
              <a:t>w</a:t>
            </a:r>
            <a:r>
              <a:rPr lang="en-US" sz="1400" dirty="0" smtClean="0">
                <a:solidFill>
                  <a:schemeClr val="bg1"/>
                </a:solidFill>
              </a:rPr>
              <a:t>astes </a:t>
            </a:r>
            <a:r>
              <a:rPr lang="en-US" sz="1400" dirty="0">
                <a:solidFill>
                  <a:schemeClr val="bg1"/>
                </a:solidFill>
              </a:rPr>
              <a:t>and </a:t>
            </a:r>
            <a:r>
              <a:rPr lang="en-US" sz="1400" dirty="0" smtClean="0">
                <a:solidFill>
                  <a:schemeClr val="bg1"/>
                </a:solidFill>
              </a:rPr>
              <a:t>waste </a:t>
            </a:r>
            <a:r>
              <a:rPr lang="en-US" sz="1400" dirty="0">
                <a:solidFill>
                  <a:schemeClr val="bg1"/>
                </a:solidFill>
              </a:rPr>
              <a:t>m</a:t>
            </a:r>
            <a:r>
              <a:rPr lang="en-US" sz="1400" dirty="0" smtClean="0">
                <a:solidFill>
                  <a:schemeClr val="bg1"/>
                </a:solidFill>
              </a:rPr>
              <a:t>igration</a:t>
            </a:r>
            <a:endParaRPr lang="en-US" sz="1400" dirty="0">
              <a:solidFill>
                <a:schemeClr val="bg1"/>
              </a:solidFill>
            </a:endParaRPr>
          </a:p>
        </p:txBody>
      </p:sp>
    </p:spTree>
    <p:extLst>
      <p:ext uri="{BB962C8B-B14F-4D97-AF65-F5344CB8AC3E}">
        <p14:creationId xmlns:p14="http://schemas.microsoft.com/office/powerpoint/2010/main" val="1836783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pic>
        <p:nvPicPr>
          <p:cNvPr id="14338" name="Picture 2" descr="http://www.geolab.org/images/Capabilities_Core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009" y="1729782"/>
            <a:ext cx="13811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oxics.usgs.gov/photo_gallery/photos/nawc/NAWC_faultco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989" y="4212957"/>
            <a:ext cx="3007294" cy="20048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3937" y="2070977"/>
            <a:ext cx="6134970" cy="4053212"/>
            <a:chOff x="294218" y="501513"/>
            <a:chExt cx="8729133" cy="5767106"/>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18" y="506017"/>
              <a:ext cx="8729133" cy="56590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5080000" y="501513"/>
              <a:ext cx="999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top</a:t>
              </a:r>
            </a:p>
          </p:txBody>
        </p:sp>
        <p:sp>
          <p:nvSpPr>
            <p:cNvPr id="9" name="Text Box 4"/>
            <p:cNvSpPr txBox="1">
              <a:spLocks noChangeArrowheads="1"/>
            </p:cNvSpPr>
            <p:nvPr/>
          </p:nvSpPr>
          <p:spPr bwMode="auto">
            <a:xfrm>
              <a:off x="7619999" y="5778363"/>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0" name="Text Box 5"/>
            <p:cNvSpPr txBox="1">
              <a:spLocks noChangeArrowheads="1"/>
            </p:cNvSpPr>
            <p:nvPr/>
          </p:nvSpPr>
          <p:spPr bwMode="auto">
            <a:xfrm>
              <a:off x="3623732" y="5625964"/>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1" name="Text Box 6"/>
            <p:cNvSpPr txBox="1">
              <a:spLocks noChangeArrowheads="1"/>
            </p:cNvSpPr>
            <p:nvPr/>
          </p:nvSpPr>
          <p:spPr bwMode="auto">
            <a:xfrm>
              <a:off x="1625600" y="561975"/>
              <a:ext cx="999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solidFill>
                    <a:schemeClr val="bg1"/>
                  </a:solidFill>
                </a:rPr>
                <a:t>top</a:t>
              </a:r>
            </a:p>
          </p:txBody>
        </p:sp>
        <p:sp>
          <p:nvSpPr>
            <p:cNvPr id="12" name="Line 7"/>
            <p:cNvSpPr>
              <a:spLocks noChangeShapeType="1"/>
            </p:cNvSpPr>
            <p:nvPr/>
          </p:nvSpPr>
          <p:spPr bwMode="auto">
            <a:xfrm flipH="1" flipV="1">
              <a:off x="3894667" y="590550"/>
              <a:ext cx="254000" cy="50768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3" name="Line 8"/>
            <p:cNvSpPr>
              <a:spLocks noChangeShapeType="1"/>
            </p:cNvSpPr>
            <p:nvPr/>
          </p:nvSpPr>
          <p:spPr bwMode="auto">
            <a:xfrm flipH="1" flipV="1">
              <a:off x="2895600" y="571500"/>
              <a:ext cx="287867" cy="53054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4" name="Line 9"/>
            <p:cNvSpPr>
              <a:spLocks noChangeShapeType="1"/>
            </p:cNvSpPr>
            <p:nvPr/>
          </p:nvSpPr>
          <p:spPr bwMode="auto">
            <a:xfrm flipH="1" flipV="1">
              <a:off x="1964267" y="838200"/>
              <a:ext cx="270933" cy="48101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5" name="Line 10"/>
            <p:cNvSpPr>
              <a:spLocks noChangeShapeType="1"/>
            </p:cNvSpPr>
            <p:nvPr/>
          </p:nvSpPr>
          <p:spPr bwMode="auto">
            <a:xfrm flipH="1" flipV="1">
              <a:off x="8043334" y="533400"/>
              <a:ext cx="220133" cy="532447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6" name="Line 11"/>
            <p:cNvSpPr>
              <a:spLocks noChangeShapeType="1"/>
            </p:cNvSpPr>
            <p:nvPr/>
          </p:nvSpPr>
          <p:spPr bwMode="auto">
            <a:xfrm flipH="1" flipV="1">
              <a:off x="6654800" y="542925"/>
              <a:ext cx="237067" cy="560070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H="1" flipV="1">
              <a:off x="5503334" y="866775"/>
              <a:ext cx="270933" cy="527685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8" name="Line 13"/>
            <p:cNvSpPr>
              <a:spLocks noChangeShapeType="1"/>
            </p:cNvSpPr>
            <p:nvPr/>
          </p:nvSpPr>
          <p:spPr bwMode="auto">
            <a:xfrm flipV="1">
              <a:off x="2235200" y="561975"/>
              <a:ext cx="558800" cy="505777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19" name="Line 14"/>
            <p:cNvSpPr>
              <a:spLocks noChangeShapeType="1"/>
            </p:cNvSpPr>
            <p:nvPr/>
          </p:nvSpPr>
          <p:spPr bwMode="auto">
            <a:xfrm flipV="1">
              <a:off x="3217334" y="523875"/>
              <a:ext cx="575733" cy="53340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0" name="Line 15"/>
            <p:cNvSpPr>
              <a:spLocks noChangeShapeType="1"/>
            </p:cNvSpPr>
            <p:nvPr/>
          </p:nvSpPr>
          <p:spPr bwMode="auto">
            <a:xfrm flipV="1">
              <a:off x="5842000" y="552450"/>
              <a:ext cx="711200" cy="557212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1" name="Line 16"/>
            <p:cNvSpPr>
              <a:spLocks noChangeShapeType="1"/>
            </p:cNvSpPr>
            <p:nvPr/>
          </p:nvSpPr>
          <p:spPr bwMode="auto">
            <a:xfrm flipV="1">
              <a:off x="7010400" y="552450"/>
              <a:ext cx="863600" cy="55626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C1184B-5F53-457B-9B72-E8763202BDA4}" type="slidenum">
              <a:rPr lang="en-US"/>
              <a:pPr eaLnBrk="1" hangingPunct="1"/>
              <a:t>25</a:t>
            </a:fld>
            <a:endParaRPr lang="en-US" dirty="0"/>
          </a:p>
        </p:txBody>
      </p:sp>
      <p:pic>
        <p:nvPicPr>
          <p:cNvPr id="3075" name="Picture 4" descr="Corebit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788" t="2969" r="22101" b="11562"/>
          <a:stretch>
            <a:fillRect/>
          </a:stretch>
        </p:blipFill>
        <p:spPr bwMode="auto">
          <a:xfrm>
            <a:off x="325747" y="847417"/>
            <a:ext cx="3359149"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5"/>
          <p:cNvSpPr txBox="1">
            <a:spLocks noChangeArrowheads="1"/>
          </p:cNvSpPr>
          <p:nvPr/>
        </p:nvSpPr>
        <p:spPr bwMode="auto">
          <a:xfrm>
            <a:off x="596680" y="181035"/>
            <a:ext cx="2817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chemeClr val="bg1"/>
                </a:solidFill>
              </a:rPr>
              <a:t>Rotary core barrel</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66" y="847417"/>
            <a:ext cx="3814043" cy="1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8633" y="2728001"/>
            <a:ext cx="2498707" cy="20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61076" y="5016317"/>
            <a:ext cx="39687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rPr>
              <a:t>Coring bits are commonly 1.75 to 5.25 inches in </a:t>
            </a:r>
            <a:r>
              <a:rPr lang="en-US" dirty="0" smtClean="0">
                <a:solidFill>
                  <a:schemeClr val="bg1"/>
                </a:solidFill>
              </a:rPr>
              <a:t>diameter.</a:t>
            </a:r>
          </a:p>
          <a:p>
            <a:pPr algn="ctr" eaLnBrk="1" hangingPunct="1">
              <a:spcBef>
                <a:spcPct val="50000"/>
              </a:spcBef>
            </a:pPr>
            <a:r>
              <a:rPr lang="en-US" dirty="0">
                <a:solidFill>
                  <a:schemeClr val="bg1"/>
                </a:solidFill>
              </a:rPr>
              <a:t>Diamond </a:t>
            </a:r>
            <a:r>
              <a:rPr lang="en-US" dirty="0" smtClean="0">
                <a:solidFill>
                  <a:schemeClr val="bg1"/>
                </a:solidFill>
              </a:rPr>
              <a:t>or Tungsten </a:t>
            </a:r>
            <a:r>
              <a:rPr lang="en-US" dirty="0">
                <a:solidFill>
                  <a:schemeClr val="bg1"/>
                </a:solidFill>
              </a:rPr>
              <a:t>carbide </a:t>
            </a:r>
            <a:r>
              <a:rPr lang="en-US" dirty="0" smtClean="0">
                <a:solidFill>
                  <a:schemeClr val="bg1"/>
                </a:solidFill>
              </a:rPr>
              <a:t>insets </a:t>
            </a:r>
            <a:r>
              <a:rPr lang="en-US" dirty="0">
                <a:solidFill>
                  <a:schemeClr val="bg1"/>
                </a:solidFill>
              </a:rPr>
              <a:t>on rotary coring bit. </a:t>
            </a:r>
          </a:p>
        </p:txBody>
      </p:sp>
    </p:spTree>
    <p:extLst>
      <p:ext uri="{BB962C8B-B14F-4D97-AF65-F5344CB8AC3E}">
        <p14:creationId xmlns:p14="http://schemas.microsoft.com/office/powerpoint/2010/main" val="2948541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3970318"/>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a:p>
            <a:r>
              <a:rPr lang="en-US" b="1" u="sng" dirty="0" smtClean="0">
                <a:solidFill>
                  <a:schemeClr val="bg1"/>
                </a:solidFill>
              </a:rPr>
              <a:t>Total </a:t>
            </a:r>
            <a:r>
              <a:rPr lang="en-US" b="1" u="sng" dirty="0">
                <a:solidFill>
                  <a:schemeClr val="bg1"/>
                </a:solidFill>
              </a:rPr>
              <a:t>core </a:t>
            </a:r>
            <a:r>
              <a:rPr lang="en-US" b="1" u="sng" dirty="0" smtClean="0">
                <a:solidFill>
                  <a:schemeClr val="bg1"/>
                </a:solidFill>
              </a:rPr>
              <a:t>recovery </a:t>
            </a:r>
            <a:r>
              <a:rPr lang="en-US" b="1" u="sng" dirty="0">
                <a:solidFill>
                  <a:schemeClr val="bg1"/>
                </a:solidFill>
              </a:rPr>
              <a:t> (TCR</a:t>
            </a:r>
            <a:r>
              <a:rPr lang="en-US" b="1" u="sng" dirty="0" smtClean="0">
                <a:solidFill>
                  <a:schemeClr val="bg1"/>
                </a:solidFill>
              </a:rPr>
              <a:t>)</a:t>
            </a:r>
          </a:p>
          <a:p>
            <a:r>
              <a:rPr lang="en-US" dirty="0" smtClean="0">
                <a:solidFill>
                  <a:schemeClr val="bg1"/>
                </a:solidFill>
              </a:rPr>
              <a:t>TCR </a:t>
            </a:r>
            <a:r>
              <a:rPr lang="en-US" dirty="0">
                <a:solidFill>
                  <a:schemeClr val="bg1"/>
                </a:solidFill>
              </a:rPr>
              <a:t>is the borehole core recovery percentage.</a:t>
            </a:r>
          </a:p>
          <a:p>
            <a:endParaRPr lang="en-US" dirty="0">
              <a:solidFill>
                <a:schemeClr val="bg1"/>
              </a:solidFill>
            </a:endParaRPr>
          </a:p>
          <a:p>
            <a:r>
              <a:rPr lang="en-US" dirty="0">
                <a:solidFill>
                  <a:schemeClr val="bg1"/>
                </a:solidFill>
              </a:rPr>
              <a:t>TCR is defined as the quotient</a:t>
            </a:r>
            <a:r>
              <a:rPr lang="en-US" dirty="0" smtClean="0">
                <a:solidFill>
                  <a:schemeClr val="bg1"/>
                </a:solidFill>
              </a:rPr>
              <a:t>:</a:t>
            </a:r>
          </a:p>
          <a:p>
            <a:endParaRPr lang="en-US" dirty="0" smtClean="0">
              <a:solidFill>
                <a:schemeClr val="bg1"/>
              </a:solidFill>
            </a:endParaRPr>
          </a:p>
          <a:p>
            <a:endParaRPr lang="en-US" dirty="0">
              <a:solidFill>
                <a:schemeClr val="bg1"/>
              </a:solidFill>
            </a:endParaRPr>
          </a:p>
          <a:p>
            <a:r>
              <a:rPr lang="en-US" dirty="0" smtClean="0">
                <a:solidFill>
                  <a:schemeClr val="bg1"/>
                </a:solidFill>
              </a:rPr>
              <a:t>%</a:t>
            </a:r>
            <a:r>
              <a:rPr lang="en-US" dirty="0">
                <a:solidFill>
                  <a:schemeClr val="bg1"/>
                </a:solidFill>
              </a:rPr>
              <a:t> </a:t>
            </a:r>
            <a:r>
              <a:rPr lang="en-US" dirty="0" smtClean="0">
                <a:solidFill>
                  <a:schemeClr val="bg1"/>
                </a:solidFill>
              </a:rPr>
              <a:t>TCR = (                          ) x 100</a:t>
            </a:r>
          </a:p>
          <a:p>
            <a:endParaRPr lang="en-US" dirty="0" smtClean="0">
              <a:solidFill>
                <a:schemeClr val="bg1"/>
              </a:solidFill>
            </a:endParaRPr>
          </a:p>
          <a:p>
            <a:endParaRPr lang="en-US" dirty="0">
              <a:solidFill>
                <a:schemeClr val="bg1"/>
              </a:solidFill>
            </a:endParaRPr>
          </a:p>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r>
              <a:rPr lang="en-US" dirty="0" smtClean="0">
                <a:solidFill>
                  <a:schemeClr val="bg1"/>
                </a:solidFill>
              </a:rPr>
              <a:t>= </a:t>
            </a:r>
            <a:r>
              <a:rPr lang="en-US" dirty="0">
                <a:solidFill>
                  <a:schemeClr val="bg1"/>
                </a:solidFill>
              </a:rPr>
              <a:t>Sum of length of core pieces </a:t>
            </a:r>
            <a:endParaRPr lang="en-US" dirty="0" smtClean="0">
              <a:solidFill>
                <a:schemeClr val="bg1"/>
              </a:solidFill>
            </a:endParaRPr>
          </a:p>
          <a:p>
            <a:endParaRPr lang="en-US" dirty="0">
              <a:solidFill>
                <a:schemeClr val="bg1"/>
              </a:solidFill>
            </a:endParaRPr>
          </a:p>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r>
              <a:rPr lang="en-US" dirty="0" smtClean="0">
                <a:solidFill>
                  <a:schemeClr val="bg1"/>
                </a:solidFill>
              </a:rPr>
              <a:t>= </a:t>
            </a:r>
            <a:r>
              <a:rPr lang="en-US" dirty="0">
                <a:solidFill>
                  <a:schemeClr val="bg1"/>
                </a:solidFill>
              </a:rPr>
              <a:t>Total length of core run</a:t>
            </a:r>
          </a:p>
        </p:txBody>
      </p:sp>
      <p:grpSp>
        <p:nvGrpSpPr>
          <p:cNvPr id="19" name="Group 18"/>
          <p:cNvGrpSpPr/>
          <p:nvPr/>
        </p:nvGrpSpPr>
        <p:grpSpPr>
          <a:xfrm>
            <a:off x="1436373" y="2354113"/>
            <a:ext cx="1495924" cy="749159"/>
            <a:chOff x="1450441" y="2044617"/>
            <a:chExt cx="1495924" cy="749159"/>
          </a:xfrm>
        </p:grpSpPr>
        <p:cxnSp>
          <p:nvCxnSpPr>
            <p:cNvPr id="13" name="Straight Connector 12"/>
            <p:cNvCxnSpPr/>
            <p:nvPr/>
          </p:nvCxnSpPr>
          <p:spPr>
            <a:xfrm>
              <a:off x="1538068" y="2466536"/>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06547" y="2044617"/>
              <a:ext cx="1439818"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endParaRPr lang="en-US" dirty="0"/>
            </a:p>
          </p:txBody>
        </p:sp>
        <p:sp>
          <p:nvSpPr>
            <p:cNvPr id="15" name="Rectangle 14"/>
            <p:cNvSpPr/>
            <p:nvPr/>
          </p:nvSpPr>
          <p:spPr>
            <a:xfrm>
              <a:off x="1450441" y="2424444"/>
              <a:ext cx="1329210" cy="369332"/>
            </a:xfrm>
            <a:prstGeom prst="rect">
              <a:avLst/>
            </a:prstGeom>
          </p:spPr>
          <p:txBody>
            <a:bodyPr wrap="none">
              <a:spAutoFit/>
            </a:bodyPr>
            <a:lstStyle/>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endParaRPr lang="en-US" dirty="0"/>
            </a:p>
          </p:txBody>
        </p:sp>
      </p:grpSp>
      <p:pic>
        <p:nvPicPr>
          <p:cNvPr id="16"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085209" y="1254325"/>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646331"/>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p:txBody>
      </p:sp>
      <p:sp>
        <p:nvSpPr>
          <p:cNvPr id="5" name="Rectangle 4"/>
          <p:cNvSpPr/>
          <p:nvPr/>
        </p:nvSpPr>
        <p:spPr>
          <a:xfrm>
            <a:off x="240459" y="1037430"/>
            <a:ext cx="8511655" cy="2862322"/>
          </a:xfrm>
          <a:prstGeom prst="rect">
            <a:avLst/>
          </a:prstGeom>
        </p:spPr>
        <p:txBody>
          <a:bodyPr wrap="square">
            <a:spAutoFit/>
          </a:bodyPr>
          <a:lstStyle/>
          <a:p>
            <a:r>
              <a:rPr lang="en-US" b="1" u="sng" dirty="0">
                <a:solidFill>
                  <a:schemeClr val="bg1"/>
                </a:solidFill>
              </a:rPr>
              <a:t>Solid core </a:t>
            </a:r>
            <a:r>
              <a:rPr lang="en-US" b="1" u="sng" dirty="0" smtClean="0">
                <a:solidFill>
                  <a:schemeClr val="bg1"/>
                </a:solidFill>
              </a:rPr>
              <a:t>recovery </a:t>
            </a:r>
            <a:r>
              <a:rPr lang="en-US" b="1" u="sng" dirty="0">
                <a:solidFill>
                  <a:schemeClr val="bg1"/>
                </a:solidFill>
              </a:rPr>
              <a:t>(SCR</a:t>
            </a:r>
            <a:r>
              <a:rPr lang="en-US" b="1" u="sng" dirty="0" smtClean="0">
                <a:solidFill>
                  <a:schemeClr val="bg1"/>
                </a:solidFill>
              </a:rPr>
              <a:t>)</a:t>
            </a:r>
          </a:p>
          <a:p>
            <a:r>
              <a:rPr lang="en-US" dirty="0">
                <a:solidFill>
                  <a:schemeClr val="bg1"/>
                </a:solidFill>
              </a:rPr>
              <a:t>Solid core recovery (SCR) is the borehole core recovery percentage of solid, cylindrical, pieces of rock core.</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a:t>
            </a:r>
            <a:r>
              <a:rPr lang="en-US" dirty="0">
                <a:solidFill>
                  <a:schemeClr val="bg1"/>
                </a:solidFill>
              </a:rPr>
              <a:t>is defined as the quotient</a:t>
            </a:r>
            <a:r>
              <a:rPr lang="en-US" dirty="0" smtClean="0">
                <a:solidFill>
                  <a:schemeClr val="bg1"/>
                </a:solidFill>
              </a:rPr>
              <a:t>:</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 (                                     ) x 100</a:t>
            </a:r>
            <a:endParaRPr lang="en-US" dirty="0">
              <a:solidFill>
                <a:schemeClr val="bg1"/>
              </a:solidFill>
            </a:endParaRPr>
          </a:p>
          <a:p>
            <a:endParaRPr lang="en-US" dirty="0">
              <a:solidFill>
                <a:schemeClr val="bg1"/>
              </a:solidFill>
            </a:endParaRPr>
          </a:p>
        </p:txBody>
      </p:sp>
      <p:cxnSp>
        <p:nvCxnSpPr>
          <p:cNvPr id="13" name="Straight Connector 12"/>
          <p:cNvCxnSpPr/>
          <p:nvPr/>
        </p:nvCxnSpPr>
        <p:spPr>
          <a:xfrm>
            <a:off x="1188716" y="3429000"/>
            <a:ext cx="2209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11125" y="2987150"/>
            <a:ext cx="2412840"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sum of solid core pieces </a:t>
            </a:r>
            <a:endParaRPr lang="en-US" sz="2400" baseline="-25000" dirty="0">
              <a:latin typeface="Times New Roman" pitchFamily="18" charset="0"/>
              <a:cs typeface="Times New Roman" pitchFamily="18" charset="0"/>
            </a:endParaRPr>
          </a:p>
        </p:txBody>
      </p:sp>
      <p:sp>
        <p:nvSpPr>
          <p:cNvPr id="15" name="Rectangle 14"/>
          <p:cNvSpPr/>
          <p:nvPr/>
        </p:nvSpPr>
        <p:spPr>
          <a:xfrm>
            <a:off x="1261590" y="3359697"/>
            <a:ext cx="1606530" cy="461665"/>
          </a:xfrm>
          <a:prstGeom prst="rect">
            <a:avLst/>
          </a:prstGeom>
        </p:spPr>
        <p:txBody>
          <a:bodyPr wrap="none">
            <a:spAutoFit/>
          </a:bodyPr>
          <a:lstStyle/>
          <a:p>
            <a:r>
              <a:rPr lang="en-US" sz="2400" dirty="0" smtClean="0">
                <a:solidFill>
                  <a:schemeClr val="bg1"/>
                </a:solidFill>
              </a:rPr>
              <a:t> </a:t>
            </a:r>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total core run </a:t>
            </a:r>
            <a:endParaRPr lang="en-US" sz="2400" dirty="0">
              <a:latin typeface="Times New Roman" pitchFamily="18" charset="0"/>
              <a:cs typeface="Times New Roman" pitchFamily="18" charset="0"/>
            </a:endParaRPr>
          </a:p>
        </p:txBody>
      </p:sp>
      <p:pic>
        <p:nvPicPr>
          <p:cNvPr id="12"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3" name="Picture 9" descr="http://1.bp.blogspot.com/_gNpIyxENK6Q/S6arnWsSzJI/AAAAAAAAAvc/QYs-sNz_koA/EsquemaRQD-708957.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937809475"/>
              </p:ext>
            </p:extLst>
          </p:nvPr>
        </p:nvGraphicFramePr>
        <p:xfrm>
          <a:off x="352423" y="4068609"/>
          <a:ext cx="3609976" cy="2682240"/>
        </p:xfrm>
        <a:graphic>
          <a:graphicData uri="http://schemas.openxmlformats.org/drawingml/2006/table">
            <a:tbl>
              <a:tblPr/>
              <a:tblGrid>
                <a:gridCol w="1804988"/>
                <a:gridCol w="1804988"/>
              </a:tblGrid>
              <a:tr h="376291">
                <a:tc>
                  <a:txBody>
                    <a:bodyPr/>
                    <a:lstStyle/>
                    <a:p>
                      <a:pPr fontAlgn="base"/>
                      <a:r>
                        <a:rPr lang="en-US" sz="2000" b="1" u="sng" dirty="0">
                          <a:solidFill>
                            <a:schemeClr val="bg1"/>
                          </a:solidFill>
                          <a:effectLst/>
                          <a:latin typeface="Times New Roman" pitchFamily="18" charset="0"/>
                          <a:cs typeface="Times New Roman" pitchFamily="18" charset="0"/>
                        </a:rPr>
                        <a:t>RQD</a:t>
                      </a:r>
                    </a:p>
                  </a:txBody>
                  <a:tcPr anchor="ctr">
                    <a:lnL>
                      <a:noFill/>
                    </a:lnL>
                    <a:lnR>
                      <a:noFill/>
                    </a:lnR>
                    <a:lnT>
                      <a:noFill/>
                    </a:lnT>
                    <a:lnB>
                      <a:noFill/>
                    </a:lnB>
                    <a:solidFill>
                      <a:srgbClr val="FFFF00"/>
                    </a:solidFill>
                  </a:tcPr>
                </a:tc>
                <a:tc>
                  <a:txBody>
                    <a:bodyPr/>
                    <a:lstStyle/>
                    <a:p>
                      <a:pPr fontAlgn="base"/>
                      <a:r>
                        <a:rPr lang="en-US" sz="2000" b="1" u="sng" dirty="0">
                          <a:solidFill>
                            <a:schemeClr val="bg1"/>
                          </a:solidFill>
                          <a:effectLst/>
                          <a:latin typeface="Times New Roman" pitchFamily="18" charset="0"/>
                          <a:cs typeface="Times New Roman" pitchFamily="18" charset="0"/>
                        </a:rPr>
                        <a:t>Rock mass quality</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&lt;25%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very 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25-50%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50-75%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fair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75-90%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good</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90-100%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excellent</a:t>
                      </a:r>
                    </a:p>
                  </a:txBody>
                  <a:tcPr anchor="ctr">
                    <a:lnL>
                      <a:noFill/>
                    </a:lnL>
                    <a:lnR>
                      <a:noFill/>
                    </a:lnR>
                    <a:lnT>
                      <a:noFill/>
                    </a:lnT>
                    <a:lnB>
                      <a:noFill/>
                    </a:lnB>
                    <a:solidFill>
                      <a:srgbClr val="FFFF00"/>
                    </a:solidFill>
                  </a:tcPr>
                </a:tc>
              </a:tr>
            </a:tbl>
          </a:graphicData>
        </a:graphic>
      </p:graphicFrame>
      <p:sp>
        <p:nvSpPr>
          <p:cNvPr id="2" name="Rectangle 1"/>
          <p:cNvSpPr/>
          <p:nvPr/>
        </p:nvSpPr>
        <p:spPr>
          <a:xfrm>
            <a:off x="266699" y="259316"/>
            <a:ext cx="8229600" cy="1292662"/>
          </a:xfrm>
          <a:prstGeom prst="rect">
            <a:avLst/>
          </a:prstGeom>
        </p:spPr>
        <p:txBody>
          <a:bodyPr wrap="square">
            <a:spAutoFit/>
          </a:bodyPr>
          <a:lstStyle/>
          <a:p>
            <a:r>
              <a:rPr lang="en-US" b="1" u="sng" dirty="0">
                <a:solidFill>
                  <a:schemeClr val="bg1"/>
                </a:solidFill>
              </a:rPr>
              <a:t>Rock </a:t>
            </a:r>
            <a:r>
              <a:rPr lang="en-US" b="1" u="sng" dirty="0" smtClean="0">
                <a:solidFill>
                  <a:schemeClr val="bg1"/>
                </a:solidFill>
              </a:rPr>
              <a:t>Quality Designation (RQD) Factor</a:t>
            </a:r>
          </a:p>
          <a:p>
            <a:r>
              <a:rPr lang="en-US" dirty="0" smtClean="0">
                <a:solidFill>
                  <a:schemeClr val="bg1"/>
                </a:solidFill>
              </a:rPr>
              <a:t>Developed in 1964 by Deere</a:t>
            </a:r>
            <a:endParaRPr lang="en-US" b="1" u="sng" dirty="0" smtClean="0">
              <a:solidFill>
                <a:schemeClr val="bg1"/>
              </a:solidFill>
            </a:endParaRPr>
          </a:p>
          <a:p>
            <a:endParaRPr lang="en-US" b="1" u="sng" dirty="0" smtClean="0">
              <a:solidFill>
                <a:schemeClr val="bg1"/>
              </a:solidFill>
            </a:endParaRPr>
          </a:p>
          <a:p>
            <a:r>
              <a:rPr lang="en-US" sz="1200" dirty="0" smtClean="0">
                <a:solidFill>
                  <a:schemeClr val="bg1"/>
                </a:solidFill>
              </a:rPr>
              <a:t>Rock-Quality Designation </a:t>
            </a:r>
            <a:r>
              <a:rPr lang="en-US" sz="1200" dirty="0">
                <a:solidFill>
                  <a:schemeClr val="bg1"/>
                </a:solidFill>
              </a:rPr>
              <a:t>(RQD) </a:t>
            </a:r>
            <a:r>
              <a:rPr lang="en-US" sz="1200" dirty="0" smtClean="0">
                <a:solidFill>
                  <a:schemeClr val="bg1"/>
                </a:solidFill>
              </a:rPr>
              <a:t>is a rough </a:t>
            </a:r>
            <a:r>
              <a:rPr lang="en-US" sz="1200" dirty="0">
                <a:solidFill>
                  <a:schemeClr val="bg1"/>
                </a:solidFill>
              </a:rPr>
              <a:t>measure of the degree of jointing or fracture in a rock mass, measured as a percentage of the drill core in lengths of 10 cm or more. </a:t>
            </a:r>
          </a:p>
        </p:txBody>
      </p:sp>
      <p:grpSp>
        <p:nvGrpSpPr>
          <p:cNvPr id="15" name="Group 14"/>
          <p:cNvGrpSpPr/>
          <p:nvPr/>
        </p:nvGrpSpPr>
        <p:grpSpPr>
          <a:xfrm>
            <a:off x="295274" y="1710800"/>
            <a:ext cx="4610100" cy="741879"/>
            <a:chOff x="581025" y="1710800"/>
            <a:chExt cx="4610100" cy="741879"/>
          </a:xfrm>
        </p:grpSpPr>
        <p:grpSp>
          <p:nvGrpSpPr>
            <p:cNvPr id="13" name="Group 12"/>
            <p:cNvGrpSpPr/>
            <p:nvPr/>
          </p:nvGrpSpPr>
          <p:grpSpPr>
            <a:xfrm>
              <a:off x="1439725" y="1710800"/>
              <a:ext cx="1684475" cy="741879"/>
              <a:chOff x="1811200" y="1739375"/>
              <a:chExt cx="1684475" cy="741879"/>
            </a:xfrm>
          </p:grpSpPr>
          <p:cxnSp>
            <p:nvCxnSpPr>
              <p:cNvPr id="9" name="Straight Connector 8"/>
              <p:cNvCxnSpPr/>
              <p:nvPr/>
            </p:nvCxnSpPr>
            <p:spPr>
              <a:xfrm>
                <a:off x="1819275" y="2181225"/>
                <a:ext cx="1676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11200" y="1739375"/>
                <a:ext cx="1391728" cy="369332"/>
              </a:xfrm>
              <a:prstGeom prst="rect">
                <a:avLst/>
              </a:prstGeom>
            </p:spPr>
            <p:txBody>
              <a:bodyPr wrap="none">
                <a:spAutoFit/>
              </a:bodyPr>
              <a:lstStyle/>
              <a:p>
                <a:r>
                  <a:rPr lang="en-US" dirty="0" smtClean="0">
                    <a:solidFill>
                      <a:srgbClr val="C00000"/>
                    </a:solidFill>
                    <a:latin typeface="Times New Roman" pitchFamily="18" charset="0"/>
                    <a:cs typeface="Times New Roman" pitchFamily="18" charset="0"/>
                  </a:rPr>
                  <a:t>∑ L</a:t>
                </a:r>
                <a:r>
                  <a:rPr lang="en-US" baseline="-25000" dirty="0" smtClean="0">
                    <a:solidFill>
                      <a:srgbClr val="C00000"/>
                    </a:solidFill>
                    <a:latin typeface="Times New Roman" pitchFamily="18" charset="0"/>
                    <a:cs typeface="Times New Roman" pitchFamily="18" charset="0"/>
                  </a:rPr>
                  <a:t>sum of 10cm </a:t>
                </a:r>
                <a:endParaRPr lang="en-US" baseline="-25000" dirty="0">
                  <a:solidFill>
                    <a:srgbClr val="C00000"/>
                  </a:solidFill>
                  <a:latin typeface="Times New Roman" pitchFamily="18" charset="0"/>
                  <a:cs typeface="Times New Roman" pitchFamily="18" charset="0"/>
                </a:endParaRPr>
              </a:p>
            </p:txBody>
          </p:sp>
          <p:sp>
            <p:nvSpPr>
              <p:cNvPr id="11" name="Rectangle 10"/>
              <p:cNvSpPr/>
              <p:nvPr/>
            </p:nvSpPr>
            <p:spPr>
              <a:xfrm>
                <a:off x="1861665" y="2111922"/>
                <a:ext cx="1252266" cy="369332"/>
              </a:xfrm>
              <a:prstGeom prst="rect">
                <a:avLst/>
              </a:prstGeom>
            </p:spPr>
            <p:txBody>
              <a:bodyPr wrap="none">
                <a:spAutoFit/>
              </a:bodyPr>
              <a:lstStyle/>
              <a:p>
                <a:r>
                  <a:rPr lang="en-US" dirty="0" smtClean="0">
                    <a:solidFill>
                      <a:srgbClr val="C00000"/>
                    </a:solidFill>
                  </a:rPr>
                  <a:t> </a:t>
                </a:r>
                <a:r>
                  <a:rPr lang="en-US" dirty="0" smtClean="0">
                    <a:solidFill>
                      <a:srgbClr val="C00000"/>
                    </a:solidFill>
                    <a:latin typeface="Times New Roman" pitchFamily="18" charset="0"/>
                    <a:cs typeface="Times New Roman" pitchFamily="18" charset="0"/>
                  </a:rPr>
                  <a:t>L</a:t>
                </a:r>
                <a:r>
                  <a:rPr lang="en-US" baseline="-25000" dirty="0" smtClean="0">
                    <a:solidFill>
                      <a:srgbClr val="C00000"/>
                    </a:solidFill>
                    <a:latin typeface="Times New Roman" pitchFamily="18" charset="0"/>
                    <a:cs typeface="Times New Roman" pitchFamily="18" charset="0"/>
                  </a:rPr>
                  <a:t>total core run </a:t>
                </a:r>
                <a:endParaRPr lang="en-US" dirty="0">
                  <a:solidFill>
                    <a:srgbClr val="C00000"/>
                  </a:solidFill>
                  <a:latin typeface="Times New Roman" pitchFamily="18" charset="0"/>
                  <a:cs typeface="Times New Roman" pitchFamily="18" charset="0"/>
                </a:endParaRPr>
              </a:p>
            </p:txBody>
          </p:sp>
        </p:grpSp>
        <p:sp>
          <p:nvSpPr>
            <p:cNvPr id="12" name="TextBox 11"/>
            <p:cNvSpPr txBox="1"/>
            <p:nvPr/>
          </p:nvSpPr>
          <p:spPr>
            <a:xfrm>
              <a:off x="581025" y="1952625"/>
              <a:ext cx="4610100" cy="369332"/>
            </a:xfrm>
            <a:prstGeom prst="rect">
              <a:avLst/>
            </a:prstGeom>
            <a:noFill/>
          </p:spPr>
          <p:txBody>
            <a:bodyPr wrap="square" rtlCol="0">
              <a:spAutoFit/>
            </a:bodyPr>
            <a:lstStyle/>
            <a:p>
              <a:r>
                <a:rPr lang="en-US" b="1" dirty="0" smtClean="0">
                  <a:solidFill>
                    <a:srgbClr val="C00000"/>
                  </a:solidFill>
                  <a:latin typeface="Times New Roman" pitchFamily="18" charset="0"/>
                  <a:cs typeface="Times New Roman" pitchFamily="18" charset="0"/>
                </a:rPr>
                <a:t>RQD =                                x 100 </a:t>
              </a:r>
              <a:endParaRPr lang="en-US" b="1" dirty="0">
                <a:solidFill>
                  <a:srgbClr val="C00000"/>
                </a:solidFill>
                <a:latin typeface="Times New Roman" pitchFamily="18" charset="0"/>
                <a:cs typeface="Times New Roman" pitchFamily="18" charset="0"/>
              </a:endParaRPr>
            </a:p>
          </p:txBody>
        </p:sp>
      </p:grpSp>
      <p:sp>
        <p:nvSpPr>
          <p:cNvPr id="14" name="TextBox 13"/>
          <p:cNvSpPr txBox="1"/>
          <p:nvPr/>
        </p:nvSpPr>
        <p:spPr>
          <a:xfrm>
            <a:off x="266699" y="2733675"/>
            <a:ext cx="5864426" cy="615553"/>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L</a:t>
            </a:r>
            <a:r>
              <a:rPr lang="en-US" baseline="-25000" dirty="0" smtClean="0">
                <a:solidFill>
                  <a:schemeClr val="bg1"/>
                </a:solidFill>
                <a:latin typeface="Times New Roman" pitchFamily="18" charset="0"/>
                <a:cs typeface="Times New Roman" pitchFamily="18" charset="0"/>
              </a:rPr>
              <a:t>sum of 10cm</a:t>
            </a:r>
            <a:r>
              <a:rPr lang="en-US" dirty="0" smtClean="0">
                <a:solidFill>
                  <a:schemeClr val="bg1"/>
                </a:solidFill>
              </a:rPr>
              <a:t> = </a:t>
            </a:r>
            <a:r>
              <a:rPr lang="en-US" sz="1600" dirty="0" smtClean="0">
                <a:solidFill>
                  <a:schemeClr val="bg1"/>
                </a:solidFill>
              </a:rPr>
              <a:t>Sum of length of core sticks longer than </a:t>
            </a:r>
          </a:p>
          <a:p>
            <a:pPr>
              <a:tabLst>
                <a:tab pos="1204913" algn="l"/>
              </a:tabLst>
            </a:pPr>
            <a:r>
              <a:rPr lang="en-US" sz="1600" dirty="0" smtClean="0">
                <a:solidFill>
                  <a:schemeClr val="bg1"/>
                </a:solidFill>
              </a:rPr>
              <a:t>	10 cm measured along the center line of the core</a:t>
            </a:r>
            <a:endParaRPr lang="en-US" sz="1600" dirty="0">
              <a:solidFill>
                <a:schemeClr val="bg1"/>
              </a:solidFill>
            </a:endParaRPr>
          </a:p>
        </p:txBody>
      </p:sp>
      <p:sp>
        <p:nvSpPr>
          <p:cNvPr id="7" name="Rectangle 6"/>
          <p:cNvSpPr/>
          <p:nvPr/>
        </p:nvSpPr>
        <p:spPr>
          <a:xfrm>
            <a:off x="266699" y="3549845"/>
            <a:ext cx="6515101" cy="369332"/>
          </a:xfrm>
          <a:prstGeom prst="rect">
            <a:avLst/>
          </a:prstGeom>
        </p:spPr>
        <p:txBody>
          <a:bodyPr wrap="square">
            <a:spAutoFit/>
          </a:bodyPr>
          <a:lstStyle/>
          <a:p>
            <a:r>
              <a:rPr lang="en-US" dirty="0">
                <a:solidFill>
                  <a:schemeClr val="bg1"/>
                </a:solidFill>
                <a:latin typeface="Times New Roman" pitchFamily="18" charset="0"/>
                <a:cs typeface="Times New Roman" pitchFamily="18" charset="0"/>
              </a:rPr>
              <a:t>From the RQD index the rock mass can be classified as follows:</a:t>
            </a:r>
          </a:p>
        </p:txBody>
      </p:sp>
    </p:spTree>
    <p:extLst>
      <p:ext uri="{BB962C8B-B14F-4D97-AF65-F5344CB8AC3E}">
        <p14:creationId xmlns:p14="http://schemas.microsoft.com/office/powerpoint/2010/main" val="1603176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4400" dirty="0">
                <a:solidFill>
                  <a:schemeClr val="bg1"/>
                </a:solidFill>
              </a:rPr>
              <a:t>Rock Quality</a:t>
            </a:r>
          </a:p>
        </p:txBody>
      </p:sp>
      <p:graphicFrame>
        <p:nvGraphicFramePr>
          <p:cNvPr id="280579" name="Object 3"/>
          <p:cNvGraphicFramePr>
            <a:graphicFrameLocks noChangeAspect="1"/>
          </p:cNvGraphicFramePr>
          <p:nvPr>
            <p:extLst>
              <p:ext uri="{D42A27DB-BD31-4B8C-83A1-F6EECF244321}">
                <p14:modId xmlns:p14="http://schemas.microsoft.com/office/powerpoint/2010/main" val="2238876973"/>
              </p:ext>
            </p:extLst>
          </p:nvPr>
        </p:nvGraphicFramePr>
        <p:xfrm>
          <a:off x="2057400" y="1371600"/>
          <a:ext cx="1828800" cy="4611688"/>
        </p:xfrm>
        <a:graphic>
          <a:graphicData uri="http://schemas.openxmlformats.org/presentationml/2006/ole">
            <mc:AlternateContent xmlns:mc="http://schemas.openxmlformats.org/markup-compatibility/2006">
              <mc:Choice xmlns:v="urn:schemas-microsoft-com:vml" Requires="v">
                <p:oleObj spid="_x0000_s4122" name="Visio" r:id="rId3" imgW="1015289" imgH="5640324" progId="">
                  <p:embed/>
                </p:oleObj>
              </mc:Choice>
              <mc:Fallback>
                <p:oleObj name="Visio" r:id="rId3" imgW="1015289" imgH="564032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18288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0580" name="Text Box 4"/>
          <p:cNvSpPr txBox="1">
            <a:spLocks noChangeArrowheads="1"/>
          </p:cNvSpPr>
          <p:nvPr/>
        </p:nvSpPr>
        <p:spPr bwMode="auto">
          <a:xfrm rot="16200000">
            <a:off x="117105" y="2998322"/>
            <a:ext cx="1685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a:solidFill>
                  <a:schemeClr val="bg1"/>
                </a:solidFill>
              </a:rPr>
              <a:t>Length, L</a:t>
            </a:r>
          </a:p>
        </p:txBody>
      </p:sp>
      <p:sp>
        <p:nvSpPr>
          <p:cNvPr id="280581" name="Text Box 5"/>
          <p:cNvSpPr txBox="1">
            <a:spLocks noChangeArrowheads="1"/>
          </p:cNvSpPr>
          <p:nvPr/>
        </p:nvSpPr>
        <p:spPr bwMode="auto">
          <a:xfrm>
            <a:off x="1133475" y="1587500"/>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2" name="Text Box 6"/>
          <p:cNvSpPr txBox="1">
            <a:spLocks noChangeArrowheads="1"/>
          </p:cNvSpPr>
          <p:nvPr/>
        </p:nvSpPr>
        <p:spPr bwMode="auto">
          <a:xfrm>
            <a:off x="1133475" y="222091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3" name="Text Box 7"/>
          <p:cNvSpPr txBox="1">
            <a:spLocks noChangeArrowheads="1"/>
          </p:cNvSpPr>
          <p:nvPr/>
        </p:nvSpPr>
        <p:spPr bwMode="auto">
          <a:xfrm>
            <a:off x="1133475" y="310038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4" name="Text Box 8"/>
          <p:cNvSpPr txBox="1">
            <a:spLocks noChangeArrowheads="1"/>
          </p:cNvSpPr>
          <p:nvPr/>
        </p:nvSpPr>
        <p:spPr bwMode="auto">
          <a:xfrm>
            <a:off x="1143000" y="41100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0.6 ft</a:t>
            </a:r>
          </a:p>
        </p:txBody>
      </p:sp>
      <p:sp>
        <p:nvSpPr>
          <p:cNvPr id="280585" name="Text Box 9"/>
          <p:cNvSpPr txBox="1">
            <a:spLocks noChangeArrowheads="1"/>
          </p:cNvSpPr>
          <p:nvPr/>
        </p:nvSpPr>
        <p:spPr bwMode="auto">
          <a:xfrm>
            <a:off x="1143000" y="47577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0.2 ft</a:t>
            </a:r>
          </a:p>
        </p:txBody>
      </p:sp>
      <p:sp>
        <p:nvSpPr>
          <p:cNvPr id="280586" name="Text Box 10"/>
          <p:cNvSpPr txBox="1">
            <a:spLocks noChangeArrowheads="1"/>
          </p:cNvSpPr>
          <p:nvPr/>
        </p:nvSpPr>
        <p:spPr bwMode="auto">
          <a:xfrm>
            <a:off x="1143000" y="526256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7" name="Text Box 11"/>
          <p:cNvSpPr txBox="1">
            <a:spLocks noChangeArrowheads="1"/>
          </p:cNvSpPr>
          <p:nvPr/>
        </p:nvSpPr>
        <p:spPr bwMode="auto">
          <a:xfrm>
            <a:off x="3657600" y="15875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p>
        </p:txBody>
      </p:sp>
      <p:sp>
        <p:nvSpPr>
          <p:cNvPr id="280588" name="Text Box 12"/>
          <p:cNvSpPr txBox="1">
            <a:spLocks noChangeArrowheads="1"/>
          </p:cNvSpPr>
          <p:nvPr/>
        </p:nvSpPr>
        <p:spPr bwMode="auto">
          <a:xfrm>
            <a:off x="3657600" y="222091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highly weathered</a:t>
            </a:r>
          </a:p>
        </p:txBody>
      </p:sp>
      <p:sp>
        <p:nvSpPr>
          <p:cNvPr id="280589" name="Text Box 13"/>
          <p:cNvSpPr txBox="1">
            <a:spLocks noChangeArrowheads="1"/>
          </p:cNvSpPr>
          <p:nvPr/>
        </p:nvSpPr>
        <p:spPr bwMode="auto">
          <a:xfrm>
            <a:off x="3657600" y="2957513"/>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centerline pieces &lt; 4 inches, highly weathered</a:t>
            </a:r>
          </a:p>
        </p:txBody>
      </p:sp>
      <p:sp>
        <p:nvSpPr>
          <p:cNvPr id="280590" name="Text Box 14"/>
          <p:cNvSpPr txBox="1">
            <a:spLocks noChangeArrowheads="1"/>
          </p:cNvSpPr>
          <p:nvPr/>
        </p:nvSpPr>
        <p:spPr bwMode="auto">
          <a:xfrm>
            <a:off x="3657600" y="409416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1" name="Text Box 15"/>
          <p:cNvSpPr txBox="1">
            <a:spLocks noChangeArrowheads="1"/>
          </p:cNvSpPr>
          <p:nvPr/>
        </p:nvSpPr>
        <p:spPr bwMode="auto">
          <a:xfrm>
            <a:off x="3657600" y="475773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endParaRPr lang="en-US" sz="2000" b="0" dirty="0">
              <a:solidFill>
                <a:schemeClr val="bg1"/>
              </a:solidFill>
            </a:endParaRPr>
          </a:p>
        </p:txBody>
      </p:sp>
      <p:sp>
        <p:nvSpPr>
          <p:cNvPr id="280592" name="Text Box 16"/>
          <p:cNvSpPr txBox="1">
            <a:spLocks noChangeArrowheads="1"/>
          </p:cNvSpPr>
          <p:nvPr/>
        </p:nvSpPr>
        <p:spPr bwMode="auto">
          <a:xfrm>
            <a:off x="3657600" y="5248275"/>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3" name="Text Box 17"/>
          <p:cNvSpPr txBox="1">
            <a:spLocks noChangeArrowheads="1"/>
          </p:cNvSpPr>
          <p:nvPr/>
        </p:nvSpPr>
        <p:spPr bwMode="auto">
          <a:xfrm>
            <a:off x="6400800" y="4614863"/>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dirty="0">
                <a:solidFill>
                  <a:schemeClr val="bg1"/>
                </a:solidFill>
              </a:rPr>
              <a:t>Core Run</a:t>
            </a:r>
          </a:p>
          <a:p>
            <a:pPr eaLnBrk="1" hangingPunct="1"/>
            <a:r>
              <a:rPr lang="en-US" sz="2800" dirty="0">
                <a:solidFill>
                  <a:schemeClr val="bg1"/>
                </a:solidFill>
              </a:rPr>
              <a:t>Total = 4 ft</a:t>
            </a:r>
          </a:p>
        </p:txBody>
      </p:sp>
      <p:sp>
        <p:nvSpPr>
          <p:cNvPr id="280594" name="Text Box 18"/>
          <p:cNvSpPr txBox="1">
            <a:spLocks noChangeArrowheads="1"/>
          </p:cNvSpPr>
          <p:nvPr/>
        </p:nvSpPr>
        <p:spPr bwMode="auto">
          <a:xfrm>
            <a:off x="457200" y="6181725"/>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i="1" dirty="0">
                <a:solidFill>
                  <a:schemeClr val="bg1"/>
                </a:solidFill>
              </a:rPr>
              <a:t>CR</a:t>
            </a:r>
            <a:r>
              <a:rPr lang="en-US" sz="2800" dirty="0">
                <a:solidFill>
                  <a:schemeClr val="bg1"/>
                </a:solidFill>
              </a:rPr>
              <a:t> = 95%	</a:t>
            </a:r>
            <a:r>
              <a:rPr lang="en-US" sz="2800" i="1" dirty="0">
                <a:solidFill>
                  <a:schemeClr val="bg1"/>
                </a:solidFill>
              </a:rPr>
              <a:t>RQD </a:t>
            </a:r>
            <a:r>
              <a:rPr lang="en-US" sz="2800" dirty="0">
                <a:solidFill>
                  <a:schemeClr val="bg1"/>
                </a:solidFill>
              </a:rPr>
              <a:t>= 53%</a:t>
            </a:r>
          </a:p>
        </p:txBody>
      </p:sp>
    </p:spTree>
    <p:extLst>
      <p:ext uri="{BB962C8B-B14F-4D97-AF65-F5344CB8AC3E}">
        <p14:creationId xmlns:p14="http://schemas.microsoft.com/office/powerpoint/2010/main" val="1686271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676400"/>
            <a:ext cx="4572000" cy="584200"/>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600" i="1" dirty="0">
                <a:solidFill>
                  <a:schemeClr val="bg1"/>
                </a:solidFill>
                <a:effectLst>
                  <a:outerShdw blurRad="38100" dist="38100" dir="2700000" algn="tl">
                    <a:srgbClr val="000000">
                      <a:alpha val="43137"/>
                    </a:srgbClr>
                  </a:outerShdw>
                </a:effectLst>
                <a:latin typeface="Arial" pitchFamily="34" charset="0"/>
                <a:cs typeface="Arial" pitchFamily="34" charset="0"/>
              </a:rPr>
              <a:t>Hand auger</a:t>
            </a:r>
          </a:p>
        </p:txBody>
      </p:sp>
      <p:pic>
        <p:nvPicPr>
          <p:cNvPr id="27651" name="Picture 2"/>
          <p:cNvPicPr>
            <a:picLocks noChangeAspect="1" noChangeArrowheads="1"/>
          </p:cNvPicPr>
          <p:nvPr/>
        </p:nvPicPr>
        <p:blipFill>
          <a:blip r:embed="rId2" cstate="print"/>
          <a:srcRect/>
          <a:stretch>
            <a:fillRect/>
          </a:stretch>
        </p:blipFill>
        <p:spPr bwMode="auto">
          <a:xfrm>
            <a:off x="1371292" y="4103440"/>
            <a:ext cx="2459037" cy="2133600"/>
          </a:xfrm>
          <a:prstGeom prst="rect">
            <a:avLst/>
          </a:prstGeom>
          <a:noFill/>
          <a:ln w="9525">
            <a:no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4519304" y="4103440"/>
            <a:ext cx="2844800" cy="2133600"/>
          </a:xfrm>
          <a:prstGeom prst="rect">
            <a:avLst/>
          </a:prstGeom>
          <a:noFill/>
          <a:ln w="9525">
            <a:no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171142" y="4103440"/>
            <a:ext cx="1146175" cy="2124075"/>
          </a:xfrm>
          <a:prstGeom prst="rect">
            <a:avLst/>
          </a:prstGeom>
          <a:noFill/>
          <a:ln w="9525">
            <a:noFill/>
            <a:miter lim="800000"/>
            <a:headEnd/>
            <a:tailEnd/>
          </a:ln>
        </p:spPr>
      </p:pic>
      <p:pic>
        <p:nvPicPr>
          <p:cNvPr id="27654" name="Picture 3"/>
          <p:cNvPicPr>
            <a:picLocks noChangeAspect="1" noChangeArrowheads="1"/>
          </p:cNvPicPr>
          <p:nvPr/>
        </p:nvPicPr>
        <p:blipFill>
          <a:blip r:embed="rId3" cstate="print"/>
          <a:srcRect/>
          <a:stretch>
            <a:fillRect/>
          </a:stretch>
        </p:blipFill>
        <p:spPr bwMode="auto">
          <a:xfrm>
            <a:off x="3908117" y="4103440"/>
            <a:ext cx="2844800" cy="2133600"/>
          </a:xfrm>
          <a:prstGeom prst="rect">
            <a:avLst/>
          </a:prstGeom>
          <a:noFill/>
          <a:ln w="9525">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829117" y="4103440"/>
            <a:ext cx="2058987" cy="2133600"/>
          </a:xfrm>
          <a:prstGeom prst="rect">
            <a:avLst/>
          </a:prstGeom>
          <a:noFill/>
          <a:ln w="9525">
            <a:noFill/>
            <a:miter lim="800000"/>
            <a:headEnd/>
            <a:tailEnd/>
          </a:ln>
        </p:spPr>
      </p:pic>
      <p:sp>
        <p:nvSpPr>
          <p:cNvPr id="10" name="Rectangle 9"/>
          <p:cNvSpPr/>
          <p:nvPr/>
        </p:nvSpPr>
        <p:spPr>
          <a:xfrm>
            <a:off x="304800" y="2286000"/>
            <a:ext cx="8534400" cy="584775"/>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The practical depth of investigation using a hand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auger</a:t>
            </a:r>
          </a:p>
          <a:p>
            <a:pPr fontAlgn="auto">
              <a:spcBef>
                <a:spcPts val="0"/>
              </a:spcBef>
              <a:spcAft>
                <a:spcPts val="0"/>
              </a:spcAft>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depends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upon the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soil properties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and depth of investigation.</a:t>
            </a:r>
          </a:p>
        </p:txBody>
      </p:sp>
      <p:pic>
        <p:nvPicPr>
          <p:cNvPr id="7170" name="Picture 2"/>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950436" y="1676399"/>
            <a:ext cx="2888764" cy="224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58610" y="1783834"/>
            <a:ext cx="915700"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Test </a:t>
            </a:r>
            <a:r>
              <a:rPr lang="en-US" dirty="0" smtClean="0">
                <a:solidFill>
                  <a:schemeClr val="bg1"/>
                </a:solidFill>
                <a:effectLst>
                  <a:outerShdw blurRad="38100" dist="38100" dir="2700000" algn="tl">
                    <a:srgbClr val="000000">
                      <a:alpha val="43137"/>
                    </a:srgbClr>
                  </a:outerShdw>
                </a:effectLst>
              </a:rPr>
              <a:t>pit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loud 2"/>
          <p:cNvSpPr/>
          <p:nvPr/>
        </p:nvSpPr>
        <p:spPr>
          <a:xfrm>
            <a:off x="228600" y="533400"/>
            <a:ext cx="8610600" cy="4953000"/>
          </a:xfrm>
          <a:prstGeom prst="cloud">
            <a:avLst/>
          </a:prstGeom>
          <a:gradFill flip="none" rotWithShape="1">
            <a:gsLst>
              <a:gs pos="0">
                <a:schemeClr val="accent6"/>
              </a:gs>
              <a:gs pos="50000">
                <a:schemeClr val="bg2">
                  <a:lumMod val="20000"/>
                  <a:lumOff val="80000"/>
                </a:schemeClr>
              </a:gs>
              <a:gs pos="100000">
                <a:schemeClr val="accent3">
                  <a:lumMod val="20000"/>
                  <a:lumOff val="8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2133600"/>
            <a:ext cx="7423827" cy="1323439"/>
          </a:xfrm>
          <a:prstGeom prst="rect">
            <a:avLst/>
          </a:prstGeom>
          <a:noFill/>
        </p:spPr>
        <p:txBody>
          <a:bodyPr wrap="none" rtlCol="0">
            <a:spAutoFit/>
          </a:bodyPr>
          <a:lstStyle/>
          <a:p>
            <a:r>
              <a:rPr lang="en-US" sz="8000" dirty="0" smtClean="0">
                <a:solidFill>
                  <a:srgbClr val="FF0000"/>
                </a:solidFill>
                <a:effectLst>
                  <a:outerShdw blurRad="38100" dist="38100" dir="2700000" algn="tl">
                    <a:srgbClr val="000000">
                      <a:alpha val="43137"/>
                    </a:srgbClr>
                  </a:outerShdw>
                </a:effectLst>
              </a:rPr>
              <a:t>NEW SECTION</a:t>
            </a:r>
            <a:endParaRPr lang="en-US" sz="8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50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579"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Geotechnical Investigation</a:t>
            </a:r>
            <a:endParaRPr lang="en-US" sz="28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04800" y="1772534"/>
            <a:ext cx="7741920" cy="3908762"/>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lnSpc>
                <a:spcPct val="200000"/>
              </a:lnSpc>
            </a:pPr>
            <a:r>
              <a:rPr lang="en-US" sz="2000" b="1" u="sng" dirty="0" smtClean="0">
                <a:solidFill>
                  <a:schemeClr val="bg1"/>
                </a:solidFill>
                <a:latin typeface="Arial" pitchFamily="34" charset="0"/>
                <a:cs typeface="Arial" pitchFamily="34" charset="0"/>
              </a:rPr>
              <a:t>Soil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Physical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Index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Hydraulic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Mechanical Properties</a:t>
            </a:r>
          </a:p>
        </p:txBody>
      </p:sp>
      <p:pic>
        <p:nvPicPr>
          <p:cNvPr id="34819" name="Picture 3"/>
          <p:cNvPicPr>
            <a:picLocks noChangeAspect="1" noChangeArrowheads="1"/>
          </p:cNvPicPr>
          <p:nvPr/>
        </p:nvPicPr>
        <p:blipFill>
          <a:blip r:embed="rId3" cstate="print">
            <a:lum bright="20000" contrast="10000"/>
          </a:blip>
          <a:srcRect/>
          <a:stretch>
            <a:fillRect/>
          </a:stretch>
        </p:blipFill>
        <p:spPr bwMode="auto">
          <a:xfrm>
            <a:off x="3955366" y="2518123"/>
            <a:ext cx="3426898" cy="2925714"/>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6756962" y="4544895"/>
            <a:ext cx="2139675" cy="1602691"/>
          </a:xfrm>
          <a:prstGeom prst="rect">
            <a:avLst/>
          </a:prstGeom>
          <a:noFill/>
          <a:ln w="9525">
            <a:noFill/>
            <a:miter lim="800000"/>
            <a:headEnd/>
            <a:tailEnd/>
          </a:ln>
        </p:spPr>
      </p:pic>
      <p:pic>
        <p:nvPicPr>
          <p:cNvPr id="34822" name="Picture 6"/>
          <p:cNvPicPr>
            <a:picLocks noChangeAspect="1" noChangeArrowheads="1"/>
          </p:cNvPicPr>
          <p:nvPr/>
        </p:nvPicPr>
        <p:blipFill>
          <a:blip r:embed="rId5" cstate="print"/>
          <a:srcRect r="24436"/>
          <a:stretch>
            <a:fillRect/>
          </a:stretch>
        </p:blipFill>
        <p:spPr bwMode="auto">
          <a:xfrm>
            <a:off x="6722966" y="2360520"/>
            <a:ext cx="2159765" cy="1901996"/>
          </a:xfrm>
          <a:prstGeom prst="rect">
            <a:avLst/>
          </a:prstGeom>
          <a:noFill/>
          <a:ln w="9525">
            <a:noFill/>
            <a:miter lim="800000"/>
            <a:headEnd/>
            <a:tailEnd/>
          </a:ln>
        </p:spPr>
      </p:pic>
    </p:spTree>
    <p:extLst>
      <p:ext uri="{BB962C8B-B14F-4D97-AF65-F5344CB8AC3E}">
        <p14:creationId xmlns:p14="http://schemas.microsoft.com/office/powerpoint/2010/main" val="18501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379826"/>
            <a:ext cx="7151077" cy="48936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r>
              <a:rPr lang="en-US" sz="2400" b="1" u="sng" dirty="0" smtClean="0">
                <a:solidFill>
                  <a:srgbClr val="0562AF"/>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FF0000"/>
                </a:solidFill>
                <a:latin typeface="Arial" pitchFamily="34" charset="0"/>
                <a:cs typeface="Arial" pitchFamily="34" charset="0"/>
              </a:rPr>
              <a:t>1- Laboratory Testing Methods</a:t>
            </a:r>
          </a:p>
          <a:p>
            <a:pPr>
              <a:lnSpc>
                <a:spcPct val="200000"/>
              </a:lnSpc>
            </a:pPr>
            <a:r>
              <a:rPr lang="en-US" sz="2400" dirty="0" smtClean="0">
                <a:solidFill>
                  <a:srgbClr val="FF0000"/>
                </a:solidFill>
                <a:latin typeface="Arial" pitchFamily="34" charset="0"/>
                <a:cs typeface="Arial" pitchFamily="34" charset="0"/>
              </a:rPr>
              <a:t>2- In-Situ Testing Methods</a:t>
            </a:r>
          </a:p>
          <a:p>
            <a:pPr>
              <a:lnSpc>
                <a:spcPct val="200000"/>
              </a:lnSpc>
            </a:pPr>
            <a:r>
              <a:rPr lang="en-US" sz="2400" dirty="0" smtClean="0">
                <a:solidFill>
                  <a:srgbClr val="FF0000"/>
                </a:solidFill>
                <a:latin typeface="Arial" pitchFamily="34" charset="0"/>
                <a:cs typeface="Arial" pitchFamily="34" charset="0"/>
              </a:rPr>
              <a:t>3- Empirical Correlation's</a:t>
            </a:r>
          </a:p>
          <a:p>
            <a:endParaRPr lang="en-US" sz="2400" dirty="0" smtClean="0">
              <a:solidFill>
                <a:schemeClr val="bg1"/>
              </a:solidFill>
              <a:latin typeface="Arial" pitchFamily="34" charset="0"/>
              <a:cs typeface="Arial" pitchFamily="34" charset="0"/>
            </a:endParaRPr>
          </a:p>
        </p:txBody>
      </p:sp>
      <p:pic>
        <p:nvPicPr>
          <p:cNvPr id="41986" name="Picture 2"/>
          <p:cNvPicPr>
            <a:picLocks noChangeAspect="1" noChangeArrowheads="1"/>
          </p:cNvPicPr>
          <p:nvPr/>
        </p:nvPicPr>
        <p:blipFill>
          <a:blip r:embed="rId3" cstate="print">
            <a:grayscl/>
            <a:lum bright="20000"/>
          </a:blip>
          <a:srcRect r="24000"/>
          <a:stretch>
            <a:fillRect/>
          </a:stretch>
        </p:blipFill>
        <p:spPr bwMode="auto">
          <a:xfrm>
            <a:off x="5991881" y="1462216"/>
            <a:ext cx="1888828" cy="109896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grayscl/>
            <a:lum bright="10000"/>
          </a:blip>
          <a:srcRect/>
          <a:stretch>
            <a:fillRect/>
          </a:stretch>
        </p:blipFill>
        <p:spPr bwMode="auto">
          <a:xfrm>
            <a:off x="5969829" y="2709185"/>
            <a:ext cx="1932933" cy="1314157"/>
          </a:xfrm>
          <a:prstGeom prst="rect">
            <a:avLst/>
          </a:prstGeom>
          <a:noFill/>
          <a:ln w="9525">
            <a:noFill/>
            <a:miter lim="800000"/>
            <a:headEnd/>
            <a:tailEnd/>
          </a:ln>
        </p:spPr>
      </p:pic>
      <p:sp>
        <p:nvSpPr>
          <p:cNvPr id="12" name="TextBox 11"/>
          <p:cNvSpPr txBox="1"/>
          <p:nvPr/>
        </p:nvSpPr>
        <p:spPr>
          <a:xfrm>
            <a:off x="450165" y="4797084"/>
            <a:ext cx="5120642" cy="738664"/>
          </a:xfrm>
          <a:prstGeom prst="rect">
            <a:avLst/>
          </a:prstGeom>
          <a:solidFill>
            <a:srgbClr val="FFFF00"/>
          </a:solidFill>
        </p:spPr>
        <p:txBody>
          <a:bodyPr wrap="square" rtlCol="0">
            <a:spAutoFit/>
          </a:bodyPr>
          <a:lstStyle/>
          <a:p>
            <a:r>
              <a:rPr lang="en-US" sz="1400" dirty="0" smtClean="0">
                <a:solidFill>
                  <a:schemeClr val="bg1"/>
                </a:solidFill>
              </a:rPr>
              <a:t>Terzaghi &amp; Peck (1948):   Cc = 0.009 (w</a:t>
            </a:r>
            <a:r>
              <a:rPr lang="en-US" sz="1400" baseline="-25000" dirty="0" smtClean="0">
                <a:solidFill>
                  <a:schemeClr val="bg1"/>
                </a:solidFill>
              </a:rPr>
              <a:t>c</a:t>
            </a:r>
            <a:r>
              <a:rPr lang="en-US" sz="1400" dirty="0" smtClean="0">
                <a:solidFill>
                  <a:schemeClr val="bg1"/>
                </a:solidFill>
              </a:rPr>
              <a:t> – 10%)</a:t>
            </a:r>
          </a:p>
          <a:p>
            <a:endParaRPr lang="en-US" sz="1400" dirty="0" smtClean="0">
              <a:solidFill>
                <a:schemeClr val="bg1"/>
              </a:solidFill>
            </a:endParaRPr>
          </a:p>
          <a:p>
            <a:pPr>
              <a:tabLst>
                <a:tab pos="2054225" algn="l"/>
              </a:tabLst>
            </a:pPr>
            <a:r>
              <a:rPr lang="en-US" sz="1400" dirty="0" smtClean="0">
                <a:solidFill>
                  <a:schemeClr val="bg1"/>
                </a:solidFill>
              </a:rPr>
              <a:t>Skempton (1944): 	 Cc 0.007 (w</a:t>
            </a:r>
            <a:r>
              <a:rPr lang="en-US" sz="1400" baseline="-25000" dirty="0" smtClean="0">
                <a:solidFill>
                  <a:schemeClr val="bg1"/>
                </a:solidFill>
              </a:rPr>
              <a:t>c</a:t>
            </a:r>
            <a:r>
              <a:rPr lang="en-US" sz="1400" dirty="0" smtClean="0">
                <a:solidFill>
                  <a:schemeClr val="bg1"/>
                </a:solidFill>
              </a:rPr>
              <a:t> – 7%)</a:t>
            </a:r>
            <a:endParaRPr lang="en-US" sz="1400" dirty="0">
              <a:solidFill>
                <a:schemeClr val="bg1"/>
              </a:solidFill>
            </a:endParaRPr>
          </a:p>
        </p:txBody>
      </p:sp>
    </p:spTree>
    <p:extLst>
      <p:ext uri="{BB962C8B-B14F-4D97-AF65-F5344CB8AC3E}">
        <p14:creationId xmlns:p14="http://schemas.microsoft.com/office/powerpoint/2010/main" val="2800924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7848" y="422030"/>
            <a:ext cx="8290564" cy="526297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1- Laboratory Testing Methods</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007635"/>
                </a:solidFill>
                <a:latin typeface="Arial" pitchFamily="34" charset="0"/>
                <a:cs typeface="Arial" pitchFamily="34" charset="0"/>
              </a:rPr>
              <a:t> - Provide better control over the boundary conditions</a:t>
            </a:r>
          </a:p>
          <a:p>
            <a:pPr>
              <a:lnSpc>
                <a:spcPct val="200000"/>
              </a:lnSpc>
            </a:pPr>
            <a:r>
              <a:rPr lang="en-US" sz="2400" dirty="0" smtClean="0">
                <a:solidFill>
                  <a:srgbClr val="007635"/>
                </a:solidFill>
                <a:latin typeface="Arial" pitchFamily="34" charset="0"/>
                <a:cs typeface="Arial" pitchFamily="34" charset="0"/>
              </a:rPr>
              <a:t> - Different parameters can be determined individually or in   </a:t>
            </a:r>
          </a:p>
          <a:p>
            <a:pPr>
              <a:lnSpc>
                <a:spcPct val="200000"/>
              </a:lnSpc>
            </a:pPr>
            <a:r>
              <a:rPr lang="en-US" sz="2400" dirty="0" smtClean="0">
                <a:solidFill>
                  <a:srgbClr val="007635"/>
                </a:solidFill>
                <a:latin typeface="Arial" pitchFamily="34" charset="0"/>
                <a:cs typeface="Arial" pitchFamily="34" charset="0"/>
              </a:rPr>
              <a:t>   combination</a:t>
            </a:r>
          </a:p>
          <a:p>
            <a:pPr>
              <a:lnSpc>
                <a:spcPct val="200000"/>
              </a:lnSpc>
            </a:pPr>
            <a:r>
              <a:rPr lang="en-US" sz="2400" dirty="0" smtClean="0">
                <a:solidFill>
                  <a:srgbClr val="007635"/>
                </a:solidFill>
                <a:latin typeface="Arial" pitchFamily="34" charset="0"/>
                <a:cs typeface="Arial" pitchFamily="34" charset="0"/>
              </a:rPr>
              <a:t> - Results can be produced</a:t>
            </a:r>
            <a:endParaRPr lang="en-US" sz="2400" dirty="0">
              <a:solidFill>
                <a:srgbClr val="007635"/>
              </a:solidFill>
              <a:latin typeface="Arial" pitchFamily="34" charset="0"/>
              <a:cs typeface="Arial" pitchFamily="34" charset="0"/>
            </a:endParaRPr>
          </a:p>
        </p:txBody>
      </p:sp>
    </p:spTree>
    <p:extLst>
      <p:ext uri="{BB962C8B-B14F-4D97-AF65-F5344CB8AC3E}">
        <p14:creationId xmlns:p14="http://schemas.microsoft.com/office/powerpoint/2010/main" val="3563161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0391" y="309485"/>
            <a:ext cx="8332765" cy="581697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rgbClr val="FF0000"/>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2- In-Situ Testing Methods</a:t>
            </a:r>
          </a:p>
          <a:p>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of properties for large soil masses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Less disturbance</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under real field conditions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Can be performed during site exploration (SPT &amp; CPT)</a:t>
            </a:r>
          </a:p>
          <a:p>
            <a:endParaRPr lang="en-US" dirty="0" smtClean="0">
              <a:solidFill>
                <a:srgbClr val="007635"/>
              </a:solidFill>
              <a:latin typeface="Arial" pitchFamily="34" charset="0"/>
              <a:cs typeface="Arial" pitchFamily="34" charset="0"/>
            </a:endParaRPr>
          </a:p>
          <a:p>
            <a:r>
              <a:rPr lang="en-US" dirty="0" smtClean="0">
                <a:solidFill>
                  <a:srgbClr val="FF0000"/>
                </a:solidFill>
                <a:latin typeface="Arial" pitchFamily="34" charset="0"/>
                <a:cs typeface="Arial" pitchFamily="34" charset="0"/>
              </a:rPr>
              <a:t>In-Situ testing methods are used to determine:</a:t>
            </a:r>
          </a:p>
          <a:p>
            <a:endParaRPr lang="en-US" i="1" dirty="0" smtClean="0">
              <a:solidFill>
                <a:srgbClr val="007635"/>
              </a:solidFill>
              <a:latin typeface="Arial" pitchFamily="34" charset="0"/>
              <a:cs typeface="Arial" pitchFamily="34" charset="0"/>
            </a:endParaRPr>
          </a:p>
          <a:p>
            <a:pPr marL="746125" indent="-746125">
              <a:tabLst>
                <a:tab pos="1139825" algn="l"/>
              </a:tabLst>
            </a:pPr>
            <a:r>
              <a:rPr lang="en-US" i="1" dirty="0" smtClean="0">
                <a:solidFill>
                  <a:srgbClr val="007635"/>
                </a:solidFill>
                <a:latin typeface="Arial" pitchFamily="34" charset="0"/>
                <a:cs typeface="Arial" pitchFamily="34" charset="0"/>
              </a:rPr>
              <a:t> 	</a:t>
            </a:r>
            <a:r>
              <a:rPr lang="en-US" i="1" dirty="0" smtClean="0">
                <a:solidFill>
                  <a:srgbClr val="005EA4"/>
                </a:solidFill>
                <a:latin typeface="Arial" pitchFamily="34" charset="0"/>
                <a:cs typeface="Arial" pitchFamily="34" charset="0"/>
              </a:rPr>
              <a:t>1-	Hydraulic properties (Wells)</a:t>
            </a:r>
          </a:p>
          <a:p>
            <a:pPr marL="746125" indent="-746125">
              <a:tabLst>
                <a:tab pos="1139825" algn="l"/>
              </a:tabLst>
            </a:pPr>
            <a:r>
              <a:rPr lang="en-US" i="1" dirty="0" smtClean="0">
                <a:solidFill>
                  <a:srgbClr val="005EA4"/>
                </a:solidFill>
                <a:latin typeface="Arial" pitchFamily="34" charset="0"/>
                <a:cs typeface="Arial" pitchFamily="34" charset="0"/>
              </a:rPr>
              <a:t> 	2-	Mechanical properties (SPT, CPT, Vane Shear Test,</a:t>
            </a:r>
          </a:p>
          <a:p>
            <a:pPr marL="746125" indent="-746125">
              <a:tabLst>
                <a:tab pos="1139825" algn="l"/>
              </a:tabLst>
            </a:pPr>
            <a:r>
              <a:rPr lang="en-US" i="1" dirty="0" smtClean="0">
                <a:solidFill>
                  <a:srgbClr val="005EA4"/>
                </a:solidFill>
                <a:latin typeface="Arial" pitchFamily="34" charset="0"/>
                <a:cs typeface="Arial" pitchFamily="34" charset="0"/>
              </a:rPr>
              <a:t>   	 	Pressuremeters, CBR) (See Table 3.20)</a:t>
            </a:r>
          </a:p>
        </p:txBody>
      </p:sp>
      <p:pic>
        <p:nvPicPr>
          <p:cNvPr id="39938" name="Picture 2"/>
          <p:cNvPicPr>
            <a:picLocks noChangeAspect="1" noChangeArrowheads="1"/>
          </p:cNvPicPr>
          <p:nvPr/>
        </p:nvPicPr>
        <p:blipFill>
          <a:blip r:embed="rId3" cstate="print"/>
          <a:srcRect/>
          <a:stretch>
            <a:fillRect/>
          </a:stretch>
        </p:blipFill>
        <p:spPr bwMode="auto">
          <a:xfrm>
            <a:off x="6424462" y="1289830"/>
            <a:ext cx="2719538" cy="225522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7077953" y="3834986"/>
            <a:ext cx="1587745" cy="1511809"/>
          </a:xfrm>
          <a:prstGeom prst="rect">
            <a:avLst/>
          </a:prstGeom>
          <a:noFill/>
          <a:ln w="9525">
            <a:noFill/>
            <a:miter lim="800000"/>
            <a:headEnd/>
            <a:tailEnd/>
          </a:ln>
        </p:spPr>
      </p:pic>
    </p:spTree>
    <p:extLst>
      <p:ext uri="{BB962C8B-B14F-4D97-AF65-F5344CB8AC3E}">
        <p14:creationId xmlns:p14="http://schemas.microsoft.com/office/powerpoint/2010/main" val="2563081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3" cstate="print"/>
          <a:srcRect/>
          <a:stretch>
            <a:fillRect/>
          </a:stretch>
        </p:blipFill>
        <p:spPr bwMode="auto">
          <a:xfrm>
            <a:off x="6236459" y="2834423"/>
            <a:ext cx="2724662" cy="1468055"/>
          </a:xfrm>
          <a:prstGeom prst="rect">
            <a:avLst/>
          </a:prstGeom>
          <a:noFill/>
          <a:ln w="9525">
            <a:noFill/>
            <a:miter lim="800000"/>
            <a:headEnd/>
            <a:tailEnd/>
          </a:ln>
        </p:spPr>
      </p:pic>
      <p:sp>
        <p:nvSpPr>
          <p:cNvPr id="3" name="Rectangle 2"/>
          <p:cNvSpPr/>
          <p:nvPr/>
        </p:nvSpPr>
        <p:spPr>
          <a:xfrm>
            <a:off x="234460" y="267283"/>
            <a:ext cx="8839200" cy="6247864"/>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pPr marL="457200" indent="-457200"/>
            <a:endParaRPr lang="en-US" sz="2000" u="sng" dirty="0" smtClean="0">
              <a:solidFill>
                <a:schemeClr val="bg1"/>
              </a:solidFill>
              <a:latin typeface="Arial" pitchFamily="34" charset="0"/>
              <a:cs typeface="Arial" pitchFamily="34" charset="0"/>
            </a:endParaRPr>
          </a:p>
          <a:p>
            <a:pPr marL="457200" indent="-457200"/>
            <a:endParaRPr lang="en-US" sz="2000" u="sng"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pPr marL="457200" indent="-457200"/>
            <a:r>
              <a:rPr lang="en-US" sz="2000" dirty="0" smtClean="0">
                <a:solidFill>
                  <a:srgbClr val="0562AF"/>
                </a:solidFill>
                <a:latin typeface="Arial" pitchFamily="34" charset="0"/>
                <a:cs typeface="Arial" pitchFamily="34" charset="0"/>
              </a:rPr>
              <a:t>1- Physical properties: </a:t>
            </a:r>
            <a:r>
              <a:rPr lang="en-US" sz="2000" dirty="0" smtClean="0">
                <a:solidFill>
                  <a:schemeClr val="bg1"/>
                </a:solidFill>
                <a:latin typeface="Arial" pitchFamily="34" charset="0"/>
                <a:cs typeface="Arial" pitchFamily="34" charset="0"/>
              </a:rPr>
              <a:t>U</a:t>
            </a:r>
            <a:r>
              <a:rPr lang="en-US" dirty="0" smtClean="0">
                <a:solidFill>
                  <a:schemeClr val="bg1"/>
                </a:solidFill>
              </a:rPr>
              <a:t>sed to describe the soil. These properties are 				incorporated with the soil </a:t>
            </a:r>
            <a:r>
              <a:rPr lang="en-US" u="sng" dirty="0" smtClean="0">
                <a:solidFill>
                  <a:schemeClr val="bg1"/>
                </a:solidFill>
              </a:rPr>
              <a:t>classification</a:t>
            </a:r>
            <a:r>
              <a:rPr lang="en-US" dirty="0" smtClean="0">
                <a:solidFill>
                  <a:schemeClr val="bg1"/>
                </a:solidFill>
              </a:rPr>
              <a:t> systems, and in 			some cases they are related to the </a:t>
            </a:r>
            <a:r>
              <a:rPr lang="en-US" u="sng" dirty="0" smtClean="0">
                <a:solidFill>
                  <a:schemeClr val="bg1"/>
                </a:solidFill>
              </a:rPr>
              <a:t>mechanical properties</a:t>
            </a:r>
          </a:p>
          <a:p>
            <a:pPr marL="457200" indent="-457200"/>
            <a:endParaRPr lang="en-US" u="sng" dirty="0" smtClean="0">
              <a:solidFill>
                <a:schemeClr val="bg1"/>
              </a:solidFill>
              <a:latin typeface="Arial" pitchFamily="34" charset="0"/>
              <a:cs typeface="Arial" pitchFamily="34" charset="0"/>
            </a:endParaRPr>
          </a:p>
          <a:p>
            <a:pPr marL="457200" indent="-457200"/>
            <a:endParaRPr lang="en-US" u="sng" dirty="0" smtClean="0">
              <a:solidFill>
                <a:schemeClr val="bg1"/>
              </a:solidFill>
              <a:latin typeface="Arial" pitchFamily="34" charset="0"/>
              <a:cs typeface="Arial" pitchFamily="34" charset="0"/>
            </a:endParaRPr>
          </a:p>
          <a:p>
            <a:r>
              <a:rPr lang="en-US" dirty="0" smtClean="0">
                <a:solidFill>
                  <a:srgbClr val="007635"/>
                </a:solidFill>
                <a:latin typeface="Arial" pitchFamily="34" charset="0"/>
                <a:cs typeface="Arial" pitchFamily="34" charset="0"/>
              </a:rPr>
              <a:t> - Specific gravity</a:t>
            </a:r>
          </a:p>
          <a:p>
            <a:r>
              <a:rPr lang="en-US" dirty="0" smtClean="0">
                <a:solidFill>
                  <a:srgbClr val="007635"/>
                </a:solidFill>
                <a:latin typeface="Arial" pitchFamily="34" charset="0"/>
                <a:cs typeface="Arial" pitchFamily="34" charset="0"/>
              </a:rPr>
              <a:t> - Grain size</a:t>
            </a:r>
          </a:p>
          <a:p>
            <a:r>
              <a:rPr lang="en-US" dirty="0" smtClean="0">
                <a:solidFill>
                  <a:srgbClr val="007635"/>
                </a:solidFill>
                <a:latin typeface="Arial" pitchFamily="34" charset="0"/>
                <a:cs typeface="Arial" pitchFamily="34" charset="0"/>
              </a:rPr>
              <a:t>- Density (Saturated, Partially saturated, submerged, minimum,    </a:t>
            </a:r>
          </a:p>
          <a:p>
            <a:r>
              <a:rPr lang="en-US" dirty="0" smtClean="0">
                <a:solidFill>
                  <a:srgbClr val="007635"/>
                </a:solidFill>
                <a:latin typeface="Arial" pitchFamily="34" charset="0"/>
                <a:cs typeface="Arial" pitchFamily="34" charset="0"/>
              </a:rPr>
              <a:t>  maximum, relative, optimum moisture content)</a:t>
            </a:r>
          </a:p>
          <a:p>
            <a:r>
              <a:rPr lang="en-US" dirty="0" smtClean="0">
                <a:solidFill>
                  <a:srgbClr val="007635"/>
                </a:solidFill>
                <a:latin typeface="Arial" pitchFamily="34" charset="0"/>
                <a:cs typeface="Arial" pitchFamily="34" charset="0"/>
              </a:rPr>
              <a:t> - Porosity</a:t>
            </a:r>
          </a:p>
          <a:p>
            <a:r>
              <a:rPr lang="en-US" dirty="0" smtClean="0">
                <a:solidFill>
                  <a:srgbClr val="007635"/>
                </a:solidFill>
                <a:latin typeface="Arial" pitchFamily="34" charset="0"/>
                <a:cs typeface="Arial" pitchFamily="34" charset="0"/>
              </a:rPr>
              <a:t> - Degree of saturation</a:t>
            </a:r>
          </a:p>
          <a:p>
            <a:r>
              <a:rPr lang="en-US" dirty="0" smtClean="0">
                <a:solidFill>
                  <a:srgbClr val="007635"/>
                </a:solidFill>
                <a:latin typeface="Arial" pitchFamily="34" charset="0"/>
                <a:cs typeface="Arial" pitchFamily="34" charset="0"/>
              </a:rPr>
              <a:t> - Void ratio</a:t>
            </a:r>
          </a:p>
          <a:p>
            <a:r>
              <a:rPr lang="en-US" dirty="0" smtClean="0">
                <a:solidFill>
                  <a:srgbClr val="007635"/>
                </a:solidFill>
                <a:latin typeface="Arial" pitchFamily="34" charset="0"/>
                <a:cs typeface="Arial" pitchFamily="34" charset="0"/>
              </a:rPr>
              <a:t> - Moisture content</a:t>
            </a:r>
          </a:p>
          <a:p>
            <a:r>
              <a:rPr lang="en-US" dirty="0" smtClean="0">
                <a:solidFill>
                  <a:srgbClr val="007635"/>
                </a:solidFill>
                <a:latin typeface="Arial" pitchFamily="34" charset="0"/>
                <a:cs typeface="Arial" pitchFamily="34" charset="0"/>
              </a:rPr>
              <a:t> - Hardness (for rocks)</a:t>
            </a:r>
          </a:p>
          <a:p>
            <a:r>
              <a:rPr lang="en-US" dirty="0" smtClean="0">
                <a:solidFill>
                  <a:srgbClr val="007635"/>
                </a:solidFill>
                <a:latin typeface="Arial" pitchFamily="34" charset="0"/>
                <a:cs typeface="Arial" pitchFamily="34" charset="0"/>
              </a:rPr>
              <a:t> - Durability (for rocks)</a:t>
            </a:r>
          </a:p>
          <a:p>
            <a:r>
              <a:rPr lang="en-US" dirty="0" smtClean="0">
                <a:solidFill>
                  <a:srgbClr val="007635"/>
                </a:solidFill>
                <a:latin typeface="Arial" pitchFamily="34" charset="0"/>
                <a:cs typeface="Arial" pitchFamily="34" charset="0"/>
              </a:rPr>
              <a:t> - Reactivity (for rocks)</a:t>
            </a:r>
            <a:endParaRPr lang="en-US" sz="2400" dirty="0">
              <a:solidFill>
                <a:srgbClr val="007635"/>
              </a:solidFill>
              <a:latin typeface="Arial" pitchFamily="34" charset="0"/>
              <a:cs typeface="Arial" pitchFamily="34" charset="0"/>
            </a:endParaRPr>
          </a:p>
        </p:txBody>
      </p:sp>
      <p:pic>
        <p:nvPicPr>
          <p:cNvPr id="35843" name="Picture 3"/>
          <p:cNvPicPr>
            <a:picLocks noChangeAspect="1" noChangeArrowheads="1"/>
          </p:cNvPicPr>
          <p:nvPr/>
        </p:nvPicPr>
        <p:blipFill>
          <a:blip r:embed="rId4" cstate="print"/>
          <a:srcRect/>
          <a:stretch>
            <a:fillRect/>
          </a:stretch>
        </p:blipFill>
        <p:spPr bwMode="auto">
          <a:xfrm>
            <a:off x="4242517" y="4600135"/>
            <a:ext cx="4710388" cy="1941342"/>
          </a:xfrm>
          <a:prstGeom prst="rect">
            <a:avLst/>
          </a:prstGeom>
          <a:noFill/>
          <a:ln w="9525">
            <a:noFill/>
            <a:miter lim="800000"/>
            <a:headEnd/>
            <a:tailEnd/>
          </a:ln>
        </p:spPr>
      </p:pic>
    </p:spTree>
    <p:extLst>
      <p:ext uri="{BB962C8B-B14F-4D97-AF65-F5344CB8AC3E}">
        <p14:creationId xmlns:p14="http://schemas.microsoft.com/office/powerpoint/2010/main" val="3420765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3" cstate="print"/>
          <a:srcRect l="6057" t="2087" r="6057" b="2087"/>
          <a:stretch>
            <a:fillRect/>
          </a:stretch>
        </p:blipFill>
        <p:spPr bwMode="auto">
          <a:xfrm>
            <a:off x="7775825" y="4575299"/>
            <a:ext cx="1311903" cy="2075720"/>
          </a:xfrm>
          <a:prstGeom prst="rect">
            <a:avLst/>
          </a:prstGeom>
          <a:noFill/>
          <a:ln w="9525">
            <a:noFill/>
            <a:miter lim="800000"/>
            <a:headEnd/>
            <a:tailEnd/>
          </a:ln>
        </p:spPr>
      </p:pic>
      <p:sp>
        <p:nvSpPr>
          <p:cNvPr id="3" name="Rectangle 2"/>
          <p:cNvSpPr/>
          <p:nvPr/>
        </p:nvSpPr>
        <p:spPr>
          <a:xfrm>
            <a:off x="206324" y="379827"/>
            <a:ext cx="8839200" cy="421653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endParaRPr lang="en-US" sz="2000" dirty="0" smtClean="0">
              <a:solidFill>
                <a:srgbClr val="0562AF"/>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2- Index Properties:  </a:t>
            </a:r>
            <a:r>
              <a:rPr lang="en-US" sz="2000" dirty="0" smtClean="0">
                <a:solidFill>
                  <a:schemeClr val="bg1"/>
                </a:solidFill>
              </a:rPr>
              <a:t>Used to </a:t>
            </a:r>
            <a:r>
              <a:rPr lang="en-US" sz="2000" u="sng" dirty="0" smtClean="0">
                <a:solidFill>
                  <a:schemeClr val="bg1"/>
                </a:solidFill>
              </a:rPr>
              <a:t>classify</a:t>
            </a:r>
            <a:r>
              <a:rPr lang="en-US" sz="2000" dirty="0" smtClean="0">
                <a:solidFill>
                  <a:schemeClr val="bg1"/>
                </a:solidFill>
              </a:rPr>
              <a:t> the soil or to </a:t>
            </a:r>
            <a:r>
              <a:rPr lang="en-US" sz="2000" u="sng" dirty="0" smtClean="0">
                <a:solidFill>
                  <a:schemeClr val="bg1"/>
                </a:solidFill>
              </a:rPr>
              <a:t>correlate</a:t>
            </a:r>
            <a:r>
              <a:rPr lang="en-US" sz="2000" dirty="0" smtClean="0">
                <a:solidFill>
                  <a:schemeClr val="bg1"/>
                </a:solidFill>
              </a:rPr>
              <a:t> with the 				mechanical properties.</a:t>
            </a:r>
          </a:p>
          <a:p>
            <a:r>
              <a:rPr lang="en-US" sz="2000" dirty="0" smtClean="0">
                <a:solidFill>
                  <a:schemeClr val="bg1"/>
                </a:solidFill>
              </a:rPr>
              <a:t> </a:t>
            </a:r>
          </a:p>
          <a:p>
            <a:pPr>
              <a:lnSpc>
                <a:spcPct val="150000"/>
              </a:lnSpc>
            </a:pPr>
            <a:r>
              <a:rPr lang="en-US" sz="2000" dirty="0" smtClean="0">
                <a:solidFill>
                  <a:srgbClr val="007635"/>
                </a:solidFill>
              </a:rPr>
              <a:t>- Atterberg Limits or Consistency Limits (LL, PL SL)</a:t>
            </a:r>
            <a:br>
              <a:rPr lang="en-US" sz="2000" dirty="0" smtClean="0">
                <a:solidFill>
                  <a:srgbClr val="007635"/>
                </a:solidFill>
              </a:rPr>
            </a:br>
            <a:r>
              <a:rPr lang="en-US" sz="2000" dirty="0" smtClean="0">
                <a:solidFill>
                  <a:srgbClr val="007635"/>
                </a:solidFill>
              </a:rPr>
              <a:t>- Moisture Content vs. Unit Weight Relationship  (Compaction)</a:t>
            </a:r>
            <a:br>
              <a:rPr lang="en-US" sz="2000" dirty="0" smtClean="0">
                <a:solidFill>
                  <a:srgbClr val="007635"/>
                </a:solidFill>
              </a:rPr>
            </a:br>
            <a:r>
              <a:rPr lang="en-US" sz="2000" dirty="0" smtClean="0">
                <a:solidFill>
                  <a:srgbClr val="007635"/>
                </a:solidFill>
              </a:rPr>
              <a:t>- Grain Size Distribution  </a:t>
            </a:r>
          </a:p>
          <a:p>
            <a:pPr>
              <a:lnSpc>
                <a:spcPct val="150000"/>
              </a:lnSpc>
            </a:pPr>
            <a:r>
              <a:rPr lang="en-US" sz="2000" dirty="0" smtClean="0">
                <a:solidFill>
                  <a:srgbClr val="007635"/>
                </a:solidFill>
              </a:rPr>
              <a:t>- Relative Density D</a:t>
            </a:r>
            <a:r>
              <a:rPr lang="en-US" sz="2000" baseline="-25000" dirty="0" smtClean="0">
                <a:solidFill>
                  <a:srgbClr val="007635"/>
                </a:solidFill>
              </a:rPr>
              <a:t>r</a:t>
            </a:r>
            <a:endParaRPr lang="en-US" sz="2000" dirty="0" smtClean="0">
              <a:solidFill>
                <a:srgbClr val="007635"/>
              </a:solidFill>
            </a:endParaRPr>
          </a:p>
        </p:txBody>
      </p:sp>
      <p:pic>
        <p:nvPicPr>
          <p:cNvPr id="36867" name="Picture 3"/>
          <p:cNvPicPr>
            <a:picLocks noChangeAspect="1" noChangeArrowheads="1"/>
          </p:cNvPicPr>
          <p:nvPr/>
        </p:nvPicPr>
        <p:blipFill>
          <a:blip r:embed="rId4" cstate="print">
            <a:lum bright="-10000"/>
          </a:blip>
          <a:srcRect/>
          <a:stretch>
            <a:fillRect/>
          </a:stretch>
        </p:blipFill>
        <p:spPr bwMode="auto">
          <a:xfrm>
            <a:off x="4919088" y="4859608"/>
            <a:ext cx="1437322" cy="1826996"/>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lum contrast="10000"/>
          </a:blip>
          <a:srcRect/>
          <a:stretch>
            <a:fillRect/>
          </a:stretch>
        </p:blipFill>
        <p:spPr bwMode="auto">
          <a:xfrm>
            <a:off x="1860833" y="5701966"/>
            <a:ext cx="1485094" cy="984638"/>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778214" y="4445390"/>
            <a:ext cx="886484" cy="2241214"/>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3589714" y="5522751"/>
            <a:ext cx="1080721" cy="1163853"/>
          </a:xfrm>
          <a:prstGeom prst="rect">
            <a:avLst/>
          </a:prstGeom>
          <a:noFill/>
          <a:ln w="9525">
            <a:noFill/>
            <a:miter lim="800000"/>
            <a:headEnd/>
            <a:tailEnd/>
          </a:ln>
        </p:spPr>
      </p:pic>
      <p:pic>
        <p:nvPicPr>
          <p:cNvPr id="36871" name="Picture 7"/>
          <p:cNvPicPr>
            <a:picLocks noChangeAspect="1" noChangeArrowheads="1"/>
          </p:cNvPicPr>
          <p:nvPr/>
        </p:nvPicPr>
        <p:blipFill>
          <a:blip r:embed="rId8" cstate="print">
            <a:grayscl/>
            <a:lum bright="10000" contrast="20000"/>
          </a:blip>
          <a:srcRect/>
          <a:stretch>
            <a:fillRect/>
          </a:stretch>
        </p:blipFill>
        <p:spPr bwMode="auto">
          <a:xfrm>
            <a:off x="194765" y="5325408"/>
            <a:ext cx="1343127" cy="1361196"/>
          </a:xfrm>
          <a:prstGeom prst="rect">
            <a:avLst/>
          </a:prstGeom>
          <a:noFill/>
          <a:ln w="9525">
            <a:noFill/>
            <a:miter lim="800000"/>
            <a:headEnd/>
            <a:tailEnd/>
          </a:ln>
        </p:spPr>
      </p:pic>
      <p:sp>
        <p:nvSpPr>
          <p:cNvPr id="13" name="Rectangle 12"/>
          <p:cNvSpPr/>
          <p:nvPr/>
        </p:nvSpPr>
        <p:spPr>
          <a:xfrm>
            <a:off x="140680" y="5073134"/>
            <a:ext cx="1479892" cy="276999"/>
          </a:xfrm>
          <a:prstGeom prst="rect">
            <a:avLst/>
          </a:prstGeom>
        </p:spPr>
        <p:txBody>
          <a:bodyPr wrap="none">
            <a:spAutoFit/>
          </a:bodyPr>
          <a:lstStyle/>
          <a:p>
            <a:r>
              <a:rPr lang="en-US" sz="1200" dirty="0" smtClean="0">
                <a:solidFill>
                  <a:srgbClr val="0562AF"/>
                </a:solidFill>
              </a:rPr>
              <a:t>Relative Density D</a:t>
            </a:r>
            <a:r>
              <a:rPr lang="en-US" sz="1200" baseline="-25000" dirty="0" smtClean="0">
                <a:solidFill>
                  <a:srgbClr val="0562AF"/>
                </a:solidFill>
              </a:rPr>
              <a:t>r</a:t>
            </a:r>
            <a:endParaRPr lang="en-US" sz="1200" dirty="0">
              <a:solidFill>
                <a:srgbClr val="0562AF"/>
              </a:solidFill>
            </a:endParaRPr>
          </a:p>
        </p:txBody>
      </p:sp>
      <p:sp>
        <p:nvSpPr>
          <p:cNvPr id="14" name="Rectangle 13"/>
          <p:cNvSpPr/>
          <p:nvPr/>
        </p:nvSpPr>
        <p:spPr>
          <a:xfrm>
            <a:off x="2473570" y="5422481"/>
            <a:ext cx="372218" cy="276999"/>
          </a:xfrm>
          <a:prstGeom prst="rect">
            <a:avLst/>
          </a:prstGeom>
        </p:spPr>
        <p:txBody>
          <a:bodyPr wrap="none">
            <a:spAutoFit/>
          </a:bodyPr>
          <a:lstStyle/>
          <a:p>
            <a:r>
              <a:rPr lang="en-US" sz="1200" dirty="0" smtClean="0">
                <a:solidFill>
                  <a:srgbClr val="0562AF"/>
                </a:solidFill>
              </a:rPr>
              <a:t>PL</a:t>
            </a:r>
            <a:endParaRPr lang="en-US" sz="1200" dirty="0">
              <a:solidFill>
                <a:srgbClr val="0562AF"/>
              </a:solidFill>
            </a:endParaRPr>
          </a:p>
        </p:txBody>
      </p:sp>
      <p:sp>
        <p:nvSpPr>
          <p:cNvPr id="15" name="Rectangle 14"/>
          <p:cNvSpPr/>
          <p:nvPr/>
        </p:nvSpPr>
        <p:spPr>
          <a:xfrm>
            <a:off x="3934260" y="5251324"/>
            <a:ext cx="354584" cy="276999"/>
          </a:xfrm>
          <a:prstGeom prst="rect">
            <a:avLst/>
          </a:prstGeom>
        </p:spPr>
        <p:txBody>
          <a:bodyPr wrap="none">
            <a:spAutoFit/>
          </a:bodyPr>
          <a:lstStyle/>
          <a:p>
            <a:r>
              <a:rPr lang="en-US" sz="1200" dirty="0" smtClean="0">
                <a:solidFill>
                  <a:srgbClr val="0562AF"/>
                </a:solidFill>
              </a:rPr>
              <a:t>LL</a:t>
            </a:r>
            <a:endParaRPr lang="en-US" sz="1200" dirty="0">
              <a:solidFill>
                <a:srgbClr val="0562AF"/>
              </a:solidFill>
            </a:endParaRPr>
          </a:p>
        </p:txBody>
      </p:sp>
      <p:sp>
        <p:nvSpPr>
          <p:cNvPr id="16" name="Rectangle 15"/>
          <p:cNvSpPr/>
          <p:nvPr/>
        </p:nvSpPr>
        <p:spPr>
          <a:xfrm>
            <a:off x="5101875" y="4604210"/>
            <a:ext cx="1003223" cy="276999"/>
          </a:xfrm>
          <a:prstGeom prst="rect">
            <a:avLst/>
          </a:prstGeom>
        </p:spPr>
        <p:txBody>
          <a:bodyPr wrap="none">
            <a:spAutoFit/>
          </a:bodyPr>
          <a:lstStyle/>
          <a:p>
            <a:r>
              <a:rPr lang="en-US" sz="1200" dirty="0" smtClean="0">
                <a:solidFill>
                  <a:srgbClr val="0562AF"/>
                </a:solidFill>
              </a:rPr>
              <a:t>Proctor Test</a:t>
            </a:r>
            <a:endParaRPr lang="en-US" sz="1200" dirty="0">
              <a:solidFill>
                <a:srgbClr val="0562AF"/>
              </a:solidFill>
            </a:endParaRPr>
          </a:p>
        </p:txBody>
      </p:sp>
      <p:sp>
        <p:nvSpPr>
          <p:cNvPr id="17" name="Rectangle 16"/>
          <p:cNvSpPr/>
          <p:nvPr/>
        </p:nvSpPr>
        <p:spPr>
          <a:xfrm>
            <a:off x="6928334" y="4207970"/>
            <a:ext cx="1948380" cy="276999"/>
          </a:xfrm>
          <a:prstGeom prst="rect">
            <a:avLst/>
          </a:prstGeom>
        </p:spPr>
        <p:txBody>
          <a:bodyPr wrap="square">
            <a:spAutoFit/>
          </a:bodyPr>
          <a:lstStyle/>
          <a:p>
            <a:pPr algn="ctr"/>
            <a:r>
              <a:rPr lang="en-US" sz="1200" dirty="0" smtClean="0">
                <a:solidFill>
                  <a:srgbClr val="0562AF"/>
                </a:solidFill>
              </a:rPr>
              <a:t>Grain Size Distribution</a:t>
            </a:r>
            <a:endParaRPr lang="en-US" sz="1200" dirty="0">
              <a:solidFill>
                <a:srgbClr val="0562AF"/>
              </a:solidFill>
            </a:endParaRPr>
          </a:p>
        </p:txBody>
      </p:sp>
    </p:spTree>
    <p:extLst>
      <p:ext uri="{BB962C8B-B14F-4D97-AF65-F5344CB8AC3E}">
        <p14:creationId xmlns:p14="http://schemas.microsoft.com/office/powerpoint/2010/main" val="4281675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253212"/>
            <a:ext cx="8839200" cy="2739211"/>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3- Hydraulic Properties</a:t>
            </a:r>
          </a:p>
          <a:p>
            <a:endParaRPr lang="en-US" sz="2400" dirty="0" smtClean="0">
              <a:solidFill>
                <a:srgbClr val="007635"/>
              </a:solidFill>
              <a:latin typeface="Arial" pitchFamily="34" charset="0"/>
              <a:cs typeface="Arial" pitchFamily="34" charset="0"/>
            </a:endParaRPr>
          </a:p>
          <a:p>
            <a:r>
              <a:rPr lang="en-US" sz="2000" dirty="0" smtClean="0">
                <a:solidFill>
                  <a:srgbClr val="007635"/>
                </a:solidFill>
                <a:latin typeface="Arial" pitchFamily="34" charset="0"/>
                <a:cs typeface="Arial" pitchFamily="34" charset="0"/>
              </a:rPr>
              <a:t>- Permeability or Hydraulic Conductivity (k)</a:t>
            </a:r>
          </a:p>
          <a:p>
            <a:pPr>
              <a:buFontTx/>
              <a:buChar char="-"/>
            </a:pPr>
            <a:r>
              <a:rPr lang="en-US" sz="2000" dirty="0" smtClean="0">
                <a:solidFill>
                  <a:srgbClr val="007635"/>
                </a:solidFill>
                <a:latin typeface="Arial" pitchFamily="34" charset="0"/>
                <a:cs typeface="Arial" pitchFamily="34" charset="0"/>
              </a:rPr>
              <a:t> Infiltration Rate</a:t>
            </a:r>
          </a:p>
        </p:txBody>
      </p:sp>
      <p:pic>
        <p:nvPicPr>
          <p:cNvPr id="37890" name="Picture 2"/>
          <p:cNvPicPr>
            <a:picLocks noChangeAspect="1" noChangeArrowheads="1"/>
          </p:cNvPicPr>
          <p:nvPr/>
        </p:nvPicPr>
        <p:blipFill>
          <a:blip r:embed="rId3" cstate="print"/>
          <a:srcRect/>
          <a:stretch>
            <a:fillRect/>
          </a:stretch>
        </p:blipFill>
        <p:spPr bwMode="auto">
          <a:xfrm>
            <a:off x="793505" y="3415783"/>
            <a:ext cx="4022991" cy="2577047"/>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lum bright="10000" contrast="20000"/>
          </a:blip>
          <a:srcRect/>
          <a:stretch>
            <a:fillRect/>
          </a:stretch>
        </p:blipFill>
        <p:spPr bwMode="auto">
          <a:xfrm>
            <a:off x="5501273" y="3573333"/>
            <a:ext cx="2404769" cy="2021969"/>
          </a:xfrm>
          <a:prstGeom prst="rect">
            <a:avLst/>
          </a:prstGeom>
          <a:noFill/>
          <a:ln w="9525">
            <a:noFill/>
            <a:miter lim="800000"/>
            <a:headEnd/>
            <a:tailEnd/>
          </a:ln>
        </p:spPr>
      </p:pic>
      <p:sp>
        <p:nvSpPr>
          <p:cNvPr id="6" name="TextBox 5"/>
          <p:cNvSpPr txBox="1"/>
          <p:nvPr/>
        </p:nvSpPr>
        <p:spPr>
          <a:xfrm>
            <a:off x="5627077" y="3277766"/>
            <a:ext cx="2164375" cy="307777"/>
          </a:xfrm>
          <a:prstGeom prst="rect">
            <a:avLst/>
          </a:prstGeom>
          <a:noFill/>
        </p:spPr>
        <p:txBody>
          <a:bodyPr wrap="none" rtlCol="0">
            <a:spAutoFit/>
          </a:bodyPr>
          <a:lstStyle/>
          <a:p>
            <a:r>
              <a:rPr lang="en-US" sz="1400" dirty="0" smtClean="0">
                <a:solidFill>
                  <a:srgbClr val="0562AF"/>
                </a:solidFill>
              </a:rPr>
              <a:t>Double Ring Infiltrometer</a:t>
            </a:r>
            <a:endParaRPr lang="en-US" sz="1400" dirty="0">
              <a:solidFill>
                <a:srgbClr val="0562AF"/>
              </a:solidFill>
            </a:endParaRPr>
          </a:p>
        </p:txBody>
      </p:sp>
    </p:spTree>
    <p:extLst>
      <p:ext uri="{BB962C8B-B14F-4D97-AF65-F5344CB8AC3E}">
        <p14:creationId xmlns:p14="http://schemas.microsoft.com/office/powerpoint/2010/main" val="41271869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cstate="print"/>
          <a:srcRect/>
          <a:stretch>
            <a:fillRect/>
          </a:stretch>
        </p:blipFill>
        <p:spPr bwMode="auto">
          <a:xfrm>
            <a:off x="7492447" y="1694720"/>
            <a:ext cx="1483336" cy="1780003"/>
          </a:xfrm>
          <a:prstGeom prst="rect">
            <a:avLst/>
          </a:prstGeom>
          <a:noFill/>
          <a:ln w="9525">
            <a:noFill/>
            <a:miter lim="800000"/>
            <a:headEnd/>
            <a:tailEnd/>
          </a:ln>
        </p:spPr>
      </p:pic>
      <p:sp>
        <p:nvSpPr>
          <p:cNvPr id="12" name="Rectangle 11"/>
          <p:cNvSpPr/>
          <p:nvPr/>
        </p:nvSpPr>
        <p:spPr>
          <a:xfrm>
            <a:off x="7720248" y="2721486"/>
            <a:ext cx="1037463" cy="276999"/>
          </a:xfrm>
          <a:prstGeom prst="rect">
            <a:avLst/>
          </a:prstGeom>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Direct Shear</a:t>
            </a:r>
            <a:endParaRPr lang="en-US" sz="1200" dirty="0">
              <a:solidFill>
                <a:srgbClr val="FF0000"/>
              </a:solidFill>
              <a:effectLst>
                <a:outerShdw blurRad="38100" dist="38100" dir="2700000" algn="tl">
                  <a:srgbClr val="000000">
                    <a:alpha val="43137"/>
                  </a:srgbClr>
                </a:outerShdw>
              </a:effectLst>
            </a:endParaRPr>
          </a:p>
        </p:txBody>
      </p:sp>
      <p:pic>
        <p:nvPicPr>
          <p:cNvPr id="38917" name="Picture 5"/>
          <p:cNvPicPr>
            <a:picLocks noChangeAspect="1" noChangeArrowheads="1"/>
          </p:cNvPicPr>
          <p:nvPr/>
        </p:nvPicPr>
        <p:blipFill>
          <a:blip r:embed="rId4" cstate="print"/>
          <a:srcRect l="8930" t="21968" r="49116"/>
          <a:stretch>
            <a:fillRect/>
          </a:stretch>
        </p:blipFill>
        <p:spPr bwMode="auto">
          <a:xfrm>
            <a:off x="7335286" y="3525597"/>
            <a:ext cx="1718244" cy="3247995"/>
          </a:xfrm>
          <a:prstGeom prst="rect">
            <a:avLst/>
          </a:prstGeom>
          <a:noFill/>
          <a:ln w="9525">
            <a:noFill/>
            <a:miter lim="800000"/>
            <a:headEnd/>
            <a:tailEnd/>
          </a:ln>
        </p:spPr>
      </p:pic>
      <p:sp>
        <p:nvSpPr>
          <p:cNvPr id="3" name="Rectangle 2"/>
          <p:cNvSpPr/>
          <p:nvPr/>
        </p:nvSpPr>
        <p:spPr>
          <a:xfrm>
            <a:off x="121916" y="211011"/>
            <a:ext cx="9022084" cy="5570756"/>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dirty="0" smtClean="0">
                <a:solidFill>
                  <a:srgbClr val="0562AF"/>
                </a:solidFill>
                <a:latin typeface="Arial" pitchFamily="34" charset="0"/>
                <a:cs typeface="Arial" pitchFamily="34" charset="0"/>
              </a:rPr>
              <a:t>4- Mechanical Properties: </a:t>
            </a:r>
            <a:r>
              <a:rPr lang="en-US" dirty="0" smtClean="0">
                <a:solidFill>
                  <a:schemeClr val="bg1"/>
                </a:solidFill>
                <a:latin typeface="Arial" pitchFamily="34" charset="0"/>
                <a:cs typeface="Arial" pitchFamily="34" charset="0"/>
              </a:rPr>
              <a:t>To describe the behavior of the soil under different types of 			stresses</a:t>
            </a:r>
          </a:p>
          <a:p>
            <a:endParaRPr lang="en-US" dirty="0" smtClean="0">
              <a:solidFill>
                <a:schemeClr val="bg1"/>
              </a:solidFill>
              <a:latin typeface="Arial" pitchFamily="34" charset="0"/>
              <a:cs typeface="Arial" pitchFamily="34" charset="0"/>
            </a:endParaRPr>
          </a:p>
          <a:p>
            <a:r>
              <a:rPr lang="en-US" dirty="0" smtClean="0">
                <a:solidFill>
                  <a:srgbClr val="C00000"/>
                </a:solidFill>
                <a:latin typeface="Arial" pitchFamily="34" charset="0"/>
                <a:cs typeface="Arial" pitchFamily="34" charset="0"/>
              </a:rPr>
              <a:t>-Deformation Moduli – </a:t>
            </a:r>
            <a:r>
              <a:rPr lang="en-US" sz="1600" dirty="0" smtClean="0">
                <a:solidFill>
                  <a:srgbClr val="C00000"/>
                </a:solidFill>
                <a:latin typeface="Arial" pitchFamily="34" charset="0"/>
                <a:cs typeface="Arial" pitchFamily="34" charset="0"/>
              </a:rPr>
              <a:t>Young's Modulus (E)  &amp; Shear Modulus (G)</a:t>
            </a:r>
          </a:p>
          <a:p>
            <a:pPr>
              <a:buFontTx/>
              <a:buChar char="-"/>
            </a:pPr>
            <a:endParaRPr lang="en-US" dirty="0" smtClean="0">
              <a:solidFill>
                <a:schemeClr val="bg1"/>
              </a:solidFill>
              <a:latin typeface="Arial" pitchFamily="34" charset="0"/>
              <a:cs typeface="Arial" pitchFamily="34" charset="0"/>
            </a:endParaRPr>
          </a:p>
          <a:p>
            <a:pPr>
              <a:buFontTx/>
              <a:buChar char="-"/>
            </a:pPr>
            <a:r>
              <a:rPr lang="en-US" dirty="0" smtClean="0">
                <a:solidFill>
                  <a:srgbClr val="007635"/>
                </a:solidFill>
                <a:latin typeface="Arial" pitchFamily="34" charset="0"/>
                <a:cs typeface="Arial" pitchFamily="34" charset="0"/>
              </a:rPr>
              <a:t>Consolidation (C</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s</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P</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m</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K)</a:t>
            </a:r>
          </a:p>
          <a:p>
            <a:pPr>
              <a:buFontTx/>
              <a:buChar char="-"/>
            </a:pPr>
            <a:r>
              <a:rPr lang="en-US" dirty="0" smtClean="0">
                <a:solidFill>
                  <a:srgbClr val="007635"/>
                </a:solidFill>
                <a:latin typeface="Arial" pitchFamily="34" charset="0"/>
                <a:cs typeface="Arial" pitchFamily="34" charset="0"/>
              </a:rPr>
              <a:t>Strength (c, </a:t>
            </a:r>
            <a:r>
              <a:rPr lang="en-US" dirty="0" smtClean="0">
                <a:solidFill>
                  <a:srgbClr val="007635"/>
                </a:solidFill>
                <a:latin typeface="Symbol" pitchFamily="18" charset="2"/>
                <a:cs typeface="Arial" pitchFamily="34" charset="0"/>
              </a:rPr>
              <a:t>f</a:t>
            </a:r>
            <a:r>
              <a:rPr lang="en-US" dirty="0" smtClean="0">
                <a:solidFill>
                  <a:srgbClr val="007635"/>
                </a:solidFill>
                <a:latin typeface="Arial" pitchFamily="34" charset="0"/>
                <a:cs typeface="Arial" pitchFamily="34" charset="0"/>
              </a:rPr>
              <a:t>) 	Unconfined Compression</a:t>
            </a:r>
          </a:p>
          <a:p>
            <a:r>
              <a:rPr lang="en-US" dirty="0" smtClean="0">
                <a:solidFill>
                  <a:srgbClr val="007635"/>
                </a:solidFill>
                <a:latin typeface="Arial" pitchFamily="34" charset="0"/>
                <a:cs typeface="Arial" pitchFamily="34" charset="0"/>
              </a:rPr>
              <a:t> 		Direct Shear, </a:t>
            </a:r>
          </a:p>
          <a:p>
            <a:r>
              <a:rPr lang="en-US" dirty="0" smtClean="0">
                <a:solidFill>
                  <a:srgbClr val="007635"/>
                </a:solidFill>
                <a:latin typeface="Arial" pitchFamily="34" charset="0"/>
                <a:cs typeface="Arial" pitchFamily="34" charset="0"/>
              </a:rPr>
              <a:t>		Triaxial Compression</a:t>
            </a:r>
          </a:p>
          <a:p>
            <a:endParaRPr lang="en-US" dirty="0" smtClean="0">
              <a:solidFill>
                <a:schemeClr val="bg1"/>
              </a:solidFill>
              <a:latin typeface="Arial" pitchFamily="34" charset="0"/>
              <a:cs typeface="Arial" pitchFamily="34" charset="0"/>
            </a:endParaRPr>
          </a:p>
          <a:p>
            <a:pPr>
              <a:buFontTx/>
              <a:buChar char="-"/>
            </a:pPr>
            <a:r>
              <a:rPr lang="en-US" dirty="0" smtClean="0">
                <a:solidFill>
                  <a:srgbClr val="7030A0"/>
                </a:solidFill>
                <a:latin typeface="Arial" pitchFamily="34" charset="0"/>
                <a:cs typeface="Arial" pitchFamily="34" charset="0"/>
              </a:rPr>
              <a:t>California Bearing Ratio (CBR) or</a:t>
            </a:r>
          </a:p>
          <a:p>
            <a:r>
              <a:rPr lang="en-US" dirty="0" smtClean="0">
                <a:solidFill>
                  <a:srgbClr val="7030A0"/>
                </a:solidFill>
                <a:latin typeface="Arial" pitchFamily="34" charset="0"/>
                <a:cs typeface="Arial" pitchFamily="34" charset="0"/>
              </a:rPr>
              <a:t> </a:t>
            </a:r>
          </a:p>
          <a:p>
            <a:pPr>
              <a:buFontTx/>
              <a:buChar char="-"/>
            </a:pPr>
            <a:r>
              <a:rPr lang="en-US" dirty="0" smtClean="0">
                <a:solidFill>
                  <a:srgbClr val="7030A0"/>
                </a:solidFill>
                <a:latin typeface="Arial" pitchFamily="34" charset="0"/>
                <a:cs typeface="Arial" pitchFamily="34" charset="0"/>
              </a:rPr>
              <a:t>Lime Rock Bearing Ration (LBR)</a:t>
            </a:r>
          </a:p>
          <a:p>
            <a:r>
              <a:rPr lang="en-US" dirty="0" smtClean="0">
                <a:solidFill>
                  <a:srgbClr val="7030A0"/>
                </a:solidFill>
                <a:latin typeface="Arial" pitchFamily="34" charset="0"/>
                <a:cs typeface="Arial" pitchFamily="34" charset="0"/>
              </a:rPr>
              <a:t>   used for pavement design</a:t>
            </a:r>
          </a:p>
          <a:p>
            <a:endParaRPr lang="en-US" sz="1600" dirty="0" smtClean="0">
              <a:solidFill>
                <a:schemeClr val="bg1"/>
              </a:solidFill>
              <a:latin typeface="Arial" pitchFamily="34" charset="0"/>
              <a:cs typeface="Arial" pitchFamily="34" charset="0"/>
            </a:endParaRPr>
          </a:p>
        </p:txBody>
      </p:sp>
      <p:pic>
        <p:nvPicPr>
          <p:cNvPr id="38919" name="Picture 7"/>
          <p:cNvPicPr>
            <a:picLocks noChangeAspect="1" noChangeArrowheads="1"/>
          </p:cNvPicPr>
          <p:nvPr/>
        </p:nvPicPr>
        <p:blipFill>
          <a:blip r:embed="rId5" cstate="print"/>
          <a:srcRect l="26791" r="29023"/>
          <a:stretch>
            <a:fillRect/>
          </a:stretch>
        </p:blipFill>
        <p:spPr bwMode="auto">
          <a:xfrm>
            <a:off x="5908438" y="4003667"/>
            <a:ext cx="1204290" cy="2769925"/>
          </a:xfrm>
          <a:prstGeom prst="rect">
            <a:avLst/>
          </a:prstGeom>
          <a:noFill/>
          <a:ln w="9525">
            <a:noFill/>
            <a:miter lim="800000"/>
            <a:headEnd/>
            <a:tailEnd/>
          </a:ln>
        </p:spPr>
      </p:pic>
      <p:sp>
        <p:nvSpPr>
          <p:cNvPr id="10" name="Rectangle 9"/>
          <p:cNvSpPr/>
          <p:nvPr/>
        </p:nvSpPr>
        <p:spPr>
          <a:xfrm>
            <a:off x="5978201" y="6071940"/>
            <a:ext cx="1087157" cy="461665"/>
          </a:xfrm>
          <a:prstGeom prst="rect">
            <a:avLst/>
          </a:prstGeom>
        </p:spPr>
        <p:txBody>
          <a:bodyPr wrap="none">
            <a:spAutoFit/>
          </a:bodyPr>
          <a:lstStyle/>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Unconfined</a:t>
            </a:r>
          </a:p>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Compression</a:t>
            </a:r>
            <a:endParaRPr lang="en-US" sz="1200"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7354487" y="6407219"/>
            <a:ext cx="1618456" cy="276999"/>
          </a:xfrm>
          <a:prstGeom prst="rect">
            <a:avLst/>
          </a:prstGeom>
          <a:solidFill>
            <a:schemeClr val="tx1"/>
          </a:solidFill>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Triaxial Compression</a:t>
            </a:r>
          </a:p>
        </p:txBody>
      </p:sp>
      <p:pic>
        <p:nvPicPr>
          <p:cNvPr id="38921" name="Picture 9"/>
          <p:cNvPicPr>
            <a:picLocks noChangeAspect="1" noChangeArrowheads="1"/>
          </p:cNvPicPr>
          <p:nvPr/>
        </p:nvPicPr>
        <p:blipFill>
          <a:blip r:embed="rId6" cstate="print"/>
          <a:srcRect/>
          <a:stretch>
            <a:fillRect/>
          </a:stretch>
        </p:blipFill>
        <p:spPr bwMode="auto">
          <a:xfrm>
            <a:off x="4057292" y="5429762"/>
            <a:ext cx="1789299" cy="1343830"/>
          </a:xfrm>
          <a:prstGeom prst="rect">
            <a:avLst/>
          </a:prstGeom>
          <a:noFill/>
          <a:ln w="9525">
            <a:noFill/>
            <a:miter lim="800000"/>
            <a:headEnd/>
            <a:tailEnd/>
          </a:ln>
        </p:spPr>
      </p:pic>
      <p:sp>
        <p:nvSpPr>
          <p:cNvPr id="15" name="Rectangle 14"/>
          <p:cNvSpPr/>
          <p:nvPr/>
        </p:nvSpPr>
        <p:spPr>
          <a:xfrm>
            <a:off x="4217395" y="5169263"/>
            <a:ext cx="1442446" cy="276999"/>
          </a:xfrm>
          <a:prstGeom prst="rect">
            <a:avLst/>
          </a:prstGeom>
        </p:spPr>
        <p:txBody>
          <a:bodyPr wrap="none">
            <a:spAutoFit/>
          </a:bodyPr>
          <a:lstStyle/>
          <a:p>
            <a:r>
              <a:rPr lang="en-US" sz="1200" dirty="0" smtClean="0">
                <a:solidFill>
                  <a:srgbClr val="005EA4"/>
                </a:solidFill>
                <a:effectLst>
                  <a:outerShdw blurRad="38100" dist="38100" dir="2700000" algn="tl">
                    <a:srgbClr val="000000">
                      <a:alpha val="43137"/>
                    </a:srgbClr>
                  </a:outerShdw>
                </a:effectLst>
                <a:latin typeface="Arial" pitchFamily="34" charset="0"/>
                <a:cs typeface="Arial" pitchFamily="34" charset="0"/>
              </a:rPr>
              <a:t>Consolidation Test</a:t>
            </a:r>
            <a:endParaRPr lang="en-US" sz="1200" dirty="0">
              <a:solidFill>
                <a:srgbClr val="005E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1290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248528" y="182877"/>
            <a:ext cx="8839200" cy="6752528"/>
            <a:chOff x="304800" y="351693"/>
            <a:chExt cx="8839200" cy="6752528"/>
          </a:xfrm>
        </p:grpSpPr>
        <p:sp>
          <p:nvSpPr>
            <p:cNvPr id="3" name="Rectangle 2"/>
            <p:cNvSpPr/>
            <p:nvPr/>
          </p:nvSpPr>
          <p:spPr>
            <a:xfrm>
              <a:off x="304800" y="351693"/>
              <a:ext cx="8839200" cy="50321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r>
                <a:rPr lang="en-US" sz="2400" dirty="0" smtClean="0">
                  <a:solidFill>
                    <a:schemeClr val="bg1"/>
                  </a:solidFill>
                  <a:latin typeface="Arial" pitchFamily="34" charset="0"/>
                  <a:cs typeface="Arial" pitchFamily="34" charset="0"/>
                </a:rPr>
                <a:t>  </a:t>
              </a:r>
            </a:p>
            <a:p>
              <a:r>
                <a:rPr lang="en-US" sz="2400" dirty="0" smtClean="0">
                  <a:solidFill>
                    <a:srgbClr val="FF0000"/>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3- Empirical Correlations</a:t>
              </a:r>
            </a:p>
            <a:p>
              <a:endParaRPr lang="en-US" dirty="0" smtClean="0">
                <a:solidFill>
                  <a:schemeClr val="bg1"/>
                </a:solidFill>
                <a:latin typeface="Arial" pitchFamily="34" charset="0"/>
                <a:cs typeface="Arial" pitchFamily="34" charset="0"/>
              </a:endParaRPr>
            </a:p>
            <a:p>
              <a:pPr>
                <a:lnSpc>
                  <a:spcPct val="150000"/>
                </a:lnSpc>
              </a:pPr>
              <a:r>
                <a:rPr lang="en-US" dirty="0" smtClean="0">
                  <a:solidFill>
                    <a:srgbClr val="007635"/>
                  </a:solidFill>
                  <a:latin typeface="Arial" pitchFamily="34" charset="0"/>
                  <a:cs typeface="Arial" pitchFamily="34" charset="0"/>
                </a:rPr>
                <a:t> - Correlations are usually based on </a:t>
              </a:r>
              <a:r>
                <a:rPr lang="en-US" b="1" u="sng" dirty="0" smtClean="0">
                  <a:solidFill>
                    <a:srgbClr val="007635"/>
                  </a:solidFill>
                  <a:latin typeface="Arial" pitchFamily="34" charset="0"/>
                  <a:cs typeface="Arial" pitchFamily="34" charset="0"/>
                </a:rPr>
                <a:t>basic or index properties</a:t>
              </a:r>
            </a:p>
            <a:p>
              <a:pPr>
                <a:lnSpc>
                  <a:spcPct val="150000"/>
                </a:lnSpc>
              </a:pPr>
              <a:r>
                <a:rPr lang="en-US" dirty="0" smtClean="0">
                  <a:solidFill>
                    <a:srgbClr val="007635"/>
                  </a:solidFill>
                  <a:latin typeface="Arial" pitchFamily="34" charset="0"/>
                  <a:cs typeface="Arial" pitchFamily="34" charset="0"/>
                </a:rPr>
                <a:t> - These properties are correlated with the </a:t>
              </a:r>
              <a:r>
                <a:rPr lang="en-US" b="1" u="sng" dirty="0" smtClean="0">
                  <a:solidFill>
                    <a:srgbClr val="007635"/>
                  </a:solidFill>
                  <a:latin typeface="Arial" pitchFamily="34" charset="0"/>
                  <a:cs typeface="Arial" pitchFamily="34" charset="0"/>
                </a:rPr>
                <a:t>mechanical &amp; hydraulic properties </a:t>
              </a:r>
            </a:p>
            <a:p>
              <a:pPr>
                <a:lnSpc>
                  <a:spcPct val="150000"/>
                </a:lnSpc>
              </a:pPr>
              <a:r>
                <a:rPr lang="en-US" dirty="0" smtClean="0">
                  <a:solidFill>
                    <a:srgbClr val="007635"/>
                  </a:solidFill>
                  <a:latin typeface="Arial" pitchFamily="34" charset="0"/>
                  <a:cs typeface="Arial" pitchFamily="34" charset="0"/>
                </a:rPr>
                <a:t> - Used to provide basis for all engineering analysis</a:t>
              </a:r>
            </a:p>
            <a:p>
              <a:pPr>
                <a:lnSpc>
                  <a:spcPct val="150000"/>
                </a:lnSpc>
              </a:pPr>
              <a:r>
                <a:rPr lang="en-US" dirty="0" smtClean="0">
                  <a:solidFill>
                    <a:srgbClr val="007635"/>
                  </a:solidFill>
                  <a:latin typeface="Arial" pitchFamily="34" charset="0"/>
                  <a:cs typeface="Arial" pitchFamily="34" charset="0"/>
                </a:rPr>
                <a:t> - Reduce the cost of geotechnical investigation</a:t>
              </a:r>
            </a:p>
            <a:p>
              <a:pPr>
                <a:lnSpc>
                  <a:spcPct val="150000"/>
                </a:lnSpc>
              </a:pPr>
              <a:r>
                <a:rPr lang="en-US" dirty="0" smtClean="0">
                  <a:solidFill>
                    <a:srgbClr val="007635"/>
                  </a:solidFill>
                  <a:latin typeface="Arial" pitchFamily="34" charset="0"/>
                  <a:cs typeface="Arial" pitchFamily="34" charset="0"/>
                </a:rPr>
                <a:t> - Presented as ----- Tables, Charts, and Equations</a:t>
              </a:r>
            </a:p>
            <a:p>
              <a:endParaRPr lang="en-US" sz="2400" dirty="0" smtClean="0">
                <a:solidFill>
                  <a:schemeClr val="bg1"/>
                </a:solidFill>
                <a:latin typeface="Arial" pitchFamily="34" charset="0"/>
                <a:cs typeface="Arial" pitchFamily="34" charset="0"/>
              </a:endParaRPr>
            </a:p>
            <a:p>
              <a:endParaRPr lang="en-US" sz="2400" dirty="0">
                <a:solidFill>
                  <a:schemeClr val="bg1"/>
                </a:solidFill>
                <a:latin typeface="Arial" pitchFamily="34" charset="0"/>
                <a:cs typeface="Arial" pitchFamily="34" charset="0"/>
              </a:endParaRPr>
            </a:p>
          </p:txBody>
        </p:sp>
        <p:grpSp>
          <p:nvGrpSpPr>
            <p:cNvPr id="20" name="Group 19"/>
            <p:cNvGrpSpPr/>
            <p:nvPr/>
          </p:nvGrpSpPr>
          <p:grpSpPr>
            <a:xfrm>
              <a:off x="422031" y="4765119"/>
              <a:ext cx="7974397" cy="2339102"/>
              <a:chOff x="422031" y="4765119"/>
              <a:chExt cx="7974397" cy="2339102"/>
            </a:xfrm>
          </p:grpSpPr>
          <p:sp>
            <p:nvSpPr>
              <p:cNvPr id="6" name="TextBox 5"/>
              <p:cNvSpPr txBox="1"/>
              <p:nvPr/>
            </p:nvSpPr>
            <p:spPr>
              <a:xfrm>
                <a:off x="422031" y="4765119"/>
                <a:ext cx="6288258" cy="2339102"/>
              </a:xfrm>
              <a:prstGeom prst="rect">
                <a:avLst/>
              </a:prstGeom>
              <a:noFill/>
            </p:spPr>
            <p:txBody>
              <a:bodyPr wrap="square" rtlCol="0">
                <a:spAutoFit/>
              </a:bodyPr>
              <a:lstStyle/>
              <a:p>
                <a:r>
                  <a:rPr lang="en-US" sz="1600" dirty="0" smtClean="0">
                    <a:solidFill>
                      <a:schemeClr val="bg1"/>
                    </a:solidFill>
                  </a:rPr>
                  <a:t>For example Beyer  formula for coefficient of permeability (k)</a:t>
                </a:r>
              </a:p>
              <a:p>
                <a:endParaRPr lang="en-US" sz="1600" dirty="0" smtClean="0">
                  <a:solidFill>
                    <a:schemeClr val="bg1"/>
                  </a:solidFill>
                </a:endParaRPr>
              </a:p>
              <a:p>
                <a:r>
                  <a:rPr lang="en-US" sz="1600" dirty="0" smtClean="0">
                    <a:solidFill>
                      <a:schemeClr val="bg1"/>
                    </a:solidFill>
                  </a:rPr>
                  <a:t>K = C .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a:t>
                </a:r>
                <a:r>
                  <a:rPr lang="en-US" sz="1600" baseline="30000" dirty="0" smtClean="0">
                    <a:solidFill>
                      <a:schemeClr val="bg1"/>
                    </a:solidFill>
                  </a:rPr>
                  <a:t>2</a:t>
                </a:r>
              </a:p>
              <a:p>
                <a:r>
                  <a:rPr lang="en-US" sz="1600" dirty="0" smtClean="0">
                    <a:solidFill>
                      <a:schemeClr val="bg1"/>
                    </a:solidFill>
                  </a:rPr>
                  <a:t>Where :</a:t>
                </a:r>
              </a:p>
              <a:p>
                <a:r>
                  <a:rPr lang="en-US" sz="1600" dirty="0" smtClean="0">
                    <a:solidFill>
                      <a:schemeClr val="bg1"/>
                    </a:solidFill>
                  </a:rPr>
                  <a:t>	C = 	4.5x10</a:t>
                </a:r>
                <a:r>
                  <a:rPr lang="en-US" sz="1600" baseline="30000" dirty="0" smtClean="0">
                    <a:solidFill>
                      <a:schemeClr val="bg1"/>
                    </a:solidFill>
                  </a:rPr>
                  <a:t>-3</a:t>
                </a:r>
                <a:r>
                  <a:rPr lang="en-US" sz="1600" dirty="0" smtClean="0">
                    <a:solidFill>
                      <a:schemeClr val="bg1"/>
                    </a:solidFill>
                  </a:rPr>
                  <a:t> </a:t>
                </a:r>
                <a:r>
                  <a:rPr lang="en-US" sz="1600" i="1" dirty="0" smtClean="0">
                    <a:solidFill>
                      <a:schemeClr val="bg1"/>
                    </a:solidFill>
                  </a:rPr>
                  <a:t>log   </a:t>
                </a:r>
              </a:p>
              <a:p>
                <a:r>
                  <a:rPr lang="en-US" sz="1600" dirty="0" smtClean="0">
                    <a:solidFill>
                      <a:schemeClr val="bg1"/>
                    </a:solidFill>
                  </a:rPr>
                  <a:t>	</a:t>
                </a:r>
              </a:p>
              <a:p>
                <a:r>
                  <a:rPr lang="en-US" sz="1600" dirty="0" smtClean="0">
                    <a:solidFill>
                      <a:schemeClr val="bg1"/>
                    </a:solidFill>
                  </a:rPr>
                  <a:t>	U = 	Uniformity coefficient = d</a:t>
                </a:r>
                <a:r>
                  <a:rPr lang="en-US" sz="1600" baseline="-25000" dirty="0" smtClean="0">
                    <a:solidFill>
                      <a:schemeClr val="bg1"/>
                    </a:solidFill>
                  </a:rPr>
                  <a:t>60</a:t>
                </a:r>
                <a:r>
                  <a:rPr lang="en-US" sz="1600" dirty="0" smtClean="0">
                    <a:solidFill>
                      <a:schemeClr val="bg1"/>
                    </a:solidFill>
                  </a:rPr>
                  <a:t>/</a:t>
                </a:r>
                <a:r>
                  <a:rPr lang="en-US" sz="1600" dirty="0" smtClean="0">
                    <a:solidFill>
                      <a:srgbClr val="FF0000"/>
                    </a:solidFill>
                  </a:rPr>
                  <a:t>d</a:t>
                </a:r>
                <a:r>
                  <a:rPr lang="en-US" sz="1600" baseline="-25000" dirty="0" smtClean="0">
                    <a:solidFill>
                      <a:srgbClr val="FF0000"/>
                    </a:solidFill>
                  </a:rPr>
                  <a:t>10</a:t>
                </a:r>
                <a:r>
                  <a:rPr lang="en-US" sz="1600" baseline="-25000" dirty="0" smtClean="0">
                    <a:solidFill>
                      <a:schemeClr val="bg1"/>
                    </a:solidFill>
                  </a:rPr>
                  <a:t> </a:t>
                </a:r>
              </a:p>
              <a:p>
                <a:r>
                  <a:rPr lang="en-US" sz="1600" dirty="0" smtClean="0">
                    <a:solidFill>
                      <a:schemeClr val="bg1"/>
                    </a:solidFill>
                  </a:rPr>
                  <a:t>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 = 	Effective diameter (mm) </a:t>
                </a:r>
              </a:p>
              <a:p>
                <a:endParaRPr lang="en-US" dirty="0"/>
              </a:p>
            </p:txBody>
          </p:sp>
          <p:pic>
            <p:nvPicPr>
              <p:cNvPr id="40964" name="Picture 4"/>
              <p:cNvPicPr>
                <a:picLocks noChangeAspect="1" noChangeArrowheads="1"/>
              </p:cNvPicPr>
              <p:nvPr/>
            </p:nvPicPr>
            <p:blipFill>
              <a:blip r:embed="rId3" cstate="print"/>
              <a:srcRect/>
              <a:stretch>
                <a:fillRect/>
              </a:stretch>
            </p:blipFill>
            <p:spPr bwMode="auto">
              <a:xfrm>
                <a:off x="6341966" y="4890428"/>
                <a:ext cx="2054462" cy="1608846"/>
              </a:xfrm>
              <a:prstGeom prst="rect">
                <a:avLst/>
              </a:prstGeom>
              <a:noFill/>
              <a:ln w="9525">
                <a:noFill/>
                <a:miter lim="800000"/>
                <a:headEnd/>
                <a:tailEnd/>
              </a:ln>
            </p:spPr>
          </p:pic>
          <p:cxnSp>
            <p:nvCxnSpPr>
              <p:cNvPr id="9" name="Straight Arrow Connector 8"/>
              <p:cNvCxnSpPr/>
              <p:nvPr/>
            </p:nvCxnSpPr>
            <p:spPr>
              <a:xfrm>
                <a:off x="6657975" y="6057900"/>
                <a:ext cx="1404938"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86713" y="6129338"/>
                <a:ext cx="138112" cy="4762"/>
              </a:xfrm>
              <a:prstGeom prst="straightConnector1">
                <a:avLst/>
              </a:prstGeom>
              <a:ln>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39075" y="6153150"/>
                <a:ext cx="482824" cy="369332"/>
              </a:xfrm>
              <a:prstGeom prst="rect">
                <a:avLst/>
              </a:prstGeom>
              <a:noFill/>
            </p:spPr>
            <p:txBody>
              <a:bodyPr wrap="none" rtlCol="0">
                <a:spAutoFit/>
              </a:bodyPr>
              <a:lstStyle/>
              <a:p>
                <a:r>
                  <a:rPr lang="en-US" dirty="0" smtClean="0">
                    <a:solidFill>
                      <a:srgbClr val="FF0000"/>
                    </a:solidFill>
                  </a:rPr>
                  <a:t>d</a:t>
                </a:r>
                <a:r>
                  <a:rPr lang="en-US" baseline="-25000" dirty="0" smtClean="0">
                    <a:solidFill>
                      <a:srgbClr val="FF0000"/>
                    </a:solidFill>
                  </a:rPr>
                  <a:t>10</a:t>
                </a:r>
                <a:endParaRPr lang="en-US" baseline="-25000" dirty="0">
                  <a:solidFill>
                    <a:srgbClr val="FF0000"/>
                  </a:solidFill>
                </a:endParaRPr>
              </a:p>
            </p:txBody>
          </p:sp>
          <p:sp>
            <p:nvSpPr>
              <p:cNvPr id="13" name="TextBox 12"/>
              <p:cNvSpPr txBox="1"/>
              <p:nvPr/>
            </p:nvSpPr>
            <p:spPr>
              <a:xfrm>
                <a:off x="5614035" y="5841317"/>
                <a:ext cx="1005403" cy="646331"/>
              </a:xfrm>
              <a:prstGeom prst="rect">
                <a:avLst/>
              </a:prstGeom>
              <a:noFill/>
            </p:spPr>
            <p:txBody>
              <a:bodyPr wrap="none" rtlCol="0">
                <a:spAutoFit/>
              </a:bodyPr>
              <a:lstStyle/>
              <a:p>
                <a:pPr algn="r"/>
                <a:r>
                  <a:rPr lang="en-US" dirty="0" smtClean="0">
                    <a:solidFill>
                      <a:srgbClr val="FF0000"/>
                    </a:solidFill>
                  </a:rPr>
                  <a:t>10%</a:t>
                </a:r>
              </a:p>
              <a:p>
                <a:pPr algn="r"/>
                <a:r>
                  <a:rPr lang="en-US" dirty="0" smtClean="0">
                    <a:solidFill>
                      <a:srgbClr val="FF0000"/>
                    </a:solidFill>
                  </a:rPr>
                  <a:t>Passing</a:t>
                </a:r>
                <a:endParaRPr lang="en-US" baseline="-25000" dirty="0">
                  <a:solidFill>
                    <a:srgbClr val="FF0000"/>
                  </a:solidFill>
                </a:endParaRPr>
              </a:p>
            </p:txBody>
          </p:sp>
          <p:grpSp>
            <p:nvGrpSpPr>
              <p:cNvPr id="19" name="Group 18"/>
              <p:cNvGrpSpPr/>
              <p:nvPr/>
            </p:nvGrpSpPr>
            <p:grpSpPr>
              <a:xfrm>
                <a:off x="3437207" y="5678046"/>
                <a:ext cx="609600" cy="569814"/>
                <a:chOff x="6096000" y="1781295"/>
                <a:chExt cx="609600" cy="569814"/>
              </a:xfrm>
            </p:grpSpPr>
            <p:sp>
              <p:nvSpPr>
                <p:cNvPr id="14" name="Rectangle 13"/>
                <p:cNvSpPr/>
                <p:nvPr/>
              </p:nvSpPr>
              <p:spPr>
                <a:xfrm>
                  <a:off x="6130836" y="1781295"/>
                  <a:ext cx="482824" cy="307777"/>
                </a:xfrm>
                <a:prstGeom prst="rect">
                  <a:avLst/>
                </a:prstGeom>
              </p:spPr>
              <p:txBody>
                <a:bodyPr wrap="none">
                  <a:spAutoFit/>
                </a:bodyPr>
                <a:lstStyle/>
                <a:p>
                  <a:r>
                    <a:rPr lang="en-US" sz="1400" i="1" dirty="0" smtClean="0">
                      <a:solidFill>
                        <a:schemeClr val="bg1"/>
                      </a:solidFill>
                    </a:rPr>
                    <a:t>500</a:t>
                  </a:r>
                  <a:endParaRPr lang="en-US" sz="1400" dirty="0"/>
                </a:p>
              </p:txBody>
            </p:sp>
            <p:sp>
              <p:nvSpPr>
                <p:cNvPr id="15" name="Rectangle 14"/>
                <p:cNvSpPr/>
                <p:nvPr/>
              </p:nvSpPr>
              <p:spPr>
                <a:xfrm>
                  <a:off x="6186268" y="2043332"/>
                  <a:ext cx="364202" cy="307777"/>
                </a:xfrm>
                <a:prstGeom prst="rect">
                  <a:avLst/>
                </a:prstGeom>
              </p:spPr>
              <p:txBody>
                <a:bodyPr wrap="none">
                  <a:spAutoFit/>
                </a:bodyPr>
                <a:lstStyle/>
                <a:p>
                  <a:r>
                    <a:rPr lang="en-US" sz="1400" i="1" dirty="0" smtClean="0">
                      <a:solidFill>
                        <a:schemeClr val="bg1"/>
                      </a:solidFill>
                    </a:rPr>
                    <a:t>U </a:t>
                  </a:r>
                  <a:endParaRPr lang="en-US" sz="1400" dirty="0"/>
                </a:p>
              </p:txBody>
            </p:sp>
            <p:cxnSp>
              <p:nvCxnSpPr>
                <p:cNvPr id="17" name="Straight Connector 16"/>
                <p:cNvCxnSpPr/>
                <p:nvPr/>
              </p:nvCxnSpPr>
              <p:spPr>
                <a:xfrm>
                  <a:off x="6096000" y="2057400"/>
                  <a:ext cx="609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91213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11456" y="1498976"/>
            <a:ext cx="4572000" cy="646331"/>
          </a:xfrm>
          <a:prstGeom prst="rect">
            <a:avLst/>
          </a:prstGeom>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startAt="2"/>
              <a:tabLst>
                <a:tab pos="625475" algn="l"/>
              </a:tabLst>
              <a:defRPr/>
            </a:pPr>
            <a:r>
              <a:rPr lang="en-US" i="1"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a:t>
            </a:r>
          </a:p>
        </p:txBody>
      </p:sp>
      <p:sp>
        <p:nvSpPr>
          <p:cNvPr id="10" name="Rectangle 9"/>
          <p:cNvSpPr/>
          <p:nvPr/>
        </p:nvSpPr>
        <p:spPr>
          <a:xfrm>
            <a:off x="304800" y="2286000"/>
            <a:ext cx="6781800" cy="3324225"/>
          </a:xfrm>
          <a:prstGeom prst="rect">
            <a:avLst/>
          </a:prstGeom>
        </p:spPr>
        <p:txBody>
          <a:bodyPr>
            <a:spAutoFit/>
          </a:bodyPr>
          <a:lstStyle/>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 sampling methods are used primarily to collect shallow and deep subsurface soil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All split spoon samplers, regardless of size, are basically split cylindrical barrels that are threaded on each end.</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Split spoon sampling method is used to obtain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disturbed</a:t>
            </a: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and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The sampler is driven in into the soil by a hammer</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weight of the hammer is 140 lb</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 pos="344488"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number of blows (N) required to penetrate the spoon of three 6 in. intervals 	are added and recorded.</a:t>
            </a:r>
          </a:p>
        </p:txBody>
      </p:sp>
      <p:pic>
        <p:nvPicPr>
          <p:cNvPr id="28676" name="Picture 2"/>
          <p:cNvPicPr>
            <a:picLocks noChangeAspect="1" noChangeArrowheads="1"/>
          </p:cNvPicPr>
          <p:nvPr/>
        </p:nvPicPr>
        <p:blipFill>
          <a:blip r:embed="rId2" cstate="print"/>
          <a:srcRect/>
          <a:stretch>
            <a:fillRect/>
          </a:stretch>
        </p:blipFill>
        <p:spPr bwMode="auto">
          <a:xfrm>
            <a:off x="7239000" y="1524000"/>
            <a:ext cx="1354138" cy="3859213"/>
          </a:xfrm>
          <a:prstGeom prst="rect">
            <a:avLst/>
          </a:prstGeom>
          <a:noFill/>
          <a:ln w="9525">
            <a:noFill/>
            <a:miter lim="800000"/>
            <a:headEnd/>
            <a:tailEnd/>
          </a:ln>
        </p:spPr>
      </p:pic>
      <p:sp>
        <p:nvSpPr>
          <p:cNvPr id="13" name="Rectangle 12"/>
          <p:cNvSpPr/>
          <p:nvPr/>
        </p:nvSpPr>
        <p:spPr>
          <a:xfrm>
            <a:off x="77328" y="5657850"/>
            <a:ext cx="5410200" cy="1016000"/>
          </a:xfrm>
          <a:prstGeom prst="rect">
            <a:avLst/>
          </a:prstGeom>
          <a:solidFill>
            <a:srgbClr val="FFC000"/>
          </a:solidFill>
        </p:spPr>
        <p:txBody>
          <a:bodyPr>
            <a:spAutoFit/>
          </a:bodyPr>
          <a:lstStyle/>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This procedure is called the Standard Penetration Test (SPT)</a:t>
            </a:r>
          </a:p>
          <a:p>
            <a:pPr marL="171450" indent="-171450"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Actually, the Standard Penetration Number N is the number of blows of the last two intervals (12 in.)  The first interval (6 in.) is usually discarded (why??????????)</a:t>
            </a:r>
          </a:p>
        </p:txBody>
      </p:sp>
      <p:pic>
        <p:nvPicPr>
          <p:cNvPr id="28678" name="Picture 5"/>
          <p:cNvPicPr>
            <a:picLocks noChangeAspect="1" noChangeArrowheads="1"/>
          </p:cNvPicPr>
          <p:nvPr/>
        </p:nvPicPr>
        <p:blipFill>
          <a:blip r:embed="rId3" cstate="print"/>
          <a:srcRect/>
          <a:stretch>
            <a:fillRect/>
          </a:stretch>
        </p:blipFill>
        <p:spPr bwMode="auto">
          <a:xfrm>
            <a:off x="5553715" y="5490902"/>
            <a:ext cx="3450418" cy="1182948"/>
          </a:xfrm>
          <a:prstGeom prst="rect">
            <a:avLst/>
          </a:prstGeom>
          <a:noFill/>
          <a:ln w="9525">
            <a:noFill/>
            <a:miter lim="800000"/>
            <a:headEnd/>
            <a:tailEnd/>
          </a:ln>
        </p:spPr>
      </p:pic>
      <p:sp>
        <p:nvSpPr>
          <p:cNvPr id="4" name="TextBox 3"/>
          <p:cNvSpPr txBox="1"/>
          <p:nvPr/>
        </p:nvSpPr>
        <p:spPr>
          <a:xfrm>
            <a:off x="6562725" y="6248400"/>
            <a:ext cx="1189749" cy="338554"/>
          </a:xfrm>
          <a:prstGeom prst="rect">
            <a:avLst/>
          </a:prstGeom>
          <a:solidFill>
            <a:schemeClr val="tx1"/>
          </a:solidFill>
        </p:spPr>
        <p:txBody>
          <a:bodyPr wrap="none" rtlCol="0">
            <a:spAutoFit/>
          </a:bodyPr>
          <a:lstStyle/>
          <a:p>
            <a:r>
              <a:rPr lang="en-US" sz="1600" b="1" dirty="0" smtClean="0">
                <a:solidFill>
                  <a:schemeClr val="bg1"/>
                </a:solidFill>
              </a:rPr>
              <a:t>18 to 30 in</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34116"/>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Reporting Geotechnical Investigation</a:t>
            </a:r>
            <a:endParaRPr lang="en-US" sz="2000"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253218" y="595035"/>
            <a:ext cx="8651631" cy="6340197"/>
          </a:xfrm>
          <a:prstGeom prst="rect">
            <a:avLst/>
          </a:prstGeom>
          <a:noFill/>
        </p:spPr>
        <p:txBody>
          <a:bodyPr wrap="square" rtlCol="0">
            <a:spAutoFit/>
          </a:bodyPr>
          <a:lstStyle/>
          <a:p>
            <a:pPr>
              <a:lnSpc>
                <a:spcPct val="150000"/>
              </a:lnSpc>
            </a:pPr>
            <a:r>
              <a:rPr lang="en-US" dirty="0" smtClean="0">
                <a:solidFill>
                  <a:schemeClr val="bg1"/>
                </a:solidFill>
              </a:rPr>
              <a:t>	Both an adequate </a:t>
            </a:r>
            <a:r>
              <a:rPr lang="en-US" dirty="0" smtClean="0">
                <a:solidFill>
                  <a:srgbClr val="FF0000"/>
                </a:solidFill>
              </a:rPr>
              <a:t>geotechnical investigation </a:t>
            </a:r>
            <a:r>
              <a:rPr lang="en-US" dirty="0" smtClean="0">
                <a:solidFill>
                  <a:schemeClr val="bg1"/>
                </a:solidFill>
              </a:rPr>
              <a:t>and a </a:t>
            </a:r>
            <a:r>
              <a:rPr lang="en-US" dirty="0" smtClean="0">
                <a:solidFill>
                  <a:srgbClr val="FF0000"/>
                </a:solidFill>
              </a:rPr>
              <a:t>comprehensive geotechnical report </a:t>
            </a:r>
            <a:r>
              <a:rPr lang="en-US" dirty="0" smtClean="0">
                <a:solidFill>
                  <a:schemeClr val="bg1"/>
                </a:solidFill>
              </a:rPr>
              <a:t>are necessary to construct a </a:t>
            </a:r>
            <a:r>
              <a:rPr lang="en-US" u="sng" dirty="0" smtClean="0">
                <a:solidFill>
                  <a:srgbClr val="FF0000"/>
                </a:solidFill>
              </a:rPr>
              <a:t>safe</a:t>
            </a:r>
            <a:r>
              <a:rPr lang="en-US" dirty="0" smtClean="0">
                <a:solidFill>
                  <a:schemeClr val="bg1"/>
                </a:solidFill>
              </a:rPr>
              <a:t>, </a:t>
            </a:r>
            <a:r>
              <a:rPr lang="en-US" u="sng" dirty="0" smtClean="0">
                <a:solidFill>
                  <a:srgbClr val="FF0000"/>
                </a:solidFill>
              </a:rPr>
              <a:t>cost-effective</a:t>
            </a:r>
            <a:r>
              <a:rPr lang="en-US" dirty="0" smtClean="0">
                <a:solidFill>
                  <a:schemeClr val="bg1"/>
                </a:solidFill>
              </a:rPr>
              <a:t> project.</a:t>
            </a:r>
          </a:p>
          <a:p>
            <a:pPr>
              <a:lnSpc>
                <a:spcPct val="150000"/>
              </a:lnSpc>
            </a:pPr>
            <a:endParaRPr lang="en-US" dirty="0" smtClean="0">
              <a:solidFill>
                <a:schemeClr val="bg1"/>
              </a:solidFill>
            </a:endParaRPr>
          </a:p>
          <a:p>
            <a:pPr>
              <a:lnSpc>
                <a:spcPct val="150000"/>
              </a:lnSpc>
            </a:pPr>
            <a:r>
              <a:rPr lang="en-US" dirty="0" smtClean="0">
                <a:solidFill>
                  <a:schemeClr val="bg1"/>
                </a:solidFill>
              </a:rPr>
              <a:t>While the geotechnical report content and format will vary by project size and highway agency, all geotechnical reports should contain certain </a:t>
            </a:r>
            <a:r>
              <a:rPr lang="en-US" b="1" dirty="0" smtClean="0">
                <a:solidFill>
                  <a:schemeClr val="bg1"/>
                </a:solidFill>
              </a:rPr>
              <a:t>basic</a:t>
            </a:r>
            <a:r>
              <a:rPr lang="en-US" dirty="0" smtClean="0">
                <a:solidFill>
                  <a:schemeClr val="bg1"/>
                </a:solidFill>
              </a:rPr>
              <a:t> essential information, including:</a:t>
            </a:r>
          </a:p>
          <a:p>
            <a:endParaRPr lang="en-US" dirty="0" smtClean="0">
              <a:solidFill>
                <a:schemeClr val="bg1"/>
              </a:solidFill>
            </a:endParaRPr>
          </a:p>
          <a:p>
            <a:pPr marL="342900" indent="-342900">
              <a:lnSpc>
                <a:spcPct val="130000"/>
              </a:lnSpc>
              <a:buFont typeface="+mj-lt"/>
              <a:buAutoNum type="arabicPeriod"/>
            </a:pPr>
            <a:r>
              <a:rPr lang="en-US" sz="1600" i="1" dirty="0" smtClean="0">
                <a:solidFill>
                  <a:srgbClr val="007635"/>
                </a:solidFill>
              </a:rPr>
              <a:t>Cover letter and Executive summery</a:t>
            </a:r>
          </a:p>
          <a:p>
            <a:pPr marL="342900" indent="-342900">
              <a:lnSpc>
                <a:spcPct val="130000"/>
              </a:lnSpc>
              <a:buFont typeface="+mj-lt"/>
              <a:buAutoNum type="arabicPeriod"/>
            </a:pPr>
            <a:r>
              <a:rPr lang="en-US" sz="1600" i="1" dirty="0" smtClean="0">
                <a:solidFill>
                  <a:srgbClr val="007635"/>
                </a:solidFill>
              </a:rPr>
              <a:t>Scope of the Project</a:t>
            </a:r>
          </a:p>
          <a:p>
            <a:pPr marL="342900" indent="-342900">
              <a:lnSpc>
                <a:spcPct val="130000"/>
              </a:lnSpc>
              <a:buFont typeface="+mj-lt"/>
              <a:buAutoNum type="arabicPeriod"/>
            </a:pPr>
            <a:r>
              <a:rPr lang="en-US" sz="1600" i="1" dirty="0" smtClean="0">
                <a:solidFill>
                  <a:srgbClr val="007635"/>
                </a:solidFill>
              </a:rPr>
              <a:t>Site Description</a:t>
            </a:r>
          </a:p>
          <a:p>
            <a:pPr marL="342900" indent="-342900">
              <a:lnSpc>
                <a:spcPct val="130000"/>
              </a:lnSpc>
              <a:buFont typeface="+mj-lt"/>
              <a:buAutoNum type="arabicPeriod"/>
            </a:pPr>
            <a:r>
              <a:rPr lang="en-US" sz="1600" i="1" dirty="0" smtClean="0">
                <a:solidFill>
                  <a:srgbClr val="007635"/>
                </a:solidFill>
              </a:rPr>
              <a:t>Proposed Construction</a:t>
            </a:r>
          </a:p>
          <a:p>
            <a:pPr marL="342900" indent="-342900">
              <a:lnSpc>
                <a:spcPct val="130000"/>
              </a:lnSpc>
              <a:buFont typeface="+mj-lt"/>
              <a:buAutoNum type="arabicPeriod"/>
            </a:pPr>
            <a:r>
              <a:rPr lang="en-US" sz="1600" i="1" dirty="0" smtClean="0">
                <a:solidFill>
                  <a:srgbClr val="007635"/>
                </a:solidFill>
              </a:rPr>
              <a:t>Summary of all subsurface exploration data, including subsurface soil profile, exploration logs, laboratory or in situ test results, and ground water information; </a:t>
            </a:r>
          </a:p>
          <a:p>
            <a:pPr marL="342900" indent="-342900">
              <a:lnSpc>
                <a:spcPct val="130000"/>
              </a:lnSpc>
              <a:buFont typeface="+mj-lt"/>
              <a:buAutoNum type="arabicPeriod"/>
            </a:pPr>
            <a:r>
              <a:rPr lang="en-US" sz="1600" i="1" dirty="0" smtClean="0">
                <a:solidFill>
                  <a:srgbClr val="007635"/>
                </a:solidFill>
              </a:rPr>
              <a:t>Interpretation and analysis of the subsurface data; Specific engineering recommendations for design;</a:t>
            </a:r>
          </a:p>
          <a:p>
            <a:pPr marL="342900" indent="-342900">
              <a:lnSpc>
                <a:spcPct val="130000"/>
              </a:lnSpc>
              <a:buFont typeface="+mj-lt"/>
              <a:buAutoNum type="arabicPeriod"/>
            </a:pPr>
            <a:r>
              <a:rPr lang="en-US" sz="1600" i="1" dirty="0" smtClean="0">
                <a:solidFill>
                  <a:srgbClr val="007635"/>
                </a:solidFill>
              </a:rPr>
              <a:t>Discussion of conditions for solution of anticipated problems; and Recommended geotechnical special provisions.</a:t>
            </a:r>
          </a:p>
          <a:p>
            <a:endParaRPr lang="en-US" dirty="0">
              <a:solidFill>
                <a:schemeClr val="bg1"/>
              </a:solidFill>
            </a:endParaRPr>
          </a:p>
        </p:txBody>
      </p:sp>
    </p:spTree>
    <p:extLst>
      <p:ext uri="{BB962C8B-B14F-4D97-AF65-F5344CB8AC3E}">
        <p14:creationId xmlns:p14="http://schemas.microsoft.com/office/powerpoint/2010/main" val="1882636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24975" y="316591"/>
            <a:ext cx="2366370" cy="293304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383" y="1344196"/>
            <a:ext cx="3121447" cy="19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5" cstate="print"/>
          <a:srcRect/>
          <a:stretch>
            <a:fillRect/>
          </a:stretch>
        </p:blipFill>
        <p:spPr bwMode="auto">
          <a:xfrm>
            <a:off x="2350986" y="1676686"/>
            <a:ext cx="4048125" cy="2857500"/>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1935695" y="1585246"/>
            <a:ext cx="7011353" cy="4949190"/>
          </a:xfrm>
          <a:prstGeom prst="rect">
            <a:avLst/>
          </a:prstGeom>
          <a:noFill/>
          <a:ln w="9525">
            <a:noFill/>
            <a:miter lim="800000"/>
            <a:headEnd/>
            <a:tailEnd/>
          </a:ln>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38915" name="Picture 3"/>
          <p:cNvPicPr>
            <a:picLocks noChangeAspect="1" noChangeArrowheads="1"/>
          </p:cNvPicPr>
          <p:nvPr/>
        </p:nvPicPr>
        <p:blipFill>
          <a:blip r:embed="rId6" cstate="print"/>
          <a:srcRect/>
          <a:stretch>
            <a:fillRect/>
          </a:stretch>
        </p:blipFill>
        <p:spPr bwMode="auto">
          <a:xfrm>
            <a:off x="373964" y="3311690"/>
            <a:ext cx="1764321" cy="2545033"/>
          </a:xfrm>
          <a:prstGeom prst="rect">
            <a:avLst/>
          </a:prstGeom>
          <a:noFill/>
          <a:ln w="9525">
            <a:noFill/>
            <a:miter lim="800000"/>
            <a:headEnd/>
            <a:tailEnd/>
          </a:ln>
        </p:spPr>
      </p:pic>
      <p:sp>
        <p:nvSpPr>
          <p:cNvPr id="9" name="Rectangle 8"/>
          <p:cNvSpPr/>
          <p:nvPr/>
        </p:nvSpPr>
        <p:spPr>
          <a:xfrm>
            <a:off x="576775" y="422024"/>
            <a:ext cx="1125416" cy="33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9848" y="3838130"/>
            <a:ext cx="1125416" cy="100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3270" y="4103071"/>
            <a:ext cx="1125416" cy="60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76660" y="5552044"/>
            <a:ext cx="2002301" cy="342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74315" y="4466487"/>
            <a:ext cx="1048043" cy="13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46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 t="4552" r="2398" b="-3423"/>
          <a:stretch/>
        </p:blipFill>
        <p:spPr bwMode="auto">
          <a:xfrm>
            <a:off x="152399" y="528780"/>
            <a:ext cx="8704997" cy="638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74955" y="528780"/>
            <a:ext cx="4585654" cy="1518385"/>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35284" y="17528"/>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32855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8" y="1048781"/>
            <a:ext cx="85820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233" y="675250"/>
            <a:ext cx="3326552" cy="369332"/>
          </a:xfrm>
          <a:prstGeom prst="rect">
            <a:avLst/>
          </a:prstGeom>
          <a:noFill/>
        </p:spPr>
        <p:txBody>
          <a:bodyPr wrap="none" rtlCol="0">
            <a:spAutoFit/>
          </a:bodyPr>
          <a:lstStyle/>
          <a:p>
            <a:r>
              <a:rPr lang="en-US" dirty="0" smtClean="0">
                <a:solidFill>
                  <a:srgbClr val="007635"/>
                </a:solidFill>
              </a:rPr>
              <a:t>1- Map of the Project Location </a:t>
            </a:r>
            <a:endParaRPr lang="en-US" dirty="0">
              <a:solidFill>
                <a:srgbClr val="007635"/>
              </a:solidFill>
            </a:endParaRPr>
          </a:p>
        </p:txBody>
      </p:sp>
    </p:spTree>
    <p:extLst>
      <p:ext uri="{BB962C8B-B14F-4D97-AF65-F5344CB8AC3E}">
        <p14:creationId xmlns:p14="http://schemas.microsoft.com/office/powerpoint/2010/main" val="4123572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152400" y="1153552"/>
            <a:ext cx="886968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464233" y="675250"/>
            <a:ext cx="2236510" cy="369332"/>
          </a:xfrm>
          <a:prstGeom prst="rect">
            <a:avLst/>
          </a:prstGeom>
          <a:noFill/>
        </p:spPr>
        <p:txBody>
          <a:bodyPr wrap="none" rtlCol="0">
            <a:spAutoFit/>
          </a:bodyPr>
          <a:lstStyle/>
          <a:p>
            <a:r>
              <a:rPr lang="en-US" dirty="0" smtClean="0">
                <a:solidFill>
                  <a:srgbClr val="007635"/>
                </a:solidFill>
              </a:rPr>
              <a:t>2- Boring Locations </a:t>
            </a:r>
            <a:endParaRPr lang="en-US" dirty="0">
              <a:solidFill>
                <a:srgbClr val="007635"/>
              </a:solidFill>
            </a:endParaRPr>
          </a:p>
        </p:txBody>
      </p:sp>
    </p:spTree>
    <p:extLst>
      <p:ext uri="{BB962C8B-B14F-4D97-AF65-F5344CB8AC3E}">
        <p14:creationId xmlns:p14="http://schemas.microsoft.com/office/powerpoint/2010/main" val="3966669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3299872" y="0"/>
            <a:ext cx="15034210" cy="65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428901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93897" y="713983"/>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pic>
        <p:nvPicPr>
          <p:cNvPr id="31746" name="Picture 3"/>
          <p:cNvPicPr>
            <a:picLocks noChangeAspect="1" noChangeArrowheads="1"/>
          </p:cNvPicPr>
          <p:nvPr/>
        </p:nvPicPr>
        <p:blipFill>
          <a:blip r:embed="rId3" cstate="print"/>
          <a:srcRect/>
          <a:stretch>
            <a:fillRect/>
          </a:stretch>
        </p:blipFill>
        <p:spPr bwMode="auto">
          <a:xfrm>
            <a:off x="4184622" y="858129"/>
            <a:ext cx="4724428" cy="5999871"/>
          </a:xfrm>
          <a:prstGeom prst="rect">
            <a:avLst/>
          </a:prstGeom>
          <a:noFill/>
          <a:ln w="9525">
            <a:noFill/>
            <a:miter lim="800000"/>
            <a:headEnd/>
            <a:tailEnd/>
          </a:ln>
        </p:spPr>
      </p:pic>
      <p:cxnSp>
        <p:nvCxnSpPr>
          <p:cNvPr id="7" name="Straight Arrow Connector 6"/>
          <p:cNvCxnSpPr/>
          <p:nvPr/>
        </p:nvCxnSpPr>
        <p:spPr>
          <a:xfrm>
            <a:off x="2697828" y="1713001"/>
            <a:ext cx="2477401" cy="362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88720" y="2178977"/>
            <a:ext cx="3907487" cy="6131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70504" y="2196495"/>
            <a:ext cx="5521874" cy="18463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40110" y="2394446"/>
            <a:ext cx="6168693" cy="35105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21"/>
          <p:cNvSpPr txBox="1">
            <a:spLocks noChangeArrowheads="1"/>
          </p:cNvSpPr>
          <p:nvPr/>
        </p:nvSpPr>
        <p:spPr bwMode="auto">
          <a:xfrm>
            <a:off x="1237958" y="1545203"/>
            <a:ext cx="1575581" cy="830997"/>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31753" name="TextBox 23"/>
          <p:cNvSpPr txBox="1">
            <a:spLocks noChangeArrowheads="1"/>
          </p:cNvSpPr>
          <p:nvPr/>
        </p:nvSpPr>
        <p:spPr bwMode="auto">
          <a:xfrm>
            <a:off x="1103070" y="2659233"/>
            <a:ext cx="1449436" cy="338554"/>
          </a:xfrm>
          <a:prstGeom prst="rect">
            <a:avLst/>
          </a:prstGeom>
          <a:noFill/>
          <a:ln w="9525">
            <a:noFill/>
            <a:miter lim="800000"/>
            <a:headEnd/>
            <a:tailEnd/>
          </a:ln>
        </p:spPr>
        <p:txBody>
          <a:bodyPr wrap="none">
            <a:spAutoFit/>
          </a:bodyPr>
          <a:lstStyle/>
          <a:p>
            <a:r>
              <a:rPr lang="en-US" sz="1600" dirty="0">
                <a:solidFill>
                  <a:schemeClr val="bg1"/>
                </a:solidFill>
              </a:rPr>
              <a:t>Sample depth</a:t>
            </a:r>
          </a:p>
        </p:txBody>
      </p:sp>
      <p:sp>
        <p:nvSpPr>
          <p:cNvPr id="31754" name="TextBox 24"/>
          <p:cNvSpPr txBox="1">
            <a:spLocks noChangeArrowheads="1"/>
          </p:cNvSpPr>
          <p:nvPr/>
        </p:nvSpPr>
        <p:spPr bwMode="auto">
          <a:xfrm>
            <a:off x="478609" y="3899446"/>
            <a:ext cx="1557927" cy="338554"/>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31755" name="TextBox 25"/>
          <p:cNvSpPr txBox="1">
            <a:spLocks noChangeArrowheads="1"/>
          </p:cNvSpPr>
          <p:nvPr/>
        </p:nvSpPr>
        <p:spPr bwMode="auto">
          <a:xfrm>
            <a:off x="1220574" y="5754427"/>
            <a:ext cx="1267848" cy="338554"/>
          </a:xfrm>
          <a:prstGeom prst="rect">
            <a:avLst/>
          </a:prstGeom>
          <a:noFill/>
          <a:ln w="9525">
            <a:noFill/>
            <a:miter lim="800000"/>
            <a:headEnd/>
            <a:tailEnd/>
          </a:ln>
        </p:spPr>
        <p:txBody>
          <a:bodyPr wrap="none">
            <a:spAutoFit/>
          </a:bodyPr>
          <a:lstStyle/>
          <a:p>
            <a:r>
              <a:rPr lang="en-US" sz="1600" dirty="0">
                <a:solidFill>
                  <a:schemeClr val="bg1"/>
                </a:solidFill>
              </a:rPr>
              <a:t>Water Table</a:t>
            </a:r>
          </a:p>
        </p:txBody>
      </p:sp>
      <p:sp>
        <p:nvSpPr>
          <p:cNvPr id="13" name="Rectangle 1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075998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018" y="116004"/>
            <a:ext cx="6172982" cy="433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24" b="-6292"/>
          <a:stretch/>
        </p:blipFill>
        <p:spPr bwMode="auto">
          <a:xfrm>
            <a:off x="2951966" y="4206240"/>
            <a:ext cx="6181344" cy="25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57525" y="190500"/>
            <a:ext cx="1171575" cy="179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2282835" y="2283033"/>
            <a:ext cx="2078150" cy="11354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82835" y="2283033"/>
            <a:ext cx="3047802" cy="2495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58265" y="1990645"/>
            <a:ext cx="1376045" cy="2022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42448" y="5164250"/>
            <a:ext cx="5656578" cy="8407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21"/>
          <p:cNvSpPr txBox="1">
            <a:spLocks noChangeArrowheads="1"/>
          </p:cNvSpPr>
          <p:nvPr/>
        </p:nvSpPr>
        <p:spPr bwMode="auto">
          <a:xfrm>
            <a:off x="598307" y="1698258"/>
            <a:ext cx="1907751" cy="584775"/>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19" name="TextBox 23"/>
          <p:cNvSpPr txBox="1">
            <a:spLocks noChangeArrowheads="1"/>
          </p:cNvSpPr>
          <p:nvPr/>
        </p:nvSpPr>
        <p:spPr bwMode="auto">
          <a:xfrm>
            <a:off x="5018881" y="1689159"/>
            <a:ext cx="878767" cy="338554"/>
          </a:xfrm>
          <a:prstGeom prst="rect">
            <a:avLst/>
          </a:prstGeom>
          <a:noFill/>
          <a:ln w="9525">
            <a:noFill/>
            <a:miter lim="800000"/>
            <a:headEnd/>
            <a:tailEnd/>
          </a:ln>
        </p:spPr>
        <p:txBody>
          <a:bodyPr wrap="none">
            <a:spAutoFit/>
          </a:bodyPr>
          <a:lstStyle/>
          <a:p>
            <a:r>
              <a:rPr lang="en-US" sz="1600" dirty="0" smtClean="0">
                <a:solidFill>
                  <a:srgbClr val="FF0000"/>
                </a:solidFill>
              </a:rPr>
              <a:t>Sample</a:t>
            </a:r>
            <a:endParaRPr lang="en-US" sz="1600" dirty="0">
              <a:solidFill>
                <a:srgbClr val="FF0000"/>
              </a:solidFill>
            </a:endParaRPr>
          </a:p>
        </p:txBody>
      </p:sp>
      <p:sp>
        <p:nvSpPr>
          <p:cNvPr id="20" name="TextBox 24"/>
          <p:cNvSpPr txBox="1">
            <a:spLocks noChangeArrowheads="1"/>
          </p:cNvSpPr>
          <p:nvPr/>
        </p:nvSpPr>
        <p:spPr bwMode="auto">
          <a:xfrm>
            <a:off x="472611" y="5835152"/>
            <a:ext cx="1557337" cy="339725"/>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22" name="TextBox 21"/>
          <p:cNvSpPr txBox="1"/>
          <p:nvPr/>
        </p:nvSpPr>
        <p:spPr>
          <a:xfrm>
            <a:off x="7281275" y="4960739"/>
            <a:ext cx="721672"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(5+5+8)</a:t>
            </a:r>
            <a:endParaRPr lang="en-US" sz="1200" i="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7194430" y="4743628"/>
            <a:ext cx="354584"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13</a:t>
            </a:r>
            <a:endParaRPr lang="en-US" sz="1200" i="1" dirty="0">
              <a:solidFill>
                <a:srgbClr val="FF0000"/>
              </a:solidFill>
              <a:effectLst>
                <a:outerShdw blurRad="38100" dist="38100" dir="2700000" algn="tl">
                  <a:srgbClr val="000000">
                    <a:alpha val="43137"/>
                  </a:srgbClr>
                </a:outerShdw>
              </a:effectLst>
            </a:endParaRPr>
          </a:p>
        </p:txBody>
      </p:sp>
      <p:sp>
        <p:nvSpPr>
          <p:cNvPr id="24" name="Rectangle 23"/>
          <p:cNvSpPr/>
          <p:nvPr/>
        </p:nvSpPr>
        <p:spPr>
          <a:xfrm>
            <a:off x="2635346" y="4958714"/>
            <a:ext cx="4658509" cy="279023"/>
          </a:xfrm>
          <a:prstGeom prst="rect">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6935178" y="542252"/>
            <a:ext cx="1127697" cy="686046"/>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5085" y="235681"/>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6416733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srcRect l="2152"/>
          <a:stretch/>
        </p:blipFill>
        <p:spPr bwMode="auto">
          <a:xfrm>
            <a:off x="120569" y="752475"/>
            <a:ext cx="8947231" cy="5419725"/>
          </a:xfrm>
          <a:prstGeom prst="rect">
            <a:avLst/>
          </a:prstGeom>
          <a:noFill/>
          <a:ln w="9525">
            <a:noFill/>
            <a:miter lim="800000"/>
            <a:headEnd/>
            <a:tailEnd/>
          </a:ln>
        </p:spPr>
      </p:pic>
      <p:sp>
        <p:nvSpPr>
          <p:cNvPr id="3" name="Rectangle 2"/>
          <p:cNvSpPr/>
          <p:nvPr/>
        </p:nvSpPr>
        <p:spPr>
          <a:xfrm>
            <a:off x="393897" y="432629"/>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34224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59323" y="1010822"/>
            <a:ext cx="9084677" cy="5249301"/>
          </a:xfrm>
          <a:prstGeom prst="rect">
            <a:avLst/>
          </a:prstGeom>
          <a:noFill/>
          <a:ln w="9525">
            <a:noFill/>
            <a:miter lim="800000"/>
            <a:headEnd/>
            <a:tailEnd/>
          </a:ln>
        </p:spPr>
      </p:pic>
      <p:sp>
        <p:nvSpPr>
          <p:cNvPr id="3" name="Rectangle 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13706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371600"/>
            <a:ext cx="6858000" cy="5324475"/>
          </a:xfrm>
          <a:prstGeom prst="rect">
            <a:avLst/>
          </a:prstGeom>
        </p:spPr>
        <p:txBody>
          <a:bodyPr>
            <a:spAutoFit/>
          </a:bodyPr>
          <a:lstStyle/>
          <a:p>
            <a:pPr fontAlgn="auto">
              <a:spcBef>
                <a:spcPts val="0"/>
              </a:spcBef>
              <a:spcAft>
                <a:spcPts val="0"/>
              </a:spcAft>
              <a:defRPr/>
            </a:pPr>
            <a:r>
              <a:rPr lang="en-US"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STANDARD PENETRATION TEST (SPT)   ASTM D1586</a:t>
            </a:r>
          </a:p>
          <a:p>
            <a:pPr fontAlgn="auto">
              <a:spcBef>
                <a:spcPts val="0"/>
              </a:spcBef>
              <a:spcAft>
                <a:spcPts val="0"/>
              </a:spcAft>
              <a:defRPr/>
            </a:pPr>
            <a:endParaRPr lang="en-US" sz="1200" dirty="0">
              <a:solidFill>
                <a:schemeClr val="bg1"/>
              </a:solidFill>
              <a:latin typeface="Arial" pitchFamily="34" charset="0"/>
              <a:cs typeface="Arial" pitchFamily="34" charset="0"/>
            </a:endParaRP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tabLst>
                <a:tab pos="171450" algn="l"/>
              </a:tabLst>
              <a:defRPr/>
            </a:pPr>
            <a:r>
              <a:rPr lang="en-US" sz="1400" dirty="0">
                <a:solidFill>
                  <a:schemeClr val="bg1"/>
                </a:solidFill>
                <a:latin typeface="Arial" pitchFamily="34" charset="0"/>
                <a:cs typeface="Arial" pitchFamily="34" charset="0"/>
              </a:rPr>
              <a:t>-  The SPT is one of the most popular and economical means to obtain subsurface  	information.</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400" dirty="0">
                <a:solidFill>
                  <a:schemeClr val="bg1"/>
                </a:solidFill>
                <a:latin typeface="Arial" pitchFamily="34" charset="0"/>
                <a:cs typeface="Arial" pitchFamily="34" charset="0"/>
              </a:rPr>
              <a:t>-  The testing method was standardized in 1958 as ASTM D1568</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600"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test consists of:</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A 140 lb driving mass falling from a height of 30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Drive the standard split spoon sampler a distance of 18 in. into the soil</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Counting the number of blows (N) to drive the sampler 12 in.</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(6 in. + 6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The boring log should show "refusal" and should be halted if:</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a- 50 blows are required for any 150 mm increment</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b- 100 blows are obtained</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c- 10 successful blows produce no advance</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N should be corrected for the increase of the overburden pressure</a:t>
            </a:r>
          </a:p>
        </p:txBody>
      </p:sp>
      <p:pic>
        <p:nvPicPr>
          <p:cNvPr id="29699" name="Picture 2"/>
          <p:cNvPicPr>
            <a:picLocks noChangeAspect="1" noChangeArrowheads="1"/>
          </p:cNvPicPr>
          <p:nvPr/>
        </p:nvPicPr>
        <p:blipFill>
          <a:blip r:embed="rId2" cstate="print"/>
          <a:srcRect l="33910" t="6000" b="1500"/>
          <a:stretch>
            <a:fillRect/>
          </a:stretch>
        </p:blipFill>
        <p:spPr bwMode="auto">
          <a:xfrm>
            <a:off x="6437313" y="3013075"/>
            <a:ext cx="2659062" cy="3740150"/>
          </a:xfrm>
          <a:prstGeom prst="rect">
            <a:avLst/>
          </a:prstGeom>
          <a:noFill/>
          <a:ln w="9525">
            <a:noFill/>
            <a:miter lim="800000"/>
            <a:headEnd/>
            <a:tailEnd/>
          </a:ln>
        </p:spPr>
      </p:pic>
      <p:pic>
        <p:nvPicPr>
          <p:cNvPr id="29700" name="Picture 4"/>
          <p:cNvPicPr>
            <a:picLocks noChangeAspect="1" noChangeArrowheads="1"/>
          </p:cNvPicPr>
          <p:nvPr/>
        </p:nvPicPr>
        <p:blipFill>
          <a:blip r:embed="rId3" cstate="print"/>
          <a:srcRect/>
          <a:stretch>
            <a:fillRect/>
          </a:stretch>
        </p:blipFill>
        <p:spPr bwMode="auto">
          <a:xfrm>
            <a:off x="7061200" y="312738"/>
            <a:ext cx="2020888" cy="2693987"/>
          </a:xfrm>
          <a:prstGeom prst="rect">
            <a:avLst/>
          </a:prstGeom>
          <a:noFill/>
          <a:ln w="9525">
            <a:noFill/>
            <a:miter lim="800000"/>
            <a:headEnd/>
            <a:tailEnd/>
          </a:ln>
        </p:spPr>
      </p:pic>
      <p:sp>
        <p:nvSpPr>
          <p:cNvPr id="8" name="Freeform 7"/>
          <p:cNvSpPr/>
          <p:nvPr/>
        </p:nvSpPr>
        <p:spPr>
          <a:xfrm>
            <a:off x="7877175" y="2141538"/>
            <a:ext cx="1023938" cy="23764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Lst>
            <a:ahLst/>
            <a:cxnLst>
              <a:cxn ang="0">
                <a:pos x="connsiteX0" y="connsiteY0"/>
              </a:cxn>
              <a:cxn ang="0">
                <a:pos x="connsiteX1" y="connsiteY1"/>
              </a:cxn>
            </a:cxnLst>
            <a:rect l="l" t="t" r="r" b="b"/>
            <a:pathLst>
              <a:path w="1023816" h="2688492">
                <a:moveTo>
                  <a:pt x="281354" y="0"/>
                </a:moveTo>
                <a:cubicBezTo>
                  <a:pt x="1023816" y="497579"/>
                  <a:pt x="961292" y="2401928"/>
                  <a:pt x="0" y="268849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pic>
        <p:nvPicPr>
          <p:cNvPr id="29702" name="Picture 5"/>
          <p:cNvPicPr>
            <a:picLocks noChangeAspect="1" noChangeArrowheads="1"/>
          </p:cNvPicPr>
          <p:nvPr/>
        </p:nvPicPr>
        <p:blipFill>
          <a:blip r:embed="rId4" cstate="print"/>
          <a:srcRect/>
          <a:stretch>
            <a:fillRect/>
          </a:stretch>
        </p:blipFill>
        <p:spPr bwMode="auto">
          <a:xfrm>
            <a:off x="6429375" y="3013075"/>
            <a:ext cx="612775" cy="1160463"/>
          </a:xfrm>
          <a:prstGeom prst="rect">
            <a:avLst/>
          </a:prstGeom>
          <a:noFill/>
          <a:ln w="9525">
            <a:noFill/>
            <a:miter lim="800000"/>
            <a:headEnd/>
            <a:tailEnd/>
          </a:ln>
        </p:spPr>
      </p:pic>
      <p:sp>
        <p:nvSpPr>
          <p:cNvPr id="10" name="Freeform 9"/>
          <p:cNvSpPr/>
          <p:nvPr/>
        </p:nvSpPr>
        <p:spPr>
          <a:xfrm flipH="1">
            <a:off x="5176838" y="1684338"/>
            <a:ext cx="2992437" cy="17668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 name="connsiteX0" fmla="*/ 0 w 2326552"/>
              <a:gd name="connsiteY0" fmla="*/ 0 h 1998682"/>
              <a:gd name="connsiteX1" fmla="*/ 1365260 w 2326552"/>
              <a:gd name="connsiteY1" fmla="*/ 1998682 h 1998682"/>
            </a:gdLst>
            <a:ahLst/>
            <a:cxnLst>
              <a:cxn ang="0">
                <a:pos x="connsiteX0" y="connsiteY0"/>
              </a:cxn>
              <a:cxn ang="0">
                <a:pos x="connsiteX1" y="connsiteY1"/>
              </a:cxn>
            </a:cxnLst>
            <a:rect l="l" t="t" r="r" b="b"/>
            <a:pathLst>
              <a:path w="2326552" h="1998682">
                <a:moveTo>
                  <a:pt x="0" y="0"/>
                </a:moveTo>
                <a:cubicBezTo>
                  <a:pt x="742462" y="497579"/>
                  <a:pt x="2326552" y="1712118"/>
                  <a:pt x="1365260" y="199868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29704" name="TextBox 8"/>
          <p:cNvSpPr txBox="1">
            <a:spLocks noChangeArrowheads="1"/>
          </p:cNvSpPr>
          <p:nvPr/>
        </p:nvSpPr>
        <p:spPr bwMode="auto">
          <a:xfrm>
            <a:off x="6400800" y="4191000"/>
            <a:ext cx="838200" cy="738188"/>
          </a:xfrm>
          <a:prstGeom prst="rect">
            <a:avLst/>
          </a:prstGeom>
          <a:noFill/>
          <a:ln w="9525">
            <a:noFill/>
            <a:miter lim="800000"/>
            <a:headEnd/>
            <a:tailEnd/>
          </a:ln>
        </p:spPr>
        <p:txBody>
          <a:bodyPr>
            <a:spAutoFit/>
          </a:bodyPr>
          <a:lstStyle/>
          <a:p>
            <a:r>
              <a:rPr lang="en-US" sz="1400" dirty="0">
                <a:solidFill>
                  <a:schemeClr val="bg1"/>
                </a:solidFill>
              </a:rPr>
              <a:t>Hollow Stem Auger</a:t>
            </a:r>
          </a:p>
        </p:txBody>
      </p:sp>
      <p:pic>
        <p:nvPicPr>
          <p:cNvPr id="11" name="Picture 2"/>
          <p:cNvPicPr>
            <a:picLocks noChangeAspect="1" noChangeArrowheads="1"/>
          </p:cNvPicPr>
          <p:nvPr/>
        </p:nvPicPr>
        <p:blipFill>
          <a:blip r:embed="rId5" cstate="print"/>
          <a:srcRect/>
          <a:stretch>
            <a:fillRect/>
          </a:stretch>
        </p:blipFill>
        <p:spPr bwMode="auto">
          <a:xfrm>
            <a:off x="5715000" y="4572000"/>
            <a:ext cx="609600" cy="173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cstate="print"/>
          <a:srcRect/>
          <a:stretch>
            <a:fillRect/>
          </a:stretch>
        </p:blipFill>
        <p:spPr bwMode="auto">
          <a:xfrm>
            <a:off x="37747" y="1294228"/>
            <a:ext cx="9030053" cy="4725572"/>
          </a:xfrm>
          <a:prstGeom prst="rect">
            <a:avLst/>
          </a:prstGeom>
          <a:noFill/>
          <a:ln w="9525">
            <a:noFill/>
            <a:miter lim="800000"/>
            <a:headEnd/>
            <a:tailEnd/>
          </a:ln>
        </p:spPr>
      </p:pic>
      <p:sp>
        <p:nvSpPr>
          <p:cNvPr id="6" name="Rectangle 5"/>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97512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 y="747713"/>
            <a:ext cx="9144000" cy="5362575"/>
          </a:xfrm>
          <a:prstGeom prst="rect">
            <a:avLst/>
          </a:prstGeom>
          <a:noFill/>
          <a:ln w="9525">
            <a:noFill/>
            <a:miter lim="800000"/>
            <a:headEnd/>
            <a:tailEnd/>
          </a:ln>
        </p:spPr>
      </p:pic>
      <p:sp>
        <p:nvSpPr>
          <p:cNvPr id="5" name="Rectangle 4"/>
          <p:cNvSpPr/>
          <p:nvPr/>
        </p:nvSpPr>
        <p:spPr>
          <a:xfrm>
            <a:off x="0" y="334155"/>
            <a:ext cx="2463238"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6- Soil Testing Results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98709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11797" y="751377"/>
            <a:ext cx="3980547" cy="5494679"/>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740524" y="755919"/>
            <a:ext cx="3981450" cy="5514975"/>
          </a:xfrm>
          <a:prstGeom prst="rect">
            <a:avLst/>
          </a:prstGeom>
          <a:noFill/>
          <a:ln w="9525">
            <a:noFill/>
            <a:miter lim="800000"/>
            <a:headEnd/>
            <a:tailEnd/>
          </a:ln>
        </p:spPr>
      </p:pic>
      <p:sp>
        <p:nvSpPr>
          <p:cNvPr id="6" name="Rectangle 5"/>
          <p:cNvSpPr/>
          <p:nvPr/>
        </p:nvSpPr>
        <p:spPr>
          <a:xfrm>
            <a:off x="520506" y="404494"/>
            <a:ext cx="2681247"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5- Soil Testing Summery</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a:xfrm>
            <a:off x="520505" y="5641145"/>
            <a:ext cx="8623495" cy="8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811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cstate="print"/>
          <a:srcRect/>
          <a:stretch>
            <a:fillRect/>
          </a:stretch>
        </p:blipFill>
        <p:spPr bwMode="auto">
          <a:xfrm>
            <a:off x="5439129" y="850906"/>
            <a:ext cx="3790532" cy="4522367"/>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76199" y="850906"/>
            <a:ext cx="5525819" cy="4298399"/>
          </a:xfrm>
          <a:prstGeom prst="rect">
            <a:avLst/>
          </a:prstGeom>
          <a:noFill/>
          <a:ln w="9525">
            <a:noFill/>
            <a:miter lim="800000"/>
            <a:headEnd/>
            <a:tailEnd/>
          </a:ln>
        </p:spPr>
      </p:pic>
      <p:sp>
        <p:nvSpPr>
          <p:cNvPr id="6" name="Rectangle 5"/>
          <p:cNvSpPr/>
          <p:nvPr/>
        </p:nvSpPr>
        <p:spPr>
          <a:xfrm>
            <a:off x="76200" y="204222"/>
            <a:ext cx="7239000" cy="368300"/>
          </a:xfrm>
          <a:prstGeom prst="rect">
            <a:avLst/>
          </a:prstGeom>
        </p:spPr>
        <p:txBody>
          <a:bodyPr>
            <a:spAutoFit/>
          </a:bodyPr>
          <a:lstStyle/>
          <a:p>
            <a:pPr fontAlgn="auto">
              <a:spcBef>
                <a:spcPts val="0"/>
              </a:spcBef>
              <a:spcAft>
                <a:spcPts val="0"/>
              </a:spcAft>
              <a:defRPr/>
            </a:pPr>
            <a:r>
              <a:rPr lang="en-US" b="1" u="sng" dirty="0">
                <a:solidFill>
                  <a:schemeClr val="bg1"/>
                </a:solidFill>
                <a:latin typeface="Arial" pitchFamily="34" charset="0"/>
                <a:cs typeface="Arial" pitchFamily="34" charset="0"/>
              </a:rPr>
              <a:t>THE STANDARD PENETRATION TEST (SPT)   ASTM D1586</a:t>
            </a:r>
          </a:p>
        </p:txBody>
      </p:sp>
      <p:sp>
        <p:nvSpPr>
          <p:cNvPr id="9" name="TextBox 8"/>
          <p:cNvSpPr txBox="1"/>
          <p:nvPr/>
        </p:nvSpPr>
        <p:spPr>
          <a:xfrm>
            <a:off x="6654800" y="6237027"/>
            <a:ext cx="1838325" cy="276225"/>
          </a:xfrm>
          <a:prstGeom prst="rect">
            <a:avLst/>
          </a:prstGeom>
          <a:noFill/>
        </p:spPr>
        <p:txBody>
          <a:bodyPr wrap="none">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See attached SPT video</a:t>
            </a:r>
          </a:p>
        </p:txBody>
      </p:sp>
      <p:pic>
        <p:nvPicPr>
          <p:cNvPr id="30728" name="Picture 4">
            <a:hlinkClick r:id="rId4" action="ppaction://hlinkfile"/>
          </p:cNvPr>
          <p:cNvPicPr>
            <a:picLocks noChangeAspect="1" noChangeArrowheads="1"/>
          </p:cNvPicPr>
          <p:nvPr/>
        </p:nvPicPr>
        <p:blipFill>
          <a:blip r:embed="rId5" cstate="print"/>
          <a:srcRect/>
          <a:stretch>
            <a:fillRect/>
          </a:stretch>
        </p:blipFill>
        <p:spPr bwMode="auto">
          <a:xfrm>
            <a:off x="8424862" y="6229089"/>
            <a:ext cx="488950" cy="363538"/>
          </a:xfrm>
          <a:prstGeom prst="rect">
            <a:avLst/>
          </a:prstGeom>
          <a:noFill/>
          <a:ln w="9525">
            <a:noFill/>
            <a:miter lim="800000"/>
            <a:headEnd/>
            <a:tailEnd/>
          </a:ln>
        </p:spPr>
      </p:pic>
      <p:pic>
        <p:nvPicPr>
          <p:cNvPr id="5122" name="Picture 2" descr="https://encrypted-tbn3.google.com/images?q=tbn:ANd9GcRbE9WojE1DkAdqBl8afALqkj5NPqdhXUOWdZokYmmRMLuyv9WX"/>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1108" y="5295086"/>
            <a:ext cx="1960911" cy="1476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dc122.4shared.com/doc/AlwzCziw/preview010.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6358" t="33213" r="14287" b="22662"/>
          <a:stretch/>
        </p:blipFill>
        <p:spPr bwMode="auto">
          <a:xfrm>
            <a:off x="76200" y="5295086"/>
            <a:ext cx="3100295" cy="1524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4" name="Group 43"/>
          <p:cNvGrpSpPr/>
          <p:nvPr/>
        </p:nvGrpSpPr>
        <p:grpSpPr>
          <a:xfrm>
            <a:off x="6489712" y="495921"/>
            <a:ext cx="2749710" cy="4239105"/>
            <a:chOff x="5892800" y="495921"/>
            <a:chExt cx="3196494" cy="4927892"/>
          </a:xfrm>
        </p:grpSpPr>
        <p:sp>
          <p:nvSpPr>
            <p:cNvPr id="45" name="Rectangle 4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Rectangle 4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Rectangle 46"/>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Rectangle 47"/>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Rectangle 48"/>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Rectangle 49"/>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Left Brace 50"/>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52" name="TextBox 51"/>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3" name="TextBox 52"/>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5" name="Rectangle 34"/>
          <p:cNvSpPr/>
          <p:nvPr/>
        </p:nvSpPr>
        <p:spPr>
          <a:xfrm>
            <a:off x="148492" y="4195437"/>
            <a:ext cx="5603631" cy="804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8493" y="1354849"/>
            <a:ext cx="5603631" cy="16091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48493" y="229452"/>
            <a:ext cx="8382000" cy="4770537"/>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r>
              <a:rPr lang="en-US" sz="16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Peck &amp; Bazaraa (1969) suggested</a:t>
            </a:r>
          </a:p>
          <a:p>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a:t>
            </a: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&lt;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p>
          <a:p>
            <a:pPr>
              <a:tabLst>
                <a:tab pos="2571750" algn="l"/>
                <a:tab pos="2743200" algn="l"/>
                <a:tab pos="3203575" algn="l"/>
              </a:tabLst>
            </a:pPr>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&gt;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r>
              <a:rPr lang="en-US" sz="1600" dirty="0" smtClean="0">
                <a:solidFill>
                  <a:schemeClr val="bg1"/>
                </a:solidFill>
                <a:latin typeface="Arial" pitchFamily="34" charset="0"/>
                <a:cs typeface="Arial" pitchFamily="34" charset="0"/>
              </a:rPr>
              <a:t>                     </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 Peck, Hanson, and Thornburn (1974) proposed</a:t>
            </a:r>
          </a:p>
          <a:p>
            <a:endParaRPr lang="en-US" sz="1600" dirty="0" smtClean="0">
              <a:solidFill>
                <a:schemeClr val="bg1"/>
              </a:solidFill>
              <a:latin typeface="Arial" pitchFamily="34" charset="0"/>
              <a:cs typeface="Arial" pitchFamily="34" charset="0"/>
            </a:endParaRPr>
          </a:p>
          <a:p>
            <a:pPr>
              <a:tabLst>
                <a:tab pos="3203575" algn="l"/>
              </a:tabLst>
            </a:pPr>
            <a:r>
              <a:rPr lang="en-US"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                       ) (N</a:t>
            </a:r>
            <a:r>
              <a:rPr lang="en-US" sz="1600" baseline="-25000" dirty="0" smtClean="0">
                <a:solidFill>
                  <a:schemeClr val="bg1"/>
                </a:solidFill>
                <a:latin typeface="Arial" pitchFamily="34" charset="0"/>
                <a:cs typeface="Arial" pitchFamily="34" charset="0"/>
              </a:rPr>
              <a:t>f</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in tons/ft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cxnSp>
        <p:nvCxnSpPr>
          <p:cNvPr id="7" name="Straight Connector 6"/>
          <p:cNvCxnSpPr/>
          <p:nvPr/>
        </p:nvCxnSpPr>
        <p:spPr>
          <a:xfrm>
            <a:off x="1181136" y="1733548"/>
            <a:ext cx="8245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31913" y="1369138"/>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0" name="Rectangle 9"/>
          <p:cNvSpPr/>
          <p:nvPr/>
        </p:nvSpPr>
        <p:spPr>
          <a:xfrm>
            <a:off x="1160937" y="1662893"/>
            <a:ext cx="998991"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1 + 2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nvGrpSpPr>
          <p:cNvPr id="38" name="Group 37"/>
          <p:cNvGrpSpPr/>
          <p:nvPr/>
        </p:nvGrpSpPr>
        <p:grpSpPr>
          <a:xfrm>
            <a:off x="971404" y="2163734"/>
            <a:ext cx="1562242" cy="730258"/>
            <a:chOff x="971404" y="2163734"/>
            <a:chExt cx="1562242" cy="730258"/>
          </a:xfrm>
        </p:grpSpPr>
        <p:sp>
          <p:nvSpPr>
            <p:cNvPr id="14" name="Rectangle 13"/>
            <p:cNvSpPr/>
            <p:nvPr/>
          </p:nvSpPr>
          <p:spPr>
            <a:xfrm>
              <a:off x="1381377" y="2163734"/>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5" name="Rectangle 14"/>
            <p:cNvSpPr/>
            <p:nvPr/>
          </p:nvSpPr>
          <p:spPr>
            <a:xfrm>
              <a:off x="971404" y="2493882"/>
              <a:ext cx="1511952"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3.25 + 0.5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cxnSp>
          <p:nvCxnSpPr>
            <p:cNvPr id="18" name="Straight Connector 17"/>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28290" y="4226249"/>
            <a:ext cx="2289908" cy="685800"/>
            <a:chOff x="760050" y="4226249"/>
            <a:chExt cx="2289908" cy="685800"/>
          </a:xfrm>
        </p:grpSpPr>
        <p:sp>
          <p:nvSpPr>
            <p:cNvPr id="13" name="Rectangle 12"/>
            <p:cNvSpPr/>
            <p:nvPr/>
          </p:nvSpPr>
          <p:spPr>
            <a:xfrm>
              <a:off x="760050" y="4365694"/>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16" name="Rectangle 15"/>
            <p:cNvSpPr/>
            <p:nvPr/>
          </p:nvSpPr>
          <p:spPr>
            <a:xfrm>
              <a:off x="1738892" y="4226249"/>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17" name="Straight Connector 16"/>
            <p:cNvCxnSpPr/>
            <p:nvPr/>
          </p:nvCxnSpPr>
          <p:spPr>
            <a:xfrm>
              <a:off x="1748452" y="4578674"/>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51716" y="4511939"/>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24" name="Rectangle 23"/>
          <p:cNvSpPr/>
          <p:nvPr/>
        </p:nvSpPr>
        <p:spPr>
          <a:xfrm>
            <a:off x="190234" y="3061504"/>
            <a:ext cx="6991616" cy="369332"/>
          </a:xfrm>
          <a:prstGeom prst="rect">
            <a:avLst/>
          </a:prstGeom>
          <a:ln>
            <a:noFill/>
          </a:ln>
        </p:spPr>
        <p:txBody>
          <a:bodyPr wrap="square">
            <a:spAutoFit/>
          </a:bodyPr>
          <a:lstStyle/>
          <a:p>
            <a:r>
              <a:rPr lang="en-US" i="1" dirty="0" smtClean="0">
                <a:solidFill>
                  <a:srgbClr val="00823B"/>
                </a:solidFill>
                <a:effectLst>
                  <a:outerShdw blurRad="38100" dist="38100" dir="2700000" algn="tl">
                    <a:srgbClr val="000000">
                      <a:alpha val="43137"/>
                    </a:srgbClr>
                  </a:outerShdw>
                </a:effectLst>
                <a:latin typeface="Symbol" pitchFamily="18" charset="2"/>
                <a:cs typeface="Arial" pitchFamily="34" charset="0"/>
              </a:rPr>
              <a:t>s</a:t>
            </a:r>
            <a:r>
              <a:rPr lang="en-US" i="1" baseline="-25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v</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  =  Vertical effective </a:t>
            </a:r>
            <a:r>
              <a:rPr lang="en-US" i="1" dirty="0">
                <a:solidFill>
                  <a:srgbClr val="00823B"/>
                </a:solidFill>
                <a:effectLst>
                  <a:outerShdw blurRad="38100" dist="38100" dir="2700000" algn="tl">
                    <a:srgbClr val="000000">
                      <a:alpha val="43137"/>
                    </a:srgbClr>
                  </a:outerShdw>
                </a:effectLst>
                <a:latin typeface="Arial" pitchFamily="34" charset="0"/>
                <a:cs typeface="Arial" pitchFamily="34" charset="0"/>
              </a:rPr>
              <a:t>s</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tress at the sampling depth (kips/ft</a:t>
            </a:r>
            <a:r>
              <a:rPr lang="en-US" i="1" baseline="30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2</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a:t>
            </a:r>
            <a:endParaRPr lang="en-US" i="1" dirty="0">
              <a:solidFill>
                <a:srgbClr val="00823B"/>
              </a:solidFill>
              <a:effectLst>
                <a:outerShdw blurRad="38100" dist="38100" dir="2700000" algn="tl">
                  <a:srgbClr val="000000">
                    <a:alpha val="43137"/>
                  </a:srgbClr>
                </a:outerShdw>
              </a:effectLst>
            </a:endParaRPr>
          </a:p>
        </p:txBody>
      </p:sp>
      <p:sp>
        <p:nvSpPr>
          <p:cNvPr id="36" name="TextBox 35"/>
          <p:cNvSpPr txBox="1"/>
          <p:nvPr/>
        </p:nvSpPr>
        <p:spPr>
          <a:xfrm>
            <a:off x="190234" y="5575816"/>
            <a:ext cx="8639441" cy="738664"/>
          </a:xfrm>
          <a:prstGeom prst="rect">
            <a:avLst/>
          </a:prstGeom>
          <a:noFill/>
        </p:spPr>
        <p:txBody>
          <a:bodyPr wrap="square" rtlCol="0">
            <a:spAutoFit/>
          </a:bodyPr>
          <a:lstStyle/>
          <a:p>
            <a:r>
              <a:rPr lang="en-US" sz="1400" dirty="0" smtClean="0">
                <a:solidFill>
                  <a:schemeClr val="bg1"/>
                </a:solidFill>
              </a:rPr>
              <a:t>1 </a:t>
            </a:r>
            <a:r>
              <a:rPr lang="en-US" sz="1400" dirty="0">
                <a:solidFill>
                  <a:schemeClr val="bg1"/>
                </a:solidFill>
              </a:rPr>
              <a:t>kip = </a:t>
            </a:r>
            <a:r>
              <a:rPr lang="en-US" sz="1400" dirty="0" smtClean="0">
                <a:solidFill>
                  <a:schemeClr val="bg1"/>
                </a:solidFill>
              </a:rPr>
              <a:t>kilopound = 1000 lb = 4448.2216 </a:t>
            </a:r>
            <a:r>
              <a:rPr lang="en-US" sz="1400" dirty="0">
                <a:solidFill>
                  <a:schemeClr val="bg1"/>
                </a:solidFill>
              </a:rPr>
              <a:t>Newtons (N) = 4.4482216 kilonewtons (kN</a:t>
            </a:r>
            <a:r>
              <a:rPr lang="en-US" sz="1400" dirty="0" smtClean="0">
                <a:solidFill>
                  <a:schemeClr val="bg1"/>
                </a:solidFill>
              </a:rPr>
              <a:t>)</a:t>
            </a:r>
            <a:endParaRPr lang="en-US" sz="1400" dirty="0">
              <a:solidFill>
                <a:schemeClr val="bg1"/>
              </a:solidFill>
            </a:endParaRPr>
          </a:p>
          <a:p>
            <a:endParaRPr lang="en-US" sz="1400" dirty="0">
              <a:solidFill>
                <a:schemeClr val="bg1"/>
              </a:solidFill>
            </a:endParaRPr>
          </a:p>
          <a:p>
            <a:r>
              <a:rPr lang="en-US" sz="1400" dirty="0" smtClean="0">
                <a:solidFill>
                  <a:schemeClr val="bg1"/>
                </a:solidFill>
              </a:rPr>
              <a:t>1 US ton = 2000 lb</a:t>
            </a:r>
            <a:endParaRPr lang="en-US" sz="1400" dirty="0">
              <a:solidFill>
                <a:schemeClr val="bg1"/>
              </a:solidFill>
            </a:endParaRPr>
          </a:p>
        </p:txBody>
      </p:sp>
    </p:spTree>
    <p:extLst>
      <p:ext uri="{BB962C8B-B14F-4D97-AF65-F5344CB8AC3E}">
        <p14:creationId xmlns:p14="http://schemas.microsoft.com/office/powerpoint/2010/main" val="2225468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grpSp>
        <p:nvGrpSpPr>
          <p:cNvPr id="21" name="Group 20"/>
          <p:cNvGrpSpPr/>
          <p:nvPr/>
        </p:nvGrpSpPr>
        <p:grpSpPr>
          <a:xfrm>
            <a:off x="5892800" y="495921"/>
            <a:ext cx="3196494" cy="4927892"/>
            <a:chOff x="5892800" y="495921"/>
            <a:chExt cx="3196494" cy="4927892"/>
          </a:xfrm>
        </p:grpSpPr>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TextBox 1"/>
          <p:cNvSpPr txBox="1"/>
          <p:nvPr/>
        </p:nvSpPr>
        <p:spPr>
          <a:xfrm>
            <a:off x="292391" y="796488"/>
            <a:ext cx="5362576" cy="5601533"/>
          </a:xfrm>
          <a:prstGeom prst="rect">
            <a:avLst/>
          </a:prstGeom>
          <a:noFill/>
        </p:spPr>
        <p:txBody>
          <a:bodyPr wrap="square" rtlCol="0">
            <a:spAutoFit/>
          </a:bodyPr>
          <a:lstStyle/>
          <a:p>
            <a:r>
              <a:rPr lang="en-US" b="1" u="sng" dirty="0" smtClean="0">
                <a:solidFill>
                  <a:srgbClr val="FF0000"/>
                </a:solidFill>
              </a:rPr>
              <a:t>Example 1</a:t>
            </a:r>
            <a:r>
              <a:rPr lang="en-US" dirty="0" smtClean="0">
                <a:solidFill>
                  <a:schemeClr val="bg1"/>
                </a:solidFill>
              </a:rPr>
              <a:t>:</a:t>
            </a:r>
          </a:p>
          <a:p>
            <a:endParaRPr lang="en-US" sz="1600" b="1" u="sng"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smtClean="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smtClean="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latin typeface="Arial" pitchFamily="34" charset="0"/>
                <a:cs typeface="Arial" pitchFamily="34" charset="0"/>
              </a:rPr>
              <a:t>Using Peck, Hanson, and Thornburn (1974) equation</a:t>
            </a:r>
          </a:p>
          <a:p>
            <a:endParaRPr lang="en-US" sz="1600" dirty="0" smtClean="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a:t>
            </a:r>
            <a:r>
              <a:rPr lang="en-US" sz="1600" dirty="0" smtClean="0">
                <a:solidFill>
                  <a:schemeClr val="bg1"/>
                </a:solidFill>
                <a:latin typeface="Symbol" pitchFamily="18" charset="2"/>
              </a:rPr>
              <a:t>s</a:t>
            </a:r>
            <a:r>
              <a:rPr lang="en-US" sz="1600" baseline="-25000" dirty="0" smtClean="0">
                <a:solidFill>
                  <a:schemeClr val="bg1"/>
                </a:solidFill>
              </a:rPr>
              <a:t>v</a:t>
            </a:r>
            <a:r>
              <a:rPr lang="en-US" sz="1600" dirty="0" smtClean="0">
                <a:solidFill>
                  <a:schemeClr val="bg1"/>
                </a:solidFill>
              </a:rPr>
              <a:t>)</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smtClean="0">
                <a:solidFill>
                  <a:schemeClr val="bg1"/>
                </a:solidFill>
              </a:rPr>
              <a:t>= (20) (115 )/ 2000(lb/ton) =  1.15 tons/ft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(20/1.15) = 0.955</a:t>
            </a:r>
          </a:p>
          <a:p>
            <a:endParaRPr lang="en-US" b="1" dirty="0" smtClean="0">
              <a:solidFill>
                <a:schemeClr val="bg1"/>
              </a:solidFill>
            </a:endParaRPr>
          </a:p>
          <a:p>
            <a:r>
              <a:rPr lang="en-US" dirty="0" smtClean="0">
                <a:solidFill>
                  <a:schemeClr val="bg1"/>
                </a:solidFill>
              </a:rPr>
              <a:t>N</a:t>
            </a:r>
            <a:r>
              <a:rPr lang="en-US" baseline="-25000" dirty="0" smtClean="0">
                <a:solidFill>
                  <a:schemeClr val="bg1"/>
                </a:solidFill>
              </a:rPr>
              <a:t>cor</a:t>
            </a:r>
            <a:r>
              <a:rPr lang="en-US" dirty="0" smtClean="0">
                <a:solidFill>
                  <a:schemeClr val="bg1"/>
                </a:solidFill>
              </a:rPr>
              <a:t>  =  (0.955) (40) = 38</a:t>
            </a:r>
            <a:endParaRPr lang="en-US" dirty="0">
              <a:solidFill>
                <a:schemeClr val="bg1"/>
              </a:solidFill>
            </a:endParaRPr>
          </a:p>
        </p:txBody>
      </p:sp>
      <p:grpSp>
        <p:nvGrpSpPr>
          <p:cNvPr id="20" name="Group 19"/>
          <p:cNvGrpSpPr/>
          <p:nvPr/>
        </p:nvGrpSpPr>
        <p:grpSpPr>
          <a:xfrm>
            <a:off x="292391" y="3839361"/>
            <a:ext cx="5229280" cy="791502"/>
            <a:chOff x="3860014" y="5698573"/>
            <a:chExt cx="5229280" cy="791502"/>
          </a:xfrm>
        </p:grpSpPr>
        <p:grpSp>
          <p:nvGrpSpPr>
            <p:cNvPr id="11" name="Group 10"/>
            <p:cNvGrpSpPr/>
            <p:nvPr/>
          </p:nvGrpSpPr>
          <p:grpSpPr>
            <a:xfrm>
              <a:off x="4666826" y="5698573"/>
              <a:ext cx="2289908" cy="685800"/>
              <a:chOff x="5158154" y="5712221"/>
              <a:chExt cx="2289908" cy="685800"/>
            </a:xfrm>
          </p:grpSpPr>
          <p:sp>
            <p:nvSpPr>
              <p:cNvPr id="42" name="Rectangle 41"/>
              <p:cNvSpPr/>
              <p:nvPr/>
            </p:nvSpPr>
            <p:spPr>
              <a:xfrm>
                <a:off x="5158154" y="5851666"/>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43" name="Rectangle 42"/>
              <p:cNvSpPr/>
              <p:nvPr/>
            </p:nvSpPr>
            <p:spPr>
              <a:xfrm>
                <a:off x="6136996" y="5712221"/>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44" name="Straight Connector 43"/>
              <p:cNvCxnSpPr/>
              <p:nvPr/>
            </p:nvCxnSpPr>
            <p:spPr>
              <a:xfrm>
                <a:off x="6146556" y="6064646"/>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149820" y="5997911"/>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12" name="Rectangle 11"/>
            <p:cNvSpPr/>
            <p:nvPr/>
          </p:nvSpPr>
          <p:spPr>
            <a:xfrm>
              <a:off x="3860014" y="5751411"/>
              <a:ext cx="5229280" cy="738664"/>
            </a:xfrm>
            <a:prstGeom prst="rect">
              <a:avLst/>
            </a:prstGeom>
          </p:spPr>
          <p:txBody>
            <a:bodyPr wrap="square">
              <a:spAutoFit/>
            </a:bodyPr>
            <a:lstStyle/>
            <a:p>
              <a:pPr>
                <a:tabLst>
                  <a:tab pos="3203575" algn="l"/>
                </a:tabLst>
              </a:pPr>
              <a:r>
                <a:rPr lang="en-US" dirty="0">
                  <a:solidFill>
                    <a:schemeClr val="bg1"/>
                  </a:solidFill>
                  <a:latin typeface="Arial" pitchFamily="34" charset="0"/>
                  <a:cs typeface="Arial" pitchFamily="34" charset="0"/>
                </a:rPr>
                <a:t>N</a:t>
              </a:r>
              <a:r>
                <a:rPr lang="en-US" baseline="-25000" dirty="0">
                  <a:solidFill>
                    <a:schemeClr val="bg1"/>
                  </a:solidFill>
                  <a:latin typeface="Arial" pitchFamily="34" charset="0"/>
                  <a:cs typeface="Arial" pitchFamily="34" charset="0"/>
                </a:rPr>
                <a:t>cor</a:t>
              </a:r>
              <a:r>
                <a:rPr lang="en-US" dirty="0">
                  <a:solidFill>
                    <a:schemeClr val="bg1"/>
                  </a:solidFill>
                  <a:latin typeface="Arial" pitchFamily="34" charset="0"/>
                  <a:cs typeface="Arial" pitchFamily="34" charset="0"/>
                </a:rPr>
                <a:t> = (                       ) (N</a:t>
              </a:r>
              <a:r>
                <a:rPr lang="en-US" baseline="-25000" dirty="0">
                  <a:solidFill>
                    <a:schemeClr val="bg1"/>
                  </a:solidFill>
                  <a:latin typeface="Arial" pitchFamily="34" charset="0"/>
                  <a:cs typeface="Arial" pitchFamily="34" charset="0"/>
                </a:rPr>
                <a:t>f</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For  </a:t>
              </a:r>
              <a:r>
                <a:rPr lang="en-US" dirty="0">
                  <a:solidFill>
                    <a:schemeClr val="bg1"/>
                  </a:solidFill>
                  <a:latin typeface="Arial" pitchFamily="34" charset="0"/>
                  <a:cs typeface="Arial" pitchFamily="34" charset="0"/>
                </a:rPr>
                <a:t>(</a:t>
              </a:r>
              <a:r>
                <a:rPr lang="en-US" sz="2400" dirty="0">
                  <a:solidFill>
                    <a:schemeClr val="bg1"/>
                  </a:solidFill>
                  <a:latin typeface="Symbol" pitchFamily="18" charset="2"/>
                  <a:cs typeface="Arial" pitchFamily="34" charset="0"/>
                </a:rPr>
                <a:t>s</a:t>
              </a:r>
              <a:r>
                <a:rPr lang="en-US" baseline="-25000" dirty="0">
                  <a:solidFill>
                    <a:schemeClr val="bg1"/>
                  </a:solidFill>
                  <a:latin typeface="Arial" pitchFamily="34" charset="0"/>
                  <a:cs typeface="Arial" pitchFamily="34" charset="0"/>
                </a:rPr>
                <a:t>v</a:t>
              </a:r>
              <a:r>
                <a:rPr lang="en-US" dirty="0">
                  <a:solidFill>
                    <a:schemeClr val="bg1"/>
                  </a:solidFill>
                  <a:latin typeface="Arial" pitchFamily="34" charset="0"/>
                  <a:cs typeface="Arial" pitchFamily="34" charset="0"/>
                </a:rPr>
                <a:t> in tons/ft</a:t>
              </a:r>
              <a:r>
                <a:rPr lang="en-US" baseline="30000" dirty="0">
                  <a:solidFill>
                    <a:schemeClr val="bg1"/>
                  </a:solidFill>
                  <a:latin typeface="Arial" pitchFamily="34" charset="0"/>
                  <a:cs typeface="Arial" pitchFamily="34" charset="0"/>
                </a:rPr>
                <a:t>2</a:t>
              </a:r>
              <a:r>
                <a:rPr lang="en-US" dirty="0">
                  <a:solidFill>
                    <a:schemeClr val="bg1"/>
                  </a:solidFill>
                  <a:latin typeface="Arial" pitchFamily="34" charset="0"/>
                  <a:cs typeface="Arial" pitchFamily="34" charset="0"/>
                </a:rPr>
                <a:t>)</a:t>
              </a:r>
            </a:p>
            <a:p>
              <a:endParaRPr lang="en-US"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762526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92391" y="796488"/>
            <a:ext cx="5362576" cy="5201424"/>
          </a:xfrm>
          <a:prstGeom prst="rect">
            <a:avLst/>
          </a:prstGeom>
          <a:noFill/>
        </p:spPr>
        <p:txBody>
          <a:bodyPr wrap="square" rtlCol="0">
            <a:spAutoFit/>
          </a:bodyPr>
          <a:lstStyle/>
          <a:p>
            <a:r>
              <a:rPr lang="en-US" b="1" u="sng" dirty="0" smtClean="0">
                <a:solidFill>
                  <a:srgbClr val="FF0000"/>
                </a:solidFill>
              </a:rPr>
              <a:t>Example 2</a:t>
            </a:r>
            <a:r>
              <a:rPr lang="en-US" dirty="0" smtClean="0">
                <a:solidFill>
                  <a:schemeClr val="bg1"/>
                </a:solidFill>
              </a:rPr>
              <a:t>:</a:t>
            </a:r>
          </a:p>
          <a:p>
            <a:endParaRPr lang="en-US"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rPr>
              <a:t>Using </a:t>
            </a:r>
            <a:r>
              <a:rPr lang="en-US" sz="1600" dirty="0">
                <a:solidFill>
                  <a:schemeClr val="accent4">
                    <a:lumMod val="50000"/>
                  </a:schemeClr>
                </a:solidFill>
                <a:latin typeface="Arial" pitchFamily="34" charset="0"/>
                <a:cs typeface="Arial" pitchFamily="34" charset="0"/>
              </a:rPr>
              <a:t>Peck &amp; Bazaraa (1969) </a:t>
            </a:r>
            <a:r>
              <a:rPr lang="en-US" sz="1600" dirty="0" smtClean="0">
                <a:solidFill>
                  <a:schemeClr val="accent4">
                    <a:lumMod val="50000"/>
                  </a:schemeClr>
                </a:solidFill>
                <a:latin typeface="Arial" pitchFamily="34" charset="0"/>
                <a:cs typeface="Arial" pitchFamily="34" charset="0"/>
              </a:rPr>
              <a:t>equation</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a:solidFill>
                  <a:schemeClr val="bg1"/>
                </a:solidFill>
              </a:rPr>
              <a:t>= </a:t>
            </a:r>
            <a:r>
              <a:rPr lang="en-US" sz="1600" dirty="0" smtClean="0">
                <a:solidFill>
                  <a:schemeClr val="bg1"/>
                </a:solidFill>
              </a:rPr>
              <a:t>[(</a:t>
            </a:r>
            <a:r>
              <a:rPr lang="en-US" sz="1600" dirty="0">
                <a:solidFill>
                  <a:schemeClr val="bg1"/>
                </a:solidFill>
              </a:rPr>
              <a:t>20)(115</a:t>
            </a:r>
            <a:r>
              <a:rPr lang="en-US" sz="1600" dirty="0" smtClean="0">
                <a:solidFill>
                  <a:schemeClr val="bg1"/>
                </a:solidFill>
              </a:rPr>
              <a:t>) / 1000 (lb/kip)] = 2.3 kips/ft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Since </a:t>
            </a:r>
            <a:r>
              <a:rPr lang="en-US" sz="1600" dirty="0">
                <a:solidFill>
                  <a:schemeClr val="bg1"/>
                </a:solidFill>
                <a:latin typeface="Symbol" pitchFamily="18" charset="2"/>
              </a:rPr>
              <a:t>s</a:t>
            </a:r>
            <a:r>
              <a:rPr lang="en-US" sz="1600" baseline="-25000" dirty="0">
                <a:solidFill>
                  <a:schemeClr val="bg1"/>
                </a:solidFill>
              </a:rPr>
              <a:t>v </a:t>
            </a:r>
            <a:r>
              <a:rPr lang="en-US" sz="1600" baseline="-25000" dirty="0" smtClean="0">
                <a:solidFill>
                  <a:schemeClr val="bg1"/>
                </a:solidFill>
              </a:rPr>
              <a:t> </a:t>
            </a:r>
            <a:r>
              <a:rPr lang="en-US" sz="1600" dirty="0" smtClean="0">
                <a:solidFill>
                  <a:schemeClr val="bg1"/>
                </a:solidFill>
              </a:rPr>
              <a:t>is  &gt;  1.5 kips/ft</a:t>
            </a:r>
            <a:r>
              <a:rPr lang="en-US" sz="1600" baseline="30000" dirty="0" smtClean="0">
                <a:solidFill>
                  <a:schemeClr val="bg1"/>
                </a:solidFill>
              </a:rPr>
              <a:t>2</a:t>
            </a:r>
            <a:r>
              <a:rPr lang="en-US" sz="1600" dirty="0" smtClean="0">
                <a:solidFill>
                  <a:schemeClr val="bg1"/>
                </a:solidFill>
              </a:rPr>
              <a:t> use </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N</a:t>
            </a:r>
            <a:r>
              <a:rPr lang="en-US" baseline="-25000" dirty="0" smtClean="0">
                <a:solidFill>
                  <a:schemeClr val="bg1"/>
                </a:solidFill>
              </a:rPr>
              <a:t>cor </a:t>
            </a:r>
            <a:r>
              <a:rPr lang="en-US" dirty="0" smtClean="0">
                <a:solidFill>
                  <a:schemeClr val="bg1"/>
                </a:solidFill>
              </a:rPr>
              <a:t>= 4 (40) / [3.25+(0.5)(2.3)] = 36  </a:t>
            </a:r>
            <a:endParaRPr lang="en-US" dirty="0">
              <a:solidFill>
                <a:schemeClr val="bg1"/>
              </a:solidFill>
            </a:endParaRPr>
          </a:p>
        </p:txBody>
      </p:sp>
      <p:grpSp>
        <p:nvGrpSpPr>
          <p:cNvPr id="5" name="Group 4"/>
          <p:cNvGrpSpPr/>
          <p:nvPr/>
        </p:nvGrpSpPr>
        <p:grpSpPr>
          <a:xfrm>
            <a:off x="292391" y="4864295"/>
            <a:ext cx="2308321" cy="668702"/>
            <a:chOff x="436891" y="5871650"/>
            <a:chExt cx="2308321" cy="668702"/>
          </a:xfrm>
        </p:grpSpPr>
        <p:grpSp>
          <p:nvGrpSpPr>
            <p:cNvPr id="36" name="Group 35"/>
            <p:cNvGrpSpPr/>
            <p:nvPr/>
          </p:nvGrpSpPr>
          <p:grpSpPr>
            <a:xfrm>
              <a:off x="1182970" y="5871650"/>
              <a:ext cx="1562242" cy="668702"/>
              <a:chOff x="971404" y="2163734"/>
              <a:chExt cx="1562242" cy="668702"/>
            </a:xfrm>
          </p:grpSpPr>
          <p:sp>
            <p:nvSpPr>
              <p:cNvPr id="37" name="Rectangle 36"/>
              <p:cNvSpPr/>
              <p:nvPr/>
            </p:nvSpPr>
            <p:spPr>
              <a:xfrm>
                <a:off x="1381377" y="2163734"/>
                <a:ext cx="542136"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4 N</a:t>
                </a:r>
                <a:r>
                  <a:rPr lang="en-US" sz="1600" baseline="-25000" dirty="0" smtClean="0">
                    <a:solidFill>
                      <a:schemeClr val="bg1"/>
                    </a:solidFill>
                    <a:latin typeface="Arial" pitchFamily="34" charset="0"/>
                    <a:cs typeface="Arial" pitchFamily="34" charset="0"/>
                  </a:rPr>
                  <a:t>f</a:t>
                </a:r>
                <a:endParaRPr lang="en-US" sz="1600" baseline="-25000" dirty="0">
                  <a:solidFill>
                    <a:schemeClr val="bg1"/>
                  </a:solidFill>
                </a:endParaRPr>
              </a:p>
            </p:txBody>
          </p:sp>
          <p:sp>
            <p:nvSpPr>
              <p:cNvPr id="38" name="Rectangle 37"/>
              <p:cNvSpPr/>
              <p:nvPr/>
            </p:nvSpPr>
            <p:spPr>
              <a:xfrm>
                <a:off x="971404" y="2493882"/>
                <a:ext cx="1354858"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3.25 + 0.5 </a:t>
                </a:r>
                <a:r>
                  <a:rPr lang="en-US" sz="16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endParaRPr lang="en-US" sz="1600" baseline="-25000" dirty="0">
                  <a:solidFill>
                    <a:schemeClr val="bg1"/>
                  </a:solidFill>
                </a:endParaRPr>
              </a:p>
            </p:txBody>
          </p:sp>
          <p:cxnSp>
            <p:nvCxnSpPr>
              <p:cNvPr id="39" name="Straight Connector 38"/>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36891" y="6059336"/>
              <a:ext cx="776175" cy="338554"/>
            </a:xfrm>
            <a:prstGeom prst="rect">
              <a:avLst/>
            </a:prstGeom>
            <a:noFill/>
          </p:spPr>
          <p:txBody>
            <a:bodyPr wrap="none" rtlCol="0">
              <a:spAutoFit/>
            </a:bodyPr>
            <a:lstStyle/>
            <a:p>
              <a:r>
                <a:rPr lang="en-US" sz="1600" dirty="0" smtClean="0">
                  <a:solidFill>
                    <a:schemeClr val="bg1"/>
                  </a:solidFill>
                </a:rPr>
                <a:t>N</a:t>
              </a:r>
              <a:r>
                <a:rPr lang="en-US" sz="1600" baseline="-25000" dirty="0" smtClean="0">
                  <a:solidFill>
                    <a:schemeClr val="bg1"/>
                  </a:solidFill>
                </a:rPr>
                <a:t>cor  </a:t>
              </a:r>
              <a:r>
                <a:rPr lang="en-US" sz="1600" dirty="0" smtClean="0">
                  <a:solidFill>
                    <a:schemeClr val="bg1"/>
                  </a:solidFill>
                </a:rPr>
                <a:t>= </a:t>
              </a:r>
              <a:endParaRPr lang="en-US" sz="1600" dirty="0">
                <a:solidFill>
                  <a:schemeClr val="bg1"/>
                </a:solidFill>
              </a:endParaRPr>
            </a:p>
          </p:txBody>
        </p:sp>
      </p:grpSp>
      <p:sp>
        <p:nvSpPr>
          <p:cNvPr id="6" name="Rectangle 5"/>
          <p:cNvSpPr/>
          <p:nvPr/>
        </p:nvSpPr>
        <p:spPr>
          <a:xfrm>
            <a:off x="2946383" y="5038333"/>
            <a:ext cx="2159566" cy="400110"/>
          </a:xfrm>
          <a:prstGeom prst="rect">
            <a:avLst/>
          </a:prstGeom>
        </p:spPr>
        <p:txBody>
          <a:bodyPr wrap="none">
            <a:spAutoFit/>
          </a:bodyPr>
          <a:lstStyle/>
          <a:p>
            <a:pPr>
              <a:tabLst>
                <a:tab pos="3203575" algn="l"/>
              </a:tabLst>
            </a:pPr>
            <a:r>
              <a:rPr lang="en-US" sz="1600" dirty="0" smtClean="0">
                <a:solidFill>
                  <a:schemeClr val="bg1"/>
                </a:solidFill>
                <a:latin typeface="Arial" pitchFamily="34" charset="0"/>
                <a:cs typeface="Arial" pitchFamily="34" charset="0"/>
              </a:rPr>
              <a:t>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&gt; 1.5 kips/ft</a:t>
            </a:r>
            <a:r>
              <a:rPr lang="en-US" sz="1600" baseline="30000" dirty="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407400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2612</TotalTime>
  <Words>2292</Words>
  <Application>Microsoft Office PowerPoint</Application>
  <PresentationFormat>On-screen Show (4:3)</PresentationFormat>
  <Paragraphs>665</Paragraphs>
  <Slides>52</Slides>
  <Notes>46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3" baseType="lpstr">
      <vt:lpstr>Arial</vt:lpstr>
      <vt:lpstr>Book Antiqua</vt:lpstr>
      <vt:lpstr>Calibri</vt:lpstr>
      <vt:lpstr>Lucida Sans</vt:lpstr>
      <vt:lpstr>Symbol</vt:lpstr>
      <vt:lpstr>Times New Roman</vt:lpstr>
      <vt:lpstr>Wingdings</vt:lpstr>
      <vt:lpstr>Wingdings 2</vt:lpstr>
      <vt:lpstr>Wingdings 3</vt:lpstr>
      <vt:lpstr>Civil_Engineering</vt:lpstr>
      <vt:lpstr>Visio</vt:lpstr>
      <vt:lpstr>Geotechnical Investigation For Civil and Environmental Engineering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tawfiq</cp:lastModifiedBy>
  <cp:revision>360</cp:revision>
  <cp:lastPrinted>2020-01-08T20:17:57Z</cp:lastPrinted>
  <dcterms:created xsi:type="dcterms:W3CDTF">2011-12-08T20:21:53Z</dcterms:created>
  <dcterms:modified xsi:type="dcterms:W3CDTF">2020-01-08T20:18:00Z</dcterms:modified>
</cp:coreProperties>
</file>