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2" r:id="rId6"/>
    <p:sldId id="258" r:id="rId7"/>
    <p:sldId id="259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 snapToGrid="0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DB4F-B6FA-4C8C-97AE-1245688A852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808D-C0B3-4728-8125-F4A7F989A2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28" t="3424" r="10657" b="3424"/>
          <a:stretch>
            <a:fillRect/>
          </a:stretch>
        </p:blipFill>
        <p:spPr bwMode="auto">
          <a:xfrm>
            <a:off x="4278885" y="784709"/>
            <a:ext cx="4865115" cy="41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4786"/>
            <a:ext cx="5222988" cy="12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8654" y="360219"/>
            <a:ext cx="511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Stability of Cantilever Retaining Wall Against Sliding</a:t>
            </a:r>
            <a:endParaRPr lang="en-US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0067"/>
          <a:stretch>
            <a:fillRect/>
          </a:stretch>
        </p:blipFill>
        <p:spPr bwMode="auto">
          <a:xfrm>
            <a:off x="1502786" y="277090"/>
            <a:ext cx="6214196" cy="6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68725"/>
          <a:stretch>
            <a:fillRect/>
          </a:stretch>
        </p:blipFill>
        <p:spPr bwMode="auto">
          <a:xfrm>
            <a:off x="1114859" y="1473709"/>
            <a:ext cx="7445820" cy="331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164" y="3295650"/>
            <a:ext cx="5410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304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Alternatives for increasing the factor of safety with respect to sliding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Increase the width of the base slab (i.e., the heel of the footing).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a key to the base slab. If a key is included, the passive force per unit length </a:t>
            </a:r>
            <a:r>
              <a:rPr lang="en-US" dirty="0" smtClean="0"/>
              <a:t>of the </a:t>
            </a:r>
            <a:r>
              <a:rPr lang="en-US" dirty="0"/>
              <a:t>wall </a:t>
            </a:r>
            <a:r>
              <a:rPr lang="en-US" dirty="0" smtClean="0"/>
              <a:t>becomes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 </a:t>
            </a:r>
            <a:r>
              <a:rPr lang="en-US" i="1" dirty="0"/>
              <a:t>deadman anchor at the stem of the retaining wall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8194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Base Key</a:t>
            </a:r>
          </a:p>
          <a:p>
            <a:r>
              <a:rPr lang="en-US" sz="1400" dirty="0"/>
              <a:t>Where sufficient sliding stability is not possible—usually for walls with large </a:t>
            </a:r>
            <a:r>
              <a:rPr lang="en-US" sz="1400" i="1" dirty="0"/>
              <a:t>H—a base key,</a:t>
            </a:r>
          </a:p>
          <a:p>
            <a:r>
              <a:rPr lang="en-US" sz="1400" dirty="0"/>
              <a:t>as illustrated in Fig. 12-14, has been used. There are different opinions on the best location</a:t>
            </a:r>
          </a:p>
          <a:p>
            <a:r>
              <a:rPr lang="en-US" sz="1400" dirty="0"/>
              <a:t>for a key and on its value. It was common practice to put the key beneath the stem as in Fig.</a:t>
            </a:r>
          </a:p>
          <a:p>
            <a:r>
              <a:rPr lang="en-US" sz="1400" dirty="0"/>
              <a:t>12-14a, until it was noted that the conditions of Fig. </a:t>
            </a:r>
            <a:r>
              <a:rPr lang="en-US" sz="1400" i="1" dirty="0"/>
              <a:t>Yl-XAb were possible. This approach</a:t>
            </a:r>
          </a:p>
          <a:p>
            <a:r>
              <a:rPr lang="en-US" sz="1400" dirty="0"/>
              <a:t>was convenient from the view of simply extending the stem reinforcement through the base</a:t>
            </a:r>
          </a:p>
          <a:p>
            <a:r>
              <a:rPr lang="en-US" sz="1400" dirty="0"/>
              <a:t>and into the key. Later it became apparent that the key was more effective located as in Fig.</a:t>
            </a:r>
          </a:p>
          <a:p>
            <a:r>
              <a:rPr lang="en-US" sz="1400" dirty="0"/>
              <a:t>12- 14c and, if one must use a key, this location is recommended. The increase in </a:t>
            </a:r>
            <a:r>
              <a:rPr lang="en-US" sz="1400" i="1" dirty="0"/>
              <a:t>H by the</a:t>
            </a:r>
          </a:p>
          <a:p>
            <a:r>
              <a:rPr lang="en-US" sz="1400" dirty="0"/>
              <a:t>key depth may null its effect.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80963"/>
            <a:ext cx="706755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Proportions  of Cantilever Wall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0016" y="5212507"/>
            <a:ext cx="2408791" cy="380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515961" y="1849811"/>
            <a:ext cx="0" cy="2600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701845" y="3532828"/>
            <a:ext cx="3237137" cy="1311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0"/>
          </p:cNvCxnSpPr>
          <p:nvPr/>
        </p:nvCxnSpPr>
        <p:spPr>
          <a:xfrm rot="16200000" flipH="1">
            <a:off x="4043328" y="3541422"/>
            <a:ext cx="3232678" cy="1094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18928" y="1219199"/>
            <a:ext cx="2408791" cy="7606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505201" y="5029199"/>
            <a:ext cx="175260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986072" y="5592822"/>
            <a:ext cx="153287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662918" y="4829910"/>
            <a:ext cx="380315" cy="456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62916" y="5782679"/>
            <a:ext cx="380315" cy="456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224780" y="5878058"/>
            <a:ext cx="57047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633571" y="5878058"/>
            <a:ext cx="57047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10016" y="5973137"/>
            <a:ext cx="2408791" cy="3963"/>
          </a:xfrm>
          <a:prstGeom prst="straightConnector1">
            <a:avLst/>
          </a:prstGeom>
          <a:ln w="31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194328" y="1677309"/>
            <a:ext cx="38031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5407760" y="1683660"/>
            <a:ext cx="38031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25997" y="1599514"/>
            <a:ext cx="656943" cy="3963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5604921" y="1599514"/>
            <a:ext cx="656943" cy="3963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4358095" y="4991656"/>
            <a:ext cx="309008" cy="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4190058" y="4247892"/>
            <a:ext cx="850498" cy="711641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06658" y="2744422"/>
            <a:ext cx="551269" cy="49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918807" y="5212507"/>
            <a:ext cx="65694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18807" y="5592822"/>
            <a:ext cx="65694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947631" y="5022049"/>
            <a:ext cx="380315" cy="456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6947631" y="5782679"/>
            <a:ext cx="380315" cy="456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5348508" y="4299151"/>
            <a:ext cx="950788" cy="87592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2819400" y="19812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1241425" y="3788569"/>
            <a:ext cx="361394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87313" y="3564038"/>
            <a:ext cx="328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76621" y="511492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baseline="-25000" dirty="0" smtClean="0">
                <a:solidFill>
                  <a:srgbClr val="002060"/>
                </a:solidFill>
              </a:rPr>
              <a:t>f</a:t>
            </a: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81571" y="5788550"/>
            <a:ext cx="11401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-25000" dirty="0" smtClean="0">
                <a:solidFill>
                  <a:srgbClr val="002060"/>
                </a:solidFill>
              </a:rPr>
              <a:t>B = 0.4 to 0.7 H</a:t>
            </a: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29434" y="5243513"/>
            <a:ext cx="1579535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-25000" dirty="0" smtClean="0">
                <a:solidFill>
                  <a:srgbClr val="002060"/>
                </a:solidFill>
              </a:rPr>
              <a:t>Thickness = H/12 to H/10</a:t>
            </a:r>
            <a:endParaRPr lang="en-US" sz="1600" baseline="-250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84275" y="2481863"/>
            <a:ext cx="1898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Minimum batter = 1/50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62725" y="1208350"/>
            <a:ext cx="2076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12 in Preferable minimum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359" y="3654883"/>
            <a:ext cx="105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Toe Slab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H/10 to H/8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62106" y="3772564"/>
            <a:ext cx="114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Thickness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H/12 to H/10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0800000" flipV="1">
            <a:off x="6366077" y="4328932"/>
            <a:ext cx="925975" cy="8796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149847" y="404903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Heel of Slab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4275117" y="5605153"/>
            <a:ext cx="546265" cy="48688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979630" y="6065860"/>
            <a:ext cx="15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Base of footing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501949" y="3348842"/>
            <a:ext cx="807522" cy="950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835731" y="2968831"/>
            <a:ext cx="88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Vertical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Stem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5400000">
            <a:off x="4485085" y="5004197"/>
            <a:ext cx="61912" cy="500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tilever Retaining Wall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459856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4424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Tentative design dimensions for a cantilever</a:t>
            </a:r>
          </a:p>
          <a:p>
            <a:r>
              <a:rPr lang="en-US" dirty="0"/>
              <a:t>retaining wall. Batter shown is optional.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430" y="144201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/>
              <a:t>Solution</a:t>
            </a:r>
          </a:p>
          <a:p>
            <a:r>
              <a:rPr lang="en-US" sz="1400" dirty="0"/>
              <a:t>From the figure,</a:t>
            </a:r>
          </a:p>
          <a:p>
            <a:r>
              <a:rPr lang="pt-BR" sz="1400" i="1" dirty="0">
                <a:solidFill>
                  <a:srgbClr val="00B050"/>
                </a:solidFill>
              </a:rPr>
              <a:t>H' = </a:t>
            </a:r>
            <a:r>
              <a:rPr lang="pt-BR" sz="1400" i="1" dirty="0" smtClean="0">
                <a:solidFill>
                  <a:srgbClr val="00B050"/>
                </a:solidFill>
              </a:rPr>
              <a:t>H1 </a:t>
            </a:r>
            <a:r>
              <a:rPr lang="pt-BR" sz="1400" i="1" dirty="0">
                <a:solidFill>
                  <a:srgbClr val="00B050"/>
                </a:solidFill>
              </a:rPr>
              <a:t>+ H2 + </a:t>
            </a:r>
            <a:r>
              <a:rPr lang="pt-BR" sz="1400" i="1" dirty="0" smtClean="0">
                <a:solidFill>
                  <a:srgbClr val="00B050"/>
                </a:solidFill>
              </a:rPr>
              <a:t>T1 </a:t>
            </a:r>
            <a:r>
              <a:rPr lang="pt-BR" sz="1400" i="1" dirty="0">
                <a:solidFill>
                  <a:srgbClr val="00B050"/>
                </a:solidFill>
              </a:rPr>
              <a:t>= </a:t>
            </a:r>
            <a:r>
              <a:rPr lang="pt-BR" sz="1400" i="1" dirty="0" smtClean="0">
                <a:solidFill>
                  <a:srgbClr val="00B050"/>
                </a:solidFill>
              </a:rPr>
              <a:t>8 tan </a:t>
            </a:r>
            <a:r>
              <a:rPr lang="pt-BR" sz="1400" i="1" dirty="0">
                <a:solidFill>
                  <a:srgbClr val="00B050"/>
                </a:solidFill>
              </a:rPr>
              <a:t>10° + </a:t>
            </a:r>
            <a:r>
              <a:rPr lang="pt-BR" sz="1400" i="1" dirty="0" smtClean="0">
                <a:solidFill>
                  <a:srgbClr val="00B050"/>
                </a:solidFill>
              </a:rPr>
              <a:t>19.5 </a:t>
            </a:r>
            <a:r>
              <a:rPr lang="pt-BR" sz="1400" i="1" dirty="0">
                <a:solidFill>
                  <a:srgbClr val="00B050"/>
                </a:solidFill>
              </a:rPr>
              <a:t>+ </a:t>
            </a:r>
            <a:r>
              <a:rPr lang="pt-BR" sz="1400" i="1" dirty="0" smtClean="0">
                <a:solidFill>
                  <a:srgbClr val="00B050"/>
                </a:solidFill>
              </a:rPr>
              <a:t>2 = </a:t>
            </a:r>
            <a:r>
              <a:rPr lang="en-US" sz="1400" dirty="0" smtClean="0">
                <a:solidFill>
                  <a:srgbClr val="00B050"/>
                </a:solidFill>
              </a:rPr>
              <a:t>22.91 ft</a:t>
            </a:r>
            <a:endParaRPr lang="en-US" sz="1400" dirty="0">
              <a:solidFill>
                <a:srgbClr val="00B050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Rankine active force per unit length of wall = </a:t>
            </a: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116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Example </a:t>
            </a:r>
            <a:r>
              <a:rPr lang="en-US" b="1" u="sng" dirty="0" smtClean="0"/>
              <a:t>1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217025" y="535326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Given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cross section of a cantilever retaining wall is shown in Figure </a:t>
            </a:r>
            <a:r>
              <a:rPr lang="en-US" sz="1600" dirty="0" smtClean="0"/>
              <a:t>1. </a:t>
            </a:r>
            <a:r>
              <a:rPr lang="en-US" sz="1600" dirty="0"/>
              <a:t>Calculate </a:t>
            </a:r>
            <a:r>
              <a:rPr lang="en-US" sz="1600" dirty="0" smtClean="0"/>
              <a:t>the factors </a:t>
            </a:r>
            <a:r>
              <a:rPr lang="en-US" sz="1600" dirty="0"/>
              <a:t>of safety with respect to overturning, sliding, and bearing capacity.</a:t>
            </a:r>
          </a:p>
        </p:txBody>
      </p:sp>
      <p:grpSp>
        <p:nvGrpSpPr>
          <p:cNvPr id="210" name="Group 209"/>
          <p:cNvGrpSpPr/>
          <p:nvPr/>
        </p:nvGrpSpPr>
        <p:grpSpPr>
          <a:xfrm>
            <a:off x="4400740" y="1371601"/>
            <a:ext cx="4741938" cy="5005720"/>
            <a:chOff x="4400740" y="1371601"/>
            <a:chExt cx="4741938" cy="5005720"/>
          </a:xfrm>
        </p:grpSpPr>
        <p:sp>
          <p:nvSpPr>
            <p:cNvPr id="115" name="Rectangle 114"/>
            <p:cNvSpPr/>
            <p:nvPr/>
          </p:nvSpPr>
          <p:spPr>
            <a:xfrm>
              <a:off x="4479408" y="4805424"/>
              <a:ext cx="1319514" cy="8333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90981" y="5543944"/>
              <a:ext cx="4259484" cy="8333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21240" y="1527857"/>
              <a:ext cx="2560719" cy="4033716"/>
            </a:xfrm>
            <a:custGeom>
              <a:avLst/>
              <a:gdLst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96770 h 1676400"/>
                <a:gd name="connsiteX1" fmla="*/ 2810719 w 3399098"/>
                <a:gd name="connsiteY1" fmla="*/ 231494 h 1676400"/>
                <a:gd name="connsiteX2" fmla="*/ 414759 w 3399098"/>
                <a:gd name="connsiteY2" fmla="*/ 868102 h 1676400"/>
                <a:gd name="connsiteX3" fmla="*/ 426334 w 3399098"/>
                <a:gd name="connsiteY3" fmla="*/ 1585732 h 1676400"/>
                <a:gd name="connsiteX4" fmla="*/ 2972764 w 3399098"/>
                <a:gd name="connsiteY4" fmla="*/ 1412112 h 1676400"/>
                <a:gd name="connsiteX5" fmla="*/ 2961190 w 3399098"/>
                <a:gd name="connsiteY5" fmla="*/ 196770 h 1676400"/>
                <a:gd name="connsiteX0" fmla="*/ 2961190 w 3399098"/>
                <a:gd name="connsiteY0" fmla="*/ 165100 h 1644730"/>
                <a:gd name="connsiteX1" fmla="*/ 2130706 w 3399098"/>
                <a:gd name="connsiteY1" fmla="*/ 389842 h 1644730"/>
                <a:gd name="connsiteX2" fmla="*/ 414759 w 3399098"/>
                <a:gd name="connsiteY2" fmla="*/ 836432 h 1644730"/>
                <a:gd name="connsiteX3" fmla="*/ 426334 w 3399098"/>
                <a:gd name="connsiteY3" fmla="*/ 1554062 h 1644730"/>
                <a:gd name="connsiteX4" fmla="*/ 2972764 w 3399098"/>
                <a:gd name="connsiteY4" fmla="*/ 1380442 h 1644730"/>
                <a:gd name="connsiteX5" fmla="*/ 2961190 w 3399098"/>
                <a:gd name="connsiteY5" fmla="*/ 165100 h 1644730"/>
                <a:gd name="connsiteX0" fmla="*/ 2961190 w 3399098"/>
                <a:gd name="connsiteY0" fmla="*/ 0 h 1479630"/>
                <a:gd name="connsiteX1" fmla="*/ 2130706 w 3399098"/>
                <a:gd name="connsiteY1" fmla="*/ 224742 h 1479630"/>
                <a:gd name="connsiteX2" fmla="*/ 414759 w 3399098"/>
                <a:gd name="connsiteY2" fmla="*/ 671332 h 1479630"/>
                <a:gd name="connsiteX3" fmla="*/ 426334 w 3399098"/>
                <a:gd name="connsiteY3" fmla="*/ 1388962 h 1479630"/>
                <a:gd name="connsiteX4" fmla="*/ 2972764 w 3399098"/>
                <a:gd name="connsiteY4" fmla="*/ 1215342 h 1479630"/>
                <a:gd name="connsiteX5" fmla="*/ 2961190 w 3399098"/>
                <a:gd name="connsiteY5" fmla="*/ 0 h 1479630"/>
                <a:gd name="connsiteX0" fmla="*/ 2961190 w 3399098"/>
                <a:gd name="connsiteY0" fmla="*/ 0 h 1479630"/>
                <a:gd name="connsiteX1" fmla="*/ 2130706 w 3399098"/>
                <a:gd name="connsiteY1" fmla="*/ 224742 h 1479630"/>
                <a:gd name="connsiteX2" fmla="*/ 414759 w 3399098"/>
                <a:gd name="connsiteY2" fmla="*/ 671332 h 1479630"/>
                <a:gd name="connsiteX3" fmla="*/ 426334 w 3399098"/>
                <a:gd name="connsiteY3" fmla="*/ 1388962 h 1479630"/>
                <a:gd name="connsiteX4" fmla="*/ 2972764 w 3399098"/>
                <a:gd name="connsiteY4" fmla="*/ 1215342 h 1479630"/>
                <a:gd name="connsiteX5" fmla="*/ 2961190 w 3399098"/>
                <a:gd name="connsiteY5" fmla="*/ 0 h 1479630"/>
                <a:gd name="connsiteX0" fmla="*/ 2961190 w 2972764"/>
                <a:gd name="connsiteY0" fmla="*/ 0 h 1479630"/>
                <a:gd name="connsiteX1" fmla="*/ 2130706 w 2972764"/>
                <a:gd name="connsiteY1" fmla="*/ 224742 h 1479630"/>
                <a:gd name="connsiteX2" fmla="*/ 414759 w 2972764"/>
                <a:gd name="connsiteY2" fmla="*/ 671332 h 1479630"/>
                <a:gd name="connsiteX3" fmla="*/ 426334 w 2972764"/>
                <a:gd name="connsiteY3" fmla="*/ 1388962 h 1479630"/>
                <a:gd name="connsiteX4" fmla="*/ 2972764 w 2972764"/>
                <a:gd name="connsiteY4" fmla="*/ 1215342 h 1479630"/>
                <a:gd name="connsiteX5" fmla="*/ 2961190 w 2972764"/>
                <a:gd name="connsiteY5" fmla="*/ 0 h 1479630"/>
                <a:gd name="connsiteX0" fmla="*/ 2961190 w 2972764"/>
                <a:gd name="connsiteY0" fmla="*/ 0 h 1479630"/>
                <a:gd name="connsiteX1" fmla="*/ 2130706 w 2972764"/>
                <a:gd name="connsiteY1" fmla="*/ 224742 h 1479630"/>
                <a:gd name="connsiteX2" fmla="*/ 414759 w 2972764"/>
                <a:gd name="connsiteY2" fmla="*/ 671332 h 1479630"/>
                <a:gd name="connsiteX3" fmla="*/ 426334 w 2972764"/>
                <a:gd name="connsiteY3" fmla="*/ 1388962 h 1479630"/>
                <a:gd name="connsiteX4" fmla="*/ 2972764 w 2972764"/>
                <a:gd name="connsiteY4" fmla="*/ 1215342 h 1479630"/>
                <a:gd name="connsiteX5" fmla="*/ 2961190 w 2972764"/>
                <a:gd name="connsiteY5" fmla="*/ 0 h 1479630"/>
                <a:gd name="connsiteX0" fmla="*/ 2546431 w 2558005"/>
                <a:gd name="connsiteY0" fmla="*/ 0 h 1479630"/>
                <a:gd name="connsiteX1" fmla="*/ 1715947 w 2558005"/>
                <a:gd name="connsiteY1" fmla="*/ 224742 h 1479630"/>
                <a:gd name="connsiteX2" fmla="*/ 0 w 2558005"/>
                <a:gd name="connsiteY2" fmla="*/ 671332 h 1479630"/>
                <a:gd name="connsiteX3" fmla="*/ 11575 w 2558005"/>
                <a:gd name="connsiteY3" fmla="*/ 1388962 h 1479630"/>
                <a:gd name="connsiteX4" fmla="*/ 2558005 w 2558005"/>
                <a:gd name="connsiteY4" fmla="*/ 1215342 h 1479630"/>
                <a:gd name="connsiteX5" fmla="*/ 2546431 w 2558005"/>
                <a:gd name="connsiteY5" fmla="*/ 0 h 1479630"/>
                <a:gd name="connsiteX0" fmla="*/ 2546431 w 2558005"/>
                <a:gd name="connsiteY0" fmla="*/ 0 h 1438155"/>
                <a:gd name="connsiteX1" fmla="*/ 1715947 w 2558005"/>
                <a:gd name="connsiteY1" fmla="*/ 224742 h 1438155"/>
                <a:gd name="connsiteX2" fmla="*/ 0 w 2558005"/>
                <a:gd name="connsiteY2" fmla="*/ 671332 h 1438155"/>
                <a:gd name="connsiteX3" fmla="*/ 11575 w 2558005"/>
                <a:gd name="connsiteY3" fmla="*/ 1388962 h 1438155"/>
                <a:gd name="connsiteX4" fmla="*/ 2558005 w 2558005"/>
                <a:gd name="connsiteY4" fmla="*/ 1215342 h 1438155"/>
                <a:gd name="connsiteX5" fmla="*/ 2546431 w 2558005"/>
                <a:gd name="connsiteY5" fmla="*/ 0 h 1438155"/>
                <a:gd name="connsiteX0" fmla="*/ 2560719 w 2572293"/>
                <a:gd name="connsiteY0" fmla="*/ 0 h 1438155"/>
                <a:gd name="connsiteX1" fmla="*/ 1730235 w 2572293"/>
                <a:gd name="connsiteY1" fmla="*/ 224742 h 1438155"/>
                <a:gd name="connsiteX2" fmla="*/ 0 w 2572293"/>
                <a:gd name="connsiteY2" fmla="*/ 633232 h 1438155"/>
                <a:gd name="connsiteX3" fmla="*/ 25863 w 2572293"/>
                <a:gd name="connsiteY3" fmla="*/ 1388962 h 1438155"/>
                <a:gd name="connsiteX4" fmla="*/ 2572293 w 2572293"/>
                <a:gd name="connsiteY4" fmla="*/ 1215342 h 1438155"/>
                <a:gd name="connsiteX5" fmla="*/ 2560719 w 2572293"/>
                <a:gd name="connsiteY5" fmla="*/ 0 h 1438155"/>
                <a:gd name="connsiteX0" fmla="*/ 2572112 w 2583686"/>
                <a:gd name="connsiteY0" fmla="*/ 0 h 1438155"/>
                <a:gd name="connsiteX1" fmla="*/ 1741628 w 2583686"/>
                <a:gd name="connsiteY1" fmla="*/ 224742 h 1438155"/>
                <a:gd name="connsiteX2" fmla="*/ 11393 w 2583686"/>
                <a:gd name="connsiteY2" fmla="*/ 633232 h 1438155"/>
                <a:gd name="connsiteX3" fmla="*/ 8681 w 2583686"/>
                <a:gd name="connsiteY3" fmla="*/ 1393724 h 1438155"/>
                <a:gd name="connsiteX4" fmla="*/ 2583686 w 2583686"/>
                <a:gd name="connsiteY4" fmla="*/ 1215342 h 1438155"/>
                <a:gd name="connsiteX5" fmla="*/ 2572112 w 2583686"/>
                <a:gd name="connsiteY5" fmla="*/ 0 h 1438155"/>
                <a:gd name="connsiteX0" fmla="*/ 2572112 w 2583686"/>
                <a:gd name="connsiteY0" fmla="*/ 0 h 1438155"/>
                <a:gd name="connsiteX1" fmla="*/ 1627328 w 2583686"/>
                <a:gd name="connsiteY1" fmla="*/ 205692 h 1438155"/>
                <a:gd name="connsiteX2" fmla="*/ 11393 w 2583686"/>
                <a:gd name="connsiteY2" fmla="*/ 633232 h 1438155"/>
                <a:gd name="connsiteX3" fmla="*/ 8681 w 2583686"/>
                <a:gd name="connsiteY3" fmla="*/ 1393724 h 1438155"/>
                <a:gd name="connsiteX4" fmla="*/ 2583686 w 2583686"/>
                <a:gd name="connsiteY4" fmla="*/ 1215342 h 1438155"/>
                <a:gd name="connsiteX5" fmla="*/ 2572112 w 2583686"/>
                <a:gd name="connsiteY5" fmla="*/ 0 h 1438155"/>
                <a:gd name="connsiteX0" fmla="*/ 2560719 w 2572293"/>
                <a:gd name="connsiteY0" fmla="*/ 0 h 4948116"/>
                <a:gd name="connsiteX1" fmla="*/ 1615935 w 2572293"/>
                <a:gd name="connsiteY1" fmla="*/ 205692 h 4948116"/>
                <a:gd name="connsiteX2" fmla="*/ 0 w 2572293"/>
                <a:gd name="connsiteY2" fmla="*/ 633232 h 4948116"/>
                <a:gd name="connsiteX3" fmla="*/ 8863 w 2572293"/>
                <a:gd name="connsiteY3" fmla="*/ 4912428 h 4948116"/>
                <a:gd name="connsiteX4" fmla="*/ 2572293 w 2572293"/>
                <a:gd name="connsiteY4" fmla="*/ 1215342 h 4948116"/>
                <a:gd name="connsiteX5" fmla="*/ 2560719 w 2572293"/>
                <a:gd name="connsiteY5" fmla="*/ 0 h 4948116"/>
                <a:gd name="connsiteX0" fmla="*/ 2560719 w 2560719"/>
                <a:gd name="connsiteY0" fmla="*/ 0 h 5014733"/>
                <a:gd name="connsiteX1" fmla="*/ 1615935 w 2560719"/>
                <a:gd name="connsiteY1" fmla="*/ 205692 h 5014733"/>
                <a:gd name="connsiteX2" fmla="*/ 0 w 2560719"/>
                <a:gd name="connsiteY2" fmla="*/ 633232 h 5014733"/>
                <a:gd name="connsiteX3" fmla="*/ 8863 w 2560719"/>
                <a:gd name="connsiteY3" fmla="*/ 4912428 h 5014733"/>
                <a:gd name="connsiteX4" fmla="*/ 2421822 w 2560719"/>
                <a:gd name="connsiteY4" fmla="*/ 4791920 h 5014733"/>
                <a:gd name="connsiteX5" fmla="*/ 2560719 w 2560719"/>
                <a:gd name="connsiteY5" fmla="*/ 0 h 5014733"/>
                <a:gd name="connsiteX0" fmla="*/ 2560719 w 2560719"/>
                <a:gd name="connsiteY0" fmla="*/ 0 h 4948116"/>
                <a:gd name="connsiteX1" fmla="*/ 1615935 w 2560719"/>
                <a:gd name="connsiteY1" fmla="*/ 205692 h 4948116"/>
                <a:gd name="connsiteX2" fmla="*/ 0 w 2560719"/>
                <a:gd name="connsiteY2" fmla="*/ 633232 h 4948116"/>
                <a:gd name="connsiteX3" fmla="*/ 8863 w 2560719"/>
                <a:gd name="connsiteY3" fmla="*/ 4912428 h 4948116"/>
                <a:gd name="connsiteX4" fmla="*/ 2306076 w 2560719"/>
                <a:gd name="connsiteY4" fmla="*/ 3877520 h 4948116"/>
                <a:gd name="connsiteX5" fmla="*/ 2560719 w 2560719"/>
                <a:gd name="connsiteY5" fmla="*/ 0 h 4948116"/>
                <a:gd name="connsiteX0" fmla="*/ 2560719 w 2560719"/>
                <a:gd name="connsiteY0" fmla="*/ 0 h 4100333"/>
                <a:gd name="connsiteX1" fmla="*/ 1615935 w 2560719"/>
                <a:gd name="connsiteY1" fmla="*/ 205692 h 4100333"/>
                <a:gd name="connsiteX2" fmla="*/ 0 w 2560719"/>
                <a:gd name="connsiteY2" fmla="*/ 633232 h 4100333"/>
                <a:gd name="connsiteX3" fmla="*/ 8863 w 2560719"/>
                <a:gd name="connsiteY3" fmla="*/ 3998028 h 4100333"/>
                <a:gd name="connsiteX4" fmla="*/ 2306076 w 2560719"/>
                <a:gd name="connsiteY4" fmla="*/ 3877520 h 4100333"/>
                <a:gd name="connsiteX5" fmla="*/ 2560719 w 2560719"/>
                <a:gd name="connsiteY5" fmla="*/ 0 h 4100333"/>
                <a:gd name="connsiteX0" fmla="*/ 2560719 w 2560719"/>
                <a:gd name="connsiteY0" fmla="*/ 0 h 4239229"/>
                <a:gd name="connsiteX1" fmla="*/ 1615935 w 2560719"/>
                <a:gd name="connsiteY1" fmla="*/ 205692 h 4239229"/>
                <a:gd name="connsiteX2" fmla="*/ 0 w 2560719"/>
                <a:gd name="connsiteY2" fmla="*/ 633232 h 4239229"/>
                <a:gd name="connsiteX3" fmla="*/ 8863 w 2560719"/>
                <a:gd name="connsiteY3" fmla="*/ 3998028 h 4239229"/>
                <a:gd name="connsiteX4" fmla="*/ 2282927 w 2560719"/>
                <a:gd name="connsiteY4" fmla="*/ 4016416 h 4239229"/>
                <a:gd name="connsiteX5" fmla="*/ 2560719 w 2560719"/>
                <a:gd name="connsiteY5" fmla="*/ 0 h 4239229"/>
                <a:gd name="connsiteX0" fmla="*/ 2560719 w 2560719"/>
                <a:gd name="connsiteY0" fmla="*/ 0 h 4033716"/>
                <a:gd name="connsiteX1" fmla="*/ 1615935 w 2560719"/>
                <a:gd name="connsiteY1" fmla="*/ 205692 h 4033716"/>
                <a:gd name="connsiteX2" fmla="*/ 0 w 2560719"/>
                <a:gd name="connsiteY2" fmla="*/ 633232 h 4033716"/>
                <a:gd name="connsiteX3" fmla="*/ 8863 w 2560719"/>
                <a:gd name="connsiteY3" fmla="*/ 3998028 h 4033716"/>
                <a:gd name="connsiteX4" fmla="*/ 2282927 w 2560719"/>
                <a:gd name="connsiteY4" fmla="*/ 4016416 h 4033716"/>
                <a:gd name="connsiteX5" fmla="*/ 2560719 w 2560719"/>
                <a:gd name="connsiteY5" fmla="*/ 0 h 403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0719" h="4033716">
                  <a:moveTo>
                    <a:pt x="2560719" y="0"/>
                  </a:moveTo>
                  <a:cubicBezTo>
                    <a:pt x="1720108" y="199503"/>
                    <a:pt x="1615935" y="205692"/>
                    <a:pt x="1615935" y="205692"/>
                  </a:cubicBezTo>
                  <a:cubicBezTo>
                    <a:pt x="1191530" y="317581"/>
                    <a:pt x="1377387" y="220402"/>
                    <a:pt x="0" y="633232"/>
                  </a:cubicBezTo>
                  <a:cubicBezTo>
                    <a:pt x="8681" y="1337358"/>
                    <a:pt x="182" y="3287150"/>
                    <a:pt x="8863" y="3998028"/>
                  </a:cubicBezTo>
                  <a:cubicBezTo>
                    <a:pt x="616534" y="4033716"/>
                    <a:pt x="111710" y="4019310"/>
                    <a:pt x="2282927" y="4016416"/>
                  </a:cubicBezTo>
                  <a:cubicBezTo>
                    <a:pt x="2267494" y="2832904"/>
                    <a:pt x="2540946" y="560568"/>
                    <a:pt x="256071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9716" y="5231757"/>
              <a:ext cx="2476982" cy="3125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34586" y="2164466"/>
              <a:ext cx="289367" cy="30672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5743096" y="2161419"/>
              <a:ext cx="393539" cy="3070188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437577" y="1527858"/>
              <a:ext cx="2534856" cy="636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arallelogram 10"/>
            <p:cNvSpPr/>
            <p:nvPr/>
          </p:nvSpPr>
          <p:spPr>
            <a:xfrm rot="20757274">
              <a:off x="6359869" y="1599824"/>
              <a:ext cx="2691311" cy="243069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4433108" y="4812687"/>
              <a:ext cx="13658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722601" y="3733800"/>
              <a:ext cx="36576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99075" y="1770925"/>
              <a:ext cx="1066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35528" y="2187615"/>
              <a:ext cx="111117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7541875" y="3693940"/>
              <a:ext cx="10668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7541875" y="3418375"/>
              <a:ext cx="1066800" cy="22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7160875" y="3289125"/>
              <a:ext cx="76200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167085" y="3721894"/>
              <a:ext cx="30726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546622" y="5400674"/>
              <a:ext cx="304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41875" y="5543550"/>
              <a:ext cx="733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4354969" y="5181600"/>
              <a:ext cx="734219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4551017" y="5548313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74875" y="5791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522575" y="58293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284575" y="58293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389475" y="5791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6141702" y="2085943"/>
              <a:ext cx="285748" cy="2"/>
            </a:xfrm>
            <a:prstGeom prst="straightConnector1">
              <a:avLst/>
            </a:prstGeom>
            <a:ln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556162" y="5238750"/>
              <a:ext cx="709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65363" y="5857875"/>
              <a:ext cx="2681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986794" y="5817394"/>
              <a:ext cx="80962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667832" y="5826919"/>
              <a:ext cx="80962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6434595" y="5831682"/>
              <a:ext cx="80962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7496632" y="5826919"/>
              <a:ext cx="80962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013113" y="2014476"/>
              <a:ext cx="252413" cy="4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/>
            <p:cNvSpPr/>
            <p:nvPr/>
          </p:nvSpPr>
          <p:spPr>
            <a:xfrm rot="1247444">
              <a:off x="8573236" y="1584868"/>
              <a:ext cx="209308" cy="295456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579975" y="2181225"/>
              <a:ext cx="204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75226" y="1905000"/>
              <a:ext cx="2047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7568070" y="2040731"/>
              <a:ext cx="280987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8712752" y="1517913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</a:t>
              </a:r>
              <a:r>
                <a:rPr lang="en-US" sz="1400" baseline="30000" dirty="0" smtClean="0"/>
                <a:t>o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70472" y="1881188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H</a:t>
              </a:r>
              <a:r>
                <a:rPr lang="en-US" sz="1400" baseline="-25000" dirty="0" smtClean="0">
                  <a:solidFill>
                    <a:srgbClr val="00B050"/>
                  </a:solidFill>
                </a:rPr>
                <a:t>1</a:t>
              </a:r>
              <a:r>
                <a:rPr lang="en-US" sz="1400" dirty="0" smtClean="0">
                  <a:solidFill>
                    <a:srgbClr val="00B050"/>
                  </a:solidFill>
                </a:rPr>
                <a:t> = 1.41 ft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17964" y="1371601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 = 120 lb/ft</a:t>
              </a:r>
              <a:endParaRPr lang="en-US" sz="1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89313" y="1566863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ft</a:t>
              </a:r>
              <a:endParaRPr lang="en-US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18099" y="2154398"/>
              <a:ext cx="11849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 = 115 lb/ft</a:t>
              </a:r>
              <a:r>
                <a:rPr lang="en-US" sz="1400" baseline="30000" dirty="0" smtClean="0"/>
                <a:t>3</a:t>
              </a:r>
            </a:p>
            <a:p>
              <a:r>
                <a:rPr lang="en-US" sz="1400" dirty="0" smtClean="0">
                  <a:latin typeface="Symbol" pitchFamily="18" charset="2"/>
                </a:rPr>
                <a:t>f</a:t>
              </a:r>
              <a:r>
                <a:rPr lang="en-US" sz="1400" baseline="-25000" dirty="0" smtClean="0"/>
                <a:t>1 </a:t>
              </a:r>
              <a:r>
                <a:rPr lang="en-US" sz="1400" dirty="0" smtClean="0"/>
                <a:t>= 30</a:t>
              </a:r>
              <a:r>
                <a:rPr lang="en-US" sz="1400" baseline="30000" dirty="0" smtClean="0"/>
                <a:t>o</a:t>
              </a:r>
            </a:p>
            <a:p>
              <a:r>
                <a:rPr lang="en-US" sz="1400" dirty="0" smtClean="0"/>
                <a:t>c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 = 0</a:t>
              </a:r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22196" y="2953774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H</a:t>
              </a:r>
              <a:r>
                <a:rPr lang="en-US" sz="1400" baseline="-25000" dirty="0" smtClean="0">
                  <a:solidFill>
                    <a:srgbClr val="00B050"/>
                  </a:solidFill>
                </a:rPr>
                <a:t>2</a:t>
              </a:r>
              <a:r>
                <a:rPr lang="en-US" sz="1400" dirty="0" smtClean="0">
                  <a:solidFill>
                    <a:srgbClr val="00B050"/>
                  </a:solidFill>
                </a:rPr>
                <a:t> = 19.5 ft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565822" y="3829112"/>
              <a:ext cx="432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C00000"/>
                  </a:solidFill>
                </a:rPr>
                <a:t>a2</a:t>
              </a:r>
              <a:r>
                <a:rPr lang="en-US" sz="1400" dirty="0" smtClean="0">
                  <a:solidFill>
                    <a:srgbClr val="C00000"/>
                  </a:solidFill>
                </a:rPr>
                <a:t> 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>
            <a:xfrm rot="1247444">
              <a:off x="7981240" y="4140288"/>
              <a:ext cx="209308" cy="295456"/>
            </a:xfrm>
            <a:prstGeom prst="arc">
              <a:avLst/>
            </a:prstGeom>
            <a:ln>
              <a:headEnd type="stealth"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236506" y="3447672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</a:t>
              </a:r>
              <a:r>
                <a:rPr lang="en-US" sz="1400" baseline="30000" dirty="0" smtClean="0"/>
                <a:t>o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540804" y="4206731"/>
              <a:ext cx="4411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C00000"/>
                  </a:solidFill>
                </a:rPr>
                <a:t>h2</a:t>
              </a:r>
              <a:r>
                <a:rPr lang="en-US" sz="1400" dirty="0" smtClean="0">
                  <a:solidFill>
                    <a:srgbClr val="C00000"/>
                  </a:solidFill>
                </a:rPr>
                <a:t> 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246796" y="289859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C00000"/>
                  </a:solidFill>
                </a:rPr>
                <a:t>v1</a:t>
              </a:r>
              <a:r>
                <a:rPr lang="en-US" sz="1400" dirty="0" smtClean="0">
                  <a:solidFill>
                    <a:srgbClr val="C00000"/>
                  </a:solidFill>
                </a:rPr>
                <a:t> 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829892" y="3797974"/>
              <a:ext cx="276038" cy="307777"/>
              <a:chOff x="6648460" y="4107536"/>
              <a:chExt cx="276038" cy="30777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648460" y="410753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661922" y="4140875"/>
                <a:ext cx="261938" cy="26193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7218036" y="1895474"/>
              <a:ext cx="276038" cy="307777"/>
              <a:chOff x="6648458" y="2938463"/>
              <a:chExt cx="328300" cy="366048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6648458" y="2938463"/>
                <a:ext cx="328300" cy="366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684579" y="3005791"/>
                <a:ext cx="261938" cy="26193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7815739" y="5205412"/>
              <a:ext cx="86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T</a:t>
              </a:r>
              <a:r>
                <a:rPr lang="en-US" sz="1400" baseline="-25000" dirty="0" smtClean="0">
                  <a:solidFill>
                    <a:srgbClr val="00B050"/>
                  </a:solidFill>
                </a:rPr>
                <a:t>1</a:t>
              </a:r>
              <a:r>
                <a:rPr lang="en-US" sz="1400" dirty="0" smtClean="0">
                  <a:solidFill>
                    <a:srgbClr val="00B050"/>
                  </a:solidFill>
                </a:rPr>
                <a:t> = 2 ft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46649" y="5614987"/>
              <a:ext cx="12170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itchFamily="18" charset="2"/>
                </a:rPr>
                <a:t>g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= 112 lb/ft</a:t>
              </a:r>
              <a:r>
                <a:rPr lang="en-US" sz="1400" baseline="30000" dirty="0" smtClean="0"/>
                <a:t>3</a:t>
              </a:r>
            </a:p>
            <a:p>
              <a:r>
                <a:rPr lang="en-US" sz="1400" dirty="0" smtClean="0">
                  <a:latin typeface="Symbol" pitchFamily="18" charset="2"/>
                </a:rPr>
                <a:t>f</a:t>
              </a:r>
              <a:r>
                <a:rPr lang="en-US" sz="1400" baseline="-25000" dirty="0" smtClean="0"/>
                <a:t>2 </a:t>
              </a:r>
              <a:r>
                <a:rPr lang="en-US" sz="1400" dirty="0" smtClean="0"/>
                <a:t>= 20</a:t>
              </a:r>
              <a:r>
                <a:rPr lang="en-US" sz="1400" baseline="30000" dirty="0" smtClean="0"/>
                <a:t>o</a:t>
              </a:r>
            </a:p>
            <a:p>
              <a:r>
                <a:rPr lang="en-US" sz="1400" dirty="0" smtClean="0"/>
                <a:t>c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= 800 lb/ft</a:t>
              </a:r>
              <a:r>
                <a:rPr lang="en-US" sz="1400" baseline="30000" dirty="0" smtClean="0"/>
                <a:t>2</a:t>
              </a:r>
              <a:endParaRPr lang="en-US" sz="1400" baseline="30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18475" y="5801324"/>
              <a:ext cx="776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2.25 ft</a:t>
              </a:r>
              <a:endParaRPr lang="en-US" sz="1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45087" y="5801324"/>
              <a:ext cx="742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2.25 ft</a:t>
              </a:r>
              <a:endParaRPr lang="en-US" sz="1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44447" y="5801324"/>
              <a:ext cx="523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 ft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00740" y="5067300"/>
              <a:ext cx="573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4.5 ft</a:t>
              </a:r>
              <a:endParaRPr lang="en-US" sz="1400" dirty="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136950" y="3738560"/>
              <a:ext cx="276038" cy="307777"/>
              <a:chOff x="6648460" y="2938461"/>
              <a:chExt cx="328300" cy="366048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648460" y="2938461"/>
                <a:ext cx="328300" cy="366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684579" y="3005791"/>
                <a:ext cx="261938" cy="26193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863104" y="4227547"/>
              <a:ext cx="276038" cy="307777"/>
              <a:chOff x="6668283" y="2625047"/>
              <a:chExt cx="328300" cy="366048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668283" y="2625047"/>
                <a:ext cx="328300" cy="366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704402" y="2692375"/>
                <a:ext cx="261938" cy="26193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691778" y="5238748"/>
              <a:ext cx="276038" cy="307777"/>
              <a:chOff x="7081765" y="2932798"/>
              <a:chExt cx="328300" cy="366048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081765" y="2932798"/>
                <a:ext cx="328300" cy="366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en-US" sz="14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117886" y="3000126"/>
                <a:ext cx="261938" cy="26193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27575" y="1759744"/>
              <a:ext cx="247650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5400000">
              <a:off x="6873935" y="2049065"/>
              <a:ext cx="238125" cy="2382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967994" y="19097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rot="5400000">
              <a:off x="6821548" y="3421912"/>
              <a:ext cx="300036" cy="238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758443" y="3473113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39443" y="2221712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</a:t>
              </a:r>
              <a:r>
                <a:rPr lang="en-US" sz="1400" baseline="-25000" dirty="0" smtClean="0"/>
                <a:t>3</a:t>
              </a:r>
              <a:endParaRPr lang="en-US" sz="1400" baseline="-25000" dirty="0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5400000">
              <a:off x="7164447" y="2199085"/>
              <a:ext cx="238125" cy="2382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775111" y="2126462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5400000">
              <a:off x="6121461" y="4185050"/>
              <a:ext cx="300036" cy="238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5902386" y="4677970"/>
              <a:ext cx="300036" cy="238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>
              <a:off x="6185755" y="5461396"/>
              <a:ext cx="300036" cy="238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6108362" y="4262443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</a:t>
              </a:r>
              <a:r>
                <a:rPr lang="en-US" sz="1400" baseline="-25000" dirty="0" smtClean="0"/>
                <a:t>4</a:t>
              </a:r>
              <a:endParaRPr lang="en-US" sz="1400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63081" y="4717263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</a:t>
              </a:r>
              <a:r>
                <a:rPr lang="en-US" sz="1400" baseline="-25000" dirty="0" smtClean="0"/>
                <a:t>6</a:t>
              </a:r>
              <a:endParaRPr lang="en-US" sz="1400" baseline="-25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260761" y="5286382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</a:t>
              </a:r>
              <a:r>
                <a:rPr lang="en-US" sz="1400" baseline="-25000" dirty="0" smtClean="0"/>
                <a:t>5</a:t>
              </a:r>
              <a:endParaRPr lang="en-US" sz="1400" baseline="-25000" dirty="0"/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3354250" y="3543300"/>
              <a:ext cx="3429000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>
              <a:off x="5004125" y="2438400"/>
              <a:ext cx="2057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6882600" y="2446600"/>
              <a:ext cx="2286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0800000">
              <a:off x="5006054" y="3343163"/>
              <a:ext cx="2057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>
              <a:off x="4996408" y="2685327"/>
              <a:ext cx="24113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7135410" y="2621702"/>
              <a:ext cx="308890" cy="7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027277" y="2405064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6960852" y="2409826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5032039" y="2652714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7251365" y="2652714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5036802" y="3299277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6932277" y="3306422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0800000">
              <a:off x="5027275" y="4114800"/>
              <a:ext cx="1295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5027275" y="4572000"/>
              <a:ext cx="1066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41564" y="4086227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6241714" y="4081464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5036801" y="4543427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6013114" y="4533902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0800000" flipV="1">
              <a:off x="4951075" y="5348289"/>
              <a:ext cx="1523999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5032038" y="5324477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6298863" y="5319714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5413037" y="3833822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4</a:t>
              </a:r>
              <a:endParaRPr lang="en-US" sz="1400" baseline="-250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13037" y="4310075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6</a:t>
              </a:r>
              <a:endParaRPr lang="en-US" sz="1400" baseline="-250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413037" y="5248286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5</a:t>
              </a:r>
              <a:endParaRPr lang="en-US" sz="1400" baseline="-250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413037" y="3061159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413037" y="2405066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3</a:t>
              </a:r>
              <a:endParaRPr lang="en-US" sz="1400" baseline="-250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413037" y="2166938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85" name="Oval 184"/>
            <p:cNvSpPr/>
            <p:nvPr/>
          </p:nvSpPr>
          <p:spPr>
            <a:xfrm>
              <a:off x="5046325" y="5514976"/>
              <a:ext cx="57150" cy="57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758669" y="547654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cxnSp>
          <p:nvCxnSpPr>
            <p:cNvPr id="187" name="Straight Connector 186"/>
            <p:cNvCxnSpPr/>
            <p:nvPr/>
          </p:nvCxnSpPr>
          <p:spPr>
            <a:xfrm rot="10800000" flipV="1">
              <a:off x="4988693" y="3773345"/>
              <a:ext cx="2650602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5029658" y="3732664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7496634" y="3744572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5368667" y="3491351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r>
                <a:rPr lang="en-US" sz="1400" baseline="-25000" dirty="0" smtClean="0"/>
                <a:t>v</a:t>
              </a:r>
              <a:endParaRPr lang="en-US" sz="1400" baseline="-25000" dirty="0"/>
            </a:p>
          </p:txBody>
        </p:sp>
        <p:cxnSp>
          <p:nvCxnSpPr>
            <p:cNvPr id="195" name="Straight Connector 194"/>
            <p:cNvCxnSpPr/>
            <p:nvPr/>
          </p:nvCxnSpPr>
          <p:spPr>
            <a:xfrm rot="5400000">
              <a:off x="7859214" y="4861367"/>
              <a:ext cx="14352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8534859" y="4180341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8532478" y="5509079"/>
              <a:ext cx="80963" cy="714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/>
            <p:cNvSpPr txBox="1"/>
            <p:nvPr/>
          </p:nvSpPr>
          <p:spPr>
            <a:xfrm>
              <a:off x="8511044" y="4650587"/>
              <a:ext cx="321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</a:t>
              </a:r>
              <a:r>
                <a:rPr lang="en-US" sz="1400" baseline="-25000" dirty="0" smtClean="0"/>
                <a:t>a</a:t>
              </a:r>
              <a:endParaRPr lang="en-US" sz="1400" baseline="-25000" dirty="0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8573" y="2743201"/>
          <a:ext cx="4745038" cy="3921848"/>
        </p:xfrm>
        <a:graphic>
          <a:graphicData uri="http://schemas.openxmlformats.org/presentationml/2006/ole">
            <p:oleObj spid="_x0000_s1027" name="Equation" r:id="rId3" imgW="4241800" imgH="4165600" progId="Equation.3">
              <p:embed/>
            </p:oleObj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0800000" flipV="1">
            <a:off x="7532225" y="4033775"/>
            <a:ext cx="1066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rot="5400000">
            <a:off x="7323086" y="4062715"/>
            <a:ext cx="431949" cy="1525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7399196" y="351399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smtClean="0">
                <a:solidFill>
                  <a:srgbClr val="C00000"/>
                </a:solidFill>
              </a:rPr>
              <a:t>v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579327" y="3217580"/>
            <a:ext cx="432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smtClean="0">
                <a:solidFill>
                  <a:srgbClr val="C00000"/>
                </a:solidFill>
              </a:rPr>
              <a:t>a1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8" name="Arc 207"/>
          <p:cNvSpPr/>
          <p:nvPr/>
        </p:nvSpPr>
        <p:spPr>
          <a:xfrm rot="1247444">
            <a:off x="8052615" y="3513838"/>
            <a:ext cx="209308" cy="295456"/>
          </a:xfrm>
          <a:prstGeom prst="arc">
            <a:avLst/>
          </a:prstGeom>
          <a:ln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8929037" y="4722817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o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 rot="10800000">
            <a:off x="7536988" y="4332115"/>
            <a:ext cx="1066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8148579" y="4074272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o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8542006" y="3509962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smtClean="0">
                <a:solidFill>
                  <a:srgbClr val="C00000"/>
                </a:solidFill>
              </a:rPr>
              <a:t>h1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7227619" y="378918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</a:t>
            </a:r>
            <a:r>
              <a:rPr lang="en-US" sz="1400" baseline="-25000" dirty="0" smtClean="0">
                <a:solidFill>
                  <a:srgbClr val="C00000"/>
                </a:solidFill>
              </a:rPr>
              <a:t>v2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391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818" y="3056659"/>
            <a:ext cx="5619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1117"/>
          <a:stretch>
            <a:fillRect/>
          </a:stretch>
        </p:blipFill>
        <p:spPr bwMode="auto">
          <a:xfrm>
            <a:off x="1365974" y="235528"/>
            <a:ext cx="6447990" cy="630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8994"/>
          <a:stretch>
            <a:fillRect/>
          </a:stretch>
        </p:blipFill>
        <p:spPr bwMode="auto">
          <a:xfrm>
            <a:off x="1172008" y="659628"/>
            <a:ext cx="6786039" cy="46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412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Tawfiq</dc:creator>
  <cp:lastModifiedBy>Dr. Tawfiq</cp:lastModifiedBy>
  <cp:revision>169</cp:revision>
  <dcterms:created xsi:type="dcterms:W3CDTF">2013-02-25T17:28:31Z</dcterms:created>
  <dcterms:modified xsi:type="dcterms:W3CDTF">2014-02-13T14:21:58Z</dcterms:modified>
</cp:coreProperties>
</file>