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21"/>
  </p:handoutMasterIdLst>
  <p:sldIdLst>
    <p:sldId id="258" r:id="rId2"/>
    <p:sldId id="319" r:id="rId3"/>
    <p:sldId id="284" r:id="rId4"/>
    <p:sldId id="311" r:id="rId5"/>
    <p:sldId id="312" r:id="rId6"/>
    <p:sldId id="260" r:id="rId7"/>
    <p:sldId id="304" r:id="rId8"/>
    <p:sldId id="302" r:id="rId9"/>
    <p:sldId id="303" r:id="rId10"/>
    <p:sldId id="276" r:id="rId11"/>
    <p:sldId id="317" r:id="rId12"/>
    <p:sldId id="262" r:id="rId13"/>
    <p:sldId id="257" r:id="rId14"/>
    <p:sldId id="297" r:id="rId15"/>
    <p:sldId id="285" r:id="rId16"/>
    <p:sldId id="261" r:id="rId17"/>
    <p:sldId id="263" r:id="rId18"/>
    <p:sldId id="265" r:id="rId19"/>
    <p:sldId id="266" r:id="rId20"/>
    <p:sldId id="298" r:id="rId21"/>
    <p:sldId id="264" r:id="rId22"/>
    <p:sldId id="275" r:id="rId23"/>
    <p:sldId id="272" r:id="rId24"/>
    <p:sldId id="292" r:id="rId25"/>
    <p:sldId id="271" r:id="rId26"/>
    <p:sldId id="273" r:id="rId27"/>
    <p:sldId id="293" r:id="rId28"/>
    <p:sldId id="296" r:id="rId29"/>
    <p:sldId id="294" r:id="rId30"/>
    <p:sldId id="295" r:id="rId31"/>
    <p:sldId id="267" r:id="rId32"/>
    <p:sldId id="305" r:id="rId33"/>
    <p:sldId id="290" r:id="rId34"/>
    <p:sldId id="288" r:id="rId35"/>
    <p:sldId id="291" r:id="rId36"/>
    <p:sldId id="287" r:id="rId37"/>
    <p:sldId id="315" r:id="rId38"/>
    <p:sldId id="299" r:id="rId39"/>
    <p:sldId id="289" r:id="rId40"/>
    <p:sldId id="274" r:id="rId41"/>
    <p:sldId id="277" r:id="rId42"/>
    <p:sldId id="300" r:id="rId43"/>
    <p:sldId id="301" r:id="rId44"/>
    <p:sldId id="318" r:id="rId45"/>
    <p:sldId id="278" r:id="rId46"/>
    <p:sldId id="313" r:id="rId47"/>
    <p:sldId id="279" r:id="rId48"/>
    <p:sldId id="310" r:id="rId49"/>
    <p:sldId id="309" r:id="rId50"/>
    <p:sldId id="280" r:id="rId51"/>
    <p:sldId id="281" r:id="rId52"/>
    <p:sldId id="316" r:id="rId53"/>
    <p:sldId id="323" r:id="rId54"/>
    <p:sldId id="282" r:id="rId55"/>
    <p:sldId id="320" r:id="rId56"/>
    <p:sldId id="314" r:id="rId57"/>
    <p:sldId id="321" r:id="rId58"/>
    <p:sldId id="322" r:id="rId59"/>
    <p:sldId id="283" r:id="rId60"/>
    <p:sldId id="324" r:id="rId61"/>
    <p:sldId id="325" r:id="rId62"/>
    <p:sldId id="326" r:id="rId63"/>
    <p:sldId id="327" r:id="rId64"/>
    <p:sldId id="329" r:id="rId65"/>
    <p:sldId id="330" r:id="rId66"/>
    <p:sldId id="328" r:id="rId67"/>
    <p:sldId id="308" r:id="rId68"/>
    <p:sldId id="306" r:id="rId69"/>
    <p:sldId id="331" r:id="rId70"/>
    <p:sldId id="307" r:id="rId71"/>
    <p:sldId id="332" r:id="rId72"/>
    <p:sldId id="333" r:id="rId73"/>
    <p:sldId id="334" r:id="rId74"/>
    <p:sldId id="335" r:id="rId75"/>
    <p:sldId id="345" r:id="rId76"/>
    <p:sldId id="336" r:id="rId77"/>
    <p:sldId id="337" r:id="rId78"/>
    <p:sldId id="338" r:id="rId79"/>
    <p:sldId id="339" r:id="rId80"/>
    <p:sldId id="382" r:id="rId81"/>
    <p:sldId id="340" r:id="rId82"/>
    <p:sldId id="341" r:id="rId83"/>
    <p:sldId id="342" r:id="rId84"/>
    <p:sldId id="343" r:id="rId85"/>
    <p:sldId id="344" r:id="rId86"/>
    <p:sldId id="346" r:id="rId87"/>
    <p:sldId id="347" r:id="rId88"/>
    <p:sldId id="348" r:id="rId89"/>
    <p:sldId id="353" r:id="rId90"/>
    <p:sldId id="349" r:id="rId91"/>
    <p:sldId id="350" r:id="rId92"/>
    <p:sldId id="352" r:id="rId93"/>
    <p:sldId id="354" r:id="rId94"/>
    <p:sldId id="355" r:id="rId95"/>
    <p:sldId id="351" r:id="rId96"/>
    <p:sldId id="357" r:id="rId97"/>
    <p:sldId id="358" r:id="rId98"/>
    <p:sldId id="359" r:id="rId99"/>
    <p:sldId id="360" r:id="rId100"/>
    <p:sldId id="361" r:id="rId101"/>
    <p:sldId id="362" r:id="rId102"/>
    <p:sldId id="363" r:id="rId103"/>
    <p:sldId id="364" r:id="rId104"/>
    <p:sldId id="365" r:id="rId105"/>
    <p:sldId id="366" r:id="rId106"/>
    <p:sldId id="367" r:id="rId107"/>
    <p:sldId id="368" r:id="rId108"/>
    <p:sldId id="369" r:id="rId109"/>
    <p:sldId id="370" r:id="rId110"/>
    <p:sldId id="371" r:id="rId111"/>
    <p:sldId id="372" r:id="rId112"/>
    <p:sldId id="373" r:id="rId113"/>
    <p:sldId id="374" r:id="rId114"/>
    <p:sldId id="375" r:id="rId115"/>
    <p:sldId id="377" r:id="rId116"/>
    <p:sldId id="378" r:id="rId117"/>
    <p:sldId id="379" r:id="rId118"/>
    <p:sldId id="380" r:id="rId119"/>
    <p:sldId id="381" r:id="rId120"/>
  </p:sldIdLst>
  <p:sldSz cx="9144000" cy="6858000" type="screen4x3"/>
  <p:notesSz cx="6881813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2" autoAdjust="0"/>
    <p:restoredTop sz="94629" autoAdjust="0"/>
  </p:normalViewPr>
  <p:slideViewPr>
    <p:cSldViewPr snapToGrid="0">
      <p:cViewPr>
        <p:scale>
          <a:sx n="100" d="100"/>
          <a:sy n="100" d="100"/>
        </p:scale>
        <p:origin x="2736" y="3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theme" Target="theme/theme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82742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54" tIns="45727" rIns="91454" bIns="45727" numCol="1" anchor="t" anchorCtr="0" compatLnSpc="1">
            <a:prstTxWarp prst="textNoShape">
              <a:avLst/>
            </a:prstTxWarp>
          </a:bodyPr>
          <a:lstStyle>
            <a:lvl1pPr defTabSz="914686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99071" y="0"/>
            <a:ext cx="2982742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54" tIns="45727" rIns="91454" bIns="45727" numCol="1" anchor="t" anchorCtr="0" compatLnSpc="1">
            <a:prstTxWarp prst="textNoShape">
              <a:avLst/>
            </a:prstTxWarp>
          </a:bodyPr>
          <a:lstStyle>
            <a:lvl1pPr algn="r" defTabSz="914686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832850"/>
            <a:ext cx="2982742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54" tIns="45727" rIns="91454" bIns="45727" numCol="1" anchor="b" anchorCtr="0" compatLnSpc="1">
            <a:prstTxWarp prst="textNoShape">
              <a:avLst/>
            </a:prstTxWarp>
          </a:bodyPr>
          <a:lstStyle>
            <a:lvl1pPr defTabSz="914686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99071" y="8832850"/>
            <a:ext cx="2982742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54" tIns="45727" rIns="91454" bIns="45727" numCol="1" anchor="b" anchorCtr="0" compatLnSpc="1">
            <a:prstTxWarp prst="textNoShape">
              <a:avLst/>
            </a:prstTxWarp>
          </a:bodyPr>
          <a:lstStyle>
            <a:lvl1pPr algn="r" defTabSz="914686" eaLnBrk="1" hangingPunct="1">
              <a:defRPr sz="1200"/>
            </a:lvl1pPr>
          </a:lstStyle>
          <a:p>
            <a:pPr>
              <a:defRPr/>
            </a:pPr>
            <a:fld id="{67267FB4-6648-45E6-8B61-A410D3C0F5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825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F3C2CB-E629-4184-8486-EF8B15B21F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801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62FEDC-96CA-4500-A2D0-D45CFD2E47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742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8FDC5D-9CB8-4AE1-B175-6FA6184EFE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6611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1E2A49-268A-4951-8656-9155054988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290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A01243-BF3A-4461-A9C7-E103C97503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738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060EE5-3072-42DF-B295-6F0BD03AA5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255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88643D-8175-45ED-9B19-06DCB7CB41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293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C527B7-7D42-45F8-8DE3-5C1596196B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2907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40E254-37FB-4ABF-BD45-AC8F1C285E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502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C80803-1B5E-4552-87E6-931C68F4E6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766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AC81D7-276D-4BFC-87DF-3A8DC417E5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393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EF3E9A-7127-448B-BA19-BA7F57DF36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9045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DD46EAFA-E517-4486-A58F-373B5DE55E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1.png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oleObject" Target="../embeddings/oleObject4.bin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2.png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8.bin"/><Relationship Id="rId12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1.png"/><Relationship Id="rId11" Type="http://schemas.openxmlformats.org/officeDocument/2006/relationships/oleObject" Target="../embeddings/oleObject10.bin"/><Relationship Id="rId5" Type="http://schemas.openxmlformats.org/officeDocument/2006/relationships/oleObject" Target="../embeddings/oleObject7.bin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oleObject" Target="../embeddings/oleObject9.bin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emf"/><Relationship Id="rId2" Type="http://schemas.openxmlformats.org/officeDocument/2006/relationships/image" Target="../media/image113.emf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emf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emf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emf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emf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emf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emf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emf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emf"/><Relationship Id="rId2" Type="http://schemas.openxmlformats.org/officeDocument/2006/relationships/image" Target="../media/image12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5.emf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6858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2800" smtClean="0"/>
              <a:t>Mechanically Stabilized Earth (MSE) Wall Project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2133600"/>
            <a:ext cx="6400800" cy="1752600"/>
          </a:xfrm>
        </p:spPr>
        <p:txBody>
          <a:bodyPr/>
          <a:lstStyle/>
          <a:p>
            <a:pPr eaLnBrk="1" hangingPunct="1"/>
            <a:r>
              <a:rPr lang="en-US" altLang="en-US" smtClean="0"/>
              <a:t>Geotechnical Design</a:t>
            </a:r>
          </a:p>
          <a:p>
            <a:pPr eaLnBrk="1" hangingPunct="1"/>
            <a:r>
              <a:rPr lang="en-US" altLang="en-US" smtClean="0"/>
              <a:t>CEG 4801</a:t>
            </a: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2895600" y="4724400"/>
            <a:ext cx="34591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Kamal Tawfiq, Ph.D., P.E.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050" descr="C:\carousal_1\car-one078.jpg"/>
          <p:cNvPicPr>
            <a:picLocks noChangeAspect="1" noChangeArrowheads="1"/>
          </p:cNvPicPr>
          <p:nvPr/>
        </p:nvPicPr>
        <p:blipFill>
          <a:blip r:embed="rId2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147763"/>
            <a:ext cx="6858000" cy="456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Box 2"/>
          <p:cNvSpPr txBox="1">
            <a:spLocks noChangeArrowheads="1"/>
          </p:cNvSpPr>
          <p:nvPr/>
        </p:nvSpPr>
        <p:spPr bwMode="auto">
          <a:xfrm>
            <a:off x="2819400" y="609600"/>
            <a:ext cx="30876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Using Galvanized Steel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0" y="-2286000"/>
            <a:ext cx="18288000" cy="1143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0" y="-2286000"/>
            <a:ext cx="18288000" cy="1143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0" y="-2286000"/>
            <a:ext cx="18288000" cy="1143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0" y="-2286000"/>
            <a:ext cx="18288000" cy="1143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0" y="-2286000"/>
            <a:ext cx="18288000" cy="1143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0" y="-2286000"/>
            <a:ext cx="18288000" cy="1143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0" y="-2286000"/>
            <a:ext cx="18288000" cy="1143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0" y="-2286000"/>
            <a:ext cx="18288000" cy="1143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0" y="-2286000"/>
            <a:ext cx="18288000" cy="1143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0" y="-2286000"/>
            <a:ext cx="18288000" cy="1143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www.reinforcedearth.com/sites/default/files/gallery/Sea_Tac_Airport_Foster_Project_-_Feb._6_06_0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9182100" cy="611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Box 1"/>
          <p:cNvSpPr txBox="1">
            <a:spLocks noChangeArrowheads="1"/>
          </p:cNvSpPr>
          <p:nvPr/>
        </p:nvSpPr>
        <p:spPr bwMode="auto">
          <a:xfrm>
            <a:off x="2133600" y="0"/>
            <a:ext cx="5740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/>
              <a:t>Seattle-Tacoma International Airport, WA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0" y="-2286000"/>
            <a:ext cx="18288000" cy="1143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0" y="-2286000"/>
            <a:ext cx="18288000" cy="1143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0" y="-2286000"/>
            <a:ext cx="18288000" cy="1143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0" y="-2286000"/>
            <a:ext cx="18288000" cy="1143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0" y="-2286000"/>
            <a:ext cx="18288000" cy="1143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0" y="-2286000"/>
            <a:ext cx="18288000" cy="1143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1" name="TextBox 2"/>
          <p:cNvSpPr txBox="1">
            <a:spLocks noChangeArrowheads="1"/>
          </p:cNvSpPr>
          <p:nvPr/>
        </p:nvSpPr>
        <p:spPr bwMode="auto">
          <a:xfrm>
            <a:off x="6019800" y="-1447800"/>
            <a:ext cx="48514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F* = COEFFICIENT OF FRICTION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0" y="-2286000"/>
            <a:ext cx="18288000" cy="1143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0" y="-2286000"/>
            <a:ext cx="18288000" cy="1143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0" y="-2286000"/>
            <a:ext cx="18288000" cy="1143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A:\car-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525" y="0"/>
            <a:ext cx="4562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2" descr="A:\car-5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6800" y="0"/>
            <a:ext cx="6019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62" name="Object 2"/>
          <p:cNvGraphicFramePr>
            <a:graphicFrameLocks noChangeAspect="1"/>
          </p:cNvGraphicFramePr>
          <p:nvPr/>
        </p:nvGraphicFramePr>
        <p:xfrm>
          <a:off x="3276600" y="2667000"/>
          <a:ext cx="2895600" cy="1882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8" name="Image" r:id="rId3" imgW="4939683" imgH="3212698" progId="Photoshop.Image.6">
                  <p:embed/>
                </p:oleObj>
              </mc:Choice>
              <mc:Fallback>
                <p:oleObj name="Image" r:id="rId3" imgW="4939683" imgH="3212698" progId="Photoshop.Image.6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2667000"/>
                        <a:ext cx="2895600" cy="1882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3" name="Object 3"/>
          <p:cNvGraphicFramePr>
            <a:graphicFrameLocks noChangeAspect="1"/>
          </p:cNvGraphicFramePr>
          <p:nvPr/>
        </p:nvGraphicFramePr>
        <p:xfrm>
          <a:off x="533400" y="457200"/>
          <a:ext cx="3079750" cy="2027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9" name="Image" r:id="rId5" imgW="4939683" imgH="3250794" progId="Photoshop.Image.6">
                  <p:embed/>
                </p:oleObj>
              </mc:Choice>
              <mc:Fallback>
                <p:oleObj name="Image" r:id="rId5" imgW="4939683" imgH="3250794" progId="Photoshop.Image.6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457200"/>
                        <a:ext cx="3079750" cy="2027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4" name="Object 5"/>
          <p:cNvGraphicFramePr>
            <a:graphicFrameLocks noChangeAspect="1"/>
          </p:cNvGraphicFramePr>
          <p:nvPr/>
        </p:nvGraphicFramePr>
        <p:xfrm>
          <a:off x="5334000" y="381000"/>
          <a:ext cx="3244850" cy="2141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0" name="Image" r:id="rId7" imgW="4965079" imgH="3276190" progId="Photoshop.Image.6">
                  <p:embed/>
                </p:oleObj>
              </mc:Choice>
              <mc:Fallback>
                <p:oleObj name="Image" r:id="rId7" imgW="4965079" imgH="3276190" progId="Photoshop.Image.6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0" y="381000"/>
                        <a:ext cx="3244850" cy="2141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5" name="Object 6"/>
          <p:cNvGraphicFramePr>
            <a:graphicFrameLocks noChangeAspect="1"/>
          </p:cNvGraphicFramePr>
          <p:nvPr/>
        </p:nvGraphicFramePr>
        <p:xfrm>
          <a:off x="685800" y="4648200"/>
          <a:ext cx="2533650" cy="173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1" name="Image" r:id="rId9" imgW="4000000" imgH="2742857" progId="Photoshop.Image.6">
                  <p:embed/>
                </p:oleObj>
              </mc:Choice>
              <mc:Fallback>
                <p:oleObj name="Image" r:id="rId9" imgW="4000000" imgH="2742857" progId="Photoshop.Image.6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4648200"/>
                        <a:ext cx="2533650" cy="1736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6" name="Object 7"/>
          <p:cNvGraphicFramePr>
            <a:graphicFrameLocks noChangeAspect="1"/>
          </p:cNvGraphicFramePr>
          <p:nvPr/>
        </p:nvGraphicFramePr>
        <p:xfrm>
          <a:off x="5715000" y="4724400"/>
          <a:ext cx="3035300" cy="2001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2" name="Image" r:id="rId11" imgW="4850794" imgH="3200000" progId="Photoshop.Image.6">
                  <p:embed/>
                </p:oleObj>
              </mc:Choice>
              <mc:Fallback>
                <p:oleObj name="Image" r:id="rId11" imgW="4850794" imgH="3200000" progId="Photoshop.Image.6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0" y="4724400"/>
                        <a:ext cx="3035300" cy="2001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7" name="Text Box 8"/>
          <p:cNvSpPr txBox="1">
            <a:spLocks noChangeArrowheads="1"/>
          </p:cNvSpPr>
          <p:nvPr/>
        </p:nvSpPr>
        <p:spPr bwMode="auto">
          <a:xfrm>
            <a:off x="152400" y="152400"/>
            <a:ext cx="154781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i="1"/>
              <a:t>Kamal Tawfiq, Ph.D., P.E.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838200"/>
            <a:ext cx="7010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A:\car-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0"/>
            <a:ext cx="4562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carousal_2\car-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219200"/>
            <a:ext cx="6858000" cy="456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026" descr="C:\carousal_2\car-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147763"/>
            <a:ext cx="6858000" cy="456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carousal_2\car-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147763"/>
            <a:ext cx="6858000" cy="456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 descr="C:\carousal_2\car-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147763"/>
            <a:ext cx="6858000" cy="456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http://img.docstoccdn.com/thumb/orig/3355268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2" t="46608" r="9312" b="10976"/>
          <a:stretch>
            <a:fillRect/>
          </a:stretch>
        </p:blipFill>
        <p:spPr bwMode="auto">
          <a:xfrm>
            <a:off x="4495800" y="609600"/>
            <a:ext cx="4572000" cy="340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2" descr="http://www.reinforcedearth.com/sites/default/files/gallery/i-75_11_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09600"/>
            <a:ext cx="44704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6" descr="http://www.structware.com/images/brgabut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63" t="42931" r="12437" b="11168"/>
          <a:stretch>
            <a:fillRect/>
          </a:stretch>
        </p:blipFill>
        <p:spPr bwMode="auto">
          <a:xfrm>
            <a:off x="1054100" y="4191000"/>
            <a:ext cx="2514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8" descr="https://encrypted-tbn2.gstatic.com/images?q=tbn:ANd9GcRxZ5sotTcdLENIZuIxoDwDwBKGgzTWbFK3FNPsuKBlxZ6Yc9R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495800"/>
            <a:ext cx="2390775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TextBox 1"/>
          <p:cNvSpPr txBox="1">
            <a:spLocks noChangeArrowheads="1"/>
          </p:cNvSpPr>
          <p:nvPr/>
        </p:nvSpPr>
        <p:spPr bwMode="auto">
          <a:xfrm>
            <a:off x="152400" y="33338"/>
            <a:ext cx="41544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u="sng"/>
              <a:t>Choices for Bridge Abutments</a:t>
            </a:r>
          </a:p>
        </p:txBody>
      </p:sp>
      <p:sp>
        <p:nvSpPr>
          <p:cNvPr id="4103" name="TextBox 2"/>
          <p:cNvSpPr txBox="1">
            <a:spLocks noChangeArrowheads="1"/>
          </p:cNvSpPr>
          <p:nvPr/>
        </p:nvSpPr>
        <p:spPr bwMode="auto">
          <a:xfrm>
            <a:off x="2514600" y="5105400"/>
            <a:ext cx="3381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1</a:t>
            </a:r>
          </a:p>
        </p:txBody>
      </p:sp>
      <p:sp>
        <p:nvSpPr>
          <p:cNvPr id="4" name="Oval 3"/>
          <p:cNvSpPr/>
          <p:nvPr/>
        </p:nvSpPr>
        <p:spPr>
          <a:xfrm>
            <a:off x="2341563" y="4992688"/>
            <a:ext cx="685800" cy="685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105" name="TextBox 8"/>
          <p:cNvSpPr txBox="1">
            <a:spLocks noChangeArrowheads="1"/>
          </p:cNvSpPr>
          <p:nvPr/>
        </p:nvSpPr>
        <p:spPr bwMode="auto">
          <a:xfrm>
            <a:off x="1773238" y="2932113"/>
            <a:ext cx="3397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0" name="Oval 9"/>
          <p:cNvSpPr/>
          <p:nvPr/>
        </p:nvSpPr>
        <p:spPr>
          <a:xfrm>
            <a:off x="1600200" y="2819400"/>
            <a:ext cx="685800" cy="685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107" name="TextBox 10"/>
          <p:cNvSpPr txBox="1">
            <a:spLocks noChangeArrowheads="1"/>
          </p:cNvSpPr>
          <p:nvPr/>
        </p:nvSpPr>
        <p:spPr bwMode="auto">
          <a:xfrm>
            <a:off x="6040438" y="1941513"/>
            <a:ext cx="3397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3</a:t>
            </a:r>
          </a:p>
        </p:txBody>
      </p:sp>
      <p:sp>
        <p:nvSpPr>
          <p:cNvPr id="12" name="Oval 11"/>
          <p:cNvSpPr/>
          <p:nvPr/>
        </p:nvSpPr>
        <p:spPr>
          <a:xfrm>
            <a:off x="5867400" y="1828800"/>
            <a:ext cx="685800" cy="685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109" name="TextBox 12"/>
          <p:cNvSpPr txBox="1">
            <a:spLocks noChangeArrowheads="1"/>
          </p:cNvSpPr>
          <p:nvPr/>
        </p:nvSpPr>
        <p:spPr bwMode="auto">
          <a:xfrm>
            <a:off x="6878638" y="5791200"/>
            <a:ext cx="339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4" name="Oval 13"/>
          <p:cNvSpPr/>
          <p:nvPr/>
        </p:nvSpPr>
        <p:spPr>
          <a:xfrm>
            <a:off x="6705600" y="5678488"/>
            <a:ext cx="685800" cy="685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84328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carousal_2\car-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147763"/>
            <a:ext cx="6858000" cy="456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4343400" y="2438400"/>
            <a:ext cx="381000" cy="228600"/>
          </a:xfrm>
          <a:prstGeom prst="ellipse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3200400" y="2438400"/>
            <a:ext cx="381000" cy="228600"/>
          </a:xfrm>
          <a:prstGeom prst="ellipse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3124200" y="3352800"/>
            <a:ext cx="381000" cy="228600"/>
          </a:xfrm>
          <a:prstGeom prst="ellipse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657600" y="3429000"/>
            <a:ext cx="381000" cy="228600"/>
          </a:xfrm>
          <a:prstGeom prst="ellipse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343400" y="3429000"/>
            <a:ext cx="381000" cy="228600"/>
          </a:xfrm>
          <a:prstGeom prst="ellipse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026" descr="C:\carousal_1\car-one09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238" y="1143000"/>
            <a:ext cx="686752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027" descr="C:\carousal_2\car-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147763"/>
            <a:ext cx="6858000" cy="456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carousal_1\car-one09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238" y="1143000"/>
            <a:ext cx="686752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 descr="C:\carousal_1\car-one09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238" y="1143000"/>
            <a:ext cx="686752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carousal_2\car-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066800"/>
            <a:ext cx="6858000" cy="456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026" descr="C:\carousal_1\car-one0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238" y="1143000"/>
            <a:ext cx="686752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carousal_2\car-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147763"/>
            <a:ext cx="6858000" cy="456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Z:\public_html\geotech\retaining walls Pictures\PICT01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026" descr="C:\carousal_2\car-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147763"/>
            <a:ext cx="6858000" cy="456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retainingwall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25" y="1143000"/>
            <a:ext cx="3609975" cy="507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 Box 5"/>
          <p:cNvSpPr txBox="1">
            <a:spLocks noChangeArrowheads="1"/>
          </p:cNvSpPr>
          <p:nvPr/>
        </p:nvSpPr>
        <p:spPr bwMode="auto">
          <a:xfrm>
            <a:off x="609600" y="6248400"/>
            <a:ext cx="4019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Earth Pressure Behind Retaining Wall</a:t>
            </a:r>
          </a:p>
        </p:txBody>
      </p:sp>
      <p:sp>
        <p:nvSpPr>
          <p:cNvPr id="5124" name="Text Box 6"/>
          <p:cNvSpPr txBox="1">
            <a:spLocks noChangeArrowheads="1"/>
          </p:cNvSpPr>
          <p:nvPr/>
        </p:nvSpPr>
        <p:spPr bwMode="auto">
          <a:xfrm>
            <a:off x="3830638" y="250825"/>
            <a:ext cx="137318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/>
              <a:t>Geotechnical Design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/>
              <a:t>CEG 4801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/>
              <a:t>Fall 2010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/>
              <a:t>By: Dr. Kamal Tawfiq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600200" y="2362200"/>
            <a:ext cx="2362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676400" y="2819400"/>
            <a:ext cx="2362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905000" y="4572000"/>
            <a:ext cx="2362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752600" y="3505200"/>
            <a:ext cx="2362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828800" y="4038600"/>
            <a:ext cx="2362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524000" y="1752600"/>
            <a:ext cx="2362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743200" y="1676400"/>
            <a:ext cx="609600" cy="1588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2743200" y="1828800"/>
            <a:ext cx="609600" cy="1588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2743200" y="2286000"/>
            <a:ext cx="609600" cy="1588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2743200" y="2438400"/>
            <a:ext cx="609600" cy="1588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2895600" y="2743200"/>
            <a:ext cx="609600" cy="1588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2895600" y="2895600"/>
            <a:ext cx="609600" cy="1588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2971800" y="3429000"/>
            <a:ext cx="609600" cy="1588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2971800" y="3581400"/>
            <a:ext cx="609600" cy="1588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2971800" y="3962400"/>
            <a:ext cx="609600" cy="1588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2971800" y="4114800"/>
            <a:ext cx="609600" cy="1588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3048000" y="4495800"/>
            <a:ext cx="609600" cy="1588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3048000" y="4648200"/>
            <a:ext cx="609600" cy="1588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urved Connector 27"/>
          <p:cNvCxnSpPr/>
          <p:nvPr/>
        </p:nvCxnSpPr>
        <p:spPr>
          <a:xfrm rot="5400000">
            <a:off x="2133600" y="1752600"/>
            <a:ext cx="228600" cy="76200"/>
          </a:xfrm>
          <a:prstGeom prst="curvedConnector3">
            <a:avLst>
              <a:gd name="adj1" fmla="val 50000"/>
            </a:avLst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urved Connector 28"/>
          <p:cNvCxnSpPr/>
          <p:nvPr/>
        </p:nvCxnSpPr>
        <p:spPr>
          <a:xfrm rot="5400000">
            <a:off x="2209800" y="1752600"/>
            <a:ext cx="228600" cy="76200"/>
          </a:xfrm>
          <a:prstGeom prst="curvedConnector3">
            <a:avLst>
              <a:gd name="adj1" fmla="val 50000"/>
            </a:avLst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45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371600"/>
            <a:ext cx="3281363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0" name="Straight Arrow Connector 29"/>
          <p:cNvCxnSpPr/>
          <p:nvPr/>
        </p:nvCxnSpPr>
        <p:spPr>
          <a:xfrm rot="10800000">
            <a:off x="1066800" y="1143000"/>
            <a:ext cx="457200" cy="1588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6096000" y="1295400"/>
            <a:ext cx="990600" cy="1588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400800" y="5486400"/>
            <a:ext cx="1108075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Passive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362200" y="5562600"/>
            <a:ext cx="1003300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Z:\public_html\geotech\retaining walls Pictures\sac50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1026" descr="C:\carousal_2\car-4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763" y="381000"/>
            <a:ext cx="3779837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carousal_1\car-one09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238" y="1143000"/>
            <a:ext cx="686752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rsoil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981200"/>
            <a:ext cx="6553200" cy="277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1447800" y="5181600"/>
            <a:ext cx="4895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u="sng"/>
              <a:t>Mechanically Stabilized Earth Wall (MSE Wall)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carousal_2\car-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147763"/>
            <a:ext cx="6858000" cy="456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026" descr="C:\carousal_1\car-one0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238" y="1143000"/>
            <a:ext cx="686752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carousal_1\car-one1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147763"/>
            <a:ext cx="6858000" cy="456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026" descr="C:\carousal_2\car-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147763"/>
            <a:ext cx="6858000" cy="456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://www.freyssinet-me.com/Data/Sites/1/freyssres/images/MSE%20wall_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85852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6200"/>
            <a:ext cx="88392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carousal_2\car-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147763"/>
            <a:ext cx="6858000" cy="456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carousal_1\car-one0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147763"/>
            <a:ext cx="6858000" cy="456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1"/>
          <p:cNvSpPr>
            <a:spLocks noChangeArrowheads="1"/>
          </p:cNvSpPr>
          <p:nvPr/>
        </p:nvSpPr>
        <p:spPr bwMode="auto">
          <a:xfrm>
            <a:off x="2362200" y="38100"/>
            <a:ext cx="4572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545454"/>
                </a:solidFill>
                <a:latin typeface="Arial" panose="020B0604020202020204" pitchFamily="34" charset="0"/>
              </a:rPr>
              <a:t>French architect and engineer Henri </a:t>
            </a:r>
            <a:r>
              <a:rPr lang="en-US" altLang="en-US" sz="2400" b="1">
                <a:solidFill>
                  <a:srgbClr val="545454"/>
                </a:solidFill>
                <a:latin typeface="Arial" panose="020B0604020202020204" pitchFamily="34" charset="0"/>
              </a:rPr>
              <a:t>Vidal</a:t>
            </a:r>
            <a:r>
              <a:rPr lang="en-US" altLang="en-US" sz="2400">
                <a:solidFill>
                  <a:srgbClr val="545454"/>
                </a:solidFill>
                <a:latin typeface="Arial" panose="020B0604020202020204" pitchFamily="34" charset="0"/>
              </a:rPr>
              <a:t> in the early 1960s</a:t>
            </a:r>
            <a:endParaRPr lang="en-US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A:\car-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763" y="0"/>
            <a:ext cx="51768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carousal_2\car-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147763"/>
            <a:ext cx="6858000" cy="456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2" descr="C:\carousal_2\car-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09600"/>
            <a:ext cx="2971800" cy="197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TextBox 3"/>
          <p:cNvSpPr txBox="1">
            <a:spLocks noChangeArrowheads="1"/>
          </p:cNvSpPr>
          <p:nvPr/>
        </p:nvSpPr>
        <p:spPr bwMode="auto">
          <a:xfrm>
            <a:off x="3733800" y="533400"/>
            <a:ext cx="22034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Using Geogrids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53525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57200"/>
            <a:ext cx="7696200" cy="579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http://www.reinforcedearth.com/sites/default/files/gallery/Tom_Landry_Freewa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43200" y="76200"/>
            <a:ext cx="3657600" cy="8302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Tom Landry Highway, TX</a:t>
            </a:r>
          </a:p>
          <a:p>
            <a:pPr>
              <a:defRPr/>
            </a:pP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Box 1"/>
          <p:cNvSpPr txBox="1">
            <a:spLocks noChangeArrowheads="1"/>
          </p:cNvSpPr>
          <p:nvPr/>
        </p:nvSpPr>
        <p:spPr bwMode="auto">
          <a:xfrm>
            <a:off x="685800" y="2286000"/>
            <a:ext cx="80264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600"/>
              <a:t>Stability of MSE Walls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http://3.bp.blogspot.com/-7kh7GZYkUpE/UMDxh-X-AoI/AAAAAAAAB58/HwmBNYdbE6s/s1600/14.gif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2"/>
          <a:stretch/>
        </p:blipFill>
        <p:spPr bwMode="auto">
          <a:xfrm>
            <a:off x="838200" y="762000"/>
            <a:ext cx="7543800" cy="5692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55" name="TextBox 1"/>
          <p:cNvSpPr txBox="1">
            <a:spLocks noChangeArrowheads="1"/>
          </p:cNvSpPr>
          <p:nvPr/>
        </p:nvSpPr>
        <p:spPr bwMode="auto">
          <a:xfrm>
            <a:off x="304800" y="138113"/>
            <a:ext cx="23225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Stability of MSE Walls</a:t>
            </a:r>
          </a:p>
        </p:txBody>
      </p:sp>
      <p:sp>
        <p:nvSpPr>
          <p:cNvPr id="49156" name="AutoShape 6" descr="http://www.visualslope.com/sitebuilder/images/Global2-600x289.jpg"/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49157" name="Picture 8" descr="http://startconsult.org/bg/wp-content/uploads/2013/06/MSE-Wall-Reinforced_soil_wall_design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8" t="13889" r="25000" b="44444"/>
          <a:stretch>
            <a:fillRect/>
          </a:stretch>
        </p:blipFill>
        <p:spPr bwMode="auto">
          <a:xfrm>
            <a:off x="6248400" y="4038600"/>
            <a:ext cx="2514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carousal_1\car-one07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143000"/>
            <a:ext cx="6858000" cy="456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reeform 2"/>
          <p:cNvSpPr/>
          <p:nvPr/>
        </p:nvSpPr>
        <p:spPr>
          <a:xfrm>
            <a:off x="1981200" y="1011238"/>
            <a:ext cx="3505200" cy="1808162"/>
          </a:xfrm>
          <a:custGeom>
            <a:avLst/>
            <a:gdLst>
              <a:gd name="connsiteX0" fmla="*/ 0 w 3850379"/>
              <a:gd name="connsiteY0" fmla="*/ 600482 h 1186635"/>
              <a:gd name="connsiteX1" fmla="*/ 1961661 w 3850379"/>
              <a:gd name="connsiteY1" fmla="*/ 69036 h 1186635"/>
              <a:gd name="connsiteX2" fmla="*/ 3556000 w 3850379"/>
              <a:gd name="connsiteY2" fmla="*/ 1014697 h 1186635"/>
              <a:gd name="connsiteX3" fmla="*/ 3727938 w 3850379"/>
              <a:gd name="connsiteY3" fmla="*/ 1100667 h 1186635"/>
              <a:gd name="connsiteX0" fmla="*/ 0 w 3727938"/>
              <a:gd name="connsiteY0" fmla="*/ 614810 h 1114995"/>
              <a:gd name="connsiteX1" fmla="*/ 1961661 w 3727938"/>
              <a:gd name="connsiteY1" fmla="*/ 83364 h 1114995"/>
              <a:gd name="connsiteX2" fmla="*/ 3727938 w 3727938"/>
              <a:gd name="connsiteY2" fmla="*/ 1114995 h 1114995"/>
              <a:gd name="connsiteX0" fmla="*/ 0 w 3727938"/>
              <a:gd name="connsiteY0" fmla="*/ 614810 h 1114995"/>
              <a:gd name="connsiteX1" fmla="*/ 1961661 w 3727938"/>
              <a:gd name="connsiteY1" fmla="*/ 83364 h 1114995"/>
              <a:gd name="connsiteX2" fmla="*/ 2725615 w 3727938"/>
              <a:gd name="connsiteY2" fmla="*/ 399887 h 1114995"/>
              <a:gd name="connsiteX3" fmla="*/ 3727938 w 3727938"/>
              <a:gd name="connsiteY3" fmla="*/ 1114995 h 1114995"/>
              <a:gd name="connsiteX0" fmla="*/ 0 w 3727938"/>
              <a:gd name="connsiteY0" fmla="*/ 298287 h 798472"/>
              <a:gd name="connsiteX1" fmla="*/ 2725615 w 3727938"/>
              <a:gd name="connsiteY1" fmla="*/ 83364 h 798472"/>
              <a:gd name="connsiteX2" fmla="*/ 3727938 w 3727938"/>
              <a:gd name="connsiteY2" fmla="*/ 798472 h 798472"/>
              <a:gd name="connsiteX0" fmla="*/ 0 w 3727938"/>
              <a:gd name="connsiteY0" fmla="*/ 450688 h 950873"/>
              <a:gd name="connsiteX1" fmla="*/ 2039815 w 3727938"/>
              <a:gd name="connsiteY1" fmla="*/ 83364 h 950873"/>
              <a:gd name="connsiteX2" fmla="*/ 3727938 w 3727938"/>
              <a:gd name="connsiteY2" fmla="*/ 950873 h 950873"/>
              <a:gd name="connsiteX0" fmla="*/ 0 w 3727938"/>
              <a:gd name="connsiteY0" fmla="*/ 450688 h 950873"/>
              <a:gd name="connsiteX1" fmla="*/ 2039815 w 3727938"/>
              <a:gd name="connsiteY1" fmla="*/ 83364 h 950873"/>
              <a:gd name="connsiteX2" fmla="*/ 3727938 w 3727938"/>
              <a:gd name="connsiteY2" fmla="*/ 950873 h 950873"/>
              <a:gd name="connsiteX0" fmla="*/ 0 w 3259015"/>
              <a:gd name="connsiteY0" fmla="*/ 450688 h 1683565"/>
              <a:gd name="connsiteX1" fmla="*/ 2039815 w 3259015"/>
              <a:gd name="connsiteY1" fmla="*/ 83364 h 1683565"/>
              <a:gd name="connsiteX2" fmla="*/ 3259015 w 3259015"/>
              <a:gd name="connsiteY2" fmla="*/ 1683565 h 1683565"/>
              <a:gd name="connsiteX0" fmla="*/ 0 w 3259015"/>
              <a:gd name="connsiteY0" fmla="*/ 450688 h 1683565"/>
              <a:gd name="connsiteX1" fmla="*/ 2039815 w 3259015"/>
              <a:gd name="connsiteY1" fmla="*/ 83364 h 1683565"/>
              <a:gd name="connsiteX2" fmla="*/ 3259015 w 3259015"/>
              <a:gd name="connsiteY2" fmla="*/ 1683565 h 1683565"/>
              <a:gd name="connsiteX0" fmla="*/ 509953 w 3768968"/>
              <a:gd name="connsiteY0" fmla="*/ 575409 h 1808286"/>
              <a:gd name="connsiteX1" fmla="*/ 339969 w 3768968"/>
              <a:gd name="connsiteY1" fmla="*/ 1122486 h 1808286"/>
              <a:gd name="connsiteX2" fmla="*/ 2549768 w 3768968"/>
              <a:gd name="connsiteY2" fmla="*/ 208085 h 1808286"/>
              <a:gd name="connsiteX3" fmla="*/ 3768968 w 3768968"/>
              <a:gd name="connsiteY3" fmla="*/ 1808286 h 1808286"/>
              <a:gd name="connsiteX0" fmla="*/ 0 w 3428999"/>
              <a:gd name="connsiteY0" fmla="*/ 1122486 h 1808286"/>
              <a:gd name="connsiteX1" fmla="*/ 2209799 w 3428999"/>
              <a:gd name="connsiteY1" fmla="*/ 208085 h 1808286"/>
              <a:gd name="connsiteX2" fmla="*/ 3428999 w 3428999"/>
              <a:gd name="connsiteY2" fmla="*/ 1808286 h 1808286"/>
              <a:gd name="connsiteX0" fmla="*/ 0 w 3505199"/>
              <a:gd name="connsiteY0" fmla="*/ 1427286 h 1808286"/>
              <a:gd name="connsiteX1" fmla="*/ 2285999 w 3505199"/>
              <a:gd name="connsiteY1" fmla="*/ 208085 h 1808286"/>
              <a:gd name="connsiteX2" fmla="*/ 3505199 w 3505199"/>
              <a:gd name="connsiteY2" fmla="*/ 1808286 h 1808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05199" h="1808286">
                <a:moveTo>
                  <a:pt x="0" y="1427286"/>
                </a:moveTo>
                <a:cubicBezTo>
                  <a:pt x="339969" y="1366065"/>
                  <a:pt x="1746738" y="0"/>
                  <a:pt x="2285999" y="208085"/>
                </a:cubicBezTo>
                <a:cubicBezTo>
                  <a:pt x="2775763" y="188546"/>
                  <a:pt x="3497384" y="1208455"/>
                  <a:pt x="3505199" y="1808286"/>
                </a:cubicBezTo>
              </a:path>
            </a:pathLst>
          </a:custGeom>
          <a:ln w="22225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50180" name="TextBox 3"/>
          <p:cNvSpPr txBox="1">
            <a:spLocks noChangeArrowheads="1"/>
          </p:cNvSpPr>
          <p:nvPr/>
        </p:nvSpPr>
        <p:spPr bwMode="auto">
          <a:xfrm>
            <a:off x="3733800" y="685800"/>
            <a:ext cx="1866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Block Failure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 descr="retaining wall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371600"/>
            <a:ext cx="6705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Text Box 5"/>
          <p:cNvSpPr txBox="1">
            <a:spLocks noChangeArrowheads="1"/>
          </p:cNvSpPr>
          <p:nvPr/>
        </p:nvSpPr>
        <p:spPr bwMode="auto">
          <a:xfrm>
            <a:off x="1295400" y="6019800"/>
            <a:ext cx="4895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u="sng"/>
              <a:t>Mechanically Stabilized Earth Wall (MSE Wall)</a:t>
            </a:r>
          </a:p>
        </p:txBody>
      </p:sp>
      <p:sp>
        <p:nvSpPr>
          <p:cNvPr id="51204" name="Rectangle 6"/>
          <p:cNvSpPr>
            <a:spLocks noChangeArrowheads="1"/>
          </p:cNvSpPr>
          <p:nvPr/>
        </p:nvSpPr>
        <p:spPr bwMode="auto">
          <a:xfrm>
            <a:off x="2286000" y="304800"/>
            <a:ext cx="4572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/>
              <a:t>Geotechnical Design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/>
              <a:t>CEG 4801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/>
              <a:t>Fall 2004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/>
              <a:t>By: Dr. Kamal Tawfiq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 descr="retaining wall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219200"/>
            <a:ext cx="6477000" cy="434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Text Box 5"/>
          <p:cNvSpPr txBox="1">
            <a:spLocks noChangeArrowheads="1"/>
          </p:cNvSpPr>
          <p:nvPr/>
        </p:nvSpPr>
        <p:spPr bwMode="auto">
          <a:xfrm>
            <a:off x="2133600" y="5715000"/>
            <a:ext cx="4895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u="sng"/>
              <a:t>Mechanically Stabilized Earth Wall (MSE Wall)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carousal_1\car-one0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147763"/>
            <a:ext cx="6858000" cy="456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Box 1"/>
          <p:cNvSpPr txBox="1">
            <a:spLocks noChangeArrowheads="1"/>
          </p:cNvSpPr>
          <p:nvPr/>
        </p:nvSpPr>
        <p:spPr bwMode="auto">
          <a:xfrm>
            <a:off x="1752600" y="2590800"/>
            <a:ext cx="61372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/>
              <a:t>MSE Key Stone Wall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carousal_2\car-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295400"/>
            <a:ext cx="6858000" cy="456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TextBox 2"/>
          <p:cNvSpPr txBox="1">
            <a:spLocks noChangeArrowheads="1"/>
          </p:cNvSpPr>
          <p:nvPr/>
        </p:nvSpPr>
        <p:spPr bwMode="auto">
          <a:xfrm>
            <a:off x="2971800" y="762000"/>
            <a:ext cx="28289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MSE Key Stone Wall</a:t>
            </a:r>
          </a:p>
        </p:txBody>
      </p:sp>
      <p:pic>
        <p:nvPicPr>
          <p:cNvPr id="54276" name="Picture 2" descr="C:\carousal_2\car-7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295400"/>
            <a:ext cx="3048000" cy="202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Picture 2" descr="C:\carousal_2\car-7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295400"/>
            <a:ext cx="2390775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http://www.greatnorthlandscape.com/hardscape/hardscape-accessories/geotextile/miragrid/files/geogrid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47800"/>
            <a:ext cx="6038850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http://www.conteches.com/portals/0/Images/CONTECH%20Product%20photos/Retaining%20Walls/Concrete/keystone-struc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85800"/>
            <a:ext cx="43815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3" name="Picture 4" descr="http://www.merelaconsultants.com/siteimages/Modular%20Block%20Wa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695325"/>
            <a:ext cx="34290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Picture 6" descr="http://www.mackenzielandscaping.com/images/wall-blocks/keystone-bergera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267075"/>
            <a:ext cx="4381500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Picture 8" descr="http://www.robbinsbrickandblock.com/keyston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675" y="3443288"/>
            <a:ext cx="3911600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Z:\public_html\geotech\retaining walls Pictures\Composite-Retaining-Wall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5" y="1066800"/>
            <a:ext cx="523875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7" t="21333" r="42084" b="18668"/>
          <a:stretch>
            <a:fillRect/>
          </a:stretch>
        </p:blipFill>
        <p:spPr bwMode="auto">
          <a:xfrm>
            <a:off x="152400" y="152400"/>
            <a:ext cx="8915400" cy="636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" t="29333" r="55833" b="35333"/>
          <a:stretch>
            <a:fillRect/>
          </a:stretch>
        </p:blipFill>
        <p:spPr bwMode="auto">
          <a:xfrm>
            <a:off x="5562600" y="4862513"/>
            <a:ext cx="2971800" cy="163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reeform 3"/>
          <p:cNvSpPr/>
          <p:nvPr/>
        </p:nvSpPr>
        <p:spPr>
          <a:xfrm>
            <a:off x="4978400" y="1230313"/>
            <a:ext cx="2060575" cy="4705350"/>
          </a:xfrm>
          <a:custGeom>
            <a:avLst/>
            <a:gdLst>
              <a:gd name="connsiteX0" fmla="*/ 2061029 w 2061029"/>
              <a:gd name="connsiteY0" fmla="*/ 4706678 h 4706678"/>
              <a:gd name="connsiteX1" fmla="*/ 1393371 w 2061029"/>
              <a:gd name="connsiteY1" fmla="*/ 236278 h 4706678"/>
              <a:gd name="connsiteX2" fmla="*/ 0 w 2061029"/>
              <a:gd name="connsiteY2" fmla="*/ 1020049 h 4706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61029" h="4706678">
                <a:moveTo>
                  <a:pt x="2061029" y="4706678"/>
                </a:moveTo>
                <a:cubicBezTo>
                  <a:pt x="1898952" y="2778697"/>
                  <a:pt x="1736876" y="850716"/>
                  <a:pt x="1393371" y="236278"/>
                </a:cubicBezTo>
                <a:cubicBezTo>
                  <a:pt x="1049866" y="-378160"/>
                  <a:pt x="524933" y="320944"/>
                  <a:pt x="0" y="1020049"/>
                </a:cubicBezTo>
              </a:path>
            </a:pathLst>
          </a:custGeom>
          <a:noFill/>
          <a:ln>
            <a:solidFill>
              <a:srgbClr val="FFFF00"/>
            </a:solidFill>
            <a:headEnd type="none" w="lg" len="lg"/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http://9a65528202dd8caf2cb6-1fc2ee4263c0f6648cb1772de1c8bc5d.r53.cf1.rackcdn.com/2014/12/CS_Materials-MSEWalls/01-01-010BPStrohman-Figure1-Components-MSE-W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57200"/>
            <a:ext cx="7143750" cy="576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http://aspent.com/files/2010/05/mesh-cs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8764588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1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3" y="152400"/>
            <a:ext cx="2971800" cy="222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-9525"/>
            <a:ext cx="4235450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3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0"/>
            <a:ext cx="4235450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4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343275"/>
            <a:ext cx="4191000" cy="313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5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3333750"/>
            <a:ext cx="4298950" cy="321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Z:\public_html\geotech\retaining walls Pictures\ReinforcementSh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133600"/>
            <a:ext cx="461962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TextBox 2"/>
          <p:cNvSpPr txBox="1">
            <a:spLocks noChangeArrowheads="1"/>
          </p:cNvSpPr>
          <p:nvPr/>
        </p:nvSpPr>
        <p:spPr bwMode="auto">
          <a:xfrm>
            <a:off x="3200400" y="76200"/>
            <a:ext cx="22272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Geotextile Walls</a:t>
            </a:r>
          </a:p>
        </p:txBody>
      </p:sp>
      <p:pic>
        <p:nvPicPr>
          <p:cNvPr id="62468" name="Picture 5" descr="Autorizado por NAU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590800"/>
            <a:ext cx="3590925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MSEWall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752600"/>
            <a:ext cx="2908300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 descr="MSEWall1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3" y="4183063"/>
            <a:ext cx="2916237" cy="218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MSEWall3_SmallF cop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300" y="2436813"/>
            <a:ext cx="5314950" cy="398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 descr="rsoil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563" y="611188"/>
            <a:ext cx="4067175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250825" y="188913"/>
            <a:ext cx="4600575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Mechanically Stabilized Earth (MSE) Walls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or Segmental Walls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99" name="TextBox 6"/>
          <p:cNvSpPr txBox="1">
            <a:spLocks noChangeArrowheads="1"/>
          </p:cNvSpPr>
          <p:nvPr/>
        </p:nvSpPr>
        <p:spPr bwMode="auto">
          <a:xfrm>
            <a:off x="457200" y="4495800"/>
            <a:ext cx="16351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FF00"/>
                </a:solidFill>
              </a:rPr>
              <a:t>H = 30 ft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FF00"/>
                </a:solidFill>
                <a:latin typeface="Symbol" panose="05050102010706020507" pitchFamily="18" charset="2"/>
              </a:rPr>
              <a:t>f</a:t>
            </a:r>
            <a:r>
              <a:rPr lang="en-US" altLang="en-US" sz="2400">
                <a:solidFill>
                  <a:srgbClr val="FFFF00"/>
                </a:solidFill>
              </a:rPr>
              <a:t> = 30o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FF00"/>
                </a:solidFill>
                <a:latin typeface="Symbol" panose="05050102010706020507" pitchFamily="18" charset="2"/>
              </a:rPr>
              <a:t>g</a:t>
            </a:r>
            <a:r>
              <a:rPr lang="en-US" altLang="en-US" sz="2400">
                <a:solidFill>
                  <a:srgbClr val="FFFF00"/>
                </a:solidFill>
              </a:rPr>
              <a:t> = 110 pcf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http://www.ivanturner.co.nz/images/services-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150938"/>
            <a:ext cx="3962400" cy="279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721100" y="609600"/>
            <a:ext cx="2006600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Gabion Walls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3492" name="Picture 6" descr="http://www.gabionbaskets.net/images/Residential/buy_now/gabion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3" y="1333500"/>
            <a:ext cx="3297237" cy="19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3" name="Picture 10" descr="http://www.gabion1.com.au/design_limit_stat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313" y="4546600"/>
            <a:ext cx="30480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4" name="Rectangle 2"/>
          <p:cNvSpPr>
            <a:spLocks noChangeArrowheads="1"/>
          </p:cNvSpPr>
          <p:nvPr/>
        </p:nvSpPr>
        <p:spPr bwMode="auto">
          <a:xfrm>
            <a:off x="5561013" y="4141788"/>
            <a:ext cx="29083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latin typeface="Arial" panose="020B0604020202020204" pitchFamily="34" charset="0"/>
              </a:rPr>
              <a:t>Gabion Retaining Wall Design</a:t>
            </a:r>
            <a:endParaRPr lang="en-US" altLang="en-US" sz="1600"/>
          </a:p>
        </p:txBody>
      </p:sp>
      <p:pic>
        <p:nvPicPr>
          <p:cNvPr id="63495" name="Picture 12" descr="http://www.smithsbletchington.co.uk/assets/images/Category%20Images/gabion-wall-we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657600"/>
            <a:ext cx="4114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https://c1.staticflickr.com/3/2231/2143364689_9259010ec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63" y="1223963"/>
            <a:ext cx="3389312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5" name="Picture 4" descr="http://www.yellow-teddy.org.uk/diary/diary-11-2/Whitstable-1109-549-yellowteddyorgu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154113"/>
            <a:ext cx="2667000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6" name="Picture 6" descr="http://www.gabionsolutions.com/documents/nieuwe-website-fe-30-10-2008/steenvulling/4-gebroken-tegel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633788"/>
            <a:ext cx="2971800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7" name="Picture 8" descr="http://www.stonewerx.co.nz/stonemasonry/cladding/images/limegabionlarg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343400"/>
            <a:ext cx="3546475" cy="236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3352800" y="446088"/>
            <a:ext cx="2005013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Gabion Walls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4519" name="Picture 10" descr="http://img.weiku.com/waterpicture/2011/11/18/17/hesco_barrier_634659052579932143_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-2476500"/>
            <a:ext cx="7620000" cy="517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457575" y="-9525"/>
            <a:ext cx="2005013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Gabion Walls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5539" name="Picture 10" descr="http://img.weiku.com/waterpicture/2011/11/18/17/hesco_barrier_634659052579932143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2057400"/>
            <a:ext cx="4683125" cy="317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0" name="Picture 2" descr="http://upload.wikimedia.org/wikipedia/commons/b/b7/US_Navy_090411-N-8547M-025_Seabees_assigned_to_Naval_Mobile_Construction_Battalion_(NMCB)_5_lift_a_HESCO_barrier_into_alignment_during_a_project_at_Camp_Bast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6"/>
          <a:stretch>
            <a:fillRect/>
          </a:stretch>
        </p:blipFill>
        <p:spPr bwMode="auto">
          <a:xfrm>
            <a:off x="4733925" y="2057400"/>
            <a:ext cx="4267200" cy="321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46325" y="1133475"/>
            <a:ext cx="3884613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cap="all" dirty="0" err="1">
                <a:solidFill>
                  <a:srgbClr val="444444"/>
                </a:solidFill>
                <a:latin typeface="Open Sans"/>
              </a:rPr>
              <a:t>HESCO</a:t>
            </a:r>
            <a:r>
              <a:rPr lang="en-US" cap="all" dirty="0">
                <a:solidFill>
                  <a:srgbClr val="444444"/>
                </a:solidFill>
                <a:latin typeface="Open Sans"/>
              </a:rPr>
              <a:t>  </a:t>
            </a:r>
            <a:r>
              <a:rPr lang="en-US" cap="all" dirty="0" err="1">
                <a:solidFill>
                  <a:srgbClr val="444444"/>
                </a:solidFill>
                <a:latin typeface="Open Sans"/>
              </a:rPr>
              <a:t>CONCERTAINER</a:t>
            </a:r>
            <a:endParaRPr lang="en-US" cap="all" dirty="0">
              <a:solidFill>
                <a:srgbClr val="444444"/>
              </a:solidFill>
              <a:latin typeface="Open Sans"/>
            </a:endParaRPr>
          </a:p>
        </p:txBody>
      </p:sp>
      <p:sp>
        <p:nvSpPr>
          <p:cNvPr id="65542" name="Rectangle 2"/>
          <p:cNvSpPr>
            <a:spLocks noChangeArrowheads="1"/>
          </p:cNvSpPr>
          <p:nvPr/>
        </p:nvSpPr>
        <p:spPr bwMode="auto">
          <a:xfrm>
            <a:off x="1076325" y="1595438"/>
            <a:ext cx="70104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444444"/>
                </a:solidFill>
                <a:latin typeface="Open Sans"/>
              </a:rPr>
              <a:t>Military Accommodation Roofing, Personnel &amp; Material Bunker Sets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Interior of Fort Sumter with gabi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066800"/>
            <a:ext cx="4572000" cy="491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267200" y="1203325"/>
            <a:ext cx="4572000" cy="3683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800" dirty="0">
                <a:solidFill>
                  <a:srgbClr val="0672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Interior of Fort Sumter with gabions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6564" name="Picture 4" descr="http://www.old-picture.com/pics/civil-war/002/pictures/Gabion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68438"/>
            <a:ext cx="40767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-95250" y="1676400"/>
            <a:ext cx="4572000" cy="2619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1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Petersburg, Virginia. Fort Sedgwick. Gabions</a:t>
            </a:r>
            <a:endParaRPr lang="en-US" sz="11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http://lcweb2.loc.gov/service/pnp/stereo/1s00000/1s02000/1s02600/1s02653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9200"/>
            <a:ext cx="8669338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http://cdn.theatlantic.com/static/infocus/civilwar020812/s_c33_0019797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457200"/>
            <a:ext cx="91186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1" name="Rectangle 1"/>
          <p:cNvSpPr>
            <a:spLocks noChangeArrowheads="1"/>
          </p:cNvSpPr>
          <p:nvPr/>
        </p:nvSpPr>
        <p:spPr bwMode="auto">
          <a:xfrm>
            <a:off x="304800" y="228600"/>
            <a:ext cx="8610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Open Sans"/>
              </a:rPr>
              <a:t>Rebel fortifications in front of Atlanta, Georgia, in 1863 or 1864</a:t>
            </a:r>
            <a:endParaRPr lang="en-US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http://upload.wikimedia.org/wikipedia/commons/thumb/0/03/Sixteenth_Century_Cannon2.jpg/800px-Sixteenth_Century_Cannon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263" y="622300"/>
            <a:ext cx="3851275" cy="561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47900" y="38100"/>
            <a:ext cx="4572000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solidFill>
                  <a:srgbClr val="2525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Gabions with </a:t>
            </a:r>
            <a:r>
              <a:rPr lang="en-US" sz="1600" dirty="0">
                <a:solidFill>
                  <a:srgbClr val="0B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cannon</a:t>
            </a:r>
            <a:r>
              <a:rPr lang="en-US" sz="1600" dirty="0">
                <a:solidFill>
                  <a:srgbClr val="2525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, from a late 16th century illustration.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Box 1"/>
          <p:cNvSpPr txBox="1">
            <a:spLocks noChangeArrowheads="1"/>
          </p:cNvSpPr>
          <p:nvPr/>
        </p:nvSpPr>
        <p:spPr bwMode="auto">
          <a:xfrm>
            <a:off x="1524000" y="1981200"/>
            <a:ext cx="5916613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/>
              <a:t>MSE Wall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/>
              <a:t>Analysis and Design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81000"/>
            <a:ext cx="73152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457200" y="5486400"/>
            <a:ext cx="84740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A reinforced earth retaining wall is to be </a:t>
            </a:r>
            <a:r>
              <a:rPr lang="en-US" altLang="en-US" sz="1400" b="1" u="sng"/>
              <a:t>30 ft high</a:t>
            </a:r>
            <a:r>
              <a:rPr lang="en-US" altLang="en-US" sz="1400"/>
              <a:t>. The properties of the backfill material are </a:t>
            </a:r>
            <a:r>
              <a:rPr lang="en-US" altLang="en-US" sz="1400">
                <a:latin typeface="Symbol" panose="05050102010706020507" pitchFamily="18" charset="2"/>
              </a:rPr>
              <a:t>g = 110 </a:t>
            </a:r>
            <a:r>
              <a:rPr lang="en-US" altLang="en-US" sz="1400"/>
              <a:t>lb/ft</a:t>
            </a:r>
            <a:r>
              <a:rPr lang="en-US" altLang="en-US" sz="1400" baseline="30000"/>
              <a:t>3</a:t>
            </a:r>
            <a:r>
              <a:rPr lang="en-US" altLang="en-US" sz="1400"/>
              <a:t> and</a:t>
            </a:r>
            <a:r>
              <a:rPr lang="en-US" altLang="en-US" sz="1400">
                <a:latin typeface="Symbol" panose="05050102010706020507" pitchFamily="18" charset="2"/>
              </a:rPr>
              <a:t> f = 30</a:t>
            </a:r>
            <a:r>
              <a:rPr lang="en-US" altLang="en-US" sz="1400" baseline="30000">
                <a:latin typeface="Symbol" panose="05050102010706020507" pitchFamily="18" charset="2"/>
              </a:rPr>
              <a:t>o</a:t>
            </a:r>
            <a:r>
              <a:rPr lang="en-US" altLang="en-US" sz="1400"/>
              <a:t>. Galvanized steel ties are to be used for the construction of the wall. Design the Reinforcements with FS</a:t>
            </a:r>
            <a:r>
              <a:rPr lang="en-US" altLang="en-US" sz="1400" baseline="-25000"/>
              <a:t>(B)</a:t>
            </a:r>
            <a:r>
              <a:rPr lang="en-US" altLang="en-US" sz="1400"/>
              <a:t> = 3, FS</a:t>
            </a:r>
            <a:r>
              <a:rPr lang="en-US" altLang="en-US" sz="1400" baseline="-25000"/>
              <a:t>(p)</a:t>
            </a:r>
            <a:r>
              <a:rPr lang="en-US" altLang="en-US" sz="1400"/>
              <a:t> = 3, f</a:t>
            </a:r>
            <a:r>
              <a:rPr lang="en-US" altLang="en-US" sz="1400" baseline="-25000"/>
              <a:t>y</a:t>
            </a:r>
            <a:r>
              <a:rPr lang="en-US" altLang="en-US" sz="1400"/>
              <a:t> = 29,000psi and </a:t>
            </a:r>
            <a:r>
              <a:rPr lang="en-US" altLang="en-US" sz="1400">
                <a:latin typeface="Symbol" panose="05050102010706020507" pitchFamily="18" charset="2"/>
              </a:rPr>
              <a:t>f</a:t>
            </a:r>
            <a:r>
              <a:rPr lang="en-US" altLang="en-US" sz="1000" baseline="-25000">
                <a:latin typeface="Tahoma" panose="020B0604030504040204" pitchFamily="34" charset="0"/>
              </a:rPr>
              <a:t>tie</a:t>
            </a:r>
            <a:r>
              <a:rPr lang="en-US" altLang="en-US" sz="1400">
                <a:latin typeface="Symbol" panose="05050102010706020507" pitchFamily="18" charset="2"/>
              </a:rPr>
              <a:t>= 20</a:t>
            </a:r>
            <a:r>
              <a:rPr lang="en-US" altLang="en-US" sz="1400" baseline="30000">
                <a:latin typeface="Symbol" panose="05050102010706020507" pitchFamily="18" charset="2"/>
              </a:rPr>
              <a:t>o</a:t>
            </a:r>
            <a:r>
              <a:rPr lang="en-US" altLang="en-US" sz="1400">
                <a:latin typeface="Symbol" panose="05050102010706020507" pitchFamily="18" charset="2"/>
              </a:rPr>
              <a:t>. </a:t>
            </a:r>
            <a:r>
              <a:rPr lang="en-US" altLang="en-US" sz="1400"/>
              <a:t>The properties of the in-situ soil below the retaining wall are </a:t>
            </a:r>
            <a:r>
              <a:rPr lang="en-US" altLang="en-US" sz="1400">
                <a:latin typeface="Symbol" panose="05050102010706020507" pitchFamily="18" charset="2"/>
              </a:rPr>
              <a:t>g = 120 </a:t>
            </a:r>
            <a:r>
              <a:rPr lang="en-US" altLang="en-US" sz="1400"/>
              <a:t>lb/ft</a:t>
            </a:r>
            <a:r>
              <a:rPr lang="en-US" altLang="en-US" sz="1400" baseline="30000"/>
              <a:t>3</a:t>
            </a:r>
            <a:r>
              <a:rPr lang="en-US" altLang="en-US" sz="1400">
                <a:latin typeface="Symbol" panose="05050102010706020507" pitchFamily="18" charset="2"/>
              </a:rPr>
              <a:t>, f = 30</a:t>
            </a:r>
            <a:r>
              <a:rPr lang="en-US" altLang="en-US" sz="1400" baseline="30000">
                <a:latin typeface="Symbol" panose="05050102010706020507" pitchFamily="18" charset="2"/>
              </a:rPr>
              <a:t>o</a:t>
            </a:r>
            <a:r>
              <a:rPr lang="en-US" altLang="en-US" sz="1400"/>
              <a:t>, and c = 150 lb/ft</a:t>
            </a:r>
            <a:r>
              <a:rPr lang="en-US" altLang="en-US" sz="1400" baseline="30000"/>
              <a:t>2</a:t>
            </a:r>
            <a:r>
              <a:rPr lang="en-US" altLang="en-US" sz="1400"/>
              <a:t>. Design the panels and the ties of the wall.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371600"/>
            <a:ext cx="5029200" cy="400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 Box 5"/>
          <p:cNvSpPr txBox="1">
            <a:spLocks noChangeArrowheads="1"/>
          </p:cNvSpPr>
          <p:nvPr/>
        </p:nvSpPr>
        <p:spPr bwMode="auto">
          <a:xfrm>
            <a:off x="2133600" y="5715000"/>
            <a:ext cx="4895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u="sng"/>
              <a:t>Mechanically Stabilized Earth Wall (MSE Wall)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MSEWall3_SmallF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33400"/>
            <a:ext cx="82296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495299" y="5753100"/>
            <a:ext cx="8391525" cy="95410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reinforced earth retaining wall is to be </a:t>
            </a:r>
            <a:r>
              <a:rPr lang="en-US" sz="1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 ft high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The properties of the backfill material are 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g = 110 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lb/ft</a:t>
            </a:r>
            <a:r>
              <a:rPr lang="en-US" sz="14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 f = 30</a:t>
            </a:r>
            <a:r>
              <a:rPr lang="en-US" sz="14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o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Galvanized steel ties are to be used for the construction of the wall. Design the Reinforcements with FS</a:t>
            </a:r>
            <a:r>
              <a:rPr lang="en-US" sz="14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(B)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3, FS</a:t>
            </a:r>
            <a:r>
              <a:rPr lang="en-US" sz="14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(p)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3, </a:t>
            </a:r>
            <a:r>
              <a:rPr lang="en-US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r>
              <a:rPr lang="en-US" sz="1400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29,000psi and </a:t>
            </a:r>
            <a:r>
              <a:rPr lang="en-US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f</a:t>
            </a:r>
            <a:r>
              <a:rPr lang="en-US" sz="1000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tie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= 20</a:t>
            </a:r>
            <a:r>
              <a:rPr lang="en-US" sz="14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o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. 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properties of the in-situ soil below the retaining wall are 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g = 120 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lb/ft</a:t>
            </a:r>
            <a:r>
              <a:rPr lang="en-US" sz="14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, f = 30</a:t>
            </a:r>
            <a:r>
              <a:rPr lang="en-US" sz="14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o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and c = 150 lb/ft</a:t>
            </a:r>
            <a:r>
              <a:rPr lang="en-US" sz="14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Design the panels and the ties of the wall.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9144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MSE Wall Project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2514600"/>
            <a:ext cx="6400800" cy="1752600"/>
          </a:xfrm>
        </p:spPr>
        <p:txBody>
          <a:bodyPr/>
          <a:lstStyle/>
          <a:p>
            <a:pPr eaLnBrk="1" hangingPunct="1"/>
            <a:r>
              <a:rPr lang="en-US" altLang="en-US" smtClean="0"/>
              <a:t>Geotechnical Design</a:t>
            </a:r>
          </a:p>
          <a:p>
            <a:pPr eaLnBrk="1" hangingPunct="1"/>
            <a:r>
              <a:rPr lang="en-US" altLang="en-US" smtClean="0"/>
              <a:t>CEG 4801</a:t>
            </a:r>
          </a:p>
          <a:p>
            <a:pPr eaLnBrk="1" hangingPunct="1"/>
            <a:r>
              <a:rPr lang="en-US" altLang="en-US" smtClean="0"/>
              <a:t>Fall 2016</a:t>
            </a:r>
          </a:p>
        </p:txBody>
      </p:sp>
      <p:sp>
        <p:nvSpPr>
          <p:cNvPr id="74756" name="Text Box 4"/>
          <p:cNvSpPr txBox="1">
            <a:spLocks noChangeArrowheads="1"/>
          </p:cNvSpPr>
          <p:nvPr/>
        </p:nvSpPr>
        <p:spPr bwMode="auto">
          <a:xfrm>
            <a:off x="2895600" y="4724400"/>
            <a:ext cx="34591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Kamal Tawfiq, Ph.D., P.E.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http://backup.buildexpo.org/pics/031710%20Construction%20Pictures/La%20Cienega%20MSE%20panels%20-%20hi%20rez%20copyright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375" y="655638"/>
            <a:ext cx="3317875" cy="220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79" name="Picture 4" descr="http://www.reinforcedearth.com/sites/default/files/gallery/construction_of_hex_panel_mse_wa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563" y="655638"/>
            <a:ext cx="2936875" cy="220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0" name="Picture 8" descr="https://c1.staticflickr.com/3/2559/3991517162_8c12e2ffb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" y="3154363"/>
            <a:ext cx="3317875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1" name="Picture 10" descr="http://friends4expo.org/images/labrea-4014-6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350" y="3154363"/>
            <a:ext cx="2487613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2" name="Picture 12" descr="http://www.triconprecast.com/MSE-walls-crimplock_5x10/files/assets/seo/page8_images/000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575" y="2974975"/>
            <a:ext cx="2481263" cy="180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3" name="Picture 14" descr="http://www.nesolite.com/images/pictures/Geo%20MSE%20Wall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655638"/>
            <a:ext cx="2952750" cy="220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4" name="Picture 16" descr="http://www.geosynthetica.net/wp-content/uploads/Figure1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575" y="4897438"/>
            <a:ext cx="2400300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38" y="509588"/>
            <a:ext cx="73152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3" name="Text Box 3"/>
          <p:cNvSpPr txBox="1">
            <a:spLocks noChangeArrowheads="1"/>
          </p:cNvSpPr>
          <p:nvPr/>
        </p:nvSpPr>
        <p:spPr bwMode="auto">
          <a:xfrm>
            <a:off x="457200" y="5486400"/>
            <a:ext cx="84740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A reinforced earth retaining wall is to be </a:t>
            </a:r>
            <a:r>
              <a:rPr lang="en-US" altLang="en-US" sz="1400" b="1" u="sng"/>
              <a:t>30 ft high</a:t>
            </a:r>
            <a:r>
              <a:rPr lang="en-US" altLang="en-US" sz="1400"/>
              <a:t>. The properties of the backfill material are </a:t>
            </a:r>
            <a:r>
              <a:rPr lang="en-US" altLang="en-US" sz="1400">
                <a:latin typeface="Symbol" panose="05050102010706020507" pitchFamily="18" charset="2"/>
              </a:rPr>
              <a:t>g = 110 </a:t>
            </a:r>
            <a:r>
              <a:rPr lang="en-US" altLang="en-US" sz="1400"/>
              <a:t>lb/ft</a:t>
            </a:r>
            <a:r>
              <a:rPr lang="en-US" altLang="en-US" sz="1400" baseline="30000"/>
              <a:t>3</a:t>
            </a:r>
            <a:r>
              <a:rPr lang="en-US" altLang="en-US" sz="1400"/>
              <a:t> and</a:t>
            </a:r>
            <a:r>
              <a:rPr lang="en-US" altLang="en-US" sz="1400">
                <a:latin typeface="Symbol" panose="05050102010706020507" pitchFamily="18" charset="2"/>
              </a:rPr>
              <a:t> f = 30</a:t>
            </a:r>
            <a:r>
              <a:rPr lang="en-US" altLang="en-US" sz="1400" baseline="30000">
                <a:latin typeface="Symbol" panose="05050102010706020507" pitchFamily="18" charset="2"/>
              </a:rPr>
              <a:t>o</a:t>
            </a:r>
            <a:r>
              <a:rPr lang="en-US" altLang="en-US" sz="1400"/>
              <a:t>. Galvanized steel ties are to be used for the construction of the wall. Design the Reinforcements with FS</a:t>
            </a:r>
            <a:r>
              <a:rPr lang="en-US" altLang="en-US" sz="1400" baseline="-25000"/>
              <a:t>(B)</a:t>
            </a:r>
            <a:r>
              <a:rPr lang="en-US" altLang="en-US" sz="1400"/>
              <a:t> = 3, FS</a:t>
            </a:r>
            <a:r>
              <a:rPr lang="en-US" altLang="en-US" sz="1400" baseline="-25000"/>
              <a:t>(p)</a:t>
            </a:r>
            <a:r>
              <a:rPr lang="en-US" altLang="en-US" sz="1400"/>
              <a:t> = 3, f</a:t>
            </a:r>
            <a:r>
              <a:rPr lang="en-US" altLang="en-US" sz="1400" baseline="-25000"/>
              <a:t>y</a:t>
            </a:r>
            <a:r>
              <a:rPr lang="en-US" altLang="en-US" sz="1400"/>
              <a:t> = 29,000psi and </a:t>
            </a:r>
            <a:r>
              <a:rPr lang="en-US" altLang="en-US" sz="1400">
                <a:latin typeface="Symbol" panose="05050102010706020507" pitchFamily="18" charset="2"/>
              </a:rPr>
              <a:t>f</a:t>
            </a:r>
            <a:r>
              <a:rPr lang="en-US" altLang="en-US" sz="1000" baseline="-25000">
                <a:latin typeface="Tahoma" panose="020B0604030504040204" pitchFamily="34" charset="0"/>
              </a:rPr>
              <a:t>tie</a:t>
            </a:r>
            <a:r>
              <a:rPr lang="en-US" altLang="en-US" sz="1400">
                <a:latin typeface="Symbol" panose="05050102010706020507" pitchFamily="18" charset="2"/>
              </a:rPr>
              <a:t>= 20</a:t>
            </a:r>
            <a:r>
              <a:rPr lang="en-US" altLang="en-US" sz="1400" baseline="30000">
                <a:latin typeface="Symbol" panose="05050102010706020507" pitchFamily="18" charset="2"/>
              </a:rPr>
              <a:t>o</a:t>
            </a:r>
            <a:r>
              <a:rPr lang="en-US" altLang="en-US" sz="1400">
                <a:latin typeface="Symbol" panose="05050102010706020507" pitchFamily="18" charset="2"/>
              </a:rPr>
              <a:t>. </a:t>
            </a:r>
            <a:r>
              <a:rPr lang="en-US" altLang="en-US" sz="1400"/>
              <a:t>The properties of the in-situ soil below the retaining wall are </a:t>
            </a:r>
            <a:r>
              <a:rPr lang="en-US" altLang="en-US" sz="1400">
                <a:latin typeface="Symbol" panose="05050102010706020507" pitchFamily="18" charset="2"/>
              </a:rPr>
              <a:t>g = 120 </a:t>
            </a:r>
            <a:r>
              <a:rPr lang="en-US" altLang="en-US" sz="1400"/>
              <a:t>lb/ft</a:t>
            </a:r>
            <a:r>
              <a:rPr lang="en-US" altLang="en-US" sz="1400" baseline="30000"/>
              <a:t>3</a:t>
            </a:r>
            <a:r>
              <a:rPr lang="en-US" altLang="en-US" sz="1400">
                <a:latin typeface="Symbol" panose="05050102010706020507" pitchFamily="18" charset="2"/>
              </a:rPr>
              <a:t>, f = 30</a:t>
            </a:r>
            <a:r>
              <a:rPr lang="en-US" altLang="en-US" sz="1400" baseline="30000">
                <a:latin typeface="Symbol" panose="05050102010706020507" pitchFamily="18" charset="2"/>
              </a:rPr>
              <a:t>o</a:t>
            </a:r>
            <a:r>
              <a:rPr lang="en-US" altLang="en-US" sz="1400"/>
              <a:t>, and c = 150 lb/ft</a:t>
            </a:r>
            <a:r>
              <a:rPr lang="en-US" altLang="en-US" sz="1400" baseline="30000"/>
              <a:t>2</a:t>
            </a:r>
            <a:r>
              <a:rPr lang="en-US" altLang="en-US" sz="1400"/>
              <a:t>. Design the panels and the ties of the wall. </a:t>
            </a:r>
          </a:p>
        </p:txBody>
      </p:sp>
      <p:sp>
        <p:nvSpPr>
          <p:cNvPr id="76804" name="Text Box 4"/>
          <p:cNvSpPr txBox="1">
            <a:spLocks noChangeArrowheads="1"/>
          </p:cNvSpPr>
          <p:nvPr/>
        </p:nvSpPr>
        <p:spPr bwMode="auto">
          <a:xfrm>
            <a:off x="6781800" y="1905000"/>
            <a:ext cx="23622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/>
              <a:t>Extend the tie beyond the active wedge to provide enough support against earth pressure of the panel</a:t>
            </a:r>
            <a:r>
              <a:rPr lang="en-US" altLang="en-US" sz="2400"/>
              <a:t> </a:t>
            </a:r>
          </a:p>
        </p:txBody>
      </p:sp>
      <p:sp>
        <p:nvSpPr>
          <p:cNvPr id="76805" name="Text Box 4"/>
          <p:cNvSpPr txBox="1">
            <a:spLocks noChangeArrowheads="1"/>
          </p:cNvSpPr>
          <p:nvPr/>
        </p:nvSpPr>
        <p:spPr bwMode="auto">
          <a:xfrm>
            <a:off x="7475538" y="6511925"/>
            <a:ext cx="1425575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 i="1"/>
              <a:t>Kamal Tawfiq, Ph.D., P.E.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8425" y="0"/>
            <a:ext cx="2157413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Design Concept</a:t>
            </a:r>
          </a:p>
        </p:txBody>
      </p:sp>
      <p:pic>
        <p:nvPicPr>
          <p:cNvPr id="7" name="Picture 8" descr="https://c1.staticflickr.com/3/2559/3991517162_8c12e2ffb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76338" y="1077913"/>
            <a:ext cx="1271587" cy="954087"/>
          </a:xfrm>
          <a:prstGeom prst="rect">
            <a:avLst/>
          </a:prstGeom>
          <a:noFill/>
          <a:effectLst>
            <a:outerShdw blurRad="304800" dist="114300" dir="12780000" sx="108000" sy="108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4" descr="MSEWall3_SmallF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reeform 2"/>
          <p:cNvSpPr/>
          <p:nvPr/>
        </p:nvSpPr>
        <p:spPr>
          <a:xfrm>
            <a:off x="2481263" y="2906713"/>
            <a:ext cx="1192212" cy="563562"/>
          </a:xfrm>
          <a:custGeom>
            <a:avLst/>
            <a:gdLst>
              <a:gd name="connsiteX0" fmla="*/ 1191986 w 1191986"/>
              <a:gd name="connsiteY0" fmla="*/ 0 h 563335"/>
              <a:gd name="connsiteX1" fmla="*/ 775607 w 1191986"/>
              <a:gd name="connsiteY1" fmla="*/ 449035 h 563335"/>
              <a:gd name="connsiteX2" fmla="*/ 0 w 1191986"/>
              <a:gd name="connsiteY2" fmla="*/ 563335 h 563335"/>
              <a:gd name="connsiteX3" fmla="*/ 0 w 1191986"/>
              <a:gd name="connsiteY3" fmla="*/ 563335 h 563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1986" h="563335">
                <a:moveTo>
                  <a:pt x="1191986" y="0"/>
                </a:moveTo>
                <a:cubicBezTo>
                  <a:pt x="1083128" y="177573"/>
                  <a:pt x="974271" y="355146"/>
                  <a:pt x="775607" y="449035"/>
                </a:cubicBezTo>
                <a:cubicBezTo>
                  <a:pt x="576943" y="542924"/>
                  <a:pt x="0" y="563335"/>
                  <a:pt x="0" y="563335"/>
                </a:cubicBezTo>
                <a:lnTo>
                  <a:pt x="0" y="563335"/>
                </a:lnTo>
              </a:path>
            </a:pathLst>
          </a:cu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605088" y="2628900"/>
            <a:ext cx="1593850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2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Yield Strength of Steel</a:t>
            </a:r>
          </a:p>
        </p:txBody>
      </p:sp>
      <p:sp>
        <p:nvSpPr>
          <p:cNvPr id="5" name="Freeform 4"/>
          <p:cNvSpPr/>
          <p:nvPr/>
        </p:nvSpPr>
        <p:spPr>
          <a:xfrm>
            <a:off x="115888" y="2836863"/>
            <a:ext cx="7575550" cy="3781425"/>
          </a:xfrm>
          <a:custGeom>
            <a:avLst/>
            <a:gdLst>
              <a:gd name="connsiteX0" fmla="*/ 7575097 w 7575097"/>
              <a:gd name="connsiteY0" fmla="*/ 1939018 h 3781425"/>
              <a:gd name="connsiteX1" fmla="*/ 1623333 w 7575097"/>
              <a:gd name="connsiteY1" fmla="*/ 3539218 h 3781425"/>
              <a:gd name="connsiteX2" fmla="*/ 39461 w 7575097"/>
              <a:gd name="connsiteY2" fmla="*/ 485775 h 3781425"/>
              <a:gd name="connsiteX3" fmla="*/ 1860097 w 7575097"/>
              <a:gd name="connsiteY3" fmla="*/ 624568 h 378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75097" h="3781425">
                <a:moveTo>
                  <a:pt x="7575097" y="1939018"/>
                </a:moveTo>
                <a:cubicBezTo>
                  <a:pt x="5227184" y="2860221"/>
                  <a:pt x="2879272" y="3781425"/>
                  <a:pt x="1623333" y="3539218"/>
                </a:cubicBezTo>
                <a:cubicBezTo>
                  <a:pt x="367394" y="3297011"/>
                  <a:pt x="0" y="971550"/>
                  <a:pt x="39461" y="485775"/>
                </a:cubicBezTo>
                <a:cubicBezTo>
                  <a:pt x="78922" y="0"/>
                  <a:pt x="969509" y="312284"/>
                  <a:pt x="1860097" y="624568"/>
                </a:cubicBezTo>
              </a:path>
            </a:pathLst>
          </a:cu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959225" y="3062288"/>
            <a:ext cx="1327150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2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 = thickness of tie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rot="10800000" flipV="1">
            <a:off x="3028950" y="4122738"/>
            <a:ext cx="384175" cy="1873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395663" y="3919538"/>
            <a:ext cx="2947987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2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Friction angle between steel and soil (given)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2588"/>
            <a:ext cx="9144000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arallelogram 2"/>
          <p:cNvSpPr/>
          <p:nvPr/>
        </p:nvSpPr>
        <p:spPr>
          <a:xfrm>
            <a:off x="1673225" y="1801813"/>
            <a:ext cx="942975" cy="4668837"/>
          </a:xfrm>
          <a:custGeom>
            <a:avLst/>
            <a:gdLst>
              <a:gd name="connsiteX0" fmla="*/ 0 w 1524000"/>
              <a:gd name="connsiteY0" fmla="*/ 2438400 h 2438400"/>
              <a:gd name="connsiteX1" fmla="*/ 381000 w 1524000"/>
              <a:gd name="connsiteY1" fmla="*/ 0 h 2438400"/>
              <a:gd name="connsiteX2" fmla="*/ 1524000 w 1524000"/>
              <a:gd name="connsiteY2" fmla="*/ 0 h 2438400"/>
              <a:gd name="connsiteX3" fmla="*/ 1143000 w 1524000"/>
              <a:gd name="connsiteY3" fmla="*/ 2438400 h 2438400"/>
              <a:gd name="connsiteX4" fmla="*/ 0 w 1524000"/>
              <a:gd name="connsiteY4" fmla="*/ 2438400 h 2438400"/>
              <a:gd name="connsiteX0" fmla="*/ 1069948 w 2593948"/>
              <a:gd name="connsiteY0" fmla="*/ 2438400 h 2438400"/>
              <a:gd name="connsiteX1" fmla="*/ 0 w 2593948"/>
              <a:gd name="connsiteY1" fmla="*/ 430751 h 2438400"/>
              <a:gd name="connsiteX2" fmla="*/ 2593948 w 2593948"/>
              <a:gd name="connsiteY2" fmla="*/ 0 h 2438400"/>
              <a:gd name="connsiteX3" fmla="*/ 2212948 w 2593948"/>
              <a:gd name="connsiteY3" fmla="*/ 2438400 h 2438400"/>
              <a:gd name="connsiteX4" fmla="*/ 1069948 w 2593948"/>
              <a:gd name="connsiteY4" fmla="*/ 2438400 h 2438400"/>
              <a:gd name="connsiteX0" fmla="*/ 661869 w 2593948"/>
              <a:gd name="connsiteY0" fmla="*/ 5090916 h 5090916"/>
              <a:gd name="connsiteX1" fmla="*/ 0 w 2593948"/>
              <a:gd name="connsiteY1" fmla="*/ 430751 h 5090916"/>
              <a:gd name="connsiteX2" fmla="*/ 2593948 w 2593948"/>
              <a:gd name="connsiteY2" fmla="*/ 0 h 5090916"/>
              <a:gd name="connsiteX3" fmla="*/ 2212948 w 2593948"/>
              <a:gd name="connsiteY3" fmla="*/ 2438400 h 5090916"/>
              <a:gd name="connsiteX4" fmla="*/ 661869 w 2593948"/>
              <a:gd name="connsiteY4" fmla="*/ 5090916 h 5090916"/>
              <a:gd name="connsiteX0" fmla="*/ 661869 w 2212948"/>
              <a:gd name="connsiteY0" fmla="*/ 4660165 h 4660165"/>
              <a:gd name="connsiteX1" fmla="*/ 0 w 2212948"/>
              <a:gd name="connsiteY1" fmla="*/ 0 h 4660165"/>
              <a:gd name="connsiteX2" fmla="*/ 326841 w 2212948"/>
              <a:gd name="connsiteY2" fmla="*/ 98241 h 4660165"/>
              <a:gd name="connsiteX3" fmla="*/ 2212948 w 2212948"/>
              <a:gd name="connsiteY3" fmla="*/ 2007649 h 4660165"/>
              <a:gd name="connsiteX4" fmla="*/ 661869 w 2212948"/>
              <a:gd name="connsiteY4" fmla="*/ 4660165 h 4660165"/>
              <a:gd name="connsiteX0" fmla="*/ 661869 w 943368"/>
              <a:gd name="connsiteY0" fmla="*/ 4660165 h 4667721"/>
              <a:gd name="connsiteX1" fmla="*/ 0 w 943368"/>
              <a:gd name="connsiteY1" fmla="*/ 0 h 4667721"/>
              <a:gd name="connsiteX2" fmla="*/ 326841 w 943368"/>
              <a:gd name="connsiteY2" fmla="*/ 98241 h 4667721"/>
              <a:gd name="connsiteX3" fmla="*/ 943368 w 943368"/>
              <a:gd name="connsiteY3" fmla="*/ 4667721 h 4667721"/>
              <a:gd name="connsiteX4" fmla="*/ 661869 w 943368"/>
              <a:gd name="connsiteY4" fmla="*/ 4660165 h 4667721"/>
              <a:gd name="connsiteX0" fmla="*/ 661869 w 943368"/>
              <a:gd name="connsiteY0" fmla="*/ 4660165 h 4667721"/>
              <a:gd name="connsiteX1" fmla="*/ 0 w 943368"/>
              <a:gd name="connsiteY1" fmla="*/ 0 h 4667721"/>
              <a:gd name="connsiteX2" fmla="*/ 304169 w 943368"/>
              <a:gd name="connsiteY2" fmla="*/ 105798 h 4667721"/>
              <a:gd name="connsiteX3" fmla="*/ 943368 w 943368"/>
              <a:gd name="connsiteY3" fmla="*/ 4667721 h 4667721"/>
              <a:gd name="connsiteX4" fmla="*/ 661869 w 943368"/>
              <a:gd name="connsiteY4" fmla="*/ 4660165 h 4667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3368" h="4667721">
                <a:moveTo>
                  <a:pt x="661869" y="4660165"/>
                </a:moveTo>
                <a:lnTo>
                  <a:pt x="0" y="0"/>
                </a:lnTo>
                <a:lnTo>
                  <a:pt x="304169" y="105798"/>
                </a:lnTo>
                <a:lnTo>
                  <a:pt x="943368" y="4667721"/>
                </a:lnTo>
                <a:lnTo>
                  <a:pt x="661869" y="4660165"/>
                </a:lnTo>
                <a:close/>
              </a:path>
            </a:pathLst>
          </a:custGeom>
          <a:solidFill>
            <a:schemeClr val="accent1">
              <a:lumMod val="75000"/>
              <a:alpha val="30000"/>
            </a:schemeClr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Parallelogram 2"/>
          <p:cNvSpPr/>
          <p:nvPr/>
        </p:nvSpPr>
        <p:spPr>
          <a:xfrm>
            <a:off x="2973388" y="1316038"/>
            <a:ext cx="692150" cy="5168900"/>
          </a:xfrm>
          <a:custGeom>
            <a:avLst/>
            <a:gdLst>
              <a:gd name="connsiteX0" fmla="*/ 0 w 1524000"/>
              <a:gd name="connsiteY0" fmla="*/ 2438400 h 2438400"/>
              <a:gd name="connsiteX1" fmla="*/ 381000 w 1524000"/>
              <a:gd name="connsiteY1" fmla="*/ 0 h 2438400"/>
              <a:gd name="connsiteX2" fmla="*/ 1524000 w 1524000"/>
              <a:gd name="connsiteY2" fmla="*/ 0 h 2438400"/>
              <a:gd name="connsiteX3" fmla="*/ 1143000 w 1524000"/>
              <a:gd name="connsiteY3" fmla="*/ 2438400 h 2438400"/>
              <a:gd name="connsiteX4" fmla="*/ 0 w 1524000"/>
              <a:gd name="connsiteY4" fmla="*/ 2438400 h 2438400"/>
              <a:gd name="connsiteX0" fmla="*/ 1069948 w 2593948"/>
              <a:gd name="connsiteY0" fmla="*/ 2438400 h 2438400"/>
              <a:gd name="connsiteX1" fmla="*/ 0 w 2593948"/>
              <a:gd name="connsiteY1" fmla="*/ 430751 h 2438400"/>
              <a:gd name="connsiteX2" fmla="*/ 2593948 w 2593948"/>
              <a:gd name="connsiteY2" fmla="*/ 0 h 2438400"/>
              <a:gd name="connsiteX3" fmla="*/ 2212948 w 2593948"/>
              <a:gd name="connsiteY3" fmla="*/ 2438400 h 2438400"/>
              <a:gd name="connsiteX4" fmla="*/ 1069948 w 2593948"/>
              <a:gd name="connsiteY4" fmla="*/ 2438400 h 2438400"/>
              <a:gd name="connsiteX0" fmla="*/ 661869 w 2593948"/>
              <a:gd name="connsiteY0" fmla="*/ 5090916 h 5090916"/>
              <a:gd name="connsiteX1" fmla="*/ 0 w 2593948"/>
              <a:gd name="connsiteY1" fmla="*/ 430751 h 5090916"/>
              <a:gd name="connsiteX2" fmla="*/ 2593948 w 2593948"/>
              <a:gd name="connsiteY2" fmla="*/ 0 h 5090916"/>
              <a:gd name="connsiteX3" fmla="*/ 2212948 w 2593948"/>
              <a:gd name="connsiteY3" fmla="*/ 2438400 h 5090916"/>
              <a:gd name="connsiteX4" fmla="*/ 661869 w 2593948"/>
              <a:gd name="connsiteY4" fmla="*/ 5090916 h 5090916"/>
              <a:gd name="connsiteX0" fmla="*/ 661869 w 2212948"/>
              <a:gd name="connsiteY0" fmla="*/ 4660165 h 4660165"/>
              <a:gd name="connsiteX1" fmla="*/ 0 w 2212948"/>
              <a:gd name="connsiteY1" fmla="*/ 0 h 4660165"/>
              <a:gd name="connsiteX2" fmla="*/ 326841 w 2212948"/>
              <a:gd name="connsiteY2" fmla="*/ 98241 h 4660165"/>
              <a:gd name="connsiteX3" fmla="*/ 2212948 w 2212948"/>
              <a:gd name="connsiteY3" fmla="*/ 2007649 h 4660165"/>
              <a:gd name="connsiteX4" fmla="*/ 661869 w 2212948"/>
              <a:gd name="connsiteY4" fmla="*/ 4660165 h 4660165"/>
              <a:gd name="connsiteX0" fmla="*/ 661869 w 943368"/>
              <a:gd name="connsiteY0" fmla="*/ 4660165 h 4667721"/>
              <a:gd name="connsiteX1" fmla="*/ 0 w 943368"/>
              <a:gd name="connsiteY1" fmla="*/ 0 h 4667721"/>
              <a:gd name="connsiteX2" fmla="*/ 326841 w 943368"/>
              <a:gd name="connsiteY2" fmla="*/ 98241 h 4667721"/>
              <a:gd name="connsiteX3" fmla="*/ 943368 w 943368"/>
              <a:gd name="connsiteY3" fmla="*/ 4667721 h 4667721"/>
              <a:gd name="connsiteX4" fmla="*/ 661869 w 943368"/>
              <a:gd name="connsiteY4" fmla="*/ 4660165 h 4667721"/>
              <a:gd name="connsiteX0" fmla="*/ 661869 w 943368"/>
              <a:gd name="connsiteY0" fmla="*/ 4660165 h 4667721"/>
              <a:gd name="connsiteX1" fmla="*/ 0 w 943368"/>
              <a:gd name="connsiteY1" fmla="*/ 0 h 4667721"/>
              <a:gd name="connsiteX2" fmla="*/ 304169 w 943368"/>
              <a:gd name="connsiteY2" fmla="*/ 105798 h 4667721"/>
              <a:gd name="connsiteX3" fmla="*/ 943368 w 943368"/>
              <a:gd name="connsiteY3" fmla="*/ 4667721 h 4667721"/>
              <a:gd name="connsiteX4" fmla="*/ 661869 w 943368"/>
              <a:gd name="connsiteY4" fmla="*/ 4660165 h 4667721"/>
              <a:gd name="connsiteX0" fmla="*/ 412487 w 943368"/>
              <a:gd name="connsiteY0" fmla="*/ 5211827 h 5211827"/>
              <a:gd name="connsiteX1" fmla="*/ 0 w 943368"/>
              <a:gd name="connsiteY1" fmla="*/ 0 h 5211827"/>
              <a:gd name="connsiteX2" fmla="*/ 304169 w 943368"/>
              <a:gd name="connsiteY2" fmla="*/ 105798 h 5211827"/>
              <a:gd name="connsiteX3" fmla="*/ 943368 w 943368"/>
              <a:gd name="connsiteY3" fmla="*/ 4667721 h 5211827"/>
              <a:gd name="connsiteX4" fmla="*/ 412487 w 943368"/>
              <a:gd name="connsiteY4" fmla="*/ 5211827 h 5211827"/>
              <a:gd name="connsiteX0" fmla="*/ 412487 w 693986"/>
              <a:gd name="connsiteY0" fmla="*/ 5211827 h 5211827"/>
              <a:gd name="connsiteX1" fmla="*/ 0 w 693986"/>
              <a:gd name="connsiteY1" fmla="*/ 0 h 5211827"/>
              <a:gd name="connsiteX2" fmla="*/ 304169 w 693986"/>
              <a:gd name="connsiteY2" fmla="*/ 105798 h 5211827"/>
              <a:gd name="connsiteX3" fmla="*/ 693986 w 693986"/>
              <a:gd name="connsiteY3" fmla="*/ 5189155 h 5211827"/>
              <a:gd name="connsiteX4" fmla="*/ 412487 w 693986"/>
              <a:gd name="connsiteY4" fmla="*/ 5211827 h 5211827"/>
              <a:gd name="connsiteX0" fmla="*/ 374702 w 693986"/>
              <a:gd name="connsiteY0" fmla="*/ 5189156 h 5189156"/>
              <a:gd name="connsiteX1" fmla="*/ 0 w 693986"/>
              <a:gd name="connsiteY1" fmla="*/ 0 h 5189156"/>
              <a:gd name="connsiteX2" fmla="*/ 304169 w 693986"/>
              <a:gd name="connsiteY2" fmla="*/ 105798 h 5189156"/>
              <a:gd name="connsiteX3" fmla="*/ 693986 w 693986"/>
              <a:gd name="connsiteY3" fmla="*/ 5189155 h 5189156"/>
              <a:gd name="connsiteX4" fmla="*/ 374702 w 693986"/>
              <a:gd name="connsiteY4" fmla="*/ 5189156 h 5189156"/>
              <a:gd name="connsiteX0" fmla="*/ 372321 w 691605"/>
              <a:gd name="connsiteY0" fmla="*/ 5167725 h 5167725"/>
              <a:gd name="connsiteX1" fmla="*/ 0 w 691605"/>
              <a:gd name="connsiteY1" fmla="*/ 0 h 5167725"/>
              <a:gd name="connsiteX2" fmla="*/ 301788 w 691605"/>
              <a:gd name="connsiteY2" fmla="*/ 84367 h 5167725"/>
              <a:gd name="connsiteX3" fmla="*/ 691605 w 691605"/>
              <a:gd name="connsiteY3" fmla="*/ 5167724 h 5167725"/>
              <a:gd name="connsiteX4" fmla="*/ 372321 w 691605"/>
              <a:gd name="connsiteY4" fmla="*/ 5167725 h 5167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605" h="5167725">
                <a:moveTo>
                  <a:pt x="372321" y="5167725"/>
                </a:moveTo>
                <a:lnTo>
                  <a:pt x="0" y="0"/>
                </a:lnTo>
                <a:lnTo>
                  <a:pt x="301788" y="84367"/>
                </a:lnTo>
                <a:lnTo>
                  <a:pt x="691605" y="5167724"/>
                </a:lnTo>
                <a:lnTo>
                  <a:pt x="372321" y="5167725"/>
                </a:lnTo>
                <a:close/>
              </a:path>
            </a:pathLst>
          </a:custGeom>
          <a:solidFill>
            <a:schemeClr val="accent1">
              <a:lumMod val="75000"/>
              <a:alpha val="30000"/>
            </a:schemeClr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Parallelogram 9"/>
          <p:cNvSpPr/>
          <p:nvPr/>
        </p:nvSpPr>
        <p:spPr>
          <a:xfrm>
            <a:off x="1982788" y="1395413"/>
            <a:ext cx="1682750" cy="5067300"/>
          </a:xfrm>
          <a:custGeom>
            <a:avLst/>
            <a:gdLst>
              <a:gd name="connsiteX0" fmla="*/ 0 w 1371600"/>
              <a:gd name="connsiteY0" fmla="*/ 1828800 h 1828800"/>
              <a:gd name="connsiteX1" fmla="*/ 342900 w 1371600"/>
              <a:gd name="connsiteY1" fmla="*/ 0 h 1828800"/>
              <a:gd name="connsiteX2" fmla="*/ 1371600 w 1371600"/>
              <a:gd name="connsiteY2" fmla="*/ 0 h 1828800"/>
              <a:gd name="connsiteX3" fmla="*/ 1028700 w 1371600"/>
              <a:gd name="connsiteY3" fmla="*/ 1828800 h 1828800"/>
              <a:gd name="connsiteX4" fmla="*/ 0 w 1371600"/>
              <a:gd name="connsiteY4" fmla="*/ 1828800 h 1828800"/>
              <a:gd name="connsiteX0" fmla="*/ 2422971 w 3794571"/>
              <a:gd name="connsiteY0" fmla="*/ 1889256 h 1889256"/>
              <a:gd name="connsiteX1" fmla="*/ 0 w 3794571"/>
              <a:gd name="connsiteY1" fmla="*/ 0 h 1889256"/>
              <a:gd name="connsiteX2" fmla="*/ 3794571 w 3794571"/>
              <a:gd name="connsiteY2" fmla="*/ 60456 h 1889256"/>
              <a:gd name="connsiteX3" fmla="*/ 3451671 w 3794571"/>
              <a:gd name="connsiteY3" fmla="*/ 1889256 h 1889256"/>
              <a:gd name="connsiteX4" fmla="*/ 2422971 w 3794571"/>
              <a:gd name="connsiteY4" fmla="*/ 1889256 h 1889256"/>
              <a:gd name="connsiteX0" fmla="*/ 2422971 w 3451671"/>
              <a:gd name="connsiteY0" fmla="*/ 2425805 h 2425805"/>
              <a:gd name="connsiteX1" fmla="*/ 0 w 3451671"/>
              <a:gd name="connsiteY1" fmla="*/ 536549 h 2425805"/>
              <a:gd name="connsiteX2" fmla="*/ 1308310 w 3451671"/>
              <a:gd name="connsiteY2" fmla="*/ 0 h 2425805"/>
              <a:gd name="connsiteX3" fmla="*/ 3451671 w 3451671"/>
              <a:gd name="connsiteY3" fmla="*/ 2425805 h 2425805"/>
              <a:gd name="connsiteX4" fmla="*/ 2422971 w 3451671"/>
              <a:gd name="connsiteY4" fmla="*/ 2425805 h 2425805"/>
              <a:gd name="connsiteX0" fmla="*/ 639513 w 3451671"/>
              <a:gd name="connsiteY0" fmla="*/ 5078320 h 5078320"/>
              <a:gd name="connsiteX1" fmla="*/ 0 w 3451671"/>
              <a:gd name="connsiteY1" fmla="*/ 536549 h 5078320"/>
              <a:gd name="connsiteX2" fmla="*/ 1308310 w 3451671"/>
              <a:gd name="connsiteY2" fmla="*/ 0 h 5078320"/>
              <a:gd name="connsiteX3" fmla="*/ 3451671 w 3451671"/>
              <a:gd name="connsiteY3" fmla="*/ 2425805 h 5078320"/>
              <a:gd name="connsiteX4" fmla="*/ 639513 w 3451671"/>
              <a:gd name="connsiteY4" fmla="*/ 5078320 h 5078320"/>
              <a:gd name="connsiteX0" fmla="*/ 639513 w 1668213"/>
              <a:gd name="connsiteY0" fmla="*/ 5078320 h 5078320"/>
              <a:gd name="connsiteX1" fmla="*/ 0 w 1668213"/>
              <a:gd name="connsiteY1" fmla="*/ 536549 h 5078320"/>
              <a:gd name="connsiteX2" fmla="*/ 1308310 w 1668213"/>
              <a:gd name="connsiteY2" fmla="*/ 0 h 5078320"/>
              <a:gd name="connsiteX3" fmla="*/ 1668213 w 1668213"/>
              <a:gd name="connsiteY3" fmla="*/ 5070763 h 5078320"/>
              <a:gd name="connsiteX4" fmla="*/ 639513 w 1668213"/>
              <a:gd name="connsiteY4" fmla="*/ 5078320 h 5078320"/>
              <a:gd name="connsiteX0" fmla="*/ 653801 w 1682501"/>
              <a:gd name="connsiteY0" fmla="*/ 5078320 h 5078320"/>
              <a:gd name="connsiteX1" fmla="*/ 0 w 1682501"/>
              <a:gd name="connsiteY1" fmla="*/ 529405 h 5078320"/>
              <a:gd name="connsiteX2" fmla="*/ 1322598 w 1682501"/>
              <a:gd name="connsiteY2" fmla="*/ 0 h 5078320"/>
              <a:gd name="connsiteX3" fmla="*/ 1682501 w 1682501"/>
              <a:gd name="connsiteY3" fmla="*/ 5070763 h 5078320"/>
              <a:gd name="connsiteX4" fmla="*/ 653801 w 1682501"/>
              <a:gd name="connsiteY4" fmla="*/ 5078320 h 5078320"/>
              <a:gd name="connsiteX0" fmla="*/ 653801 w 1682501"/>
              <a:gd name="connsiteY0" fmla="*/ 5066414 h 5066414"/>
              <a:gd name="connsiteX1" fmla="*/ 0 w 1682501"/>
              <a:gd name="connsiteY1" fmla="*/ 517499 h 5066414"/>
              <a:gd name="connsiteX2" fmla="*/ 1294023 w 1682501"/>
              <a:gd name="connsiteY2" fmla="*/ 0 h 5066414"/>
              <a:gd name="connsiteX3" fmla="*/ 1682501 w 1682501"/>
              <a:gd name="connsiteY3" fmla="*/ 5058857 h 5066414"/>
              <a:gd name="connsiteX4" fmla="*/ 653801 w 1682501"/>
              <a:gd name="connsiteY4" fmla="*/ 5066414 h 5066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2501" h="5066414">
                <a:moveTo>
                  <a:pt x="653801" y="5066414"/>
                </a:moveTo>
                <a:lnTo>
                  <a:pt x="0" y="517499"/>
                </a:lnTo>
                <a:lnTo>
                  <a:pt x="1294023" y="0"/>
                </a:lnTo>
                <a:lnTo>
                  <a:pt x="1682501" y="5058857"/>
                </a:lnTo>
                <a:lnTo>
                  <a:pt x="653801" y="5066414"/>
                </a:lnTo>
                <a:close/>
              </a:path>
            </a:pathLst>
          </a:custGeom>
          <a:solidFill>
            <a:schemeClr val="accent1">
              <a:lumMod val="75000"/>
              <a:alpha val="3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Parallelogram 10"/>
          <p:cNvSpPr/>
          <p:nvPr/>
        </p:nvSpPr>
        <p:spPr>
          <a:xfrm>
            <a:off x="1674813" y="1316038"/>
            <a:ext cx="1597025" cy="598487"/>
          </a:xfrm>
          <a:custGeom>
            <a:avLst/>
            <a:gdLst>
              <a:gd name="connsiteX0" fmla="*/ 0 w 762000"/>
              <a:gd name="connsiteY0" fmla="*/ 457200 h 457200"/>
              <a:gd name="connsiteX1" fmla="*/ 114300 w 762000"/>
              <a:gd name="connsiteY1" fmla="*/ 0 h 457200"/>
              <a:gd name="connsiteX2" fmla="*/ 762000 w 762000"/>
              <a:gd name="connsiteY2" fmla="*/ 0 h 457200"/>
              <a:gd name="connsiteX3" fmla="*/ 647700 w 762000"/>
              <a:gd name="connsiteY3" fmla="*/ 457200 h 457200"/>
              <a:gd name="connsiteX4" fmla="*/ 0 w 762000"/>
              <a:gd name="connsiteY4" fmla="*/ 457200 h 457200"/>
              <a:gd name="connsiteX0" fmla="*/ 0 w 2250281"/>
              <a:gd name="connsiteY0" fmla="*/ 581025 h 581025"/>
              <a:gd name="connsiteX1" fmla="*/ 114300 w 2250281"/>
              <a:gd name="connsiteY1" fmla="*/ 123825 h 581025"/>
              <a:gd name="connsiteX2" fmla="*/ 2250281 w 2250281"/>
              <a:gd name="connsiteY2" fmla="*/ 0 h 581025"/>
              <a:gd name="connsiteX3" fmla="*/ 647700 w 2250281"/>
              <a:gd name="connsiteY3" fmla="*/ 581025 h 581025"/>
              <a:gd name="connsiteX4" fmla="*/ 0 w 2250281"/>
              <a:gd name="connsiteY4" fmla="*/ 581025 h 581025"/>
              <a:gd name="connsiteX0" fmla="*/ 0 w 2586038"/>
              <a:gd name="connsiteY0" fmla="*/ 661987 h 661987"/>
              <a:gd name="connsiteX1" fmla="*/ 114300 w 2586038"/>
              <a:gd name="connsiteY1" fmla="*/ 204787 h 661987"/>
              <a:gd name="connsiteX2" fmla="*/ 2586038 w 2586038"/>
              <a:gd name="connsiteY2" fmla="*/ 0 h 661987"/>
              <a:gd name="connsiteX3" fmla="*/ 647700 w 2586038"/>
              <a:gd name="connsiteY3" fmla="*/ 661987 h 661987"/>
              <a:gd name="connsiteX4" fmla="*/ 0 w 2586038"/>
              <a:gd name="connsiteY4" fmla="*/ 661987 h 661987"/>
              <a:gd name="connsiteX0" fmla="*/ 0 w 2586038"/>
              <a:gd name="connsiteY0" fmla="*/ 661987 h 661987"/>
              <a:gd name="connsiteX1" fmla="*/ 114300 w 2586038"/>
              <a:gd name="connsiteY1" fmla="*/ 204787 h 661987"/>
              <a:gd name="connsiteX2" fmla="*/ 2586038 w 2586038"/>
              <a:gd name="connsiteY2" fmla="*/ 0 h 661987"/>
              <a:gd name="connsiteX3" fmla="*/ 1302544 w 2586038"/>
              <a:gd name="connsiteY3" fmla="*/ 519112 h 661987"/>
              <a:gd name="connsiteX4" fmla="*/ 0 w 2586038"/>
              <a:gd name="connsiteY4" fmla="*/ 661987 h 661987"/>
              <a:gd name="connsiteX0" fmla="*/ 892968 w 2471738"/>
              <a:gd name="connsiteY0" fmla="*/ 404812 h 519112"/>
              <a:gd name="connsiteX1" fmla="*/ 0 w 2471738"/>
              <a:gd name="connsiteY1" fmla="*/ 204787 h 519112"/>
              <a:gd name="connsiteX2" fmla="*/ 2471738 w 2471738"/>
              <a:gd name="connsiteY2" fmla="*/ 0 h 519112"/>
              <a:gd name="connsiteX3" fmla="*/ 1188244 w 2471738"/>
              <a:gd name="connsiteY3" fmla="*/ 519112 h 519112"/>
              <a:gd name="connsiteX4" fmla="*/ 892968 w 2471738"/>
              <a:gd name="connsiteY4" fmla="*/ 404812 h 519112"/>
              <a:gd name="connsiteX0" fmla="*/ 0 w 1578770"/>
              <a:gd name="connsiteY0" fmla="*/ 483394 h 597694"/>
              <a:gd name="connsiteX1" fmla="*/ 1290638 w 1578770"/>
              <a:gd name="connsiteY1" fmla="*/ 0 h 597694"/>
              <a:gd name="connsiteX2" fmla="*/ 1578770 w 1578770"/>
              <a:gd name="connsiteY2" fmla="*/ 78582 h 597694"/>
              <a:gd name="connsiteX3" fmla="*/ 295276 w 1578770"/>
              <a:gd name="connsiteY3" fmla="*/ 597694 h 597694"/>
              <a:gd name="connsiteX4" fmla="*/ 0 w 1578770"/>
              <a:gd name="connsiteY4" fmla="*/ 483394 h 597694"/>
              <a:gd name="connsiteX0" fmla="*/ 0 w 1597820"/>
              <a:gd name="connsiteY0" fmla="*/ 481013 h 597694"/>
              <a:gd name="connsiteX1" fmla="*/ 1309688 w 1597820"/>
              <a:gd name="connsiteY1" fmla="*/ 0 h 597694"/>
              <a:gd name="connsiteX2" fmla="*/ 1597820 w 1597820"/>
              <a:gd name="connsiteY2" fmla="*/ 78582 h 597694"/>
              <a:gd name="connsiteX3" fmla="*/ 314326 w 1597820"/>
              <a:gd name="connsiteY3" fmla="*/ 597694 h 597694"/>
              <a:gd name="connsiteX4" fmla="*/ 0 w 1597820"/>
              <a:gd name="connsiteY4" fmla="*/ 481013 h 597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820" h="597694">
                <a:moveTo>
                  <a:pt x="0" y="481013"/>
                </a:moveTo>
                <a:lnTo>
                  <a:pt x="1309688" y="0"/>
                </a:lnTo>
                <a:lnTo>
                  <a:pt x="1597820" y="78582"/>
                </a:lnTo>
                <a:lnTo>
                  <a:pt x="314326" y="597694"/>
                </a:lnTo>
                <a:lnTo>
                  <a:pt x="0" y="481013"/>
                </a:lnTo>
                <a:close/>
              </a:path>
            </a:pathLst>
          </a:custGeom>
          <a:solidFill>
            <a:schemeClr val="accent1">
              <a:lumMod val="75000"/>
              <a:alpha val="34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Isosceles Triangle 11"/>
          <p:cNvSpPr/>
          <p:nvPr/>
        </p:nvSpPr>
        <p:spPr>
          <a:xfrm>
            <a:off x="3284538" y="1393825"/>
            <a:ext cx="1935162" cy="5113338"/>
          </a:xfrm>
          <a:custGeom>
            <a:avLst/>
            <a:gdLst>
              <a:gd name="connsiteX0" fmla="*/ 0 w 1981200"/>
              <a:gd name="connsiteY0" fmla="*/ 2819400 h 2819400"/>
              <a:gd name="connsiteX1" fmla="*/ 990600 w 1981200"/>
              <a:gd name="connsiteY1" fmla="*/ 0 h 2819400"/>
              <a:gd name="connsiteX2" fmla="*/ 1981200 w 1981200"/>
              <a:gd name="connsiteY2" fmla="*/ 2819400 h 2819400"/>
              <a:gd name="connsiteX3" fmla="*/ 0 w 1981200"/>
              <a:gd name="connsiteY3" fmla="*/ 2819400 h 2819400"/>
              <a:gd name="connsiteX0" fmla="*/ 1592580 w 3573780"/>
              <a:gd name="connsiteY0" fmla="*/ 3558540 h 3558540"/>
              <a:gd name="connsiteX1" fmla="*/ 0 w 3573780"/>
              <a:gd name="connsiteY1" fmla="*/ 0 h 3558540"/>
              <a:gd name="connsiteX2" fmla="*/ 3573780 w 3573780"/>
              <a:gd name="connsiteY2" fmla="*/ 3558540 h 3558540"/>
              <a:gd name="connsiteX3" fmla="*/ 1592580 w 3573780"/>
              <a:gd name="connsiteY3" fmla="*/ 3558540 h 3558540"/>
              <a:gd name="connsiteX0" fmla="*/ 396240 w 3573780"/>
              <a:gd name="connsiteY0" fmla="*/ 5052060 h 5052060"/>
              <a:gd name="connsiteX1" fmla="*/ 0 w 3573780"/>
              <a:gd name="connsiteY1" fmla="*/ 0 h 5052060"/>
              <a:gd name="connsiteX2" fmla="*/ 3573780 w 3573780"/>
              <a:gd name="connsiteY2" fmla="*/ 3558540 h 5052060"/>
              <a:gd name="connsiteX3" fmla="*/ 396240 w 3573780"/>
              <a:gd name="connsiteY3" fmla="*/ 5052060 h 5052060"/>
              <a:gd name="connsiteX0" fmla="*/ 396240 w 1965960"/>
              <a:gd name="connsiteY0" fmla="*/ 5052060 h 5052060"/>
              <a:gd name="connsiteX1" fmla="*/ 0 w 1965960"/>
              <a:gd name="connsiteY1" fmla="*/ 0 h 5052060"/>
              <a:gd name="connsiteX2" fmla="*/ 1965960 w 1965960"/>
              <a:gd name="connsiteY2" fmla="*/ 5036820 h 5052060"/>
              <a:gd name="connsiteX3" fmla="*/ 396240 w 1965960"/>
              <a:gd name="connsiteY3" fmla="*/ 5052060 h 5052060"/>
              <a:gd name="connsiteX0" fmla="*/ 396240 w 1965960"/>
              <a:gd name="connsiteY0" fmla="*/ 5097780 h 5097780"/>
              <a:gd name="connsiteX1" fmla="*/ 0 w 1965960"/>
              <a:gd name="connsiteY1" fmla="*/ 0 h 5097780"/>
              <a:gd name="connsiteX2" fmla="*/ 1965960 w 1965960"/>
              <a:gd name="connsiteY2" fmla="*/ 5036820 h 5097780"/>
              <a:gd name="connsiteX3" fmla="*/ 396240 w 1965960"/>
              <a:gd name="connsiteY3" fmla="*/ 5097780 h 5097780"/>
              <a:gd name="connsiteX0" fmla="*/ 396240 w 1935480"/>
              <a:gd name="connsiteY0" fmla="*/ 5097780 h 5113020"/>
              <a:gd name="connsiteX1" fmla="*/ 0 w 1935480"/>
              <a:gd name="connsiteY1" fmla="*/ 0 h 5113020"/>
              <a:gd name="connsiteX2" fmla="*/ 1935480 w 1935480"/>
              <a:gd name="connsiteY2" fmla="*/ 5113020 h 5113020"/>
              <a:gd name="connsiteX3" fmla="*/ 396240 w 1935480"/>
              <a:gd name="connsiteY3" fmla="*/ 5097780 h 5113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5480" h="5113020">
                <a:moveTo>
                  <a:pt x="396240" y="5097780"/>
                </a:moveTo>
                <a:lnTo>
                  <a:pt x="0" y="0"/>
                </a:lnTo>
                <a:lnTo>
                  <a:pt x="1935480" y="5113020"/>
                </a:lnTo>
                <a:lnTo>
                  <a:pt x="396240" y="5097780"/>
                </a:lnTo>
                <a:close/>
              </a:path>
            </a:pathLst>
          </a:custGeom>
          <a:solidFill>
            <a:srgbClr val="FFC000">
              <a:alpha val="23000"/>
            </a:srgb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Isosceles Triangle 11"/>
          <p:cNvSpPr/>
          <p:nvPr/>
        </p:nvSpPr>
        <p:spPr>
          <a:xfrm>
            <a:off x="1984375" y="1914525"/>
            <a:ext cx="2162175" cy="5005388"/>
          </a:xfrm>
          <a:custGeom>
            <a:avLst/>
            <a:gdLst>
              <a:gd name="connsiteX0" fmla="*/ 0 w 1981200"/>
              <a:gd name="connsiteY0" fmla="*/ 2819400 h 2819400"/>
              <a:gd name="connsiteX1" fmla="*/ 990600 w 1981200"/>
              <a:gd name="connsiteY1" fmla="*/ 0 h 2819400"/>
              <a:gd name="connsiteX2" fmla="*/ 1981200 w 1981200"/>
              <a:gd name="connsiteY2" fmla="*/ 2819400 h 2819400"/>
              <a:gd name="connsiteX3" fmla="*/ 0 w 1981200"/>
              <a:gd name="connsiteY3" fmla="*/ 2819400 h 2819400"/>
              <a:gd name="connsiteX0" fmla="*/ 1592580 w 3573780"/>
              <a:gd name="connsiteY0" fmla="*/ 3558540 h 3558540"/>
              <a:gd name="connsiteX1" fmla="*/ 0 w 3573780"/>
              <a:gd name="connsiteY1" fmla="*/ 0 h 3558540"/>
              <a:gd name="connsiteX2" fmla="*/ 3573780 w 3573780"/>
              <a:gd name="connsiteY2" fmla="*/ 3558540 h 3558540"/>
              <a:gd name="connsiteX3" fmla="*/ 1592580 w 3573780"/>
              <a:gd name="connsiteY3" fmla="*/ 3558540 h 3558540"/>
              <a:gd name="connsiteX0" fmla="*/ 396240 w 3573780"/>
              <a:gd name="connsiteY0" fmla="*/ 5052060 h 5052060"/>
              <a:gd name="connsiteX1" fmla="*/ 0 w 3573780"/>
              <a:gd name="connsiteY1" fmla="*/ 0 h 5052060"/>
              <a:gd name="connsiteX2" fmla="*/ 3573780 w 3573780"/>
              <a:gd name="connsiteY2" fmla="*/ 3558540 h 5052060"/>
              <a:gd name="connsiteX3" fmla="*/ 396240 w 3573780"/>
              <a:gd name="connsiteY3" fmla="*/ 5052060 h 5052060"/>
              <a:gd name="connsiteX0" fmla="*/ 396240 w 1965960"/>
              <a:gd name="connsiteY0" fmla="*/ 5052060 h 5052060"/>
              <a:gd name="connsiteX1" fmla="*/ 0 w 1965960"/>
              <a:gd name="connsiteY1" fmla="*/ 0 h 5052060"/>
              <a:gd name="connsiteX2" fmla="*/ 1965960 w 1965960"/>
              <a:gd name="connsiteY2" fmla="*/ 5036820 h 5052060"/>
              <a:gd name="connsiteX3" fmla="*/ 396240 w 1965960"/>
              <a:gd name="connsiteY3" fmla="*/ 5052060 h 5052060"/>
              <a:gd name="connsiteX0" fmla="*/ 396240 w 1965960"/>
              <a:gd name="connsiteY0" fmla="*/ 5097780 h 5097780"/>
              <a:gd name="connsiteX1" fmla="*/ 0 w 1965960"/>
              <a:gd name="connsiteY1" fmla="*/ 0 h 5097780"/>
              <a:gd name="connsiteX2" fmla="*/ 1965960 w 1965960"/>
              <a:gd name="connsiteY2" fmla="*/ 5036820 h 5097780"/>
              <a:gd name="connsiteX3" fmla="*/ 396240 w 1965960"/>
              <a:gd name="connsiteY3" fmla="*/ 5097780 h 5097780"/>
              <a:gd name="connsiteX0" fmla="*/ 396240 w 1935480"/>
              <a:gd name="connsiteY0" fmla="*/ 5097780 h 5113020"/>
              <a:gd name="connsiteX1" fmla="*/ 0 w 1935480"/>
              <a:gd name="connsiteY1" fmla="*/ 0 h 5113020"/>
              <a:gd name="connsiteX2" fmla="*/ 1935480 w 1935480"/>
              <a:gd name="connsiteY2" fmla="*/ 5113020 h 5113020"/>
              <a:gd name="connsiteX3" fmla="*/ 396240 w 1935480"/>
              <a:gd name="connsiteY3" fmla="*/ 5097780 h 5113020"/>
              <a:gd name="connsiteX0" fmla="*/ 439102 w 1978342"/>
              <a:gd name="connsiteY0" fmla="*/ 5097780 h 5113020"/>
              <a:gd name="connsiteX1" fmla="*/ 0 w 1978342"/>
              <a:gd name="connsiteY1" fmla="*/ 0 h 5113020"/>
              <a:gd name="connsiteX2" fmla="*/ 1978342 w 1978342"/>
              <a:gd name="connsiteY2" fmla="*/ 5113020 h 5113020"/>
              <a:gd name="connsiteX3" fmla="*/ 439102 w 1978342"/>
              <a:gd name="connsiteY3" fmla="*/ 5097780 h 5113020"/>
              <a:gd name="connsiteX0" fmla="*/ 629602 w 1978342"/>
              <a:gd name="connsiteY0" fmla="*/ 4545330 h 5113020"/>
              <a:gd name="connsiteX1" fmla="*/ 0 w 1978342"/>
              <a:gd name="connsiteY1" fmla="*/ 0 h 5113020"/>
              <a:gd name="connsiteX2" fmla="*/ 1978342 w 1978342"/>
              <a:gd name="connsiteY2" fmla="*/ 5113020 h 5113020"/>
              <a:gd name="connsiteX3" fmla="*/ 629602 w 1978342"/>
              <a:gd name="connsiteY3" fmla="*/ 4545330 h 5113020"/>
              <a:gd name="connsiteX0" fmla="*/ 629602 w 1914842"/>
              <a:gd name="connsiteY0" fmla="*/ 4545330 h 5049520"/>
              <a:gd name="connsiteX1" fmla="*/ 0 w 1914842"/>
              <a:gd name="connsiteY1" fmla="*/ 0 h 5049520"/>
              <a:gd name="connsiteX2" fmla="*/ 1914842 w 1914842"/>
              <a:gd name="connsiteY2" fmla="*/ 5049520 h 5049520"/>
              <a:gd name="connsiteX3" fmla="*/ 629602 w 1914842"/>
              <a:gd name="connsiteY3" fmla="*/ 4545330 h 5049520"/>
              <a:gd name="connsiteX0" fmla="*/ 629602 w 2162492"/>
              <a:gd name="connsiteY0" fmla="*/ 4545330 h 5005070"/>
              <a:gd name="connsiteX1" fmla="*/ 0 w 2162492"/>
              <a:gd name="connsiteY1" fmla="*/ 0 h 5005070"/>
              <a:gd name="connsiteX2" fmla="*/ 2162492 w 2162492"/>
              <a:gd name="connsiteY2" fmla="*/ 5005070 h 5005070"/>
              <a:gd name="connsiteX3" fmla="*/ 629602 w 2162492"/>
              <a:gd name="connsiteY3" fmla="*/ 4545330 h 5005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2492" h="5005070">
                <a:moveTo>
                  <a:pt x="629602" y="4545330"/>
                </a:moveTo>
                <a:lnTo>
                  <a:pt x="0" y="0"/>
                </a:lnTo>
                <a:lnTo>
                  <a:pt x="2162492" y="5005070"/>
                </a:lnTo>
                <a:lnTo>
                  <a:pt x="629602" y="4545330"/>
                </a:lnTo>
                <a:close/>
              </a:path>
            </a:pathLst>
          </a:custGeom>
          <a:solidFill>
            <a:srgbClr val="FFC000">
              <a:alpha val="23000"/>
            </a:srgb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Parallelogram 13"/>
          <p:cNvSpPr/>
          <p:nvPr/>
        </p:nvSpPr>
        <p:spPr>
          <a:xfrm>
            <a:off x="1990725" y="1390650"/>
            <a:ext cx="3248025" cy="5543550"/>
          </a:xfrm>
          <a:custGeom>
            <a:avLst/>
            <a:gdLst>
              <a:gd name="connsiteX0" fmla="*/ 0 w 2286000"/>
              <a:gd name="connsiteY0" fmla="*/ 2819400 h 2819400"/>
              <a:gd name="connsiteX1" fmla="*/ 571500 w 2286000"/>
              <a:gd name="connsiteY1" fmla="*/ 0 h 2819400"/>
              <a:gd name="connsiteX2" fmla="*/ 2286000 w 2286000"/>
              <a:gd name="connsiteY2" fmla="*/ 0 h 2819400"/>
              <a:gd name="connsiteX3" fmla="*/ 1714500 w 2286000"/>
              <a:gd name="connsiteY3" fmla="*/ 2819400 h 2819400"/>
              <a:gd name="connsiteX4" fmla="*/ 0 w 2286000"/>
              <a:gd name="connsiteY4" fmla="*/ 2819400 h 2819400"/>
              <a:gd name="connsiteX0" fmla="*/ 2276475 w 4562475"/>
              <a:gd name="connsiteY0" fmla="*/ 2819400 h 2819400"/>
              <a:gd name="connsiteX1" fmla="*/ 0 w 4562475"/>
              <a:gd name="connsiteY1" fmla="*/ 1085850 h 2819400"/>
              <a:gd name="connsiteX2" fmla="*/ 4562475 w 4562475"/>
              <a:gd name="connsiteY2" fmla="*/ 0 h 2819400"/>
              <a:gd name="connsiteX3" fmla="*/ 3990975 w 4562475"/>
              <a:gd name="connsiteY3" fmla="*/ 2819400 h 2819400"/>
              <a:gd name="connsiteX4" fmla="*/ 2276475 w 4562475"/>
              <a:gd name="connsiteY4" fmla="*/ 2819400 h 2819400"/>
              <a:gd name="connsiteX0" fmla="*/ 2276475 w 3990975"/>
              <a:gd name="connsiteY0" fmla="*/ 2266950 h 2266950"/>
              <a:gd name="connsiteX1" fmla="*/ 0 w 3990975"/>
              <a:gd name="connsiteY1" fmla="*/ 533400 h 2266950"/>
              <a:gd name="connsiteX2" fmla="*/ 1285875 w 3990975"/>
              <a:gd name="connsiteY2" fmla="*/ 0 h 2266950"/>
              <a:gd name="connsiteX3" fmla="*/ 3990975 w 3990975"/>
              <a:gd name="connsiteY3" fmla="*/ 2266950 h 2266950"/>
              <a:gd name="connsiteX4" fmla="*/ 2276475 w 3990975"/>
              <a:gd name="connsiteY4" fmla="*/ 2266950 h 2266950"/>
              <a:gd name="connsiteX0" fmla="*/ 2171700 w 3990975"/>
              <a:gd name="connsiteY0" fmla="*/ 5543550 h 5543550"/>
              <a:gd name="connsiteX1" fmla="*/ 0 w 3990975"/>
              <a:gd name="connsiteY1" fmla="*/ 533400 h 5543550"/>
              <a:gd name="connsiteX2" fmla="*/ 1285875 w 3990975"/>
              <a:gd name="connsiteY2" fmla="*/ 0 h 5543550"/>
              <a:gd name="connsiteX3" fmla="*/ 3990975 w 3990975"/>
              <a:gd name="connsiteY3" fmla="*/ 2266950 h 5543550"/>
              <a:gd name="connsiteX4" fmla="*/ 2171700 w 3990975"/>
              <a:gd name="connsiteY4" fmla="*/ 5543550 h 5543550"/>
              <a:gd name="connsiteX0" fmla="*/ 2171700 w 3248025"/>
              <a:gd name="connsiteY0" fmla="*/ 5543550 h 5543550"/>
              <a:gd name="connsiteX1" fmla="*/ 0 w 3248025"/>
              <a:gd name="connsiteY1" fmla="*/ 533400 h 5543550"/>
              <a:gd name="connsiteX2" fmla="*/ 1285875 w 3248025"/>
              <a:gd name="connsiteY2" fmla="*/ 0 h 5543550"/>
              <a:gd name="connsiteX3" fmla="*/ 3248025 w 3248025"/>
              <a:gd name="connsiteY3" fmla="*/ 5105400 h 5543550"/>
              <a:gd name="connsiteX4" fmla="*/ 2171700 w 3248025"/>
              <a:gd name="connsiteY4" fmla="*/ 5543550 h 554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48025" h="5543550">
                <a:moveTo>
                  <a:pt x="2171700" y="5543550"/>
                </a:moveTo>
                <a:lnTo>
                  <a:pt x="0" y="533400"/>
                </a:lnTo>
                <a:lnTo>
                  <a:pt x="1285875" y="0"/>
                </a:lnTo>
                <a:lnTo>
                  <a:pt x="3248025" y="5105400"/>
                </a:lnTo>
                <a:lnTo>
                  <a:pt x="2171700" y="5543550"/>
                </a:lnTo>
                <a:close/>
              </a:path>
            </a:pathLst>
          </a:custGeom>
          <a:solidFill>
            <a:srgbClr val="FFC000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-1219200" y="6462713"/>
            <a:ext cx="11887200" cy="1309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4"/>
          <p:cNvSpPr>
            <a:spLocks noChangeArrowheads="1"/>
          </p:cNvSpPr>
          <p:nvPr/>
        </p:nvSpPr>
        <p:spPr bwMode="auto">
          <a:xfrm>
            <a:off x="3810000" y="1447800"/>
            <a:ext cx="76200" cy="762000"/>
          </a:xfrm>
          <a:prstGeom prst="rect">
            <a:avLst/>
          </a:prstGeom>
          <a:solidFill>
            <a:srgbClr val="FFFF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79875" name="Rectangle 5"/>
          <p:cNvSpPr>
            <a:spLocks noChangeArrowheads="1"/>
          </p:cNvSpPr>
          <p:nvPr/>
        </p:nvSpPr>
        <p:spPr bwMode="auto">
          <a:xfrm>
            <a:off x="3810000" y="2209800"/>
            <a:ext cx="76200" cy="762000"/>
          </a:xfrm>
          <a:prstGeom prst="rect">
            <a:avLst/>
          </a:prstGeom>
          <a:solidFill>
            <a:srgbClr val="FFFF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79876" name="Rectangle 6"/>
          <p:cNvSpPr>
            <a:spLocks noChangeArrowheads="1"/>
          </p:cNvSpPr>
          <p:nvPr/>
        </p:nvSpPr>
        <p:spPr bwMode="auto">
          <a:xfrm>
            <a:off x="3810000" y="2971800"/>
            <a:ext cx="76200" cy="762000"/>
          </a:xfrm>
          <a:prstGeom prst="rect">
            <a:avLst/>
          </a:prstGeom>
          <a:solidFill>
            <a:srgbClr val="FFFF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79877" name="Rectangle 7"/>
          <p:cNvSpPr>
            <a:spLocks noChangeArrowheads="1"/>
          </p:cNvSpPr>
          <p:nvPr/>
        </p:nvSpPr>
        <p:spPr bwMode="auto">
          <a:xfrm>
            <a:off x="3810000" y="3733800"/>
            <a:ext cx="76200" cy="762000"/>
          </a:xfrm>
          <a:prstGeom prst="rect">
            <a:avLst/>
          </a:prstGeom>
          <a:solidFill>
            <a:srgbClr val="FFFF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79878" name="Rectangle 8"/>
          <p:cNvSpPr>
            <a:spLocks noChangeArrowheads="1"/>
          </p:cNvSpPr>
          <p:nvPr/>
        </p:nvSpPr>
        <p:spPr bwMode="auto">
          <a:xfrm>
            <a:off x="3810000" y="4495800"/>
            <a:ext cx="76200" cy="762000"/>
          </a:xfrm>
          <a:prstGeom prst="rect">
            <a:avLst/>
          </a:prstGeom>
          <a:solidFill>
            <a:srgbClr val="FFFF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79879" name="Rectangle 9"/>
          <p:cNvSpPr>
            <a:spLocks noChangeArrowheads="1"/>
          </p:cNvSpPr>
          <p:nvPr/>
        </p:nvSpPr>
        <p:spPr bwMode="auto">
          <a:xfrm>
            <a:off x="3810000" y="5257800"/>
            <a:ext cx="76200" cy="762000"/>
          </a:xfrm>
          <a:prstGeom prst="rect">
            <a:avLst/>
          </a:prstGeom>
          <a:solidFill>
            <a:srgbClr val="FFFF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79880" name="Rectangle 10"/>
          <p:cNvSpPr>
            <a:spLocks noChangeArrowheads="1"/>
          </p:cNvSpPr>
          <p:nvPr/>
        </p:nvSpPr>
        <p:spPr bwMode="auto">
          <a:xfrm>
            <a:off x="3810000" y="685800"/>
            <a:ext cx="76200" cy="762000"/>
          </a:xfrm>
          <a:prstGeom prst="rect">
            <a:avLst/>
          </a:prstGeom>
          <a:solidFill>
            <a:srgbClr val="FFFF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79881" name="Rectangle 11"/>
          <p:cNvSpPr>
            <a:spLocks noChangeArrowheads="1"/>
          </p:cNvSpPr>
          <p:nvPr/>
        </p:nvSpPr>
        <p:spPr bwMode="auto">
          <a:xfrm>
            <a:off x="3886200" y="685800"/>
            <a:ext cx="5181600" cy="5334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79882" name="Line 12"/>
          <p:cNvSpPr>
            <a:spLocks noChangeShapeType="1"/>
          </p:cNvSpPr>
          <p:nvPr/>
        </p:nvSpPr>
        <p:spPr bwMode="auto">
          <a:xfrm flipH="1">
            <a:off x="990600" y="6019800"/>
            <a:ext cx="2590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883" name="Line 13"/>
          <p:cNvSpPr>
            <a:spLocks noChangeShapeType="1"/>
          </p:cNvSpPr>
          <p:nvPr/>
        </p:nvSpPr>
        <p:spPr bwMode="auto">
          <a:xfrm flipV="1">
            <a:off x="3886200" y="685800"/>
            <a:ext cx="2895600" cy="53340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884" name="Line 14"/>
          <p:cNvSpPr>
            <a:spLocks noChangeShapeType="1"/>
          </p:cNvSpPr>
          <p:nvPr/>
        </p:nvSpPr>
        <p:spPr bwMode="auto">
          <a:xfrm>
            <a:off x="3886200" y="1066800"/>
            <a:ext cx="4114800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885" name="Line 15"/>
          <p:cNvSpPr>
            <a:spLocks noChangeShapeType="1"/>
          </p:cNvSpPr>
          <p:nvPr/>
        </p:nvSpPr>
        <p:spPr bwMode="auto">
          <a:xfrm>
            <a:off x="3886200" y="1828800"/>
            <a:ext cx="4114800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886" name="Line 16"/>
          <p:cNvSpPr>
            <a:spLocks noChangeShapeType="1"/>
          </p:cNvSpPr>
          <p:nvPr/>
        </p:nvSpPr>
        <p:spPr bwMode="auto">
          <a:xfrm>
            <a:off x="3886200" y="2590800"/>
            <a:ext cx="4114800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887" name="Line 17"/>
          <p:cNvSpPr>
            <a:spLocks noChangeShapeType="1"/>
          </p:cNvSpPr>
          <p:nvPr/>
        </p:nvSpPr>
        <p:spPr bwMode="auto">
          <a:xfrm>
            <a:off x="3886200" y="3352800"/>
            <a:ext cx="4114800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888" name="Line 18"/>
          <p:cNvSpPr>
            <a:spLocks noChangeShapeType="1"/>
          </p:cNvSpPr>
          <p:nvPr/>
        </p:nvSpPr>
        <p:spPr bwMode="auto">
          <a:xfrm>
            <a:off x="3886200" y="4114800"/>
            <a:ext cx="4114800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889" name="Line 19"/>
          <p:cNvSpPr>
            <a:spLocks noChangeShapeType="1"/>
          </p:cNvSpPr>
          <p:nvPr/>
        </p:nvSpPr>
        <p:spPr bwMode="auto">
          <a:xfrm>
            <a:off x="3886200" y="5638800"/>
            <a:ext cx="4114800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890" name="Line 20"/>
          <p:cNvSpPr>
            <a:spLocks noChangeShapeType="1"/>
          </p:cNvSpPr>
          <p:nvPr/>
        </p:nvSpPr>
        <p:spPr bwMode="auto">
          <a:xfrm>
            <a:off x="3886200" y="4876800"/>
            <a:ext cx="4114800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891" name="Text Box 21"/>
          <p:cNvSpPr txBox="1">
            <a:spLocks noChangeArrowheads="1"/>
          </p:cNvSpPr>
          <p:nvPr/>
        </p:nvSpPr>
        <p:spPr bwMode="auto">
          <a:xfrm>
            <a:off x="4114800" y="5638800"/>
            <a:ext cx="8683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/>
              <a:t>45 + </a:t>
            </a:r>
            <a:r>
              <a:rPr lang="en-US" altLang="en-US" sz="1600">
                <a:latin typeface="Symbol" panose="05050102010706020507" pitchFamily="18" charset="2"/>
              </a:rPr>
              <a:t>f</a:t>
            </a:r>
            <a:r>
              <a:rPr lang="en-US" altLang="en-US" sz="1600"/>
              <a:t>/2</a:t>
            </a:r>
          </a:p>
        </p:txBody>
      </p:sp>
      <p:sp>
        <p:nvSpPr>
          <p:cNvPr id="79892" name="Freeform 22"/>
          <p:cNvSpPr>
            <a:spLocks/>
          </p:cNvSpPr>
          <p:nvPr/>
        </p:nvSpPr>
        <p:spPr bwMode="auto">
          <a:xfrm>
            <a:off x="4019550" y="5776913"/>
            <a:ext cx="157163" cy="238125"/>
          </a:xfrm>
          <a:custGeom>
            <a:avLst/>
            <a:gdLst>
              <a:gd name="T0" fmla="*/ 0 w 99"/>
              <a:gd name="T1" fmla="*/ 0 h 150"/>
              <a:gd name="T2" fmla="*/ 2147483646 w 99"/>
              <a:gd name="T3" fmla="*/ 2147483646 h 150"/>
              <a:gd name="T4" fmla="*/ 0 60000 65536"/>
              <a:gd name="T5" fmla="*/ 0 60000 65536"/>
              <a:gd name="T6" fmla="*/ 0 w 99"/>
              <a:gd name="T7" fmla="*/ 0 h 150"/>
              <a:gd name="T8" fmla="*/ 99 w 99"/>
              <a:gd name="T9" fmla="*/ 150 h 15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99" h="150">
                <a:moveTo>
                  <a:pt x="0" y="0"/>
                </a:moveTo>
                <a:cubicBezTo>
                  <a:pt x="96" y="39"/>
                  <a:pt x="99" y="84"/>
                  <a:pt x="96" y="15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893" name="Line 23"/>
          <p:cNvSpPr>
            <a:spLocks noChangeShapeType="1"/>
          </p:cNvSpPr>
          <p:nvPr/>
        </p:nvSpPr>
        <p:spPr bwMode="auto">
          <a:xfrm>
            <a:off x="6577013" y="1233488"/>
            <a:ext cx="14049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894" name="Line 24"/>
          <p:cNvSpPr>
            <a:spLocks noChangeShapeType="1"/>
          </p:cNvSpPr>
          <p:nvPr/>
        </p:nvSpPr>
        <p:spPr bwMode="auto">
          <a:xfrm>
            <a:off x="6581775" y="1062038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895" name="Line 25"/>
          <p:cNvSpPr>
            <a:spLocks noChangeShapeType="1"/>
          </p:cNvSpPr>
          <p:nvPr/>
        </p:nvSpPr>
        <p:spPr bwMode="auto">
          <a:xfrm>
            <a:off x="7996238" y="10668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896" name="Line 26"/>
          <p:cNvSpPr>
            <a:spLocks noChangeShapeType="1"/>
          </p:cNvSpPr>
          <p:nvPr/>
        </p:nvSpPr>
        <p:spPr bwMode="auto">
          <a:xfrm>
            <a:off x="3900488" y="1228725"/>
            <a:ext cx="26860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897" name="Text Box 28"/>
          <p:cNvSpPr txBox="1">
            <a:spLocks noChangeArrowheads="1"/>
          </p:cNvSpPr>
          <p:nvPr/>
        </p:nvSpPr>
        <p:spPr bwMode="auto">
          <a:xfrm>
            <a:off x="4219575" y="1166813"/>
            <a:ext cx="1423988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/>
              <a:t>L</a:t>
            </a:r>
            <a:r>
              <a:rPr lang="en-US" altLang="en-US" sz="1100" baseline="-25000"/>
              <a:t>R1 </a:t>
            </a:r>
            <a:r>
              <a:rPr lang="en-US" altLang="en-US" sz="1100"/>
              <a:t>= Rankine Length</a:t>
            </a:r>
          </a:p>
        </p:txBody>
      </p:sp>
      <p:sp>
        <p:nvSpPr>
          <p:cNvPr id="79898" name="Line 23"/>
          <p:cNvSpPr>
            <a:spLocks noChangeShapeType="1"/>
          </p:cNvSpPr>
          <p:nvPr/>
        </p:nvSpPr>
        <p:spPr bwMode="auto">
          <a:xfrm flipV="1">
            <a:off x="4937125" y="4357688"/>
            <a:ext cx="302895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899" name="Line 24"/>
          <p:cNvSpPr>
            <a:spLocks noChangeShapeType="1"/>
          </p:cNvSpPr>
          <p:nvPr/>
        </p:nvSpPr>
        <p:spPr bwMode="auto">
          <a:xfrm>
            <a:off x="4935538" y="4156075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900" name="Line 25"/>
          <p:cNvSpPr>
            <a:spLocks noChangeShapeType="1"/>
          </p:cNvSpPr>
          <p:nvPr/>
        </p:nvSpPr>
        <p:spPr bwMode="auto">
          <a:xfrm>
            <a:off x="7980363" y="41910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901" name="Line 26"/>
          <p:cNvSpPr>
            <a:spLocks noChangeShapeType="1"/>
          </p:cNvSpPr>
          <p:nvPr/>
        </p:nvSpPr>
        <p:spPr bwMode="auto">
          <a:xfrm flipV="1">
            <a:off x="3892550" y="4351338"/>
            <a:ext cx="1052513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902" name="Text Box 27"/>
          <p:cNvSpPr txBox="1">
            <a:spLocks noChangeArrowheads="1"/>
          </p:cNvSpPr>
          <p:nvPr/>
        </p:nvSpPr>
        <p:spPr bwMode="auto">
          <a:xfrm>
            <a:off x="6102350" y="4338638"/>
            <a:ext cx="4048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L</a:t>
            </a:r>
            <a:r>
              <a:rPr lang="en-US" altLang="en-US" sz="1400" baseline="-25000"/>
              <a:t>e5</a:t>
            </a:r>
          </a:p>
        </p:txBody>
      </p:sp>
      <p:sp>
        <p:nvSpPr>
          <p:cNvPr id="79903" name="Text Box 28"/>
          <p:cNvSpPr txBox="1">
            <a:spLocks noChangeArrowheads="1"/>
          </p:cNvSpPr>
          <p:nvPr/>
        </p:nvSpPr>
        <p:spPr bwMode="auto">
          <a:xfrm>
            <a:off x="4073525" y="4338638"/>
            <a:ext cx="4333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L</a:t>
            </a:r>
            <a:r>
              <a:rPr lang="en-US" altLang="en-US" sz="1400" baseline="-25000"/>
              <a:t>R5</a:t>
            </a:r>
          </a:p>
        </p:txBody>
      </p:sp>
      <p:sp>
        <p:nvSpPr>
          <p:cNvPr id="79904" name="TextBox 38"/>
          <p:cNvSpPr txBox="1">
            <a:spLocks noChangeArrowheads="1"/>
          </p:cNvSpPr>
          <p:nvPr/>
        </p:nvSpPr>
        <p:spPr bwMode="auto">
          <a:xfrm>
            <a:off x="2873375" y="762000"/>
            <a:ext cx="7953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F0000"/>
                </a:solidFill>
              </a:rPr>
              <a:t>Panel 1</a:t>
            </a:r>
          </a:p>
        </p:txBody>
      </p:sp>
      <p:sp>
        <p:nvSpPr>
          <p:cNvPr id="40" name="Freeform 39"/>
          <p:cNvSpPr/>
          <p:nvPr/>
        </p:nvSpPr>
        <p:spPr>
          <a:xfrm>
            <a:off x="3146425" y="1066800"/>
            <a:ext cx="647700" cy="187325"/>
          </a:xfrm>
          <a:custGeom>
            <a:avLst/>
            <a:gdLst>
              <a:gd name="connsiteX0" fmla="*/ 59690 w 646430"/>
              <a:gd name="connsiteY0" fmla="*/ 0 h 187960"/>
              <a:gd name="connsiteX1" fmla="*/ 97790 w 646430"/>
              <a:gd name="connsiteY1" fmla="*/ 160020 h 187960"/>
              <a:gd name="connsiteX2" fmla="*/ 646430 w 646430"/>
              <a:gd name="connsiteY2" fmla="*/ 167640 h 187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46430" h="187960">
                <a:moveTo>
                  <a:pt x="59690" y="0"/>
                </a:moveTo>
                <a:cubicBezTo>
                  <a:pt x="29845" y="66040"/>
                  <a:pt x="0" y="132080"/>
                  <a:pt x="97790" y="160020"/>
                </a:cubicBezTo>
                <a:cubicBezTo>
                  <a:pt x="195580" y="187960"/>
                  <a:pt x="421005" y="177800"/>
                  <a:pt x="646430" y="167640"/>
                </a:cubicBezTo>
              </a:path>
            </a:pathLst>
          </a:cu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9906" name="TextBox 40"/>
          <p:cNvSpPr txBox="1">
            <a:spLocks noChangeArrowheads="1"/>
          </p:cNvSpPr>
          <p:nvPr/>
        </p:nvSpPr>
        <p:spPr bwMode="auto">
          <a:xfrm>
            <a:off x="2873375" y="1539875"/>
            <a:ext cx="79533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F0000"/>
                </a:solidFill>
              </a:rPr>
              <a:t>Panel 2</a:t>
            </a:r>
          </a:p>
        </p:txBody>
      </p:sp>
      <p:sp>
        <p:nvSpPr>
          <p:cNvPr id="79907" name="TextBox 41"/>
          <p:cNvSpPr txBox="1">
            <a:spLocks noChangeArrowheads="1"/>
          </p:cNvSpPr>
          <p:nvPr/>
        </p:nvSpPr>
        <p:spPr bwMode="auto">
          <a:xfrm>
            <a:off x="2873375" y="2319338"/>
            <a:ext cx="7953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F0000"/>
                </a:solidFill>
              </a:rPr>
              <a:t>Panel 3</a:t>
            </a:r>
          </a:p>
        </p:txBody>
      </p:sp>
      <p:sp>
        <p:nvSpPr>
          <p:cNvPr id="79908" name="TextBox 42"/>
          <p:cNvSpPr txBox="1">
            <a:spLocks noChangeArrowheads="1"/>
          </p:cNvSpPr>
          <p:nvPr/>
        </p:nvSpPr>
        <p:spPr bwMode="auto">
          <a:xfrm>
            <a:off x="2873375" y="3097213"/>
            <a:ext cx="7953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F0000"/>
                </a:solidFill>
              </a:rPr>
              <a:t>Panel 4</a:t>
            </a:r>
          </a:p>
        </p:txBody>
      </p:sp>
      <p:sp>
        <p:nvSpPr>
          <p:cNvPr id="79909" name="TextBox 43"/>
          <p:cNvSpPr txBox="1">
            <a:spLocks noChangeArrowheads="1"/>
          </p:cNvSpPr>
          <p:nvPr/>
        </p:nvSpPr>
        <p:spPr bwMode="auto">
          <a:xfrm>
            <a:off x="2873375" y="3876675"/>
            <a:ext cx="7953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F0000"/>
                </a:solidFill>
              </a:rPr>
              <a:t>Panel 5</a:t>
            </a:r>
          </a:p>
        </p:txBody>
      </p:sp>
      <p:sp>
        <p:nvSpPr>
          <p:cNvPr id="79910" name="TextBox 44"/>
          <p:cNvSpPr txBox="1">
            <a:spLocks noChangeArrowheads="1"/>
          </p:cNvSpPr>
          <p:nvPr/>
        </p:nvSpPr>
        <p:spPr bwMode="auto">
          <a:xfrm>
            <a:off x="2873375" y="4654550"/>
            <a:ext cx="7953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F0000"/>
                </a:solidFill>
              </a:rPr>
              <a:t>Panel 6</a:t>
            </a:r>
          </a:p>
        </p:txBody>
      </p:sp>
      <p:sp>
        <p:nvSpPr>
          <p:cNvPr id="79911" name="TextBox 45"/>
          <p:cNvSpPr txBox="1">
            <a:spLocks noChangeArrowheads="1"/>
          </p:cNvSpPr>
          <p:nvPr/>
        </p:nvSpPr>
        <p:spPr bwMode="auto">
          <a:xfrm>
            <a:off x="2873375" y="5432425"/>
            <a:ext cx="79533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F0000"/>
                </a:solidFill>
              </a:rPr>
              <a:t>Panel 7</a:t>
            </a:r>
          </a:p>
        </p:txBody>
      </p:sp>
      <p:sp>
        <p:nvSpPr>
          <p:cNvPr id="79912" name="Text Box 28"/>
          <p:cNvSpPr txBox="1">
            <a:spLocks noChangeArrowheads="1"/>
          </p:cNvSpPr>
          <p:nvPr/>
        </p:nvSpPr>
        <p:spPr bwMode="auto">
          <a:xfrm>
            <a:off x="76200" y="914400"/>
            <a:ext cx="609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altLang="en-US" sz="1400" baseline="-25000">
                <a:latin typeface="Arial" panose="020B0604020202020204" pitchFamily="34" charset="0"/>
                <a:cs typeface="Arial" panose="020B0604020202020204" pitchFamily="34" charset="0"/>
              </a:rPr>
              <a:t>R1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altLang="en-US" sz="1400" baseline="-25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49" name="Straight Connector 48"/>
          <p:cNvCxnSpPr>
            <a:stCxn id="79880" idx="0"/>
          </p:cNvCxnSpPr>
          <p:nvPr/>
        </p:nvCxnSpPr>
        <p:spPr>
          <a:xfrm rot="16200000" flipV="1">
            <a:off x="3143250" y="-19050"/>
            <a:ext cx="0" cy="1409700"/>
          </a:xfrm>
          <a:prstGeom prst="line">
            <a:avLst/>
          </a:prstGeom>
          <a:ln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rot="5400000" flipH="1" flipV="1">
            <a:off x="153194" y="3352006"/>
            <a:ext cx="5334000" cy="1588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915" name="TextBox 53"/>
          <p:cNvSpPr txBox="1">
            <a:spLocks noChangeArrowheads="1"/>
          </p:cNvSpPr>
          <p:nvPr/>
        </p:nvSpPr>
        <p:spPr bwMode="auto">
          <a:xfrm>
            <a:off x="2362200" y="2819400"/>
            <a:ext cx="4079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H</a:t>
            </a:r>
          </a:p>
        </p:txBody>
      </p:sp>
      <p:cxnSp>
        <p:nvCxnSpPr>
          <p:cNvPr id="56" name="Straight Connector 55"/>
          <p:cNvCxnSpPr/>
          <p:nvPr/>
        </p:nvCxnSpPr>
        <p:spPr>
          <a:xfrm rot="10800000">
            <a:off x="3886200" y="1447800"/>
            <a:ext cx="51054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rot="10800000">
            <a:off x="3810000" y="2209800"/>
            <a:ext cx="51054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rot="10800000">
            <a:off x="3886200" y="2971800"/>
            <a:ext cx="51054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rot="10800000">
            <a:off x="3886200" y="3733800"/>
            <a:ext cx="51054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rot="10800000">
            <a:off x="3810000" y="4495800"/>
            <a:ext cx="51054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rot="10800000">
            <a:off x="3810000" y="5257800"/>
            <a:ext cx="51054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Freeform 62"/>
          <p:cNvSpPr/>
          <p:nvPr/>
        </p:nvSpPr>
        <p:spPr>
          <a:xfrm>
            <a:off x="5432425" y="396875"/>
            <a:ext cx="511175" cy="669925"/>
          </a:xfrm>
          <a:custGeom>
            <a:avLst/>
            <a:gdLst>
              <a:gd name="connsiteX0" fmla="*/ 580390 w 594360"/>
              <a:gd name="connsiteY0" fmla="*/ 72390 h 742950"/>
              <a:gd name="connsiteX1" fmla="*/ 511810 w 594360"/>
              <a:gd name="connsiteY1" fmla="*/ 72390 h 742950"/>
              <a:gd name="connsiteX2" fmla="*/ 85090 w 594360"/>
              <a:gd name="connsiteY2" fmla="*/ 506730 h 742950"/>
              <a:gd name="connsiteX3" fmla="*/ 1270 w 594360"/>
              <a:gd name="connsiteY3" fmla="*/ 742950 h 742950"/>
              <a:gd name="connsiteX0" fmla="*/ 511810 w 511810"/>
              <a:gd name="connsiteY0" fmla="*/ 0 h 670560"/>
              <a:gd name="connsiteX1" fmla="*/ 85090 w 511810"/>
              <a:gd name="connsiteY1" fmla="*/ 434340 h 670560"/>
              <a:gd name="connsiteX2" fmla="*/ 1270 w 511810"/>
              <a:gd name="connsiteY2" fmla="*/ 670560 h 670560"/>
              <a:gd name="connsiteX0" fmla="*/ 511175 w 511175"/>
              <a:gd name="connsiteY0" fmla="*/ 0 h 670560"/>
              <a:gd name="connsiteX1" fmla="*/ 130175 w 511175"/>
              <a:gd name="connsiteY1" fmla="*/ 213360 h 670560"/>
              <a:gd name="connsiteX2" fmla="*/ 635 w 511175"/>
              <a:gd name="connsiteY2" fmla="*/ 670560 h 670560"/>
              <a:gd name="connsiteX0" fmla="*/ 511175 w 511175"/>
              <a:gd name="connsiteY0" fmla="*/ 0 h 670560"/>
              <a:gd name="connsiteX1" fmla="*/ 130175 w 511175"/>
              <a:gd name="connsiteY1" fmla="*/ 213360 h 670560"/>
              <a:gd name="connsiteX2" fmla="*/ 635 w 511175"/>
              <a:gd name="connsiteY2" fmla="*/ 670560 h 670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1175" h="670560">
                <a:moveTo>
                  <a:pt x="511175" y="0"/>
                </a:moveTo>
                <a:cubicBezTo>
                  <a:pt x="299085" y="3810"/>
                  <a:pt x="215265" y="101600"/>
                  <a:pt x="130175" y="213360"/>
                </a:cubicBezTo>
                <a:cubicBezTo>
                  <a:pt x="45085" y="325120"/>
                  <a:pt x="0" y="608330"/>
                  <a:pt x="635" y="670560"/>
                </a:cubicBezTo>
              </a:path>
            </a:pathLst>
          </a:cu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9923" name="TextBox 63"/>
          <p:cNvSpPr txBox="1">
            <a:spLocks noChangeArrowheads="1"/>
          </p:cNvSpPr>
          <p:nvPr/>
        </p:nvSpPr>
        <p:spPr bwMode="auto">
          <a:xfrm>
            <a:off x="5867400" y="228600"/>
            <a:ext cx="5969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Tie 1 </a:t>
            </a:r>
          </a:p>
        </p:txBody>
      </p:sp>
      <p:sp>
        <p:nvSpPr>
          <p:cNvPr id="79924" name="Freeform 22"/>
          <p:cNvSpPr>
            <a:spLocks/>
          </p:cNvSpPr>
          <p:nvPr/>
        </p:nvSpPr>
        <p:spPr bwMode="auto">
          <a:xfrm rot="-2598297">
            <a:off x="3946525" y="5356225"/>
            <a:ext cx="157163" cy="238125"/>
          </a:xfrm>
          <a:custGeom>
            <a:avLst/>
            <a:gdLst>
              <a:gd name="T0" fmla="*/ 0 w 99"/>
              <a:gd name="T1" fmla="*/ 0 h 150"/>
              <a:gd name="T2" fmla="*/ 2147483646 w 99"/>
              <a:gd name="T3" fmla="*/ 2147483646 h 150"/>
              <a:gd name="T4" fmla="*/ 0 60000 65536"/>
              <a:gd name="T5" fmla="*/ 0 60000 65536"/>
              <a:gd name="T6" fmla="*/ 0 w 99"/>
              <a:gd name="T7" fmla="*/ 0 h 150"/>
              <a:gd name="T8" fmla="*/ 99 w 99"/>
              <a:gd name="T9" fmla="*/ 150 h 15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99" h="150">
                <a:moveTo>
                  <a:pt x="0" y="0"/>
                </a:moveTo>
                <a:cubicBezTo>
                  <a:pt x="96" y="39"/>
                  <a:pt x="99" y="84"/>
                  <a:pt x="96" y="15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" name="Freeform 65"/>
          <p:cNvSpPr/>
          <p:nvPr/>
        </p:nvSpPr>
        <p:spPr>
          <a:xfrm rot="796154">
            <a:off x="3349625" y="5114925"/>
            <a:ext cx="654050" cy="219075"/>
          </a:xfrm>
          <a:custGeom>
            <a:avLst/>
            <a:gdLst>
              <a:gd name="connsiteX0" fmla="*/ 653142 w 653142"/>
              <a:gd name="connsiteY0" fmla="*/ 273504 h 273504"/>
              <a:gd name="connsiteX1" fmla="*/ 285750 w 653142"/>
              <a:gd name="connsiteY1" fmla="*/ 20411 h 273504"/>
              <a:gd name="connsiteX2" fmla="*/ 0 w 653142"/>
              <a:gd name="connsiteY2" fmla="*/ 151039 h 273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3142" h="273504">
                <a:moveTo>
                  <a:pt x="653142" y="273504"/>
                </a:moveTo>
                <a:cubicBezTo>
                  <a:pt x="523874" y="157163"/>
                  <a:pt x="394607" y="40822"/>
                  <a:pt x="285750" y="20411"/>
                </a:cubicBezTo>
                <a:cubicBezTo>
                  <a:pt x="176893" y="0"/>
                  <a:pt x="88446" y="75519"/>
                  <a:pt x="0" y="151039"/>
                </a:cubicBezTo>
              </a:path>
            </a:pathLst>
          </a:custGeom>
          <a:ln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9926" name="Text Box 21"/>
          <p:cNvSpPr txBox="1">
            <a:spLocks noChangeArrowheads="1"/>
          </p:cNvSpPr>
          <p:nvPr/>
        </p:nvSpPr>
        <p:spPr bwMode="auto">
          <a:xfrm>
            <a:off x="2895600" y="5105400"/>
            <a:ext cx="6667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/>
              <a:t>45 - </a:t>
            </a:r>
            <a:r>
              <a:rPr lang="en-US" altLang="en-US" sz="1200">
                <a:latin typeface="Symbol" panose="05050102010706020507" pitchFamily="18" charset="2"/>
              </a:rPr>
              <a:t>f</a:t>
            </a:r>
            <a:r>
              <a:rPr lang="en-US" altLang="en-US" sz="1200"/>
              <a:t>/2</a:t>
            </a:r>
          </a:p>
        </p:txBody>
      </p:sp>
      <p:sp>
        <p:nvSpPr>
          <p:cNvPr id="79927" name="TextBox 69"/>
          <p:cNvSpPr txBox="1">
            <a:spLocks noChangeArrowheads="1"/>
          </p:cNvSpPr>
          <p:nvPr/>
        </p:nvSpPr>
        <p:spPr bwMode="auto">
          <a:xfrm>
            <a:off x="515938" y="914400"/>
            <a:ext cx="20177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</a:rPr>
              <a:t>(H- 0.5 S</a:t>
            </a:r>
            <a:r>
              <a:rPr lang="en-US" altLang="en-US" sz="1400" baseline="-2500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</a:rPr>
              <a:t>) tan (45-</a:t>
            </a:r>
            <a:r>
              <a:rPr lang="en-US" altLang="en-US" sz="1400">
                <a:latin typeface="Symbol" panose="05050102010706020507" pitchFamily="18" charset="2"/>
                <a:cs typeface="Arial" panose="020B0604020202020204" pitchFamily="34" charset="0"/>
              </a:rPr>
              <a:t>f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</a:rPr>
              <a:t>/2)</a:t>
            </a:r>
          </a:p>
        </p:txBody>
      </p:sp>
      <p:cxnSp>
        <p:nvCxnSpPr>
          <p:cNvPr id="72" name="Straight Arrow Connector 71"/>
          <p:cNvCxnSpPr/>
          <p:nvPr/>
        </p:nvCxnSpPr>
        <p:spPr>
          <a:xfrm rot="5400000">
            <a:off x="4076701" y="876300"/>
            <a:ext cx="381000" cy="3175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929" name="TextBox 72"/>
          <p:cNvSpPr txBox="1">
            <a:spLocks noChangeArrowheads="1"/>
          </p:cNvSpPr>
          <p:nvPr/>
        </p:nvSpPr>
        <p:spPr bwMode="auto">
          <a:xfrm>
            <a:off x="4191000" y="762000"/>
            <a:ext cx="5127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i="1"/>
              <a:t>0.5S</a:t>
            </a:r>
            <a:r>
              <a:rPr lang="en-US" altLang="en-US" sz="1200" i="1" baseline="-25000"/>
              <a:t>v</a:t>
            </a:r>
          </a:p>
        </p:txBody>
      </p:sp>
      <p:sp>
        <p:nvSpPr>
          <p:cNvPr id="79930" name="TextBox 73"/>
          <p:cNvSpPr txBox="1">
            <a:spLocks noChangeArrowheads="1"/>
          </p:cNvSpPr>
          <p:nvPr/>
        </p:nvSpPr>
        <p:spPr bwMode="auto">
          <a:xfrm>
            <a:off x="7054850" y="700088"/>
            <a:ext cx="17399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/>
              <a:t>W = width of the tie = 4”</a:t>
            </a:r>
          </a:p>
        </p:txBody>
      </p:sp>
      <p:sp>
        <p:nvSpPr>
          <p:cNvPr id="79931" name="TextBox 75"/>
          <p:cNvSpPr txBox="1">
            <a:spLocks noChangeArrowheads="1"/>
          </p:cNvSpPr>
          <p:nvPr/>
        </p:nvSpPr>
        <p:spPr bwMode="auto">
          <a:xfrm>
            <a:off x="182563" y="1527175"/>
            <a:ext cx="5540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/>
              <a:t>L</a:t>
            </a:r>
            <a:r>
              <a:rPr lang="en-US" altLang="en-US" sz="1600" baseline="-25000"/>
              <a:t>e1</a:t>
            </a:r>
            <a:r>
              <a:rPr lang="en-US" altLang="en-US" sz="1600"/>
              <a:t>=</a:t>
            </a:r>
          </a:p>
        </p:txBody>
      </p:sp>
      <p:sp>
        <p:nvSpPr>
          <p:cNvPr id="79932" name="Rectangle 76"/>
          <p:cNvSpPr>
            <a:spLocks noChangeArrowheads="1"/>
          </p:cNvSpPr>
          <p:nvPr/>
        </p:nvSpPr>
        <p:spPr bwMode="auto">
          <a:xfrm>
            <a:off x="712788" y="1366838"/>
            <a:ext cx="13017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/>
              <a:t>2.5(</a:t>
            </a:r>
            <a:r>
              <a:rPr lang="en-US" altLang="en-US" sz="1600">
                <a:latin typeface="Symbol" panose="05050102010706020507" pitchFamily="18" charset="2"/>
              </a:rPr>
              <a:t>s</a:t>
            </a:r>
            <a:r>
              <a:rPr lang="en-US" altLang="en-US" sz="1600" baseline="-25000"/>
              <a:t>a</a:t>
            </a:r>
            <a:r>
              <a:rPr lang="en-US" altLang="en-US" sz="1600"/>
              <a:t>.S</a:t>
            </a:r>
            <a:r>
              <a:rPr lang="en-US" altLang="en-US" sz="1600" baseline="-25000"/>
              <a:t>v</a:t>
            </a:r>
            <a:r>
              <a:rPr lang="en-US" altLang="en-US" sz="1600"/>
              <a:t>.S</a:t>
            </a:r>
            <a:r>
              <a:rPr lang="en-US" altLang="en-US" sz="1600" baseline="-25000"/>
              <a:t>H</a:t>
            </a:r>
            <a:r>
              <a:rPr lang="en-US" altLang="en-US" sz="1600"/>
              <a:t>)</a:t>
            </a:r>
          </a:p>
        </p:txBody>
      </p:sp>
      <p:cxnSp>
        <p:nvCxnSpPr>
          <p:cNvPr id="79" name="Straight Connector 78"/>
          <p:cNvCxnSpPr/>
          <p:nvPr/>
        </p:nvCxnSpPr>
        <p:spPr>
          <a:xfrm>
            <a:off x="723900" y="1703388"/>
            <a:ext cx="1295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934" name="Rectangle 79"/>
          <p:cNvSpPr>
            <a:spLocks noChangeArrowheads="1"/>
          </p:cNvSpPr>
          <p:nvPr/>
        </p:nvSpPr>
        <p:spPr bwMode="auto">
          <a:xfrm>
            <a:off x="735013" y="1665288"/>
            <a:ext cx="12588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/>
              <a:t>2 w </a:t>
            </a:r>
            <a:r>
              <a:rPr lang="en-US" altLang="en-US" sz="1600">
                <a:latin typeface="Symbol" panose="05050102010706020507" pitchFamily="18" charset="2"/>
              </a:rPr>
              <a:t>s</a:t>
            </a:r>
            <a:r>
              <a:rPr lang="en-US" altLang="en-US" sz="1600" baseline="-25000"/>
              <a:t>v</a:t>
            </a:r>
            <a:r>
              <a:rPr lang="en-US" altLang="en-US" sz="1600"/>
              <a:t> tan</a:t>
            </a:r>
            <a:r>
              <a:rPr lang="en-US" altLang="en-US" sz="1600">
                <a:latin typeface="Symbol" panose="05050102010706020507" pitchFamily="18" charset="2"/>
              </a:rPr>
              <a:t>f</a:t>
            </a:r>
            <a:r>
              <a:rPr lang="en-US" altLang="en-US" sz="1600" baseline="-25000">
                <a:latin typeface="Symbol" panose="05050102010706020507" pitchFamily="18" charset="2"/>
                <a:sym typeface="Symbol" panose="05050102010706020507" pitchFamily="18" charset="2"/>
              </a:rPr>
              <a:t></a:t>
            </a:r>
            <a:endParaRPr lang="en-US" altLang="en-US" sz="1600" baseline="-25000">
              <a:latin typeface="Symbol" panose="05050102010706020507" pitchFamily="18" charset="2"/>
            </a:endParaRPr>
          </a:p>
        </p:txBody>
      </p:sp>
      <p:sp>
        <p:nvSpPr>
          <p:cNvPr id="79935" name="TextBox 80"/>
          <p:cNvSpPr txBox="1">
            <a:spLocks noChangeArrowheads="1"/>
          </p:cNvSpPr>
          <p:nvPr/>
        </p:nvSpPr>
        <p:spPr bwMode="auto">
          <a:xfrm>
            <a:off x="269875" y="2106613"/>
            <a:ext cx="14811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L</a:t>
            </a:r>
            <a:r>
              <a:rPr lang="en-US" altLang="en-US" sz="1800" baseline="-25000"/>
              <a:t>1</a:t>
            </a:r>
            <a:r>
              <a:rPr lang="en-US" altLang="en-US" sz="1800"/>
              <a:t> = L</a:t>
            </a:r>
            <a:r>
              <a:rPr lang="en-US" altLang="en-US" sz="1800" baseline="-25000"/>
              <a:t>R1 </a:t>
            </a:r>
            <a:r>
              <a:rPr lang="en-US" altLang="en-US" sz="1800"/>
              <a:t>+ L</a:t>
            </a:r>
            <a:r>
              <a:rPr lang="en-US" altLang="en-US" sz="1800" baseline="-25000"/>
              <a:t>e1</a:t>
            </a:r>
          </a:p>
        </p:txBody>
      </p:sp>
      <p:sp>
        <p:nvSpPr>
          <p:cNvPr id="79936" name="Text Box 4"/>
          <p:cNvSpPr txBox="1">
            <a:spLocks noChangeArrowheads="1"/>
          </p:cNvSpPr>
          <p:nvPr/>
        </p:nvSpPr>
        <p:spPr bwMode="auto">
          <a:xfrm>
            <a:off x="7475538" y="6511925"/>
            <a:ext cx="1425575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 i="1"/>
              <a:t>Kamal Tawfiq, Ph.D., P.E.</a:t>
            </a:r>
          </a:p>
        </p:txBody>
      </p:sp>
      <p:grpSp>
        <p:nvGrpSpPr>
          <p:cNvPr id="79937" name="Group 69"/>
          <p:cNvGrpSpPr>
            <a:grpSpLocks/>
          </p:cNvGrpSpPr>
          <p:nvPr/>
        </p:nvGrpSpPr>
        <p:grpSpPr bwMode="auto">
          <a:xfrm>
            <a:off x="363538" y="2814638"/>
            <a:ext cx="1949450" cy="3087687"/>
            <a:chOff x="265113" y="1752600"/>
            <a:chExt cx="2916237" cy="4618038"/>
          </a:xfrm>
        </p:grpSpPr>
        <p:pic>
          <p:nvPicPr>
            <p:cNvPr id="80098" name="Picture 2" descr="MSEWall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700" y="1752600"/>
              <a:ext cx="2908300" cy="2181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0099" name="Picture 3" descr="MSEWall1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113" y="4183063"/>
              <a:ext cx="2916237" cy="2187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0100" name="TextBox 6"/>
            <p:cNvSpPr txBox="1">
              <a:spLocks noChangeArrowheads="1"/>
            </p:cNvSpPr>
            <p:nvPr/>
          </p:nvSpPr>
          <p:spPr bwMode="auto">
            <a:xfrm>
              <a:off x="457200" y="4495800"/>
              <a:ext cx="1635125" cy="1200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FFFF00"/>
                  </a:solidFill>
                </a:rPr>
                <a:t>H = 30 ft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FFFF00"/>
                  </a:solidFill>
                  <a:latin typeface="Symbol" panose="05050102010706020507" pitchFamily="18" charset="2"/>
                </a:rPr>
                <a:t>f</a:t>
              </a:r>
              <a:r>
                <a:rPr lang="en-US" altLang="en-US" sz="2400">
                  <a:solidFill>
                    <a:srgbClr val="FFFF00"/>
                  </a:solidFill>
                </a:rPr>
                <a:t> = 30o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FFFF00"/>
                  </a:solidFill>
                  <a:latin typeface="Symbol" panose="05050102010706020507" pitchFamily="18" charset="2"/>
                </a:rPr>
                <a:t>g</a:t>
              </a:r>
              <a:r>
                <a:rPr lang="en-US" altLang="en-US" sz="2400">
                  <a:solidFill>
                    <a:srgbClr val="FFFF00"/>
                  </a:solidFill>
                </a:rPr>
                <a:t> = 110 pcf </a:t>
              </a:r>
            </a:p>
          </p:txBody>
        </p:sp>
      </p:grpSp>
      <p:grpSp>
        <p:nvGrpSpPr>
          <p:cNvPr id="79938" name="Group 2"/>
          <p:cNvGrpSpPr>
            <a:grpSpLocks/>
          </p:cNvGrpSpPr>
          <p:nvPr/>
        </p:nvGrpSpPr>
        <p:grpSpPr bwMode="auto">
          <a:xfrm>
            <a:off x="6586538" y="906463"/>
            <a:ext cx="1373187" cy="152400"/>
            <a:chOff x="6586538" y="906463"/>
            <a:chExt cx="1373188" cy="152400"/>
          </a:xfrm>
        </p:grpSpPr>
        <p:cxnSp>
          <p:nvCxnSpPr>
            <p:cNvPr id="70" name="Straight Arrow Connector 69"/>
            <p:cNvCxnSpPr/>
            <p:nvPr/>
          </p:nvCxnSpPr>
          <p:spPr>
            <a:xfrm rot="5400000">
              <a:off x="6511132" y="981869"/>
              <a:ext cx="152400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/>
            <p:nvPr/>
          </p:nvCxnSpPr>
          <p:spPr>
            <a:xfrm rot="5400000">
              <a:off x="6663532" y="981869"/>
              <a:ext cx="152400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/>
            <p:nvPr/>
          </p:nvCxnSpPr>
          <p:spPr>
            <a:xfrm rot="5400000">
              <a:off x="6815932" y="981869"/>
              <a:ext cx="152400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/>
            <p:cNvCxnSpPr/>
            <p:nvPr/>
          </p:nvCxnSpPr>
          <p:spPr>
            <a:xfrm rot="5400000">
              <a:off x="6968332" y="981869"/>
              <a:ext cx="152400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/>
            <p:nvPr/>
          </p:nvCxnSpPr>
          <p:spPr>
            <a:xfrm rot="5400000">
              <a:off x="7120732" y="981869"/>
              <a:ext cx="152400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/>
            <p:nvPr/>
          </p:nvCxnSpPr>
          <p:spPr>
            <a:xfrm rot="5400000">
              <a:off x="7273133" y="981869"/>
              <a:ext cx="152400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/>
            <p:nvPr/>
          </p:nvCxnSpPr>
          <p:spPr>
            <a:xfrm rot="5400000">
              <a:off x="7425533" y="981869"/>
              <a:ext cx="152400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/>
            <p:cNvCxnSpPr/>
            <p:nvPr/>
          </p:nvCxnSpPr>
          <p:spPr>
            <a:xfrm rot="5400000">
              <a:off x="7577933" y="981869"/>
              <a:ext cx="152400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/>
            <p:nvPr/>
          </p:nvCxnSpPr>
          <p:spPr>
            <a:xfrm rot="5400000">
              <a:off x="7730333" y="981869"/>
              <a:ext cx="152400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/>
            <p:nvPr/>
          </p:nvCxnSpPr>
          <p:spPr>
            <a:xfrm rot="5400000">
              <a:off x="7882733" y="981869"/>
              <a:ext cx="152400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9939" name="Group 3"/>
          <p:cNvGrpSpPr>
            <a:grpSpLocks/>
          </p:cNvGrpSpPr>
          <p:nvPr/>
        </p:nvGrpSpPr>
        <p:grpSpPr bwMode="auto">
          <a:xfrm>
            <a:off x="6215063" y="1676400"/>
            <a:ext cx="1787525" cy="157163"/>
            <a:chOff x="6215673" y="1677072"/>
            <a:chExt cx="1786182" cy="156248"/>
          </a:xfrm>
        </p:grpSpPr>
        <p:cxnSp>
          <p:nvCxnSpPr>
            <p:cNvPr id="84" name="Straight Arrow Connector 83"/>
            <p:cNvCxnSpPr/>
            <p:nvPr/>
          </p:nvCxnSpPr>
          <p:spPr>
            <a:xfrm rot="5400000">
              <a:off x="6139921" y="1755981"/>
              <a:ext cx="153091" cy="158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/>
            <p:cNvCxnSpPr/>
            <p:nvPr/>
          </p:nvCxnSpPr>
          <p:spPr>
            <a:xfrm rot="5400000">
              <a:off x="6292206" y="1755981"/>
              <a:ext cx="153091" cy="158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/>
            <p:cNvCxnSpPr/>
            <p:nvPr/>
          </p:nvCxnSpPr>
          <p:spPr>
            <a:xfrm rot="5400000">
              <a:off x="6444492" y="1755981"/>
              <a:ext cx="153091" cy="158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/>
            <p:cNvCxnSpPr/>
            <p:nvPr/>
          </p:nvCxnSpPr>
          <p:spPr>
            <a:xfrm rot="5400000">
              <a:off x="6596777" y="1755981"/>
              <a:ext cx="153091" cy="158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/>
            <p:cNvCxnSpPr/>
            <p:nvPr/>
          </p:nvCxnSpPr>
          <p:spPr>
            <a:xfrm rot="5400000">
              <a:off x="6749063" y="1755981"/>
              <a:ext cx="153091" cy="158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/>
            <p:cNvCxnSpPr/>
            <p:nvPr/>
          </p:nvCxnSpPr>
          <p:spPr>
            <a:xfrm rot="5400000">
              <a:off x="6901348" y="1755981"/>
              <a:ext cx="153091" cy="158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/>
            <p:cNvCxnSpPr/>
            <p:nvPr/>
          </p:nvCxnSpPr>
          <p:spPr>
            <a:xfrm rot="5400000">
              <a:off x="7053634" y="1755981"/>
              <a:ext cx="153091" cy="158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/>
            <p:nvPr/>
          </p:nvCxnSpPr>
          <p:spPr>
            <a:xfrm rot="5400000">
              <a:off x="7207505" y="1755981"/>
              <a:ext cx="153091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/>
            <p:cNvCxnSpPr/>
            <p:nvPr/>
          </p:nvCxnSpPr>
          <p:spPr>
            <a:xfrm rot="5400000">
              <a:off x="7359790" y="1755981"/>
              <a:ext cx="153091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Arrow Connector 92"/>
            <p:cNvCxnSpPr/>
            <p:nvPr/>
          </p:nvCxnSpPr>
          <p:spPr>
            <a:xfrm rot="5400000">
              <a:off x="7512076" y="1755981"/>
              <a:ext cx="153091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/>
            <p:cNvCxnSpPr/>
            <p:nvPr/>
          </p:nvCxnSpPr>
          <p:spPr>
            <a:xfrm rot="5400000">
              <a:off x="7664361" y="1755981"/>
              <a:ext cx="153091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Arrow Connector 94"/>
            <p:cNvCxnSpPr/>
            <p:nvPr/>
          </p:nvCxnSpPr>
          <p:spPr>
            <a:xfrm rot="5400000">
              <a:off x="7816647" y="1755981"/>
              <a:ext cx="153091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Arrow Connector 95"/>
            <p:cNvCxnSpPr/>
            <p:nvPr/>
          </p:nvCxnSpPr>
          <p:spPr>
            <a:xfrm rot="5400000">
              <a:off x="7924516" y="1752824"/>
              <a:ext cx="153091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9940" name="Group 4"/>
          <p:cNvGrpSpPr>
            <a:grpSpLocks/>
          </p:cNvGrpSpPr>
          <p:nvPr/>
        </p:nvGrpSpPr>
        <p:grpSpPr bwMode="auto">
          <a:xfrm>
            <a:off x="5756275" y="2436813"/>
            <a:ext cx="2136775" cy="163512"/>
            <a:chOff x="5756885" y="2436399"/>
            <a:chExt cx="2136103" cy="164138"/>
          </a:xfrm>
        </p:grpSpPr>
        <p:grpSp>
          <p:nvGrpSpPr>
            <p:cNvPr id="80058" name="Group 97"/>
            <p:cNvGrpSpPr>
              <a:grpSpLocks/>
            </p:cNvGrpSpPr>
            <p:nvPr/>
          </p:nvGrpSpPr>
          <p:grpSpPr bwMode="auto">
            <a:xfrm>
              <a:off x="5756885" y="2448137"/>
              <a:ext cx="1677988" cy="152400"/>
              <a:chOff x="6096000" y="938213"/>
              <a:chExt cx="1677988" cy="152400"/>
            </a:xfrm>
          </p:grpSpPr>
          <p:cxnSp>
            <p:nvCxnSpPr>
              <p:cNvPr id="99" name="Straight Arrow Connector 98"/>
              <p:cNvCxnSpPr/>
              <p:nvPr/>
            </p:nvCxnSpPr>
            <p:spPr>
              <a:xfrm rot="5400000">
                <a:off x="6020302" y="1013328"/>
                <a:ext cx="152983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Arrow Connector 99"/>
              <p:cNvCxnSpPr/>
              <p:nvPr/>
            </p:nvCxnSpPr>
            <p:spPr>
              <a:xfrm rot="5400000">
                <a:off x="6172654" y="1013328"/>
                <a:ext cx="152983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Arrow Connector 100"/>
              <p:cNvCxnSpPr/>
              <p:nvPr/>
            </p:nvCxnSpPr>
            <p:spPr>
              <a:xfrm rot="5400000">
                <a:off x="6325006" y="1013328"/>
                <a:ext cx="152983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Arrow Connector 101"/>
              <p:cNvCxnSpPr/>
              <p:nvPr/>
            </p:nvCxnSpPr>
            <p:spPr>
              <a:xfrm rot="5400000">
                <a:off x="6477358" y="1013328"/>
                <a:ext cx="152983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Arrow Connector 102"/>
              <p:cNvCxnSpPr/>
              <p:nvPr/>
            </p:nvCxnSpPr>
            <p:spPr>
              <a:xfrm rot="5400000">
                <a:off x="6629710" y="1013328"/>
                <a:ext cx="152983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Arrow Connector 103"/>
              <p:cNvCxnSpPr/>
              <p:nvPr/>
            </p:nvCxnSpPr>
            <p:spPr>
              <a:xfrm rot="5400000">
                <a:off x="6782062" y="1013328"/>
                <a:ext cx="152983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Arrow Connector 104"/>
              <p:cNvCxnSpPr/>
              <p:nvPr/>
            </p:nvCxnSpPr>
            <p:spPr>
              <a:xfrm rot="5400000">
                <a:off x="6934415" y="1013328"/>
                <a:ext cx="152983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Arrow Connector 105"/>
              <p:cNvCxnSpPr/>
              <p:nvPr/>
            </p:nvCxnSpPr>
            <p:spPr>
              <a:xfrm rot="5400000">
                <a:off x="7086767" y="1013328"/>
                <a:ext cx="152983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Arrow Connector 106"/>
              <p:cNvCxnSpPr/>
              <p:nvPr/>
            </p:nvCxnSpPr>
            <p:spPr>
              <a:xfrm rot="5400000">
                <a:off x="7239119" y="1013328"/>
                <a:ext cx="152983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Arrow Connector 107"/>
              <p:cNvCxnSpPr/>
              <p:nvPr/>
            </p:nvCxnSpPr>
            <p:spPr>
              <a:xfrm rot="5400000">
                <a:off x="7391471" y="1013328"/>
                <a:ext cx="152983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Arrow Connector 108"/>
              <p:cNvCxnSpPr/>
              <p:nvPr/>
            </p:nvCxnSpPr>
            <p:spPr>
              <a:xfrm rot="5400000">
                <a:off x="7543823" y="1013328"/>
                <a:ext cx="152983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Arrow Connector 109"/>
              <p:cNvCxnSpPr/>
              <p:nvPr/>
            </p:nvCxnSpPr>
            <p:spPr>
              <a:xfrm rot="5400000">
                <a:off x="7696175" y="1013328"/>
                <a:ext cx="152983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0059" name="Group 110"/>
            <p:cNvGrpSpPr>
              <a:grpSpLocks/>
            </p:cNvGrpSpPr>
            <p:nvPr/>
          </p:nvGrpSpPr>
          <p:grpSpPr bwMode="auto">
            <a:xfrm>
              <a:off x="7586600" y="2436399"/>
              <a:ext cx="306388" cy="152400"/>
              <a:chOff x="6096000" y="938213"/>
              <a:chExt cx="306388" cy="152400"/>
            </a:xfrm>
          </p:grpSpPr>
          <p:cxnSp>
            <p:nvCxnSpPr>
              <p:cNvPr id="112" name="Straight Arrow Connector 111"/>
              <p:cNvCxnSpPr/>
              <p:nvPr/>
            </p:nvCxnSpPr>
            <p:spPr>
              <a:xfrm rot="5400000">
                <a:off x="6020399" y="1013911"/>
                <a:ext cx="152983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Arrow Connector 112"/>
              <p:cNvCxnSpPr/>
              <p:nvPr/>
            </p:nvCxnSpPr>
            <p:spPr>
              <a:xfrm rot="5400000">
                <a:off x="6172751" y="1013911"/>
                <a:ext cx="152983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Arrow Connector 113"/>
              <p:cNvCxnSpPr/>
              <p:nvPr/>
            </p:nvCxnSpPr>
            <p:spPr>
              <a:xfrm rot="5400000">
                <a:off x="6325104" y="1013911"/>
                <a:ext cx="152983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9941" name="Group 5"/>
          <p:cNvGrpSpPr>
            <a:grpSpLocks/>
          </p:cNvGrpSpPr>
          <p:nvPr/>
        </p:nvGrpSpPr>
        <p:grpSpPr bwMode="auto">
          <a:xfrm>
            <a:off x="5368925" y="3186113"/>
            <a:ext cx="2590800" cy="152400"/>
            <a:chOff x="5368771" y="3186812"/>
            <a:chExt cx="2591566" cy="152400"/>
          </a:xfrm>
        </p:grpSpPr>
        <p:grpSp>
          <p:nvGrpSpPr>
            <p:cNvPr id="80038" name="Group 123"/>
            <p:cNvGrpSpPr>
              <a:grpSpLocks/>
            </p:cNvGrpSpPr>
            <p:nvPr/>
          </p:nvGrpSpPr>
          <p:grpSpPr bwMode="auto">
            <a:xfrm>
              <a:off x="5368771" y="3186812"/>
              <a:ext cx="1677988" cy="152400"/>
              <a:chOff x="6096000" y="938213"/>
              <a:chExt cx="1677988" cy="152400"/>
            </a:xfrm>
          </p:grpSpPr>
          <p:cxnSp>
            <p:nvCxnSpPr>
              <p:cNvPr id="125" name="Straight Arrow Connector 124"/>
              <p:cNvCxnSpPr/>
              <p:nvPr/>
            </p:nvCxnSpPr>
            <p:spPr>
              <a:xfrm rot="5400000">
                <a:off x="6020594" y="1013619"/>
                <a:ext cx="152400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Arrow Connector 125"/>
              <p:cNvCxnSpPr/>
              <p:nvPr/>
            </p:nvCxnSpPr>
            <p:spPr>
              <a:xfrm rot="5400000">
                <a:off x="6173039" y="1013619"/>
                <a:ext cx="152400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Arrow Connector 126"/>
              <p:cNvCxnSpPr/>
              <p:nvPr/>
            </p:nvCxnSpPr>
            <p:spPr>
              <a:xfrm rot="5400000">
                <a:off x="6325484" y="1013619"/>
                <a:ext cx="152400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Arrow Connector 127"/>
              <p:cNvCxnSpPr/>
              <p:nvPr/>
            </p:nvCxnSpPr>
            <p:spPr>
              <a:xfrm rot="5400000">
                <a:off x="6477929" y="1013619"/>
                <a:ext cx="152400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Arrow Connector 128"/>
              <p:cNvCxnSpPr/>
              <p:nvPr/>
            </p:nvCxnSpPr>
            <p:spPr>
              <a:xfrm rot="5400000">
                <a:off x="6630374" y="1013619"/>
                <a:ext cx="152400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Arrow Connector 129"/>
              <p:cNvCxnSpPr/>
              <p:nvPr/>
            </p:nvCxnSpPr>
            <p:spPr>
              <a:xfrm rot="5400000">
                <a:off x="6782820" y="1013619"/>
                <a:ext cx="152400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Arrow Connector 130"/>
              <p:cNvCxnSpPr/>
              <p:nvPr/>
            </p:nvCxnSpPr>
            <p:spPr>
              <a:xfrm rot="5400000">
                <a:off x="6935265" y="1013619"/>
                <a:ext cx="152400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Arrow Connector 131"/>
              <p:cNvCxnSpPr/>
              <p:nvPr/>
            </p:nvCxnSpPr>
            <p:spPr>
              <a:xfrm rot="5400000">
                <a:off x="7087710" y="1013619"/>
                <a:ext cx="152400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Arrow Connector 132"/>
              <p:cNvCxnSpPr/>
              <p:nvPr/>
            </p:nvCxnSpPr>
            <p:spPr>
              <a:xfrm rot="5400000">
                <a:off x="7240155" y="1013619"/>
                <a:ext cx="152400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Arrow Connector 133"/>
              <p:cNvCxnSpPr/>
              <p:nvPr/>
            </p:nvCxnSpPr>
            <p:spPr>
              <a:xfrm rot="5400000">
                <a:off x="7392600" y="1013619"/>
                <a:ext cx="152400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Arrow Connector 134"/>
              <p:cNvCxnSpPr/>
              <p:nvPr/>
            </p:nvCxnSpPr>
            <p:spPr>
              <a:xfrm rot="5400000">
                <a:off x="7545045" y="1013619"/>
                <a:ext cx="152400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Arrow Connector 135"/>
              <p:cNvCxnSpPr/>
              <p:nvPr/>
            </p:nvCxnSpPr>
            <p:spPr>
              <a:xfrm rot="5400000">
                <a:off x="7697490" y="1013619"/>
                <a:ext cx="152400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0039" name="Group 136"/>
            <p:cNvGrpSpPr>
              <a:grpSpLocks/>
            </p:cNvGrpSpPr>
            <p:nvPr/>
          </p:nvGrpSpPr>
          <p:grpSpPr bwMode="auto">
            <a:xfrm>
              <a:off x="7196749" y="3186812"/>
              <a:ext cx="763588" cy="152400"/>
              <a:chOff x="6096000" y="938213"/>
              <a:chExt cx="763588" cy="152400"/>
            </a:xfrm>
          </p:grpSpPr>
          <p:cxnSp>
            <p:nvCxnSpPr>
              <p:cNvPr id="138" name="Straight Arrow Connector 137"/>
              <p:cNvCxnSpPr/>
              <p:nvPr/>
            </p:nvCxnSpPr>
            <p:spPr>
              <a:xfrm rot="5400000">
                <a:off x="6020369" y="1013619"/>
                <a:ext cx="152400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Arrow Connector 138"/>
              <p:cNvCxnSpPr/>
              <p:nvPr/>
            </p:nvCxnSpPr>
            <p:spPr>
              <a:xfrm rot="5400000">
                <a:off x="6172814" y="1013619"/>
                <a:ext cx="152400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Arrow Connector 139"/>
              <p:cNvCxnSpPr/>
              <p:nvPr/>
            </p:nvCxnSpPr>
            <p:spPr>
              <a:xfrm rot="5400000">
                <a:off x="6325259" y="1013619"/>
                <a:ext cx="152400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Arrow Connector 140"/>
              <p:cNvCxnSpPr/>
              <p:nvPr/>
            </p:nvCxnSpPr>
            <p:spPr>
              <a:xfrm rot="5400000">
                <a:off x="6477705" y="1013619"/>
                <a:ext cx="152400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Arrow Connector 141"/>
              <p:cNvCxnSpPr/>
              <p:nvPr/>
            </p:nvCxnSpPr>
            <p:spPr>
              <a:xfrm rot="5400000">
                <a:off x="6630150" y="1013619"/>
                <a:ext cx="152400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Arrow Connector 142"/>
              <p:cNvCxnSpPr/>
              <p:nvPr/>
            </p:nvCxnSpPr>
            <p:spPr>
              <a:xfrm rot="5400000">
                <a:off x="6782595" y="1013619"/>
                <a:ext cx="152400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9942" name="Group 6"/>
          <p:cNvGrpSpPr>
            <a:grpSpLocks/>
          </p:cNvGrpSpPr>
          <p:nvPr/>
        </p:nvGrpSpPr>
        <p:grpSpPr bwMode="auto">
          <a:xfrm>
            <a:off x="4935538" y="3952875"/>
            <a:ext cx="3052762" cy="152400"/>
            <a:chOff x="4935538" y="3952204"/>
            <a:chExt cx="3053128" cy="153085"/>
          </a:xfrm>
        </p:grpSpPr>
        <p:grpSp>
          <p:nvGrpSpPr>
            <p:cNvPr id="80015" name="Group 149"/>
            <p:cNvGrpSpPr>
              <a:grpSpLocks/>
            </p:cNvGrpSpPr>
            <p:nvPr/>
          </p:nvGrpSpPr>
          <p:grpSpPr bwMode="auto">
            <a:xfrm>
              <a:off x="4935538" y="3952889"/>
              <a:ext cx="1677988" cy="152400"/>
              <a:chOff x="6096000" y="938213"/>
              <a:chExt cx="1677988" cy="152400"/>
            </a:xfrm>
          </p:grpSpPr>
          <p:cxnSp>
            <p:nvCxnSpPr>
              <p:cNvPr id="151" name="Straight Arrow Connector 150"/>
              <p:cNvCxnSpPr/>
              <p:nvPr/>
            </p:nvCxnSpPr>
            <p:spPr>
              <a:xfrm rot="5400000">
                <a:off x="6020252" y="1013276"/>
                <a:ext cx="153085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Arrow Connector 151"/>
              <p:cNvCxnSpPr/>
              <p:nvPr/>
            </p:nvCxnSpPr>
            <p:spPr>
              <a:xfrm rot="5400000">
                <a:off x="6172670" y="1013276"/>
                <a:ext cx="153085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Arrow Connector 152"/>
              <p:cNvCxnSpPr/>
              <p:nvPr/>
            </p:nvCxnSpPr>
            <p:spPr>
              <a:xfrm rot="5400000">
                <a:off x="6325088" y="1013276"/>
                <a:ext cx="153085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Arrow Connector 153"/>
              <p:cNvCxnSpPr/>
              <p:nvPr/>
            </p:nvCxnSpPr>
            <p:spPr>
              <a:xfrm rot="5400000">
                <a:off x="6477506" y="1013276"/>
                <a:ext cx="153085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Arrow Connector 154"/>
              <p:cNvCxnSpPr/>
              <p:nvPr/>
            </p:nvCxnSpPr>
            <p:spPr>
              <a:xfrm rot="5400000">
                <a:off x="6629925" y="1013276"/>
                <a:ext cx="153085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Arrow Connector 155"/>
              <p:cNvCxnSpPr/>
              <p:nvPr/>
            </p:nvCxnSpPr>
            <p:spPr>
              <a:xfrm rot="5400000">
                <a:off x="6782343" y="1013276"/>
                <a:ext cx="153085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Arrow Connector 156"/>
              <p:cNvCxnSpPr/>
              <p:nvPr/>
            </p:nvCxnSpPr>
            <p:spPr>
              <a:xfrm rot="5400000">
                <a:off x="6934761" y="1013276"/>
                <a:ext cx="153085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Arrow Connector 157"/>
              <p:cNvCxnSpPr/>
              <p:nvPr/>
            </p:nvCxnSpPr>
            <p:spPr>
              <a:xfrm rot="5400000">
                <a:off x="7087179" y="1013276"/>
                <a:ext cx="153085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Arrow Connector 158"/>
              <p:cNvCxnSpPr/>
              <p:nvPr/>
            </p:nvCxnSpPr>
            <p:spPr>
              <a:xfrm rot="5400000">
                <a:off x="7239598" y="1013276"/>
                <a:ext cx="153085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Arrow Connector 159"/>
              <p:cNvCxnSpPr/>
              <p:nvPr/>
            </p:nvCxnSpPr>
            <p:spPr>
              <a:xfrm rot="5400000">
                <a:off x="7392016" y="1013276"/>
                <a:ext cx="153085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Arrow Connector 160"/>
              <p:cNvCxnSpPr/>
              <p:nvPr/>
            </p:nvCxnSpPr>
            <p:spPr>
              <a:xfrm rot="5400000">
                <a:off x="7544434" y="1013276"/>
                <a:ext cx="153085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Arrow Connector 161"/>
              <p:cNvCxnSpPr/>
              <p:nvPr/>
            </p:nvCxnSpPr>
            <p:spPr>
              <a:xfrm rot="5400000">
                <a:off x="7696852" y="1013276"/>
                <a:ext cx="153085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0016" name="Group 162"/>
            <p:cNvGrpSpPr>
              <a:grpSpLocks/>
            </p:cNvGrpSpPr>
            <p:nvPr/>
          </p:nvGrpSpPr>
          <p:grpSpPr bwMode="auto">
            <a:xfrm>
              <a:off x="6767878" y="3952204"/>
              <a:ext cx="1220788" cy="152400"/>
              <a:chOff x="6096000" y="938213"/>
              <a:chExt cx="1220788" cy="152400"/>
            </a:xfrm>
          </p:grpSpPr>
          <p:cxnSp>
            <p:nvCxnSpPr>
              <p:cNvPr id="164" name="Straight Arrow Connector 163"/>
              <p:cNvCxnSpPr/>
              <p:nvPr/>
            </p:nvCxnSpPr>
            <p:spPr>
              <a:xfrm rot="5400000">
                <a:off x="6020107" y="1013961"/>
                <a:ext cx="153085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Arrow Connector 164"/>
              <p:cNvCxnSpPr/>
              <p:nvPr/>
            </p:nvCxnSpPr>
            <p:spPr>
              <a:xfrm rot="5400000">
                <a:off x="6172525" y="1013961"/>
                <a:ext cx="153085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Arrow Connector 165"/>
              <p:cNvCxnSpPr/>
              <p:nvPr/>
            </p:nvCxnSpPr>
            <p:spPr>
              <a:xfrm rot="5400000">
                <a:off x="6324943" y="1013961"/>
                <a:ext cx="153085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Arrow Connector 166"/>
              <p:cNvCxnSpPr/>
              <p:nvPr/>
            </p:nvCxnSpPr>
            <p:spPr>
              <a:xfrm rot="5400000">
                <a:off x="6477361" y="1013961"/>
                <a:ext cx="153085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Arrow Connector 167"/>
              <p:cNvCxnSpPr/>
              <p:nvPr/>
            </p:nvCxnSpPr>
            <p:spPr>
              <a:xfrm rot="5400000">
                <a:off x="6629779" y="1013961"/>
                <a:ext cx="153085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Arrow Connector 168"/>
              <p:cNvCxnSpPr/>
              <p:nvPr/>
            </p:nvCxnSpPr>
            <p:spPr>
              <a:xfrm rot="5400000">
                <a:off x="6782198" y="1013961"/>
                <a:ext cx="153085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Arrow Connector 169"/>
              <p:cNvCxnSpPr/>
              <p:nvPr/>
            </p:nvCxnSpPr>
            <p:spPr>
              <a:xfrm rot="5400000">
                <a:off x="6934616" y="1013961"/>
                <a:ext cx="153085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Arrow Connector 170"/>
              <p:cNvCxnSpPr/>
              <p:nvPr/>
            </p:nvCxnSpPr>
            <p:spPr>
              <a:xfrm rot="5400000">
                <a:off x="7087034" y="1013961"/>
                <a:ext cx="153085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Arrow Connector 171"/>
              <p:cNvCxnSpPr/>
              <p:nvPr/>
            </p:nvCxnSpPr>
            <p:spPr>
              <a:xfrm rot="5400000">
                <a:off x="7239452" y="1013961"/>
                <a:ext cx="153085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9943" name="Group 7"/>
          <p:cNvGrpSpPr>
            <a:grpSpLocks/>
          </p:cNvGrpSpPr>
          <p:nvPr/>
        </p:nvGrpSpPr>
        <p:grpSpPr bwMode="auto">
          <a:xfrm>
            <a:off x="4514850" y="4710113"/>
            <a:ext cx="3482975" cy="152400"/>
            <a:chOff x="4515215" y="4710812"/>
            <a:chExt cx="3481878" cy="152401"/>
          </a:xfrm>
        </p:grpSpPr>
        <p:grpSp>
          <p:nvGrpSpPr>
            <p:cNvPr id="79989" name="Group 175"/>
            <p:cNvGrpSpPr>
              <a:grpSpLocks/>
            </p:cNvGrpSpPr>
            <p:nvPr/>
          </p:nvGrpSpPr>
          <p:grpSpPr bwMode="auto">
            <a:xfrm>
              <a:off x="4515215" y="4710813"/>
              <a:ext cx="1677988" cy="152400"/>
              <a:chOff x="6096000" y="938213"/>
              <a:chExt cx="1677988" cy="152400"/>
            </a:xfrm>
          </p:grpSpPr>
          <p:cxnSp>
            <p:nvCxnSpPr>
              <p:cNvPr id="177" name="Straight Arrow Connector 176"/>
              <p:cNvCxnSpPr/>
              <p:nvPr/>
            </p:nvCxnSpPr>
            <p:spPr>
              <a:xfrm rot="5400000">
                <a:off x="6020593" y="1013619"/>
                <a:ext cx="152401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Arrow Connector 177"/>
              <p:cNvCxnSpPr/>
              <p:nvPr/>
            </p:nvCxnSpPr>
            <p:spPr>
              <a:xfrm rot="5400000">
                <a:off x="6172945" y="1013619"/>
                <a:ext cx="152401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Arrow Connector 178"/>
              <p:cNvCxnSpPr/>
              <p:nvPr/>
            </p:nvCxnSpPr>
            <p:spPr>
              <a:xfrm rot="5400000">
                <a:off x="6325297" y="1013619"/>
                <a:ext cx="152401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Arrow Connector 179"/>
              <p:cNvCxnSpPr/>
              <p:nvPr/>
            </p:nvCxnSpPr>
            <p:spPr>
              <a:xfrm rot="5400000">
                <a:off x="6477649" y="1013619"/>
                <a:ext cx="152401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Arrow Connector 180"/>
              <p:cNvCxnSpPr/>
              <p:nvPr/>
            </p:nvCxnSpPr>
            <p:spPr>
              <a:xfrm rot="5400000">
                <a:off x="6630001" y="1013619"/>
                <a:ext cx="152401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Arrow Connector 181"/>
              <p:cNvCxnSpPr/>
              <p:nvPr/>
            </p:nvCxnSpPr>
            <p:spPr>
              <a:xfrm rot="5400000">
                <a:off x="6782353" y="1013619"/>
                <a:ext cx="152401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Arrow Connector 182"/>
              <p:cNvCxnSpPr/>
              <p:nvPr/>
            </p:nvCxnSpPr>
            <p:spPr>
              <a:xfrm rot="5400000">
                <a:off x="6934705" y="1013619"/>
                <a:ext cx="152401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Arrow Connector 183"/>
              <p:cNvCxnSpPr/>
              <p:nvPr/>
            </p:nvCxnSpPr>
            <p:spPr>
              <a:xfrm rot="5400000">
                <a:off x="7087057" y="1013619"/>
                <a:ext cx="152401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Arrow Connector 184"/>
              <p:cNvCxnSpPr/>
              <p:nvPr/>
            </p:nvCxnSpPr>
            <p:spPr>
              <a:xfrm rot="5400000">
                <a:off x="7239409" y="1013619"/>
                <a:ext cx="152401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Arrow Connector 185"/>
              <p:cNvCxnSpPr/>
              <p:nvPr/>
            </p:nvCxnSpPr>
            <p:spPr>
              <a:xfrm rot="5400000">
                <a:off x="7391761" y="1013619"/>
                <a:ext cx="152401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Arrow Connector 186"/>
              <p:cNvCxnSpPr/>
              <p:nvPr/>
            </p:nvCxnSpPr>
            <p:spPr>
              <a:xfrm rot="5400000">
                <a:off x="7544113" y="1013619"/>
                <a:ext cx="152401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Arrow Connector 187"/>
              <p:cNvCxnSpPr/>
              <p:nvPr/>
            </p:nvCxnSpPr>
            <p:spPr>
              <a:xfrm rot="5400000">
                <a:off x="7696465" y="1013619"/>
                <a:ext cx="152401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9990" name="Group 188"/>
            <p:cNvGrpSpPr>
              <a:grpSpLocks/>
            </p:cNvGrpSpPr>
            <p:nvPr/>
          </p:nvGrpSpPr>
          <p:grpSpPr bwMode="auto">
            <a:xfrm>
              <a:off x="6319105" y="4710812"/>
              <a:ext cx="1677988" cy="152400"/>
              <a:chOff x="6096000" y="938213"/>
              <a:chExt cx="1677988" cy="152400"/>
            </a:xfrm>
          </p:grpSpPr>
          <p:cxnSp>
            <p:nvCxnSpPr>
              <p:cNvPr id="190" name="Straight Arrow Connector 189"/>
              <p:cNvCxnSpPr/>
              <p:nvPr/>
            </p:nvCxnSpPr>
            <p:spPr>
              <a:xfrm rot="5400000">
                <a:off x="6021123" y="1013620"/>
                <a:ext cx="152401" cy="158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Arrow Connector 190"/>
              <p:cNvCxnSpPr/>
              <p:nvPr/>
            </p:nvCxnSpPr>
            <p:spPr>
              <a:xfrm rot="5400000">
                <a:off x="6173475" y="1013620"/>
                <a:ext cx="152401" cy="158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Arrow Connector 191"/>
              <p:cNvCxnSpPr/>
              <p:nvPr/>
            </p:nvCxnSpPr>
            <p:spPr>
              <a:xfrm rot="5400000">
                <a:off x="6325827" y="1013620"/>
                <a:ext cx="152401" cy="158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Arrow Connector 192"/>
              <p:cNvCxnSpPr/>
              <p:nvPr/>
            </p:nvCxnSpPr>
            <p:spPr>
              <a:xfrm rot="5400000">
                <a:off x="6478179" y="1013620"/>
                <a:ext cx="152401" cy="158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Arrow Connector 193"/>
              <p:cNvCxnSpPr/>
              <p:nvPr/>
            </p:nvCxnSpPr>
            <p:spPr>
              <a:xfrm rot="5400000">
                <a:off x="6630531" y="1013620"/>
                <a:ext cx="152401" cy="158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Arrow Connector 194"/>
              <p:cNvCxnSpPr/>
              <p:nvPr/>
            </p:nvCxnSpPr>
            <p:spPr>
              <a:xfrm rot="5400000">
                <a:off x="6782883" y="1013620"/>
                <a:ext cx="152401" cy="158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Arrow Connector 195"/>
              <p:cNvCxnSpPr/>
              <p:nvPr/>
            </p:nvCxnSpPr>
            <p:spPr>
              <a:xfrm rot="5400000">
                <a:off x="6935235" y="1013620"/>
                <a:ext cx="152401" cy="158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Arrow Connector 196"/>
              <p:cNvCxnSpPr/>
              <p:nvPr/>
            </p:nvCxnSpPr>
            <p:spPr>
              <a:xfrm rot="5400000">
                <a:off x="7087587" y="1013620"/>
                <a:ext cx="152401" cy="158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Arrow Connector 197"/>
              <p:cNvCxnSpPr/>
              <p:nvPr/>
            </p:nvCxnSpPr>
            <p:spPr>
              <a:xfrm rot="5400000">
                <a:off x="7239939" y="1013620"/>
                <a:ext cx="152401" cy="158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Arrow Connector 198"/>
              <p:cNvCxnSpPr/>
              <p:nvPr/>
            </p:nvCxnSpPr>
            <p:spPr>
              <a:xfrm rot="5400000">
                <a:off x="7392291" y="1013620"/>
                <a:ext cx="152401" cy="158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Arrow Connector 199"/>
              <p:cNvCxnSpPr/>
              <p:nvPr/>
            </p:nvCxnSpPr>
            <p:spPr>
              <a:xfrm rot="5400000">
                <a:off x="7544643" y="1013620"/>
                <a:ext cx="152401" cy="158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Arrow Connector 200"/>
              <p:cNvCxnSpPr/>
              <p:nvPr/>
            </p:nvCxnSpPr>
            <p:spPr>
              <a:xfrm rot="5400000">
                <a:off x="7696995" y="1013620"/>
                <a:ext cx="152401" cy="158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9944" name="Group 8"/>
          <p:cNvGrpSpPr>
            <a:grpSpLocks/>
          </p:cNvGrpSpPr>
          <p:nvPr/>
        </p:nvGrpSpPr>
        <p:grpSpPr bwMode="auto">
          <a:xfrm>
            <a:off x="4144963" y="5478463"/>
            <a:ext cx="3806825" cy="161925"/>
            <a:chOff x="4144169" y="5478341"/>
            <a:chExt cx="3807370" cy="162136"/>
          </a:xfrm>
        </p:grpSpPr>
        <p:grpSp>
          <p:nvGrpSpPr>
            <p:cNvPr id="79960" name="Group 201"/>
            <p:cNvGrpSpPr>
              <a:grpSpLocks/>
            </p:cNvGrpSpPr>
            <p:nvPr/>
          </p:nvGrpSpPr>
          <p:grpSpPr bwMode="auto">
            <a:xfrm>
              <a:off x="4144169" y="5488077"/>
              <a:ext cx="1677988" cy="152400"/>
              <a:chOff x="6096000" y="938213"/>
              <a:chExt cx="1677988" cy="152400"/>
            </a:xfrm>
          </p:grpSpPr>
          <p:cxnSp>
            <p:nvCxnSpPr>
              <p:cNvPr id="203" name="Straight Arrow Connector 202"/>
              <p:cNvCxnSpPr/>
              <p:nvPr/>
            </p:nvCxnSpPr>
            <p:spPr>
              <a:xfrm rot="5400000">
                <a:off x="6020495" y="1013520"/>
                <a:ext cx="152598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Arrow Connector 203"/>
              <p:cNvCxnSpPr/>
              <p:nvPr/>
            </p:nvCxnSpPr>
            <p:spPr>
              <a:xfrm rot="5400000">
                <a:off x="6172917" y="1013520"/>
                <a:ext cx="152598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Arrow Connector 204"/>
              <p:cNvCxnSpPr/>
              <p:nvPr/>
            </p:nvCxnSpPr>
            <p:spPr>
              <a:xfrm rot="5400000">
                <a:off x="6325339" y="1013520"/>
                <a:ext cx="152598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Arrow Connector 205"/>
              <p:cNvCxnSpPr/>
              <p:nvPr/>
            </p:nvCxnSpPr>
            <p:spPr>
              <a:xfrm rot="5400000">
                <a:off x="6477760" y="1013520"/>
                <a:ext cx="152598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Arrow Connector 206"/>
              <p:cNvCxnSpPr/>
              <p:nvPr/>
            </p:nvCxnSpPr>
            <p:spPr>
              <a:xfrm rot="5400000">
                <a:off x="6630182" y="1013520"/>
                <a:ext cx="152598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Straight Arrow Connector 207"/>
              <p:cNvCxnSpPr/>
              <p:nvPr/>
            </p:nvCxnSpPr>
            <p:spPr>
              <a:xfrm rot="5400000">
                <a:off x="6782604" y="1013520"/>
                <a:ext cx="152598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Arrow Connector 208"/>
              <p:cNvCxnSpPr/>
              <p:nvPr/>
            </p:nvCxnSpPr>
            <p:spPr>
              <a:xfrm rot="5400000">
                <a:off x="6935026" y="1013520"/>
                <a:ext cx="152598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Straight Arrow Connector 209"/>
              <p:cNvCxnSpPr/>
              <p:nvPr/>
            </p:nvCxnSpPr>
            <p:spPr>
              <a:xfrm rot="5400000">
                <a:off x="7087448" y="1013520"/>
                <a:ext cx="152598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Straight Arrow Connector 210"/>
              <p:cNvCxnSpPr/>
              <p:nvPr/>
            </p:nvCxnSpPr>
            <p:spPr>
              <a:xfrm rot="5400000">
                <a:off x="7239869" y="1013520"/>
                <a:ext cx="152598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Straight Arrow Connector 211"/>
              <p:cNvCxnSpPr/>
              <p:nvPr/>
            </p:nvCxnSpPr>
            <p:spPr>
              <a:xfrm rot="5400000">
                <a:off x="7392291" y="1013520"/>
                <a:ext cx="152598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Straight Arrow Connector 212"/>
              <p:cNvCxnSpPr/>
              <p:nvPr/>
            </p:nvCxnSpPr>
            <p:spPr>
              <a:xfrm rot="5400000">
                <a:off x="7544713" y="1013520"/>
                <a:ext cx="152598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Straight Arrow Connector 213"/>
              <p:cNvCxnSpPr/>
              <p:nvPr/>
            </p:nvCxnSpPr>
            <p:spPr>
              <a:xfrm rot="5400000">
                <a:off x="7697135" y="1013520"/>
                <a:ext cx="152598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9961" name="Group 214"/>
            <p:cNvGrpSpPr>
              <a:grpSpLocks/>
            </p:cNvGrpSpPr>
            <p:nvPr/>
          </p:nvGrpSpPr>
          <p:grpSpPr bwMode="auto">
            <a:xfrm>
              <a:off x="5979959" y="5478341"/>
              <a:ext cx="1677988" cy="152400"/>
              <a:chOff x="6096000" y="938213"/>
              <a:chExt cx="1677988" cy="152400"/>
            </a:xfrm>
          </p:grpSpPr>
          <p:cxnSp>
            <p:nvCxnSpPr>
              <p:cNvPr id="216" name="Straight Arrow Connector 215"/>
              <p:cNvCxnSpPr/>
              <p:nvPr/>
            </p:nvCxnSpPr>
            <p:spPr>
              <a:xfrm rot="5400000">
                <a:off x="6020118" y="1013718"/>
                <a:ext cx="152598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Straight Arrow Connector 216"/>
              <p:cNvCxnSpPr/>
              <p:nvPr/>
            </p:nvCxnSpPr>
            <p:spPr>
              <a:xfrm rot="5400000">
                <a:off x="6172540" y="1013718"/>
                <a:ext cx="152598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Straight Arrow Connector 217"/>
              <p:cNvCxnSpPr/>
              <p:nvPr/>
            </p:nvCxnSpPr>
            <p:spPr>
              <a:xfrm rot="5400000">
                <a:off x="6324962" y="1013718"/>
                <a:ext cx="152598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Straight Arrow Connector 218"/>
              <p:cNvCxnSpPr/>
              <p:nvPr/>
            </p:nvCxnSpPr>
            <p:spPr>
              <a:xfrm rot="5400000">
                <a:off x="6477383" y="1013718"/>
                <a:ext cx="152598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Straight Arrow Connector 219"/>
              <p:cNvCxnSpPr/>
              <p:nvPr/>
            </p:nvCxnSpPr>
            <p:spPr>
              <a:xfrm rot="5400000">
                <a:off x="6629805" y="1013718"/>
                <a:ext cx="152598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Straight Arrow Connector 220"/>
              <p:cNvCxnSpPr/>
              <p:nvPr/>
            </p:nvCxnSpPr>
            <p:spPr>
              <a:xfrm rot="5400000">
                <a:off x="6782227" y="1013718"/>
                <a:ext cx="152598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Straight Arrow Connector 221"/>
              <p:cNvCxnSpPr/>
              <p:nvPr/>
            </p:nvCxnSpPr>
            <p:spPr>
              <a:xfrm rot="5400000">
                <a:off x="6934649" y="1013718"/>
                <a:ext cx="152598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Straight Arrow Connector 222"/>
              <p:cNvCxnSpPr/>
              <p:nvPr/>
            </p:nvCxnSpPr>
            <p:spPr>
              <a:xfrm rot="5400000">
                <a:off x="7087071" y="1013718"/>
                <a:ext cx="152598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Arrow Connector 223"/>
              <p:cNvCxnSpPr/>
              <p:nvPr/>
            </p:nvCxnSpPr>
            <p:spPr>
              <a:xfrm rot="5400000">
                <a:off x="7239492" y="1013718"/>
                <a:ext cx="152598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Straight Arrow Connector 224"/>
              <p:cNvCxnSpPr/>
              <p:nvPr/>
            </p:nvCxnSpPr>
            <p:spPr>
              <a:xfrm rot="5400000">
                <a:off x="7391914" y="1013718"/>
                <a:ext cx="152598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Straight Arrow Connector 225"/>
              <p:cNvCxnSpPr/>
              <p:nvPr/>
            </p:nvCxnSpPr>
            <p:spPr>
              <a:xfrm rot="5400000">
                <a:off x="7544336" y="1013718"/>
                <a:ext cx="152598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Straight Arrow Connector 226"/>
              <p:cNvCxnSpPr/>
              <p:nvPr/>
            </p:nvCxnSpPr>
            <p:spPr>
              <a:xfrm rot="5400000">
                <a:off x="7696758" y="1013718"/>
                <a:ext cx="152598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9962" name="Group 227"/>
            <p:cNvGrpSpPr>
              <a:grpSpLocks/>
            </p:cNvGrpSpPr>
            <p:nvPr/>
          </p:nvGrpSpPr>
          <p:grpSpPr bwMode="auto">
            <a:xfrm>
              <a:off x="7797551" y="5478507"/>
              <a:ext cx="153988" cy="152400"/>
              <a:chOff x="6096000" y="938213"/>
              <a:chExt cx="153988" cy="152400"/>
            </a:xfrm>
          </p:grpSpPr>
          <p:cxnSp>
            <p:nvCxnSpPr>
              <p:cNvPr id="229" name="Straight Arrow Connector 228"/>
              <p:cNvCxnSpPr/>
              <p:nvPr/>
            </p:nvCxnSpPr>
            <p:spPr>
              <a:xfrm rot="5400000">
                <a:off x="6020473" y="1013552"/>
                <a:ext cx="152598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Straight Arrow Connector 229"/>
              <p:cNvCxnSpPr/>
              <p:nvPr/>
            </p:nvCxnSpPr>
            <p:spPr>
              <a:xfrm rot="5400000">
                <a:off x="6172895" y="1013552"/>
                <a:ext cx="152598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9945" name="Group 240"/>
          <p:cNvGrpSpPr>
            <a:grpSpLocks/>
          </p:cNvGrpSpPr>
          <p:nvPr/>
        </p:nvGrpSpPr>
        <p:grpSpPr bwMode="auto">
          <a:xfrm>
            <a:off x="1438275" y="3641725"/>
            <a:ext cx="611188" cy="152400"/>
            <a:chOff x="6096000" y="938213"/>
            <a:chExt cx="611188" cy="152400"/>
          </a:xfrm>
        </p:grpSpPr>
        <p:cxnSp>
          <p:nvCxnSpPr>
            <p:cNvPr id="242" name="Straight Arrow Connector 241"/>
            <p:cNvCxnSpPr/>
            <p:nvPr/>
          </p:nvCxnSpPr>
          <p:spPr>
            <a:xfrm rot="5400000">
              <a:off x="6020594" y="1013619"/>
              <a:ext cx="1524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Arrow Connector 242"/>
            <p:cNvCxnSpPr/>
            <p:nvPr/>
          </p:nvCxnSpPr>
          <p:spPr>
            <a:xfrm rot="5400000">
              <a:off x="6172994" y="1013619"/>
              <a:ext cx="1524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Arrow Connector 243"/>
            <p:cNvCxnSpPr/>
            <p:nvPr/>
          </p:nvCxnSpPr>
          <p:spPr>
            <a:xfrm rot="5400000">
              <a:off x="6325394" y="1013619"/>
              <a:ext cx="1524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Arrow Connector 244"/>
            <p:cNvCxnSpPr/>
            <p:nvPr/>
          </p:nvCxnSpPr>
          <p:spPr>
            <a:xfrm rot="5400000">
              <a:off x="6477794" y="1013619"/>
              <a:ext cx="1524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Arrow Connector 245"/>
            <p:cNvCxnSpPr/>
            <p:nvPr/>
          </p:nvCxnSpPr>
          <p:spPr>
            <a:xfrm rot="5400000">
              <a:off x="6630194" y="1013619"/>
              <a:ext cx="1524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9946" name="Group 253"/>
          <p:cNvGrpSpPr>
            <a:grpSpLocks/>
          </p:cNvGrpSpPr>
          <p:nvPr/>
        </p:nvGrpSpPr>
        <p:grpSpPr bwMode="auto">
          <a:xfrm rot="452948">
            <a:off x="1285875" y="3941763"/>
            <a:ext cx="763588" cy="152400"/>
            <a:chOff x="6096000" y="938213"/>
            <a:chExt cx="763588" cy="152400"/>
          </a:xfrm>
        </p:grpSpPr>
        <p:cxnSp>
          <p:nvCxnSpPr>
            <p:cNvPr id="255" name="Straight Arrow Connector 254"/>
            <p:cNvCxnSpPr/>
            <p:nvPr/>
          </p:nvCxnSpPr>
          <p:spPr>
            <a:xfrm rot="5400000">
              <a:off x="6020370" y="1012897"/>
              <a:ext cx="1524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Straight Arrow Connector 255"/>
            <p:cNvCxnSpPr/>
            <p:nvPr/>
          </p:nvCxnSpPr>
          <p:spPr>
            <a:xfrm rot="5400000">
              <a:off x="6172587" y="1013541"/>
              <a:ext cx="152400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Arrow Connector 256"/>
            <p:cNvCxnSpPr/>
            <p:nvPr/>
          </p:nvCxnSpPr>
          <p:spPr>
            <a:xfrm rot="5400000">
              <a:off x="6312953" y="1009352"/>
              <a:ext cx="152400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Arrow Connector 257"/>
            <p:cNvCxnSpPr/>
            <p:nvPr/>
          </p:nvCxnSpPr>
          <p:spPr>
            <a:xfrm rot="5400000">
              <a:off x="6467900" y="1006433"/>
              <a:ext cx="1524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Arrow Connector 258"/>
            <p:cNvCxnSpPr/>
            <p:nvPr/>
          </p:nvCxnSpPr>
          <p:spPr>
            <a:xfrm rot="5400000">
              <a:off x="6622847" y="1003514"/>
              <a:ext cx="152400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Arrow Connector 259"/>
            <p:cNvCxnSpPr/>
            <p:nvPr/>
          </p:nvCxnSpPr>
          <p:spPr>
            <a:xfrm rot="5400000">
              <a:off x="6772541" y="1009298"/>
              <a:ext cx="1524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9947" name="Text Box 27"/>
          <p:cNvSpPr txBox="1">
            <a:spLocks noChangeArrowheads="1"/>
          </p:cNvSpPr>
          <p:nvPr/>
        </p:nvSpPr>
        <p:spPr bwMode="auto">
          <a:xfrm>
            <a:off x="6584950" y="1235075"/>
            <a:ext cx="14478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/>
              <a:t>L</a:t>
            </a:r>
            <a:r>
              <a:rPr lang="en-US" altLang="en-US" sz="1100" baseline="-25000"/>
              <a:t>e1 </a:t>
            </a:r>
            <a:r>
              <a:rPr lang="en-US" altLang="en-US" sz="1100"/>
              <a:t>= Effective Length</a:t>
            </a:r>
          </a:p>
        </p:txBody>
      </p:sp>
      <p:sp>
        <p:nvSpPr>
          <p:cNvPr id="2" name="Right Triangle 1"/>
          <p:cNvSpPr/>
          <p:nvPr/>
        </p:nvSpPr>
        <p:spPr>
          <a:xfrm flipV="1">
            <a:off x="3886200" y="685800"/>
            <a:ext cx="2898775" cy="5289550"/>
          </a:xfrm>
          <a:custGeom>
            <a:avLst/>
            <a:gdLst>
              <a:gd name="connsiteX0" fmla="*/ 0 w 2305415"/>
              <a:gd name="connsiteY0" fmla="*/ 5289551 h 5289551"/>
              <a:gd name="connsiteX1" fmla="*/ 0 w 2305415"/>
              <a:gd name="connsiteY1" fmla="*/ 0 h 5289551"/>
              <a:gd name="connsiteX2" fmla="*/ 2305415 w 2305415"/>
              <a:gd name="connsiteY2" fmla="*/ 5289551 h 5289551"/>
              <a:gd name="connsiteX3" fmla="*/ 0 w 2305415"/>
              <a:gd name="connsiteY3" fmla="*/ 5289551 h 5289551"/>
              <a:gd name="connsiteX0" fmla="*/ 0 w 2899384"/>
              <a:gd name="connsiteY0" fmla="*/ 5289551 h 5289551"/>
              <a:gd name="connsiteX1" fmla="*/ 0 w 2899384"/>
              <a:gd name="connsiteY1" fmla="*/ 0 h 5289551"/>
              <a:gd name="connsiteX2" fmla="*/ 2899384 w 2899384"/>
              <a:gd name="connsiteY2" fmla="*/ 5289551 h 5289551"/>
              <a:gd name="connsiteX3" fmla="*/ 0 w 2899384"/>
              <a:gd name="connsiteY3" fmla="*/ 5289551 h 5289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99384" h="5289551">
                <a:moveTo>
                  <a:pt x="0" y="5289551"/>
                </a:moveTo>
                <a:lnTo>
                  <a:pt x="0" y="0"/>
                </a:lnTo>
                <a:lnTo>
                  <a:pt x="2899384" y="5289551"/>
                </a:lnTo>
                <a:lnTo>
                  <a:pt x="0" y="5289551"/>
                </a:lnTo>
                <a:close/>
              </a:path>
            </a:pathLst>
          </a:custGeom>
          <a:solidFill>
            <a:srgbClr val="FFFF00">
              <a:alpha val="9000"/>
            </a:srgbClr>
          </a:solidFill>
          <a:ln w="3175">
            <a:solidFill>
              <a:schemeClr val="accent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ight Triangle 67"/>
          <p:cNvSpPr/>
          <p:nvPr/>
        </p:nvSpPr>
        <p:spPr>
          <a:xfrm>
            <a:off x="3886200" y="685800"/>
            <a:ext cx="1905000" cy="5334000"/>
          </a:xfrm>
          <a:prstGeom prst="rtTriangle">
            <a:avLst/>
          </a:prstGeom>
          <a:solidFill>
            <a:srgbClr val="FDB5BF">
              <a:alpha val="1882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0899" name="Rectangle 4"/>
          <p:cNvSpPr>
            <a:spLocks noChangeArrowheads="1"/>
          </p:cNvSpPr>
          <p:nvPr/>
        </p:nvSpPr>
        <p:spPr bwMode="auto">
          <a:xfrm>
            <a:off x="3810000" y="1447800"/>
            <a:ext cx="76200" cy="762000"/>
          </a:xfrm>
          <a:prstGeom prst="rect">
            <a:avLst/>
          </a:prstGeom>
          <a:solidFill>
            <a:srgbClr val="FFFF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80900" name="Rectangle 5"/>
          <p:cNvSpPr>
            <a:spLocks noChangeArrowheads="1"/>
          </p:cNvSpPr>
          <p:nvPr/>
        </p:nvSpPr>
        <p:spPr bwMode="auto">
          <a:xfrm>
            <a:off x="3810000" y="2209800"/>
            <a:ext cx="76200" cy="762000"/>
          </a:xfrm>
          <a:prstGeom prst="rect">
            <a:avLst/>
          </a:prstGeom>
          <a:solidFill>
            <a:srgbClr val="FFFF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80901" name="Rectangle 6"/>
          <p:cNvSpPr>
            <a:spLocks noChangeArrowheads="1"/>
          </p:cNvSpPr>
          <p:nvPr/>
        </p:nvSpPr>
        <p:spPr bwMode="auto">
          <a:xfrm>
            <a:off x="3810000" y="2971800"/>
            <a:ext cx="76200" cy="762000"/>
          </a:xfrm>
          <a:prstGeom prst="rect">
            <a:avLst/>
          </a:prstGeom>
          <a:solidFill>
            <a:srgbClr val="FFFF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80902" name="Rectangle 7"/>
          <p:cNvSpPr>
            <a:spLocks noChangeArrowheads="1"/>
          </p:cNvSpPr>
          <p:nvPr/>
        </p:nvSpPr>
        <p:spPr bwMode="auto">
          <a:xfrm>
            <a:off x="3810000" y="3733800"/>
            <a:ext cx="76200" cy="762000"/>
          </a:xfrm>
          <a:prstGeom prst="rect">
            <a:avLst/>
          </a:prstGeom>
          <a:solidFill>
            <a:srgbClr val="FFFF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80903" name="Rectangle 8"/>
          <p:cNvSpPr>
            <a:spLocks noChangeArrowheads="1"/>
          </p:cNvSpPr>
          <p:nvPr/>
        </p:nvSpPr>
        <p:spPr bwMode="auto">
          <a:xfrm>
            <a:off x="3810000" y="4495800"/>
            <a:ext cx="76200" cy="762000"/>
          </a:xfrm>
          <a:prstGeom prst="rect">
            <a:avLst/>
          </a:prstGeom>
          <a:solidFill>
            <a:srgbClr val="FFFF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80904" name="Rectangle 9"/>
          <p:cNvSpPr>
            <a:spLocks noChangeArrowheads="1"/>
          </p:cNvSpPr>
          <p:nvPr/>
        </p:nvSpPr>
        <p:spPr bwMode="auto">
          <a:xfrm>
            <a:off x="3810000" y="5257800"/>
            <a:ext cx="76200" cy="762000"/>
          </a:xfrm>
          <a:prstGeom prst="rect">
            <a:avLst/>
          </a:prstGeom>
          <a:solidFill>
            <a:srgbClr val="FFFF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80905" name="Rectangle 10"/>
          <p:cNvSpPr>
            <a:spLocks noChangeArrowheads="1"/>
          </p:cNvSpPr>
          <p:nvPr/>
        </p:nvSpPr>
        <p:spPr bwMode="auto">
          <a:xfrm>
            <a:off x="3810000" y="685800"/>
            <a:ext cx="76200" cy="762000"/>
          </a:xfrm>
          <a:prstGeom prst="rect">
            <a:avLst/>
          </a:prstGeom>
          <a:solidFill>
            <a:srgbClr val="FFFF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80906" name="Rectangle 11"/>
          <p:cNvSpPr>
            <a:spLocks noChangeArrowheads="1"/>
          </p:cNvSpPr>
          <p:nvPr/>
        </p:nvSpPr>
        <p:spPr bwMode="auto">
          <a:xfrm>
            <a:off x="3886200" y="685800"/>
            <a:ext cx="5181600" cy="5334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80907" name="Line 12"/>
          <p:cNvSpPr>
            <a:spLocks noChangeShapeType="1"/>
          </p:cNvSpPr>
          <p:nvPr/>
        </p:nvSpPr>
        <p:spPr bwMode="auto">
          <a:xfrm flipH="1" flipV="1">
            <a:off x="2833688" y="6016625"/>
            <a:ext cx="747712" cy="3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08" name="Line 14"/>
          <p:cNvSpPr>
            <a:spLocks noChangeShapeType="1"/>
          </p:cNvSpPr>
          <p:nvPr/>
        </p:nvSpPr>
        <p:spPr bwMode="auto">
          <a:xfrm>
            <a:off x="3886200" y="1101725"/>
            <a:ext cx="4114800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09" name="Line 15"/>
          <p:cNvSpPr>
            <a:spLocks noChangeShapeType="1"/>
          </p:cNvSpPr>
          <p:nvPr/>
        </p:nvSpPr>
        <p:spPr bwMode="auto">
          <a:xfrm>
            <a:off x="3886200" y="1828800"/>
            <a:ext cx="4114800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10" name="Line 16"/>
          <p:cNvSpPr>
            <a:spLocks noChangeShapeType="1"/>
          </p:cNvSpPr>
          <p:nvPr/>
        </p:nvSpPr>
        <p:spPr bwMode="auto">
          <a:xfrm>
            <a:off x="3886200" y="2590800"/>
            <a:ext cx="4114800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11" name="Line 17"/>
          <p:cNvSpPr>
            <a:spLocks noChangeShapeType="1"/>
          </p:cNvSpPr>
          <p:nvPr/>
        </p:nvSpPr>
        <p:spPr bwMode="auto">
          <a:xfrm>
            <a:off x="3886200" y="3352800"/>
            <a:ext cx="4114800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12" name="Line 19"/>
          <p:cNvSpPr>
            <a:spLocks noChangeShapeType="1"/>
          </p:cNvSpPr>
          <p:nvPr/>
        </p:nvSpPr>
        <p:spPr bwMode="auto">
          <a:xfrm>
            <a:off x="3886200" y="5638800"/>
            <a:ext cx="4114800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13" name="Line 20"/>
          <p:cNvSpPr>
            <a:spLocks noChangeShapeType="1"/>
          </p:cNvSpPr>
          <p:nvPr/>
        </p:nvSpPr>
        <p:spPr bwMode="auto">
          <a:xfrm>
            <a:off x="3886200" y="4876800"/>
            <a:ext cx="4114800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14" name="Text Box 28"/>
          <p:cNvSpPr txBox="1">
            <a:spLocks noChangeArrowheads="1"/>
          </p:cNvSpPr>
          <p:nvPr/>
        </p:nvSpPr>
        <p:spPr bwMode="auto">
          <a:xfrm>
            <a:off x="76200" y="914400"/>
            <a:ext cx="609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altLang="en-US" sz="1400" baseline="-25000">
                <a:latin typeface="Arial" panose="020B0604020202020204" pitchFamily="34" charset="0"/>
                <a:cs typeface="Arial" panose="020B0604020202020204" pitchFamily="34" charset="0"/>
              </a:rPr>
              <a:t>R1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altLang="en-US" sz="1400" baseline="-25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49" name="Straight Connector 48"/>
          <p:cNvCxnSpPr>
            <a:stCxn id="80905" idx="0"/>
          </p:cNvCxnSpPr>
          <p:nvPr/>
        </p:nvCxnSpPr>
        <p:spPr>
          <a:xfrm rot="16200000" flipV="1">
            <a:off x="3143250" y="-19050"/>
            <a:ext cx="0" cy="1409700"/>
          </a:xfrm>
          <a:prstGeom prst="line">
            <a:avLst/>
          </a:prstGeom>
          <a:ln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rot="5400000" flipH="1" flipV="1">
            <a:off x="594519" y="3352006"/>
            <a:ext cx="5334000" cy="1588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917" name="TextBox 53"/>
          <p:cNvSpPr txBox="1">
            <a:spLocks noChangeArrowheads="1"/>
          </p:cNvSpPr>
          <p:nvPr/>
        </p:nvSpPr>
        <p:spPr bwMode="auto">
          <a:xfrm>
            <a:off x="2803525" y="2819400"/>
            <a:ext cx="406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H</a:t>
            </a:r>
          </a:p>
        </p:txBody>
      </p:sp>
      <p:cxnSp>
        <p:nvCxnSpPr>
          <p:cNvPr id="56" name="Straight Connector 55"/>
          <p:cNvCxnSpPr/>
          <p:nvPr/>
        </p:nvCxnSpPr>
        <p:spPr>
          <a:xfrm rot="10800000">
            <a:off x="3886200" y="1447800"/>
            <a:ext cx="51054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rot="10800000">
            <a:off x="3810000" y="2209800"/>
            <a:ext cx="51054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rot="10800000">
            <a:off x="3886200" y="2971800"/>
            <a:ext cx="51054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rot="10800000">
            <a:off x="3886200" y="3733800"/>
            <a:ext cx="51054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rot="10800000">
            <a:off x="3810000" y="4495800"/>
            <a:ext cx="51054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rot="10800000">
            <a:off x="3810000" y="5257800"/>
            <a:ext cx="51054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924" name="TextBox 69"/>
          <p:cNvSpPr txBox="1">
            <a:spLocks noChangeArrowheads="1"/>
          </p:cNvSpPr>
          <p:nvPr/>
        </p:nvSpPr>
        <p:spPr bwMode="auto">
          <a:xfrm>
            <a:off x="515938" y="914400"/>
            <a:ext cx="20859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</a:rPr>
              <a:t>(H- 0.5 S</a:t>
            </a:r>
            <a:r>
              <a:rPr lang="en-US" altLang="en-US" sz="1400" baseline="-2500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</a:rPr>
              <a:t>) tan (45 - </a:t>
            </a:r>
            <a:r>
              <a:rPr lang="en-US" altLang="en-US" sz="1400">
                <a:latin typeface="Symbol" panose="05050102010706020507" pitchFamily="18" charset="2"/>
                <a:cs typeface="Arial" panose="020B0604020202020204" pitchFamily="34" charset="0"/>
              </a:rPr>
              <a:t>f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</a:rPr>
              <a:t>/2)</a:t>
            </a:r>
          </a:p>
        </p:txBody>
      </p:sp>
      <p:sp>
        <p:nvSpPr>
          <p:cNvPr id="80925" name="TextBox 75"/>
          <p:cNvSpPr txBox="1">
            <a:spLocks noChangeArrowheads="1"/>
          </p:cNvSpPr>
          <p:nvPr/>
        </p:nvSpPr>
        <p:spPr bwMode="auto">
          <a:xfrm>
            <a:off x="182563" y="1527175"/>
            <a:ext cx="5540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/>
              <a:t>L</a:t>
            </a:r>
            <a:r>
              <a:rPr lang="en-US" altLang="en-US" sz="1600" baseline="-25000"/>
              <a:t>e1</a:t>
            </a:r>
            <a:r>
              <a:rPr lang="en-US" altLang="en-US" sz="1600"/>
              <a:t>=</a:t>
            </a:r>
          </a:p>
        </p:txBody>
      </p:sp>
      <p:sp>
        <p:nvSpPr>
          <p:cNvPr id="80926" name="Rectangle 76"/>
          <p:cNvSpPr>
            <a:spLocks noChangeArrowheads="1"/>
          </p:cNvSpPr>
          <p:nvPr/>
        </p:nvSpPr>
        <p:spPr bwMode="auto">
          <a:xfrm>
            <a:off x="712788" y="1366838"/>
            <a:ext cx="13017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/>
              <a:t>2.5(</a:t>
            </a:r>
            <a:r>
              <a:rPr lang="en-US" altLang="en-US" sz="1600">
                <a:latin typeface="Symbol" panose="05050102010706020507" pitchFamily="18" charset="2"/>
              </a:rPr>
              <a:t>s</a:t>
            </a:r>
            <a:r>
              <a:rPr lang="en-US" altLang="en-US" sz="1600" baseline="-25000"/>
              <a:t>a</a:t>
            </a:r>
            <a:r>
              <a:rPr lang="en-US" altLang="en-US" sz="1600"/>
              <a:t>.S</a:t>
            </a:r>
            <a:r>
              <a:rPr lang="en-US" altLang="en-US" sz="1600" baseline="-25000"/>
              <a:t>v</a:t>
            </a:r>
            <a:r>
              <a:rPr lang="en-US" altLang="en-US" sz="1600"/>
              <a:t>.S</a:t>
            </a:r>
            <a:r>
              <a:rPr lang="en-US" altLang="en-US" sz="1600" baseline="-25000"/>
              <a:t>H</a:t>
            </a:r>
            <a:r>
              <a:rPr lang="en-US" altLang="en-US" sz="1600"/>
              <a:t>)</a:t>
            </a:r>
          </a:p>
        </p:txBody>
      </p:sp>
      <p:cxnSp>
        <p:nvCxnSpPr>
          <p:cNvPr id="79" name="Straight Connector 78"/>
          <p:cNvCxnSpPr/>
          <p:nvPr/>
        </p:nvCxnSpPr>
        <p:spPr>
          <a:xfrm>
            <a:off x="723900" y="1703388"/>
            <a:ext cx="1295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928" name="Rectangle 79"/>
          <p:cNvSpPr>
            <a:spLocks noChangeArrowheads="1"/>
          </p:cNvSpPr>
          <p:nvPr/>
        </p:nvSpPr>
        <p:spPr bwMode="auto">
          <a:xfrm>
            <a:off x="735013" y="1665288"/>
            <a:ext cx="12588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/>
              <a:t>2 w </a:t>
            </a:r>
            <a:r>
              <a:rPr lang="en-US" altLang="en-US" sz="1600">
                <a:latin typeface="Symbol" panose="05050102010706020507" pitchFamily="18" charset="2"/>
              </a:rPr>
              <a:t>s</a:t>
            </a:r>
            <a:r>
              <a:rPr lang="en-US" altLang="en-US" sz="1600" baseline="-25000"/>
              <a:t>v</a:t>
            </a:r>
            <a:r>
              <a:rPr lang="en-US" altLang="en-US" sz="1600"/>
              <a:t> tan</a:t>
            </a:r>
            <a:r>
              <a:rPr lang="en-US" altLang="en-US" sz="1600">
                <a:latin typeface="Symbol" panose="05050102010706020507" pitchFamily="18" charset="2"/>
              </a:rPr>
              <a:t>f</a:t>
            </a:r>
            <a:r>
              <a:rPr lang="en-US" altLang="en-US" sz="1600" baseline="-25000">
                <a:latin typeface="Symbol" panose="05050102010706020507" pitchFamily="18" charset="2"/>
                <a:sym typeface="Symbol" panose="05050102010706020507" pitchFamily="18" charset="2"/>
              </a:rPr>
              <a:t></a:t>
            </a:r>
            <a:endParaRPr lang="en-US" altLang="en-US" sz="1600" baseline="-25000">
              <a:latin typeface="Symbol" panose="05050102010706020507" pitchFamily="18" charset="2"/>
            </a:endParaRPr>
          </a:p>
        </p:txBody>
      </p:sp>
      <p:sp>
        <p:nvSpPr>
          <p:cNvPr id="80929" name="TextBox 80"/>
          <p:cNvSpPr txBox="1">
            <a:spLocks noChangeArrowheads="1"/>
          </p:cNvSpPr>
          <p:nvPr/>
        </p:nvSpPr>
        <p:spPr bwMode="auto">
          <a:xfrm>
            <a:off x="269875" y="2106613"/>
            <a:ext cx="14811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L</a:t>
            </a:r>
            <a:r>
              <a:rPr lang="en-US" altLang="en-US" sz="1800" baseline="-25000"/>
              <a:t>1</a:t>
            </a:r>
            <a:r>
              <a:rPr lang="en-US" altLang="en-US" sz="1800"/>
              <a:t> = L</a:t>
            </a:r>
            <a:r>
              <a:rPr lang="en-US" altLang="en-US" sz="1800" baseline="-25000"/>
              <a:t>R1 </a:t>
            </a:r>
            <a:r>
              <a:rPr lang="en-US" altLang="en-US" sz="1800"/>
              <a:t>+ L</a:t>
            </a:r>
            <a:r>
              <a:rPr lang="en-US" altLang="en-US" sz="1800" baseline="-25000"/>
              <a:t>e1</a:t>
            </a:r>
          </a:p>
        </p:txBody>
      </p:sp>
      <p:sp>
        <p:nvSpPr>
          <p:cNvPr id="80930" name="Line 17"/>
          <p:cNvSpPr>
            <a:spLocks noChangeShapeType="1"/>
          </p:cNvSpPr>
          <p:nvPr/>
        </p:nvSpPr>
        <p:spPr bwMode="auto">
          <a:xfrm>
            <a:off x="3886200" y="4114800"/>
            <a:ext cx="4114800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78" name="Straight Connector 77"/>
          <p:cNvCxnSpPr/>
          <p:nvPr/>
        </p:nvCxnSpPr>
        <p:spPr>
          <a:xfrm rot="5400000">
            <a:off x="228600" y="4267200"/>
            <a:ext cx="1219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>
            <a:off x="1600200" y="3124200"/>
            <a:ext cx="98425" cy="190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 rot="10800000" flipV="1">
            <a:off x="838200" y="3124200"/>
            <a:ext cx="762000" cy="533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 rot="10800000">
            <a:off x="838200" y="4876800"/>
            <a:ext cx="92075" cy="142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 rot="5400000">
            <a:off x="315913" y="4281488"/>
            <a:ext cx="1219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 rot="5400000">
            <a:off x="1077913" y="3748088"/>
            <a:ext cx="1219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 rot="10800000" flipV="1">
            <a:off x="925513" y="3138488"/>
            <a:ext cx="762000" cy="533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 rot="10800000" flipV="1">
            <a:off x="925513" y="4357688"/>
            <a:ext cx="762000" cy="533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>
            <a:off x="833438" y="3649663"/>
            <a:ext cx="104775" cy="238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>
            <a:off x="947738" y="3681413"/>
            <a:ext cx="619125" cy="139700"/>
          </a:xfrm>
          <a:prstGeom prst="line">
            <a:avLst/>
          </a:prstGeom>
          <a:ln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>
            <a:off x="1671638" y="3140075"/>
            <a:ext cx="619125" cy="139700"/>
          </a:xfrm>
          <a:prstGeom prst="line">
            <a:avLst/>
          </a:prstGeom>
          <a:ln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>
            <a:off x="941388" y="4884738"/>
            <a:ext cx="1123950" cy="250825"/>
          </a:xfrm>
          <a:prstGeom prst="line">
            <a:avLst/>
          </a:prstGeom>
          <a:ln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 rot="16200000" flipH="1">
            <a:off x="1151731" y="4245770"/>
            <a:ext cx="1330325" cy="4810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>
            <a:off x="1673225" y="4359275"/>
            <a:ext cx="1123950" cy="250825"/>
          </a:xfrm>
          <a:prstGeom prst="line">
            <a:avLst/>
          </a:prstGeom>
          <a:ln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 rot="16200000" flipH="1">
            <a:off x="1866900" y="3695701"/>
            <a:ext cx="1330325" cy="482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 rot="10800000" flipV="1">
            <a:off x="1566863" y="3273425"/>
            <a:ext cx="727075" cy="5476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/>
          <p:nvPr/>
        </p:nvCxnSpPr>
        <p:spPr>
          <a:xfrm rot="10800000" flipV="1">
            <a:off x="2057400" y="4613275"/>
            <a:ext cx="727075" cy="5222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Freeform 109"/>
          <p:cNvSpPr/>
          <p:nvPr/>
        </p:nvSpPr>
        <p:spPr>
          <a:xfrm>
            <a:off x="2033588" y="2005013"/>
            <a:ext cx="2097087" cy="1203325"/>
          </a:xfrm>
          <a:custGeom>
            <a:avLst/>
            <a:gdLst>
              <a:gd name="connsiteX0" fmla="*/ 2302329 w 2302329"/>
              <a:gd name="connsiteY0" fmla="*/ 400050 h 1036864"/>
              <a:gd name="connsiteX1" fmla="*/ 930729 w 2302329"/>
              <a:gd name="connsiteY1" fmla="*/ 106136 h 1036864"/>
              <a:gd name="connsiteX2" fmla="*/ 0 w 2302329"/>
              <a:gd name="connsiteY2" fmla="*/ 1036864 h 1036864"/>
              <a:gd name="connsiteX0" fmla="*/ 2098222 w 2098222"/>
              <a:gd name="connsiteY0" fmla="*/ 200025 h 1204232"/>
              <a:gd name="connsiteX1" fmla="*/ 930729 w 2098222"/>
              <a:gd name="connsiteY1" fmla="*/ 273504 h 1204232"/>
              <a:gd name="connsiteX2" fmla="*/ 0 w 2098222"/>
              <a:gd name="connsiteY2" fmla="*/ 1204232 h 1204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98222" h="1204232">
                <a:moveTo>
                  <a:pt x="2098222" y="200025"/>
                </a:moveTo>
                <a:cubicBezTo>
                  <a:pt x="1604282" y="0"/>
                  <a:pt x="1280433" y="106136"/>
                  <a:pt x="930729" y="273504"/>
                </a:cubicBezTo>
                <a:cubicBezTo>
                  <a:pt x="581025" y="440872"/>
                  <a:pt x="273504" y="791936"/>
                  <a:pt x="0" y="1204232"/>
                </a:cubicBezTo>
              </a:path>
            </a:pathLst>
          </a:custGeom>
          <a:ln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11" name="Freeform 110"/>
          <p:cNvSpPr/>
          <p:nvPr/>
        </p:nvSpPr>
        <p:spPr>
          <a:xfrm>
            <a:off x="1550988" y="2995613"/>
            <a:ext cx="3268662" cy="3108325"/>
          </a:xfrm>
          <a:custGeom>
            <a:avLst/>
            <a:gdLst>
              <a:gd name="connsiteX0" fmla="*/ 2922815 w 2922815"/>
              <a:gd name="connsiteY0" fmla="*/ 0 h 2586718"/>
              <a:gd name="connsiteX1" fmla="*/ 922565 w 2922815"/>
              <a:gd name="connsiteY1" fmla="*/ 2310493 h 2586718"/>
              <a:gd name="connsiteX2" fmla="*/ 0 w 2922815"/>
              <a:gd name="connsiteY2" fmla="*/ 1657350 h 2586718"/>
              <a:gd name="connsiteX3" fmla="*/ 0 w 2922815"/>
              <a:gd name="connsiteY3" fmla="*/ 1657350 h 2586718"/>
              <a:gd name="connsiteX0" fmla="*/ 2759529 w 2759529"/>
              <a:gd name="connsiteY0" fmla="*/ 0 h 3034394"/>
              <a:gd name="connsiteX1" fmla="*/ 922565 w 2759529"/>
              <a:gd name="connsiteY1" fmla="*/ 2694215 h 3034394"/>
              <a:gd name="connsiteX2" fmla="*/ 0 w 2759529"/>
              <a:gd name="connsiteY2" fmla="*/ 2041072 h 3034394"/>
              <a:gd name="connsiteX3" fmla="*/ 0 w 2759529"/>
              <a:gd name="connsiteY3" fmla="*/ 2041072 h 3034394"/>
              <a:gd name="connsiteX0" fmla="*/ 2759529 w 2770415"/>
              <a:gd name="connsiteY0" fmla="*/ 0 h 3034394"/>
              <a:gd name="connsiteX1" fmla="*/ 922565 w 2770415"/>
              <a:gd name="connsiteY1" fmla="*/ 2694215 h 3034394"/>
              <a:gd name="connsiteX2" fmla="*/ 0 w 2770415"/>
              <a:gd name="connsiteY2" fmla="*/ 2041072 h 3034394"/>
              <a:gd name="connsiteX3" fmla="*/ 0 w 2770415"/>
              <a:gd name="connsiteY3" fmla="*/ 2041072 h 3034394"/>
              <a:gd name="connsiteX0" fmla="*/ 2759529 w 2759529"/>
              <a:gd name="connsiteY0" fmla="*/ 0 h 2041072"/>
              <a:gd name="connsiteX1" fmla="*/ 0 w 2759529"/>
              <a:gd name="connsiteY1" fmla="*/ 2041072 h 2041072"/>
              <a:gd name="connsiteX2" fmla="*/ 0 w 2759529"/>
              <a:gd name="connsiteY2" fmla="*/ 2041072 h 2041072"/>
              <a:gd name="connsiteX0" fmla="*/ 2759529 w 2759529"/>
              <a:gd name="connsiteY0" fmla="*/ 0 h 3107872"/>
              <a:gd name="connsiteX1" fmla="*/ 0 w 2759529"/>
              <a:gd name="connsiteY1" fmla="*/ 2041072 h 3107872"/>
              <a:gd name="connsiteX2" fmla="*/ 0 w 2759529"/>
              <a:gd name="connsiteY2" fmla="*/ 2041072 h 3107872"/>
              <a:gd name="connsiteX0" fmla="*/ 2759529 w 3268436"/>
              <a:gd name="connsiteY0" fmla="*/ 0 h 3107872"/>
              <a:gd name="connsiteX1" fmla="*/ 0 w 3268436"/>
              <a:gd name="connsiteY1" fmla="*/ 2041072 h 3107872"/>
              <a:gd name="connsiteX2" fmla="*/ 0 w 3268436"/>
              <a:gd name="connsiteY2" fmla="*/ 2041072 h 3107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68436" h="3107872">
                <a:moveTo>
                  <a:pt x="2759529" y="0"/>
                </a:moveTo>
                <a:cubicBezTo>
                  <a:pt x="3268436" y="1782535"/>
                  <a:pt x="495300" y="3107872"/>
                  <a:pt x="0" y="2041072"/>
                </a:cubicBezTo>
                <a:lnTo>
                  <a:pt x="0" y="2041072"/>
                </a:lnTo>
              </a:path>
            </a:pathLst>
          </a:custGeom>
          <a:ln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0950" name="Rectangle 111"/>
          <p:cNvSpPr>
            <a:spLocks noChangeArrowheads="1"/>
          </p:cNvSpPr>
          <p:nvPr/>
        </p:nvSpPr>
        <p:spPr bwMode="auto">
          <a:xfrm>
            <a:off x="1042988" y="4838700"/>
            <a:ext cx="5635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Symbol" panose="05050102010706020507" pitchFamily="18" charset="2"/>
              </a:rPr>
              <a:t>s</a:t>
            </a:r>
            <a:r>
              <a:rPr lang="en-US" altLang="en-US" sz="2400" baseline="-25000"/>
              <a:t>a4</a:t>
            </a:r>
          </a:p>
        </p:txBody>
      </p:sp>
      <p:sp>
        <p:nvSpPr>
          <p:cNvPr id="80951" name="Rectangle 112"/>
          <p:cNvSpPr>
            <a:spLocks noChangeArrowheads="1"/>
          </p:cNvSpPr>
          <p:nvPr/>
        </p:nvSpPr>
        <p:spPr bwMode="auto">
          <a:xfrm>
            <a:off x="1087438" y="3355975"/>
            <a:ext cx="565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Symbol" panose="05050102010706020507" pitchFamily="18" charset="2"/>
              </a:rPr>
              <a:t>s</a:t>
            </a:r>
            <a:r>
              <a:rPr lang="en-US" altLang="en-US" sz="2400" baseline="-25000" dirty="0"/>
              <a:t>a3</a:t>
            </a:r>
          </a:p>
        </p:txBody>
      </p:sp>
      <p:sp>
        <p:nvSpPr>
          <p:cNvPr id="80952" name="Rectangle 113"/>
          <p:cNvSpPr>
            <a:spLocks noChangeArrowheads="1"/>
          </p:cNvSpPr>
          <p:nvPr/>
        </p:nvSpPr>
        <p:spPr bwMode="auto">
          <a:xfrm>
            <a:off x="3894138" y="2090738"/>
            <a:ext cx="406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Symbol" panose="05050102010706020507" pitchFamily="18" charset="2"/>
              </a:rPr>
              <a:t>s</a:t>
            </a:r>
            <a:r>
              <a:rPr lang="en-US" altLang="en-US" sz="1400" baseline="-25000"/>
              <a:t>a3</a:t>
            </a:r>
          </a:p>
        </p:txBody>
      </p:sp>
      <p:sp>
        <p:nvSpPr>
          <p:cNvPr id="80953" name="Rectangle 114"/>
          <p:cNvSpPr>
            <a:spLocks noChangeArrowheads="1"/>
          </p:cNvSpPr>
          <p:nvPr/>
        </p:nvSpPr>
        <p:spPr bwMode="auto">
          <a:xfrm>
            <a:off x="3924300" y="2903538"/>
            <a:ext cx="406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Symbol" panose="05050102010706020507" pitchFamily="18" charset="2"/>
              </a:rPr>
              <a:t>s</a:t>
            </a:r>
            <a:r>
              <a:rPr lang="en-US" altLang="en-US" sz="1400" baseline="-25000"/>
              <a:t>a4</a:t>
            </a:r>
          </a:p>
        </p:txBody>
      </p:sp>
      <p:sp>
        <p:nvSpPr>
          <p:cNvPr id="80954" name="Rectangle 115"/>
          <p:cNvSpPr>
            <a:spLocks noChangeArrowheads="1"/>
          </p:cNvSpPr>
          <p:nvPr/>
        </p:nvSpPr>
        <p:spPr bwMode="auto">
          <a:xfrm>
            <a:off x="3859213" y="1344613"/>
            <a:ext cx="406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Symbol" panose="05050102010706020507" pitchFamily="18" charset="2"/>
              </a:rPr>
              <a:t>s</a:t>
            </a:r>
            <a:r>
              <a:rPr lang="en-US" altLang="en-US" sz="1400" baseline="-25000"/>
              <a:t>a2</a:t>
            </a:r>
          </a:p>
        </p:txBody>
      </p:sp>
      <p:sp>
        <p:nvSpPr>
          <p:cNvPr id="80955" name="Rectangle 116"/>
          <p:cNvSpPr>
            <a:spLocks noChangeArrowheads="1"/>
          </p:cNvSpPr>
          <p:nvPr/>
        </p:nvSpPr>
        <p:spPr bwMode="auto">
          <a:xfrm>
            <a:off x="4324350" y="3656013"/>
            <a:ext cx="406400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Symbol" panose="05050102010706020507" pitchFamily="18" charset="2"/>
              </a:rPr>
              <a:t>s</a:t>
            </a:r>
            <a:r>
              <a:rPr lang="en-US" altLang="en-US" sz="1400" baseline="-25000"/>
              <a:t>a5</a:t>
            </a:r>
          </a:p>
        </p:txBody>
      </p:sp>
      <p:sp>
        <p:nvSpPr>
          <p:cNvPr id="80956" name="Rectangle 117"/>
          <p:cNvSpPr>
            <a:spLocks noChangeArrowheads="1"/>
          </p:cNvSpPr>
          <p:nvPr/>
        </p:nvSpPr>
        <p:spPr bwMode="auto">
          <a:xfrm>
            <a:off x="4292600" y="4381500"/>
            <a:ext cx="4048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Symbol" panose="05050102010706020507" pitchFamily="18" charset="2"/>
              </a:rPr>
              <a:t>s</a:t>
            </a:r>
            <a:r>
              <a:rPr lang="en-US" altLang="en-US" sz="1400" baseline="-25000"/>
              <a:t>a6</a:t>
            </a:r>
          </a:p>
        </p:txBody>
      </p:sp>
      <p:sp>
        <p:nvSpPr>
          <p:cNvPr id="80957" name="Rectangle 118"/>
          <p:cNvSpPr>
            <a:spLocks noChangeArrowheads="1"/>
          </p:cNvSpPr>
          <p:nvPr/>
        </p:nvSpPr>
        <p:spPr bwMode="auto">
          <a:xfrm>
            <a:off x="4476750" y="5170488"/>
            <a:ext cx="406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Symbol" panose="05050102010706020507" pitchFamily="18" charset="2"/>
              </a:rPr>
              <a:t>s</a:t>
            </a:r>
            <a:r>
              <a:rPr lang="en-US" altLang="en-US" sz="1400" baseline="-25000"/>
              <a:t>a7</a:t>
            </a:r>
          </a:p>
        </p:txBody>
      </p:sp>
      <p:sp>
        <p:nvSpPr>
          <p:cNvPr id="80958" name="Rectangle 119"/>
          <p:cNvSpPr>
            <a:spLocks noChangeArrowheads="1"/>
          </p:cNvSpPr>
          <p:nvPr/>
        </p:nvSpPr>
        <p:spPr bwMode="auto">
          <a:xfrm>
            <a:off x="4598988" y="5938838"/>
            <a:ext cx="406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Symbol" panose="05050102010706020507" pitchFamily="18" charset="2"/>
              </a:rPr>
              <a:t>s</a:t>
            </a:r>
            <a:r>
              <a:rPr lang="en-US" altLang="en-US" sz="1400" baseline="-25000"/>
              <a:t>a8</a:t>
            </a:r>
          </a:p>
        </p:txBody>
      </p:sp>
      <p:cxnSp>
        <p:nvCxnSpPr>
          <p:cNvPr id="122" name="Straight Connector 121"/>
          <p:cNvCxnSpPr/>
          <p:nvPr/>
        </p:nvCxnSpPr>
        <p:spPr>
          <a:xfrm rot="10800000">
            <a:off x="628650" y="3592513"/>
            <a:ext cx="212725" cy="492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/>
          <p:nvPr/>
        </p:nvCxnSpPr>
        <p:spPr>
          <a:xfrm rot="10800000">
            <a:off x="609600" y="4814888"/>
            <a:ext cx="212725" cy="476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/>
          <p:cNvCxnSpPr/>
          <p:nvPr/>
        </p:nvCxnSpPr>
        <p:spPr>
          <a:xfrm rot="16200000" flipH="1">
            <a:off x="76994" y="4225131"/>
            <a:ext cx="1225550" cy="7938"/>
          </a:xfrm>
          <a:prstGeom prst="straightConnector1">
            <a:avLst/>
          </a:prstGeom>
          <a:ln>
            <a:solidFill>
              <a:schemeClr val="bg2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962" name="Rectangle 127"/>
          <p:cNvSpPr>
            <a:spLocks noChangeArrowheads="1"/>
          </p:cNvSpPr>
          <p:nvPr/>
        </p:nvSpPr>
        <p:spPr bwMode="auto">
          <a:xfrm>
            <a:off x="382588" y="3965575"/>
            <a:ext cx="3683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/>
              <a:t>S</a:t>
            </a:r>
            <a:r>
              <a:rPr lang="en-US" altLang="en-US" sz="1600" baseline="-25000"/>
              <a:t>v</a:t>
            </a:r>
            <a:endParaRPr lang="en-US" altLang="en-US" sz="1600"/>
          </a:p>
        </p:txBody>
      </p:sp>
      <p:sp>
        <p:nvSpPr>
          <p:cNvPr id="80963" name="Rectangle 128"/>
          <p:cNvSpPr>
            <a:spLocks noChangeArrowheads="1"/>
          </p:cNvSpPr>
          <p:nvPr/>
        </p:nvSpPr>
        <p:spPr bwMode="auto">
          <a:xfrm>
            <a:off x="755650" y="3055938"/>
            <a:ext cx="3984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/>
              <a:t>S</a:t>
            </a:r>
            <a:r>
              <a:rPr lang="en-US" altLang="en-US" sz="1600" baseline="-25000"/>
              <a:t>H</a:t>
            </a:r>
            <a:endParaRPr lang="en-US" altLang="en-US" sz="1600"/>
          </a:p>
        </p:txBody>
      </p:sp>
      <p:cxnSp>
        <p:nvCxnSpPr>
          <p:cNvPr id="130" name="Straight Connector 129"/>
          <p:cNvCxnSpPr/>
          <p:nvPr/>
        </p:nvCxnSpPr>
        <p:spPr>
          <a:xfrm rot="10800000">
            <a:off x="1368425" y="3059113"/>
            <a:ext cx="212725" cy="492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/>
          <p:nvPr/>
        </p:nvCxnSpPr>
        <p:spPr>
          <a:xfrm rot="10800000" flipV="1">
            <a:off x="701675" y="3086100"/>
            <a:ext cx="750888" cy="514350"/>
          </a:xfrm>
          <a:prstGeom prst="straightConnector1">
            <a:avLst/>
          </a:prstGeom>
          <a:ln>
            <a:solidFill>
              <a:schemeClr val="bg2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966" name="Rectangle 132"/>
          <p:cNvSpPr>
            <a:spLocks noChangeArrowheads="1"/>
          </p:cNvSpPr>
          <p:nvPr/>
        </p:nvSpPr>
        <p:spPr bwMode="auto">
          <a:xfrm>
            <a:off x="6629400" y="2109788"/>
            <a:ext cx="412750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Symbol" panose="05050102010706020507" pitchFamily="18" charset="2"/>
              </a:rPr>
              <a:t>s</a:t>
            </a:r>
            <a:r>
              <a:rPr lang="en-US" altLang="en-US" sz="1400" baseline="-25000"/>
              <a:t>v3</a:t>
            </a:r>
            <a:endParaRPr lang="en-US" altLang="en-US" sz="1400"/>
          </a:p>
        </p:txBody>
      </p:sp>
      <p:sp>
        <p:nvSpPr>
          <p:cNvPr id="80967" name="Rectangle 158"/>
          <p:cNvSpPr>
            <a:spLocks noChangeArrowheads="1"/>
          </p:cNvSpPr>
          <p:nvPr/>
        </p:nvSpPr>
        <p:spPr bwMode="auto">
          <a:xfrm>
            <a:off x="6705600" y="1371600"/>
            <a:ext cx="4127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Symbol" panose="05050102010706020507" pitchFamily="18" charset="2"/>
              </a:rPr>
              <a:t>s</a:t>
            </a:r>
            <a:r>
              <a:rPr lang="en-US" altLang="en-US" sz="1400" baseline="-25000"/>
              <a:t>v2</a:t>
            </a:r>
            <a:endParaRPr lang="en-US" altLang="en-US" sz="1400"/>
          </a:p>
        </p:txBody>
      </p:sp>
      <p:sp>
        <p:nvSpPr>
          <p:cNvPr id="80968" name="Rectangle 171"/>
          <p:cNvSpPr>
            <a:spLocks noChangeArrowheads="1"/>
          </p:cNvSpPr>
          <p:nvPr/>
        </p:nvSpPr>
        <p:spPr bwMode="auto">
          <a:xfrm>
            <a:off x="6705600" y="633413"/>
            <a:ext cx="4127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Symbol" panose="05050102010706020507" pitchFamily="18" charset="2"/>
              </a:rPr>
              <a:t>s</a:t>
            </a:r>
            <a:r>
              <a:rPr lang="en-US" altLang="en-US" sz="1400" baseline="-25000"/>
              <a:t>v1</a:t>
            </a:r>
            <a:endParaRPr lang="en-US" altLang="en-US" sz="1400"/>
          </a:p>
        </p:txBody>
      </p:sp>
      <p:cxnSp>
        <p:nvCxnSpPr>
          <p:cNvPr id="177" name="Straight Arrow Connector 176"/>
          <p:cNvCxnSpPr/>
          <p:nvPr/>
        </p:nvCxnSpPr>
        <p:spPr>
          <a:xfrm rot="10800000">
            <a:off x="930275" y="4294188"/>
            <a:ext cx="874713" cy="1555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8" name="Freeform 177"/>
          <p:cNvSpPr/>
          <p:nvPr/>
        </p:nvSpPr>
        <p:spPr>
          <a:xfrm>
            <a:off x="742950" y="4359275"/>
            <a:ext cx="514350" cy="1241425"/>
          </a:xfrm>
          <a:custGeom>
            <a:avLst/>
            <a:gdLst>
              <a:gd name="connsiteX0" fmla="*/ 616404 w 616404"/>
              <a:gd name="connsiteY0" fmla="*/ 0 h 1240971"/>
              <a:gd name="connsiteX1" fmla="*/ 20411 w 616404"/>
              <a:gd name="connsiteY1" fmla="*/ 530678 h 1240971"/>
              <a:gd name="connsiteX2" fmla="*/ 493940 w 616404"/>
              <a:gd name="connsiteY2" fmla="*/ 1240971 h 1240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16404" h="1240971">
                <a:moveTo>
                  <a:pt x="616404" y="0"/>
                </a:moveTo>
                <a:cubicBezTo>
                  <a:pt x="328613" y="161925"/>
                  <a:pt x="40822" y="323850"/>
                  <a:pt x="20411" y="530678"/>
                </a:cubicBezTo>
                <a:cubicBezTo>
                  <a:pt x="0" y="737506"/>
                  <a:pt x="246970" y="989238"/>
                  <a:pt x="493940" y="1240971"/>
                </a:cubicBezTo>
              </a:path>
            </a:pathLst>
          </a:custGeom>
          <a:ln>
            <a:solidFill>
              <a:srgbClr val="0070C0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0971" name="Rectangle 179"/>
          <p:cNvSpPr>
            <a:spLocks noChangeArrowheads="1"/>
          </p:cNvSpPr>
          <p:nvPr/>
        </p:nvSpPr>
        <p:spPr bwMode="auto">
          <a:xfrm>
            <a:off x="971550" y="5527675"/>
            <a:ext cx="15795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Symbol" panose="05050102010706020507" pitchFamily="18" charset="2"/>
              </a:rPr>
              <a:t>(s</a:t>
            </a:r>
            <a:r>
              <a:rPr lang="en-US" altLang="en-US" sz="2400" baseline="-25000"/>
              <a:t>a3  + </a:t>
            </a:r>
            <a:r>
              <a:rPr lang="en-US" altLang="en-US" sz="2400">
                <a:latin typeface="Symbol" panose="05050102010706020507" pitchFamily="18" charset="2"/>
              </a:rPr>
              <a:t>s</a:t>
            </a:r>
            <a:r>
              <a:rPr lang="en-US" altLang="en-US" sz="2400" baseline="-25000"/>
              <a:t>a4</a:t>
            </a:r>
            <a:r>
              <a:rPr lang="en-US" altLang="en-US" sz="2400"/>
              <a:t>)</a:t>
            </a:r>
            <a:r>
              <a:rPr lang="en-US" altLang="en-US" sz="2400" baseline="-25000"/>
              <a:t>/2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baseline="-25000"/>
          </a:p>
        </p:txBody>
      </p:sp>
      <p:sp>
        <p:nvSpPr>
          <p:cNvPr id="80972" name="Rectangle 180"/>
          <p:cNvSpPr>
            <a:spLocks noChangeArrowheads="1"/>
          </p:cNvSpPr>
          <p:nvPr/>
        </p:nvSpPr>
        <p:spPr bwMode="auto">
          <a:xfrm>
            <a:off x="3873500" y="427038"/>
            <a:ext cx="4048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Symbol" panose="05050102010706020507" pitchFamily="18" charset="2"/>
              </a:rPr>
              <a:t>s</a:t>
            </a:r>
            <a:r>
              <a:rPr lang="en-US" altLang="en-US" sz="1400" baseline="-25000"/>
              <a:t>a1</a:t>
            </a:r>
          </a:p>
        </p:txBody>
      </p:sp>
      <p:sp>
        <p:nvSpPr>
          <p:cNvPr id="80973" name="Rectangle 181"/>
          <p:cNvSpPr>
            <a:spLocks noChangeArrowheads="1"/>
          </p:cNvSpPr>
          <p:nvPr/>
        </p:nvSpPr>
        <p:spPr bwMode="auto">
          <a:xfrm>
            <a:off x="2193925" y="1206500"/>
            <a:ext cx="820738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latin typeface="Symbol" panose="05050102010706020507" pitchFamily="18" charset="2"/>
              </a:rPr>
              <a:t>(s</a:t>
            </a:r>
            <a:r>
              <a:rPr lang="en-US" altLang="en-US" sz="1100" baseline="-25000"/>
              <a:t>a1  + </a:t>
            </a:r>
            <a:r>
              <a:rPr lang="en-US" altLang="en-US" sz="1100">
                <a:latin typeface="Symbol" panose="05050102010706020507" pitchFamily="18" charset="2"/>
              </a:rPr>
              <a:t>s</a:t>
            </a:r>
            <a:r>
              <a:rPr lang="en-US" altLang="en-US" sz="1100" baseline="-25000"/>
              <a:t>a2</a:t>
            </a:r>
            <a:r>
              <a:rPr lang="en-US" altLang="en-US" sz="1100"/>
              <a:t>)</a:t>
            </a:r>
            <a:r>
              <a:rPr lang="en-US" altLang="en-US" sz="1100" baseline="-25000"/>
              <a:t>/2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100" baseline="-25000"/>
          </a:p>
        </p:txBody>
      </p:sp>
      <p:sp>
        <p:nvSpPr>
          <p:cNvPr id="183" name="Freeform 182"/>
          <p:cNvSpPr/>
          <p:nvPr/>
        </p:nvSpPr>
        <p:spPr>
          <a:xfrm>
            <a:off x="1220788" y="1322388"/>
            <a:ext cx="1057275" cy="171450"/>
          </a:xfrm>
          <a:custGeom>
            <a:avLst/>
            <a:gdLst>
              <a:gd name="connsiteX0" fmla="*/ 1057275 w 1057275"/>
              <a:gd name="connsiteY0" fmla="*/ 24493 h 171450"/>
              <a:gd name="connsiteX1" fmla="*/ 175532 w 1057275"/>
              <a:gd name="connsiteY1" fmla="*/ 24493 h 171450"/>
              <a:gd name="connsiteX2" fmla="*/ 4082 w 1057275"/>
              <a:gd name="connsiteY2" fmla="*/ 171450 h 17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57275" h="171450">
                <a:moveTo>
                  <a:pt x="1057275" y="24493"/>
                </a:moveTo>
                <a:cubicBezTo>
                  <a:pt x="704169" y="12246"/>
                  <a:pt x="351064" y="0"/>
                  <a:pt x="175532" y="24493"/>
                </a:cubicBezTo>
                <a:cubicBezTo>
                  <a:pt x="0" y="48986"/>
                  <a:pt x="2041" y="110218"/>
                  <a:pt x="4082" y="171450"/>
                </a:cubicBezTo>
              </a:path>
            </a:pathLst>
          </a:cu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84" name="Freeform 183"/>
          <p:cNvSpPr/>
          <p:nvPr/>
        </p:nvSpPr>
        <p:spPr>
          <a:xfrm>
            <a:off x="1298575" y="808038"/>
            <a:ext cx="5486400" cy="1500187"/>
          </a:xfrm>
          <a:custGeom>
            <a:avLst/>
            <a:gdLst>
              <a:gd name="connsiteX0" fmla="*/ 5486400 w 5486400"/>
              <a:gd name="connsiteY0" fmla="*/ 8165 h 1499508"/>
              <a:gd name="connsiteX1" fmla="*/ 5429250 w 5486400"/>
              <a:gd name="connsiteY1" fmla="*/ 0 h 1499508"/>
              <a:gd name="connsiteX2" fmla="*/ 3298372 w 5486400"/>
              <a:gd name="connsiteY2" fmla="*/ 342900 h 1499508"/>
              <a:gd name="connsiteX3" fmla="*/ 2228850 w 5486400"/>
              <a:gd name="connsiteY3" fmla="*/ 547007 h 1499508"/>
              <a:gd name="connsiteX4" fmla="*/ 2049236 w 5486400"/>
              <a:gd name="connsiteY4" fmla="*/ 987879 h 1499508"/>
              <a:gd name="connsiteX5" fmla="*/ 481693 w 5486400"/>
              <a:gd name="connsiteY5" fmla="*/ 1469572 h 1499508"/>
              <a:gd name="connsiteX6" fmla="*/ 0 w 5486400"/>
              <a:gd name="connsiteY6" fmla="*/ 1167493 h 1499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86400" h="1499508">
                <a:moveTo>
                  <a:pt x="5486400" y="8165"/>
                </a:moveTo>
                <a:lnTo>
                  <a:pt x="5429250" y="0"/>
                </a:lnTo>
                <a:lnTo>
                  <a:pt x="3298372" y="342900"/>
                </a:lnTo>
                <a:cubicBezTo>
                  <a:pt x="2764972" y="434068"/>
                  <a:pt x="2437039" y="439511"/>
                  <a:pt x="2228850" y="547007"/>
                </a:cubicBezTo>
                <a:cubicBezTo>
                  <a:pt x="2020661" y="654504"/>
                  <a:pt x="2340429" y="834118"/>
                  <a:pt x="2049236" y="987879"/>
                </a:cubicBezTo>
                <a:cubicBezTo>
                  <a:pt x="1758043" y="1141640"/>
                  <a:pt x="823232" y="1439636"/>
                  <a:pt x="481693" y="1469572"/>
                </a:cubicBezTo>
                <a:cubicBezTo>
                  <a:pt x="140154" y="1499508"/>
                  <a:pt x="70077" y="1333500"/>
                  <a:pt x="0" y="1167493"/>
                </a:cubicBezTo>
              </a:path>
            </a:pathLst>
          </a:cu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0976" name="Text Box 4"/>
          <p:cNvSpPr txBox="1">
            <a:spLocks noChangeArrowheads="1"/>
          </p:cNvSpPr>
          <p:nvPr/>
        </p:nvSpPr>
        <p:spPr bwMode="auto">
          <a:xfrm>
            <a:off x="7475538" y="6511925"/>
            <a:ext cx="1425575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 i="1"/>
              <a:t>Kamal Tawfiq, Ph.D., P.E.</a:t>
            </a:r>
          </a:p>
        </p:txBody>
      </p:sp>
      <p:sp>
        <p:nvSpPr>
          <p:cNvPr id="80977" name="TextBox 2"/>
          <p:cNvSpPr txBox="1">
            <a:spLocks noChangeArrowheads="1"/>
          </p:cNvSpPr>
          <p:nvPr/>
        </p:nvSpPr>
        <p:spPr bwMode="auto">
          <a:xfrm>
            <a:off x="398463" y="1951038"/>
            <a:ext cx="6794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/>
              <a:t>Tie width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979488" y="1900238"/>
            <a:ext cx="31750" cy="101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0979" name="Group 120"/>
          <p:cNvGrpSpPr>
            <a:grpSpLocks/>
          </p:cNvGrpSpPr>
          <p:nvPr/>
        </p:nvGrpSpPr>
        <p:grpSpPr bwMode="auto">
          <a:xfrm>
            <a:off x="6586538" y="906463"/>
            <a:ext cx="1373187" cy="152400"/>
            <a:chOff x="6586538" y="906463"/>
            <a:chExt cx="1373188" cy="152400"/>
          </a:xfrm>
        </p:grpSpPr>
        <p:cxnSp>
          <p:nvCxnSpPr>
            <p:cNvPr id="124" name="Straight Arrow Connector 123"/>
            <p:cNvCxnSpPr/>
            <p:nvPr/>
          </p:nvCxnSpPr>
          <p:spPr>
            <a:xfrm rot="5400000">
              <a:off x="6511132" y="981869"/>
              <a:ext cx="152400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Arrow Connector 125"/>
            <p:cNvCxnSpPr/>
            <p:nvPr/>
          </p:nvCxnSpPr>
          <p:spPr>
            <a:xfrm rot="5400000">
              <a:off x="6663532" y="981869"/>
              <a:ext cx="152400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Arrow Connector 126"/>
            <p:cNvCxnSpPr/>
            <p:nvPr/>
          </p:nvCxnSpPr>
          <p:spPr>
            <a:xfrm rot="5400000">
              <a:off x="6815932" y="981869"/>
              <a:ext cx="152400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Arrow Connector 127"/>
            <p:cNvCxnSpPr/>
            <p:nvPr/>
          </p:nvCxnSpPr>
          <p:spPr>
            <a:xfrm rot="5400000">
              <a:off x="6968332" y="981869"/>
              <a:ext cx="152400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Arrow Connector 128"/>
            <p:cNvCxnSpPr/>
            <p:nvPr/>
          </p:nvCxnSpPr>
          <p:spPr>
            <a:xfrm rot="5400000">
              <a:off x="7120732" y="981869"/>
              <a:ext cx="152400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Arrow Connector 130"/>
            <p:cNvCxnSpPr/>
            <p:nvPr/>
          </p:nvCxnSpPr>
          <p:spPr>
            <a:xfrm rot="5400000">
              <a:off x="7273133" y="981869"/>
              <a:ext cx="152400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Arrow Connector 132"/>
            <p:cNvCxnSpPr/>
            <p:nvPr/>
          </p:nvCxnSpPr>
          <p:spPr>
            <a:xfrm rot="5400000">
              <a:off x="7425533" y="981869"/>
              <a:ext cx="152400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Arrow Connector 133"/>
            <p:cNvCxnSpPr/>
            <p:nvPr/>
          </p:nvCxnSpPr>
          <p:spPr>
            <a:xfrm rot="5400000">
              <a:off x="7577933" y="981869"/>
              <a:ext cx="152400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Arrow Connector 158"/>
            <p:cNvCxnSpPr/>
            <p:nvPr/>
          </p:nvCxnSpPr>
          <p:spPr>
            <a:xfrm rot="5400000">
              <a:off x="7730333" y="981869"/>
              <a:ext cx="152400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Arrow Connector 171"/>
            <p:cNvCxnSpPr/>
            <p:nvPr/>
          </p:nvCxnSpPr>
          <p:spPr>
            <a:xfrm rot="5400000">
              <a:off x="7882733" y="981869"/>
              <a:ext cx="152400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980" name="Group 172"/>
          <p:cNvGrpSpPr>
            <a:grpSpLocks/>
          </p:cNvGrpSpPr>
          <p:nvPr/>
        </p:nvGrpSpPr>
        <p:grpSpPr bwMode="auto">
          <a:xfrm>
            <a:off x="6215063" y="1676400"/>
            <a:ext cx="1787525" cy="157163"/>
            <a:chOff x="6215673" y="1677072"/>
            <a:chExt cx="1786182" cy="156248"/>
          </a:xfrm>
        </p:grpSpPr>
        <p:cxnSp>
          <p:nvCxnSpPr>
            <p:cNvPr id="174" name="Straight Arrow Connector 173"/>
            <p:cNvCxnSpPr/>
            <p:nvPr/>
          </p:nvCxnSpPr>
          <p:spPr>
            <a:xfrm rot="5400000">
              <a:off x="6139921" y="1755981"/>
              <a:ext cx="153091" cy="158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Arrow Connector 174"/>
            <p:cNvCxnSpPr/>
            <p:nvPr/>
          </p:nvCxnSpPr>
          <p:spPr>
            <a:xfrm rot="5400000">
              <a:off x="6292206" y="1755981"/>
              <a:ext cx="153091" cy="158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Arrow Connector 175"/>
            <p:cNvCxnSpPr/>
            <p:nvPr/>
          </p:nvCxnSpPr>
          <p:spPr>
            <a:xfrm rot="5400000">
              <a:off x="6444492" y="1755981"/>
              <a:ext cx="153091" cy="158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Arrow Connector 178"/>
            <p:cNvCxnSpPr/>
            <p:nvPr/>
          </p:nvCxnSpPr>
          <p:spPr>
            <a:xfrm rot="5400000">
              <a:off x="6596777" y="1755981"/>
              <a:ext cx="153091" cy="158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Arrow Connector 179"/>
            <p:cNvCxnSpPr/>
            <p:nvPr/>
          </p:nvCxnSpPr>
          <p:spPr>
            <a:xfrm rot="5400000">
              <a:off x="6749063" y="1755981"/>
              <a:ext cx="153091" cy="158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Arrow Connector 180"/>
            <p:cNvCxnSpPr/>
            <p:nvPr/>
          </p:nvCxnSpPr>
          <p:spPr>
            <a:xfrm rot="5400000">
              <a:off x="6901348" y="1755981"/>
              <a:ext cx="153091" cy="158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Arrow Connector 181"/>
            <p:cNvCxnSpPr/>
            <p:nvPr/>
          </p:nvCxnSpPr>
          <p:spPr>
            <a:xfrm rot="5400000">
              <a:off x="7053634" y="1755981"/>
              <a:ext cx="153091" cy="158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Arrow Connector 184"/>
            <p:cNvCxnSpPr/>
            <p:nvPr/>
          </p:nvCxnSpPr>
          <p:spPr>
            <a:xfrm rot="5400000">
              <a:off x="7207505" y="1755981"/>
              <a:ext cx="153091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Arrow Connector 185"/>
            <p:cNvCxnSpPr/>
            <p:nvPr/>
          </p:nvCxnSpPr>
          <p:spPr>
            <a:xfrm rot="5400000">
              <a:off x="7359790" y="1755981"/>
              <a:ext cx="153091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Arrow Connector 186"/>
            <p:cNvCxnSpPr/>
            <p:nvPr/>
          </p:nvCxnSpPr>
          <p:spPr>
            <a:xfrm rot="5400000">
              <a:off x="7512076" y="1755981"/>
              <a:ext cx="153091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Arrow Connector 187"/>
            <p:cNvCxnSpPr/>
            <p:nvPr/>
          </p:nvCxnSpPr>
          <p:spPr>
            <a:xfrm rot="5400000">
              <a:off x="7664361" y="1755981"/>
              <a:ext cx="153091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Arrow Connector 188"/>
            <p:cNvCxnSpPr/>
            <p:nvPr/>
          </p:nvCxnSpPr>
          <p:spPr>
            <a:xfrm rot="5400000">
              <a:off x="7816647" y="1755981"/>
              <a:ext cx="153091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Arrow Connector 189"/>
            <p:cNvCxnSpPr/>
            <p:nvPr/>
          </p:nvCxnSpPr>
          <p:spPr>
            <a:xfrm rot="5400000">
              <a:off x="7924516" y="1752824"/>
              <a:ext cx="153091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981" name="Group 190"/>
          <p:cNvGrpSpPr>
            <a:grpSpLocks/>
          </p:cNvGrpSpPr>
          <p:nvPr/>
        </p:nvGrpSpPr>
        <p:grpSpPr bwMode="auto">
          <a:xfrm>
            <a:off x="5788025" y="2436813"/>
            <a:ext cx="2136775" cy="163512"/>
            <a:chOff x="5756885" y="2436399"/>
            <a:chExt cx="2136103" cy="164138"/>
          </a:xfrm>
        </p:grpSpPr>
        <p:grpSp>
          <p:nvGrpSpPr>
            <p:cNvPr id="81085" name="Group 191"/>
            <p:cNvGrpSpPr>
              <a:grpSpLocks/>
            </p:cNvGrpSpPr>
            <p:nvPr/>
          </p:nvGrpSpPr>
          <p:grpSpPr bwMode="auto">
            <a:xfrm>
              <a:off x="5756885" y="2448137"/>
              <a:ext cx="1677988" cy="152400"/>
              <a:chOff x="6096000" y="938213"/>
              <a:chExt cx="1677988" cy="152400"/>
            </a:xfrm>
          </p:grpSpPr>
          <p:cxnSp>
            <p:nvCxnSpPr>
              <p:cNvPr id="197" name="Straight Arrow Connector 196"/>
              <p:cNvCxnSpPr/>
              <p:nvPr/>
            </p:nvCxnSpPr>
            <p:spPr>
              <a:xfrm rot="5400000">
                <a:off x="6020302" y="1013328"/>
                <a:ext cx="152983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Arrow Connector 197"/>
              <p:cNvCxnSpPr/>
              <p:nvPr/>
            </p:nvCxnSpPr>
            <p:spPr>
              <a:xfrm rot="5400000">
                <a:off x="6172654" y="1013328"/>
                <a:ext cx="152983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Arrow Connector 198"/>
              <p:cNvCxnSpPr/>
              <p:nvPr/>
            </p:nvCxnSpPr>
            <p:spPr>
              <a:xfrm rot="5400000">
                <a:off x="6325006" y="1013328"/>
                <a:ext cx="152983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Arrow Connector 199"/>
              <p:cNvCxnSpPr/>
              <p:nvPr/>
            </p:nvCxnSpPr>
            <p:spPr>
              <a:xfrm rot="5400000">
                <a:off x="6477358" y="1013328"/>
                <a:ext cx="152983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Arrow Connector 200"/>
              <p:cNvCxnSpPr/>
              <p:nvPr/>
            </p:nvCxnSpPr>
            <p:spPr>
              <a:xfrm rot="5400000">
                <a:off x="6629710" y="1013328"/>
                <a:ext cx="152983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Straight Arrow Connector 201"/>
              <p:cNvCxnSpPr/>
              <p:nvPr/>
            </p:nvCxnSpPr>
            <p:spPr>
              <a:xfrm rot="5400000">
                <a:off x="6782062" y="1013328"/>
                <a:ext cx="152983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Straight Arrow Connector 202"/>
              <p:cNvCxnSpPr/>
              <p:nvPr/>
            </p:nvCxnSpPr>
            <p:spPr>
              <a:xfrm rot="5400000">
                <a:off x="6934415" y="1013328"/>
                <a:ext cx="152983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Arrow Connector 203"/>
              <p:cNvCxnSpPr/>
              <p:nvPr/>
            </p:nvCxnSpPr>
            <p:spPr>
              <a:xfrm rot="5400000">
                <a:off x="7086767" y="1013328"/>
                <a:ext cx="152983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Arrow Connector 204"/>
              <p:cNvCxnSpPr/>
              <p:nvPr/>
            </p:nvCxnSpPr>
            <p:spPr>
              <a:xfrm rot="5400000">
                <a:off x="7239119" y="1013328"/>
                <a:ext cx="152983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Arrow Connector 205"/>
              <p:cNvCxnSpPr/>
              <p:nvPr/>
            </p:nvCxnSpPr>
            <p:spPr>
              <a:xfrm rot="5400000">
                <a:off x="7391471" y="1013328"/>
                <a:ext cx="152983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Arrow Connector 206"/>
              <p:cNvCxnSpPr/>
              <p:nvPr/>
            </p:nvCxnSpPr>
            <p:spPr>
              <a:xfrm rot="5400000">
                <a:off x="7543823" y="1013328"/>
                <a:ext cx="152983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Straight Arrow Connector 207"/>
              <p:cNvCxnSpPr/>
              <p:nvPr/>
            </p:nvCxnSpPr>
            <p:spPr>
              <a:xfrm rot="5400000">
                <a:off x="7696175" y="1013328"/>
                <a:ext cx="152983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1086" name="Group 192"/>
            <p:cNvGrpSpPr>
              <a:grpSpLocks/>
            </p:cNvGrpSpPr>
            <p:nvPr/>
          </p:nvGrpSpPr>
          <p:grpSpPr bwMode="auto">
            <a:xfrm>
              <a:off x="7586600" y="2436399"/>
              <a:ext cx="306388" cy="152400"/>
              <a:chOff x="6096000" y="938213"/>
              <a:chExt cx="306388" cy="152400"/>
            </a:xfrm>
          </p:grpSpPr>
          <p:cxnSp>
            <p:nvCxnSpPr>
              <p:cNvPr id="194" name="Straight Arrow Connector 193"/>
              <p:cNvCxnSpPr/>
              <p:nvPr/>
            </p:nvCxnSpPr>
            <p:spPr>
              <a:xfrm rot="5400000">
                <a:off x="6020399" y="1013911"/>
                <a:ext cx="152983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Arrow Connector 194"/>
              <p:cNvCxnSpPr/>
              <p:nvPr/>
            </p:nvCxnSpPr>
            <p:spPr>
              <a:xfrm rot="5400000">
                <a:off x="6172751" y="1013911"/>
                <a:ext cx="152983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Arrow Connector 195"/>
              <p:cNvCxnSpPr/>
              <p:nvPr/>
            </p:nvCxnSpPr>
            <p:spPr>
              <a:xfrm rot="5400000">
                <a:off x="6325104" y="1013911"/>
                <a:ext cx="152983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0982" name="Group 208"/>
          <p:cNvGrpSpPr>
            <a:grpSpLocks/>
          </p:cNvGrpSpPr>
          <p:nvPr/>
        </p:nvGrpSpPr>
        <p:grpSpPr bwMode="auto">
          <a:xfrm>
            <a:off x="5368925" y="3186113"/>
            <a:ext cx="2590800" cy="152400"/>
            <a:chOff x="5368771" y="3186812"/>
            <a:chExt cx="2591566" cy="152400"/>
          </a:xfrm>
        </p:grpSpPr>
        <p:grpSp>
          <p:nvGrpSpPr>
            <p:cNvPr id="81065" name="Group 209"/>
            <p:cNvGrpSpPr>
              <a:grpSpLocks/>
            </p:cNvGrpSpPr>
            <p:nvPr/>
          </p:nvGrpSpPr>
          <p:grpSpPr bwMode="auto">
            <a:xfrm>
              <a:off x="5368771" y="3186812"/>
              <a:ext cx="1677988" cy="152400"/>
              <a:chOff x="6096000" y="938213"/>
              <a:chExt cx="1677988" cy="152400"/>
            </a:xfrm>
          </p:grpSpPr>
          <p:cxnSp>
            <p:nvCxnSpPr>
              <p:cNvPr id="218" name="Straight Arrow Connector 217"/>
              <p:cNvCxnSpPr/>
              <p:nvPr/>
            </p:nvCxnSpPr>
            <p:spPr>
              <a:xfrm rot="5400000">
                <a:off x="6020594" y="1013619"/>
                <a:ext cx="152400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Straight Arrow Connector 218"/>
              <p:cNvCxnSpPr/>
              <p:nvPr/>
            </p:nvCxnSpPr>
            <p:spPr>
              <a:xfrm rot="5400000">
                <a:off x="6173039" y="1013619"/>
                <a:ext cx="152400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Straight Arrow Connector 219"/>
              <p:cNvCxnSpPr/>
              <p:nvPr/>
            </p:nvCxnSpPr>
            <p:spPr>
              <a:xfrm rot="5400000">
                <a:off x="6325484" y="1013619"/>
                <a:ext cx="152400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Straight Arrow Connector 220"/>
              <p:cNvCxnSpPr/>
              <p:nvPr/>
            </p:nvCxnSpPr>
            <p:spPr>
              <a:xfrm rot="5400000">
                <a:off x="6477929" y="1013619"/>
                <a:ext cx="152400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Straight Arrow Connector 221"/>
              <p:cNvCxnSpPr/>
              <p:nvPr/>
            </p:nvCxnSpPr>
            <p:spPr>
              <a:xfrm rot="5400000">
                <a:off x="6630374" y="1013619"/>
                <a:ext cx="152400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Straight Arrow Connector 222"/>
              <p:cNvCxnSpPr/>
              <p:nvPr/>
            </p:nvCxnSpPr>
            <p:spPr>
              <a:xfrm rot="5400000">
                <a:off x="6782820" y="1013619"/>
                <a:ext cx="152400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Arrow Connector 223"/>
              <p:cNvCxnSpPr/>
              <p:nvPr/>
            </p:nvCxnSpPr>
            <p:spPr>
              <a:xfrm rot="5400000">
                <a:off x="6935265" y="1013619"/>
                <a:ext cx="152400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Straight Arrow Connector 224"/>
              <p:cNvCxnSpPr/>
              <p:nvPr/>
            </p:nvCxnSpPr>
            <p:spPr>
              <a:xfrm rot="5400000">
                <a:off x="7087710" y="1013619"/>
                <a:ext cx="152400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Straight Arrow Connector 225"/>
              <p:cNvCxnSpPr/>
              <p:nvPr/>
            </p:nvCxnSpPr>
            <p:spPr>
              <a:xfrm rot="5400000">
                <a:off x="7240155" y="1013619"/>
                <a:ext cx="152400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Straight Arrow Connector 226"/>
              <p:cNvCxnSpPr/>
              <p:nvPr/>
            </p:nvCxnSpPr>
            <p:spPr>
              <a:xfrm rot="5400000">
                <a:off x="7392600" y="1013619"/>
                <a:ext cx="152400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Straight Arrow Connector 227"/>
              <p:cNvCxnSpPr/>
              <p:nvPr/>
            </p:nvCxnSpPr>
            <p:spPr>
              <a:xfrm rot="5400000">
                <a:off x="7545045" y="1013619"/>
                <a:ext cx="152400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Straight Arrow Connector 228"/>
              <p:cNvCxnSpPr/>
              <p:nvPr/>
            </p:nvCxnSpPr>
            <p:spPr>
              <a:xfrm rot="5400000">
                <a:off x="7697490" y="1013619"/>
                <a:ext cx="152400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1066" name="Group 210"/>
            <p:cNvGrpSpPr>
              <a:grpSpLocks/>
            </p:cNvGrpSpPr>
            <p:nvPr/>
          </p:nvGrpSpPr>
          <p:grpSpPr bwMode="auto">
            <a:xfrm>
              <a:off x="7196749" y="3186812"/>
              <a:ext cx="763588" cy="152400"/>
              <a:chOff x="6096000" y="938213"/>
              <a:chExt cx="763588" cy="152400"/>
            </a:xfrm>
          </p:grpSpPr>
          <p:cxnSp>
            <p:nvCxnSpPr>
              <p:cNvPr id="212" name="Straight Arrow Connector 211"/>
              <p:cNvCxnSpPr/>
              <p:nvPr/>
            </p:nvCxnSpPr>
            <p:spPr>
              <a:xfrm rot="5400000">
                <a:off x="6020369" y="1013619"/>
                <a:ext cx="152400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Straight Arrow Connector 212"/>
              <p:cNvCxnSpPr/>
              <p:nvPr/>
            </p:nvCxnSpPr>
            <p:spPr>
              <a:xfrm rot="5400000">
                <a:off x="6172814" y="1013619"/>
                <a:ext cx="152400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Straight Arrow Connector 213"/>
              <p:cNvCxnSpPr/>
              <p:nvPr/>
            </p:nvCxnSpPr>
            <p:spPr>
              <a:xfrm rot="5400000">
                <a:off x="6325259" y="1013619"/>
                <a:ext cx="152400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Straight Arrow Connector 214"/>
              <p:cNvCxnSpPr/>
              <p:nvPr/>
            </p:nvCxnSpPr>
            <p:spPr>
              <a:xfrm rot="5400000">
                <a:off x="6477705" y="1013619"/>
                <a:ext cx="152400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6" name="Straight Arrow Connector 215"/>
              <p:cNvCxnSpPr/>
              <p:nvPr/>
            </p:nvCxnSpPr>
            <p:spPr>
              <a:xfrm rot="5400000">
                <a:off x="6630150" y="1013619"/>
                <a:ext cx="152400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Straight Arrow Connector 216"/>
              <p:cNvCxnSpPr/>
              <p:nvPr/>
            </p:nvCxnSpPr>
            <p:spPr>
              <a:xfrm rot="5400000">
                <a:off x="6782595" y="1013619"/>
                <a:ext cx="152400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0983" name="Group 229"/>
          <p:cNvGrpSpPr>
            <a:grpSpLocks/>
          </p:cNvGrpSpPr>
          <p:nvPr/>
        </p:nvGrpSpPr>
        <p:grpSpPr bwMode="auto">
          <a:xfrm>
            <a:off x="4935538" y="3952875"/>
            <a:ext cx="3052762" cy="152400"/>
            <a:chOff x="4935538" y="3952204"/>
            <a:chExt cx="3053128" cy="153085"/>
          </a:xfrm>
        </p:grpSpPr>
        <p:grpSp>
          <p:nvGrpSpPr>
            <p:cNvPr id="81042" name="Group 230"/>
            <p:cNvGrpSpPr>
              <a:grpSpLocks/>
            </p:cNvGrpSpPr>
            <p:nvPr/>
          </p:nvGrpSpPr>
          <p:grpSpPr bwMode="auto">
            <a:xfrm>
              <a:off x="4935538" y="3952889"/>
              <a:ext cx="1677988" cy="152400"/>
              <a:chOff x="6096000" y="938213"/>
              <a:chExt cx="1677988" cy="152400"/>
            </a:xfrm>
          </p:grpSpPr>
          <p:cxnSp>
            <p:nvCxnSpPr>
              <p:cNvPr id="242" name="Straight Arrow Connector 241"/>
              <p:cNvCxnSpPr/>
              <p:nvPr/>
            </p:nvCxnSpPr>
            <p:spPr>
              <a:xfrm rot="5400000">
                <a:off x="6020252" y="1013276"/>
                <a:ext cx="153085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Straight Arrow Connector 242"/>
              <p:cNvCxnSpPr/>
              <p:nvPr/>
            </p:nvCxnSpPr>
            <p:spPr>
              <a:xfrm rot="5400000">
                <a:off x="6172670" y="1013276"/>
                <a:ext cx="153085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4" name="Straight Arrow Connector 243"/>
              <p:cNvCxnSpPr/>
              <p:nvPr/>
            </p:nvCxnSpPr>
            <p:spPr>
              <a:xfrm rot="5400000">
                <a:off x="6325088" y="1013276"/>
                <a:ext cx="153085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5" name="Straight Arrow Connector 244"/>
              <p:cNvCxnSpPr/>
              <p:nvPr/>
            </p:nvCxnSpPr>
            <p:spPr>
              <a:xfrm rot="5400000">
                <a:off x="6477506" y="1013276"/>
                <a:ext cx="153085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6" name="Straight Arrow Connector 245"/>
              <p:cNvCxnSpPr/>
              <p:nvPr/>
            </p:nvCxnSpPr>
            <p:spPr>
              <a:xfrm rot="5400000">
                <a:off x="6629925" y="1013276"/>
                <a:ext cx="153085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Straight Arrow Connector 246"/>
              <p:cNvCxnSpPr/>
              <p:nvPr/>
            </p:nvCxnSpPr>
            <p:spPr>
              <a:xfrm rot="5400000">
                <a:off x="6782343" y="1013276"/>
                <a:ext cx="153085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Straight Arrow Connector 247"/>
              <p:cNvCxnSpPr/>
              <p:nvPr/>
            </p:nvCxnSpPr>
            <p:spPr>
              <a:xfrm rot="5400000">
                <a:off x="6934761" y="1013276"/>
                <a:ext cx="153085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Straight Arrow Connector 248"/>
              <p:cNvCxnSpPr/>
              <p:nvPr/>
            </p:nvCxnSpPr>
            <p:spPr>
              <a:xfrm rot="5400000">
                <a:off x="7087179" y="1013276"/>
                <a:ext cx="153085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Straight Arrow Connector 249"/>
              <p:cNvCxnSpPr/>
              <p:nvPr/>
            </p:nvCxnSpPr>
            <p:spPr>
              <a:xfrm rot="5400000">
                <a:off x="7239598" y="1013276"/>
                <a:ext cx="153085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1" name="Straight Arrow Connector 250"/>
              <p:cNvCxnSpPr/>
              <p:nvPr/>
            </p:nvCxnSpPr>
            <p:spPr>
              <a:xfrm rot="5400000">
                <a:off x="7392016" y="1013276"/>
                <a:ext cx="153085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" name="Straight Arrow Connector 251"/>
              <p:cNvCxnSpPr/>
              <p:nvPr/>
            </p:nvCxnSpPr>
            <p:spPr>
              <a:xfrm rot="5400000">
                <a:off x="7544434" y="1013276"/>
                <a:ext cx="153085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3" name="Straight Arrow Connector 252"/>
              <p:cNvCxnSpPr/>
              <p:nvPr/>
            </p:nvCxnSpPr>
            <p:spPr>
              <a:xfrm rot="5400000">
                <a:off x="7696852" y="1013276"/>
                <a:ext cx="153085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1043" name="Group 231"/>
            <p:cNvGrpSpPr>
              <a:grpSpLocks/>
            </p:cNvGrpSpPr>
            <p:nvPr/>
          </p:nvGrpSpPr>
          <p:grpSpPr bwMode="auto">
            <a:xfrm>
              <a:off x="6767878" y="3952204"/>
              <a:ext cx="1220788" cy="152400"/>
              <a:chOff x="6096000" y="938213"/>
              <a:chExt cx="1220788" cy="152400"/>
            </a:xfrm>
          </p:grpSpPr>
          <p:cxnSp>
            <p:nvCxnSpPr>
              <p:cNvPr id="233" name="Straight Arrow Connector 232"/>
              <p:cNvCxnSpPr/>
              <p:nvPr/>
            </p:nvCxnSpPr>
            <p:spPr>
              <a:xfrm rot="5400000">
                <a:off x="6020107" y="1013961"/>
                <a:ext cx="153085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Straight Arrow Connector 233"/>
              <p:cNvCxnSpPr/>
              <p:nvPr/>
            </p:nvCxnSpPr>
            <p:spPr>
              <a:xfrm rot="5400000">
                <a:off x="6172525" y="1013961"/>
                <a:ext cx="153085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Straight Arrow Connector 234"/>
              <p:cNvCxnSpPr/>
              <p:nvPr/>
            </p:nvCxnSpPr>
            <p:spPr>
              <a:xfrm rot="5400000">
                <a:off x="6324943" y="1013961"/>
                <a:ext cx="153085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" name="Straight Arrow Connector 235"/>
              <p:cNvCxnSpPr/>
              <p:nvPr/>
            </p:nvCxnSpPr>
            <p:spPr>
              <a:xfrm rot="5400000">
                <a:off x="6477361" y="1013961"/>
                <a:ext cx="153085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7" name="Straight Arrow Connector 236"/>
              <p:cNvCxnSpPr/>
              <p:nvPr/>
            </p:nvCxnSpPr>
            <p:spPr>
              <a:xfrm rot="5400000">
                <a:off x="6629779" y="1013961"/>
                <a:ext cx="153085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Straight Arrow Connector 237"/>
              <p:cNvCxnSpPr/>
              <p:nvPr/>
            </p:nvCxnSpPr>
            <p:spPr>
              <a:xfrm rot="5400000">
                <a:off x="6782198" y="1013961"/>
                <a:ext cx="153085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Straight Arrow Connector 238"/>
              <p:cNvCxnSpPr/>
              <p:nvPr/>
            </p:nvCxnSpPr>
            <p:spPr>
              <a:xfrm rot="5400000">
                <a:off x="6934616" y="1013961"/>
                <a:ext cx="153085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0" name="Straight Arrow Connector 239"/>
              <p:cNvCxnSpPr/>
              <p:nvPr/>
            </p:nvCxnSpPr>
            <p:spPr>
              <a:xfrm rot="5400000">
                <a:off x="7087034" y="1013961"/>
                <a:ext cx="153085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1" name="Straight Arrow Connector 240"/>
              <p:cNvCxnSpPr/>
              <p:nvPr/>
            </p:nvCxnSpPr>
            <p:spPr>
              <a:xfrm rot="5400000">
                <a:off x="7239452" y="1013961"/>
                <a:ext cx="153085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0984" name="Group 253"/>
          <p:cNvGrpSpPr>
            <a:grpSpLocks/>
          </p:cNvGrpSpPr>
          <p:nvPr/>
        </p:nvGrpSpPr>
        <p:grpSpPr bwMode="auto">
          <a:xfrm>
            <a:off x="4514850" y="4710113"/>
            <a:ext cx="3482975" cy="152400"/>
            <a:chOff x="4515215" y="4710812"/>
            <a:chExt cx="3481878" cy="152401"/>
          </a:xfrm>
        </p:grpSpPr>
        <p:grpSp>
          <p:nvGrpSpPr>
            <p:cNvPr id="81016" name="Group 254"/>
            <p:cNvGrpSpPr>
              <a:grpSpLocks/>
            </p:cNvGrpSpPr>
            <p:nvPr/>
          </p:nvGrpSpPr>
          <p:grpSpPr bwMode="auto">
            <a:xfrm>
              <a:off x="4515215" y="4710813"/>
              <a:ext cx="1677988" cy="152400"/>
              <a:chOff x="6096000" y="938213"/>
              <a:chExt cx="1677988" cy="152400"/>
            </a:xfrm>
          </p:grpSpPr>
          <p:cxnSp>
            <p:nvCxnSpPr>
              <p:cNvPr id="269" name="Straight Arrow Connector 268"/>
              <p:cNvCxnSpPr/>
              <p:nvPr/>
            </p:nvCxnSpPr>
            <p:spPr>
              <a:xfrm rot="5400000">
                <a:off x="6020593" y="1013619"/>
                <a:ext cx="152401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0" name="Straight Arrow Connector 269"/>
              <p:cNvCxnSpPr/>
              <p:nvPr/>
            </p:nvCxnSpPr>
            <p:spPr>
              <a:xfrm rot="5400000">
                <a:off x="6172945" y="1013619"/>
                <a:ext cx="152401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" name="Straight Arrow Connector 270"/>
              <p:cNvCxnSpPr/>
              <p:nvPr/>
            </p:nvCxnSpPr>
            <p:spPr>
              <a:xfrm rot="5400000">
                <a:off x="6325297" y="1013619"/>
                <a:ext cx="152401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2" name="Straight Arrow Connector 271"/>
              <p:cNvCxnSpPr/>
              <p:nvPr/>
            </p:nvCxnSpPr>
            <p:spPr>
              <a:xfrm rot="5400000">
                <a:off x="6477649" y="1013619"/>
                <a:ext cx="152401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" name="Straight Arrow Connector 272"/>
              <p:cNvCxnSpPr/>
              <p:nvPr/>
            </p:nvCxnSpPr>
            <p:spPr>
              <a:xfrm rot="5400000">
                <a:off x="6630001" y="1013619"/>
                <a:ext cx="152401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" name="Straight Arrow Connector 273"/>
              <p:cNvCxnSpPr/>
              <p:nvPr/>
            </p:nvCxnSpPr>
            <p:spPr>
              <a:xfrm rot="5400000">
                <a:off x="6782353" y="1013619"/>
                <a:ext cx="152401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5" name="Straight Arrow Connector 274"/>
              <p:cNvCxnSpPr/>
              <p:nvPr/>
            </p:nvCxnSpPr>
            <p:spPr>
              <a:xfrm rot="5400000">
                <a:off x="6934705" y="1013619"/>
                <a:ext cx="152401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6" name="Straight Arrow Connector 275"/>
              <p:cNvCxnSpPr/>
              <p:nvPr/>
            </p:nvCxnSpPr>
            <p:spPr>
              <a:xfrm rot="5400000">
                <a:off x="7087057" y="1013619"/>
                <a:ext cx="152401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" name="Straight Arrow Connector 276"/>
              <p:cNvCxnSpPr/>
              <p:nvPr/>
            </p:nvCxnSpPr>
            <p:spPr>
              <a:xfrm rot="5400000">
                <a:off x="7239409" y="1013619"/>
                <a:ext cx="152401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8" name="Straight Arrow Connector 277"/>
              <p:cNvCxnSpPr/>
              <p:nvPr/>
            </p:nvCxnSpPr>
            <p:spPr>
              <a:xfrm rot="5400000">
                <a:off x="7391761" y="1013619"/>
                <a:ext cx="152401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" name="Straight Arrow Connector 278"/>
              <p:cNvCxnSpPr/>
              <p:nvPr/>
            </p:nvCxnSpPr>
            <p:spPr>
              <a:xfrm rot="5400000">
                <a:off x="7544113" y="1013619"/>
                <a:ext cx="152401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Arrow Connector 279"/>
              <p:cNvCxnSpPr/>
              <p:nvPr/>
            </p:nvCxnSpPr>
            <p:spPr>
              <a:xfrm rot="5400000">
                <a:off x="7696465" y="1013619"/>
                <a:ext cx="152401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1017" name="Group 255"/>
            <p:cNvGrpSpPr>
              <a:grpSpLocks/>
            </p:cNvGrpSpPr>
            <p:nvPr/>
          </p:nvGrpSpPr>
          <p:grpSpPr bwMode="auto">
            <a:xfrm>
              <a:off x="6319105" y="4710812"/>
              <a:ext cx="1677988" cy="152400"/>
              <a:chOff x="6096000" y="938213"/>
              <a:chExt cx="1677988" cy="152400"/>
            </a:xfrm>
          </p:grpSpPr>
          <p:cxnSp>
            <p:nvCxnSpPr>
              <p:cNvPr id="257" name="Straight Arrow Connector 256"/>
              <p:cNvCxnSpPr/>
              <p:nvPr/>
            </p:nvCxnSpPr>
            <p:spPr>
              <a:xfrm rot="5400000">
                <a:off x="6021123" y="1013620"/>
                <a:ext cx="152401" cy="158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8" name="Straight Arrow Connector 257"/>
              <p:cNvCxnSpPr/>
              <p:nvPr/>
            </p:nvCxnSpPr>
            <p:spPr>
              <a:xfrm rot="5400000">
                <a:off x="6173475" y="1013620"/>
                <a:ext cx="152401" cy="158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9" name="Straight Arrow Connector 258"/>
              <p:cNvCxnSpPr/>
              <p:nvPr/>
            </p:nvCxnSpPr>
            <p:spPr>
              <a:xfrm rot="5400000">
                <a:off x="6325827" y="1013620"/>
                <a:ext cx="152401" cy="158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0" name="Straight Arrow Connector 259"/>
              <p:cNvCxnSpPr/>
              <p:nvPr/>
            </p:nvCxnSpPr>
            <p:spPr>
              <a:xfrm rot="5400000">
                <a:off x="6478179" y="1013620"/>
                <a:ext cx="152401" cy="158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1" name="Straight Arrow Connector 260"/>
              <p:cNvCxnSpPr/>
              <p:nvPr/>
            </p:nvCxnSpPr>
            <p:spPr>
              <a:xfrm rot="5400000">
                <a:off x="6630531" y="1013620"/>
                <a:ext cx="152401" cy="158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2" name="Straight Arrow Connector 261"/>
              <p:cNvCxnSpPr/>
              <p:nvPr/>
            </p:nvCxnSpPr>
            <p:spPr>
              <a:xfrm rot="5400000">
                <a:off x="6782883" y="1013620"/>
                <a:ext cx="152401" cy="158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3" name="Straight Arrow Connector 262"/>
              <p:cNvCxnSpPr/>
              <p:nvPr/>
            </p:nvCxnSpPr>
            <p:spPr>
              <a:xfrm rot="5400000">
                <a:off x="6935235" y="1013620"/>
                <a:ext cx="152401" cy="158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4" name="Straight Arrow Connector 263"/>
              <p:cNvCxnSpPr/>
              <p:nvPr/>
            </p:nvCxnSpPr>
            <p:spPr>
              <a:xfrm rot="5400000">
                <a:off x="7087587" y="1013620"/>
                <a:ext cx="152401" cy="158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5" name="Straight Arrow Connector 264"/>
              <p:cNvCxnSpPr/>
              <p:nvPr/>
            </p:nvCxnSpPr>
            <p:spPr>
              <a:xfrm rot="5400000">
                <a:off x="7239939" y="1013620"/>
                <a:ext cx="152401" cy="158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6" name="Straight Arrow Connector 265"/>
              <p:cNvCxnSpPr/>
              <p:nvPr/>
            </p:nvCxnSpPr>
            <p:spPr>
              <a:xfrm rot="5400000">
                <a:off x="7392291" y="1013620"/>
                <a:ext cx="152401" cy="158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7" name="Straight Arrow Connector 266"/>
              <p:cNvCxnSpPr/>
              <p:nvPr/>
            </p:nvCxnSpPr>
            <p:spPr>
              <a:xfrm rot="5400000">
                <a:off x="7544643" y="1013620"/>
                <a:ext cx="152401" cy="158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8" name="Straight Arrow Connector 267"/>
              <p:cNvCxnSpPr/>
              <p:nvPr/>
            </p:nvCxnSpPr>
            <p:spPr>
              <a:xfrm rot="5400000">
                <a:off x="7696995" y="1013620"/>
                <a:ext cx="152401" cy="158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0985" name="Group 280"/>
          <p:cNvGrpSpPr>
            <a:grpSpLocks/>
          </p:cNvGrpSpPr>
          <p:nvPr/>
        </p:nvGrpSpPr>
        <p:grpSpPr bwMode="auto">
          <a:xfrm>
            <a:off x="4144963" y="5478463"/>
            <a:ext cx="3806825" cy="161925"/>
            <a:chOff x="4144169" y="5478341"/>
            <a:chExt cx="3807370" cy="162136"/>
          </a:xfrm>
        </p:grpSpPr>
        <p:grpSp>
          <p:nvGrpSpPr>
            <p:cNvPr id="80987" name="Group 281"/>
            <p:cNvGrpSpPr>
              <a:grpSpLocks/>
            </p:cNvGrpSpPr>
            <p:nvPr/>
          </p:nvGrpSpPr>
          <p:grpSpPr bwMode="auto">
            <a:xfrm>
              <a:off x="4144169" y="5488077"/>
              <a:ext cx="1677988" cy="152400"/>
              <a:chOff x="6096000" y="938213"/>
              <a:chExt cx="1677988" cy="152400"/>
            </a:xfrm>
          </p:grpSpPr>
          <p:cxnSp>
            <p:nvCxnSpPr>
              <p:cNvPr id="299" name="Straight Arrow Connector 298"/>
              <p:cNvCxnSpPr/>
              <p:nvPr/>
            </p:nvCxnSpPr>
            <p:spPr>
              <a:xfrm rot="5400000">
                <a:off x="6020495" y="1013520"/>
                <a:ext cx="152598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0" name="Straight Arrow Connector 299"/>
              <p:cNvCxnSpPr/>
              <p:nvPr/>
            </p:nvCxnSpPr>
            <p:spPr>
              <a:xfrm rot="5400000">
                <a:off x="6172917" y="1013520"/>
                <a:ext cx="152598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1" name="Straight Arrow Connector 300"/>
              <p:cNvCxnSpPr/>
              <p:nvPr/>
            </p:nvCxnSpPr>
            <p:spPr>
              <a:xfrm rot="5400000">
                <a:off x="6325339" y="1013520"/>
                <a:ext cx="152598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2" name="Straight Arrow Connector 301"/>
              <p:cNvCxnSpPr/>
              <p:nvPr/>
            </p:nvCxnSpPr>
            <p:spPr>
              <a:xfrm rot="5400000">
                <a:off x="6477760" y="1013520"/>
                <a:ext cx="152598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3" name="Straight Arrow Connector 302"/>
              <p:cNvCxnSpPr/>
              <p:nvPr/>
            </p:nvCxnSpPr>
            <p:spPr>
              <a:xfrm rot="5400000">
                <a:off x="6630182" y="1013520"/>
                <a:ext cx="152598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4" name="Straight Arrow Connector 303"/>
              <p:cNvCxnSpPr/>
              <p:nvPr/>
            </p:nvCxnSpPr>
            <p:spPr>
              <a:xfrm rot="5400000">
                <a:off x="6782604" y="1013520"/>
                <a:ext cx="152598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5" name="Straight Arrow Connector 304"/>
              <p:cNvCxnSpPr/>
              <p:nvPr/>
            </p:nvCxnSpPr>
            <p:spPr>
              <a:xfrm rot="5400000">
                <a:off x="6935026" y="1013520"/>
                <a:ext cx="152598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6" name="Straight Arrow Connector 305"/>
              <p:cNvCxnSpPr/>
              <p:nvPr/>
            </p:nvCxnSpPr>
            <p:spPr>
              <a:xfrm rot="5400000">
                <a:off x="7087448" y="1013520"/>
                <a:ext cx="152598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7" name="Straight Arrow Connector 306"/>
              <p:cNvCxnSpPr/>
              <p:nvPr/>
            </p:nvCxnSpPr>
            <p:spPr>
              <a:xfrm rot="5400000">
                <a:off x="7239869" y="1013520"/>
                <a:ext cx="152598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8" name="Straight Arrow Connector 307"/>
              <p:cNvCxnSpPr/>
              <p:nvPr/>
            </p:nvCxnSpPr>
            <p:spPr>
              <a:xfrm rot="5400000">
                <a:off x="7392291" y="1013520"/>
                <a:ext cx="152598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9" name="Straight Arrow Connector 308"/>
              <p:cNvCxnSpPr/>
              <p:nvPr/>
            </p:nvCxnSpPr>
            <p:spPr>
              <a:xfrm rot="5400000">
                <a:off x="7544713" y="1013520"/>
                <a:ext cx="152598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0" name="Straight Arrow Connector 309"/>
              <p:cNvCxnSpPr/>
              <p:nvPr/>
            </p:nvCxnSpPr>
            <p:spPr>
              <a:xfrm rot="5400000">
                <a:off x="7697135" y="1013520"/>
                <a:ext cx="152598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0988" name="Group 282"/>
            <p:cNvGrpSpPr>
              <a:grpSpLocks/>
            </p:cNvGrpSpPr>
            <p:nvPr/>
          </p:nvGrpSpPr>
          <p:grpSpPr bwMode="auto">
            <a:xfrm>
              <a:off x="5979959" y="5478341"/>
              <a:ext cx="1677988" cy="152400"/>
              <a:chOff x="6096000" y="938213"/>
              <a:chExt cx="1677988" cy="152400"/>
            </a:xfrm>
          </p:grpSpPr>
          <p:cxnSp>
            <p:nvCxnSpPr>
              <p:cNvPr id="287" name="Straight Arrow Connector 286"/>
              <p:cNvCxnSpPr/>
              <p:nvPr/>
            </p:nvCxnSpPr>
            <p:spPr>
              <a:xfrm rot="5400000">
                <a:off x="6020118" y="1013718"/>
                <a:ext cx="152598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8" name="Straight Arrow Connector 287"/>
              <p:cNvCxnSpPr/>
              <p:nvPr/>
            </p:nvCxnSpPr>
            <p:spPr>
              <a:xfrm rot="5400000">
                <a:off x="6172540" y="1013718"/>
                <a:ext cx="152598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9" name="Straight Arrow Connector 288"/>
              <p:cNvCxnSpPr/>
              <p:nvPr/>
            </p:nvCxnSpPr>
            <p:spPr>
              <a:xfrm rot="5400000">
                <a:off x="6324962" y="1013718"/>
                <a:ext cx="152598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0" name="Straight Arrow Connector 289"/>
              <p:cNvCxnSpPr/>
              <p:nvPr/>
            </p:nvCxnSpPr>
            <p:spPr>
              <a:xfrm rot="5400000">
                <a:off x="6477383" y="1013718"/>
                <a:ext cx="152598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1" name="Straight Arrow Connector 290"/>
              <p:cNvCxnSpPr/>
              <p:nvPr/>
            </p:nvCxnSpPr>
            <p:spPr>
              <a:xfrm rot="5400000">
                <a:off x="6629805" y="1013718"/>
                <a:ext cx="152598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2" name="Straight Arrow Connector 291"/>
              <p:cNvCxnSpPr/>
              <p:nvPr/>
            </p:nvCxnSpPr>
            <p:spPr>
              <a:xfrm rot="5400000">
                <a:off x="6782227" y="1013718"/>
                <a:ext cx="152598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3" name="Straight Arrow Connector 292"/>
              <p:cNvCxnSpPr/>
              <p:nvPr/>
            </p:nvCxnSpPr>
            <p:spPr>
              <a:xfrm rot="5400000">
                <a:off x="6934649" y="1013718"/>
                <a:ext cx="152598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4" name="Straight Arrow Connector 293"/>
              <p:cNvCxnSpPr/>
              <p:nvPr/>
            </p:nvCxnSpPr>
            <p:spPr>
              <a:xfrm rot="5400000">
                <a:off x="7087071" y="1013718"/>
                <a:ext cx="152598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5" name="Straight Arrow Connector 294"/>
              <p:cNvCxnSpPr/>
              <p:nvPr/>
            </p:nvCxnSpPr>
            <p:spPr>
              <a:xfrm rot="5400000">
                <a:off x="7239492" y="1013718"/>
                <a:ext cx="152598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6" name="Straight Arrow Connector 295"/>
              <p:cNvCxnSpPr/>
              <p:nvPr/>
            </p:nvCxnSpPr>
            <p:spPr>
              <a:xfrm rot="5400000">
                <a:off x="7391914" y="1013718"/>
                <a:ext cx="152598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7" name="Straight Arrow Connector 296"/>
              <p:cNvCxnSpPr/>
              <p:nvPr/>
            </p:nvCxnSpPr>
            <p:spPr>
              <a:xfrm rot="5400000">
                <a:off x="7544336" y="1013718"/>
                <a:ext cx="152598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8" name="Straight Arrow Connector 297"/>
              <p:cNvCxnSpPr/>
              <p:nvPr/>
            </p:nvCxnSpPr>
            <p:spPr>
              <a:xfrm rot="5400000">
                <a:off x="7696758" y="1013718"/>
                <a:ext cx="152598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0989" name="Group 283"/>
            <p:cNvGrpSpPr>
              <a:grpSpLocks/>
            </p:cNvGrpSpPr>
            <p:nvPr/>
          </p:nvGrpSpPr>
          <p:grpSpPr bwMode="auto">
            <a:xfrm>
              <a:off x="7797551" y="5478507"/>
              <a:ext cx="153988" cy="152400"/>
              <a:chOff x="6096000" y="938213"/>
              <a:chExt cx="153988" cy="152400"/>
            </a:xfrm>
          </p:grpSpPr>
          <p:cxnSp>
            <p:nvCxnSpPr>
              <p:cNvPr id="285" name="Straight Arrow Connector 284"/>
              <p:cNvCxnSpPr/>
              <p:nvPr/>
            </p:nvCxnSpPr>
            <p:spPr>
              <a:xfrm rot="5400000">
                <a:off x="6020473" y="1013552"/>
                <a:ext cx="152598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6" name="Straight Arrow Connector 285"/>
              <p:cNvCxnSpPr/>
              <p:nvPr/>
            </p:nvCxnSpPr>
            <p:spPr>
              <a:xfrm rot="5400000">
                <a:off x="6172895" y="1013552"/>
                <a:ext cx="152598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11" name="Right Triangle 1"/>
          <p:cNvSpPr/>
          <p:nvPr/>
        </p:nvSpPr>
        <p:spPr>
          <a:xfrm flipV="1">
            <a:off x="3886200" y="685800"/>
            <a:ext cx="2898775" cy="5289550"/>
          </a:xfrm>
          <a:custGeom>
            <a:avLst/>
            <a:gdLst>
              <a:gd name="connsiteX0" fmla="*/ 0 w 2305415"/>
              <a:gd name="connsiteY0" fmla="*/ 5289551 h 5289551"/>
              <a:gd name="connsiteX1" fmla="*/ 0 w 2305415"/>
              <a:gd name="connsiteY1" fmla="*/ 0 h 5289551"/>
              <a:gd name="connsiteX2" fmla="*/ 2305415 w 2305415"/>
              <a:gd name="connsiteY2" fmla="*/ 5289551 h 5289551"/>
              <a:gd name="connsiteX3" fmla="*/ 0 w 2305415"/>
              <a:gd name="connsiteY3" fmla="*/ 5289551 h 5289551"/>
              <a:gd name="connsiteX0" fmla="*/ 0 w 2899384"/>
              <a:gd name="connsiteY0" fmla="*/ 5289551 h 5289551"/>
              <a:gd name="connsiteX1" fmla="*/ 0 w 2899384"/>
              <a:gd name="connsiteY1" fmla="*/ 0 h 5289551"/>
              <a:gd name="connsiteX2" fmla="*/ 2899384 w 2899384"/>
              <a:gd name="connsiteY2" fmla="*/ 5289551 h 5289551"/>
              <a:gd name="connsiteX3" fmla="*/ 0 w 2899384"/>
              <a:gd name="connsiteY3" fmla="*/ 5289551 h 5289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99384" h="5289551">
                <a:moveTo>
                  <a:pt x="0" y="5289551"/>
                </a:moveTo>
                <a:lnTo>
                  <a:pt x="0" y="0"/>
                </a:lnTo>
                <a:lnTo>
                  <a:pt x="2899384" y="5289551"/>
                </a:lnTo>
                <a:lnTo>
                  <a:pt x="0" y="5289551"/>
                </a:lnTo>
                <a:close/>
              </a:path>
            </a:pathLst>
          </a:custGeom>
          <a:solidFill>
            <a:schemeClr val="bg1">
              <a:alpha val="9000"/>
            </a:schemeClr>
          </a:solidFill>
          <a:ln w="3175">
            <a:solidFill>
              <a:schemeClr val="accent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 rot="178704">
            <a:off x="1183078" y="4043273"/>
            <a:ext cx="1914453" cy="464433"/>
            <a:chOff x="1697427" y="3795623"/>
            <a:chExt cx="1914453" cy="464433"/>
          </a:xfrm>
          <a:solidFill>
            <a:schemeClr val="bg2"/>
          </a:solidFill>
        </p:grpSpPr>
        <p:grpSp>
          <p:nvGrpSpPr>
            <p:cNvPr id="11" name="Group 10"/>
            <p:cNvGrpSpPr/>
            <p:nvPr/>
          </p:nvGrpSpPr>
          <p:grpSpPr>
            <a:xfrm>
              <a:off x="1697427" y="3795623"/>
              <a:ext cx="1914453" cy="463957"/>
              <a:chOff x="1697427" y="3795623"/>
              <a:chExt cx="1914453" cy="463957"/>
            </a:xfrm>
            <a:grpFill/>
          </p:grpSpPr>
          <p:cxnSp>
            <p:nvCxnSpPr>
              <p:cNvPr id="3" name="Straight Connector 2"/>
              <p:cNvCxnSpPr/>
              <p:nvPr/>
            </p:nvCxnSpPr>
            <p:spPr>
              <a:xfrm>
                <a:off x="1702683" y="3929781"/>
                <a:ext cx="1794897" cy="284079"/>
              </a:xfrm>
              <a:prstGeom prst="line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Straight Connector 230"/>
              <p:cNvCxnSpPr/>
              <p:nvPr/>
            </p:nvCxnSpPr>
            <p:spPr>
              <a:xfrm>
                <a:off x="1697427" y="3988773"/>
                <a:ext cx="1784913" cy="270807"/>
              </a:xfrm>
              <a:prstGeom prst="line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Straight Connector 231"/>
              <p:cNvCxnSpPr/>
              <p:nvPr/>
            </p:nvCxnSpPr>
            <p:spPr>
              <a:xfrm>
                <a:off x="1857150" y="3798992"/>
                <a:ext cx="1754730" cy="277708"/>
              </a:xfrm>
              <a:prstGeom prst="line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4" name="Straight Connector 253"/>
              <p:cNvCxnSpPr/>
              <p:nvPr/>
            </p:nvCxnSpPr>
            <p:spPr>
              <a:xfrm flipH="1">
                <a:off x="1702011" y="3795623"/>
                <a:ext cx="161295" cy="134758"/>
              </a:xfrm>
              <a:prstGeom prst="line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/>
              <p:cNvCxnSpPr/>
              <p:nvPr/>
            </p:nvCxnSpPr>
            <p:spPr>
              <a:xfrm flipH="1">
                <a:off x="1704975" y="3929063"/>
                <a:ext cx="2381" cy="64293"/>
              </a:xfrm>
              <a:prstGeom prst="line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Freeform 11"/>
            <p:cNvSpPr/>
            <p:nvPr/>
          </p:nvSpPr>
          <p:spPr>
            <a:xfrm>
              <a:off x="3490913" y="4079081"/>
              <a:ext cx="116681" cy="135732"/>
            </a:xfrm>
            <a:custGeom>
              <a:avLst/>
              <a:gdLst>
                <a:gd name="connsiteX0" fmla="*/ 116681 w 116681"/>
                <a:gd name="connsiteY0" fmla="*/ 0 h 135732"/>
                <a:gd name="connsiteX1" fmla="*/ 104775 w 116681"/>
                <a:gd name="connsiteY1" fmla="*/ 4763 h 135732"/>
                <a:gd name="connsiteX2" fmla="*/ 90487 w 116681"/>
                <a:gd name="connsiteY2" fmla="*/ 11907 h 135732"/>
                <a:gd name="connsiteX3" fmla="*/ 85725 w 116681"/>
                <a:gd name="connsiteY3" fmla="*/ 19050 h 135732"/>
                <a:gd name="connsiteX4" fmla="*/ 78581 w 116681"/>
                <a:gd name="connsiteY4" fmla="*/ 28575 h 135732"/>
                <a:gd name="connsiteX5" fmla="*/ 76200 w 116681"/>
                <a:gd name="connsiteY5" fmla="*/ 35719 h 135732"/>
                <a:gd name="connsiteX6" fmla="*/ 64293 w 116681"/>
                <a:gd name="connsiteY6" fmla="*/ 52388 h 135732"/>
                <a:gd name="connsiteX7" fmla="*/ 59531 w 116681"/>
                <a:gd name="connsiteY7" fmla="*/ 59532 h 135732"/>
                <a:gd name="connsiteX8" fmla="*/ 52387 w 116681"/>
                <a:gd name="connsiteY8" fmla="*/ 64294 h 135732"/>
                <a:gd name="connsiteX9" fmla="*/ 42862 w 116681"/>
                <a:gd name="connsiteY9" fmla="*/ 78582 h 135732"/>
                <a:gd name="connsiteX10" fmla="*/ 30956 w 116681"/>
                <a:gd name="connsiteY10" fmla="*/ 100013 h 135732"/>
                <a:gd name="connsiteX11" fmla="*/ 23812 w 116681"/>
                <a:gd name="connsiteY11" fmla="*/ 104775 h 135732"/>
                <a:gd name="connsiteX12" fmla="*/ 16668 w 116681"/>
                <a:gd name="connsiteY12" fmla="*/ 119063 h 135732"/>
                <a:gd name="connsiteX13" fmla="*/ 7143 w 116681"/>
                <a:gd name="connsiteY13" fmla="*/ 123825 h 135732"/>
                <a:gd name="connsiteX14" fmla="*/ 0 w 116681"/>
                <a:gd name="connsiteY14" fmla="*/ 135732 h 135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6681" h="135732">
                  <a:moveTo>
                    <a:pt x="116681" y="0"/>
                  </a:moveTo>
                  <a:cubicBezTo>
                    <a:pt x="112712" y="1588"/>
                    <a:pt x="108598" y="2851"/>
                    <a:pt x="104775" y="4763"/>
                  </a:cubicBezTo>
                  <a:cubicBezTo>
                    <a:pt x="86310" y="13996"/>
                    <a:pt x="108444" y="5920"/>
                    <a:pt x="90487" y="11907"/>
                  </a:cubicBezTo>
                  <a:cubicBezTo>
                    <a:pt x="88900" y="14288"/>
                    <a:pt x="87388" y="16721"/>
                    <a:pt x="85725" y="19050"/>
                  </a:cubicBezTo>
                  <a:cubicBezTo>
                    <a:pt x="83418" y="22280"/>
                    <a:pt x="80550" y="25129"/>
                    <a:pt x="78581" y="28575"/>
                  </a:cubicBezTo>
                  <a:cubicBezTo>
                    <a:pt x="77336" y="30754"/>
                    <a:pt x="77323" y="33474"/>
                    <a:pt x="76200" y="35719"/>
                  </a:cubicBezTo>
                  <a:cubicBezTo>
                    <a:pt x="74330" y="39459"/>
                    <a:pt x="66090" y="49872"/>
                    <a:pt x="64293" y="52388"/>
                  </a:cubicBezTo>
                  <a:cubicBezTo>
                    <a:pt x="62630" y="54717"/>
                    <a:pt x="61555" y="57508"/>
                    <a:pt x="59531" y="59532"/>
                  </a:cubicBezTo>
                  <a:cubicBezTo>
                    <a:pt x="57507" y="61556"/>
                    <a:pt x="54768" y="62707"/>
                    <a:pt x="52387" y="64294"/>
                  </a:cubicBezTo>
                  <a:cubicBezTo>
                    <a:pt x="49212" y="69057"/>
                    <a:pt x="44672" y="73152"/>
                    <a:pt x="42862" y="78582"/>
                  </a:cubicBezTo>
                  <a:cubicBezTo>
                    <a:pt x="40381" y="86026"/>
                    <a:pt x="37974" y="95335"/>
                    <a:pt x="30956" y="100013"/>
                  </a:cubicBezTo>
                  <a:lnTo>
                    <a:pt x="23812" y="104775"/>
                  </a:lnTo>
                  <a:cubicBezTo>
                    <a:pt x="22187" y="109652"/>
                    <a:pt x="20930" y="115512"/>
                    <a:pt x="16668" y="119063"/>
                  </a:cubicBezTo>
                  <a:cubicBezTo>
                    <a:pt x="13941" y="121335"/>
                    <a:pt x="10318" y="122238"/>
                    <a:pt x="7143" y="123825"/>
                  </a:cubicBezTo>
                  <a:cubicBezTo>
                    <a:pt x="4052" y="133099"/>
                    <a:pt x="6537" y="129194"/>
                    <a:pt x="0" y="135732"/>
                  </a:cubicBezTo>
                </a:path>
              </a:pathLst>
            </a:custGeom>
            <a:grpFill/>
            <a:ln w="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3486027" y="4219363"/>
              <a:ext cx="7267" cy="39266"/>
            </a:xfrm>
            <a:custGeom>
              <a:avLst/>
              <a:gdLst>
                <a:gd name="connsiteX0" fmla="*/ 2504 w 7267"/>
                <a:gd name="connsiteY0" fmla="*/ 212 h 39266"/>
                <a:gd name="connsiteX1" fmla="*/ 123 w 7267"/>
                <a:gd name="connsiteY1" fmla="*/ 24025 h 39266"/>
                <a:gd name="connsiteX2" fmla="*/ 4886 w 7267"/>
                <a:gd name="connsiteY2" fmla="*/ 31168 h 39266"/>
                <a:gd name="connsiteX3" fmla="*/ 7267 w 7267"/>
                <a:gd name="connsiteY3" fmla="*/ 38312 h 39266"/>
                <a:gd name="connsiteX4" fmla="*/ 2504 w 7267"/>
                <a:gd name="connsiteY4" fmla="*/ 212 h 39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67" h="39266">
                  <a:moveTo>
                    <a:pt x="2504" y="212"/>
                  </a:moveTo>
                  <a:cubicBezTo>
                    <a:pt x="1313" y="-2169"/>
                    <a:pt x="-489" y="16071"/>
                    <a:pt x="123" y="24025"/>
                  </a:cubicBezTo>
                  <a:cubicBezTo>
                    <a:pt x="343" y="26878"/>
                    <a:pt x="3606" y="28608"/>
                    <a:pt x="4886" y="31168"/>
                  </a:cubicBezTo>
                  <a:cubicBezTo>
                    <a:pt x="6009" y="33413"/>
                    <a:pt x="6473" y="35931"/>
                    <a:pt x="7267" y="38312"/>
                  </a:cubicBezTo>
                  <a:cubicBezTo>
                    <a:pt x="4635" y="46209"/>
                    <a:pt x="3695" y="2593"/>
                    <a:pt x="2504" y="212"/>
                  </a:cubicBezTo>
                  <a:close/>
                </a:path>
              </a:pathLst>
            </a:custGeom>
            <a:grpFill/>
            <a:ln w="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3493294" y="4124325"/>
              <a:ext cx="111919" cy="135731"/>
            </a:xfrm>
            <a:custGeom>
              <a:avLst/>
              <a:gdLst>
                <a:gd name="connsiteX0" fmla="*/ 0 w 111919"/>
                <a:gd name="connsiteY0" fmla="*/ 135731 h 135731"/>
                <a:gd name="connsiteX1" fmla="*/ 16669 w 111919"/>
                <a:gd name="connsiteY1" fmla="*/ 121444 h 135731"/>
                <a:gd name="connsiteX2" fmla="*/ 38100 w 111919"/>
                <a:gd name="connsiteY2" fmla="*/ 100013 h 135731"/>
                <a:gd name="connsiteX3" fmla="*/ 45244 w 111919"/>
                <a:gd name="connsiteY3" fmla="*/ 92869 h 135731"/>
                <a:gd name="connsiteX4" fmla="*/ 50006 w 111919"/>
                <a:gd name="connsiteY4" fmla="*/ 85725 h 135731"/>
                <a:gd name="connsiteX5" fmla="*/ 64294 w 111919"/>
                <a:gd name="connsiteY5" fmla="*/ 71438 h 135731"/>
                <a:gd name="connsiteX6" fmla="*/ 73819 w 111919"/>
                <a:gd name="connsiteY6" fmla="*/ 57150 h 135731"/>
                <a:gd name="connsiteX7" fmla="*/ 76200 w 111919"/>
                <a:gd name="connsiteY7" fmla="*/ 50006 h 135731"/>
                <a:gd name="connsiteX8" fmla="*/ 90487 w 111919"/>
                <a:gd name="connsiteY8" fmla="*/ 38100 h 135731"/>
                <a:gd name="connsiteX9" fmla="*/ 100012 w 111919"/>
                <a:gd name="connsiteY9" fmla="*/ 16669 h 135731"/>
                <a:gd name="connsiteX10" fmla="*/ 107156 w 111919"/>
                <a:gd name="connsiteY10" fmla="*/ 14288 h 135731"/>
                <a:gd name="connsiteX11" fmla="*/ 111919 w 111919"/>
                <a:gd name="connsiteY11" fmla="*/ 0 h 135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1919" h="135731">
                  <a:moveTo>
                    <a:pt x="0" y="135731"/>
                  </a:moveTo>
                  <a:cubicBezTo>
                    <a:pt x="22822" y="122039"/>
                    <a:pt x="4106" y="135578"/>
                    <a:pt x="16669" y="121444"/>
                  </a:cubicBezTo>
                  <a:cubicBezTo>
                    <a:pt x="16701" y="121408"/>
                    <a:pt x="34511" y="103602"/>
                    <a:pt x="38100" y="100013"/>
                  </a:cubicBezTo>
                  <a:cubicBezTo>
                    <a:pt x="40481" y="97632"/>
                    <a:pt x="43376" y="95671"/>
                    <a:pt x="45244" y="92869"/>
                  </a:cubicBezTo>
                  <a:cubicBezTo>
                    <a:pt x="46831" y="90488"/>
                    <a:pt x="48105" y="87864"/>
                    <a:pt x="50006" y="85725"/>
                  </a:cubicBezTo>
                  <a:cubicBezTo>
                    <a:pt x="54481" y="80691"/>
                    <a:pt x="60558" y="77042"/>
                    <a:pt x="64294" y="71438"/>
                  </a:cubicBezTo>
                  <a:lnTo>
                    <a:pt x="73819" y="57150"/>
                  </a:lnTo>
                  <a:cubicBezTo>
                    <a:pt x="74613" y="54769"/>
                    <a:pt x="74808" y="52095"/>
                    <a:pt x="76200" y="50006"/>
                  </a:cubicBezTo>
                  <a:cubicBezTo>
                    <a:pt x="79865" y="44509"/>
                    <a:pt x="85219" y="41613"/>
                    <a:pt x="90487" y="38100"/>
                  </a:cubicBezTo>
                  <a:cubicBezTo>
                    <a:pt x="91941" y="33738"/>
                    <a:pt x="94868" y="20784"/>
                    <a:pt x="100012" y="16669"/>
                  </a:cubicBezTo>
                  <a:cubicBezTo>
                    <a:pt x="101972" y="15101"/>
                    <a:pt x="104775" y="15082"/>
                    <a:pt x="107156" y="14288"/>
                  </a:cubicBezTo>
                  <a:lnTo>
                    <a:pt x="111919" y="0"/>
                  </a:lnTo>
                </a:path>
              </a:pathLst>
            </a:custGeom>
            <a:grpFill/>
            <a:ln w="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3605213" y="4081463"/>
              <a:ext cx="3076" cy="52387"/>
            </a:xfrm>
            <a:custGeom>
              <a:avLst/>
              <a:gdLst>
                <a:gd name="connsiteX0" fmla="*/ 0 w 3076"/>
                <a:gd name="connsiteY0" fmla="*/ 0 h 52387"/>
                <a:gd name="connsiteX1" fmla="*/ 2381 w 3076"/>
                <a:gd name="connsiteY1" fmla="*/ 52387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76" h="52387">
                  <a:moveTo>
                    <a:pt x="0" y="0"/>
                  </a:moveTo>
                  <a:cubicBezTo>
                    <a:pt x="5027" y="25138"/>
                    <a:pt x="2381" y="7859"/>
                    <a:pt x="2381" y="52387"/>
                  </a:cubicBezTo>
                </a:path>
              </a:pathLst>
            </a:custGeom>
            <a:grpFill/>
            <a:ln w="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686050" y="4267200"/>
            <a:ext cx="37221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smtClean="0">
                <a:solidFill>
                  <a:srgbClr val="FF0000"/>
                </a:solidFill>
              </a:rPr>
              <a:t>Tie</a:t>
            </a:r>
            <a:endParaRPr lang="en-US" sz="1100" i="1" dirty="0">
              <a:solidFill>
                <a:srgbClr val="FF0000"/>
              </a:solidFill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2392067" y="2562225"/>
            <a:ext cx="2741908" cy="1724025"/>
          </a:xfrm>
          <a:custGeom>
            <a:avLst/>
            <a:gdLst>
              <a:gd name="connsiteX0" fmla="*/ 2741908 w 2741908"/>
              <a:gd name="connsiteY0" fmla="*/ 0 h 1724025"/>
              <a:gd name="connsiteX1" fmla="*/ 389233 w 2741908"/>
              <a:gd name="connsiteY1" fmla="*/ 1038225 h 1724025"/>
              <a:gd name="connsiteX2" fmla="*/ 27283 w 2741908"/>
              <a:gd name="connsiteY2" fmla="*/ 1724025 h 1724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41908" h="1724025">
                <a:moveTo>
                  <a:pt x="2741908" y="0"/>
                </a:moveTo>
                <a:cubicBezTo>
                  <a:pt x="1791789" y="375444"/>
                  <a:pt x="841670" y="750888"/>
                  <a:pt x="389233" y="1038225"/>
                </a:cubicBezTo>
                <a:cubicBezTo>
                  <a:pt x="-63204" y="1325562"/>
                  <a:pt x="-17961" y="1524793"/>
                  <a:pt x="27283" y="1724025"/>
                </a:cubicBezTo>
              </a:path>
            </a:pathLst>
          </a:custGeom>
          <a:noFill/>
          <a:ln w="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Box 1"/>
          <p:cNvSpPr txBox="1">
            <a:spLocks noChangeArrowheads="1"/>
          </p:cNvSpPr>
          <p:nvPr/>
        </p:nvSpPr>
        <p:spPr bwMode="auto">
          <a:xfrm>
            <a:off x="141288" y="141288"/>
            <a:ext cx="8821737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1" u="sng"/>
              <a:t>Example: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4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A reinforced earth retaining wall is to be </a:t>
            </a:r>
            <a:r>
              <a:rPr lang="en-US" altLang="en-US" sz="1400" b="1"/>
              <a:t>30 ft high</a:t>
            </a:r>
            <a:r>
              <a:rPr lang="en-US" altLang="en-US" sz="1400"/>
              <a:t>. The properties of the backfill material are γ = 110 lb/ft</a:t>
            </a:r>
            <a:r>
              <a:rPr lang="en-US" altLang="en-US" sz="1400" baseline="30000"/>
              <a:t>3  </a:t>
            </a:r>
            <a:r>
              <a:rPr lang="en-US" altLang="en-US" sz="1400"/>
              <a:t>and φ = 30</a:t>
            </a:r>
            <a:r>
              <a:rPr lang="en-US" altLang="en-US" sz="1400" baseline="30000"/>
              <a:t>ο</a:t>
            </a:r>
            <a:r>
              <a:rPr lang="en-US" altLang="en-US" sz="1400"/>
              <a:t>. Galvanized steel ties are to be used for the construction of the wall. Design the Reinforcements with FS</a:t>
            </a:r>
            <a:r>
              <a:rPr lang="en-US" altLang="en-US" sz="1400" baseline="-25000"/>
              <a:t>(B)</a:t>
            </a:r>
            <a:r>
              <a:rPr lang="en-US" altLang="en-US" sz="1400"/>
              <a:t>= 3, FS</a:t>
            </a:r>
            <a:r>
              <a:rPr lang="en-US" altLang="en-US" sz="1400" baseline="-25000"/>
              <a:t>(p) </a:t>
            </a:r>
            <a:r>
              <a:rPr lang="en-US" altLang="en-US" sz="1400"/>
              <a:t>= 3, f</a:t>
            </a:r>
            <a:r>
              <a:rPr lang="en-US" altLang="en-US" sz="1400" baseline="-25000"/>
              <a:t>y</a:t>
            </a:r>
            <a:r>
              <a:rPr lang="en-US" altLang="en-US" sz="1400"/>
              <a:t>= 29,000 psi  and  φ</a:t>
            </a:r>
            <a:r>
              <a:rPr lang="en-US" altLang="en-US" sz="1400" baseline="-25000"/>
              <a:t>tie</a:t>
            </a:r>
            <a:r>
              <a:rPr lang="en-US" altLang="en-US" sz="1400"/>
              <a:t>= 20</a:t>
            </a:r>
            <a:r>
              <a:rPr lang="en-US" altLang="en-US" sz="1400" baseline="30000"/>
              <a:t>ο</a:t>
            </a:r>
            <a:r>
              <a:rPr lang="en-US" altLang="en-US" sz="1400"/>
              <a:t>.  The properties of the in-situ soil below the retaining wall are γ = 120 lb/ft</a:t>
            </a:r>
            <a:r>
              <a:rPr lang="en-US" altLang="en-US" sz="1400" baseline="30000"/>
              <a:t>3</a:t>
            </a:r>
            <a:r>
              <a:rPr lang="en-US" altLang="en-US" sz="1400"/>
              <a:t>, φ = 30</a:t>
            </a:r>
            <a:r>
              <a:rPr lang="en-US" altLang="en-US" sz="1400" baseline="30000"/>
              <a:t>ο</a:t>
            </a:r>
            <a:r>
              <a:rPr lang="en-US" altLang="en-US" sz="1400"/>
              <a:t>, and c = 150 lb/ft</a:t>
            </a:r>
            <a:r>
              <a:rPr lang="en-US" altLang="en-US" sz="1400" baseline="30000"/>
              <a:t>2</a:t>
            </a:r>
            <a:r>
              <a:rPr lang="en-US" altLang="en-US" sz="1400"/>
              <a:t>.  Design the panels and the ties of the wall. </a:t>
            </a:r>
          </a:p>
        </p:txBody>
      </p:sp>
      <p:sp>
        <p:nvSpPr>
          <p:cNvPr id="4" name="Right Triangle 3"/>
          <p:cNvSpPr/>
          <p:nvPr/>
        </p:nvSpPr>
        <p:spPr>
          <a:xfrm>
            <a:off x="4581525" y="2162175"/>
            <a:ext cx="1449388" cy="4056063"/>
          </a:xfrm>
          <a:prstGeom prst="rtTriangle">
            <a:avLst/>
          </a:prstGeom>
          <a:solidFill>
            <a:srgbClr val="FDB5BF">
              <a:alpha val="1882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1924" name="Rectangle 4"/>
          <p:cNvSpPr>
            <a:spLocks noChangeArrowheads="1"/>
          </p:cNvSpPr>
          <p:nvPr/>
        </p:nvSpPr>
        <p:spPr bwMode="auto">
          <a:xfrm>
            <a:off x="4524375" y="2741613"/>
            <a:ext cx="57150" cy="579437"/>
          </a:xfrm>
          <a:prstGeom prst="rect">
            <a:avLst/>
          </a:prstGeom>
          <a:solidFill>
            <a:srgbClr val="FFFF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81925" name="Rectangle 5"/>
          <p:cNvSpPr>
            <a:spLocks noChangeArrowheads="1"/>
          </p:cNvSpPr>
          <p:nvPr/>
        </p:nvSpPr>
        <p:spPr bwMode="auto">
          <a:xfrm>
            <a:off x="4524375" y="3321050"/>
            <a:ext cx="57150" cy="579438"/>
          </a:xfrm>
          <a:prstGeom prst="rect">
            <a:avLst/>
          </a:prstGeom>
          <a:solidFill>
            <a:srgbClr val="FFFF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81926" name="Rectangle 6"/>
          <p:cNvSpPr>
            <a:spLocks noChangeArrowheads="1"/>
          </p:cNvSpPr>
          <p:nvPr/>
        </p:nvSpPr>
        <p:spPr bwMode="auto">
          <a:xfrm>
            <a:off x="4524375" y="3900488"/>
            <a:ext cx="57150" cy="579437"/>
          </a:xfrm>
          <a:prstGeom prst="rect">
            <a:avLst/>
          </a:prstGeom>
          <a:solidFill>
            <a:srgbClr val="FFFF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81927" name="Rectangle 7"/>
          <p:cNvSpPr>
            <a:spLocks noChangeArrowheads="1"/>
          </p:cNvSpPr>
          <p:nvPr/>
        </p:nvSpPr>
        <p:spPr bwMode="auto">
          <a:xfrm>
            <a:off x="4524375" y="4479925"/>
            <a:ext cx="57150" cy="579438"/>
          </a:xfrm>
          <a:prstGeom prst="rect">
            <a:avLst/>
          </a:prstGeom>
          <a:solidFill>
            <a:srgbClr val="FFFF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81928" name="Rectangle 8"/>
          <p:cNvSpPr>
            <a:spLocks noChangeArrowheads="1"/>
          </p:cNvSpPr>
          <p:nvPr/>
        </p:nvSpPr>
        <p:spPr bwMode="auto">
          <a:xfrm>
            <a:off x="4524375" y="5059363"/>
            <a:ext cx="57150" cy="579437"/>
          </a:xfrm>
          <a:prstGeom prst="rect">
            <a:avLst/>
          </a:prstGeom>
          <a:solidFill>
            <a:srgbClr val="FFFF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81929" name="Rectangle 9"/>
          <p:cNvSpPr>
            <a:spLocks noChangeArrowheads="1"/>
          </p:cNvSpPr>
          <p:nvPr/>
        </p:nvSpPr>
        <p:spPr bwMode="auto">
          <a:xfrm>
            <a:off x="4524375" y="5638800"/>
            <a:ext cx="57150" cy="579438"/>
          </a:xfrm>
          <a:prstGeom prst="rect">
            <a:avLst/>
          </a:prstGeom>
          <a:solidFill>
            <a:srgbClr val="FFFF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81930" name="Rectangle 10"/>
          <p:cNvSpPr>
            <a:spLocks noChangeArrowheads="1"/>
          </p:cNvSpPr>
          <p:nvPr/>
        </p:nvSpPr>
        <p:spPr bwMode="auto">
          <a:xfrm>
            <a:off x="4525963" y="2162175"/>
            <a:ext cx="57150" cy="579438"/>
          </a:xfrm>
          <a:prstGeom prst="rect">
            <a:avLst/>
          </a:prstGeom>
          <a:solidFill>
            <a:srgbClr val="FFFF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81931" name="Line 12"/>
          <p:cNvSpPr>
            <a:spLocks noChangeShapeType="1"/>
          </p:cNvSpPr>
          <p:nvPr/>
        </p:nvSpPr>
        <p:spPr bwMode="auto">
          <a:xfrm flipH="1" flipV="1">
            <a:off x="3781425" y="6215063"/>
            <a:ext cx="568325" cy="3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32" name="Line 14"/>
          <p:cNvSpPr>
            <a:spLocks noChangeShapeType="1"/>
          </p:cNvSpPr>
          <p:nvPr/>
        </p:nvSpPr>
        <p:spPr bwMode="auto">
          <a:xfrm>
            <a:off x="4581525" y="2478088"/>
            <a:ext cx="3128963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33" name="Line 15"/>
          <p:cNvSpPr>
            <a:spLocks noChangeShapeType="1"/>
          </p:cNvSpPr>
          <p:nvPr/>
        </p:nvSpPr>
        <p:spPr bwMode="auto">
          <a:xfrm>
            <a:off x="4581525" y="3030538"/>
            <a:ext cx="3128963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34" name="Line 16"/>
          <p:cNvSpPr>
            <a:spLocks noChangeShapeType="1"/>
          </p:cNvSpPr>
          <p:nvPr/>
        </p:nvSpPr>
        <p:spPr bwMode="auto">
          <a:xfrm>
            <a:off x="4581525" y="3609975"/>
            <a:ext cx="3128963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35" name="Line 17"/>
          <p:cNvSpPr>
            <a:spLocks noChangeShapeType="1"/>
          </p:cNvSpPr>
          <p:nvPr/>
        </p:nvSpPr>
        <p:spPr bwMode="auto">
          <a:xfrm>
            <a:off x="4581525" y="4189413"/>
            <a:ext cx="3128963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36" name="Line 19"/>
          <p:cNvSpPr>
            <a:spLocks noChangeShapeType="1"/>
          </p:cNvSpPr>
          <p:nvPr/>
        </p:nvSpPr>
        <p:spPr bwMode="auto">
          <a:xfrm>
            <a:off x="4581525" y="5927725"/>
            <a:ext cx="3128963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37" name="Line 20"/>
          <p:cNvSpPr>
            <a:spLocks noChangeShapeType="1"/>
          </p:cNvSpPr>
          <p:nvPr/>
        </p:nvSpPr>
        <p:spPr bwMode="auto">
          <a:xfrm>
            <a:off x="4581525" y="5348288"/>
            <a:ext cx="3128963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20" name="Straight Arrow Connector 19"/>
          <p:cNvCxnSpPr/>
          <p:nvPr/>
        </p:nvCxnSpPr>
        <p:spPr>
          <a:xfrm rot="5400000" flipH="1" flipV="1">
            <a:off x="2078831" y="4190207"/>
            <a:ext cx="4056063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939" name="TextBox 53"/>
          <p:cNvSpPr txBox="1">
            <a:spLocks noChangeArrowheads="1"/>
          </p:cNvSpPr>
          <p:nvPr/>
        </p:nvSpPr>
        <p:spPr bwMode="auto">
          <a:xfrm>
            <a:off x="3759200" y="3784600"/>
            <a:ext cx="307975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H</a:t>
            </a:r>
          </a:p>
        </p:txBody>
      </p:sp>
      <p:cxnSp>
        <p:nvCxnSpPr>
          <p:cNvPr id="22" name="Straight Connector 21"/>
          <p:cNvCxnSpPr/>
          <p:nvPr/>
        </p:nvCxnSpPr>
        <p:spPr>
          <a:xfrm rot="10800000">
            <a:off x="4581525" y="2741613"/>
            <a:ext cx="388143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10800000">
            <a:off x="4524375" y="3321050"/>
            <a:ext cx="388143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10800000">
            <a:off x="4581525" y="3900488"/>
            <a:ext cx="388143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10800000">
            <a:off x="4581525" y="4479925"/>
            <a:ext cx="388143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rot="10800000">
            <a:off x="4524375" y="5059363"/>
            <a:ext cx="388143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rot="10800000">
            <a:off x="4524375" y="5638800"/>
            <a:ext cx="388143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946" name="Line 17"/>
          <p:cNvSpPr>
            <a:spLocks noChangeShapeType="1"/>
          </p:cNvSpPr>
          <p:nvPr/>
        </p:nvSpPr>
        <p:spPr bwMode="auto">
          <a:xfrm>
            <a:off x="4581525" y="4768850"/>
            <a:ext cx="3128963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47" name="Rectangle 113"/>
          <p:cNvSpPr>
            <a:spLocks noChangeArrowheads="1"/>
          </p:cNvSpPr>
          <p:nvPr/>
        </p:nvSpPr>
        <p:spPr bwMode="auto">
          <a:xfrm>
            <a:off x="4933950" y="3136900"/>
            <a:ext cx="307975" cy="23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Symbol" panose="05050102010706020507" pitchFamily="18" charset="2"/>
              </a:rPr>
              <a:t>s</a:t>
            </a:r>
            <a:r>
              <a:rPr lang="en-US" altLang="en-US" sz="1400" baseline="-25000"/>
              <a:t>a3</a:t>
            </a:r>
          </a:p>
        </p:txBody>
      </p:sp>
      <p:sp>
        <p:nvSpPr>
          <p:cNvPr id="81948" name="Rectangle 114"/>
          <p:cNvSpPr>
            <a:spLocks noChangeArrowheads="1"/>
          </p:cNvSpPr>
          <p:nvPr/>
        </p:nvSpPr>
        <p:spPr bwMode="auto">
          <a:xfrm>
            <a:off x="5145088" y="3716338"/>
            <a:ext cx="307975" cy="23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Symbol" panose="05050102010706020507" pitchFamily="18" charset="2"/>
              </a:rPr>
              <a:t>s</a:t>
            </a:r>
            <a:r>
              <a:rPr lang="en-US" altLang="en-US" sz="1400" baseline="-25000"/>
              <a:t>a4</a:t>
            </a:r>
          </a:p>
        </p:txBody>
      </p:sp>
      <p:sp>
        <p:nvSpPr>
          <p:cNvPr id="81949" name="Rectangle 115"/>
          <p:cNvSpPr>
            <a:spLocks noChangeArrowheads="1"/>
          </p:cNvSpPr>
          <p:nvPr/>
        </p:nvSpPr>
        <p:spPr bwMode="auto">
          <a:xfrm>
            <a:off x="4745038" y="2544763"/>
            <a:ext cx="307975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Symbol" panose="05050102010706020507" pitchFamily="18" charset="2"/>
              </a:rPr>
              <a:t>s</a:t>
            </a:r>
            <a:r>
              <a:rPr lang="en-US" altLang="en-US" sz="1400" baseline="-25000"/>
              <a:t>a2</a:t>
            </a:r>
          </a:p>
        </p:txBody>
      </p:sp>
      <p:sp>
        <p:nvSpPr>
          <p:cNvPr id="81950" name="Rectangle 116"/>
          <p:cNvSpPr>
            <a:spLocks noChangeArrowheads="1"/>
          </p:cNvSpPr>
          <p:nvPr/>
        </p:nvSpPr>
        <p:spPr bwMode="auto">
          <a:xfrm>
            <a:off x="5337175" y="4292600"/>
            <a:ext cx="30956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Symbol" panose="05050102010706020507" pitchFamily="18" charset="2"/>
              </a:rPr>
              <a:t>s</a:t>
            </a:r>
            <a:r>
              <a:rPr lang="en-US" altLang="en-US" sz="1400" baseline="-25000"/>
              <a:t>a5</a:t>
            </a:r>
          </a:p>
        </p:txBody>
      </p:sp>
      <p:sp>
        <p:nvSpPr>
          <p:cNvPr id="81951" name="Rectangle 117"/>
          <p:cNvSpPr>
            <a:spLocks noChangeArrowheads="1"/>
          </p:cNvSpPr>
          <p:nvPr/>
        </p:nvSpPr>
        <p:spPr bwMode="auto">
          <a:xfrm>
            <a:off x="5551488" y="4829175"/>
            <a:ext cx="307975" cy="23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Symbol" panose="05050102010706020507" pitchFamily="18" charset="2"/>
              </a:rPr>
              <a:t>s</a:t>
            </a:r>
            <a:r>
              <a:rPr lang="en-US" altLang="en-US" sz="1400" baseline="-25000"/>
              <a:t>a6</a:t>
            </a:r>
          </a:p>
        </p:txBody>
      </p:sp>
      <p:sp>
        <p:nvSpPr>
          <p:cNvPr id="81952" name="Rectangle 118"/>
          <p:cNvSpPr>
            <a:spLocks noChangeArrowheads="1"/>
          </p:cNvSpPr>
          <p:nvPr/>
        </p:nvSpPr>
        <p:spPr bwMode="auto">
          <a:xfrm>
            <a:off x="5776913" y="5457825"/>
            <a:ext cx="309562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Symbol" panose="05050102010706020507" pitchFamily="18" charset="2"/>
              </a:rPr>
              <a:t>s</a:t>
            </a:r>
            <a:r>
              <a:rPr lang="en-US" altLang="en-US" sz="1400" baseline="-25000"/>
              <a:t>a7</a:t>
            </a:r>
          </a:p>
        </p:txBody>
      </p:sp>
      <p:sp>
        <p:nvSpPr>
          <p:cNvPr id="81953" name="Rectangle 119"/>
          <p:cNvSpPr>
            <a:spLocks noChangeArrowheads="1"/>
          </p:cNvSpPr>
          <p:nvPr/>
        </p:nvSpPr>
        <p:spPr bwMode="auto">
          <a:xfrm>
            <a:off x="5984875" y="6030913"/>
            <a:ext cx="309563" cy="23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Symbol" panose="05050102010706020507" pitchFamily="18" charset="2"/>
              </a:rPr>
              <a:t>s</a:t>
            </a:r>
            <a:r>
              <a:rPr lang="en-US" altLang="en-US" sz="1400" baseline="-25000"/>
              <a:t>a8</a:t>
            </a:r>
          </a:p>
        </p:txBody>
      </p:sp>
      <p:sp>
        <p:nvSpPr>
          <p:cNvPr id="81954" name="Rectangle 132"/>
          <p:cNvSpPr>
            <a:spLocks noChangeArrowheads="1"/>
          </p:cNvSpPr>
          <p:nvPr/>
        </p:nvSpPr>
        <p:spPr bwMode="auto">
          <a:xfrm>
            <a:off x="6667500" y="3244850"/>
            <a:ext cx="314325" cy="23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Symbol" panose="05050102010706020507" pitchFamily="18" charset="2"/>
              </a:rPr>
              <a:t>s</a:t>
            </a:r>
            <a:r>
              <a:rPr lang="en-US" altLang="en-US" sz="1400" baseline="-25000"/>
              <a:t>v3</a:t>
            </a:r>
            <a:endParaRPr lang="en-US" altLang="en-US" sz="1400"/>
          </a:p>
        </p:txBody>
      </p:sp>
      <p:sp>
        <p:nvSpPr>
          <p:cNvPr id="81955" name="Rectangle 158"/>
          <p:cNvSpPr>
            <a:spLocks noChangeArrowheads="1"/>
          </p:cNvSpPr>
          <p:nvPr/>
        </p:nvSpPr>
        <p:spPr bwMode="auto">
          <a:xfrm>
            <a:off x="6724650" y="2682875"/>
            <a:ext cx="314325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Symbol" panose="05050102010706020507" pitchFamily="18" charset="2"/>
              </a:rPr>
              <a:t>s</a:t>
            </a:r>
            <a:r>
              <a:rPr lang="en-US" altLang="en-US" sz="1400" baseline="-25000"/>
              <a:t>v2</a:t>
            </a:r>
            <a:endParaRPr lang="en-US" altLang="en-US" sz="1400"/>
          </a:p>
        </p:txBody>
      </p:sp>
      <p:sp>
        <p:nvSpPr>
          <p:cNvPr id="81956" name="Rectangle 171"/>
          <p:cNvSpPr>
            <a:spLocks noChangeArrowheads="1"/>
          </p:cNvSpPr>
          <p:nvPr/>
        </p:nvSpPr>
        <p:spPr bwMode="auto">
          <a:xfrm>
            <a:off x="6797675" y="2035175"/>
            <a:ext cx="314325" cy="23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Symbol" panose="05050102010706020507" pitchFamily="18" charset="2"/>
              </a:rPr>
              <a:t>s</a:t>
            </a:r>
            <a:r>
              <a:rPr lang="en-US" altLang="en-US" sz="1400" baseline="-25000"/>
              <a:t>v1</a:t>
            </a:r>
            <a:endParaRPr lang="en-US" altLang="en-US" sz="1400"/>
          </a:p>
        </p:txBody>
      </p:sp>
      <p:sp>
        <p:nvSpPr>
          <p:cNvPr id="81957" name="Rectangle 180"/>
          <p:cNvSpPr>
            <a:spLocks noChangeArrowheads="1"/>
          </p:cNvSpPr>
          <p:nvPr/>
        </p:nvSpPr>
        <p:spPr bwMode="auto">
          <a:xfrm>
            <a:off x="4525963" y="1866900"/>
            <a:ext cx="307975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Symbol" panose="05050102010706020507" pitchFamily="18" charset="2"/>
              </a:rPr>
              <a:t>s</a:t>
            </a:r>
            <a:r>
              <a:rPr lang="en-US" altLang="en-US" sz="1400" baseline="-25000"/>
              <a:t>a1</a:t>
            </a:r>
          </a:p>
        </p:txBody>
      </p:sp>
      <p:grpSp>
        <p:nvGrpSpPr>
          <p:cNvPr id="81958" name="Group 120"/>
          <p:cNvGrpSpPr>
            <a:grpSpLocks/>
          </p:cNvGrpSpPr>
          <p:nvPr/>
        </p:nvGrpSpPr>
        <p:grpSpPr bwMode="auto">
          <a:xfrm>
            <a:off x="6634163" y="2328863"/>
            <a:ext cx="1044575" cy="115887"/>
            <a:chOff x="6586538" y="906463"/>
            <a:chExt cx="1373188" cy="152400"/>
          </a:xfrm>
        </p:grpSpPr>
        <p:cxnSp>
          <p:nvCxnSpPr>
            <p:cNvPr id="41" name="Straight Arrow Connector 40"/>
            <p:cNvCxnSpPr/>
            <p:nvPr/>
          </p:nvCxnSpPr>
          <p:spPr>
            <a:xfrm rot="5400000">
              <a:off x="6511381" y="981620"/>
              <a:ext cx="152400" cy="208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 rot="5400000">
              <a:off x="6663725" y="981620"/>
              <a:ext cx="152400" cy="20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 rot="5400000">
              <a:off x="6816070" y="981620"/>
              <a:ext cx="152400" cy="208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 rot="5400000">
              <a:off x="6968414" y="981620"/>
              <a:ext cx="152400" cy="20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 rot="5400000">
              <a:off x="7120759" y="981620"/>
              <a:ext cx="152400" cy="208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 rot="5400000">
              <a:off x="7273103" y="981620"/>
              <a:ext cx="152400" cy="20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 rot="5400000">
              <a:off x="7425449" y="981620"/>
              <a:ext cx="152400" cy="208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 rot="5400000">
              <a:off x="7577792" y="981620"/>
              <a:ext cx="152400" cy="20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/>
            <p:nvPr/>
          </p:nvCxnSpPr>
          <p:spPr>
            <a:xfrm rot="5400000">
              <a:off x="7730138" y="981620"/>
              <a:ext cx="152400" cy="208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 rot="5400000">
              <a:off x="7882482" y="981620"/>
              <a:ext cx="152400" cy="20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1959" name="Group 172"/>
          <p:cNvGrpSpPr>
            <a:grpSpLocks/>
          </p:cNvGrpSpPr>
          <p:nvPr/>
        </p:nvGrpSpPr>
        <p:grpSpPr bwMode="auto">
          <a:xfrm>
            <a:off x="6353175" y="2914650"/>
            <a:ext cx="1358900" cy="119063"/>
            <a:chOff x="6215673" y="1677072"/>
            <a:chExt cx="1786182" cy="156248"/>
          </a:xfrm>
        </p:grpSpPr>
        <p:cxnSp>
          <p:nvCxnSpPr>
            <p:cNvPr id="52" name="Straight Arrow Connector 51"/>
            <p:cNvCxnSpPr/>
            <p:nvPr/>
          </p:nvCxnSpPr>
          <p:spPr>
            <a:xfrm rot="5400000">
              <a:off x="6140676" y="1756236"/>
              <a:ext cx="152081" cy="208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 rot="5400000">
              <a:off x="6293003" y="1756236"/>
              <a:ext cx="152081" cy="208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 rot="5400000">
              <a:off x="6445328" y="1756236"/>
              <a:ext cx="152081" cy="208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 rot="5400000">
              <a:off x="6597655" y="1756236"/>
              <a:ext cx="152081" cy="208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 rot="5400000">
              <a:off x="6749981" y="1756236"/>
              <a:ext cx="152081" cy="208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 rot="5400000">
              <a:off x="6902308" y="1756236"/>
              <a:ext cx="152081" cy="208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 rot="5400000">
              <a:off x="7054634" y="1756236"/>
              <a:ext cx="152081" cy="208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 rot="5400000">
              <a:off x="7208003" y="1757279"/>
              <a:ext cx="152081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 rot="5400000">
              <a:off x="7360330" y="1757279"/>
              <a:ext cx="152081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/>
            <p:nvPr/>
          </p:nvCxnSpPr>
          <p:spPr>
            <a:xfrm rot="5400000">
              <a:off x="7512655" y="1757279"/>
              <a:ext cx="152081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/>
            <p:nvPr/>
          </p:nvCxnSpPr>
          <p:spPr>
            <a:xfrm rot="5400000">
              <a:off x="7664982" y="1757279"/>
              <a:ext cx="152081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/>
            <p:cNvCxnSpPr/>
            <p:nvPr/>
          </p:nvCxnSpPr>
          <p:spPr>
            <a:xfrm rot="5400000">
              <a:off x="7817308" y="1757279"/>
              <a:ext cx="152081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>
            <a:xfrm rot="5400000">
              <a:off x="7924772" y="1752069"/>
              <a:ext cx="152081" cy="208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1960" name="Group 190"/>
          <p:cNvGrpSpPr>
            <a:grpSpLocks/>
          </p:cNvGrpSpPr>
          <p:nvPr/>
        </p:nvGrpSpPr>
        <p:grpSpPr bwMode="auto">
          <a:xfrm>
            <a:off x="6027738" y="3492500"/>
            <a:ext cx="1624012" cy="125413"/>
            <a:chOff x="5756885" y="2436399"/>
            <a:chExt cx="2136103" cy="164138"/>
          </a:xfrm>
        </p:grpSpPr>
        <p:grpSp>
          <p:nvGrpSpPr>
            <p:cNvPr id="82116" name="Group 191"/>
            <p:cNvGrpSpPr>
              <a:grpSpLocks/>
            </p:cNvGrpSpPr>
            <p:nvPr/>
          </p:nvGrpSpPr>
          <p:grpSpPr bwMode="auto">
            <a:xfrm>
              <a:off x="5756885" y="2448137"/>
              <a:ext cx="1677988" cy="152400"/>
              <a:chOff x="6096000" y="938213"/>
              <a:chExt cx="1677988" cy="152400"/>
            </a:xfrm>
          </p:grpSpPr>
          <p:cxnSp>
            <p:nvCxnSpPr>
              <p:cNvPr id="71" name="Straight Arrow Connector 70"/>
              <p:cNvCxnSpPr/>
              <p:nvPr/>
            </p:nvCxnSpPr>
            <p:spPr>
              <a:xfrm rot="5400000">
                <a:off x="6021208" y="1013732"/>
                <a:ext cx="151672" cy="20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Arrow Connector 71"/>
              <p:cNvCxnSpPr/>
              <p:nvPr/>
            </p:nvCxnSpPr>
            <p:spPr>
              <a:xfrm rot="5400000">
                <a:off x="6173637" y="1013732"/>
                <a:ext cx="151672" cy="208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Arrow Connector 72"/>
              <p:cNvCxnSpPr/>
              <p:nvPr/>
            </p:nvCxnSpPr>
            <p:spPr>
              <a:xfrm rot="5400000">
                <a:off x="6326067" y="1013732"/>
                <a:ext cx="151672" cy="20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Arrow Connector 73"/>
              <p:cNvCxnSpPr/>
              <p:nvPr/>
            </p:nvCxnSpPr>
            <p:spPr>
              <a:xfrm rot="5400000">
                <a:off x="6478496" y="1013732"/>
                <a:ext cx="151672" cy="208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Arrow Connector 74"/>
              <p:cNvCxnSpPr/>
              <p:nvPr/>
            </p:nvCxnSpPr>
            <p:spPr>
              <a:xfrm rot="5400000">
                <a:off x="6630927" y="1013732"/>
                <a:ext cx="151672" cy="20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Arrow Connector 75"/>
              <p:cNvCxnSpPr/>
              <p:nvPr/>
            </p:nvCxnSpPr>
            <p:spPr>
              <a:xfrm rot="5400000">
                <a:off x="6783356" y="1013732"/>
                <a:ext cx="151672" cy="208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Arrow Connector 76"/>
              <p:cNvCxnSpPr/>
              <p:nvPr/>
            </p:nvCxnSpPr>
            <p:spPr>
              <a:xfrm rot="5400000">
                <a:off x="6935786" y="1013732"/>
                <a:ext cx="151672" cy="20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Arrow Connector 77"/>
              <p:cNvCxnSpPr/>
              <p:nvPr/>
            </p:nvCxnSpPr>
            <p:spPr>
              <a:xfrm rot="5400000">
                <a:off x="7088215" y="1013732"/>
                <a:ext cx="151672" cy="208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Arrow Connector 78"/>
              <p:cNvCxnSpPr/>
              <p:nvPr/>
            </p:nvCxnSpPr>
            <p:spPr>
              <a:xfrm rot="5400000">
                <a:off x="7240645" y="1013732"/>
                <a:ext cx="151672" cy="20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Arrow Connector 79"/>
              <p:cNvCxnSpPr/>
              <p:nvPr/>
            </p:nvCxnSpPr>
            <p:spPr>
              <a:xfrm rot="5400000">
                <a:off x="7393074" y="1013732"/>
                <a:ext cx="151672" cy="208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Arrow Connector 80"/>
              <p:cNvCxnSpPr/>
              <p:nvPr/>
            </p:nvCxnSpPr>
            <p:spPr>
              <a:xfrm rot="5400000">
                <a:off x="7545505" y="1013732"/>
                <a:ext cx="151672" cy="20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Arrow Connector 81"/>
              <p:cNvCxnSpPr/>
              <p:nvPr/>
            </p:nvCxnSpPr>
            <p:spPr>
              <a:xfrm rot="5400000">
                <a:off x="7697933" y="1013732"/>
                <a:ext cx="151672" cy="208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2117" name="Group 192"/>
            <p:cNvGrpSpPr>
              <a:grpSpLocks/>
            </p:cNvGrpSpPr>
            <p:nvPr/>
          </p:nvGrpSpPr>
          <p:grpSpPr bwMode="auto">
            <a:xfrm>
              <a:off x="7586600" y="2436399"/>
              <a:ext cx="306388" cy="152400"/>
              <a:chOff x="6096000" y="938213"/>
              <a:chExt cx="306388" cy="152400"/>
            </a:xfrm>
          </p:grpSpPr>
          <p:cxnSp>
            <p:nvCxnSpPr>
              <p:cNvPr id="68" name="Straight Arrow Connector 67"/>
              <p:cNvCxnSpPr/>
              <p:nvPr/>
            </p:nvCxnSpPr>
            <p:spPr>
              <a:xfrm rot="5400000">
                <a:off x="6020649" y="1013005"/>
                <a:ext cx="151672" cy="20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Arrow Connector 68"/>
              <p:cNvCxnSpPr/>
              <p:nvPr/>
            </p:nvCxnSpPr>
            <p:spPr>
              <a:xfrm rot="5400000">
                <a:off x="6173078" y="1013005"/>
                <a:ext cx="151672" cy="208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Arrow Connector 69"/>
              <p:cNvCxnSpPr/>
              <p:nvPr/>
            </p:nvCxnSpPr>
            <p:spPr>
              <a:xfrm rot="5400000">
                <a:off x="6325509" y="1013005"/>
                <a:ext cx="151672" cy="20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1961" name="Group 208"/>
          <p:cNvGrpSpPr>
            <a:grpSpLocks/>
          </p:cNvGrpSpPr>
          <p:nvPr/>
        </p:nvGrpSpPr>
        <p:grpSpPr bwMode="auto">
          <a:xfrm>
            <a:off x="5708650" y="4062413"/>
            <a:ext cx="1970088" cy="115887"/>
            <a:chOff x="5368771" y="3186812"/>
            <a:chExt cx="2591566" cy="152400"/>
          </a:xfrm>
        </p:grpSpPr>
        <p:grpSp>
          <p:nvGrpSpPr>
            <p:cNvPr id="82096" name="Group 209"/>
            <p:cNvGrpSpPr>
              <a:grpSpLocks/>
            </p:cNvGrpSpPr>
            <p:nvPr/>
          </p:nvGrpSpPr>
          <p:grpSpPr bwMode="auto">
            <a:xfrm>
              <a:off x="5368771" y="3186812"/>
              <a:ext cx="1677988" cy="152400"/>
              <a:chOff x="6096000" y="938213"/>
              <a:chExt cx="1677988" cy="152400"/>
            </a:xfrm>
          </p:grpSpPr>
          <p:cxnSp>
            <p:nvCxnSpPr>
              <p:cNvPr id="92" name="Straight Arrow Connector 91"/>
              <p:cNvCxnSpPr/>
              <p:nvPr/>
            </p:nvCxnSpPr>
            <p:spPr>
              <a:xfrm rot="5400000">
                <a:off x="6020844" y="1013369"/>
                <a:ext cx="152400" cy="208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Arrow Connector 92"/>
              <p:cNvCxnSpPr/>
              <p:nvPr/>
            </p:nvCxnSpPr>
            <p:spPr>
              <a:xfrm rot="5400000">
                <a:off x="6173290" y="1013369"/>
                <a:ext cx="152400" cy="20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Arrow Connector 93"/>
              <p:cNvCxnSpPr/>
              <p:nvPr/>
            </p:nvCxnSpPr>
            <p:spPr>
              <a:xfrm rot="5400000">
                <a:off x="6325734" y="1013369"/>
                <a:ext cx="152400" cy="208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Arrow Connector 94"/>
              <p:cNvCxnSpPr/>
              <p:nvPr/>
            </p:nvCxnSpPr>
            <p:spPr>
              <a:xfrm rot="5400000">
                <a:off x="6478180" y="1013369"/>
                <a:ext cx="152400" cy="20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Arrow Connector 95"/>
              <p:cNvCxnSpPr/>
              <p:nvPr/>
            </p:nvCxnSpPr>
            <p:spPr>
              <a:xfrm rot="5400000">
                <a:off x="6630624" y="1013369"/>
                <a:ext cx="152400" cy="208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Arrow Connector 96"/>
              <p:cNvCxnSpPr/>
              <p:nvPr/>
            </p:nvCxnSpPr>
            <p:spPr>
              <a:xfrm rot="5400000">
                <a:off x="6783070" y="1013369"/>
                <a:ext cx="152400" cy="20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Arrow Connector 97"/>
              <p:cNvCxnSpPr/>
              <p:nvPr/>
            </p:nvCxnSpPr>
            <p:spPr>
              <a:xfrm rot="5400000">
                <a:off x="6935514" y="1013369"/>
                <a:ext cx="152400" cy="208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Arrow Connector 98"/>
              <p:cNvCxnSpPr/>
              <p:nvPr/>
            </p:nvCxnSpPr>
            <p:spPr>
              <a:xfrm rot="5400000">
                <a:off x="7087960" y="1013369"/>
                <a:ext cx="152400" cy="20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Arrow Connector 99"/>
              <p:cNvCxnSpPr/>
              <p:nvPr/>
            </p:nvCxnSpPr>
            <p:spPr>
              <a:xfrm rot="5400000">
                <a:off x="7240404" y="1013369"/>
                <a:ext cx="152400" cy="208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Arrow Connector 100"/>
              <p:cNvCxnSpPr/>
              <p:nvPr/>
            </p:nvCxnSpPr>
            <p:spPr>
              <a:xfrm rot="5400000">
                <a:off x="7392850" y="1013369"/>
                <a:ext cx="152400" cy="20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Arrow Connector 101"/>
              <p:cNvCxnSpPr/>
              <p:nvPr/>
            </p:nvCxnSpPr>
            <p:spPr>
              <a:xfrm rot="5400000">
                <a:off x="7545294" y="1013369"/>
                <a:ext cx="152400" cy="208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Arrow Connector 102"/>
              <p:cNvCxnSpPr/>
              <p:nvPr/>
            </p:nvCxnSpPr>
            <p:spPr>
              <a:xfrm rot="5400000">
                <a:off x="7697740" y="1013369"/>
                <a:ext cx="152400" cy="20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2097" name="Group 210"/>
            <p:cNvGrpSpPr>
              <a:grpSpLocks/>
            </p:cNvGrpSpPr>
            <p:nvPr/>
          </p:nvGrpSpPr>
          <p:grpSpPr bwMode="auto">
            <a:xfrm>
              <a:off x="7196749" y="3186812"/>
              <a:ext cx="763588" cy="152400"/>
              <a:chOff x="6096000" y="938213"/>
              <a:chExt cx="763588" cy="152400"/>
            </a:xfrm>
          </p:grpSpPr>
          <p:cxnSp>
            <p:nvCxnSpPr>
              <p:cNvPr id="86" name="Straight Arrow Connector 85"/>
              <p:cNvCxnSpPr/>
              <p:nvPr/>
            </p:nvCxnSpPr>
            <p:spPr>
              <a:xfrm rot="5400000">
                <a:off x="6020119" y="1013369"/>
                <a:ext cx="152400" cy="20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Arrow Connector 86"/>
              <p:cNvCxnSpPr/>
              <p:nvPr/>
            </p:nvCxnSpPr>
            <p:spPr>
              <a:xfrm rot="5400000">
                <a:off x="6172563" y="1013369"/>
                <a:ext cx="152400" cy="208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Arrow Connector 87"/>
              <p:cNvCxnSpPr/>
              <p:nvPr/>
            </p:nvCxnSpPr>
            <p:spPr>
              <a:xfrm rot="5400000">
                <a:off x="6325009" y="1013369"/>
                <a:ext cx="152400" cy="20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Arrow Connector 88"/>
              <p:cNvCxnSpPr/>
              <p:nvPr/>
            </p:nvCxnSpPr>
            <p:spPr>
              <a:xfrm rot="5400000">
                <a:off x="6477453" y="1013369"/>
                <a:ext cx="152400" cy="208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Arrow Connector 89"/>
              <p:cNvCxnSpPr/>
              <p:nvPr/>
            </p:nvCxnSpPr>
            <p:spPr>
              <a:xfrm rot="5400000">
                <a:off x="6629899" y="1013369"/>
                <a:ext cx="152400" cy="20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Arrow Connector 90"/>
              <p:cNvCxnSpPr/>
              <p:nvPr/>
            </p:nvCxnSpPr>
            <p:spPr>
              <a:xfrm rot="5400000">
                <a:off x="6782343" y="1013369"/>
                <a:ext cx="152400" cy="208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1962" name="Group 229"/>
          <p:cNvGrpSpPr>
            <a:grpSpLocks/>
          </p:cNvGrpSpPr>
          <p:nvPr/>
        </p:nvGrpSpPr>
        <p:grpSpPr bwMode="auto">
          <a:xfrm>
            <a:off x="5380038" y="4646613"/>
            <a:ext cx="2320925" cy="115887"/>
            <a:chOff x="4935538" y="3952204"/>
            <a:chExt cx="3053128" cy="153085"/>
          </a:xfrm>
        </p:grpSpPr>
        <p:grpSp>
          <p:nvGrpSpPr>
            <p:cNvPr id="82073" name="Group 230"/>
            <p:cNvGrpSpPr>
              <a:grpSpLocks/>
            </p:cNvGrpSpPr>
            <p:nvPr/>
          </p:nvGrpSpPr>
          <p:grpSpPr bwMode="auto">
            <a:xfrm>
              <a:off x="4935538" y="3952889"/>
              <a:ext cx="1677988" cy="152400"/>
              <a:chOff x="6096000" y="938213"/>
              <a:chExt cx="1677988" cy="152400"/>
            </a:xfrm>
          </p:grpSpPr>
          <p:cxnSp>
            <p:nvCxnSpPr>
              <p:cNvPr id="116" name="Straight Arrow Connector 115"/>
              <p:cNvCxnSpPr/>
              <p:nvPr/>
            </p:nvCxnSpPr>
            <p:spPr>
              <a:xfrm rot="5400000">
                <a:off x="6020501" y="1013026"/>
                <a:ext cx="153086" cy="20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Arrow Connector 116"/>
              <p:cNvCxnSpPr/>
              <p:nvPr/>
            </p:nvCxnSpPr>
            <p:spPr>
              <a:xfrm rot="5400000">
                <a:off x="6172948" y="1013026"/>
                <a:ext cx="153086" cy="208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Arrow Connector 117"/>
              <p:cNvCxnSpPr/>
              <p:nvPr/>
            </p:nvCxnSpPr>
            <p:spPr>
              <a:xfrm rot="5400000">
                <a:off x="6325396" y="1013026"/>
                <a:ext cx="153086" cy="20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Arrow Connector 118"/>
              <p:cNvCxnSpPr/>
              <p:nvPr/>
            </p:nvCxnSpPr>
            <p:spPr>
              <a:xfrm rot="5400000">
                <a:off x="6477843" y="1013026"/>
                <a:ext cx="153086" cy="208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Arrow Connector 119"/>
              <p:cNvCxnSpPr/>
              <p:nvPr/>
            </p:nvCxnSpPr>
            <p:spPr>
              <a:xfrm rot="5400000">
                <a:off x="6630291" y="1013026"/>
                <a:ext cx="153086" cy="20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Arrow Connector 120"/>
              <p:cNvCxnSpPr/>
              <p:nvPr/>
            </p:nvCxnSpPr>
            <p:spPr>
              <a:xfrm rot="5400000">
                <a:off x="6782738" y="1013026"/>
                <a:ext cx="153086" cy="208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Arrow Connector 121"/>
              <p:cNvCxnSpPr/>
              <p:nvPr/>
            </p:nvCxnSpPr>
            <p:spPr>
              <a:xfrm rot="5400000">
                <a:off x="6935186" y="1013026"/>
                <a:ext cx="153086" cy="20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Arrow Connector 122"/>
              <p:cNvCxnSpPr/>
              <p:nvPr/>
            </p:nvCxnSpPr>
            <p:spPr>
              <a:xfrm rot="5400000">
                <a:off x="7087633" y="1013026"/>
                <a:ext cx="153086" cy="208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Arrow Connector 123"/>
              <p:cNvCxnSpPr/>
              <p:nvPr/>
            </p:nvCxnSpPr>
            <p:spPr>
              <a:xfrm rot="5400000">
                <a:off x="7240081" y="1013026"/>
                <a:ext cx="153086" cy="20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Arrow Connector 124"/>
              <p:cNvCxnSpPr/>
              <p:nvPr/>
            </p:nvCxnSpPr>
            <p:spPr>
              <a:xfrm rot="5400000">
                <a:off x="7392528" y="1013026"/>
                <a:ext cx="153086" cy="208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Arrow Connector 125"/>
              <p:cNvCxnSpPr/>
              <p:nvPr/>
            </p:nvCxnSpPr>
            <p:spPr>
              <a:xfrm rot="5400000">
                <a:off x="7544977" y="1013026"/>
                <a:ext cx="153086" cy="20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Arrow Connector 126"/>
              <p:cNvCxnSpPr/>
              <p:nvPr/>
            </p:nvCxnSpPr>
            <p:spPr>
              <a:xfrm rot="5400000">
                <a:off x="7697423" y="1013026"/>
                <a:ext cx="153086" cy="208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2074" name="Group 231"/>
            <p:cNvGrpSpPr>
              <a:grpSpLocks/>
            </p:cNvGrpSpPr>
            <p:nvPr/>
          </p:nvGrpSpPr>
          <p:grpSpPr bwMode="auto">
            <a:xfrm>
              <a:off x="6767878" y="3952204"/>
              <a:ext cx="1220788" cy="152400"/>
              <a:chOff x="6096000" y="938213"/>
              <a:chExt cx="1220788" cy="152400"/>
            </a:xfrm>
          </p:grpSpPr>
          <p:cxnSp>
            <p:nvCxnSpPr>
              <p:cNvPr id="107" name="Straight Arrow Connector 106"/>
              <p:cNvCxnSpPr/>
              <p:nvPr/>
            </p:nvCxnSpPr>
            <p:spPr>
              <a:xfrm rot="5400000">
                <a:off x="6019620" y="1013712"/>
                <a:ext cx="153086" cy="208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Arrow Connector 107"/>
              <p:cNvCxnSpPr/>
              <p:nvPr/>
            </p:nvCxnSpPr>
            <p:spPr>
              <a:xfrm rot="5400000">
                <a:off x="6172068" y="1013712"/>
                <a:ext cx="153086" cy="20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Arrow Connector 108"/>
              <p:cNvCxnSpPr/>
              <p:nvPr/>
            </p:nvCxnSpPr>
            <p:spPr>
              <a:xfrm rot="5400000">
                <a:off x="6324515" y="1013712"/>
                <a:ext cx="153086" cy="208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Arrow Connector 109"/>
              <p:cNvCxnSpPr/>
              <p:nvPr/>
            </p:nvCxnSpPr>
            <p:spPr>
              <a:xfrm rot="5400000">
                <a:off x="6476963" y="1013712"/>
                <a:ext cx="153086" cy="20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Arrow Connector 110"/>
              <p:cNvCxnSpPr/>
              <p:nvPr/>
            </p:nvCxnSpPr>
            <p:spPr>
              <a:xfrm rot="5400000">
                <a:off x="6629410" y="1013712"/>
                <a:ext cx="153086" cy="208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Arrow Connector 111"/>
              <p:cNvCxnSpPr/>
              <p:nvPr/>
            </p:nvCxnSpPr>
            <p:spPr>
              <a:xfrm rot="5400000">
                <a:off x="6781858" y="1013712"/>
                <a:ext cx="153086" cy="20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Arrow Connector 112"/>
              <p:cNvCxnSpPr/>
              <p:nvPr/>
            </p:nvCxnSpPr>
            <p:spPr>
              <a:xfrm rot="5400000">
                <a:off x="6934305" y="1013712"/>
                <a:ext cx="153086" cy="208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Arrow Connector 113"/>
              <p:cNvCxnSpPr/>
              <p:nvPr/>
            </p:nvCxnSpPr>
            <p:spPr>
              <a:xfrm rot="5400000">
                <a:off x="7086753" y="1013712"/>
                <a:ext cx="153086" cy="20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Arrow Connector 114"/>
              <p:cNvCxnSpPr/>
              <p:nvPr/>
            </p:nvCxnSpPr>
            <p:spPr>
              <a:xfrm rot="5400000">
                <a:off x="7239200" y="1013712"/>
                <a:ext cx="153086" cy="208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1963" name="Group 253"/>
          <p:cNvGrpSpPr>
            <a:grpSpLocks/>
          </p:cNvGrpSpPr>
          <p:nvPr/>
        </p:nvGrpSpPr>
        <p:grpSpPr bwMode="auto">
          <a:xfrm>
            <a:off x="5059363" y="5221288"/>
            <a:ext cx="2647950" cy="115887"/>
            <a:chOff x="4515215" y="4710812"/>
            <a:chExt cx="3481878" cy="152401"/>
          </a:xfrm>
        </p:grpSpPr>
        <p:grpSp>
          <p:nvGrpSpPr>
            <p:cNvPr id="82047" name="Group 254"/>
            <p:cNvGrpSpPr>
              <a:grpSpLocks/>
            </p:cNvGrpSpPr>
            <p:nvPr/>
          </p:nvGrpSpPr>
          <p:grpSpPr bwMode="auto">
            <a:xfrm>
              <a:off x="4515215" y="4710813"/>
              <a:ext cx="1677988" cy="152400"/>
              <a:chOff x="6096000" y="938213"/>
              <a:chExt cx="1677988" cy="152400"/>
            </a:xfrm>
          </p:grpSpPr>
          <p:cxnSp>
            <p:nvCxnSpPr>
              <p:cNvPr id="143" name="Straight Arrow Connector 142"/>
              <p:cNvCxnSpPr/>
              <p:nvPr/>
            </p:nvCxnSpPr>
            <p:spPr>
              <a:xfrm rot="5400000">
                <a:off x="6020843" y="1013369"/>
                <a:ext cx="152401" cy="20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Arrow Connector 143"/>
              <p:cNvCxnSpPr/>
              <p:nvPr/>
            </p:nvCxnSpPr>
            <p:spPr>
              <a:xfrm rot="5400000">
                <a:off x="6173226" y="1013369"/>
                <a:ext cx="152401" cy="20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Arrow Connector 144"/>
              <p:cNvCxnSpPr/>
              <p:nvPr/>
            </p:nvCxnSpPr>
            <p:spPr>
              <a:xfrm rot="5400000">
                <a:off x="6325611" y="1013369"/>
                <a:ext cx="152401" cy="20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Arrow Connector 145"/>
              <p:cNvCxnSpPr/>
              <p:nvPr/>
            </p:nvCxnSpPr>
            <p:spPr>
              <a:xfrm rot="5400000">
                <a:off x="6477995" y="1013369"/>
                <a:ext cx="152401" cy="20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Arrow Connector 146"/>
              <p:cNvCxnSpPr/>
              <p:nvPr/>
            </p:nvCxnSpPr>
            <p:spPr>
              <a:xfrm rot="5400000">
                <a:off x="6630380" y="1013369"/>
                <a:ext cx="152401" cy="20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Arrow Connector 147"/>
              <p:cNvCxnSpPr/>
              <p:nvPr/>
            </p:nvCxnSpPr>
            <p:spPr>
              <a:xfrm rot="5400000">
                <a:off x="6782764" y="1013369"/>
                <a:ext cx="152401" cy="20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Arrow Connector 148"/>
              <p:cNvCxnSpPr/>
              <p:nvPr/>
            </p:nvCxnSpPr>
            <p:spPr>
              <a:xfrm rot="5400000">
                <a:off x="6935149" y="1013369"/>
                <a:ext cx="152401" cy="20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Arrow Connector 149"/>
              <p:cNvCxnSpPr/>
              <p:nvPr/>
            </p:nvCxnSpPr>
            <p:spPr>
              <a:xfrm rot="5400000">
                <a:off x="7087533" y="1013369"/>
                <a:ext cx="152401" cy="20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Arrow Connector 150"/>
              <p:cNvCxnSpPr/>
              <p:nvPr/>
            </p:nvCxnSpPr>
            <p:spPr>
              <a:xfrm rot="5400000">
                <a:off x="7239918" y="1013369"/>
                <a:ext cx="152401" cy="20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Arrow Connector 151"/>
              <p:cNvCxnSpPr/>
              <p:nvPr/>
            </p:nvCxnSpPr>
            <p:spPr>
              <a:xfrm rot="5400000">
                <a:off x="7392301" y="1013369"/>
                <a:ext cx="152401" cy="20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Arrow Connector 152"/>
              <p:cNvCxnSpPr/>
              <p:nvPr/>
            </p:nvCxnSpPr>
            <p:spPr>
              <a:xfrm rot="5400000">
                <a:off x="7544686" y="1013369"/>
                <a:ext cx="152401" cy="20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Arrow Connector 153"/>
              <p:cNvCxnSpPr/>
              <p:nvPr/>
            </p:nvCxnSpPr>
            <p:spPr>
              <a:xfrm rot="5400000">
                <a:off x="7697070" y="1013369"/>
                <a:ext cx="152401" cy="20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2048" name="Group 255"/>
            <p:cNvGrpSpPr>
              <a:grpSpLocks/>
            </p:cNvGrpSpPr>
            <p:nvPr/>
          </p:nvGrpSpPr>
          <p:grpSpPr bwMode="auto">
            <a:xfrm>
              <a:off x="6319105" y="4710812"/>
              <a:ext cx="1677988" cy="152400"/>
              <a:chOff x="6096000" y="938213"/>
              <a:chExt cx="1677988" cy="152400"/>
            </a:xfrm>
          </p:grpSpPr>
          <p:cxnSp>
            <p:nvCxnSpPr>
              <p:cNvPr id="131" name="Straight Arrow Connector 130"/>
              <p:cNvCxnSpPr/>
              <p:nvPr/>
            </p:nvCxnSpPr>
            <p:spPr>
              <a:xfrm rot="5400000">
                <a:off x="6020515" y="1013370"/>
                <a:ext cx="152401" cy="20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Arrow Connector 131"/>
              <p:cNvCxnSpPr/>
              <p:nvPr/>
            </p:nvCxnSpPr>
            <p:spPr>
              <a:xfrm rot="5400000">
                <a:off x="6172899" y="1013370"/>
                <a:ext cx="152401" cy="20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Arrow Connector 132"/>
              <p:cNvCxnSpPr/>
              <p:nvPr/>
            </p:nvCxnSpPr>
            <p:spPr>
              <a:xfrm rot="5400000">
                <a:off x="6325284" y="1013370"/>
                <a:ext cx="152401" cy="20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Arrow Connector 133"/>
              <p:cNvCxnSpPr/>
              <p:nvPr/>
            </p:nvCxnSpPr>
            <p:spPr>
              <a:xfrm rot="5400000">
                <a:off x="6477668" y="1013370"/>
                <a:ext cx="152401" cy="20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Arrow Connector 134"/>
              <p:cNvCxnSpPr/>
              <p:nvPr/>
            </p:nvCxnSpPr>
            <p:spPr>
              <a:xfrm rot="5400000">
                <a:off x="6630053" y="1013370"/>
                <a:ext cx="152401" cy="20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Arrow Connector 135"/>
              <p:cNvCxnSpPr/>
              <p:nvPr/>
            </p:nvCxnSpPr>
            <p:spPr>
              <a:xfrm rot="5400000">
                <a:off x="6782436" y="1013370"/>
                <a:ext cx="152401" cy="20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Arrow Connector 136"/>
              <p:cNvCxnSpPr/>
              <p:nvPr/>
            </p:nvCxnSpPr>
            <p:spPr>
              <a:xfrm rot="5400000">
                <a:off x="6934821" y="1013370"/>
                <a:ext cx="152401" cy="20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Arrow Connector 137"/>
              <p:cNvCxnSpPr/>
              <p:nvPr/>
            </p:nvCxnSpPr>
            <p:spPr>
              <a:xfrm rot="5400000">
                <a:off x="7087205" y="1013370"/>
                <a:ext cx="152401" cy="20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Arrow Connector 138"/>
              <p:cNvCxnSpPr/>
              <p:nvPr/>
            </p:nvCxnSpPr>
            <p:spPr>
              <a:xfrm rot="5400000">
                <a:off x="7239590" y="1013370"/>
                <a:ext cx="152401" cy="20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Arrow Connector 139"/>
              <p:cNvCxnSpPr/>
              <p:nvPr/>
            </p:nvCxnSpPr>
            <p:spPr>
              <a:xfrm rot="5400000">
                <a:off x="7391974" y="1013370"/>
                <a:ext cx="152401" cy="20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Arrow Connector 140"/>
              <p:cNvCxnSpPr/>
              <p:nvPr/>
            </p:nvCxnSpPr>
            <p:spPr>
              <a:xfrm rot="5400000">
                <a:off x="7544359" y="1013370"/>
                <a:ext cx="152401" cy="20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Arrow Connector 141"/>
              <p:cNvCxnSpPr/>
              <p:nvPr/>
            </p:nvCxnSpPr>
            <p:spPr>
              <a:xfrm rot="5400000">
                <a:off x="7696743" y="1013370"/>
                <a:ext cx="152401" cy="20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1964" name="Group 280"/>
          <p:cNvGrpSpPr>
            <a:grpSpLocks/>
          </p:cNvGrpSpPr>
          <p:nvPr/>
        </p:nvGrpSpPr>
        <p:grpSpPr bwMode="auto">
          <a:xfrm>
            <a:off x="4778375" y="5805488"/>
            <a:ext cx="2894013" cy="123825"/>
            <a:chOff x="4144169" y="5478341"/>
            <a:chExt cx="3807370" cy="162136"/>
          </a:xfrm>
        </p:grpSpPr>
        <p:grpSp>
          <p:nvGrpSpPr>
            <p:cNvPr id="82018" name="Group 281"/>
            <p:cNvGrpSpPr>
              <a:grpSpLocks/>
            </p:cNvGrpSpPr>
            <p:nvPr/>
          </p:nvGrpSpPr>
          <p:grpSpPr bwMode="auto">
            <a:xfrm>
              <a:off x="4144169" y="5488077"/>
              <a:ext cx="1677988" cy="152400"/>
              <a:chOff x="6096000" y="938213"/>
              <a:chExt cx="1677988" cy="152400"/>
            </a:xfrm>
          </p:grpSpPr>
          <p:cxnSp>
            <p:nvCxnSpPr>
              <p:cNvPr id="173" name="Straight Arrow Connector 172"/>
              <p:cNvCxnSpPr/>
              <p:nvPr/>
            </p:nvCxnSpPr>
            <p:spPr>
              <a:xfrm rot="5400000">
                <a:off x="6021173" y="1013697"/>
                <a:ext cx="151743" cy="208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Arrow Connector 173"/>
              <p:cNvCxnSpPr/>
              <p:nvPr/>
            </p:nvCxnSpPr>
            <p:spPr>
              <a:xfrm rot="5400000">
                <a:off x="6173636" y="1013697"/>
                <a:ext cx="151743" cy="20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Arrow Connector 174"/>
              <p:cNvCxnSpPr/>
              <p:nvPr/>
            </p:nvCxnSpPr>
            <p:spPr>
              <a:xfrm rot="5400000">
                <a:off x="6326097" y="1013697"/>
                <a:ext cx="151743" cy="208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Arrow Connector 175"/>
              <p:cNvCxnSpPr/>
              <p:nvPr/>
            </p:nvCxnSpPr>
            <p:spPr>
              <a:xfrm rot="5400000">
                <a:off x="6478560" y="1013697"/>
                <a:ext cx="151743" cy="20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Arrow Connector 176"/>
              <p:cNvCxnSpPr/>
              <p:nvPr/>
            </p:nvCxnSpPr>
            <p:spPr>
              <a:xfrm rot="5400000">
                <a:off x="6631021" y="1013697"/>
                <a:ext cx="151743" cy="208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Arrow Connector 177"/>
              <p:cNvCxnSpPr/>
              <p:nvPr/>
            </p:nvCxnSpPr>
            <p:spPr>
              <a:xfrm rot="5400000">
                <a:off x="6782439" y="1014742"/>
                <a:ext cx="151743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Arrow Connector 178"/>
              <p:cNvCxnSpPr/>
              <p:nvPr/>
            </p:nvCxnSpPr>
            <p:spPr>
              <a:xfrm rot="5400000">
                <a:off x="6934900" y="1014742"/>
                <a:ext cx="151743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Arrow Connector 179"/>
              <p:cNvCxnSpPr/>
              <p:nvPr/>
            </p:nvCxnSpPr>
            <p:spPr>
              <a:xfrm rot="5400000">
                <a:off x="7087363" y="1014742"/>
                <a:ext cx="151743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Arrow Connector 180"/>
              <p:cNvCxnSpPr/>
              <p:nvPr/>
            </p:nvCxnSpPr>
            <p:spPr>
              <a:xfrm rot="5400000">
                <a:off x="7239824" y="1014742"/>
                <a:ext cx="151743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Arrow Connector 181"/>
              <p:cNvCxnSpPr/>
              <p:nvPr/>
            </p:nvCxnSpPr>
            <p:spPr>
              <a:xfrm rot="5400000">
                <a:off x="7391242" y="1013697"/>
                <a:ext cx="151743" cy="208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Arrow Connector 182"/>
              <p:cNvCxnSpPr/>
              <p:nvPr/>
            </p:nvCxnSpPr>
            <p:spPr>
              <a:xfrm rot="5400000">
                <a:off x="7543704" y="1013697"/>
                <a:ext cx="151743" cy="20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Arrow Connector 183"/>
              <p:cNvCxnSpPr/>
              <p:nvPr/>
            </p:nvCxnSpPr>
            <p:spPr>
              <a:xfrm rot="5400000">
                <a:off x="7696166" y="1013697"/>
                <a:ext cx="151743" cy="208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2019" name="Group 282"/>
            <p:cNvGrpSpPr>
              <a:grpSpLocks/>
            </p:cNvGrpSpPr>
            <p:nvPr/>
          </p:nvGrpSpPr>
          <p:grpSpPr bwMode="auto">
            <a:xfrm>
              <a:off x="5979959" y="5478341"/>
              <a:ext cx="1677988" cy="152400"/>
              <a:chOff x="6096000" y="938213"/>
              <a:chExt cx="1677988" cy="152400"/>
            </a:xfrm>
          </p:grpSpPr>
          <p:cxnSp>
            <p:nvCxnSpPr>
              <p:cNvPr id="161" name="Straight Arrow Connector 160"/>
              <p:cNvCxnSpPr/>
              <p:nvPr/>
            </p:nvCxnSpPr>
            <p:spPr>
              <a:xfrm rot="5400000">
                <a:off x="6021192" y="1013040"/>
                <a:ext cx="151741" cy="20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Arrow Connector 161"/>
              <p:cNvCxnSpPr/>
              <p:nvPr/>
            </p:nvCxnSpPr>
            <p:spPr>
              <a:xfrm rot="5400000">
                <a:off x="6173653" y="1013040"/>
                <a:ext cx="151741" cy="208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Arrow Connector 162"/>
              <p:cNvCxnSpPr/>
              <p:nvPr/>
            </p:nvCxnSpPr>
            <p:spPr>
              <a:xfrm rot="5400000">
                <a:off x="6325071" y="1014084"/>
                <a:ext cx="151741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Arrow Connector 163"/>
              <p:cNvCxnSpPr/>
              <p:nvPr/>
            </p:nvCxnSpPr>
            <p:spPr>
              <a:xfrm rot="5400000">
                <a:off x="6477532" y="1014084"/>
                <a:ext cx="151741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Arrow Connector 164"/>
              <p:cNvCxnSpPr/>
              <p:nvPr/>
            </p:nvCxnSpPr>
            <p:spPr>
              <a:xfrm rot="5400000">
                <a:off x="6629995" y="1014084"/>
                <a:ext cx="151741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Arrow Connector 165"/>
              <p:cNvCxnSpPr/>
              <p:nvPr/>
            </p:nvCxnSpPr>
            <p:spPr>
              <a:xfrm rot="5400000">
                <a:off x="6782456" y="1014084"/>
                <a:ext cx="151741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Arrow Connector 166"/>
              <p:cNvCxnSpPr/>
              <p:nvPr/>
            </p:nvCxnSpPr>
            <p:spPr>
              <a:xfrm rot="5400000">
                <a:off x="6933874" y="1013040"/>
                <a:ext cx="151741" cy="208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Arrow Connector 167"/>
              <p:cNvCxnSpPr/>
              <p:nvPr/>
            </p:nvCxnSpPr>
            <p:spPr>
              <a:xfrm rot="5400000">
                <a:off x="7086336" y="1013040"/>
                <a:ext cx="151741" cy="20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Arrow Connector 168"/>
              <p:cNvCxnSpPr/>
              <p:nvPr/>
            </p:nvCxnSpPr>
            <p:spPr>
              <a:xfrm rot="5400000">
                <a:off x="7238798" y="1013040"/>
                <a:ext cx="151741" cy="208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Arrow Connector 169"/>
              <p:cNvCxnSpPr/>
              <p:nvPr/>
            </p:nvCxnSpPr>
            <p:spPr>
              <a:xfrm rot="5400000">
                <a:off x="7391260" y="1013040"/>
                <a:ext cx="151741" cy="20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Arrow Connector 170"/>
              <p:cNvCxnSpPr/>
              <p:nvPr/>
            </p:nvCxnSpPr>
            <p:spPr>
              <a:xfrm rot="5400000">
                <a:off x="7543721" y="1013040"/>
                <a:ext cx="151741" cy="208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Arrow Connector 171"/>
              <p:cNvCxnSpPr/>
              <p:nvPr/>
            </p:nvCxnSpPr>
            <p:spPr>
              <a:xfrm rot="5400000">
                <a:off x="7696184" y="1013040"/>
                <a:ext cx="151741" cy="20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2020" name="Group 283"/>
            <p:cNvGrpSpPr>
              <a:grpSpLocks/>
            </p:cNvGrpSpPr>
            <p:nvPr/>
          </p:nvGrpSpPr>
          <p:grpSpPr bwMode="auto">
            <a:xfrm>
              <a:off x="7797551" y="5478507"/>
              <a:ext cx="153988" cy="152400"/>
              <a:chOff x="6096000" y="938213"/>
              <a:chExt cx="153988" cy="152400"/>
            </a:xfrm>
          </p:grpSpPr>
          <p:cxnSp>
            <p:nvCxnSpPr>
              <p:cNvPr id="159" name="Straight Arrow Connector 158"/>
              <p:cNvCxnSpPr/>
              <p:nvPr/>
            </p:nvCxnSpPr>
            <p:spPr>
              <a:xfrm rot="5400000">
                <a:off x="6020611" y="1012873"/>
                <a:ext cx="151741" cy="20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Arrow Connector 159"/>
              <p:cNvCxnSpPr/>
              <p:nvPr/>
            </p:nvCxnSpPr>
            <p:spPr>
              <a:xfrm rot="5400000">
                <a:off x="6173072" y="1012873"/>
                <a:ext cx="151741" cy="208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85" name="Right Triangle 1"/>
          <p:cNvSpPr/>
          <p:nvPr/>
        </p:nvSpPr>
        <p:spPr>
          <a:xfrm flipV="1">
            <a:off x="4581525" y="2162175"/>
            <a:ext cx="2205038" cy="4021138"/>
          </a:xfrm>
          <a:custGeom>
            <a:avLst/>
            <a:gdLst>
              <a:gd name="connsiteX0" fmla="*/ 0 w 2305415"/>
              <a:gd name="connsiteY0" fmla="*/ 5289551 h 5289551"/>
              <a:gd name="connsiteX1" fmla="*/ 0 w 2305415"/>
              <a:gd name="connsiteY1" fmla="*/ 0 h 5289551"/>
              <a:gd name="connsiteX2" fmla="*/ 2305415 w 2305415"/>
              <a:gd name="connsiteY2" fmla="*/ 5289551 h 5289551"/>
              <a:gd name="connsiteX3" fmla="*/ 0 w 2305415"/>
              <a:gd name="connsiteY3" fmla="*/ 5289551 h 5289551"/>
              <a:gd name="connsiteX0" fmla="*/ 0 w 2899384"/>
              <a:gd name="connsiteY0" fmla="*/ 5289551 h 5289551"/>
              <a:gd name="connsiteX1" fmla="*/ 0 w 2899384"/>
              <a:gd name="connsiteY1" fmla="*/ 0 h 5289551"/>
              <a:gd name="connsiteX2" fmla="*/ 2899384 w 2899384"/>
              <a:gd name="connsiteY2" fmla="*/ 5289551 h 5289551"/>
              <a:gd name="connsiteX3" fmla="*/ 0 w 2899384"/>
              <a:gd name="connsiteY3" fmla="*/ 5289551 h 5289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99384" h="5289551">
                <a:moveTo>
                  <a:pt x="0" y="5289551"/>
                </a:moveTo>
                <a:lnTo>
                  <a:pt x="0" y="0"/>
                </a:lnTo>
                <a:lnTo>
                  <a:pt x="2899384" y="5289551"/>
                </a:lnTo>
                <a:lnTo>
                  <a:pt x="0" y="5289551"/>
                </a:lnTo>
                <a:close/>
              </a:path>
            </a:pathLst>
          </a:custGeom>
          <a:solidFill>
            <a:schemeClr val="bg1">
              <a:alpha val="9000"/>
            </a:schemeClr>
          </a:solidFill>
          <a:ln w="3175">
            <a:solidFill>
              <a:schemeClr val="accent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187" name="Straight Connector 186"/>
          <p:cNvCxnSpPr>
            <a:stCxn id="81930" idx="0"/>
          </p:cNvCxnSpPr>
          <p:nvPr/>
        </p:nvCxnSpPr>
        <p:spPr>
          <a:xfrm>
            <a:off x="4554538" y="2162175"/>
            <a:ext cx="4303712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967" name="TextBox 9215"/>
          <p:cNvSpPr txBox="1">
            <a:spLocks noChangeArrowheads="1"/>
          </p:cNvSpPr>
          <p:nvPr/>
        </p:nvSpPr>
        <p:spPr bwMode="auto">
          <a:xfrm>
            <a:off x="7772400" y="2360613"/>
            <a:ext cx="13827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Symbol" panose="05050102010706020507" pitchFamily="18" charset="2"/>
              </a:rPr>
              <a:t>g</a:t>
            </a:r>
            <a:r>
              <a:rPr lang="en-US" altLang="en-US" sz="1800"/>
              <a:t> = 110 lb/ft</a:t>
            </a:r>
            <a:r>
              <a:rPr lang="en-US" altLang="en-US" sz="1800" baseline="30000"/>
              <a:t>3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Symbol" panose="05050102010706020507" pitchFamily="18" charset="2"/>
              </a:rPr>
              <a:t>f</a:t>
            </a:r>
            <a:r>
              <a:rPr lang="en-US" altLang="en-US" sz="1800"/>
              <a:t> = 30</a:t>
            </a:r>
            <a:r>
              <a:rPr lang="en-US" altLang="en-US" sz="1800" baseline="30000"/>
              <a:t>o</a:t>
            </a:r>
          </a:p>
        </p:txBody>
      </p:sp>
      <p:grpSp>
        <p:nvGrpSpPr>
          <p:cNvPr id="81968" name="Group 9216"/>
          <p:cNvGrpSpPr>
            <a:grpSpLocks/>
          </p:cNvGrpSpPr>
          <p:nvPr/>
        </p:nvGrpSpPr>
        <p:grpSpPr bwMode="auto">
          <a:xfrm>
            <a:off x="4594225" y="2444750"/>
            <a:ext cx="3119438" cy="346075"/>
            <a:chOff x="-450365" y="1753553"/>
            <a:chExt cx="4004867" cy="345662"/>
          </a:xfrm>
        </p:grpSpPr>
        <p:sp>
          <p:nvSpPr>
            <p:cNvPr id="82012" name="Line 23"/>
            <p:cNvSpPr>
              <a:spLocks noChangeShapeType="1"/>
            </p:cNvSpPr>
            <p:nvPr/>
          </p:nvSpPr>
          <p:spPr bwMode="auto">
            <a:xfrm>
              <a:off x="2135277" y="1961103"/>
              <a:ext cx="1404937" cy="0"/>
            </a:xfrm>
            <a:prstGeom prst="line">
              <a:avLst/>
            </a:prstGeom>
            <a:noFill/>
            <a:ln w="9525">
              <a:solidFill>
                <a:srgbClr val="FFC000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013" name="Line 24"/>
            <p:cNvSpPr>
              <a:spLocks noChangeShapeType="1"/>
            </p:cNvSpPr>
            <p:nvPr/>
          </p:nvSpPr>
          <p:spPr bwMode="auto">
            <a:xfrm>
              <a:off x="2140039" y="1789653"/>
              <a:ext cx="0" cy="304800"/>
            </a:xfrm>
            <a:prstGeom prst="line">
              <a:avLst/>
            </a:prstGeom>
            <a:noFill/>
            <a:ln w="9525">
              <a:solidFill>
                <a:srgbClr val="FFC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014" name="Line 25"/>
            <p:cNvSpPr>
              <a:spLocks noChangeShapeType="1"/>
            </p:cNvSpPr>
            <p:nvPr/>
          </p:nvSpPr>
          <p:spPr bwMode="auto">
            <a:xfrm>
              <a:off x="3554502" y="1794415"/>
              <a:ext cx="0" cy="304800"/>
            </a:xfrm>
            <a:prstGeom prst="line">
              <a:avLst/>
            </a:prstGeom>
            <a:noFill/>
            <a:ln w="9525">
              <a:solidFill>
                <a:srgbClr val="FFC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015" name="Line 26"/>
            <p:cNvSpPr>
              <a:spLocks noChangeShapeType="1"/>
            </p:cNvSpPr>
            <p:nvPr/>
          </p:nvSpPr>
          <p:spPr bwMode="auto">
            <a:xfrm flipV="1">
              <a:off x="-450365" y="1956340"/>
              <a:ext cx="2595167" cy="6954"/>
            </a:xfrm>
            <a:prstGeom prst="line">
              <a:avLst/>
            </a:prstGeom>
            <a:noFill/>
            <a:ln w="9525">
              <a:solidFill>
                <a:srgbClr val="FFC000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016" name="Text Box 28"/>
            <p:cNvSpPr txBox="1">
              <a:spLocks noChangeArrowheads="1"/>
            </p:cNvSpPr>
            <p:nvPr/>
          </p:nvSpPr>
          <p:spPr bwMode="auto">
            <a:xfrm>
              <a:off x="-68441" y="1759296"/>
              <a:ext cx="1540158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/>
                <a:t>L</a:t>
              </a:r>
              <a:r>
                <a:rPr lang="en-US" altLang="en-US" sz="900" baseline="-25000"/>
                <a:t>R1 </a:t>
              </a:r>
              <a:r>
                <a:rPr lang="en-US" altLang="en-US" sz="900"/>
                <a:t>= Rankine Length</a:t>
              </a:r>
            </a:p>
          </p:txBody>
        </p:sp>
        <p:sp>
          <p:nvSpPr>
            <p:cNvPr id="82017" name="Text Box 27"/>
            <p:cNvSpPr txBox="1">
              <a:spLocks noChangeArrowheads="1"/>
            </p:cNvSpPr>
            <p:nvPr/>
          </p:nvSpPr>
          <p:spPr bwMode="auto">
            <a:xfrm>
              <a:off x="2138454" y="1753553"/>
              <a:ext cx="1414590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00"/>
                <a:t>L</a:t>
              </a:r>
              <a:r>
                <a:rPr lang="en-US" altLang="en-US" sz="800" baseline="-25000"/>
                <a:t>e1 </a:t>
              </a:r>
              <a:r>
                <a:rPr lang="en-US" altLang="en-US" sz="800"/>
                <a:t>= Effective Length</a:t>
              </a:r>
            </a:p>
          </p:txBody>
        </p:sp>
      </p:grpSp>
      <p:cxnSp>
        <p:nvCxnSpPr>
          <p:cNvPr id="2" name="Straight Connector 9219"/>
          <p:cNvCxnSpPr>
            <a:stCxn id="11" idx="0"/>
          </p:cNvCxnSpPr>
          <p:nvPr/>
        </p:nvCxnSpPr>
        <p:spPr>
          <a:xfrm flipH="1" flipV="1">
            <a:off x="4251325" y="2162175"/>
            <a:ext cx="30321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9221"/>
          <p:cNvCxnSpPr>
            <a:stCxn id="11" idx="2"/>
          </p:cNvCxnSpPr>
          <p:nvPr/>
        </p:nvCxnSpPr>
        <p:spPr>
          <a:xfrm flipH="1" flipV="1">
            <a:off x="4273550" y="2741613"/>
            <a:ext cx="2809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9223"/>
          <p:cNvCxnSpPr/>
          <p:nvPr/>
        </p:nvCxnSpPr>
        <p:spPr>
          <a:xfrm>
            <a:off x="4389438" y="2152650"/>
            <a:ext cx="7937" cy="60166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972" name="TextBox 9224"/>
          <p:cNvSpPr txBox="1">
            <a:spLocks noChangeArrowheads="1"/>
          </p:cNvSpPr>
          <p:nvPr/>
        </p:nvSpPr>
        <p:spPr bwMode="auto">
          <a:xfrm>
            <a:off x="4119563" y="2295525"/>
            <a:ext cx="301625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100" b="1" i="1">
                <a:latin typeface="Arial" panose="020B0604020202020204" pitchFamily="34" charset="0"/>
                <a:cs typeface="Arial" panose="020B0604020202020204" pitchFamily="34" charset="0"/>
              </a:rPr>
              <a:t>5’</a:t>
            </a:r>
          </a:p>
        </p:txBody>
      </p:sp>
      <p:sp>
        <p:nvSpPr>
          <p:cNvPr id="6" name="Arc 9225"/>
          <p:cNvSpPr/>
          <p:nvPr/>
        </p:nvSpPr>
        <p:spPr>
          <a:xfrm>
            <a:off x="4487863" y="6029325"/>
            <a:ext cx="366712" cy="395288"/>
          </a:xfrm>
          <a:prstGeom prst="arc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1974" name="TextBox 9226"/>
          <p:cNvSpPr txBox="1">
            <a:spLocks noChangeArrowheads="1"/>
          </p:cNvSpPr>
          <p:nvPr/>
        </p:nvSpPr>
        <p:spPr bwMode="auto">
          <a:xfrm>
            <a:off x="4814888" y="5967413"/>
            <a:ext cx="7032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45 + </a:t>
            </a:r>
            <a:r>
              <a:rPr lang="en-US" altLang="en-US" sz="1200">
                <a:latin typeface="Symbol" panose="05050102010706020507" pitchFamily="18" charset="2"/>
              </a:rPr>
              <a:t>f</a:t>
            </a:r>
            <a:r>
              <a:rPr lang="en-US" altLang="en-US" sz="1200"/>
              <a:t>/2</a:t>
            </a:r>
          </a:p>
        </p:txBody>
      </p:sp>
      <p:cxnSp>
        <p:nvCxnSpPr>
          <p:cNvPr id="213" name="Straight Connector 212"/>
          <p:cNvCxnSpPr/>
          <p:nvPr/>
        </p:nvCxnSpPr>
        <p:spPr>
          <a:xfrm rot="5400000">
            <a:off x="198438" y="4057650"/>
            <a:ext cx="1219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Connector 213"/>
          <p:cNvCxnSpPr/>
          <p:nvPr/>
        </p:nvCxnSpPr>
        <p:spPr>
          <a:xfrm>
            <a:off x="1570038" y="2914650"/>
            <a:ext cx="98425" cy="190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" name="Straight Connector 214"/>
          <p:cNvCxnSpPr/>
          <p:nvPr/>
        </p:nvCxnSpPr>
        <p:spPr>
          <a:xfrm rot="10800000" flipV="1">
            <a:off x="808038" y="2914650"/>
            <a:ext cx="762000" cy="533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" name="Straight Connector 215"/>
          <p:cNvCxnSpPr/>
          <p:nvPr/>
        </p:nvCxnSpPr>
        <p:spPr>
          <a:xfrm rot="10800000">
            <a:off x="808038" y="4667250"/>
            <a:ext cx="92075" cy="142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" name="Straight Connector 216"/>
          <p:cNvCxnSpPr/>
          <p:nvPr/>
        </p:nvCxnSpPr>
        <p:spPr>
          <a:xfrm rot="5400000">
            <a:off x="285750" y="4071938"/>
            <a:ext cx="1219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8" name="Straight Connector 217"/>
          <p:cNvCxnSpPr/>
          <p:nvPr/>
        </p:nvCxnSpPr>
        <p:spPr>
          <a:xfrm rot="5400000">
            <a:off x="1047750" y="3538538"/>
            <a:ext cx="1219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Straight Connector 218"/>
          <p:cNvCxnSpPr/>
          <p:nvPr/>
        </p:nvCxnSpPr>
        <p:spPr>
          <a:xfrm rot="10800000" flipV="1">
            <a:off x="895350" y="2928938"/>
            <a:ext cx="762000" cy="533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Straight Connector 219"/>
          <p:cNvCxnSpPr/>
          <p:nvPr/>
        </p:nvCxnSpPr>
        <p:spPr>
          <a:xfrm rot="10800000" flipV="1">
            <a:off x="895350" y="4148138"/>
            <a:ext cx="762000" cy="533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1" name="Straight Connector 220"/>
          <p:cNvCxnSpPr/>
          <p:nvPr/>
        </p:nvCxnSpPr>
        <p:spPr>
          <a:xfrm>
            <a:off x="806450" y="3443288"/>
            <a:ext cx="87313" cy="190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" name="Straight Connector 221"/>
          <p:cNvCxnSpPr>
            <a:stCxn id="244" idx="1"/>
          </p:cNvCxnSpPr>
          <p:nvPr/>
        </p:nvCxnSpPr>
        <p:spPr>
          <a:xfrm>
            <a:off x="900113" y="3457575"/>
            <a:ext cx="636587" cy="153988"/>
          </a:xfrm>
          <a:prstGeom prst="line">
            <a:avLst/>
          </a:prstGeom>
          <a:ln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Straight Connector 222"/>
          <p:cNvCxnSpPr/>
          <p:nvPr/>
        </p:nvCxnSpPr>
        <p:spPr>
          <a:xfrm>
            <a:off x="1641475" y="2930525"/>
            <a:ext cx="622300" cy="131763"/>
          </a:xfrm>
          <a:prstGeom prst="line">
            <a:avLst/>
          </a:prstGeom>
          <a:ln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Straight Connector 224"/>
          <p:cNvCxnSpPr/>
          <p:nvPr/>
        </p:nvCxnSpPr>
        <p:spPr>
          <a:xfrm>
            <a:off x="1538288" y="3613150"/>
            <a:ext cx="488950" cy="13112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6" name="Straight Connector 225"/>
          <p:cNvCxnSpPr/>
          <p:nvPr/>
        </p:nvCxnSpPr>
        <p:spPr>
          <a:xfrm>
            <a:off x="1643063" y="4149725"/>
            <a:ext cx="1108075" cy="247650"/>
          </a:xfrm>
          <a:prstGeom prst="line">
            <a:avLst/>
          </a:prstGeom>
          <a:ln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Straight Connector 226"/>
          <p:cNvCxnSpPr/>
          <p:nvPr/>
        </p:nvCxnSpPr>
        <p:spPr>
          <a:xfrm>
            <a:off x="2260600" y="3062288"/>
            <a:ext cx="490538" cy="13350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Straight Connector 227"/>
          <p:cNvCxnSpPr/>
          <p:nvPr/>
        </p:nvCxnSpPr>
        <p:spPr>
          <a:xfrm rot="10800000" flipV="1">
            <a:off x="1536700" y="3063875"/>
            <a:ext cx="727075" cy="5476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Straight Connector 228"/>
          <p:cNvCxnSpPr/>
          <p:nvPr/>
        </p:nvCxnSpPr>
        <p:spPr>
          <a:xfrm flipH="1">
            <a:off x="2027238" y="4397375"/>
            <a:ext cx="722312" cy="5286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991" name="Rectangle 111"/>
          <p:cNvSpPr>
            <a:spLocks noChangeArrowheads="1"/>
          </p:cNvSpPr>
          <p:nvPr/>
        </p:nvSpPr>
        <p:spPr bwMode="auto">
          <a:xfrm>
            <a:off x="1201738" y="4681538"/>
            <a:ext cx="3746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Symbol" panose="05050102010706020507" pitchFamily="18" charset="2"/>
              </a:rPr>
              <a:t>s</a:t>
            </a:r>
            <a:r>
              <a:rPr lang="en-US" altLang="en-US" sz="1200" baseline="-25000"/>
              <a:t>a4</a:t>
            </a:r>
          </a:p>
        </p:txBody>
      </p:sp>
      <p:sp>
        <p:nvSpPr>
          <p:cNvPr id="81992" name="Rectangle 112"/>
          <p:cNvSpPr>
            <a:spLocks noChangeArrowheads="1"/>
          </p:cNvSpPr>
          <p:nvPr/>
        </p:nvSpPr>
        <p:spPr bwMode="auto">
          <a:xfrm>
            <a:off x="1063625" y="3317875"/>
            <a:ext cx="37147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Symbol" panose="05050102010706020507" pitchFamily="18" charset="2"/>
              </a:rPr>
              <a:t>s</a:t>
            </a:r>
            <a:r>
              <a:rPr lang="en-US" altLang="en-US" sz="1200" baseline="-25000"/>
              <a:t>a3</a:t>
            </a:r>
          </a:p>
        </p:txBody>
      </p:sp>
      <p:cxnSp>
        <p:nvCxnSpPr>
          <p:cNvPr id="232" name="Straight Connector 231"/>
          <p:cNvCxnSpPr/>
          <p:nvPr/>
        </p:nvCxnSpPr>
        <p:spPr>
          <a:xfrm rot="10800000">
            <a:off x="577850" y="3389313"/>
            <a:ext cx="212725" cy="49212"/>
          </a:xfrm>
          <a:prstGeom prst="line">
            <a:avLst/>
          </a:prstGeom>
          <a:ln w="31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Straight Connector 232"/>
          <p:cNvCxnSpPr/>
          <p:nvPr/>
        </p:nvCxnSpPr>
        <p:spPr>
          <a:xfrm rot="10800000">
            <a:off x="579438" y="4613275"/>
            <a:ext cx="212725" cy="47625"/>
          </a:xfrm>
          <a:prstGeom prst="line">
            <a:avLst/>
          </a:prstGeom>
          <a:ln w="31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4" name="Straight Arrow Connector 233"/>
          <p:cNvCxnSpPr/>
          <p:nvPr/>
        </p:nvCxnSpPr>
        <p:spPr>
          <a:xfrm rot="16200000" flipH="1">
            <a:off x="46832" y="4015581"/>
            <a:ext cx="1225550" cy="7937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996" name="Rectangle 127"/>
          <p:cNvSpPr>
            <a:spLocks noChangeArrowheads="1"/>
          </p:cNvSpPr>
          <p:nvPr/>
        </p:nvSpPr>
        <p:spPr bwMode="auto">
          <a:xfrm>
            <a:off x="76200" y="3757613"/>
            <a:ext cx="6731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S</a:t>
            </a:r>
            <a:r>
              <a:rPr lang="en-US" altLang="en-US" sz="1400" baseline="-25000"/>
              <a:t>v </a:t>
            </a:r>
            <a:r>
              <a:rPr lang="en-US" altLang="en-US" sz="1400"/>
              <a:t>= 5’</a:t>
            </a:r>
          </a:p>
        </p:txBody>
      </p:sp>
      <p:sp>
        <p:nvSpPr>
          <p:cNvPr id="81997" name="Rectangle 128"/>
          <p:cNvSpPr>
            <a:spLocks noChangeArrowheads="1"/>
          </p:cNvSpPr>
          <p:nvPr/>
        </p:nvSpPr>
        <p:spPr bwMode="auto">
          <a:xfrm>
            <a:off x="388938" y="2933700"/>
            <a:ext cx="706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S</a:t>
            </a:r>
            <a:r>
              <a:rPr lang="en-US" altLang="en-US" sz="1400" baseline="-25000"/>
              <a:t>H </a:t>
            </a:r>
            <a:r>
              <a:rPr lang="en-US" altLang="en-US" sz="1400"/>
              <a:t>= 5’</a:t>
            </a:r>
          </a:p>
        </p:txBody>
      </p:sp>
      <p:cxnSp>
        <p:nvCxnSpPr>
          <p:cNvPr id="237" name="Straight Connector 236"/>
          <p:cNvCxnSpPr/>
          <p:nvPr/>
        </p:nvCxnSpPr>
        <p:spPr>
          <a:xfrm rot="10800000">
            <a:off x="1338263" y="2863850"/>
            <a:ext cx="212725" cy="49213"/>
          </a:xfrm>
          <a:prstGeom prst="line">
            <a:avLst/>
          </a:prstGeom>
          <a:ln w="31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Arrow Connector 237"/>
          <p:cNvCxnSpPr/>
          <p:nvPr/>
        </p:nvCxnSpPr>
        <p:spPr>
          <a:xfrm rot="10800000" flipV="1">
            <a:off x="652463" y="2882900"/>
            <a:ext cx="750887" cy="51435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Straight Arrow Connector 238"/>
          <p:cNvCxnSpPr/>
          <p:nvPr/>
        </p:nvCxnSpPr>
        <p:spPr>
          <a:xfrm rot="10800000">
            <a:off x="1268413" y="3851275"/>
            <a:ext cx="874712" cy="155575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9227"/>
          <p:cNvSpPr/>
          <p:nvPr/>
        </p:nvSpPr>
        <p:spPr>
          <a:xfrm>
            <a:off x="1255713" y="3806825"/>
            <a:ext cx="107950" cy="100013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Flowchart: Data 9229"/>
          <p:cNvSpPr/>
          <p:nvPr/>
        </p:nvSpPr>
        <p:spPr>
          <a:xfrm>
            <a:off x="895350" y="2930525"/>
            <a:ext cx="766763" cy="1752600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134"/>
              <a:gd name="connsiteY0" fmla="*/ 17384 h 17384"/>
              <a:gd name="connsiteX1" fmla="*/ 2134 w 10134"/>
              <a:gd name="connsiteY1" fmla="*/ 0 h 17384"/>
              <a:gd name="connsiteX2" fmla="*/ 10134 w 10134"/>
              <a:gd name="connsiteY2" fmla="*/ 0 h 17384"/>
              <a:gd name="connsiteX3" fmla="*/ 8134 w 10134"/>
              <a:gd name="connsiteY3" fmla="*/ 10000 h 17384"/>
              <a:gd name="connsiteX4" fmla="*/ 0 w 10134"/>
              <a:gd name="connsiteY4" fmla="*/ 17384 h 17384"/>
              <a:gd name="connsiteX0" fmla="*/ 0 w 10134"/>
              <a:gd name="connsiteY0" fmla="*/ 17384 h 17384"/>
              <a:gd name="connsiteX1" fmla="*/ 57 w 10134"/>
              <a:gd name="connsiteY1" fmla="*/ 90 h 17384"/>
              <a:gd name="connsiteX2" fmla="*/ 10134 w 10134"/>
              <a:gd name="connsiteY2" fmla="*/ 0 h 17384"/>
              <a:gd name="connsiteX3" fmla="*/ 8134 w 10134"/>
              <a:gd name="connsiteY3" fmla="*/ 10000 h 17384"/>
              <a:gd name="connsiteX4" fmla="*/ 0 w 10134"/>
              <a:gd name="connsiteY4" fmla="*/ 17384 h 17384"/>
              <a:gd name="connsiteX0" fmla="*/ 0 w 8134"/>
              <a:gd name="connsiteY0" fmla="*/ 24858 h 24858"/>
              <a:gd name="connsiteX1" fmla="*/ 57 w 8134"/>
              <a:gd name="connsiteY1" fmla="*/ 7564 h 24858"/>
              <a:gd name="connsiteX2" fmla="*/ 8057 w 8134"/>
              <a:gd name="connsiteY2" fmla="*/ 0 h 24858"/>
              <a:gd name="connsiteX3" fmla="*/ 8134 w 8134"/>
              <a:gd name="connsiteY3" fmla="*/ 17474 h 24858"/>
              <a:gd name="connsiteX4" fmla="*/ 0 w 8134"/>
              <a:gd name="connsiteY4" fmla="*/ 24858 h 24858"/>
              <a:gd name="connsiteX0" fmla="*/ 0 w 10000"/>
              <a:gd name="connsiteY0" fmla="*/ 10000 h 10000"/>
              <a:gd name="connsiteX1" fmla="*/ 70 w 10000"/>
              <a:gd name="connsiteY1" fmla="*/ 3043 h 10000"/>
              <a:gd name="connsiteX2" fmla="*/ 9905 w 10000"/>
              <a:gd name="connsiteY2" fmla="*/ 0 h 10000"/>
              <a:gd name="connsiteX3" fmla="*/ 10000 w 10000"/>
              <a:gd name="connsiteY3" fmla="*/ 7066 h 10000"/>
              <a:gd name="connsiteX4" fmla="*/ 0 w 10000"/>
              <a:gd name="connsiteY4" fmla="*/ 10000 h 10000"/>
              <a:gd name="connsiteX0" fmla="*/ 0 w 9910"/>
              <a:gd name="connsiteY0" fmla="*/ 10000 h 10000"/>
              <a:gd name="connsiteX1" fmla="*/ 70 w 9910"/>
              <a:gd name="connsiteY1" fmla="*/ 3043 h 10000"/>
              <a:gd name="connsiteX2" fmla="*/ 9905 w 9910"/>
              <a:gd name="connsiteY2" fmla="*/ 0 h 10000"/>
              <a:gd name="connsiteX3" fmla="*/ 9846 w 9910"/>
              <a:gd name="connsiteY3" fmla="*/ 6957 h 10000"/>
              <a:gd name="connsiteX4" fmla="*/ 0 w 9910"/>
              <a:gd name="connsiteY4" fmla="*/ 10000 h 10000"/>
              <a:gd name="connsiteX0" fmla="*/ 0 w 10028"/>
              <a:gd name="connsiteY0" fmla="*/ 10000 h 10000"/>
              <a:gd name="connsiteX1" fmla="*/ 71 w 10028"/>
              <a:gd name="connsiteY1" fmla="*/ 3043 h 10000"/>
              <a:gd name="connsiteX2" fmla="*/ 9995 w 10028"/>
              <a:gd name="connsiteY2" fmla="*/ 0 h 10000"/>
              <a:gd name="connsiteX3" fmla="*/ 10028 w 10028"/>
              <a:gd name="connsiteY3" fmla="*/ 6957 h 10000"/>
              <a:gd name="connsiteX4" fmla="*/ 0 w 10028"/>
              <a:gd name="connsiteY4" fmla="*/ 10000 h 10000"/>
              <a:gd name="connsiteX0" fmla="*/ 0 w 10028"/>
              <a:gd name="connsiteY0" fmla="*/ 10000 h 10000"/>
              <a:gd name="connsiteX1" fmla="*/ 71 w 10028"/>
              <a:gd name="connsiteY1" fmla="*/ 3043 h 10000"/>
              <a:gd name="connsiteX2" fmla="*/ 9995 w 10028"/>
              <a:gd name="connsiteY2" fmla="*/ 0 h 10000"/>
              <a:gd name="connsiteX3" fmla="*/ 10028 w 10028"/>
              <a:gd name="connsiteY3" fmla="*/ 6957 h 10000"/>
              <a:gd name="connsiteX4" fmla="*/ 0 w 10028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28" h="10000">
                <a:moveTo>
                  <a:pt x="0" y="10000"/>
                </a:moveTo>
                <a:cubicBezTo>
                  <a:pt x="23" y="7681"/>
                  <a:pt x="47" y="5362"/>
                  <a:pt x="71" y="3043"/>
                </a:cubicBezTo>
                <a:lnTo>
                  <a:pt x="9995" y="0"/>
                </a:lnTo>
                <a:cubicBezTo>
                  <a:pt x="10027" y="2343"/>
                  <a:pt x="9996" y="4613"/>
                  <a:pt x="10028" y="6957"/>
                </a:cubicBezTo>
                <a:lnTo>
                  <a:pt x="0" y="10000"/>
                </a:lnTo>
                <a:close/>
              </a:path>
            </a:pathLst>
          </a:custGeom>
          <a:solidFill>
            <a:schemeClr val="accent6">
              <a:lumMod val="75000"/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Freeform 9230"/>
          <p:cNvSpPr/>
          <p:nvPr/>
        </p:nvSpPr>
        <p:spPr>
          <a:xfrm>
            <a:off x="1800225" y="3606800"/>
            <a:ext cx="1846263" cy="425450"/>
          </a:xfrm>
          <a:custGeom>
            <a:avLst/>
            <a:gdLst>
              <a:gd name="connsiteX0" fmla="*/ 36464 w 1846214"/>
              <a:gd name="connsiteY0" fmla="*/ 120650 h 425519"/>
              <a:gd name="connsiteX1" fmla="*/ 144414 w 1846214"/>
              <a:gd name="connsiteY1" fmla="*/ 101600 h 425519"/>
              <a:gd name="connsiteX2" fmla="*/ 169814 w 1846214"/>
              <a:gd name="connsiteY2" fmla="*/ 88900 h 425519"/>
              <a:gd name="connsiteX3" fmla="*/ 188864 w 1846214"/>
              <a:gd name="connsiteY3" fmla="*/ 82550 h 425519"/>
              <a:gd name="connsiteX4" fmla="*/ 207914 w 1846214"/>
              <a:gd name="connsiteY4" fmla="*/ 69850 h 425519"/>
              <a:gd name="connsiteX5" fmla="*/ 519064 w 1846214"/>
              <a:gd name="connsiteY5" fmla="*/ 57150 h 425519"/>
              <a:gd name="connsiteX6" fmla="*/ 557164 w 1846214"/>
              <a:gd name="connsiteY6" fmla="*/ 31750 h 425519"/>
              <a:gd name="connsiteX7" fmla="*/ 595264 w 1846214"/>
              <a:gd name="connsiteY7" fmla="*/ 12700 h 425519"/>
              <a:gd name="connsiteX8" fmla="*/ 665114 w 1846214"/>
              <a:gd name="connsiteY8" fmla="*/ 6350 h 425519"/>
              <a:gd name="connsiteX9" fmla="*/ 747664 w 1846214"/>
              <a:gd name="connsiteY9" fmla="*/ 12700 h 425519"/>
              <a:gd name="connsiteX10" fmla="*/ 798464 w 1846214"/>
              <a:gd name="connsiteY10" fmla="*/ 19050 h 425519"/>
              <a:gd name="connsiteX11" fmla="*/ 1109614 w 1846214"/>
              <a:gd name="connsiteY11" fmla="*/ 6350 h 425519"/>
              <a:gd name="connsiteX12" fmla="*/ 1185814 w 1846214"/>
              <a:gd name="connsiteY12" fmla="*/ 0 h 425519"/>
              <a:gd name="connsiteX13" fmla="*/ 1325514 w 1846214"/>
              <a:gd name="connsiteY13" fmla="*/ 6350 h 425519"/>
              <a:gd name="connsiteX14" fmla="*/ 1496964 w 1846214"/>
              <a:gd name="connsiteY14" fmla="*/ 12700 h 425519"/>
              <a:gd name="connsiteX15" fmla="*/ 1522364 w 1846214"/>
              <a:gd name="connsiteY15" fmla="*/ 19050 h 425519"/>
              <a:gd name="connsiteX16" fmla="*/ 1554114 w 1846214"/>
              <a:gd name="connsiteY16" fmla="*/ 25400 h 425519"/>
              <a:gd name="connsiteX17" fmla="*/ 1655714 w 1846214"/>
              <a:gd name="connsiteY17" fmla="*/ 57150 h 425519"/>
              <a:gd name="connsiteX18" fmla="*/ 1674764 w 1846214"/>
              <a:gd name="connsiteY18" fmla="*/ 63500 h 425519"/>
              <a:gd name="connsiteX19" fmla="*/ 1693814 w 1846214"/>
              <a:gd name="connsiteY19" fmla="*/ 76200 h 425519"/>
              <a:gd name="connsiteX20" fmla="*/ 1744614 w 1846214"/>
              <a:gd name="connsiteY20" fmla="*/ 101600 h 425519"/>
              <a:gd name="connsiteX21" fmla="*/ 1795414 w 1846214"/>
              <a:gd name="connsiteY21" fmla="*/ 120650 h 425519"/>
              <a:gd name="connsiteX22" fmla="*/ 1820814 w 1846214"/>
              <a:gd name="connsiteY22" fmla="*/ 165100 h 425519"/>
              <a:gd name="connsiteX23" fmla="*/ 1846214 w 1846214"/>
              <a:gd name="connsiteY23" fmla="*/ 203200 h 425519"/>
              <a:gd name="connsiteX24" fmla="*/ 1839864 w 1846214"/>
              <a:gd name="connsiteY24" fmla="*/ 260350 h 425519"/>
              <a:gd name="connsiteX25" fmla="*/ 1833514 w 1846214"/>
              <a:gd name="connsiteY25" fmla="*/ 311150 h 425519"/>
              <a:gd name="connsiteX26" fmla="*/ 1814464 w 1846214"/>
              <a:gd name="connsiteY26" fmla="*/ 323850 h 425519"/>
              <a:gd name="connsiteX27" fmla="*/ 1738264 w 1846214"/>
              <a:gd name="connsiteY27" fmla="*/ 342900 h 425519"/>
              <a:gd name="connsiteX28" fmla="*/ 1719214 w 1846214"/>
              <a:gd name="connsiteY28" fmla="*/ 361950 h 425519"/>
              <a:gd name="connsiteX29" fmla="*/ 1693814 w 1846214"/>
              <a:gd name="connsiteY29" fmla="*/ 374650 h 425519"/>
              <a:gd name="connsiteX30" fmla="*/ 1674764 w 1846214"/>
              <a:gd name="connsiteY30" fmla="*/ 381000 h 425519"/>
              <a:gd name="connsiteX31" fmla="*/ 1516014 w 1846214"/>
              <a:gd name="connsiteY31" fmla="*/ 393700 h 425519"/>
              <a:gd name="connsiteX32" fmla="*/ 1395364 w 1846214"/>
              <a:gd name="connsiteY32" fmla="*/ 406400 h 425519"/>
              <a:gd name="connsiteX33" fmla="*/ 1192164 w 1846214"/>
              <a:gd name="connsiteY33" fmla="*/ 412750 h 425519"/>
              <a:gd name="connsiteX34" fmla="*/ 1033414 w 1846214"/>
              <a:gd name="connsiteY34" fmla="*/ 425450 h 425519"/>
              <a:gd name="connsiteX35" fmla="*/ 944514 w 1846214"/>
              <a:gd name="connsiteY35" fmla="*/ 419100 h 425519"/>
              <a:gd name="connsiteX36" fmla="*/ 760364 w 1846214"/>
              <a:gd name="connsiteY36" fmla="*/ 412750 h 425519"/>
              <a:gd name="connsiteX37" fmla="*/ 728614 w 1846214"/>
              <a:gd name="connsiteY37" fmla="*/ 406400 h 425519"/>
              <a:gd name="connsiteX38" fmla="*/ 665114 w 1846214"/>
              <a:gd name="connsiteY38" fmla="*/ 393700 h 425519"/>
              <a:gd name="connsiteX39" fmla="*/ 588914 w 1846214"/>
              <a:gd name="connsiteY39" fmla="*/ 387350 h 425519"/>
              <a:gd name="connsiteX40" fmla="*/ 544464 w 1846214"/>
              <a:gd name="connsiteY40" fmla="*/ 374650 h 425519"/>
              <a:gd name="connsiteX41" fmla="*/ 519064 w 1846214"/>
              <a:gd name="connsiteY41" fmla="*/ 361950 h 425519"/>
              <a:gd name="connsiteX42" fmla="*/ 480964 w 1846214"/>
              <a:gd name="connsiteY42" fmla="*/ 349250 h 425519"/>
              <a:gd name="connsiteX43" fmla="*/ 468264 w 1846214"/>
              <a:gd name="connsiteY43" fmla="*/ 330200 h 425519"/>
              <a:gd name="connsiteX44" fmla="*/ 455564 w 1846214"/>
              <a:gd name="connsiteY44" fmla="*/ 292100 h 425519"/>
              <a:gd name="connsiteX45" fmla="*/ 271414 w 1846214"/>
              <a:gd name="connsiteY45" fmla="*/ 298450 h 425519"/>
              <a:gd name="connsiteX46" fmla="*/ 265064 w 1846214"/>
              <a:gd name="connsiteY46" fmla="*/ 317500 h 425519"/>
              <a:gd name="connsiteX47" fmla="*/ 138064 w 1846214"/>
              <a:gd name="connsiteY47" fmla="*/ 311150 h 425519"/>
              <a:gd name="connsiteX48" fmla="*/ 119014 w 1846214"/>
              <a:gd name="connsiteY48" fmla="*/ 304800 h 425519"/>
              <a:gd name="connsiteX49" fmla="*/ 68214 w 1846214"/>
              <a:gd name="connsiteY49" fmla="*/ 292100 h 425519"/>
              <a:gd name="connsiteX50" fmla="*/ 49164 w 1846214"/>
              <a:gd name="connsiteY50" fmla="*/ 279400 h 425519"/>
              <a:gd name="connsiteX51" fmla="*/ 11064 w 1846214"/>
              <a:gd name="connsiteY51" fmla="*/ 266700 h 425519"/>
              <a:gd name="connsiteX52" fmla="*/ 11064 w 1846214"/>
              <a:gd name="connsiteY52" fmla="*/ 146050 h 425519"/>
              <a:gd name="connsiteX53" fmla="*/ 36464 w 1846214"/>
              <a:gd name="connsiteY53" fmla="*/ 120650 h 425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846214" h="425519">
                <a:moveTo>
                  <a:pt x="36464" y="120650"/>
                </a:moveTo>
                <a:cubicBezTo>
                  <a:pt x="58689" y="113242"/>
                  <a:pt x="112782" y="115157"/>
                  <a:pt x="144414" y="101600"/>
                </a:cubicBezTo>
                <a:cubicBezTo>
                  <a:pt x="153115" y="97871"/>
                  <a:pt x="161113" y="92629"/>
                  <a:pt x="169814" y="88900"/>
                </a:cubicBezTo>
                <a:cubicBezTo>
                  <a:pt x="175966" y="86263"/>
                  <a:pt x="182877" y="85543"/>
                  <a:pt x="188864" y="82550"/>
                </a:cubicBezTo>
                <a:cubicBezTo>
                  <a:pt x="195690" y="79137"/>
                  <a:pt x="200305" y="70435"/>
                  <a:pt x="207914" y="69850"/>
                </a:cubicBezTo>
                <a:cubicBezTo>
                  <a:pt x="311411" y="61889"/>
                  <a:pt x="519064" y="57150"/>
                  <a:pt x="519064" y="57150"/>
                </a:cubicBezTo>
                <a:lnTo>
                  <a:pt x="557164" y="31750"/>
                </a:lnTo>
                <a:cubicBezTo>
                  <a:pt x="570883" y="22604"/>
                  <a:pt x="578534" y="15090"/>
                  <a:pt x="595264" y="12700"/>
                </a:cubicBezTo>
                <a:cubicBezTo>
                  <a:pt x="618408" y="9394"/>
                  <a:pt x="641831" y="8467"/>
                  <a:pt x="665114" y="6350"/>
                </a:cubicBezTo>
                <a:lnTo>
                  <a:pt x="747664" y="12700"/>
                </a:lnTo>
                <a:cubicBezTo>
                  <a:pt x="764652" y="14318"/>
                  <a:pt x="781402" y="19349"/>
                  <a:pt x="798464" y="19050"/>
                </a:cubicBezTo>
                <a:cubicBezTo>
                  <a:pt x="902251" y="17229"/>
                  <a:pt x="1005897" y="10583"/>
                  <a:pt x="1109614" y="6350"/>
                </a:cubicBezTo>
                <a:cubicBezTo>
                  <a:pt x="1135014" y="4233"/>
                  <a:pt x="1160326" y="0"/>
                  <a:pt x="1185814" y="0"/>
                </a:cubicBezTo>
                <a:cubicBezTo>
                  <a:pt x="1232429" y="0"/>
                  <a:pt x="1278938" y="4449"/>
                  <a:pt x="1325514" y="6350"/>
                </a:cubicBezTo>
                <a:lnTo>
                  <a:pt x="1496964" y="12700"/>
                </a:lnTo>
                <a:cubicBezTo>
                  <a:pt x="1505431" y="14817"/>
                  <a:pt x="1513845" y="17157"/>
                  <a:pt x="1522364" y="19050"/>
                </a:cubicBezTo>
                <a:cubicBezTo>
                  <a:pt x="1532900" y="21391"/>
                  <a:pt x="1543736" y="22435"/>
                  <a:pt x="1554114" y="25400"/>
                </a:cubicBezTo>
                <a:cubicBezTo>
                  <a:pt x="1588231" y="35148"/>
                  <a:pt x="1621879" y="46465"/>
                  <a:pt x="1655714" y="57150"/>
                </a:cubicBezTo>
                <a:cubicBezTo>
                  <a:pt x="1662097" y="59166"/>
                  <a:pt x="1669195" y="59787"/>
                  <a:pt x="1674764" y="63500"/>
                </a:cubicBezTo>
                <a:cubicBezTo>
                  <a:pt x="1681114" y="67733"/>
                  <a:pt x="1687114" y="72546"/>
                  <a:pt x="1693814" y="76200"/>
                </a:cubicBezTo>
                <a:cubicBezTo>
                  <a:pt x="1710434" y="85266"/>
                  <a:pt x="1727036" y="94569"/>
                  <a:pt x="1744614" y="101600"/>
                </a:cubicBezTo>
                <a:cubicBezTo>
                  <a:pt x="1782579" y="116786"/>
                  <a:pt x="1765550" y="110695"/>
                  <a:pt x="1795414" y="120650"/>
                </a:cubicBezTo>
                <a:cubicBezTo>
                  <a:pt x="1805995" y="152393"/>
                  <a:pt x="1796350" y="130151"/>
                  <a:pt x="1820814" y="165100"/>
                </a:cubicBezTo>
                <a:cubicBezTo>
                  <a:pt x="1829567" y="177604"/>
                  <a:pt x="1846214" y="203200"/>
                  <a:pt x="1846214" y="203200"/>
                </a:cubicBezTo>
                <a:cubicBezTo>
                  <a:pt x="1844097" y="222250"/>
                  <a:pt x="1842104" y="241314"/>
                  <a:pt x="1839864" y="260350"/>
                </a:cubicBezTo>
                <a:cubicBezTo>
                  <a:pt x="1837870" y="277298"/>
                  <a:pt x="1839852" y="295305"/>
                  <a:pt x="1833514" y="311150"/>
                </a:cubicBezTo>
                <a:cubicBezTo>
                  <a:pt x="1830680" y="318236"/>
                  <a:pt x="1821438" y="320750"/>
                  <a:pt x="1814464" y="323850"/>
                </a:cubicBezTo>
                <a:cubicBezTo>
                  <a:pt x="1784275" y="337267"/>
                  <a:pt x="1770212" y="337575"/>
                  <a:pt x="1738264" y="342900"/>
                </a:cubicBezTo>
                <a:cubicBezTo>
                  <a:pt x="1731914" y="349250"/>
                  <a:pt x="1726522" y="356730"/>
                  <a:pt x="1719214" y="361950"/>
                </a:cubicBezTo>
                <a:cubicBezTo>
                  <a:pt x="1711511" y="367452"/>
                  <a:pt x="1702515" y="370921"/>
                  <a:pt x="1693814" y="374650"/>
                </a:cubicBezTo>
                <a:cubicBezTo>
                  <a:pt x="1687662" y="377287"/>
                  <a:pt x="1681258" y="379377"/>
                  <a:pt x="1674764" y="381000"/>
                </a:cubicBezTo>
                <a:cubicBezTo>
                  <a:pt x="1619779" y="394746"/>
                  <a:pt x="1581814" y="390410"/>
                  <a:pt x="1516014" y="393700"/>
                </a:cubicBezTo>
                <a:cubicBezTo>
                  <a:pt x="1466298" y="410272"/>
                  <a:pt x="1495910" y="402211"/>
                  <a:pt x="1395364" y="406400"/>
                </a:cubicBezTo>
                <a:cubicBezTo>
                  <a:pt x="1327656" y="409221"/>
                  <a:pt x="1259897" y="410633"/>
                  <a:pt x="1192164" y="412750"/>
                </a:cubicBezTo>
                <a:cubicBezTo>
                  <a:pt x="1139247" y="416983"/>
                  <a:pt x="1086482" y="424089"/>
                  <a:pt x="1033414" y="425450"/>
                </a:cubicBezTo>
                <a:cubicBezTo>
                  <a:pt x="1003715" y="426212"/>
                  <a:pt x="974191" y="420480"/>
                  <a:pt x="944514" y="419100"/>
                </a:cubicBezTo>
                <a:cubicBezTo>
                  <a:pt x="883161" y="416246"/>
                  <a:pt x="821747" y="414867"/>
                  <a:pt x="760364" y="412750"/>
                </a:cubicBezTo>
                <a:cubicBezTo>
                  <a:pt x="749781" y="410633"/>
                  <a:pt x="739150" y="408741"/>
                  <a:pt x="728614" y="406400"/>
                </a:cubicBezTo>
                <a:cubicBezTo>
                  <a:pt x="697081" y="399393"/>
                  <a:pt x="702443" y="397848"/>
                  <a:pt x="665114" y="393700"/>
                </a:cubicBezTo>
                <a:cubicBezTo>
                  <a:pt x="639782" y="390885"/>
                  <a:pt x="614314" y="389467"/>
                  <a:pt x="588914" y="387350"/>
                </a:cubicBezTo>
                <a:cubicBezTo>
                  <a:pt x="576025" y="384128"/>
                  <a:pt x="557218" y="380116"/>
                  <a:pt x="544464" y="374650"/>
                </a:cubicBezTo>
                <a:cubicBezTo>
                  <a:pt x="535763" y="370921"/>
                  <a:pt x="527853" y="365466"/>
                  <a:pt x="519064" y="361950"/>
                </a:cubicBezTo>
                <a:cubicBezTo>
                  <a:pt x="506635" y="356978"/>
                  <a:pt x="480964" y="349250"/>
                  <a:pt x="480964" y="349250"/>
                </a:cubicBezTo>
                <a:cubicBezTo>
                  <a:pt x="476731" y="342900"/>
                  <a:pt x="471364" y="337174"/>
                  <a:pt x="468264" y="330200"/>
                </a:cubicBezTo>
                <a:cubicBezTo>
                  <a:pt x="462827" y="317967"/>
                  <a:pt x="455564" y="292100"/>
                  <a:pt x="455564" y="292100"/>
                </a:cubicBezTo>
                <a:cubicBezTo>
                  <a:pt x="394181" y="294217"/>
                  <a:pt x="332295" y="290333"/>
                  <a:pt x="271414" y="298450"/>
                </a:cubicBezTo>
                <a:cubicBezTo>
                  <a:pt x="264779" y="299335"/>
                  <a:pt x="271727" y="316865"/>
                  <a:pt x="265064" y="317500"/>
                </a:cubicBezTo>
                <a:cubicBezTo>
                  <a:pt x="222869" y="321519"/>
                  <a:pt x="180397" y="313267"/>
                  <a:pt x="138064" y="311150"/>
                </a:cubicBezTo>
                <a:cubicBezTo>
                  <a:pt x="131714" y="309033"/>
                  <a:pt x="125472" y="306561"/>
                  <a:pt x="119014" y="304800"/>
                </a:cubicBezTo>
                <a:cubicBezTo>
                  <a:pt x="102175" y="300207"/>
                  <a:pt x="68214" y="292100"/>
                  <a:pt x="68214" y="292100"/>
                </a:cubicBezTo>
                <a:cubicBezTo>
                  <a:pt x="61864" y="287867"/>
                  <a:pt x="56138" y="282500"/>
                  <a:pt x="49164" y="279400"/>
                </a:cubicBezTo>
                <a:cubicBezTo>
                  <a:pt x="36931" y="273963"/>
                  <a:pt x="11064" y="266700"/>
                  <a:pt x="11064" y="266700"/>
                </a:cubicBezTo>
                <a:cubicBezTo>
                  <a:pt x="-4634" y="219606"/>
                  <a:pt x="-2713" y="233303"/>
                  <a:pt x="11064" y="146050"/>
                </a:cubicBezTo>
                <a:cubicBezTo>
                  <a:pt x="14350" y="125239"/>
                  <a:pt x="14239" y="128058"/>
                  <a:pt x="36464" y="12065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TextBox 9228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705887" y="3572695"/>
            <a:ext cx="1913473" cy="414729"/>
          </a:xfrm>
          <a:prstGeom prst="rect">
            <a:avLst/>
          </a:prstGeom>
          <a:blipFill rotWithShape="0">
            <a:blip r:embed="rId2"/>
            <a:stretch>
              <a:fillRect b="-2941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244" name="Flowchart: Data 9229"/>
          <p:cNvSpPr/>
          <p:nvPr/>
        </p:nvSpPr>
        <p:spPr>
          <a:xfrm>
            <a:off x="898525" y="3457575"/>
            <a:ext cx="1117600" cy="1466850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134"/>
              <a:gd name="connsiteY0" fmla="*/ 17384 h 17384"/>
              <a:gd name="connsiteX1" fmla="*/ 2134 w 10134"/>
              <a:gd name="connsiteY1" fmla="*/ 0 h 17384"/>
              <a:gd name="connsiteX2" fmla="*/ 10134 w 10134"/>
              <a:gd name="connsiteY2" fmla="*/ 0 h 17384"/>
              <a:gd name="connsiteX3" fmla="*/ 8134 w 10134"/>
              <a:gd name="connsiteY3" fmla="*/ 10000 h 17384"/>
              <a:gd name="connsiteX4" fmla="*/ 0 w 10134"/>
              <a:gd name="connsiteY4" fmla="*/ 17384 h 17384"/>
              <a:gd name="connsiteX0" fmla="*/ 0 w 10134"/>
              <a:gd name="connsiteY0" fmla="*/ 17384 h 17384"/>
              <a:gd name="connsiteX1" fmla="*/ 57 w 10134"/>
              <a:gd name="connsiteY1" fmla="*/ 90 h 17384"/>
              <a:gd name="connsiteX2" fmla="*/ 10134 w 10134"/>
              <a:gd name="connsiteY2" fmla="*/ 0 h 17384"/>
              <a:gd name="connsiteX3" fmla="*/ 8134 w 10134"/>
              <a:gd name="connsiteY3" fmla="*/ 10000 h 17384"/>
              <a:gd name="connsiteX4" fmla="*/ 0 w 10134"/>
              <a:gd name="connsiteY4" fmla="*/ 17384 h 17384"/>
              <a:gd name="connsiteX0" fmla="*/ 0 w 8134"/>
              <a:gd name="connsiteY0" fmla="*/ 24858 h 24858"/>
              <a:gd name="connsiteX1" fmla="*/ 57 w 8134"/>
              <a:gd name="connsiteY1" fmla="*/ 7564 h 24858"/>
              <a:gd name="connsiteX2" fmla="*/ 8057 w 8134"/>
              <a:gd name="connsiteY2" fmla="*/ 0 h 24858"/>
              <a:gd name="connsiteX3" fmla="*/ 8134 w 8134"/>
              <a:gd name="connsiteY3" fmla="*/ 17474 h 24858"/>
              <a:gd name="connsiteX4" fmla="*/ 0 w 8134"/>
              <a:gd name="connsiteY4" fmla="*/ 24858 h 24858"/>
              <a:gd name="connsiteX0" fmla="*/ 0 w 10000"/>
              <a:gd name="connsiteY0" fmla="*/ 10000 h 10000"/>
              <a:gd name="connsiteX1" fmla="*/ 70 w 10000"/>
              <a:gd name="connsiteY1" fmla="*/ 3043 h 10000"/>
              <a:gd name="connsiteX2" fmla="*/ 9905 w 10000"/>
              <a:gd name="connsiteY2" fmla="*/ 0 h 10000"/>
              <a:gd name="connsiteX3" fmla="*/ 10000 w 10000"/>
              <a:gd name="connsiteY3" fmla="*/ 7066 h 10000"/>
              <a:gd name="connsiteX4" fmla="*/ 0 w 10000"/>
              <a:gd name="connsiteY4" fmla="*/ 10000 h 10000"/>
              <a:gd name="connsiteX0" fmla="*/ 0 w 9910"/>
              <a:gd name="connsiteY0" fmla="*/ 10000 h 10000"/>
              <a:gd name="connsiteX1" fmla="*/ 70 w 9910"/>
              <a:gd name="connsiteY1" fmla="*/ 3043 h 10000"/>
              <a:gd name="connsiteX2" fmla="*/ 9905 w 9910"/>
              <a:gd name="connsiteY2" fmla="*/ 0 h 10000"/>
              <a:gd name="connsiteX3" fmla="*/ 9846 w 9910"/>
              <a:gd name="connsiteY3" fmla="*/ 6957 h 10000"/>
              <a:gd name="connsiteX4" fmla="*/ 0 w 9910"/>
              <a:gd name="connsiteY4" fmla="*/ 10000 h 10000"/>
              <a:gd name="connsiteX0" fmla="*/ 0 w 10028"/>
              <a:gd name="connsiteY0" fmla="*/ 10000 h 10000"/>
              <a:gd name="connsiteX1" fmla="*/ 71 w 10028"/>
              <a:gd name="connsiteY1" fmla="*/ 3043 h 10000"/>
              <a:gd name="connsiteX2" fmla="*/ 9995 w 10028"/>
              <a:gd name="connsiteY2" fmla="*/ 0 h 10000"/>
              <a:gd name="connsiteX3" fmla="*/ 10028 w 10028"/>
              <a:gd name="connsiteY3" fmla="*/ 6957 h 10000"/>
              <a:gd name="connsiteX4" fmla="*/ 0 w 10028"/>
              <a:gd name="connsiteY4" fmla="*/ 10000 h 10000"/>
              <a:gd name="connsiteX0" fmla="*/ 0 w 10028"/>
              <a:gd name="connsiteY0" fmla="*/ 10000 h 10000"/>
              <a:gd name="connsiteX1" fmla="*/ 71 w 10028"/>
              <a:gd name="connsiteY1" fmla="*/ 3043 h 10000"/>
              <a:gd name="connsiteX2" fmla="*/ 9995 w 10028"/>
              <a:gd name="connsiteY2" fmla="*/ 0 h 10000"/>
              <a:gd name="connsiteX3" fmla="*/ 10028 w 10028"/>
              <a:gd name="connsiteY3" fmla="*/ 6957 h 10000"/>
              <a:gd name="connsiteX4" fmla="*/ 0 w 10028"/>
              <a:gd name="connsiteY4" fmla="*/ 10000 h 10000"/>
              <a:gd name="connsiteX0" fmla="*/ 8574 w 18602"/>
              <a:gd name="connsiteY0" fmla="*/ 15470 h 15470"/>
              <a:gd name="connsiteX1" fmla="*/ 0 w 18602"/>
              <a:gd name="connsiteY1" fmla="*/ 0 h 15470"/>
              <a:gd name="connsiteX2" fmla="*/ 18569 w 18602"/>
              <a:gd name="connsiteY2" fmla="*/ 5470 h 15470"/>
              <a:gd name="connsiteX3" fmla="*/ 18602 w 18602"/>
              <a:gd name="connsiteY3" fmla="*/ 12427 h 15470"/>
              <a:gd name="connsiteX4" fmla="*/ 8574 w 18602"/>
              <a:gd name="connsiteY4" fmla="*/ 15470 h 15470"/>
              <a:gd name="connsiteX0" fmla="*/ 18 w 18607"/>
              <a:gd name="connsiteY0" fmla="*/ 6957 h 12427"/>
              <a:gd name="connsiteX1" fmla="*/ 5 w 18607"/>
              <a:gd name="connsiteY1" fmla="*/ 0 h 12427"/>
              <a:gd name="connsiteX2" fmla="*/ 18574 w 18607"/>
              <a:gd name="connsiteY2" fmla="*/ 5470 h 12427"/>
              <a:gd name="connsiteX3" fmla="*/ 18607 w 18607"/>
              <a:gd name="connsiteY3" fmla="*/ 12427 h 12427"/>
              <a:gd name="connsiteX4" fmla="*/ 18 w 18607"/>
              <a:gd name="connsiteY4" fmla="*/ 6957 h 12427"/>
              <a:gd name="connsiteX0" fmla="*/ 18 w 18574"/>
              <a:gd name="connsiteY0" fmla="*/ 6957 h 6957"/>
              <a:gd name="connsiteX1" fmla="*/ 5 w 18574"/>
              <a:gd name="connsiteY1" fmla="*/ 0 h 6957"/>
              <a:gd name="connsiteX2" fmla="*/ 18574 w 18574"/>
              <a:gd name="connsiteY2" fmla="*/ 5470 h 6957"/>
              <a:gd name="connsiteX3" fmla="*/ 10046 w 18574"/>
              <a:gd name="connsiteY3" fmla="*/ 3950 h 6957"/>
              <a:gd name="connsiteX4" fmla="*/ 18 w 18574"/>
              <a:gd name="connsiteY4" fmla="*/ 6957 h 6957"/>
              <a:gd name="connsiteX0" fmla="*/ 10 w 5438"/>
              <a:gd name="connsiteY0" fmla="*/ 14374 h 14374"/>
              <a:gd name="connsiteX1" fmla="*/ 3 w 5438"/>
              <a:gd name="connsiteY1" fmla="*/ 4374 h 14374"/>
              <a:gd name="connsiteX2" fmla="*/ 5435 w 5438"/>
              <a:gd name="connsiteY2" fmla="*/ 0 h 14374"/>
              <a:gd name="connsiteX3" fmla="*/ 5409 w 5438"/>
              <a:gd name="connsiteY3" fmla="*/ 10052 h 14374"/>
              <a:gd name="connsiteX4" fmla="*/ 10 w 5438"/>
              <a:gd name="connsiteY4" fmla="*/ 14374 h 14374"/>
              <a:gd name="connsiteX0" fmla="*/ 18 w 12827"/>
              <a:gd name="connsiteY0" fmla="*/ 10000 h 10000"/>
              <a:gd name="connsiteX1" fmla="*/ 6 w 12827"/>
              <a:gd name="connsiteY1" fmla="*/ 3043 h 10000"/>
              <a:gd name="connsiteX2" fmla="*/ 9994 w 12827"/>
              <a:gd name="connsiteY2" fmla="*/ 0 h 10000"/>
              <a:gd name="connsiteX3" fmla="*/ 12827 w 12827"/>
              <a:gd name="connsiteY3" fmla="*/ 5290 h 10000"/>
              <a:gd name="connsiteX4" fmla="*/ 18 w 12827"/>
              <a:gd name="connsiteY4" fmla="*/ 10000 h 10000"/>
              <a:gd name="connsiteX0" fmla="*/ 0 w 14866"/>
              <a:gd name="connsiteY0" fmla="*/ 3769 h 5290"/>
              <a:gd name="connsiteX1" fmla="*/ 2045 w 14866"/>
              <a:gd name="connsiteY1" fmla="*/ 3043 h 5290"/>
              <a:gd name="connsiteX2" fmla="*/ 12033 w 14866"/>
              <a:gd name="connsiteY2" fmla="*/ 0 h 5290"/>
              <a:gd name="connsiteX3" fmla="*/ 14866 w 14866"/>
              <a:gd name="connsiteY3" fmla="*/ 5290 h 5290"/>
              <a:gd name="connsiteX4" fmla="*/ 0 w 14866"/>
              <a:gd name="connsiteY4" fmla="*/ 3769 h 5290"/>
              <a:gd name="connsiteX0" fmla="*/ 0 w 10000"/>
              <a:gd name="connsiteY0" fmla="*/ 12810 h 15685"/>
              <a:gd name="connsiteX1" fmla="*/ 103 w 10000"/>
              <a:gd name="connsiteY1" fmla="*/ 0 h 15685"/>
              <a:gd name="connsiteX2" fmla="*/ 8094 w 10000"/>
              <a:gd name="connsiteY2" fmla="*/ 5685 h 15685"/>
              <a:gd name="connsiteX3" fmla="*/ 10000 w 10000"/>
              <a:gd name="connsiteY3" fmla="*/ 15685 h 15685"/>
              <a:gd name="connsiteX4" fmla="*/ 0 w 10000"/>
              <a:gd name="connsiteY4" fmla="*/ 12810 h 15685"/>
              <a:gd name="connsiteX0" fmla="*/ 0 w 10000"/>
              <a:gd name="connsiteY0" fmla="*/ 12810 h 15685"/>
              <a:gd name="connsiteX1" fmla="*/ 103 w 10000"/>
              <a:gd name="connsiteY1" fmla="*/ 0 h 15685"/>
              <a:gd name="connsiteX2" fmla="*/ 5714 w 10000"/>
              <a:gd name="connsiteY2" fmla="*/ 1713 h 15685"/>
              <a:gd name="connsiteX3" fmla="*/ 10000 w 10000"/>
              <a:gd name="connsiteY3" fmla="*/ 15685 h 15685"/>
              <a:gd name="connsiteX4" fmla="*/ 0 w 10000"/>
              <a:gd name="connsiteY4" fmla="*/ 12810 h 15685"/>
              <a:gd name="connsiteX0" fmla="*/ 0 w 10000"/>
              <a:gd name="connsiteY0" fmla="*/ 12810 h 15685"/>
              <a:gd name="connsiteX1" fmla="*/ 103 w 10000"/>
              <a:gd name="connsiteY1" fmla="*/ 0 h 15685"/>
              <a:gd name="connsiteX2" fmla="*/ 5714 w 10000"/>
              <a:gd name="connsiteY2" fmla="*/ 1713 h 15685"/>
              <a:gd name="connsiteX3" fmla="*/ 10000 w 10000"/>
              <a:gd name="connsiteY3" fmla="*/ 15685 h 15685"/>
              <a:gd name="connsiteX4" fmla="*/ 0 w 10000"/>
              <a:gd name="connsiteY4" fmla="*/ 12810 h 15685"/>
              <a:gd name="connsiteX0" fmla="*/ 0 w 10000"/>
              <a:gd name="connsiteY0" fmla="*/ 12810 h 15685"/>
              <a:gd name="connsiteX1" fmla="*/ 103 w 10000"/>
              <a:gd name="connsiteY1" fmla="*/ 0 h 15685"/>
              <a:gd name="connsiteX2" fmla="*/ 5714 w 10000"/>
              <a:gd name="connsiteY2" fmla="*/ 1713 h 15685"/>
              <a:gd name="connsiteX3" fmla="*/ 10000 w 10000"/>
              <a:gd name="connsiteY3" fmla="*/ 15685 h 15685"/>
              <a:gd name="connsiteX4" fmla="*/ 0 w 10000"/>
              <a:gd name="connsiteY4" fmla="*/ 12810 h 15685"/>
              <a:gd name="connsiteX0" fmla="*/ 0 w 9834"/>
              <a:gd name="connsiteY0" fmla="*/ 12810 h 15822"/>
              <a:gd name="connsiteX1" fmla="*/ 103 w 9834"/>
              <a:gd name="connsiteY1" fmla="*/ 0 h 15822"/>
              <a:gd name="connsiteX2" fmla="*/ 5714 w 9834"/>
              <a:gd name="connsiteY2" fmla="*/ 1713 h 15822"/>
              <a:gd name="connsiteX3" fmla="*/ 9834 w 9834"/>
              <a:gd name="connsiteY3" fmla="*/ 15822 h 15822"/>
              <a:gd name="connsiteX4" fmla="*/ 0 w 9834"/>
              <a:gd name="connsiteY4" fmla="*/ 12810 h 15822"/>
              <a:gd name="connsiteX0" fmla="*/ 0 w 10000"/>
              <a:gd name="connsiteY0" fmla="*/ 8096 h 10000"/>
              <a:gd name="connsiteX1" fmla="*/ 105 w 10000"/>
              <a:gd name="connsiteY1" fmla="*/ 0 h 10000"/>
              <a:gd name="connsiteX2" fmla="*/ 5810 w 10000"/>
              <a:gd name="connsiteY2" fmla="*/ 1083 h 10000"/>
              <a:gd name="connsiteX3" fmla="*/ 10000 w 10000"/>
              <a:gd name="connsiteY3" fmla="*/ 10000 h 10000"/>
              <a:gd name="connsiteX4" fmla="*/ 0 w 10000"/>
              <a:gd name="connsiteY4" fmla="*/ 8096 h 10000"/>
              <a:gd name="connsiteX0" fmla="*/ 13 w 9900"/>
              <a:gd name="connsiteY0" fmla="*/ 8312 h 10000"/>
              <a:gd name="connsiteX1" fmla="*/ 5 w 9900"/>
              <a:gd name="connsiteY1" fmla="*/ 0 h 10000"/>
              <a:gd name="connsiteX2" fmla="*/ 5710 w 9900"/>
              <a:gd name="connsiteY2" fmla="*/ 1083 h 10000"/>
              <a:gd name="connsiteX3" fmla="*/ 9900 w 9900"/>
              <a:gd name="connsiteY3" fmla="*/ 10000 h 10000"/>
              <a:gd name="connsiteX4" fmla="*/ 13 w 9900"/>
              <a:gd name="connsiteY4" fmla="*/ 831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00" h="10000">
                <a:moveTo>
                  <a:pt x="13" y="8312"/>
                </a:moveTo>
                <a:cubicBezTo>
                  <a:pt x="28" y="5541"/>
                  <a:pt x="-13" y="2771"/>
                  <a:pt x="5" y="0"/>
                </a:cubicBezTo>
                <a:lnTo>
                  <a:pt x="5710" y="1083"/>
                </a:lnTo>
                <a:cubicBezTo>
                  <a:pt x="8885" y="7819"/>
                  <a:pt x="8246" y="6810"/>
                  <a:pt x="9900" y="10000"/>
                </a:cubicBezTo>
                <a:lnTo>
                  <a:pt x="13" y="8312"/>
                </a:lnTo>
                <a:close/>
              </a:path>
            </a:pathLst>
          </a:custGeom>
          <a:solidFill>
            <a:srgbClr val="FFFF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224" name="Straight Connector 223"/>
          <p:cNvCxnSpPr/>
          <p:nvPr/>
        </p:nvCxnSpPr>
        <p:spPr>
          <a:xfrm>
            <a:off x="895350" y="4683125"/>
            <a:ext cx="1139825" cy="242888"/>
          </a:xfrm>
          <a:prstGeom prst="line">
            <a:avLst/>
          </a:prstGeom>
          <a:ln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007" name="TextBox 9240"/>
          <p:cNvSpPr txBox="1">
            <a:spLocks noChangeArrowheads="1"/>
          </p:cNvSpPr>
          <p:nvPr/>
        </p:nvSpPr>
        <p:spPr bwMode="auto">
          <a:xfrm>
            <a:off x="320675" y="2276475"/>
            <a:ext cx="11747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B050"/>
                </a:solidFill>
              </a:rPr>
              <a:t>L</a:t>
            </a:r>
            <a:r>
              <a:rPr lang="en-US" altLang="en-US" sz="1600" baseline="-25000">
                <a:solidFill>
                  <a:srgbClr val="00B050"/>
                </a:solidFill>
              </a:rPr>
              <a:t>R1</a:t>
            </a:r>
            <a:r>
              <a:rPr lang="en-US" altLang="en-US" sz="1600">
                <a:solidFill>
                  <a:srgbClr val="00B050"/>
                </a:solidFill>
              </a:rPr>
              <a:t>= 47.6 ft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B050"/>
                </a:solidFill>
              </a:rPr>
              <a:t>L</a:t>
            </a:r>
            <a:r>
              <a:rPr lang="en-US" altLang="en-US" sz="1600" baseline="-25000">
                <a:solidFill>
                  <a:srgbClr val="00B050"/>
                </a:solidFill>
              </a:rPr>
              <a:t>e1</a:t>
            </a:r>
            <a:r>
              <a:rPr lang="en-US" altLang="en-US" sz="1600">
                <a:solidFill>
                  <a:srgbClr val="00B050"/>
                </a:solidFill>
              </a:rPr>
              <a:t>= 30 ft</a:t>
            </a:r>
          </a:p>
        </p:txBody>
      </p:sp>
      <p:cxnSp>
        <p:nvCxnSpPr>
          <p:cNvPr id="255" name="Straight Arrow Connector 254"/>
          <p:cNvCxnSpPr/>
          <p:nvPr/>
        </p:nvCxnSpPr>
        <p:spPr>
          <a:xfrm flipH="1">
            <a:off x="4560888" y="3605213"/>
            <a:ext cx="842962" cy="4762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8" name="TextBox 257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201589" y="3308973"/>
            <a:ext cx="462883" cy="307777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11" name="Flowchart: Data 9243"/>
          <p:cNvSpPr/>
          <p:nvPr/>
        </p:nvSpPr>
        <p:spPr>
          <a:xfrm>
            <a:off x="806450" y="2914650"/>
            <a:ext cx="847725" cy="552450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9077"/>
              <a:gd name="connsiteY0" fmla="*/ 10378 h 10378"/>
              <a:gd name="connsiteX1" fmla="*/ 2000 w 9077"/>
              <a:gd name="connsiteY1" fmla="*/ 378 h 10378"/>
              <a:gd name="connsiteX2" fmla="*/ 9077 w 9077"/>
              <a:gd name="connsiteY2" fmla="*/ 0 h 10378"/>
              <a:gd name="connsiteX3" fmla="*/ 8000 w 9077"/>
              <a:gd name="connsiteY3" fmla="*/ 10378 h 10378"/>
              <a:gd name="connsiteX4" fmla="*/ 0 w 9077"/>
              <a:gd name="connsiteY4" fmla="*/ 10378 h 10378"/>
              <a:gd name="connsiteX0" fmla="*/ 0 w 10000"/>
              <a:gd name="connsiteY0" fmla="*/ 10000 h 10012"/>
              <a:gd name="connsiteX1" fmla="*/ 76 w 10000"/>
              <a:gd name="connsiteY1" fmla="*/ 10012 h 10012"/>
              <a:gd name="connsiteX2" fmla="*/ 10000 w 10000"/>
              <a:gd name="connsiteY2" fmla="*/ 0 h 10012"/>
              <a:gd name="connsiteX3" fmla="*/ 8813 w 10000"/>
              <a:gd name="connsiteY3" fmla="*/ 10000 h 10012"/>
              <a:gd name="connsiteX4" fmla="*/ 0 w 10000"/>
              <a:gd name="connsiteY4" fmla="*/ 10000 h 10012"/>
              <a:gd name="connsiteX0" fmla="*/ 0 w 10031"/>
              <a:gd name="connsiteY0" fmla="*/ 6632 h 10012"/>
              <a:gd name="connsiteX1" fmla="*/ 107 w 10031"/>
              <a:gd name="connsiteY1" fmla="*/ 10012 h 10012"/>
              <a:gd name="connsiteX2" fmla="*/ 10031 w 10031"/>
              <a:gd name="connsiteY2" fmla="*/ 0 h 10012"/>
              <a:gd name="connsiteX3" fmla="*/ 8844 w 10031"/>
              <a:gd name="connsiteY3" fmla="*/ 10000 h 10012"/>
              <a:gd name="connsiteX4" fmla="*/ 0 w 10031"/>
              <a:gd name="connsiteY4" fmla="*/ 6632 h 10012"/>
              <a:gd name="connsiteX0" fmla="*/ 0 w 10031"/>
              <a:gd name="connsiteY0" fmla="*/ 6632 h 10604"/>
              <a:gd name="connsiteX1" fmla="*/ 1340 w 10031"/>
              <a:gd name="connsiteY1" fmla="*/ 10604 h 10604"/>
              <a:gd name="connsiteX2" fmla="*/ 10031 w 10031"/>
              <a:gd name="connsiteY2" fmla="*/ 0 h 10604"/>
              <a:gd name="connsiteX3" fmla="*/ 8844 w 10031"/>
              <a:gd name="connsiteY3" fmla="*/ 10000 h 10604"/>
              <a:gd name="connsiteX4" fmla="*/ 0 w 10031"/>
              <a:gd name="connsiteY4" fmla="*/ 6632 h 10604"/>
              <a:gd name="connsiteX0" fmla="*/ 1127 w 8692"/>
              <a:gd name="connsiteY0" fmla="*/ 11775 h 12005"/>
              <a:gd name="connsiteX1" fmla="*/ 1 w 8692"/>
              <a:gd name="connsiteY1" fmla="*/ 10604 h 12005"/>
              <a:gd name="connsiteX2" fmla="*/ 8692 w 8692"/>
              <a:gd name="connsiteY2" fmla="*/ 0 h 12005"/>
              <a:gd name="connsiteX3" fmla="*/ 7505 w 8692"/>
              <a:gd name="connsiteY3" fmla="*/ 10000 h 12005"/>
              <a:gd name="connsiteX4" fmla="*/ 1127 w 8692"/>
              <a:gd name="connsiteY4" fmla="*/ 11775 h 12005"/>
              <a:gd name="connsiteX0" fmla="*/ 2750 w 11453"/>
              <a:gd name="connsiteY0" fmla="*/ 9808 h 9982"/>
              <a:gd name="connsiteX1" fmla="*/ 0 w 11453"/>
              <a:gd name="connsiteY1" fmla="*/ 8492 h 9982"/>
              <a:gd name="connsiteX2" fmla="*/ 11453 w 11453"/>
              <a:gd name="connsiteY2" fmla="*/ 0 h 9982"/>
              <a:gd name="connsiteX3" fmla="*/ 10087 w 11453"/>
              <a:gd name="connsiteY3" fmla="*/ 8330 h 9982"/>
              <a:gd name="connsiteX4" fmla="*/ 2750 w 11453"/>
              <a:gd name="connsiteY4" fmla="*/ 9808 h 9982"/>
              <a:gd name="connsiteX0" fmla="*/ 1193 w 10000"/>
              <a:gd name="connsiteY0" fmla="*/ 8801 h 9042"/>
              <a:gd name="connsiteX1" fmla="*/ 0 w 10000"/>
              <a:gd name="connsiteY1" fmla="*/ 8507 h 9042"/>
              <a:gd name="connsiteX2" fmla="*/ 10000 w 10000"/>
              <a:gd name="connsiteY2" fmla="*/ 0 h 9042"/>
              <a:gd name="connsiteX3" fmla="*/ 8807 w 10000"/>
              <a:gd name="connsiteY3" fmla="*/ 8345 h 9042"/>
              <a:gd name="connsiteX4" fmla="*/ 1193 w 10000"/>
              <a:gd name="connsiteY4" fmla="*/ 8801 h 9042"/>
              <a:gd name="connsiteX0" fmla="*/ 1193 w 11005"/>
              <a:gd name="connsiteY0" fmla="*/ 9733 h 10000"/>
              <a:gd name="connsiteX1" fmla="*/ 0 w 11005"/>
              <a:gd name="connsiteY1" fmla="*/ 9408 h 10000"/>
              <a:gd name="connsiteX2" fmla="*/ 10000 w 11005"/>
              <a:gd name="connsiteY2" fmla="*/ 0 h 10000"/>
              <a:gd name="connsiteX3" fmla="*/ 11005 w 11005"/>
              <a:gd name="connsiteY3" fmla="*/ 241 h 10000"/>
              <a:gd name="connsiteX4" fmla="*/ 1193 w 11005"/>
              <a:gd name="connsiteY4" fmla="*/ 9733 h 10000"/>
              <a:gd name="connsiteX0" fmla="*/ 1197 w 11009"/>
              <a:gd name="connsiteY0" fmla="*/ 9733 h 9733"/>
              <a:gd name="connsiteX1" fmla="*/ 4 w 11009"/>
              <a:gd name="connsiteY1" fmla="*/ 9408 h 9733"/>
              <a:gd name="connsiteX2" fmla="*/ 10004 w 11009"/>
              <a:gd name="connsiteY2" fmla="*/ 0 h 9733"/>
              <a:gd name="connsiteX3" fmla="*/ 11009 w 11009"/>
              <a:gd name="connsiteY3" fmla="*/ 241 h 9733"/>
              <a:gd name="connsiteX4" fmla="*/ 1197 w 11009"/>
              <a:gd name="connsiteY4" fmla="*/ 9733 h 9733"/>
              <a:gd name="connsiteX0" fmla="*/ 1083 w 9996"/>
              <a:gd name="connsiteY0" fmla="*/ 10000 h 10000"/>
              <a:gd name="connsiteX1" fmla="*/ 0 w 9996"/>
              <a:gd name="connsiteY1" fmla="*/ 9666 h 10000"/>
              <a:gd name="connsiteX2" fmla="*/ 9083 w 9996"/>
              <a:gd name="connsiteY2" fmla="*/ 0 h 10000"/>
              <a:gd name="connsiteX3" fmla="*/ 9996 w 9996"/>
              <a:gd name="connsiteY3" fmla="*/ 248 h 10000"/>
              <a:gd name="connsiteX4" fmla="*/ 1083 w 9996"/>
              <a:gd name="connsiteY4" fmla="*/ 10000 h 10000"/>
              <a:gd name="connsiteX0" fmla="*/ 1027 w 9944"/>
              <a:gd name="connsiteY0" fmla="*/ 10000 h 10000"/>
              <a:gd name="connsiteX1" fmla="*/ 0 w 9944"/>
              <a:gd name="connsiteY1" fmla="*/ 9623 h 10000"/>
              <a:gd name="connsiteX2" fmla="*/ 9031 w 9944"/>
              <a:gd name="connsiteY2" fmla="*/ 0 h 10000"/>
              <a:gd name="connsiteX3" fmla="*/ 9944 w 9944"/>
              <a:gd name="connsiteY3" fmla="*/ 248 h 10000"/>
              <a:gd name="connsiteX4" fmla="*/ 1027 w 9944"/>
              <a:gd name="connsiteY4" fmla="*/ 10000 h 10000"/>
              <a:gd name="connsiteX0" fmla="*/ 976 w 10000"/>
              <a:gd name="connsiteY0" fmla="*/ 10000 h 10000"/>
              <a:gd name="connsiteX1" fmla="*/ 0 w 10000"/>
              <a:gd name="connsiteY1" fmla="*/ 9623 h 10000"/>
              <a:gd name="connsiteX2" fmla="*/ 9082 w 10000"/>
              <a:gd name="connsiteY2" fmla="*/ 0 h 10000"/>
              <a:gd name="connsiteX3" fmla="*/ 10000 w 10000"/>
              <a:gd name="connsiteY3" fmla="*/ 248 h 10000"/>
              <a:gd name="connsiteX4" fmla="*/ 976 w 10000"/>
              <a:gd name="connsiteY4" fmla="*/ 10000 h 10000"/>
              <a:gd name="connsiteX0" fmla="*/ 1004 w 10028"/>
              <a:gd name="connsiteY0" fmla="*/ 10000 h 10000"/>
              <a:gd name="connsiteX1" fmla="*/ 0 w 10028"/>
              <a:gd name="connsiteY1" fmla="*/ 9623 h 10000"/>
              <a:gd name="connsiteX2" fmla="*/ 9110 w 10028"/>
              <a:gd name="connsiteY2" fmla="*/ 0 h 10000"/>
              <a:gd name="connsiteX3" fmla="*/ 10028 w 10028"/>
              <a:gd name="connsiteY3" fmla="*/ 248 h 10000"/>
              <a:gd name="connsiteX4" fmla="*/ 1004 w 10028"/>
              <a:gd name="connsiteY4" fmla="*/ 10000 h 10000"/>
              <a:gd name="connsiteX0" fmla="*/ 1004 w 10028"/>
              <a:gd name="connsiteY0" fmla="*/ 10000 h 10000"/>
              <a:gd name="connsiteX1" fmla="*/ 0 w 10028"/>
              <a:gd name="connsiteY1" fmla="*/ 9623 h 10000"/>
              <a:gd name="connsiteX2" fmla="*/ 9110 w 10028"/>
              <a:gd name="connsiteY2" fmla="*/ 0 h 10000"/>
              <a:gd name="connsiteX3" fmla="*/ 10028 w 10028"/>
              <a:gd name="connsiteY3" fmla="*/ 248 h 10000"/>
              <a:gd name="connsiteX4" fmla="*/ 1004 w 10028"/>
              <a:gd name="connsiteY4" fmla="*/ 10000 h 10000"/>
              <a:gd name="connsiteX0" fmla="*/ 1032 w 10056"/>
              <a:gd name="connsiteY0" fmla="*/ 10000 h 10000"/>
              <a:gd name="connsiteX1" fmla="*/ 0 w 10056"/>
              <a:gd name="connsiteY1" fmla="*/ 9666 h 10000"/>
              <a:gd name="connsiteX2" fmla="*/ 9138 w 10056"/>
              <a:gd name="connsiteY2" fmla="*/ 0 h 10000"/>
              <a:gd name="connsiteX3" fmla="*/ 10056 w 10056"/>
              <a:gd name="connsiteY3" fmla="*/ 248 h 10000"/>
              <a:gd name="connsiteX4" fmla="*/ 1032 w 10056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56" h="10000">
                <a:moveTo>
                  <a:pt x="1032" y="10000"/>
                </a:moveTo>
                <a:cubicBezTo>
                  <a:pt x="74" y="9515"/>
                  <a:pt x="1070" y="9980"/>
                  <a:pt x="0" y="9666"/>
                </a:cubicBezTo>
                <a:lnTo>
                  <a:pt x="9138" y="0"/>
                </a:lnTo>
                <a:lnTo>
                  <a:pt x="10056" y="248"/>
                </a:lnTo>
                <a:lnTo>
                  <a:pt x="1032" y="10000"/>
                </a:lnTo>
                <a:close/>
              </a:path>
            </a:pathLst>
          </a:custGeom>
          <a:solidFill>
            <a:schemeClr val="bg1">
              <a:lumMod val="50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3" name="Flowchart: Data 9243"/>
          <p:cNvSpPr/>
          <p:nvPr/>
        </p:nvSpPr>
        <p:spPr>
          <a:xfrm>
            <a:off x="811213" y="3451225"/>
            <a:ext cx="87312" cy="1227138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9077"/>
              <a:gd name="connsiteY0" fmla="*/ 10378 h 10378"/>
              <a:gd name="connsiteX1" fmla="*/ 2000 w 9077"/>
              <a:gd name="connsiteY1" fmla="*/ 378 h 10378"/>
              <a:gd name="connsiteX2" fmla="*/ 9077 w 9077"/>
              <a:gd name="connsiteY2" fmla="*/ 0 h 10378"/>
              <a:gd name="connsiteX3" fmla="*/ 8000 w 9077"/>
              <a:gd name="connsiteY3" fmla="*/ 10378 h 10378"/>
              <a:gd name="connsiteX4" fmla="*/ 0 w 9077"/>
              <a:gd name="connsiteY4" fmla="*/ 10378 h 10378"/>
              <a:gd name="connsiteX0" fmla="*/ 0 w 10000"/>
              <a:gd name="connsiteY0" fmla="*/ 10000 h 10012"/>
              <a:gd name="connsiteX1" fmla="*/ 76 w 10000"/>
              <a:gd name="connsiteY1" fmla="*/ 10012 h 10012"/>
              <a:gd name="connsiteX2" fmla="*/ 10000 w 10000"/>
              <a:gd name="connsiteY2" fmla="*/ 0 h 10012"/>
              <a:gd name="connsiteX3" fmla="*/ 8813 w 10000"/>
              <a:gd name="connsiteY3" fmla="*/ 10000 h 10012"/>
              <a:gd name="connsiteX4" fmla="*/ 0 w 10000"/>
              <a:gd name="connsiteY4" fmla="*/ 10000 h 10012"/>
              <a:gd name="connsiteX0" fmla="*/ 0 w 10031"/>
              <a:gd name="connsiteY0" fmla="*/ 6632 h 10012"/>
              <a:gd name="connsiteX1" fmla="*/ 107 w 10031"/>
              <a:gd name="connsiteY1" fmla="*/ 10012 h 10012"/>
              <a:gd name="connsiteX2" fmla="*/ 10031 w 10031"/>
              <a:gd name="connsiteY2" fmla="*/ 0 h 10012"/>
              <a:gd name="connsiteX3" fmla="*/ 8844 w 10031"/>
              <a:gd name="connsiteY3" fmla="*/ 10000 h 10012"/>
              <a:gd name="connsiteX4" fmla="*/ 0 w 10031"/>
              <a:gd name="connsiteY4" fmla="*/ 6632 h 10012"/>
              <a:gd name="connsiteX0" fmla="*/ 0 w 10031"/>
              <a:gd name="connsiteY0" fmla="*/ 6632 h 10604"/>
              <a:gd name="connsiteX1" fmla="*/ 1340 w 10031"/>
              <a:gd name="connsiteY1" fmla="*/ 10604 h 10604"/>
              <a:gd name="connsiteX2" fmla="*/ 10031 w 10031"/>
              <a:gd name="connsiteY2" fmla="*/ 0 h 10604"/>
              <a:gd name="connsiteX3" fmla="*/ 8844 w 10031"/>
              <a:gd name="connsiteY3" fmla="*/ 10000 h 10604"/>
              <a:gd name="connsiteX4" fmla="*/ 0 w 10031"/>
              <a:gd name="connsiteY4" fmla="*/ 6632 h 10604"/>
              <a:gd name="connsiteX0" fmla="*/ 1127 w 8692"/>
              <a:gd name="connsiteY0" fmla="*/ 11775 h 12005"/>
              <a:gd name="connsiteX1" fmla="*/ 1 w 8692"/>
              <a:gd name="connsiteY1" fmla="*/ 10604 h 12005"/>
              <a:gd name="connsiteX2" fmla="*/ 8692 w 8692"/>
              <a:gd name="connsiteY2" fmla="*/ 0 h 12005"/>
              <a:gd name="connsiteX3" fmla="*/ 7505 w 8692"/>
              <a:gd name="connsiteY3" fmla="*/ 10000 h 12005"/>
              <a:gd name="connsiteX4" fmla="*/ 1127 w 8692"/>
              <a:gd name="connsiteY4" fmla="*/ 11775 h 12005"/>
              <a:gd name="connsiteX0" fmla="*/ 2750 w 11453"/>
              <a:gd name="connsiteY0" fmla="*/ 9808 h 9982"/>
              <a:gd name="connsiteX1" fmla="*/ 0 w 11453"/>
              <a:gd name="connsiteY1" fmla="*/ 8492 h 9982"/>
              <a:gd name="connsiteX2" fmla="*/ 11453 w 11453"/>
              <a:gd name="connsiteY2" fmla="*/ 0 h 9982"/>
              <a:gd name="connsiteX3" fmla="*/ 10087 w 11453"/>
              <a:gd name="connsiteY3" fmla="*/ 8330 h 9982"/>
              <a:gd name="connsiteX4" fmla="*/ 2750 w 11453"/>
              <a:gd name="connsiteY4" fmla="*/ 9808 h 9982"/>
              <a:gd name="connsiteX0" fmla="*/ 1193 w 10000"/>
              <a:gd name="connsiteY0" fmla="*/ 8801 h 9042"/>
              <a:gd name="connsiteX1" fmla="*/ 0 w 10000"/>
              <a:gd name="connsiteY1" fmla="*/ 8507 h 9042"/>
              <a:gd name="connsiteX2" fmla="*/ 10000 w 10000"/>
              <a:gd name="connsiteY2" fmla="*/ 0 h 9042"/>
              <a:gd name="connsiteX3" fmla="*/ 8807 w 10000"/>
              <a:gd name="connsiteY3" fmla="*/ 8345 h 9042"/>
              <a:gd name="connsiteX4" fmla="*/ 1193 w 10000"/>
              <a:gd name="connsiteY4" fmla="*/ 8801 h 9042"/>
              <a:gd name="connsiteX0" fmla="*/ 1193 w 11005"/>
              <a:gd name="connsiteY0" fmla="*/ 9733 h 10000"/>
              <a:gd name="connsiteX1" fmla="*/ 0 w 11005"/>
              <a:gd name="connsiteY1" fmla="*/ 9408 h 10000"/>
              <a:gd name="connsiteX2" fmla="*/ 10000 w 11005"/>
              <a:gd name="connsiteY2" fmla="*/ 0 h 10000"/>
              <a:gd name="connsiteX3" fmla="*/ 11005 w 11005"/>
              <a:gd name="connsiteY3" fmla="*/ 241 h 10000"/>
              <a:gd name="connsiteX4" fmla="*/ 1193 w 11005"/>
              <a:gd name="connsiteY4" fmla="*/ 9733 h 10000"/>
              <a:gd name="connsiteX0" fmla="*/ 1197 w 11009"/>
              <a:gd name="connsiteY0" fmla="*/ 9733 h 9733"/>
              <a:gd name="connsiteX1" fmla="*/ 4 w 11009"/>
              <a:gd name="connsiteY1" fmla="*/ 9408 h 9733"/>
              <a:gd name="connsiteX2" fmla="*/ 10004 w 11009"/>
              <a:gd name="connsiteY2" fmla="*/ 0 h 9733"/>
              <a:gd name="connsiteX3" fmla="*/ 11009 w 11009"/>
              <a:gd name="connsiteY3" fmla="*/ 241 h 9733"/>
              <a:gd name="connsiteX4" fmla="*/ 1197 w 11009"/>
              <a:gd name="connsiteY4" fmla="*/ 9733 h 9733"/>
              <a:gd name="connsiteX0" fmla="*/ 1083 w 9996"/>
              <a:gd name="connsiteY0" fmla="*/ 10000 h 10000"/>
              <a:gd name="connsiteX1" fmla="*/ 0 w 9996"/>
              <a:gd name="connsiteY1" fmla="*/ 9666 h 10000"/>
              <a:gd name="connsiteX2" fmla="*/ 9083 w 9996"/>
              <a:gd name="connsiteY2" fmla="*/ 0 h 10000"/>
              <a:gd name="connsiteX3" fmla="*/ 9996 w 9996"/>
              <a:gd name="connsiteY3" fmla="*/ 248 h 10000"/>
              <a:gd name="connsiteX4" fmla="*/ 1083 w 9996"/>
              <a:gd name="connsiteY4" fmla="*/ 10000 h 10000"/>
              <a:gd name="connsiteX0" fmla="*/ 1027 w 9944"/>
              <a:gd name="connsiteY0" fmla="*/ 10000 h 10000"/>
              <a:gd name="connsiteX1" fmla="*/ 0 w 9944"/>
              <a:gd name="connsiteY1" fmla="*/ 9623 h 10000"/>
              <a:gd name="connsiteX2" fmla="*/ 9031 w 9944"/>
              <a:gd name="connsiteY2" fmla="*/ 0 h 10000"/>
              <a:gd name="connsiteX3" fmla="*/ 9944 w 9944"/>
              <a:gd name="connsiteY3" fmla="*/ 248 h 10000"/>
              <a:gd name="connsiteX4" fmla="*/ 1027 w 9944"/>
              <a:gd name="connsiteY4" fmla="*/ 10000 h 10000"/>
              <a:gd name="connsiteX0" fmla="*/ 976 w 10000"/>
              <a:gd name="connsiteY0" fmla="*/ 10000 h 10000"/>
              <a:gd name="connsiteX1" fmla="*/ 0 w 10000"/>
              <a:gd name="connsiteY1" fmla="*/ 9623 h 10000"/>
              <a:gd name="connsiteX2" fmla="*/ 9082 w 10000"/>
              <a:gd name="connsiteY2" fmla="*/ 0 h 10000"/>
              <a:gd name="connsiteX3" fmla="*/ 10000 w 10000"/>
              <a:gd name="connsiteY3" fmla="*/ 248 h 10000"/>
              <a:gd name="connsiteX4" fmla="*/ 976 w 10000"/>
              <a:gd name="connsiteY4" fmla="*/ 10000 h 10000"/>
              <a:gd name="connsiteX0" fmla="*/ 1004 w 10028"/>
              <a:gd name="connsiteY0" fmla="*/ 10000 h 10000"/>
              <a:gd name="connsiteX1" fmla="*/ 0 w 10028"/>
              <a:gd name="connsiteY1" fmla="*/ 9623 h 10000"/>
              <a:gd name="connsiteX2" fmla="*/ 9110 w 10028"/>
              <a:gd name="connsiteY2" fmla="*/ 0 h 10000"/>
              <a:gd name="connsiteX3" fmla="*/ 10028 w 10028"/>
              <a:gd name="connsiteY3" fmla="*/ 248 h 10000"/>
              <a:gd name="connsiteX4" fmla="*/ 1004 w 10028"/>
              <a:gd name="connsiteY4" fmla="*/ 10000 h 10000"/>
              <a:gd name="connsiteX0" fmla="*/ 1004 w 10028"/>
              <a:gd name="connsiteY0" fmla="*/ 10000 h 10000"/>
              <a:gd name="connsiteX1" fmla="*/ 0 w 10028"/>
              <a:gd name="connsiteY1" fmla="*/ 9623 h 10000"/>
              <a:gd name="connsiteX2" fmla="*/ 9110 w 10028"/>
              <a:gd name="connsiteY2" fmla="*/ 0 h 10000"/>
              <a:gd name="connsiteX3" fmla="*/ 10028 w 10028"/>
              <a:gd name="connsiteY3" fmla="*/ 248 h 10000"/>
              <a:gd name="connsiteX4" fmla="*/ 1004 w 10028"/>
              <a:gd name="connsiteY4" fmla="*/ 10000 h 10000"/>
              <a:gd name="connsiteX0" fmla="*/ 1032 w 10056"/>
              <a:gd name="connsiteY0" fmla="*/ 10000 h 10000"/>
              <a:gd name="connsiteX1" fmla="*/ 0 w 10056"/>
              <a:gd name="connsiteY1" fmla="*/ 9666 h 10000"/>
              <a:gd name="connsiteX2" fmla="*/ 9138 w 10056"/>
              <a:gd name="connsiteY2" fmla="*/ 0 h 10000"/>
              <a:gd name="connsiteX3" fmla="*/ 10056 w 10056"/>
              <a:gd name="connsiteY3" fmla="*/ 248 h 10000"/>
              <a:gd name="connsiteX4" fmla="*/ 1032 w 10056"/>
              <a:gd name="connsiteY4" fmla="*/ 10000 h 10000"/>
              <a:gd name="connsiteX0" fmla="*/ 10171 w 10171"/>
              <a:gd name="connsiteY0" fmla="*/ 22256 h 22256"/>
              <a:gd name="connsiteX1" fmla="*/ 0 w 10171"/>
              <a:gd name="connsiteY1" fmla="*/ 9666 h 22256"/>
              <a:gd name="connsiteX2" fmla="*/ 9138 w 10171"/>
              <a:gd name="connsiteY2" fmla="*/ 0 h 22256"/>
              <a:gd name="connsiteX3" fmla="*/ 10056 w 10171"/>
              <a:gd name="connsiteY3" fmla="*/ 248 h 22256"/>
              <a:gd name="connsiteX4" fmla="*/ 10171 w 10171"/>
              <a:gd name="connsiteY4" fmla="*/ 22256 h 22256"/>
              <a:gd name="connsiteX0" fmla="*/ 1060 w 1060"/>
              <a:gd name="connsiteY0" fmla="*/ 22256 h 22256"/>
              <a:gd name="connsiteX1" fmla="*/ 0 w 1060"/>
              <a:gd name="connsiteY1" fmla="*/ 21965 h 22256"/>
              <a:gd name="connsiteX2" fmla="*/ 27 w 1060"/>
              <a:gd name="connsiteY2" fmla="*/ 0 h 22256"/>
              <a:gd name="connsiteX3" fmla="*/ 945 w 1060"/>
              <a:gd name="connsiteY3" fmla="*/ 248 h 22256"/>
              <a:gd name="connsiteX4" fmla="*/ 1060 w 1060"/>
              <a:gd name="connsiteY4" fmla="*/ 22256 h 22256"/>
              <a:gd name="connsiteX0" fmla="*/ 33222 w 33222"/>
              <a:gd name="connsiteY0" fmla="*/ 10000 h 10074"/>
              <a:gd name="connsiteX1" fmla="*/ 0 w 33222"/>
              <a:gd name="connsiteY1" fmla="*/ 10044 h 10074"/>
              <a:gd name="connsiteX2" fmla="*/ 23477 w 33222"/>
              <a:gd name="connsiteY2" fmla="*/ 0 h 10074"/>
              <a:gd name="connsiteX3" fmla="*/ 32137 w 33222"/>
              <a:gd name="connsiteY3" fmla="*/ 111 h 10074"/>
              <a:gd name="connsiteX4" fmla="*/ 33222 w 33222"/>
              <a:gd name="connsiteY4" fmla="*/ 10000 h 10074"/>
              <a:gd name="connsiteX0" fmla="*/ 33222 w 33222"/>
              <a:gd name="connsiteY0" fmla="*/ 10000 h 10044"/>
              <a:gd name="connsiteX1" fmla="*/ 0 w 33222"/>
              <a:gd name="connsiteY1" fmla="*/ 10044 h 10044"/>
              <a:gd name="connsiteX2" fmla="*/ 23477 w 33222"/>
              <a:gd name="connsiteY2" fmla="*/ 0 h 10044"/>
              <a:gd name="connsiteX3" fmla="*/ 32137 w 33222"/>
              <a:gd name="connsiteY3" fmla="*/ 111 h 10044"/>
              <a:gd name="connsiteX4" fmla="*/ 33222 w 33222"/>
              <a:gd name="connsiteY4" fmla="*/ 10000 h 10044"/>
              <a:gd name="connsiteX0" fmla="*/ 33222 w 33222"/>
              <a:gd name="connsiteY0" fmla="*/ 10000 h 10044"/>
              <a:gd name="connsiteX1" fmla="*/ 0 w 33222"/>
              <a:gd name="connsiteY1" fmla="*/ 10044 h 10044"/>
              <a:gd name="connsiteX2" fmla="*/ 23477 w 33222"/>
              <a:gd name="connsiteY2" fmla="*/ 0 h 10044"/>
              <a:gd name="connsiteX3" fmla="*/ 32137 w 33222"/>
              <a:gd name="connsiteY3" fmla="*/ 111 h 10044"/>
              <a:gd name="connsiteX4" fmla="*/ 33222 w 33222"/>
              <a:gd name="connsiteY4" fmla="*/ 10000 h 10044"/>
              <a:gd name="connsiteX0" fmla="*/ 9769 w 9769"/>
              <a:gd name="connsiteY0" fmla="*/ 10000 h 10000"/>
              <a:gd name="connsiteX1" fmla="*/ 36 w 9769"/>
              <a:gd name="connsiteY1" fmla="*/ 9928 h 10000"/>
              <a:gd name="connsiteX2" fmla="*/ 24 w 9769"/>
              <a:gd name="connsiteY2" fmla="*/ 0 h 10000"/>
              <a:gd name="connsiteX3" fmla="*/ 8684 w 9769"/>
              <a:gd name="connsiteY3" fmla="*/ 111 h 10000"/>
              <a:gd name="connsiteX4" fmla="*/ 9769 w 9769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69" h="10000">
                <a:moveTo>
                  <a:pt x="9769" y="10000"/>
                </a:moveTo>
                <a:lnTo>
                  <a:pt x="36" y="9928"/>
                </a:lnTo>
                <a:cubicBezTo>
                  <a:pt x="121" y="6638"/>
                  <a:pt x="-61" y="3290"/>
                  <a:pt x="24" y="0"/>
                </a:cubicBezTo>
                <a:lnTo>
                  <a:pt x="8684" y="111"/>
                </a:lnTo>
                <a:cubicBezTo>
                  <a:pt x="9043" y="3408"/>
                  <a:pt x="9411" y="6704"/>
                  <a:pt x="9769" y="10000"/>
                </a:cubicBezTo>
                <a:close/>
              </a:path>
            </a:pathLst>
          </a:custGeom>
          <a:solidFill>
            <a:schemeClr val="bg1">
              <a:lumMod val="50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52425"/>
            <a:ext cx="8524875" cy="599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8" y="1509713"/>
            <a:ext cx="5000625" cy="383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4994" name="Object 2"/>
          <p:cNvGraphicFramePr>
            <a:graphicFrameLocks noChangeAspect="1"/>
          </p:cNvGraphicFramePr>
          <p:nvPr/>
        </p:nvGraphicFramePr>
        <p:xfrm>
          <a:off x="1066800" y="2667000"/>
          <a:ext cx="2895600" cy="1882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11" name="Image" r:id="rId3" imgW="4939683" imgH="3212698" progId="Photoshop.Image.6">
                  <p:embed/>
                </p:oleObj>
              </mc:Choice>
              <mc:Fallback>
                <p:oleObj name="Image" r:id="rId3" imgW="4939683" imgH="3212698" progId="Photoshop.Image.6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2667000"/>
                        <a:ext cx="2895600" cy="1882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4995" name="Object 3"/>
          <p:cNvGraphicFramePr>
            <a:graphicFrameLocks noChangeAspect="1"/>
          </p:cNvGraphicFramePr>
          <p:nvPr/>
        </p:nvGraphicFramePr>
        <p:xfrm>
          <a:off x="533400" y="457200"/>
          <a:ext cx="3079750" cy="2027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12" name="Image" r:id="rId5" imgW="4939683" imgH="3250794" progId="Photoshop.Image.6">
                  <p:embed/>
                </p:oleObj>
              </mc:Choice>
              <mc:Fallback>
                <p:oleObj name="Image" r:id="rId5" imgW="4939683" imgH="3250794" progId="Photoshop.Image.6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457200"/>
                        <a:ext cx="3079750" cy="2027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4996" name="Object 5"/>
          <p:cNvGraphicFramePr>
            <a:graphicFrameLocks noChangeAspect="1"/>
          </p:cNvGraphicFramePr>
          <p:nvPr/>
        </p:nvGraphicFramePr>
        <p:xfrm>
          <a:off x="5334000" y="381000"/>
          <a:ext cx="3244850" cy="2141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13" name="Image" r:id="rId7" imgW="4965079" imgH="3276190" progId="Photoshop.Image.6">
                  <p:embed/>
                </p:oleObj>
              </mc:Choice>
              <mc:Fallback>
                <p:oleObj name="Image" r:id="rId7" imgW="4965079" imgH="3276190" progId="Photoshop.Image.6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0" y="381000"/>
                        <a:ext cx="3244850" cy="2141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4997" name="Object 6"/>
          <p:cNvGraphicFramePr>
            <a:graphicFrameLocks noChangeAspect="1"/>
          </p:cNvGraphicFramePr>
          <p:nvPr/>
        </p:nvGraphicFramePr>
        <p:xfrm>
          <a:off x="1066800" y="4876800"/>
          <a:ext cx="2533650" cy="173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14" name="Image" r:id="rId9" imgW="4000000" imgH="2742857" progId="Photoshop.Image.6">
                  <p:embed/>
                </p:oleObj>
              </mc:Choice>
              <mc:Fallback>
                <p:oleObj name="Image" r:id="rId9" imgW="4000000" imgH="2742857" progId="Photoshop.Image.6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4876800"/>
                        <a:ext cx="2533650" cy="1736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4998" name="Object 7"/>
          <p:cNvGraphicFramePr>
            <a:graphicFrameLocks noChangeAspect="1"/>
          </p:cNvGraphicFramePr>
          <p:nvPr/>
        </p:nvGraphicFramePr>
        <p:xfrm>
          <a:off x="5410200" y="4495800"/>
          <a:ext cx="3035300" cy="2001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15" name="Image" r:id="rId11" imgW="4850794" imgH="3200000" progId="Photoshop.Image.6">
                  <p:embed/>
                </p:oleObj>
              </mc:Choice>
              <mc:Fallback>
                <p:oleObj name="Image" r:id="rId11" imgW="4850794" imgH="3200000" progId="Photoshop.Image.6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0200" y="4495800"/>
                        <a:ext cx="3035300" cy="2001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4999" name="Picture 8" descr="rsoil[1]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667000"/>
            <a:ext cx="4067175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000" name="Text Box 4"/>
          <p:cNvSpPr txBox="1">
            <a:spLocks noChangeArrowheads="1"/>
          </p:cNvSpPr>
          <p:nvPr/>
        </p:nvSpPr>
        <p:spPr bwMode="auto">
          <a:xfrm>
            <a:off x="7475538" y="6511925"/>
            <a:ext cx="1425575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 i="1"/>
              <a:t>Kamal Tawfiq, Ph.D., P.E.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car-one09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238" y="1143000"/>
            <a:ext cx="686752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19" name="Text Box 3"/>
          <p:cNvSpPr txBox="1">
            <a:spLocks noChangeArrowheads="1"/>
          </p:cNvSpPr>
          <p:nvPr/>
        </p:nvSpPr>
        <p:spPr bwMode="auto">
          <a:xfrm>
            <a:off x="10499725" y="1936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86020" name="Text Box 4"/>
          <p:cNvSpPr txBox="1">
            <a:spLocks noChangeArrowheads="1"/>
          </p:cNvSpPr>
          <p:nvPr/>
        </p:nvSpPr>
        <p:spPr bwMode="auto">
          <a:xfrm>
            <a:off x="7475538" y="6511925"/>
            <a:ext cx="1425575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 i="1"/>
              <a:t>Kamal Tawfiq, Ph.D., P.E.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car-one08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238" y="1143000"/>
            <a:ext cx="686752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3" name="Text Box 4"/>
          <p:cNvSpPr txBox="1">
            <a:spLocks noChangeArrowheads="1"/>
          </p:cNvSpPr>
          <p:nvPr/>
        </p:nvSpPr>
        <p:spPr bwMode="auto">
          <a:xfrm>
            <a:off x="7475538" y="6511925"/>
            <a:ext cx="1425575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 i="1"/>
              <a:t>Kamal Tawfiq, Ph.D., P.E.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car-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147763"/>
            <a:ext cx="6858000" cy="456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7" name="Picture 3" descr="car-one07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300163"/>
            <a:ext cx="6858000" cy="456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8" name="Text Box 4"/>
          <p:cNvSpPr txBox="1">
            <a:spLocks noChangeArrowheads="1"/>
          </p:cNvSpPr>
          <p:nvPr/>
        </p:nvSpPr>
        <p:spPr bwMode="auto">
          <a:xfrm>
            <a:off x="7475538" y="6511925"/>
            <a:ext cx="1425575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 i="1"/>
              <a:t>Kamal Tawfiq, Ph.D., P.E.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MSEWall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752600"/>
            <a:ext cx="2908300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1" name="Picture 3" descr="MSEWall1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3" y="4183063"/>
            <a:ext cx="2916237" cy="218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2" name="TextBox 6"/>
          <p:cNvSpPr txBox="1">
            <a:spLocks noChangeArrowheads="1"/>
          </p:cNvSpPr>
          <p:nvPr/>
        </p:nvSpPr>
        <p:spPr bwMode="auto">
          <a:xfrm>
            <a:off x="457200" y="4495800"/>
            <a:ext cx="16351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FF00"/>
                </a:solidFill>
              </a:rPr>
              <a:t>H = 30 ft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FF00"/>
                </a:solidFill>
                <a:latin typeface="Symbol" panose="05050102010706020507" pitchFamily="18" charset="2"/>
              </a:rPr>
              <a:t>f</a:t>
            </a:r>
            <a:r>
              <a:rPr lang="en-US" altLang="en-US" sz="2400">
                <a:solidFill>
                  <a:srgbClr val="FFFF00"/>
                </a:solidFill>
              </a:rPr>
              <a:t> = 30o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FF00"/>
                </a:solidFill>
                <a:latin typeface="Symbol" panose="05050102010706020507" pitchFamily="18" charset="2"/>
              </a:rPr>
              <a:t>g</a:t>
            </a:r>
            <a:r>
              <a:rPr lang="en-US" altLang="en-US" sz="2400">
                <a:solidFill>
                  <a:srgbClr val="FFFF00"/>
                </a:solidFill>
              </a:rPr>
              <a:t> = 110 pcf 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0" t="6448" r="2850" b="8351"/>
          <a:stretch>
            <a:fillRect/>
          </a:stretch>
        </p:blipFill>
        <p:spPr bwMode="auto">
          <a:xfrm>
            <a:off x="254000" y="2514600"/>
            <a:ext cx="39624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9" t="5190" r="8664"/>
          <a:stretch>
            <a:fillRect/>
          </a:stretch>
        </p:blipFill>
        <p:spPr bwMode="auto">
          <a:xfrm>
            <a:off x="4495800" y="1793875"/>
            <a:ext cx="4419600" cy="387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6" name="TextBox 3"/>
          <p:cNvSpPr txBox="1">
            <a:spLocks noChangeArrowheads="1"/>
          </p:cNvSpPr>
          <p:nvPr/>
        </p:nvSpPr>
        <p:spPr bwMode="auto">
          <a:xfrm>
            <a:off x="195263" y="954088"/>
            <a:ext cx="46561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Mechanical Stabilized Earth (MSE).</a:t>
            </a:r>
          </a:p>
        </p:txBody>
      </p:sp>
      <p:sp>
        <p:nvSpPr>
          <p:cNvPr id="90117" name="TextBox 4"/>
          <p:cNvSpPr txBox="1">
            <a:spLocks noChangeArrowheads="1"/>
          </p:cNvSpPr>
          <p:nvPr/>
        </p:nvSpPr>
        <p:spPr bwMode="auto">
          <a:xfrm>
            <a:off x="228600" y="112713"/>
            <a:ext cx="46228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/>
              <a:t>Abutments and Retaining Structures</a:t>
            </a:r>
            <a:endParaRPr lang="en-US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463" y="1927225"/>
            <a:ext cx="6180137" cy="467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39" name="TextBox 2"/>
          <p:cNvSpPr txBox="1">
            <a:spLocks noChangeArrowheads="1"/>
          </p:cNvSpPr>
          <p:nvPr/>
        </p:nvSpPr>
        <p:spPr bwMode="auto">
          <a:xfrm>
            <a:off x="152400" y="304800"/>
            <a:ext cx="1581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MSE Walls</a:t>
            </a:r>
          </a:p>
        </p:txBody>
      </p:sp>
      <p:sp>
        <p:nvSpPr>
          <p:cNvPr id="91140" name="TextBox 3"/>
          <p:cNvSpPr txBox="1">
            <a:spLocks noChangeArrowheads="1"/>
          </p:cNvSpPr>
          <p:nvPr/>
        </p:nvSpPr>
        <p:spPr bwMode="auto">
          <a:xfrm>
            <a:off x="0" y="1452563"/>
            <a:ext cx="75803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MSE Wall with Horizontal Backslope and Traffic Surcharge</a:t>
            </a:r>
          </a:p>
        </p:txBody>
      </p:sp>
      <p:sp>
        <p:nvSpPr>
          <p:cNvPr id="91141" name="TextBox 4"/>
          <p:cNvSpPr txBox="1">
            <a:spLocks noChangeArrowheads="1"/>
          </p:cNvSpPr>
          <p:nvPr/>
        </p:nvSpPr>
        <p:spPr bwMode="auto">
          <a:xfrm>
            <a:off x="139700" y="774700"/>
            <a:ext cx="7239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The loading and earth pressure diagram for an MSE wall shall be developed in accordance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with </a:t>
            </a:r>
            <a:r>
              <a:rPr lang="en-US" altLang="en-US" sz="1200" b="1"/>
              <a:t>LRFD [11.11.2]</a:t>
            </a:r>
            <a:endParaRPr lang="en-US" altLang="en-US" sz="1200"/>
          </a:p>
        </p:txBody>
      </p:sp>
      <p:sp>
        <p:nvSpPr>
          <p:cNvPr id="91142" name="TextBox 5"/>
          <p:cNvSpPr txBox="1">
            <a:spLocks noChangeArrowheads="1"/>
          </p:cNvSpPr>
          <p:nvPr/>
        </p:nvSpPr>
        <p:spPr bwMode="auto">
          <a:xfrm>
            <a:off x="152400" y="1927225"/>
            <a:ext cx="587375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Figure 14.4-2 shows a procedure to estimate the earth pressure. The active earth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pressure for horizontal backslope is computed using a simplified version of Coulomb theory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tan2 (45 / 2)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 i="1"/>
              <a:t>K a </a:t>
            </a:r>
            <a:r>
              <a:rPr lang="en-US" altLang="en-US" sz="1200"/>
              <a:t>= −</a:t>
            </a:r>
            <a:r>
              <a:rPr lang="el-GR" altLang="en-US" sz="1200"/>
              <a:t>φ </a:t>
            </a:r>
            <a:r>
              <a:rPr lang="en-US" altLang="en-US" sz="1200" i="1"/>
              <a:t>f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Where: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Ka = Coefficient of active earth pressure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φf = Angle of internal friction of retained earth</a:t>
            </a:r>
          </a:p>
        </p:txBody>
      </p:sp>
      <p:sp>
        <p:nvSpPr>
          <p:cNvPr id="91143" name="TextBox 6"/>
          <p:cNvSpPr txBox="1">
            <a:spLocks noChangeArrowheads="1"/>
          </p:cNvSpPr>
          <p:nvPr/>
        </p:nvSpPr>
        <p:spPr bwMode="auto">
          <a:xfrm>
            <a:off x="381000" y="6327775"/>
            <a:ext cx="48466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MSE Walls Earth Pressure for Horizontal Backslope with Traffic Surcharge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LRFD Figure 11.10.5.2-1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1000"/>
            <a:ext cx="6194425" cy="545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9625" y="-85725"/>
            <a:ext cx="10763250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4"/>
          <p:cNvSpPr txBox="1">
            <a:spLocks noChangeArrowheads="1"/>
          </p:cNvSpPr>
          <p:nvPr/>
        </p:nvSpPr>
        <p:spPr bwMode="auto">
          <a:xfrm>
            <a:off x="2133600" y="5715000"/>
            <a:ext cx="4895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u="sng"/>
              <a:t>Mechanically Stabilized Earth Wall (MSE Wall)</a:t>
            </a:r>
          </a:p>
        </p:txBody>
      </p:sp>
      <p:pic>
        <p:nvPicPr>
          <p:cNvPr id="11267" name="Picture 5" descr="0913_0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219200"/>
            <a:ext cx="5410200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057400"/>
            <a:ext cx="7616825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1" name="TextBox 2"/>
          <p:cNvSpPr txBox="1">
            <a:spLocks noChangeArrowheads="1"/>
          </p:cNvSpPr>
          <p:nvPr/>
        </p:nvSpPr>
        <p:spPr bwMode="auto">
          <a:xfrm>
            <a:off x="381000" y="304800"/>
            <a:ext cx="8458200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MSE Wall with Sloping Surcharge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The active earth pressure coefficient Ka is computed using Coulomb’s equation. The force 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the rear of the reinforced soil mass (Ft) and the resulting horizontal (Fh) and vertical (Fv)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forces are determined from the following equations: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FT = 1/2 </a:t>
            </a:r>
            <a:r>
              <a:rPr lang="el-GR" altLang="en-US" sz="1200"/>
              <a:t>γ</a:t>
            </a:r>
            <a:r>
              <a:rPr lang="en-US" altLang="en-US" sz="1200"/>
              <a:t>fh2Kaf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Fh </a:t>
            </a:r>
            <a:r>
              <a:rPr lang="en-US" altLang="en-US" sz="1200" i="1"/>
              <a:t>= </a:t>
            </a:r>
            <a:r>
              <a:rPr lang="en-US" altLang="en-US" sz="1200"/>
              <a:t>Ft cos </a:t>
            </a:r>
            <a:r>
              <a:rPr lang="el-GR" altLang="en-US" sz="1200"/>
              <a:t>β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Fv = Ft sin </a:t>
            </a:r>
            <a:r>
              <a:rPr lang="el-GR" altLang="en-US" sz="1200"/>
              <a:t>β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Where: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γf = Unit weight of retained fill material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β = Slope angle of backfill behind wall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δ = Angle of friction between retained backfill and reinforced backfill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h = See Figure 14.4-3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Kaf = Use Coulomb’s equation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2625" y="-1476375"/>
            <a:ext cx="10509250" cy="981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33400"/>
            <a:ext cx="5991225" cy="530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59" name="TextBox 2"/>
          <p:cNvSpPr txBox="1">
            <a:spLocks noChangeArrowheads="1"/>
          </p:cNvSpPr>
          <p:nvPr/>
        </p:nvSpPr>
        <p:spPr bwMode="auto">
          <a:xfrm>
            <a:off x="990600" y="6027738"/>
            <a:ext cx="78359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Variation of the Coefficient of Lateral Stress Ratio with Depth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(Source </a:t>
            </a:r>
            <a:r>
              <a:rPr lang="en-US" altLang="en-US" sz="2400" i="1"/>
              <a:t>AASHTO LRFD Figure 11.10.6.2.1-3</a:t>
            </a:r>
            <a:r>
              <a:rPr lang="en-US" altLang="en-US" sz="240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2225" y="-2636838"/>
            <a:ext cx="11728450" cy="12131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28600"/>
            <a:ext cx="3122613" cy="320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930275"/>
            <a:ext cx="8478838" cy="596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1" name="TextBox 2"/>
          <p:cNvSpPr txBox="1">
            <a:spLocks noChangeArrowheads="1"/>
          </p:cNvSpPr>
          <p:nvPr/>
        </p:nvSpPr>
        <p:spPr bwMode="auto">
          <a:xfrm>
            <a:off x="381000" y="381000"/>
            <a:ext cx="59499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Modular Block Gravity Wall with Sloping Surcharge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When designing a “Modular Block Gravity Wall” without setback and with level backfill, the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active earth pressure coefficient may be determined using Rankine theory from the following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formula.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tan2 (45 / 2)</a:t>
            </a:r>
          </a:p>
        </p:txBody>
      </p:sp>
      <p:pic>
        <p:nvPicPr>
          <p:cNvPr id="99332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990600"/>
            <a:ext cx="238601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3" name="TextBox 4"/>
          <p:cNvSpPr txBox="1">
            <a:spLocks noChangeArrowheads="1"/>
          </p:cNvSpPr>
          <p:nvPr/>
        </p:nvSpPr>
        <p:spPr bwMode="auto">
          <a:xfrm>
            <a:off x="457200" y="1828800"/>
            <a:ext cx="60436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When designing a "Modular Block Gravity Wall" with setback, the active earth pressure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coefficient Ka shall be determined from the following Coulomb formula. The interface friction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angle between the blocks and soil behind the blocks is assumed to be zero.</a:t>
            </a:r>
          </a:p>
        </p:txBody>
      </p:sp>
      <p:pic>
        <p:nvPicPr>
          <p:cNvPr id="99334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8" y="2608263"/>
            <a:ext cx="2774950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5" name="TextBox 6"/>
          <p:cNvSpPr txBox="1">
            <a:spLocks noChangeArrowheads="1"/>
          </p:cNvSpPr>
          <p:nvPr/>
        </p:nvSpPr>
        <p:spPr bwMode="auto">
          <a:xfrm>
            <a:off x="457200" y="4800600"/>
            <a:ext cx="5842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No live load traffic and live load surcharge shall be allowed on modular block gravity walls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although they are designed for a minimum live load of 100psf. The density of the blocks is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assumed to be 135 pcf and the drainage aggregate inside or between the blocks 120 pcf.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The forces acting on a modular block gravity wall are shown in Figure 14.4-5.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6" t="16000" r="29584" b="12000"/>
          <a:stretch>
            <a:fillRect/>
          </a:stretch>
        </p:blipFill>
        <p:spPr bwMode="auto">
          <a:xfrm>
            <a:off x="-19050" y="-228600"/>
            <a:ext cx="9829800" cy="822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3333" r="14166" b="5333"/>
          <a:stretch>
            <a:fillRect/>
          </a:stretch>
        </p:blipFill>
        <p:spPr bwMode="auto">
          <a:xfrm>
            <a:off x="-228600" y="-457200"/>
            <a:ext cx="9753600" cy="805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reeform 3"/>
          <p:cNvSpPr/>
          <p:nvPr/>
        </p:nvSpPr>
        <p:spPr>
          <a:xfrm>
            <a:off x="3932238" y="828675"/>
            <a:ext cx="3344862" cy="2390775"/>
          </a:xfrm>
          <a:custGeom>
            <a:avLst/>
            <a:gdLst>
              <a:gd name="connsiteX0" fmla="*/ 963646 w 3344896"/>
              <a:gd name="connsiteY0" fmla="*/ 2390775 h 2390775"/>
              <a:gd name="connsiteX1" fmla="*/ 125446 w 3344896"/>
              <a:gd name="connsiteY1" fmla="*/ 742950 h 2390775"/>
              <a:gd name="connsiteX2" fmla="*/ 3344896 w 3344896"/>
              <a:gd name="connsiteY2" fmla="*/ 0 h 2390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44896" h="2390775">
                <a:moveTo>
                  <a:pt x="963646" y="2390775"/>
                </a:moveTo>
                <a:cubicBezTo>
                  <a:pt x="346108" y="1766093"/>
                  <a:pt x="-271429" y="1141412"/>
                  <a:pt x="125446" y="742950"/>
                </a:cubicBezTo>
                <a:cubicBezTo>
                  <a:pt x="522321" y="344488"/>
                  <a:pt x="1933608" y="172244"/>
                  <a:pt x="3344896" y="0"/>
                </a:cubicBezTo>
              </a:path>
            </a:pathLst>
          </a:custGeom>
          <a:noFill/>
          <a:ln>
            <a:solidFill>
              <a:schemeClr val="bg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696200" y="2514600"/>
            <a:ext cx="914400" cy="1295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8305800" y="2514600"/>
            <a:ext cx="1295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7162800" y="3567113"/>
            <a:ext cx="533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6477000" y="3567113"/>
            <a:ext cx="685800" cy="7762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>
            <a:off x="2838450" y="2917825"/>
            <a:ext cx="4067175" cy="1225550"/>
          </a:xfrm>
          <a:custGeom>
            <a:avLst/>
            <a:gdLst>
              <a:gd name="connsiteX0" fmla="*/ 0 w 4067175"/>
              <a:gd name="connsiteY0" fmla="*/ 1225544 h 1225544"/>
              <a:gd name="connsiteX1" fmla="*/ 2314575 w 4067175"/>
              <a:gd name="connsiteY1" fmla="*/ 6344 h 1225544"/>
              <a:gd name="connsiteX2" fmla="*/ 4067175 w 4067175"/>
              <a:gd name="connsiteY2" fmla="*/ 835019 h 1225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67175" h="1225544">
                <a:moveTo>
                  <a:pt x="0" y="1225544"/>
                </a:moveTo>
                <a:cubicBezTo>
                  <a:pt x="818356" y="648487"/>
                  <a:pt x="1636713" y="71431"/>
                  <a:pt x="2314575" y="6344"/>
                </a:cubicBezTo>
                <a:cubicBezTo>
                  <a:pt x="2992438" y="-58744"/>
                  <a:pt x="3529806" y="388137"/>
                  <a:pt x="4067175" y="835019"/>
                </a:cubicBezTo>
              </a:path>
            </a:pathLst>
          </a:custGeom>
          <a:noFill/>
          <a:ln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4" t="11334" r="12917" b="6000"/>
          <a:stretch>
            <a:fillRect/>
          </a:stretch>
        </p:blipFill>
        <p:spPr bwMode="auto">
          <a:xfrm>
            <a:off x="609600" y="304800"/>
            <a:ext cx="7591425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3" t="12666" r="19167" b="4668"/>
          <a:stretch>
            <a:fillRect/>
          </a:stretch>
        </p:blipFill>
        <p:spPr bwMode="auto">
          <a:xfrm>
            <a:off x="0" y="0"/>
            <a:ext cx="8610600" cy="684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858</TotalTime>
  <Words>1316</Words>
  <Application>Microsoft Office PowerPoint</Application>
  <PresentationFormat>On-screen Show (4:3)</PresentationFormat>
  <Paragraphs>201</Paragraphs>
  <Slides>119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119</vt:i4>
      </vt:variant>
    </vt:vector>
  </HeadingPairs>
  <TitlesOfParts>
    <vt:vector size="127" baseType="lpstr">
      <vt:lpstr>Arial</vt:lpstr>
      <vt:lpstr>Arial</vt:lpstr>
      <vt:lpstr>Open Sans</vt:lpstr>
      <vt:lpstr>Symbol</vt:lpstr>
      <vt:lpstr>Tahoma</vt:lpstr>
      <vt:lpstr>Times New Roman</vt:lpstr>
      <vt:lpstr>Default Design</vt:lpstr>
      <vt:lpstr>Image</vt:lpstr>
      <vt:lpstr>Mechanically Stabilized Earth (MSE) Wall Project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MSE Wall Project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FAMU/FSU College of Engineering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tawfiq</dc:creator>
  <cp:lastModifiedBy>Kamal</cp:lastModifiedBy>
  <cp:revision>85</cp:revision>
  <cp:lastPrinted>2016-10-05T17:01:00Z</cp:lastPrinted>
  <dcterms:created xsi:type="dcterms:W3CDTF">2003-07-01T17:38:00Z</dcterms:created>
  <dcterms:modified xsi:type="dcterms:W3CDTF">2018-02-26T18:17:51Z</dcterms:modified>
</cp:coreProperties>
</file>