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69" r:id="rId2"/>
    <p:sldId id="380" r:id="rId3"/>
    <p:sldId id="382" r:id="rId4"/>
    <p:sldId id="368" r:id="rId5"/>
    <p:sldId id="370" r:id="rId6"/>
    <p:sldId id="372" r:id="rId7"/>
    <p:sldId id="373" r:id="rId8"/>
    <p:sldId id="374" r:id="rId9"/>
    <p:sldId id="375" r:id="rId10"/>
    <p:sldId id="271" r:id="rId11"/>
    <p:sldId id="376" r:id="rId12"/>
    <p:sldId id="385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5EA4"/>
    <a:srgbClr val="0562AF"/>
    <a:srgbClr val="007635"/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01" autoAdjust="0"/>
    <p:restoredTop sz="96586" autoAdjust="0"/>
  </p:normalViewPr>
  <p:slideViewPr>
    <p:cSldViewPr>
      <p:cViewPr varScale="1">
        <p:scale>
          <a:sx n="118" d="100"/>
          <a:sy n="118" d="100"/>
        </p:scale>
        <p:origin x="28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65963-D160-48A3-8999-EF662D7C1DCF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24AE6-CBC3-43B2-9C0D-14C1809F0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47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CE2173-8B37-4EAF-B6C5-3BF5405DD499}" type="datetimeFigureOut">
              <a:rPr lang="en-US" smtClean="0"/>
              <a:pPr/>
              <a:t>1/14/2019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D10B1A-ADB3-4852-B1AC-34EE84C14C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79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10B1A-ADB3-4852-B1AC-34EE84C14C5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224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10B1A-ADB3-4852-B1AC-34EE84C14C5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18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10B1A-ADB3-4852-B1AC-34EE84C14C5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86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10B1A-ADB3-4852-B1AC-34EE84C14C5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105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10B1A-ADB3-4852-B1AC-34EE84C14C5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20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10B1A-ADB3-4852-B1AC-34EE84C14C5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12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10B1A-ADB3-4852-B1AC-34EE84C14C5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44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10B1A-ADB3-4852-B1AC-34EE84C14C5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368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10B1A-ADB3-4852-B1AC-34EE84C14C5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03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10B1A-ADB3-4852-B1AC-34EE84C14C5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02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10B1A-ADB3-4852-B1AC-34EE84C14C5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898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93AF1-8430-409B-8E87-92304A7A884F}" type="datetimeFigureOut">
              <a:rPr lang="en-US"/>
              <a:pPr>
                <a:defRPr/>
              </a:pPr>
              <a:t>1/14/2019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309BD-7918-46B7-9B4C-18692777D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3C9A3-FEC7-469D-8E62-164F5B4589AD}" type="datetimeFigureOut">
              <a:rPr lang="en-US"/>
              <a:pPr>
                <a:defRPr/>
              </a:pPr>
              <a:t>1/14/2019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D6CA2-17C7-4385-93F7-5489A73F5B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1D985-B3D4-4408-946F-D5F58F29EF21}" type="datetimeFigureOut">
              <a:rPr lang="en-US"/>
              <a:pPr>
                <a:defRPr/>
              </a:pPr>
              <a:t>1/14/2019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5B94-2F98-4303-AE32-5940588119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15663-089D-467B-A436-38D91124DC68}" type="datetimeFigureOut">
              <a:rPr lang="en-US"/>
              <a:pPr>
                <a:defRPr/>
              </a:pPr>
              <a:t>1/14/2019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3D3A6-952E-49C4-A033-20458DDEA9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429AC-781E-44FE-945C-F81AFC9ABA01}" type="datetimeFigureOut">
              <a:rPr lang="en-US"/>
              <a:pPr>
                <a:defRPr/>
              </a:pPr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CB392-5230-4886-8854-5CBF0EB290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DA2FB-3042-49AE-9FE8-71C3DEDFE486}" type="datetimeFigureOut">
              <a:rPr lang="en-US"/>
              <a:pPr>
                <a:defRPr/>
              </a:pPr>
              <a:t>1/14/2019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BC8C6-1A59-4DBC-A075-C5752F2939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7A750-FF80-484B-842F-3E4E611F629A}" type="datetimeFigureOut">
              <a:rPr lang="en-US"/>
              <a:pPr>
                <a:defRPr/>
              </a:pPr>
              <a:t>1/14/2019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09466-23E0-4DAB-B355-34CDD6872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2022C-B162-4166-81AB-0B30A984DA6C}" type="datetimeFigureOut">
              <a:rPr lang="en-US"/>
              <a:pPr>
                <a:defRPr/>
              </a:pPr>
              <a:t>1/14/2019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F5003-3F14-4044-A692-3304E01B59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D60CB-AA74-4962-AA16-1EB054D01100}" type="datetimeFigureOut">
              <a:rPr lang="en-US"/>
              <a:pPr>
                <a:defRPr/>
              </a:pPr>
              <a:t>1/14/2019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C7486-94D2-4F48-AC6B-BE828253D4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5ED36-9114-42F9-A4AC-74712401E342}" type="datetimeFigureOut">
              <a:rPr lang="en-US"/>
              <a:pPr>
                <a:defRPr/>
              </a:pPr>
              <a:t>1/14/2019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32BE3-35C2-40FF-9B6A-DB4E8D7479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D89D7-3C98-49F1-9C2A-AE69B54E32DB}" type="datetimeFigureOut">
              <a:rPr lang="en-US"/>
              <a:pPr>
                <a:defRPr/>
              </a:pPr>
              <a:t>1/14/2019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33270-919E-43BE-B79A-4CA6462234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7D08A2-3030-4077-8DD1-F562FF5530BA}" type="datetimeFigureOut">
              <a:rPr lang="en-US"/>
              <a:pPr>
                <a:defRPr/>
              </a:pPr>
              <a:t>1/14/2019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8218C8-0E9C-41FD-9544-700E040912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79826"/>
            <a:ext cx="715107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MEASUREMENTS OF MATERIAL PROPERTIES</a:t>
            </a: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u="sng" dirty="0" smtClean="0">
                <a:solidFill>
                  <a:srgbClr val="0562AF"/>
                </a:solidFill>
                <a:latin typeface="Arial" pitchFamily="34" charset="0"/>
                <a:cs typeface="Arial" pitchFamily="34" charset="0"/>
              </a:rPr>
              <a:t>Methods of Measurement</a:t>
            </a: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 Laboratory Testing Methods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2- In-Situ Testing Methods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3- Empirical Correlation's</a:t>
            </a: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20000"/>
          </a:blip>
          <a:srcRect r="24000"/>
          <a:stretch>
            <a:fillRect/>
          </a:stretch>
        </p:blipFill>
        <p:spPr bwMode="auto">
          <a:xfrm>
            <a:off x="5991881" y="1462216"/>
            <a:ext cx="1888828" cy="109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>
            <a:grayscl/>
            <a:lum bright="10000"/>
          </a:blip>
          <a:srcRect/>
          <a:stretch>
            <a:fillRect/>
          </a:stretch>
        </p:blipFill>
        <p:spPr bwMode="auto">
          <a:xfrm>
            <a:off x="5969829" y="2709185"/>
            <a:ext cx="1932933" cy="131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0165" y="4797084"/>
            <a:ext cx="5120642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Terzaghi &amp; Peck (1948):   Cc = 0.009 (w</a:t>
            </a:r>
            <a:r>
              <a:rPr lang="en-US" sz="1400" baseline="-25000" dirty="0" smtClean="0">
                <a:solidFill>
                  <a:schemeClr val="bg1"/>
                </a:solidFill>
              </a:rPr>
              <a:t>c</a:t>
            </a:r>
            <a:r>
              <a:rPr lang="en-US" sz="1400" dirty="0" smtClean="0">
                <a:solidFill>
                  <a:schemeClr val="bg1"/>
                </a:solidFill>
              </a:rPr>
              <a:t> – 10%)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pPr>
              <a:tabLst>
                <a:tab pos="2054225" algn="l"/>
              </a:tabLst>
            </a:pPr>
            <a:r>
              <a:rPr lang="en-US" sz="1400" dirty="0" smtClean="0">
                <a:solidFill>
                  <a:schemeClr val="bg1"/>
                </a:solidFill>
              </a:rPr>
              <a:t>Skempton (1944): 	 Cc 0.007 (w</a:t>
            </a:r>
            <a:r>
              <a:rPr lang="en-US" sz="1400" baseline="-25000" dirty="0" smtClean="0">
                <a:solidFill>
                  <a:schemeClr val="bg1"/>
                </a:solidFill>
              </a:rPr>
              <a:t>c</a:t>
            </a:r>
            <a:r>
              <a:rPr lang="en-US" sz="1400" dirty="0" smtClean="0">
                <a:solidFill>
                  <a:schemeClr val="bg1"/>
                </a:solidFill>
              </a:rPr>
              <a:t> – 7%)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81000"/>
            <a:ext cx="44084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Geotechnical Investigation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371600"/>
            <a:ext cx="6858000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STANDARD PENETRATION TEST (SPT)   ASTM D1586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The SPT is one of the most popular and economical means to obtain subsurface  	information.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The testing method was standardized in 1958 as ASTM D1568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test consists of:</a:t>
            </a:r>
          </a:p>
          <a:p>
            <a:pPr marL="344488" indent="-344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4488" indent="-344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* A 140 lb driving mass falling from a height of 30 in.</a:t>
            </a:r>
          </a:p>
          <a:p>
            <a:pPr marL="344488" indent="-3444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4488" indent="-344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* Drive the standard split spoon sampler a distance of 18 in. into the soil</a:t>
            </a:r>
          </a:p>
          <a:p>
            <a:pPr marL="344488" indent="-3444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4488" indent="-344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* Counting the number of blows (N) to drive the sampler 12 in.</a:t>
            </a:r>
          </a:p>
          <a:p>
            <a:pPr marL="344488" indent="-344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	(6 in. + 6 in.)</a:t>
            </a:r>
          </a:p>
          <a:p>
            <a:pPr marL="344488" indent="-3444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4488" indent="-344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* The boring log should show "refusal" and should be halted if:</a:t>
            </a:r>
          </a:p>
          <a:p>
            <a:pPr marL="344488" indent="-3444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4488" indent="-344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	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a- 50 blows are required for any 150 mm increment</a:t>
            </a:r>
          </a:p>
          <a:p>
            <a:pPr marL="344488" indent="-344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		b- 100 blows are obtained</a:t>
            </a:r>
          </a:p>
          <a:p>
            <a:pPr marL="344488" indent="-344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		c- 10 successful blows produce no advance</a:t>
            </a:r>
          </a:p>
          <a:p>
            <a:pPr marL="344488" indent="-3444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4488" indent="-344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* N should be corrected for the increase of the overburden pressure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 l="33910" t="6000" b="1500"/>
          <a:stretch>
            <a:fillRect/>
          </a:stretch>
        </p:blipFill>
        <p:spPr bwMode="auto">
          <a:xfrm>
            <a:off x="6437313" y="3013075"/>
            <a:ext cx="2659062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200" y="312738"/>
            <a:ext cx="2020888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7"/>
          <p:cNvSpPr/>
          <p:nvPr/>
        </p:nvSpPr>
        <p:spPr>
          <a:xfrm>
            <a:off x="7877175" y="2141538"/>
            <a:ext cx="1023938" cy="2376487"/>
          </a:xfrm>
          <a:custGeom>
            <a:avLst/>
            <a:gdLst>
              <a:gd name="connsiteX0" fmla="*/ 281354 w 1109784"/>
              <a:gd name="connsiteY0" fmla="*/ 0 h 2688492"/>
              <a:gd name="connsiteX1" fmla="*/ 1062892 w 1109784"/>
              <a:gd name="connsiteY1" fmla="*/ 468923 h 2688492"/>
              <a:gd name="connsiteX2" fmla="*/ 0 w 1109784"/>
              <a:gd name="connsiteY2" fmla="*/ 2688492 h 2688492"/>
              <a:gd name="connsiteX0" fmla="*/ 281354 w 1109784"/>
              <a:gd name="connsiteY0" fmla="*/ 0 h 2688492"/>
              <a:gd name="connsiteX1" fmla="*/ 1062892 w 1109784"/>
              <a:gd name="connsiteY1" fmla="*/ 1633415 h 2688492"/>
              <a:gd name="connsiteX2" fmla="*/ 0 w 1109784"/>
              <a:gd name="connsiteY2" fmla="*/ 2688492 h 2688492"/>
              <a:gd name="connsiteX0" fmla="*/ 281354 w 1109784"/>
              <a:gd name="connsiteY0" fmla="*/ 0 h 2740594"/>
              <a:gd name="connsiteX1" fmla="*/ 1062892 w 1109784"/>
              <a:gd name="connsiteY1" fmla="*/ 1633415 h 2740594"/>
              <a:gd name="connsiteX2" fmla="*/ 0 w 1109784"/>
              <a:gd name="connsiteY2" fmla="*/ 2688492 h 2740594"/>
              <a:gd name="connsiteX0" fmla="*/ 281354 w 1148861"/>
              <a:gd name="connsiteY0" fmla="*/ 0 h 2740594"/>
              <a:gd name="connsiteX1" fmla="*/ 1101969 w 1148861"/>
              <a:gd name="connsiteY1" fmla="*/ 1461477 h 2740594"/>
              <a:gd name="connsiteX2" fmla="*/ 0 w 1148861"/>
              <a:gd name="connsiteY2" fmla="*/ 2688492 h 2740594"/>
              <a:gd name="connsiteX0" fmla="*/ 281354 w 1148861"/>
              <a:gd name="connsiteY0" fmla="*/ 0 h 2740594"/>
              <a:gd name="connsiteX1" fmla="*/ 1101969 w 1148861"/>
              <a:gd name="connsiteY1" fmla="*/ 1461477 h 2740594"/>
              <a:gd name="connsiteX2" fmla="*/ 0 w 1148861"/>
              <a:gd name="connsiteY2" fmla="*/ 2688492 h 2740594"/>
              <a:gd name="connsiteX0" fmla="*/ 281354 w 1023815"/>
              <a:gd name="connsiteY0" fmla="*/ 0 h 2740594"/>
              <a:gd name="connsiteX1" fmla="*/ 922215 w 1023815"/>
              <a:gd name="connsiteY1" fmla="*/ 1828800 h 2740594"/>
              <a:gd name="connsiteX2" fmla="*/ 0 w 1023815"/>
              <a:gd name="connsiteY2" fmla="*/ 2688492 h 2740594"/>
              <a:gd name="connsiteX0" fmla="*/ 281354 w 1023815"/>
              <a:gd name="connsiteY0" fmla="*/ 0 h 2740594"/>
              <a:gd name="connsiteX1" fmla="*/ 922215 w 1023815"/>
              <a:gd name="connsiteY1" fmla="*/ 1828800 h 2740594"/>
              <a:gd name="connsiteX2" fmla="*/ 0 w 1023815"/>
              <a:gd name="connsiteY2" fmla="*/ 2688492 h 2740594"/>
              <a:gd name="connsiteX0" fmla="*/ 281354 w 1023815"/>
              <a:gd name="connsiteY0" fmla="*/ 0 h 2740594"/>
              <a:gd name="connsiteX1" fmla="*/ 922215 w 1023815"/>
              <a:gd name="connsiteY1" fmla="*/ 1828800 h 2740594"/>
              <a:gd name="connsiteX2" fmla="*/ 0 w 1023815"/>
              <a:gd name="connsiteY2" fmla="*/ 2688492 h 2740594"/>
              <a:gd name="connsiteX0" fmla="*/ 281354 w 1023815"/>
              <a:gd name="connsiteY0" fmla="*/ 0 h 2740594"/>
              <a:gd name="connsiteX1" fmla="*/ 922215 w 1023815"/>
              <a:gd name="connsiteY1" fmla="*/ 1828800 h 2740594"/>
              <a:gd name="connsiteX2" fmla="*/ 0 w 1023815"/>
              <a:gd name="connsiteY2" fmla="*/ 2688492 h 2740594"/>
              <a:gd name="connsiteX0" fmla="*/ 281354 w 1055077"/>
              <a:gd name="connsiteY0" fmla="*/ 0 h 2740594"/>
              <a:gd name="connsiteX1" fmla="*/ 992554 w 1055077"/>
              <a:gd name="connsiteY1" fmla="*/ 1766277 h 2740594"/>
              <a:gd name="connsiteX2" fmla="*/ 0 w 1055077"/>
              <a:gd name="connsiteY2" fmla="*/ 2688492 h 2740594"/>
              <a:gd name="connsiteX0" fmla="*/ 281354 w 1055077"/>
              <a:gd name="connsiteY0" fmla="*/ 0 h 2740594"/>
              <a:gd name="connsiteX1" fmla="*/ 992554 w 1055077"/>
              <a:gd name="connsiteY1" fmla="*/ 1766277 h 2740594"/>
              <a:gd name="connsiteX2" fmla="*/ 0 w 1055077"/>
              <a:gd name="connsiteY2" fmla="*/ 2688492 h 2740594"/>
              <a:gd name="connsiteX0" fmla="*/ 281354 w 1055077"/>
              <a:gd name="connsiteY0" fmla="*/ 0 h 2740594"/>
              <a:gd name="connsiteX1" fmla="*/ 992554 w 1055077"/>
              <a:gd name="connsiteY1" fmla="*/ 1766277 h 2740594"/>
              <a:gd name="connsiteX2" fmla="*/ 0 w 1055077"/>
              <a:gd name="connsiteY2" fmla="*/ 2688492 h 2740594"/>
              <a:gd name="connsiteX0" fmla="*/ 281354 w 1055077"/>
              <a:gd name="connsiteY0" fmla="*/ 0 h 2740594"/>
              <a:gd name="connsiteX1" fmla="*/ 992554 w 1055077"/>
              <a:gd name="connsiteY1" fmla="*/ 1766277 h 2740594"/>
              <a:gd name="connsiteX2" fmla="*/ 0 w 1055077"/>
              <a:gd name="connsiteY2" fmla="*/ 2688492 h 2740594"/>
              <a:gd name="connsiteX0" fmla="*/ 281354 w 1023816"/>
              <a:gd name="connsiteY0" fmla="*/ 0 h 2740594"/>
              <a:gd name="connsiteX1" fmla="*/ 992554 w 1023816"/>
              <a:gd name="connsiteY1" fmla="*/ 1766277 h 2740594"/>
              <a:gd name="connsiteX2" fmla="*/ 0 w 1023816"/>
              <a:gd name="connsiteY2" fmla="*/ 2688492 h 2740594"/>
              <a:gd name="connsiteX0" fmla="*/ 281354 w 1024002"/>
              <a:gd name="connsiteY0" fmla="*/ 0 h 2740594"/>
              <a:gd name="connsiteX1" fmla="*/ 992554 w 1024002"/>
              <a:gd name="connsiteY1" fmla="*/ 1766277 h 2740594"/>
              <a:gd name="connsiteX2" fmla="*/ 0 w 1024002"/>
              <a:gd name="connsiteY2" fmla="*/ 2688492 h 2740594"/>
              <a:gd name="connsiteX0" fmla="*/ 281354 w 281354"/>
              <a:gd name="connsiteY0" fmla="*/ 0 h 2688492"/>
              <a:gd name="connsiteX1" fmla="*/ 0 w 281354"/>
              <a:gd name="connsiteY1" fmla="*/ 2688492 h 2688492"/>
              <a:gd name="connsiteX0" fmla="*/ 281354 w 961292"/>
              <a:gd name="connsiteY0" fmla="*/ 0 h 2688492"/>
              <a:gd name="connsiteX1" fmla="*/ 0 w 961292"/>
              <a:gd name="connsiteY1" fmla="*/ 2688492 h 2688492"/>
              <a:gd name="connsiteX0" fmla="*/ 281354 w 1023816"/>
              <a:gd name="connsiteY0" fmla="*/ 0 h 2688492"/>
              <a:gd name="connsiteX1" fmla="*/ 0 w 1023816"/>
              <a:gd name="connsiteY1" fmla="*/ 2688492 h 268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3816" h="2688492">
                <a:moveTo>
                  <a:pt x="281354" y="0"/>
                </a:moveTo>
                <a:cubicBezTo>
                  <a:pt x="1023816" y="497579"/>
                  <a:pt x="961292" y="2401928"/>
                  <a:pt x="0" y="2688492"/>
                </a:cubicBezTo>
              </a:path>
            </a:pathLst>
          </a:custGeom>
          <a:ln>
            <a:solidFill>
              <a:srgbClr val="FF0000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3013075"/>
            <a:ext cx="612775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9"/>
          <p:cNvSpPr/>
          <p:nvPr/>
        </p:nvSpPr>
        <p:spPr>
          <a:xfrm flipH="1">
            <a:off x="5176838" y="1684338"/>
            <a:ext cx="2992437" cy="1766887"/>
          </a:xfrm>
          <a:custGeom>
            <a:avLst/>
            <a:gdLst>
              <a:gd name="connsiteX0" fmla="*/ 281354 w 1109784"/>
              <a:gd name="connsiteY0" fmla="*/ 0 h 2688492"/>
              <a:gd name="connsiteX1" fmla="*/ 1062892 w 1109784"/>
              <a:gd name="connsiteY1" fmla="*/ 468923 h 2688492"/>
              <a:gd name="connsiteX2" fmla="*/ 0 w 1109784"/>
              <a:gd name="connsiteY2" fmla="*/ 2688492 h 2688492"/>
              <a:gd name="connsiteX0" fmla="*/ 281354 w 1109784"/>
              <a:gd name="connsiteY0" fmla="*/ 0 h 2688492"/>
              <a:gd name="connsiteX1" fmla="*/ 1062892 w 1109784"/>
              <a:gd name="connsiteY1" fmla="*/ 1633415 h 2688492"/>
              <a:gd name="connsiteX2" fmla="*/ 0 w 1109784"/>
              <a:gd name="connsiteY2" fmla="*/ 2688492 h 2688492"/>
              <a:gd name="connsiteX0" fmla="*/ 281354 w 1109784"/>
              <a:gd name="connsiteY0" fmla="*/ 0 h 2740594"/>
              <a:gd name="connsiteX1" fmla="*/ 1062892 w 1109784"/>
              <a:gd name="connsiteY1" fmla="*/ 1633415 h 2740594"/>
              <a:gd name="connsiteX2" fmla="*/ 0 w 1109784"/>
              <a:gd name="connsiteY2" fmla="*/ 2688492 h 2740594"/>
              <a:gd name="connsiteX0" fmla="*/ 281354 w 1148861"/>
              <a:gd name="connsiteY0" fmla="*/ 0 h 2740594"/>
              <a:gd name="connsiteX1" fmla="*/ 1101969 w 1148861"/>
              <a:gd name="connsiteY1" fmla="*/ 1461477 h 2740594"/>
              <a:gd name="connsiteX2" fmla="*/ 0 w 1148861"/>
              <a:gd name="connsiteY2" fmla="*/ 2688492 h 2740594"/>
              <a:gd name="connsiteX0" fmla="*/ 281354 w 1148861"/>
              <a:gd name="connsiteY0" fmla="*/ 0 h 2740594"/>
              <a:gd name="connsiteX1" fmla="*/ 1101969 w 1148861"/>
              <a:gd name="connsiteY1" fmla="*/ 1461477 h 2740594"/>
              <a:gd name="connsiteX2" fmla="*/ 0 w 1148861"/>
              <a:gd name="connsiteY2" fmla="*/ 2688492 h 2740594"/>
              <a:gd name="connsiteX0" fmla="*/ 281354 w 1023815"/>
              <a:gd name="connsiteY0" fmla="*/ 0 h 2740594"/>
              <a:gd name="connsiteX1" fmla="*/ 922215 w 1023815"/>
              <a:gd name="connsiteY1" fmla="*/ 1828800 h 2740594"/>
              <a:gd name="connsiteX2" fmla="*/ 0 w 1023815"/>
              <a:gd name="connsiteY2" fmla="*/ 2688492 h 2740594"/>
              <a:gd name="connsiteX0" fmla="*/ 281354 w 1023815"/>
              <a:gd name="connsiteY0" fmla="*/ 0 h 2740594"/>
              <a:gd name="connsiteX1" fmla="*/ 922215 w 1023815"/>
              <a:gd name="connsiteY1" fmla="*/ 1828800 h 2740594"/>
              <a:gd name="connsiteX2" fmla="*/ 0 w 1023815"/>
              <a:gd name="connsiteY2" fmla="*/ 2688492 h 2740594"/>
              <a:gd name="connsiteX0" fmla="*/ 281354 w 1023815"/>
              <a:gd name="connsiteY0" fmla="*/ 0 h 2740594"/>
              <a:gd name="connsiteX1" fmla="*/ 922215 w 1023815"/>
              <a:gd name="connsiteY1" fmla="*/ 1828800 h 2740594"/>
              <a:gd name="connsiteX2" fmla="*/ 0 w 1023815"/>
              <a:gd name="connsiteY2" fmla="*/ 2688492 h 2740594"/>
              <a:gd name="connsiteX0" fmla="*/ 281354 w 1023815"/>
              <a:gd name="connsiteY0" fmla="*/ 0 h 2740594"/>
              <a:gd name="connsiteX1" fmla="*/ 922215 w 1023815"/>
              <a:gd name="connsiteY1" fmla="*/ 1828800 h 2740594"/>
              <a:gd name="connsiteX2" fmla="*/ 0 w 1023815"/>
              <a:gd name="connsiteY2" fmla="*/ 2688492 h 2740594"/>
              <a:gd name="connsiteX0" fmla="*/ 281354 w 1055077"/>
              <a:gd name="connsiteY0" fmla="*/ 0 h 2740594"/>
              <a:gd name="connsiteX1" fmla="*/ 992554 w 1055077"/>
              <a:gd name="connsiteY1" fmla="*/ 1766277 h 2740594"/>
              <a:gd name="connsiteX2" fmla="*/ 0 w 1055077"/>
              <a:gd name="connsiteY2" fmla="*/ 2688492 h 2740594"/>
              <a:gd name="connsiteX0" fmla="*/ 281354 w 1055077"/>
              <a:gd name="connsiteY0" fmla="*/ 0 h 2740594"/>
              <a:gd name="connsiteX1" fmla="*/ 992554 w 1055077"/>
              <a:gd name="connsiteY1" fmla="*/ 1766277 h 2740594"/>
              <a:gd name="connsiteX2" fmla="*/ 0 w 1055077"/>
              <a:gd name="connsiteY2" fmla="*/ 2688492 h 2740594"/>
              <a:gd name="connsiteX0" fmla="*/ 281354 w 1055077"/>
              <a:gd name="connsiteY0" fmla="*/ 0 h 2740594"/>
              <a:gd name="connsiteX1" fmla="*/ 992554 w 1055077"/>
              <a:gd name="connsiteY1" fmla="*/ 1766277 h 2740594"/>
              <a:gd name="connsiteX2" fmla="*/ 0 w 1055077"/>
              <a:gd name="connsiteY2" fmla="*/ 2688492 h 2740594"/>
              <a:gd name="connsiteX0" fmla="*/ 281354 w 1055077"/>
              <a:gd name="connsiteY0" fmla="*/ 0 h 2740594"/>
              <a:gd name="connsiteX1" fmla="*/ 992554 w 1055077"/>
              <a:gd name="connsiteY1" fmla="*/ 1766277 h 2740594"/>
              <a:gd name="connsiteX2" fmla="*/ 0 w 1055077"/>
              <a:gd name="connsiteY2" fmla="*/ 2688492 h 2740594"/>
              <a:gd name="connsiteX0" fmla="*/ 281354 w 1023816"/>
              <a:gd name="connsiteY0" fmla="*/ 0 h 2740594"/>
              <a:gd name="connsiteX1" fmla="*/ 992554 w 1023816"/>
              <a:gd name="connsiteY1" fmla="*/ 1766277 h 2740594"/>
              <a:gd name="connsiteX2" fmla="*/ 0 w 1023816"/>
              <a:gd name="connsiteY2" fmla="*/ 2688492 h 2740594"/>
              <a:gd name="connsiteX0" fmla="*/ 281354 w 1024002"/>
              <a:gd name="connsiteY0" fmla="*/ 0 h 2740594"/>
              <a:gd name="connsiteX1" fmla="*/ 992554 w 1024002"/>
              <a:gd name="connsiteY1" fmla="*/ 1766277 h 2740594"/>
              <a:gd name="connsiteX2" fmla="*/ 0 w 1024002"/>
              <a:gd name="connsiteY2" fmla="*/ 2688492 h 2740594"/>
              <a:gd name="connsiteX0" fmla="*/ 281354 w 281354"/>
              <a:gd name="connsiteY0" fmla="*/ 0 h 2688492"/>
              <a:gd name="connsiteX1" fmla="*/ 0 w 281354"/>
              <a:gd name="connsiteY1" fmla="*/ 2688492 h 2688492"/>
              <a:gd name="connsiteX0" fmla="*/ 281354 w 961292"/>
              <a:gd name="connsiteY0" fmla="*/ 0 h 2688492"/>
              <a:gd name="connsiteX1" fmla="*/ 0 w 961292"/>
              <a:gd name="connsiteY1" fmla="*/ 2688492 h 2688492"/>
              <a:gd name="connsiteX0" fmla="*/ 281354 w 1023816"/>
              <a:gd name="connsiteY0" fmla="*/ 0 h 2688492"/>
              <a:gd name="connsiteX1" fmla="*/ 0 w 1023816"/>
              <a:gd name="connsiteY1" fmla="*/ 2688492 h 2688492"/>
              <a:gd name="connsiteX0" fmla="*/ 0 w 2326552"/>
              <a:gd name="connsiteY0" fmla="*/ 0 h 1998682"/>
              <a:gd name="connsiteX1" fmla="*/ 1365260 w 2326552"/>
              <a:gd name="connsiteY1" fmla="*/ 1998682 h 199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6552" h="1998682">
                <a:moveTo>
                  <a:pt x="0" y="0"/>
                </a:moveTo>
                <a:cubicBezTo>
                  <a:pt x="742462" y="497579"/>
                  <a:pt x="2326552" y="1712118"/>
                  <a:pt x="1365260" y="1998682"/>
                </a:cubicBezTo>
              </a:path>
            </a:pathLst>
          </a:custGeom>
          <a:ln>
            <a:solidFill>
              <a:srgbClr val="FF0000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704" name="TextBox 8"/>
          <p:cNvSpPr txBox="1">
            <a:spLocks noChangeArrowheads="1"/>
          </p:cNvSpPr>
          <p:nvPr/>
        </p:nvSpPr>
        <p:spPr bwMode="auto">
          <a:xfrm>
            <a:off x="6400800" y="4191000"/>
            <a:ext cx="838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Hollow Stem Auger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48528" y="182877"/>
            <a:ext cx="8839200" cy="6752528"/>
            <a:chOff x="304800" y="351693"/>
            <a:chExt cx="8839200" cy="6752528"/>
          </a:xfrm>
        </p:grpSpPr>
        <p:sp>
          <p:nvSpPr>
            <p:cNvPr id="3" name="Rectangle 2"/>
            <p:cNvSpPr/>
            <p:nvPr/>
          </p:nvSpPr>
          <p:spPr>
            <a:xfrm>
              <a:off x="304800" y="351693"/>
              <a:ext cx="8839200" cy="5032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MEASUREMENTS OF MATERIAL PROPERTIES</a:t>
              </a:r>
            </a:p>
            <a:p>
              <a:r>
                <a:rPr lang="en-US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  <a:p>
              <a:r>
                <a:rPr lang="en-US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Methods of Measurement</a:t>
              </a:r>
            </a:p>
            <a:p>
              <a:endPara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2400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3- Empirical Correlations</a:t>
              </a:r>
            </a:p>
            <a:p>
              <a:endPara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dirty="0" smtClean="0">
                  <a:solidFill>
                    <a:srgbClr val="007635"/>
                  </a:solidFill>
                  <a:latin typeface="Arial" pitchFamily="34" charset="0"/>
                  <a:cs typeface="Arial" pitchFamily="34" charset="0"/>
                </a:rPr>
                <a:t> - Correlations are usually based on </a:t>
              </a:r>
              <a:r>
                <a:rPr lang="en-US" b="1" u="sng" dirty="0" smtClean="0">
                  <a:solidFill>
                    <a:srgbClr val="007635"/>
                  </a:solidFill>
                  <a:latin typeface="Arial" pitchFamily="34" charset="0"/>
                  <a:cs typeface="Arial" pitchFamily="34" charset="0"/>
                </a:rPr>
                <a:t>basic or index properties</a:t>
              </a:r>
            </a:p>
            <a:p>
              <a:pPr>
                <a:lnSpc>
                  <a:spcPct val="150000"/>
                </a:lnSpc>
              </a:pPr>
              <a:r>
                <a:rPr lang="en-US" dirty="0" smtClean="0">
                  <a:solidFill>
                    <a:srgbClr val="007635"/>
                  </a:solidFill>
                  <a:latin typeface="Arial" pitchFamily="34" charset="0"/>
                  <a:cs typeface="Arial" pitchFamily="34" charset="0"/>
                </a:rPr>
                <a:t> - These properties are correlated with the </a:t>
              </a:r>
              <a:r>
                <a:rPr lang="en-US" b="1" u="sng" dirty="0" smtClean="0">
                  <a:solidFill>
                    <a:srgbClr val="007635"/>
                  </a:solidFill>
                  <a:latin typeface="Arial" pitchFamily="34" charset="0"/>
                  <a:cs typeface="Arial" pitchFamily="34" charset="0"/>
                </a:rPr>
                <a:t>mechanical &amp; hydraulic properties </a:t>
              </a:r>
            </a:p>
            <a:p>
              <a:pPr>
                <a:lnSpc>
                  <a:spcPct val="150000"/>
                </a:lnSpc>
              </a:pPr>
              <a:r>
                <a:rPr lang="en-US" dirty="0" smtClean="0">
                  <a:solidFill>
                    <a:srgbClr val="007635"/>
                  </a:solidFill>
                  <a:latin typeface="Arial" pitchFamily="34" charset="0"/>
                  <a:cs typeface="Arial" pitchFamily="34" charset="0"/>
                </a:rPr>
                <a:t> - Used to provide basis for all engineering analysis</a:t>
              </a:r>
            </a:p>
            <a:p>
              <a:pPr>
                <a:lnSpc>
                  <a:spcPct val="150000"/>
                </a:lnSpc>
              </a:pPr>
              <a:r>
                <a:rPr lang="en-US" dirty="0" smtClean="0">
                  <a:solidFill>
                    <a:srgbClr val="007635"/>
                  </a:solidFill>
                  <a:latin typeface="Arial" pitchFamily="34" charset="0"/>
                  <a:cs typeface="Arial" pitchFamily="34" charset="0"/>
                </a:rPr>
                <a:t> - Reduce the cost of geotechnical investigation</a:t>
              </a:r>
            </a:p>
            <a:p>
              <a:pPr>
                <a:lnSpc>
                  <a:spcPct val="150000"/>
                </a:lnSpc>
              </a:pPr>
              <a:r>
                <a:rPr lang="en-US" dirty="0" smtClean="0">
                  <a:solidFill>
                    <a:srgbClr val="007635"/>
                  </a:solidFill>
                  <a:latin typeface="Arial" pitchFamily="34" charset="0"/>
                  <a:cs typeface="Arial" pitchFamily="34" charset="0"/>
                </a:rPr>
                <a:t> - Presented as ----- Tables, Charts, and Equations</a:t>
              </a:r>
            </a:p>
            <a:p>
              <a:endPara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22031" y="4765119"/>
              <a:ext cx="7974397" cy="2339102"/>
              <a:chOff x="422031" y="4765119"/>
              <a:chExt cx="7974397" cy="233910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22031" y="4765119"/>
                <a:ext cx="6288258" cy="233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For example Beyer  formula for coefficient of permeability (k)</a:t>
                </a:r>
              </a:p>
              <a:p>
                <a:endParaRPr lang="en-US" sz="1600" dirty="0" smtClean="0">
                  <a:solidFill>
                    <a:schemeClr val="bg1"/>
                  </a:solidFill>
                </a:endParaRPr>
              </a:p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K = C . (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d</a:t>
                </a:r>
                <a:r>
                  <a:rPr lang="en-US" sz="1600" baseline="-25000" dirty="0" smtClean="0">
                    <a:solidFill>
                      <a:srgbClr val="FF0000"/>
                    </a:solidFill>
                  </a:rPr>
                  <a:t>10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)</a:t>
                </a:r>
                <a:r>
                  <a:rPr lang="en-US" sz="1600" baseline="30000" dirty="0" smtClean="0">
                    <a:solidFill>
                      <a:schemeClr val="bg1"/>
                    </a:solidFill>
                  </a:rPr>
                  <a:t>2</a:t>
                </a:r>
              </a:p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Where :</a:t>
                </a:r>
              </a:p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	C = 	4.5x10</a:t>
                </a:r>
                <a:r>
                  <a:rPr lang="en-US" sz="1600" baseline="30000" dirty="0" smtClean="0">
                    <a:solidFill>
                      <a:schemeClr val="bg1"/>
                    </a:solidFill>
                  </a:rPr>
                  <a:t>-3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600" i="1" dirty="0" smtClean="0">
                    <a:solidFill>
                      <a:schemeClr val="bg1"/>
                    </a:solidFill>
                  </a:rPr>
                  <a:t>log   </a:t>
                </a:r>
              </a:p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	</a:t>
                </a:r>
              </a:p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	U = 	Uniformity coefficient = d</a:t>
                </a:r>
                <a:r>
                  <a:rPr lang="en-US" sz="1600" baseline="-25000" dirty="0" smtClean="0">
                    <a:solidFill>
                      <a:schemeClr val="bg1"/>
                    </a:solidFill>
                  </a:rPr>
                  <a:t>60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/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d</a:t>
                </a:r>
                <a:r>
                  <a:rPr lang="en-US" sz="1600" baseline="-25000" dirty="0" smtClean="0">
                    <a:solidFill>
                      <a:srgbClr val="FF0000"/>
                    </a:solidFill>
                  </a:rPr>
                  <a:t>10</a:t>
                </a:r>
                <a:r>
                  <a:rPr lang="en-US" sz="1600" baseline="-25000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	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d</a:t>
                </a:r>
                <a:r>
                  <a:rPr lang="en-US" sz="1600" baseline="-25000" dirty="0" smtClean="0">
                    <a:solidFill>
                      <a:srgbClr val="FF0000"/>
                    </a:solidFill>
                  </a:rPr>
                  <a:t>10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= 	Effective diameter (mm) </a:t>
                </a:r>
              </a:p>
              <a:p>
                <a:endParaRPr lang="en-US" dirty="0"/>
              </a:p>
            </p:txBody>
          </p:sp>
          <p:pic>
            <p:nvPicPr>
              <p:cNvPr id="40964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341966" y="4890428"/>
                <a:ext cx="2054462" cy="1608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9" name="Straight Arrow Connector 8"/>
              <p:cNvCxnSpPr/>
              <p:nvPr/>
            </p:nvCxnSpPr>
            <p:spPr>
              <a:xfrm>
                <a:off x="6657975" y="6057900"/>
                <a:ext cx="1404938" cy="476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rot="5400000">
                <a:off x="7986713" y="6129338"/>
                <a:ext cx="138112" cy="476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7839075" y="6153150"/>
                <a:ext cx="4828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d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10</a:t>
                </a:r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614035" y="5841317"/>
                <a:ext cx="10054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 smtClean="0">
                    <a:solidFill>
                      <a:srgbClr val="FF0000"/>
                    </a:solidFill>
                  </a:rPr>
                  <a:t>10%</a:t>
                </a:r>
              </a:p>
              <a:p>
                <a:pPr algn="r"/>
                <a:r>
                  <a:rPr lang="en-US" dirty="0" smtClean="0">
                    <a:solidFill>
                      <a:srgbClr val="FF0000"/>
                    </a:solidFill>
                  </a:rPr>
                  <a:t>Passing</a:t>
                </a:r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3437207" y="5678046"/>
                <a:ext cx="609600" cy="569814"/>
                <a:chOff x="6096000" y="1781295"/>
                <a:chExt cx="609600" cy="569814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6130836" y="1781295"/>
                  <a:ext cx="48282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i="1" dirty="0" smtClean="0">
                      <a:solidFill>
                        <a:schemeClr val="bg1"/>
                      </a:solidFill>
                    </a:rPr>
                    <a:t>500</a:t>
                  </a:r>
                  <a:endParaRPr lang="en-US" sz="1400" dirty="0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186268" y="2043332"/>
                  <a:ext cx="36420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i="1" dirty="0" smtClean="0">
                      <a:solidFill>
                        <a:schemeClr val="bg1"/>
                      </a:solidFill>
                    </a:rPr>
                    <a:t>U </a:t>
                  </a:r>
                  <a:endParaRPr lang="en-US" sz="1400" dirty="0"/>
                </a:p>
              </p:txBody>
            </p: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6096000" y="2057400"/>
                  <a:ext cx="609600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5912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152"/>
          <a:stretch/>
        </p:blipFill>
        <p:spPr bwMode="auto">
          <a:xfrm>
            <a:off x="120569" y="752475"/>
            <a:ext cx="8947231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93897" y="432629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4- Profile of Soil Layers:</a:t>
            </a:r>
            <a:endParaRPr lang="en-US" u="sng" dirty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22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4" y="116004"/>
            <a:ext cx="824601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Geotechnical Report Production </a:t>
            </a:r>
            <a:endParaRPr lang="en-US" sz="2000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048781"/>
            <a:ext cx="858202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233" y="675250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635"/>
                </a:solidFill>
              </a:rPr>
              <a:t>1- Map of the Project Location </a:t>
            </a:r>
            <a:endParaRPr lang="en-US" dirty="0">
              <a:solidFill>
                <a:srgbClr val="0076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57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" t="-1956" r="934" b="19764"/>
          <a:stretch/>
        </p:blipFill>
        <p:spPr bwMode="auto">
          <a:xfrm>
            <a:off x="-3299872" y="0"/>
            <a:ext cx="15034210" cy="650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284" y="116004"/>
            <a:ext cx="824601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Geotechnical Report Production </a:t>
            </a:r>
            <a:endParaRPr lang="en-US" sz="2000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89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81000"/>
            <a:ext cx="4408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Geotechnical Investigation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772534"/>
            <a:ext cx="774192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MEASUREMENTS OF MATERIAL PROPERTIES</a:t>
            </a: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n-US" sz="2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Soil Properties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Physical properties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Index Properties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Hydraulic Properties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Mechanical Properties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3955366" y="2518123"/>
            <a:ext cx="3426898" cy="292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6962" y="4544895"/>
            <a:ext cx="2139675" cy="160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 cstate="print"/>
          <a:srcRect r="24436"/>
          <a:stretch>
            <a:fillRect/>
          </a:stretch>
        </p:blipFill>
        <p:spPr bwMode="auto">
          <a:xfrm>
            <a:off x="6722966" y="2360520"/>
            <a:ext cx="2159765" cy="190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01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848" y="422030"/>
            <a:ext cx="82905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MEASUREMENTS OF MATERIAL PROPERTIES</a:t>
            </a: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Methods of Measurement</a:t>
            </a:r>
          </a:p>
          <a:p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 Laboratory Testing Methods</a:t>
            </a: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 - Provide better control over the boundary conditions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 - Different parameters can be determined individually or in   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   combination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 - Results can be produced</a:t>
            </a:r>
            <a:endParaRPr lang="en-US" sz="2400" dirty="0"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16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6459" y="2834423"/>
            <a:ext cx="2724662" cy="146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34460" y="267283"/>
            <a:ext cx="8839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MEASUREMENTS OF MATERIAL PROPERTIES</a:t>
            </a:r>
          </a:p>
          <a:p>
            <a:pPr marL="457200" indent="-457200"/>
            <a:endParaRPr lang="en-US" sz="2000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000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Soil Properties</a:t>
            </a:r>
          </a:p>
          <a:p>
            <a:pPr marL="457200" indent="-457200"/>
            <a:endParaRPr lang="en-US" sz="20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US" sz="2000" dirty="0" smtClean="0">
                <a:solidFill>
                  <a:srgbClr val="0562AF"/>
                </a:solidFill>
                <a:latin typeface="Arial" pitchFamily="34" charset="0"/>
                <a:cs typeface="Arial" pitchFamily="34" charset="0"/>
              </a:rPr>
              <a:t>1- Physical properties: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dirty="0" smtClean="0">
                <a:solidFill>
                  <a:schemeClr val="bg1"/>
                </a:solidFill>
              </a:rPr>
              <a:t>sed to describe the soil. These properties are 				incorporated with the soil </a:t>
            </a:r>
            <a:r>
              <a:rPr lang="en-US" u="sng" dirty="0" smtClean="0">
                <a:solidFill>
                  <a:schemeClr val="bg1"/>
                </a:solidFill>
              </a:rPr>
              <a:t>classification</a:t>
            </a:r>
            <a:r>
              <a:rPr lang="en-US" dirty="0" smtClean="0">
                <a:solidFill>
                  <a:schemeClr val="bg1"/>
                </a:solidFill>
              </a:rPr>
              <a:t> systems, and in 			some cases they are related to the </a:t>
            </a:r>
            <a:r>
              <a:rPr lang="en-US" u="sng" dirty="0" smtClean="0">
                <a:solidFill>
                  <a:schemeClr val="bg1"/>
                </a:solidFill>
              </a:rPr>
              <a:t>mechanical properties</a:t>
            </a:r>
          </a:p>
          <a:p>
            <a:pPr marL="457200" indent="-457200"/>
            <a:endParaRPr lang="en-US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 - Specific gravity</a:t>
            </a:r>
          </a:p>
          <a:p>
            <a:r>
              <a:rPr lang="en-US" dirty="0" smtClean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 - Grain size</a:t>
            </a:r>
          </a:p>
          <a:p>
            <a:r>
              <a:rPr lang="en-US" dirty="0" smtClean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- Density (Saturated, Partially saturated, submerged, minimum,    </a:t>
            </a:r>
          </a:p>
          <a:p>
            <a:r>
              <a:rPr lang="en-US" dirty="0" smtClean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  maximum, relative, optimum moisture content)</a:t>
            </a:r>
          </a:p>
          <a:p>
            <a:r>
              <a:rPr lang="en-US" dirty="0" smtClean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 - Porosity</a:t>
            </a:r>
          </a:p>
          <a:p>
            <a:r>
              <a:rPr lang="en-US" dirty="0" smtClean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 - Degree of saturation</a:t>
            </a:r>
          </a:p>
          <a:p>
            <a:r>
              <a:rPr lang="en-US" dirty="0" smtClean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 - Void ratio</a:t>
            </a:r>
          </a:p>
          <a:p>
            <a:r>
              <a:rPr lang="en-US" dirty="0" smtClean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 - Moisture content</a:t>
            </a:r>
          </a:p>
          <a:p>
            <a:r>
              <a:rPr lang="en-US" dirty="0" smtClean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 - Hardness (for rocks)</a:t>
            </a:r>
          </a:p>
          <a:p>
            <a:r>
              <a:rPr lang="en-US" dirty="0" smtClean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 - Durability (for rocks)</a:t>
            </a:r>
          </a:p>
          <a:p>
            <a:r>
              <a:rPr lang="en-US" dirty="0" smtClean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 - Reactivity (for rocks)</a:t>
            </a:r>
            <a:endParaRPr lang="en-US" sz="2400" dirty="0"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2517" y="4600135"/>
            <a:ext cx="4710388" cy="194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076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3" cstate="print"/>
          <a:srcRect l="6057" t="2087" r="6057" b="2087"/>
          <a:stretch>
            <a:fillRect/>
          </a:stretch>
        </p:blipFill>
        <p:spPr bwMode="auto">
          <a:xfrm>
            <a:off x="7775825" y="4575299"/>
            <a:ext cx="1311903" cy="207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06324" y="379827"/>
            <a:ext cx="88392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MEASUREMENTS OF MATERIAL PROPERTIES</a:t>
            </a: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Soil Properties</a:t>
            </a:r>
          </a:p>
          <a:p>
            <a:endParaRPr lang="en-US" sz="2000" dirty="0" smtClean="0">
              <a:solidFill>
                <a:srgbClr val="0562A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562AF"/>
                </a:solidFill>
                <a:latin typeface="Arial" pitchFamily="34" charset="0"/>
                <a:cs typeface="Arial" pitchFamily="34" charset="0"/>
              </a:rPr>
              <a:t>2- Index Properties:  </a:t>
            </a:r>
            <a:r>
              <a:rPr lang="en-US" sz="2000" dirty="0" smtClean="0">
                <a:solidFill>
                  <a:schemeClr val="bg1"/>
                </a:solidFill>
              </a:rPr>
              <a:t>Used to </a:t>
            </a:r>
            <a:r>
              <a:rPr lang="en-US" sz="2000" u="sng" dirty="0" smtClean="0">
                <a:solidFill>
                  <a:schemeClr val="bg1"/>
                </a:solidFill>
              </a:rPr>
              <a:t>classify</a:t>
            </a:r>
            <a:r>
              <a:rPr lang="en-US" sz="2000" dirty="0" smtClean="0">
                <a:solidFill>
                  <a:schemeClr val="bg1"/>
                </a:solidFill>
              </a:rPr>
              <a:t> the soil or to </a:t>
            </a:r>
            <a:r>
              <a:rPr lang="en-US" sz="2000" u="sng" dirty="0" smtClean="0">
                <a:solidFill>
                  <a:schemeClr val="bg1"/>
                </a:solidFill>
              </a:rPr>
              <a:t>correlate</a:t>
            </a:r>
            <a:r>
              <a:rPr lang="en-US" sz="2000" dirty="0" smtClean="0">
                <a:solidFill>
                  <a:schemeClr val="bg1"/>
                </a:solidFill>
              </a:rPr>
              <a:t> with the 				mechanical properties.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7635"/>
                </a:solidFill>
              </a:rPr>
              <a:t>- Atterberg Limits or Consistency Limits (LL, PL SL)</a:t>
            </a:r>
            <a:br>
              <a:rPr lang="en-US" sz="2000" dirty="0" smtClean="0">
                <a:solidFill>
                  <a:srgbClr val="007635"/>
                </a:solidFill>
              </a:rPr>
            </a:br>
            <a:r>
              <a:rPr lang="en-US" sz="2000" dirty="0" smtClean="0">
                <a:solidFill>
                  <a:srgbClr val="007635"/>
                </a:solidFill>
              </a:rPr>
              <a:t>- Moisture Content vs. Unit Weight Relationship  (Compaction)</a:t>
            </a:r>
            <a:br>
              <a:rPr lang="en-US" sz="2000" dirty="0" smtClean="0">
                <a:solidFill>
                  <a:srgbClr val="007635"/>
                </a:solidFill>
              </a:rPr>
            </a:br>
            <a:r>
              <a:rPr lang="en-US" sz="2000" dirty="0" smtClean="0">
                <a:solidFill>
                  <a:srgbClr val="007635"/>
                </a:solidFill>
              </a:rPr>
              <a:t>- Grain Size Distribution 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7635"/>
                </a:solidFill>
              </a:rPr>
              <a:t>- Relative Density D</a:t>
            </a:r>
            <a:r>
              <a:rPr lang="en-US" sz="2000" baseline="-25000" dirty="0" smtClean="0">
                <a:solidFill>
                  <a:srgbClr val="007635"/>
                </a:solidFill>
              </a:rPr>
              <a:t>r</a:t>
            </a:r>
            <a:endParaRPr lang="en-US" sz="2000" dirty="0" smtClean="0">
              <a:solidFill>
                <a:srgbClr val="007635"/>
              </a:solidFill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4919088" y="4859608"/>
            <a:ext cx="1437322" cy="182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1860833" y="5701966"/>
            <a:ext cx="1485094" cy="9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8214" y="4445390"/>
            <a:ext cx="886484" cy="224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9714" y="5522751"/>
            <a:ext cx="1080721" cy="116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8" cstate="print">
            <a:grayscl/>
            <a:lum bright="10000" contrast="20000"/>
          </a:blip>
          <a:srcRect/>
          <a:stretch>
            <a:fillRect/>
          </a:stretch>
        </p:blipFill>
        <p:spPr bwMode="auto">
          <a:xfrm>
            <a:off x="194765" y="5325408"/>
            <a:ext cx="1343127" cy="136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40680" y="5073134"/>
            <a:ext cx="1479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562AF"/>
                </a:solidFill>
              </a:rPr>
              <a:t>Relative Density D</a:t>
            </a:r>
            <a:r>
              <a:rPr lang="en-US" sz="1200" baseline="-25000" dirty="0" smtClean="0">
                <a:solidFill>
                  <a:srgbClr val="0562AF"/>
                </a:solidFill>
              </a:rPr>
              <a:t>r</a:t>
            </a:r>
            <a:endParaRPr lang="en-US" sz="1200" dirty="0">
              <a:solidFill>
                <a:srgbClr val="0562A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73570" y="5422481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562AF"/>
                </a:solidFill>
              </a:rPr>
              <a:t>PL</a:t>
            </a:r>
            <a:endParaRPr lang="en-US" sz="1200" dirty="0">
              <a:solidFill>
                <a:srgbClr val="0562A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34260" y="5251324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562AF"/>
                </a:solidFill>
              </a:rPr>
              <a:t>LL</a:t>
            </a:r>
            <a:endParaRPr lang="en-US" sz="1200" dirty="0">
              <a:solidFill>
                <a:srgbClr val="0562A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1875" y="4604210"/>
            <a:ext cx="10032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562AF"/>
                </a:solidFill>
              </a:rPr>
              <a:t>Proctor Test</a:t>
            </a:r>
            <a:endParaRPr lang="en-US" sz="1200" dirty="0">
              <a:solidFill>
                <a:srgbClr val="0562A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28334" y="4207970"/>
            <a:ext cx="19483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562AF"/>
                </a:solidFill>
              </a:rPr>
              <a:t>Grain Size Distribution</a:t>
            </a:r>
            <a:endParaRPr lang="en-US" sz="1200" dirty="0">
              <a:solidFill>
                <a:srgbClr val="0562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7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53212"/>
            <a:ext cx="88392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MEASUREMENTS OF MATERIAL PROPERTIES</a:t>
            </a: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Soil Properties</a:t>
            </a:r>
          </a:p>
          <a:p>
            <a:pPr marL="457200" indent="-457200"/>
            <a:endParaRPr lang="en-US" sz="20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562AF"/>
                </a:solidFill>
                <a:latin typeface="Arial" pitchFamily="34" charset="0"/>
                <a:cs typeface="Arial" pitchFamily="34" charset="0"/>
              </a:rPr>
              <a:t>3- Hydraulic Properties</a:t>
            </a:r>
          </a:p>
          <a:p>
            <a:endParaRPr lang="en-US" sz="2400" dirty="0" smtClean="0"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- Permeability or Hydraulic Conductivity (k)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 Infiltration Rate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505" y="3415783"/>
            <a:ext cx="4022991" cy="257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501273" y="3573333"/>
            <a:ext cx="2404769" cy="202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27077" y="3277766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562AF"/>
                </a:solidFill>
              </a:rPr>
              <a:t>Double Ring Infiltrometer</a:t>
            </a:r>
            <a:endParaRPr lang="en-US" sz="1400" dirty="0">
              <a:solidFill>
                <a:srgbClr val="0562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8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2447" y="1694720"/>
            <a:ext cx="1483336" cy="178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720248" y="2721486"/>
            <a:ext cx="10374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Direct Shear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 cstate="print"/>
          <a:srcRect l="8930" t="21968" r="49116"/>
          <a:stretch>
            <a:fillRect/>
          </a:stretch>
        </p:blipFill>
        <p:spPr bwMode="auto">
          <a:xfrm>
            <a:off x="7335286" y="3525597"/>
            <a:ext cx="1718244" cy="324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1916" y="211011"/>
            <a:ext cx="902208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MEASUREMENTS OF MATERIAL PROPERTIES</a:t>
            </a:r>
          </a:p>
          <a:p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Soil Properties</a:t>
            </a:r>
          </a:p>
          <a:p>
            <a:pPr marL="457200" indent="-457200"/>
            <a:endParaRPr lang="en-US" sz="20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562AF"/>
                </a:solidFill>
                <a:latin typeface="Arial" pitchFamily="34" charset="0"/>
                <a:cs typeface="Arial" pitchFamily="34" charset="0"/>
              </a:rPr>
              <a:t>4- Mechanical Properties: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describe the behavior of the soil under different types of 			stresses</a:t>
            </a:r>
          </a:p>
          <a:p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-Deformation Moduli – 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Young's Modulus (E)  &amp; Shear Modulus (G)</a:t>
            </a:r>
          </a:p>
          <a:p>
            <a:pPr>
              <a:buFontTx/>
              <a:buChar char="-"/>
            </a:pP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Consolidation (C</a:t>
            </a:r>
            <a:r>
              <a:rPr lang="en-US" baseline="-25000" dirty="0" smtClean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dirty="0" smtClean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, C</a:t>
            </a:r>
            <a:r>
              <a:rPr lang="en-US" baseline="-25000" dirty="0" smtClean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dirty="0" smtClean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, C</a:t>
            </a:r>
            <a:r>
              <a:rPr lang="en-US" baseline="-25000" dirty="0" smtClean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dirty="0" smtClean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, P</a:t>
            </a:r>
            <a:r>
              <a:rPr lang="en-US" baseline="-25000" dirty="0" smtClean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dirty="0" smtClean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, m</a:t>
            </a:r>
            <a:r>
              <a:rPr lang="en-US" baseline="-25000" dirty="0" smtClean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dirty="0" smtClean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, K)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Strength (c, </a:t>
            </a:r>
            <a:r>
              <a:rPr lang="en-US" dirty="0" smtClean="0">
                <a:solidFill>
                  <a:srgbClr val="007635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en-US" dirty="0" smtClean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) 	Unconfined Compression</a:t>
            </a:r>
          </a:p>
          <a:p>
            <a:r>
              <a:rPr lang="en-US" dirty="0" smtClean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 		Direct Shear, </a:t>
            </a:r>
          </a:p>
          <a:p>
            <a:r>
              <a:rPr lang="en-US" dirty="0" smtClean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		Triaxial Compression</a:t>
            </a:r>
          </a:p>
          <a:p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California Bearing Ratio (CBR) or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Lime Rock Bearing Ration (LBR)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used for pavement design</a:t>
            </a:r>
          </a:p>
          <a:p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5" cstate="print"/>
          <a:srcRect l="26791" r="29023"/>
          <a:stretch>
            <a:fillRect/>
          </a:stretch>
        </p:blipFill>
        <p:spPr bwMode="auto">
          <a:xfrm>
            <a:off x="5908438" y="4003667"/>
            <a:ext cx="1204290" cy="27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978201" y="6071940"/>
            <a:ext cx="1087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Unconfined</a:t>
            </a:r>
          </a:p>
          <a:p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Compression</a:t>
            </a:r>
            <a:endParaRPr lang="en-US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54487" y="6407219"/>
            <a:ext cx="1618456" cy="276999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Triaxial Compression</a:t>
            </a:r>
          </a:p>
        </p:txBody>
      </p:sp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57292" y="5429762"/>
            <a:ext cx="1789299" cy="134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217395" y="5169263"/>
            <a:ext cx="1442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Consolidation Test</a:t>
            </a:r>
            <a:endParaRPr lang="en-US" sz="1200" dirty="0">
              <a:solidFill>
                <a:srgbClr val="005E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12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_Engineering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2605</TotalTime>
  <Words>337</Words>
  <Application>Microsoft Office PowerPoint</Application>
  <PresentationFormat>On-screen Show (4:3)</PresentationFormat>
  <Paragraphs>157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Book Antiqua</vt:lpstr>
      <vt:lpstr>Calibri</vt:lpstr>
      <vt:lpstr>Lucida Sans</vt:lpstr>
      <vt:lpstr>Symbol</vt:lpstr>
      <vt:lpstr>Wingdings</vt:lpstr>
      <vt:lpstr>Wingdings 2</vt:lpstr>
      <vt:lpstr>Wingdings 3</vt:lpstr>
      <vt:lpstr>Civil_Engineering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Florida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admintech</dc:creator>
  <cp:lastModifiedBy>Kamal</cp:lastModifiedBy>
  <cp:revision>361</cp:revision>
  <dcterms:created xsi:type="dcterms:W3CDTF">2011-12-08T20:21:53Z</dcterms:created>
  <dcterms:modified xsi:type="dcterms:W3CDTF">2019-01-14T20:10:52Z</dcterms:modified>
</cp:coreProperties>
</file>