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310" r:id="rId2"/>
    <p:sldId id="261" r:id="rId3"/>
    <p:sldId id="303" r:id="rId4"/>
    <p:sldId id="304" r:id="rId5"/>
    <p:sldId id="295" r:id="rId6"/>
    <p:sldId id="305" r:id="rId7"/>
    <p:sldId id="306" r:id="rId8"/>
    <p:sldId id="307" r:id="rId9"/>
    <p:sldId id="259" r:id="rId10"/>
    <p:sldId id="266" r:id="rId11"/>
    <p:sldId id="262" r:id="rId12"/>
    <p:sldId id="258" r:id="rId13"/>
    <p:sldId id="267" r:id="rId14"/>
    <p:sldId id="271" r:id="rId15"/>
    <p:sldId id="298" r:id="rId16"/>
    <p:sldId id="300" r:id="rId17"/>
    <p:sldId id="308" r:id="rId18"/>
    <p:sldId id="277" r:id="rId19"/>
    <p:sldId id="256" r:id="rId20"/>
    <p:sldId id="312" r:id="rId21"/>
    <p:sldId id="309" r:id="rId22"/>
    <p:sldId id="311" r:id="rId23"/>
    <p:sldId id="282" r:id="rId24"/>
    <p:sldId id="284" r:id="rId25"/>
    <p:sldId id="283" r:id="rId26"/>
    <p:sldId id="289" r:id="rId27"/>
    <p:sldId id="285" r:id="rId28"/>
    <p:sldId id="291" r:id="rId29"/>
    <p:sldId id="287" r:id="rId30"/>
    <p:sldId id="290" r:id="rId31"/>
    <p:sldId id="292" r:id="rId32"/>
  </p:sldIdLst>
  <p:sldSz cx="9144000" cy="6858000" type="screen4x3"/>
  <p:notesSz cx="7010400" cy="92964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CCFF"/>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736" autoAdjust="0"/>
    <p:restoredTop sz="94646" autoAdjust="0"/>
  </p:normalViewPr>
  <p:slideViewPr>
    <p:cSldViewPr snapToGrid="0">
      <p:cViewPr varScale="1">
        <p:scale>
          <a:sx n="152" d="100"/>
          <a:sy n="152" d="100"/>
        </p:scale>
        <p:origin x="1392" y="14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hdr" sz="quarter"/>
          </p:nvPr>
        </p:nvSpPr>
        <p:spPr bwMode="auto">
          <a:xfrm>
            <a:off x="1" y="3"/>
            <a:ext cx="3038145" cy="464205"/>
          </a:xfrm>
          <a:prstGeom prst="rect">
            <a:avLst/>
          </a:prstGeom>
          <a:noFill/>
          <a:ln w="9525">
            <a:noFill/>
            <a:miter lim="800000"/>
            <a:headEnd/>
            <a:tailEnd/>
          </a:ln>
          <a:effectLst/>
        </p:spPr>
        <p:txBody>
          <a:bodyPr vert="horz" wrap="square" lIns="93172" tIns="46586" rIns="93172" bIns="46586" numCol="1" anchor="t" anchorCtr="0" compatLnSpc="1">
            <a:prstTxWarp prst="textNoShape">
              <a:avLst/>
            </a:prstTxWarp>
          </a:bodyPr>
          <a:lstStyle>
            <a:lvl1pPr defTabSz="931887" eaLnBrk="1" hangingPunct="1">
              <a:defRPr sz="1300">
                <a:latin typeface="Arial" charset="0"/>
              </a:defRPr>
            </a:lvl1pPr>
          </a:lstStyle>
          <a:p>
            <a:pPr>
              <a:defRPr/>
            </a:pPr>
            <a:endParaRPr lang="en-US"/>
          </a:p>
        </p:txBody>
      </p:sp>
      <p:sp>
        <p:nvSpPr>
          <p:cNvPr id="46083" name="Rectangle 3"/>
          <p:cNvSpPr>
            <a:spLocks noGrp="1" noChangeArrowheads="1"/>
          </p:cNvSpPr>
          <p:nvPr>
            <p:ph type="dt" idx="1"/>
          </p:nvPr>
        </p:nvSpPr>
        <p:spPr bwMode="auto">
          <a:xfrm>
            <a:off x="3970734" y="3"/>
            <a:ext cx="3038145" cy="464205"/>
          </a:xfrm>
          <a:prstGeom prst="rect">
            <a:avLst/>
          </a:prstGeom>
          <a:noFill/>
          <a:ln w="9525">
            <a:noFill/>
            <a:miter lim="800000"/>
            <a:headEnd/>
            <a:tailEnd/>
          </a:ln>
          <a:effectLst/>
        </p:spPr>
        <p:txBody>
          <a:bodyPr vert="horz" wrap="square" lIns="93172" tIns="46586" rIns="93172" bIns="46586" numCol="1" anchor="t" anchorCtr="0" compatLnSpc="1">
            <a:prstTxWarp prst="textNoShape">
              <a:avLst/>
            </a:prstTxWarp>
          </a:bodyPr>
          <a:lstStyle>
            <a:lvl1pPr algn="r" defTabSz="931887" eaLnBrk="1" hangingPunct="1">
              <a:defRPr sz="1300">
                <a:latin typeface="Arial" charset="0"/>
              </a:defRPr>
            </a:lvl1pPr>
          </a:lstStyle>
          <a:p>
            <a:pPr>
              <a:defRPr/>
            </a:pPr>
            <a:endParaRPr lang="en-US"/>
          </a:p>
        </p:txBody>
      </p:sp>
      <p:sp>
        <p:nvSpPr>
          <p:cNvPr id="2052" name="Rectangle 4"/>
          <p:cNvSpPr>
            <a:spLocks noGrp="1" noRot="1" noChangeAspect="1" noChangeArrowheads="1" noTextEdit="1"/>
          </p:cNvSpPr>
          <p:nvPr>
            <p:ph type="sldImg" idx="2"/>
          </p:nvPr>
        </p:nvSpPr>
        <p:spPr bwMode="auto">
          <a:xfrm>
            <a:off x="1181100" y="698500"/>
            <a:ext cx="46482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5" name="Rectangle 5"/>
          <p:cNvSpPr>
            <a:spLocks noGrp="1" noChangeArrowheads="1"/>
          </p:cNvSpPr>
          <p:nvPr>
            <p:ph type="body" sz="quarter" idx="3"/>
          </p:nvPr>
        </p:nvSpPr>
        <p:spPr bwMode="auto">
          <a:xfrm>
            <a:off x="701346" y="4416101"/>
            <a:ext cx="5607711" cy="4182457"/>
          </a:xfrm>
          <a:prstGeom prst="rect">
            <a:avLst/>
          </a:prstGeom>
          <a:noFill/>
          <a:ln w="9525">
            <a:noFill/>
            <a:miter lim="800000"/>
            <a:headEnd/>
            <a:tailEnd/>
          </a:ln>
          <a:effectLst/>
        </p:spPr>
        <p:txBody>
          <a:bodyPr vert="horz" wrap="square" lIns="93172" tIns="46586" rIns="93172" bIns="46586"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46086" name="Rectangle 6"/>
          <p:cNvSpPr>
            <a:spLocks noGrp="1" noChangeArrowheads="1"/>
          </p:cNvSpPr>
          <p:nvPr>
            <p:ph type="ftr" sz="quarter" idx="4"/>
          </p:nvPr>
        </p:nvSpPr>
        <p:spPr bwMode="auto">
          <a:xfrm>
            <a:off x="1" y="8830661"/>
            <a:ext cx="3038145" cy="464205"/>
          </a:xfrm>
          <a:prstGeom prst="rect">
            <a:avLst/>
          </a:prstGeom>
          <a:noFill/>
          <a:ln w="9525">
            <a:noFill/>
            <a:miter lim="800000"/>
            <a:headEnd/>
            <a:tailEnd/>
          </a:ln>
          <a:effectLst/>
        </p:spPr>
        <p:txBody>
          <a:bodyPr vert="horz" wrap="square" lIns="93172" tIns="46586" rIns="93172" bIns="46586" numCol="1" anchor="b" anchorCtr="0" compatLnSpc="1">
            <a:prstTxWarp prst="textNoShape">
              <a:avLst/>
            </a:prstTxWarp>
          </a:bodyPr>
          <a:lstStyle>
            <a:lvl1pPr defTabSz="931887" eaLnBrk="1" hangingPunct="1">
              <a:defRPr sz="1300">
                <a:latin typeface="Arial" charset="0"/>
              </a:defRPr>
            </a:lvl1pPr>
          </a:lstStyle>
          <a:p>
            <a:pPr>
              <a:defRPr/>
            </a:pPr>
            <a:endParaRPr lang="en-US"/>
          </a:p>
        </p:txBody>
      </p:sp>
      <p:sp>
        <p:nvSpPr>
          <p:cNvPr id="46087" name="Rectangle 7"/>
          <p:cNvSpPr>
            <a:spLocks noGrp="1" noChangeArrowheads="1"/>
          </p:cNvSpPr>
          <p:nvPr>
            <p:ph type="sldNum" sz="quarter" idx="5"/>
          </p:nvPr>
        </p:nvSpPr>
        <p:spPr bwMode="auto">
          <a:xfrm>
            <a:off x="3970734" y="8830661"/>
            <a:ext cx="3038145" cy="464205"/>
          </a:xfrm>
          <a:prstGeom prst="rect">
            <a:avLst/>
          </a:prstGeom>
          <a:noFill/>
          <a:ln w="9525">
            <a:noFill/>
            <a:miter lim="800000"/>
            <a:headEnd/>
            <a:tailEnd/>
          </a:ln>
          <a:effectLst/>
        </p:spPr>
        <p:txBody>
          <a:bodyPr vert="horz" wrap="square" lIns="93172" tIns="46586" rIns="93172" bIns="46586" numCol="1" anchor="b" anchorCtr="0" compatLnSpc="1">
            <a:prstTxWarp prst="textNoShape">
              <a:avLst/>
            </a:prstTxWarp>
          </a:bodyPr>
          <a:lstStyle>
            <a:lvl1pPr algn="r" defTabSz="931887" eaLnBrk="1" hangingPunct="1">
              <a:defRPr sz="1300"/>
            </a:lvl1pPr>
          </a:lstStyle>
          <a:p>
            <a:pPr>
              <a:defRPr/>
            </a:pPr>
            <a:fld id="{F8C1ADF5-42B2-40EF-9EE2-78253451C5DB}" type="slidenum">
              <a:rPr lang="en-US" altLang="en-US"/>
              <a:pPr>
                <a:defRPr/>
              </a:pPr>
              <a:t>‹#›</a:t>
            </a:fld>
            <a:endParaRPr lang="en-US" altLang="en-US"/>
          </a:p>
        </p:txBody>
      </p:sp>
    </p:spTree>
    <p:extLst>
      <p:ext uri="{BB962C8B-B14F-4D97-AF65-F5344CB8AC3E}">
        <p14:creationId xmlns:p14="http://schemas.microsoft.com/office/powerpoint/2010/main" val="129789338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8223">
              <a:defRPr>
                <a:solidFill>
                  <a:schemeClr val="tx1"/>
                </a:solidFill>
                <a:latin typeface="Arial" panose="020B0604020202020204" pitchFamily="34" charset="0"/>
              </a:defRPr>
            </a:lvl1pPr>
            <a:lvl2pPr marL="716130" indent="-275434" defTabSz="898223">
              <a:defRPr>
                <a:solidFill>
                  <a:schemeClr val="tx1"/>
                </a:solidFill>
                <a:latin typeface="Arial" panose="020B0604020202020204" pitchFamily="34" charset="0"/>
              </a:defRPr>
            </a:lvl2pPr>
            <a:lvl3pPr marL="1101738" indent="-220348" defTabSz="898223">
              <a:defRPr>
                <a:solidFill>
                  <a:schemeClr val="tx1"/>
                </a:solidFill>
                <a:latin typeface="Arial" panose="020B0604020202020204" pitchFamily="34" charset="0"/>
              </a:defRPr>
            </a:lvl3pPr>
            <a:lvl4pPr marL="1542433" indent="-220348" defTabSz="898223">
              <a:defRPr>
                <a:solidFill>
                  <a:schemeClr val="tx1"/>
                </a:solidFill>
                <a:latin typeface="Arial" panose="020B0604020202020204" pitchFamily="34" charset="0"/>
              </a:defRPr>
            </a:lvl4pPr>
            <a:lvl5pPr marL="1983128" indent="-220348" defTabSz="898223">
              <a:defRPr>
                <a:solidFill>
                  <a:schemeClr val="tx1"/>
                </a:solidFill>
                <a:latin typeface="Arial" panose="020B0604020202020204" pitchFamily="34" charset="0"/>
              </a:defRPr>
            </a:lvl5pPr>
            <a:lvl6pPr marL="2423823" indent="-220348" defTabSz="898223" eaLnBrk="0" fontAlgn="base" hangingPunct="0">
              <a:spcBef>
                <a:spcPct val="0"/>
              </a:spcBef>
              <a:spcAft>
                <a:spcPct val="0"/>
              </a:spcAft>
              <a:defRPr>
                <a:solidFill>
                  <a:schemeClr val="tx1"/>
                </a:solidFill>
                <a:latin typeface="Arial" panose="020B0604020202020204" pitchFamily="34" charset="0"/>
              </a:defRPr>
            </a:lvl6pPr>
            <a:lvl7pPr marL="2864518" indent="-220348" defTabSz="898223" eaLnBrk="0" fontAlgn="base" hangingPunct="0">
              <a:spcBef>
                <a:spcPct val="0"/>
              </a:spcBef>
              <a:spcAft>
                <a:spcPct val="0"/>
              </a:spcAft>
              <a:defRPr>
                <a:solidFill>
                  <a:schemeClr val="tx1"/>
                </a:solidFill>
                <a:latin typeface="Arial" panose="020B0604020202020204" pitchFamily="34" charset="0"/>
              </a:defRPr>
            </a:lvl7pPr>
            <a:lvl8pPr marL="3305213" indent="-220348" defTabSz="898223" eaLnBrk="0" fontAlgn="base" hangingPunct="0">
              <a:spcBef>
                <a:spcPct val="0"/>
              </a:spcBef>
              <a:spcAft>
                <a:spcPct val="0"/>
              </a:spcAft>
              <a:defRPr>
                <a:solidFill>
                  <a:schemeClr val="tx1"/>
                </a:solidFill>
                <a:latin typeface="Arial" panose="020B0604020202020204" pitchFamily="34" charset="0"/>
              </a:defRPr>
            </a:lvl8pPr>
            <a:lvl9pPr marL="3745908" indent="-220348" defTabSz="898223" eaLnBrk="0" fontAlgn="base" hangingPunct="0">
              <a:spcBef>
                <a:spcPct val="0"/>
              </a:spcBef>
              <a:spcAft>
                <a:spcPct val="0"/>
              </a:spcAft>
              <a:defRPr>
                <a:solidFill>
                  <a:schemeClr val="tx1"/>
                </a:solidFill>
                <a:latin typeface="Arial" panose="020B0604020202020204" pitchFamily="34" charset="0"/>
              </a:defRPr>
            </a:lvl9pPr>
          </a:lstStyle>
          <a:p>
            <a:fld id="{0DC698CA-DB10-4A7F-BD47-B57E829C9FA9}" type="slidenum">
              <a:rPr lang="en-US" altLang="en-US" smtClean="0"/>
              <a:pPr/>
              <a:t>1</a:t>
            </a:fld>
            <a:endParaRPr lang="en-US" altLang="en-US" smtClean="0"/>
          </a:p>
        </p:txBody>
      </p:sp>
      <p:sp>
        <p:nvSpPr>
          <p:cNvPr id="4099" name="Rectangle 2"/>
          <p:cNvSpPr>
            <a:spLocks noGrp="1" noRot="1" noChangeAspect="1" noChangeArrowheads="1" noTextEdit="1"/>
          </p:cNvSpPr>
          <p:nvPr>
            <p:ph type="sldImg"/>
          </p:nvPr>
        </p:nvSpPr>
        <p:spPr>
          <a:ln/>
        </p:spPr>
      </p:sp>
      <p:sp>
        <p:nvSpPr>
          <p:cNvPr id="41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37328127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22</a:t>
            </a:fld>
            <a:endParaRPr lang="en-US" dirty="0"/>
          </a:p>
        </p:txBody>
      </p:sp>
    </p:spTree>
    <p:extLst>
      <p:ext uri="{BB962C8B-B14F-4D97-AF65-F5344CB8AC3E}">
        <p14:creationId xmlns:p14="http://schemas.microsoft.com/office/powerpoint/2010/main" val="36835184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6A2282C-7702-4FBE-B275-431172051243}" type="slidenum">
              <a:rPr lang="en-US" altLang="en-US"/>
              <a:pPr>
                <a:defRPr/>
              </a:pPr>
              <a:t>‹#›</a:t>
            </a:fld>
            <a:endParaRPr lang="en-US" altLang="en-US"/>
          </a:p>
        </p:txBody>
      </p:sp>
    </p:spTree>
    <p:extLst>
      <p:ext uri="{BB962C8B-B14F-4D97-AF65-F5344CB8AC3E}">
        <p14:creationId xmlns:p14="http://schemas.microsoft.com/office/powerpoint/2010/main" val="17002763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001EEA9-D41F-4B6B-899C-53B449C58E02}" type="slidenum">
              <a:rPr lang="en-US" altLang="en-US"/>
              <a:pPr>
                <a:defRPr/>
              </a:pPr>
              <a:t>‹#›</a:t>
            </a:fld>
            <a:endParaRPr lang="en-US" altLang="en-US"/>
          </a:p>
        </p:txBody>
      </p:sp>
    </p:spTree>
    <p:extLst>
      <p:ext uri="{BB962C8B-B14F-4D97-AF65-F5344CB8AC3E}">
        <p14:creationId xmlns:p14="http://schemas.microsoft.com/office/powerpoint/2010/main" val="2667597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40BB32F-B2BA-4997-901E-93402DFBE38A}" type="slidenum">
              <a:rPr lang="en-US" altLang="en-US"/>
              <a:pPr>
                <a:defRPr/>
              </a:pPr>
              <a:t>‹#›</a:t>
            </a:fld>
            <a:endParaRPr lang="en-US" altLang="en-US"/>
          </a:p>
        </p:txBody>
      </p:sp>
    </p:spTree>
    <p:extLst>
      <p:ext uri="{BB962C8B-B14F-4D97-AF65-F5344CB8AC3E}">
        <p14:creationId xmlns:p14="http://schemas.microsoft.com/office/powerpoint/2010/main" val="22393564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7DECB01-4667-4847-A847-D1D2D3009F01}" type="slidenum">
              <a:rPr lang="en-US" altLang="en-US"/>
              <a:pPr>
                <a:defRPr/>
              </a:pPr>
              <a:t>‹#›</a:t>
            </a:fld>
            <a:endParaRPr lang="en-US" altLang="en-US"/>
          </a:p>
        </p:txBody>
      </p:sp>
    </p:spTree>
    <p:extLst>
      <p:ext uri="{BB962C8B-B14F-4D97-AF65-F5344CB8AC3E}">
        <p14:creationId xmlns:p14="http://schemas.microsoft.com/office/powerpoint/2010/main" val="28322109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A2D0A5A-A0BB-4315-9D9D-CA399B825170}" type="slidenum">
              <a:rPr lang="en-US" altLang="en-US"/>
              <a:pPr>
                <a:defRPr/>
              </a:pPr>
              <a:t>‹#›</a:t>
            </a:fld>
            <a:endParaRPr lang="en-US" altLang="en-US"/>
          </a:p>
        </p:txBody>
      </p:sp>
    </p:spTree>
    <p:extLst>
      <p:ext uri="{BB962C8B-B14F-4D97-AF65-F5344CB8AC3E}">
        <p14:creationId xmlns:p14="http://schemas.microsoft.com/office/powerpoint/2010/main" val="18505483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AD1EA52-B304-405D-81D3-752C9C25113B}" type="slidenum">
              <a:rPr lang="en-US" altLang="en-US"/>
              <a:pPr>
                <a:defRPr/>
              </a:pPr>
              <a:t>‹#›</a:t>
            </a:fld>
            <a:endParaRPr lang="en-US" altLang="en-US"/>
          </a:p>
        </p:txBody>
      </p:sp>
    </p:spTree>
    <p:extLst>
      <p:ext uri="{BB962C8B-B14F-4D97-AF65-F5344CB8AC3E}">
        <p14:creationId xmlns:p14="http://schemas.microsoft.com/office/powerpoint/2010/main" val="3064309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B226237-B003-4FE0-95AB-2A4A31478B38}" type="slidenum">
              <a:rPr lang="en-US" altLang="en-US"/>
              <a:pPr>
                <a:defRPr/>
              </a:pPr>
              <a:t>‹#›</a:t>
            </a:fld>
            <a:endParaRPr lang="en-US" altLang="en-US"/>
          </a:p>
        </p:txBody>
      </p:sp>
    </p:spTree>
    <p:extLst>
      <p:ext uri="{BB962C8B-B14F-4D97-AF65-F5344CB8AC3E}">
        <p14:creationId xmlns:p14="http://schemas.microsoft.com/office/powerpoint/2010/main" val="20513835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856E6EE-8B1B-4F8F-9FBD-25D8A19481EB}" type="slidenum">
              <a:rPr lang="en-US" altLang="en-US"/>
              <a:pPr>
                <a:defRPr/>
              </a:pPr>
              <a:t>‹#›</a:t>
            </a:fld>
            <a:endParaRPr lang="en-US" altLang="en-US"/>
          </a:p>
        </p:txBody>
      </p:sp>
    </p:spTree>
    <p:extLst>
      <p:ext uri="{BB962C8B-B14F-4D97-AF65-F5344CB8AC3E}">
        <p14:creationId xmlns:p14="http://schemas.microsoft.com/office/powerpoint/2010/main" val="35989485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F7D0199-2AF2-4E28-BA2D-E33518F780CF}" type="slidenum">
              <a:rPr lang="en-US" altLang="en-US"/>
              <a:pPr>
                <a:defRPr/>
              </a:pPr>
              <a:t>‹#›</a:t>
            </a:fld>
            <a:endParaRPr lang="en-US" altLang="en-US"/>
          </a:p>
        </p:txBody>
      </p:sp>
    </p:spTree>
    <p:extLst>
      <p:ext uri="{BB962C8B-B14F-4D97-AF65-F5344CB8AC3E}">
        <p14:creationId xmlns:p14="http://schemas.microsoft.com/office/powerpoint/2010/main" val="36587873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550EDCB-D372-4CD5-86C4-2ACA9984A578}" type="slidenum">
              <a:rPr lang="en-US" altLang="en-US"/>
              <a:pPr>
                <a:defRPr/>
              </a:pPr>
              <a:t>‹#›</a:t>
            </a:fld>
            <a:endParaRPr lang="en-US" altLang="en-US"/>
          </a:p>
        </p:txBody>
      </p:sp>
    </p:spTree>
    <p:extLst>
      <p:ext uri="{BB962C8B-B14F-4D97-AF65-F5344CB8AC3E}">
        <p14:creationId xmlns:p14="http://schemas.microsoft.com/office/powerpoint/2010/main" val="17396642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5D5DA74-545C-4C2B-864A-676CD7CAB07A}" type="slidenum">
              <a:rPr lang="en-US" altLang="en-US"/>
              <a:pPr>
                <a:defRPr/>
              </a:pPr>
              <a:t>‹#›</a:t>
            </a:fld>
            <a:endParaRPr lang="en-US" altLang="en-US"/>
          </a:p>
        </p:txBody>
      </p:sp>
    </p:spTree>
    <p:extLst>
      <p:ext uri="{BB962C8B-B14F-4D97-AF65-F5344CB8AC3E}">
        <p14:creationId xmlns:p14="http://schemas.microsoft.com/office/powerpoint/2010/main" val="22779722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ltGray">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7BF3E63D-3D36-4884-A9D6-5843E21A3212}"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wmf"/><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jpeg"/><Relationship Id="rId7" Type="http://schemas.openxmlformats.org/officeDocument/2006/relationships/image" Target="../media/image33.png"/><Relationship Id="rId2" Type="http://schemas.openxmlformats.org/officeDocument/2006/relationships/image" Target="../media/image28.jpeg"/><Relationship Id="rId1" Type="http://schemas.openxmlformats.org/officeDocument/2006/relationships/slideLayout" Target="../slideLayouts/slideLayout7.xml"/><Relationship Id="rId6" Type="http://schemas.openxmlformats.org/officeDocument/2006/relationships/image" Target="../media/image32.jpeg"/><Relationship Id="rId11" Type="http://schemas.openxmlformats.org/officeDocument/2006/relationships/image" Target="../media/image37.png"/><Relationship Id="rId5" Type="http://schemas.openxmlformats.org/officeDocument/2006/relationships/image" Target="../media/image31.jpeg"/><Relationship Id="rId10" Type="http://schemas.openxmlformats.org/officeDocument/2006/relationships/image" Target="../media/image36.png"/><Relationship Id="rId4" Type="http://schemas.openxmlformats.org/officeDocument/2006/relationships/image" Target="../media/image30.jpeg"/><Relationship Id="rId9" Type="http://schemas.openxmlformats.org/officeDocument/2006/relationships/image" Target="../media/image35.png"/></Relationships>
</file>

<file path=ppt/slides/_rels/slide1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wmf"/><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wmf"/><Relationship Id="rId4" Type="http://schemas.openxmlformats.org/officeDocument/2006/relationships/image" Target="../media/image47.wmf"/></Relationships>
</file>

<file path=ppt/slides/_rels/slide24.xml.rels><?xml version="1.0" encoding="UTF-8" standalone="yes"?>
<Relationships xmlns="http://schemas.openxmlformats.org/package/2006/relationships"><Relationship Id="rId3" Type="http://schemas.openxmlformats.org/officeDocument/2006/relationships/image" Target="../media/image45.wmf"/><Relationship Id="rId2" Type="http://schemas.openxmlformats.org/officeDocument/2006/relationships/image" Target="../media/image50.wmf"/><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13.png"/><Relationship Id="rId4" Type="http://schemas.openxmlformats.org/officeDocument/2006/relationships/image" Target="../media/image51.png"/></Relationships>
</file>

<file path=ppt/slides/_rels/slide25.xml.rels><?xml version="1.0" encoding="UTF-8" standalone="yes"?>
<Relationships xmlns="http://schemas.openxmlformats.org/package/2006/relationships"><Relationship Id="rId2" Type="http://schemas.openxmlformats.org/officeDocument/2006/relationships/image" Target="../media/image48.wm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3.png"/><Relationship Id="rId3" Type="http://schemas.openxmlformats.org/officeDocument/2006/relationships/image" Target="../media/image54.wmf"/><Relationship Id="rId7" Type="http://schemas.openxmlformats.org/officeDocument/2006/relationships/image" Target="../media/image57.png"/><Relationship Id="rId12" Type="http://schemas.openxmlformats.org/officeDocument/2006/relationships/image" Target="../media/image62.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56.png"/><Relationship Id="rId11" Type="http://schemas.openxmlformats.org/officeDocument/2006/relationships/image" Target="../media/image61.png"/><Relationship Id="rId5" Type="http://schemas.openxmlformats.org/officeDocument/2006/relationships/image" Target="../media/image55.png"/><Relationship Id="rId10" Type="http://schemas.openxmlformats.org/officeDocument/2006/relationships/image" Target="../media/image60.png"/><Relationship Id="rId4" Type="http://schemas.openxmlformats.org/officeDocument/2006/relationships/image" Target="../media/image42.png"/><Relationship Id="rId9" Type="http://schemas.openxmlformats.org/officeDocument/2006/relationships/image" Target="../media/image59.png"/></Relationships>
</file>

<file path=ppt/slides/_rels/slide27.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9.wmf"/><Relationship Id="rId2"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68.wmf"/><Relationship Id="rId5" Type="http://schemas.openxmlformats.org/officeDocument/2006/relationships/image" Target="../media/image67.wmf"/><Relationship Id="rId4" Type="http://schemas.openxmlformats.org/officeDocument/2006/relationships/image" Target="../media/image66.wmf"/></Relationships>
</file>

<file path=ppt/slides/_rels/slide2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 Id="rId4" Type="http://schemas.openxmlformats.org/officeDocument/2006/relationships/image" Target="../media/image72.wmf"/></Relationships>
</file>

<file path=ppt/slides/_rels/slide29.xml.rels><?xml version="1.0" encoding="UTF-8" standalone="yes"?>
<Relationships xmlns="http://schemas.openxmlformats.org/package/2006/relationships"><Relationship Id="rId2" Type="http://schemas.openxmlformats.org/officeDocument/2006/relationships/image" Target="../media/image73.w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wm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76.wm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p:cNvPicPr>
            <a:picLocks noChangeAspect="1" noChangeArrowheads="1"/>
          </p:cNvPicPr>
          <p:nvPr/>
        </p:nvPicPr>
        <p:blipFill>
          <a:blip r:embed="rId3" cstate="print">
            <a:duotone>
              <a:schemeClr val="accent1">
                <a:shade val="45000"/>
                <a:satMod val="135000"/>
              </a:schemeClr>
              <a:prstClr val="white"/>
            </a:duotone>
            <a:lum bright="10000"/>
          </a:blip>
          <a:srcRect/>
          <a:stretch>
            <a:fillRect/>
          </a:stretch>
        </p:blipFill>
        <p:spPr bwMode="auto">
          <a:xfrm>
            <a:off x="289562" y="758952"/>
            <a:ext cx="8427720" cy="5002578"/>
          </a:xfrm>
          <a:prstGeom prst="rect">
            <a:avLst/>
          </a:prstGeom>
          <a:solidFill>
            <a:schemeClr val="accent1">
              <a:alpha val="21000"/>
            </a:schemeClr>
          </a:solidFill>
          <a:ln w="9525">
            <a:noFill/>
            <a:miter lim="800000"/>
            <a:headEnd/>
            <a:tailEnd/>
          </a:ln>
        </p:spPr>
      </p:pic>
      <p:sp>
        <p:nvSpPr>
          <p:cNvPr id="3075" name="Text Box 2"/>
          <p:cNvSpPr txBox="1">
            <a:spLocks noChangeArrowheads="1"/>
          </p:cNvSpPr>
          <p:nvPr/>
        </p:nvSpPr>
        <p:spPr bwMode="auto">
          <a:xfrm>
            <a:off x="288925" y="1030288"/>
            <a:ext cx="8428038" cy="5170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spcBef>
                <a:spcPct val="20000"/>
              </a:spcBef>
              <a:buChar char="•"/>
              <a:defRPr sz="3200">
                <a:solidFill>
                  <a:schemeClr val="tx1"/>
                </a:solidFill>
                <a:latin typeface="Arial" panose="020B0604020202020204" pitchFamily="34" charset="0"/>
              </a:defRPr>
            </a:lvl1pPr>
            <a:lvl2pPr marL="742950" indent="-285750" defTabSz="381000">
              <a:spcBef>
                <a:spcPct val="20000"/>
              </a:spcBef>
              <a:buChar char="–"/>
              <a:defRPr sz="2800">
                <a:solidFill>
                  <a:schemeClr val="tx1"/>
                </a:solidFill>
                <a:latin typeface="Arial" panose="020B0604020202020204" pitchFamily="34" charset="0"/>
              </a:defRPr>
            </a:lvl2pPr>
            <a:lvl3pPr marL="1143000" indent="-228600" defTabSz="381000">
              <a:spcBef>
                <a:spcPct val="20000"/>
              </a:spcBef>
              <a:buChar char="•"/>
              <a:defRPr sz="2400">
                <a:solidFill>
                  <a:schemeClr val="tx1"/>
                </a:solidFill>
                <a:latin typeface="Arial" panose="020B0604020202020204" pitchFamily="34" charset="0"/>
              </a:defRPr>
            </a:lvl3pPr>
            <a:lvl4pPr marL="1600200" indent="-228600" defTabSz="381000">
              <a:spcBef>
                <a:spcPct val="20000"/>
              </a:spcBef>
              <a:buChar char="–"/>
              <a:defRPr sz="2000">
                <a:solidFill>
                  <a:schemeClr val="tx1"/>
                </a:solidFill>
                <a:latin typeface="Arial" panose="020B0604020202020204" pitchFamily="34" charset="0"/>
              </a:defRPr>
            </a:lvl4pPr>
            <a:lvl5pPr marL="2057400" indent="-228600" defTabSz="381000">
              <a:spcBef>
                <a:spcPct val="20000"/>
              </a:spcBef>
              <a:buChar char="»"/>
              <a:defRPr sz="2000">
                <a:solidFill>
                  <a:schemeClr val="tx1"/>
                </a:solidFill>
                <a:latin typeface="Arial" panose="020B0604020202020204" pitchFamily="34" charset="0"/>
              </a:defRPr>
            </a:lvl5pPr>
            <a:lvl6pPr marL="2514600" indent="-228600" defTabSz="3810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3810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3810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3810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4200" b="1">
                <a:solidFill>
                  <a:srgbClr val="0000FF"/>
                </a:solidFill>
              </a:rPr>
              <a:t>Shallow Foundations</a:t>
            </a:r>
            <a:endParaRPr lang="en-US" altLang="en-US" sz="4200">
              <a:solidFill>
                <a:srgbClr val="0000FF"/>
              </a:solidFill>
            </a:endParaRPr>
          </a:p>
          <a:p>
            <a:pPr algn="ctr">
              <a:spcBef>
                <a:spcPct val="0"/>
              </a:spcBef>
              <a:buFontTx/>
              <a:buNone/>
            </a:pPr>
            <a:endParaRPr lang="en-US" altLang="en-US" sz="4200">
              <a:solidFill>
                <a:srgbClr val="0000FF"/>
              </a:solidFill>
            </a:endParaRPr>
          </a:p>
          <a:p>
            <a:pPr algn="ctr">
              <a:spcBef>
                <a:spcPct val="0"/>
              </a:spcBef>
              <a:buFontTx/>
              <a:buNone/>
            </a:pPr>
            <a:r>
              <a:rPr lang="en-US" altLang="en-US" sz="2200">
                <a:solidFill>
                  <a:srgbClr val="0000FF"/>
                </a:solidFill>
              </a:rPr>
              <a:t>By</a:t>
            </a:r>
          </a:p>
          <a:p>
            <a:pPr algn="ctr">
              <a:spcBef>
                <a:spcPct val="0"/>
              </a:spcBef>
              <a:buFontTx/>
              <a:buNone/>
            </a:pPr>
            <a:endParaRPr lang="en-US" altLang="en-US" sz="2200">
              <a:solidFill>
                <a:srgbClr val="0000FF"/>
              </a:solidFill>
            </a:endParaRPr>
          </a:p>
          <a:p>
            <a:pPr algn="ctr">
              <a:spcBef>
                <a:spcPct val="0"/>
              </a:spcBef>
              <a:buFontTx/>
              <a:buNone/>
            </a:pPr>
            <a:endParaRPr lang="en-US" altLang="en-US" sz="2200">
              <a:solidFill>
                <a:srgbClr val="0000FF"/>
              </a:solidFill>
            </a:endParaRPr>
          </a:p>
          <a:p>
            <a:pPr algn="ctr">
              <a:spcBef>
                <a:spcPct val="0"/>
              </a:spcBef>
              <a:buFontTx/>
              <a:buNone/>
            </a:pPr>
            <a:endParaRPr lang="en-US" altLang="en-US" sz="2200">
              <a:solidFill>
                <a:srgbClr val="0000FF"/>
              </a:solidFill>
            </a:endParaRPr>
          </a:p>
          <a:p>
            <a:pPr algn="ctr">
              <a:spcBef>
                <a:spcPct val="0"/>
              </a:spcBef>
              <a:buFontTx/>
              <a:buNone/>
            </a:pPr>
            <a:r>
              <a:rPr lang="en-US" altLang="en-US" sz="2200">
                <a:solidFill>
                  <a:srgbClr val="0000FF"/>
                </a:solidFill>
              </a:rPr>
              <a:t>Kamal Tawfiq, Ph.D., P.E., F.ASCE</a:t>
            </a:r>
          </a:p>
          <a:p>
            <a:pPr algn="ctr">
              <a:spcBef>
                <a:spcPct val="0"/>
              </a:spcBef>
              <a:buFontTx/>
              <a:buNone/>
            </a:pPr>
            <a:endParaRPr lang="en-US" altLang="en-US" sz="4200">
              <a:solidFill>
                <a:srgbClr val="0000FF"/>
              </a:solidFill>
            </a:endParaRPr>
          </a:p>
          <a:p>
            <a:pPr algn="ctr">
              <a:spcBef>
                <a:spcPct val="0"/>
              </a:spcBef>
              <a:buFontTx/>
              <a:buNone/>
            </a:pPr>
            <a:endParaRPr lang="en-US" altLang="en-US" sz="4200">
              <a:solidFill>
                <a:srgbClr val="0000FF"/>
              </a:solidFill>
            </a:endParaRPr>
          </a:p>
          <a:p>
            <a:pPr algn="ctr">
              <a:spcBef>
                <a:spcPct val="0"/>
              </a:spcBef>
              <a:buFontTx/>
              <a:buNone/>
            </a:pPr>
            <a:endParaRPr lang="en-US" altLang="en-US" sz="1600">
              <a:solidFill>
                <a:srgbClr val="0000FF"/>
              </a:solidFill>
            </a:endParaRPr>
          </a:p>
          <a:p>
            <a:pPr algn="ctr">
              <a:spcBef>
                <a:spcPct val="0"/>
              </a:spcBef>
              <a:buFontTx/>
              <a:buNone/>
            </a:pPr>
            <a:endParaRPr lang="en-US" altLang="en-US" sz="4200">
              <a:solidFill>
                <a:srgbClr val="0000FF"/>
              </a:solidFill>
            </a:endParaRPr>
          </a:p>
        </p:txBody>
      </p:sp>
    </p:spTree>
  </p:cSld>
  <p:clrMapOvr>
    <a:masterClrMapping/>
  </p:clrMapOvr>
  <p:transition advClick="0">
    <p:cover dir="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4" descr="Strap Foot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6200" y="2114550"/>
            <a:ext cx="4619625" cy="346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Rectangle 5"/>
          <p:cNvSpPr>
            <a:spLocks noChangeArrowheads="1"/>
          </p:cNvSpPr>
          <p:nvPr/>
        </p:nvSpPr>
        <p:spPr bwMode="auto">
          <a:xfrm>
            <a:off x="6572250" y="2062163"/>
            <a:ext cx="13414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1" eaLnBrk="1" hangingPunct="1">
              <a:spcBef>
                <a:spcPct val="0"/>
              </a:spcBef>
              <a:buFontTx/>
              <a:buNone/>
            </a:pPr>
            <a:r>
              <a:rPr lang="en-US" altLang="en-US" sz="1400">
                <a:solidFill>
                  <a:srgbClr val="FF3300"/>
                </a:solidFill>
              </a:rPr>
              <a:t>Spread Footings </a:t>
            </a:r>
          </a:p>
        </p:txBody>
      </p:sp>
      <p:pic>
        <p:nvPicPr>
          <p:cNvPr id="13316" name="Picture 4" descr="combined footing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425" y="1114425"/>
            <a:ext cx="5095875" cy="382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Rectangle 6"/>
          <p:cNvSpPr>
            <a:spLocks noChangeArrowheads="1"/>
          </p:cNvSpPr>
          <p:nvPr/>
        </p:nvSpPr>
        <p:spPr bwMode="auto">
          <a:xfrm>
            <a:off x="6546850" y="4913313"/>
            <a:ext cx="14589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a:solidFill>
                  <a:srgbClr val="FF3300"/>
                </a:solidFill>
              </a:rPr>
              <a:t>Combined Footings</a:t>
            </a:r>
          </a:p>
        </p:txBody>
      </p:sp>
      <p:sp>
        <p:nvSpPr>
          <p:cNvPr id="13318" name="Rectangle 6"/>
          <p:cNvSpPr>
            <a:spLocks noChangeArrowheads="1"/>
          </p:cNvSpPr>
          <p:nvPr/>
        </p:nvSpPr>
        <p:spPr bwMode="auto">
          <a:xfrm>
            <a:off x="1689100" y="4275138"/>
            <a:ext cx="14589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a:solidFill>
                  <a:srgbClr val="FF3300"/>
                </a:solidFill>
              </a:rPr>
              <a:t>Combined Footings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4" descr="combined footing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6300" y="914400"/>
            <a:ext cx="6859588" cy="514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Rectangle 5"/>
          <p:cNvSpPr>
            <a:spLocks noChangeArrowheads="1"/>
          </p:cNvSpPr>
          <p:nvPr/>
        </p:nvSpPr>
        <p:spPr bwMode="auto">
          <a:xfrm>
            <a:off x="1698625" y="4237038"/>
            <a:ext cx="2165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solidFill>
                  <a:srgbClr val="FF3300"/>
                </a:solidFill>
              </a:rPr>
              <a:t>Combined Footings</a:t>
            </a:r>
          </a:p>
        </p:txBody>
      </p:sp>
      <p:sp>
        <p:nvSpPr>
          <p:cNvPr id="14340" name="Rectangle 6"/>
          <p:cNvSpPr>
            <a:spLocks noChangeArrowheads="1"/>
          </p:cNvSpPr>
          <p:nvPr/>
        </p:nvSpPr>
        <p:spPr bwMode="auto">
          <a:xfrm>
            <a:off x="5867400" y="1081088"/>
            <a:ext cx="19907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1" eaLnBrk="1" hangingPunct="1">
              <a:spcBef>
                <a:spcPct val="0"/>
              </a:spcBef>
              <a:buFontTx/>
              <a:buNone/>
            </a:pPr>
            <a:r>
              <a:rPr lang="en-US" altLang="en-US" sz="1800">
                <a:solidFill>
                  <a:srgbClr val="FF3300"/>
                </a:solidFill>
              </a:rPr>
              <a:t>Spread Footings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1" descr="MAT FOUND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914400"/>
            <a:ext cx="73152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Rectangle 12"/>
          <p:cNvSpPr>
            <a:spLocks noChangeArrowheads="1"/>
          </p:cNvSpPr>
          <p:nvPr/>
        </p:nvSpPr>
        <p:spPr bwMode="auto">
          <a:xfrm>
            <a:off x="5143500" y="4913313"/>
            <a:ext cx="1771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solidFill>
                  <a:srgbClr val="FF3300"/>
                </a:solidFill>
              </a:rPr>
              <a:t>Mat Foundation</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4" descr="MAT FOUNDATION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04800"/>
            <a:ext cx="73152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Rectangle 5"/>
          <p:cNvSpPr>
            <a:spLocks noChangeArrowheads="1"/>
          </p:cNvSpPr>
          <p:nvPr/>
        </p:nvSpPr>
        <p:spPr bwMode="auto">
          <a:xfrm>
            <a:off x="5229225" y="4170363"/>
            <a:ext cx="1771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solidFill>
                  <a:srgbClr val="FF3300"/>
                </a:solidFill>
              </a:rPr>
              <a:t>Mat Foundation</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pile_driv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371475"/>
            <a:ext cx="4071938" cy="305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1" name="Text Box 13"/>
          <p:cNvSpPr txBox="1">
            <a:spLocks noChangeArrowheads="1"/>
          </p:cNvSpPr>
          <p:nvPr/>
        </p:nvSpPr>
        <p:spPr bwMode="auto">
          <a:xfrm>
            <a:off x="174625" y="169863"/>
            <a:ext cx="3121025" cy="523875"/>
          </a:xfrm>
          <a:prstGeom prst="rect">
            <a:avLst/>
          </a:prstGeom>
          <a:noFill/>
          <a:ln w="9525">
            <a:noFill/>
            <a:miter lim="800000"/>
            <a:headEnd/>
            <a:tailEnd/>
          </a:ln>
          <a:effectLst/>
        </p:spPr>
        <p:txBody>
          <a:bodyPr wrap="none">
            <a:spAutoFit/>
          </a:bodyPr>
          <a:lstStyle/>
          <a:p>
            <a:pPr eaLnBrk="1" hangingPunct="1">
              <a:defRPr/>
            </a:pPr>
            <a:r>
              <a:rPr lang="en-US" sz="2800" b="1" u="sng" dirty="0">
                <a:effectLst>
                  <a:outerShdw blurRad="38100" dist="38100" dir="2700000" algn="tl">
                    <a:srgbClr val="000000">
                      <a:alpha val="43137"/>
                    </a:srgbClr>
                  </a:outerShdw>
                </a:effectLst>
                <a:latin typeface="Arial" charset="0"/>
              </a:rPr>
              <a:t>Deep Foundation</a:t>
            </a:r>
          </a:p>
        </p:txBody>
      </p:sp>
      <p:pic>
        <p:nvPicPr>
          <p:cNvPr id="17412"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6538" y="750888"/>
            <a:ext cx="2047875" cy="303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3" name="Text Box 14"/>
          <p:cNvSpPr txBox="1">
            <a:spLocks noChangeArrowheads="1"/>
          </p:cNvSpPr>
          <p:nvPr/>
        </p:nvSpPr>
        <p:spPr bwMode="auto">
          <a:xfrm>
            <a:off x="4889500" y="341313"/>
            <a:ext cx="1403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Driven Piles</a:t>
            </a:r>
          </a:p>
        </p:txBody>
      </p:sp>
      <p:pic>
        <p:nvPicPr>
          <p:cNvPr id="17414" name="Picture 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8763" y="3457575"/>
            <a:ext cx="3648075" cy="340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5" name="Picture 1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62250" y="3467100"/>
            <a:ext cx="2087563"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6" name="Picture 1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4438650"/>
            <a:ext cx="2655888" cy="195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7" name="Picture 19" descr="Anchored sheetpil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2362200"/>
            <a:ext cx="2663825" cy="199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94238" y="0"/>
            <a:ext cx="44497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Text Box 5"/>
          <p:cNvSpPr txBox="1">
            <a:spLocks noChangeArrowheads="1"/>
          </p:cNvSpPr>
          <p:nvPr/>
        </p:nvSpPr>
        <p:spPr bwMode="auto">
          <a:xfrm>
            <a:off x="127000" y="0"/>
            <a:ext cx="1543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Drilled Shafts</a:t>
            </a:r>
          </a:p>
        </p:txBody>
      </p:sp>
      <p:pic>
        <p:nvPicPr>
          <p:cNvPr id="18436" name="Picture 6"/>
          <p:cNvPicPr>
            <a:picLocks noChangeAspect="1" noChangeArrowheads="1"/>
          </p:cNvPicPr>
          <p:nvPr/>
        </p:nvPicPr>
        <p:blipFill>
          <a:blip r:embed="rId3" cstate="print">
            <a:lum contrast="56000"/>
            <a:extLst>
              <a:ext uri="{28A0092B-C50C-407E-A947-70E740481C1C}">
                <a14:useLocalDpi xmlns:a14="http://schemas.microsoft.com/office/drawing/2010/main" val="0"/>
              </a:ext>
            </a:extLst>
          </a:blip>
          <a:srcRect/>
          <a:stretch>
            <a:fillRect/>
          </a:stretch>
        </p:blipFill>
        <p:spPr bwMode="auto">
          <a:xfrm>
            <a:off x="1479550" y="4452938"/>
            <a:ext cx="3206750" cy="240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6375" y="433388"/>
            <a:ext cx="3238500" cy="402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ChangeArrowheads="1"/>
          </p:cNvSpPr>
          <p:nvPr/>
        </p:nvSpPr>
        <p:spPr bwMode="auto">
          <a:xfrm>
            <a:off x="3289300" y="19542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9459" name="Rectangle 3"/>
          <p:cNvSpPr>
            <a:spLocks noChangeArrowheads="1"/>
          </p:cNvSpPr>
          <p:nvPr/>
        </p:nvSpPr>
        <p:spPr bwMode="auto">
          <a:xfrm>
            <a:off x="3335338" y="19542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9460" name="Rectangle 4"/>
          <p:cNvSpPr>
            <a:spLocks noChangeArrowheads="1"/>
          </p:cNvSpPr>
          <p:nvPr/>
        </p:nvSpPr>
        <p:spPr bwMode="auto">
          <a:xfrm>
            <a:off x="2678113" y="19542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19461" name="Picture 5" descr="pile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3400" y="990600"/>
            <a:ext cx="2133600" cy="176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Rectangle 6"/>
          <p:cNvSpPr>
            <a:spLocks noChangeArrowheads="1"/>
          </p:cNvSpPr>
          <p:nvPr/>
        </p:nvSpPr>
        <p:spPr bwMode="auto">
          <a:xfrm>
            <a:off x="3335338" y="19542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19463" name="Picture 7" descr="pile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3733800"/>
            <a:ext cx="2136775"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4" name="Rectangle 8"/>
          <p:cNvSpPr>
            <a:spLocks noChangeArrowheads="1"/>
          </p:cNvSpPr>
          <p:nvPr/>
        </p:nvSpPr>
        <p:spPr bwMode="auto">
          <a:xfrm>
            <a:off x="3346450" y="19542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19465" name="Picture 9" descr="pile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5600" y="228600"/>
            <a:ext cx="211455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6" name="Rectangle 10"/>
          <p:cNvSpPr>
            <a:spLocks noChangeArrowheads="1"/>
          </p:cNvSpPr>
          <p:nvPr/>
        </p:nvSpPr>
        <p:spPr bwMode="auto">
          <a:xfrm>
            <a:off x="2713038" y="19542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19467" name="Picture 11" descr="pile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4038600"/>
            <a:ext cx="2133600" cy="180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8" name="Picture 12" descr="pile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0800" y="4191000"/>
            <a:ext cx="2133600" cy="160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9" name="Picture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1000" y="533400"/>
            <a:ext cx="2000250" cy="292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0" name="Picture 14"/>
          <p:cNvPicPr>
            <a:picLocks noChangeAspect="1" noChangeArrowheads="1"/>
          </p:cNvPicPr>
          <p:nvPr/>
        </p:nvPicPr>
        <p:blipFill>
          <a:blip r:embed="rId8">
            <a:extLst>
              <a:ext uri="{28A0092B-C50C-407E-A947-70E740481C1C}">
                <a14:useLocalDpi xmlns:a14="http://schemas.microsoft.com/office/drawing/2010/main" val="0"/>
              </a:ext>
            </a:extLst>
          </a:blip>
          <a:srcRect l="4924"/>
          <a:stretch>
            <a:fillRect/>
          </a:stretch>
        </p:blipFill>
        <p:spPr bwMode="auto">
          <a:xfrm>
            <a:off x="2454275" y="838200"/>
            <a:ext cx="1765300" cy="246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1" name="Picture 15"/>
          <p:cNvPicPr>
            <a:picLocks noChangeAspect="1" noChangeArrowheads="1"/>
          </p:cNvPicPr>
          <p:nvPr/>
        </p:nvPicPr>
        <p:blipFill>
          <a:blip r:embed="rId9">
            <a:extLst>
              <a:ext uri="{28A0092B-C50C-407E-A947-70E740481C1C}">
                <a14:useLocalDpi xmlns:a14="http://schemas.microsoft.com/office/drawing/2010/main" val="0"/>
              </a:ext>
            </a:extLst>
          </a:blip>
          <a:srcRect t="5338"/>
          <a:stretch>
            <a:fillRect/>
          </a:stretch>
        </p:blipFill>
        <p:spPr bwMode="auto">
          <a:xfrm>
            <a:off x="381000" y="3505200"/>
            <a:ext cx="8201025"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2" name="Picture 1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00600" y="6696075"/>
            <a:ext cx="40957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3" name="Picture 1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28600" y="5943600"/>
            <a:ext cx="2200275"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74" name="Text Box 18"/>
          <p:cNvSpPr txBox="1">
            <a:spLocks noChangeArrowheads="1"/>
          </p:cNvSpPr>
          <p:nvPr/>
        </p:nvSpPr>
        <p:spPr bwMode="auto">
          <a:xfrm>
            <a:off x="304800" y="0"/>
            <a:ext cx="22320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u="sng">
                <a:latin typeface="Times New Roman" panose="02020603050405020304" pitchFamily="18" charset="0"/>
              </a:rPr>
              <a:t>Auger Cast Pile</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lum bright="20000" contrast="10000"/>
            <a:extLst>
              <a:ext uri="{28A0092B-C50C-407E-A947-70E740481C1C}">
                <a14:useLocalDpi xmlns:a14="http://schemas.microsoft.com/office/drawing/2010/main" val="0"/>
              </a:ext>
            </a:extLst>
          </a:blip>
          <a:srcRect/>
          <a:stretch>
            <a:fillRect/>
          </a:stretch>
        </p:blipFill>
        <p:spPr bwMode="auto">
          <a:xfrm>
            <a:off x="0" y="190500"/>
            <a:ext cx="9159875" cy="631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Rectangle 2"/>
          <p:cNvSpPr>
            <a:spLocks noChangeArrowheads="1"/>
          </p:cNvSpPr>
          <p:nvPr/>
        </p:nvSpPr>
        <p:spPr bwMode="auto">
          <a:xfrm>
            <a:off x="214313" y="368300"/>
            <a:ext cx="14001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t>Vibro Piers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2"/>
          <p:cNvSpPr txBox="1">
            <a:spLocks noChangeArrowheads="1"/>
          </p:cNvSpPr>
          <p:nvPr/>
        </p:nvSpPr>
        <p:spPr bwMode="auto">
          <a:xfrm>
            <a:off x="685800" y="1219200"/>
            <a:ext cx="212725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I- Bearing Capacity</a:t>
            </a:r>
          </a:p>
          <a:p>
            <a:pPr eaLnBrk="1" hangingPunct="1">
              <a:spcBef>
                <a:spcPct val="0"/>
              </a:spcBef>
              <a:buFontTx/>
              <a:buNone/>
            </a:pPr>
            <a:endParaRPr lang="en-US" altLang="en-US" sz="1800"/>
          </a:p>
          <a:p>
            <a:pPr eaLnBrk="1" hangingPunct="1">
              <a:spcBef>
                <a:spcPct val="0"/>
              </a:spcBef>
              <a:buFontTx/>
              <a:buNone/>
            </a:pPr>
            <a:r>
              <a:rPr lang="en-US" altLang="en-US" sz="1800"/>
              <a:t>II- Settlement</a:t>
            </a:r>
          </a:p>
        </p:txBody>
      </p:sp>
      <p:sp>
        <p:nvSpPr>
          <p:cNvPr id="21507" name="Text Box 3"/>
          <p:cNvSpPr txBox="1">
            <a:spLocks noChangeArrowheads="1"/>
          </p:cNvSpPr>
          <p:nvPr/>
        </p:nvSpPr>
        <p:spPr bwMode="auto">
          <a:xfrm>
            <a:off x="533400" y="508000"/>
            <a:ext cx="5461000"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b="1" u="sng"/>
              <a:t>Analysis and Design of Shallow Foundation</a:t>
            </a:r>
          </a:p>
          <a:p>
            <a:pPr eaLnBrk="1" hangingPunct="1">
              <a:spcBef>
                <a:spcPct val="0"/>
              </a:spcBef>
              <a:buFontTx/>
              <a:buNone/>
            </a:pPr>
            <a:endParaRPr lang="en-US" altLang="en-US" sz="1800"/>
          </a:p>
        </p:txBody>
      </p:sp>
      <p:sp>
        <p:nvSpPr>
          <p:cNvPr id="21508" name="Text Box 4"/>
          <p:cNvSpPr txBox="1">
            <a:spLocks noChangeArrowheads="1"/>
          </p:cNvSpPr>
          <p:nvPr/>
        </p:nvSpPr>
        <p:spPr bwMode="auto">
          <a:xfrm>
            <a:off x="371475" y="3800475"/>
            <a:ext cx="7924800"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857250" indent="-8572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u="sng">
                <a:solidFill>
                  <a:srgbClr val="00B050"/>
                </a:solidFill>
              </a:rPr>
              <a:t>I- ULTIMATE BEARING CAPACITY THEORIES:</a:t>
            </a:r>
          </a:p>
          <a:p>
            <a:pPr eaLnBrk="1" hangingPunct="1">
              <a:spcBef>
                <a:spcPct val="0"/>
              </a:spcBef>
            </a:pPr>
            <a:endParaRPr lang="en-US" altLang="en-US" sz="1800" b="1" u="sng">
              <a:solidFill>
                <a:srgbClr val="00B050"/>
              </a:solidFill>
            </a:endParaRPr>
          </a:p>
          <a:p>
            <a:pPr eaLnBrk="1" hangingPunct="1">
              <a:spcBef>
                <a:spcPct val="0"/>
              </a:spcBef>
              <a:buFontTx/>
              <a:buNone/>
            </a:pPr>
            <a:endParaRPr lang="en-US" altLang="en-US" sz="1800" b="1">
              <a:solidFill>
                <a:srgbClr val="00B050"/>
              </a:solidFill>
            </a:endParaRPr>
          </a:p>
          <a:p>
            <a:pPr eaLnBrk="1" hangingPunct="1">
              <a:spcBef>
                <a:spcPct val="0"/>
              </a:spcBef>
            </a:pPr>
            <a:r>
              <a:rPr lang="en-US" altLang="en-US" sz="1800" b="1">
                <a:solidFill>
                  <a:srgbClr val="0070C0"/>
                </a:solidFill>
              </a:rPr>
              <a:t>TERZAGHI’S BEARING CAPACITY THEORY</a:t>
            </a:r>
          </a:p>
          <a:p>
            <a:pPr eaLnBrk="1" hangingPunct="1">
              <a:spcBef>
                <a:spcPct val="0"/>
              </a:spcBef>
            </a:pPr>
            <a:r>
              <a:rPr lang="en-US" altLang="en-US" sz="1800" b="1">
                <a:solidFill>
                  <a:srgbClr val="C00000"/>
                </a:solidFill>
              </a:rPr>
              <a:t>GENERAL BEARING CAPACITY EQUATION</a:t>
            </a:r>
          </a:p>
        </p:txBody>
      </p:sp>
      <p:pic>
        <p:nvPicPr>
          <p:cNvPr id="21509" name="Picture 5" descr="Combined Foot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95625" y="1133475"/>
            <a:ext cx="3211513" cy="240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6"/>
          <p:cNvPicPr>
            <a:picLocks noChangeAspect="1" noChangeArrowheads="1"/>
          </p:cNvPicPr>
          <p:nvPr/>
        </p:nvPicPr>
        <p:blipFill>
          <a:blip r:embed="rId3">
            <a:lum bright="10000" contrast="10000"/>
            <a:extLst>
              <a:ext uri="{28A0092B-C50C-407E-A947-70E740481C1C}">
                <a14:useLocalDpi xmlns:a14="http://schemas.microsoft.com/office/drawing/2010/main" val="0"/>
              </a:ext>
            </a:extLst>
          </a:blip>
          <a:srcRect/>
          <a:stretch>
            <a:fillRect/>
          </a:stretch>
        </p:blipFill>
        <p:spPr bwMode="auto">
          <a:xfrm>
            <a:off x="6191250" y="1223963"/>
            <a:ext cx="2952750" cy="218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530" name="Group 23"/>
          <p:cNvGrpSpPr>
            <a:grpSpLocks/>
          </p:cNvGrpSpPr>
          <p:nvPr/>
        </p:nvGrpSpPr>
        <p:grpSpPr bwMode="auto">
          <a:xfrm>
            <a:off x="933450" y="2733675"/>
            <a:ext cx="7418388" cy="3819525"/>
            <a:chOff x="624" y="576"/>
            <a:chExt cx="4673" cy="2406"/>
          </a:xfrm>
        </p:grpSpPr>
        <p:pic>
          <p:nvPicPr>
            <p:cNvPr id="22535" name="Picture 4" descr="Bearing Capacity copy"/>
            <p:cNvPicPr>
              <a:picLocks noChangeAspect="1" noChangeArrowheads="1"/>
            </p:cNvPicPr>
            <p:nvPr/>
          </p:nvPicPr>
          <p:blipFill>
            <a:blip r:embed="rId2">
              <a:extLst>
                <a:ext uri="{28A0092B-C50C-407E-A947-70E740481C1C}">
                  <a14:useLocalDpi xmlns:a14="http://schemas.microsoft.com/office/drawing/2010/main" val="0"/>
                </a:ext>
              </a:extLst>
            </a:blip>
            <a:srcRect t="10667" r="1666" b="25778"/>
            <a:stretch>
              <a:fillRect/>
            </a:stretch>
          </p:blipFill>
          <p:spPr bwMode="auto">
            <a:xfrm>
              <a:off x="624" y="716"/>
              <a:ext cx="4673" cy="2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6" name="Text Box 5"/>
            <p:cNvSpPr txBox="1">
              <a:spLocks noChangeArrowheads="1"/>
            </p:cNvSpPr>
            <p:nvPr/>
          </p:nvSpPr>
          <p:spPr bwMode="auto">
            <a:xfrm>
              <a:off x="1344" y="1248"/>
              <a:ext cx="69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t>q = </a:t>
              </a:r>
              <a:r>
                <a:rPr lang="en-US" altLang="en-US" sz="2400">
                  <a:latin typeface="Symbol" panose="05050102010706020507" pitchFamily="18" charset="2"/>
                </a:rPr>
                <a:t>g</a:t>
              </a:r>
              <a:r>
                <a:rPr lang="en-US" altLang="en-US" sz="2400"/>
                <a:t>D</a:t>
              </a:r>
              <a:r>
                <a:rPr lang="en-US" altLang="en-US" sz="2400" baseline="-25000"/>
                <a:t>f</a:t>
              </a:r>
            </a:p>
          </p:txBody>
        </p:sp>
        <p:sp>
          <p:nvSpPr>
            <p:cNvPr id="22537" name="Freeform 6"/>
            <p:cNvSpPr>
              <a:spLocks/>
            </p:cNvSpPr>
            <p:nvPr/>
          </p:nvSpPr>
          <p:spPr bwMode="auto">
            <a:xfrm>
              <a:off x="2536" y="1748"/>
              <a:ext cx="88" cy="132"/>
            </a:xfrm>
            <a:custGeom>
              <a:avLst/>
              <a:gdLst>
                <a:gd name="T0" fmla="*/ 88 w 88"/>
                <a:gd name="T1" fmla="*/ 0 h 132"/>
                <a:gd name="T2" fmla="*/ 68 w 88"/>
                <a:gd name="T3" fmla="*/ 84 h 132"/>
                <a:gd name="T4" fmla="*/ 0 w 88"/>
                <a:gd name="T5" fmla="*/ 132 h 132"/>
                <a:gd name="T6" fmla="*/ 0 60000 65536"/>
                <a:gd name="T7" fmla="*/ 0 60000 65536"/>
                <a:gd name="T8" fmla="*/ 0 60000 65536"/>
                <a:gd name="T9" fmla="*/ 0 w 88"/>
                <a:gd name="T10" fmla="*/ 0 h 132"/>
                <a:gd name="T11" fmla="*/ 88 w 88"/>
                <a:gd name="T12" fmla="*/ 132 h 132"/>
              </a:gdLst>
              <a:ahLst/>
              <a:cxnLst>
                <a:cxn ang="T6">
                  <a:pos x="T0" y="T1"/>
                </a:cxn>
                <a:cxn ang="T7">
                  <a:pos x="T2" y="T3"/>
                </a:cxn>
                <a:cxn ang="T8">
                  <a:pos x="T4" y="T5"/>
                </a:cxn>
              </a:cxnLst>
              <a:rect l="T9" t="T10" r="T11" b="T12"/>
              <a:pathLst>
                <a:path w="88" h="132">
                  <a:moveTo>
                    <a:pt x="88" y="0"/>
                  </a:moveTo>
                  <a:cubicBezTo>
                    <a:pt x="85" y="14"/>
                    <a:pt x="83" y="62"/>
                    <a:pt x="68" y="84"/>
                  </a:cubicBezTo>
                  <a:cubicBezTo>
                    <a:pt x="53" y="106"/>
                    <a:pt x="14" y="122"/>
                    <a:pt x="0" y="132"/>
                  </a:cubicBezTo>
                </a:path>
              </a:pathLst>
            </a:custGeom>
            <a:noFill/>
            <a:ln w="9525">
              <a:solidFill>
                <a:schemeClr val="tx1"/>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538" name="Freeform 7"/>
            <p:cNvSpPr>
              <a:spLocks/>
            </p:cNvSpPr>
            <p:nvPr/>
          </p:nvSpPr>
          <p:spPr bwMode="auto">
            <a:xfrm flipH="1">
              <a:off x="3344" y="1740"/>
              <a:ext cx="88" cy="132"/>
            </a:xfrm>
            <a:custGeom>
              <a:avLst/>
              <a:gdLst>
                <a:gd name="T0" fmla="*/ 88 w 88"/>
                <a:gd name="T1" fmla="*/ 0 h 132"/>
                <a:gd name="T2" fmla="*/ 68 w 88"/>
                <a:gd name="T3" fmla="*/ 84 h 132"/>
                <a:gd name="T4" fmla="*/ 0 w 88"/>
                <a:gd name="T5" fmla="*/ 132 h 132"/>
                <a:gd name="T6" fmla="*/ 0 60000 65536"/>
                <a:gd name="T7" fmla="*/ 0 60000 65536"/>
                <a:gd name="T8" fmla="*/ 0 60000 65536"/>
                <a:gd name="T9" fmla="*/ 0 w 88"/>
                <a:gd name="T10" fmla="*/ 0 h 132"/>
                <a:gd name="T11" fmla="*/ 88 w 88"/>
                <a:gd name="T12" fmla="*/ 132 h 132"/>
              </a:gdLst>
              <a:ahLst/>
              <a:cxnLst>
                <a:cxn ang="T6">
                  <a:pos x="T0" y="T1"/>
                </a:cxn>
                <a:cxn ang="T7">
                  <a:pos x="T2" y="T3"/>
                </a:cxn>
                <a:cxn ang="T8">
                  <a:pos x="T4" y="T5"/>
                </a:cxn>
              </a:cxnLst>
              <a:rect l="T9" t="T10" r="T11" b="T12"/>
              <a:pathLst>
                <a:path w="88" h="132">
                  <a:moveTo>
                    <a:pt x="88" y="0"/>
                  </a:moveTo>
                  <a:cubicBezTo>
                    <a:pt x="85" y="14"/>
                    <a:pt x="83" y="62"/>
                    <a:pt x="68" y="84"/>
                  </a:cubicBezTo>
                  <a:cubicBezTo>
                    <a:pt x="53" y="106"/>
                    <a:pt x="14" y="122"/>
                    <a:pt x="0" y="132"/>
                  </a:cubicBezTo>
                </a:path>
              </a:pathLst>
            </a:custGeom>
            <a:noFill/>
            <a:ln w="9525">
              <a:solidFill>
                <a:schemeClr val="tx1"/>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539" name="Text Box 8"/>
            <p:cNvSpPr txBox="1">
              <a:spLocks noChangeArrowheads="1"/>
            </p:cNvSpPr>
            <p:nvPr/>
          </p:nvSpPr>
          <p:spPr bwMode="auto">
            <a:xfrm>
              <a:off x="2562" y="1729"/>
              <a:ext cx="584"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latin typeface="Symbol" panose="05050102010706020507" pitchFamily="18" charset="2"/>
                </a:rPr>
                <a:t>45</a:t>
              </a:r>
              <a:r>
                <a:rPr lang="en-US" altLang="en-US" sz="1800" baseline="30000">
                  <a:latin typeface="Symbol" panose="05050102010706020507" pitchFamily="18" charset="2"/>
                </a:rPr>
                <a:t>o</a:t>
              </a:r>
              <a:r>
                <a:rPr lang="en-US" altLang="en-US" sz="1800">
                  <a:latin typeface="Symbol" panose="05050102010706020507" pitchFamily="18" charset="2"/>
                </a:rPr>
                <a:t>+f/2</a:t>
              </a:r>
            </a:p>
          </p:txBody>
        </p:sp>
        <p:sp>
          <p:nvSpPr>
            <p:cNvPr id="22540" name="Freeform 10"/>
            <p:cNvSpPr>
              <a:spLocks/>
            </p:cNvSpPr>
            <p:nvPr/>
          </p:nvSpPr>
          <p:spPr bwMode="auto">
            <a:xfrm>
              <a:off x="3660" y="1756"/>
              <a:ext cx="88" cy="132"/>
            </a:xfrm>
            <a:custGeom>
              <a:avLst/>
              <a:gdLst>
                <a:gd name="T0" fmla="*/ 88 w 88"/>
                <a:gd name="T1" fmla="*/ 0 h 132"/>
                <a:gd name="T2" fmla="*/ 68 w 88"/>
                <a:gd name="T3" fmla="*/ 84 h 132"/>
                <a:gd name="T4" fmla="*/ 0 w 88"/>
                <a:gd name="T5" fmla="*/ 132 h 132"/>
                <a:gd name="T6" fmla="*/ 0 60000 65536"/>
                <a:gd name="T7" fmla="*/ 0 60000 65536"/>
                <a:gd name="T8" fmla="*/ 0 60000 65536"/>
                <a:gd name="T9" fmla="*/ 0 w 88"/>
                <a:gd name="T10" fmla="*/ 0 h 132"/>
                <a:gd name="T11" fmla="*/ 88 w 88"/>
                <a:gd name="T12" fmla="*/ 132 h 132"/>
              </a:gdLst>
              <a:ahLst/>
              <a:cxnLst>
                <a:cxn ang="T6">
                  <a:pos x="T0" y="T1"/>
                </a:cxn>
                <a:cxn ang="T7">
                  <a:pos x="T2" y="T3"/>
                </a:cxn>
                <a:cxn ang="T8">
                  <a:pos x="T4" y="T5"/>
                </a:cxn>
              </a:cxnLst>
              <a:rect l="T9" t="T10" r="T11" b="T12"/>
              <a:pathLst>
                <a:path w="88" h="132">
                  <a:moveTo>
                    <a:pt x="88" y="0"/>
                  </a:moveTo>
                  <a:cubicBezTo>
                    <a:pt x="85" y="14"/>
                    <a:pt x="83" y="62"/>
                    <a:pt x="68" y="84"/>
                  </a:cubicBezTo>
                  <a:cubicBezTo>
                    <a:pt x="53" y="106"/>
                    <a:pt x="14" y="122"/>
                    <a:pt x="0" y="132"/>
                  </a:cubicBezTo>
                </a:path>
              </a:pathLst>
            </a:custGeom>
            <a:noFill/>
            <a:ln w="9525">
              <a:solidFill>
                <a:schemeClr val="tx1"/>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541" name="Text Box 11"/>
            <p:cNvSpPr txBox="1">
              <a:spLocks noChangeArrowheads="1"/>
            </p:cNvSpPr>
            <p:nvPr/>
          </p:nvSpPr>
          <p:spPr bwMode="auto">
            <a:xfrm>
              <a:off x="3698" y="1764"/>
              <a:ext cx="545"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b="1">
                  <a:latin typeface="Symbol" panose="05050102010706020507" pitchFamily="18" charset="2"/>
                </a:rPr>
                <a:t>45 - f/2</a:t>
              </a:r>
            </a:p>
          </p:txBody>
        </p:sp>
        <p:sp>
          <p:nvSpPr>
            <p:cNvPr id="22542" name="Freeform 12"/>
            <p:cNvSpPr>
              <a:spLocks/>
            </p:cNvSpPr>
            <p:nvPr/>
          </p:nvSpPr>
          <p:spPr bwMode="auto">
            <a:xfrm flipH="1">
              <a:off x="4922" y="1758"/>
              <a:ext cx="88" cy="132"/>
            </a:xfrm>
            <a:custGeom>
              <a:avLst/>
              <a:gdLst>
                <a:gd name="T0" fmla="*/ 88 w 88"/>
                <a:gd name="T1" fmla="*/ 0 h 132"/>
                <a:gd name="T2" fmla="*/ 68 w 88"/>
                <a:gd name="T3" fmla="*/ 84 h 132"/>
                <a:gd name="T4" fmla="*/ 0 w 88"/>
                <a:gd name="T5" fmla="*/ 132 h 132"/>
                <a:gd name="T6" fmla="*/ 0 60000 65536"/>
                <a:gd name="T7" fmla="*/ 0 60000 65536"/>
                <a:gd name="T8" fmla="*/ 0 60000 65536"/>
                <a:gd name="T9" fmla="*/ 0 w 88"/>
                <a:gd name="T10" fmla="*/ 0 h 132"/>
                <a:gd name="T11" fmla="*/ 88 w 88"/>
                <a:gd name="T12" fmla="*/ 132 h 132"/>
              </a:gdLst>
              <a:ahLst/>
              <a:cxnLst>
                <a:cxn ang="T6">
                  <a:pos x="T0" y="T1"/>
                </a:cxn>
                <a:cxn ang="T7">
                  <a:pos x="T2" y="T3"/>
                </a:cxn>
                <a:cxn ang="T8">
                  <a:pos x="T4" y="T5"/>
                </a:cxn>
              </a:cxnLst>
              <a:rect l="T9" t="T10" r="T11" b="T12"/>
              <a:pathLst>
                <a:path w="88" h="132">
                  <a:moveTo>
                    <a:pt x="88" y="0"/>
                  </a:moveTo>
                  <a:cubicBezTo>
                    <a:pt x="85" y="14"/>
                    <a:pt x="83" y="62"/>
                    <a:pt x="68" y="84"/>
                  </a:cubicBezTo>
                  <a:cubicBezTo>
                    <a:pt x="53" y="106"/>
                    <a:pt x="14" y="122"/>
                    <a:pt x="0" y="132"/>
                  </a:cubicBezTo>
                </a:path>
              </a:pathLst>
            </a:custGeom>
            <a:noFill/>
            <a:ln w="9525">
              <a:solidFill>
                <a:schemeClr val="tx1"/>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543" name="Text Box 13"/>
            <p:cNvSpPr txBox="1">
              <a:spLocks noChangeArrowheads="1"/>
            </p:cNvSpPr>
            <p:nvPr/>
          </p:nvSpPr>
          <p:spPr bwMode="auto">
            <a:xfrm>
              <a:off x="4424" y="1746"/>
              <a:ext cx="545"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b="1">
                  <a:latin typeface="Symbol" panose="05050102010706020507" pitchFamily="18" charset="2"/>
                </a:rPr>
                <a:t>45 - f/2</a:t>
              </a:r>
            </a:p>
          </p:txBody>
        </p:sp>
        <p:grpSp>
          <p:nvGrpSpPr>
            <p:cNvPr id="22544" name="Group 16"/>
            <p:cNvGrpSpPr>
              <a:grpSpLocks/>
            </p:cNvGrpSpPr>
            <p:nvPr/>
          </p:nvGrpSpPr>
          <p:grpSpPr bwMode="auto">
            <a:xfrm>
              <a:off x="2459" y="1376"/>
              <a:ext cx="303" cy="234"/>
              <a:chOff x="3416" y="1223"/>
              <a:chExt cx="303" cy="234"/>
            </a:xfrm>
          </p:grpSpPr>
          <p:sp>
            <p:nvSpPr>
              <p:cNvPr id="22550" name="Text Box 14"/>
              <p:cNvSpPr txBox="1">
                <a:spLocks noChangeArrowheads="1"/>
              </p:cNvSpPr>
              <p:nvPr/>
            </p:nvSpPr>
            <p:spPr bwMode="auto">
              <a:xfrm>
                <a:off x="3422" y="1226"/>
                <a:ext cx="297"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solidFill>
                      <a:schemeClr val="bg1"/>
                    </a:solidFill>
                  </a:rPr>
                  <a:t>q</a:t>
                </a:r>
                <a:r>
                  <a:rPr lang="en-US" altLang="en-US" sz="1800" baseline="-25000">
                    <a:solidFill>
                      <a:schemeClr val="bg1"/>
                    </a:solidFill>
                  </a:rPr>
                  <a:t>ult</a:t>
                </a:r>
              </a:p>
            </p:txBody>
          </p:sp>
          <p:sp>
            <p:nvSpPr>
              <p:cNvPr id="22551" name="Text Box 15"/>
              <p:cNvSpPr txBox="1">
                <a:spLocks noChangeArrowheads="1"/>
              </p:cNvSpPr>
              <p:nvPr/>
            </p:nvSpPr>
            <p:spPr bwMode="auto">
              <a:xfrm>
                <a:off x="3416" y="1223"/>
                <a:ext cx="297"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q</a:t>
                </a:r>
                <a:r>
                  <a:rPr lang="en-US" altLang="en-US" sz="1800" baseline="-25000"/>
                  <a:t>ult</a:t>
                </a:r>
              </a:p>
            </p:txBody>
          </p:sp>
        </p:grpSp>
        <p:sp>
          <p:nvSpPr>
            <p:cNvPr id="22545" name="Line 18"/>
            <p:cNvSpPr>
              <a:spLocks noChangeShapeType="1"/>
            </p:cNvSpPr>
            <p:nvPr/>
          </p:nvSpPr>
          <p:spPr bwMode="auto">
            <a:xfrm flipV="1">
              <a:off x="2388" y="972"/>
              <a:ext cx="0" cy="408"/>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546" name="Line 19"/>
            <p:cNvSpPr>
              <a:spLocks noChangeShapeType="1"/>
            </p:cNvSpPr>
            <p:nvPr/>
          </p:nvSpPr>
          <p:spPr bwMode="auto">
            <a:xfrm flipV="1">
              <a:off x="3558" y="966"/>
              <a:ext cx="0" cy="408"/>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547" name="Line 20"/>
            <p:cNvSpPr>
              <a:spLocks noChangeShapeType="1"/>
            </p:cNvSpPr>
            <p:nvPr/>
          </p:nvSpPr>
          <p:spPr bwMode="auto">
            <a:xfrm>
              <a:off x="2400" y="1152"/>
              <a:ext cx="1152" cy="0"/>
            </a:xfrm>
            <a:prstGeom prst="line">
              <a:avLst/>
            </a:prstGeom>
            <a:noFill/>
            <a:ln w="9525">
              <a:solidFill>
                <a:schemeClr val="tx1"/>
              </a:solidFill>
              <a:round/>
              <a:headEnd type="arrow" w="med" len="med"/>
              <a:tailEnd type="arrow" w="med" len="med"/>
            </a:ln>
            <a:extLst>
              <a:ext uri="{909E8E84-426E-40DD-AFC4-6F175D3DCCD1}">
                <a14:hiddenFill xmlns:a14="http://schemas.microsoft.com/office/drawing/2010/main">
                  <a:noFill/>
                </a14:hiddenFill>
              </a:ext>
            </a:extLst>
          </p:spPr>
          <p:txBody>
            <a:bodyPr/>
            <a:lstStyle/>
            <a:p>
              <a:endParaRPr lang="en-US"/>
            </a:p>
          </p:txBody>
        </p:sp>
        <p:sp>
          <p:nvSpPr>
            <p:cNvPr id="22548" name="Text Box 21"/>
            <p:cNvSpPr txBox="1">
              <a:spLocks noChangeArrowheads="1"/>
            </p:cNvSpPr>
            <p:nvPr/>
          </p:nvSpPr>
          <p:spPr bwMode="auto">
            <a:xfrm>
              <a:off x="2496" y="975"/>
              <a:ext cx="208"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b="1" i="1"/>
                <a:t>B</a:t>
              </a:r>
            </a:p>
          </p:txBody>
        </p:sp>
        <p:sp>
          <p:nvSpPr>
            <p:cNvPr id="22549" name="Text Box 22"/>
            <p:cNvSpPr txBox="1">
              <a:spLocks noChangeArrowheads="1"/>
            </p:cNvSpPr>
            <p:nvPr/>
          </p:nvSpPr>
          <p:spPr bwMode="auto">
            <a:xfrm>
              <a:off x="2832" y="576"/>
              <a:ext cx="476"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dirty="0"/>
                <a:t>Q</a:t>
              </a:r>
              <a:r>
                <a:rPr lang="en-US" altLang="en-US" sz="1600" baseline="-25000" dirty="0"/>
                <a:t>design</a:t>
              </a:r>
            </a:p>
          </p:txBody>
        </p:sp>
      </p:grpSp>
      <p:sp>
        <p:nvSpPr>
          <p:cNvPr id="22531" name="Rectangle 24"/>
          <p:cNvSpPr>
            <a:spLocks noChangeArrowheads="1"/>
          </p:cNvSpPr>
          <p:nvPr/>
        </p:nvSpPr>
        <p:spPr bwMode="auto">
          <a:xfrm>
            <a:off x="174625" y="160338"/>
            <a:ext cx="21272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I- Bearing Capacity</a:t>
            </a:r>
          </a:p>
        </p:txBody>
      </p:sp>
      <p:sp>
        <p:nvSpPr>
          <p:cNvPr id="22532" name="Rectangle 25"/>
          <p:cNvSpPr>
            <a:spLocks noChangeArrowheads="1"/>
          </p:cNvSpPr>
          <p:nvPr/>
        </p:nvSpPr>
        <p:spPr bwMode="auto">
          <a:xfrm>
            <a:off x="209550" y="592138"/>
            <a:ext cx="38227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a:t>TERZAGHI’S BEARING CAPACITY THEORY</a:t>
            </a:r>
          </a:p>
        </p:txBody>
      </p:sp>
      <p:sp>
        <p:nvSpPr>
          <p:cNvPr id="22533" name="Rectangle 22"/>
          <p:cNvSpPr>
            <a:spLocks noChangeArrowheads="1"/>
          </p:cNvSpPr>
          <p:nvPr/>
        </p:nvSpPr>
        <p:spPr bwMode="auto">
          <a:xfrm>
            <a:off x="247650" y="1044575"/>
            <a:ext cx="866775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b="1"/>
              <a:t>Terzaghi's Equation (1943)</a:t>
            </a:r>
          </a:p>
          <a:p>
            <a:pPr eaLnBrk="1" hangingPunct="1">
              <a:spcBef>
                <a:spcPct val="0"/>
              </a:spcBef>
              <a:buFontTx/>
              <a:buChar char="-"/>
            </a:pPr>
            <a:r>
              <a:rPr lang="en-US" altLang="en-US" sz="1400"/>
              <a:t>Utilizing Prandtl's theory, Buisman (1940) expressed the maximum bearing capacity of soils by superimposing the contribution of cohesion, overburden pressure, and density of the soil, His expression 	is commonly referred to as Terzaghi's equation. Presumably, it was associated with Terzaghi's in the English speaking countries following the publication of his book (Theoretical Soil Mechanics) in 1943.</a:t>
            </a:r>
          </a:p>
          <a:p>
            <a:pPr eaLnBrk="1" hangingPunct="1">
              <a:spcBef>
                <a:spcPct val="0"/>
              </a:spcBef>
              <a:buFontTx/>
              <a:buNone/>
            </a:pPr>
            <a:r>
              <a:rPr lang="en-US" altLang="en-US" sz="1400"/>
              <a:t/>
            </a:r>
            <a:br>
              <a:rPr lang="en-US" altLang="en-US" sz="1400"/>
            </a:br>
            <a:r>
              <a:rPr lang="en-US" altLang="en-US" sz="1400"/>
              <a:t>- Based on Prandtl's theory of plastic failure, Terzaghi presented a modified system as illustrated below.</a:t>
            </a:r>
          </a:p>
        </p:txBody>
      </p:sp>
      <p:pic>
        <p:nvPicPr>
          <p:cNvPr id="2253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37313" y="5818188"/>
            <a:ext cx="2490787"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3" descr="Pisa Tower_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2113" y="1066800"/>
            <a:ext cx="5819775"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Text Box 4"/>
          <p:cNvSpPr txBox="1">
            <a:spLocks noChangeArrowheads="1"/>
          </p:cNvSpPr>
          <p:nvPr/>
        </p:nvSpPr>
        <p:spPr bwMode="auto">
          <a:xfrm>
            <a:off x="3444875" y="442913"/>
            <a:ext cx="25447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u="sng"/>
              <a:t>3- Foundation Design</a:t>
            </a:r>
          </a:p>
        </p:txBody>
      </p:sp>
      <p:sp>
        <p:nvSpPr>
          <p:cNvPr id="5124" name="Line 5"/>
          <p:cNvSpPr>
            <a:spLocks noChangeShapeType="1"/>
          </p:cNvSpPr>
          <p:nvPr/>
        </p:nvSpPr>
        <p:spPr bwMode="auto">
          <a:xfrm>
            <a:off x="2895600" y="4371975"/>
            <a:ext cx="0" cy="1257300"/>
          </a:xfrm>
          <a:prstGeom prst="line">
            <a:avLst/>
          </a:prstGeom>
          <a:noFill/>
          <a:ln w="7620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125" name="Text Box 6"/>
          <p:cNvSpPr txBox="1">
            <a:spLocks noChangeArrowheads="1"/>
          </p:cNvSpPr>
          <p:nvPr/>
        </p:nvSpPr>
        <p:spPr bwMode="auto">
          <a:xfrm>
            <a:off x="2203450" y="3865563"/>
            <a:ext cx="24320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Differential Settlement</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90085" y="1273853"/>
            <a:ext cx="2585545" cy="830997"/>
          </a:xfrm>
          <a:prstGeom prst="rect">
            <a:avLst/>
          </a:prstGeom>
          <a:solidFill>
            <a:schemeClr val="bg1"/>
          </a:solidFill>
        </p:spPr>
        <p:txBody>
          <a:bodyPr wrap="square" rtlCol="0">
            <a:spAutoFit/>
          </a:bodyPr>
          <a:lstStyle/>
          <a:p>
            <a:r>
              <a:rPr lang="en-US" sz="1200" b="1" dirty="0" smtClean="0"/>
              <a:t>Question: </a:t>
            </a:r>
          </a:p>
          <a:p>
            <a:r>
              <a:rPr lang="en-US" sz="1200" dirty="0" smtClean="0"/>
              <a:t>Name the </a:t>
            </a:r>
            <a:r>
              <a:rPr lang="en-US" sz="1200" b="1" u="sng" dirty="0" smtClean="0"/>
              <a:t>three zones </a:t>
            </a:r>
            <a:r>
              <a:rPr lang="en-US" sz="1200" dirty="0" smtClean="0"/>
              <a:t>under the shallow foundation shown in the figure below.</a:t>
            </a:r>
            <a:endParaRPr lang="en-US" sz="1200" dirty="0"/>
          </a:p>
        </p:txBody>
      </p:sp>
      <p:pic>
        <p:nvPicPr>
          <p:cNvPr id="22535" name="Picture 4" descr="Bearing Capacity copy"/>
          <p:cNvPicPr>
            <a:picLocks noChangeAspect="1" noChangeArrowheads="1"/>
          </p:cNvPicPr>
          <p:nvPr/>
        </p:nvPicPr>
        <p:blipFill>
          <a:blip r:embed="rId2">
            <a:extLst>
              <a:ext uri="{28A0092B-C50C-407E-A947-70E740481C1C}">
                <a14:useLocalDpi xmlns:a14="http://schemas.microsoft.com/office/drawing/2010/main" val="0"/>
              </a:ext>
            </a:extLst>
          </a:blip>
          <a:srcRect t="10667" r="1666" b="25778"/>
          <a:stretch>
            <a:fillRect/>
          </a:stretch>
        </p:blipFill>
        <p:spPr bwMode="auto">
          <a:xfrm>
            <a:off x="996511" y="2230711"/>
            <a:ext cx="7418388" cy="359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6" name="Text Box 5"/>
          <p:cNvSpPr txBox="1">
            <a:spLocks noChangeArrowheads="1"/>
          </p:cNvSpPr>
          <p:nvPr/>
        </p:nvSpPr>
        <p:spPr bwMode="auto">
          <a:xfrm>
            <a:off x="2139511" y="3075261"/>
            <a:ext cx="11033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t>q = </a:t>
            </a:r>
            <a:r>
              <a:rPr lang="en-US" altLang="en-US" sz="2400">
                <a:latin typeface="Symbol" panose="05050102010706020507" pitchFamily="18" charset="2"/>
              </a:rPr>
              <a:t>g</a:t>
            </a:r>
            <a:r>
              <a:rPr lang="en-US" altLang="en-US" sz="2400"/>
              <a:t>D</a:t>
            </a:r>
            <a:r>
              <a:rPr lang="en-US" altLang="en-US" sz="2400" baseline="-25000"/>
              <a:t>f</a:t>
            </a:r>
          </a:p>
        </p:txBody>
      </p:sp>
      <p:grpSp>
        <p:nvGrpSpPr>
          <p:cNvPr id="22544" name="Group 16"/>
          <p:cNvGrpSpPr>
            <a:grpSpLocks/>
          </p:cNvGrpSpPr>
          <p:nvPr/>
        </p:nvGrpSpPr>
        <p:grpSpPr bwMode="auto">
          <a:xfrm>
            <a:off x="3909574" y="3278461"/>
            <a:ext cx="481013" cy="371475"/>
            <a:chOff x="3416" y="1223"/>
            <a:chExt cx="303" cy="234"/>
          </a:xfrm>
        </p:grpSpPr>
        <p:sp>
          <p:nvSpPr>
            <p:cNvPr id="22550" name="Text Box 14"/>
            <p:cNvSpPr txBox="1">
              <a:spLocks noChangeArrowheads="1"/>
            </p:cNvSpPr>
            <p:nvPr/>
          </p:nvSpPr>
          <p:spPr bwMode="auto">
            <a:xfrm>
              <a:off x="3422" y="1226"/>
              <a:ext cx="297"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solidFill>
                    <a:schemeClr val="bg1"/>
                  </a:solidFill>
                </a:rPr>
                <a:t>q</a:t>
              </a:r>
              <a:r>
                <a:rPr lang="en-US" altLang="en-US" sz="1800" baseline="-25000">
                  <a:solidFill>
                    <a:schemeClr val="bg1"/>
                  </a:solidFill>
                </a:rPr>
                <a:t>ult</a:t>
              </a:r>
            </a:p>
          </p:txBody>
        </p:sp>
        <p:sp>
          <p:nvSpPr>
            <p:cNvPr id="22551" name="Text Box 15"/>
            <p:cNvSpPr txBox="1">
              <a:spLocks noChangeArrowheads="1"/>
            </p:cNvSpPr>
            <p:nvPr/>
          </p:nvSpPr>
          <p:spPr bwMode="auto">
            <a:xfrm>
              <a:off x="3416" y="1223"/>
              <a:ext cx="297"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q</a:t>
              </a:r>
              <a:r>
                <a:rPr lang="en-US" altLang="en-US" sz="1800" baseline="-25000"/>
                <a:t>ult</a:t>
              </a:r>
            </a:p>
          </p:txBody>
        </p:sp>
      </p:grpSp>
      <p:sp>
        <p:nvSpPr>
          <p:cNvPr id="22545" name="Line 18"/>
          <p:cNvSpPr>
            <a:spLocks noChangeShapeType="1"/>
          </p:cNvSpPr>
          <p:nvPr/>
        </p:nvSpPr>
        <p:spPr bwMode="auto">
          <a:xfrm flipV="1">
            <a:off x="3796861" y="2637111"/>
            <a:ext cx="0" cy="647700"/>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546" name="Line 19"/>
          <p:cNvSpPr>
            <a:spLocks noChangeShapeType="1"/>
          </p:cNvSpPr>
          <p:nvPr/>
        </p:nvSpPr>
        <p:spPr bwMode="auto">
          <a:xfrm flipV="1">
            <a:off x="5654236" y="2627586"/>
            <a:ext cx="0" cy="647700"/>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547" name="Line 20"/>
          <p:cNvSpPr>
            <a:spLocks noChangeShapeType="1"/>
          </p:cNvSpPr>
          <p:nvPr/>
        </p:nvSpPr>
        <p:spPr bwMode="auto">
          <a:xfrm>
            <a:off x="3815911" y="2922861"/>
            <a:ext cx="1828800" cy="0"/>
          </a:xfrm>
          <a:prstGeom prst="line">
            <a:avLst/>
          </a:prstGeom>
          <a:noFill/>
          <a:ln w="9525">
            <a:solidFill>
              <a:schemeClr val="tx1"/>
            </a:solidFill>
            <a:round/>
            <a:headEnd type="arrow" w="med" len="med"/>
            <a:tailEnd type="arrow" w="med" len="med"/>
          </a:ln>
          <a:extLst>
            <a:ext uri="{909E8E84-426E-40DD-AFC4-6F175D3DCCD1}">
              <a14:hiddenFill xmlns:a14="http://schemas.microsoft.com/office/drawing/2010/main">
                <a:noFill/>
              </a14:hiddenFill>
            </a:ext>
          </a:extLst>
        </p:spPr>
        <p:txBody>
          <a:bodyPr/>
          <a:lstStyle/>
          <a:p>
            <a:endParaRPr lang="en-US"/>
          </a:p>
        </p:txBody>
      </p:sp>
      <p:sp>
        <p:nvSpPr>
          <p:cNvPr id="22548" name="Text Box 21"/>
          <p:cNvSpPr txBox="1">
            <a:spLocks noChangeArrowheads="1"/>
          </p:cNvSpPr>
          <p:nvPr/>
        </p:nvSpPr>
        <p:spPr bwMode="auto">
          <a:xfrm>
            <a:off x="3968311" y="2641874"/>
            <a:ext cx="330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b="1" i="1"/>
              <a:t>B</a:t>
            </a:r>
          </a:p>
        </p:txBody>
      </p:sp>
      <p:sp>
        <p:nvSpPr>
          <p:cNvPr id="22549" name="Text Box 22"/>
          <p:cNvSpPr txBox="1">
            <a:spLocks noChangeArrowheads="1"/>
          </p:cNvSpPr>
          <p:nvPr/>
        </p:nvSpPr>
        <p:spPr bwMode="auto">
          <a:xfrm>
            <a:off x="4684591" y="2412058"/>
            <a:ext cx="7556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dirty="0"/>
              <a:t>Q</a:t>
            </a:r>
            <a:r>
              <a:rPr lang="en-US" altLang="en-US" sz="1600" baseline="-25000" dirty="0"/>
              <a:t>design</a:t>
            </a:r>
          </a:p>
        </p:txBody>
      </p:sp>
      <p:sp>
        <p:nvSpPr>
          <p:cNvPr id="22531" name="Rectangle 24"/>
          <p:cNvSpPr>
            <a:spLocks noChangeArrowheads="1"/>
          </p:cNvSpPr>
          <p:nvPr/>
        </p:nvSpPr>
        <p:spPr bwMode="auto">
          <a:xfrm>
            <a:off x="2327503" y="519791"/>
            <a:ext cx="4844595"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600" dirty="0" smtClean="0"/>
              <a:t>FAMU-FSU College of Engineering</a:t>
            </a:r>
          </a:p>
          <a:p>
            <a:pPr algn="ctr" eaLnBrk="1" hangingPunct="1">
              <a:spcBef>
                <a:spcPct val="0"/>
              </a:spcBef>
              <a:buFontTx/>
              <a:buNone/>
            </a:pPr>
            <a:r>
              <a:rPr lang="en-US" altLang="en-US" sz="1600" dirty="0" smtClean="0"/>
              <a:t>Department of Civil and Environmental Engineering</a:t>
            </a:r>
          </a:p>
          <a:p>
            <a:pPr algn="ctr" eaLnBrk="1" hangingPunct="1">
              <a:spcBef>
                <a:spcPct val="0"/>
              </a:spcBef>
              <a:buFontTx/>
              <a:buNone/>
            </a:pPr>
            <a:r>
              <a:rPr lang="en-US" altLang="en-US" sz="1600" dirty="0" smtClean="0"/>
              <a:t>Spring 2019</a:t>
            </a:r>
          </a:p>
          <a:p>
            <a:pPr algn="ctr" eaLnBrk="1" hangingPunct="1">
              <a:spcBef>
                <a:spcPct val="0"/>
              </a:spcBef>
              <a:buFontTx/>
              <a:buNone/>
            </a:pPr>
            <a:endParaRPr lang="en-US" altLang="en-US" sz="1600" dirty="0"/>
          </a:p>
          <a:p>
            <a:pPr algn="ctr" eaLnBrk="1" hangingPunct="1">
              <a:spcBef>
                <a:spcPct val="0"/>
              </a:spcBef>
              <a:buFontTx/>
              <a:buNone/>
            </a:pPr>
            <a:r>
              <a:rPr lang="en-US" altLang="en-US" sz="1600" dirty="0" smtClean="0"/>
              <a:t>Quiz # 6</a:t>
            </a:r>
          </a:p>
        </p:txBody>
      </p:sp>
      <p:sp>
        <p:nvSpPr>
          <p:cNvPr id="2" name="TextBox 1"/>
          <p:cNvSpPr txBox="1"/>
          <p:nvPr/>
        </p:nvSpPr>
        <p:spPr>
          <a:xfrm>
            <a:off x="163961" y="214411"/>
            <a:ext cx="2531462" cy="369332"/>
          </a:xfrm>
          <a:prstGeom prst="rect">
            <a:avLst/>
          </a:prstGeom>
          <a:noFill/>
        </p:spPr>
        <p:txBody>
          <a:bodyPr wrap="none" rtlCol="0">
            <a:spAutoFit/>
          </a:bodyPr>
          <a:lstStyle/>
          <a:p>
            <a:r>
              <a:rPr lang="en-US" dirty="0" smtClean="0"/>
              <a:t>Name:_____________</a:t>
            </a:r>
            <a:endParaRPr lang="en-US" dirty="0"/>
          </a:p>
        </p:txBody>
      </p:sp>
      <p:sp>
        <p:nvSpPr>
          <p:cNvPr id="25" name="TextBox 24"/>
          <p:cNvSpPr txBox="1"/>
          <p:nvPr/>
        </p:nvSpPr>
        <p:spPr>
          <a:xfrm>
            <a:off x="6839561" y="240687"/>
            <a:ext cx="2146742" cy="369332"/>
          </a:xfrm>
          <a:prstGeom prst="rect">
            <a:avLst/>
          </a:prstGeom>
          <a:noFill/>
        </p:spPr>
        <p:txBody>
          <a:bodyPr wrap="none" rtlCol="0">
            <a:spAutoFit/>
          </a:bodyPr>
          <a:lstStyle/>
          <a:p>
            <a:r>
              <a:rPr lang="en-US" dirty="0" smtClean="0"/>
              <a:t>ID:_____________</a:t>
            </a:r>
            <a:endParaRPr lang="en-US" dirty="0"/>
          </a:p>
        </p:txBody>
      </p:sp>
      <p:sp>
        <p:nvSpPr>
          <p:cNvPr id="4" name="TextBox 3"/>
          <p:cNvSpPr txBox="1"/>
          <p:nvPr/>
        </p:nvSpPr>
        <p:spPr>
          <a:xfrm>
            <a:off x="4641368" y="4099035"/>
            <a:ext cx="356188" cy="461665"/>
          </a:xfrm>
          <a:prstGeom prst="rect">
            <a:avLst/>
          </a:prstGeom>
          <a:noFill/>
        </p:spPr>
        <p:txBody>
          <a:bodyPr wrap="none" rtlCol="0">
            <a:spAutoFit/>
          </a:bodyPr>
          <a:lstStyle/>
          <a:p>
            <a:r>
              <a:rPr lang="en-US" sz="2400" b="1" dirty="0">
                <a:effectLst>
                  <a:outerShdw blurRad="38100" dist="38100" dir="2700000" algn="tl">
                    <a:srgbClr val="000000">
                      <a:alpha val="43137"/>
                    </a:srgbClr>
                  </a:outerShdw>
                </a:effectLst>
              </a:rPr>
              <a:t>1</a:t>
            </a:r>
          </a:p>
        </p:txBody>
      </p:sp>
      <p:sp>
        <p:nvSpPr>
          <p:cNvPr id="28" name="TextBox 27"/>
          <p:cNvSpPr txBox="1"/>
          <p:nvPr/>
        </p:nvSpPr>
        <p:spPr>
          <a:xfrm>
            <a:off x="6275726" y="4037024"/>
            <a:ext cx="356188" cy="461665"/>
          </a:xfrm>
          <a:prstGeom prst="rect">
            <a:avLst/>
          </a:prstGeom>
          <a:noFill/>
        </p:spPr>
        <p:txBody>
          <a:bodyPr wrap="none" rtlCol="0">
            <a:spAutoFit/>
          </a:bodyPr>
          <a:lstStyle/>
          <a:p>
            <a:r>
              <a:rPr lang="en-US" sz="2400" b="1" dirty="0" smtClean="0">
                <a:effectLst>
                  <a:outerShdw blurRad="38100" dist="38100" dir="2700000" algn="tl">
                    <a:srgbClr val="000000">
                      <a:alpha val="43137"/>
                    </a:srgbClr>
                  </a:outerShdw>
                </a:effectLst>
              </a:rPr>
              <a:t>2</a:t>
            </a:r>
            <a:endParaRPr lang="en-US" sz="2400" b="1" dirty="0">
              <a:effectLst>
                <a:outerShdw blurRad="38100" dist="38100" dir="2700000" algn="tl">
                  <a:srgbClr val="000000">
                    <a:alpha val="43137"/>
                  </a:srgbClr>
                </a:outerShdw>
              </a:effectLst>
            </a:endParaRPr>
          </a:p>
        </p:txBody>
      </p:sp>
      <p:sp>
        <p:nvSpPr>
          <p:cNvPr id="29" name="TextBox 28"/>
          <p:cNvSpPr txBox="1"/>
          <p:nvPr/>
        </p:nvSpPr>
        <p:spPr>
          <a:xfrm>
            <a:off x="2751607" y="4031769"/>
            <a:ext cx="356188" cy="461665"/>
          </a:xfrm>
          <a:prstGeom prst="rect">
            <a:avLst/>
          </a:prstGeom>
          <a:noFill/>
        </p:spPr>
        <p:txBody>
          <a:bodyPr wrap="none" rtlCol="0">
            <a:spAutoFit/>
          </a:bodyPr>
          <a:lstStyle/>
          <a:p>
            <a:r>
              <a:rPr lang="en-US" sz="2400" b="1" dirty="0" smtClean="0">
                <a:effectLst>
                  <a:outerShdw blurRad="38100" dist="38100" dir="2700000" algn="tl">
                    <a:srgbClr val="000000">
                      <a:alpha val="43137"/>
                    </a:srgbClr>
                  </a:outerShdw>
                </a:effectLst>
              </a:rPr>
              <a:t>2</a:t>
            </a:r>
            <a:endParaRPr lang="en-US" sz="2400" b="1" dirty="0">
              <a:effectLst>
                <a:outerShdw blurRad="38100" dist="38100" dir="2700000" algn="tl">
                  <a:srgbClr val="000000">
                    <a:alpha val="43137"/>
                  </a:srgbClr>
                </a:outerShdw>
              </a:effectLst>
            </a:endParaRPr>
          </a:p>
        </p:txBody>
      </p:sp>
      <p:sp>
        <p:nvSpPr>
          <p:cNvPr id="30" name="TextBox 29"/>
          <p:cNvSpPr txBox="1"/>
          <p:nvPr/>
        </p:nvSpPr>
        <p:spPr>
          <a:xfrm>
            <a:off x="3780569" y="4505787"/>
            <a:ext cx="356188" cy="461665"/>
          </a:xfrm>
          <a:prstGeom prst="rect">
            <a:avLst/>
          </a:prstGeom>
          <a:noFill/>
        </p:spPr>
        <p:txBody>
          <a:bodyPr wrap="none" rtlCol="0">
            <a:spAutoFit/>
          </a:bodyPr>
          <a:lstStyle/>
          <a:p>
            <a:r>
              <a:rPr lang="en-US" sz="2400" b="1" dirty="0" smtClean="0">
                <a:effectLst>
                  <a:outerShdw blurRad="38100" dist="38100" dir="2700000" algn="tl">
                    <a:srgbClr val="000000">
                      <a:alpha val="43137"/>
                    </a:srgbClr>
                  </a:outerShdw>
                </a:effectLst>
              </a:rPr>
              <a:t>3</a:t>
            </a:r>
            <a:endParaRPr lang="en-US" sz="2400" b="1" dirty="0">
              <a:effectLst>
                <a:outerShdw blurRad="38100" dist="38100" dir="2700000" algn="tl">
                  <a:srgbClr val="000000">
                    <a:alpha val="43137"/>
                  </a:srgbClr>
                </a:outerShdw>
              </a:effectLst>
            </a:endParaRPr>
          </a:p>
        </p:txBody>
      </p:sp>
      <p:sp>
        <p:nvSpPr>
          <p:cNvPr id="31" name="TextBox 30"/>
          <p:cNvSpPr txBox="1"/>
          <p:nvPr/>
        </p:nvSpPr>
        <p:spPr>
          <a:xfrm>
            <a:off x="5314029" y="4532063"/>
            <a:ext cx="356188" cy="461665"/>
          </a:xfrm>
          <a:prstGeom prst="rect">
            <a:avLst/>
          </a:prstGeom>
          <a:noFill/>
        </p:spPr>
        <p:txBody>
          <a:bodyPr wrap="none" rtlCol="0">
            <a:spAutoFit/>
          </a:bodyPr>
          <a:lstStyle/>
          <a:p>
            <a:r>
              <a:rPr lang="en-US" sz="2400" b="1" smtClean="0">
                <a:effectLst>
                  <a:outerShdw blurRad="38100" dist="38100" dir="2700000" algn="tl">
                    <a:srgbClr val="000000">
                      <a:alpha val="43137"/>
                    </a:srgbClr>
                  </a:outerShdw>
                </a:effectLst>
              </a:rPr>
              <a:t>3</a:t>
            </a:r>
            <a:endParaRPr lang="en-US" sz="2400" b="1">
              <a:effectLst>
                <a:outerShdw blurRad="38100" dist="38100" dir="2700000" algn="tl">
                  <a:srgbClr val="000000">
                    <a:alpha val="43137"/>
                  </a:srgbClr>
                </a:outerShdw>
              </a:effectLst>
            </a:endParaRPr>
          </a:p>
        </p:txBody>
      </p:sp>
      <p:sp>
        <p:nvSpPr>
          <p:cNvPr id="32" name="TextBox 31"/>
          <p:cNvSpPr txBox="1"/>
          <p:nvPr/>
        </p:nvSpPr>
        <p:spPr>
          <a:xfrm>
            <a:off x="505547" y="6042398"/>
            <a:ext cx="1659429" cy="461665"/>
          </a:xfrm>
          <a:prstGeom prst="rect">
            <a:avLst/>
          </a:prstGeom>
          <a:noFill/>
        </p:spPr>
        <p:txBody>
          <a:bodyPr wrap="none" rtlCol="0">
            <a:spAutoFit/>
          </a:bodyPr>
          <a:lstStyle/>
          <a:p>
            <a:r>
              <a:rPr lang="en-US" sz="2400" b="1" dirty="0" smtClean="0">
                <a:effectLst>
                  <a:outerShdw blurRad="38100" dist="38100" dir="2700000" algn="tl">
                    <a:srgbClr val="000000">
                      <a:alpha val="43137"/>
                    </a:srgbClr>
                  </a:outerShdw>
                </a:effectLst>
              </a:rPr>
              <a:t>1:_______</a:t>
            </a:r>
            <a:endParaRPr lang="en-US" sz="2400" b="1" dirty="0">
              <a:effectLst>
                <a:outerShdw blurRad="38100" dist="38100" dir="2700000" algn="tl">
                  <a:srgbClr val="000000">
                    <a:alpha val="43137"/>
                  </a:srgbClr>
                </a:outerShdw>
              </a:effectLst>
            </a:endParaRPr>
          </a:p>
        </p:txBody>
      </p:sp>
      <p:sp>
        <p:nvSpPr>
          <p:cNvPr id="33" name="TextBox 32"/>
          <p:cNvSpPr txBox="1"/>
          <p:nvPr/>
        </p:nvSpPr>
        <p:spPr>
          <a:xfrm>
            <a:off x="3528322" y="6088644"/>
            <a:ext cx="2002471" cy="461665"/>
          </a:xfrm>
          <a:prstGeom prst="rect">
            <a:avLst/>
          </a:prstGeom>
          <a:noFill/>
        </p:spPr>
        <p:txBody>
          <a:bodyPr wrap="none" rtlCol="0">
            <a:spAutoFit/>
          </a:bodyPr>
          <a:lstStyle/>
          <a:p>
            <a:r>
              <a:rPr lang="en-US" sz="2400" b="1" dirty="0" smtClean="0">
                <a:effectLst>
                  <a:outerShdw blurRad="38100" dist="38100" dir="2700000" algn="tl">
                    <a:srgbClr val="000000">
                      <a:alpha val="43137"/>
                    </a:srgbClr>
                  </a:outerShdw>
                </a:effectLst>
              </a:rPr>
              <a:t>2:_________</a:t>
            </a:r>
            <a:endParaRPr lang="en-US" sz="2400" b="1" dirty="0">
              <a:effectLst>
                <a:outerShdw blurRad="38100" dist="38100" dir="2700000" algn="tl">
                  <a:srgbClr val="000000">
                    <a:alpha val="43137"/>
                  </a:srgbClr>
                </a:outerShdw>
              </a:effectLst>
            </a:endParaRPr>
          </a:p>
        </p:txBody>
      </p:sp>
      <p:sp>
        <p:nvSpPr>
          <p:cNvPr id="34" name="TextBox 33"/>
          <p:cNvSpPr txBox="1"/>
          <p:nvPr/>
        </p:nvSpPr>
        <p:spPr>
          <a:xfrm>
            <a:off x="6190591" y="6121227"/>
            <a:ext cx="2173993" cy="461665"/>
          </a:xfrm>
          <a:prstGeom prst="rect">
            <a:avLst/>
          </a:prstGeom>
          <a:noFill/>
        </p:spPr>
        <p:txBody>
          <a:bodyPr wrap="none" rtlCol="0">
            <a:spAutoFit/>
          </a:bodyPr>
          <a:lstStyle/>
          <a:p>
            <a:r>
              <a:rPr lang="en-US" sz="2400" b="1" dirty="0" smtClean="0">
                <a:effectLst>
                  <a:outerShdw blurRad="38100" dist="38100" dir="2700000" algn="tl">
                    <a:srgbClr val="000000">
                      <a:alpha val="43137"/>
                    </a:srgbClr>
                  </a:outerShdw>
                </a:effectLst>
              </a:rPr>
              <a:t>3:__________</a:t>
            </a:r>
            <a:endParaRPr lang="en-US" sz="24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8921325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7288" y="2876550"/>
            <a:ext cx="7026275" cy="259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7150" y="246063"/>
            <a:ext cx="6511925" cy="2557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6" name="Rectangle 6"/>
          <p:cNvSpPr>
            <a:spLocks noChangeArrowheads="1"/>
          </p:cNvSpPr>
          <p:nvPr/>
        </p:nvSpPr>
        <p:spPr bwMode="auto">
          <a:xfrm>
            <a:off x="3116263" y="5715000"/>
            <a:ext cx="3014662" cy="579438"/>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i="1"/>
              <a:t>q</a:t>
            </a:r>
            <a:r>
              <a:rPr lang="en-US" altLang="en-US" i="1" baseline="-25000"/>
              <a:t>u</a:t>
            </a:r>
            <a:r>
              <a:rPr lang="en-US" altLang="en-US" i="1"/>
              <a:t> </a:t>
            </a:r>
            <a:r>
              <a:rPr lang="en-US" altLang="en-US"/>
              <a:t>= </a:t>
            </a:r>
            <a:r>
              <a:rPr lang="en-US" altLang="en-US" i="1"/>
              <a:t>q</a:t>
            </a:r>
            <a:r>
              <a:rPr lang="en-US" altLang="en-US" i="1" baseline="-25000"/>
              <a:t>c</a:t>
            </a:r>
            <a:r>
              <a:rPr lang="en-US" altLang="en-US"/>
              <a:t> + </a:t>
            </a:r>
            <a:r>
              <a:rPr lang="en-US" altLang="en-US" i="1"/>
              <a:t>q</a:t>
            </a:r>
            <a:r>
              <a:rPr lang="en-US" altLang="en-US" i="1" baseline="-25000"/>
              <a:t>q</a:t>
            </a:r>
            <a:r>
              <a:rPr lang="en-US" altLang="en-US" i="1"/>
              <a:t> </a:t>
            </a:r>
            <a:r>
              <a:rPr lang="en-US" altLang="en-US"/>
              <a:t>+ </a:t>
            </a:r>
            <a:r>
              <a:rPr lang="en-US" altLang="en-US" i="1"/>
              <a:t>q</a:t>
            </a:r>
            <a:r>
              <a:rPr lang="en-US" altLang="en-US" baseline="-25000">
                <a:latin typeface="Symbol" panose="05050102010706020507" pitchFamily="18" charset="2"/>
              </a:rPr>
              <a:t>g</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cstate="print">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1106928" y="1199271"/>
            <a:ext cx="6872287"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63303" y="449218"/>
            <a:ext cx="9080697" cy="400110"/>
          </a:xfrm>
          <a:prstGeom prst="rect">
            <a:avLst/>
          </a:prstGeom>
        </p:spPr>
        <p:txBody>
          <a:bodyPr wrap="square">
            <a:spAutoFit/>
          </a:bodyPr>
          <a:lstStyle/>
          <a:p>
            <a:pPr algn="ctr"/>
            <a:r>
              <a:rPr lang="en-US" sz="2000" dirty="0" smtClean="0">
                <a:solidFill>
                  <a:srgbClr val="005EA4"/>
                </a:solidFill>
              </a:rPr>
              <a:t>Laboratory Testing on Bearing capacity failures of foundations </a:t>
            </a:r>
            <a:endParaRPr lang="en-US" sz="2000" dirty="0">
              <a:solidFill>
                <a:schemeClr val="bg1"/>
              </a:solidFill>
            </a:endParaRPr>
          </a:p>
        </p:txBody>
      </p:sp>
      <p:cxnSp>
        <p:nvCxnSpPr>
          <p:cNvPr id="6" name="Straight Arrow Connector 5"/>
          <p:cNvCxnSpPr/>
          <p:nvPr/>
        </p:nvCxnSpPr>
        <p:spPr>
          <a:xfrm rot="16200000" flipV="1">
            <a:off x="6961031" y="4282226"/>
            <a:ext cx="695459" cy="47651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5943315" y="4972680"/>
            <a:ext cx="1997797" cy="646331"/>
          </a:xfrm>
          <a:prstGeom prst="rect">
            <a:avLst/>
          </a:prstGeom>
        </p:spPr>
        <p:txBody>
          <a:bodyPr wrap="square">
            <a:spAutoFit/>
          </a:bodyPr>
          <a:lstStyle/>
          <a:p>
            <a:pPr algn="ctr"/>
            <a:r>
              <a:rPr lang="en-US" dirty="0" smtClean="0">
                <a:solidFill>
                  <a:schemeClr val="bg1"/>
                </a:solidFill>
                <a:effectLst>
                  <a:outerShdw blurRad="38100" dist="38100" dir="2700000" algn="tl">
                    <a:srgbClr val="000000">
                      <a:alpha val="43137"/>
                    </a:srgbClr>
                  </a:outerShdw>
                </a:effectLst>
              </a:rPr>
              <a:t>General shear foundation failure</a:t>
            </a:r>
            <a:endParaRPr lang="en-US" dirty="0">
              <a:solidFill>
                <a:schemeClr val="bg1"/>
              </a:solidFill>
              <a:effectLst>
                <a:outerShdw blurRad="38100" dist="38100" dir="2700000" algn="tl">
                  <a:srgbClr val="000000">
                    <a:alpha val="43137"/>
                  </a:srgbClr>
                </a:outerShdw>
              </a:effectLst>
            </a:endParaRPr>
          </a:p>
        </p:txBody>
      </p:sp>
      <p:cxnSp>
        <p:nvCxnSpPr>
          <p:cNvPr id="8" name="Straight Arrow Connector 7"/>
          <p:cNvCxnSpPr/>
          <p:nvPr/>
        </p:nvCxnSpPr>
        <p:spPr>
          <a:xfrm rot="10800000">
            <a:off x="5937161" y="4893973"/>
            <a:ext cx="515154" cy="128789"/>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5795404" y="3701743"/>
            <a:ext cx="992579" cy="369332"/>
          </a:xfrm>
          <a:prstGeom prst="rect">
            <a:avLst/>
          </a:prstGeom>
          <a:noFill/>
        </p:spPr>
        <p:txBody>
          <a:bodyPr wrap="none" rtlCol="0">
            <a:spAutoFit/>
          </a:bodyPr>
          <a:lstStyle/>
          <a:p>
            <a:r>
              <a:rPr lang="en-US" dirty="0" smtClean="0">
                <a:solidFill>
                  <a:srgbClr val="FFFF00"/>
                </a:solidFill>
                <a:effectLst>
                  <a:outerShdw blurRad="38100" dist="38100" dir="2700000" algn="tl">
                    <a:srgbClr val="000000">
                      <a:alpha val="43137"/>
                    </a:srgbClr>
                  </a:outerShdw>
                </a:effectLst>
              </a:rPr>
              <a:t>Passive</a:t>
            </a:r>
            <a:endParaRPr lang="en-US" dirty="0">
              <a:solidFill>
                <a:srgbClr val="FFFF00"/>
              </a:solidFill>
              <a:effectLst>
                <a:outerShdw blurRad="38100" dist="38100" dir="2700000" algn="tl">
                  <a:srgbClr val="000000">
                    <a:alpha val="43137"/>
                  </a:srgbClr>
                </a:outerShdw>
              </a:effectLst>
            </a:endParaRPr>
          </a:p>
        </p:txBody>
      </p:sp>
      <p:sp>
        <p:nvSpPr>
          <p:cNvPr id="9" name="TextBox 8"/>
          <p:cNvSpPr txBox="1"/>
          <p:nvPr/>
        </p:nvSpPr>
        <p:spPr>
          <a:xfrm>
            <a:off x="4163147" y="4150534"/>
            <a:ext cx="813043" cy="369332"/>
          </a:xfrm>
          <a:prstGeom prst="rect">
            <a:avLst/>
          </a:prstGeom>
          <a:noFill/>
        </p:spPr>
        <p:txBody>
          <a:bodyPr wrap="none" rtlCol="0">
            <a:spAutoFit/>
          </a:bodyPr>
          <a:lstStyle/>
          <a:p>
            <a:r>
              <a:rPr lang="en-US" dirty="0" smtClean="0">
                <a:solidFill>
                  <a:srgbClr val="FFFF00"/>
                </a:solidFill>
                <a:effectLst>
                  <a:outerShdw blurRad="38100" dist="38100" dir="2700000" algn="tl">
                    <a:srgbClr val="000000">
                      <a:alpha val="43137"/>
                    </a:srgbClr>
                  </a:outerShdw>
                </a:effectLst>
              </a:rPr>
              <a:t>Active</a:t>
            </a:r>
            <a:endParaRPr lang="en-US" dirty="0">
              <a:solidFill>
                <a:srgbClr val="FFFF00"/>
              </a:solidFill>
              <a:effectLst>
                <a:outerShdw blurRad="38100" dist="38100" dir="2700000" algn="tl">
                  <a:srgbClr val="000000">
                    <a:alpha val="43137"/>
                  </a:srgbClr>
                </a:outerShdw>
              </a:effectLst>
            </a:endParaRPr>
          </a:p>
        </p:txBody>
      </p:sp>
      <p:sp>
        <p:nvSpPr>
          <p:cNvPr id="10" name="TextBox 9"/>
          <p:cNvSpPr txBox="1"/>
          <p:nvPr/>
        </p:nvSpPr>
        <p:spPr>
          <a:xfrm>
            <a:off x="3370074" y="4422752"/>
            <a:ext cx="1102931" cy="523220"/>
          </a:xfrm>
          <a:prstGeom prst="rect">
            <a:avLst/>
          </a:prstGeom>
          <a:noFill/>
        </p:spPr>
        <p:txBody>
          <a:bodyPr wrap="none" rtlCol="0">
            <a:spAutoFit/>
          </a:bodyPr>
          <a:lstStyle/>
          <a:p>
            <a:pPr algn="ctr"/>
            <a:r>
              <a:rPr lang="en-US" sz="1400" dirty="0" smtClean="0">
                <a:solidFill>
                  <a:srgbClr val="FFFF00"/>
                </a:solidFill>
                <a:effectLst>
                  <a:outerShdw blurRad="38100" dist="38100" dir="2700000" algn="tl">
                    <a:srgbClr val="000000">
                      <a:alpha val="43137"/>
                    </a:srgbClr>
                  </a:outerShdw>
                </a:effectLst>
              </a:rPr>
              <a:t>Transitional</a:t>
            </a:r>
          </a:p>
          <a:p>
            <a:pPr algn="ctr"/>
            <a:r>
              <a:rPr lang="en-US" sz="1400" dirty="0" smtClean="0">
                <a:solidFill>
                  <a:srgbClr val="FFFF00"/>
                </a:solidFill>
                <a:effectLst>
                  <a:outerShdw blurRad="38100" dist="38100" dir="2700000" algn="tl">
                    <a:srgbClr val="000000">
                      <a:alpha val="43137"/>
                    </a:srgbClr>
                  </a:outerShdw>
                </a:effectLst>
              </a:rPr>
              <a:t>Zone</a:t>
            </a:r>
            <a:endParaRPr lang="en-US" sz="1400" dirty="0">
              <a:solidFill>
                <a:srgbClr val="FFFF00"/>
              </a:solidFill>
              <a:effectLst>
                <a:outerShdw blurRad="38100" dist="38100" dir="2700000" algn="tl">
                  <a:srgbClr val="000000">
                    <a:alpha val="43137"/>
                  </a:srgbClr>
                </a:outerShdw>
              </a:effectLst>
            </a:endParaRPr>
          </a:p>
        </p:txBody>
      </p:sp>
      <p:sp>
        <p:nvSpPr>
          <p:cNvPr id="11" name="TextBox 10"/>
          <p:cNvSpPr txBox="1"/>
          <p:nvPr/>
        </p:nvSpPr>
        <p:spPr>
          <a:xfrm>
            <a:off x="2044262" y="3772162"/>
            <a:ext cx="992579" cy="369332"/>
          </a:xfrm>
          <a:prstGeom prst="rect">
            <a:avLst/>
          </a:prstGeom>
          <a:noFill/>
        </p:spPr>
        <p:txBody>
          <a:bodyPr wrap="none" rtlCol="0">
            <a:spAutoFit/>
          </a:bodyPr>
          <a:lstStyle/>
          <a:p>
            <a:r>
              <a:rPr lang="en-US" dirty="0" smtClean="0">
                <a:solidFill>
                  <a:srgbClr val="FFFF00"/>
                </a:solidFill>
                <a:effectLst>
                  <a:outerShdw blurRad="38100" dist="38100" dir="2700000" algn="tl">
                    <a:srgbClr val="000000">
                      <a:alpha val="43137"/>
                    </a:srgbClr>
                  </a:outerShdw>
                </a:effectLst>
              </a:rPr>
              <a:t>Passive</a:t>
            </a:r>
            <a:endParaRPr lang="en-US" dirty="0">
              <a:solidFill>
                <a:srgbClr val="FFFF00"/>
              </a:solidFill>
              <a:effectLst>
                <a:outerShdw blurRad="38100" dist="38100" dir="2700000" algn="tl">
                  <a:srgbClr val="000000">
                    <a:alpha val="43137"/>
                  </a:srgbClr>
                </a:outerShdw>
              </a:effectLst>
            </a:endParaRPr>
          </a:p>
        </p:txBody>
      </p:sp>
      <p:sp>
        <p:nvSpPr>
          <p:cNvPr id="12" name="TextBox 11"/>
          <p:cNvSpPr txBox="1"/>
          <p:nvPr/>
        </p:nvSpPr>
        <p:spPr>
          <a:xfrm>
            <a:off x="4651285" y="4430109"/>
            <a:ext cx="1102931" cy="523220"/>
          </a:xfrm>
          <a:prstGeom prst="rect">
            <a:avLst/>
          </a:prstGeom>
          <a:noFill/>
        </p:spPr>
        <p:txBody>
          <a:bodyPr wrap="none" rtlCol="0">
            <a:spAutoFit/>
          </a:bodyPr>
          <a:lstStyle/>
          <a:p>
            <a:pPr algn="ctr"/>
            <a:r>
              <a:rPr lang="en-US" sz="1400" dirty="0" smtClean="0">
                <a:solidFill>
                  <a:srgbClr val="FFFF00"/>
                </a:solidFill>
                <a:effectLst>
                  <a:outerShdw blurRad="38100" dist="38100" dir="2700000" algn="tl">
                    <a:srgbClr val="000000">
                      <a:alpha val="43137"/>
                    </a:srgbClr>
                  </a:outerShdw>
                </a:effectLst>
              </a:rPr>
              <a:t>Transitional</a:t>
            </a:r>
          </a:p>
          <a:p>
            <a:pPr algn="ctr"/>
            <a:r>
              <a:rPr lang="en-US" sz="1400" dirty="0" smtClean="0">
                <a:solidFill>
                  <a:srgbClr val="FFFF00"/>
                </a:solidFill>
                <a:effectLst>
                  <a:outerShdw blurRad="38100" dist="38100" dir="2700000" algn="tl">
                    <a:srgbClr val="000000">
                      <a:alpha val="43137"/>
                    </a:srgbClr>
                  </a:outerShdw>
                </a:effectLst>
              </a:rPr>
              <a:t>Zone</a:t>
            </a:r>
            <a:endParaRPr lang="en-US" sz="1400"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62088676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ChangeArrowheads="1"/>
          </p:cNvSpPr>
          <p:nvPr/>
        </p:nvSpPr>
        <p:spPr bwMode="auto">
          <a:xfrm>
            <a:off x="381000" y="381000"/>
            <a:ext cx="3016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u="sng"/>
              <a:t>Ultimate Bearing Capacity</a:t>
            </a:r>
          </a:p>
        </p:txBody>
      </p:sp>
      <p:sp>
        <p:nvSpPr>
          <p:cNvPr id="24579" name="Rectangle 3"/>
          <p:cNvSpPr>
            <a:spLocks noChangeArrowheads="1"/>
          </p:cNvSpPr>
          <p:nvPr/>
        </p:nvSpPr>
        <p:spPr bwMode="auto">
          <a:xfrm>
            <a:off x="533400" y="1295400"/>
            <a:ext cx="3014663" cy="579438"/>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i="1"/>
              <a:t>q</a:t>
            </a:r>
            <a:r>
              <a:rPr lang="en-US" altLang="en-US" i="1" baseline="-25000"/>
              <a:t>u</a:t>
            </a:r>
            <a:r>
              <a:rPr lang="en-US" altLang="en-US" i="1"/>
              <a:t> </a:t>
            </a:r>
            <a:r>
              <a:rPr lang="en-US" altLang="en-US"/>
              <a:t>= </a:t>
            </a:r>
            <a:r>
              <a:rPr lang="en-US" altLang="en-US" i="1"/>
              <a:t>q</a:t>
            </a:r>
            <a:r>
              <a:rPr lang="en-US" altLang="en-US" i="1" baseline="-25000"/>
              <a:t>c</a:t>
            </a:r>
            <a:r>
              <a:rPr lang="en-US" altLang="en-US"/>
              <a:t> + </a:t>
            </a:r>
            <a:r>
              <a:rPr lang="en-US" altLang="en-US" i="1"/>
              <a:t>q</a:t>
            </a:r>
            <a:r>
              <a:rPr lang="en-US" altLang="en-US" i="1" baseline="-25000"/>
              <a:t>q</a:t>
            </a:r>
            <a:r>
              <a:rPr lang="en-US" altLang="en-US" i="1"/>
              <a:t> </a:t>
            </a:r>
            <a:r>
              <a:rPr lang="en-US" altLang="en-US"/>
              <a:t>+ </a:t>
            </a:r>
            <a:r>
              <a:rPr lang="en-US" altLang="en-US" i="1"/>
              <a:t>q</a:t>
            </a:r>
            <a:r>
              <a:rPr lang="en-US" altLang="en-US" baseline="-25000">
                <a:latin typeface="Symbol" panose="05050102010706020507" pitchFamily="18" charset="2"/>
              </a:rPr>
              <a:t>g</a:t>
            </a:r>
          </a:p>
        </p:txBody>
      </p:sp>
      <p:pic>
        <p:nvPicPr>
          <p:cNvPr id="2458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371725"/>
            <a:ext cx="2678113" cy="54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057525"/>
            <a:ext cx="5097463"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3352800"/>
            <a:ext cx="4214813"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3"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67200" y="3581400"/>
            <a:ext cx="4618038" cy="298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4"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91025" y="255588"/>
            <a:ext cx="4581525" cy="278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4324350" y="3571875"/>
            <a:ext cx="4400550" cy="306705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0" name="Rectangle 9"/>
          <p:cNvSpPr/>
          <p:nvPr/>
        </p:nvSpPr>
        <p:spPr>
          <a:xfrm>
            <a:off x="4362450" y="0"/>
            <a:ext cx="4619625" cy="30194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1" name="Rectangle 10"/>
          <p:cNvSpPr/>
          <p:nvPr/>
        </p:nvSpPr>
        <p:spPr>
          <a:xfrm>
            <a:off x="590550" y="3695700"/>
            <a:ext cx="3086100" cy="306705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 name="Rectangle 1"/>
          <p:cNvSpPr/>
          <p:nvPr/>
        </p:nvSpPr>
        <p:spPr>
          <a:xfrm>
            <a:off x="449263" y="2130425"/>
            <a:ext cx="3078162" cy="854075"/>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600200"/>
            <a:ext cx="5827713"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838200"/>
            <a:ext cx="2678113" cy="54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2438400"/>
            <a:ext cx="5597525"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5" descr="contiunuos foundati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0600" y="2971800"/>
            <a:ext cx="3733800"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0" name="Freeform 6"/>
          <p:cNvSpPr>
            <a:spLocks/>
          </p:cNvSpPr>
          <p:nvPr/>
        </p:nvSpPr>
        <p:spPr bwMode="auto">
          <a:xfrm>
            <a:off x="6477000" y="1905000"/>
            <a:ext cx="1981200" cy="1447800"/>
          </a:xfrm>
          <a:custGeom>
            <a:avLst/>
            <a:gdLst>
              <a:gd name="T0" fmla="*/ 0 w 828"/>
              <a:gd name="T1" fmla="*/ 0 h 912"/>
              <a:gd name="T2" fmla="*/ 2147483646 w 828"/>
              <a:gd name="T3" fmla="*/ 2147483646 h 912"/>
              <a:gd name="T4" fmla="*/ 0 60000 65536"/>
              <a:gd name="T5" fmla="*/ 0 60000 65536"/>
              <a:gd name="T6" fmla="*/ 0 w 828"/>
              <a:gd name="T7" fmla="*/ 0 h 912"/>
              <a:gd name="T8" fmla="*/ 828 w 828"/>
              <a:gd name="T9" fmla="*/ 912 h 912"/>
            </a:gdLst>
            <a:ahLst/>
            <a:cxnLst>
              <a:cxn ang="T4">
                <a:pos x="T0" y="T1"/>
              </a:cxn>
              <a:cxn ang="T5">
                <a:pos x="T2" y="T3"/>
              </a:cxn>
            </a:cxnLst>
            <a:rect l="T6" t="T7" r="T8" b="T9"/>
            <a:pathLst>
              <a:path w="828" h="912">
                <a:moveTo>
                  <a:pt x="0" y="0"/>
                </a:moveTo>
                <a:cubicBezTo>
                  <a:pt x="828" y="264"/>
                  <a:pt x="606" y="636"/>
                  <a:pt x="432" y="912"/>
                </a:cubicBezTo>
              </a:path>
            </a:pathLst>
          </a:custGeom>
          <a:noFill/>
          <a:ln w="9525">
            <a:solidFill>
              <a:srgbClr val="FF3300"/>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631" name="Freeform 7"/>
          <p:cNvSpPr>
            <a:spLocks/>
          </p:cNvSpPr>
          <p:nvPr/>
        </p:nvSpPr>
        <p:spPr bwMode="auto">
          <a:xfrm>
            <a:off x="-2447925" y="1143000"/>
            <a:ext cx="8753475" cy="3476625"/>
          </a:xfrm>
          <a:custGeom>
            <a:avLst/>
            <a:gdLst>
              <a:gd name="T0" fmla="*/ 2147483646 w 5514"/>
              <a:gd name="T1" fmla="*/ 0 h 2190"/>
              <a:gd name="T2" fmla="*/ 2147483646 w 5514"/>
              <a:gd name="T3" fmla="*/ 2147483646 h 2190"/>
              <a:gd name="T4" fmla="*/ 0 60000 65536"/>
              <a:gd name="T5" fmla="*/ 0 60000 65536"/>
              <a:gd name="T6" fmla="*/ 0 w 5514"/>
              <a:gd name="T7" fmla="*/ 0 h 2190"/>
              <a:gd name="T8" fmla="*/ 5514 w 5514"/>
              <a:gd name="T9" fmla="*/ 2190 h 2190"/>
            </a:gdLst>
            <a:ahLst/>
            <a:cxnLst>
              <a:cxn ang="T4">
                <a:pos x="T0" y="T1"/>
              </a:cxn>
              <a:cxn ang="T5">
                <a:pos x="T2" y="T3"/>
              </a:cxn>
            </a:cxnLst>
            <a:rect l="T6" t="T7" r="T8" b="T9"/>
            <a:pathLst>
              <a:path w="5514" h="2190">
                <a:moveTo>
                  <a:pt x="2120" y="0"/>
                </a:moveTo>
                <a:cubicBezTo>
                  <a:pt x="0" y="1650"/>
                  <a:pt x="5091" y="1914"/>
                  <a:pt x="5514" y="2190"/>
                </a:cubicBezTo>
              </a:path>
            </a:pathLst>
          </a:custGeom>
          <a:noFill/>
          <a:ln w="9525">
            <a:solidFill>
              <a:srgbClr val="FF3300"/>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632" name="Rectangle 8"/>
          <p:cNvSpPr>
            <a:spLocks noChangeArrowheads="1"/>
          </p:cNvSpPr>
          <p:nvPr/>
        </p:nvSpPr>
        <p:spPr bwMode="auto">
          <a:xfrm>
            <a:off x="428625" y="360363"/>
            <a:ext cx="5200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t>1- TERZAGHI’S BEARING CAPACITY THEORY</a:t>
            </a:r>
          </a:p>
        </p:txBody>
      </p:sp>
      <p:pic>
        <p:nvPicPr>
          <p:cNvPr id="26633"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7250" y="4586288"/>
            <a:ext cx="4181475" cy="154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Straight Connector 9"/>
          <p:cNvCxnSpPr/>
          <p:nvPr/>
        </p:nvCxnSpPr>
        <p:spPr>
          <a:xfrm>
            <a:off x="523415" y="750438"/>
            <a:ext cx="4918841"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066800"/>
            <a:ext cx="7132638" cy="461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Rectangle 4"/>
          <p:cNvSpPr>
            <a:spLocks noChangeArrowheads="1"/>
          </p:cNvSpPr>
          <p:nvPr/>
        </p:nvSpPr>
        <p:spPr bwMode="auto">
          <a:xfrm>
            <a:off x="3200400" y="4648200"/>
            <a:ext cx="1981200" cy="228600"/>
          </a:xfrm>
          <a:prstGeom prst="rect">
            <a:avLst/>
          </a:prstGeom>
          <a:noFill/>
          <a:ln w="28575">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3775" y="1171575"/>
            <a:ext cx="5322888" cy="316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457200"/>
            <a:ext cx="3216275"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2" name="Picture 2"/>
          <p:cNvPicPr>
            <a:picLocks noChangeAspect="1" noChangeArrowheads="1"/>
          </p:cNvPicPr>
          <p:nvPr/>
        </p:nvPicPr>
        <p:blipFill>
          <a:blip r:embed="rId4">
            <a:extLst>
              <a:ext uri="{28A0092B-C50C-407E-A947-70E740481C1C}">
                <a14:useLocalDpi xmlns:a14="http://schemas.microsoft.com/office/drawing/2010/main" val="0"/>
              </a:ext>
            </a:extLst>
          </a:blip>
          <a:srcRect t="36003"/>
          <a:stretch>
            <a:fillRect/>
          </a:stretch>
        </p:blipFill>
        <p:spPr bwMode="auto">
          <a:xfrm>
            <a:off x="152400" y="2963863"/>
            <a:ext cx="8772525" cy="166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p:nvCxnSpPr>
        <p:spPr>
          <a:xfrm>
            <a:off x="857250" y="5467350"/>
            <a:ext cx="695325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1219200" y="3168474"/>
            <a:ext cx="6953250" cy="0"/>
          </a:xfrm>
          <a:prstGeom prst="line">
            <a:avLst/>
          </a:prstGeom>
          <a:ln>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1428750" y="2209800"/>
            <a:ext cx="6953250" cy="0"/>
          </a:xfrm>
          <a:prstGeom prst="line">
            <a:avLst/>
          </a:prstGeom>
          <a:ln>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000125" y="3952875"/>
            <a:ext cx="695325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7657" name="TextBox 9"/>
          <p:cNvSpPr txBox="1">
            <a:spLocks noChangeArrowheads="1"/>
          </p:cNvSpPr>
          <p:nvPr/>
        </p:nvSpPr>
        <p:spPr bwMode="auto">
          <a:xfrm>
            <a:off x="7647459" y="1579639"/>
            <a:ext cx="312738" cy="3698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dirty="0">
                <a:solidFill>
                  <a:srgbClr val="FF0000"/>
                </a:solidFill>
              </a:rPr>
              <a:t>1</a:t>
            </a:r>
          </a:p>
        </p:txBody>
      </p:sp>
      <p:sp>
        <p:nvSpPr>
          <p:cNvPr id="27658" name="TextBox 10"/>
          <p:cNvSpPr txBox="1">
            <a:spLocks noChangeArrowheads="1"/>
          </p:cNvSpPr>
          <p:nvPr/>
        </p:nvSpPr>
        <p:spPr bwMode="auto">
          <a:xfrm>
            <a:off x="7457746" y="2822487"/>
            <a:ext cx="312738" cy="3698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dirty="0">
                <a:solidFill>
                  <a:srgbClr val="FF0000"/>
                </a:solidFill>
              </a:rPr>
              <a:t>2</a:t>
            </a:r>
          </a:p>
        </p:txBody>
      </p:sp>
      <p:sp>
        <p:nvSpPr>
          <p:cNvPr id="27659" name="TextBox 11"/>
          <p:cNvSpPr txBox="1">
            <a:spLocks noChangeArrowheads="1"/>
          </p:cNvSpPr>
          <p:nvPr/>
        </p:nvSpPr>
        <p:spPr bwMode="auto">
          <a:xfrm>
            <a:off x="7739095" y="5067563"/>
            <a:ext cx="312738" cy="3698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solidFill>
                  <a:srgbClr val="FF0000"/>
                </a:solidFill>
              </a:rPr>
              <a:t>3</a:t>
            </a:r>
          </a:p>
        </p:txBody>
      </p:sp>
      <p:sp>
        <p:nvSpPr>
          <p:cNvPr id="27660" name="TextBox 12"/>
          <p:cNvSpPr txBox="1">
            <a:spLocks noChangeArrowheads="1"/>
          </p:cNvSpPr>
          <p:nvPr/>
        </p:nvSpPr>
        <p:spPr bwMode="auto">
          <a:xfrm>
            <a:off x="8008751" y="3648075"/>
            <a:ext cx="312738" cy="3698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dirty="0">
                <a:solidFill>
                  <a:srgbClr val="FF0000"/>
                </a:solidFill>
              </a:rPr>
              <a:t>4</a:t>
            </a:r>
          </a:p>
        </p:txBody>
      </p:sp>
      <mc:AlternateContent xmlns:mc="http://schemas.openxmlformats.org/markup-compatibility/2006">
        <mc:Choice xmlns:a14="http://schemas.microsoft.com/office/drawing/2010/main" Requires="a14">
          <p:sp>
            <p:nvSpPr>
              <p:cNvPr id="2" name="TextBox 1"/>
              <p:cNvSpPr txBox="1"/>
              <p:nvPr/>
            </p:nvSpPr>
            <p:spPr>
              <a:xfrm>
                <a:off x="72522" y="1844565"/>
                <a:ext cx="3065263" cy="298415"/>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𝑞</m:t>
                          </m:r>
                        </m:e>
                        <m:sub>
                          <m:r>
                            <a:rPr lang="en-US" b="0" i="1" smtClean="0">
                              <a:latin typeface="Cambria Math" panose="02040503050406030204" pitchFamily="18" charset="0"/>
                            </a:rPr>
                            <m:t>𝑢𝑙𝑡</m:t>
                          </m:r>
                        </m:sub>
                      </m:sSub>
                      <m:r>
                        <a:rPr lang="en-US" b="0" i="1" smtClean="0">
                          <a:latin typeface="Cambria Math" panose="02040503050406030204" pitchFamily="18" charset="0"/>
                        </a:rPr>
                        <m:t>=</m:t>
                      </m:r>
                      <m:r>
                        <a:rPr lang="en-US" b="0" i="1" smtClean="0">
                          <a:latin typeface="Cambria Math" panose="02040503050406030204" pitchFamily="18" charset="0"/>
                        </a:rPr>
                        <m:t>𝑐</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𝑁</m:t>
                          </m:r>
                        </m:e>
                        <m:sub>
                          <m:r>
                            <a:rPr lang="en-US" b="0" i="1" smtClean="0">
                              <a:latin typeface="Cambria Math" panose="02040503050406030204" pitchFamily="18" charset="0"/>
                            </a:rPr>
                            <m:t>𝑐</m:t>
                          </m:r>
                        </m:sub>
                      </m:sSub>
                      <m:r>
                        <a:rPr lang="en-US" b="0" i="1" smtClean="0">
                          <a:latin typeface="Cambria Math" panose="02040503050406030204" pitchFamily="18" charset="0"/>
                        </a:rPr>
                        <m:t>+</m:t>
                      </m:r>
                      <m:r>
                        <a:rPr lang="en-US" b="0" i="1" smtClean="0">
                          <a:latin typeface="Cambria Math" panose="02040503050406030204" pitchFamily="18" charset="0"/>
                        </a:rPr>
                        <m:t>𝑞</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𝑁</m:t>
                          </m:r>
                        </m:e>
                        <m:sub>
                          <m:r>
                            <a:rPr lang="en-US" b="0" i="1" smtClean="0">
                              <a:latin typeface="Cambria Math" panose="02040503050406030204" pitchFamily="18" charset="0"/>
                            </a:rPr>
                            <m:t>𝑞</m:t>
                          </m:r>
                        </m:sub>
                      </m:sSub>
                      <m:r>
                        <a:rPr lang="en-US" b="0" i="1" smtClean="0">
                          <a:latin typeface="Cambria Math" panose="02040503050406030204" pitchFamily="18" charset="0"/>
                        </a:rPr>
                        <m:t>+0.5 </m:t>
                      </m:r>
                      <m:r>
                        <a:rPr lang="en-US" b="0" i="1" smtClean="0">
                          <a:latin typeface="Cambria Math" panose="02040503050406030204" pitchFamily="18" charset="0"/>
                          <a:ea typeface="Cambria Math" panose="02040503050406030204" pitchFamily="18" charset="0"/>
                        </a:rPr>
                        <m:t>𝛾</m:t>
                      </m:r>
                      <m:r>
                        <a:rPr lang="en-US" b="0" i="1" smtClean="0">
                          <a:latin typeface="Cambria Math" panose="02040503050406030204" pitchFamily="18" charset="0"/>
                          <a:ea typeface="Cambria Math" panose="02040503050406030204" pitchFamily="18" charset="0"/>
                        </a:rPr>
                        <m:t>𝐵</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𝑁</m:t>
                          </m:r>
                        </m:e>
                        <m:sub>
                          <m:r>
                            <a:rPr lang="en-US" b="0" i="1" smtClean="0">
                              <a:latin typeface="Cambria Math" panose="02040503050406030204" pitchFamily="18" charset="0"/>
                              <a:ea typeface="Cambria Math" panose="02040503050406030204" pitchFamily="18" charset="0"/>
                            </a:rPr>
                            <m:t>𝛾</m:t>
                          </m:r>
                        </m:sub>
                      </m:sSub>
                    </m:oMath>
                  </m:oMathPara>
                </a14:m>
                <a:endParaRPr lang="en-US" dirty="0"/>
              </a:p>
            </p:txBody>
          </p:sp>
        </mc:Choice>
        <mc:Fallback>
          <p:sp>
            <p:nvSpPr>
              <p:cNvPr id="2" name="TextBox 1"/>
              <p:cNvSpPr txBox="1">
                <a:spLocks noRot="1" noChangeAspect="1" noMove="1" noResize="1" noEditPoints="1" noAdjustHandles="1" noChangeArrowheads="1" noChangeShapeType="1" noTextEdit="1"/>
              </p:cNvSpPr>
              <p:nvPr/>
            </p:nvSpPr>
            <p:spPr>
              <a:xfrm>
                <a:off x="72522" y="1844565"/>
                <a:ext cx="3065263" cy="298415"/>
              </a:xfrm>
              <a:prstGeom prst="rect">
                <a:avLst/>
              </a:prstGeom>
              <a:blipFill rotWithShape="0">
                <a:blip r:embed="rId5"/>
                <a:stretch>
                  <a:fillRect b="-22449"/>
                </a:stretch>
              </a:blipFill>
            </p:spPr>
            <p:txBody>
              <a:bodyPr/>
              <a:lstStyle/>
              <a:p>
                <a:r>
                  <a:rPr lang="en-US">
                    <a:noFill/>
                  </a:rPr>
                  <a:t> </a:t>
                </a:r>
              </a:p>
            </p:txBody>
          </p:sp>
        </mc:Fallback>
      </mc:AlternateContent>
      <p:grpSp>
        <p:nvGrpSpPr>
          <p:cNvPr id="15" name="Group 14"/>
          <p:cNvGrpSpPr/>
          <p:nvPr/>
        </p:nvGrpSpPr>
        <p:grpSpPr>
          <a:xfrm>
            <a:off x="6709804" y="2926080"/>
            <a:ext cx="832419" cy="599090"/>
            <a:chOff x="6709804" y="2926080"/>
            <a:chExt cx="832419" cy="599090"/>
          </a:xfrm>
        </p:grpSpPr>
        <p:sp>
          <p:nvSpPr>
            <p:cNvPr id="3" name="Isosceles Triangle 2"/>
            <p:cNvSpPr/>
            <p:nvPr/>
          </p:nvSpPr>
          <p:spPr>
            <a:xfrm rot="10800000">
              <a:off x="6987277" y="2926080"/>
              <a:ext cx="214411" cy="220717"/>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p:cNvGrpSpPr/>
            <p:nvPr/>
          </p:nvGrpSpPr>
          <p:grpSpPr>
            <a:xfrm>
              <a:off x="6709804" y="3260309"/>
              <a:ext cx="832419" cy="264861"/>
              <a:chOff x="5959366" y="649539"/>
              <a:chExt cx="832419" cy="264861"/>
            </a:xfrm>
          </p:grpSpPr>
          <p:cxnSp>
            <p:nvCxnSpPr>
              <p:cNvPr id="5" name="Straight Connector 4"/>
              <p:cNvCxnSpPr/>
              <p:nvPr/>
            </p:nvCxnSpPr>
            <p:spPr>
              <a:xfrm>
                <a:off x="5959366" y="649539"/>
                <a:ext cx="832419" cy="630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6161164" y="788276"/>
                <a:ext cx="42882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290442" y="914400"/>
                <a:ext cx="1702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23" name="Group 22"/>
          <p:cNvGrpSpPr/>
          <p:nvPr/>
        </p:nvGrpSpPr>
        <p:grpSpPr>
          <a:xfrm>
            <a:off x="6490138" y="3721713"/>
            <a:ext cx="832419" cy="599090"/>
            <a:chOff x="6709804" y="2926080"/>
            <a:chExt cx="832419" cy="599090"/>
          </a:xfrm>
        </p:grpSpPr>
        <p:sp>
          <p:nvSpPr>
            <p:cNvPr id="24" name="Isosceles Triangle 23"/>
            <p:cNvSpPr/>
            <p:nvPr/>
          </p:nvSpPr>
          <p:spPr>
            <a:xfrm rot="10800000">
              <a:off x="6987277" y="2926080"/>
              <a:ext cx="214411" cy="220717"/>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p:cNvGrpSpPr/>
            <p:nvPr/>
          </p:nvGrpSpPr>
          <p:grpSpPr>
            <a:xfrm>
              <a:off x="6709804" y="3260309"/>
              <a:ext cx="832419" cy="264861"/>
              <a:chOff x="5959366" y="649539"/>
              <a:chExt cx="832419" cy="264861"/>
            </a:xfrm>
          </p:grpSpPr>
          <p:cxnSp>
            <p:nvCxnSpPr>
              <p:cNvPr id="26" name="Straight Connector 25"/>
              <p:cNvCxnSpPr/>
              <p:nvPr/>
            </p:nvCxnSpPr>
            <p:spPr>
              <a:xfrm>
                <a:off x="5959366" y="649539"/>
                <a:ext cx="832419" cy="630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6161164" y="788276"/>
                <a:ext cx="42882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6290442" y="914400"/>
                <a:ext cx="1702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29" name="Group 28"/>
          <p:cNvGrpSpPr/>
          <p:nvPr/>
        </p:nvGrpSpPr>
        <p:grpSpPr>
          <a:xfrm>
            <a:off x="6718212" y="5236253"/>
            <a:ext cx="832419" cy="599090"/>
            <a:chOff x="6709804" y="2926080"/>
            <a:chExt cx="832419" cy="599090"/>
          </a:xfrm>
        </p:grpSpPr>
        <p:sp>
          <p:nvSpPr>
            <p:cNvPr id="30" name="Isosceles Triangle 29"/>
            <p:cNvSpPr/>
            <p:nvPr/>
          </p:nvSpPr>
          <p:spPr>
            <a:xfrm rot="10800000">
              <a:off x="6987277" y="2926080"/>
              <a:ext cx="214411" cy="220717"/>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30"/>
            <p:cNvGrpSpPr/>
            <p:nvPr/>
          </p:nvGrpSpPr>
          <p:grpSpPr>
            <a:xfrm>
              <a:off x="6709804" y="3260309"/>
              <a:ext cx="832419" cy="264861"/>
              <a:chOff x="5959366" y="649539"/>
              <a:chExt cx="832419" cy="264861"/>
            </a:xfrm>
          </p:grpSpPr>
          <p:cxnSp>
            <p:nvCxnSpPr>
              <p:cNvPr id="32" name="Straight Connector 31"/>
              <p:cNvCxnSpPr/>
              <p:nvPr/>
            </p:nvCxnSpPr>
            <p:spPr>
              <a:xfrm>
                <a:off x="5959366" y="649539"/>
                <a:ext cx="832419" cy="630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161164" y="788276"/>
                <a:ext cx="42882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6290442" y="914400"/>
                <a:ext cx="1702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35" name="Group 34"/>
          <p:cNvGrpSpPr/>
          <p:nvPr/>
        </p:nvGrpSpPr>
        <p:grpSpPr>
          <a:xfrm>
            <a:off x="6845388" y="1970689"/>
            <a:ext cx="832419" cy="599090"/>
            <a:chOff x="6709804" y="2926080"/>
            <a:chExt cx="832419" cy="599090"/>
          </a:xfrm>
        </p:grpSpPr>
        <p:sp>
          <p:nvSpPr>
            <p:cNvPr id="36" name="Isosceles Triangle 35"/>
            <p:cNvSpPr/>
            <p:nvPr/>
          </p:nvSpPr>
          <p:spPr>
            <a:xfrm rot="10800000">
              <a:off x="6987277" y="2926080"/>
              <a:ext cx="214411" cy="220717"/>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p:cNvGrpSpPr/>
            <p:nvPr/>
          </p:nvGrpSpPr>
          <p:grpSpPr>
            <a:xfrm>
              <a:off x="6709804" y="3260309"/>
              <a:ext cx="832419" cy="264861"/>
              <a:chOff x="5959366" y="649539"/>
              <a:chExt cx="832419" cy="264861"/>
            </a:xfrm>
          </p:grpSpPr>
          <p:cxnSp>
            <p:nvCxnSpPr>
              <p:cNvPr id="38" name="Straight Connector 37"/>
              <p:cNvCxnSpPr/>
              <p:nvPr/>
            </p:nvCxnSpPr>
            <p:spPr>
              <a:xfrm>
                <a:off x="5959366" y="649539"/>
                <a:ext cx="832419" cy="630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6161164" y="788276"/>
                <a:ext cx="42882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6290442" y="914400"/>
                <a:ext cx="1702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20" name="Group 19"/>
          <p:cNvGrpSpPr/>
          <p:nvPr/>
        </p:nvGrpSpPr>
        <p:grpSpPr>
          <a:xfrm>
            <a:off x="744131" y="1084668"/>
            <a:ext cx="1784976" cy="838725"/>
            <a:chOff x="725213" y="1084668"/>
            <a:chExt cx="1784976" cy="838725"/>
          </a:xfrm>
        </p:grpSpPr>
        <mc:AlternateContent xmlns:mc="http://schemas.openxmlformats.org/markup-compatibility/2006">
          <mc:Choice xmlns:a14="http://schemas.microsoft.com/office/drawing/2010/main" Requires="a14">
            <p:sp>
              <p:nvSpPr>
                <p:cNvPr id="16" name="TextBox 15"/>
                <p:cNvSpPr txBox="1"/>
                <p:nvPr/>
              </p:nvSpPr>
              <p:spPr>
                <a:xfrm>
                  <a:off x="725213" y="1084668"/>
                  <a:ext cx="1784976" cy="391582"/>
                </a:xfrm>
                <a:prstGeom prst="rect">
                  <a:avLst/>
                </a:prstGeom>
                <a:solidFill>
                  <a:srgbClr val="FFFF00"/>
                </a:solidFill>
                <a:ln>
                  <a:solidFill>
                    <a:schemeClr val="tx1"/>
                  </a:solidFill>
                </a:ln>
              </p:spPr>
              <p:txBody>
                <a:bodyPr wrap="none" rtlCol="0">
                  <a:spAutoFit/>
                </a:bodyPr>
                <a:lstStyle/>
                <a:p>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𝛾</m:t>
                        </m:r>
                        <m:r>
                          <a:rPr lang="en-US" b="0" i="1" smtClean="0">
                            <a:latin typeface="Cambria Math" panose="02040503050406030204" pitchFamily="18" charset="0"/>
                            <a:ea typeface="Cambria Math" panose="02040503050406030204" pitchFamily="18" charset="0"/>
                          </a:rPr>
                          <m:t>𝑑</m:t>
                        </m:r>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𝛾</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𝐷</m:t>
                            </m:r>
                          </m:e>
                          <m:sub>
                            <m:r>
                              <a:rPr lang="en-US" b="0" i="1" smtClean="0">
                                <a:latin typeface="Cambria Math" panose="02040503050406030204" pitchFamily="18" charset="0"/>
                                <a:ea typeface="Cambria Math" panose="02040503050406030204" pitchFamily="18" charset="0"/>
                              </a:rPr>
                              <m:t>𝑓</m:t>
                            </m:r>
                          </m:sub>
                        </m:sSub>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𝑑</m:t>
                        </m:r>
                        <m:r>
                          <a:rPr lang="en-US" b="0" i="1" smtClean="0">
                            <a:latin typeface="Cambria Math" panose="02040503050406030204" pitchFamily="18" charset="0"/>
                            <a:ea typeface="Cambria Math" panose="02040503050406030204" pitchFamily="18" charset="0"/>
                          </a:rPr>
                          <m:t>)</m:t>
                        </m:r>
                      </m:oMath>
                    </m:oMathPara>
                  </a14:m>
                  <a:endParaRPr lang="en-US" dirty="0"/>
                </a:p>
              </p:txBody>
            </p:sp>
          </mc:Choice>
          <mc:Fallback>
            <p:sp>
              <p:nvSpPr>
                <p:cNvPr id="16" name="TextBox 15"/>
                <p:cNvSpPr txBox="1">
                  <a:spLocks noRot="1" noChangeAspect="1" noMove="1" noResize="1" noEditPoints="1" noAdjustHandles="1" noChangeArrowheads="1" noChangeShapeType="1" noTextEdit="1"/>
                </p:cNvSpPr>
                <p:nvPr/>
              </p:nvSpPr>
              <p:spPr>
                <a:xfrm>
                  <a:off x="725213" y="1084668"/>
                  <a:ext cx="1784976" cy="391582"/>
                </a:xfrm>
                <a:prstGeom prst="rect">
                  <a:avLst/>
                </a:prstGeom>
                <a:blipFill rotWithShape="0">
                  <a:blip r:embed="rId6"/>
                  <a:stretch>
                    <a:fillRect b="-7576"/>
                  </a:stretch>
                </a:blipFill>
                <a:ln>
                  <a:solidFill>
                    <a:schemeClr val="tx1"/>
                  </a:solidFill>
                </a:ln>
              </p:spPr>
              <p:txBody>
                <a:bodyPr/>
                <a:lstStyle/>
                <a:p>
                  <a:r>
                    <a:rPr lang="en-US">
                      <a:noFill/>
                    </a:rPr>
                    <a:t> </a:t>
                  </a:r>
                </a:p>
              </p:txBody>
            </p:sp>
          </mc:Fallback>
        </mc:AlternateContent>
        <p:cxnSp>
          <p:nvCxnSpPr>
            <p:cNvPr id="18" name="Straight Arrow Connector 17"/>
            <p:cNvCxnSpPr/>
            <p:nvPr/>
          </p:nvCxnSpPr>
          <p:spPr>
            <a:xfrm flipH="1">
              <a:off x="1513490" y="1476250"/>
              <a:ext cx="91599" cy="44714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mc:Choice xmlns:a14="http://schemas.microsoft.com/office/drawing/2010/main" Requires="a14">
          <p:sp>
            <p:nvSpPr>
              <p:cNvPr id="21" name="TextBox 20"/>
              <p:cNvSpPr txBox="1"/>
              <p:nvPr/>
            </p:nvSpPr>
            <p:spPr>
              <a:xfrm>
                <a:off x="3752193" y="6148551"/>
                <a:ext cx="668709" cy="369332"/>
              </a:xfrm>
              <a:prstGeom prst="rect">
                <a:avLst/>
              </a:prstGeom>
              <a:solidFill>
                <a:srgbClr val="FFFF00"/>
              </a:solidFill>
              <a:ln>
                <a:solidFill>
                  <a:schemeClr val="tx1"/>
                </a:solidFill>
              </a:ln>
            </p:spPr>
            <p:txBody>
              <a:bodyPr wrap="none" rtlCol="0">
                <a:spAutoFit/>
              </a:bodyPr>
              <a:lstStyle/>
              <a:p>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𝛾</m:t>
                          </m:r>
                        </m:e>
                        <m:sub>
                          <m:r>
                            <a:rPr lang="en-US" b="0" i="1" smtClean="0">
                              <a:latin typeface="Cambria Math" panose="02040503050406030204" pitchFamily="18" charset="0"/>
                            </a:rPr>
                            <m:t>𝑠𝑢𝑏</m:t>
                          </m:r>
                        </m:sub>
                      </m:sSub>
                    </m:oMath>
                  </m:oMathPara>
                </a14:m>
                <a:endParaRPr lang="en-US" dirty="0"/>
              </a:p>
            </p:txBody>
          </p:sp>
        </mc:Choice>
        <mc:Fallback>
          <p:sp>
            <p:nvSpPr>
              <p:cNvPr id="21" name="TextBox 20"/>
              <p:cNvSpPr txBox="1">
                <a:spLocks noRot="1" noChangeAspect="1" noMove="1" noResize="1" noEditPoints="1" noAdjustHandles="1" noChangeArrowheads="1" noChangeShapeType="1" noTextEdit="1"/>
              </p:cNvSpPr>
              <p:nvPr/>
            </p:nvSpPr>
            <p:spPr>
              <a:xfrm>
                <a:off x="3752193" y="6148551"/>
                <a:ext cx="668709" cy="369332"/>
              </a:xfrm>
              <a:prstGeom prst="rect">
                <a:avLst/>
              </a:prstGeom>
              <a:blipFill rotWithShape="0">
                <a:blip r:embed="rId7"/>
                <a:stretch>
                  <a:fillRect b="-4839"/>
                </a:stretch>
              </a:blipFill>
              <a:ln>
                <a:solidFill>
                  <a:schemeClr val="tx1"/>
                </a:solid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9" name="TextBox 48"/>
              <p:cNvSpPr txBox="1"/>
              <p:nvPr/>
            </p:nvSpPr>
            <p:spPr>
              <a:xfrm>
                <a:off x="786174" y="5812219"/>
                <a:ext cx="3065263" cy="298415"/>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𝑞</m:t>
                          </m:r>
                        </m:e>
                        <m:sub>
                          <m:r>
                            <a:rPr lang="en-US" b="0" i="1" smtClean="0">
                              <a:latin typeface="Cambria Math" panose="02040503050406030204" pitchFamily="18" charset="0"/>
                            </a:rPr>
                            <m:t>𝑢𝑙𝑡</m:t>
                          </m:r>
                        </m:sub>
                      </m:sSub>
                      <m:r>
                        <a:rPr lang="en-US" b="0" i="1" smtClean="0">
                          <a:latin typeface="Cambria Math" panose="02040503050406030204" pitchFamily="18" charset="0"/>
                        </a:rPr>
                        <m:t>=</m:t>
                      </m:r>
                      <m:r>
                        <a:rPr lang="en-US" b="0" i="1" smtClean="0">
                          <a:latin typeface="Cambria Math" panose="02040503050406030204" pitchFamily="18" charset="0"/>
                        </a:rPr>
                        <m:t>𝑐</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𝑁</m:t>
                          </m:r>
                        </m:e>
                        <m:sub>
                          <m:r>
                            <a:rPr lang="en-US" b="0" i="1" smtClean="0">
                              <a:latin typeface="Cambria Math" panose="02040503050406030204" pitchFamily="18" charset="0"/>
                            </a:rPr>
                            <m:t>𝑐</m:t>
                          </m:r>
                        </m:sub>
                      </m:sSub>
                      <m:r>
                        <a:rPr lang="en-US" b="0" i="1" smtClean="0">
                          <a:latin typeface="Cambria Math" panose="02040503050406030204" pitchFamily="18" charset="0"/>
                        </a:rPr>
                        <m:t>+</m:t>
                      </m:r>
                      <m:r>
                        <a:rPr lang="en-US" b="0" i="1" smtClean="0">
                          <a:latin typeface="Cambria Math" panose="02040503050406030204" pitchFamily="18" charset="0"/>
                        </a:rPr>
                        <m:t>𝑞</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𝑁</m:t>
                          </m:r>
                        </m:e>
                        <m:sub>
                          <m:r>
                            <a:rPr lang="en-US" b="0" i="1" smtClean="0">
                              <a:latin typeface="Cambria Math" panose="02040503050406030204" pitchFamily="18" charset="0"/>
                            </a:rPr>
                            <m:t>𝑞</m:t>
                          </m:r>
                        </m:sub>
                      </m:sSub>
                      <m:r>
                        <a:rPr lang="en-US" b="0" i="1" smtClean="0">
                          <a:latin typeface="Cambria Math" panose="02040503050406030204" pitchFamily="18" charset="0"/>
                        </a:rPr>
                        <m:t>+0.5 </m:t>
                      </m:r>
                      <m:r>
                        <a:rPr lang="en-US" b="0" i="1" smtClean="0">
                          <a:latin typeface="Cambria Math" panose="02040503050406030204" pitchFamily="18" charset="0"/>
                          <a:ea typeface="Cambria Math" panose="02040503050406030204" pitchFamily="18" charset="0"/>
                        </a:rPr>
                        <m:t>𝛾</m:t>
                      </m:r>
                      <m:r>
                        <a:rPr lang="en-US" b="0" i="1" smtClean="0">
                          <a:latin typeface="Cambria Math" panose="02040503050406030204" pitchFamily="18" charset="0"/>
                          <a:ea typeface="Cambria Math" panose="02040503050406030204" pitchFamily="18" charset="0"/>
                        </a:rPr>
                        <m:t>𝐵</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𝑁</m:t>
                          </m:r>
                        </m:e>
                        <m:sub>
                          <m:r>
                            <a:rPr lang="en-US" b="0" i="1" smtClean="0">
                              <a:latin typeface="Cambria Math" panose="02040503050406030204" pitchFamily="18" charset="0"/>
                              <a:ea typeface="Cambria Math" panose="02040503050406030204" pitchFamily="18" charset="0"/>
                            </a:rPr>
                            <m:t>𝛾</m:t>
                          </m:r>
                        </m:sub>
                      </m:sSub>
                    </m:oMath>
                  </m:oMathPara>
                </a14:m>
                <a:endParaRPr lang="en-US" dirty="0"/>
              </a:p>
            </p:txBody>
          </p:sp>
        </mc:Choice>
        <mc:Fallback>
          <p:sp>
            <p:nvSpPr>
              <p:cNvPr id="49" name="TextBox 48"/>
              <p:cNvSpPr txBox="1">
                <a:spLocks noRot="1" noChangeAspect="1" noMove="1" noResize="1" noEditPoints="1" noAdjustHandles="1" noChangeArrowheads="1" noChangeShapeType="1" noTextEdit="1"/>
              </p:cNvSpPr>
              <p:nvPr/>
            </p:nvSpPr>
            <p:spPr>
              <a:xfrm>
                <a:off x="786174" y="5812219"/>
                <a:ext cx="3065263" cy="298415"/>
              </a:xfrm>
              <a:prstGeom prst="rect">
                <a:avLst/>
              </a:prstGeom>
              <a:blipFill rotWithShape="0">
                <a:blip r:embed="rId8"/>
                <a:stretch>
                  <a:fillRect b="-22449"/>
                </a:stretch>
              </a:blipFill>
            </p:spPr>
            <p:txBody>
              <a:bodyPr/>
              <a:lstStyle/>
              <a:p>
                <a:r>
                  <a:rPr lang="en-US">
                    <a:noFill/>
                  </a:rPr>
                  <a:t> </a:t>
                </a:r>
              </a:p>
            </p:txBody>
          </p:sp>
        </mc:Fallback>
      </mc:AlternateContent>
      <p:sp>
        <p:nvSpPr>
          <p:cNvPr id="50" name="TextBox 10"/>
          <p:cNvSpPr txBox="1">
            <a:spLocks noChangeArrowheads="1"/>
          </p:cNvSpPr>
          <p:nvPr/>
        </p:nvSpPr>
        <p:spPr bwMode="auto">
          <a:xfrm>
            <a:off x="433683" y="5812680"/>
            <a:ext cx="312738" cy="3698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dirty="0">
                <a:solidFill>
                  <a:srgbClr val="FF0000"/>
                </a:solidFill>
              </a:rPr>
              <a:t>2</a:t>
            </a:r>
          </a:p>
        </p:txBody>
      </p:sp>
      <p:sp>
        <p:nvSpPr>
          <p:cNvPr id="51" name="TextBox 12"/>
          <p:cNvSpPr txBox="1">
            <a:spLocks noChangeArrowheads="1"/>
          </p:cNvSpPr>
          <p:nvPr/>
        </p:nvSpPr>
        <p:spPr bwMode="auto">
          <a:xfrm>
            <a:off x="423435" y="6329264"/>
            <a:ext cx="312738" cy="3698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dirty="0">
                <a:solidFill>
                  <a:srgbClr val="FF0000"/>
                </a:solidFill>
              </a:rPr>
              <a:t>4</a:t>
            </a:r>
          </a:p>
        </p:txBody>
      </p:sp>
      <mc:AlternateContent xmlns:mc="http://schemas.openxmlformats.org/markup-compatibility/2006">
        <mc:Choice xmlns:a14="http://schemas.microsoft.com/office/drawing/2010/main" Requires="a14">
          <p:sp>
            <p:nvSpPr>
              <p:cNvPr id="52" name="TextBox 51"/>
              <p:cNvSpPr txBox="1"/>
              <p:nvPr/>
            </p:nvSpPr>
            <p:spPr>
              <a:xfrm>
                <a:off x="3605048" y="5175292"/>
                <a:ext cx="3065263" cy="298415"/>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𝑞</m:t>
                          </m:r>
                        </m:e>
                        <m:sub>
                          <m:r>
                            <a:rPr lang="en-US" b="0" i="1" smtClean="0">
                              <a:latin typeface="Cambria Math" panose="02040503050406030204" pitchFamily="18" charset="0"/>
                            </a:rPr>
                            <m:t>𝑢𝑙𝑡</m:t>
                          </m:r>
                        </m:sub>
                      </m:sSub>
                      <m:r>
                        <a:rPr lang="en-US" b="0" i="1" smtClean="0">
                          <a:latin typeface="Cambria Math" panose="02040503050406030204" pitchFamily="18" charset="0"/>
                        </a:rPr>
                        <m:t>=</m:t>
                      </m:r>
                      <m:r>
                        <a:rPr lang="en-US" b="0" i="1" smtClean="0">
                          <a:latin typeface="Cambria Math" panose="02040503050406030204" pitchFamily="18" charset="0"/>
                        </a:rPr>
                        <m:t>𝑐</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𝑁</m:t>
                          </m:r>
                        </m:e>
                        <m:sub>
                          <m:r>
                            <a:rPr lang="en-US" b="0" i="1" smtClean="0">
                              <a:latin typeface="Cambria Math" panose="02040503050406030204" pitchFamily="18" charset="0"/>
                            </a:rPr>
                            <m:t>𝑐</m:t>
                          </m:r>
                        </m:sub>
                      </m:sSub>
                      <m:r>
                        <a:rPr lang="en-US" b="0" i="1" smtClean="0">
                          <a:latin typeface="Cambria Math" panose="02040503050406030204" pitchFamily="18" charset="0"/>
                        </a:rPr>
                        <m:t>+</m:t>
                      </m:r>
                      <m:r>
                        <a:rPr lang="en-US" b="0" i="1" smtClean="0">
                          <a:latin typeface="Cambria Math" panose="02040503050406030204" pitchFamily="18" charset="0"/>
                        </a:rPr>
                        <m:t>𝑞</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𝑁</m:t>
                          </m:r>
                        </m:e>
                        <m:sub>
                          <m:r>
                            <a:rPr lang="en-US" b="0" i="1" smtClean="0">
                              <a:latin typeface="Cambria Math" panose="02040503050406030204" pitchFamily="18" charset="0"/>
                            </a:rPr>
                            <m:t>𝑞</m:t>
                          </m:r>
                        </m:sub>
                      </m:sSub>
                      <m:r>
                        <a:rPr lang="en-US" b="0" i="1" smtClean="0">
                          <a:latin typeface="Cambria Math" panose="02040503050406030204" pitchFamily="18" charset="0"/>
                        </a:rPr>
                        <m:t>+0.5 </m:t>
                      </m:r>
                      <m:r>
                        <a:rPr lang="en-US" b="0" i="1" smtClean="0">
                          <a:latin typeface="Cambria Math" panose="02040503050406030204" pitchFamily="18" charset="0"/>
                          <a:ea typeface="Cambria Math" panose="02040503050406030204" pitchFamily="18" charset="0"/>
                        </a:rPr>
                        <m:t>𝛾</m:t>
                      </m:r>
                      <m:r>
                        <a:rPr lang="en-US" b="0" i="1" smtClean="0">
                          <a:latin typeface="Cambria Math" panose="02040503050406030204" pitchFamily="18" charset="0"/>
                          <a:ea typeface="Cambria Math" panose="02040503050406030204" pitchFamily="18" charset="0"/>
                        </a:rPr>
                        <m:t>𝐵</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𝑁</m:t>
                          </m:r>
                        </m:e>
                        <m:sub>
                          <m:r>
                            <a:rPr lang="en-US" b="0" i="1" smtClean="0">
                              <a:latin typeface="Cambria Math" panose="02040503050406030204" pitchFamily="18" charset="0"/>
                              <a:ea typeface="Cambria Math" panose="02040503050406030204" pitchFamily="18" charset="0"/>
                            </a:rPr>
                            <m:t>𝛾</m:t>
                          </m:r>
                        </m:sub>
                      </m:sSub>
                    </m:oMath>
                  </m:oMathPara>
                </a14:m>
                <a:endParaRPr lang="en-US" dirty="0"/>
              </a:p>
            </p:txBody>
          </p:sp>
        </mc:Choice>
        <mc:Fallback>
          <p:sp>
            <p:nvSpPr>
              <p:cNvPr id="52" name="TextBox 51"/>
              <p:cNvSpPr txBox="1">
                <a:spLocks noRot="1" noChangeAspect="1" noMove="1" noResize="1" noEditPoints="1" noAdjustHandles="1" noChangeArrowheads="1" noChangeShapeType="1" noTextEdit="1"/>
              </p:cNvSpPr>
              <p:nvPr/>
            </p:nvSpPr>
            <p:spPr>
              <a:xfrm>
                <a:off x="3605048" y="5175292"/>
                <a:ext cx="3065263" cy="298415"/>
              </a:xfrm>
              <a:prstGeom prst="rect">
                <a:avLst/>
              </a:prstGeom>
              <a:blipFill rotWithShape="0">
                <a:blip r:embed="rId9"/>
                <a:stretch>
                  <a:fillRect b="-22449"/>
                </a:stretch>
              </a:blipFill>
            </p:spPr>
            <p:txBody>
              <a:bodyPr/>
              <a:lstStyle/>
              <a:p>
                <a:r>
                  <a:rPr lang="en-US">
                    <a:noFill/>
                  </a:rPr>
                  <a:t> </a:t>
                </a:r>
              </a:p>
            </p:txBody>
          </p:sp>
        </mc:Fallback>
      </mc:AlternateContent>
      <p:grpSp>
        <p:nvGrpSpPr>
          <p:cNvPr id="53" name="Group 52"/>
          <p:cNvGrpSpPr/>
          <p:nvPr/>
        </p:nvGrpSpPr>
        <p:grpSpPr>
          <a:xfrm>
            <a:off x="4793767" y="4680255"/>
            <a:ext cx="830997" cy="610651"/>
            <a:chOff x="725213" y="1084668"/>
            <a:chExt cx="830997" cy="610651"/>
          </a:xfrm>
        </p:grpSpPr>
        <mc:AlternateContent xmlns:mc="http://schemas.openxmlformats.org/markup-compatibility/2006">
          <mc:Choice xmlns:a14="http://schemas.microsoft.com/office/drawing/2010/main" Requires="a14">
            <p:sp>
              <p:nvSpPr>
                <p:cNvPr id="54" name="TextBox 53"/>
                <p:cNvSpPr txBox="1"/>
                <p:nvPr/>
              </p:nvSpPr>
              <p:spPr>
                <a:xfrm>
                  <a:off x="725213" y="1084668"/>
                  <a:ext cx="830997" cy="391582"/>
                </a:xfrm>
                <a:prstGeom prst="rect">
                  <a:avLst/>
                </a:prstGeom>
                <a:solidFill>
                  <a:srgbClr val="FFFF00"/>
                </a:solidFill>
                <a:ln>
                  <a:solidFill>
                    <a:schemeClr val="tx1"/>
                  </a:solidFill>
                </a:ln>
              </p:spPr>
              <p:txBody>
                <a:bodyPr wrap="none" rtlCol="0">
                  <a:spAutoFit/>
                </a:bodyPr>
                <a:lstStyle/>
                <a:p>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𝛾</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𝐷</m:t>
                            </m:r>
                          </m:e>
                          <m:sub>
                            <m:r>
                              <a:rPr lang="en-US" b="0" i="1" smtClean="0">
                                <a:latin typeface="Cambria Math" panose="02040503050406030204" pitchFamily="18" charset="0"/>
                                <a:ea typeface="Cambria Math" panose="02040503050406030204" pitchFamily="18" charset="0"/>
                              </a:rPr>
                              <m:t>𝑓</m:t>
                            </m:r>
                          </m:sub>
                        </m:sSub>
                        <m:r>
                          <a:rPr lang="en-US" b="0" i="1" smtClean="0">
                            <a:latin typeface="Cambria Math" panose="02040503050406030204" pitchFamily="18" charset="0"/>
                            <a:ea typeface="Cambria Math" panose="02040503050406030204" pitchFamily="18" charset="0"/>
                          </a:rPr>
                          <m:t>)</m:t>
                        </m:r>
                      </m:oMath>
                    </m:oMathPara>
                  </a14:m>
                  <a:endParaRPr lang="en-US" dirty="0"/>
                </a:p>
              </p:txBody>
            </p:sp>
          </mc:Choice>
          <mc:Fallback>
            <p:sp>
              <p:nvSpPr>
                <p:cNvPr id="54" name="TextBox 53"/>
                <p:cNvSpPr txBox="1">
                  <a:spLocks noRot="1" noChangeAspect="1" noMove="1" noResize="1" noEditPoints="1" noAdjustHandles="1" noChangeArrowheads="1" noChangeShapeType="1" noTextEdit="1"/>
                </p:cNvSpPr>
                <p:nvPr/>
              </p:nvSpPr>
              <p:spPr>
                <a:xfrm>
                  <a:off x="725213" y="1084668"/>
                  <a:ext cx="830997" cy="391582"/>
                </a:xfrm>
                <a:prstGeom prst="rect">
                  <a:avLst/>
                </a:prstGeom>
                <a:blipFill rotWithShape="0">
                  <a:blip r:embed="rId10"/>
                  <a:stretch>
                    <a:fillRect b="-7576"/>
                  </a:stretch>
                </a:blipFill>
                <a:ln>
                  <a:solidFill>
                    <a:schemeClr val="tx1"/>
                  </a:solidFill>
                </a:ln>
              </p:spPr>
              <p:txBody>
                <a:bodyPr/>
                <a:lstStyle/>
                <a:p>
                  <a:r>
                    <a:rPr lang="en-US">
                      <a:noFill/>
                    </a:rPr>
                    <a:t> </a:t>
                  </a:r>
                </a:p>
              </p:txBody>
            </p:sp>
          </mc:Fallback>
        </mc:AlternateContent>
        <p:cxnSp>
          <p:nvCxnSpPr>
            <p:cNvPr id="55" name="Straight Arrow Connector 54"/>
            <p:cNvCxnSpPr/>
            <p:nvPr/>
          </p:nvCxnSpPr>
          <p:spPr>
            <a:xfrm flipH="1">
              <a:off x="1039473" y="1476250"/>
              <a:ext cx="48508" cy="21906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mc:Choice xmlns:a14="http://schemas.microsoft.com/office/drawing/2010/main" Requires="a14">
          <p:sp>
            <p:nvSpPr>
              <p:cNvPr id="57" name="TextBox 56"/>
              <p:cNvSpPr txBox="1"/>
              <p:nvPr/>
            </p:nvSpPr>
            <p:spPr>
              <a:xfrm>
                <a:off x="5771230" y="5720780"/>
                <a:ext cx="376834" cy="369332"/>
              </a:xfrm>
              <a:prstGeom prst="rect">
                <a:avLst/>
              </a:prstGeom>
              <a:solidFill>
                <a:srgbClr val="FFFF00"/>
              </a:solidFill>
              <a:ln>
                <a:solidFill>
                  <a:schemeClr val="tx1"/>
                </a:solidFill>
              </a:ln>
            </p:spPr>
            <p:txBody>
              <a:bodyPr wrap="none" rtlCol="0">
                <a:spAutoFit/>
              </a:bodyPr>
              <a:lstStyle/>
              <a:p>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𝛾</m:t>
                      </m:r>
                    </m:oMath>
                  </m:oMathPara>
                </a14:m>
                <a:endParaRPr lang="en-US" dirty="0"/>
              </a:p>
            </p:txBody>
          </p:sp>
        </mc:Choice>
        <mc:Fallback>
          <p:sp>
            <p:nvSpPr>
              <p:cNvPr id="57" name="TextBox 56"/>
              <p:cNvSpPr txBox="1">
                <a:spLocks noRot="1" noChangeAspect="1" noMove="1" noResize="1" noEditPoints="1" noAdjustHandles="1" noChangeArrowheads="1" noChangeShapeType="1" noTextEdit="1"/>
              </p:cNvSpPr>
              <p:nvPr/>
            </p:nvSpPr>
            <p:spPr>
              <a:xfrm>
                <a:off x="5771230" y="5720780"/>
                <a:ext cx="376834" cy="369332"/>
              </a:xfrm>
              <a:prstGeom prst="rect">
                <a:avLst/>
              </a:prstGeom>
              <a:blipFill rotWithShape="0">
                <a:blip r:embed="rId11"/>
                <a:stretch>
                  <a:fillRect b="-3175"/>
                </a:stretch>
              </a:blipFill>
              <a:ln>
                <a:solidFill>
                  <a:schemeClr val="tx1"/>
                </a:solidFill>
              </a:ln>
            </p:spPr>
            <p:txBody>
              <a:bodyPr/>
              <a:lstStyle/>
              <a:p>
                <a:r>
                  <a:rPr lang="en-US">
                    <a:noFill/>
                  </a:rPr>
                  <a:t> </a:t>
                </a:r>
              </a:p>
            </p:txBody>
          </p:sp>
        </mc:Fallback>
      </mc:AlternateContent>
      <p:cxnSp>
        <p:nvCxnSpPr>
          <p:cNvPr id="58" name="Straight Arrow Connector 57"/>
          <p:cNvCxnSpPr>
            <a:stCxn id="57" idx="0"/>
          </p:cNvCxnSpPr>
          <p:nvPr/>
        </p:nvCxnSpPr>
        <p:spPr>
          <a:xfrm flipV="1">
            <a:off x="5959647" y="5493756"/>
            <a:ext cx="120588" cy="22702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59" name="Group 58"/>
          <p:cNvGrpSpPr/>
          <p:nvPr/>
        </p:nvGrpSpPr>
        <p:grpSpPr>
          <a:xfrm>
            <a:off x="1950719" y="5274090"/>
            <a:ext cx="830997" cy="610651"/>
            <a:chOff x="725213" y="1084668"/>
            <a:chExt cx="830997" cy="610651"/>
          </a:xfrm>
        </p:grpSpPr>
        <mc:AlternateContent xmlns:mc="http://schemas.openxmlformats.org/markup-compatibility/2006">
          <mc:Choice xmlns:a14="http://schemas.microsoft.com/office/drawing/2010/main" Requires="a14">
            <p:sp>
              <p:nvSpPr>
                <p:cNvPr id="60" name="TextBox 59"/>
                <p:cNvSpPr txBox="1"/>
                <p:nvPr/>
              </p:nvSpPr>
              <p:spPr>
                <a:xfrm>
                  <a:off x="725213" y="1084668"/>
                  <a:ext cx="830997" cy="391582"/>
                </a:xfrm>
                <a:prstGeom prst="rect">
                  <a:avLst/>
                </a:prstGeom>
                <a:solidFill>
                  <a:srgbClr val="FFFF00"/>
                </a:solidFill>
                <a:ln>
                  <a:solidFill>
                    <a:schemeClr val="tx1"/>
                  </a:solidFill>
                </a:ln>
              </p:spPr>
              <p:txBody>
                <a:bodyPr wrap="none" rtlCol="0">
                  <a:spAutoFit/>
                </a:bodyPr>
                <a:lstStyle/>
                <a:p>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𝛾</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𝐷</m:t>
                            </m:r>
                          </m:e>
                          <m:sub>
                            <m:r>
                              <a:rPr lang="en-US" b="0" i="1" smtClean="0">
                                <a:latin typeface="Cambria Math" panose="02040503050406030204" pitchFamily="18" charset="0"/>
                                <a:ea typeface="Cambria Math" panose="02040503050406030204" pitchFamily="18" charset="0"/>
                              </a:rPr>
                              <m:t>𝑓</m:t>
                            </m:r>
                          </m:sub>
                        </m:sSub>
                        <m:r>
                          <a:rPr lang="en-US" b="0" i="1" smtClean="0">
                            <a:latin typeface="Cambria Math" panose="02040503050406030204" pitchFamily="18" charset="0"/>
                            <a:ea typeface="Cambria Math" panose="02040503050406030204" pitchFamily="18" charset="0"/>
                          </a:rPr>
                          <m:t>)</m:t>
                        </m:r>
                      </m:oMath>
                    </m:oMathPara>
                  </a14:m>
                  <a:endParaRPr lang="en-US" dirty="0"/>
                </a:p>
              </p:txBody>
            </p:sp>
          </mc:Choice>
          <mc:Fallback>
            <p:sp>
              <p:nvSpPr>
                <p:cNvPr id="60" name="TextBox 59"/>
                <p:cNvSpPr txBox="1">
                  <a:spLocks noRot="1" noChangeAspect="1" noMove="1" noResize="1" noEditPoints="1" noAdjustHandles="1" noChangeArrowheads="1" noChangeShapeType="1" noTextEdit="1"/>
                </p:cNvSpPr>
                <p:nvPr/>
              </p:nvSpPr>
              <p:spPr>
                <a:xfrm>
                  <a:off x="725213" y="1084668"/>
                  <a:ext cx="830997" cy="391582"/>
                </a:xfrm>
                <a:prstGeom prst="rect">
                  <a:avLst/>
                </a:prstGeom>
                <a:blipFill rotWithShape="0">
                  <a:blip r:embed="rId12"/>
                  <a:stretch>
                    <a:fillRect b="-9091"/>
                  </a:stretch>
                </a:blipFill>
                <a:ln>
                  <a:solidFill>
                    <a:schemeClr val="tx1"/>
                  </a:solidFill>
                </a:ln>
              </p:spPr>
              <p:txBody>
                <a:bodyPr/>
                <a:lstStyle/>
                <a:p>
                  <a:r>
                    <a:rPr lang="en-US">
                      <a:noFill/>
                    </a:rPr>
                    <a:t> </a:t>
                  </a:r>
                </a:p>
              </p:txBody>
            </p:sp>
          </mc:Fallback>
        </mc:AlternateContent>
        <p:cxnSp>
          <p:nvCxnSpPr>
            <p:cNvPr id="61" name="Straight Arrow Connector 60"/>
            <p:cNvCxnSpPr/>
            <p:nvPr/>
          </p:nvCxnSpPr>
          <p:spPr>
            <a:xfrm flipH="1">
              <a:off x="1039473" y="1476250"/>
              <a:ext cx="48508" cy="21906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47" name="Straight Arrow Connector 46"/>
          <p:cNvCxnSpPr>
            <a:stCxn id="21" idx="1"/>
          </p:cNvCxnSpPr>
          <p:nvPr/>
        </p:nvCxnSpPr>
        <p:spPr>
          <a:xfrm flipH="1" flipV="1">
            <a:off x="3285534" y="6085490"/>
            <a:ext cx="466659" cy="24772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68" name="TextBox 67"/>
              <p:cNvSpPr txBox="1"/>
              <p:nvPr/>
            </p:nvSpPr>
            <p:spPr>
              <a:xfrm>
                <a:off x="793532" y="6355604"/>
                <a:ext cx="2031710" cy="276999"/>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𝑇</m:t>
                      </m:r>
                      <m:r>
                        <a:rPr lang="en-US" b="0" i="1" smtClean="0">
                          <a:latin typeface="Cambria Math" panose="02040503050406030204" pitchFamily="18" charset="0"/>
                        </a:rPr>
                        <m:t>h𝑒</m:t>
                      </m:r>
                      <m:r>
                        <a:rPr lang="en-US" b="0" i="1" smtClean="0">
                          <a:latin typeface="Cambria Math" panose="02040503050406030204" pitchFamily="18" charset="0"/>
                        </a:rPr>
                        <m:t> </m:t>
                      </m:r>
                      <m:r>
                        <a:rPr lang="en-US" b="0" i="1" smtClean="0">
                          <a:latin typeface="Cambria Math" panose="02040503050406030204" pitchFamily="18" charset="0"/>
                        </a:rPr>
                        <m:t>𝑠𝑎𝑚𝑒</m:t>
                      </m:r>
                      <m:r>
                        <a:rPr lang="en-US" b="0" i="1" smtClean="0">
                          <a:latin typeface="Cambria Math" panose="02040503050406030204" pitchFamily="18" charset="0"/>
                        </a:rPr>
                        <m:t> </m:t>
                      </m:r>
                      <m:r>
                        <a:rPr lang="en-US" b="0" i="1" smtClean="0">
                          <a:latin typeface="Cambria Math" panose="02040503050406030204" pitchFamily="18" charset="0"/>
                        </a:rPr>
                        <m:t>𝑎𝑠</m:t>
                      </m:r>
                      <m:r>
                        <a:rPr lang="en-US" b="0" i="1" smtClean="0">
                          <a:latin typeface="Cambria Math" panose="02040503050406030204" pitchFamily="18" charset="0"/>
                        </a:rPr>
                        <m:t> </m:t>
                      </m:r>
                      <m:r>
                        <a:rPr lang="en-US" b="0" i="1" smtClean="0">
                          <a:latin typeface="Cambria Math" panose="02040503050406030204" pitchFamily="18" charset="0"/>
                        </a:rPr>
                        <m:t>𝑐𝑎𝑠𝑒</m:t>
                      </m:r>
                      <m:r>
                        <a:rPr lang="en-US" b="0" i="1" smtClean="0">
                          <a:latin typeface="Cambria Math" panose="02040503050406030204" pitchFamily="18" charset="0"/>
                        </a:rPr>
                        <m:t> 2</m:t>
                      </m:r>
                    </m:oMath>
                  </m:oMathPara>
                </a14:m>
                <a:endParaRPr lang="en-US" dirty="0"/>
              </a:p>
            </p:txBody>
          </p:sp>
        </mc:Choice>
        <mc:Fallback>
          <p:sp>
            <p:nvSpPr>
              <p:cNvPr id="68" name="TextBox 67"/>
              <p:cNvSpPr txBox="1">
                <a:spLocks noRot="1" noChangeAspect="1" noMove="1" noResize="1" noEditPoints="1" noAdjustHandles="1" noChangeArrowheads="1" noChangeShapeType="1" noTextEdit="1"/>
              </p:cNvSpPr>
              <p:nvPr/>
            </p:nvSpPr>
            <p:spPr>
              <a:xfrm>
                <a:off x="793532" y="6355604"/>
                <a:ext cx="2031710" cy="276999"/>
              </a:xfrm>
              <a:prstGeom prst="rect">
                <a:avLst/>
              </a:prstGeom>
              <a:blipFill rotWithShape="0">
                <a:blip r:embed="rId13"/>
                <a:stretch>
                  <a:fillRect l="-1802" r="-2402" b="-11111"/>
                </a:stretch>
              </a:blipFill>
            </p:spPr>
            <p:txBody>
              <a:bodyPr/>
              <a:lstStyle/>
              <a:p>
                <a:r>
                  <a:rPr lang="en-US">
                    <a:noFill/>
                  </a:rPr>
                  <a:t> </a:t>
                </a:r>
              </a:p>
            </p:txBody>
          </p:sp>
        </mc:Fallback>
      </mc:AlternateContent>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4900" y="203901"/>
            <a:ext cx="5097463"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785" y="971156"/>
            <a:ext cx="4905375"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0" y="2286000"/>
            <a:ext cx="5562600" cy="420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2590800"/>
            <a:ext cx="2563813"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400" y="3733800"/>
            <a:ext cx="1833563" cy="54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9"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3400" y="4724400"/>
            <a:ext cx="2371725" cy="55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0" name="Rectangle 8"/>
          <p:cNvSpPr>
            <a:spLocks noChangeArrowheads="1"/>
          </p:cNvSpPr>
          <p:nvPr/>
        </p:nvSpPr>
        <p:spPr bwMode="auto">
          <a:xfrm>
            <a:off x="381000" y="2514600"/>
            <a:ext cx="2819400" cy="3124200"/>
          </a:xfrm>
          <a:prstGeom prst="rect">
            <a:avLst/>
          </a:prstGeom>
          <a:noFill/>
          <a:ln w="38100">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cxnSp>
        <p:nvCxnSpPr>
          <p:cNvPr id="3" name="Straight Arrow Connector 2"/>
          <p:cNvCxnSpPr/>
          <p:nvPr/>
        </p:nvCxnSpPr>
        <p:spPr>
          <a:xfrm>
            <a:off x="1267548" y="933319"/>
            <a:ext cx="25225" cy="277473"/>
          </a:xfrm>
          <a:prstGeom prst="straightConnector1">
            <a:avLst/>
          </a:prstGeom>
          <a:ln>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1836157" y="972207"/>
            <a:ext cx="25225" cy="277473"/>
          </a:xfrm>
          <a:prstGeom prst="straightConnector1">
            <a:avLst/>
          </a:prstGeom>
          <a:ln>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2411073" y="973258"/>
            <a:ext cx="25225" cy="277473"/>
          </a:xfrm>
          <a:prstGeom prst="straightConnector1">
            <a:avLst/>
          </a:prstGeom>
          <a:ln>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939625" y="744132"/>
            <a:ext cx="633507" cy="253916"/>
          </a:xfrm>
          <a:prstGeom prst="rect">
            <a:avLst/>
          </a:prstGeom>
          <a:noFill/>
        </p:spPr>
        <p:txBody>
          <a:bodyPr wrap="none" rtlCol="0">
            <a:spAutoFit/>
          </a:bodyPr>
          <a:lstStyle/>
          <a:p>
            <a:r>
              <a:rPr lang="en-US" sz="1050" dirty="0" smtClean="0"/>
              <a:t>Factors</a:t>
            </a:r>
            <a:endParaRPr lang="en-US" sz="1050" dirty="0"/>
          </a:p>
        </p:txBody>
      </p:sp>
      <p:sp>
        <p:nvSpPr>
          <p:cNvPr id="14" name="TextBox 13"/>
          <p:cNvSpPr txBox="1"/>
          <p:nvPr/>
        </p:nvSpPr>
        <p:spPr>
          <a:xfrm>
            <a:off x="1514541" y="751489"/>
            <a:ext cx="633507" cy="253916"/>
          </a:xfrm>
          <a:prstGeom prst="rect">
            <a:avLst/>
          </a:prstGeom>
          <a:noFill/>
        </p:spPr>
        <p:txBody>
          <a:bodyPr wrap="none" rtlCol="0">
            <a:spAutoFit/>
          </a:bodyPr>
          <a:lstStyle/>
          <a:p>
            <a:r>
              <a:rPr lang="en-US" sz="1050" dirty="0" smtClean="0"/>
              <a:t>Factors</a:t>
            </a:r>
            <a:endParaRPr lang="en-US" sz="1050" dirty="0"/>
          </a:p>
        </p:txBody>
      </p:sp>
      <p:sp>
        <p:nvSpPr>
          <p:cNvPr id="15" name="TextBox 14"/>
          <p:cNvSpPr txBox="1"/>
          <p:nvPr/>
        </p:nvSpPr>
        <p:spPr>
          <a:xfrm>
            <a:off x="2095763" y="752540"/>
            <a:ext cx="633507" cy="253916"/>
          </a:xfrm>
          <a:prstGeom prst="rect">
            <a:avLst/>
          </a:prstGeom>
          <a:noFill/>
        </p:spPr>
        <p:txBody>
          <a:bodyPr wrap="none" rtlCol="0">
            <a:spAutoFit/>
          </a:bodyPr>
          <a:lstStyle/>
          <a:p>
            <a:r>
              <a:rPr lang="en-US" sz="1050" dirty="0" smtClean="0"/>
              <a:t>Factors</a:t>
            </a:r>
            <a:endParaRPr lang="en-US" sz="1050"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3"/>
          <p:cNvSpPr>
            <a:spLocks noChangeArrowheads="1"/>
          </p:cNvSpPr>
          <p:nvPr/>
        </p:nvSpPr>
        <p:spPr bwMode="auto">
          <a:xfrm>
            <a:off x="186034" y="641656"/>
            <a:ext cx="5187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dirty="0"/>
              <a:t>2- GENERAL BEARING CAPACITY EQUATION</a:t>
            </a:r>
          </a:p>
        </p:txBody>
      </p:sp>
      <p:pic>
        <p:nvPicPr>
          <p:cNvPr id="327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241" t="14092" r="4510" b="5000"/>
          <a:stretch/>
        </p:blipFill>
        <p:spPr bwMode="auto">
          <a:xfrm>
            <a:off x="4471101" y="1343222"/>
            <a:ext cx="4565693" cy="2446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2"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12706" r="3741"/>
          <a:stretch/>
        </p:blipFill>
        <p:spPr bwMode="auto">
          <a:xfrm>
            <a:off x="195493" y="2070538"/>
            <a:ext cx="4647676"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0687" y="3085312"/>
            <a:ext cx="4713288" cy="93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Straight Connector 9"/>
          <p:cNvCxnSpPr/>
          <p:nvPr/>
        </p:nvCxnSpPr>
        <p:spPr>
          <a:xfrm>
            <a:off x="296391" y="1008993"/>
            <a:ext cx="4918841"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2675" y="917575"/>
            <a:ext cx="6978650" cy="502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8875" y="1752600"/>
            <a:ext cx="428625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1000"/>
            <a:ext cx="5360988" cy="612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1828800"/>
            <a:ext cx="3962400" cy="263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1400" y="771525"/>
            <a:ext cx="5289550" cy="497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5363" y="923925"/>
            <a:ext cx="7153275" cy="501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3925" y="627063"/>
            <a:ext cx="8439150" cy="623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a:xfrm>
            <a:off x="133350" y="161925"/>
            <a:ext cx="3905250" cy="2247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8196" name="Text Box 2612"/>
          <p:cNvSpPr txBox="1">
            <a:spLocks noChangeArrowheads="1"/>
          </p:cNvSpPr>
          <p:nvPr/>
        </p:nvSpPr>
        <p:spPr bwMode="auto">
          <a:xfrm>
            <a:off x="255588" y="268288"/>
            <a:ext cx="8602662" cy="347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28600" indent="-228600">
              <a:spcBef>
                <a:spcPct val="20000"/>
              </a:spcBef>
              <a:buChar char="•"/>
              <a:defRPr sz="3200">
                <a:solidFill>
                  <a:schemeClr val="tx1"/>
                </a:solidFill>
                <a:latin typeface="Arial" panose="020B0604020202020204" pitchFamily="34" charset="0"/>
              </a:defRPr>
            </a:lvl1pPr>
            <a:lvl2pPr marL="685800" indent="-34290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t>Structural Foundations are grouped into two main groups</a:t>
            </a:r>
            <a:r>
              <a:rPr lang="en-US" altLang="en-US" sz="1800"/>
              <a:t>.</a:t>
            </a:r>
          </a:p>
          <a:p>
            <a:pPr eaLnBrk="1" hangingPunct="1">
              <a:spcBef>
                <a:spcPct val="0"/>
              </a:spcBef>
              <a:buFontTx/>
              <a:buNone/>
            </a:pPr>
            <a:endParaRPr lang="en-US" altLang="en-US" sz="1800"/>
          </a:p>
          <a:p>
            <a:pPr eaLnBrk="1" hangingPunct="1">
              <a:spcBef>
                <a:spcPct val="0"/>
              </a:spcBef>
              <a:buFontTx/>
              <a:buNone/>
            </a:pPr>
            <a:r>
              <a:rPr lang="en-US" altLang="en-US" sz="1800"/>
              <a:t>1- Shallow Foundation</a:t>
            </a:r>
          </a:p>
          <a:p>
            <a:pPr lvl="1" eaLnBrk="1" hangingPunct="1">
              <a:spcBef>
                <a:spcPct val="0"/>
              </a:spcBef>
              <a:buFontTx/>
              <a:buChar char="•"/>
            </a:pPr>
            <a:r>
              <a:rPr lang="en-US" altLang="en-US" sz="1600">
                <a:solidFill>
                  <a:srgbClr val="FF3300"/>
                </a:solidFill>
              </a:rPr>
              <a:t>Spread Footings </a:t>
            </a:r>
          </a:p>
          <a:p>
            <a:pPr lvl="1" eaLnBrk="1" hangingPunct="1">
              <a:spcBef>
                <a:spcPct val="0"/>
              </a:spcBef>
              <a:buFontTx/>
              <a:buChar char="•"/>
            </a:pPr>
            <a:r>
              <a:rPr lang="en-US" altLang="en-US" sz="1600">
                <a:solidFill>
                  <a:srgbClr val="FF3300"/>
                </a:solidFill>
              </a:rPr>
              <a:t>Continuous Footings</a:t>
            </a:r>
          </a:p>
          <a:p>
            <a:pPr lvl="1" eaLnBrk="1" hangingPunct="1">
              <a:spcBef>
                <a:spcPct val="0"/>
              </a:spcBef>
              <a:buFontTx/>
              <a:buChar char="•"/>
            </a:pPr>
            <a:r>
              <a:rPr lang="en-US" altLang="en-US" sz="1600">
                <a:solidFill>
                  <a:srgbClr val="FF3300"/>
                </a:solidFill>
              </a:rPr>
              <a:t>Combined Footings</a:t>
            </a:r>
          </a:p>
          <a:p>
            <a:pPr lvl="1" eaLnBrk="1" hangingPunct="1">
              <a:spcBef>
                <a:spcPct val="0"/>
              </a:spcBef>
              <a:buFontTx/>
              <a:buChar char="•"/>
            </a:pPr>
            <a:r>
              <a:rPr lang="en-US" altLang="en-US" sz="1600">
                <a:solidFill>
                  <a:srgbClr val="FF3300"/>
                </a:solidFill>
              </a:rPr>
              <a:t>Mat Foundation</a:t>
            </a:r>
          </a:p>
          <a:p>
            <a:pPr eaLnBrk="1" hangingPunct="1">
              <a:spcBef>
                <a:spcPct val="0"/>
              </a:spcBef>
              <a:buFontTx/>
              <a:buNone/>
            </a:pPr>
            <a:endParaRPr lang="en-US" altLang="en-US" sz="1400"/>
          </a:p>
          <a:p>
            <a:pPr eaLnBrk="1" hangingPunct="1">
              <a:spcBef>
                <a:spcPct val="0"/>
              </a:spcBef>
              <a:buFontTx/>
              <a:buNone/>
            </a:pPr>
            <a:endParaRPr lang="en-US" altLang="en-US" sz="1800"/>
          </a:p>
          <a:p>
            <a:pPr eaLnBrk="1" hangingPunct="1">
              <a:spcBef>
                <a:spcPct val="0"/>
              </a:spcBef>
              <a:buFontTx/>
              <a:buNone/>
            </a:pPr>
            <a:r>
              <a:rPr lang="en-US" altLang="en-US" sz="1800"/>
              <a:t>2- Deep Foundation</a:t>
            </a:r>
          </a:p>
          <a:p>
            <a:pPr lvl="1" eaLnBrk="1" hangingPunct="1">
              <a:spcBef>
                <a:spcPct val="0"/>
              </a:spcBef>
              <a:buFontTx/>
              <a:buChar char="•"/>
            </a:pPr>
            <a:r>
              <a:rPr lang="en-US" altLang="en-US" sz="1600">
                <a:solidFill>
                  <a:srgbClr val="FF3300"/>
                </a:solidFill>
              </a:rPr>
              <a:t>Driven Piles </a:t>
            </a:r>
          </a:p>
          <a:p>
            <a:pPr lvl="1" eaLnBrk="1" hangingPunct="1">
              <a:spcBef>
                <a:spcPct val="0"/>
              </a:spcBef>
              <a:buFontTx/>
              <a:buChar char="•"/>
            </a:pPr>
            <a:r>
              <a:rPr lang="en-US" altLang="en-US" sz="1600">
                <a:solidFill>
                  <a:srgbClr val="FF3300"/>
                </a:solidFill>
              </a:rPr>
              <a:t>Drilled Shaft</a:t>
            </a:r>
          </a:p>
          <a:p>
            <a:pPr lvl="1" eaLnBrk="1" hangingPunct="1">
              <a:spcBef>
                <a:spcPct val="0"/>
              </a:spcBef>
              <a:buFontTx/>
              <a:buChar char="•"/>
            </a:pPr>
            <a:r>
              <a:rPr lang="en-US" altLang="en-US" sz="1600">
                <a:solidFill>
                  <a:srgbClr val="FF3300"/>
                </a:solidFill>
              </a:rPr>
              <a:t>Auger Cat Piles</a:t>
            </a:r>
            <a:endParaRPr lang="en-US" altLang="en-US" sz="1800"/>
          </a:p>
        </p:txBody>
      </p:sp>
      <p:sp>
        <p:nvSpPr>
          <p:cNvPr id="14" name="Rectangle 13"/>
          <p:cNvSpPr/>
          <p:nvPr/>
        </p:nvSpPr>
        <p:spPr>
          <a:xfrm>
            <a:off x="7772400" y="6696075"/>
            <a:ext cx="1771650" cy="2762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8198" name="Rectangle 2613"/>
          <p:cNvSpPr>
            <a:spLocks noChangeArrowheads="1"/>
          </p:cNvSpPr>
          <p:nvPr/>
        </p:nvSpPr>
        <p:spPr bwMode="auto">
          <a:xfrm>
            <a:off x="250825" y="4217988"/>
            <a:ext cx="4184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3- Compensated or floating foundations</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2575" y="1166813"/>
            <a:ext cx="603885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2575" y="914400"/>
            <a:ext cx="603885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75" y="1919288"/>
            <a:ext cx="4953000" cy="334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9663" y="161925"/>
            <a:ext cx="4249737" cy="635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Isolated foot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6350" y="904875"/>
            <a:ext cx="3230563" cy="242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 name="Picture 3" descr="Bearing Capacit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9150" y="904875"/>
            <a:ext cx="3222625" cy="241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Picture 4" descr="SteelColumnBase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65238" y="3389313"/>
            <a:ext cx="3252787" cy="243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5" descr="contiunuos foundati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8200" y="3400425"/>
            <a:ext cx="3325813" cy="249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4" name="Text Box 6"/>
          <p:cNvSpPr txBox="1">
            <a:spLocks noChangeArrowheads="1"/>
          </p:cNvSpPr>
          <p:nvPr/>
        </p:nvSpPr>
        <p:spPr bwMode="auto">
          <a:xfrm>
            <a:off x="431800" y="303213"/>
            <a:ext cx="21907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Shallow Foundation</a:t>
            </a:r>
          </a:p>
        </p:txBody>
      </p:sp>
      <p:sp>
        <p:nvSpPr>
          <p:cNvPr id="12295" name="Rectangle 7"/>
          <p:cNvSpPr>
            <a:spLocks noChangeArrowheads="1"/>
          </p:cNvSpPr>
          <p:nvPr/>
        </p:nvSpPr>
        <p:spPr bwMode="auto">
          <a:xfrm>
            <a:off x="1924050" y="2690813"/>
            <a:ext cx="19907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1" eaLnBrk="1" hangingPunct="1">
              <a:spcBef>
                <a:spcPct val="0"/>
              </a:spcBef>
              <a:buFontTx/>
              <a:buNone/>
            </a:pPr>
            <a:r>
              <a:rPr lang="en-US" altLang="en-US" sz="1800">
                <a:solidFill>
                  <a:srgbClr val="FF3300"/>
                </a:solidFill>
              </a:rPr>
              <a:t>Spread Footings </a:t>
            </a:r>
          </a:p>
        </p:txBody>
      </p:sp>
      <p:sp>
        <p:nvSpPr>
          <p:cNvPr id="12296" name="Rectangle 8"/>
          <p:cNvSpPr>
            <a:spLocks noChangeArrowheads="1"/>
          </p:cNvSpPr>
          <p:nvPr/>
        </p:nvSpPr>
        <p:spPr bwMode="auto">
          <a:xfrm>
            <a:off x="5448300" y="5548313"/>
            <a:ext cx="24003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1" eaLnBrk="1" hangingPunct="1">
              <a:spcBef>
                <a:spcPct val="0"/>
              </a:spcBef>
              <a:buFontTx/>
              <a:buNone/>
            </a:pPr>
            <a:r>
              <a:rPr lang="en-US" altLang="en-US" sz="1800">
                <a:solidFill>
                  <a:srgbClr val="FF3300"/>
                </a:solidFill>
              </a:rPr>
              <a:t>Continuous Footings</a:t>
            </a:r>
          </a:p>
        </p:txBody>
      </p:sp>
      <p:sp>
        <p:nvSpPr>
          <p:cNvPr id="12297" name="Rectangle 9"/>
          <p:cNvSpPr>
            <a:spLocks noChangeArrowheads="1"/>
          </p:cNvSpPr>
          <p:nvPr/>
        </p:nvSpPr>
        <p:spPr bwMode="auto">
          <a:xfrm>
            <a:off x="5353050" y="2824163"/>
            <a:ext cx="19907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1" eaLnBrk="1" hangingPunct="1">
              <a:spcBef>
                <a:spcPct val="0"/>
              </a:spcBef>
              <a:buFontTx/>
              <a:buNone/>
            </a:pPr>
            <a:r>
              <a:rPr lang="en-US" altLang="en-US" sz="1800">
                <a:solidFill>
                  <a:srgbClr val="FF3300"/>
                </a:solidFill>
              </a:rPr>
              <a:t>Spread Footings </a:t>
            </a:r>
          </a:p>
        </p:txBody>
      </p:sp>
      <p:sp>
        <p:nvSpPr>
          <p:cNvPr id="12298" name="Rectangle 10"/>
          <p:cNvSpPr>
            <a:spLocks noChangeArrowheads="1"/>
          </p:cNvSpPr>
          <p:nvPr/>
        </p:nvSpPr>
        <p:spPr bwMode="auto">
          <a:xfrm>
            <a:off x="1790700" y="5738813"/>
            <a:ext cx="19907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1" eaLnBrk="1" hangingPunct="1">
              <a:spcBef>
                <a:spcPct val="0"/>
              </a:spcBef>
              <a:buFontTx/>
              <a:buNone/>
            </a:pPr>
            <a:r>
              <a:rPr lang="en-US" altLang="en-US" sz="1800">
                <a:solidFill>
                  <a:srgbClr val="FF3300"/>
                </a:solidFill>
              </a:rPr>
              <a:t>Spread Footings </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836</TotalTime>
  <Words>294</Words>
  <Application>Microsoft Office PowerPoint</Application>
  <PresentationFormat>On-screen Show (4:3)</PresentationFormat>
  <Paragraphs>120</Paragraphs>
  <Slides>31</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31</vt:i4>
      </vt:variant>
    </vt:vector>
  </HeadingPairs>
  <TitlesOfParts>
    <vt:vector size="36" baseType="lpstr">
      <vt:lpstr>Arial</vt:lpstr>
      <vt:lpstr>Cambria Math</vt:lpstr>
      <vt:lpstr>Symbol</vt:lpstr>
      <vt:lpstr>Times New Roman</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FAMU-FSU College of Engineering</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Dr. Tawfiq</dc:creator>
  <cp:lastModifiedBy>Kamal Tawfiq</cp:lastModifiedBy>
  <cp:revision>71</cp:revision>
  <cp:lastPrinted>2019-04-15T17:34:12Z</cp:lastPrinted>
  <dcterms:created xsi:type="dcterms:W3CDTF">2009-04-07T02:55:42Z</dcterms:created>
  <dcterms:modified xsi:type="dcterms:W3CDTF">2019-04-15T17:34:32Z</dcterms:modified>
</cp:coreProperties>
</file>