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10" r:id="rId2"/>
    <p:sldId id="261" r:id="rId3"/>
    <p:sldId id="303" r:id="rId4"/>
    <p:sldId id="304" r:id="rId5"/>
    <p:sldId id="295" r:id="rId6"/>
    <p:sldId id="305" r:id="rId7"/>
    <p:sldId id="306" r:id="rId8"/>
    <p:sldId id="307" r:id="rId9"/>
    <p:sldId id="259" r:id="rId10"/>
    <p:sldId id="266" r:id="rId11"/>
    <p:sldId id="262" r:id="rId12"/>
    <p:sldId id="258" r:id="rId13"/>
    <p:sldId id="267" r:id="rId14"/>
    <p:sldId id="271" r:id="rId15"/>
    <p:sldId id="298" r:id="rId16"/>
    <p:sldId id="300" r:id="rId17"/>
    <p:sldId id="308" r:id="rId18"/>
    <p:sldId id="277" r:id="rId19"/>
    <p:sldId id="256" r:id="rId20"/>
    <p:sldId id="312" r:id="rId21"/>
    <p:sldId id="309" r:id="rId22"/>
    <p:sldId id="311" r:id="rId23"/>
    <p:sldId id="282" r:id="rId24"/>
    <p:sldId id="284" r:id="rId25"/>
    <p:sldId id="283" r:id="rId26"/>
    <p:sldId id="289" r:id="rId27"/>
    <p:sldId id="285" r:id="rId28"/>
    <p:sldId id="291" r:id="rId29"/>
    <p:sldId id="287" r:id="rId30"/>
    <p:sldId id="290" r:id="rId31"/>
    <p:sldId id="292" r:id="rId32"/>
    <p:sldId id="314" r:id="rId33"/>
    <p:sldId id="313" r:id="rId3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6" autoAdjust="0"/>
    <p:restoredTop sz="94646" autoAdjust="0"/>
  </p:normalViewPr>
  <p:slideViewPr>
    <p:cSldViewPr snapToGrid="0">
      <p:cViewPr varScale="1">
        <p:scale>
          <a:sx n="131" d="100"/>
          <a:sy n="131" d="100"/>
        </p:scale>
        <p:origin x="773"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3"/>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3" name="Rectangle 3"/>
          <p:cNvSpPr>
            <a:spLocks noGrp="1" noChangeArrowheads="1"/>
          </p:cNvSpPr>
          <p:nvPr>
            <p:ph type="dt" idx="1"/>
          </p:nvPr>
        </p:nvSpPr>
        <p:spPr bwMode="auto">
          <a:xfrm>
            <a:off x="3970734" y="3"/>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701346" y="4416101"/>
            <a:ext cx="5607711" cy="4182457"/>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1" y="8830661"/>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3970734" y="8830661"/>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a:lvl1pPr>
          </a:lstStyle>
          <a:p>
            <a:pPr>
              <a:defRPr/>
            </a:pPr>
            <a:fld id="{F8C1ADF5-42B2-40EF-9EE2-78253451C5DB}" type="slidenum">
              <a:rPr lang="en-US" altLang="en-US"/>
              <a:pPr>
                <a:defRPr/>
              </a:pPr>
              <a:t>‹#›</a:t>
            </a:fld>
            <a:endParaRPr lang="en-US" altLang="en-US"/>
          </a:p>
        </p:txBody>
      </p:sp>
    </p:spTree>
    <p:extLst>
      <p:ext uri="{BB962C8B-B14F-4D97-AF65-F5344CB8AC3E}">
        <p14:creationId xmlns:p14="http://schemas.microsoft.com/office/powerpoint/2010/main" val="1297893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defRPr>
                <a:solidFill>
                  <a:schemeClr val="tx1"/>
                </a:solidFill>
                <a:latin typeface="Arial" panose="020B0604020202020204" pitchFamily="34" charset="0"/>
              </a:defRPr>
            </a:lvl1pPr>
            <a:lvl2pPr marL="716130" indent="-275434" defTabSz="898223">
              <a:defRPr>
                <a:solidFill>
                  <a:schemeClr val="tx1"/>
                </a:solidFill>
                <a:latin typeface="Arial" panose="020B0604020202020204" pitchFamily="34" charset="0"/>
              </a:defRPr>
            </a:lvl2pPr>
            <a:lvl3pPr marL="1101738" indent="-220348" defTabSz="898223">
              <a:defRPr>
                <a:solidFill>
                  <a:schemeClr val="tx1"/>
                </a:solidFill>
                <a:latin typeface="Arial" panose="020B0604020202020204" pitchFamily="34" charset="0"/>
              </a:defRPr>
            </a:lvl3pPr>
            <a:lvl4pPr marL="1542433" indent="-220348" defTabSz="898223">
              <a:defRPr>
                <a:solidFill>
                  <a:schemeClr val="tx1"/>
                </a:solidFill>
                <a:latin typeface="Arial" panose="020B0604020202020204" pitchFamily="34" charset="0"/>
              </a:defRPr>
            </a:lvl4pPr>
            <a:lvl5pPr marL="1983128" indent="-220348" defTabSz="898223">
              <a:defRPr>
                <a:solidFill>
                  <a:schemeClr val="tx1"/>
                </a:solidFill>
                <a:latin typeface="Arial" panose="020B0604020202020204" pitchFamily="34" charset="0"/>
              </a:defRPr>
            </a:lvl5pPr>
            <a:lvl6pPr marL="2423823" indent="-220348" defTabSz="898223" eaLnBrk="0" fontAlgn="base" hangingPunct="0">
              <a:spcBef>
                <a:spcPct val="0"/>
              </a:spcBef>
              <a:spcAft>
                <a:spcPct val="0"/>
              </a:spcAft>
              <a:defRPr>
                <a:solidFill>
                  <a:schemeClr val="tx1"/>
                </a:solidFill>
                <a:latin typeface="Arial" panose="020B0604020202020204" pitchFamily="34" charset="0"/>
              </a:defRPr>
            </a:lvl6pPr>
            <a:lvl7pPr marL="2864518" indent="-220348" defTabSz="898223" eaLnBrk="0" fontAlgn="base" hangingPunct="0">
              <a:spcBef>
                <a:spcPct val="0"/>
              </a:spcBef>
              <a:spcAft>
                <a:spcPct val="0"/>
              </a:spcAft>
              <a:defRPr>
                <a:solidFill>
                  <a:schemeClr val="tx1"/>
                </a:solidFill>
                <a:latin typeface="Arial" panose="020B0604020202020204" pitchFamily="34" charset="0"/>
              </a:defRPr>
            </a:lvl7pPr>
            <a:lvl8pPr marL="3305213" indent="-220348" defTabSz="898223" eaLnBrk="0" fontAlgn="base" hangingPunct="0">
              <a:spcBef>
                <a:spcPct val="0"/>
              </a:spcBef>
              <a:spcAft>
                <a:spcPct val="0"/>
              </a:spcAft>
              <a:defRPr>
                <a:solidFill>
                  <a:schemeClr val="tx1"/>
                </a:solidFill>
                <a:latin typeface="Arial" panose="020B0604020202020204" pitchFamily="34" charset="0"/>
              </a:defRPr>
            </a:lvl8pPr>
            <a:lvl9pPr marL="3745908" indent="-220348" defTabSz="898223" eaLnBrk="0" fontAlgn="base" hangingPunct="0">
              <a:spcBef>
                <a:spcPct val="0"/>
              </a:spcBef>
              <a:spcAft>
                <a:spcPct val="0"/>
              </a:spcAft>
              <a:defRPr>
                <a:solidFill>
                  <a:schemeClr val="tx1"/>
                </a:solidFill>
                <a:latin typeface="Arial" panose="020B0604020202020204" pitchFamily="34" charset="0"/>
              </a:defRPr>
            </a:lvl9pPr>
          </a:lstStyle>
          <a:p>
            <a:fld id="{0DC698CA-DB10-4A7F-BD47-B57E829C9FA9}"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3281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68351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2282C-7702-4FBE-B275-431172051243}" type="slidenum">
              <a:rPr lang="en-US" altLang="en-US"/>
              <a:pPr>
                <a:defRPr/>
              </a:pPr>
              <a:t>‹#›</a:t>
            </a:fld>
            <a:endParaRPr lang="en-US" altLang="en-US"/>
          </a:p>
        </p:txBody>
      </p:sp>
    </p:spTree>
    <p:extLst>
      <p:ext uri="{BB962C8B-B14F-4D97-AF65-F5344CB8AC3E}">
        <p14:creationId xmlns:p14="http://schemas.microsoft.com/office/powerpoint/2010/main" val="170027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1EEA9-D41F-4B6B-899C-53B449C58E02}" type="slidenum">
              <a:rPr lang="en-US" altLang="en-US"/>
              <a:pPr>
                <a:defRPr/>
              </a:pPr>
              <a:t>‹#›</a:t>
            </a:fld>
            <a:endParaRPr lang="en-US" altLang="en-US"/>
          </a:p>
        </p:txBody>
      </p:sp>
    </p:spTree>
    <p:extLst>
      <p:ext uri="{BB962C8B-B14F-4D97-AF65-F5344CB8AC3E}">
        <p14:creationId xmlns:p14="http://schemas.microsoft.com/office/powerpoint/2010/main" val="26675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BB32F-B2BA-4997-901E-93402DFBE38A}" type="slidenum">
              <a:rPr lang="en-US" altLang="en-US"/>
              <a:pPr>
                <a:defRPr/>
              </a:pPr>
              <a:t>‹#›</a:t>
            </a:fld>
            <a:endParaRPr lang="en-US" altLang="en-US"/>
          </a:p>
        </p:txBody>
      </p:sp>
    </p:spTree>
    <p:extLst>
      <p:ext uri="{BB962C8B-B14F-4D97-AF65-F5344CB8AC3E}">
        <p14:creationId xmlns:p14="http://schemas.microsoft.com/office/powerpoint/2010/main" val="223935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ECB01-4667-4847-A847-D1D2D3009F01}" type="slidenum">
              <a:rPr lang="en-US" altLang="en-US"/>
              <a:pPr>
                <a:defRPr/>
              </a:pPr>
              <a:t>‹#›</a:t>
            </a:fld>
            <a:endParaRPr lang="en-US" altLang="en-US"/>
          </a:p>
        </p:txBody>
      </p:sp>
    </p:spTree>
    <p:extLst>
      <p:ext uri="{BB962C8B-B14F-4D97-AF65-F5344CB8AC3E}">
        <p14:creationId xmlns:p14="http://schemas.microsoft.com/office/powerpoint/2010/main" val="283221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D0A5A-A0BB-4315-9D9D-CA399B825170}" type="slidenum">
              <a:rPr lang="en-US" altLang="en-US"/>
              <a:pPr>
                <a:defRPr/>
              </a:pPr>
              <a:t>‹#›</a:t>
            </a:fld>
            <a:endParaRPr lang="en-US" altLang="en-US"/>
          </a:p>
        </p:txBody>
      </p:sp>
    </p:spTree>
    <p:extLst>
      <p:ext uri="{BB962C8B-B14F-4D97-AF65-F5344CB8AC3E}">
        <p14:creationId xmlns:p14="http://schemas.microsoft.com/office/powerpoint/2010/main" val="185054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D1EA52-B304-405D-81D3-752C9C25113B}" type="slidenum">
              <a:rPr lang="en-US" altLang="en-US"/>
              <a:pPr>
                <a:defRPr/>
              </a:pPr>
              <a:t>‹#›</a:t>
            </a:fld>
            <a:endParaRPr lang="en-US" altLang="en-US"/>
          </a:p>
        </p:txBody>
      </p:sp>
    </p:spTree>
    <p:extLst>
      <p:ext uri="{BB962C8B-B14F-4D97-AF65-F5344CB8AC3E}">
        <p14:creationId xmlns:p14="http://schemas.microsoft.com/office/powerpoint/2010/main" val="30643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226237-B003-4FE0-95AB-2A4A31478B38}" type="slidenum">
              <a:rPr lang="en-US" altLang="en-US"/>
              <a:pPr>
                <a:defRPr/>
              </a:pPr>
              <a:t>‹#›</a:t>
            </a:fld>
            <a:endParaRPr lang="en-US" altLang="en-US"/>
          </a:p>
        </p:txBody>
      </p:sp>
    </p:spTree>
    <p:extLst>
      <p:ext uri="{BB962C8B-B14F-4D97-AF65-F5344CB8AC3E}">
        <p14:creationId xmlns:p14="http://schemas.microsoft.com/office/powerpoint/2010/main" val="205138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56E6EE-8B1B-4F8F-9FBD-25D8A19481EB}" type="slidenum">
              <a:rPr lang="en-US" altLang="en-US"/>
              <a:pPr>
                <a:defRPr/>
              </a:pPr>
              <a:t>‹#›</a:t>
            </a:fld>
            <a:endParaRPr lang="en-US" altLang="en-US"/>
          </a:p>
        </p:txBody>
      </p:sp>
    </p:spTree>
    <p:extLst>
      <p:ext uri="{BB962C8B-B14F-4D97-AF65-F5344CB8AC3E}">
        <p14:creationId xmlns:p14="http://schemas.microsoft.com/office/powerpoint/2010/main" val="359894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D0199-2AF2-4E28-BA2D-E33518F780CF}" type="slidenum">
              <a:rPr lang="en-US" altLang="en-US"/>
              <a:pPr>
                <a:defRPr/>
              </a:pPr>
              <a:t>‹#›</a:t>
            </a:fld>
            <a:endParaRPr lang="en-US" altLang="en-US"/>
          </a:p>
        </p:txBody>
      </p:sp>
    </p:spTree>
    <p:extLst>
      <p:ext uri="{BB962C8B-B14F-4D97-AF65-F5344CB8AC3E}">
        <p14:creationId xmlns:p14="http://schemas.microsoft.com/office/powerpoint/2010/main" val="365878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0EDCB-D372-4CD5-86C4-2ACA9984A578}" type="slidenum">
              <a:rPr lang="en-US" altLang="en-US"/>
              <a:pPr>
                <a:defRPr/>
              </a:pPr>
              <a:t>‹#›</a:t>
            </a:fld>
            <a:endParaRPr lang="en-US" altLang="en-US"/>
          </a:p>
        </p:txBody>
      </p:sp>
    </p:spTree>
    <p:extLst>
      <p:ext uri="{BB962C8B-B14F-4D97-AF65-F5344CB8AC3E}">
        <p14:creationId xmlns:p14="http://schemas.microsoft.com/office/powerpoint/2010/main" val="173966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D5DA74-545C-4C2B-864A-676CD7CAB07A}" type="slidenum">
              <a:rPr lang="en-US" altLang="en-US"/>
              <a:pPr>
                <a:defRPr/>
              </a:pPr>
              <a:t>‹#›</a:t>
            </a:fld>
            <a:endParaRPr lang="en-US" altLang="en-US"/>
          </a:p>
        </p:txBody>
      </p:sp>
    </p:spTree>
    <p:extLst>
      <p:ext uri="{BB962C8B-B14F-4D97-AF65-F5344CB8AC3E}">
        <p14:creationId xmlns:p14="http://schemas.microsoft.com/office/powerpoint/2010/main" val="227797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F3E63D-3D36-4884-A9D6-5843E21A32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50.wm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4.w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wmf"/><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wmf"/></Relationships>
</file>

<file path=ppt/slides/_rels/slide2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cstate="print">
            <a:duotone>
              <a:schemeClr val="accent1">
                <a:shade val="45000"/>
                <a:satMod val="135000"/>
              </a:schemeClr>
              <a:prstClr val="white"/>
            </a:duotone>
            <a:lum bright="10000"/>
          </a:blip>
          <a:srcRect/>
          <a:stretch>
            <a:fillRect/>
          </a:stretch>
        </p:blipFill>
        <p:spPr bwMode="auto">
          <a:xfrm>
            <a:off x="289562" y="758952"/>
            <a:ext cx="8427720" cy="5002578"/>
          </a:xfrm>
          <a:prstGeom prst="rect">
            <a:avLst/>
          </a:prstGeom>
          <a:solidFill>
            <a:schemeClr val="accent1">
              <a:alpha val="21000"/>
            </a:schemeClr>
          </a:solidFill>
          <a:ln w="9525">
            <a:noFill/>
            <a:miter lim="800000"/>
            <a:headEnd/>
            <a:tailEnd/>
          </a:ln>
        </p:spPr>
      </p:pic>
      <p:sp>
        <p:nvSpPr>
          <p:cNvPr id="3075" name="Text Box 2"/>
          <p:cNvSpPr txBox="1">
            <a:spLocks noChangeArrowheads="1"/>
          </p:cNvSpPr>
          <p:nvPr/>
        </p:nvSpPr>
        <p:spPr bwMode="auto">
          <a:xfrm>
            <a:off x="288925" y="1030288"/>
            <a:ext cx="84280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spcBef>
                <a:spcPct val="20000"/>
              </a:spcBef>
              <a:buChar char="•"/>
              <a:defRPr sz="3200">
                <a:solidFill>
                  <a:schemeClr val="tx1"/>
                </a:solidFill>
                <a:latin typeface="Arial" panose="020B0604020202020204" pitchFamily="34" charset="0"/>
              </a:defRPr>
            </a:lvl1pPr>
            <a:lvl2pPr marL="742950" indent="-285750" defTabSz="381000">
              <a:spcBef>
                <a:spcPct val="20000"/>
              </a:spcBef>
              <a:buChar char="–"/>
              <a:defRPr sz="2800">
                <a:solidFill>
                  <a:schemeClr val="tx1"/>
                </a:solidFill>
                <a:latin typeface="Arial" panose="020B0604020202020204" pitchFamily="34" charset="0"/>
              </a:defRPr>
            </a:lvl2pPr>
            <a:lvl3pPr marL="1143000" indent="-228600" defTabSz="381000">
              <a:spcBef>
                <a:spcPct val="20000"/>
              </a:spcBef>
              <a:buChar char="•"/>
              <a:defRPr sz="2400">
                <a:solidFill>
                  <a:schemeClr val="tx1"/>
                </a:solidFill>
                <a:latin typeface="Arial" panose="020B0604020202020204" pitchFamily="34" charset="0"/>
              </a:defRPr>
            </a:lvl3pPr>
            <a:lvl4pPr marL="1600200" indent="-228600" defTabSz="381000">
              <a:spcBef>
                <a:spcPct val="20000"/>
              </a:spcBef>
              <a:buChar char="–"/>
              <a:defRPr sz="2000">
                <a:solidFill>
                  <a:schemeClr val="tx1"/>
                </a:solidFill>
                <a:latin typeface="Arial" panose="020B0604020202020204" pitchFamily="34" charset="0"/>
              </a:defRPr>
            </a:lvl4pPr>
            <a:lvl5pPr marL="2057400" indent="-228600" defTabSz="381000">
              <a:spcBef>
                <a:spcPct val="20000"/>
              </a:spcBef>
              <a:buChar char="»"/>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200" b="1">
                <a:solidFill>
                  <a:srgbClr val="0000FF"/>
                </a:solidFill>
              </a:rPr>
              <a:t>Shallow Foundations</a:t>
            </a: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r>
              <a:rPr lang="en-US" altLang="en-US" sz="2200">
                <a:solidFill>
                  <a:srgbClr val="0000FF"/>
                </a:solidFill>
              </a:rPr>
              <a:t>By</a:t>
            </a: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r>
              <a:rPr lang="en-US" altLang="en-US" sz="2200">
                <a:solidFill>
                  <a:srgbClr val="0000FF"/>
                </a:solidFill>
              </a:rPr>
              <a:t>Kamal Tawfiq, Ph.D., P.E., F.ASCE</a:t>
            </a:r>
          </a:p>
          <a:p>
            <a:pPr algn="ctr">
              <a:spcBef>
                <a:spcPct val="0"/>
              </a:spcBef>
              <a:buFontTx/>
              <a:buNone/>
            </a:pP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endParaRPr lang="en-US" altLang="en-US" sz="1600">
              <a:solidFill>
                <a:srgbClr val="0000FF"/>
              </a:solidFill>
            </a:endParaRPr>
          </a:p>
          <a:p>
            <a:pPr algn="ctr">
              <a:spcBef>
                <a:spcPct val="0"/>
              </a:spcBef>
              <a:buFontTx/>
              <a:buNone/>
            </a:pPr>
            <a:endParaRPr lang="en-US" altLang="en-US" sz="4200">
              <a:solidFill>
                <a:srgbClr val="0000FF"/>
              </a:solidFill>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trap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114550"/>
            <a:ext cx="46196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6572250" y="2062163"/>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400">
                <a:solidFill>
                  <a:srgbClr val="FF3300"/>
                </a:solidFill>
              </a:rPr>
              <a:t>Spread Footings </a:t>
            </a:r>
          </a:p>
        </p:txBody>
      </p:sp>
      <p:pic>
        <p:nvPicPr>
          <p:cNvPr id="13316" name="Picture 4" descr="combined foo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114425"/>
            <a:ext cx="50958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6546850" y="4913313"/>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
        <p:nvSpPr>
          <p:cNvPr id="13318" name="Rectangle 6"/>
          <p:cNvSpPr>
            <a:spLocks noChangeArrowheads="1"/>
          </p:cNvSpPr>
          <p:nvPr/>
        </p:nvSpPr>
        <p:spPr bwMode="auto">
          <a:xfrm>
            <a:off x="1689100" y="4275138"/>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ombined foot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914400"/>
            <a:ext cx="6859588"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1698625" y="4237038"/>
            <a:ext cx="216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Combined Footings</a:t>
            </a:r>
          </a:p>
        </p:txBody>
      </p:sp>
      <p:sp>
        <p:nvSpPr>
          <p:cNvPr id="14340" name="Rectangle 6"/>
          <p:cNvSpPr>
            <a:spLocks noChangeArrowheads="1"/>
          </p:cNvSpPr>
          <p:nvPr/>
        </p:nvSpPr>
        <p:spPr bwMode="auto">
          <a:xfrm>
            <a:off x="5867400" y="1081088"/>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MAT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2"/>
          <p:cNvSpPr>
            <a:spLocks noChangeArrowheads="1"/>
          </p:cNvSpPr>
          <p:nvPr/>
        </p:nvSpPr>
        <p:spPr bwMode="auto">
          <a:xfrm>
            <a:off x="5143500" y="491331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AT FOUND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p:cNvSpPr>
            <a:spLocks noChangeArrowheads="1"/>
          </p:cNvSpPr>
          <p:nvPr/>
        </p:nvSpPr>
        <p:spPr bwMode="auto">
          <a:xfrm>
            <a:off x="5229225" y="417036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le_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1475"/>
            <a:ext cx="407193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13"/>
          <p:cNvSpPr txBox="1">
            <a:spLocks noChangeArrowheads="1"/>
          </p:cNvSpPr>
          <p:nvPr/>
        </p:nvSpPr>
        <p:spPr bwMode="auto">
          <a:xfrm>
            <a:off x="174625" y="169863"/>
            <a:ext cx="3121025" cy="523875"/>
          </a:xfrm>
          <a:prstGeom prst="rect">
            <a:avLst/>
          </a:prstGeom>
          <a:noFill/>
          <a:ln w="9525">
            <a:noFill/>
            <a:miter lim="800000"/>
            <a:headEnd/>
            <a:tailEnd/>
          </a:ln>
          <a:effectLst/>
        </p:spPr>
        <p:txBody>
          <a:bodyPr wrap="none">
            <a:spAutoFit/>
          </a:bodyPr>
          <a:lstStyle/>
          <a:p>
            <a:pPr eaLnBrk="1" hangingPunct="1">
              <a:defRPr/>
            </a:pPr>
            <a:r>
              <a:rPr lang="en-US" sz="2800" b="1" u="sng" dirty="0">
                <a:effectLst>
                  <a:outerShdw blurRad="38100" dist="38100" dir="2700000" algn="tl">
                    <a:srgbClr val="000000">
                      <a:alpha val="43137"/>
                    </a:srgbClr>
                  </a:outerShdw>
                </a:effectLst>
                <a:latin typeface="Arial" charset="0"/>
              </a:rPr>
              <a:t>Deep Foundation</a:t>
            </a:r>
          </a:p>
        </p:txBody>
      </p:sp>
      <p:pic>
        <p:nvPicPr>
          <p:cNvPr id="174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750888"/>
            <a:ext cx="204787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4"/>
          <p:cNvSpPr txBox="1">
            <a:spLocks noChangeArrowheads="1"/>
          </p:cNvSpPr>
          <p:nvPr/>
        </p:nvSpPr>
        <p:spPr bwMode="auto">
          <a:xfrm>
            <a:off x="4889500" y="3413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Driven Piles</a:t>
            </a:r>
          </a:p>
        </p:txBody>
      </p:sp>
      <p:pic>
        <p:nvPicPr>
          <p:cNvPr id="1741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763" y="3457575"/>
            <a:ext cx="36480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0" y="3467100"/>
            <a:ext cx="20875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38650"/>
            <a:ext cx="26558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9" descr="Anchored sheetp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22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8" y="0"/>
            <a:ext cx="4449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127000" y="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Drilled Shafts</a:t>
            </a:r>
          </a:p>
        </p:txBody>
      </p:sp>
      <p:pic>
        <p:nvPicPr>
          <p:cNvPr id="18436" name="Picture 6"/>
          <p:cNvPicPr>
            <a:picLocks noChangeAspect="1" noChangeArrowheads="1"/>
          </p:cNvPicPr>
          <p:nvPr/>
        </p:nvPicPr>
        <p:blipFill>
          <a:blip r:embed="rId3" cstate="print">
            <a:lum contrast="56000"/>
            <a:extLst>
              <a:ext uri="{28A0092B-C50C-407E-A947-70E740481C1C}">
                <a14:useLocalDpi xmlns:a14="http://schemas.microsoft.com/office/drawing/2010/main" val="0"/>
              </a:ext>
            </a:extLst>
          </a:blip>
          <a:srcRect/>
          <a:stretch>
            <a:fillRect/>
          </a:stretch>
        </p:blipFill>
        <p:spPr bwMode="auto">
          <a:xfrm>
            <a:off x="1479550" y="4452938"/>
            <a:ext cx="320675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433388"/>
            <a:ext cx="32385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8930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59" name="Rectangle 3"/>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0" name="Rectangle 4"/>
          <p:cNvSpPr>
            <a:spLocks noChangeArrowheads="1"/>
          </p:cNvSpPr>
          <p:nvPr/>
        </p:nvSpPr>
        <p:spPr bwMode="auto">
          <a:xfrm>
            <a:off x="2678113"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1" name="Picture 5" descr="pil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2133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3" name="Picture 7" descr="pi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33800"/>
            <a:ext cx="2136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34645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5" name="Picture 9" descr="pi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28600"/>
            <a:ext cx="21145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0"/>
          <p:cNvSpPr>
            <a:spLocks noChangeArrowheads="1"/>
          </p:cNvSpPr>
          <p:nvPr/>
        </p:nvSpPr>
        <p:spPr bwMode="auto">
          <a:xfrm>
            <a:off x="27130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7" name="Picture 11" descr="pil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133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pile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21336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33400"/>
            <a:ext cx="20002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p:cNvPicPr>
            <a:picLocks noChangeAspect="1" noChangeArrowheads="1"/>
          </p:cNvPicPr>
          <p:nvPr/>
        </p:nvPicPr>
        <p:blipFill>
          <a:blip r:embed="rId8">
            <a:extLst>
              <a:ext uri="{28A0092B-C50C-407E-A947-70E740481C1C}">
                <a14:useLocalDpi xmlns:a14="http://schemas.microsoft.com/office/drawing/2010/main" val="0"/>
              </a:ext>
            </a:extLst>
          </a:blip>
          <a:srcRect l="4924"/>
          <a:stretch>
            <a:fillRect/>
          </a:stretch>
        </p:blipFill>
        <p:spPr bwMode="auto">
          <a:xfrm>
            <a:off x="2454275" y="838200"/>
            <a:ext cx="1765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p:cNvPicPr>
            <a:picLocks noChangeAspect="1" noChangeArrowheads="1"/>
          </p:cNvPicPr>
          <p:nvPr/>
        </p:nvPicPr>
        <p:blipFill>
          <a:blip r:embed="rId9">
            <a:extLst>
              <a:ext uri="{28A0092B-C50C-407E-A947-70E740481C1C}">
                <a14:useLocalDpi xmlns:a14="http://schemas.microsoft.com/office/drawing/2010/main" val="0"/>
              </a:ext>
            </a:extLst>
          </a:blip>
          <a:srcRect t="5338"/>
          <a:stretch>
            <a:fillRect/>
          </a:stretch>
        </p:blipFill>
        <p:spPr bwMode="auto">
          <a:xfrm>
            <a:off x="381000" y="3505200"/>
            <a:ext cx="82010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6696075"/>
            <a:ext cx="40957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943600"/>
            <a:ext cx="2200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8"/>
          <p:cNvSpPr txBox="1">
            <a:spLocks noChangeArrowheads="1"/>
          </p:cNvSpPr>
          <p:nvPr/>
        </p:nvSpPr>
        <p:spPr bwMode="auto">
          <a:xfrm>
            <a:off x="304800" y="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latin typeface="Times New Roman" panose="02020603050405020304" pitchFamily="18" charset="0"/>
              </a:rPr>
              <a:t>Auger Cast Pile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0" y="190500"/>
            <a:ext cx="91598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214313" y="368300"/>
            <a:ext cx="140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Vibro Piers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5800" y="1219200"/>
            <a:ext cx="2127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a:p>
            <a:pPr eaLnBrk="1" hangingPunct="1">
              <a:spcBef>
                <a:spcPct val="0"/>
              </a:spcBef>
              <a:buFontTx/>
              <a:buNone/>
            </a:pPr>
            <a:endParaRPr lang="en-US" altLang="en-US" sz="1800"/>
          </a:p>
          <a:p>
            <a:pPr eaLnBrk="1" hangingPunct="1">
              <a:spcBef>
                <a:spcPct val="0"/>
              </a:spcBef>
              <a:buFontTx/>
              <a:buNone/>
            </a:pPr>
            <a:r>
              <a:rPr lang="en-US" altLang="en-US" sz="1800"/>
              <a:t>II- Settlement</a:t>
            </a:r>
          </a:p>
        </p:txBody>
      </p:sp>
      <p:sp>
        <p:nvSpPr>
          <p:cNvPr id="21507" name="Text Box 3"/>
          <p:cNvSpPr txBox="1">
            <a:spLocks noChangeArrowheads="1"/>
          </p:cNvSpPr>
          <p:nvPr/>
        </p:nvSpPr>
        <p:spPr bwMode="auto">
          <a:xfrm>
            <a:off x="533400" y="508000"/>
            <a:ext cx="5461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t>Analysis and Design of Shallow Foundation</a:t>
            </a:r>
          </a:p>
          <a:p>
            <a:pPr eaLnBrk="1" hangingPunct="1">
              <a:spcBef>
                <a:spcPct val="0"/>
              </a:spcBef>
              <a:buFontTx/>
              <a:buNone/>
            </a:pPr>
            <a:endParaRPr lang="en-US" altLang="en-US" sz="1800"/>
          </a:p>
        </p:txBody>
      </p:sp>
      <p:sp>
        <p:nvSpPr>
          <p:cNvPr id="21508" name="Text Box 4"/>
          <p:cNvSpPr txBox="1">
            <a:spLocks noChangeArrowheads="1"/>
          </p:cNvSpPr>
          <p:nvPr/>
        </p:nvSpPr>
        <p:spPr bwMode="auto">
          <a:xfrm>
            <a:off x="371475" y="3800475"/>
            <a:ext cx="7924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dirty="0">
                <a:solidFill>
                  <a:srgbClr val="00B050"/>
                </a:solidFill>
              </a:rPr>
              <a:t>I- ULTIMATE BEARING CAPACITY THEORIES:</a:t>
            </a:r>
          </a:p>
          <a:p>
            <a:pPr eaLnBrk="1" hangingPunct="1">
              <a:spcBef>
                <a:spcPct val="0"/>
              </a:spcBef>
            </a:pPr>
            <a:endParaRPr lang="en-US" altLang="en-US" sz="1800" b="1" u="sng" dirty="0">
              <a:solidFill>
                <a:srgbClr val="00B050"/>
              </a:solidFill>
            </a:endParaRPr>
          </a:p>
          <a:p>
            <a:pPr eaLnBrk="1" hangingPunct="1">
              <a:spcBef>
                <a:spcPct val="0"/>
              </a:spcBef>
              <a:buFontTx/>
              <a:buNone/>
            </a:pPr>
            <a:endParaRPr lang="en-US" altLang="en-US" sz="1800" b="1" dirty="0">
              <a:solidFill>
                <a:srgbClr val="00B050"/>
              </a:solidFill>
            </a:endParaRPr>
          </a:p>
          <a:p>
            <a:pPr eaLnBrk="1" hangingPunct="1">
              <a:spcBef>
                <a:spcPct val="0"/>
              </a:spcBef>
            </a:pPr>
            <a:r>
              <a:rPr lang="en-US" altLang="en-US" sz="1800" b="1" dirty="0">
                <a:solidFill>
                  <a:srgbClr val="0070C0"/>
                </a:solidFill>
              </a:rPr>
              <a:t>TERZAGHI’S BEARING CAPACITY THEORY</a:t>
            </a:r>
          </a:p>
          <a:p>
            <a:pPr eaLnBrk="1" hangingPunct="1">
              <a:spcBef>
                <a:spcPct val="0"/>
              </a:spcBef>
            </a:pPr>
            <a:r>
              <a:rPr lang="en-US" altLang="en-US" sz="1800" b="1" dirty="0">
                <a:solidFill>
                  <a:srgbClr val="C00000"/>
                </a:solidFill>
              </a:rPr>
              <a:t>GENERAL BEARING CAPACITY EQUATION</a:t>
            </a:r>
          </a:p>
        </p:txBody>
      </p:sp>
      <p:pic>
        <p:nvPicPr>
          <p:cNvPr id="21509" name="Picture 5" descr="Combin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133475"/>
            <a:ext cx="32115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6191250" y="1223963"/>
            <a:ext cx="29527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3"/>
          <p:cNvGrpSpPr>
            <a:grpSpLocks/>
          </p:cNvGrpSpPr>
          <p:nvPr/>
        </p:nvGrpSpPr>
        <p:grpSpPr bwMode="auto">
          <a:xfrm>
            <a:off x="933450" y="2733675"/>
            <a:ext cx="7418388" cy="3819525"/>
            <a:chOff x="624" y="576"/>
            <a:chExt cx="4673" cy="2406"/>
          </a:xfrm>
        </p:grpSpPr>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624" y="716"/>
              <a:ext cx="4673"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1344" y="1248"/>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sp>
          <p:nvSpPr>
            <p:cNvPr id="22537" name="Freeform 6"/>
            <p:cNvSpPr>
              <a:spLocks/>
            </p:cNvSpPr>
            <p:nvPr/>
          </p:nvSpPr>
          <p:spPr bwMode="auto">
            <a:xfrm>
              <a:off x="2536" y="174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8" name="Freeform 7"/>
            <p:cNvSpPr>
              <a:spLocks/>
            </p:cNvSpPr>
            <p:nvPr/>
          </p:nvSpPr>
          <p:spPr bwMode="auto">
            <a:xfrm flipH="1">
              <a:off x="3344" y="1740"/>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Text Box 8"/>
            <p:cNvSpPr txBox="1">
              <a:spLocks noChangeArrowheads="1"/>
            </p:cNvSpPr>
            <p:nvPr/>
          </p:nvSpPr>
          <p:spPr bwMode="auto">
            <a:xfrm>
              <a:off x="2562" y="1729"/>
              <a:ext cx="5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Symbol" panose="05050102010706020507" pitchFamily="18" charset="2"/>
                </a:rPr>
                <a:t>45</a:t>
              </a:r>
              <a:r>
                <a:rPr lang="en-US" altLang="en-US" sz="1800" baseline="30000">
                  <a:latin typeface="Symbol" panose="05050102010706020507" pitchFamily="18" charset="2"/>
                </a:rPr>
                <a:t>o</a:t>
              </a:r>
              <a:r>
                <a:rPr lang="en-US" altLang="en-US" sz="1800">
                  <a:latin typeface="Symbol" panose="05050102010706020507" pitchFamily="18" charset="2"/>
                </a:rPr>
                <a:t>+f/2</a:t>
              </a:r>
            </a:p>
          </p:txBody>
        </p:sp>
        <p:sp>
          <p:nvSpPr>
            <p:cNvPr id="22540" name="Freeform 10"/>
            <p:cNvSpPr>
              <a:spLocks/>
            </p:cNvSpPr>
            <p:nvPr/>
          </p:nvSpPr>
          <p:spPr bwMode="auto">
            <a:xfrm>
              <a:off x="3660" y="1756"/>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1" name="Text Box 11"/>
            <p:cNvSpPr txBox="1">
              <a:spLocks noChangeArrowheads="1"/>
            </p:cNvSpPr>
            <p:nvPr/>
          </p:nvSpPr>
          <p:spPr bwMode="auto">
            <a:xfrm>
              <a:off x="3698" y="1764"/>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sp>
          <p:nvSpPr>
            <p:cNvPr id="22542" name="Freeform 12"/>
            <p:cNvSpPr>
              <a:spLocks/>
            </p:cNvSpPr>
            <p:nvPr/>
          </p:nvSpPr>
          <p:spPr bwMode="auto">
            <a:xfrm flipH="1">
              <a:off x="4922" y="175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3" name="Text Box 13"/>
            <p:cNvSpPr txBox="1">
              <a:spLocks noChangeArrowheads="1"/>
            </p:cNvSpPr>
            <p:nvPr/>
          </p:nvSpPr>
          <p:spPr bwMode="auto">
            <a:xfrm>
              <a:off x="4424" y="1746"/>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grpSp>
          <p:nvGrpSpPr>
            <p:cNvPr id="22544" name="Group 16"/>
            <p:cNvGrpSpPr>
              <a:grpSpLocks/>
            </p:cNvGrpSpPr>
            <p:nvPr/>
          </p:nvGrpSpPr>
          <p:grpSpPr bwMode="auto">
            <a:xfrm>
              <a:off x="2459" y="1376"/>
              <a:ext cx="303" cy="234"/>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q</a:t>
                </a:r>
                <a:r>
                  <a:rPr lang="en-US" altLang="en-US" sz="1800" baseline="-25000" dirty="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q</a:t>
                </a:r>
                <a:r>
                  <a:rPr lang="en-US" altLang="en-US" sz="1800" baseline="-25000" dirty="0"/>
                  <a:t>ult</a:t>
                </a:r>
              </a:p>
            </p:txBody>
          </p:sp>
        </p:grpSp>
        <p:sp>
          <p:nvSpPr>
            <p:cNvPr id="22545" name="Line 18"/>
            <p:cNvSpPr>
              <a:spLocks noChangeShapeType="1"/>
            </p:cNvSpPr>
            <p:nvPr/>
          </p:nvSpPr>
          <p:spPr bwMode="auto">
            <a:xfrm flipV="1">
              <a:off x="2388" y="972"/>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3558" y="966"/>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2400" y="1152"/>
              <a:ext cx="1152"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2496" y="975"/>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2832" y="576"/>
              <a:ext cx="4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Q</a:t>
              </a:r>
              <a:r>
                <a:rPr lang="en-US" altLang="en-US" sz="1600" baseline="-25000" dirty="0"/>
                <a:t>design</a:t>
              </a:r>
            </a:p>
          </p:txBody>
        </p:sp>
      </p:grpSp>
      <p:sp>
        <p:nvSpPr>
          <p:cNvPr id="22531" name="Rectangle 24"/>
          <p:cNvSpPr>
            <a:spLocks noChangeArrowheads="1"/>
          </p:cNvSpPr>
          <p:nvPr/>
        </p:nvSpPr>
        <p:spPr bwMode="auto">
          <a:xfrm>
            <a:off x="174625" y="160338"/>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p:txBody>
      </p:sp>
      <p:sp>
        <p:nvSpPr>
          <p:cNvPr id="22532" name="Rectangle 25"/>
          <p:cNvSpPr>
            <a:spLocks noChangeArrowheads="1"/>
          </p:cNvSpPr>
          <p:nvPr/>
        </p:nvSpPr>
        <p:spPr bwMode="auto">
          <a:xfrm>
            <a:off x="209550" y="592138"/>
            <a:ext cx="382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TERZAGHI’S BEARING CAPACITY THEORY</a:t>
            </a:r>
          </a:p>
        </p:txBody>
      </p:sp>
      <p:sp>
        <p:nvSpPr>
          <p:cNvPr id="22533" name="Rectangle 22"/>
          <p:cNvSpPr>
            <a:spLocks noChangeArrowheads="1"/>
          </p:cNvSpPr>
          <p:nvPr/>
        </p:nvSpPr>
        <p:spPr bwMode="auto">
          <a:xfrm>
            <a:off x="247650" y="1044575"/>
            <a:ext cx="8667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t>Terzaghi's Equation (1943)</a:t>
            </a:r>
          </a:p>
          <a:p>
            <a:pPr eaLnBrk="1" hangingPunct="1">
              <a:spcBef>
                <a:spcPct val="0"/>
              </a:spcBef>
              <a:buFontTx/>
              <a:buChar char="-"/>
            </a:pPr>
            <a:r>
              <a:rPr lang="en-US" altLang="en-US" sz="1400" dirty="0"/>
              <a:t>Utilizing </a:t>
            </a:r>
            <a:r>
              <a:rPr lang="en-US" altLang="en-US" sz="1400" dirty="0" err="1"/>
              <a:t>Prandtl's</a:t>
            </a:r>
            <a:r>
              <a:rPr lang="en-US" altLang="en-US" sz="1400" dirty="0"/>
              <a:t> theory, </a:t>
            </a:r>
            <a:r>
              <a:rPr lang="en-US" altLang="en-US" sz="1400" dirty="0" err="1"/>
              <a:t>Buisman</a:t>
            </a:r>
            <a:r>
              <a:rPr lang="en-US" altLang="en-US" sz="1400" dirty="0"/>
              <a:t> (1940) expressed the maximum bearing capacity of soils by superimposing the contribution of cohesion, overburden pressure, and density of the soil, His expression 	is commonly referred to as Terzaghi's equation. Presumably, it was associated with Terzaghi's in the English speaking countries following the publication of his book (Theoretical Soil Mechanics) in 1943.</a:t>
            </a:r>
          </a:p>
          <a:p>
            <a:pPr eaLnBrk="1" hangingPunct="1">
              <a:spcBef>
                <a:spcPct val="0"/>
              </a:spcBef>
              <a:buFontTx/>
              <a:buNone/>
            </a:pPr>
            <a:r>
              <a:rPr lang="en-US" altLang="en-US" sz="1400" dirty="0"/>
              <a:t/>
            </a:r>
            <a:br>
              <a:rPr lang="en-US" altLang="en-US" sz="1400" dirty="0"/>
            </a:br>
            <a:r>
              <a:rPr lang="en-US" altLang="en-US" sz="1400" dirty="0"/>
              <a:t>- Based on </a:t>
            </a:r>
            <a:r>
              <a:rPr lang="en-US" altLang="en-US" sz="1400" dirty="0" err="1"/>
              <a:t>Prandtl's</a:t>
            </a:r>
            <a:r>
              <a:rPr lang="en-US" altLang="en-US" sz="1400" dirty="0"/>
              <a:t> theory of plastic failure, Terzaghi presented a modified system as illustrated below.</a:t>
            </a:r>
          </a:p>
        </p:txBody>
      </p:sp>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313" y="5818188"/>
            <a:ext cx="2490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isa Tower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066800"/>
            <a:ext cx="5819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3444875" y="442913"/>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3- Foundation Design</a:t>
            </a:r>
          </a:p>
        </p:txBody>
      </p:sp>
      <p:sp>
        <p:nvSpPr>
          <p:cNvPr id="5124" name="Line 5"/>
          <p:cNvSpPr>
            <a:spLocks noChangeShapeType="1"/>
          </p:cNvSpPr>
          <p:nvPr/>
        </p:nvSpPr>
        <p:spPr bwMode="auto">
          <a:xfrm>
            <a:off x="2895600" y="4371975"/>
            <a:ext cx="0" cy="12573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5" name="Text Box 6"/>
          <p:cNvSpPr txBox="1">
            <a:spLocks noChangeArrowheads="1"/>
          </p:cNvSpPr>
          <p:nvPr/>
        </p:nvSpPr>
        <p:spPr bwMode="auto">
          <a:xfrm>
            <a:off x="2203450" y="386556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Differential Settlement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085" y="1273853"/>
            <a:ext cx="2585545" cy="830997"/>
          </a:xfrm>
          <a:prstGeom prst="rect">
            <a:avLst/>
          </a:prstGeom>
          <a:solidFill>
            <a:schemeClr val="bg1"/>
          </a:solidFill>
        </p:spPr>
        <p:txBody>
          <a:bodyPr wrap="square" rtlCol="0">
            <a:spAutoFit/>
          </a:bodyPr>
          <a:lstStyle/>
          <a:p>
            <a:r>
              <a:rPr lang="en-US" sz="1200" b="1" dirty="0" smtClean="0"/>
              <a:t>Question: </a:t>
            </a:r>
          </a:p>
          <a:p>
            <a:r>
              <a:rPr lang="en-US" sz="1200" dirty="0" smtClean="0"/>
              <a:t>Name the </a:t>
            </a:r>
            <a:r>
              <a:rPr lang="en-US" sz="1200" b="1" u="sng" dirty="0" smtClean="0"/>
              <a:t>three zones </a:t>
            </a:r>
            <a:r>
              <a:rPr lang="en-US" sz="1200" dirty="0" smtClean="0"/>
              <a:t>under the shallow foundation shown in the figure below.</a:t>
            </a:r>
            <a:endParaRPr lang="en-US" sz="1200" dirty="0"/>
          </a:p>
        </p:txBody>
      </p:sp>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996511" y="2230711"/>
            <a:ext cx="741838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2139511" y="3075261"/>
            <a:ext cx="110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grpSp>
        <p:nvGrpSpPr>
          <p:cNvPr id="22544" name="Group 16"/>
          <p:cNvGrpSpPr>
            <a:grpSpLocks/>
          </p:cNvGrpSpPr>
          <p:nvPr/>
        </p:nvGrpSpPr>
        <p:grpSpPr bwMode="auto">
          <a:xfrm>
            <a:off x="3909574" y="3278461"/>
            <a:ext cx="481013" cy="371475"/>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q</a:t>
              </a:r>
              <a:r>
                <a:rPr lang="en-US" altLang="en-US" sz="1800" baseline="-25000" dirty="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q</a:t>
              </a:r>
              <a:r>
                <a:rPr lang="en-US" altLang="en-US" sz="1800" baseline="-25000" dirty="0"/>
                <a:t>ult</a:t>
              </a:r>
            </a:p>
          </p:txBody>
        </p:sp>
      </p:grpSp>
      <p:sp>
        <p:nvSpPr>
          <p:cNvPr id="22545" name="Line 18"/>
          <p:cNvSpPr>
            <a:spLocks noChangeShapeType="1"/>
          </p:cNvSpPr>
          <p:nvPr/>
        </p:nvSpPr>
        <p:spPr bwMode="auto">
          <a:xfrm flipV="1">
            <a:off x="3796861" y="2637111"/>
            <a:ext cx="0" cy="6477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5654236" y="2627586"/>
            <a:ext cx="0" cy="6477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3815911" y="2922861"/>
            <a:ext cx="182880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3968311" y="2641874"/>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4684591" y="2412058"/>
            <a:ext cx="755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Q</a:t>
            </a:r>
            <a:r>
              <a:rPr lang="en-US" altLang="en-US" sz="1600" baseline="-25000" dirty="0"/>
              <a:t>design</a:t>
            </a:r>
          </a:p>
        </p:txBody>
      </p:sp>
      <p:sp>
        <p:nvSpPr>
          <p:cNvPr id="22531" name="Rectangle 24"/>
          <p:cNvSpPr>
            <a:spLocks noChangeArrowheads="1"/>
          </p:cNvSpPr>
          <p:nvPr/>
        </p:nvSpPr>
        <p:spPr bwMode="auto">
          <a:xfrm>
            <a:off x="2327503" y="519791"/>
            <a:ext cx="48445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smtClean="0"/>
              <a:t>FAMU-FSU College of Engineering</a:t>
            </a:r>
          </a:p>
          <a:p>
            <a:pPr algn="ctr" eaLnBrk="1" hangingPunct="1">
              <a:spcBef>
                <a:spcPct val="0"/>
              </a:spcBef>
              <a:buFontTx/>
              <a:buNone/>
            </a:pPr>
            <a:r>
              <a:rPr lang="en-US" altLang="en-US" sz="1600" dirty="0" smtClean="0"/>
              <a:t>Department of Civil and Environmental Engineering</a:t>
            </a:r>
          </a:p>
          <a:p>
            <a:pPr algn="ctr" eaLnBrk="1" hangingPunct="1">
              <a:spcBef>
                <a:spcPct val="0"/>
              </a:spcBef>
              <a:buFontTx/>
              <a:buNone/>
            </a:pPr>
            <a:r>
              <a:rPr lang="en-US" altLang="en-US" sz="1600" dirty="0" smtClean="0"/>
              <a:t>Spring 2019</a:t>
            </a:r>
          </a:p>
          <a:p>
            <a:pPr algn="ctr" eaLnBrk="1" hangingPunct="1">
              <a:spcBef>
                <a:spcPct val="0"/>
              </a:spcBef>
              <a:buFontTx/>
              <a:buNone/>
            </a:pPr>
            <a:endParaRPr lang="en-US" altLang="en-US" sz="1600" dirty="0"/>
          </a:p>
          <a:p>
            <a:pPr algn="ctr" eaLnBrk="1" hangingPunct="1">
              <a:spcBef>
                <a:spcPct val="0"/>
              </a:spcBef>
              <a:buFontTx/>
              <a:buNone/>
            </a:pPr>
            <a:r>
              <a:rPr lang="en-US" altLang="en-US" sz="1600" dirty="0" smtClean="0"/>
              <a:t>Quiz # 6</a:t>
            </a:r>
          </a:p>
        </p:txBody>
      </p:sp>
      <p:sp>
        <p:nvSpPr>
          <p:cNvPr id="2" name="TextBox 1"/>
          <p:cNvSpPr txBox="1"/>
          <p:nvPr/>
        </p:nvSpPr>
        <p:spPr>
          <a:xfrm>
            <a:off x="163961" y="214411"/>
            <a:ext cx="2531462" cy="369332"/>
          </a:xfrm>
          <a:prstGeom prst="rect">
            <a:avLst/>
          </a:prstGeom>
          <a:noFill/>
        </p:spPr>
        <p:txBody>
          <a:bodyPr wrap="none" rtlCol="0">
            <a:spAutoFit/>
          </a:bodyPr>
          <a:lstStyle/>
          <a:p>
            <a:r>
              <a:rPr lang="en-US" dirty="0" smtClean="0"/>
              <a:t>Name:_____________</a:t>
            </a:r>
            <a:endParaRPr lang="en-US" dirty="0"/>
          </a:p>
        </p:txBody>
      </p:sp>
      <p:sp>
        <p:nvSpPr>
          <p:cNvPr id="25" name="TextBox 24"/>
          <p:cNvSpPr txBox="1"/>
          <p:nvPr/>
        </p:nvSpPr>
        <p:spPr>
          <a:xfrm>
            <a:off x="6839561" y="240687"/>
            <a:ext cx="2146742" cy="369332"/>
          </a:xfrm>
          <a:prstGeom prst="rect">
            <a:avLst/>
          </a:prstGeom>
          <a:noFill/>
        </p:spPr>
        <p:txBody>
          <a:bodyPr wrap="none" rtlCol="0">
            <a:spAutoFit/>
          </a:bodyPr>
          <a:lstStyle/>
          <a:p>
            <a:r>
              <a:rPr lang="en-US" dirty="0" smtClean="0"/>
              <a:t>ID:_____________</a:t>
            </a:r>
            <a:endParaRPr lang="en-US" dirty="0"/>
          </a:p>
        </p:txBody>
      </p:sp>
      <p:sp>
        <p:nvSpPr>
          <p:cNvPr id="4" name="TextBox 3"/>
          <p:cNvSpPr txBox="1"/>
          <p:nvPr/>
        </p:nvSpPr>
        <p:spPr>
          <a:xfrm>
            <a:off x="4641368" y="4099035"/>
            <a:ext cx="356188"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1</a:t>
            </a:r>
          </a:p>
        </p:txBody>
      </p:sp>
      <p:sp>
        <p:nvSpPr>
          <p:cNvPr id="28" name="TextBox 27"/>
          <p:cNvSpPr txBox="1"/>
          <p:nvPr/>
        </p:nvSpPr>
        <p:spPr>
          <a:xfrm>
            <a:off x="6275726" y="4037024"/>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a:t>
            </a:r>
            <a:endParaRPr lang="en-US" sz="2400" b="1" dirty="0">
              <a:effectLst>
                <a:outerShdw blurRad="38100" dist="38100" dir="2700000" algn="tl">
                  <a:srgbClr val="000000">
                    <a:alpha val="43137"/>
                  </a:srgbClr>
                </a:outerShdw>
              </a:effectLst>
            </a:endParaRPr>
          </a:p>
        </p:txBody>
      </p:sp>
      <p:sp>
        <p:nvSpPr>
          <p:cNvPr id="29" name="TextBox 28"/>
          <p:cNvSpPr txBox="1"/>
          <p:nvPr/>
        </p:nvSpPr>
        <p:spPr>
          <a:xfrm>
            <a:off x="2751607" y="4031769"/>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a:t>
            </a:r>
            <a:endParaRPr lang="en-US" sz="2400" b="1" dirty="0">
              <a:effectLst>
                <a:outerShdw blurRad="38100" dist="38100" dir="2700000" algn="tl">
                  <a:srgbClr val="000000">
                    <a:alpha val="43137"/>
                  </a:srgbClr>
                </a:outerShdw>
              </a:effectLst>
            </a:endParaRPr>
          </a:p>
        </p:txBody>
      </p:sp>
      <p:sp>
        <p:nvSpPr>
          <p:cNvPr id="30" name="TextBox 29"/>
          <p:cNvSpPr txBox="1"/>
          <p:nvPr/>
        </p:nvSpPr>
        <p:spPr>
          <a:xfrm>
            <a:off x="3780569" y="4505787"/>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3</a:t>
            </a:r>
            <a:endParaRPr lang="en-US" sz="2400" b="1" dirty="0">
              <a:effectLst>
                <a:outerShdw blurRad="38100" dist="38100" dir="2700000" algn="tl">
                  <a:srgbClr val="000000">
                    <a:alpha val="43137"/>
                  </a:srgbClr>
                </a:outerShdw>
              </a:effectLst>
            </a:endParaRPr>
          </a:p>
        </p:txBody>
      </p:sp>
      <p:sp>
        <p:nvSpPr>
          <p:cNvPr id="31" name="TextBox 30"/>
          <p:cNvSpPr txBox="1"/>
          <p:nvPr/>
        </p:nvSpPr>
        <p:spPr>
          <a:xfrm>
            <a:off x="5314029" y="4532063"/>
            <a:ext cx="356188" cy="461665"/>
          </a:xfrm>
          <a:prstGeom prst="rect">
            <a:avLst/>
          </a:prstGeom>
          <a:noFill/>
        </p:spPr>
        <p:txBody>
          <a:bodyPr wrap="none" rtlCol="0">
            <a:spAutoFit/>
          </a:bodyPr>
          <a:lstStyle/>
          <a:p>
            <a:r>
              <a:rPr lang="en-US" sz="2400" b="1" smtClean="0">
                <a:effectLst>
                  <a:outerShdw blurRad="38100" dist="38100" dir="2700000" algn="tl">
                    <a:srgbClr val="000000">
                      <a:alpha val="43137"/>
                    </a:srgbClr>
                  </a:outerShdw>
                </a:effectLst>
              </a:rPr>
              <a:t>3</a:t>
            </a:r>
            <a:endParaRPr lang="en-US" sz="2400" b="1">
              <a:effectLst>
                <a:outerShdw blurRad="38100" dist="38100" dir="2700000" algn="tl">
                  <a:srgbClr val="000000">
                    <a:alpha val="43137"/>
                  </a:srgbClr>
                </a:outerShdw>
              </a:effectLst>
            </a:endParaRPr>
          </a:p>
        </p:txBody>
      </p:sp>
      <p:sp>
        <p:nvSpPr>
          <p:cNvPr id="32" name="TextBox 31"/>
          <p:cNvSpPr txBox="1"/>
          <p:nvPr/>
        </p:nvSpPr>
        <p:spPr>
          <a:xfrm>
            <a:off x="505547" y="6042398"/>
            <a:ext cx="1659429"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1:_______</a:t>
            </a:r>
            <a:endParaRPr lang="en-US" sz="2400" b="1" dirty="0">
              <a:effectLst>
                <a:outerShdw blurRad="38100" dist="38100" dir="2700000" algn="tl">
                  <a:srgbClr val="000000">
                    <a:alpha val="43137"/>
                  </a:srgbClr>
                </a:outerShdw>
              </a:effectLst>
            </a:endParaRPr>
          </a:p>
        </p:txBody>
      </p:sp>
      <p:sp>
        <p:nvSpPr>
          <p:cNvPr id="33" name="TextBox 32"/>
          <p:cNvSpPr txBox="1"/>
          <p:nvPr/>
        </p:nvSpPr>
        <p:spPr>
          <a:xfrm>
            <a:off x="3528322" y="6088644"/>
            <a:ext cx="200247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2:_________</a:t>
            </a:r>
            <a:endParaRPr lang="en-US" sz="2400" b="1" dirty="0">
              <a:effectLst>
                <a:outerShdw blurRad="38100" dist="38100" dir="2700000" algn="tl">
                  <a:srgbClr val="000000">
                    <a:alpha val="43137"/>
                  </a:srgbClr>
                </a:outerShdw>
              </a:effectLst>
            </a:endParaRPr>
          </a:p>
        </p:txBody>
      </p:sp>
      <p:sp>
        <p:nvSpPr>
          <p:cNvPr id="34" name="TextBox 33"/>
          <p:cNvSpPr txBox="1"/>
          <p:nvPr/>
        </p:nvSpPr>
        <p:spPr>
          <a:xfrm>
            <a:off x="6190591" y="6121227"/>
            <a:ext cx="217399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3:__________</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213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2876550"/>
            <a:ext cx="70262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46063"/>
            <a:ext cx="65119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ChangeArrowheads="1"/>
          </p:cNvSpPr>
          <p:nvPr/>
        </p:nvSpPr>
        <p:spPr bwMode="auto">
          <a:xfrm>
            <a:off x="3116263" y="5715000"/>
            <a:ext cx="3014662"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06928" y="1199271"/>
            <a:ext cx="6872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303" y="449218"/>
            <a:ext cx="9080697" cy="400110"/>
          </a:xfrm>
          <a:prstGeom prst="rect">
            <a:avLst/>
          </a:prstGeom>
        </p:spPr>
        <p:txBody>
          <a:bodyPr wrap="square">
            <a:spAutoFit/>
          </a:bodyPr>
          <a:lstStyle/>
          <a:p>
            <a:pPr algn="ctr"/>
            <a:r>
              <a:rPr lang="en-US" sz="2000" dirty="0" smtClean="0">
                <a:solidFill>
                  <a:srgbClr val="005EA4"/>
                </a:solidFill>
              </a:rPr>
              <a:t>Laboratory Testing on Bearing capacity failures of foundations </a:t>
            </a:r>
            <a:endParaRPr lang="en-US" sz="2000" dirty="0">
              <a:solidFill>
                <a:schemeClr val="bg1"/>
              </a:solidFill>
            </a:endParaRPr>
          </a:p>
        </p:txBody>
      </p:sp>
      <p:cxnSp>
        <p:nvCxnSpPr>
          <p:cNvPr id="6" name="Straight Arrow Connector 5"/>
          <p:cNvCxnSpPr/>
          <p:nvPr/>
        </p:nvCxnSpPr>
        <p:spPr>
          <a:xfrm rot="16200000" flipV="1">
            <a:off x="6961031" y="4282226"/>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09075" y="4789799"/>
            <a:ext cx="1997797" cy="646331"/>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General shear foundation failure</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a:xfrm rot="10800000">
            <a:off x="5937161" y="4893973"/>
            <a:ext cx="515154" cy="1287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86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81000" y="381000"/>
            <a:ext cx="301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Ultimate Bearing Capacity</a:t>
            </a:r>
          </a:p>
        </p:txBody>
      </p:sp>
      <p:sp>
        <p:nvSpPr>
          <p:cNvPr id="24579" name="Rectangle 3"/>
          <p:cNvSpPr>
            <a:spLocks noChangeArrowheads="1"/>
          </p:cNvSpPr>
          <p:nvPr/>
        </p:nvSpPr>
        <p:spPr bwMode="auto">
          <a:xfrm>
            <a:off x="533400" y="1295400"/>
            <a:ext cx="3014663"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71725"/>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57525"/>
            <a:ext cx="50974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52800"/>
            <a:ext cx="42148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81400"/>
            <a:ext cx="4618038"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255588"/>
            <a:ext cx="45815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324350" y="3571875"/>
            <a:ext cx="440055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362450" y="0"/>
            <a:ext cx="4619625"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590550" y="3695700"/>
            <a:ext cx="308610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p:cNvSpPr/>
          <p:nvPr/>
        </p:nvSpPr>
        <p:spPr>
          <a:xfrm>
            <a:off x="449263" y="2130425"/>
            <a:ext cx="3078162" cy="854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58277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438400"/>
            <a:ext cx="55975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971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Freeform 6"/>
          <p:cNvSpPr>
            <a:spLocks/>
          </p:cNvSpPr>
          <p:nvPr/>
        </p:nvSpPr>
        <p:spPr bwMode="auto">
          <a:xfrm>
            <a:off x="6477000" y="1905000"/>
            <a:ext cx="1981200" cy="1447800"/>
          </a:xfrm>
          <a:custGeom>
            <a:avLst/>
            <a:gdLst>
              <a:gd name="T0" fmla="*/ 0 w 828"/>
              <a:gd name="T1" fmla="*/ 0 h 912"/>
              <a:gd name="T2" fmla="*/ 2147483646 w 828"/>
              <a:gd name="T3" fmla="*/ 2147483646 h 912"/>
              <a:gd name="T4" fmla="*/ 0 60000 65536"/>
              <a:gd name="T5" fmla="*/ 0 60000 65536"/>
              <a:gd name="T6" fmla="*/ 0 w 828"/>
              <a:gd name="T7" fmla="*/ 0 h 912"/>
              <a:gd name="T8" fmla="*/ 828 w 828"/>
              <a:gd name="T9" fmla="*/ 912 h 912"/>
            </a:gdLst>
            <a:ahLst/>
            <a:cxnLst>
              <a:cxn ang="T4">
                <a:pos x="T0" y="T1"/>
              </a:cxn>
              <a:cxn ang="T5">
                <a:pos x="T2" y="T3"/>
              </a:cxn>
            </a:cxnLst>
            <a:rect l="T6" t="T7" r="T8" b="T9"/>
            <a:pathLst>
              <a:path w="828" h="912">
                <a:moveTo>
                  <a:pt x="0" y="0"/>
                </a:moveTo>
                <a:cubicBezTo>
                  <a:pt x="828" y="264"/>
                  <a:pt x="606" y="636"/>
                  <a:pt x="432" y="912"/>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1" name="Freeform 7"/>
          <p:cNvSpPr>
            <a:spLocks/>
          </p:cNvSpPr>
          <p:nvPr/>
        </p:nvSpPr>
        <p:spPr bwMode="auto">
          <a:xfrm>
            <a:off x="-2447925" y="1143000"/>
            <a:ext cx="8753475" cy="3476625"/>
          </a:xfrm>
          <a:custGeom>
            <a:avLst/>
            <a:gdLst>
              <a:gd name="T0" fmla="*/ 2147483646 w 5514"/>
              <a:gd name="T1" fmla="*/ 0 h 2190"/>
              <a:gd name="T2" fmla="*/ 2147483646 w 5514"/>
              <a:gd name="T3" fmla="*/ 2147483646 h 2190"/>
              <a:gd name="T4" fmla="*/ 0 60000 65536"/>
              <a:gd name="T5" fmla="*/ 0 60000 65536"/>
              <a:gd name="T6" fmla="*/ 0 w 5514"/>
              <a:gd name="T7" fmla="*/ 0 h 2190"/>
              <a:gd name="T8" fmla="*/ 5514 w 5514"/>
              <a:gd name="T9" fmla="*/ 2190 h 2190"/>
            </a:gdLst>
            <a:ahLst/>
            <a:cxnLst>
              <a:cxn ang="T4">
                <a:pos x="T0" y="T1"/>
              </a:cxn>
              <a:cxn ang="T5">
                <a:pos x="T2" y="T3"/>
              </a:cxn>
            </a:cxnLst>
            <a:rect l="T6" t="T7" r="T8" b="T9"/>
            <a:pathLst>
              <a:path w="5514" h="2190">
                <a:moveTo>
                  <a:pt x="2120" y="0"/>
                </a:moveTo>
                <a:cubicBezTo>
                  <a:pt x="0" y="1650"/>
                  <a:pt x="5091" y="1914"/>
                  <a:pt x="5514" y="2190"/>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2" name="Rectangle 8"/>
          <p:cNvSpPr>
            <a:spLocks noChangeArrowheads="1"/>
          </p:cNvSpPr>
          <p:nvPr/>
        </p:nvSpPr>
        <p:spPr bwMode="auto">
          <a:xfrm>
            <a:off x="428625" y="360363"/>
            <a:ext cx="520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1- TERZAGHI’S BEARING CAPACITY THEORY</a:t>
            </a:r>
          </a:p>
        </p:txBody>
      </p:sp>
      <p:pic>
        <p:nvPicPr>
          <p:cNvPr id="266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586288"/>
            <a:ext cx="41814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523415" y="750438"/>
            <a:ext cx="4918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132638"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3200400" y="4648200"/>
            <a:ext cx="1981200" cy="228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775" y="1171575"/>
            <a:ext cx="5322888"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32162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t="36003"/>
          <a:stretch>
            <a:fillRect/>
          </a:stretch>
        </p:blipFill>
        <p:spPr bwMode="auto">
          <a:xfrm>
            <a:off x="152400" y="2963863"/>
            <a:ext cx="87725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57250" y="5467350"/>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19200" y="3168474"/>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28750" y="2209800"/>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0125" y="3952875"/>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657" name="TextBox 9"/>
          <p:cNvSpPr txBox="1">
            <a:spLocks noChangeArrowheads="1"/>
          </p:cNvSpPr>
          <p:nvPr/>
        </p:nvSpPr>
        <p:spPr bwMode="auto">
          <a:xfrm>
            <a:off x="7647459" y="1579639"/>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1</a:t>
            </a:r>
          </a:p>
        </p:txBody>
      </p:sp>
      <p:sp>
        <p:nvSpPr>
          <p:cNvPr id="27658" name="TextBox 10"/>
          <p:cNvSpPr txBox="1">
            <a:spLocks noChangeArrowheads="1"/>
          </p:cNvSpPr>
          <p:nvPr/>
        </p:nvSpPr>
        <p:spPr bwMode="auto">
          <a:xfrm>
            <a:off x="7457746" y="2822487"/>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2</a:t>
            </a:r>
          </a:p>
        </p:txBody>
      </p:sp>
      <p:sp>
        <p:nvSpPr>
          <p:cNvPr id="27659" name="TextBox 11"/>
          <p:cNvSpPr txBox="1">
            <a:spLocks noChangeArrowheads="1"/>
          </p:cNvSpPr>
          <p:nvPr/>
        </p:nvSpPr>
        <p:spPr bwMode="auto">
          <a:xfrm>
            <a:off x="7739095" y="5067563"/>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3</a:t>
            </a:r>
          </a:p>
        </p:txBody>
      </p:sp>
      <p:sp>
        <p:nvSpPr>
          <p:cNvPr id="27660" name="TextBox 12"/>
          <p:cNvSpPr txBox="1">
            <a:spLocks noChangeArrowheads="1"/>
          </p:cNvSpPr>
          <p:nvPr/>
        </p:nvSpPr>
        <p:spPr bwMode="auto">
          <a:xfrm>
            <a:off x="8008751" y="3648075"/>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4</a:t>
            </a:r>
          </a:p>
        </p:txBody>
      </p:sp>
      <mc:AlternateContent xmlns:mc="http://schemas.openxmlformats.org/markup-compatibility/2006" xmlns:a14="http://schemas.microsoft.com/office/drawing/2010/main">
        <mc:Choice Requires="a14">
          <p:sp>
            <p:nvSpPr>
              <p:cNvPr id="2" name="TextBox 1"/>
              <p:cNvSpPr txBox="1"/>
              <p:nvPr/>
            </p:nvSpPr>
            <p:spPr>
              <a:xfrm>
                <a:off x="72522" y="1844565"/>
                <a:ext cx="306526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2522" y="1844565"/>
                <a:ext cx="3065263" cy="298415"/>
              </a:xfrm>
              <a:prstGeom prst="rect">
                <a:avLst/>
              </a:prstGeom>
              <a:blipFill rotWithShape="0">
                <a:blip r:embed="rId5"/>
                <a:stretch>
                  <a:fillRect b="-22449"/>
                </a:stretch>
              </a:blipFill>
            </p:spPr>
            <p:txBody>
              <a:bodyPr/>
              <a:lstStyle/>
              <a:p>
                <a:r>
                  <a:rPr lang="en-US">
                    <a:noFill/>
                  </a:rPr>
                  <a:t> </a:t>
                </a:r>
              </a:p>
            </p:txBody>
          </p:sp>
        </mc:Fallback>
      </mc:AlternateContent>
      <p:grpSp>
        <p:nvGrpSpPr>
          <p:cNvPr id="15" name="Group 14"/>
          <p:cNvGrpSpPr/>
          <p:nvPr/>
        </p:nvGrpSpPr>
        <p:grpSpPr>
          <a:xfrm>
            <a:off x="6709804" y="2926080"/>
            <a:ext cx="832419" cy="599090"/>
            <a:chOff x="6709804" y="2926080"/>
            <a:chExt cx="832419" cy="599090"/>
          </a:xfrm>
        </p:grpSpPr>
        <p:sp>
          <p:nvSpPr>
            <p:cNvPr id="3" name="Isosceles Triangle 2"/>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709804" y="3260309"/>
              <a:ext cx="832419" cy="264861"/>
              <a:chOff x="5959366" y="649539"/>
              <a:chExt cx="832419" cy="264861"/>
            </a:xfrm>
          </p:grpSpPr>
          <p:cxnSp>
            <p:nvCxnSpPr>
              <p:cNvPr id="5" name="Straight Connector 4"/>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6490138" y="3721713"/>
            <a:ext cx="832419" cy="599090"/>
            <a:chOff x="6709804" y="2926080"/>
            <a:chExt cx="832419" cy="599090"/>
          </a:xfrm>
        </p:grpSpPr>
        <p:sp>
          <p:nvSpPr>
            <p:cNvPr id="24" name="Isosceles Triangle 23"/>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6709804" y="3260309"/>
              <a:ext cx="832419" cy="264861"/>
              <a:chOff x="5959366" y="649539"/>
              <a:chExt cx="832419" cy="264861"/>
            </a:xfrm>
          </p:grpSpPr>
          <p:cxnSp>
            <p:nvCxnSpPr>
              <p:cNvPr id="26" name="Straight Connector 25"/>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6718212" y="5236253"/>
            <a:ext cx="832419" cy="599090"/>
            <a:chOff x="6709804" y="2926080"/>
            <a:chExt cx="832419" cy="599090"/>
          </a:xfrm>
        </p:grpSpPr>
        <p:sp>
          <p:nvSpPr>
            <p:cNvPr id="30" name="Isosceles Triangle 29"/>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709804" y="3260309"/>
              <a:ext cx="832419" cy="264861"/>
              <a:chOff x="5959366" y="649539"/>
              <a:chExt cx="832419" cy="264861"/>
            </a:xfrm>
          </p:grpSpPr>
          <p:cxnSp>
            <p:nvCxnSpPr>
              <p:cNvPr id="32" name="Straight Connector 31"/>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6845388" y="1970689"/>
            <a:ext cx="832419" cy="599090"/>
            <a:chOff x="6709804" y="2926080"/>
            <a:chExt cx="832419" cy="599090"/>
          </a:xfrm>
        </p:grpSpPr>
        <p:sp>
          <p:nvSpPr>
            <p:cNvPr id="36" name="Isosceles Triangle 35"/>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6709804" y="3260309"/>
              <a:ext cx="832419" cy="264861"/>
              <a:chOff x="5959366" y="649539"/>
              <a:chExt cx="832419" cy="264861"/>
            </a:xfrm>
          </p:grpSpPr>
          <p:cxnSp>
            <p:nvCxnSpPr>
              <p:cNvPr id="38" name="Straight Connector 37"/>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744131" y="1084668"/>
            <a:ext cx="1784976" cy="838725"/>
            <a:chOff x="725213" y="1084668"/>
            <a:chExt cx="1784976" cy="838725"/>
          </a:xfrm>
        </p:grpSpPr>
        <mc:AlternateContent xmlns:mc="http://schemas.openxmlformats.org/markup-compatibility/2006" xmlns:a14="http://schemas.microsoft.com/office/drawing/2010/main">
          <mc:Choice Requires="a14">
            <p:sp>
              <p:nvSpPr>
                <p:cNvPr id="16" name="TextBox 15"/>
                <p:cNvSpPr txBox="1"/>
                <p:nvPr/>
              </p:nvSpPr>
              <p:spPr>
                <a:xfrm>
                  <a:off x="725213" y="1084668"/>
                  <a:ext cx="1784976" cy="39158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25213" y="1084668"/>
                  <a:ext cx="1784976" cy="391582"/>
                </a:xfrm>
                <a:prstGeom prst="rect">
                  <a:avLst/>
                </a:prstGeom>
                <a:blipFill rotWithShape="0">
                  <a:blip r:embed="rId6"/>
                  <a:stretch>
                    <a:fillRect b="-7576"/>
                  </a:stretch>
                </a:blipFill>
                <a:ln>
                  <a:solidFill>
                    <a:schemeClr val="tx1"/>
                  </a:solidFill>
                </a:ln>
              </p:spPr>
              <p:txBody>
                <a:bodyPr/>
                <a:lstStyle/>
                <a:p>
                  <a:r>
                    <a:rPr lang="en-US">
                      <a:noFill/>
                    </a:rPr>
                    <a:t> </a:t>
                  </a:r>
                </a:p>
              </p:txBody>
            </p:sp>
          </mc:Fallback>
        </mc:AlternateContent>
        <p:cxnSp>
          <p:nvCxnSpPr>
            <p:cNvPr id="18" name="Straight Arrow Connector 17"/>
            <p:cNvCxnSpPr/>
            <p:nvPr/>
          </p:nvCxnSpPr>
          <p:spPr>
            <a:xfrm flipH="1">
              <a:off x="1513490" y="1476250"/>
              <a:ext cx="91599" cy="44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p:cNvSpPr txBox="1"/>
              <p:nvPr/>
            </p:nvSpPr>
            <p:spPr>
              <a:xfrm>
                <a:off x="3752193" y="6148551"/>
                <a:ext cx="668709" cy="36933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𝑠𝑢𝑏</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752193" y="6148551"/>
                <a:ext cx="668709" cy="369332"/>
              </a:xfrm>
              <a:prstGeom prst="rect">
                <a:avLst/>
              </a:prstGeom>
              <a:blipFill rotWithShape="0">
                <a:blip r:embed="rId7"/>
                <a:stretch>
                  <a:fillRect b="-483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86174" y="5812219"/>
                <a:ext cx="306526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786174" y="5812219"/>
                <a:ext cx="3065263" cy="298415"/>
              </a:xfrm>
              <a:prstGeom prst="rect">
                <a:avLst/>
              </a:prstGeom>
              <a:blipFill rotWithShape="0">
                <a:blip r:embed="rId8"/>
                <a:stretch>
                  <a:fillRect b="-22449"/>
                </a:stretch>
              </a:blipFill>
            </p:spPr>
            <p:txBody>
              <a:bodyPr/>
              <a:lstStyle/>
              <a:p>
                <a:r>
                  <a:rPr lang="en-US">
                    <a:noFill/>
                  </a:rPr>
                  <a:t> </a:t>
                </a:r>
              </a:p>
            </p:txBody>
          </p:sp>
        </mc:Fallback>
      </mc:AlternateContent>
      <p:sp>
        <p:nvSpPr>
          <p:cNvPr id="50" name="TextBox 10"/>
          <p:cNvSpPr txBox="1">
            <a:spLocks noChangeArrowheads="1"/>
          </p:cNvSpPr>
          <p:nvPr/>
        </p:nvSpPr>
        <p:spPr bwMode="auto">
          <a:xfrm>
            <a:off x="433683" y="5812680"/>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2</a:t>
            </a:r>
          </a:p>
        </p:txBody>
      </p:sp>
      <p:sp>
        <p:nvSpPr>
          <p:cNvPr id="51" name="TextBox 12"/>
          <p:cNvSpPr txBox="1">
            <a:spLocks noChangeArrowheads="1"/>
          </p:cNvSpPr>
          <p:nvPr/>
        </p:nvSpPr>
        <p:spPr bwMode="auto">
          <a:xfrm>
            <a:off x="423435" y="6329264"/>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4</a:t>
            </a:r>
          </a:p>
        </p:txBody>
      </p:sp>
      <mc:AlternateContent xmlns:mc="http://schemas.openxmlformats.org/markup-compatibility/2006" xmlns:a14="http://schemas.microsoft.com/office/drawing/2010/main">
        <mc:Choice Requires="a14">
          <p:sp>
            <p:nvSpPr>
              <p:cNvPr id="52" name="TextBox 51"/>
              <p:cNvSpPr txBox="1"/>
              <p:nvPr/>
            </p:nvSpPr>
            <p:spPr>
              <a:xfrm>
                <a:off x="3605048" y="5175292"/>
                <a:ext cx="306526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3605048" y="5175292"/>
                <a:ext cx="3065263" cy="298415"/>
              </a:xfrm>
              <a:prstGeom prst="rect">
                <a:avLst/>
              </a:prstGeom>
              <a:blipFill rotWithShape="0">
                <a:blip r:embed="rId9"/>
                <a:stretch>
                  <a:fillRect b="-22449"/>
                </a:stretch>
              </a:blipFill>
            </p:spPr>
            <p:txBody>
              <a:bodyPr/>
              <a:lstStyle/>
              <a:p>
                <a:r>
                  <a:rPr lang="en-US">
                    <a:noFill/>
                  </a:rPr>
                  <a:t> </a:t>
                </a:r>
              </a:p>
            </p:txBody>
          </p:sp>
        </mc:Fallback>
      </mc:AlternateContent>
      <p:grpSp>
        <p:nvGrpSpPr>
          <p:cNvPr id="53" name="Group 52"/>
          <p:cNvGrpSpPr/>
          <p:nvPr/>
        </p:nvGrpSpPr>
        <p:grpSpPr>
          <a:xfrm>
            <a:off x="4793767" y="4680255"/>
            <a:ext cx="830997" cy="610651"/>
            <a:chOff x="725213" y="1084668"/>
            <a:chExt cx="830997" cy="610651"/>
          </a:xfrm>
        </p:grpSpPr>
        <mc:AlternateContent xmlns:mc="http://schemas.openxmlformats.org/markup-compatibility/2006" xmlns:a14="http://schemas.microsoft.com/office/drawing/2010/main">
          <mc:Choice Requires="a14">
            <p:sp>
              <p:nvSpPr>
                <p:cNvPr id="54" name="TextBox 53"/>
                <p:cNvSpPr txBox="1"/>
                <p:nvPr/>
              </p:nvSpPr>
              <p:spPr>
                <a:xfrm>
                  <a:off x="725213" y="1084668"/>
                  <a:ext cx="830997" cy="39158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725213" y="1084668"/>
                  <a:ext cx="830997" cy="391582"/>
                </a:xfrm>
                <a:prstGeom prst="rect">
                  <a:avLst/>
                </a:prstGeom>
                <a:blipFill rotWithShape="0">
                  <a:blip r:embed="rId10"/>
                  <a:stretch>
                    <a:fillRect b="-7576"/>
                  </a:stretch>
                </a:blipFill>
                <a:ln>
                  <a:solidFill>
                    <a:schemeClr val="tx1"/>
                  </a:solidFill>
                </a:ln>
              </p:spPr>
              <p:txBody>
                <a:bodyPr/>
                <a:lstStyle/>
                <a:p>
                  <a:r>
                    <a:rPr lang="en-US">
                      <a:noFill/>
                    </a:rPr>
                    <a:t> </a:t>
                  </a:r>
                </a:p>
              </p:txBody>
            </p:sp>
          </mc:Fallback>
        </mc:AlternateContent>
        <p:cxnSp>
          <p:nvCxnSpPr>
            <p:cNvPr id="55" name="Straight Arrow Connector 54"/>
            <p:cNvCxnSpPr/>
            <p:nvPr/>
          </p:nvCxnSpPr>
          <p:spPr>
            <a:xfrm flipH="1">
              <a:off x="1039473" y="1476250"/>
              <a:ext cx="48508" cy="219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TextBox 56"/>
              <p:cNvSpPr txBox="1"/>
              <p:nvPr/>
            </p:nvSpPr>
            <p:spPr>
              <a:xfrm>
                <a:off x="5771230" y="5720780"/>
                <a:ext cx="376834" cy="36933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5771230" y="5720780"/>
                <a:ext cx="376834" cy="369332"/>
              </a:xfrm>
              <a:prstGeom prst="rect">
                <a:avLst/>
              </a:prstGeom>
              <a:blipFill rotWithShape="0">
                <a:blip r:embed="rId11"/>
                <a:stretch>
                  <a:fillRect b="-3175"/>
                </a:stretch>
              </a:blipFill>
              <a:ln>
                <a:solidFill>
                  <a:schemeClr val="tx1"/>
                </a:solidFill>
              </a:ln>
            </p:spPr>
            <p:txBody>
              <a:bodyPr/>
              <a:lstStyle/>
              <a:p>
                <a:r>
                  <a:rPr lang="en-US">
                    <a:noFill/>
                  </a:rPr>
                  <a:t> </a:t>
                </a:r>
              </a:p>
            </p:txBody>
          </p:sp>
        </mc:Fallback>
      </mc:AlternateContent>
      <p:cxnSp>
        <p:nvCxnSpPr>
          <p:cNvPr id="58" name="Straight Arrow Connector 57"/>
          <p:cNvCxnSpPr>
            <a:stCxn id="57" idx="0"/>
          </p:cNvCxnSpPr>
          <p:nvPr/>
        </p:nvCxnSpPr>
        <p:spPr>
          <a:xfrm flipV="1">
            <a:off x="5959647" y="5493756"/>
            <a:ext cx="120588" cy="227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950719" y="5274090"/>
            <a:ext cx="830997" cy="610651"/>
            <a:chOff x="725213" y="1084668"/>
            <a:chExt cx="830997" cy="610651"/>
          </a:xfrm>
        </p:grpSpPr>
        <mc:AlternateContent xmlns:mc="http://schemas.openxmlformats.org/markup-compatibility/2006" xmlns:a14="http://schemas.microsoft.com/office/drawing/2010/main">
          <mc:Choice Requires="a14">
            <p:sp>
              <p:nvSpPr>
                <p:cNvPr id="60" name="TextBox 59"/>
                <p:cNvSpPr txBox="1"/>
                <p:nvPr/>
              </p:nvSpPr>
              <p:spPr>
                <a:xfrm>
                  <a:off x="725213" y="1084668"/>
                  <a:ext cx="830997" cy="39158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725213" y="1084668"/>
                  <a:ext cx="830997" cy="391582"/>
                </a:xfrm>
                <a:prstGeom prst="rect">
                  <a:avLst/>
                </a:prstGeom>
                <a:blipFill rotWithShape="0">
                  <a:blip r:embed="rId12"/>
                  <a:stretch>
                    <a:fillRect b="-9091"/>
                  </a:stretch>
                </a:blipFill>
                <a:ln>
                  <a:solidFill>
                    <a:schemeClr val="tx1"/>
                  </a:solidFill>
                </a:ln>
              </p:spPr>
              <p:txBody>
                <a:bodyPr/>
                <a:lstStyle/>
                <a:p>
                  <a:r>
                    <a:rPr lang="en-US">
                      <a:noFill/>
                    </a:rPr>
                    <a:t> </a:t>
                  </a:r>
                </a:p>
              </p:txBody>
            </p:sp>
          </mc:Fallback>
        </mc:AlternateContent>
        <p:cxnSp>
          <p:nvCxnSpPr>
            <p:cNvPr id="61" name="Straight Arrow Connector 60"/>
            <p:cNvCxnSpPr/>
            <p:nvPr/>
          </p:nvCxnSpPr>
          <p:spPr>
            <a:xfrm flipH="1">
              <a:off x="1039473" y="1476250"/>
              <a:ext cx="48508" cy="219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a:stCxn id="21" idx="1"/>
          </p:cNvCxnSpPr>
          <p:nvPr/>
        </p:nvCxnSpPr>
        <p:spPr>
          <a:xfrm flipH="1" flipV="1">
            <a:off x="3285534" y="6085490"/>
            <a:ext cx="466659" cy="247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p:cNvSpPr txBox="1"/>
              <p:nvPr/>
            </p:nvSpPr>
            <p:spPr>
              <a:xfrm>
                <a:off x="793532" y="6355604"/>
                <a:ext cx="20317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h𝑒</m:t>
                      </m:r>
                      <m:r>
                        <a:rPr lang="en-US" b="0" i="1" smtClean="0">
                          <a:latin typeface="Cambria Math" panose="02040503050406030204" pitchFamily="18" charset="0"/>
                        </a:rPr>
                        <m:t> </m:t>
                      </m:r>
                      <m:r>
                        <a:rPr lang="en-US" b="0" i="1" smtClean="0">
                          <a:latin typeface="Cambria Math" panose="02040503050406030204" pitchFamily="18" charset="0"/>
                        </a:rPr>
                        <m:t>𝑠𝑎𝑚𝑒</m:t>
                      </m:r>
                      <m:r>
                        <a:rPr lang="en-US" b="0" i="1" smtClean="0">
                          <a:latin typeface="Cambria Math" panose="02040503050406030204" pitchFamily="18" charset="0"/>
                        </a:rPr>
                        <m:t> </m:t>
                      </m:r>
                      <m:r>
                        <a:rPr lang="en-US" b="0" i="1" smtClean="0">
                          <a:latin typeface="Cambria Math" panose="02040503050406030204" pitchFamily="18" charset="0"/>
                        </a:rPr>
                        <m:t>𝑎𝑠</m:t>
                      </m:r>
                      <m:r>
                        <a:rPr lang="en-US" b="0" i="1" smtClean="0">
                          <a:latin typeface="Cambria Math" panose="02040503050406030204" pitchFamily="18" charset="0"/>
                        </a:rPr>
                        <m:t> </m:t>
                      </m:r>
                      <m:r>
                        <a:rPr lang="en-US" b="0" i="1" smtClean="0">
                          <a:latin typeface="Cambria Math" panose="02040503050406030204" pitchFamily="18" charset="0"/>
                        </a:rPr>
                        <m:t>𝑐𝑎𝑠𝑒</m:t>
                      </m:r>
                      <m:r>
                        <a:rPr lang="en-US" b="0" i="1" smtClean="0">
                          <a:latin typeface="Cambria Math" panose="02040503050406030204" pitchFamily="18" charset="0"/>
                        </a:rPr>
                        <m:t> 2</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793532" y="6355604"/>
                <a:ext cx="2031710" cy="276999"/>
              </a:xfrm>
              <a:prstGeom prst="rect">
                <a:avLst/>
              </a:prstGeom>
              <a:blipFill rotWithShape="0">
                <a:blip r:embed="rId13"/>
                <a:stretch>
                  <a:fillRect l="-1802" r="-2402" b="-11111"/>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00" y="203901"/>
            <a:ext cx="50974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85" y="971156"/>
            <a:ext cx="49053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6000"/>
            <a:ext cx="5562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90800"/>
            <a:ext cx="25638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733800"/>
            <a:ext cx="183356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724400"/>
            <a:ext cx="23717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ChangeArrowheads="1"/>
          </p:cNvSpPr>
          <p:nvPr/>
        </p:nvSpPr>
        <p:spPr bwMode="auto">
          <a:xfrm>
            <a:off x="381000" y="2514600"/>
            <a:ext cx="2819400" cy="3124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cxnSp>
        <p:nvCxnSpPr>
          <p:cNvPr id="3" name="Straight Arrow Connector 2"/>
          <p:cNvCxnSpPr/>
          <p:nvPr/>
        </p:nvCxnSpPr>
        <p:spPr>
          <a:xfrm>
            <a:off x="1267548" y="933319"/>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36157" y="972207"/>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11073" y="973258"/>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9625" y="744132"/>
            <a:ext cx="633507" cy="253916"/>
          </a:xfrm>
          <a:prstGeom prst="rect">
            <a:avLst/>
          </a:prstGeom>
          <a:noFill/>
        </p:spPr>
        <p:txBody>
          <a:bodyPr wrap="none" rtlCol="0">
            <a:spAutoFit/>
          </a:bodyPr>
          <a:lstStyle/>
          <a:p>
            <a:r>
              <a:rPr lang="en-US" sz="1050" dirty="0" smtClean="0"/>
              <a:t>Factors</a:t>
            </a:r>
            <a:endParaRPr lang="en-US" sz="1050" dirty="0"/>
          </a:p>
        </p:txBody>
      </p:sp>
      <p:sp>
        <p:nvSpPr>
          <p:cNvPr id="14" name="TextBox 13"/>
          <p:cNvSpPr txBox="1"/>
          <p:nvPr/>
        </p:nvSpPr>
        <p:spPr>
          <a:xfrm>
            <a:off x="1514541" y="751489"/>
            <a:ext cx="633507" cy="253916"/>
          </a:xfrm>
          <a:prstGeom prst="rect">
            <a:avLst/>
          </a:prstGeom>
          <a:noFill/>
        </p:spPr>
        <p:txBody>
          <a:bodyPr wrap="none" rtlCol="0">
            <a:spAutoFit/>
          </a:bodyPr>
          <a:lstStyle/>
          <a:p>
            <a:r>
              <a:rPr lang="en-US" sz="1050" dirty="0" smtClean="0"/>
              <a:t>Factors</a:t>
            </a:r>
            <a:endParaRPr lang="en-US" sz="1050" dirty="0"/>
          </a:p>
        </p:txBody>
      </p:sp>
      <p:sp>
        <p:nvSpPr>
          <p:cNvPr id="15" name="TextBox 14"/>
          <p:cNvSpPr txBox="1"/>
          <p:nvPr/>
        </p:nvSpPr>
        <p:spPr>
          <a:xfrm>
            <a:off x="2095763" y="752540"/>
            <a:ext cx="633507" cy="253916"/>
          </a:xfrm>
          <a:prstGeom prst="rect">
            <a:avLst/>
          </a:prstGeom>
          <a:noFill/>
        </p:spPr>
        <p:txBody>
          <a:bodyPr wrap="none" rtlCol="0">
            <a:spAutoFit/>
          </a:bodyPr>
          <a:lstStyle/>
          <a:p>
            <a:r>
              <a:rPr lang="en-US" sz="1050" dirty="0" smtClean="0"/>
              <a:t>Factors</a:t>
            </a:r>
            <a:endParaRPr lang="en-US" sz="105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86034" y="641656"/>
            <a:ext cx="518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2- GENERAL BEARING CAPACITY EQUATION</a:t>
            </a: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14092" r="4510" b="5000"/>
          <a:stretch/>
        </p:blipFill>
        <p:spPr bwMode="auto">
          <a:xfrm>
            <a:off x="4471101" y="1343222"/>
            <a:ext cx="4565693" cy="244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706" r="3741"/>
          <a:stretch/>
        </p:blipFill>
        <p:spPr bwMode="auto">
          <a:xfrm>
            <a:off x="195493" y="2070538"/>
            <a:ext cx="464767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87" y="3085312"/>
            <a:ext cx="47132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96391" y="1008993"/>
            <a:ext cx="4918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917575"/>
            <a:ext cx="697865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752600"/>
            <a:ext cx="4286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5360988"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9624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32" y="710565"/>
            <a:ext cx="52895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425450" y="1993900"/>
            <a:ext cx="8153400" cy="1169551"/>
          </a:xfrm>
          <a:prstGeom prst="rect">
            <a:avLst/>
          </a:prstGeom>
          <a:noFill/>
        </p:spPr>
        <p:txBody>
          <a:bodyPr wrap="square" rtlCol="0">
            <a:spAutoFit/>
          </a:bodyPr>
          <a:lstStyle/>
          <a:p>
            <a:r>
              <a:rPr lang="en-US" sz="1400" dirty="0" smtClean="0"/>
              <a:t>1- The following bearing capacity equation was used by both Terzaghi and Meyerhof.  Describe the three terms in the equation. </a:t>
            </a:r>
          </a:p>
          <a:p>
            <a:endParaRPr lang="en-US" sz="1400" dirty="0"/>
          </a:p>
          <a:p>
            <a:endParaRPr lang="en-US" sz="1400" dirty="0"/>
          </a:p>
          <a:p>
            <a:r>
              <a:rPr lang="en-US" sz="1400" dirty="0" smtClean="0"/>
              <a:t>q</a:t>
            </a:r>
            <a:r>
              <a:rPr lang="en-US" sz="1400" baseline="-25000" dirty="0" smtClean="0"/>
              <a:t>ult</a:t>
            </a:r>
            <a:r>
              <a:rPr lang="en-US" sz="1400" dirty="0" smtClean="0"/>
              <a:t>   =   cN</a:t>
            </a:r>
            <a:r>
              <a:rPr lang="en-US" sz="1400" baseline="-25000" dirty="0" smtClean="0"/>
              <a:t>c</a:t>
            </a:r>
            <a:r>
              <a:rPr lang="en-US" sz="1400" dirty="0" smtClean="0"/>
              <a:t>   +   qN</a:t>
            </a:r>
            <a:r>
              <a:rPr lang="en-US" sz="1400" baseline="-25000" dirty="0" smtClean="0"/>
              <a:t>q</a:t>
            </a:r>
            <a:r>
              <a:rPr lang="en-US" sz="1400" dirty="0" smtClean="0"/>
              <a:t>   +   0.5 </a:t>
            </a:r>
            <a:r>
              <a:rPr lang="en-US" sz="1400" dirty="0" smtClean="0">
                <a:latin typeface="Symbol" panose="05050102010706020507" pitchFamily="18" charset="2"/>
              </a:rPr>
              <a:t>gB</a:t>
            </a:r>
            <a:r>
              <a:rPr lang="en-US" sz="1400" dirty="0" smtClean="0"/>
              <a:t>N</a:t>
            </a:r>
            <a:r>
              <a:rPr lang="en-US" sz="1400" dirty="0" smtClean="0">
                <a:latin typeface="Symbol" panose="05050102010706020507" pitchFamily="18" charset="2"/>
              </a:rPr>
              <a:t>g</a:t>
            </a:r>
            <a:endParaRPr lang="en-US" sz="1400" dirty="0">
              <a:latin typeface="Symbol" panose="05050102010706020507" pitchFamily="18" charset="2"/>
            </a:endParaRPr>
          </a:p>
        </p:txBody>
      </p:sp>
      <p:sp>
        <p:nvSpPr>
          <p:cNvPr id="2" name="Rectangle 1"/>
          <p:cNvSpPr/>
          <p:nvPr/>
        </p:nvSpPr>
        <p:spPr>
          <a:xfrm>
            <a:off x="1092200" y="2832100"/>
            <a:ext cx="381000" cy="381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74825" y="2835275"/>
            <a:ext cx="381000" cy="381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495550" y="2819400"/>
            <a:ext cx="755650" cy="38100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77025" y="238125"/>
            <a:ext cx="2146742" cy="369332"/>
          </a:xfrm>
          <a:prstGeom prst="rect">
            <a:avLst/>
          </a:prstGeom>
          <a:noFill/>
        </p:spPr>
        <p:txBody>
          <a:bodyPr wrap="none" rtlCol="0">
            <a:spAutoFit/>
          </a:bodyPr>
          <a:lstStyle/>
          <a:p>
            <a:r>
              <a:rPr lang="en-US" dirty="0" smtClean="0"/>
              <a:t>ID:_____________</a:t>
            </a:r>
            <a:endParaRPr lang="en-US" dirty="0"/>
          </a:p>
        </p:txBody>
      </p:sp>
      <p:sp>
        <p:nvSpPr>
          <p:cNvPr id="42" name="TextBox 41"/>
          <p:cNvSpPr txBox="1"/>
          <p:nvPr/>
        </p:nvSpPr>
        <p:spPr>
          <a:xfrm>
            <a:off x="158750" y="238125"/>
            <a:ext cx="2531462" cy="369332"/>
          </a:xfrm>
          <a:prstGeom prst="rect">
            <a:avLst/>
          </a:prstGeom>
          <a:noFill/>
        </p:spPr>
        <p:txBody>
          <a:bodyPr wrap="none" rtlCol="0">
            <a:spAutoFit/>
          </a:bodyPr>
          <a:lstStyle/>
          <a:p>
            <a:r>
              <a:rPr lang="en-US" dirty="0" smtClean="0"/>
              <a:t>Name:_____________</a:t>
            </a:r>
            <a:endParaRPr lang="en-US" dirty="0"/>
          </a:p>
        </p:txBody>
      </p:sp>
      <p:sp>
        <p:nvSpPr>
          <p:cNvPr id="7" name="TextBox 6"/>
          <p:cNvSpPr txBox="1"/>
          <p:nvPr/>
        </p:nvSpPr>
        <p:spPr>
          <a:xfrm>
            <a:off x="2530601" y="527050"/>
            <a:ext cx="4254691" cy="1231106"/>
          </a:xfrm>
          <a:prstGeom prst="rect">
            <a:avLst/>
          </a:prstGeom>
          <a:noFill/>
        </p:spPr>
        <p:txBody>
          <a:bodyPr wrap="none" rtlCol="0">
            <a:spAutoFit/>
          </a:bodyPr>
          <a:lstStyle/>
          <a:p>
            <a:pPr algn="ctr"/>
            <a:r>
              <a:rPr lang="en-US" dirty="0" smtClean="0"/>
              <a:t>FAMU-FSU College of Engineering</a:t>
            </a:r>
          </a:p>
          <a:p>
            <a:pPr algn="ctr"/>
            <a:r>
              <a:rPr lang="en-US" sz="1400" dirty="0" smtClean="0"/>
              <a:t>Department of Civil and Environmental Engineering</a:t>
            </a:r>
          </a:p>
          <a:p>
            <a:pPr algn="ctr"/>
            <a:r>
              <a:rPr lang="en-US" sz="1400" dirty="0" smtClean="0"/>
              <a:t>Geotechnical Design CEG 4801</a:t>
            </a:r>
          </a:p>
          <a:p>
            <a:pPr algn="ctr"/>
            <a:r>
              <a:rPr lang="en-US" sz="1400" dirty="0" smtClean="0"/>
              <a:t>Spring 2019</a:t>
            </a:r>
          </a:p>
          <a:p>
            <a:pPr algn="ctr"/>
            <a:r>
              <a:rPr lang="en-US" sz="1400" dirty="0" smtClean="0"/>
              <a:t>Quiz 7</a:t>
            </a:r>
            <a:endParaRPr lang="en-US" dirty="0"/>
          </a:p>
        </p:txBody>
      </p:sp>
      <p:sp>
        <p:nvSpPr>
          <p:cNvPr id="9" name="Rectangle 8"/>
          <p:cNvSpPr/>
          <p:nvPr/>
        </p:nvSpPr>
        <p:spPr>
          <a:xfrm>
            <a:off x="415925" y="3656310"/>
            <a:ext cx="8013700" cy="523220"/>
          </a:xfrm>
          <a:prstGeom prst="rect">
            <a:avLst/>
          </a:prstGeom>
        </p:spPr>
        <p:txBody>
          <a:bodyPr wrap="square">
            <a:spAutoFit/>
          </a:bodyPr>
          <a:lstStyle/>
          <a:p>
            <a:r>
              <a:rPr lang="en-US" sz="1400" dirty="0" smtClean="0"/>
              <a:t>2- </a:t>
            </a:r>
            <a:r>
              <a:rPr lang="en-US" sz="1400" dirty="0"/>
              <a:t>The </a:t>
            </a:r>
            <a:r>
              <a:rPr lang="en-US" sz="1400" dirty="0" smtClean="0"/>
              <a:t>above equation for bearing capacity of foundation was first developed Terzaghi. Later on,  Meyerhof and others improved the equation by adding what factors </a:t>
            </a:r>
            <a:endParaRPr lang="en-US" sz="1400" dirty="0"/>
          </a:p>
        </p:txBody>
      </p:sp>
      <p:sp>
        <p:nvSpPr>
          <p:cNvPr id="13" name="Rectangle 12"/>
          <p:cNvSpPr/>
          <p:nvPr/>
        </p:nvSpPr>
        <p:spPr>
          <a:xfrm>
            <a:off x="570281" y="4219059"/>
            <a:ext cx="5141151" cy="369332"/>
          </a:xfrm>
          <a:prstGeom prst="rect">
            <a:avLst/>
          </a:prstGeom>
        </p:spPr>
        <p:txBody>
          <a:bodyPr wrap="none">
            <a:spAutoFit/>
          </a:bodyPr>
          <a:lstStyle/>
          <a:p>
            <a:r>
              <a:rPr lang="en-US" dirty="0"/>
              <a:t>q</a:t>
            </a:r>
            <a:r>
              <a:rPr lang="en-US" baseline="-25000" dirty="0"/>
              <a:t>ult</a:t>
            </a:r>
            <a:r>
              <a:rPr lang="en-US" dirty="0"/>
              <a:t>   = </a:t>
            </a:r>
            <a:r>
              <a:rPr lang="en-US" dirty="0" smtClean="0"/>
              <a:t>cN</a:t>
            </a:r>
            <a:r>
              <a:rPr lang="en-US" baseline="-25000" dirty="0" smtClean="0"/>
              <a:t>c</a:t>
            </a:r>
            <a:r>
              <a:rPr lang="en-US" dirty="0" smtClean="0"/>
              <a:t>                   + qN</a:t>
            </a:r>
            <a:r>
              <a:rPr lang="en-US" baseline="-25000" dirty="0" smtClean="0"/>
              <a:t>q</a:t>
            </a:r>
            <a:r>
              <a:rPr lang="en-US" dirty="0" smtClean="0"/>
              <a:t>                </a:t>
            </a:r>
            <a:r>
              <a:rPr lang="en-US" dirty="0"/>
              <a:t>+ </a:t>
            </a:r>
            <a:r>
              <a:rPr lang="en-US" dirty="0" smtClean="0"/>
              <a:t>0.5 </a:t>
            </a:r>
            <a:r>
              <a:rPr lang="en-US" dirty="0">
                <a:latin typeface="Symbol" panose="05050102010706020507" pitchFamily="18" charset="2"/>
              </a:rPr>
              <a:t>gB</a:t>
            </a:r>
            <a:r>
              <a:rPr lang="en-US" dirty="0"/>
              <a:t>N</a:t>
            </a:r>
            <a:r>
              <a:rPr lang="en-US" dirty="0">
                <a:latin typeface="Symbol" panose="05050102010706020507" pitchFamily="18" charset="2"/>
              </a:rPr>
              <a:t>g</a:t>
            </a:r>
          </a:p>
        </p:txBody>
      </p:sp>
      <p:sp>
        <p:nvSpPr>
          <p:cNvPr id="16" name="TextBox 15"/>
          <p:cNvSpPr txBox="1"/>
          <p:nvPr/>
        </p:nvSpPr>
        <p:spPr>
          <a:xfrm>
            <a:off x="1692275" y="4210050"/>
            <a:ext cx="465192"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cs</a:t>
            </a:r>
            <a:endParaRPr lang="en-US" baseline="-25000" dirty="0">
              <a:latin typeface="+mj-lt"/>
            </a:endParaRPr>
          </a:p>
        </p:txBody>
      </p:sp>
      <p:sp>
        <p:nvSpPr>
          <p:cNvPr id="46" name="TextBox 45"/>
          <p:cNvSpPr txBox="1"/>
          <p:nvPr/>
        </p:nvSpPr>
        <p:spPr>
          <a:xfrm>
            <a:off x="2018468" y="4210050"/>
            <a:ext cx="473206"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cd</a:t>
            </a:r>
            <a:endParaRPr lang="en-US" baseline="-25000" dirty="0">
              <a:latin typeface="+mj-lt"/>
            </a:endParaRPr>
          </a:p>
        </p:txBody>
      </p:sp>
      <p:sp>
        <p:nvSpPr>
          <p:cNvPr id="52" name="TextBox 51"/>
          <p:cNvSpPr txBox="1"/>
          <p:nvPr/>
        </p:nvSpPr>
        <p:spPr>
          <a:xfrm>
            <a:off x="2352675" y="4210050"/>
            <a:ext cx="421910"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ci</a:t>
            </a:r>
            <a:endParaRPr lang="en-US" baseline="-25000" dirty="0">
              <a:latin typeface="+mj-lt"/>
            </a:endParaRPr>
          </a:p>
        </p:txBody>
      </p:sp>
      <p:sp>
        <p:nvSpPr>
          <p:cNvPr id="54" name="TextBox 53"/>
          <p:cNvSpPr txBox="1"/>
          <p:nvPr/>
        </p:nvSpPr>
        <p:spPr>
          <a:xfrm>
            <a:off x="3489325" y="4203700"/>
            <a:ext cx="473206"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qs</a:t>
            </a:r>
            <a:endParaRPr lang="en-US" baseline="-25000" dirty="0">
              <a:latin typeface="+mj-lt"/>
            </a:endParaRPr>
          </a:p>
        </p:txBody>
      </p:sp>
      <p:sp>
        <p:nvSpPr>
          <p:cNvPr id="55" name="TextBox 54"/>
          <p:cNvSpPr txBox="1"/>
          <p:nvPr/>
        </p:nvSpPr>
        <p:spPr>
          <a:xfrm>
            <a:off x="3815518" y="4203700"/>
            <a:ext cx="481222"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qd</a:t>
            </a:r>
            <a:endParaRPr lang="en-US" baseline="-25000" dirty="0">
              <a:latin typeface="+mj-lt"/>
            </a:endParaRPr>
          </a:p>
        </p:txBody>
      </p:sp>
      <p:sp>
        <p:nvSpPr>
          <p:cNvPr id="61" name="TextBox 60"/>
          <p:cNvSpPr txBox="1"/>
          <p:nvPr/>
        </p:nvSpPr>
        <p:spPr>
          <a:xfrm>
            <a:off x="4149725" y="4203700"/>
            <a:ext cx="429926"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qi</a:t>
            </a:r>
            <a:endParaRPr lang="en-US" baseline="-25000" dirty="0">
              <a:latin typeface="+mj-lt"/>
            </a:endParaRPr>
          </a:p>
        </p:txBody>
      </p:sp>
      <p:sp>
        <p:nvSpPr>
          <p:cNvPr id="62" name="TextBox 61"/>
          <p:cNvSpPr txBox="1"/>
          <p:nvPr/>
        </p:nvSpPr>
        <p:spPr>
          <a:xfrm>
            <a:off x="5556250" y="4194175"/>
            <a:ext cx="450764"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Symbol" panose="05050102010706020507" pitchFamily="18" charset="2"/>
              </a:rPr>
              <a:t>g</a:t>
            </a:r>
            <a:r>
              <a:rPr lang="en-US" baseline="-25000" dirty="0" smtClean="0">
                <a:latin typeface="+mj-lt"/>
              </a:rPr>
              <a:t>s</a:t>
            </a:r>
            <a:endParaRPr lang="en-US" baseline="-25000" dirty="0">
              <a:latin typeface="+mj-lt"/>
            </a:endParaRPr>
          </a:p>
        </p:txBody>
      </p:sp>
      <p:sp>
        <p:nvSpPr>
          <p:cNvPr id="63" name="TextBox 62"/>
          <p:cNvSpPr txBox="1"/>
          <p:nvPr/>
        </p:nvSpPr>
        <p:spPr>
          <a:xfrm>
            <a:off x="5882443" y="4194175"/>
            <a:ext cx="458780"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Symbol" panose="05050102010706020507" pitchFamily="18" charset="2"/>
              </a:rPr>
              <a:t>g</a:t>
            </a:r>
            <a:r>
              <a:rPr lang="en-US" baseline="-25000" dirty="0" smtClean="0">
                <a:latin typeface="+mj-lt"/>
              </a:rPr>
              <a:t>d</a:t>
            </a:r>
            <a:endParaRPr lang="en-US" baseline="-25000" dirty="0">
              <a:latin typeface="+mj-lt"/>
            </a:endParaRPr>
          </a:p>
        </p:txBody>
      </p:sp>
      <p:sp>
        <p:nvSpPr>
          <p:cNvPr id="64" name="TextBox 63"/>
          <p:cNvSpPr txBox="1"/>
          <p:nvPr/>
        </p:nvSpPr>
        <p:spPr>
          <a:xfrm>
            <a:off x="6216650" y="4194175"/>
            <a:ext cx="407484"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Symbol" panose="05050102010706020507" pitchFamily="18" charset="2"/>
              </a:rPr>
              <a:t>g</a:t>
            </a:r>
            <a:r>
              <a:rPr lang="en-US" baseline="-25000" dirty="0" smtClean="0">
                <a:latin typeface="+mj-lt"/>
              </a:rPr>
              <a:t>i</a:t>
            </a:r>
            <a:endParaRPr lang="en-US" baseline="-25000" dirty="0">
              <a:latin typeface="+mj-lt"/>
            </a:endParaRPr>
          </a:p>
        </p:txBody>
      </p:sp>
      <p:grpSp>
        <p:nvGrpSpPr>
          <p:cNvPr id="23" name="Group 22"/>
          <p:cNvGrpSpPr/>
          <p:nvPr/>
        </p:nvGrpSpPr>
        <p:grpSpPr>
          <a:xfrm>
            <a:off x="857250" y="4838700"/>
            <a:ext cx="1694017" cy="492125"/>
            <a:chOff x="1219200" y="5619750"/>
            <a:chExt cx="1694017" cy="492125"/>
          </a:xfrm>
        </p:grpSpPr>
        <p:sp>
          <p:nvSpPr>
            <p:cNvPr id="65" name="TextBox 64"/>
            <p:cNvSpPr txBox="1"/>
            <p:nvPr/>
          </p:nvSpPr>
          <p:spPr>
            <a:xfrm>
              <a:off x="1247775" y="5622925"/>
              <a:ext cx="465192"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cs</a:t>
              </a:r>
              <a:endParaRPr lang="en-US" baseline="-25000" dirty="0">
                <a:latin typeface="+mj-lt"/>
              </a:endParaRPr>
            </a:p>
          </p:txBody>
        </p:sp>
        <p:sp>
          <p:nvSpPr>
            <p:cNvPr id="66" name="TextBox 65"/>
            <p:cNvSpPr txBox="1"/>
            <p:nvPr/>
          </p:nvSpPr>
          <p:spPr>
            <a:xfrm>
              <a:off x="1851107" y="5622925"/>
              <a:ext cx="473206"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qs</a:t>
              </a:r>
              <a:endParaRPr lang="en-US" baseline="-25000" dirty="0">
                <a:latin typeface="+mj-lt"/>
              </a:endParaRPr>
            </a:p>
          </p:txBody>
        </p:sp>
        <p:sp>
          <p:nvSpPr>
            <p:cNvPr id="67" name="TextBox 66"/>
            <p:cNvSpPr txBox="1"/>
            <p:nvPr/>
          </p:nvSpPr>
          <p:spPr>
            <a:xfrm>
              <a:off x="2462453" y="5622925"/>
              <a:ext cx="450764"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Symbol" panose="05050102010706020507" pitchFamily="18" charset="2"/>
                </a:rPr>
                <a:t>g</a:t>
              </a:r>
              <a:r>
                <a:rPr lang="en-US" baseline="-25000" dirty="0" smtClean="0">
                  <a:latin typeface="+mj-lt"/>
                </a:rPr>
                <a:t>s</a:t>
              </a:r>
              <a:endParaRPr lang="en-US" baseline="-25000" dirty="0">
                <a:latin typeface="+mj-lt"/>
              </a:endParaRPr>
            </a:p>
          </p:txBody>
        </p:sp>
        <p:sp>
          <p:nvSpPr>
            <p:cNvPr id="18" name="Rectangle 17"/>
            <p:cNvSpPr/>
            <p:nvPr/>
          </p:nvSpPr>
          <p:spPr>
            <a:xfrm>
              <a:off x="1219200" y="5619750"/>
              <a:ext cx="1670050" cy="492125"/>
            </a:xfrm>
            <a:prstGeom prst="rect">
              <a:avLst/>
            </a:prstGeom>
            <a:noFill/>
            <a:ln w="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838382" y="5419725"/>
            <a:ext cx="1689488" cy="492125"/>
            <a:chOff x="3051357" y="5651500"/>
            <a:chExt cx="1689488" cy="492125"/>
          </a:xfrm>
        </p:grpSpPr>
        <p:sp>
          <p:nvSpPr>
            <p:cNvPr id="68" name="TextBox 67"/>
            <p:cNvSpPr txBox="1"/>
            <p:nvPr/>
          </p:nvSpPr>
          <p:spPr>
            <a:xfrm>
              <a:off x="3051357" y="5692775"/>
              <a:ext cx="473206"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cd</a:t>
              </a:r>
              <a:endParaRPr lang="en-US" baseline="-25000" dirty="0">
                <a:latin typeface="+mj-lt"/>
              </a:endParaRPr>
            </a:p>
          </p:txBody>
        </p:sp>
        <p:sp>
          <p:nvSpPr>
            <p:cNvPr id="69" name="TextBox 68"/>
            <p:cNvSpPr txBox="1"/>
            <p:nvPr/>
          </p:nvSpPr>
          <p:spPr>
            <a:xfrm>
              <a:off x="3662703" y="5692775"/>
              <a:ext cx="481222"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qd</a:t>
              </a:r>
              <a:endParaRPr lang="en-US" baseline="-25000" dirty="0">
                <a:latin typeface="+mj-lt"/>
              </a:endParaRPr>
            </a:p>
          </p:txBody>
        </p:sp>
        <p:sp>
          <p:nvSpPr>
            <p:cNvPr id="70" name="TextBox 69"/>
            <p:cNvSpPr txBox="1"/>
            <p:nvPr/>
          </p:nvSpPr>
          <p:spPr>
            <a:xfrm>
              <a:off x="4282065" y="5692775"/>
              <a:ext cx="458780"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Symbol" panose="05050102010706020507" pitchFamily="18" charset="2"/>
                </a:rPr>
                <a:t>g</a:t>
              </a:r>
              <a:r>
                <a:rPr lang="en-US" baseline="-25000" dirty="0" smtClean="0">
                  <a:latin typeface="+mj-lt"/>
                </a:rPr>
                <a:t>d</a:t>
              </a:r>
              <a:endParaRPr lang="en-US" baseline="-25000" dirty="0">
                <a:latin typeface="+mj-lt"/>
              </a:endParaRPr>
            </a:p>
          </p:txBody>
        </p:sp>
        <p:sp>
          <p:nvSpPr>
            <p:cNvPr id="74" name="Rectangle 73"/>
            <p:cNvSpPr/>
            <p:nvPr/>
          </p:nvSpPr>
          <p:spPr>
            <a:xfrm>
              <a:off x="3070225" y="5651500"/>
              <a:ext cx="1670050" cy="492125"/>
            </a:xfrm>
            <a:prstGeom prst="rect">
              <a:avLst/>
            </a:prstGeom>
            <a:noFill/>
            <a:ln w="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57250" y="5988050"/>
            <a:ext cx="1670050" cy="492125"/>
            <a:chOff x="4835525" y="5670550"/>
            <a:chExt cx="1670050" cy="492125"/>
          </a:xfrm>
        </p:grpSpPr>
        <p:sp>
          <p:nvSpPr>
            <p:cNvPr id="71" name="TextBox 70"/>
            <p:cNvSpPr txBox="1"/>
            <p:nvPr/>
          </p:nvSpPr>
          <p:spPr>
            <a:xfrm>
              <a:off x="4878985" y="5692775"/>
              <a:ext cx="421910"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ci</a:t>
              </a:r>
              <a:endParaRPr lang="en-US" baseline="-25000" dirty="0">
                <a:latin typeface="+mj-lt"/>
              </a:endParaRPr>
            </a:p>
          </p:txBody>
        </p:sp>
        <p:sp>
          <p:nvSpPr>
            <p:cNvPr id="72" name="TextBox 71"/>
            <p:cNvSpPr txBox="1"/>
            <p:nvPr/>
          </p:nvSpPr>
          <p:spPr>
            <a:xfrm>
              <a:off x="5439035" y="5692775"/>
              <a:ext cx="429926"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mj-lt"/>
                </a:rPr>
                <a:t>qi</a:t>
              </a:r>
              <a:endParaRPr lang="en-US" baseline="-25000" dirty="0">
                <a:latin typeface="+mj-lt"/>
              </a:endParaRPr>
            </a:p>
          </p:txBody>
        </p:sp>
        <p:sp>
          <p:nvSpPr>
            <p:cNvPr id="73" name="TextBox 72"/>
            <p:cNvSpPr txBox="1"/>
            <p:nvPr/>
          </p:nvSpPr>
          <p:spPr>
            <a:xfrm>
              <a:off x="6007100" y="5692775"/>
              <a:ext cx="407484" cy="369332"/>
            </a:xfrm>
            <a:prstGeom prst="rect">
              <a:avLst/>
            </a:prstGeom>
            <a:noFill/>
          </p:spPr>
          <p:txBody>
            <a:bodyPr wrap="none" rtlCol="0">
              <a:spAutoFit/>
            </a:bodyPr>
            <a:lstStyle/>
            <a:p>
              <a:r>
                <a:rPr lang="en-US" dirty="0" smtClean="0">
                  <a:latin typeface="Symbol" panose="05050102010706020507" pitchFamily="18" charset="2"/>
                </a:rPr>
                <a:t>l</a:t>
              </a:r>
              <a:r>
                <a:rPr lang="en-US" baseline="-25000" dirty="0" smtClean="0">
                  <a:latin typeface="Symbol" panose="05050102010706020507" pitchFamily="18" charset="2"/>
                </a:rPr>
                <a:t>g</a:t>
              </a:r>
              <a:r>
                <a:rPr lang="en-US" baseline="-25000" dirty="0" smtClean="0">
                  <a:latin typeface="+mj-lt"/>
                </a:rPr>
                <a:t>i</a:t>
              </a:r>
              <a:endParaRPr lang="en-US" baseline="-25000" dirty="0">
                <a:latin typeface="+mj-lt"/>
              </a:endParaRPr>
            </a:p>
          </p:txBody>
        </p:sp>
        <p:sp>
          <p:nvSpPr>
            <p:cNvPr id="75" name="Rectangle 74"/>
            <p:cNvSpPr/>
            <p:nvPr/>
          </p:nvSpPr>
          <p:spPr>
            <a:xfrm>
              <a:off x="4835525" y="5670550"/>
              <a:ext cx="1670050" cy="492125"/>
            </a:xfrm>
            <a:prstGeom prst="rect">
              <a:avLst/>
            </a:prstGeom>
            <a:noFill/>
            <a:ln w="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2616200" y="4987925"/>
            <a:ext cx="1851789" cy="369332"/>
          </a:xfrm>
          <a:prstGeom prst="rect">
            <a:avLst/>
          </a:prstGeom>
          <a:noFill/>
        </p:spPr>
        <p:txBody>
          <a:bodyPr wrap="none" rtlCol="0">
            <a:spAutoFit/>
          </a:bodyPr>
          <a:lstStyle/>
          <a:p>
            <a:r>
              <a:rPr lang="en-US" dirty="0" smtClean="0"/>
              <a:t>_____________</a:t>
            </a:r>
            <a:endParaRPr lang="en-US" dirty="0"/>
          </a:p>
        </p:txBody>
      </p:sp>
      <p:sp>
        <p:nvSpPr>
          <p:cNvPr id="76" name="TextBox 75"/>
          <p:cNvSpPr txBox="1"/>
          <p:nvPr/>
        </p:nvSpPr>
        <p:spPr>
          <a:xfrm>
            <a:off x="2600325" y="5575300"/>
            <a:ext cx="1851789" cy="369332"/>
          </a:xfrm>
          <a:prstGeom prst="rect">
            <a:avLst/>
          </a:prstGeom>
          <a:noFill/>
        </p:spPr>
        <p:txBody>
          <a:bodyPr wrap="none" rtlCol="0">
            <a:spAutoFit/>
          </a:bodyPr>
          <a:lstStyle/>
          <a:p>
            <a:r>
              <a:rPr lang="en-US" dirty="0" smtClean="0"/>
              <a:t>_____________</a:t>
            </a:r>
            <a:endParaRPr lang="en-US" dirty="0"/>
          </a:p>
        </p:txBody>
      </p:sp>
      <p:sp>
        <p:nvSpPr>
          <p:cNvPr id="77" name="TextBox 76"/>
          <p:cNvSpPr txBox="1"/>
          <p:nvPr/>
        </p:nvSpPr>
        <p:spPr>
          <a:xfrm>
            <a:off x="2578100" y="6118225"/>
            <a:ext cx="1851789" cy="369332"/>
          </a:xfrm>
          <a:prstGeom prst="rect">
            <a:avLst/>
          </a:prstGeom>
          <a:noFill/>
        </p:spPr>
        <p:txBody>
          <a:bodyPr wrap="none" rtlCol="0">
            <a:spAutoFit/>
          </a:bodyPr>
          <a:lstStyle/>
          <a:p>
            <a:r>
              <a:rPr lang="en-US" dirty="0" smtClean="0"/>
              <a:t>_____________</a:t>
            </a:r>
            <a:endParaRPr lang="en-US" dirty="0"/>
          </a:p>
        </p:txBody>
      </p:sp>
      <p:sp>
        <p:nvSpPr>
          <p:cNvPr id="4" name="TextBox 3"/>
          <p:cNvSpPr txBox="1"/>
          <p:nvPr/>
        </p:nvSpPr>
        <p:spPr>
          <a:xfrm>
            <a:off x="421532" y="907915"/>
            <a:ext cx="1287532" cy="369332"/>
          </a:xfrm>
          <a:prstGeom prst="rect">
            <a:avLst/>
          </a:prstGeom>
          <a:solidFill>
            <a:schemeClr val="bg1">
              <a:lumMod val="75000"/>
            </a:schemeClr>
          </a:solidFill>
        </p:spPr>
        <p:txBody>
          <a:bodyPr wrap="none" rtlCol="0">
            <a:spAutoFit/>
          </a:bodyPr>
          <a:lstStyle/>
          <a:p>
            <a:r>
              <a:rPr lang="en-US" dirty="0" smtClean="0"/>
              <a:t>5 min Quiz</a:t>
            </a:r>
            <a:endParaRPr lang="en-US" dirty="0"/>
          </a:p>
        </p:txBody>
      </p:sp>
    </p:spTree>
    <p:extLst>
      <p:ext uri="{BB962C8B-B14F-4D97-AF65-F5344CB8AC3E}">
        <p14:creationId xmlns:p14="http://schemas.microsoft.com/office/powerpoint/2010/main" val="1135698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1219200" y="2438400"/>
            <a:ext cx="6784975" cy="2625031"/>
            <a:chOff x="1238250" y="1850843"/>
            <a:chExt cx="6784975" cy="2625031"/>
          </a:xfrm>
        </p:grpSpPr>
        <p:sp>
          <p:nvSpPr>
            <p:cNvPr id="4" name="Isosceles Triangle 3"/>
            <p:cNvSpPr/>
            <p:nvPr/>
          </p:nvSpPr>
          <p:spPr>
            <a:xfrm rot="10800000">
              <a:off x="4240495" y="3454305"/>
              <a:ext cx="728016" cy="598454"/>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37" name="Group 36"/>
            <p:cNvGrpSpPr/>
            <p:nvPr/>
          </p:nvGrpSpPr>
          <p:grpSpPr>
            <a:xfrm>
              <a:off x="4610265" y="1855399"/>
              <a:ext cx="3070689" cy="2620475"/>
              <a:chOff x="4531645" y="1205951"/>
              <a:chExt cx="3909848" cy="3336599"/>
            </a:xfrm>
          </p:grpSpPr>
          <p:sp>
            <p:nvSpPr>
              <p:cNvPr id="5" name="Isosceles Triangle 4"/>
              <p:cNvSpPr/>
              <p:nvPr/>
            </p:nvSpPr>
            <p:spPr>
              <a:xfrm rot="10800000">
                <a:off x="4991998" y="1205951"/>
                <a:ext cx="3449495" cy="2030599"/>
              </a:xfrm>
              <a:custGeom>
                <a:avLst/>
                <a:gdLst>
                  <a:gd name="connsiteX0" fmla="*/ 0 w 914400"/>
                  <a:gd name="connsiteY0" fmla="*/ 762000 h 762000"/>
                  <a:gd name="connsiteX1" fmla="*/ 457200 w 914400"/>
                  <a:gd name="connsiteY1" fmla="*/ 0 h 762000"/>
                  <a:gd name="connsiteX2" fmla="*/ 914400 w 914400"/>
                  <a:gd name="connsiteY2" fmla="*/ 762000 h 762000"/>
                  <a:gd name="connsiteX3" fmla="*/ 0 w 914400"/>
                  <a:gd name="connsiteY3" fmla="*/ 762000 h 762000"/>
                  <a:gd name="connsiteX0" fmla="*/ 0 w 3449495"/>
                  <a:gd name="connsiteY0" fmla="*/ 2792599 h 2792599"/>
                  <a:gd name="connsiteX1" fmla="*/ 2992295 w 3449495"/>
                  <a:gd name="connsiteY1" fmla="*/ 0 h 2792599"/>
                  <a:gd name="connsiteX2" fmla="*/ 3449495 w 3449495"/>
                  <a:gd name="connsiteY2" fmla="*/ 762000 h 2792599"/>
                  <a:gd name="connsiteX3" fmla="*/ 0 w 3449495"/>
                  <a:gd name="connsiteY3" fmla="*/ 2792599 h 2792599"/>
                  <a:gd name="connsiteX0" fmla="*/ 0 w 3449495"/>
                  <a:gd name="connsiteY0" fmla="*/ 2030599 h 2030599"/>
                  <a:gd name="connsiteX1" fmla="*/ 630621 w 3449495"/>
                  <a:gd name="connsiteY1" fmla="*/ 505548 h 2030599"/>
                  <a:gd name="connsiteX2" fmla="*/ 3449495 w 3449495"/>
                  <a:gd name="connsiteY2" fmla="*/ 0 h 2030599"/>
                  <a:gd name="connsiteX3" fmla="*/ 0 w 3449495"/>
                  <a:gd name="connsiteY3" fmla="*/ 2030599 h 2030599"/>
                </a:gdLst>
                <a:ahLst/>
                <a:cxnLst>
                  <a:cxn ang="0">
                    <a:pos x="connsiteX0" y="connsiteY0"/>
                  </a:cxn>
                  <a:cxn ang="0">
                    <a:pos x="connsiteX1" y="connsiteY1"/>
                  </a:cxn>
                  <a:cxn ang="0">
                    <a:pos x="connsiteX2" y="connsiteY2"/>
                  </a:cxn>
                  <a:cxn ang="0">
                    <a:pos x="connsiteX3" y="connsiteY3"/>
                  </a:cxn>
                </a:cxnLst>
                <a:rect l="l" t="t" r="r" b="b"/>
                <a:pathLst>
                  <a:path w="3449495" h="2030599">
                    <a:moveTo>
                      <a:pt x="0" y="2030599"/>
                    </a:moveTo>
                    <a:lnTo>
                      <a:pt x="630621" y="505548"/>
                    </a:lnTo>
                    <a:lnTo>
                      <a:pt x="3449495" y="0"/>
                    </a:lnTo>
                    <a:lnTo>
                      <a:pt x="0" y="2030599"/>
                    </a:lnTo>
                    <a:close/>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Freeform 5"/>
              <p:cNvSpPr/>
              <p:nvPr/>
            </p:nvSpPr>
            <p:spPr>
              <a:xfrm>
                <a:off x="4531645" y="2732054"/>
                <a:ext cx="3282380" cy="1810496"/>
              </a:xfrm>
              <a:custGeom>
                <a:avLst/>
                <a:gdLst>
                  <a:gd name="connsiteX0" fmla="*/ 0 w 3282380"/>
                  <a:gd name="connsiteY0" fmla="*/ 1277007 h 1780388"/>
                  <a:gd name="connsiteX1" fmla="*/ 1444121 w 3282380"/>
                  <a:gd name="connsiteY1" fmla="*/ 1712135 h 1780388"/>
                  <a:gd name="connsiteX2" fmla="*/ 3282380 w 3282380"/>
                  <a:gd name="connsiteY2" fmla="*/ 0 h 1780388"/>
                  <a:gd name="connsiteX0" fmla="*/ 0 w 3282380"/>
                  <a:gd name="connsiteY0" fmla="*/ 1277007 h 1771533"/>
                  <a:gd name="connsiteX1" fmla="*/ 1444121 w 3282380"/>
                  <a:gd name="connsiteY1" fmla="*/ 1712135 h 1771533"/>
                  <a:gd name="connsiteX2" fmla="*/ 3282380 w 3282380"/>
                  <a:gd name="connsiteY2" fmla="*/ 0 h 1771533"/>
                  <a:gd name="connsiteX0" fmla="*/ 0 w 3282380"/>
                  <a:gd name="connsiteY0" fmla="*/ 1277007 h 1768870"/>
                  <a:gd name="connsiteX1" fmla="*/ 1444121 w 3282380"/>
                  <a:gd name="connsiteY1" fmla="*/ 1712135 h 1768870"/>
                  <a:gd name="connsiteX2" fmla="*/ 3282380 w 3282380"/>
                  <a:gd name="connsiteY2" fmla="*/ 0 h 1768870"/>
                  <a:gd name="connsiteX0" fmla="*/ 0 w 3282380"/>
                  <a:gd name="connsiteY0" fmla="*/ 1277007 h 1780068"/>
                  <a:gd name="connsiteX1" fmla="*/ 1444121 w 3282380"/>
                  <a:gd name="connsiteY1" fmla="*/ 1712135 h 1780068"/>
                  <a:gd name="connsiteX2" fmla="*/ 3282380 w 3282380"/>
                  <a:gd name="connsiteY2" fmla="*/ 0 h 1780068"/>
                  <a:gd name="connsiteX0" fmla="*/ 0 w 3282380"/>
                  <a:gd name="connsiteY0" fmla="*/ 1277007 h 1780068"/>
                  <a:gd name="connsiteX1" fmla="*/ 1444121 w 3282380"/>
                  <a:gd name="connsiteY1" fmla="*/ 1712135 h 1780068"/>
                  <a:gd name="connsiteX2" fmla="*/ 3282380 w 3282380"/>
                  <a:gd name="connsiteY2" fmla="*/ 0 h 1780068"/>
                  <a:gd name="connsiteX0" fmla="*/ 0 w 3282380"/>
                  <a:gd name="connsiteY0" fmla="*/ 1277007 h 1809539"/>
                  <a:gd name="connsiteX1" fmla="*/ 1444121 w 3282380"/>
                  <a:gd name="connsiteY1" fmla="*/ 1712135 h 1809539"/>
                  <a:gd name="connsiteX2" fmla="*/ 3282380 w 3282380"/>
                  <a:gd name="connsiteY2" fmla="*/ 0 h 1809539"/>
                  <a:gd name="connsiteX0" fmla="*/ 0 w 3282380"/>
                  <a:gd name="connsiteY0" fmla="*/ 1277007 h 1809539"/>
                  <a:gd name="connsiteX1" fmla="*/ 1444121 w 3282380"/>
                  <a:gd name="connsiteY1" fmla="*/ 1712135 h 1809539"/>
                  <a:gd name="connsiteX2" fmla="*/ 3282380 w 3282380"/>
                  <a:gd name="connsiteY2" fmla="*/ 0 h 1809539"/>
                  <a:gd name="connsiteX0" fmla="*/ 0 w 3282380"/>
                  <a:gd name="connsiteY0" fmla="*/ 1277007 h 1826841"/>
                  <a:gd name="connsiteX1" fmla="*/ 1444121 w 3282380"/>
                  <a:gd name="connsiteY1" fmla="*/ 1712135 h 1826841"/>
                  <a:gd name="connsiteX2" fmla="*/ 3282380 w 3282380"/>
                  <a:gd name="connsiteY2" fmla="*/ 0 h 1826841"/>
                  <a:gd name="connsiteX0" fmla="*/ 0 w 3282380"/>
                  <a:gd name="connsiteY0" fmla="*/ 1277007 h 1810496"/>
                  <a:gd name="connsiteX1" fmla="*/ 1444121 w 3282380"/>
                  <a:gd name="connsiteY1" fmla="*/ 1712135 h 1810496"/>
                  <a:gd name="connsiteX2" fmla="*/ 3282380 w 3282380"/>
                  <a:gd name="connsiteY2" fmla="*/ 0 h 1810496"/>
                  <a:gd name="connsiteX0" fmla="*/ 0 w 3282380"/>
                  <a:gd name="connsiteY0" fmla="*/ 1277007 h 1810496"/>
                  <a:gd name="connsiteX1" fmla="*/ 1444121 w 3282380"/>
                  <a:gd name="connsiteY1" fmla="*/ 1712135 h 1810496"/>
                  <a:gd name="connsiteX2" fmla="*/ 3282380 w 3282380"/>
                  <a:gd name="connsiteY2" fmla="*/ 0 h 1810496"/>
                </a:gdLst>
                <a:ahLst/>
                <a:cxnLst>
                  <a:cxn ang="0">
                    <a:pos x="connsiteX0" y="connsiteY0"/>
                  </a:cxn>
                  <a:cxn ang="0">
                    <a:pos x="connsiteX1" y="connsiteY1"/>
                  </a:cxn>
                  <a:cxn ang="0">
                    <a:pos x="connsiteX2" y="connsiteY2"/>
                  </a:cxn>
                </a:cxnLst>
                <a:rect l="l" t="t" r="r" b="b"/>
                <a:pathLst>
                  <a:path w="3282380" h="1810496">
                    <a:moveTo>
                      <a:pt x="0" y="1277007"/>
                    </a:moveTo>
                    <a:cubicBezTo>
                      <a:pt x="322405" y="1695581"/>
                      <a:pt x="635350" y="1965960"/>
                      <a:pt x="1444121" y="1712135"/>
                    </a:cubicBezTo>
                    <a:cubicBezTo>
                      <a:pt x="2252892" y="1458310"/>
                      <a:pt x="2873264" y="831632"/>
                      <a:pt x="3282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cxnSp>
          <p:nvCxnSpPr>
            <p:cNvPr id="8" name="Straight Connector 7"/>
            <p:cNvCxnSpPr/>
            <p:nvPr/>
          </p:nvCxnSpPr>
          <p:spPr>
            <a:xfrm>
              <a:off x="1238250" y="1850843"/>
              <a:ext cx="2985702" cy="44179"/>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14046" y="1907404"/>
              <a:ext cx="24764" cy="1542774"/>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37970" y="1893371"/>
              <a:ext cx="24764" cy="1542774"/>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 idx="2"/>
            </p:cNvCxnSpPr>
            <p:nvPr/>
          </p:nvCxnSpPr>
          <p:spPr>
            <a:xfrm flipV="1">
              <a:off x="4244588" y="3450177"/>
              <a:ext cx="727226" cy="827"/>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946224" y="1867782"/>
              <a:ext cx="3059133" cy="18987"/>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21351" y="2390658"/>
              <a:ext cx="723293" cy="5148"/>
            </a:xfrm>
            <a:prstGeom prst="straightConnector1">
              <a:avLst/>
            </a:prstGeom>
            <a:ln>
              <a:solidFill>
                <a:schemeClr val="tx1"/>
              </a:solidFill>
              <a:headEnd type="triangl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27150" y="3444875"/>
              <a:ext cx="6696075" cy="16808"/>
            </a:xfrm>
            <a:prstGeom prst="line">
              <a:avLst/>
            </a:prstGeom>
            <a:ln w="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4"/>
            </p:cNvCxnSpPr>
            <p:nvPr/>
          </p:nvCxnSpPr>
          <p:spPr>
            <a:xfrm flipH="1" flipV="1">
              <a:off x="3848123" y="3445998"/>
              <a:ext cx="392372" cy="83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028302" y="1888729"/>
              <a:ext cx="5148" cy="155726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40141" y="2241367"/>
              <a:ext cx="225605" cy="217548"/>
            </a:xfrm>
            <a:prstGeom prst="rect">
              <a:avLst/>
            </a:prstGeom>
            <a:solidFill>
              <a:schemeClr val="bg1"/>
            </a:solidFill>
          </p:spPr>
          <p:txBody>
            <a:bodyPr wrap="none" rtlCol="0">
              <a:spAutoFit/>
            </a:bodyPr>
            <a:lstStyle/>
            <a:p>
              <a:r>
                <a:rPr lang="en-US" sz="1200" dirty="0" smtClean="0"/>
                <a:t>B</a:t>
              </a:r>
              <a:endParaRPr lang="en-US" sz="1200" dirty="0"/>
            </a:p>
          </p:txBody>
        </p:sp>
        <p:sp>
          <p:nvSpPr>
            <p:cNvPr id="26" name="TextBox 25"/>
            <p:cNvSpPr txBox="1"/>
            <p:nvPr/>
          </p:nvSpPr>
          <p:spPr>
            <a:xfrm>
              <a:off x="3872575" y="2489757"/>
              <a:ext cx="254561" cy="217548"/>
            </a:xfrm>
            <a:prstGeom prst="rect">
              <a:avLst/>
            </a:prstGeom>
            <a:solidFill>
              <a:schemeClr val="bg1"/>
            </a:solidFill>
          </p:spPr>
          <p:txBody>
            <a:bodyPr wrap="none" rtlCol="0">
              <a:spAutoFit/>
            </a:bodyPr>
            <a:lstStyle/>
            <a:p>
              <a:r>
                <a:rPr lang="en-US" sz="1200" dirty="0" err="1" smtClean="0"/>
                <a:t>D</a:t>
              </a:r>
              <a:r>
                <a:rPr lang="en-US" sz="1200" baseline="-25000" dirty="0" err="1" smtClean="0"/>
                <a:t>f</a:t>
              </a:r>
              <a:endParaRPr lang="en-US" sz="1200" baseline="-25000" dirty="0"/>
            </a:p>
          </p:txBody>
        </p:sp>
        <p:grpSp>
          <p:nvGrpSpPr>
            <p:cNvPr id="33" name="Group 32"/>
            <p:cNvGrpSpPr/>
            <p:nvPr/>
          </p:nvGrpSpPr>
          <p:grpSpPr>
            <a:xfrm>
              <a:off x="4295354" y="3169936"/>
              <a:ext cx="598454" cy="279922"/>
              <a:chOff x="3505200" y="381000"/>
              <a:chExt cx="465395" cy="356419"/>
            </a:xfrm>
          </p:grpSpPr>
          <p:cxnSp>
            <p:nvCxnSpPr>
              <p:cNvPr id="28" name="Straight Arrow Connector 27"/>
              <p:cNvCxnSpPr/>
              <p:nvPr/>
            </p:nvCxnSpPr>
            <p:spPr>
              <a:xfrm>
                <a:off x="3505200" y="381000"/>
                <a:ext cx="8195" cy="356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57600" y="381000"/>
                <a:ext cx="8195" cy="356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10000" y="381000"/>
                <a:ext cx="8195" cy="356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962400" y="381000"/>
                <a:ext cx="8195" cy="356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Isosceles Triangle 4"/>
            <p:cNvSpPr/>
            <p:nvPr/>
          </p:nvSpPr>
          <p:spPr>
            <a:xfrm rot="10800000" flipH="1">
              <a:off x="1676400" y="1870360"/>
              <a:ext cx="2560318" cy="1594778"/>
            </a:xfrm>
            <a:custGeom>
              <a:avLst/>
              <a:gdLst>
                <a:gd name="connsiteX0" fmla="*/ 0 w 914400"/>
                <a:gd name="connsiteY0" fmla="*/ 762000 h 762000"/>
                <a:gd name="connsiteX1" fmla="*/ 457200 w 914400"/>
                <a:gd name="connsiteY1" fmla="*/ 0 h 762000"/>
                <a:gd name="connsiteX2" fmla="*/ 914400 w 914400"/>
                <a:gd name="connsiteY2" fmla="*/ 762000 h 762000"/>
                <a:gd name="connsiteX3" fmla="*/ 0 w 914400"/>
                <a:gd name="connsiteY3" fmla="*/ 762000 h 762000"/>
                <a:gd name="connsiteX0" fmla="*/ 0 w 3449495"/>
                <a:gd name="connsiteY0" fmla="*/ 2792599 h 2792599"/>
                <a:gd name="connsiteX1" fmla="*/ 2992295 w 3449495"/>
                <a:gd name="connsiteY1" fmla="*/ 0 h 2792599"/>
                <a:gd name="connsiteX2" fmla="*/ 3449495 w 3449495"/>
                <a:gd name="connsiteY2" fmla="*/ 762000 h 2792599"/>
                <a:gd name="connsiteX3" fmla="*/ 0 w 3449495"/>
                <a:gd name="connsiteY3" fmla="*/ 2792599 h 2792599"/>
                <a:gd name="connsiteX0" fmla="*/ 0 w 3449495"/>
                <a:gd name="connsiteY0" fmla="*/ 2030599 h 2030599"/>
                <a:gd name="connsiteX1" fmla="*/ 630621 w 3449495"/>
                <a:gd name="connsiteY1" fmla="*/ 505548 h 2030599"/>
                <a:gd name="connsiteX2" fmla="*/ 3449495 w 3449495"/>
                <a:gd name="connsiteY2" fmla="*/ 0 h 2030599"/>
                <a:gd name="connsiteX3" fmla="*/ 0 w 3449495"/>
                <a:gd name="connsiteY3" fmla="*/ 2030599 h 2030599"/>
              </a:gdLst>
              <a:ahLst/>
              <a:cxnLst>
                <a:cxn ang="0">
                  <a:pos x="connsiteX0" y="connsiteY0"/>
                </a:cxn>
                <a:cxn ang="0">
                  <a:pos x="connsiteX1" y="connsiteY1"/>
                </a:cxn>
                <a:cxn ang="0">
                  <a:pos x="connsiteX2" y="connsiteY2"/>
                </a:cxn>
                <a:cxn ang="0">
                  <a:pos x="connsiteX3" y="connsiteY3"/>
                </a:cxn>
              </a:cxnLst>
              <a:rect l="l" t="t" r="r" b="b"/>
              <a:pathLst>
                <a:path w="3449495" h="2030599">
                  <a:moveTo>
                    <a:pt x="0" y="2030599"/>
                  </a:moveTo>
                  <a:lnTo>
                    <a:pt x="630621" y="505548"/>
                  </a:lnTo>
                  <a:lnTo>
                    <a:pt x="3449495" y="0"/>
                  </a:lnTo>
                  <a:lnTo>
                    <a:pt x="0" y="2030599"/>
                  </a:lnTo>
                  <a:close/>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Freeform 39"/>
            <p:cNvSpPr/>
            <p:nvPr/>
          </p:nvSpPr>
          <p:spPr>
            <a:xfrm flipH="1">
              <a:off x="2133600" y="3048000"/>
              <a:ext cx="2478482" cy="1403659"/>
            </a:xfrm>
            <a:custGeom>
              <a:avLst/>
              <a:gdLst>
                <a:gd name="connsiteX0" fmla="*/ 0 w 3282380"/>
                <a:gd name="connsiteY0" fmla="*/ 1277007 h 1780388"/>
                <a:gd name="connsiteX1" fmla="*/ 1444121 w 3282380"/>
                <a:gd name="connsiteY1" fmla="*/ 1712135 h 1780388"/>
                <a:gd name="connsiteX2" fmla="*/ 3282380 w 3282380"/>
                <a:gd name="connsiteY2" fmla="*/ 0 h 1780388"/>
                <a:gd name="connsiteX0" fmla="*/ 0 w 3282380"/>
                <a:gd name="connsiteY0" fmla="*/ 1277007 h 1771533"/>
                <a:gd name="connsiteX1" fmla="*/ 1444121 w 3282380"/>
                <a:gd name="connsiteY1" fmla="*/ 1712135 h 1771533"/>
                <a:gd name="connsiteX2" fmla="*/ 3282380 w 3282380"/>
                <a:gd name="connsiteY2" fmla="*/ 0 h 1771533"/>
                <a:gd name="connsiteX0" fmla="*/ 0 w 3282380"/>
                <a:gd name="connsiteY0" fmla="*/ 1277007 h 1768870"/>
                <a:gd name="connsiteX1" fmla="*/ 1444121 w 3282380"/>
                <a:gd name="connsiteY1" fmla="*/ 1712135 h 1768870"/>
                <a:gd name="connsiteX2" fmla="*/ 3282380 w 3282380"/>
                <a:gd name="connsiteY2" fmla="*/ 0 h 1768870"/>
                <a:gd name="connsiteX0" fmla="*/ 0 w 3282380"/>
                <a:gd name="connsiteY0" fmla="*/ 1277007 h 1780068"/>
                <a:gd name="connsiteX1" fmla="*/ 1444121 w 3282380"/>
                <a:gd name="connsiteY1" fmla="*/ 1712135 h 1780068"/>
                <a:gd name="connsiteX2" fmla="*/ 3282380 w 3282380"/>
                <a:gd name="connsiteY2" fmla="*/ 0 h 1780068"/>
                <a:gd name="connsiteX0" fmla="*/ 0 w 3282380"/>
                <a:gd name="connsiteY0" fmla="*/ 1277007 h 1780068"/>
                <a:gd name="connsiteX1" fmla="*/ 1444121 w 3282380"/>
                <a:gd name="connsiteY1" fmla="*/ 1712135 h 1780068"/>
                <a:gd name="connsiteX2" fmla="*/ 3282380 w 3282380"/>
                <a:gd name="connsiteY2" fmla="*/ 0 h 1780068"/>
                <a:gd name="connsiteX0" fmla="*/ 0 w 3282380"/>
                <a:gd name="connsiteY0" fmla="*/ 1277007 h 1809539"/>
                <a:gd name="connsiteX1" fmla="*/ 1444121 w 3282380"/>
                <a:gd name="connsiteY1" fmla="*/ 1712135 h 1809539"/>
                <a:gd name="connsiteX2" fmla="*/ 3282380 w 3282380"/>
                <a:gd name="connsiteY2" fmla="*/ 0 h 1809539"/>
                <a:gd name="connsiteX0" fmla="*/ 0 w 3282380"/>
                <a:gd name="connsiteY0" fmla="*/ 1277007 h 1809539"/>
                <a:gd name="connsiteX1" fmla="*/ 1444121 w 3282380"/>
                <a:gd name="connsiteY1" fmla="*/ 1712135 h 1809539"/>
                <a:gd name="connsiteX2" fmla="*/ 3282380 w 3282380"/>
                <a:gd name="connsiteY2" fmla="*/ 0 h 1809539"/>
                <a:gd name="connsiteX0" fmla="*/ 0 w 3282380"/>
                <a:gd name="connsiteY0" fmla="*/ 1277007 h 1826841"/>
                <a:gd name="connsiteX1" fmla="*/ 1444121 w 3282380"/>
                <a:gd name="connsiteY1" fmla="*/ 1712135 h 1826841"/>
                <a:gd name="connsiteX2" fmla="*/ 3282380 w 3282380"/>
                <a:gd name="connsiteY2" fmla="*/ 0 h 1826841"/>
                <a:gd name="connsiteX0" fmla="*/ 0 w 3282380"/>
                <a:gd name="connsiteY0" fmla="*/ 1277007 h 1810496"/>
                <a:gd name="connsiteX1" fmla="*/ 1444121 w 3282380"/>
                <a:gd name="connsiteY1" fmla="*/ 1712135 h 1810496"/>
                <a:gd name="connsiteX2" fmla="*/ 3282380 w 3282380"/>
                <a:gd name="connsiteY2" fmla="*/ 0 h 1810496"/>
                <a:gd name="connsiteX0" fmla="*/ 0 w 3282380"/>
                <a:gd name="connsiteY0" fmla="*/ 1277007 h 1810496"/>
                <a:gd name="connsiteX1" fmla="*/ 1444121 w 3282380"/>
                <a:gd name="connsiteY1" fmla="*/ 1712135 h 1810496"/>
                <a:gd name="connsiteX2" fmla="*/ 3282380 w 3282380"/>
                <a:gd name="connsiteY2" fmla="*/ 0 h 1810496"/>
                <a:gd name="connsiteX0" fmla="*/ 0 w 3340143"/>
                <a:gd name="connsiteY0" fmla="*/ 1248432 h 1786355"/>
                <a:gd name="connsiteX1" fmla="*/ 1501884 w 3340143"/>
                <a:gd name="connsiteY1" fmla="*/ 1712135 h 1786355"/>
                <a:gd name="connsiteX2" fmla="*/ 3340143 w 3340143"/>
                <a:gd name="connsiteY2" fmla="*/ 0 h 1786355"/>
                <a:gd name="connsiteX0" fmla="*/ 0 w 3588370"/>
                <a:gd name="connsiteY0" fmla="*/ 1252475 h 1787251"/>
                <a:gd name="connsiteX1" fmla="*/ 1750111 w 3588370"/>
                <a:gd name="connsiteY1" fmla="*/ 1712135 h 1787251"/>
                <a:gd name="connsiteX2" fmla="*/ 3588370 w 3588370"/>
                <a:gd name="connsiteY2" fmla="*/ 0 h 1787251"/>
              </a:gdLst>
              <a:ahLst/>
              <a:cxnLst>
                <a:cxn ang="0">
                  <a:pos x="connsiteX0" y="connsiteY0"/>
                </a:cxn>
                <a:cxn ang="0">
                  <a:pos x="connsiteX1" y="connsiteY1"/>
                </a:cxn>
                <a:cxn ang="0">
                  <a:pos x="connsiteX2" y="connsiteY2"/>
                </a:cxn>
              </a:cxnLst>
              <a:rect l="l" t="t" r="r" b="b"/>
              <a:pathLst>
                <a:path w="3588370" h="1787251">
                  <a:moveTo>
                    <a:pt x="0" y="1252475"/>
                  </a:moveTo>
                  <a:cubicBezTo>
                    <a:pt x="322405" y="1671049"/>
                    <a:pt x="1152049" y="1920881"/>
                    <a:pt x="1750111" y="1712135"/>
                  </a:cubicBezTo>
                  <a:cubicBezTo>
                    <a:pt x="2348173" y="1503389"/>
                    <a:pt x="3179254" y="831632"/>
                    <a:pt x="358837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48" name="Group 47"/>
            <p:cNvGrpSpPr/>
            <p:nvPr/>
          </p:nvGrpSpPr>
          <p:grpSpPr>
            <a:xfrm>
              <a:off x="1416049" y="3454400"/>
              <a:ext cx="3181351" cy="882650"/>
              <a:chOff x="1416049" y="3454400"/>
              <a:chExt cx="3181351" cy="882650"/>
            </a:xfrm>
          </p:grpSpPr>
          <p:sp>
            <p:nvSpPr>
              <p:cNvPr id="45" name="Isosceles Triangle 44"/>
              <p:cNvSpPr/>
              <p:nvPr/>
            </p:nvSpPr>
            <p:spPr>
              <a:xfrm flipV="1">
                <a:off x="1416049" y="3454400"/>
                <a:ext cx="2797175" cy="882650"/>
              </a:xfrm>
              <a:custGeom>
                <a:avLst/>
                <a:gdLst>
                  <a:gd name="connsiteX0" fmla="*/ 0 w 2387600"/>
                  <a:gd name="connsiteY0" fmla="*/ 469900 h 469900"/>
                  <a:gd name="connsiteX1" fmla="*/ 1193800 w 2387600"/>
                  <a:gd name="connsiteY1" fmla="*/ 0 h 469900"/>
                  <a:gd name="connsiteX2" fmla="*/ 2387600 w 2387600"/>
                  <a:gd name="connsiteY2" fmla="*/ 469900 h 469900"/>
                  <a:gd name="connsiteX3" fmla="*/ 0 w 2387600"/>
                  <a:gd name="connsiteY3" fmla="*/ 469900 h 469900"/>
                  <a:gd name="connsiteX0" fmla="*/ 0 w 2797175"/>
                  <a:gd name="connsiteY0" fmla="*/ 476250 h 476250"/>
                  <a:gd name="connsiteX1" fmla="*/ 1603375 w 2797175"/>
                  <a:gd name="connsiteY1" fmla="*/ 0 h 476250"/>
                  <a:gd name="connsiteX2" fmla="*/ 2797175 w 2797175"/>
                  <a:gd name="connsiteY2" fmla="*/ 469900 h 476250"/>
                  <a:gd name="connsiteX3" fmla="*/ 0 w 2797175"/>
                  <a:gd name="connsiteY3" fmla="*/ 476250 h 476250"/>
                  <a:gd name="connsiteX0" fmla="*/ 0 w 2797175"/>
                  <a:gd name="connsiteY0" fmla="*/ 882650 h 882650"/>
                  <a:gd name="connsiteX1" fmla="*/ 2514600 w 2797175"/>
                  <a:gd name="connsiteY1" fmla="*/ 0 h 882650"/>
                  <a:gd name="connsiteX2" fmla="*/ 2797175 w 2797175"/>
                  <a:gd name="connsiteY2" fmla="*/ 876300 h 882650"/>
                  <a:gd name="connsiteX3" fmla="*/ 0 w 2797175"/>
                  <a:gd name="connsiteY3" fmla="*/ 882650 h 882650"/>
                </a:gdLst>
                <a:ahLst/>
                <a:cxnLst>
                  <a:cxn ang="0">
                    <a:pos x="connsiteX0" y="connsiteY0"/>
                  </a:cxn>
                  <a:cxn ang="0">
                    <a:pos x="connsiteX1" y="connsiteY1"/>
                  </a:cxn>
                  <a:cxn ang="0">
                    <a:pos x="connsiteX2" y="connsiteY2"/>
                  </a:cxn>
                  <a:cxn ang="0">
                    <a:pos x="connsiteX3" y="connsiteY3"/>
                  </a:cxn>
                </a:cxnLst>
                <a:rect l="l" t="t" r="r" b="b"/>
                <a:pathLst>
                  <a:path w="2797175" h="882650">
                    <a:moveTo>
                      <a:pt x="0" y="882650"/>
                    </a:moveTo>
                    <a:lnTo>
                      <a:pt x="2514600" y="0"/>
                    </a:lnTo>
                    <a:lnTo>
                      <a:pt x="2797175" y="876300"/>
                    </a:lnTo>
                    <a:lnTo>
                      <a:pt x="0" y="882650"/>
                    </a:lnTo>
                    <a:close/>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3930650" y="4048125"/>
                <a:ext cx="666750" cy="288925"/>
              </a:xfrm>
              <a:custGeom>
                <a:avLst/>
                <a:gdLst>
                  <a:gd name="connsiteX0" fmla="*/ 0 w 666750"/>
                  <a:gd name="connsiteY0" fmla="*/ 288925 h 288925"/>
                  <a:gd name="connsiteX1" fmla="*/ 374650 w 666750"/>
                  <a:gd name="connsiteY1" fmla="*/ 200025 h 288925"/>
                  <a:gd name="connsiteX2" fmla="*/ 666750 w 666750"/>
                  <a:gd name="connsiteY2" fmla="*/ 0 h 288925"/>
                </a:gdLst>
                <a:ahLst/>
                <a:cxnLst>
                  <a:cxn ang="0">
                    <a:pos x="connsiteX0" y="connsiteY0"/>
                  </a:cxn>
                  <a:cxn ang="0">
                    <a:pos x="connsiteX1" y="connsiteY1"/>
                  </a:cxn>
                  <a:cxn ang="0">
                    <a:pos x="connsiteX2" y="connsiteY2"/>
                  </a:cxn>
                </a:cxnLst>
                <a:rect l="l" t="t" r="r" b="b"/>
                <a:pathLst>
                  <a:path w="666750" h="288925">
                    <a:moveTo>
                      <a:pt x="0" y="288925"/>
                    </a:moveTo>
                    <a:cubicBezTo>
                      <a:pt x="131762" y="268552"/>
                      <a:pt x="263525" y="248179"/>
                      <a:pt x="374650" y="200025"/>
                    </a:cubicBezTo>
                    <a:cubicBezTo>
                      <a:pt x="485775" y="151871"/>
                      <a:pt x="576262" y="75935"/>
                      <a:pt x="666750" y="0"/>
                    </a:cubicBezTo>
                  </a:path>
                </a:pathLst>
              </a:custGeom>
              <a:noFill/>
              <a:ln w="158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flipH="1">
              <a:off x="4616449" y="3451225"/>
              <a:ext cx="3159125" cy="882650"/>
              <a:chOff x="1416049" y="3454400"/>
              <a:chExt cx="3181351" cy="882650"/>
            </a:xfrm>
          </p:grpSpPr>
          <p:sp>
            <p:nvSpPr>
              <p:cNvPr id="50" name="Isosceles Triangle 44"/>
              <p:cNvSpPr/>
              <p:nvPr/>
            </p:nvSpPr>
            <p:spPr>
              <a:xfrm flipV="1">
                <a:off x="1416049" y="3454400"/>
                <a:ext cx="2797175" cy="882650"/>
              </a:xfrm>
              <a:custGeom>
                <a:avLst/>
                <a:gdLst>
                  <a:gd name="connsiteX0" fmla="*/ 0 w 2387600"/>
                  <a:gd name="connsiteY0" fmla="*/ 469900 h 469900"/>
                  <a:gd name="connsiteX1" fmla="*/ 1193800 w 2387600"/>
                  <a:gd name="connsiteY1" fmla="*/ 0 h 469900"/>
                  <a:gd name="connsiteX2" fmla="*/ 2387600 w 2387600"/>
                  <a:gd name="connsiteY2" fmla="*/ 469900 h 469900"/>
                  <a:gd name="connsiteX3" fmla="*/ 0 w 2387600"/>
                  <a:gd name="connsiteY3" fmla="*/ 469900 h 469900"/>
                  <a:gd name="connsiteX0" fmla="*/ 0 w 2797175"/>
                  <a:gd name="connsiteY0" fmla="*/ 476250 h 476250"/>
                  <a:gd name="connsiteX1" fmla="*/ 1603375 w 2797175"/>
                  <a:gd name="connsiteY1" fmla="*/ 0 h 476250"/>
                  <a:gd name="connsiteX2" fmla="*/ 2797175 w 2797175"/>
                  <a:gd name="connsiteY2" fmla="*/ 469900 h 476250"/>
                  <a:gd name="connsiteX3" fmla="*/ 0 w 2797175"/>
                  <a:gd name="connsiteY3" fmla="*/ 476250 h 476250"/>
                  <a:gd name="connsiteX0" fmla="*/ 0 w 2797175"/>
                  <a:gd name="connsiteY0" fmla="*/ 882650 h 882650"/>
                  <a:gd name="connsiteX1" fmla="*/ 2514600 w 2797175"/>
                  <a:gd name="connsiteY1" fmla="*/ 0 h 882650"/>
                  <a:gd name="connsiteX2" fmla="*/ 2797175 w 2797175"/>
                  <a:gd name="connsiteY2" fmla="*/ 876300 h 882650"/>
                  <a:gd name="connsiteX3" fmla="*/ 0 w 2797175"/>
                  <a:gd name="connsiteY3" fmla="*/ 882650 h 882650"/>
                </a:gdLst>
                <a:ahLst/>
                <a:cxnLst>
                  <a:cxn ang="0">
                    <a:pos x="connsiteX0" y="connsiteY0"/>
                  </a:cxn>
                  <a:cxn ang="0">
                    <a:pos x="connsiteX1" y="connsiteY1"/>
                  </a:cxn>
                  <a:cxn ang="0">
                    <a:pos x="connsiteX2" y="connsiteY2"/>
                  </a:cxn>
                  <a:cxn ang="0">
                    <a:pos x="connsiteX3" y="connsiteY3"/>
                  </a:cxn>
                </a:cxnLst>
                <a:rect l="l" t="t" r="r" b="b"/>
                <a:pathLst>
                  <a:path w="2797175" h="882650">
                    <a:moveTo>
                      <a:pt x="0" y="882650"/>
                    </a:moveTo>
                    <a:lnTo>
                      <a:pt x="2514600" y="0"/>
                    </a:lnTo>
                    <a:lnTo>
                      <a:pt x="2797175" y="876300"/>
                    </a:lnTo>
                    <a:lnTo>
                      <a:pt x="0" y="882650"/>
                    </a:lnTo>
                    <a:close/>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930650" y="4048125"/>
                <a:ext cx="666750" cy="288925"/>
              </a:xfrm>
              <a:custGeom>
                <a:avLst/>
                <a:gdLst>
                  <a:gd name="connsiteX0" fmla="*/ 0 w 666750"/>
                  <a:gd name="connsiteY0" fmla="*/ 288925 h 288925"/>
                  <a:gd name="connsiteX1" fmla="*/ 374650 w 666750"/>
                  <a:gd name="connsiteY1" fmla="*/ 200025 h 288925"/>
                  <a:gd name="connsiteX2" fmla="*/ 666750 w 666750"/>
                  <a:gd name="connsiteY2" fmla="*/ 0 h 288925"/>
                </a:gdLst>
                <a:ahLst/>
                <a:cxnLst>
                  <a:cxn ang="0">
                    <a:pos x="connsiteX0" y="connsiteY0"/>
                  </a:cxn>
                  <a:cxn ang="0">
                    <a:pos x="connsiteX1" y="connsiteY1"/>
                  </a:cxn>
                  <a:cxn ang="0">
                    <a:pos x="connsiteX2" y="connsiteY2"/>
                  </a:cxn>
                </a:cxnLst>
                <a:rect l="l" t="t" r="r" b="b"/>
                <a:pathLst>
                  <a:path w="666750" h="288925">
                    <a:moveTo>
                      <a:pt x="0" y="288925"/>
                    </a:moveTo>
                    <a:cubicBezTo>
                      <a:pt x="131762" y="268552"/>
                      <a:pt x="263525" y="248179"/>
                      <a:pt x="374650" y="200025"/>
                    </a:cubicBezTo>
                    <a:cubicBezTo>
                      <a:pt x="485775" y="151871"/>
                      <a:pt x="576262" y="75935"/>
                      <a:pt x="666750" y="0"/>
                    </a:cubicBezTo>
                  </a:path>
                </a:pathLst>
              </a:custGeom>
              <a:noFill/>
              <a:ln w="158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3" name="Straight Connector 52"/>
          <p:cNvCxnSpPr/>
          <p:nvPr/>
        </p:nvCxnSpPr>
        <p:spPr>
          <a:xfrm>
            <a:off x="1371600" y="5105400"/>
            <a:ext cx="838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371600" y="5562600"/>
            <a:ext cx="838200" cy="0"/>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990600" y="4800600"/>
            <a:ext cx="312906" cy="369332"/>
          </a:xfrm>
          <a:prstGeom prst="rect">
            <a:avLst/>
          </a:prstGeom>
          <a:noFill/>
          <a:ln>
            <a:solidFill>
              <a:schemeClr val="tx1"/>
            </a:solidFill>
          </a:ln>
        </p:spPr>
        <p:txBody>
          <a:bodyPr wrap="none" rtlCol="0">
            <a:spAutoFit/>
          </a:bodyPr>
          <a:lstStyle/>
          <a:p>
            <a:r>
              <a:rPr lang="en-US" dirty="0" smtClean="0"/>
              <a:t>1</a:t>
            </a:r>
            <a:endParaRPr lang="en-US" dirty="0"/>
          </a:p>
        </p:txBody>
      </p:sp>
      <p:sp>
        <p:nvSpPr>
          <p:cNvPr id="58" name="TextBox 57"/>
          <p:cNvSpPr txBox="1"/>
          <p:nvPr/>
        </p:nvSpPr>
        <p:spPr>
          <a:xfrm>
            <a:off x="990600" y="5257800"/>
            <a:ext cx="312906" cy="369332"/>
          </a:xfrm>
          <a:prstGeom prst="rect">
            <a:avLst/>
          </a:prstGeom>
          <a:noFill/>
          <a:ln>
            <a:solidFill>
              <a:schemeClr val="tx1"/>
            </a:solidFill>
          </a:ln>
        </p:spPr>
        <p:txBody>
          <a:bodyPr wrap="none" rtlCol="0">
            <a:spAutoFit/>
          </a:bodyPr>
          <a:lstStyle/>
          <a:p>
            <a:r>
              <a:rPr lang="en-US" dirty="0" smtClean="0"/>
              <a:t>2</a:t>
            </a:r>
            <a:endParaRPr lang="en-US" dirty="0"/>
          </a:p>
        </p:txBody>
      </p:sp>
      <p:sp>
        <p:nvSpPr>
          <p:cNvPr id="59" name="TextBox 58"/>
          <p:cNvSpPr txBox="1"/>
          <p:nvPr/>
        </p:nvSpPr>
        <p:spPr>
          <a:xfrm>
            <a:off x="457200" y="304800"/>
            <a:ext cx="8153400" cy="1169551"/>
          </a:xfrm>
          <a:prstGeom prst="rect">
            <a:avLst/>
          </a:prstGeom>
          <a:noFill/>
        </p:spPr>
        <p:txBody>
          <a:bodyPr wrap="square" rtlCol="0">
            <a:spAutoFit/>
          </a:bodyPr>
          <a:lstStyle/>
          <a:p>
            <a:r>
              <a:rPr lang="en-US" sz="1400" u="sng" dirty="0" smtClean="0"/>
              <a:t>Terzaghi</a:t>
            </a:r>
            <a:r>
              <a:rPr lang="en-US" sz="1400" dirty="0" smtClean="0"/>
              <a:t>’s bearing capacity equation was based on his assumptions of the plastic zones developed under foundation.  On the other hand, the </a:t>
            </a:r>
            <a:r>
              <a:rPr lang="en-US" sz="1400" u="sng" dirty="0" smtClean="0"/>
              <a:t>general </a:t>
            </a:r>
            <a:r>
              <a:rPr lang="en-US" sz="1400" dirty="0" smtClean="0"/>
              <a:t>bearing capacity equation was also developed based on assumptions made by </a:t>
            </a:r>
            <a:r>
              <a:rPr lang="en-US" sz="1400" u="sng" dirty="0" smtClean="0"/>
              <a:t>Meyerhof </a:t>
            </a:r>
            <a:r>
              <a:rPr lang="en-US" sz="1400" dirty="0" smtClean="0"/>
              <a:t>for the plastic zones under foundations.</a:t>
            </a:r>
          </a:p>
          <a:p>
            <a:endParaRPr lang="en-US" sz="1400" dirty="0"/>
          </a:p>
          <a:p>
            <a:r>
              <a:rPr lang="en-US" sz="1400" dirty="0" smtClean="0"/>
              <a:t>Indicate  od the given figure which of the assumptions are those for </a:t>
            </a:r>
            <a:r>
              <a:rPr lang="en-US" sz="1400" b="1" u="sng" dirty="0" smtClean="0">
                <a:effectLst>
                  <a:outerShdw blurRad="38100" dist="38100" dir="2700000" algn="tl">
                    <a:srgbClr val="000000">
                      <a:alpha val="43137"/>
                    </a:srgbClr>
                  </a:outerShdw>
                </a:effectLst>
              </a:rPr>
              <a:t>Terzaghi</a:t>
            </a:r>
            <a:r>
              <a:rPr lang="en-US" sz="1400" dirty="0" smtClean="0"/>
              <a:t> or </a:t>
            </a:r>
            <a:r>
              <a:rPr lang="en-US" sz="1400" b="1" dirty="0" smtClean="0">
                <a:effectLst>
                  <a:outerShdw blurRad="38100" dist="38100" dir="2700000" algn="tl">
                    <a:srgbClr val="000000">
                      <a:alpha val="43137"/>
                    </a:srgbClr>
                  </a:outerShdw>
                </a:effectLst>
              </a:rPr>
              <a:t>Meyerhof</a:t>
            </a:r>
            <a:r>
              <a:rPr lang="en-US" sz="1400" dirty="0" smtClean="0"/>
              <a:t>.  </a:t>
            </a:r>
            <a:endParaRPr lang="en-US" sz="1400" dirty="0"/>
          </a:p>
        </p:txBody>
      </p:sp>
      <p:sp>
        <p:nvSpPr>
          <p:cNvPr id="36" name="TextBox 35"/>
          <p:cNvSpPr txBox="1"/>
          <p:nvPr/>
        </p:nvSpPr>
        <p:spPr>
          <a:xfrm>
            <a:off x="2764276" y="2897222"/>
            <a:ext cx="312906" cy="369332"/>
          </a:xfrm>
          <a:prstGeom prst="rect">
            <a:avLst/>
          </a:prstGeom>
          <a:noFill/>
          <a:ln>
            <a:solidFill>
              <a:schemeClr val="tx1"/>
            </a:solidFill>
          </a:ln>
        </p:spPr>
        <p:txBody>
          <a:bodyPr wrap="none" rtlCol="0">
            <a:spAutoFit/>
          </a:bodyPr>
          <a:lstStyle/>
          <a:p>
            <a:r>
              <a:rPr lang="en-US" dirty="0" smtClean="0"/>
              <a:t>1</a:t>
            </a:r>
            <a:endParaRPr lang="en-US" dirty="0"/>
          </a:p>
        </p:txBody>
      </p:sp>
      <p:sp>
        <p:nvSpPr>
          <p:cNvPr id="38" name="TextBox 37"/>
          <p:cNvSpPr txBox="1"/>
          <p:nvPr/>
        </p:nvSpPr>
        <p:spPr>
          <a:xfrm>
            <a:off x="1924455" y="4294762"/>
            <a:ext cx="312906" cy="369332"/>
          </a:xfrm>
          <a:prstGeom prst="rect">
            <a:avLst/>
          </a:prstGeom>
          <a:noFill/>
          <a:ln>
            <a:solidFill>
              <a:schemeClr val="tx1"/>
            </a:solidFill>
          </a:ln>
        </p:spPr>
        <p:txBody>
          <a:bodyPr wrap="none" rtlCol="0">
            <a:spAutoFit/>
          </a:bodyPr>
          <a:lstStyle/>
          <a:p>
            <a:r>
              <a:rPr lang="en-US" dirty="0" smtClean="0"/>
              <a:t>2</a:t>
            </a:r>
            <a:endParaRPr lang="en-US" dirty="0"/>
          </a:p>
        </p:txBody>
      </p:sp>
    </p:spTree>
    <p:extLst>
      <p:ext uri="{BB962C8B-B14F-4D97-AF65-F5344CB8AC3E}">
        <p14:creationId xmlns:p14="http://schemas.microsoft.com/office/powerpoint/2010/main" val="663956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923925"/>
            <a:ext cx="71532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627063"/>
            <a:ext cx="843915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3350" y="161925"/>
            <a:ext cx="390525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6" name="Text Box 2612"/>
          <p:cNvSpPr txBox="1">
            <a:spLocks noChangeArrowheads="1"/>
          </p:cNvSpPr>
          <p:nvPr/>
        </p:nvSpPr>
        <p:spPr bwMode="auto">
          <a:xfrm>
            <a:off x="255588" y="268288"/>
            <a:ext cx="86026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ct val="20000"/>
              </a:spcBef>
              <a:buChar char="•"/>
              <a:defRPr sz="3200">
                <a:solidFill>
                  <a:schemeClr val="tx1"/>
                </a:solidFill>
                <a:latin typeface="Arial" panose="020B0604020202020204" pitchFamily="34" charset="0"/>
              </a:defRPr>
            </a:lvl1pPr>
            <a:lvl2pPr marL="6858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Structural Foundations are grouped into two main groups</a:t>
            </a:r>
            <a:r>
              <a:rPr lang="en-US" altLang="en-US" sz="1800"/>
              <a:t>.</a:t>
            </a:r>
          </a:p>
          <a:p>
            <a:pPr eaLnBrk="1" hangingPunct="1">
              <a:spcBef>
                <a:spcPct val="0"/>
              </a:spcBef>
              <a:buFontTx/>
              <a:buNone/>
            </a:pPr>
            <a:endParaRPr lang="en-US" altLang="en-US" sz="1800"/>
          </a:p>
          <a:p>
            <a:pPr eaLnBrk="1" hangingPunct="1">
              <a:spcBef>
                <a:spcPct val="0"/>
              </a:spcBef>
              <a:buFontTx/>
              <a:buNone/>
            </a:pPr>
            <a:r>
              <a:rPr lang="en-US" altLang="en-US" sz="1800"/>
              <a:t>1- Shallow Foundation</a:t>
            </a:r>
          </a:p>
          <a:p>
            <a:pPr lvl="1" eaLnBrk="1" hangingPunct="1">
              <a:spcBef>
                <a:spcPct val="0"/>
              </a:spcBef>
              <a:buFontTx/>
              <a:buChar char="•"/>
            </a:pPr>
            <a:r>
              <a:rPr lang="en-US" altLang="en-US" sz="1600">
                <a:solidFill>
                  <a:srgbClr val="FF3300"/>
                </a:solidFill>
              </a:rPr>
              <a:t>Spread Footings </a:t>
            </a:r>
          </a:p>
          <a:p>
            <a:pPr lvl="1" eaLnBrk="1" hangingPunct="1">
              <a:spcBef>
                <a:spcPct val="0"/>
              </a:spcBef>
              <a:buFontTx/>
              <a:buChar char="•"/>
            </a:pPr>
            <a:r>
              <a:rPr lang="en-US" altLang="en-US" sz="1600">
                <a:solidFill>
                  <a:srgbClr val="FF3300"/>
                </a:solidFill>
              </a:rPr>
              <a:t>Continuous Footings</a:t>
            </a:r>
          </a:p>
          <a:p>
            <a:pPr lvl="1" eaLnBrk="1" hangingPunct="1">
              <a:spcBef>
                <a:spcPct val="0"/>
              </a:spcBef>
              <a:buFontTx/>
              <a:buChar char="•"/>
            </a:pPr>
            <a:r>
              <a:rPr lang="en-US" altLang="en-US" sz="1600">
                <a:solidFill>
                  <a:srgbClr val="FF3300"/>
                </a:solidFill>
              </a:rPr>
              <a:t>Combined Footings</a:t>
            </a:r>
          </a:p>
          <a:p>
            <a:pPr lvl="1" eaLnBrk="1" hangingPunct="1">
              <a:spcBef>
                <a:spcPct val="0"/>
              </a:spcBef>
              <a:buFontTx/>
              <a:buChar char="•"/>
            </a:pPr>
            <a:r>
              <a:rPr lang="en-US" altLang="en-US" sz="1600">
                <a:solidFill>
                  <a:srgbClr val="FF3300"/>
                </a:solidFill>
              </a:rPr>
              <a:t>Mat Foundation</a:t>
            </a:r>
          </a:p>
          <a:p>
            <a:pPr eaLnBrk="1" hangingPunct="1">
              <a:spcBef>
                <a:spcPct val="0"/>
              </a:spcBef>
              <a:buFontTx/>
              <a:buNone/>
            </a:pPr>
            <a:endParaRPr lang="en-US" altLang="en-US" sz="1400"/>
          </a:p>
          <a:p>
            <a:pPr eaLnBrk="1" hangingPunct="1">
              <a:spcBef>
                <a:spcPct val="0"/>
              </a:spcBef>
              <a:buFontTx/>
              <a:buNone/>
            </a:pPr>
            <a:endParaRPr lang="en-US" altLang="en-US" sz="1800"/>
          </a:p>
          <a:p>
            <a:pPr eaLnBrk="1" hangingPunct="1">
              <a:spcBef>
                <a:spcPct val="0"/>
              </a:spcBef>
              <a:buFontTx/>
              <a:buNone/>
            </a:pPr>
            <a:r>
              <a:rPr lang="en-US" altLang="en-US" sz="1800"/>
              <a:t>2- Deep Foundation</a:t>
            </a:r>
          </a:p>
          <a:p>
            <a:pPr lvl="1" eaLnBrk="1" hangingPunct="1">
              <a:spcBef>
                <a:spcPct val="0"/>
              </a:spcBef>
              <a:buFontTx/>
              <a:buChar char="•"/>
            </a:pPr>
            <a:r>
              <a:rPr lang="en-US" altLang="en-US" sz="1600">
                <a:solidFill>
                  <a:srgbClr val="FF3300"/>
                </a:solidFill>
              </a:rPr>
              <a:t>Driven Piles </a:t>
            </a:r>
          </a:p>
          <a:p>
            <a:pPr lvl="1" eaLnBrk="1" hangingPunct="1">
              <a:spcBef>
                <a:spcPct val="0"/>
              </a:spcBef>
              <a:buFontTx/>
              <a:buChar char="•"/>
            </a:pPr>
            <a:r>
              <a:rPr lang="en-US" altLang="en-US" sz="1600">
                <a:solidFill>
                  <a:srgbClr val="FF3300"/>
                </a:solidFill>
              </a:rPr>
              <a:t>Drilled Shaft</a:t>
            </a:r>
          </a:p>
          <a:p>
            <a:pPr lvl="1" eaLnBrk="1" hangingPunct="1">
              <a:spcBef>
                <a:spcPct val="0"/>
              </a:spcBef>
              <a:buFontTx/>
              <a:buChar char="•"/>
            </a:pPr>
            <a:r>
              <a:rPr lang="en-US" altLang="en-US" sz="1600">
                <a:solidFill>
                  <a:srgbClr val="FF3300"/>
                </a:solidFill>
              </a:rPr>
              <a:t>Auger Cat Piles</a:t>
            </a:r>
            <a:endParaRPr lang="en-US" altLang="en-US" sz="1800"/>
          </a:p>
        </p:txBody>
      </p:sp>
      <p:sp>
        <p:nvSpPr>
          <p:cNvPr id="14" name="Rectangle 13"/>
          <p:cNvSpPr/>
          <p:nvPr/>
        </p:nvSpPr>
        <p:spPr>
          <a:xfrm>
            <a:off x="7772400" y="6696075"/>
            <a:ext cx="1771650"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8" name="Rectangle 2613"/>
          <p:cNvSpPr>
            <a:spLocks noChangeArrowheads="1"/>
          </p:cNvSpPr>
          <p:nvPr/>
        </p:nvSpPr>
        <p:spPr bwMode="auto">
          <a:xfrm>
            <a:off x="250825" y="4217988"/>
            <a:ext cx="418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3- Compensated or floating foundations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166813"/>
            <a:ext cx="6038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914400"/>
            <a:ext cx="6038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919288"/>
            <a:ext cx="4953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161925"/>
            <a:ext cx="4249737"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solat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904875"/>
            <a:ext cx="323056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earing Capa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904875"/>
            <a:ext cx="32226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SteelColumnBa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238" y="3389313"/>
            <a:ext cx="32527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00425"/>
            <a:ext cx="33258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431800" y="303213"/>
            <a:ext cx="219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Shallow Foundation</a:t>
            </a:r>
          </a:p>
        </p:txBody>
      </p:sp>
      <p:sp>
        <p:nvSpPr>
          <p:cNvPr id="12295" name="Rectangle 7"/>
          <p:cNvSpPr>
            <a:spLocks noChangeArrowheads="1"/>
          </p:cNvSpPr>
          <p:nvPr/>
        </p:nvSpPr>
        <p:spPr bwMode="auto">
          <a:xfrm>
            <a:off x="1924050" y="2690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6" name="Rectangle 8"/>
          <p:cNvSpPr>
            <a:spLocks noChangeArrowheads="1"/>
          </p:cNvSpPr>
          <p:nvPr/>
        </p:nvSpPr>
        <p:spPr bwMode="auto">
          <a:xfrm>
            <a:off x="5448300" y="5548313"/>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Continuous Footings</a:t>
            </a:r>
          </a:p>
        </p:txBody>
      </p:sp>
      <p:sp>
        <p:nvSpPr>
          <p:cNvPr id="12297" name="Rectangle 9"/>
          <p:cNvSpPr>
            <a:spLocks noChangeArrowheads="1"/>
          </p:cNvSpPr>
          <p:nvPr/>
        </p:nvSpPr>
        <p:spPr bwMode="auto">
          <a:xfrm>
            <a:off x="5353050" y="282416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8" name="Rectangle 10"/>
          <p:cNvSpPr>
            <a:spLocks noChangeArrowheads="1"/>
          </p:cNvSpPr>
          <p:nvPr/>
        </p:nvSpPr>
        <p:spPr bwMode="auto">
          <a:xfrm>
            <a:off x="1790700" y="5738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TotalTime>
  <Words>463</Words>
  <Application>Microsoft Office PowerPoint</Application>
  <PresentationFormat>On-screen Show (4:3)</PresentationFormat>
  <Paragraphs>157</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Cambria Math</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FAMU-FSU College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Kamal Tawfiq</cp:lastModifiedBy>
  <cp:revision>80</cp:revision>
  <cp:lastPrinted>2019-04-10T19:26:18Z</cp:lastPrinted>
  <dcterms:created xsi:type="dcterms:W3CDTF">2009-04-07T02:55:42Z</dcterms:created>
  <dcterms:modified xsi:type="dcterms:W3CDTF">2019-05-01T23:20:22Z</dcterms:modified>
</cp:coreProperties>
</file>