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7" r:id="rId4"/>
    <p:sldId id="268" r:id="rId5"/>
    <p:sldId id="261" r:id="rId6"/>
    <p:sldId id="263" r:id="rId7"/>
    <p:sldId id="264" r:id="rId8"/>
    <p:sldId id="265" r:id="rId9"/>
    <p:sldId id="266" r:id="rId10"/>
    <p:sldId id="257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E6E0EC"/>
    <a:srgbClr val="FFDC6D"/>
    <a:srgbClr val="4F81B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0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548421792332508E-2"/>
          <c:y val="1.9449153945993485E-2"/>
          <c:w val="0.8938384973136092"/>
          <c:h val="0.88410245290012279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xVal>
            <c:numRef>
              <c:f>Sheet1!$A$1:$B$1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xVal>
          <c:yVal>
            <c:numRef>
              <c:f>Sheet1!$A$2:$B$2</c:f>
              <c:numCache>
                <c:formatCode>General</c:formatCode>
                <c:ptCount val="2"/>
                <c:pt idx="0">
                  <c:v>1000</c:v>
                </c:pt>
                <c:pt idx="1">
                  <c:v>1000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5170528"/>
        <c:axId val="665172704"/>
      </c:scatterChart>
      <c:valAx>
        <c:axId val="665170528"/>
        <c:scaling>
          <c:logBase val="10"/>
          <c:orientation val="minMax"/>
          <c:max val="10000"/>
          <c:min val="100"/>
        </c:scaling>
        <c:delete val="0"/>
        <c:axPos val="b"/>
        <c:majorGridlines/>
        <c:minorGridlines/>
        <c:numFmt formatCode="General" sourceLinked="1"/>
        <c:majorTickMark val="in"/>
        <c:minorTickMark val="in"/>
        <c:tickLblPos val="nextTo"/>
        <c:crossAx val="665172704"/>
        <c:crosses val="autoZero"/>
        <c:crossBetween val="midCat"/>
      </c:valAx>
      <c:valAx>
        <c:axId val="665172704"/>
        <c:scaling>
          <c:orientation val="minMax"/>
          <c:max val="1"/>
          <c:min val="0.30000000000000027"/>
        </c:scaling>
        <c:delete val="0"/>
        <c:axPos val="l"/>
        <c:majorGridlines/>
        <c:numFmt formatCode="General" sourceLinked="1"/>
        <c:majorTickMark val="in"/>
        <c:minorTickMark val="none"/>
        <c:tickLblPos val="nextTo"/>
        <c:crossAx val="665170528"/>
        <c:crosses val="autoZero"/>
        <c:crossBetween val="midCat"/>
      </c:valAx>
      <c:spPr>
        <a:ln>
          <a:solidFill>
            <a:schemeClr val="accent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xVal>
            <c:numRef>
              <c:f>Sheet1!$A$1:$B$1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xVal>
          <c:yVal>
            <c:numRef>
              <c:f>Sheet1!$A$2:$B$2</c:f>
              <c:numCache>
                <c:formatCode>General</c:formatCode>
                <c:ptCount val="2"/>
                <c:pt idx="0">
                  <c:v>1000</c:v>
                </c:pt>
                <c:pt idx="1">
                  <c:v>1000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6587504"/>
        <c:axId val="786593488"/>
      </c:scatterChart>
      <c:valAx>
        <c:axId val="786587504"/>
        <c:scaling>
          <c:logBase val="10"/>
          <c:orientation val="minMax"/>
          <c:max val="1000"/>
          <c:min val="0.1"/>
        </c:scaling>
        <c:delete val="0"/>
        <c:axPos val="b"/>
        <c:majorGridlines/>
        <c:minorGridlines/>
        <c:numFmt formatCode="General" sourceLinked="1"/>
        <c:majorTickMark val="in"/>
        <c:minorTickMark val="in"/>
        <c:tickLblPos val="nextTo"/>
        <c:crossAx val="786593488"/>
        <c:crosses val="autoZero"/>
        <c:crossBetween val="midCat"/>
      </c:valAx>
      <c:valAx>
        <c:axId val="786593488"/>
        <c:scaling>
          <c:orientation val="minMax"/>
          <c:max val="0.8"/>
          <c:min val="0.1"/>
        </c:scaling>
        <c:delete val="0"/>
        <c:axPos val="l"/>
        <c:majorGridlines/>
        <c:numFmt formatCode="General" sourceLinked="1"/>
        <c:majorTickMark val="in"/>
        <c:minorTickMark val="none"/>
        <c:tickLblPos val="nextTo"/>
        <c:crossAx val="786587504"/>
        <c:crossesAt val="0.1"/>
        <c:crossBetween val="midCat"/>
      </c:valAx>
      <c:spPr>
        <a:ln>
          <a:solidFill>
            <a:schemeClr val="accent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548421792332473E-2"/>
          <c:y val="1.9449153945993499E-2"/>
          <c:w val="0.89383849731360865"/>
          <c:h val="0.88410245290012224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xVal>
            <c:numRef>
              <c:f>Sheet1!$A$1:$B$1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xVal>
          <c:yVal>
            <c:numRef>
              <c:f>Sheet1!$A$2:$B$2</c:f>
              <c:numCache>
                <c:formatCode>General</c:formatCode>
                <c:ptCount val="2"/>
                <c:pt idx="0">
                  <c:v>1000</c:v>
                </c:pt>
                <c:pt idx="1">
                  <c:v>1000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5253184"/>
        <c:axId val="785254272"/>
      </c:scatterChart>
      <c:valAx>
        <c:axId val="785253184"/>
        <c:scaling>
          <c:logBase val="10"/>
          <c:orientation val="minMax"/>
          <c:max val="10000"/>
          <c:min val="100"/>
        </c:scaling>
        <c:delete val="0"/>
        <c:axPos val="b"/>
        <c:majorGridlines/>
        <c:minorGridlines/>
        <c:numFmt formatCode="General" sourceLinked="1"/>
        <c:majorTickMark val="in"/>
        <c:minorTickMark val="in"/>
        <c:tickLblPos val="nextTo"/>
        <c:crossAx val="785254272"/>
        <c:crosses val="autoZero"/>
        <c:crossBetween val="midCat"/>
      </c:valAx>
      <c:valAx>
        <c:axId val="785254272"/>
        <c:scaling>
          <c:orientation val="minMax"/>
          <c:max val="1"/>
          <c:min val="0.30000000000000027"/>
        </c:scaling>
        <c:delete val="0"/>
        <c:axPos val="l"/>
        <c:majorGridlines/>
        <c:numFmt formatCode="General" sourceLinked="1"/>
        <c:majorTickMark val="in"/>
        <c:minorTickMark val="none"/>
        <c:tickLblPos val="nextTo"/>
        <c:crossAx val="785253184"/>
        <c:crosses val="autoZero"/>
        <c:crossBetween val="midCat"/>
      </c:valAx>
      <c:spPr>
        <a:ln>
          <a:solidFill>
            <a:schemeClr val="accent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548421792332473E-2"/>
          <c:y val="1.9449153945993506E-2"/>
          <c:w val="0.89383849731360865"/>
          <c:h val="0.88410245290012224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xVal>
            <c:numRef>
              <c:f>Sheet1!$A$1:$B$1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xVal>
          <c:yVal>
            <c:numRef>
              <c:f>Sheet1!$A$2:$B$2</c:f>
              <c:numCache>
                <c:formatCode>General</c:formatCode>
                <c:ptCount val="2"/>
                <c:pt idx="0">
                  <c:v>1000</c:v>
                </c:pt>
                <c:pt idx="1">
                  <c:v>1000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5248832"/>
        <c:axId val="785249920"/>
      </c:scatterChart>
      <c:valAx>
        <c:axId val="785248832"/>
        <c:scaling>
          <c:logBase val="10"/>
          <c:orientation val="minMax"/>
          <c:max val="10000"/>
          <c:min val="100"/>
        </c:scaling>
        <c:delete val="0"/>
        <c:axPos val="b"/>
        <c:majorGridlines/>
        <c:minorGridlines/>
        <c:numFmt formatCode="General" sourceLinked="1"/>
        <c:majorTickMark val="in"/>
        <c:minorTickMark val="in"/>
        <c:tickLblPos val="nextTo"/>
        <c:crossAx val="785249920"/>
        <c:crosses val="autoZero"/>
        <c:crossBetween val="midCat"/>
      </c:valAx>
      <c:valAx>
        <c:axId val="785249920"/>
        <c:scaling>
          <c:orientation val="minMax"/>
          <c:max val="1"/>
          <c:min val="0.30000000000000032"/>
        </c:scaling>
        <c:delete val="0"/>
        <c:axPos val="l"/>
        <c:majorGridlines/>
        <c:numFmt formatCode="General" sourceLinked="1"/>
        <c:majorTickMark val="in"/>
        <c:minorTickMark val="none"/>
        <c:tickLblPos val="nextTo"/>
        <c:crossAx val="785248832"/>
        <c:crosses val="autoZero"/>
        <c:crossBetween val="midCat"/>
      </c:valAx>
      <c:spPr>
        <a:ln>
          <a:solidFill>
            <a:schemeClr val="accent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548421792332473E-2"/>
          <c:y val="1.9449153945993513E-2"/>
          <c:w val="0.89383849731360865"/>
          <c:h val="0.88410245290012224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xVal>
            <c:numRef>
              <c:f>Sheet1!$A$1:$B$1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xVal>
          <c:yVal>
            <c:numRef>
              <c:f>Sheet1!$A$2:$B$2</c:f>
              <c:numCache>
                <c:formatCode>General</c:formatCode>
                <c:ptCount val="2"/>
                <c:pt idx="0">
                  <c:v>1000</c:v>
                </c:pt>
                <c:pt idx="1">
                  <c:v>1000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5250464"/>
        <c:axId val="786584784"/>
      </c:scatterChart>
      <c:valAx>
        <c:axId val="785250464"/>
        <c:scaling>
          <c:logBase val="10"/>
          <c:orientation val="minMax"/>
          <c:max val="100"/>
        </c:scaling>
        <c:delete val="1"/>
        <c:axPos val="b"/>
        <c:majorGridlines/>
        <c:minorGridlines/>
        <c:numFmt formatCode="General" sourceLinked="1"/>
        <c:majorTickMark val="in"/>
        <c:minorTickMark val="in"/>
        <c:tickLblPos val="none"/>
        <c:crossAx val="786584784"/>
        <c:crosses val="autoZero"/>
        <c:crossBetween val="midCat"/>
      </c:valAx>
      <c:valAx>
        <c:axId val="786584784"/>
        <c:scaling>
          <c:orientation val="minMax"/>
          <c:max val="1"/>
          <c:min val="0.30000000000000032"/>
        </c:scaling>
        <c:delete val="1"/>
        <c:axPos val="l"/>
        <c:majorGridlines/>
        <c:numFmt formatCode="General" sourceLinked="1"/>
        <c:majorTickMark val="in"/>
        <c:minorTickMark val="none"/>
        <c:tickLblPos val="none"/>
        <c:crossAx val="785250464"/>
        <c:crosses val="autoZero"/>
        <c:crossBetween val="midCat"/>
      </c:valAx>
      <c:spPr>
        <a:ln>
          <a:solidFill>
            <a:schemeClr val="accent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548421792332473E-2"/>
          <c:y val="1.9449153945993506E-2"/>
          <c:w val="0.89383849731360865"/>
          <c:h val="0.88410245290012224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xVal>
            <c:numRef>
              <c:f>Sheet1!$A$1:$B$1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xVal>
          <c:yVal>
            <c:numRef>
              <c:f>Sheet1!$A$2:$B$2</c:f>
              <c:numCache>
                <c:formatCode>General</c:formatCode>
                <c:ptCount val="2"/>
                <c:pt idx="0">
                  <c:v>1000</c:v>
                </c:pt>
                <c:pt idx="1">
                  <c:v>1000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6595120"/>
        <c:axId val="786591312"/>
      </c:scatterChart>
      <c:valAx>
        <c:axId val="786595120"/>
        <c:scaling>
          <c:logBase val="10"/>
          <c:orientation val="minMax"/>
          <c:max val="10000"/>
          <c:min val="100"/>
        </c:scaling>
        <c:delete val="0"/>
        <c:axPos val="b"/>
        <c:majorGridlines/>
        <c:minorGridlines/>
        <c:numFmt formatCode="General" sourceLinked="1"/>
        <c:majorTickMark val="in"/>
        <c:minorTickMark val="in"/>
        <c:tickLblPos val="nextTo"/>
        <c:crossAx val="786591312"/>
        <c:crosses val="autoZero"/>
        <c:crossBetween val="midCat"/>
      </c:valAx>
      <c:valAx>
        <c:axId val="786591312"/>
        <c:scaling>
          <c:orientation val="minMax"/>
          <c:max val="1"/>
          <c:min val="0.30000000000000027"/>
        </c:scaling>
        <c:delete val="0"/>
        <c:axPos val="l"/>
        <c:majorGridlines/>
        <c:numFmt formatCode="General" sourceLinked="1"/>
        <c:majorTickMark val="in"/>
        <c:minorTickMark val="none"/>
        <c:tickLblPos val="nextTo"/>
        <c:crossAx val="786595120"/>
        <c:crosses val="autoZero"/>
        <c:crossBetween val="midCat"/>
      </c:valAx>
      <c:spPr>
        <a:ln>
          <a:solidFill>
            <a:schemeClr val="accent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548421792332473E-2"/>
          <c:y val="1.944915394599352E-2"/>
          <c:w val="0.89383849731360865"/>
          <c:h val="0.88410245290012224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xVal>
            <c:numRef>
              <c:f>Sheet1!$A$1:$B$1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xVal>
          <c:yVal>
            <c:numRef>
              <c:f>Sheet1!$A$2:$B$2</c:f>
              <c:numCache>
                <c:formatCode>General</c:formatCode>
                <c:ptCount val="2"/>
                <c:pt idx="0">
                  <c:v>1000</c:v>
                </c:pt>
                <c:pt idx="1">
                  <c:v>1000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6590224"/>
        <c:axId val="786586960"/>
      </c:scatterChart>
      <c:valAx>
        <c:axId val="786590224"/>
        <c:scaling>
          <c:logBase val="10"/>
          <c:orientation val="minMax"/>
          <c:max val="10000"/>
          <c:min val="100"/>
        </c:scaling>
        <c:delete val="0"/>
        <c:axPos val="b"/>
        <c:majorGridlines/>
        <c:minorGridlines/>
        <c:numFmt formatCode="General" sourceLinked="1"/>
        <c:majorTickMark val="in"/>
        <c:minorTickMark val="in"/>
        <c:tickLblPos val="nextTo"/>
        <c:crossAx val="786586960"/>
        <c:crosses val="autoZero"/>
        <c:crossBetween val="midCat"/>
      </c:valAx>
      <c:valAx>
        <c:axId val="786586960"/>
        <c:scaling>
          <c:orientation val="minMax"/>
          <c:max val="1"/>
          <c:min val="0.30000000000000032"/>
        </c:scaling>
        <c:delete val="0"/>
        <c:axPos val="l"/>
        <c:majorGridlines/>
        <c:numFmt formatCode="General" sourceLinked="1"/>
        <c:majorTickMark val="in"/>
        <c:minorTickMark val="none"/>
        <c:tickLblPos val="nextTo"/>
        <c:crossAx val="786590224"/>
        <c:crosses val="autoZero"/>
        <c:crossBetween val="midCat"/>
      </c:valAx>
      <c:spPr>
        <a:ln>
          <a:solidFill>
            <a:schemeClr val="accent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548421792332473E-2"/>
          <c:y val="1.9449153945993523E-2"/>
          <c:w val="0.89383849731360865"/>
          <c:h val="0.88410245290012224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xVal>
            <c:numRef>
              <c:f>Sheet1!$A$1:$B$1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xVal>
          <c:yVal>
            <c:numRef>
              <c:f>Sheet1!$A$2:$B$2</c:f>
              <c:numCache>
                <c:formatCode>General</c:formatCode>
                <c:ptCount val="2"/>
                <c:pt idx="0">
                  <c:v>1000</c:v>
                </c:pt>
                <c:pt idx="1">
                  <c:v>1000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6590768"/>
        <c:axId val="786585328"/>
      </c:scatterChart>
      <c:valAx>
        <c:axId val="786590768"/>
        <c:scaling>
          <c:logBase val="10"/>
          <c:orientation val="minMax"/>
          <c:max val="10000"/>
          <c:min val="100"/>
        </c:scaling>
        <c:delete val="0"/>
        <c:axPos val="b"/>
        <c:majorGridlines/>
        <c:minorGridlines/>
        <c:numFmt formatCode="General" sourceLinked="1"/>
        <c:majorTickMark val="in"/>
        <c:minorTickMark val="in"/>
        <c:tickLblPos val="nextTo"/>
        <c:crossAx val="786585328"/>
        <c:crosses val="autoZero"/>
        <c:crossBetween val="midCat"/>
      </c:valAx>
      <c:valAx>
        <c:axId val="786585328"/>
        <c:scaling>
          <c:orientation val="minMax"/>
          <c:max val="1"/>
          <c:min val="0.30000000000000032"/>
        </c:scaling>
        <c:delete val="0"/>
        <c:axPos val="l"/>
        <c:majorGridlines/>
        <c:numFmt formatCode="General" sourceLinked="1"/>
        <c:majorTickMark val="in"/>
        <c:minorTickMark val="none"/>
        <c:tickLblPos val="nextTo"/>
        <c:crossAx val="786590768"/>
        <c:crosses val="autoZero"/>
        <c:crossBetween val="midCat"/>
      </c:valAx>
      <c:spPr>
        <a:ln>
          <a:solidFill>
            <a:schemeClr val="accent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548421792332473E-2"/>
          <c:y val="1.9449153945993523E-2"/>
          <c:w val="0.89383849731360865"/>
          <c:h val="0.88410245290012224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xVal>
            <c:numRef>
              <c:f>Sheet1!$A$1:$B$1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xVal>
          <c:yVal>
            <c:numRef>
              <c:f>Sheet1!$A$2:$B$2</c:f>
              <c:numCache>
                <c:formatCode>General</c:formatCode>
                <c:ptCount val="2"/>
                <c:pt idx="0">
                  <c:v>1000</c:v>
                </c:pt>
                <c:pt idx="1">
                  <c:v>1000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6592400"/>
        <c:axId val="786595664"/>
      </c:scatterChart>
      <c:valAx>
        <c:axId val="786592400"/>
        <c:scaling>
          <c:logBase val="10"/>
          <c:orientation val="minMax"/>
          <c:max val="10000"/>
          <c:min val="100"/>
        </c:scaling>
        <c:delete val="0"/>
        <c:axPos val="b"/>
        <c:majorGridlines/>
        <c:minorGridlines/>
        <c:numFmt formatCode="General" sourceLinked="1"/>
        <c:majorTickMark val="in"/>
        <c:minorTickMark val="in"/>
        <c:tickLblPos val="nextTo"/>
        <c:crossAx val="786595664"/>
        <c:crosses val="autoZero"/>
        <c:crossBetween val="midCat"/>
      </c:valAx>
      <c:valAx>
        <c:axId val="786595664"/>
        <c:scaling>
          <c:orientation val="minMax"/>
          <c:max val="1"/>
          <c:min val="0.30000000000000032"/>
        </c:scaling>
        <c:delete val="0"/>
        <c:axPos val="l"/>
        <c:majorGridlines/>
        <c:numFmt formatCode="General" sourceLinked="1"/>
        <c:majorTickMark val="in"/>
        <c:minorTickMark val="none"/>
        <c:tickLblPos val="nextTo"/>
        <c:crossAx val="786592400"/>
        <c:crosses val="autoZero"/>
        <c:crossBetween val="midCat"/>
      </c:valAx>
      <c:spPr>
        <a:ln>
          <a:solidFill>
            <a:schemeClr val="accent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548421792332473E-2"/>
          <c:y val="1.9449153945993523E-2"/>
          <c:w val="0.89383849731360865"/>
          <c:h val="0.88410245290012224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xVal>
            <c:numRef>
              <c:f>Sheet1!$A$1:$B$1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xVal>
          <c:yVal>
            <c:numRef>
              <c:f>Sheet1!$A$2:$B$2</c:f>
              <c:numCache>
                <c:formatCode>General</c:formatCode>
                <c:ptCount val="2"/>
                <c:pt idx="0">
                  <c:v>1000</c:v>
                </c:pt>
                <c:pt idx="1">
                  <c:v>1000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6588592"/>
        <c:axId val="786596752"/>
      </c:scatterChart>
      <c:valAx>
        <c:axId val="786588592"/>
        <c:scaling>
          <c:logBase val="10"/>
          <c:orientation val="minMax"/>
          <c:max val="10000"/>
          <c:min val="100"/>
        </c:scaling>
        <c:delete val="0"/>
        <c:axPos val="b"/>
        <c:majorGridlines/>
        <c:minorGridlines/>
        <c:numFmt formatCode="General" sourceLinked="1"/>
        <c:majorTickMark val="in"/>
        <c:minorTickMark val="in"/>
        <c:tickLblPos val="nextTo"/>
        <c:crossAx val="786596752"/>
        <c:crosses val="autoZero"/>
        <c:crossBetween val="midCat"/>
      </c:valAx>
      <c:valAx>
        <c:axId val="786596752"/>
        <c:scaling>
          <c:orientation val="minMax"/>
          <c:max val="1"/>
          <c:min val="0.30000000000000032"/>
        </c:scaling>
        <c:delete val="0"/>
        <c:axPos val="l"/>
        <c:majorGridlines/>
        <c:numFmt formatCode="General" sourceLinked="1"/>
        <c:majorTickMark val="in"/>
        <c:minorTickMark val="none"/>
        <c:tickLblPos val="nextTo"/>
        <c:crossAx val="786588592"/>
        <c:crosses val="autoZero"/>
        <c:crossBetween val="midCat"/>
      </c:valAx>
      <c:spPr>
        <a:ln>
          <a:solidFill>
            <a:schemeClr val="accent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50EC-0898-4505-9562-16EA4BF5FA5A}" type="datetimeFigureOut">
              <a:rPr lang="en-US" smtClean="0"/>
              <a:pPr/>
              <a:t>4/24/2019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DF03-86EF-4CD1-917D-16F019C43D6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50EC-0898-4505-9562-16EA4BF5FA5A}" type="datetimeFigureOut">
              <a:rPr lang="en-US" smtClean="0"/>
              <a:pPr/>
              <a:t>4/24/2019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DF03-86EF-4CD1-917D-16F019C43D6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50EC-0898-4505-9562-16EA4BF5FA5A}" type="datetimeFigureOut">
              <a:rPr lang="en-US" smtClean="0"/>
              <a:pPr/>
              <a:t>4/24/2019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DF03-86EF-4CD1-917D-16F019C43D6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50EC-0898-4505-9562-16EA4BF5FA5A}" type="datetimeFigureOut">
              <a:rPr lang="en-US" smtClean="0"/>
              <a:pPr/>
              <a:t>4/24/2019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DF03-86EF-4CD1-917D-16F019C43D6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50EC-0898-4505-9562-16EA4BF5FA5A}" type="datetimeFigureOut">
              <a:rPr lang="en-US" smtClean="0"/>
              <a:pPr/>
              <a:t>4/24/2019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DF03-86EF-4CD1-917D-16F019C43D6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50EC-0898-4505-9562-16EA4BF5FA5A}" type="datetimeFigureOut">
              <a:rPr lang="en-US" smtClean="0"/>
              <a:pPr/>
              <a:t>4/24/2019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DF03-86EF-4CD1-917D-16F019C43D6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50EC-0898-4505-9562-16EA4BF5FA5A}" type="datetimeFigureOut">
              <a:rPr lang="en-US" smtClean="0"/>
              <a:pPr/>
              <a:t>4/24/2019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DF03-86EF-4CD1-917D-16F019C43D6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50EC-0898-4505-9562-16EA4BF5FA5A}" type="datetimeFigureOut">
              <a:rPr lang="en-US" smtClean="0"/>
              <a:pPr/>
              <a:t>4/24/2019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DF03-86EF-4CD1-917D-16F019C43D6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50EC-0898-4505-9562-16EA4BF5FA5A}" type="datetimeFigureOut">
              <a:rPr lang="en-US" smtClean="0"/>
              <a:pPr/>
              <a:t>4/24/2019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DF03-86EF-4CD1-917D-16F019C43D6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50EC-0898-4505-9562-16EA4BF5FA5A}" type="datetimeFigureOut">
              <a:rPr lang="en-US" smtClean="0"/>
              <a:pPr/>
              <a:t>4/24/2019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DF03-86EF-4CD1-917D-16F019C43D6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50EC-0898-4505-9562-16EA4BF5FA5A}" type="datetimeFigureOut">
              <a:rPr lang="en-US" smtClean="0"/>
              <a:pPr/>
              <a:t>4/24/2019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DF03-86EF-4CD1-917D-16F019C43D6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B50EC-0898-4505-9562-16EA4BF5FA5A}" type="datetimeFigureOut">
              <a:rPr lang="en-US" smtClean="0"/>
              <a:pPr/>
              <a:t>4/24/2019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BDF03-86EF-4CD1-917D-16F019C43D6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/>
          <p:cNvGraphicFramePr>
            <a:graphicFrameLocks noGrp="1"/>
          </p:cNvGraphicFramePr>
          <p:nvPr/>
        </p:nvGraphicFramePr>
        <p:xfrm>
          <a:off x="2823456" y="2209800"/>
          <a:ext cx="6166077" cy="3984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Freeform 6"/>
          <p:cNvSpPr/>
          <p:nvPr/>
        </p:nvSpPr>
        <p:spPr>
          <a:xfrm>
            <a:off x="4667817" y="720799"/>
            <a:ext cx="3895503" cy="665088"/>
          </a:xfrm>
          <a:custGeom>
            <a:avLst/>
            <a:gdLst>
              <a:gd name="connsiteX0" fmla="*/ 0 w 2860766"/>
              <a:gd name="connsiteY0" fmla="*/ 10346 h 62597"/>
              <a:gd name="connsiteX1" fmla="*/ 339634 w 2860766"/>
              <a:gd name="connsiteY1" fmla="*/ 23408 h 62597"/>
              <a:gd name="connsiteX2" fmla="*/ 627017 w 2860766"/>
              <a:gd name="connsiteY2" fmla="*/ 36471 h 62597"/>
              <a:gd name="connsiteX3" fmla="*/ 1018903 w 2860766"/>
              <a:gd name="connsiteY3" fmla="*/ 23408 h 62597"/>
              <a:gd name="connsiteX4" fmla="*/ 1214846 w 2860766"/>
              <a:gd name="connsiteY4" fmla="*/ 36471 h 62597"/>
              <a:gd name="connsiteX5" fmla="*/ 1489166 w 2860766"/>
              <a:gd name="connsiteY5" fmla="*/ 62597 h 62597"/>
              <a:gd name="connsiteX6" fmla="*/ 2560320 w 2860766"/>
              <a:gd name="connsiteY6" fmla="*/ 49534 h 62597"/>
              <a:gd name="connsiteX7" fmla="*/ 2860766 w 2860766"/>
              <a:gd name="connsiteY7" fmla="*/ 23408 h 62597"/>
              <a:gd name="connsiteX0" fmla="*/ 0 w 2708921"/>
              <a:gd name="connsiteY0" fmla="*/ 10346 h 626477"/>
              <a:gd name="connsiteX1" fmla="*/ 339634 w 2708921"/>
              <a:gd name="connsiteY1" fmla="*/ 23408 h 626477"/>
              <a:gd name="connsiteX2" fmla="*/ 627017 w 2708921"/>
              <a:gd name="connsiteY2" fmla="*/ 36471 h 626477"/>
              <a:gd name="connsiteX3" fmla="*/ 1018903 w 2708921"/>
              <a:gd name="connsiteY3" fmla="*/ 23408 h 626477"/>
              <a:gd name="connsiteX4" fmla="*/ 1214846 w 2708921"/>
              <a:gd name="connsiteY4" fmla="*/ 36471 h 626477"/>
              <a:gd name="connsiteX5" fmla="*/ 1489166 w 2708921"/>
              <a:gd name="connsiteY5" fmla="*/ 62597 h 626477"/>
              <a:gd name="connsiteX6" fmla="*/ 2560320 w 2708921"/>
              <a:gd name="connsiteY6" fmla="*/ 49534 h 626477"/>
              <a:gd name="connsiteX7" fmla="*/ 2055223 w 2708921"/>
              <a:gd name="connsiteY7" fmla="*/ 626477 h 626477"/>
              <a:gd name="connsiteX0" fmla="*/ 0 w 2708921"/>
              <a:gd name="connsiteY0" fmla="*/ 10346 h 626477"/>
              <a:gd name="connsiteX1" fmla="*/ 339634 w 2708921"/>
              <a:gd name="connsiteY1" fmla="*/ 23408 h 626477"/>
              <a:gd name="connsiteX2" fmla="*/ 627017 w 2708921"/>
              <a:gd name="connsiteY2" fmla="*/ 36471 h 626477"/>
              <a:gd name="connsiteX3" fmla="*/ 1018903 w 2708921"/>
              <a:gd name="connsiteY3" fmla="*/ 23408 h 626477"/>
              <a:gd name="connsiteX4" fmla="*/ 1214846 w 2708921"/>
              <a:gd name="connsiteY4" fmla="*/ 36471 h 626477"/>
              <a:gd name="connsiteX5" fmla="*/ 1489166 w 2708921"/>
              <a:gd name="connsiteY5" fmla="*/ 62597 h 626477"/>
              <a:gd name="connsiteX6" fmla="*/ 2560320 w 2708921"/>
              <a:gd name="connsiteY6" fmla="*/ 49534 h 626477"/>
              <a:gd name="connsiteX7" fmla="*/ 2055223 w 2708921"/>
              <a:gd name="connsiteY7" fmla="*/ 626477 h 626477"/>
              <a:gd name="connsiteX8" fmla="*/ 0 w 2708921"/>
              <a:gd name="connsiteY8" fmla="*/ 10346 h 626477"/>
              <a:gd name="connsiteX0" fmla="*/ 0 w 2893424"/>
              <a:gd name="connsiteY0" fmla="*/ 10346 h 397877"/>
              <a:gd name="connsiteX1" fmla="*/ 339634 w 2893424"/>
              <a:gd name="connsiteY1" fmla="*/ 23408 h 397877"/>
              <a:gd name="connsiteX2" fmla="*/ 627017 w 2893424"/>
              <a:gd name="connsiteY2" fmla="*/ 36471 h 397877"/>
              <a:gd name="connsiteX3" fmla="*/ 1018903 w 2893424"/>
              <a:gd name="connsiteY3" fmla="*/ 23408 h 397877"/>
              <a:gd name="connsiteX4" fmla="*/ 1214846 w 2893424"/>
              <a:gd name="connsiteY4" fmla="*/ 36471 h 397877"/>
              <a:gd name="connsiteX5" fmla="*/ 1489166 w 2893424"/>
              <a:gd name="connsiteY5" fmla="*/ 62597 h 397877"/>
              <a:gd name="connsiteX6" fmla="*/ 2560320 w 2893424"/>
              <a:gd name="connsiteY6" fmla="*/ 49534 h 397877"/>
              <a:gd name="connsiteX7" fmla="*/ 2893424 w 2893424"/>
              <a:gd name="connsiteY7" fmla="*/ 397877 h 397877"/>
              <a:gd name="connsiteX8" fmla="*/ 0 w 2893424"/>
              <a:gd name="connsiteY8" fmla="*/ 10346 h 397877"/>
              <a:gd name="connsiteX0" fmla="*/ 0 w 2895601"/>
              <a:gd name="connsiteY0" fmla="*/ 474077 h 474077"/>
              <a:gd name="connsiteX1" fmla="*/ 341811 w 2895601"/>
              <a:gd name="connsiteY1" fmla="*/ 23408 h 474077"/>
              <a:gd name="connsiteX2" fmla="*/ 629194 w 2895601"/>
              <a:gd name="connsiteY2" fmla="*/ 36471 h 474077"/>
              <a:gd name="connsiteX3" fmla="*/ 1021080 w 2895601"/>
              <a:gd name="connsiteY3" fmla="*/ 23408 h 474077"/>
              <a:gd name="connsiteX4" fmla="*/ 1217023 w 2895601"/>
              <a:gd name="connsiteY4" fmla="*/ 36471 h 474077"/>
              <a:gd name="connsiteX5" fmla="*/ 1491343 w 2895601"/>
              <a:gd name="connsiteY5" fmla="*/ 62597 h 474077"/>
              <a:gd name="connsiteX6" fmla="*/ 2562497 w 2895601"/>
              <a:gd name="connsiteY6" fmla="*/ 49534 h 474077"/>
              <a:gd name="connsiteX7" fmla="*/ 2895601 w 2895601"/>
              <a:gd name="connsiteY7" fmla="*/ 397877 h 474077"/>
              <a:gd name="connsiteX8" fmla="*/ 0 w 2895601"/>
              <a:gd name="connsiteY8" fmla="*/ 474077 h 474077"/>
              <a:gd name="connsiteX0" fmla="*/ 0 w 2895601"/>
              <a:gd name="connsiteY0" fmla="*/ 474077 h 474077"/>
              <a:gd name="connsiteX1" fmla="*/ 76201 w 2895601"/>
              <a:gd name="connsiteY1" fmla="*/ 93077 h 474077"/>
              <a:gd name="connsiteX2" fmla="*/ 629194 w 2895601"/>
              <a:gd name="connsiteY2" fmla="*/ 36471 h 474077"/>
              <a:gd name="connsiteX3" fmla="*/ 1021080 w 2895601"/>
              <a:gd name="connsiteY3" fmla="*/ 23408 h 474077"/>
              <a:gd name="connsiteX4" fmla="*/ 1217023 w 2895601"/>
              <a:gd name="connsiteY4" fmla="*/ 36471 h 474077"/>
              <a:gd name="connsiteX5" fmla="*/ 1491343 w 2895601"/>
              <a:gd name="connsiteY5" fmla="*/ 62597 h 474077"/>
              <a:gd name="connsiteX6" fmla="*/ 2562497 w 2895601"/>
              <a:gd name="connsiteY6" fmla="*/ 49534 h 474077"/>
              <a:gd name="connsiteX7" fmla="*/ 2895601 w 2895601"/>
              <a:gd name="connsiteY7" fmla="*/ 397877 h 474077"/>
              <a:gd name="connsiteX8" fmla="*/ 0 w 2895601"/>
              <a:gd name="connsiteY8" fmla="*/ 474077 h 474077"/>
              <a:gd name="connsiteX0" fmla="*/ 0 w 2968002"/>
              <a:gd name="connsiteY0" fmla="*/ 506734 h 506734"/>
              <a:gd name="connsiteX1" fmla="*/ 76201 w 2968002"/>
              <a:gd name="connsiteY1" fmla="*/ 1257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491343 w 2968002"/>
              <a:gd name="connsiteY5" fmla="*/ 9525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  <a:gd name="connsiteX0" fmla="*/ 0 w 2968002"/>
              <a:gd name="connsiteY0" fmla="*/ 506734 h 506734"/>
              <a:gd name="connsiteX1" fmla="*/ 76200 w 2968002"/>
              <a:gd name="connsiteY1" fmla="*/ 495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491343 w 2968002"/>
              <a:gd name="connsiteY5" fmla="*/ 9525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  <a:gd name="connsiteX0" fmla="*/ 0 w 2968002"/>
              <a:gd name="connsiteY0" fmla="*/ 506734 h 506734"/>
              <a:gd name="connsiteX1" fmla="*/ 76200 w 2968002"/>
              <a:gd name="connsiteY1" fmla="*/ 495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828800 w 2968002"/>
              <a:gd name="connsiteY5" fmla="*/ 4953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68002" h="506734">
                <a:moveTo>
                  <a:pt x="0" y="506734"/>
                </a:moveTo>
                <a:lnTo>
                  <a:pt x="76200" y="49534"/>
                </a:lnTo>
                <a:lnTo>
                  <a:pt x="629194" y="69128"/>
                </a:lnTo>
                <a:cubicBezTo>
                  <a:pt x="759895" y="69128"/>
                  <a:pt x="890451" y="60419"/>
                  <a:pt x="1021080" y="56065"/>
                </a:cubicBezTo>
                <a:lnTo>
                  <a:pt x="1217023" y="69128"/>
                </a:lnTo>
                <a:cubicBezTo>
                  <a:pt x="1308559" y="76756"/>
                  <a:pt x="1736951" y="48642"/>
                  <a:pt x="1828800" y="49534"/>
                </a:cubicBezTo>
                <a:lnTo>
                  <a:pt x="2819401" y="49534"/>
                </a:lnTo>
                <a:cubicBezTo>
                  <a:pt x="2968002" y="0"/>
                  <a:pt x="2645993" y="430534"/>
                  <a:pt x="2895601" y="430534"/>
                </a:cubicBezTo>
                <a:lnTo>
                  <a:pt x="0" y="506734"/>
                </a:lnTo>
                <a:close/>
              </a:path>
            </a:pathLst>
          </a:custGeom>
          <a:gradFill flip="none" rotWithShape="1">
            <a:gsLst>
              <a:gs pos="0">
                <a:srgbClr val="FFFFCC">
                  <a:shade val="30000"/>
                  <a:satMod val="115000"/>
                </a:srgbClr>
              </a:gs>
              <a:gs pos="50000">
                <a:srgbClr val="FFFFCC">
                  <a:shade val="67500"/>
                  <a:satMod val="115000"/>
                </a:srgbClr>
              </a:gs>
              <a:gs pos="100000">
                <a:srgbClr val="FFFFCC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67792" y="1285875"/>
            <a:ext cx="4100513" cy="800100"/>
          </a:xfrm>
          <a:prstGeom prst="rect">
            <a:avLst/>
          </a:prstGeom>
          <a:solidFill>
            <a:srgbClr val="FFDC6D"/>
          </a:solidFill>
          <a:ln w="127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77792" y="762000"/>
            <a:ext cx="500063" cy="1400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642856" y="6096000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 (p)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1970067" y="3817165"/>
            <a:ext cx="1450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Ratio (e)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4848792" y="990600"/>
            <a:ext cx="3429000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467792" y="685800"/>
            <a:ext cx="400050" cy="16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7210992" y="1013408"/>
            <a:ext cx="304800" cy="76200"/>
            <a:chOff x="762000" y="609600"/>
            <a:chExt cx="533400" cy="228600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762000" y="609600"/>
              <a:ext cx="533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38200" y="6858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914400" y="762000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990600" y="838200"/>
              <a:ext cx="76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7166876" y="807231"/>
            <a:ext cx="4251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W.T.</a:t>
            </a:r>
            <a:endParaRPr lang="en-US" sz="1000" dirty="0"/>
          </a:p>
        </p:txBody>
      </p:sp>
      <p:sp>
        <p:nvSpPr>
          <p:cNvPr id="31" name="TextBox 30"/>
          <p:cNvSpPr txBox="1"/>
          <p:nvPr/>
        </p:nvSpPr>
        <p:spPr>
          <a:xfrm>
            <a:off x="7319276" y="512473"/>
            <a:ext cx="3914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G.S.</a:t>
            </a:r>
            <a:endParaRPr lang="en-US" sz="1000" dirty="0"/>
          </a:p>
        </p:txBody>
      </p:sp>
      <p:sp>
        <p:nvSpPr>
          <p:cNvPr id="32" name="Isosceles Triangle 31"/>
          <p:cNvSpPr/>
          <p:nvPr/>
        </p:nvSpPr>
        <p:spPr>
          <a:xfrm rot="10800000">
            <a:off x="7450181" y="694142"/>
            <a:ext cx="80094" cy="80094"/>
          </a:xfrm>
          <a:prstGeom prst="triangl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800581" y="747538"/>
            <a:ext cx="16085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Symbol" pitchFamily="18" charset="2"/>
              </a:rPr>
              <a:t>g</a:t>
            </a:r>
            <a:r>
              <a:rPr lang="en-US" sz="1200" baseline="-25000" dirty="0" smtClean="0"/>
              <a:t>sand</a:t>
            </a:r>
            <a:r>
              <a:rPr lang="en-US" sz="1200" dirty="0" smtClean="0"/>
              <a:t>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= 96 pcf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14734" y="1345280"/>
            <a:ext cx="160854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Symbol" pitchFamily="18" charset="2"/>
              </a:rPr>
              <a:t>g</a:t>
            </a:r>
            <a:r>
              <a:rPr lang="en-US" sz="1200" baseline="-25000" dirty="0" smtClean="0"/>
              <a:t>clay</a:t>
            </a:r>
            <a:r>
              <a:rPr lang="en-US" sz="1200" dirty="0" smtClean="0"/>
              <a:t>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= 110 pcf</a:t>
            </a:r>
          </a:p>
          <a:p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1100" baseline="-25000" dirty="0" smtClean="0">
                <a:latin typeface="Times New Roman" pitchFamily="18" charset="0"/>
                <a:cs typeface="Times New Roman" pitchFamily="18" charset="0"/>
              </a:rPr>
              <a:t>c  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= 0.3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rot="16200000" flipH="1">
            <a:off x="7553893" y="1409700"/>
            <a:ext cx="160019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0800000">
            <a:off x="8297814" y="788696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0800000">
            <a:off x="8295590" y="983369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0800000">
            <a:off x="8314501" y="1282606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0800000">
            <a:off x="8299102" y="2084809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8330115" y="763738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8332512" y="956615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8332512" y="1256652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Oval 47"/>
          <p:cNvSpPr/>
          <p:nvPr/>
        </p:nvSpPr>
        <p:spPr>
          <a:xfrm>
            <a:off x="8330131" y="2063897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8291474" y="742776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305760" y="990426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4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305757" y="1523823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16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940023" y="1609723"/>
            <a:ext cx="132348" cy="132348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4848792" y="1676400"/>
            <a:ext cx="3429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/>
          <p:cNvGrpSpPr/>
          <p:nvPr/>
        </p:nvGrpSpPr>
        <p:grpSpPr>
          <a:xfrm>
            <a:off x="7117330" y="1524006"/>
            <a:ext cx="888999" cy="153190"/>
            <a:chOff x="5240338" y="1524006"/>
            <a:chExt cx="888999" cy="153190"/>
          </a:xfrm>
        </p:grpSpPr>
        <p:cxnSp>
          <p:nvCxnSpPr>
            <p:cNvPr id="60" name="Straight Arrow Connector 59"/>
            <p:cNvCxnSpPr/>
            <p:nvPr/>
          </p:nvCxnSpPr>
          <p:spPr>
            <a:xfrm rot="5400000">
              <a:off x="5165331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rot="5400000">
              <a:off x="5296299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 rot="5400000">
              <a:off x="5415362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rot="5400000">
              <a:off x="5546330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 rot="5400000">
              <a:off x="5670156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 rot="5400000">
              <a:off x="5801124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 rot="5400000">
              <a:off x="5920187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 rot="5400000">
              <a:off x="6051155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>
            <a:off x="6110051" y="1519263"/>
            <a:ext cx="888999" cy="153190"/>
            <a:chOff x="5240338" y="1524006"/>
            <a:chExt cx="888999" cy="153190"/>
          </a:xfrm>
        </p:grpSpPr>
        <p:cxnSp>
          <p:nvCxnSpPr>
            <p:cNvPr id="71" name="Straight Arrow Connector 70"/>
            <p:cNvCxnSpPr/>
            <p:nvPr/>
          </p:nvCxnSpPr>
          <p:spPr>
            <a:xfrm rot="5400000">
              <a:off x="5165331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 rot="5400000">
              <a:off x="5296299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rot="5400000">
              <a:off x="5415362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rot="5400000">
              <a:off x="5546330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rot="5400000">
              <a:off x="5670156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rot="5400000">
              <a:off x="5801124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 rot="5400000">
              <a:off x="5920187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rot="5400000">
              <a:off x="6051155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TextBox 78"/>
          <p:cNvSpPr txBox="1"/>
          <p:nvPr/>
        </p:nvSpPr>
        <p:spPr>
          <a:xfrm>
            <a:off x="6553768" y="1333500"/>
            <a:ext cx="3064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</a:t>
            </a:r>
            <a:r>
              <a:rPr lang="en-US" sz="1100" baseline="-25000" dirty="0" smtClean="0"/>
              <a:t>o</a:t>
            </a:r>
            <a:endParaRPr lang="en-US" sz="1100" baseline="-25000" dirty="0"/>
          </a:p>
        </p:txBody>
      </p:sp>
      <p:sp>
        <p:nvSpPr>
          <p:cNvPr id="80" name="TextBox 79"/>
          <p:cNvSpPr txBox="1"/>
          <p:nvPr/>
        </p:nvSpPr>
        <p:spPr>
          <a:xfrm>
            <a:off x="6001317" y="981076"/>
            <a:ext cx="489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Sand</a:t>
            </a:r>
            <a:endParaRPr lang="en-US" sz="1200" dirty="0"/>
          </a:p>
        </p:txBody>
      </p:sp>
      <p:sp>
        <p:nvSpPr>
          <p:cNvPr id="81" name="TextBox 80"/>
          <p:cNvSpPr txBox="1"/>
          <p:nvPr/>
        </p:nvSpPr>
        <p:spPr>
          <a:xfrm>
            <a:off x="6039417" y="1271588"/>
            <a:ext cx="441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Clay</a:t>
            </a:r>
            <a:endParaRPr lang="en-US" sz="1200" dirty="0"/>
          </a:p>
        </p:txBody>
      </p:sp>
      <p:cxnSp>
        <p:nvCxnSpPr>
          <p:cNvPr id="83" name="Straight Arrow Connector 82"/>
          <p:cNvCxnSpPr/>
          <p:nvPr/>
        </p:nvCxnSpPr>
        <p:spPr>
          <a:xfrm rot="5400000">
            <a:off x="4128382" y="4281489"/>
            <a:ext cx="3076578" cy="1588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5504016" y="5745067"/>
            <a:ext cx="440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en-US" b="1" baseline="-25000" dirty="0" smtClean="0">
                <a:solidFill>
                  <a:srgbClr val="FF0000"/>
                </a:solidFill>
              </a:rPr>
              <a:t>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en-US" b="1" baseline="-25000" dirty="0">
              <a:solidFill>
                <a:srgbClr val="FF0000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84215" y="866273"/>
            <a:ext cx="46112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Soil sample was obtained from the clay layer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Conduct  consolidation test [9 load increments ]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Plot   e  vs. log (p)  (Figure 2)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Determine Compression Index (C</a:t>
            </a:r>
            <a:r>
              <a:rPr lang="en-US" sz="1400" baseline="-25000" dirty="0" smtClean="0"/>
              <a:t>c</a:t>
            </a:r>
            <a:r>
              <a:rPr lang="en-US" sz="1400" dirty="0" smtClean="0"/>
              <a:t> ) &amp; Swelling Index (C</a:t>
            </a:r>
            <a:r>
              <a:rPr lang="en-US" sz="1400" baseline="-25000" dirty="0" smtClean="0"/>
              <a:t>s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sp>
        <p:nvSpPr>
          <p:cNvPr id="90" name="TextBox 89"/>
          <p:cNvSpPr txBox="1"/>
          <p:nvPr/>
        </p:nvSpPr>
        <p:spPr>
          <a:xfrm>
            <a:off x="264695" y="433136"/>
            <a:ext cx="1059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Example:</a:t>
            </a:r>
            <a:endParaRPr lang="en-US" b="1" u="sng" dirty="0"/>
          </a:p>
        </p:txBody>
      </p:sp>
      <p:sp>
        <p:nvSpPr>
          <p:cNvPr id="98" name="Oval 97"/>
          <p:cNvSpPr/>
          <p:nvPr/>
        </p:nvSpPr>
        <p:spPr>
          <a:xfrm>
            <a:off x="6954925" y="5233988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0" name="Straight Connector 99"/>
          <p:cNvCxnSpPr>
            <a:endCxn id="101" idx="5"/>
          </p:cNvCxnSpPr>
          <p:nvPr/>
        </p:nvCxnSpPr>
        <p:spPr>
          <a:xfrm rot="10800000">
            <a:off x="5051076" y="4698645"/>
            <a:ext cx="1899341" cy="549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5012051" y="4659621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3" name="Straight Arrow Connector 102"/>
          <p:cNvCxnSpPr/>
          <p:nvPr/>
        </p:nvCxnSpPr>
        <p:spPr>
          <a:xfrm rot="10800000">
            <a:off x="5835740" y="4924426"/>
            <a:ext cx="188117" cy="57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6990394" y="6100010"/>
            <a:ext cx="775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 smtClean="0"/>
              <a:t>Figure 2</a:t>
            </a:r>
            <a:endParaRPr lang="en-US" sz="1400" b="1" u="sng" dirty="0"/>
          </a:p>
        </p:txBody>
      </p:sp>
      <p:sp>
        <p:nvSpPr>
          <p:cNvPr id="107" name="TextBox 106"/>
          <p:cNvSpPr txBox="1"/>
          <p:nvPr/>
        </p:nvSpPr>
        <p:spPr>
          <a:xfrm>
            <a:off x="4808622" y="441157"/>
            <a:ext cx="775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 smtClean="0"/>
              <a:t>Figure 1</a:t>
            </a:r>
            <a:endParaRPr lang="en-US" sz="1400" b="1" u="sng" dirty="0"/>
          </a:p>
        </p:txBody>
      </p:sp>
      <p:sp>
        <p:nvSpPr>
          <p:cNvPr id="108" name="Freeform 107"/>
          <p:cNvSpPr/>
          <p:nvPr/>
        </p:nvSpPr>
        <p:spPr>
          <a:xfrm>
            <a:off x="3789948" y="-509335"/>
            <a:ext cx="3228474" cy="2049378"/>
          </a:xfrm>
          <a:custGeom>
            <a:avLst/>
            <a:gdLst>
              <a:gd name="connsiteX0" fmla="*/ 0 w 3665621"/>
              <a:gd name="connsiteY0" fmla="*/ 0 h 792079"/>
              <a:gd name="connsiteX1" fmla="*/ 3068053 w 3665621"/>
              <a:gd name="connsiteY1" fmla="*/ 733926 h 792079"/>
              <a:gd name="connsiteX2" fmla="*/ 3585410 w 3665621"/>
              <a:gd name="connsiteY2" fmla="*/ 348916 h 792079"/>
              <a:gd name="connsiteX0" fmla="*/ 0 w 3625515"/>
              <a:gd name="connsiteY0" fmla="*/ 0 h 1273342"/>
              <a:gd name="connsiteX1" fmla="*/ 842211 w 3625515"/>
              <a:gd name="connsiteY1" fmla="*/ 1215189 h 1273342"/>
              <a:gd name="connsiteX2" fmla="*/ 3585410 w 3625515"/>
              <a:gd name="connsiteY2" fmla="*/ 348916 h 1273342"/>
              <a:gd name="connsiteX0" fmla="*/ 0 w 3096125"/>
              <a:gd name="connsiteY0" fmla="*/ 0 h 1339515"/>
              <a:gd name="connsiteX1" fmla="*/ 842211 w 3096125"/>
              <a:gd name="connsiteY1" fmla="*/ 1215189 h 1339515"/>
              <a:gd name="connsiteX2" fmla="*/ 3056020 w 3096125"/>
              <a:gd name="connsiteY2" fmla="*/ 745958 h 1339515"/>
              <a:gd name="connsiteX0" fmla="*/ 0 w 3096125"/>
              <a:gd name="connsiteY0" fmla="*/ 608598 h 1948113"/>
              <a:gd name="connsiteX1" fmla="*/ 842211 w 3096125"/>
              <a:gd name="connsiteY1" fmla="*/ 1823787 h 1948113"/>
              <a:gd name="connsiteX2" fmla="*/ 3056020 w 3096125"/>
              <a:gd name="connsiteY2" fmla="*/ 1354556 h 1948113"/>
              <a:gd name="connsiteX0" fmla="*/ 0 w 3096125"/>
              <a:gd name="connsiteY0" fmla="*/ 701842 h 1447800"/>
              <a:gd name="connsiteX1" fmla="*/ 1082843 w 3096125"/>
              <a:gd name="connsiteY1" fmla="*/ 124326 h 1447800"/>
              <a:gd name="connsiteX2" fmla="*/ 3056020 w 3096125"/>
              <a:gd name="connsiteY2" fmla="*/ 1447800 h 1447800"/>
              <a:gd name="connsiteX0" fmla="*/ 0 w 3096125"/>
              <a:gd name="connsiteY0" fmla="*/ 789072 h 1354556"/>
              <a:gd name="connsiteX1" fmla="*/ 1082843 w 3096125"/>
              <a:gd name="connsiteY1" fmla="*/ 211556 h 1354556"/>
              <a:gd name="connsiteX2" fmla="*/ 3056020 w 3096125"/>
              <a:gd name="connsiteY2" fmla="*/ 1354556 h 1354556"/>
              <a:gd name="connsiteX0" fmla="*/ 0 w 3096125"/>
              <a:gd name="connsiteY0" fmla="*/ 789072 h 1354556"/>
              <a:gd name="connsiteX1" fmla="*/ 1082843 w 3096125"/>
              <a:gd name="connsiteY1" fmla="*/ 211556 h 1354556"/>
              <a:gd name="connsiteX2" fmla="*/ 3056020 w 3096125"/>
              <a:gd name="connsiteY2" fmla="*/ 1354556 h 1354556"/>
              <a:gd name="connsiteX0" fmla="*/ 0 w 3096125"/>
              <a:gd name="connsiteY0" fmla="*/ 789072 h 1354556"/>
              <a:gd name="connsiteX1" fmla="*/ 1082843 w 3096125"/>
              <a:gd name="connsiteY1" fmla="*/ 211556 h 1354556"/>
              <a:gd name="connsiteX2" fmla="*/ 3056020 w 3096125"/>
              <a:gd name="connsiteY2" fmla="*/ 1354556 h 1354556"/>
              <a:gd name="connsiteX0" fmla="*/ 0 w 3096125"/>
              <a:gd name="connsiteY0" fmla="*/ 789072 h 1354556"/>
              <a:gd name="connsiteX1" fmla="*/ 1082843 w 3096125"/>
              <a:gd name="connsiteY1" fmla="*/ 211556 h 1354556"/>
              <a:gd name="connsiteX2" fmla="*/ 3056020 w 3096125"/>
              <a:gd name="connsiteY2" fmla="*/ 1354556 h 1354556"/>
              <a:gd name="connsiteX0" fmla="*/ 0 w 3096125"/>
              <a:gd name="connsiteY0" fmla="*/ 789072 h 1354556"/>
              <a:gd name="connsiteX1" fmla="*/ 1588169 w 3096125"/>
              <a:gd name="connsiteY1" fmla="*/ 151398 h 1354556"/>
              <a:gd name="connsiteX2" fmla="*/ 3056020 w 3096125"/>
              <a:gd name="connsiteY2" fmla="*/ 1354556 h 1354556"/>
              <a:gd name="connsiteX0" fmla="*/ 0 w 3096125"/>
              <a:gd name="connsiteY0" fmla="*/ 789072 h 1354556"/>
              <a:gd name="connsiteX1" fmla="*/ 1588169 w 3096125"/>
              <a:gd name="connsiteY1" fmla="*/ 151398 h 1354556"/>
              <a:gd name="connsiteX2" fmla="*/ 3056020 w 3096125"/>
              <a:gd name="connsiteY2" fmla="*/ 1354556 h 1354556"/>
              <a:gd name="connsiteX0" fmla="*/ 0 w 3096125"/>
              <a:gd name="connsiteY0" fmla="*/ 1037138 h 1602622"/>
              <a:gd name="connsiteX1" fmla="*/ 1588169 w 3096125"/>
              <a:gd name="connsiteY1" fmla="*/ 399464 h 1602622"/>
              <a:gd name="connsiteX2" fmla="*/ 3056020 w 3096125"/>
              <a:gd name="connsiteY2" fmla="*/ 1602622 h 1602622"/>
              <a:gd name="connsiteX0" fmla="*/ 0 w 3096125"/>
              <a:gd name="connsiteY0" fmla="*/ 789072 h 1354556"/>
              <a:gd name="connsiteX1" fmla="*/ 1588169 w 3096125"/>
              <a:gd name="connsiteY1" fmla="*/ 151398 h 1354556"/>
              <a:gd name="connsiteX2" fmla="*/ 3056020 w 3096125"/>
              <a:gd name="connsiteY2" fmla="*/ 1354556 h 1354556"/>
              <a:gd name="connsiteX0" fmla="*/ 0 w 3056020"/>
              <a:gd name="connsiteY0" fmla="*/ 0 h 565484"/>
              <a:gd name="connsiteX1" fmla="*/ 3056020 w 3056020"/>
              <a:gd name="connsiteY1" fmla="*/ 565484 h 565484"/>
              <a:gd name="connsiteX0" fmla="*/ 0 w 3056020"/>
              <a:gd name="connsiteY0" fmla="*/ 0 h 565484"/>
              <a:gd name="connsiteX1" fmla="*/ 3056020 w 3056020"/>
              <a:gd name="connsiteY1" fmla="*/ 565484 h 565484"/>
              <a:gd name="connsiteX0" fmla="*/ 0 w 3056020"/>
              <a:gd name="connsiteY0" fmla="*/ 1483894 h 2049378"/>
              <a:gd name="connsiteX1" fmla="*/ 3056020 w 3056020"/>
              <a:gd name="connsiteY1" fmla="*/ 2049378 h 2049378"/>
              <a:gd name="connsiteX0" fmla="*/ 0 w 3072063"/>
              <a:gd name="connsiteY0" fmla="*/ 1483894 h 2049378"/>
              <a:gd name="connsiteX1" fmla="*/ 3056020 w 3072063"/>
              <a:gd name="connsiteY1" fmla="*/ 2049378 h 2049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2063" h="2049378">
                <a:moveTo>
                  <a:pt x="0" y="1483894"/>
                </a:moveTo>
                <a:cubicBezTo>
                  <a:pt x="1295399" y="0"/>
                  <a:pt x="3072063" y="1536031"/>
                  <a:pt x="3056020" y="2049378"/>
                </a:cubicBezTo>
              </a:path>
            </a:pathLst>
          </a:custGeom>
          <a:ln w="3175">
            <a:solidFill>
              <a:schemeClr val="tx1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" name="TextBox 108"/>
          <p:cNvSpPr txBox="1"/>
          <p:nvPr/>
        </p:nvSpPr>
        <p:spPr>
          <a:xfrm>
            <a:off x="6755296" y="1723023"/>
            <a:ext cx="90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Soil Sample</a:t>
            </a:r>
            <a:endParaRPr lang="en-US" sz="1200" dirty="0"/>
          </a:p>
        </p:txBody>
      </p:sp>
      <p:cxnSp>
        <p:nvCxnSpPr>
          <p:cNvPr id="111" name="Straight Arrow Connector 110"/>
          <p:cNvCxnSpPr/>
          <p:nvPr/>
        </p:nvCxnSpPr>
        <p:spPr>
          <a:xfrm rot="16200000" flipH="1">
            <a:off x="6542967" y="4638674"/>
            <a:ext cx="111924" cy="738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rot="5400000">
            <a:off x="6023856" y="45720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rot="10800000">
            <a:off x="6328656" y="48768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rot="5400000">
            <a:off x="6035764" y="5064920"/>
            <a:ext cx="1285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 rot="10800000">
            <a:off x="6104810" y="5133979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6256464" y="4463716"/>
            <a:ext cx="3513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</a:rPr>
              <a:t>C</a:t>
            </a:r>
            <a:r>
              <a:rPr lang="en-US" sz="1600" b="1" baseline="-25000" dirty="0" smtClean="0">
                <a:solidFill>
                  <a:srgbClr val="C00000"/>
                </a:solidFill>
              </a:rPr>
              <a:t>c</a:t>
            </a:r>
            <a:endParaRPr lang="en-US" sz="1600" b="1" baseline="-25000" dirty="0">
              <a:solidFill>
                <a:srgbClr val="C00000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5879468" y="4965030"/>
            <a:ext cx="3513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</a:rPr>
              <a:t>C</a:t>
            </a:r>
            <a:r>
              <a:rPr lang="en-US" sz="1600" b="1" baseline="-25000" dirty="0" smtClean="0">
                <a:solidFill>
                  <a:srgbClr val="C00000"/>
                </a:solidFill>
              </a:rPr>
              <a:t>s</a:t>
            </a:r>
            <a:endParaRPr lang="en-US" sz="1600" b="1" baseline="-25000" dirty="0">
              <a:solidFill>
                <a:srgbClr val="C00000"/>
              </a:solidFill>
            </a:endParaRPr>
          </a:p>
        </p:txBody>
      </p:sp>
      <p:grpSp>
        <p:nvGrpSpPr>
          <p:cNvPr id="162" name="Group 161"/>
          <p:cNvGrpSpPr/>
          <p:nvPr/>
        </p:nvGrpSpPr>
        <p:grpSpPr>
          <a:xfrm>
            <a:off x="430293" y="3445984"/>
            <a:ext cx="1381840" cy="1519083"/>
            <a:chOff x="430293" y="3445984"/>
            <a:chExt cx="1381840" cy="1519083"/>
          </a:xfrm>
        </p:grpSpPr>
        <p:sp>
          <p:nvSpPr>
            <p:cNvPr id="141" name="Rectangle 140"/>
            <p:cNvSpPr/>
            <p:nvPr/>
          </p:nvSpPr>
          <p:spPr>
            <a:xfrm>
              <a:off x="471238" y="4555496"/>
              <a:ext cx="1297780" cy="35255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740318" y="4600740"/>
              <a:ext cx="750094" cy="242887"/>
            </a:xfrm>
            <a:prstGeom prst="rect">
              <a:avLst/>
            </a:prstGeom>
            <a:solidFill>
              <a:srgbClr val="FF0000">
                <a:alpha val="5000"/>
              </a:srgb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740319" y="4550735"/>
              <a:ext cx="750094" cy="47623"/>
            </a:xfrm>
            <a:prstGeom prst="rect">
              <a:avLst/>
            </a:prstGeom>
            <a:solidFill>
              <a:srgbClr val="FFC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740319" y="4841248"/>
              <a:ext cx="750094" cy="47623"/>
            </a:xfrm>
            <a:prstGeom prst="rect">
              <a:avLst/>
            </a:prstGeom>
            <a:solidFill>
              <a:srgbClr val="FFC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571250" y="4541209"/>
              <a:ext cx="169068" cy="347663"/>
            </a:xfrm>
            <a:prstGeom prst="rect">
              <a:avLst/>
            </a:prstGeom>
            <a:gradFill>
              <a:gsLst>
                <a:gs pos="0">
                  <a:schemeClr val="bg2">
                    <a:lumMod val="75000"/>
                  </a:schemeClr>
                </a:gs>
                <a:gs pos="0">
                  <a:schemeClr val="accent1">
                    <a:tint val="66000"/>
                    <a:satMod val="160000"/>
                  </a:schemeClr>
                </a:gs>
                <a:gs pos="0">
                  <a:schemeClr val="accent1">
                    <a:tint val="66000"/>
                    <a:satMod val="160000"/>
                  </a:schemeClr>
                </a:gs>
                <a:gs pos="0">
                  <a:schemeClr val="accent1">
                    <a:tint val="66000"/>
                    <a:satMod val="160000"/>
                  </a:schemeClr>
                </a:gs>
                <a:gs pos="0">
                  <a:schemeClr val="accent1">
                    <a:tint val="66000"/>
                    <a:satMod val="160000"/>
                  </a:schemeClr>
                </a:gs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0"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1490413" y="4543591"/>
              <a:ext cx="169068" cy="347663"/>
            </a:xfrm>
            <a:prstGeom prst="rect">
              <a:avLst/>
            </a:prstGeom>
            <a:gradFill>
              <a:gsLst>
                <a:gs pos="0">
                  <a:schemeClr val="bg2">
                    <a:lumMod val="75000"/>
                  </a:schemeClr>
                </a:gs>
                <a:gs pos="0">
                  <a:schemeClr val="accent1">
                    <a:tint val="66000"/>
                    <a:satMod val="160000"/>
                  </a:schemeClr>
                </a:gs>
                <a:gs pos="0">
                  <a:schemeClr val="accent1">
                    <a:tint val="66000"/>
                    <a:satMod val="160000"/>
                  </a:schemeClr>
                </a:gs>
                <a:gs pos="0">
                  <a:schemeClr val="accent1">
                    <a:tint val="66000"/>
                    <a:satMod val="160000"/>
                  </a:schemeClr>
                </a:gs>
                <a:gs pos="0">
                  <a:schemeClr val="accent1">
                    <a:tint val="66000"/>
                    <a:satMod val="160000"/>
                  </a:schemeClr>
                </a:gs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0"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Trapezoid 134"/>
            <p:cNvSpPr/>
            <p:nvPr/>
          </p:nvSpPr>
          <p:spPr>
            <a:xfrm>
              <a:off x="742700" y="4472153"/>
              <a:ext cx="745332" cy="80963"/>
            </a:xfrm>
            <a:prstGeom prst="trapezoid">
              <a:avLst>
                <a:gd name="adj" fmla="val 239706"/>
              </a:avLst>
            </a:prstGeom>
            <a:solidFill>
              <a:schemeClr val="bg1">
                <a:lumMod val="9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Down Arrow 135"/>
            <p:cNvSpPr/>
            <p:nvPr/>
          </p:nvSpPr>
          <p:spPr>
            <a:xfrm>
              <a:off x="1045118" y="4307848"/>
              <a:ext cx="152400" cy="154781"/>
            </a:xfrm>
            <a:prstGeom prst="downArrow">
              <a:avLst/>
            </a:prstGeom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430293" y="4441195"/>
              <a:ext cx="74930" cy="52149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1734583" y="4441196"/>
              <a:ext cx="74930" cy="52149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445294" y="4893633"/>
              <a:ext cx="1345406" cy="71434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44" name="Straight Connector 143"/>
            <p:cNvCxnSpPr/>
            <p:nvPr/>
          </p:nvCxnSpPr>
          <p:spPr>
            <a:xfrm>
              <a:off x="440533" y="4962818"/>
              <a:ext cx="1371600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TextBox 149"/>
            <p:cNvSpPr txBox="1"/>
            <p:nvPr/>
          </p:nvSpPr>
          <p:spPr>
            <a:xfrm>
              <a:off x="947738" y="3910315"/>
              <a:ext cx="3593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1">
                      <a:lumMod val="65000"/>
                    </a:schemeClr>
                  </a:solidFill>
                  <a:latin typeface="Symbol" pitchFamily="18" charset="2"/>
                </a:rPr>
                <a:t>D</a:t>
              </a:r>
              <a:r>
                <a:rPr lang="en-US" sz="1200" dirty="0" smtClean="0">
                  <a:solidFill>
                    <a:schemeClr val="bg1">
                      <a:lumMod val="65000"/>
                    </a:schemeClr>
                  </a:solidFill>
                </a:rPr>
                <a:t>p</a:t>
              </a:r>
              <a:endParaRPr lang="en-US" sz="12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947742" y="3765065"/>
              <a:ext cx="41069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1">
                      <a:lumMod val="75000"/>
                    </a:schemeClr>
                  </a:solidFill>
                  <a:latin typeface="Symbol" pitchFamily="18" charset="2"/>
                </a:rPr>
                <a:t>D</a:t>
              </a:r>
              <a:r>
                <a:rPr lang="en-US" sz="1200" dirty="0" smtClean="0">
                  <a:solidFill>
                    <a:schemeClr val="bg1">
                      <a:lumMod val="75000"/>
                    </a:schemeClr>
                  </a:solidFill>
                </a:rPr>
                <a:t>p</a:t>
              </a:r>
              <a:r>
                <a:rPr lang="en-US" sz="1200" baseline="-25000" dirty="0" smtClean="0">
                  <a:solidFill>
                    <a:schemeClr val="bg1">
                      <a:lumMod val="75000"/>
                    </a:schemeClr>
                  </a:solidFill>
                </a:rPr>
                <a:t>7</a:t>
              </a:r>
              <a:endParaRPr lang="en-US" sz="1200" baseline="-250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947742" y="3629332"/>
              <a:ext cx="3593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1">
                      <a:lumMod val="85000"/>
                    </a:schemeClr>
                  </a:solidFill>
                  <a:latin typeface="Symbol" pitchFamily="18" charset="2"/>
                </a:rPr>
                <a:t>D</a:t>
              </a:r>
              <a:r>
                <a:rPr lang="en-US" sz="1200" dirty="0" smtClean="0">
                  <a:solidFill>
                    <a:schemeClr val="bg1">
                      <a:lumMod val="85000"/>
                    </a:schemeClr>
                  </a:solidFill>
                </a:rPr>
                <a:t>p</a:t>
              </a:r>
              <a:endParaRPr lang="en-US" sz="1200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947747" y="3445984"/>
              <a:ext cx="41069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1">
                      <a:lumMod val="75000"/>
                    </a:schemeClr>
                  </a:solidFill>
                  <a:latin typeface="Symbol" pitchFamily="18" charset="2"/>
                </a:rPr>
                <a:t>D</a:t>
              </a:r>
              <a:r>
                <a:rPr lang="en-US" sz="1200" dirty="0" smtClean="0">
                  <a:solidFill>
                    <a:schemeClr val="bg1">
                      <a:lumMod val="75000"/>
                    </a:schemeClr>
                  </a:solidFill>
                </a:rPr>
                <a:t>p</a:t>
              </a:r>
              <a:r>
                <a:rPr lang="en-US" sz="1200" baseline="-25000" dirty="0" smtClean="0">
                  <a:solidFill>
                    <a:schemeClr val="bg1">
                      <a:lumMod val="75000"/>
                    </a:schemeClr>
                  </a:solidFill>
                </a:rPr>
                <a:t>1</a:t>
              </a:r>
              <a:endParaRPr lang="en-US" sz="1200" baseline="-250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947738" y="4053187"/>
              <a:ext cx="41069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Symbol" pitchFamily="18" charset="2"/>
                </a:rPr>
                <a:t>D</a:t>
              </a:r>
              <a:r>
                <a:rPr lang="en-US" sz="1200" dirty="0" smtClean="0"/>
                <a:t>p</a:t>
              </a:r>
              <a:r>
                <a:rPr lang="en-US" sz="1200" baseline="-25000" dirty="0" smtClean="0"/>
                <a:t>9</a:t>
              </a:r>
              <a:endParaRPr lang="en-US" sz="1200" baseline="-25000" dirty="0"/>
            </a:p>
          </p:txBody>
        </p:sp>
      </p:grpSp>
      <p:sp>
        <p:nvSpPr>
          <p:cNvPr id="159" name="Rectangle 158"/>
          <p:cNvSpPr/>
          <p:nvPr/>
        </p:nvSpPr>
        <p:spPr>
          <a:xfrm>
            <a:off x="746333" y="2909298"/>
            <a:ext cx="750094" cy="242887"/>
          </a:xfrm>
          <a:prstGeom prst="rect">
            <a:avLst/>
          </a:prstGeom>
          <a:solidFill>
            <a:srgbClr val="FF0000"/>
          </a:solidFill>
          <a:ln w="317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0" name="TextBox 159"/>
          <p:cNvSpPr txBox="1"/>
          <p:nvPr/>
        </p:nvSpPr>
        <p:spPr>
          <a:xfrm>
            <a:off x="122758" y="2219826"/>
            <a:ext cx="2362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3">
                    <a:lumMod val="75000"/>
                  </a:schemeClr>
                </a:solidFill>
              </a:rPr>
              <a:t>In the lab and after removing </a:t>
            </a:r>
          </a:p>
          <a:p>
            <a:pPr algn="ctr"/>
            <a:r>
              <a:rPr lang="en-US" sz="1200" dirty="0" smtClean="0">
                <a:solidFill>
                  <a:schemeClr val="accent3">
                    <a:lumMod val="75000"/>
                  </a:schemeClr>
                </a:solidFill>
              </a:rPr>
              <a:t>the soil sample from the ground, </a:t>
            </a:r>
          </a:p>
          <a:p>
            <a:pPr algn="ctr"/>
            <a:r>
              <a:rPr lang="en-US" sz="1200" dirty="0" smtClean="0">
                <a:solidFill>
                  <a:schemeClr val="accent3">
                    <a:lumMod val="75000"/>
                  </a:schemeClr>
                </a:solidFill>
              </a:rPr>
              <a:t>the stresses on the soil sample  = 0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303891" y="5029200"/>
            <a:ext cx="1785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3">
                    <a:lumMod val="75000"/>
                  </a:schemeClr>
                </a:solidFill>
              </a:rPr>
              <a:t>In the lab the stresses are</a:t>
            </a:r>
          </a:p>
          <a:p>
            <a:pPr algn="ctr"/>
            <a:r>
              <a:rPr lang="en-US" sz="1200" dirty="0" smtClean="0">
                <a:solidFill>
                  <a:schemeClr val="accent3">
                    <a:lumMod val="75000"/>
                  </a:schemeClr>
                </a:solidFill>
              </a:rPr>
              <a:t>added to the soil sample</a:t>
            </a:r>
            <a:endParaRPr 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4517116" y="2744142"/>
            <a:ext cx="4106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Symbol" pitchFamily="18" charset="2"/>
              </a:rPr>
              <a:t>D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sz="1200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n-US" sz="12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6907389" y="5026130"/>
            <a:ext cx="4106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Symbol" pitchFamily="18" charset="2"/>
              </a:rPr>
              <a:t>D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sz="1200" baseline="-25000" dirty="0" smtClean="0">
                <a:solidFill>
                  <a:schemeClr val="bg1">
                    <a:lumMod val="50000"/>
                  </a:schemeClr>
                </a:solidFill>
              </a:rPr>
              <a:t>9</a:t>
            </a:r>
            <a:endParaRPr lang="en-US" sz="12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169779" y="6270643"/>
            <a:ext cx="53366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342900"/>
            <a:r>
              <a:rPr lang="en-US" sz="1400" dirty="0" smtClean="0"/>
              <a:t>5.	Determine      P</a:t>
            </a:r>
            <a:r>
              <a:rPr lang="en-US" sz="1400" baseline="-25000" dirty="0" smtClean="0"/>
              <a:t>o</a:t>
            </a:r>
            <a:r>
              <a:rPr lang="en-US" sz="1400" dirty="0" smtClean="0"/>
              <a:t> = 3.(96) + 4.(96-62.4) + 8.(110-62.4) = 803.2 lb/ft</a:t>
            </a:r>
            <a:r>
              <a:rPr lang="en-US" sz="1400" baseline="30000" dirty="0" smtClean="0"/>
              <a:t>2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114300" y="3746500"/>
            <a:ext cx="888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Stress</a:t>
            </a:r>
          </a:p>
          <a:p>
            <a:pPr algn="ctr"/>
            <a:r>
              <a:rPr lang="en-US" sz="1200" dirty="0" smtClean="0"/>
              <a:t>Increments</a:t>
            </a:r>
            <a:endParaRPr lang="en-US" sz="1200" dirty="0"/>
          </a:p>
        </p:txBody>
      </p:sp>
      <p:sp>
        <p:nvSpPr>
          <p:cNvPr id="182" name="TextBox 181"/>
          <p:cNvSpPr txBox="1"/>
          <p:nvPr/>
        </p:nvSpPr>
        <p:spPr>
          <a:xfrm>
            <a:off x="5845969" y="3325813"/>
            <a:ext cx="816249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e</a:t>
            </a:r>
            <a:r>
              <a:rPr lang="en-US" sz="1200" baseline="-25000" dirty="0" smtClean="0"/>
              <a:t>o</a:t>
            </a:r>
            <a:r>
              <a:rPr lang="en-US" sz="1200" dirty="0" smtClean="0"/>
              <a:t> = 0.795</a:t>
            </a:r>
            <a:endParaRPr lang="en-US" sz="1200" dirty="0"/>
          </a:p>
        </p:txBody>
      </p:sp>
      <p:sp>
        <p:nvSpPr>
          <p:cNvPr id="87" name="Freeform 86"/>
          <p:cNvSpPr/>
          <p:nvPr/>
        </p:nvSpPr>
        <p:spPr>
          <a:xfrm>
            <a:off x="4637968" y="3038474"/>
            <a:ext cx="2338388" cy="2214563"/>
          </a:xfrm>
          <a:custGeom>
            <a:avLst/>
            <a:gdLst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523875 w 2362200"/>
              <a:gd name="connsiteY1" fmla="*/ 66675 h 2071688"/>
              <a:gd name="connsiteX2" fmla="*/ 2362200 w 2362200"/>
              <a:gd name="connsiteY2" fmla="*/ 2071688 h 2071688"/>
              <a:gd name="connsiteX3" fmla="*/ 2362200 w 2362200"/>
              <a:gd name="connsiteY3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233613"/>
              <a:gd name="connsiteX1" fmla="*/ 2362200 w 2362200"/>
              <a:gd name="connsiteY1" fmla="*/ 2071688 h 2233613"/>
              <a:gd name="connsiteX2" fmla="*/ 2347913 w 2362200"/>
              <a:gd name="connsiteY2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62201"/>
              <a:gd name="connsiteY0" fmla="*/ 0 h 2357438"/>
              <a:gd name="connsiteX1" fmla="*/ 2362201 w 2362201"/>
              <a:gd name="connsiteY1" fmla="*/ 2357438 h 2357438"/>
              <a:gd name="connsiteX0" fmla="*/ 0 w 2338388"/>
              <a:gd name="connsiteY0" fmla="*/ 0 h 2214563"/>
              <a:gd name="connsiteX1" fmla="*/ 2338388 w 2338388"/>
              <a:gd name="connsiteY1" fmla="*/ 2214563 h 2214563"/>
              <a:gd name="connsiteX0" fmla="*/ 0 w 2338388"/>
              <a:gd name="connsiteY0" fmla="*/ 22224 h 2236787"/>
              <a:gd name="connsiteX1" fmla="*/ 2338388 w 2338388"/>
              <a:gd name="connsiteY1" fmla="*/ 2236787 h 2236787"/>
              <a:gd name="connsiteX0" fmla="*/ 0 w 2338388"/>
              <a:gd name="connsiteY0" fmla="*/ 0 h 2214563"/>
              <a:gd name="connsiteX1" fmla="*/ 2338388 w 2338388"/>
              <a:gd name="connsiteY1" fmla="*/ 2214563 h 2214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38388" h="2214563">
                <a:moveTo>
                  <a:pt x="0" y="0"/>
                </a:moveTo>
                <a:cubicBezTo>
                  <a:pt x="1101726" y="11113"/>
                  <a:pt x="946150" y="107950"/>
                  <a:pt x="2338388" y="22145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Oval 90"/>
          <p:cNvSpPr/>
          <p:nvPr/>
        </p:nvSpPr>
        <p:spPr>
          <a:xfrm>
            <a:off x="4642727" y="2997992"/>
            <a:ext cx="78581" cy="7858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Oval 91"/>
          <p:cNvSpPr/>
          <p:nvPr/>
        </p:nvSpPr>
        <p:spPr>
          <a:xfrm>
            <a:off x="4992775" y="3026569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Oval 92"/>
          <p:cNvSpPr/>
          <p:nvPr/>
        </p:nvSpPr>
        <p:spPr>
          <a:xfrm>
            <a:off x="5228519" y="3067051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Oval 93"/>
          <p:cNvSpPr/>
          <p:nvPr/>
        </p:nvSpPr>
        <p:spPr>
          <a:xfrm>
            <a:off x="5764300" y="3438526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Oval 94"/>
          <p:cNvSpPr/>
          <p:nvPr/>
        </p:nvSpPr>
        <p:spPr>
          <a:xfrm>
            <a:off x="6050050" y="3840957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Oval 95"/>
          <p:cNvSpPr/>
          <p:nvPr/>
        </p:nvSpPr>
        <p:spPr>
          <a:xfrm>
            <a:off x="6447719" y="4448176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Oval 104"/>
          <p:cNvSpPr/>
          <p:nvPr/>
        </p:nvSpPr>
        <p:spPr>
          <a:xfrm>
            <a:off x="5490457" y="3181351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Oval 96"/>
          <p:cNvSpPr/>
          <p:nvPr/>
        </p:nvSpPr>
        <p:spPr>
          <a:xfrm>
            <a:off x="6738231" y="4891088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1" name="Oval 180"/>
          <p:cNvSpPr/>
          <p:nvPr/>
        </p:nvSpPr>
        <p:spPr>
          <a:xfrm>
            <a:off x="5626183" y="3290886"/>
            <a:ext cx="78581" cy="78581"/>
          </a:xfrm>
          <a:prstGeom prst="ellipse">
            <a:avLst/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3" name="Freeform 182"/>
          <p:cNvSpPr/>
          <p:nvPr/>
        </p:nvSpPr>
        <p:spPr>
          <a:xfrm>
            <a:off x="5720348" y="1933743"/>
            <a:ext cx="1357415" cy="1403016"/>
          </a:xfrm>
          <a:custGeom>
            <a:avLst/>
            <a:gdLst>
              <a:gd name="connsiteX0" fmla="*/ 0 w 3665621"/>
              <a:gd name="connsiteY0" fmla="*/ 0 h 792079"/>
              <a:gd name="connsiteX1" fmla="*/ 3068053 w 3665621"/>
              <a:gd name="connsiteY1" fmla="*/ 733926 h 792079"/>
              <a:gd name="connsiteX2" fmla="*/ 3585410 w 3665621"/>
              <a:gd name="connsiteY2" fmla="*/ 348916 h 792079"/>
              <a:gd name="connsiteX0" fmla="*/ 0 w 3625515"/>
              <a:gd name="connsiteY0" fmla="*/ 0 h 1273342"/>
              <a:gd name="connsiteX1" fmla="*/ 842211 w 3625515"/>
              <a:gd name="connsiteY1" fmla="*/ 1215189 h 1273342"/>
              <a:gd name="connsiteX2" fmla="*/ 3585410 w 3625515"/>
              <a:gd name="connsiteY2" fmla="*/ 348916 h 1273342"/>
              <a:gd name="connsiteX0" fmla="*/ 0 w 3096125"/>
              <a:gd name="connsiteY0" fmla="*/ 0 h 1339515"/>
              <a:gd name="connsiteX1" fmla="*/ 842211 w 3096125"/>
              <a:gd name="connsiteY1" fmla="*/ 1215189 h 1339515"/>
              <a:gd name="connsiteX2" fmla="*/ 3056020 w 3096125"/>
              <a:gd name="connsiteY2" fmla="*/ 745958 h 1339515"/>
              <a:gd name="connsiteX0" fmla="*/ 0 w 3096125"/>
              <a:gd name="connsiteY0" fmla="*/ 608598 h 1948113"/>
              <a:gd name="connsiteX1" fmla="*/ 842211 w 3096125"/>
              <a:gd name="connsiteY1" fmla="*/ 1823787 h 1948113"/>
              <a:gd name="connsiteX2" fmla="*/ 3056020 w 3096125"/>
              <a:gd name="connsiteY2" fmla="*/ 1354556 h 1948113"/>
              <a:gd name="connsiteX0" fmla="*/ 0 w 3096125"/>
              <a:gd name="connsiteY0" fmla="*/ 701842 h 1447800"/>
              <a:gd name="connsiteX1" fmla="*/ 1082843 w 3096125"/>
              <a:gd name="connsiteY1" fmla="*/ 124326 h 1447800"/>
              <a:gd name="connsiteX2" fmla="*/ 3056020 w 3096125"/>
              <a:gd name="connsiteY2" fmla="*/ 1447800 h 1447800"/>
              <a:gd name="connsiteX0" fmla="*/ 0 w 3096125"/>
              <a:gd name="connsiteY0" fmla="*/ 789072 h 1354556"/>
              <a:gd name="connsiteX1" fmla="*/ 1082843 w 3096125"/>
              <a:gd name="connsiteY1" fmla="*/ 211556 h 1354556"/>
              <a:gd name="connsiteX2" fmla="*/ 3056020 w 3096125"/>
              <a:gd name="connsiteY2" fmla="*/ 1354556 h 1354556"/>
              <a:gd name="connsiteX0" fmla="*/ 0 w 3096125"/>
              <a:gd name="connsiteY0" fmla="*/ 789072 h 1354556"/>
              <a:gd name="connsiteX1" fmla="*/ 1082843 w 3096125"/>
              <a:gd name="connsiteY1" fmla="*/ 211556 h 1354556"/>
              <a:gd name="connsiteX2" fmla="*/ 3056020 w 3096125"/>
              <a:gd name="connsiteY2" fmla="*/ 1354556 h 1354556"/>
              <a:gd name="connsiteX0" fmla="*/ 0 w 3096125"/>
              <a:gd name="connsiteY0" fmla="*/ 789072 h 1354556"/>
              <a:gd name="connsiteX1" fmla="*/ 1082843 w 3096125"/>
              <a:gd name="connsiteY1" fmla="*/ 211556 h 1354556"/>
              <a:gd name="connsiteX2" fmla="*/ 3056020 w 3096125"/>
              <a:gd name="connsiteY2" fmla="*/ 1354556 h 1354556"/>
              <a:gd name="connsiteX0" fmla="*/ 0 w 3096125"/>
              <a:gd name="connsiteY0" fmla="*/ 789072 h 1354556"/>
              <a:gd name="connsiteX1" fmla="*/ 1082843 w 3096125"/>
              <a:gd name="connsiteY1" fmla="*/ 211556 h 1354556"/>
              <a:gd name="connsiteX2" fmla="*/ 3056020 w 3096125"/>
              <a:gd name="connsiteY2" fmla="*/ 1354556 h 1354556"/>
              <a:gd name="connsiteX0" fmla="*/ 0 w 3096125"/>
              <a:gd name="connsiteY0" fmla="*/ 789072 h 1354556"/>
              <a:gd name="connsiteX1" fmla="*/ 1588169 w 3096125"/>
              <a:gd name="connsiteY1" fmla="*/ 151398 h 1354556"/>
              <a:gd name="connsiteX2" fmla="*/ 3056020 w 3096125"/>
              <a:gd name="connsiteY2" fmla="*/ 1354556 h 1354556"/>
              <a:gd name="connsiteX0" fmla="*/ 0 w 3096125"/>
              <a:gd name="connsiteY0" fmla="*/ 789072 h 1354556"/>
              <a:gd name="connsiteX1" fmla="*/ 1588169 w 3096125"/>
              <a:gd name="connsiteY1" fmla="*/ 151398 h 1354556"/>
              <a:gd name="connsiteX2" fmla="*/ 3056020 w 3096125"/>
              <a:gd name="connsiteY2" fmla="*/ 1354556 h 1354556"/>
              <a:gd name="connsiteX0" fmla="*/ 0 w 3096125"/>
              <a:gd name="connsiteY0" fmla="*/ 1037138 h 1602622"/>
              <a:gd name="connsiteX1" fmla="*/ 1588169 w 3096125"/>
              <a:gd name="connsiteY1" fmla="*/ 399464 h 1602622"/>
              <a:gd name="connsiteX2" fmla="*/ 3056020 w 3096125"/>
              <a:gd name="connsiteY2" fmla="*/ 1602622 h 1602622"/>
              <a:gd name="connsiteX0" fmla="*/ 0 w 3096125"/>
              <a:gd name="connsiteY0" fmla="*/ 789072 h 1354556"/>
              <a:gd name="connsiteX1" fmla="*/ 1588169 w 3096125"/>
              <a:gd name="connsiteY1" fmla="*/ 151398 h 1354556"/>
              <a:gd name="connsiteX2" fmla="*/ 3056020 w 3096125"/>
              <a:gd name="connsiteY2" fmla="*/ 1354556 h 1354556"/>
              <a:gd name="connsiteX0" fmla="*/ 0 w 3056020"/>
              <a:gd name="connsiteY0" fmla="*/ 0 h 565484"/>
              <a:gd name="connsiteX1" fmla="*/ 3056020 w 3056020"/>
              <a:gd name="connsiteY1" fmla="*/ 565484 h 565484"/>
              <a:gd name="connsiteX0" fmla="*/ 0 w 3056020"/>
              <a:gd name="connsiteY0" fmla="*/ 0 h 565484"/>
              <a:gd name="connsiteX1" fmla="*/ 3056020 w 3056020"/>
              <a:gd name="connsiteY1" fmla="*/ 565484 h 565484"/>
              <a:gd name="connsiteX0" fmla="*/ 0 w 3056020"/>
              <a:gd name="connsiteY0" fmla="*/ 1483894 h 2049378"/>
              <a:gd name="connsiteX1" fmla="*/ 3056020 w 3056020"/>
              <a:gd name="connsiteY1" fmla="*/ 2049378 h 2049378"/>
              <a:gd name="connsiteX0" fmla="*/ 0 w 3072063"/>
              <a:gd name="connsiteY0" fmla="*/ 1483894 h 2049378"/>
              <a:gd name="connsiteX1" fmla="*/ 3056020 w 3072063"/>
              <a:gd name="connsiteY1" fmla="*/ 2049378 h 2049378"/>
              <a:gd name="connsiteX0" fmla="*/ 0 w 2395319"/>
              <a:gd name="connsiteY0" fmla="*/ 1483894 h 1483894"/>
              <a:gd name="connsiteX1" fmla="*/ 2379276 w 2395319"/>
              <a:gd name="connsiteY1" fmla="*/ 665078 h 1483894"/>
              <a:gd name="connsiteX0" fmla="*/ 0 w 3047894"/>
              <a:gd name="connsiteY0" fmla="*/ 1483894 h 2145631"/>
              <a:gd name="connsiteX1" fmla="*/ 2379276 w 3047894"/>
              <a:gd name="connsiteY1" fmla="*/ 665078 h 2145631"/>
              <a:gd name="connsiteX0" fmla="*/ 0 w 2008608"/>
              <a:gd name="connsiteY0" fmla="*/ 1483894 h 1561431"/>
              <a:gd name="connsiteX1" fmla="*/ 1339990 w 2008608"/>
              <a:gd name="connsiteY1" fmla="*/ 80878 h 1561431"/>
              <a:gd name="connsiteX0" fmla="*/ 0 w 1295398"/>
              <a:gd name="connsiteY0" fmla="*/ 1483894 h 1561431"/>
              <a:gd name="connsiteX1" fmla="*/ 578653 w 1295398"/>
              <a:gd name="connsiteY1" fmla="*/ 80878 h 1561431"/>
              <a:gd name="connsiteX0" fmla="*/ 0 w 1500839"/>
              <a:gd name="connsiteY0" fmla="*/ 1403016 h 1480553"/>
              <a:gd name="connsiteX1" fmla="*/ 578653 w 1500839"/>
              <a:gd name="connsiteY1" fmla="*/ 0 h 1480553"/>
              <a:gd name="connsiteX0" fmla="*/ 681833 w 1929104"/>
              <a:gd name="connsiteY0" fmla="*/ 1403016 h 1480553"/>
              <a:gd name="connsiteX1" fmla="*/ 0 w 1929104"/>
              <a:gd name="connsiteY1" fmla="*/ 1380957 h 1480553"/>
              <a:gd name="connsiteX2" fmla="*/ 1260486 w 1929104"/>
              <a:gd name="connsiteY2" fmla="*/ 0 h 1480553"/>
              <a:gd name="connsiteX0" fmla="*/ 0 w 578653"/>
              <a:gd name="connsiteY0" fmla="*/ 1403016 h 1403016"/>
              <a:gd name="connsiteX1" fmla="*/ 578653 w 578653"/>
              <a:gd name="connsiteY1" fmla="*/ 0 h 1403016"/>
              <a:gd name="connsiteX0" fmla="*/ 0 w 578653"/>
              <a:gd name="connsiteY0" fmla="*/ 1403016 h 1403016"/>
              <a:gd name="connsiteX1" fmla="*/ 578653 w 578653"/>
              <a:gd name="connsiteY1" fmla="*/ 0 h 1403016"/>
              <a:gd name="connsiteX0" fmla="*/ 0 w 881713"/>
              <a:gd name="connsiteY0" fmla="*/ 1403016 h 1403016"/>
              <a:gd name="connsiteX1" fmla="*/ 578653 w 881713"/>
              <a:gd name="connsiteY1" fmla="*/ 0 h 1403016"/>
              <a:gd name="connsiteX0" fmla="*/ 0 w 1291651"/>
              <a:gd name="connsiteY0" fmla="*/ 1403016 h 1403016"/>
              <a:gd name="connsiteX1" fmla="*/ 1291651 w 1291651"/>
              <a:gd name="connsiteY1" fmla="*/ 0 h 1403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91651" h="1403016">
                <a:moveTo>
                  <a:pt x="0" y="1403016"/>
                </a:moveTo>
                <a:cubicBezTo>
                  <a:pt x="881713" y="1367144"/>
                  <a:pt x="1098767" y="467672"/>
                  <a:pt x="1291651" y="0"/>
                </a:cubicBezTo>
              </a:path>
            </a:pathLst>
          </a:custGeom>
          <a:ln w="3175">
            <a:solidFill>
              <a:schemeClr val="accent6">
                <a:lumMod val="75000"/>
              </a:schemeClr>
            </a:solidFill>
            <a:prstDash val="dash"/>
            <a:headEnd type="arrow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Freeform 183"/>
          <p:cNvSpPr/>
          <p:nvPr/>
        </p:nvSpPr>
        <p:spPr>
          <a:xfrm>
            <a:off x="1308100" y="3025942"/>
            <a:ext cx="3318563" cy="641238"/>
          </a:xfrm>
          <a:custGeom>
            <a:avLst/>
            <a:gdLst>
              <a:gd name="connsiteX0" fmla="*/ 0 w 3665621"/>
              <a:gd name="connsiteY0" fmla="*/ 0 h 792079"/>
              <a:gd name="connsiteX1" fmla="*/ 3068053 w 3665621"/>
              <a:gd name="connsiteY1" fmla="*/ 733926 h 792079"/>
              <a:gd name="connsiteX2" fmla="*/ 3585410 w 3665621"/>
              <a:gd name="connsiteY2" fmla="*/ 348916 h 792079"/>
              <a:gd name="connsiteX0" fmla="*/ 0 w 3625515"/>
              <a:gd name="connsiteY0" fmla="*/ 0 h 1273342"/>
              <a:gd name="connsiteX1" fmla="*/ 842211 w 3625515"/>
              <a:gd name="connsiteY1" fmla="*/ 1215189 h 1273342"/>
              <a:gd name="connsiteX2" fmla="*/ 3585410 w 3625515"/>
              <a:gd name="connsiteY2" fmla="*/ 348916 h 1273342"/>
              <a:gd name="connsiteX0" fmla="*/ 0 w 3096125"/>
              <a:gd name="connsiteY0" fmla="*/ 0 h 1339515"/>
              <a:gd name="connsiteX1" fmla="*/ 842211 w 3096125"/>
              <a:gd name="connsiteY1" fmla="*/ 1215189 h 1339515"/>
              <a:gd name="connsiteX2" fmla="*/ 3056020 w 3096125"/>
              <a:gd name="connsiteY2" fmla="*/ 745958 h 1339515"/>
              <a:gd name="connsiteX0" fmla="*/ 0 w 3096125"/>
              <a:gd name="connsiteY0" fmla="*/ 608598 h 1948113"/>
              <a:gd name="connsiteX1" fmla="*/ 842211 w 3096125"/>
              <a:gd name="connsiteY1" fmla="*/ 1823787 h 1948113"/>
              <a:gd name="connsiteX2" fmla="*/ 3056020 w 3096125"/>
              <a:gd name="connsiteY2" fmla="*/ 1354556 h 1948113"/>
              <a:gd name="connsiteX0" fmla="*/ 0 w 3096125"/>
              <a:gd name="connsiteY0" fmla="*/ 701842 h 1447800"/>
              <a:gd name="connsiteX1" fmla="*/ 1082843 w 3096125"/>
              <a:gd name="connsiteY1" fmla="*/ 124326 h 1447800"/>
              <a:gd name="connsiteX2" fmla="*/ 3056020 w 3096125"/>
              <a:gd name="connsiteY2" fmla="*/ 1447800 h 1447800"/>
              <a:gd name="connsiteX0" fmla="*/ 0 w 3096125"/>
              <a:gd name="connsiteY0" fmla="*/ 789072 h 1354556"/>
              <a:gd name="connsiteX1" fmla="*/ 1082843 w 3096125"/>
              <a:gd name="connsiteY1" fmla="*/ 211556 h 1354556"/>
              <a:gd name="connsiteX2" fmla="*/ 3056020 w 3096125"/>
              <a:gd name="connsiteY2" fmla="*/ 1354556 h 1354556"/>
              <a:gd name="connsiteX0" fmla="*/ 0 w 3096125"/>
              <a:gd name="connsiteY0" fmla="*/ 789072 h 1354556"/>
              <a:gd name="connsiteX1" fmla="*/ 1082843 w 3096125"/>
              <a:gd name="connsiteY1" fmla="*/ 211556 h 1354556"/>
              <a:gd name="connsiteX2" fmla="*/ 3056020 w 3096125"/>
              <a:gd name="connsiteY2" fmla="*/ 1354556 h 1354556"/>
              <a:gd name="connsiteX0" fmla="*/ 0 w 3096125"/>
              <a:gd name="connsiteY0" fmla="*/ 789072 h 1354556"/>
              <a:gd name="connsiteX1" fmla="*/ 1082843 w 3096125"/>
              <a:gd name="connsiteY1" fmla="*/ 211556 h 1354556"/>
              <a:gd name="connsiteX2" fmla="*/ 3056020 w 3096125"/>
              <a:gd name="connsiteY2" fmla="*/ 1354556 h 1354556"/>
              <a:gd name="connsiteX0" fmla="*/ 0 w 3096125"/>
              <a:gd name="connsiteY0" fmla="*/ 789072 h 1354556"/>
              <a:gd name="connsiteX1" fmla="*/ 1082843 w 3096125"/>
              <a:gd name="connsiteY1" fmla="*/ 211556 h 1354556"/>
              <a:gd name="connsiteX2" fmla="*/ 3056020 w 3096125"/>
              <a:gd name="connsiteY2" fmla="*/ 1354556 h 1354556"/>
              <a:gd name="connsiteX0" fmla="*/ 0 w 3096125"/>
              <a:gd name="connsiteY0" fmla="*/ 789072 h 1354556"/>
              <a:gd name="connsiteX1" fmla="*/ 1588169 w 3096125"/>
              <a:gd name="connsiteY1" fmla="*/ 151398 h 1354556"/>
              <a:gd name="connsiteX2" fmla="*/ 3056020 w 3096125"/>
              <a:gd name="connsiteY2" fmla="*/ 1354556 h 1354556"/>
              <a:gd name="connsiteX0" fmla="*/ 0 w 3096125"/>
              <a:gd name="connsiteY0" fmla="*/ 789072 h 1354556"/>
              <a:gd name="connsiteX1" fmla="*/ 1588169 w 3096125"/>
              <a:gd name="connsiteY1" fmla="*/ 151398 h 1354556"/>
              <a:gd name="connsiteX2" fmla="*/ 3056020 w 3096125"/>
              <a:gd name="connsiteY2" fmla="*/ 1354556 h 1354556"/>
              <a:gd name="connsiteX0" fmla="*/ 0 w 3096125"/>
              <a:gd name="connsiteY0" fmla="*/ 1037138 h 1602622"/>
              <a:gd name="connsiteX1" fmla="*/ 1588169 w 3096125"/>
              <a:gd name="connsiteY1" fmla="*/ 399464 h 1602622"/>
              <a:gd name="connsiteX2" fmla="*/ 3056020 w 3096125"/>
              <a:gd name="connsiteY2" fmla="*/ 1602622 h 1602622"/>
              <a:gd name="connsiteX0" fmla="*/ 0 w 3096125"/>
              <a:gd name="connsiteY0" fmla="*/ 789072 h 1354556"/>
              <a:gd name="connsiteX1" fmla="*/ 1588169 w 3096125"/>
              <a:gd name="connsiteY1" fmla="*/ 151398 h 1354556"/>
              <a:gd name="connsiteX2" fmla="*/ 3056020 w 3096125"/>
              <a:gd name="connsiteY2" fmla="*/ 1354556 h 1354556"/>
              <a:gd name="connsiteX0" fmla="*/ 0 w 3056020"/>
              <a:gd name="connsiteY0" fmla="*/ 0 h 565484"/>
              <a:gd name="connsiteX1" fmla="*/ 3056020 w 3056020"/>
              <a:gd name="connsiteY1" fmla="*/ 565484 h 565484"/>
              <a:gd name="connsiteX0" fmla="*/ 0 w 3056020"/>
              <a:gd name="connsiteY0" fmla="*/ 0 h 565484"/>
              <a:gd name="connsiteX1" fmla="*/ 3056020 w 3056020"/>
              <a:gd name="connsiteY1" fmla="*/ 565484 h 565484"/>
              <a:gd name="connsiteX0" fmla="*/ 0 w 3056020"/>
              <a:gd name="connsiteY0" fmla="*/ 1483894 h 2049378"/>
              <a:gd name="connsiteX1" fmla="*/ 3056020 w 3056020"/>
              <a:gd name="connsiteY1" fmla="*/ 2049378 h 2049378"/>
              <a:gd name="connsiteX0" fmla="*/ 0 w 3072063"/>
              <a:gd name="connsiteY0" fmla="*/ 1483894 h 2049378"/>
              <a:gd name="connsiteX1" fmla="*/ 3056020 w 3072063"/>
              <a:gd name="connsiteY1" fmla="*/ 2049378 h 2049378"/>
              <a:gd name="connsiteX0" fmla="*/ 0 w 2395319"/>
              <a:gd name="connsiteY0" fmla="*/ 1483894 h 1483894"/>
              <a:gd name="connsiteX1" fmla="*/ 2379276 w 2395319"/>
              <a:gd name="connsiteY1" fmla="*/ 665078 h 1483894"/>
              <a:gd name="connsiteX0" fmla="*/ 0 w 3047894"/>
              <a:gd name="connsiteY0" fmla="*/ 1483894 h 2145631"/>
              <a:gd name="connsiteX1" fmla="*/ 2379276 w 3047894"/>
              <a:gd name="connsiteY1" fmla="*/ 665078 h 2145631"/>
              <a:gd name="connsiteX0" fmla="*/ 0 w 2008608"/>
              <a:gd name="connsiteY0" fmla="*/ 1483894 h 1561431"/>
              <a:gd name="connsiteX1" fmla="*/ 1339990 w 2008608"/>
              <a:gd name="connsiteY1" fmla="*/ 80878 h 1561431"/>
              <a:gd name="connsiteX0" fmla="*/ 0 w 1295398"/>
              <a:gd name="connsiteY0" fmla="*/ 1483894 h 1561431"/>
              <a:gd name="connsiteX1" fmla="*/ 578653 w 1295398"/>
              <a:gd name="connsiteY1" fmla="*/ 80878 h 1561431"/>
              <a:gd name="connsiteX0" fmla="*/ 0 w 1500839"/>
              <a:gd name="connsiteY0" fmla="*/ 1403016 h 1480553"/>
              <a:gd name="connsiteX1" fmla="*/ 578653 w 1500839"/>
              <a:gd name="connsiteY1" fmla="*/ 0 h 1480553"/>
              <a:gd name="connsiteX0" fmla="*/ 681833 w 1929104"/>
              <a:gd name="connsiteY0" fmla="*/ 1403016 h 1480553"/>
              <a:gd name="connsiteX1" fmla="*/ 0 w 1929104"/>
              <a:gd name="connsiteY1" fmla="*/ 1380957 h 1480553"/>
              <a:gd name="connsiteX2" fmla="*/ 1260486 w 1929104"/>
              <a:gd name="connsiteY2" fmla="*/ 0 h 1480553"/>
              <a:gd name="connsiteX0" fmla="*/ 0 w 578653"/>
              <a:gd name="connsiteY0" fmla="*/ 1403016 h 1403016"/>
              <a:gd name="connsiteX1" fmla="*/ 578653 w 578653"/>
              <a:gd name="connsiteY1" fmla="*/ 0 h 1403016"/>
              <a:gd name="connsiteX0" fmla="*/ 0 w 578653"/>
              <a:gd name="connsiteY0" fmla="*/ 1403016 h 1403016"/>
              <a:gd name="connsiteX1" fmla="*/ 578653 w 578653"/>
              <a:gd name="connsiteY1" fmla="*/ 0 h 1403016"/>
              <a:gd name="connsiteX0" fmla="*/ 0 w 881713"/>
              <a:gd name="connsiteY0" fmla="*/ 1403016 h 1403016"/>
              <a:gd name="connsiteX1" fmla="*/ 578653 w 881713"/>
              <a:gd name="connsiteY1" fmla="*/ 0 h 1403016"/>
              <a:gd name="connsiteX0" fmla="*/ 0 w 1291651"/>
              <a:gd name="connsiteY0" fmla="*/ 1403016 h 1403016"/>
              <a:gd name="connsiteX1" fmla="*/ 1291651 w 1291651"/>
              <a:gd name="connsiteY1" fmla="*/ 0 h 1403016"/>
              <a:gd name="connsiteX0" fmla="*/ 1648610 w 2940261"/>
              <a:gd name="connsiteY0" fmla="*/ 1403016 h 1403016"/>
              <a:gd name="connsiteX1" fmla="*/ 0 w 2940261"/>
              <a:gd name="connsiteY1" fmla="*/ 72857 h 1403016"/>
              <a:gd name="connsiteX2" fmla="*/ 2940261 w 2940261"/>
              <a:gd name="connsiteY2" fmla="*/ 0 h 1403016"/>
              <a:gd name="connsiteX0" fmla="*/ 0 w 2940261"/>
              <a:gd name="connsiteY0" fmla="*/ 72857 h 467672"/>
              <a:gd name="connsiteX1" fmla="*/ 2940261 w 2940261"/>
              <a:gd name="connsiteY1" fmla="*/ 0 h 467672"/>
              <a:gd name="connsiteX0" fmla="*/ 0 w 2940261"/>
              <a:gd name="connsiteY0" fmla="*/ 72857 h 72857"/>
              <a:gd name="connsiteX1" fmla="*/ 2940261 w 2940261"/>
              <a:gd name="connsiteY1" fmla="*/ 0 h 72857"/>
              <a:gd name="connsiteX0" fmla="*/ 0 w 2940261"/>
              <a:gd name="connsiteY0" fmla="*/ 72857 h 72857"/>
              <a:gd name="connsiteX1" fmla="*/ 2940261 w 2940261"/>
              <a:gd name="connsiteY1" fmla="*/ 0 h 72857"/>
              <a:gd name="connsiteX0" fmla="*/ 0 w 2940261"/>
              <a:gd name="connsiteY0" fmla="*/ 72857 h 518471"/>
              <a:gd name="connsiteX1" fmla="*/ 2940261 w 2940261"/>
              <a:gd name="connsiteY1" fmla="*/ 0 h 518471"/>
              <a:gd name="connsiteX0" fmla="*/ 0 w 2916092"/>
              <a:gd name="connsiteY0" fmla="*/ 149057 h 594671"/>
              <a:gd name="connsiteX1" fmla="*/ 2916092 w 2916092"/>
              <a:gd name="connsiteY1" fmla="*/ 0 h 594671"/>
              <a:gd name="connsiteX0" fmla="*/ 0 w 2916092"/>
              <a:gd name="connsiteY0" fmla="*/ 405286 h 405286"/>
              <a:gd name="connsiteX1" fmla="*/ 2916092 w 2916092"/>
              <a:gd name="connsiteY1" fmla="*/ 256229 h 405286"/>
              <a:gd name="connsiteX0" fmla="*/ 0 w 2916092"/>
              <a:gd name="connsiteY0" fmla="*/ 595786 h 595786"/>
              <a:gd name="connsiteX1" fmla="*/ 60424 w 2916092"/>
              <a:gd name="connsiteY1" fmla="*/ 405287 h 595786"/>
              <a:gd name="connsiteX2" fmla="*/ 2916092 w 2916092"/>
              <a:gd name="connsiteY2" fmla="*/ 446729 h 595786"/>
              <a:gd name="connsiteX0" fmla="*/ 0 w 2916092"/>
              <a:gd name="connsiteY0" fmla="*/ 595786 h 686915"/>
              <a:gd name="connsiteX1" fmla="*/ 60424 w 2916092"/>
              <a:gd name="connsiteY1" fmla="*/ 405287 h 686915"/>
              <a:gd name="connsiteX2" fmla="*/ 2916092 w 2916092"/>
              <a:gd name="connsiteY2" fmla="*/ 446729 h 686915"/>
              <a:gd name="connsiteX0" fmla="*/ 0 w 2916092"/>
              <a:gd name="connsiteY0" fmla="*/ 519586 h 610715"/>
              <a:gd name="connsiteX1" fmla="*/ 519644 w 2916092"/>
              <a:gd name="connsiteY1" fmla="*/ 405287 h 610715"/>
              <a:gd name="connsiteX2" fmla="*/ 2916092 w 2916092"/>
              <a:gd name="connsiteY2" fmla="*/ 370529 h 610715"/>
              <a:gd name="connsiteX0" fmla="*/ 0 w 2916092"/>
              <a:gd name="connsiteY0" fmla="*/ 149057 h 149057"/>
              <a:gd name="connsiteX1" fmla="*/ 2916092 w 2916092"/>
              <a:gd name="connsiteY1" fmla="*/ 0 h 149057"/>
              <a:gd name="connsiteX0" fmla="*/ 0 w 2916092"/>
              <a:gd name="connsiteY0" fmla="*/ 149057 h 467671"/>
              <a:gd name="connsiteX1" fmla="*/ 2916092 w 2916092"/>
              <a:gd name="connsiteY1" fmla="*/ 0 h 467671"/>
              <a:gd name="connsiteX0" fmla="*/ 0 w 2916092"/>
              <a:gd name="connsiteY0" fmla="*/ 416871 h 735485"/>
              <a:gd name="connsiteX1" fmla="*/ 2916092 w 2916092"/>
              <a:gd name="connsiteY1" fmla="*/ 267814 h 735485"/>
              <a:gd name="connsiteX0" fmla="*/ 241694 w 3157786"/>
              <a:gd name="connsiteY0" fmla="*/ 416871 h 1218085"/>
              <a:gd name="connsiteX1" fmla="*/ 0 w 3157786"/>
              <a:gd name="connsiteY1" fmla="*/ 899472 h 1218085"/>
              <a:gd name="connsiteX2" fmla="*/ 3157786 w 3157786"/>
              <a:gd name="connsiteY2" fmla="*/ 267814 h 1218085"/>
              <a:gd name="connsiteX0" fmla="*/ 0 w 2916092"/>
              <a:gd name="connsiteY0" fmla="*/ 416871 h 1052985"/>
              <a:gd name="connsiteX1" fmla="*/ 471304 w 2916092"/>
              <a:gd name="connsiteY1" fmla="*/ 734372 h 1052985"/>
              <a:gd name="connsiteX2" fmla="*/ 2916092 w 2916092"/>
              <a:gd name="connsiteY2" fmla="*/ 267814 h 1052985"/>
              <a:gd name="connsiteX0" fmla="*/ 0 w 3157786"/>
              <a:gd name="connsiteY0" fmla="*/ 810571 h 1052985"/>
              <a:gd name="connsiteX1" fmla="*/ 712998 w 3157786"/>
              <a:gd name="connsiteY1" fmla="*/ 734372 h 1052985"/>
              <a:gd name="connsiteX2" fmla="*/ 3157786 w 3157786"/>
              <a:gd name="connsiteY2" fmla="*/ 267814 h 1052985"/>
              <a:gd name="connsiteX0" fmla="*/ 0 w 3157786"/>
              <a:gd name="connsiteY0" fmla="*/ 810571 h 1218085"/>
              <a:gd name="connsiteX1" fmla="*/ 700913 w 3157786"/>
              <a:gd name="connsiteY1" fmla="*/ 899472 h 1218085"/>
              <a:gd name="connsiteX2" fmla="*/ 3157786 w 3157786"/>
              <a:gd name="connsiteY2" fmla="*/ 267814 h 1218085"/>
              <a:gd name="connsiteX0" fmla="*/ 0 w 3157786"/>
              <a:gd name="connsiteY0" fmla="*/ 810571 h 899472"/>
              <a:gd name="connsiteX1" fmla="*/ 700913 w 3157786"/>
              <a:gd name="connsiteY1" fmla="*/ 899472 h 899472"/>
              <a:gd name="connsiteX2" fmla="*/ 3157786 w 3157786"/>
              <a:gd name="connsiteY2" fmla="*/ 267814 h 899472"/>
              <a:gd name="connsiteX0" fmla="*/ 0 w 3157786"/>
              <a:gd name="connsiteY0" fmla="*/ 810571 h 899472"/>
              <a:gd name="connsiteX1" fmla="*/ 700913 w 3157786"/>
              <a:gd name="connsiteY1" fmla="*/ 899472 h 899472"/>
              <a:gd name="connsiteX2" fmla="*/ 3157786 w 3157786"/>
              <a:gd name="connsiteY2" fmla="*/ 267814 h 899472"/>
              <a:gd name="connsiteX0" fmla="*/ 0 w 3157786"/>
              <a:gd name="connsiteY0" fmla="*/ 542757 h 542757"/>
              <a:gd name="connsiteX1" fmla="*/ 3157786 w 3157786"/>
              <a:gd name="connsiteY1" fmla="*/ 0 h 542757"/>
              <a:gd name="connsiteX0" fmla="*/ 0 w 3157786"/>
              <a:gd name="connsiteY0" fmla="*/ 542757 h 542757"/>
              <a:gd name="connsiteX1" fmla="*/ 3157786 w 3157786"/>
              <a:gd name="connsiteY1" fmla="*/ 0 h 542757"/>
              <a:gd name="connsiteX0" fmla="*/ 0 w 3157786"/>
              <a:gd name="connsiteY0" fmla="*/ 542757 h 720559"/>
              <a:gd name="connsiteX1" fmla="*/ 809676 w 3157786"/>
              <a:gd name="connsiteY1" fmla="*/ 720559 h 720559"/>
              <a:gd name="connsiteX2" fmla="*/ 3157786 w 3157786"/>
              <a:gd name="connsiteY2" fmla="*/ 0 h 720559"/>
              <a:gd name="connsiteX0" fmla="*/ 0 w 3157786"/>
              <a:gd name="connsiteY0" fmla="*/ 542757 h 542757"/>
              <a:gd name="connsiteX1" fmla="*/ 3157786 w 3157786"/>
              <a:gd name="connsiteY1" fmla="*/ 0 h 542757"/>
              <a:gd name="connsiteX0" fmla="*/ 0 w 3157786"/>
              <a:gd name="connsiteY0" fmla="*/ 542757 h 542757"/>
              <a:gd name="connsiteX1" fmla="*/ 3157786 w 3157786"/>
              <a:gd name="connsiteY1" fmla="*/ 0 h 542757"/>
              <a:gd name="connsiteX0" fmla="*/ 0 w 3157786"/>
              <a:gd name="connsiteY0" fmla="*/ 542757 h 641238"/>
              <a:gd name="connsiteX1" fmla="*/ 3157786 w 3157786"/>
              <a:gd name="connsiteY1" fmla="*/ 0 h 641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57786" h="641238">
                <a:moveTo>
                  <a:pt x="0" y="542757"/>
                </a:moveTo>
                <a:cubicBezTo>
                  <a:pt x="1270120" y="641238"/>
                  <a:pt x="945059" y="41219"/>
                  <a:pt x="3157786" y="0"/>
                </a:cubicBezTo>
              </a:path>
            </a:pathLst>
          </a:custGeom>
          <a:ln w="3175">
            <a:solidFill>
              <a:schemeClr val="accent6">
                <a:lumMod val="75000"/>
              </a:schemeClr>
            </a:solidFill>
            <a:prstDash val="dash"/>
            <a:headEnd type="arrow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5" name="TextBox 184"/>
          <p:cNvSpPr txBox="1"/>
          <p:nvPr/>
        </p:nvSpPr>
        <p:spPr>
          <a:xfrm>
            <a:off x="4843347" y="2801293"/>
            <a:ext cx="4106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Symbol" pitchFamily="18" charset="2"/>
              </a:rPr>
              <a:t>D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sz="1200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endParaRPr lang="en-US" sz="12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3405392" y="3253581"/>
            <a:ext cx="1532527" cy="249299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In the ground, the sample was subjected to geostatic stresses.</a:t>
            </a:r>
          </a:p>
          <a:p>
            <a:endParaRPr lang="en-US" sz="1200" dirty="0" smtClean="0">
              <a:solidFill>
                <a:srgbClr val="FF0000"/>
              </a:solidFill>
            </a:endParaRPr>
          </a:p>
          <a:p>
            <a:r>
              <a:rPr lang="en-US" sz="1200" dirty="0" smtClean="0">
                <a:solidFill>
                  <a:srgbClr val="FF0000"/>
                </a:solidFill>
              </a:rPr>
              <a:t>In the lab and before the consolidation test  the stresses on the sample = 0. </a:t>
            </a:r>
          </a:p>
          <a:p>
            <a:endParaRPr lang="en-US" sz="1200" dirty="0" smtClean="0">
              <a:solidFill>
                <a:srgbClr val="FF0000"/>
              </a:solidFill>
            </a:endParaRPr>
          </a:p>
          <a:p>
            <a:r>
              <a:rPr lang="en-US" sz="1200" dirty="0" smtClean="0">
                <a:solidFill>
                  <a:srgbClr val="FF0000"/>
                </a:solidFill>
              </a:rPr>
              <a:t>During testing, the geostatic stress is gradually recovered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115" name="Straight Arrow Connector 114"/>
          <p:cNvCxnSpPr/>
          <p:nvPr/>
        </p:nvCxnSpPr>
        <p:spPr>
          <a:xfrm rot="10800000" flipV="1">
            <a:off x="4559300" y="3365500"/>
            <a:ext cx="1028700" cy="152400"/>
          </a:xfrm>
          <a:prstGeom prst="straightConnector1">
            <a:avLst/>
          </a:prstGeom>
          <a:ln w="3175">
            <a:solidFill>
              <a:schemeClr val="accent6">
                <a:lumMod val="60000"/>
                <a:lumOff val="4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7569200" y="3543300"/>
            <a:ext cx="1035861" cy="923330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c</a:t>
            </a:r>
            <a:r>
              <a:rPr lang="en-US" dirty="0" smtClean="0"/>
              <a:t> = 0.72</a:t>
            </a:r>
          </a:p>
          <a:p>
            <a:endParaRPr lang="en-US" dirty="0" smtClean="0"/>
          </a:p>
          <a:p>
            <a:r>
              <a:rPr lang="en-US" dirty="0" smtClean="0"/>
              <a:t>C</a:t>
            </a:r>
            <a:r>
              <a:rPr lang="en-US" baseline="-25000" dirty="0" smtClean="0"/>
              <a:t>s</a:t>
            </a:r>
            <a:r>
              <a:rPr lang="en-US" dirty="0" smtClean="0"/>
              <a:t> = 0.1</a:t>
            </a:r>
            <a:endParaRPr lang="en-US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4300"/>
                                  </p:stCondLst>
                                  <p:childTnLst>
                                    <p:animMotion origin="layout" path="M -0.00035 0.00208 C -0.00087 0.00208 -0.03577 0.00185 -0.05347 -0.00556 C -0.07118 -0.01297 -0.10365 -0.03635 -0.1066 -0.04236 C -0.10834 -0.04352 -0.07743 -0.04098 -0.07118 -0.04098 C -0.06493 -0.04098 -0.03108 -0.0375 -0.00452 -0.00556 C 0.02205 0.02639 0.06059 0.10416 0.14392 0.28125 " pathEditMode="relative" rAng="0" ptsTypes="satsss">
                                      <p:cBhvr>
                                        <p:cTn id="6" dur="15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0" y="117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2" presetClass="entr" presetSubtype="4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" dur="3200"/>
                                        <p:tgtEl>
                                          <p:spTgt spid="18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" grpId="0" animBg="1"/>
      <p:bldP spid="186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234723" y="1054100"/>
          <a:ext cx="8674554" cy="5204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73100" y="419100"/>
            <a:ext cx="2621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Example of Semi-log Scale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4667817" y="720799"/>
            <a:ext cx="3895503" cy="665088"/>
          </a:xfrm>
          <a:custGeom>
            <a:avLst/>
            <a:gdLst>
              <a:gd name="connsiteX0" fmla="*/ 0 w 2860766"/>
              <a:gd name="connsiteY0" fmla="*/ 10346 h 62597"/>
              <a:gd name="connsiteX1" fmla="*/ 339634 w 2860766"/>
              <a:gd name="connsiteY1" fmla="*/ 23408 h 62597"/>
              <a:gd name="connsiteX2" fmla="*/ 627017 w 2860766"/>
              <a:gd name="connsiteY2" fmla="*/ 36471 h 62597"/>
              <a:gd name="connsiteX3" fmla="*/ 1018903 w 2860766"/>
              <a:gd name="connsiteY3" fmla="*/ 23408 h 62597"/>
              <a:gd name="connsiteX4" fmla="*/ 1214846 w 2860766"/>
              <a:gd name="connsiteY4" fmla="*/ 36471 h 62597"/>
              <a:gd name="connsiteX5" fmla="*/ 1489166 w 2860766"/>
              <a:gd name="connsiteY5" fmla="*/ 62597 h 62597"/>
              <a:gd name="connsiteX6" fmla="*/ 2560320 w 2860766"/>
              <a:gd name="connsiteY6" fmla="*/ 49534 h 62597"/>
              <a:gd name="connsiteX7" fmla="*/ 2860766 w 2860766"/>
              <a:gd name="connsiteY7" fmla="*/ 23408 h 62597"/>
              <a:gd name="connsiteX0" fmla="*/ 0 w 2708921"/>
              <a:gd name="connsiteY0" fmla="*/ 10346 h 626477"/>
              <a:gd name="connsiteX1" fmla="*/ 339634 w 2708921"/>
              <a:gd name="connsiteY1" fmla="*/ 23408 h 626477"/>
              <a:gd name="connsiteX2" fmla="*/ 627017 w 2708921"/>
              <a:gd name="connsiteY2" fmla="*/ 36471 h 626477"/>
              <a:gd name="connsiteX3" fmla="*/ 1018903 w 2708921"/>
              <a:gd name="connsiteY3" fmla="*/ 23408 h 626477"/>
              <a:gd name="connsiteX4" fmla="*/ 1214846 w 2708921"/>
              <a:gd name="connsiteY4" fmla="*/ 36471 h 626477"/>
              <a:gd name="connsiteX5" fmla="*/ 1489166 w 2708921"/>
              <a:gd name="connsiteY5" fmla="*/ 62597 h 626477"/>
              <a:gd name="connsiteX6" fmla="*/ 2560320 w 2708921"/>
              <a:gd name="connsiteY6" fmla="*/ 49534 h 626477"/>
              <a:gd name="connsiteX7" fmla="*/ 2055223 w 2708921"/>
              <a:gd name="connsiteY7" fmla="*/ 626477 h 626477"/>
              <a:gd name="connsiteX0" fmla="*/ 0 w 2708921"/>
              <a:gd name="connsiteY0" fmla="*/ 10346 h 626477"/>
              <a:gd name="connsiteX1" fmla="*/ 339634 w 2708921"/>
              <a:gd name="connsiteY1" fmla="*/ 23408 h 626477"/>
              <a:gd name="connsiteX2" fmla="*/ 627017 w 2708921"/>
              <a:gd name="connsiteY2" fmla="*/ 36471 h 626477"/>
              <a:gd name="connsiteX3" fmla="*/ 1018903 w 2708921"/>
              <a:gd name="connsiteY3" fmla="*/ 23408 h 626477"/>
              <a:gd name="connsiteX4" fmla="*/ 1214846 w 2708921"/>
              <a:gd name="connsiteY4" fmla="*/ 36471 h 626477"/>
              <a:gd name="connsiteX5" fmla="*/ 1489166 w 2708921"/>
              <a:gd name="connsiteY5" fmla="*/ 62597 h 626477"/>
              <a:gd name="connsiteX6" fmla="*/ 2560320 w 2708921"/>
              <a:gd name="connsiteY6" fmla="*/ 49534 h 626477"/>
              <a:gd name="connsiteX7" fmla="*/ 2055223 w 2708921"/>
              <a:gd name="connsiteY7" fmla="*/ 626477 h 626477"/>
              <a:gd name="connsiteX8" fmla="*/ 0 w 2708921"/>
              <a:gd name="connsiteY8" fmla="*/ 10346 h 626477"/>
              <a:gd name="connsiteX0" fmla="*/ 0 w 2893424"/>
              <a:gd name="connsiteY0" fmla="*/ 10346 h 397877"/>
              <a:gd name="connsiteX1" fmla="*/ 339634 w 2893424"/>
              <a:gd name="connsiteY1" fmla="*/ 23408 h 397877"/>
              <a:gd name="connsiteX2" fmla="*/ 627017 w 2893424"/>
              <a:gd name="connsiteY2" fmla="*/ 36471 h 397877"/>
              <a:gd name="connsiteX3" fmla="*/ 1018903 w 2893424"/>
              <a:gd name="connsiteY3" fmla="*/ 23408 h 397877"/>
              <a:gd name="connsiteX4" fmla="*/ 1214846 w 2893424"/>
              <a:gd name="connsiteY4" fmla="*/ 36471 h 397877"/>
              <a:gd name="connsiteX5" fmla="*/ 1489166 w 2893424"/>
              <a:gd name="connsiteY5" fmla="*/ 62597 h 397877"/>
              <a:gd name="connsiteX6" fmla="*/ 2560320 w 2893424"/>
              <a:gd name="connsiteY6" fmla="*/ 49534 h 397877"/>
              <a:gd name="connsiteX7" fmla="*/ 2893424 w 2893424"/>
              <a:gd name="connsiteY7" fmla="*/ 397877 h 397877"/>
              <a:gd name="connsiteX8" fmla="*/ 0 w 2893424"/>
              <a:gd name="connsiteY8" fmla="*/ 10346 h 397877"/>
              <a:gd name="connsiteX0" fmla="*/ 0 w 2895601"/>
              <a:gd name="connsiteY0" fmla="*/ 474077 h 474077"/>
              <a:gd name="connsiteX1" fmla="*/ 341811 w 2895601"/>
              <a:gd name="connsiteY1" fmla="*/ 23408 h 474077"/>
              <a:gd name="connsiteX2" fmla="*/ 629194 w 2895601"/>
              <a:gd name="connsiteY2" fmla="*/ 36471 h 474077"/>
              <a:gd name="connsiteX3" fmla="*/ 1021080 w 2895601"/>
              <a:gd name="connsiteY3" fmla="*/ 23408 h 474077"/>
              <a:gd name="connsiteX4" fmla="*/ 1217023 w 2895601"/>
              <a:gd name="connsiteY4" fmla="*/ 36471 h 474077"/>
              <a:gd name="connsiteX5" fmla="*/ 1491343 w 2895601"/>
              <a:gd name="connsiteY5" fmla="*/ 62597 h 474077"/>
              <a:gd name="connsiteX6" fmla="*/ 2562497 w 2895601"/>
              <a:gd name="connsiteY6" fmla="*/ 49534 h 474077"/>
              <a:gd name="connsiteX7" fmla="*/ 2895601 w 2895601"/>
              <a:gd name="connsiteY7" fmla="*/ 397877 h 474077"/>
              <a:gd name="connsiteX8" fmla="*/ 0 w 2895601"/>
              <a:gd name="connsiteY8" fmla="*/ 474077 h 474077"/>
              <a:gd name="connsiteX0" fmla="*/ 0 w 2895601"/>
              <a:gd name="connsiteY0" fmla="*/ 474077 h 474077"/>
              <a:gd name="connsiteX1" fmla="*/ 76201 w 2895601"/>
              <a:gd name="connsiteY1" fmla="*/ 93077 h 474077"/>
              <a:gd name="connsiteX2" fmla="*/ 629194 w 2895601"/>
              <a:gd name="connsiteY2" fmla="*/ 36471 h 474077"/>
              <a:gd name="connsiteX3" fmla="*/ 1021080 w 2895601"/>
              <a:gd name="connsiteY3" fmla="*/ 23408 h 474077"/>
              <a:gd name="connsiteX4" fmla="*/ 1217023 w 2895601"/>
              <a:gd name="connsiteY4" fmla="*/ 36471 h 474077"/>
              <a:gd name="connsiteX5" fmla="*/ 1491343 w 2895601"/>
              <a:gd name="connsiteY5" fmla="*/ 62597 h 474077"/>
              <a:gd name="connsiteX6" fmla="*/ 2562497 w 2895601"/>
              <a:gd name="connsiteY6" fmla="*/ 49534 h 474077"/>
              <a:gd name="connsiteX7" fmla="*/ 2895601 w 2895601"/>
              <a:gd name="connsiteY7" fmla="*/ 397877 h 474077"/>
              <a:gd name="connsiteX8" fmla="*/ 0 w 2895601"/>
              <a:gd name="connsiteY8" fmla="*/ 474077 h 474077"/>
              <a:gd name="connsiteX0" fmla="*/ 0 w 2968002"/>
              <a:gd name="connsiteY0" fmla="*/ 506734 h 506734"/>
              <a:gd name="connsiteX1" fmla="*/ 76201 w 2968002"/>
              <a:gd name="connsiteY1" fmla="*/ 1257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491343 w 2968002"/>
              <a:gd name="connsiteY5" fmla="*/ 9525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  <a:gd name="connsiteX0" fmla="*/ 0 w 2968002"/>
              <a:gd name="connsiteY0" fmla="*/ 506734 h 506734"/>
              <a:gd name="connsiteX1" fmla="*/ 76200 w 2968002"/>
              <a:gd name="connsiteY1" fmla="*/ 495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491343 w 2968002"/>
              <a:gd name="connsiteY5" fmla="*/ 9525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  <a:gd name="connsiteX0" fmla="*/ 0 w 2968002"/>
              <a:gd name="connsiteY0" fmla="*/ 506734 h 506734"/>
              <a:gd name="connsiteX1" fmla="*/ 76200 w 2968002"/>
              <a:gd name="connsiteY1" fmla="*/ 495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828800 w 2968002"/>
              <a:gd name="connsiteY5" fmla="*/ 4953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68002" h="506734">
                <a:moveTo>
                  <a:pt x="0" y="506734"/>
                </a:moveTo>
                <a:lnTo>
                  <a:pt x="76200" y="49534"/>
                </a:lnTo>
                <a:lnTo>
                  <a:pt x="629194" y="69128"/>
                </a:lnTo>
                <a:cubicBezTo>
                  <a:pt x="759895" y="69128"/>
                  <a:pt x="890451" y="60419"/>
                  <a:pt x="1021080" y="56065"/>
                </a:cubicBezTo>
                <a:lnTo>
                  <a:pt x="1217023" y="69128"/>
                </a:lnTo>
                <a:cubicBezTo>
                  <a:pt x="1308559" y="76756"/>
                  <a:pt x="1736951" y="48642"/>
                  <a:pt x="1828800" y="49534"/>
                </a:cubicBezTo>
                <a:lnTo>
                  <a:pt x="2819401" y="49534"/>
                </a:lnTo>
                <a:cubicBezTo>
                  <a:pt x="2968002" y="0"/>
                  <a:pt x="2645993" y="430534"/>
                  <a:pt x="2895601" y="430534"/>
                </a:cubicBezTo>
                <a:lnTo>
                  <a:pt x="0" y="506734"/>
                </a:lnTo>
                <a:close/>
              </a:path>
            </a:pathLst>
          </a:custGeom>
          <a:gradFill flip="none" rotWithShape="1">
            <a:gsLst>
              <a:gs pos="0">
                <a:srgbClr val="FFFFCC">
                  <a:shade val="30000"/>
                  <a:satMod val="115000"/>
                </a:srgbClr>
              </a:gs>
              <a:gs pos="50000">
                <a:srgbClr val="FFFFCC">
                  <a:shade val="67500"/>
                  <a:satMod val="115000"/>
                </a:srgbClr>
              </a:gs>
              <a:gs pos="100000">
                <a:srgbClr val="FFFFCC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67792" y="1285875"/>
            <a:ext cx="4100513" cy="800100"/>
          </a:xfrm>
          <a:prstGeom prst="rect">
            <a:avLst/>
          </a:prstGeom>
          <a:solidFill>
            <a:srgbClr val="FFDC6D"/>
          </a:solidFill>
          <a:ln w="127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77792" y="762000"/>
            <a:ext cx="500063" cy="1400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4" name="Chart 13"/>
          <p:cNvGraphicFramePr>
            <a:graphicFrameLocks noGrp="1"/>
          </p:cNvGraphicFramePr>
          <p:nvPr/>
        </p:nvGraphicFramePr>
        <p:xfrm>
          <a:off x="2717800" y="2273300"/>
          <a:ext cx="6166077" cy="3984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537200" y="6159500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 (p)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1834335" y="3880665"/>
            <a:ext cx="1450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Ratio (e)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4848792" y="990600"/>
            <a:ext cx="3429000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467792" y="685800"/>
            <a:ext cx="400050" cy="16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28"/>
          <p:cNvGrpSpPr/>
          <p:nvPr/>
        </p:nvGrpSpPr>
        <p:grpSpPr>
          <a:xfrm>
            <a:off x="7210992" y="1013408"/>
            <a:ext cx="304800" cy="76200"/>
            <a:chOff x="762000" y="609600"/>
            <a:chExt cx="533400" cy="228600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762000" y="609600"/>
              <a:ext cx="533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38200" y="6858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914400" y="762000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990600" y="838200"/>
              <a:ext cx="76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7166876" y="807231"/>
            <a:ext cx="4251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W.T.</a:t>
            </a:r>
            <a:endParaRPr lang="en-US" sz="1000" dirty="0"/>
          </a:p>
        </p:txBody>
      </p:sp>
      <p:sp>
        <p:nvSpPr>
          <p:cNvPr id="31" name="TextBox 30"/>
          <p:cNvSpPr txBox="1"/>
          <p:nvPr/>
        </p:nvSpPr>
        <p:spPr>
          <a:xfrm>
            <a:off x="7319276" y="512473"/>
            <a:ext cx="3914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G.S.</a:t>
            </a:r>
            <a:endParaRPr lang="en-US" sz="1000" dirty="0"/>
          </a:p>
        </p:txBody>
      </p:sp>
      <p:sp>
        <p:nvSpPr>
          <p:cNvPr id="32" name="Isosceles Triangle 31"/>
          <p:cNvSpPr/>
          <p:nvPr/>
        </p:nvSpPr>
        <p:spPr>
          <a:xfrm rot="10800000">
            <a:off x="7450181" y="694142"/>
            <a:ext cx="80094" cy="80094"/>
          </a:xfrm>
          <a:prstGeom prst="triangl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800581" y="747538"/>
            <a:ext cx="16085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Symbol" pitchFamily="18" charset="2"/>
              </a:rPr>
              <a:t>g</a:t>
            </a:r>
            <a:r>
              <a:rPr lang="en-US" sz="1200" baseline="-25000" dirty="0" smtClean="0"/>
              <a:t>sand</a:t>
            </a:r>
            <a:r>
              <a:rPr lang="en-US" sz="1200" dirty="0" smtClean="0"/>
              <a:t>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= 96 pcf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17115" y="1219074"/>
            <a:ext cx="160854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Symbol" pitchFamily="18" charset="2"/>
              </a:rPr>
              <a:t>g</a:t>
            </a:r>
            <a:r>
              <a:rPr lang="en-US" sz="1200" baseline="-25000" dirty="0" smtClean="0"/>
              <a:t>clay</a:t>
            </a:r>
            <a:r>
              <a:rPr lang="en-US" sz="1200" dirty="0" smtClean="0"/>
              <a:t>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= 110 pcf</a:t>
            </a:r>
          </a:p>
          <a:p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1100" baseline="-25000" dirty="0" smtClean="0">
                <a:latin typeface="Times New Roman" pitchFamily="18" charset="0"/>
                <a:cs typeface="Times New Roman" pitchFamily="18" charset="0"/>
              </a:rPr>
              <a:t>c  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= 0.3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rot="16200000" flipH="1">
            <a:off x="7553893" y="1409700"/>
            <a:ext cx="160019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0800000">
            <a:off x="8297814" y="788696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0800000">
            <a:off x="8295590" y="983369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0800000">
            <a:off x="8314501" y="1282606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0800000">
            <a:off x="8299102" y="2084809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8330115" y="763738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8332512" y="956615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8332512" y="1256652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Oval 47"/>
          <p:cNvSpPr/>
          <p:nvPr/>
        </p:nvSpPr>
        <p:spPr>
          <a:xfrm>
            <a:off x="8330131" y="2063897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8291474" y="742776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3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305760" y="990426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4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305757" y="1523823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16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940023" y="1609723"/>
            <a:ext cx="132348" cy="132348"/>
          </a:xfrm>
          <a:prstGeom prst="rect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4848792" y="1676400"/>
            <a:ext cx="3429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68"/>
          <p:cNvGrpSpPr/>
          <p:nvPr/>
        </p:nvGrpSpPr>
        <p:grpSpPr>
          <a:xfrm>
            <a:off x="7117330" y="1524006"/>
            <a:ext cx="888999" cy="153190"/>
            <a:chOff x="5240338" y="1524006"/>
            <a:chExt cx="888999" cy="153190"/>
          </a:xfrm>
        </p:grpSpPr>
        <p:cxnSp>
          <p:nvCxnSpPr>
            <p:cNvPr id="60" name="Straight Arrow Connector 59"/>
            <p:cNvCxnSpPr/>
            <p:nvPr/>
          </p:nvCxnSpPr>
          <p:spPr>
            <a:xfrm rot="5400000">
              <a:off x="5165331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rot="5400000">
              <a:off x="5296299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 rot="5400000">
              <a:off x="5415362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rot="5400000">
              <a:off x="5546330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 rot="5400000">
              <a:off x="5670156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 rot="5400000">
              <a:off x="5801124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 rot="5400000">
              <a:off x="5920187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 rot="5400000">
              <a:off x="6051155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69"/>
          <p:cNvGrpSpPr/>
          <p:nvPr/>
        </p:nvGrpSpPr>
        <p:grpSpPr>
          <a:xfrm>
            <a:off x="6110051" y="1519263"/>
            <a:ext cx="888999" cy="153190"/>
            <a:chOff x="5240338" y="1524006"/>
            <a:chExt cx="888999" cy="153190"/>
          </a:xfrm>
        </p:grpSpPr>
        <p:cxnSp>
          <p:nvCxnSpPr>
            <p:cNvPr id="71" name="Straight Arrow Connector 70"/>
            <p:cNvCxnSpPr/>
            <p:nvPr/>
          </p:nvCxnSpPr>
          <p:spPr>
            <a:xfrm rot="5400000">
              <a:off x="5165331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 rot="5400000">
              <a:off x="5296299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rot="5400000">
              <a:off x="5415362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rot="5400000">
              <a:off x="5546330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rot="5400000">
              <a:off x="5670156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rot="5400000">
              <a:off x="5801124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 rot="5400000">
              <a:off x="5920187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rot="5400000">
              <a:off x="6051155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TextBox 78"/>
          <p:cNvSpPr txBox="1"/>
          <p:nvPr/>
        </p:nvSpPr>
        <p:spPr>
          <a:xfrm>
            <a:off x="6553768" y="1333500"/>
            <a:ext cx="3064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</a:t>
            </a:r>
            <a:r>
              <a:rPr lang="en-US" sz="1100" baseline="-25000" dirty="0" smtClean="0"/>
              <a:t>o</a:t>
            </a:r>
            <a:endParaRPr lang="en-US" sz="1100" baseline="-25000" dirty="0"/>
          </a:p>
        </p:txBody>
      </p:sp>
      <p:sp>
        <p:nvSpPr>
          <p:cNvPr id="80" name="TextBox 79"/>
          <p:cNvSpPr txBox="1"/>
          <p:nvPr/>
        </p:nvSpPr>
        <p:spPr>
          <a:xfrm>
            <a:off x="6001317" y="981076"/>
            <a:ext cx="489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Sand</a:t>
            </a:r>
            <a:endParaRPr lang="en-US" sz="1200" dirty="0"/>
          </a:p>
        </p:txBody>
      </p:sp>
      <p:sp>
        <p:nvSpPr>
          <p:cNvPr id="81" name="TextBox 80"/>
          <p:cNvSpPr txBox="1"/>
          <p:nvPr/>
        </p:nvSpPr>
        <p:spPr>
          <a:xfrm>
            <a:off x="7830117" y="1252538"/>
            <a:ext cx="441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Clay</a:t>
            </a:r>
            <a:endParaRPr lang="en-US" sz="1200" dirty="0"/>
          </a:p>
        </p:txBody>
      </p:sp>
      <p:sp>
        <p:nvSpPr>
          <p:cNvPr id="87" name="Freeform 86"/>
          <p:cNvSpPr/>
          <p:nvPr/>
        </p:nvSpPr>
        <p:spPr>
          <a:xfrm>
            <a:off x="4532312" y="3101974"/>
            <a:ext cx="2338388" cy="2214563"/>
          </a:xfrm>
          <a:custGeom>
            <a:avLst/>
            <a:gdLst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523875 w 2362200"/>
              <a:gd name="connsiteY1" fmla="*/ 66675 h 2071688"/>
              <a:gd name="connsiteX2" fmla="*/ 2362200 w 2362200"/>
              <a:gd name="connsiteY2" fmla="*/ 2071688 h 2071688"/>
              <a:gd name="connsiteX3" fmla="*/ 2362200 w 2362200"/>
              <a:gd name="connsiteY3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233613"/>
              <a:gd name="connsiteX1" fmla="*/ 2362200 w 2362200"/>
              <a:gd name="connsiteY1" fmla="*/ 2071688 h 2233613"/>
              <a:gd name="connsiteX2" fmla="*/ 2347913 w 2362200"/>
              <a:gd name="connsiteY2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62201"/>
              <a:gd name="connsiteY0" fmla="*/ 0 h 2357438"/>
              <a:gd name="connsiteX1" fmla="*/ 2362201 w 2362201"/>
              <a:gd name="connsiteY1" fmla="*/ 2357438 h 2357438"/>
              <a:gd name="connsiteX0" fmla="*/ 0 w 2338388"/>
              <a:gd name="connsiteY0" fmla="*/ 0 h 2214563"/>
              <a:gd name="connsiteX1" fmla="*/ 2338388 w 2338388"/>
              <a:gd name="connsiteY1" fmla="*/ 2214563 h 2214563"/>
              <a:gd name="connsiteX0" fmla="*/ 0 w 2338388"/>
              <a:gd name="connsiteY0" fmla="*/ 22224 h 2236787"/>
              <a:gd name="connsiteX1" fmla="*/ 2338388 w 2338388"/>
              <a:gd name="connsiteY1" fmla="*/ 2236787 h 2236787"/>
              <a:gd name="connsiteX0" fmla="*/ 0 w 2338388"/>
              <a:gd name="connsiteY0" fmla="*/ 0 h 2214563"/>
              <a:gd name="connsiteX1" fmla="*/ 2338388 w 2338388"/>
              <a:gd name="connsiteY1" fmla="*/ 2214563 h 2214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38388" h="2214563">
                <a:moveTo>
                  <a:pt x="0" y="0"/>
                </a:moveTo>
                <a:cubicBezTo>
                  <a:pt x="1101726" y="11113"/>
                  <a:pt x="946150" y="107950"/>
                  <a:pt x="2338388" y="22145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Oval 81"/>
          <p:cNvSpPr/>
          <p:nvPr/>
        </p:nvSpPr>
        <p:spPr>
          <a:xfrm>
            <a:off x="5288423" y="3180806"/>
            <a:ext cx="64045" cy="6404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8" name="Straight Connector 57"/>
          <p:cNvCxnSpPr/>
          <p:nvPr/>
        </p:nvCxnSpPr>
        <p:spPr>
          <a:xfrm rot="16200000" flipV="1">
            <a:off x="5029994" y="3475832"/>
            <a:ext cx="2247900" cy="14430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5517025" y="3215149"/>
            <a:ext cx="93995" cy="93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6235032" y="3155616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X</a:t>
            </a:r>
            <a:endParaRPr lang="en-US" sz="1400" dirty="0"/>
          </a:p>
        </p:txBody>
      </p:sp>
      <p:sp>
        <p:nvSpPr>
          <p:cNvPr id="86" name="TextBox 85"/>
          <p:cNvSpPr txBox="1"/>
          <p:nvPr/>
        </p:nvSpPr>
        <p:spPr>
          <a:xfrm>
            <a:off x="6218984" y="3404272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X</a:t>
            </a:r>
            <a:endParaRPr lang="en-US" sz="1400" dirty="0"/>
          </a:p>
        </p:txBody>
      </p:sp>
      <p:sp>
        <p:nvSpPr>
          <p:cNvPr id="88" name="TextBox 87"/>
          <p:cNvSpPr txBox="1"/>
          <p:nvPr/>
        </p:nvSpPr>
        <p:spPr>
          <a:xfrm>
            <a:off x="5029384" y="5808567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en-US" b="1" baseline="-25000" dirty="0" smtClean="0">
                <a:solidFill>
                  <a:srgbClr val="FF0000"/>
                </a:solidFill>
              </a:rPr>
              <a:t>o</a:t>
            </a:r>
            <a:r>
              <a:rPr lang="en-US" b="1" dirty="0" smtClean="0">
                <a:solidFill>
                  <a:srgbClr val="FF0000"/>
                </a:solidFill>
              </a:rPr>
              <a:t> = P</a:t>
            </a:r>
            <a:r>
              <a:rPr lang="en-US" b="1" baseline="-25000" dirty="0" smtClean="0">
                <a:solidFill>
                  <a:srgbClr val="FF0000"/>
                </a:solidFill>
              </a:rPr>
              <a:t>c</a:t>
            </a:r>
            <a:endParaRPr lang="en-US" b="1" baseline="-25000" dirty="0">
              <a:solidFill>
                <a:srgbClr val="FF0000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24853" y="902368"/>
            <a:ext cx="3825150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06400"/>
            <a:r>
              <a:rPr lang="en-US" sz="1400" dirty="0" smtClean="0"/>
              <a:t>6. 	Using Casagrande’s Method to determine Pc</a:t>
            </a:r>
          </a:p>
          <a:p>
            <a:endParaRPr lang="en-US" sz="1400" dirty="0" smtClean="0"/>
          </a:p>
          <a:p>
            <a:r>
              <a:rPr lang="en-US" sz="1400" dirty="0" smtClean="0"/>
              <a:t>P</a:t>
            </a:r>
            <a:r>
              <a:rPr lang="en-US" sz="1400" baseline="-25000" dirty="0" smtClean="0"/>
              <a:t>c </a:t>
            </a:r>
            <a:r>
              <a:rPr lang="en-US" sz="1400" dirty="0" smtClean="0"/>
              <a:t>=  800 lb/ft</a:t>
            </a:r>
            <a:r>
              <a:rPr lang="en-US" sz="1400" baseline="30000" dirty="0" smtClean="0"/>
              <a:t>2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Overconsolidation Ratio</a:t>
            </a:r>
          </a:p>
          <a:p>
            <a:endParaRPr lang="en-US" sz="1400" dirty="0" smtClean="0"/>
          </a:p>
          <a:p>
            <a:r>
              <a:rPr lang="en-US" sz="1400" dirty="0" smtClean="0"/>
              <a:t>OCR  =             = 1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The soil is </a:t>
            </a:r>
          </a:p>
          <a:p>
            <a:endParaRPr lang="en-US" sz="1400" dirty="0" smtClean="0"/>
          </a:p>
          <a:p>
            <a:r>
              <a:rPr lang="en-US" sz="1400" dirty="0" smtClean="0"/>
              <a:t>Normally Consolidated </a:t>
            </a:r>
          </a:p>
          <a:p>
            <a:r>
              <a:rPr lang="en-US" sz="1400" dirty="0" smtClean="0"/>
              <a:t>N.C.     soil 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64695" y="433136"/>
            <a:ext cx="1059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Example:</a:t>
            </a:r>
            <a:endParaRPr lang="en-US" b="1" u="sng" dirty="0"/>
          </a:p>
        </p:txBody>
      </p:sp>
      <p:sp>
        <p:nvSpPr>
          <p:cNvPr id="91" name="Oval 90"/>
          <p:cNvSpPr/>
          <p:nvPr/>
        </p:nvSpPr>
        <p:spPr>
          <a:xfrm>
            <a:off x="4541842" y="3069112"/>
            <a:ext cx="66675" cy="66675"/>
          </a:xfrm>
          <a:prstGeom prst="ellipse">
            <a:avLst/>
          </a:prstGeom>
          <a:solidFill>
            <a:schemeClr val="bg1">
              <a:lumMod val="6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Oval 91"/>
          <p:cNvSpPr/>
          <p:nvPr/>
        </p:nvSpPr>
        <p:spPr>
          <a:xfrm>
            <a:off x="4887119" y="3090069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Oval 92"/>
          <p:cNvSpPr/>
          <p:nvPr/>
        </p:nvSpPr>
        <p:spPr>
          <a:xfrm>
            <a:off x="5122863" y="3130551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Oval 93"/>
          <p:cNvSpPr/>
          <p:nvPr/>
        </p:nvSpPr>
        <p:spPr>
          <a:xfrm>
            <a:off x="5658644" y="3502026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Oval 94"/>
          <p:cNvSpPr/>
          <p:nvPr/>
        </p:nvSpPr>
        <p:spPr>
          <a:xfrm>
            <a:off x="5944394" y="3904457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Oval 95"/>
          <p:cNvSpPr/>
          <p:nvPr/>
        </p:nvSpPr>
        <p:spPr>
          <a:xfrm>
            <a:off x="6342063" y="4511676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Oval 96"/>
          <p:cNvSpPr/>
          <p:nvPr/>
        </p:nvSpPr>
        <p:spPr>
          <a:xfrm>
            <a:off x="6632575" y="4954588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0" name="Straight Connector 99"/>
          <p:cNvCxnSpPr>
            <a:stCxn id="98" idx="6"/>
          </p:cNvCxnSpPr>
          <p:nvPr/>
        </p:nvCxnSpPr>
        <p:spPr>
          <a:xfrm flipH="1" flipV="1">
            <a:off x="4908809" y="4730625"/>
            <a:ext cx="1986179" cy="589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4879982" y="4711703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3" name="Straight Arrow Connector 102"/>
          <p:cNvCxnSpPr/>
          <p:nvPr/>
        </p:nvCxnSpPr>
        <p:spPr>
          <a:xfrm rot="10800000">
            <a:off x="5732465" y="4973639"/>
            <a:ext cx="188117" cy="57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Straight Connector 98"/>
          <p:cNvSpPr/>
          <p:nvPr/>
        </p:nvSpPr>
        <p:spPr>
          <a:xfrm>
            <a:off x="4765686" y="2939259"/>
            <a:ext cx="2457428" cy="1157281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98" name="Oval 97"/>
          <p:cNvSpPr/>
          <p:nvPr/>
        </p:nvSpPr>
        <p:spPr>
          <a:xfrm>
            <a:off x="6849269" y="5297488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TextBox 104"/>
          <p:cNvSpPr txBox="1"/>
          <p:nvPr/>
        </p:nvSpPr>
        <p:spPr>
          <a:xfrm>
            <a:off x="4370272" y="2810023"/>
            <a:ext cx="4106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Symbol" pitchFamily="18" charset="2"/>
              </a:rPr>
              <a:t>D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sz="1200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n-US" sz="12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914584" y="2443067"/>
            <a:ext cx="420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 P</a:t>
            </a:r>
            <a:r>
              <a:rPr lang="en-US" b="1" baseline="-25000" dirty="0" smtClean="0">
                <a:solidFill>
                  <a:srgbClr val="FF0000"/>
                </a:solidFill>
              </a:rPr>
              <a:t>c</a:t>
            </a:r>
            <a:endParaRPr lang="en-US" b="1" baseline="-25000" dirty="0">
              <a:solidFill>
                <a:srgbClr val="FF0000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952684" y="2747867"/>
            <a:ext cx="387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en-US" b="1" baseline="-25000" dirty="0" smtClean="0">
                <a:solidFill>
                  <a:srgbClr val="FF0000"/>
                </a:solidFill>
              </a:rPr>
              <a:t>o</a:t>
            </a:r>
            <a:endParaRPr lang="en-US" b="1" baseline="-25000" dirty="0">
              <a:solidFill>
                <a:srgbClr val="FF0000"/>
              </a:solidFill>
            </a:endParaRPr>
          </a:p>
        </p:txBody>
      </p:sp>
      <p:cxnSp>
        <p:nvCxnSpPr>
          <p:cNvPr id="112" name="Straight Connector 111"/>
          <p:cNvCxnSpPr/>
          <p:nvPr/>
        </p:nvCxnSpPr>
        <p:spPr>
          <a:xfrm>
            <a:off x="977900" y="2781300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5179218" y="3236911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1</a:t>
            </a:r>
            <a:endParaRPr lang="en-US" sz="1100" dirty="0"/>
          </a:p>
        </p:txBody>
      </p:sp>
      <p:sp>
        <p:nvSpPr>
          <p:cNvPr id="114" name="TextBox 113"/>
          <p:cNvSpPr txBox="1"/>
          <p:nvPr/>
        </p:nvSpPr>
        <p:spPr>
          <a:xfrm>
            <a:off x="6751636" y="2996405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endParaRPr lang="en-US" sz="11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6610348" y="3887786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6772272" y="3507580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rgbClr val="C00000"/>
                </a:solidFill>
              </a:rPr>
              <a:t>4</a:t>
            </a:r>
            <a:endParaRPr lang="en-US" sz="1100" dirty="0">
              <a:solidFill>
                <a:srgbClr val="C00000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5988847" y="3890959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5</a:t>
            </a:r>
            <a:endParaRPr lang="en-US" sz="1100" dirty="0"/>
          </a:p>
        </p:txBody>
      </p:sp>
      <p:sp>
        <p:nvSpPr>
          <p:cNvPr id="118" name="TextBox 117"/>
          <p:cNvSpPr txBox="1"/>
          <p:nvPr/>
        </p:nvSpPr>
        <p:spPr>
          <a:xfrm>
            <a:off x="5495130" y="3005136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6</a:t>
            </a:r>
            <a:endParaRPr lang="en-US" sz="1100" dirty="0"/>
          </a:p>
        </p:txBody>
      </p:sp>
      <p:sp>
        <p:nvSpPr>
          <p:cNvPr id="120" name="TextBox 119"/>
          <p:cNvSpPr txBox="1"/>
          <p:nvPr/>
        </p:nvSpPr>
        <p:spPr>
          <a:xfrm>
            <a:off x="3733800" y="1905001"/>
            <a:ext cx="1443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Point of</a:t>
            </a:r>
          </a:p>
          <a:p>
            <a:r>
              <a:rPr lang="en-US" sz="1200" dirty="0" smtClean="0">
                <a:solidFill>
                  <a:srgbClr val="FF0000"/>
                </a:solidFill>
              </a:rPr>
              <a:t>maximum curvature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21" name="Freeform 120"/>
          <p:cNvSpPr/>
          <p:nvPr/>
        </p:nvSpPr>
        <p:spPr>
          <a:xfrm>
            <a:off x="5100637" y="2240756"/>
            <a:ext cx="473076" cy="945356"/>
          </a:xfrm>
          <a:custGeom>
            <a:avLst/>
            <a:gdLst>
              <a:gd name="connsiteX0" fmla="*/ 0 w 230982"/>
              <a:gd name="connsiteY0" fmla="*/ 0 h 914400"/>
              <a:gd name="connsiteX1" fmla="*/ 230982 w 230982"/>
              <a:gd name="connsiteY1" fmla="*/ 914400 h 914400"/>
              <a:gd name="connsiteX2" fmla="*/ 230982 w 230982"/>
              <a:gd name="connsiteY2" fmla="*/ 914400 h 914400"/>
              <a:gd name="connsiteX0" fmla="*/ 0 w 230982"/>
              <a:gd name="connsiteY0" fmla="*/ 0 h 914400"/>
              <a:gd name="connsiteX1" fmla="*/ 230982 w 230982"/>
              <a:gd name="connsiteY1" fmla="*/ 914400 h 914400"/>
              <a:gd name="connsiteX2" fmla="*/ 230982 w 230982"/>
              <a:gd name="connsiteY2" fmla="*/ 914400 h 914400"/>
              <a:gd name="connsiteX0" fmla="*/ 0 w 484982"/>
              <a:gd name="connsiteY0" fmla="*/ 0 h 914400"/>
              <a:gd name="connsiteX1" fmla="*/ 230982 w 484982"/>
              <a:gd name="connsiteY1" fmla="*/ 914400 h 914400"/>
              <a:gd name="connsiteX2" fmla="*/ 230982 w 484982"/>
              <a:gd name="connsiteY2" fmla="*/ 914400 h 914400"/>
              <a:gd name="connsiteX0" fmla="*/ 0 w 484982"/>
              <a:gd name="connsiteY0" fmla="*/ 9525 h 923925"/>
              <a:gd name="connsiteX1" fmla="*/ 230982 w 484982"/>
              <a:gd name="connsiteY1" fmla="*/ 923925 h 923925"/>
              <a:gd name="connsiteX2" fmla="*/ 230982 w 484982"/>
              <a:gd name="connsiteY2" fmla="*/ 923925 h 923925"/>
              <a:gd name="connsiteX0" fmla="*/ 0 w 473076"/>
              <a:gd name="connsiteY0" fmla="*/ 9525 h 945356"/>
              <a:gd name="connsiteX1" fmla="*/ 219076 w 473076"/>
              <a:gd name="connsiteY1" fmla="*/ 945356 h 945356"/>
              <a:gd name="connsiteX2" fmla="*/ 219076 w 473076"/>
              <a:gd name="connsiteY2" fmla="*/ 945356 h 945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3076" h="945356">
                <a:moveTo>
                  <a:pt x="0" y="9525"/>
                </a:moveTo>
                <a:cubicBezTo>
                  <a:pt x="229394" y="0"/>
                  <a:pt x="473076" y="66675"/>
                  <a:pt x="219076" y="945356"/>
                </a:cubicBezTo>
                <a:lnTo>
                  <a:pt x="219076" y="945356"/>
                </a:lnTo>
              </a:path>
            </a:pathLst>
          </a:cu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2" name="TextBox 121"/>
          <p:cNvSpPr txBox="1"/>
          <p:nvPr/>
        </p:nvSpPr>
        <p:spPr>
          <a:xfrm rot="1476340">
            <a:off x="6718301" y="4190999"/>
            <a:ext cx="132279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accent3">
                    <a:lumMod val="75000"/>
                  </a:schemeClr>
                </a:solidFill>
              </a:rPr>
              <a:t>Tangent to point 1</a:t>
            </a:r>
            <a:endParaRPr 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4411448" y="109022"/>
            <a:ext cx="18959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Tangent to point 1</a:t>
            </a:r>
            <a:endParaRPr lang="en-US" dirty="0"/>
          </a:p>
        </p:txBody>
      </p:sp>
      <p:sp>
        <p:nvSpPr>
          <p:cNvPr id="124" name="Straight Connector 123"/>
          <p:cNvSpPr/>
          <p:nvPr/>
        </p:nvSpPr>
        <p:spPr>
          <a:xfrm>
            <a:off x="5323557" y="3212077"/>
            <a:ext cx="1981222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25" name="Straight Connector 124"/>
          <p:cNvSpPr/>
          <p:nvPr/>
        </p:nvSpPr>
        <p:spPr>
          <a:xfrm>
            <a:off x="5383867" y="3222752"/>
            <a:ext cx="2181250" cy="471488"/>
          </a:xfrm>
          <a:prstGeom prst="line">
            <a:avLst/>
          </a:prstGeom>
          <a:ln w="28575">
            <a:solidFill>
              <a:srgbClr val="C0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26" name="Freeform 125"/>
          <p:cNvSpPr/>
          <p:nvPr/>
        </p:nvSpPr>
        <p:spPr>
          <a:xfrm>
            <a:off x="6432835" y="3237501"/>
            <a:ext cx="260393" cy="471487"/>
          </a:xfrm>
          <a:custGeom>
            <a:avLst/>
            <a:gdLst>
              <a:gd name="connsiteX0" fmla="*/ 233362 w 233362"/>
              <a:gd name="connsiteY0" fmla="*/ 0 h 476250"/>
              <a:gd name="connsiteX1" fmla="*/ 0 w 233362"/>
              <a:gd name="connsiteY1" fmla="*/ 476250 h 476250"/>
              <a:gd name="connsiteX2" fmla="*/ 0 w 233362"/>
              <a:gd name="connsiteY2" fmla="*/ 476250 h 476250"/>
              <a:gd name="connsiteX0" fmla="*/ 233362 w 447675"/>
              <a:gd name="connsiteY0" fmla="*/ 0 h 476250"/>
              <a:gd name="connsiteX1" fmla="*/ 0 w 447675"/>
              <a:gd name="connsiteY1" fmla="*/ 476250 h 476250"/>
              <a:gd name="connsiteX2" fmla="*/ 447675 w 447675"/>
              <a:gd name="connsiteY2" fmla="*/ 476250 h 476250"/>
              <a:gd name="connsiteX0" fmla="*/ 233362 w 233362"/>
              <a:gd name="connsiteY0" fmla="*/ 0 h 476250"/>
              <a:gd name="connsiteX1" fmla="*/ 0 w 233362"/>
              <a:gd name="connsiteY1" fmla="*/ 476250 h 476250"/>
              <a:gd name="connsiteX0" fmla="*/ 233362 w 233362"/>
              <a:gd name="connsiteY0" fmla="*/ 0 h 476250"/>
              <a:gd name="connsiteX1" fmla="*/ 0 w 233362"/>
              <a:gd name="connsiteY1" fmla="*/ 476250 h 476250"/>
              <a:gd name="connsiteX0" fmla="*/ 233362 w 373062"/>
              <a:gd name="connsiteY0" fmla="*/ 0 h 476250"/>
              <a:gd name="connsiteX1" fmla="*/ 0 w 373062"/>
              <a:gd name="connsiteY1" fmla="*/ 476250 h 476250"/>
              <a:gd name="connsiteX0" fmla="*/ 233362 w 373062"/>
              <a:gd name="connsiteY0" fmla="*/ 0 h 476250"/>
              <a:gd name="connsiteX1" fmla="*/ 0 w 373062"/>
              <a:gd name="connsiteY1" fmla="*/ 476250 h 476250"/>
              <a:gd name="connsiteX0" fmla="*/ 233362 w 327025"/>
              <a:gd name="connsiteY0" fmla="*/ 0 h 476250"/>
              <a:gd name="connsiteX1" fmla="*/ 0 w 327025"/>
              <a:gd name="connsiteY1" fmla="*/ 476250 h 476250"/>
              <a:gd name="connsiteX0" fmla="*/ 233362 w 279400"/>
              <a:gd name="connsiteY0" fmla="*/ 0 h 476250"/>
              <a:gd name="connsiteX1" fmla="*/ 180976 w 279400"/>
              <a:gd name="connsiteY1" fmla="*/ 9525 h 476250"/>
              <a:gd name="connsiteX2" fmla="*/ 0 w 279400"/>
              <a:gd name="connsiteY2" fmla="*/ 476250 h 476250"/>
              <a:gd name="connsiteX0" fmla="*/ 233362 w 322263"/>
              <a:gd name="connsiteY0" fmla="*/ 0 h 476250"/>
              <a:gd name="connsiteX1" fmla="*/ 180976 w 322263"/>
              <a:gd name="connsiteY1" fmla="*/ 9525 h 476250"/>
              <a:gd name="connsiteX2" fmla="*/ 0 w 322263"/>
              <a:gd name="connsiteY2" fmla="*/ 476250 h 476250"/>
              <a:gd name="connsiteX0" fmla="*/ 233362 w 233362"/>
              <a:gd name="connsiteY0" fmla="*/ 0 h 476250"/>
              <a:gd name="connsiteX1" fmla="*/ 0 w 233362"/>
              <a:gd name="connsiteY1" fmla="*/ 476250 h 476250"/>
              <a:gd name="connsiteX0" fmla="*/ 233362 w 233362"/>
              <a:gd name="connsiteY0" fmla="*/ 0 h 476250"/>
              <a:gd name="connsiteX1" fmla="*/ 0 w 233362"/>
              <a:gd name="connsiteY1" fmla="*/ 476250 h 476250"/>
              <a:gd name="connsiteX0" fmla="*/ 233362 w 450850"/>
              <a:gd name="connsiteY0" fmla="*/ 0 h 476250"/>
              <a:gd name="connsiteX1" fmla="*/ 0 w 450850"/>
              <a:gd name="connsiteY1" fmla="*/ 476250 h 476250"/>
              <a:gd name="connsiteX0" fmla="*/ 233362 w 450850"/>
              <a:gd name="connsiteY0" fmla="*/ 0 h 476250"/>
              <a:gd name="connsiteX1" fmla="*/ 0 w 450850"/>
              <a:gd name="connsiteY1" fmla="*/ 476250 h 476250"/>
              <a:gd name="connsiteX0" fmla="*/ 233362 w 398463"/>
              <a:gd name="connsiteY0" fmla="*/ 0 h 476250"/>
              <a:gd name="connsiteX1" fmla="*/ 0 w 398463"/>
              <a:gd name="connsiteY1" fmla="*/ 476250 h 476250"/>
              <a:gd name="connsiteX0" fmla="*/ 157162 w 322263"/>
              <a:gd name="connsiteY0" fmla="*/ 0 h 461963"/>
              <a:gd name="connsiteX1" fmla="*/ 0 w 322263"/>
              <a:gd name="connsiteY1" fmla="*/ 461963 h 461963"/>
              <a:gd name="connsiteX0" fmla="*/ 157162 w 355601"/>
              <a:gd name="connsiteY0" fmla="*/ 0 h 461963"/>
              <a:gd name="connsiteX1" fmla="*/ 0 w 355601"/>
              <a:gd name="connsiteY1" fmla="*/ 461963 h 461963"/>
              <a:gd name="connsiteX0" fmla="*/ 157162 w 355601"/>
              <a:gd name="connsiteY0" fmla="*/ 0 h 461963"/>
              <a:gd name="connsiteX1" fmla="*/ 0 w 355601"/>
              <a:gd name="connsiteY1" fmla="*/ 461963 h 461963"/>
              <a:gd name="connsiteX0" fmla="*/ 109537 w 307976"/>
              <a:gd name="connsiteY0" fmla="*/ 0 h 471488"/>
              <a:gd name="connsiteX1" fmla="*/ 0 w 307976"/>
              <a:gd name="connsiteY1" fmla="*/ 471488 h 471488"/>
              <a:gd name="connsiteX0" fmla="*/ 109537 w 307976"/>
              <a:gd name="connsiteY0" fmla="*/ 0 h 471488"/>
              <a:gd name="connsiteX1" fmla="*/ 0 w 307976"/>
              <a:gd name="connsiteY1" fmla="*/ 471488 h 471488"/>
              <a:gd name="connsiteX0" fmla="*/ 109537 w 307976"/>
              <a:gd name="connsiteY0" fmla="*/ 0 h 471488"/>
              <a:gd name="connsiteX1" fmla="*/ 0 w 307976"/>
              <a:gd name="connsiteY1" fmla="*/ 471488 h 471488"/>
              <a:gd name="connsiteX0" fmla="*/ 109537 w 260351"/>
              <a:gd name="connsiteY0" fmla="*/ 0 h 471488"/>
              <a:gd name="connsiteX1" fmla="*/ 0 w 260351"/>
              <a:gd name="connsiteY1" fmla="*/ 471488 h 471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60351" h="471488">
                <a:moveTo>
                  <a:pt x="109537" y="0"/>
                </a:moveTo>
                <a:cubicBezTo>
                  <a:pt x="260351" y="196850"/>
                  <a:pt x="192087" y="379413"/>
                  <a:pt x="0" y="471488"/>
                </a:cubicBezTo>
              </a:path>
            </a:pathLst>
          </a:cu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28" name="Rectangle 127"/>
          <p:cNvSpPr/>
          <p:nvPr/>
        </p:nvSpPr>
        <p:spPr>
          <a:xfrm>
            <a:off x="5510213" y="5898356"/>
            <a:ext cx="240506" cy="252413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2" name="Group 69"/>
          <p:cNvGrpSpPr/>
          <p:nvPr/>
        </p:nvGrpSpPr>
        <p:grpSpPr>
          <a:xfrm>
            <a:off x="5112308" y="1519263"/>
            <a:ext cx="888999" cy="153190"/>
            <a:chOff x="5240338" y="1524006"/>
            <a:chExt cx="888999" cy="153190"/>
          </a:xfrm>
        </p:grpSpPr>
        <p:cxnSp>
          <p:nvCxnSpPr>
            <p:cNvPr id="104" name="Straight Arrow Connector 103"/>
            <p:cNvCxnSpPr/>
            <p:nvPr/>
          </p:nvCxnSpPr>
          <p:spPr>
            <a:xfrm rot="5400000">
              <a:off x="5165331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/>
            <p:cNvCxnSpPr/>
            <p:nvPr/>
          </p:nvCxnSpPr>
          <p:spPr>
            <a:xfrm rot="5400000">
              <a:off x="5296299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 rot="5400000">
              <a:off x="5415362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/>
            <p:nvPr/>
          </p:nvCxnSpPr>
          <p:spPr>
            <a:xfrm rot="5400000">
              <a:off x="5546330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/>
            <p:nvPr/>
          </p:nvCxnSpPr>
          <p:spPr>
            <a:xfrm rot="5400000">
              <a:off x="5670156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/>
            <p:nvPr/>
          </p:nvCxnSpPr>
          <p:spPr>
            <a:xfrm rot="5400000">
              <a:off x="5801124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/>
            <p:nvPr/>
          </p:nvCxnSpPr>
          <p:spPr>
            <a:xfrm rot="5400000">
              <a:off x="5920187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>
            <a:xfrm rot="5400000">
              <a:off x="6051155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3" name="Straight Arrow Connector 82"/>
          <p:cNvCxnSpPr/>
          <p:nvPr/>
        </p:nvCxnSpPr>
        <p:spPr>
          <a:xfrm rot="5400000">
            <a:off x="4022726" y="4344989"/>
            <a:ext cx="3076578" cy="1588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5443536" y="5460205"/>
            <a:ext cx="256802" cy="2616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100" dirty="0" smtClean="0"/>
              <a:t>7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/>
          <p:cNvGraphicFramePr>
            <a:graphicFrameLocks noGrp="1"/>
          </p:cNvGraphicFramePr>
          <p:nvPr/>
        </p:nvGraphicFramePr>
        <p:xfrm>
          <a:off x="1701800" y="1181100"/>
          <a:ext cx="6166077" cy="3984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521200" y="5067300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 (p)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818335" y="2788465"/>
            <a:ext cx="1450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Ratio (e)</a:t>
            </a:r>
            <a:endParaRPr lang="en-US" dirty="0"/>
          </a:p>
        </p:txBody>
      </p:sp>
      <p:sp>
        <p:nvSpPr>
          <p:cNvPr id="87" name="Freeform 86"/>
          <p:cNvSpPr/>
          <p:nvPr/>
        </p:nvSpPr>
        <p:spPr>
          <a:xfrm>
            <a:off x="3516312" y="2009774"/>
            <a:ext cx="2338388" cy="2214563"/>
          </a:xfrm>
          <a:custGeom>
            <a:avLst/>
            <a:gdLst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523875 w 2362200"/>
              <a:gd name="connsiteY1" fmla="*/ 66675 h 2071688"/>
              <a:gd name="connsiteX2" fmla="*/ 2362200 w 2362200"/>
              <a:gd name="connsiteY2" fmla="*/ 2071688 h 2071688"/>
              <a:gd name="connsiteX3" fmla="*/ 2362200 w 2362200"/>
              <a:gd name="connsiteY3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233613"/>
              <a:gd name="connsiteX1" fmla="*/ 2362200 w 2362200"/>
              <a:gd name="connsiteY1" fmla="*/ 2071688 h 2233613"/>
              <a:gd name="connsiteX2" fmla="*/ 2347913 w 2362200"/>
              <a:gd name="connsiteY2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62201"/>
              <a:gd name="connsiteY0" fmla="*/ 0 h 2357438"/>
              <a:gd name="connsiteX1" fmla="*/ 2362201 w 2362201"/>
              <a:gd name="connsiteY1" fmla="*/ 2357438 h 2357438"/>
              <a:gd name="connsiteX0" fmla="*/ 0 w 2338388"/>
              <a:gd name="connsiteY0" fmla="*/ 0 h 2214563"/>
              <a:gd name="connsiteX1" fmla="*/ 2338388 w 2338388"/>
              <a:gd name="connsiteY1" fmla="*/ 2214563 h 2214563"/>
              <a:gd name="connsiteX0" fmla="*/ 0 w 2338388"/>
              <a:gd name="connsiteY0" fmla="*/ 22224 h 2236787"/>
              <a:gd name="connsiteX1" fmla="*/ 2338388 w 2338388"/>
              <a:gd name="connsiteY1" fmla="*/ 2236787 h 2236787"/>
              <a:gd name="connsiteX0" fmla="*/ 0 w 2338388"/>
              <a:gd name="connsiteY0" fmla="*/ 0 h 2214563"/>
              <a:gd name="connsiteX1" fmla="*/ 2338388 w 2338388"/>
              <a:gd name="connsiteY1" fmla="*/ 2214563 h 2214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38388" h="2214563">
                <a:moveTo>
                  <a:pt x="0" y="0"/>
                </a:moveTo>
                <a:cubicBezTo>
                  <a:pt x="1101726" y="11113"/>
                  <a:pt x="946150" y="107950"/>
                  <a:pt x="2338388" y="22145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Oval 81"/>
          <p:cNvSpPr/>
          <p:nvPr/>
        </p:nvSpPr>
        <p:spPr>
          <a:xfrm>
            <a:off x="4272423" y="2088606"/>
            <a:ext cx="64045" cy="6404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8" name="Straight Connector 57"/>
          <p:cNvCxnSpPr/>
          <p:nvPr/>
        </p:nvCxnSpPr>
        <p:spPr>
          <a:xfrm rot="16200000" flipV="1">
            <a:off x="4013994" y="2383632"/>
            <a:ext cx="2247900" cy="14430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4501025" y="2122949"/>
            <a:ext cx="93995" cy="93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5219032" y="2063416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X</a:t>
            </a:r>
            <a:endParaRPr lang="en-US" sz="1400" dirty="0"/>
          </a:p>
        </p:txBody>
      </p:sp>
      <p:sp>
        <p:nvSpPr>
          <p:cNvPr id="86" name="TextBox 85"/>
          <p:cNvSpPr txBox="1"/>
          <p:nvPr/>
        </p:nvSpPr>
        <p:spPr>
          <a:xfrm>
            <a:off x="5202984" y="2312072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X</a:t>
            </a:r>
            <a:endParaRPr lang="en-US" sz="1400" dirty="0"/>
          </a:p>
        </p:txBody>
      </p:sp>
      <p:sp>
        <p:nvSpPr>
          <p:cNvPr id="88" name="TextBox 87"/>
          <p:cNvSpPr txBox="1"/>
          <p:nvPr/>
        </p:nvSpPr>
        <p:spPr>
          <a:xfrm>
            <a:off x="4013384" y="4716367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en-US" b="1" baseline="-25000" dirty="0" smtClean="0">
                <a:solidFill>
                  <a:srgbClr val="FF0000"/>
                </a:solidFill>
              </a:rPr>
              <a:t>o</a:t>
            </a:r>
            <a:r>
              <a:rPr lang="en-US" b="1" dirty="0" smtClean="0">
                <a:solidFill>
                  <a:srgbClr val="FF0000"/>
                </a:solidFill>
              </a:rPr>
              <a:t> = P</a:t>
            </a:r>
            <a:r>
              <a:rPr lang="en-US" b="1" baseline="-25000" dirty="0" smtClean="0">
                <a:solidFill>
                  <a:srgbClr val="FF0000"/>
                </a:solidFill>
              </a:rPr>
              <a:t>c</a:t>
            </a:r>
            <a:endParaRPr lang="en-US" b="1" baseline="-25000" dirty="0">
              <a:solidFill>
                <a:srgbClr val="FF0000"/>
              </a:solidFill>
            </a:endParaRPr>
          </a:p>
        </p:txBody>
      </p:sp>
      <p:sp>
        <p:nvSpPr>
          <p:cNvPr id="91" name="Oval 90"/>
          <p:cNvSpPr/>
          <p:nvPr/>
        </p:nvSpPr>
        <p:spPr>
          <a:xfrm>
            <a:off x="3525842" y="1976912"/>
            <a:ext cx="66675" cy="66675"/>
          </a:xfrm>
          <a:prstGeom prst="ellipse">
            <a:avLst/>
          </a:prstGeom>
          <a:solidFill>
            <a:schemeClr val="bg1">
              <a:lumMod val="6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Oval 91"/>
          <p:cNvSpPr/>
          <p:nvPr/>
        </p:nvSpPr>
        <p:spPr>
          <a:xfrm>
            <a:off x="3871119" y="1997869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Oval 92"/>
          <p:cNvSpPr/>
          <p:nvPr/>
        </p:nvSpPr>
        <p:spPr>
          <a:xfrm>
            <a:off x="4106863" y="2038351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Oval 93"/>
          <p:cNvSpPr/>
          <p:nvPr/>
        </p:nvSpPr>
        <p:spPr>
          <a:xfrm>
            <a:off x="4642644" y="2409826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Oval 94"/>
          <p:cNvSpPr/>
          <p:nvPr/>
        </p:nvSpPr>
        <p:spPr>
          <a:xfrm>
            <a:off x="4928394" y="2812257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Oval 95"/>
          <p:cNvSpPr/>
          <p:nvPr/>
        </p:nvSpPr>
        <p:spPr>
          <a:xfrm>
            <a:off x="5326063" y="3419476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Oval 96"/>
          <p:cNvSpPr/>
          <p:nvPr/>
        </p:nvSpPr>
        <p:spPr>
          <a:xfrm>
            <a:off x="5616575" y="3862388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0" name="Straight Connector 99"/>
          <p:cNvCxnSpPr>
            <a:stCxn id="98" idx="6"/>
          </p:cNvCxnSpPr>
          <p:nvPr/>
        </p:nvCxnSpPr>
        <p:spPr>
          <a:xfrm flipH="1" flipV="1">
            <a:off x="3892809" y="3638425"/>
            <a:ext cx="1986179" cy="589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3863982" y="3619503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3" name="Straight Arrow Connector 102"/>
          <p:cNvCxnSpPr/>
          <p:nvPr/>
        </p:nvCxnSpPr>
        <p:spPr>
          <a:xfrm rot="10800000">
            <a:off x="4716465" y="3881439"/>
            <a:ext cx="188117" cy="57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Straight Connector 98"/>
          <p:cNvSpPr/>
          <p:nvPr/>
        </p:nvSpPr>
        <p:spPr>
          <a:xfrm>
            <a:off x="3749686" y="1847059"/>
            <a:ext cx="2457428" cy="1157281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98" name="Oval 97"/>
          <p:cNvSpPr/>
          <p:nvPr/>
        </p:nvSpPr>
        <p:spPr>
          <a:xfrm>
            <a:off x="5833269" y="4205288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4163218" y="2144711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1</a:t>
            </a:r>
            <a:endParaRPr lang="en-US" sz="1100" dirty="0"/>
          </a:p>
        </p:txBody>
      </p:sp>
      <p:sp>
        <p:nvSpPr>
          <p:cNvPr id="114" name="TextBox 113"/>
          <p:cNvSpPr txBox="1"/>
          <p:nvPr/>
        </p:nvSpPr>
        <p:spPr>
          <a:xfrm>
            <a:off x="5735636" y="1904205"/>
            <a:ext cx="11865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   Horizontal line</a:t>
            </a:r>
            <a:endParaRPr lang="en-US" sz="11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5594348" y="2795586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 rot="897422">
            <a:off x="5622613" y="2669381"/>
            <a:ext cx="21387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rgbClr val="C00000"/>
                </a:solidFill>
              </a:rPr>
              <a:t>4   divide the angle between 2 &amp; 3</a:t>
            </a:r>
            <a:endParaRPr lang="en-US" sz="1100" dirty="0">
              <a:solidFill>
                <a:srgbClr val="C00000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 rot="3404184">
            <a:off x="4752690" y="3306757"/>
            <a:ext cx="163859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    Extend the straight line</a:t>
            </a:r>
            <a:endParaRPr lang="en-US" sz="1100" dirty="0"/>
          </a:p>
        </p:txBody>
      </p:sp>
      <p:sp>
        <p:nvSpPr>
          <p:cNvPr id="118" name="TextBox 117"/>
          <p:cNvSpPr txBox="1"/>
          <p:nvPr/>
        </p:nvSpPr>
        <p:spPr>
          <a:xfrm rot="20873286">
            <a:off x="4517231" y="1760537"/>
            <a:ext cx="14927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6  Intersection of 4 &amp; 5</a:t>
            </a:r>
            <a:endParaRPr lang="en-US" sz="1100" dirty="0"/>
          </a:p>
        </p:txBody>
      </p:sp>
      <p:sp>
        <p:nvSpPr>
          <p:cNvPr id="120" name="TextBox 119"/>
          <p:cNvSpPr txBox="1"/>
          <p:nvPr/>
        </p:nvSpPr>
        <p:spPr>
          <a:xfrm>
            <a:off x="2717800" y="812801"/>
            <a:ext cx="1443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Point of</a:t>
            </a:r>
          </a:p>
          <a:p>
            <a:r>
              <a:rPr lang="en-US" sz="1200" dirty="0" smtClean="0">
                <a:solidFill>
                  <a:srgbClr val="FF0000"/>
                </a:solidFill>
              </a:rPr>
              <a:t>maximum curvature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21" name="Freeform 120"/>
          <p:cNvSpPr/>
          <p:nvPr/>
        </p:nvSpPr>
        <p:spPr>
          <a:xfrm>
            <a:off x="4084637" y="1148556"/>
            <a:ext cx="473076" cy="945356"/>
          </a:xfrm>
          <a:custGeom>
            <a:avLst/>
            <a:gdLst>
              <a:gd name="connsiteX0" fmla="*/ 0 w 230982"/>
              <a:gd name="connsiteY0" fmla="*/ 0 h 914400"/>
              <a:gd name="connsiteX1" fmla="*/ 230982 w 230982"/>
              <a:gd name="connsiteY1" fmla="*/ 914400 h 914400"/>
              <a:gd name="connsiteX2" fmla="*/ 230982 w 230982"/>
              <a:gd name="connsiteY2" fmla="*/ 914400 h 914400"/>
              <a:gd name="connsiteX0" fmla="*/ 0 w 230982"/>
              <a:gd name="connsiteY0" fmla="*/ 0 h 914400"/>
              <a:gd name="connsiteX1" fmla="*/ 230982 w 230982"/>
              <a:gd name="connsiteY1" fmla="*/ 914400 h 914400"/>
              <a:gd name="connsiteX2" fmla="*/ 230982 w 230982"/>
              <a:gd name="connsiteY2" fmla="*/ 914400 h 914400"/>
              <a:gd name="connsiteX0" fmla="*/ 0 w 484982"/>
              <a:gd name="connsiteY0" fmla="*/ 0 h 914400"/>
              <a:gd name="connsiteX1" fmla="*/ 230982 w 484982"/>
              <a:gd name="connsiteY1" fmla="*/ 914400 h 914400"/>
              <a:gd name="connsiteX2" fmla="*/ 230982 w 484982"/>
              <a:gd name="connsiteY2" fmla="*/ 914400 h 914400"/>
              <a:gd name="connsiteX0" fmla="*/ 0 w 484982"/>
              <a:gd name="connsiteY0" fmla="*/ 9525 h 923925"/>
              <a:gd name="connsiteX1" fmla="*/ 230982 w 484982"/>
              <a:gd name="connsiteY1" fmla="*/ 923925 h 923925"/>
              <a:gd name="connsiteX2" fmla="*/ 230982 w 484982"/>
              <a:gd name="connsiteY2" fmla="*/ 923925 h 923925"/>
              <a:gd name="connsiteX0" fmla="*/ 0 w 473076"/>
              <a:gd name="connsiteY0" fmla="*/ 9525 h 945356"/>
              <a:gd name="connsiteX1" fmla="*/ 219076 w 473076"/>
              <a:gd name="connsiteY1" fmla="*/ 945356 h 945356"/>
              <a:gd name="connsiteX2" fmla="*/ 219076 w 473076"/>
              <a:gd name="connsiteY2" fmla="*/ 945356 h 945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3076" h="945356">
                <a:moveTo>
                  <a:pt x="0" y="9525"/>
                </a:moveTo>
                <a:cubicBezTo>
                  <a:pt x="229394" y="0"/>
                  <a:pt x="473076" y="66675"/>
                  <a:pt x="219076" y="945356"/>
                </a:cubicBezTo>
                <a:lnTo>
                  <a:pt x="219076" y="945356"/>
                </a:lnTo>
              </a:path>
            </a:pathLst>
          </a:cu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2" name="TextBox 121"/>
          <p:cNvSpPr txBox="1"/>
          <p:nvPr/>
        </p:nvSpPr>
        <p:spPr>
          <a:xfrm rot="1476340">
            <a:off x="5702301" y="3098799"/>
            <a:ext cx="132279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accent3">
                    <a:lumMod val="75000"/>
                  </a:schemeClr>
                </a:solidFill>
              </a:rPr>
              <a:t>Tangent to point 1</a:t>
            </a:r>
            <a:endParaRPr 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4" name="Straight Connector 123"/>
          <p:cNvSpPr/>
          <p:nvPr/>
        </p:nvSpPr>
        <p:spPr>
          <a:xfrm>
            <a:off x="4307557" y="2119877"/>
            <a:ext cx="1981222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25" name="Straight Connector 124"/>
          <p:cNvSpPr/>
          <p:nvPr/>
        </p:nvSpPr>
        <p:spPr>
          <a:xfrm>
            <a:off x="4367867" y="2130552"/>
            <a:ext cx="2181250" cy="471488"/>
          </a:xfrm>
          <a:prstGeom prst="line">
            <a:avLst/>
          </a:prstGeom>
          <a:ln w="28575">
            <a:solidFill>
              <a:srgbClr val="C0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26" name="Freeform 125"/>
          <p:cNvSpPr/>
          <p:nvPr/>
        </p:nvSpPr>
        <p:spPr>
          <a:xfrm>
            <a:off x="5416835" y="2145301"/>
            <a:ext cx="260393" cy="471487"/>
          </a:xfrm>
          <a:custGeom>
            <a:avLst/>
            <a:gdLst>
              <a:gd name="connsiteX0" fmla="*/ 233362 w 233362"/>
              <a:gd name="connsiteY0" fmla="*/ 0 h 476250"/>
              <a:gd name="connsiteX1" fmla="*/ 0 w 233362"/>
              <a:gd name="connsiteY1" fmla="*/ 476250 h 476250"/>
              <a:gd name="connsiteX2" fmla="*/ 0 w 233362"/>
              <a:gd name="connsiteY2" fmla="*/ 476250 h 476250"/>
              <a:gd name="connsiteX0" fmla="*/ 233362 w 447675"/>
              <a:gd name="connsiteY0" fmla="*/ 0 h 476250"/>
              <a:gd name="connsiteX1" fmla="*/ 0 w 447675"/>
              <a:gd name="connsiteY1" fmla="*/ 476250 h 476250"/>
              <a:gd name="connsiteX2" fmla="*/ 447675 w 447675"/>
              <a:gd name="connsiteY2" fmla="*/ 476250 h 476250"/>
              <a:gd name="connsiteX0" fmla="*/ 233362 w 233362"/>
              <a:gd name="connsiteY0" fmla="*/ 0 h 476250"/>
              <a:gd name="connsiteX1" fmla="*/ 0 w 233362"/>
              <a:gd name="connsiteY1" fmla="*/ 476250 h 476250"/>
              <a:gd name="connsiteX0" fmla="*/ 233362 w 233362"/>
              <a:gd name="connsiteY0" fmla="*/ 0 h 476250"/>
              <a:gd name="connsiteX1" fmla="*/ 0 w 233362"/>
              <a:gd name="connsiteY1" fmla="*/ 476250 h 476250"/>
              <a:gd name="connsiteX0" fmla="*/ 233362 w 373062"/>
              <a:gd name="connsiteY0" fmla="*/ 0 h 476250"/>
              <a:gd name="connsiteX1" fmla="*/ 0 w 373062"/>
              <a:gd name="connsiteY1" fmla="*/ 476250 h 476250"/>
              <a:gd name="connsiteX0" fmla="*/ 233362 w 373062"/>
              <a:gd name="connsiteY0" fmla="*/ 0 h 476250"/>
              <a:gd name="connsiteX1" fmla="*/ 0 w 373062"/>
              <a:gd name="connsiteY1" fmla="*/ 476250 h 476250"/>
              <a:gd name="connsiteX0" fmla="*/ 233362 w 327025"/>
              <a:gd name="connsiteY0" fmla="*/ 0 h 476250"/>
              <a:gd name="connsiteX1" fmla="*/ 0 w 327025"/>
              <a:gd name="connsiteY1" fmla="*/ 476250 h 476250"/>
              <a:gd name="connsiteX0" fmla="*/ 233362 w 279400"/>
              <a:gd name="connsiteY0" fmla="*/ 0 h 476250"/>
              <a:gd name="connsiteX1" fmla="*/ 180976 w 279400"/>
              <a:gd name="connsiteY1" fmla="*/ 9525 h 476250"/>
              <a:gd name="connsiteX2" fmla="*/ 0 w 279400"/>
              <a:gd name="connsiteY2" fmla="*/ 476250 h 476250"/>
              <a:gd name="connsiteX0" fmla="*/ 233362 w 322263"/>
              <a:gd name="connsiteY0" fmla="*/ 0 h 476250"/>
              <a:gd name="connsiteX1" fmla="*/ 180976 w 322263"/>
              <a:gd name="connsiteY1" fmla="*/ 9525 h 476250"/>
              <a:gd name="connsiteX2" fmla="*/ 0 w 322263"/>
              <a:gd name="connsiteY2" fmla="*/ 476250 h 476250"/>
              <a:gd name="connsiteX0" fmla="*/ 233362 w 233362"/>
              <a:gd name="connsiteY0" fmla="*/ 0 h 476250"/>
              <a:gd name="connsiteX1" fmla="*/ 0 w 233362"/>
              <a:gd name="connsiteY1" fmla="*/ 476250 h 476250"/>
              <a:gd name="connsiteX0" fmla="*/ 233362 w 233362"/>
              <a:gd name="connsiteY0" fmla="*/ 0 h 476250"/>
              <a:gd name="connsiteX1" fmla="*/ 0 w 233362"/>
              <a:gd name="connsiteY1" fmla="*/ 476250 h 476250"/>
              <a:gd name="connsiteX0" fmla="*/ 233362 w 450850"/>
              <a:gd name="connsiteY0" fmla="*/ 0 h 476250"/>
              <a:gd name="connsiteX1" fmla="*/ 0 w 450850"/>
              <a:gd name="connsiteY1" fmla="*/ 476250 h 476250"/>
              <a:gd name="connsiteX0" fmla="*/ 233362 w 450850"/>
              <a:gd name="connsiteY0" fmla="*/ 0 h 476250"/>
              <a:gd name="connsiteX1" fmla="*/ 0 w 450850"/>
              <a:gd name="connsiteY1" fmla="*/ 476250 h 476250"/>
              <a:gd name="connsiteX0" fmla="*/ 233362 w 398463"/>
              <a:gd name="connsiteY0" fmla="*/ 0 h 476250"/>
              <a:gd name="connsiteX1" fmla="*/ 0 w 398463"/>
              <a:gd name="connsiteY1" fmla="*/ 476250 h 476250"/>
              <a:gd name="connsiteX0" fmla="*/ 157162 w 322263"/>
              <a:gd name="connsiteY0" fmla="*/ 0 h 461963"/>
              <a:gd name="connsiteX1" fmla="*/ 0 w 322263"/>
              <a:gd name="connsiteY1" fmla="*/ 461963 h 461963"/>
              <a:gd name="connsiteX0" fmla="*/ 157162 w 355601"/>
              <a:gd name="connsiteY0" fmla="*/ 0 h 461963"/>
              <a:gd name="connsiteX1" fmla="*/ 0 w 355601"/>
              <a:gd name="connsiteY1" fmla="*/ 461963 h 461963"/>
              <a:gd name="connsiteX0" fmla="*/ 157162 w 355601"/>
              <a:gd name="connsiteY0" fmla="*/ 0 h 461963"/>
              <a:gd name="connsiteX1" fmla="*/ 0 w 355601"/>
              <a:gd name="connsiteY1" fmla="*/ 461963 h 461963"/>
              <a:gd name="connsiteX0" fmla="*/ 109537 w 307976"/>
              <a:gd name="connsiteY0" fmla="*/ 0 h 471488"/>
              <a:gd name="connsiteX1" fmla="*/ 0 w 307976"/>
              <a:gd name="connsiteY1" fmla="*/ 471488 h 471488"/>
              <a:gd name="connsiteX0" fmla="*/ 109537 w 307976"/>
              <a:gd name="connsiteY0" fmla="*/ 0 h 471488"/>
              <a:gd name="connsiteX1" fmla="*/ 0 w 307976"/>
              <a:gd name="connsiteY1" fmla="*/ 471488 h 471488"/>
              <a:gd name="connsiteX0" fmla="*/ 109537 w 307976"/>
              <a:gd name="connsiteY0" fmla="*/ 0 h 471488"/>
              <a:gd name="connsiteX1" fmla="*/ 0 w 307976"/>
              <a:gd name="connsiteY1" fmla="*/ 471488 h 471488"/>
              <a:gd name="connsiteX0" fmla="*/ 109537 w 260351"/>
              <a:gd name="connsiteY0" fmla="*/ 0 h 471488"/>
              <a:gd name="connsiteX1" fmla="*/ 0 w 260351"/>
              <a:gd name="connsiteY1" fmla="*/ 471488 h 471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60351" h="471488">
                <a:moveTo>
                  <a:pt x="109537" y="0"/>
                </a:moveTo>
                <a:cubicBezTo>
                  <a:pt x="260351" y="196850"/>
                  <a:pt x="192087" y="379413"/>
                  <a:pt x="0" y="471488"/>
                </a:cubicBezTo>
              </a:path>
            </a:pathLst>
          </a:cu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28" name="Rectangle 127"/>
          <p:cNvSpPr/>
          <p:nvPr/>
        </p:nvSpPr>
        <p:spPr>
          <a:xfrm>
            <a:off x="4494213" y="4806156"/>
            <a:ext cx="240506" cy="252413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6" name="Group 135"/>
          <p:cNvGrpSpPr/>
          <p:nvPr/>
        </p:nvGrpSpPr>
        <p:grpSpPr>
          <a:xfrm>
            <a:off x="362952" y="5440267"/>
            <a:ext cx="4488447" cy="915210"/>
            <a:chOff x="362952" y="5440267"/>
            <a:chExt cx="4488447" cy="915210"/>
          </a:xfrm>
        </p:grpSpPr>
        <p:sp>
          <p:nvSpPr>
            <p:cNvPr id="131" name="TextBox 130"/>
            <p:cNvSpPr txBox="1"/>
            <p:nvPr/>
          </p:nvSpPr>
          <p:spPr>
            <a:xfrm>
              <a:off x="362952" y="5616813"/>
              <a:ext cx="448844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Overconsolidation Ratio   OCR  =             = 1</a:t>
              </a:r>
            </a:p>
            <a:p>
              <a:endParaRPr lang="en-US" sz="1400" dirty="0" smtClean="0"/>
            </a:p>
            <a:p>
              <a:r>
                <a:rPr lang="en-US" sz="1400" dirty="0" smtClean="0"/>
                <a:t>The soil is  </a:t>
              </a:r>
              <a:r>
                <a:rPr lang="en-US" sz="1400" b="1" u="sng" dirty="0" smtClean="0"/>
                <a:t>Normally Consolidated  </a:t>
              </a:r>
              <a:r>
                <a:rPr lang="en-US" sz="1400" dirty="0" smtClean="0"/>
                <a:t>(N.C.) soil </a:t>
              </a:r>
            </a:p>
          </p:txBody>
        </p:sp>
        <p:grpSp>
          <p:nvGrpSpPr>
            <p:cNvPr id="135" name="Group 134"/>
            <p:cNvGrpSpPr/>
            <p:nvPr/>
          </p:nvGrpSpPr>
          <p:grpSpPr>
            <a:xfrm>
              <a:off x="2806884" y="5440267"/>
              <a:ext cx="425835" cy="674132"/>
              <a:chOff x="914584" y="2443067"/>
              <a:chExt cx="425835" cy="674132"/>
            </a:xfrm>
          </p:grpSpPr>
          <p:sp>
            <p:nvSpPr>
              <p:cNvPr id="132" name="TextBox 131"/>
              <p:cNvSpPr txBox="1"/>
              <p:nvPr/>
            </p:nvSpPr>
            <p:spPr>
              <a:xfrm>
                <a:off x="914584" y="2443067"/>
                <a:ext cx="4208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</a:rPr>
                  <a:t> P</a:t>
                </a:r>
                <a:r>
                  <a:rPr lang="en-US" b="1" baseline="-25000" dirty="0" smtClean="0">
                    <a:solidFill>
                      <a:srgbClr val="FF0000"/>
                    </a:solidFill>
                  </a:rPr>
                  <a:t>c</a:t>
                </a:r>
                <a:endParaRPr lang="en-US" b="1" baseline="-25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952684" y="2747867"/>
                <a:ext cx="3877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</a:rPr>
                  <a:t>P</a:t>
                </a:r>
                <a:r>
                  <a:rPr lang="en-US" b="1" baseline="-25000" dirty="0" smtClean="0">
                    <a:solidFill>
                      <a:srgbClr val="FF0000"/>
                    </a:solidFill>
                  </a:rPr>
                  <a:t>o</a:t>
                </a:r>
                <a:endParaRPr lang="en-US" b="1" baseline="-25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34" name="Straight Connector 133"/>
              <p:cNvCxnSpPr/>
              <p:nvPr/>
            </p:nvCxnSpPr>
            <p:spPr>
              <a:xfrm>
                <a:off x="977900" y="2781300"/>
                <a:ext cx="3048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83" name="Straight Arrow Connector 82"/>
          <p:cNvCxnSpPr/>
          <p:nvPr/>
        </p:nvCxnSpPr>
        <p:spPr>
          <a:xfrm rot="5400000">
            <a:off x="3006726" y="3252789"/>
            <a:ext cx="3076578" cy="1588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4427536" y="4368005"/>
            <a:ext cx="256802" cy="2616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100" dirty="0" smtClean="0"/>
              <a:t>7</a:t>
            </a:r>
            <a:endParaRPr lang="en-US" sz="1100" dirty="0"/>
          </a:p>
        </p:txBody>
      </p:sp>
      <p:sp>
        <p:nvSpPr>
          <p:cNvPr id="137" name="TextBox 136"/>
          <p:cNvSpPr txBox="1"/>
          <p:nvPr/>
        </p:nvSpPr>
        <p:spPr>
          <a:xfrm>
            <a:off x="457200" y="4699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138" name="Oval 137"/>
          <p:cNvSpPr/>
          <p:nvPr/>
        </p:nvSpPr>
        <p:spPr>
          <a:xfrm>
            <a:off x="368300" y="431800"/>
            <a:ext cx="508000" cy="508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9" name="Rectangle 138"/>
          <p:cNvSpPr/>
          <p:nvPr/>
        </p:nvSpPr>
        <p:spPr>
          <a:xfrm>
            <a:off x="838707" y="488434"/>
            <a:ext cx="2867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</a:t>
            </a:r>
            <a:r>
              <a:rPr lang="en-US" b="1" u="sng" dirty="0" smtClean="0"/>
              <a:t>Normally Consolidated Soil 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862941" y="88900"/>
            <a:ext cx="6510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Casagrande’s Method to Determine </a:t>
            </a:r>
            <a:r>
              <a:rPr lang="en-US" b="1" u="sng" dirty="0" err="1" smtClean="0"/>
              <a:t>Preconsolidation</a:t>
            </a:r>
            <a:r>
              <a:rPr lang="en-US" b="1" u="sng" dirty="0" smtClean="0"/>
              <a:t> Pressure (Pc)</a:t>
            </a:r>
            <a:endParaRPr lang="en-US" b="1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2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8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8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1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12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900"/>
                            </p:stCondLst>
                            <p:childTnLst>
                              <p:par>
                                <p:cTn id="3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3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3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12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31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32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29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6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3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61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3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91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91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nodeType="withEffect">
                                  <p:stCondLst>
                                    <p:cond delay="111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111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131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13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144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nodeType="withEffect">
                                  <p:stCondLst>
                                    <p:cond delay="164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17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88" grpId="0"/>
      <p:bldP spid="118" grpId="0"/>
      <p:bldP spid="128" grpId="0" animBg="1"/>
      <p:bldP spid="1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/>
          <p:cNvGraphicFramePr>
            <a:graphicFrameLocks noGrp="1"/>
          </p:cNvGraphicFramePr>
          <p:nvPr/>
        </p:nvGraphicFramePr>
        <p:xfrm>
          <a:off x="1701800" y="1181100"/>
          <a:ext cx="6166077" cy="3984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521200" y="5067300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 (p)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818335" y="2788465"/>
            <a:ext cx="1450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Ratio (e)</a:t>
            </a:r>
            <a:endParaRPr lang="en-US" dirty="0"/>
          </a:p>
        </p:txBody>
      </p:sp>
      <p:sp>
        <p:nvSpPr>
          <p:cNvPr id="87" name="Freeform 86"/>
          <p:cNvSpPr/>
          <p:nvPr/>
        </p:nvSpPr>
        <p:spPr>
          <a:xfrm>
            <a:off x="3516312" y="2009774"/>
            <a:ext cx="2338388" cy="2214563"/>
          </a:xfrm>
          <a:custGeom>
            <a:avLst/>
            <a:gdLst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523875 w 2362200"/>
              <a:gd name="connsiteY1" fmla="*/ 66675 h 2071688"/>
              <a:gd name="connsiteX2" fmla="*/ 2362200 w 2362200"/>
              <a:gd name="connsiteY2" fmla="*/ 2071688 h 2071688"/>
              <a:gd name="connsiteX3" fmla="*/ 2362200 w 2362200"/>
              <a:gd name="connsiteY3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233613"/>
              <a:gd name="connsiteX1" fmla="*/ 2362200 w 2362200"/>
              <a:gd name="connsiteY1" fmla="*/ 2071688 h 2233613"/>
              <a:gd name="connsiteX2" fmla="*/ 2347913 w 2362200"/>
              <a:gd name="connsiteY2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62201"/>
              <a:gd name="connsiteY0" fmla="*/ 0 h 2357438"/>
              <a:gd name="connsiteX1" fmla="*/ 2362201 w 2362201"/>
              <a:gd name="connsiteY1" fmla="*/ 2357438 h 2357438"/>
              <a:gd name="connsiteX0" fmla="*/ 0 w 2338388"/>
              <a:gd name="connsiteY0" fmla="*/ 0 h 2214563"/>
              <a:gd name="connsiteX1" fmla="*/ 2338388 w 2338388"/>
              <a:gd name="connsiteY1" fmla="*/ 2214563 h 2214563"/>
              <a:gd name="connsiteX0" fmla="*/ 0 w 2338388"/>
              <a:gd name="connsiteY0" fmla="*/ 22224 h 2236787"/>
              <a:gd name="connsiteX1" fmla="*/ 2338388 w 2338388"/>
              <a:gd name="connsiteY1" fmla="*/ 2236787 h 2236787"/>
              <a:gd name="connsiteX0" fmla="*/ 0 w 2338388"/>
              <a:gd name="connsiteY0" fmla="*/ 0 h 2214563"/>
              <a:gd name="connsiteX1" fmla="*/ 2338388 w 2338388"/>
              <a:gd name="connsiteY1" fmla="*/ 2214563 h 2214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38388" h="2214563">
                <a:moveTo>
                  <a:pt x="0" y="0"/>
                </a:moveTo>
                <a:cubicBezTo>
                  <a:pt x="1101726" y="11113"/>
                  <a:pt x="946150" y="107950"/>
                  <a:pt x="2338388" y="22145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Oval 81"/>
          <p:cNvSpPr/>
          <p:nvPr/>
        </p:nvSpPr>
        <p:spPr>
          <a:xfrm>
            <a:off x="4272423" y="2088606"/>
            <a:ext cx="64045" cy="6404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8" name="Straight Connector 57"/>
          <p:cNvCxnSpPr/>
          <p:nvPr/>
        </p:nvCxnSpPr>
        <p:spPr>
          <a:xfrm rot="16200000" flipV="1">
            <a:off x="4013994" y="2383632"/>
            <a:ext cx="2247900" cy="14430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4501025" y="2122949"/>
            <a:ext cx="93995" cy="93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5219032" y="2063416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X</a:t>
            </a:r>
            <a:endParaRPr lang="en-US" sz="1400" dirty="0"/>
          </a:p>
        </p:txBody>
      </p:sp>
      <p:sp>
        <p:nvSpPr>
          <p:cNvPr id="86" name="TextBox 85"/>
          <p:cNvSpPr txBox="1"/>
          <p:nvPr/>
        </p:nvSpPr>
        <p:spPr>
          <a:xfrm>
            <a:off x="5202984" y="2312072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X</a:t>
            </a:r>
            <a:endParaRPr lang="en-US" sz="1400" dirty="0"/>
          </a:p>
        </p:txBody>
      </p:sp>
      <p:sp>
        <p:nvSpPr>
          <p:cNvPr id="88" name="TextBox 87"/>
          <p:cNvSpPr txBox="1"/>
          <p:nvPr/>
        </p:nvSpPr>
        <p:spPr>
          <a:xfrm>
            <a:off x="4445184" y="4729067"/>
            <a:ext cx="367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en-US" b="1" baseline="-25000" dirty="0" smtClean="0">
                <a:solidFill>
                  <a:srgbClr val="FF0000"/>
                </a:solidFill>
              </a:rPr>
              <a:t>c</a:t>
            </a:r>
            <a:endParaRPr lang="en-US" b="1" baseline="-25000" dirty="0">
              <a:solidFill>
                <a:srgbClr val="FF0000"/>
              </a:solidFill>
            </a:endParaRPr>
          </a:p>
        </p:txBody>
      </p:sp>
      <p:sp>
        <p:nvSpPr>
          <p:cNvPr id="91" name="Oval 90"/>
          <p:cNvSpPr/>
          <p:nvPr/>
        </p:nvSpPr>
        <p:spPr>
          <a:xfrm>
            <a:off x="3525842" y="1976912"/>
            <a:ext cx="66675" cy="66675"/>
          </a:xfrm>
          <a:prstGeom prst="ellipse">
            <a:avLst/>
          </a:prstGeom>
          <a:solidFill>
            <a:schemeClr val="bg1">
              <a:lumMod val="6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Oval 91"/>
          <p:cNvSpPr/>
          <p:nvPr/>
        </p:nvSpPr>
        <p:spPr>
          <a:xfrm>
            <a:off x="3871119" y="1997869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Oval 92"/>
          <p:cNvSpPr/>
          <p:nvPr/>
        </p:nvSpPr>
        <p:spPr>
          <a:xfrm>
            <a:off x="4106863" y="2038351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Oval 93"/>
          <p:cNvSpPr/>
          <p:nvPr/>
        </p:nvSpPr>
        <p:spPr>
          <a:xfrm>
            <a:off x="4642644" y="2409826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Oval 94"/>
          <p:cNvSpPr/>
          <p:nvPr/>
        </p:nvSpPr>
        <p:spPr>
          <a:xfrm>
            <a:off x="4928394" y="2812257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Oval 95"/>
          <p:cNvSpPr/>
          <p:nvPr/>
        </p:nvSpPr>
        <p:spPr>
          <a:xfrm>
            <a:off x="5326063" y="3419476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Oval 96"/>
          <p:cNvSpPr/>
          <p:nvPr/>
        </p:nvSpPr>
        <p:spPr>
          <a:xfrm>
            <a:off x="5616575" y="3862388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0" name="Straight Connector 99"/>
          <p:cNvCxnSpPr>
            <a:stCxn id="98" idx="6"/>
          </p:cNvCxnSpPr>
          <p:nvPr/>
        </p:nvCxnSpPr>
        <p:spPr>
          <a:xfrm flipH="1" flipV="1">
            <a:off x="3892809" y="3638425"/>
            <a:ext cx="1986179" cy="589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3863982" y="3619503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3" name="Straight Arrow Connector 102"/>
          <p:cNvCxnSpPr/>
          <p:nvPr/>
        </p:nvCxnSpPr>
        <p:spPr>
          <a:xfrm rot="10800000">
            <a:off x="4716465" y="3881439"/>
            <a:ext cx="188117" cy="57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Straight Connector 98"/>
          <p:cNvSpPr/>
          <p:nvPr/>
        </p:nvSpPr>
        <p:spPr>
          <a:xfrm>
            <a:off x="3749686" y="1847059"/>
            <a:ext cx="2457428" cy="1157281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98" name="Oval 97"/>
          <p:cNvSpPr/>
          <p:nvPr/>
        </p:nvSpPr>
        <p:spPr>
          <a:xfrm>
            <a:off x="5833269" y="4205288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4163218" y="2144711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1</a:t>
            </a:r>
            <a:endParaRPr lang="en-US" sz="1100" dirty="0"/>
          </a:p>
        </p:txBody>
      </p:sp>
      <p:sp>
        <p:nvSpPr>
          <p:cNvPr id="114" name="TextBox 113"/>
          <p:cNvSpPr txBox="1"/>
          <p:nvPr/>
        </p:nvSpPr>
        <p:spPr>
          <a:xfrm>
            <a:off x="5735636" y="1904205"/>
            <a:ext cx="11865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   Horizontal line</a:t>
            </a:r>
            <a:endParaRPr lang="en-US" sz="11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5594348" y="2795586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 rot="897422">
            <a:off x="5622613" y="2669381"/>
            <a:ext cx="21387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rgbClr val="C00000"/>
                </a:solidFill>
              </a:rPr>
              <a:t>4   divide the angle between 2 &amp; 3</a:t>
            </a:r>
            <a:endParaRPr lang="en-US" sz="1100" dirty="0">
              <a:solidFill>
                <a:srgbClr val="C00000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 rot="3404184">
            <a:off x="4750286" y="3306757"/>
            <a:ext cx="164339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5    Extend the stright line</a:t>
            </a:r>
            <a:endParaRPr lang="en-US" sz="1100" dirty="0"/>
          </a:p>
        </p:txBody>
      </p:sp>
      <p:sp>
        <p:nvSpPr>
          <p:cNvPr id="118" name="TextBox 117"/>
          <p:cNvSpPr txBox="1"/>
          <p:nvPr/>
        </p:nvSpPr>
        <p:spPr>
          <a:xfrm rot="20873286">
            <a:off x="4517231" y="1760537"/>
            <a:ext cx="14927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6  Intersection of 4 &amp; 5</a:t>
            </a:r>
            <a:endParaRPr lang="en-US" sz="1100" dirty="0"/>
          </a:p>
        </p:txBody>
      </p:sp>
      <p:sp>
        <p:nvSpPr>
          <p:cNvPr id="120" name="TextBox 119"/>
          <p:cNvSpPr txBox="1"/>
          <p:nvPr/>
        </p:nvSpPr>
        <p:spPr>
          <a:xfrm>
            <a:off x="2717800" y="812801"/>
            <a:ext cx="1443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Point of</a:t>
            </a:r>
          </a:p>
          <a:p>
            <a:r>
              <a:rPr lang="en-US" sz="1200" dirty="0" smtClean="0">
                <a:solidFill>
                  <a:srgbClr val="FF0000"/>
                </a:solidFill>
              </a:rPr>
              <a:t>maximum curvature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21" name="Freeform 120"/>
          <p:cNvSpPr/>
          <p:nvPr/>
        </p:nvSpPr>
        <p:spPr>
          <a:xfrm>
            <a:off x="4084637" y="1148556"/>
            <a:ext cx="473076" cy="945356"/>
          </a:xfrm>
          <a:custGeom>
            <a:avLst/>
            <a:gdLst>
              <a:gd name="connsiteX0" fmla="*/ 0 w 230982"/>
              <a:gd name="connsiteY0" fmla="*/ 0 h 914400"/>
              <a:gd name="connsiteX1" fmla="*/ 230982 w 230982"/>
              <a:gd name="connsiteY1" fmla="*/ 914400 h 914400"/>
              <a:gd name="connsiteX2" fmla="*/ 230982 w 230982"/>
              <a:gd name="connsiteY2" fmla="*/ 914400 h 914400"/>
              <a:gd name="connsiteX0" fmla="*/ 0 w 230982"/>
              <a:gd name="connsiteY0" fmla="*/ 0 h 914400"/>
              <a:gd name="connsiteX1" fmla="*/ 230982 w 230982"/>
              <a:gd name="connsiteY1" fmla="*/ 914400 h 914400"/>
              <a:gd name="connsiteX2" fmla="*/ 230982 w 230982"/>
              <a:gd name="connsiteY2" fmla="*/ 914400 h 914400"/>
              <a:gd name="connsiteX0" fmla="*/ 0 w 484982"/>
              <a:gd name="connsiteY0" fmla="*/ 0 h 914400"/>
              <a:gd name="connsiteX1" fmla="*/ 230982 w 484982"/>
              <a:gd name="connsiteY1" fmla="*/ 914400 h 914400"/>
              <a:gd name="connsiteX2" fmla="*/ 230982 w 484982"/>
              <a:gd name="connsiteY2" fmla="*/ 914400 h 914400"/>
              <a:gd name="connsiteX0" fmla="*/ 0 w 484982"/>
              <a:gd name="connsiteY0" fmla="*/ 9525 h 923925"/>
              <a:gd name="connsiteX1" fmla="*/ 230982 w 484982"/>
              <a:gd name="connsiteY1" fmla="*/ 923925 h 923925"/>
              <a:gd name="connsiteX2" fmla="*/ 230982 w 484982"/>
              <a:gd name="connsiteY2" fmla="*/ 923925 h 923925"/>
              <a:gd name="connsiteX0" fmla="*/ 0 w 473076"/>
              <a:gd name="connsiteY0" fmla="*/ 9525 h 945356"/>
              <a:gd name="connsiteX1" fmla="*/ 219076 w 473076"/>
              <a:gd name="connsiteY1" fmla="*/ 945356 h 945356"/>
              <a:gd name="connsiteX2" fmla="*/ 219076 w 473076"/>
              <a:gd name="connsiteY2" fmla="*/ 945356 h 945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3076" h="945356">
                <a:moveTo>
                  <a:pt x="0" y="9525"/>
                </a:moveTo>
                <a:cubicBezTo>
                  <a:pt x="229394" y="0"/>
                  <a:pt x="473076" y="66675"/>
                  <a:pt x="219076" y="945356"/>
                </a:cubicBezTo>
                <a:lnTo>
                  <a:pt x="219076" y="945356"/>
                </a:lnTo>
              </a:path>
            </a:pathLst>
          </a:cu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2" name="TextBox 121"/>
          <p:cNvSpPr txBox="1"/>
          <p:nvPr/>
        </p:nvSpPr>
        <p:spPr>
          <a:xfrm rot="1476340">
            <a:off x="5702301" y="3098799"/>
            <a:ext cx="132279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accent3">
                    <a:lumMod val="75000"/>
                  </a:schemeClr>
                </a:solidFill>
              </a:rPr>
              <a:t>Tangent to point 1</a:t>
            </a:r>
            <a:endParaRPr 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4" name="Straight Connector 123"/>
          <p:cNvSpPr/>
          <p:nvPr/>
        </p:nvSpPr>
        <p:spPr>
          <a:xfrm>
            <a:off x="4307557" y="2119877"/>
            <a:ext cx="1981222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25" name="Straight Connector 124"/>
          <p:cNvSpPr/>
          <p:nvPr/>
        </p:nvSpPr>
        <p:spPr>
          <a:xfrm>
            <a:off x="4367867" y="2130552"/>
            <a:ext cx="2181250" cy="471488"/>
          </a:xfrm>
          <a:prstGeom prst="line">
            <a:avLst/>
          </a:prstGeom>
          <a:ln w="28575">
            <a:solidFill>
              <a:srgbClr val="C0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26" name="Freeform 125"/>
          <p:cNvSpPr/>
          <p:nvPr/>
        </p:nvSpPr>
        <p:spPr>
          <a:xfrm>
            <a:off x="5416835" y="2145301"/>
            <a:ext cx="260393" cy="471487"/>
          </a:xfrm>
          <a:custGeom>
            <a:avLst/>
            <a:gdLst>
              <a:gd name="connsiteX0" fmla="*/ 233362 w 233362"/>
              <a:gd name="connsiteY0" fmla="*/ 0 h 476250"/>
              <a:gd name="connsiteX1" fmla="*/ 0 w 233362"/>
              <a:gd name="connsiteY1" fmla="*/ 476250 h 476250"/>
              <a:gd name="connsiteX2" fmla="*/ 0 w 233362"/>
              <a:gd name="connsiteY2" fmla="*/ 476250 h 476250"/>
              <a:gd name="connsiteX0" fmla="*/ 233362 w 447675"/>
              <a:gd name="connsiteY0" fmla="*/ 0 h 476250"/>
              <a:gd name="connsiteX1" fmla="*/ 0 w 447675"/>
              <a:gd name="connsiteY1" fmla="*/ 476250 h 476250"/>
              <a:gd name="connsiteX2" fmla="*/ 447675 w 447675"/>
              <a:gd name="connsiteY2" fmla="*/ 476250 h 476250"/>
              <a:gd name="connsiteX0" fmla="*/ 233362 w 233362"/>
              <a:gd name="connsiteY0" fmla="*/ 0 h 476250"/>
              <a:gd name="connsiteX1" fmla="*/ 0 w 233362"/>
              <a:gd name="connsiteY1" fmla="*/ 476250 h 476250"/>
              <a:gd name="connsiteX0" fmla="*/ 233362 w 233362"/>
              <a:gd name="connsiteY0" fmla="*/ 0 h 476250"/>
              <a:gd name="connsiteX1" fmla="*/ 0 w 233362"/>
              <a:gd name="connsiteY1" fmla="*/ 476250 h 476250"/>
              <a:gd name="connsiteX0" fmla="*/ 233362 w 373062"/>
              <a:gd name="connsiteY0" fmla="*/ 0 h 476250"/>
              <a:gd name="connsiteX1" fmla="*/ 0 w 373062"/>
              <a:gd name="connsiteY1" fmla="*/ 476250 h 476250"/>
              <a:gd name="connsiteX0" fmla="*/ 233362 w 373062"/>
              <a:gd name="connsiteY0" fmla="*/ 0 h 476250"/>
              <a:gd name="connsiteX1" fmla="*/ 0 w 373062"/>
              <a:gd name="connsiteY1" fmla="*/ 476250 h 476250"/>
              <a:gd name="connsiteX0" fmla="*/ 233362 w 327025"/>
              <a:gd name="connsiteY0" fmla="*/ 0 h 476250"/>
              <a:gd name="connsiteX1" fmla="*/ 0 w 327025"/>
              <a:gd name="connsiteY1" fmla="*/ 476250 h 476250"/>
              <a:gd name="connsiteX0" fmla="*/ 233362 w 279400"/>
              <a:gd name="connsiteY0" fmla="*/ 0 h 476250"/>
              <a:gd name="connsiteX1" fmla="*/ 180976 w 279400"/>
              <a:gd name="connsiteY1" fmla="*/ 9525 h 476250"/>
              <a:gd name="connsiteX2" fmla="*/ 0 w 279400"/>
              <a:gd name="connsiteY2" fmla="*/ 476250 h 476250"/>
              <a:gd name="connsiteX0" fmla="*/ 233362 w 322263"/>
              <a:gd name="connsiteY0" fmla="*/ 0 h 476250"/>
              <a:gd name="connsiteX1" fmla="*/ 180976 w 322263"/>
              <a:gd name="connsiteY1" fmla="*/ 9525 h 476250"/>
              <a:gd name="connsiteX2" fmla="*/ 0 w 322263"/>
              <a:gd name="connsiteY2" fmla="*/ 476250 h 476250"/>
              <a:gd name="connsiteX0" fmla="*/ 233362 w 233362"/>
              <a:gd name="connsiteY0" fmla="*/ 0 h 476250"/>
              <a:gd name="connsiteX1" fmla="*/ 0 w 233362"/>
              <a:gd name="connsiteY1" fmla="*/ 476250 h 476250"/>
              <a:gd name="connsiteX0" fmla="*/ 233362 w 233362"/>
              <a:gd name="connsiteY0" fmla="*/ 0 h 476250"/>
              <a:gd name="connsiteX1" fmla="*/ 0 w 233362"/>
              <a:gd name="connsiteY1" fmla="*/ 476250 h 476250"/>
              <a:gd name="connsiteX0" fmla="*/ 233362 w 450850"/>
              <a:gd name="connsiteY0" fmla="*/ 0 h 476250"/>
              <a:gd name="connsiteX1" fmla="*/ 0 w 450850"/>
              <a:gd name="connsiteY1" fmla="*/ 476250 h 476250"/>
              <a:gd name="connsiteX0" fmla="*/ 233362 w 450850"/>
              <a:gd name="connsiteY0" fmla="*/ 0 h 476250"/>
              <a:gd name="connsiteX1" fmla="*/ 0 w 450850"/>
              <a:gd name="connsiteY1" fmla="*/ 476250 h 476250"/>
              <a:gd name="connsiteX0" fmla="*/ 233362 w 398463"/>
              <a:gd name="connsiteY0" fmla="*/ 0 h 476250"/>
              <a:gd name="connsiteX1" fmla="*/ 0 w 398463"/>
              <a:gd name="connsiteY1" fmla="*/ 476250 h 476250"/>
              <a:gd name="connsiteX0" fmla="*/ 157162 w 322263"/>
              <a:gd name="connsiteY0" fmla="*/ 0 h 461963"/>
              <a:gd name="connsiteX1" fmla="*/ 0 w 322263"/>
              <a:gd name="connsiteY1" fmla="*/ 461963 h 461963"/>
              <a:gd name="connsiteX0" fmla="*/ 157162 w 355601"/>
              <a:gd name="connsiteY0" fmla="*/ 0 h 461963"/>
              <a:gd name="connsiteX1" fmla="*/ 0 w 355601"/>
              <a:gd name="connsiteY1" fmla="*/ 461963 h 461963"/>
              <a:gd name="connsiteX0" fmla="*/ 157162 w 355601"/>
              <a:gd name="connsiteY0" fmla="*/ 0 h 461963"/>
              <a:gd name="connsiteX1" fmla="*/ 0 w 355601"/>
              <a:gd name="connsiteY1" fmla="*/ 461963 h 461963"/>
              <a:gd name="connsiteX0" fmla="*/ 109537 w 307976"/>
              <a:gd name="connsiteY0" fmla="*/ 0 h 471488"/>
              <a:gd name="connsiteX1" fmla="*/ 0 w 307976"/>
              <a:gd name="connsiteY1" fmla="*/ 471488 h 471488"/>
              <a:gd name="connsiteX0" fmla="*/ 109537 w 307976"/>
              <a:gd name="connsiteY0" fmla="*/ 0 h 471488"/>
              <a:gd name="connsiteX1" fmla="*/ 0 w 307976"/>
              <a:gd name="connsiteY1" fmla="*/ 471488 h 471488"/>
              <a:gd name="connsiteX0" fmla="*/ 109537 w 307976"/>
              <a:gd name="connsiteY0" fmla="*/ 0 h 471488"/>
              <a:gd name="connsiteX1" fmla="*/ 0 w 307976"/>
              <a:gd name="connsiteY1" fmla="*/ 471488 h 471488"/>
              <a:gd name="connsiteX0" fmla="*/ 109537 w 260351"/>
              <a:gd name="connsiteY0" fmla="*/ 0 h 471488"/>
              <a:gd name="connsiteX1" fmla="*/ 0 w 260351"/>
              <a:gd name="connsiteY1" fmla="*/ 471488 h 471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60351" h="471488">
                <a:moveTo>
                  <a:pt x="109537" y="0"/>
                </a:moveTo>
                <a:cubicBezTo>
                  <a:pt x="260351" y="196850"/>
                  <a:pt x="192087" y="379413"/>
                  <a:pt x="0" y="471488"/>
                </a:cubicBezTo>
              </a:path>
            </a:pathLst>
          </a:cu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28" name="Rectangle 127"/>
          <p:cNvSpPr/>
          <p:nvPr/>
        </p:nvSpPr>
        <p:spPr>
          <a:xfrm>
            <a:off x="4494213" y="4806156"/>
            <a:ext cx="240506" cy="252413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35"/>
          <p:cNvGrpSpPr/>
          <p:nvPr/>
        </p:nvGrpSpPr>
        <p:grpSpPr>
          <a:xfrm>
            <a:off x="362952" y="5440267"/>
            <a:ext cx="4488447" cy="915210"/>
            <a:chOff x="362952" y="5440267"/>
            <a:chExt cx="4488447" cy="915210"/>
          </a:xfrm>
        </p:grpSpPr>
        <p:sp>
          <p:nvSpPr>
            <p:cNvPr id="131" name="TextBox 130"/>
            <p:cNvSpPr txBox="1"/>
            <p:nvPr/>
          </p:nvSpPr>
          <p:spPr>
            <a:xfrm>
              <a:off x="362952" y="5616813"/>
              <a:ext cx="448844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Overconsolidation Ratio   OCR  =            &gt; 1</a:t>
              </a:r>
            </a:p>
            <a:p>
              <a:endParaRPr lang="en-US" sz="1400" dirty="0" smtClean="0"/>
            </a:p>
            <a:p>
              <a:r>
                <a:rPr lang="en-US" sz="1400" dirty="0" smtClean="0"/>
                <a:t>The soil is </a:t>
              </a:r>
              <a:r>
                <a:rPr lang="en-US" sz="1400" b="1" u="sng" dirty="0" smtClean="0"/>
                <a:t>oversonsolidated </a:t>
              </a:r>
              <a:r>
                <a:rPr lang="en-US" sz="1400" dirty="0" smtClean="0"/>
                <a:t>(O.C.) soil </a:t>
              </a:r>
            </a:p>
          </p:txBody>
        </p:sp>
        <p:grpSp>
          <p:nvGrpSpPr>
            <p:cNvPr id="3" name="Group 134"/>
            <p:cNvGrpSpPr/>
            <p:nvPr/>
          </p:nvGrpSpPr>
          <p:grpSpPr>
            <a:xfrm>
              <a:off x="2806884" y="5440267"/>
              <a:ext cx="425835" cy="674132"/>
              <a:chOff x="914584" y="2443067"/>
              <a:chExt cx="425835" cy="674132"/>
            </a:xfrm>
          </p:grpSpPr>
          <p:sp>
            <p:nvSpPr>
              <p:cNvPr id="132" name="TextBox 131"/>
              <p:cNvSpPr txBox="1"/>
              <p:nvPr/>
            </p:nvSpPr>
            <p:spPr>
              <a:xfrm>
                <a:off x="914584" y="2443067"/>
                <a:ext cx="4208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</a:rPr>
                  <a:t> P</a:t>
                </a:r>
                <a:r>
                  <a:rPr lang="en-US" b="1" baseline="-25000" dirty="0" smtClean="0">
                    <a:solidFill>
                      <a:srgbClr val="FF0000"/>
                    </a:solidFill>
                  </a:rPr>
                  <a:t>c</a:t>
                </a:r>
                <a:endParaRPr lang="en-US" b="1" baseline="-25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952684" y="2747867"/>
                <a:ext cx="3877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</a:rPr>
                  <a:t>P</a:t>
                </a:r>
                <a:r>
                  <a:rPr lang="en-US" b="1" baseline="-25000" dirty="0" smtClean="0">
                    <a:solidFill>
                      <a:srgbClr val="FF0000"/>
                    </a:solidFill>
                  </a:rPr>
                  <a:t>o</a:t>
                </a:r>
                <a:endParaRPr lang="en-US" b="1" baseline="-25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34" name="Straight Connector 133"/>
              <p:cNvCxnSpPr/>
              <p:nvPr/>
            </p:nvCxnSpPr>
            <p:spPr>
              <a:xfrm>
                <a:off x="977900" y="2781300"/>
                <a:ext cx="3048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83" name="Straight Arrow Connector 82"/>
          <p:cNvCxnSpPr/>
          <p:nvPr/>
        </p:nvCxnSpPr>
        <p:spPr>
          <a:xfrm rot="5400000">
            <a:off x="3006726" y="3252789"/>
            <a:ext cx="3076578" cy="1588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4427536" y="4368005"/>
            <a:ext cx="256802" cy="2616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100" dirty="0" smtClean="0"/>
              <a:t>7</a:t>
            </a:r>
            <a:endParaRPr lang="en-US" sz="1100" dirty="0"/>
          </a:p>
        </p:txBody>
      </p:sp>
      <p:cxnSp>
        <p:nvCxnSpPr>
          <p:cNvPr id="45" name="Straight Arrow Connector 44"/>
          <p:cNvCxnSpPr/>
          <p:nvPr/>
        </p:nvCxnSpPr>
        <p:spPr>
          <a:xfrm rot="5400000">
            <a:off x="2613026" y="3252789"/>
            <a:ext cx="3076578" cy="1588"/>
          </a:xfrm>
          <a:prstGeom prst="straightConnector1">
            <a:avLst/>
          </a:prstGeom>
          <a:ln w="19050">
            <a:solidFill>
              <a:srgbClr val="92D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924484" y="4716367"/>
            <a:ext cx="440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2D050"/>
                </a:solidFill>
              </a:rPr>
              <a:t> P</a:t>
            </a:r>
            <a:r>
              <a:rPr lang="en-US" b="1" baseline="-25000" dirty="0" smtClean="0">
                <a:solidFill>
                  <a:srgbClr val="92D050"/>
                </a:solidFill>
              </a:rPr>
              <a:t>o</a:t>
            </a:r>
            <a:endParaRPr lang="en-US" b="1" baseline="-25000" dirty="0">
              <a:solidFill>
                <a:srgbClr val="92D05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66700" y="4445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49" name="Oval 48"/>
          <p:cNvSpPr/>
          <p:nvPr/>
        </p:nvSpPr>
        <p:spPr>
          <a:xfrm>
            <a:off x="177800" y="406400"/>
            <a:ext cx="508000" cy="508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710911" y="450334"/>
            <a:ext cx="2364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</a:t>
            </a:r>
            <a:r>
              <a:rPr lang="en-US" b="1" u="sng" dirty="0" smtClean="0"/>
              <a:t>Overconsolidated Soil 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774041" y="139700"/>
            <a:ext cx="38137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Casagrande’s Method to Determine Pc</a:t>
            </a:r>
            <a:endParaRPr lang="en-US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4667817" y="720799"/>
            <a:ext cx="3895503" cy="665088"/>
          </a:xfrm>
          <a:custGeom>
            <a:avLst/>
            <a:gdLst>
              <a:gd name="connsiteX0" fmla="*/ 0 w 2860766"/>
              <a:gd name="connsiteY0" fmla="*/ 10346 h 62597"/>
              <a:gd name="connsiteX1" fmla="*/ 339634 w 2860766"/>
              <a:gd name="connsiteY1" fmla="*/ 23408 h 62597"/>
              <a:gd name="connsiteX2" fmla="*/ 627017 w 2860766"/>
              <a:gd name="connsiteY2" fmla="*/ 36471 h 62597"/>
              <a:gd name="connsiteX3" fmla="*/ 1018903 w 2860766"/>
              <a:gd name="connsiteY3" fmla="*/ 23408 h 62597"/>
              <a:gd name="connsiteX4" fmla="*/ 1214846 w 2860766"/>
              <a:gd name="connsiteY4" fmla="*/ 36471 h 62597"/>
              <a:gd name="connsiteX5" fmla="*/ 1489166 w 2860766"/>
              <a:gd name="connsiteY5" fmla="*/ 62597 h 62597"/>
              <a:gd name="connsiteX6" fmla="*/ 2560320 w 2860766"/>
              <a:gd name="connsiteY6" fmla="*/ 49534 h 62597"/>
              <a:gd name="connsiteX7" fmla="*/ 2860766 w 2860766"/>
              <a:gd name="connsiteY7" fmla="*/ 23408 h 62597"/>
              <a:gd name="connsiteX0" fmla="*/ 0 w 2708921"/>
              <a:gd name="connsiteY0" fmla="*/ 10346 h 626477"/>
              <a:gd name="connsiteX1" fmla="*/ 339634 w 2708921"/>
              <a:gd name="connsiteY1" fmla="*/ 23408 h 626477"/>
              <a:gd name="connsiteX2" fmla="*/ 627017 w 2708921"/>
              <a:gd name="connsiteY2" fmla="*/ 36471 h 626477"/>
              <a:gd name="connsiteX3" fmla="*/ 1018903 w 2708921"/>
              <a:gd name="connsiteY3" fmla="*/ 23408 h 626477"/>
              <a:gd name="connsiteX4" fmla="*/ 1214846 w 2708921"/>
              <a:gd name="connsiteY4" fmla="*/ 36471 h 626477"/>
              <a:gd name="connsiteX5" fmla="*/ 1489166 w 2708921"/>
              <a:gd name="connsiteY5" fmla="*/ 62597 h 626477"/>
              <a:gd name="connsiteX6" fmla="*/ 2560320 w 2708921"/>
              <a:gd name="connsiteY6" fmla="*/ 49534 h 626477"/>
              <a:gd name="connsiteX7" fmla="*/ 2055223 w 2708921"/>
              <a:gd name="connsiteY7" fmla="*/ 626477 h 626477"/>
              <a:gd name="connsiteX0" fmla="*/ 0 w 2708921"/>
              <a:gd name="connsiteY0" fmla="*/ 10346 h 626477"/>
              <a:gd name="connsiteX1" fmla="*/ 339634 w 2708921"/>
              <a:gd name="connsiteY1" fmla="*/ 23408 h 626477"/>
              <a:gd name="connsiteX2" fmla="*/ 627017 w 2708921"/>
              <a:gd name="connsiteY2" fmla="*/ 36471 h 626477"/>
              <a:gd name="connsiteX3" fmla="*/ 1018903 w 2708921"/>
              <a:gd name="connsiteY3" fmla="*/ 23408 h 626477"/>
              <a:gd name="connsiteX4" fmla="*/ 1214846 w 2708921"/>
              <a:gd name="connsiteY4" fmla="*/ 36471 h 626477"/>
              <a:gd name="connsiteX5" fmla="*/ 1489166 w 2708921"/>
              <a:gd name="connsiteY5" fmla="*/ 62597 h 626477"/>
              <a:gd name="connsiteX6" fmla="*/ 2560320 w 2708921"/>
              <a:gd name="connsiteY6" fmla="*/ 49534 h 626477"/>
              <a:gd name="connsiteX7" fmla="*/ 2055223 w 2708921"/>
              <a:gd name="connsiteY7" fmla="*/ 626477 h 626477"/>
              <a:gd name="connsiteX8" fmla="*/ 0 w 2708921"/>
              <a:gd name="connsiteY8" fmla="*/ 10346 h 626477"/>
              <a:gd name="connsiteX0" fmla="*/ 0 w 2893424"/>
              <a:gd name="connsiteY0" fmla="*/ 10346 h 397877"/>
              <a:gd name="connsiteX1" fmla="*/ 339634 w 2893424"/>
              <a:gd name="connsiteY1" fmla="*/ 23408 h 397877"/>
              <a:gd name="connsiteX2" fmla="*/ 627017 w 2893424"/>
              <a:gd name="connsiteY2" fmla="*/ 36471 h 397877"/>
              <a:gd name="connsiteX3" fmla="*/ 1018903 w 2893424"/>
              <a:gd name="connsiteY3" fmla="*/ 23408 h 397877"/>
              <a:gd name="connsiteX4" fmla="*/ 1214846 w 2893424"/>
              <a:gd name="connsiteY4" fmla="*/ 36471 h 397877"/>
              <a:gd name="connsiteX5" fmla="*/ 1489166 w 2893424"/>
              <a:gd name="connsiteY5" fmla="*/ 62597 h 397877"/>
              <a:gd name="connsiteX6" fmla="*/ 2560320 w 2893424"/>
              <a:gd name="connsiteY6" fmla="*/ 49534 h 397877"/>
              <a:gd name="connsiteX7" fmla="*/ 2893424 w 2893424"/>
              <a:gd name="connsiteY7" fmla="*/ 397877 h 397877"/>
              <a:gd name="connsiteX8" fmla="*/ 0 w 2893424"/>
              <a:gd name="connsiteY8" fmla="*/ 10346 h 397877"/>
              <a:gd name="connsiteX0" fmla="*/ 0 w 2895601"/>
              <a:gd name="connsiteY0" fmla="*/ 474077 h 474077"/>
              <a:gd name="connsiteX1" fmla="*/ 341811 w 2895601"/>
              <a:gd name="connsiteY1" fmla="*/ 23408 h 474077"/>
              <a:gd name="connsiteX2" fmla="*/ 629194 w 2895601"/>
              <a:gd name="connsiteY2" fmla="*/ 36471 h 474077"/>
              <a:gd name="connsiteX3" fmla="*/ 1021080 w 2895601"/>
              <a:gd name="connsiteY3" fmla="*/ 23408 h 474077"/>
              <a:gd name="connsiteX4" fmla="*/ 1217023 w 2895601"/>
              <a:gd name="connsiteY4" fmla="*/ 36471 h 474077"/>
              <a:gd name="connsiteX5" fmla="*/ 1491343 w 2895601"/>
              <a:gd name="connsiteY5" fmla="*/ 62597 h 474077"/>
              <a:gd name="connsiteX6" fmla="*/ 2562497 w 2895601"/>
              <a:gd name="connsiteY6" fmla="*/ 49534 h 474077"/>
              <a:gd name="connsiteX7" fmla="*/ 2895601 w 2895601"/>
              <a:gd name="connsiteY7" fmla="*/ 397877 h 474077"/>
              <a:gd name="connsiteX8" fmla="*/ 0 w 2895601"/>
              <a:gd name="connsiteY8" fmla="*/ 474077 h 474077"/>
              <a:gd name="connsiteX0" fmla="*/ 0 w 2895601"/>
              <a:gd name="connsiteY0" fmla="*/ 474077 h 474077"/>
              <a:gd name="connsiteX1" fmla="*/ 76201 w 2895601"/>
              <a:gd name="connsiteY1" fmla="*/ 93077 h 474077"/>
              <a:gd name="connsiteX2" fmla="*/ 629194 w 2895601"/>
              <a:gd name="connsiteY2" fmla="*/ 36471 h 474077"/>
              <a:gd name="connsiteX3" fmla="*/ 1021080 w 2895601"/>
              <a:gd name="connsiteY3" fmla="*/ 23408 h 474077"/>
              <a:gd name="connsiteX4" fmla="*/ 1217023 w 2895601"/>
              <a:gd name="connsiteY4" fmla="*/ 36471 h 474077"/>
              <a:gd name="connsiteX5" fmla="*/ 1491343 w 2895601"/>
              <a:gd name="connsiteY5" fmla="*/ 62597 h 474077"/>
              <a:gd name="connsiteX6" fmla="*/ 2562497 w 2895601"/>
              <a:gd name="connsiteY6" fmla="*/ 49534 h 474077"/>
              <a:gd name="connsiteX7" fmla="*/ 2895601 w 2895601"/>
              <a:gd name="connsiteY7" fmla="*/ 397877 h 474077"/>
              <a:gd name="connsiteX8" fmla="*/ 0 w 2895601"/>
              <a:gd name="connsiteY8" fmla="*/ 474077 h 474077"/>
              <a:gd name="connsiteX0" fmla="*/ 0 w 2968002"/>
              <a:gd name="connsiteY0" fmla="*/ 506734 h 506734"/>
              <a:gd name="connsiteX1" fmla="*/ 76201 w 2968002"/>
              <a:gd name="connsiteY1" fmla="*/ 1257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491343 w 2968002"/>
              <a:gd name="connsiteY5" fmla="*/ 9525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  <a:gd name="connsiteX0" fmla="*/ 0 w 2968002"/>
              <a:gd name="connsiteY0" fmla="*/ 506734 h 506734"/>
              <a:gd name="connsiteX1" fmla="*/ 76200 w 2968002"/>
              <a:gd name="connsiteY1" fmla="*/ 495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491343 w 2968002"/>
              <a:gd name="connsiteY5" fmla="*/ 9525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  <a:gd name="connsiteX0" fmla="*/ 0 w 2968002"/>
              <a:gd name="connsiteY0" fmla="*/ 506734 h 506734"/>
              <a:gd name="connsiteX1" fmla="*/ 76200 w 2968002"/>
              <a:gd name="connsiteY1" fmla="*/ 495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828800 w 2968002"/>
              <a:gd name="connsiteY5" fmla="*/ 4953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68002" h="506734">
                <a:moveTo>
                  <a:pt x="0" y="506734"/>
                </a:moveTo>
                <a:lnTo>
                  <a:pt x="76200" y="49534"/>
                </a:lnTo>
                <a:lnTo>
                  <a:pt x="629194" y="69128"/>
                </a:lnTo>
                <a:cubicBezTo>
                  <a:pt x="759895" y="69128"/>
                  <a:pt x="890451" y="60419"/>
                  <a:pt x="1021080" y="56065"/>
                </a:cubicBezTo>
                <a:lnTo>
                  <a:pt x="1217023" y="69128"/>
                </a:lnTo>
                <a:cubicBezTo>
                  <a:pt x="1308559" y="76756"/>
                  <a:pt x="1736951" y="48642"/>
                  <a:pt x="1828800" y="49534"/>
                </a:cubicBezTo>
                <a:lnTo>
                  <a:pt x="2819401" y="49534"/>
                </a:lnTo>
                <a:cubicBezTo>
                  <a:pt x="2968002" y="0"/>
                  <a:pt x="2645993" y="430534"/>
                  <a:pt x="2895601" y="430534"/>
                </a:cubicBezTo>
                <a:lnTo>
                  <a:pt x="0" y="506734"/>
                </a:lnTo>
                <a:close/>
              </a:path>
            </a:pathLst>
          </a:custGeom>
          <a:gradFill flip="none" rotWithShape="1">
            <a:gsLst>
              <a:gs pos="0">
                <a:srgbClr val="FFFFCC">
                  <a:shade val="30000"/>
                  <a:satMod val="115000"/>
                </a:srgbClr>
              </a:gs>
              <a:gs pos="50000">
                <a:srgbClr val="FFFFCC">
                  <a:shade val="67500"/>
                  <a:satMod val="115000"/>
                </a:srgbClr>
              </a:gs>
              <a:gs pos="100000">
                <a:srgbClr val="FFFFCC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67792" y="1285875"/>
            <a:ext cx="4100513" cy="800100"/>
          </a:xfrm>
          <a:prstGeom prst="rect">
            <a:avLst/>
          </a:prstGeom>
          <a:solidFill>
            <a:srgbClr val="FFDC6D"/>
          </a:solidFill>
          <a:ln w="127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77792" y="762000"/>
            <a:ext cx="500063" cy="1400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4" name="Chart 13"/>
          <p:cNvGraphicFramePr>
            <a:graphicFrameLocks noGrp="1"/>
          </p:cNvGraphicFramePr>
          <p:nvPr/>
        </p:nvGraphicFramePr>
        <p:xfrm>
          <a:off x="2717800" y="2273300"/>
          <a:ext cx="6166077" cy="3984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537200" y="6159500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 (p)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1834335" y="3880665"/>
            <a:ext cx="1450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Ratio (e)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4848792" y="990600"/>
            <a:ext cx="3429000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467792" y="685800"/>
            <a:ext cx="400050" cy="16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28"/>
          <p:cNvGrpSpPr/>
          <p:nvPr/>
        </p:nvGrpSpPr>
        <p:grpSpPr>
          <a:xfrm>
            <a:off x="7756241" y="1013408"/>
            <a:ext cx="304800" cy="76200"/>
            <a:chOff x="762000" y="609600"/>
            <a:chExt cx="533400" cy="228600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762000" y="609600"/>
              <a:ext cx="533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38200" y="6858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914400" y="762000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990600" y="838200"/>
              <a:ext cx="76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7712125" y="807231"/>
            <a:ext cx="4251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W.T.</a:t>
            </a:r>
            <a:endParaRPr lang="en-US" sz="1000" dirty="0"/>
          </a:p>
        </p:txBody>
      </p:sp>
      <p:sp>
        <p:nvSpPr>
          <p:cNvPr id="33" name="TextBox 32"/>
          <p:cNvSpPr txBox="1"/>
          <p:nvPr/>
        </p:nvSpPr>
        <p:spPr>
          <a:xfrm>
            <a:off x="4800581" y="753890"/>
            <a:ext cx="16085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57250" algn="l"/>
              </a:tabLst>
            </a:pPr>
            <a:r>
              <a:rPr lang="en-US" sz="1200" dirty="0" smtClean="0">
                <a:latin typeface="Symbol" pitchFamily="18" charset="2"/>
              </a:rPr>
              <a:t>g</a:t>
            </a:r>
            <a:r>
              <a:rPr lang="en-US" sz="1200" baseline="-25000" dirty="0" smtClean="0"/>
              <a:t>sand</a:t>
            </a:r>
            <a:r>
              <a:rPr lang="en-US" sz="1200" dirty="0" smtClean="0"/>
              <a:t>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= 96 pcf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36165" y="1813592"/>
            <a:ext cx="22377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100" baseline="-25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= w</a:t>
            </a:r>
            <a:r>
              <a:rPr lang="en-US" sz="1100" baseline="-25000" dirty="0" smtClean="0">
                <a:latin typeface="Times New Roman" pitchFamily="18" charset="0"/>
                <a:cs typeface="Times New Roman" pitchFamily="18" charset="0"/>
              </a:rPr>
              <a:t>c 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. G</a:t>
            </a:r>
            <a:r>
              <a:rPr lang="en-US" sz="1100" baseline="-25000" dirty="0" smtClean="0">
                <a:latin typeface="Times New Roman" pitchFamily="18" charset="0"/>
                <a:cs typeface="Times New Roman" pitchFamily="18" charset="0"/>
              </a:rPr>
              <a:t>s 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= 0.3 x 2.65 = 0.795 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rot="16200000" flipH="1">
            <a:off x="7553893" y="1409700"/>
            <a:ext cx="160019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0800000">
            <a:off x="8297814" y="788696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0800000">
            <a:off x="8295590" y="983369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0800000">
            <a:off x="8314501" y="1282606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0800000">
            <a:off x="8299102" y="2084809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8330115" y="763738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8332512" y="956615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8332512" y="1256652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Oval 47"/>
          <p:cNvSpPr/>
          <p:nvPr/>
        </p:nvSpPr>
        <p:spPr>
          <a:xfrm>
            <a:off x="8330131" y="2063897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8291474" y="742776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3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305760" y="990426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4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305757" y="1523823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16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940023" y="1609723"/>
            <a:ext cx="132348" cy="132348"/>
          </a:xfrm>
          <a:prstGeom prst="rect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4848792" y="1676400"/>
            <a:ext cx="3429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68"/>
          <p:cNvGrpSpPr/>
          <p:nvPr/>
        </p:nvGrpSpPr>
        <p:grpSpPr>
          <a:xfrm>
            <a:off x="6881611" y="1524006"/>
            <a:ext cx="888999" cy="153190"/>
            <a:chOff x="5240338" y="1524006"/>
            <a:chExt cx="888999" cy="153190"/>
          </a:xfrm>
        </p:grpSpPr>
        <p:cxnSp>
          <p:nvCxnSpPr>
            <p:cNvPr id="60" name="Straight Arrow Connector 59"/>
            <p:cNvCxnSpPr/>
            <p:nvPr/>
          </p:nvCxnSpPr>
          <p:spPr>
            <a:xfrm rot="5400000">
              <a:off x="5165331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rot="5400000">
              <a:off x="5296299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 rot="5400000">
              <a:off x="5415362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rot="5400000">
              <a:off x="5546330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 rot="5400000">
              <a:off x="5670156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 rot="5400000">
              <a:off x="5801124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 rot="5400000">
              <a:off x="5920187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 rot="5400000">
              <a:off x="6051155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69"/>
          <p:cNvGrpSpPr/>
          <p:nvPr/>
        </p:nvGrpSpPr>
        <p:grpSpPr>
          <a:xfrm>
            <a:off x="5876713" y="1519263"/>
            <a:ext cx="888999" cy="153190"/>
            <a:chOff x="5240338" y="1524006"/>
            <a:chExt cx="888999" cy="153190"/>
          </a:xfrm>
        </p:grpSpPr>
        <p:cxnSp>
          <p:nvCxnSpPr>
            <p:cNvPr id="71" name="Straight Arrow Connector 70"/>
            <p:cNvCxnSpPr/>
            <p:nvPr/>
          </p:nvCxnSpPr>
          <p:spPr>
            <a:xfrm rot="5400000">
              <a:off x="5165331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 rot="5400000">
              <a:off x="5296299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rot="5400000">
              <a:off x="5415362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rot="5400000">
              <a:off x="5546330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rot="5400000">
              <a:off x="5670156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rot="5400000">
              <a:off x="5801124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 rot="5400000">
              <a:off x="5920187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rot="5400000">
              <a:off x="6051155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TextBox 78"/>
          <p:cNvSpPr txBox="1"/>
          <p:nvPr/>
        </p:nvSpPr>
        <p:spPr>
          <a:xfrm>
            <a:off x="7754044" y="1346204"/>
            <a:ext cx="3064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</a:t>
            </a:r>
            <a:r>
              <a:rPr lang="en-US" sz="1100" baseline="-25000" dirty="0" smtClean="0"/>
              <a:t>o</a:t>
            </a:r>
            <a:endParaRPr lang="en-US" sz="1100" baseline="-25000" dirty="0"/>
          </a:p>
        </p:txBody>
      </p:sp>
      <p:sp>
        <p:nvSpPr>
          <p:cNvPr id="80" name="TextBox 79"/>
          <p:cNvSpPr txBox="1"/>
          <p:nvPr/>
        </p:nvSpPr>
        <p:spPr>
          <a:xfrm>
            <a:off x="4891668" y="995364"/>
            <a:ext cx="489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Sand</a:t>
            </a:r>
            <a:endParaRPr lang="en-US" sz="1200" dirty="0"/>
          </a:p>
        </p:txBody>
      </p:sp>
      <p:sp>
        <p:nvSpPr>
          <p:cNvPr id="81" name="TextBox 80"/>
          <p:cNvSpPr txBox="1"/>
          <p:nvPr/>
        </p:nvSpPr>
        <p:spPr>
          <a:xfrm>
            <a:off x="4879748" y="1247769"/>
            <a:ext cx="441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Clay</a:t>
            </a:r>
            <a:endParaRPr lang="en-US" sz="1200" dirty="0"/>
          </a:p>
        </p:txBody>
      </p:sp>
      <p:sp>
        <p:nvSpPr>
          <p:cNvPr id="87" name="Freeform 86"/>
          <p:cNvSpPr/>
          <p:nvPr/>
        </p:nvSpPr>
        <p:spPr>
          <a:xfrm>
            <a:off x="4532312" y="3101974"/>
            <a:ext cx="2338388" cy="2214563"/>
          </a:xfrm>
          <a:custGeom>
            <a:avLst/>
            <a:gdLst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523875 w 2362200"/>
              <a:gd name="connsiteY1" fmla="*/ 66675 h 2071688"/>
              <a:gd name="connsiteX2" fmla="*/ 2362200 w 2362200"/>
              <a:gd name="connsiteY2" fmla="*/ 2071688 h 2071688"/>
              <a:gd name="connsiteX3" fmla="*/ 2362200 w 2362200"/>
              <a:gd name="connsiteY3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233613"/>
              <a:gd name="connsiteX1" fmla="*/ 2362200 w 2362200"/>
              <a:gd name="connsiteY1" fmla="*/ 2071688 h 2233613"/>
              <a:gd name="connsiteX2" fmla="*/ 2347913 w 2362200"/>
              <a:gd name="connsiteY2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62201"/>
              <a:gd name="connsiteY0" fmla="*/ 0 h 2357438"/>
              <a:gd name="connsiteX1" fmla="*/ 2362201 w 2362201"/>
              <a:gd name="connsiteY1" fmla="*/ 2357438 h 2357438"/>
              <a:gd name="connsiteX0" fmla="*/ 0 w 2338388"/>
              <a:gd name="connsiteY0" fmla="*/ 0 h 2214563"/>
              <a:gd name="connsiteX1" fmla="*/ 2338388 w 2338388"/>
              <a:gd name="connsiteY1" fmla="*/ 2214563 h 2214563"/>
              <a:gd name="connsiteX0" fmla="*/ 0 w 2338388"/>
              <a:gd name="connsiteY0" fmla="*/ 22224 h 2236787"/>
              <a:gd name="connsiteX1" fmla="*/ 2338388 w 2338388"/>
              <a:gd name="connsiteY1" fmla="*/ 2236787 h 2236787"/>
              <a:gd name="connsiteX0" fmla="*/ 0 w 2338388"/>
              <a:gd name="connsiteY0" fmla="*/ 0 h 2214563"/>
              <a:gd name="connsiteX1" fmla="*/ 2338388 w 2338388"/>
              <a:gd name="connsiteY1" fmla="*/ 2214563 h 2214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38388" h="2214563">
                <a:moveTo>
                  <a:pt x="0" y="0"/>
                </a:moveTo>
                <a:cubicBezTo>
                  <a:pt x="1101726" y="11113"/>
                  <a:pt x="946150" y="107950"/>
                  <a:pt x="2338388" y="22145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Oval 58"/>
          <p:cNvSpPr/>
          <p:nvPr/>
        </p:nvSpPr>
        <p:spPr>
          <a:xfrm>
            <a:off x="5514644" y="3341342"/>
            <a:ext cx="93995" cy="93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3" name="Straight Arrow Connector 82"/>
          <p:cNvCxnSpPr>
            <a:stCxn id="59" idx="0"/>
          </p:cNvCxnSpPr>
          <p:nvPr/>
        </p:nvCxnSpPr>
        <p:spPr>
          <a:xfrm rot="16200000" flipH="1" flipV="1">
            <a:off x="4289567" y="4611996"/>
            <a:ext cx="2542730" cy="1421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5408762" y="5795072"/>
            <a:ext cx="387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en-US" b="1" baseline="-25000" dirty="0" smtClean="0">
                <a:solidFill>
                  <a:srgbClr val="FF0000"/>
                </a:solidFill>
              </a:rPr>
              <a:t>o</a:t>
            </a:r>
            <a:endParaRPr lang="en-US" b="1" baseline="-25000" dirty="0">
              <a:solidFill>
                <a:srgbClr val="FF0000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24853" y="902368"/>
            <a:ext cx="4085093" cy="30367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06400"/>
            <a:r>
              <a:rPr lang="en-US" sz="1400" dirty="0" smtClean="0"/>
              <a:t>A 150’ x 100’ building will be constructed at the site.</a:t>
            </a:r>
          </a:p>
          <a:p>
            <a:pPr defTabSz="406400"/>
            <a:r>
              <a:rPr lang="en-US" sz="1400" dirty="0" smtClean="0"/>
              <a:t>The vertical stress due to the addition of the building </a:t>
            </a:r>
          </a:p>
          <a:p>
            <a:pPr defTabSz="406400"/>
            <a:r>
              <a:rPr lang="en-US" sz="1400" dirty="0" smtClean="0"/>
              <a:t>q</a:t>
            </a:r>
            <a:r>
              <a:rPr lang="en-US" sz="1400" baseline="-25000" dirty="0" smtClean="0"/>
              <a:t>design</a:t>
            </a:r>
            <a:r>
              <a:rPr lang="en-US" sz="1400" dirty="0" smtClean="0"/>
              <a:t> =1000 lb/ft</a:t>
            </a:r>
            <a:r>
              <a:rPr lang="en-US" sz="1400" baseline="30000" dirty="0" smtClean="0"/>
              <a:t>2</a:t>
            </a:r>
          </a:p>
          <a:p>
            <a:pPr defTabSz="406400"/>
            <a:endParaRPr lang="en-US" sz="1400" baseline="30000" dirty="0" smtClean="0"/>
          </a:p>
          <a:p>
            <a:pPr defTabSz="406400"/>
            <a:r>
              <a:rPr lang="en-US" sz="1400" dirty="0" smtClean="0"/>
              <a:t>The weight of the building Q</a:t>
            </a:r>
            <a:r>
              <a:rPr lang="en-US" sz="1400" baseline="-25000" dirty="0" smtClean="0"/>
              <a:t>design</a:t>
            </a:r>
            <a:r>
              <a:rPr lang="en-US" sz="1400" dirty="0" smtClean="0"/>
              <a:t> will be transferred </a:t>
            </a:r>
          </a:p>
          <a:p>
            <a:pPr defTabSz="406400"/>
            <a:r>
              <a:rPr lang="en-US" sz="1400" dirty="0" smtClean="0"/>
              <a:t>to the mid height of the clay layer</a:t>
            </a:r>
          </a:p>
          <a:p>
            <a:pPr defTabSz="406400"/>
            <a:endParaRPr lang="en-US" sz="1400" dirty="0" smtClean="0"/>
          </a:p>
          <a:p>
            <a:pPr defTabSz="406400"/>
            <a:r>
              <a:rPr lang="en-US" sz="1400" dirty="0" smtClean="0"/>
              <a:t>Q</a:t>
            </a:r>
            <a:r>
              <a:rPr lang="en-US" sz="1400" baseline="-25000" dirty="0" smtClean="0"/>
              <a:t>design </a:t>
            </a:r>
            <a:r>
              <a:rPr lang="en-US" sz="1400" dirty="0" smtClean="0"/>
              <a:t>=  15,000,000 lb</a:t>
            </a:r>
          </a:p>
          <a:p>
            <a:pPr defTabSz="406400"/>
            <a:endParaRPr lang="en-US" sz="1400" dirty="0" smtClean="0"/>
          </a:p>
          <a:p>
            <a:pPr defTabSz="406400"/>
            <a:r>
              <a:rPr lang="en-US" sz="1400" dirty="0" smtClean="0"/>
              <a:t>The added stress at  15’ from </a:t>
            </a:r>
          </a:p>
          <a:p>
            <a:pPr defTabSz="406400"/>
            <a:r>
              <a:rPr lang="en-US" sz="1400" dirty="0" smtClean="0"/>
              <a:t>the ground surface is</a:t>
            </a:r>
          </a:p>
          <a:p>
            <a:pPr defTabSz="406400"/>
            <a:endParaRPr lang="en-US" sz="1400" dirty="0" smtClean="0"/>
          </a:p>
          <a:p>
            <a:pPr defTabSz="406400"/>
            <a:endParaRPr lang="en-US" sz="1400" dirty="0" smtClean="0"/>
          </a:p>
          <a:p>
            <a:pPr defTabSz="406400"/>
            <a:r>
              <a:rPr lang="en-US" sz="1400" dirty="0" smtClean="0">
                <a:latin typeface="Symbol" pitchFamily="18" charset="2"/>
              </a:rPr>
              <a:t>D</a:t>
            </a:r>
            <a:r>
              <a:rPr lang="en-US" sz="1400" dirty="0" smtClean="0"/>
              <a:t>p = 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64695" y="433136"/>
            <a:ext cx="1059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Example:</a:t>
            </a:r>
            <a:endParaRPr lang="en-US" b="1" u="sng" dirty="0"/>
          </a:p>
        </p:txBody>
      </p:sp>
      <p:sp>
        <p:nvSpPr>
          <p:cNvPr id="91" name="Oval 90"/>
          <p:cNvSpPr/>
          <p:nvPr/>
        </p:nvSpPr>
        <p:spPr>
          <a:xfrm>
            <a:off x="4541842" y="3069112"/>
            <a:ext cx="66675" cy="66675"/>
          </a:xfrm>
          <a:prstGeom prst="ellipse">
            <a:avLst/>
          </a:prstGeom>
          <a:solidFill>
            <a:schemeClr val="bg1">
              <a:lumMod val="6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Oval 91"/>
          <p:cNvSpPr/>
          <p:nvPr/>
        </p:nvSpPr>
        <p:spPr>
          <a:xfrm>
            <a:off x="4887119" y="3090069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Oval 92"/>
          <p:cNvSpPr/>
          <p:nvPr/>
        </p:nvSpPr>
        <p:spPr>
          <a:xfrm>
            <a:off x="5122863" y="3130551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Oval 93"/>
          <p:cNvSpPr/>
          <p:nvPr/>
        </p:nvSpPr>
        <p:spPr>
          <a:xfrm>
            <a:off x="5658644" y="3502026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Oval 94"/>
          <p:cNvSpPr/>
          <p:nvPr/>
        </p:nvSpPr>
        <p:spPr>
          <a:xfrm>
            <a:off x="5944394" y="3904457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Oval 95"/>
          <p:cNvSpPr/>
          <p:nvPr/>
        </p:nvSpPr>
        <p:spPr>
          <a:xfrm>
            <a:off x="6342063" y="4511676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Oval 96"/>
          <p:cNvSpPr/>
          <p:nvPr/>
        </p:nvSpPr>
        <p:spPr>
          <a:xfrm>
            <a:off x="6632575" y="4954588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0" name="Straight Connector 99"/>
          <p:cNvCxnSpPr>
            <a:stCxn id="98" idx="6"/>
          </p:cNvCxnSpPr>
          <p:nvPr/>
        </p:nvCxnSpPr>
        <p:spPr>
          <a:xfrm flipH="1" flipV="1">
            <a:off x="4908809" y="4730625"/>
            <a:ext cx="1986179" cy="589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4879982" y="4711703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3" name="Straight Arrow Connector 102"/>
          <p:cNvCxnSpPr/>
          <p:nvPr/>
        </p:nvCxnSpPr>
        <p:spPr>
          <a:xfrm rot="10800000">
            <a:off x="5732465" y="4973639"/>
            <a:ext cx="188117" cy="57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6849269" y="5297488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TextBox 104"/>
          <p:cNvSpPr txBox="1"/>
          <p:nvPr/>
        </p:nvSpPr>
        <p:spPr>
          <a:xfrm>
            <a:off x="4370272" y="2810023"/>
            <a:ext cx="4106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Symbol" pitchFamily="18" charset="2"/>
              </a:rPr>
              <a:t>D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sz="1200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n-US" sz="12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6223000" y="241300"/>
            <a:ext cx="723900" cy="571500"/>
          </a:xfrm>
          <a:prstGeom prst="rect">
            <a:avLst/>
          </a:prstGeom>
          <a:solidFill>
            <a:srgbClr val="FFFF00"/>
          </a:solidFill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" name="TextBox 103"/>
          <p:cNvSpPr txBox="1"/>
          <p:nvPr/>
        </p:nvSpPr>
        <p:spPr>
          <a:xfrm>
            <a:off x="6179553" y="0"/>
            <a:ext cx="7761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06400"/>
            <a:r>
              <a:rPr lang="en-US" sz="1400" dirty="0" smtClean="0"/>
              <a:t>Building</a:t>
            </a:r>
          </a:p>
        </p:txBody>
      </p:sp>
      <p:cxnSp>
        <p:nvCxnSpPr>
          <p:cNvPr id="111" name="Straight Arrow Connector 110"/>
          <p:cNvCxnSpPr/>
          <p:nvPr/>
        </p:nvCxnSpPr>
        <p:spPr>
          <a:xfrm rot="5400000">
            <a:off x="6174581" y="697706"/>
            <a:ext cx="22939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 rot="5400000">
            <a:off x="6327775" y="697706"/>
            <a:ext cx="22939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/>
          <p:nvPr/>
        </p:nvCxnSpPr>
        <p:spPr>
          <a:xfrm rot="5400000">
            <a:off x="6480175" y="697706"/>
            <a:ext cx="22939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 rot="5400000">
            <a:off x="6632575" y="697706"/>
            <a:ext cx="22939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 rot="5400000">
            <a:off x="6784181" y="697706"/>
            <a:ext cx="22939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6296025" y="330994"/>
            <a:ext cx="5373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q</a:t>
            </a:r>
            <a:r>
              <a:rPr lang="en-US" sz="1200" baseline="-25000" dirty="0" smtClean="0"/>
              <a:t>design</a:t>
            </a:r>
            <a:endParaRPr lang="en-US" sz="1200" baseline="-25000" dirty="0"/>
          </a:p>
        </p:txBody>
      </p:sp>
      <p:sp>
        <p:nvSpPr>
          <p:cNvPr id="120" name="Trapezoid 119"/>
          <p:cNvSpPr/>
          <p:nvPr/>
        </p:nvSpPr>
        <p:spPr>
          <a:xfrm>
            <a:off x="5874545" y="812007"/>
            <a:ext cx="1416844" cy="862012"/>
          </a:xfrm>
          <a:prstGeom prst="trapezoid">
            <a:avLst>
              <a:gd name="adj" fmla="val 40193"/>
            </a:avLst>
          </a:prstGeom>
          <a:solidFill>
            <a:srgbClr val="4F81BD">
              <a:alpha val="1882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3" name="Straight Arrow Connector 122"/>
          <p:cNvCxnSpPr/>
          <p:nvPr/>
        </p:nvCxnSpPr>
        <p:spPr>
          <a:xfrm rot="5400000">
            <a:off x="4935007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 rot="5400000">
            <a:off x="5054070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rot="5400000">
            <a:off x="5185038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rot="5400000">
            <a:off x="5308864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rot="5400000">
            <a:off x="5439832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rot="5400000">
            <a:off x="5558895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rot="5400000">
            <a:off x="5689863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rot="5400000">
            <a:off x="7816254" y="1599013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 rot="5400000">
            <a:off x="7947222" y="1599013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rot="5400000">
            <a:off x="8066285" y="1599013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0" name="Group 68"/>
          <p:cNvGrpSpPr/>
          <p:nvPr/>
        </p:nvGrpSpPr>
        <p:grpSpPr>
          <a:xfrm>
            <a:off x="5879105" y="1528763"/>
            <a:ext cx="757439" cy="148432"/>
            <a:chOff x="5240338" y="1524006"/>
            <a:chExt cx="888999" cy="153190"/>
          </a:xfrm>
        </p:grpSpPr>
        <p:cxnSp>
          <p:nvCxnSpPr>
            <p:cNvPr id="141" name="Straight Arrow Connector 140"/>
            <p:cNvCxnSpPr/>
            <p:nvPr/>
          </p:nvCxnSpPr>
          <p:spPr>
            <a:xfrm rot="5400000">
              <a:off x="5165331" y="1599013"/>
              <a:ext cx="153190" cy="317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/>
            <p:nvPr/>
          </p:nvCxnSpPr>
          <p:spPr>
            <a:xfrm rot="5400000">
              <a:off x="5296299" y="1599013"/>
              <a:ext cx="153190" cy="317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/>
            <p:nvPr/>
          </p:nvCxnSpPr>
          <p:spPr>
            <a:xfrm rot="5400000">
              <a:off x="5415362" y="1599013"/>
              <a:ext cx="153190" cy="317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/>
            <p:cNvCxnSpPr/>
            <p:nvPr/>
          </p:nvCxnSpPr>
          <p:spPr>
            <a:xfrm rot="5400000">
              <a:off x="5546330" y="1599013"/>
              <a:ext cx="153190" cy="317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/>
            <p:cNvCxnSpPr/>
            <p:nvPr/>
          </p:nvCxnSpPr>
          <p:spPr>
            <a:xfrm rot="5400000">
              <a:off x="5670156" y="1599013"/>
              <a:ext cx="153190" cy="317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Arrow Connector 145"/>
            <p:cNvCxnSpPr/>
            <p:nvPr/>
          </p:nvCxnSpPr>
          <p:spPr>
            <a:xfrm rot="5400000">
              <a:off x="5801124" y="1599013"/>
              <a:ext cx="153190" cy="317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/>
            <p:cNvCxnSpPr/>
            <p:nvPr/>
          </p:nvCxnSpPr>
          <p:spPr>
            <a:xfrm rot="5400000">
              <a:off x="5920187" y="1599013"/>
              <a:ext cx="153190" cy="317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/>
            <p:cNvCxnSpPr/>
            <p:nvPr/>
          </p:nvCxnSpPr>
          <p:spPr>
            <a:xfrm rot="5400000">
              <a:off x="6051155" y="1599013"/>
              <a:ext cx="153190" cy="317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0" name="Straight Arrow Connector 149"/>
          <p:cNvCxnSpPr/>
          <p:nvPr/>
        </p:nvCxnSpPr>
        <p:spPr>
          <a:xfrm rot="5400000">
            <a:off x="6668254" y="1601626"/>
            <a:ext cx="148432" cy="270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/>
          <p:nvPr/>
        </p:nvCxnSpPr>
        <p:spPr>
          <a:xfrm rot="5400000">
            <a:off x="6779840" y="1601626"/>
            <a:ext cx="148432" cy="270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/>
          <p:nvPr/>
        </p:nvCxnSpPr>
        <p:spPr>
          <a:xfrm rot="5400000">
            <a:off x="6881284" y="1601626"/>
            <a:ext cx="148432" cy="270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 rot="5400000">
            <a:off x="6992870" y="1601626"/>
            <a:ext cx="148432" cy="270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/>
          <p:nvPr/>
        </p:nvCxnSpPr>
        <p:spPr>
          <a:xfrm rot="5400000">
            <a:off x="7098372" y="1601626"/>
            <a:ext cx="148432" cy="270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/>
          <p:nvPr/>
        </p:nvCxnSpPr>
        <p:spPr>
          <a:xfrm rot="5400000">
            <a:off x="7207914" y="1606404"/>
            <a:ext cx="148432" cy="270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5372794" y="1350967"/>
            <a:ext cx="3064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</a:t>
            </a:r>
            <a:r>
              <a:rPr lang="en-US" sz="1100" baseline="-25000" dirty="0" smtClean="0"/>
              <a:t>o</a:t>
            </a:r>
            <a:endParaRPr lang="en-US" sz="1100" baseline="-25000" dirty="0"/>
          </a:p>
        </p:txBody>
      </p:sp>
      <p:sp>
        <p:nvSpPr>
          <p:cNvPr id="159" name="TextBox 158"/>
          <p:cNvSpPr txBox="1"/>
          <p:nvPr/>
        </p:nvSpPr>
        <p:spPr>
          <a:xfrm>
            <a:off x="6411019" y="1272385"/>
            <a:ext cx="4491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1400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n-US" sz="1400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7319276" y="512473"/>
            <a:ext cx="3914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G.S.</a:t>
            </a:r>
            <a:endParaRPr lang="en-US" sz="1000" dirty="0"/>
          </a:p>
        </p:txBody>
      </p:sp>
      <p:sp>
        <p:nvSpPr>
          <p:cNvPr id="161" name="Isosceles Triangle 160"/>
          <p:cNvSpPr/>
          <p:nvPr/>
        </p:nvSpPr>
        <p:spPr>
          <a:xfrm rot="10800000">
            <a:off x="7450181" y="694142"/>
            <a:ext cx="80094" cy="80094"/>
          </a:xfrm>
          <a:prstGeom prst="triangl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3" name="Group 112"/>
          <p:cNvGrpSpPr/>
          <p:nvPr/>
        </p:nvGrpSpPr>
        <p:grpSpPr>
          <a:xfrm>
            <a:off x="673100" y="3536434"/>
            <a:ext cx="1447832" cy="512465"/>
            <a:chOff x="736600" y="3536434"/>
            <a:chExt cx="1447832" cy="512465"/>
          </a:xfrm>
        </p:grpSpPr>
        <p:cxnSp>
          <p:nvCxnSpPr>
            <p:cNvPr id="163" name="Straight Connector 162"/>
            <p:cNvCxnSpPr/>
            <p:nvPr/>
          </p:nvCxnSpPr>
          <p:spPr>
            <a:xfrm>
              <a:off x="863600" y="3784600"/>
              <a:ext cx="12192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" name="TextBox 163"/>
            <p:cNvSpPr txBox="1"/>
            <p:nvPr/>
          </p:nvSpPr>
          <p:spPr>
            <a:xfrm>
              <a:off x="736600" y="3771900"/>
              <a:ext cx="14478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(150+15) x (100+15)</a:t>
              </a:r>
              <a:endParaRPr lang="en-US" sz="1200" dirty="0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964878" y="3536434"/>
              <a:ext cx="104067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/>
                <a:t>15,000,000 lb</a:t>
              </a:r>
              <a:endParaRPr lang="en-US" sz="1200" dirty="0"/>
            </a:p>
          </p:txBody>
        </p:sp>
      </p:grpSp>
      <p:sp>
        <p:nvSpPr>
          <p:cNvPr id="114" name="TextBox 113"/>
          <p:cNvSpPr txBox="1"/>
          <p:nvPr/>
        </p:nvSpPr>
        <p:spPr>
          <a:xfrm>
            <a:off x="406400" y="4241800"/>
            <a:ext cx="15215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Symbol" pitchFamily="18" charset="2"/>
              </a:rPr>
              <a:t>D</a:t>
            </a:r>
            <a:r>
              <a:rPr lang="en-US" sz="1400" dirty="0" smtClean="0"/>
              <a:t>P = 790.51 lb/ft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121" name="TextBox 120"/>
          <p:cNvSpPr txBox="1"/>
          <p:nvPr/>
        </p:nvSpPr>
        <p:spPr>
          <a:xfrm>
            <a:off x="266700" y="4927600"/>
            <a:ext cx="235513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Symbol" pitchFamily="18" charset="2"/>
              </a:rPr>
              <a:t>D</a:t>
            </a:r>
            <a:r>
              <a:rPr lang="en-US" sz="1400" dirty="0" smtClean="0"/>
              <a:t>P  + P</a:t>
            </a:r>
            <a:r>
              <a:rPr lang="en-US" sz="1400" baseline="-25000" dirty="0" smtClean="0"/>
              <a:t>o</a:t>
            </a:r>
            <a:r>
              <a:rPr lang="en-US" sz="1400" dirty="0" smtClean="0"/>
              <a:t> = </a:t>
            </a:r>
          </a:p>
          <a:p>
            <a:endParaRPr lang="en-US" sz="1400" dirty="0" smtClean="0"/>
          </a:p>
          <a:p>
            <a:r>
              <a:rPr lang="en-US" sz="1400" dirty="0" smtClean="0"/>
              <a:t>790.51 + 803 = 1593.51 lb/ft</a:t>
            </a:r>
            <a:r>
              <a:rPr lang="en-US" sz="1400" baseline="30000" dirty="0" smtClean="0"/>
              <a:t>2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cxnSp>
        <p:nvCxnSpPr>
          <p:cNvPr id="122" name="Straight Arrow Connector 121"/>
          <p:cNvCxnSpPr/>
          <p:nvPr/>
        </p:nvCxnSpPr>
        <p:spPr>
          <a:xfrm rot="16200000" flipH="1" flipV="1">
            <a:off x="5076968" y="4611997"/>
            <a:ext cx="2542730" cy="1421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4667817" y="720799"/>
            <a:ext cx="3895503" cy="665088"/>
          </a:xfrm>
          <a:custGeom>
            <a:avLst/>
            <a:gdLst>
              <a:gd name="connsiteX0" fmla="*/ 0 w 2860766"/>
              <a:gd name="connsiteY0" fmla="*/ 10346 h 62597"/>
              <a:gd name="connsiteX1" fmla="*/ 339634 w 2860766"/>
              <a:gd name="connsiteY1" fmla="*/ 23408 h 62597"/>
              <a:gd name="connsiteX2" fmla="*/ 627017 w 2860766"/>
              <a:gd name="connsiteY2" fmla="*/ 36471 h 62597"/>
              <a:gd name="connsiteX3" fmla="*/ 1018903 w 2860766"/>
              <a:gd name="connsiteY3" fmla="*/ 23408 h 62597"/>
              <a:gd name="connsiteX4" fmla="*/ 1214846 w 2860766"/>
              <a:gd name="connsiteY4" fmla="*/ 36471 h 62597"/>
              <a:gd name="connsiteX5" fmla="*/ 1489166 w 2860766"/>
              <a:gd name="connsiteY5" fmla="*/ 62597 h 62597"/>
              <a:gd name="connsiteX6" fmla="*/ 2560320 w 2860766"/>
              <a:gd name="connsiteY6" fmla="*/ 49534 h 62597"/>
              <a:gd name="connsiteX7" fmla="*/ 2860766 w 2860766"/>
              <a:gd name="connsiteY7" fmla="*/ 23408 h 62597"/>
              <a:gd name="connsiteX0" fmla="*/ 0 w 2708921"/>
              <a:gd name="connsiteY0" fmla="*/ 10346 h 626477"/>
              <a:gd name="connsiteX1" fmla="*/ 339634 w 2708921"/>
              <a:gd name="connsiteY1" fmla="*/ 23408 h 626477"/>
              <a:gd name="connsiteX2" fmla="*/ 627017 w 2708921"/>
              <a:gd name="connsiteY2" fmla="*/ 36471 h 626477"/>
              <a:gd name="connsiteX3" fmla="*/ 1018903 w 2708921"/>
              <a:gd name="connsiteY3" fmla="*/ 23408 h 626477"/>
              <a:gd name="connsiteX4" fmla="*/ 1214846 w 2708921"/>
              <a:gd name="connsiteY4" fmla="*/ 36471 h 626477"/>
              <a:gd name="connsiteX5" fmla="*/ 1489166 w 2708921"/>
              <a:gd name="connsiteY5" fmla="*/ 62597 h 626477"/>
              <a:gd name="connsiteX6" fmla="*/ 2560320 w 2708921"/>
              <a:gd name="connsiteY6" fmla="*/ 49534 h 626477"/>
              <a:gd name="connsiteX7" fmla="*/ 2055223 w 2708921"/>
              <a:gd name="connsiteY7" fmla="*/ 626477 h 626477"/>
              <a:gd name="connsiteX0" fmla="*/ 0 w 2708921"/>
              <a:gd name="connsiteY0" fmla="*/ 10346 h 626477"/>
              <a:gd name="connsiteX1" fmla="*/ 339634 w 2708921"/>
              <a:gd name="connsiteY1" fmla="*/ 23408 h 626477"/>
              <a:gd name="connsiteX2" fmla="*/ 627017 w 2708921"/>
              <a:gd name="connsiteY2" fmla="*/ 36471 h 626477"/>
              <a:gd name="connsiteX3" fmla="*/ 1018903 w 2708921"/>
              <a:gd name="connsiteY3" fmla="*/ 23408 h 626477"/>
              <a:gd name="connsiteX4" fmla="*/ 1214846 w 2708921"/>
              <a:gd name="connsiteY4" fmla="*/ 36471 h 626477"/>
              <a:gd name="connsiteX5" fmla="*/ 1489166 w 2708921"/>
              <a:gd name="connsiteY5" fmla="*/ 62597 h 626477"/>
              <a:gd name="connsiteX6" fmla="*/ 2560320 w 2708921"/>
              <a:gd name="connsiteY6" fmla="*/ 49534 h 626477"/>
              <a:gd name="connsiteX7" fmla="*/ 2055223 w 2708921"/>
              <a:gd name="connsiteY7" fmla="*/ 626477 h 626477"/>
              <a:gd name="connsiteX8" fmla="*/ 0 w 2708921"/>
              <a:gd name="connsiteY8" fmla="*/ 10346 h 626477"/>
              <a:gd name="connsiteX0" fmla="*/ 0 w 2893424"/>
              <a:gd name="connsiteY0" fmla="*/ 10346 h 397877"/>
              <a:gd name="connsiteX1" fmla="*/ 339634 w 2893424"/>
              <a:gd name="connsiteY1" fmla="*/ 23408 h 397877"/>
              <a:gd name="connsiteX2" fmla="*/ 627017 w 2893424"/>
              <a:gd name="connsiteY2" fmla="*/ 36471 h 397877"/>
              <a:gd name="connsiteX3" fmla="*/ 1018903 w 2893424"/>
              <a:gd name="connsiteY3" fmla="*/ 23408 h 397877"/>
              <a:gd name="connsiteX4" fmla="*/ 1214846 w 2893424"/>
              <a:gd name="connsiteY4" fmla="*/ 36471 h 397877"/>
              <a:gd name="connsiteX5" fmla="*/ 1489166 w 2893424"/>
              <a:gd name="connsiteY5" fmla="*/ 62597 h 397877"/>
              <a:gd name="connsiteX6" fmla="*/ 2560320 w 2893424"/>
              <a:gd name="connsiteY6" fmla="*/ 49534 h 397877"/>
              <a:gd name="connsiteX7" fmla="*/ 2893424 w 2893424"/>
              <a:gd name="connsiteY7" fmla="*/ 397877 h 397877"/>
              <a:gd name="connsiteX8" fmla="*/ 0 w 2893424"/>
              <a:gd name="connsiteY8" fmla="*/ 10346 h 397877"/>
              <a:gd name="connsiteX0" fmla="*/ 0 w 2895601"/>
              <a:gd name="connsiteY0" fmla="*/ 474077 h 474077"/>
              <a:gd name="connsiteX1" fmla="*/ 341811 w 2895601"/>
              <a:gd name="connsiteY1" fmla="*/ 23408 h 474077"/>
              <a:gd name="connsiteX2" fmla="*/ 629194 w 2895601"/>
              <a:gd name="connsiteY2" fmla="*/ 36471 h 474077"/>
              <a:gd name="connsiteX3" fmla="*/ 1021080 w 2895601"/>
              <a:gd name="connsiteY3" fmla="*/ 23408 h 474077"/>
              <a:gd name="connsiteX4" fmla="*/ 1217023 w 2895601"/>
              <a:gd name="connsiteY4" fmla="*/ 36471 h 474077"/>
              <a:gd name="connsiteX5" fmla="*/ 1491343 w 2895601"/>
              <a:gd name="connsiteY5" fmla="*/ 62597 h 474077"/>
              <a:gd name="connsiteX6" fmla="*/ 2562497 w 2895601"/>
              <a:gd name="connsiteY6" fmla="*/ 49534 h 474077"/>
              <a:gd name="connsiteX7" fmla="*/ 2895601 w 2895601"/>
              <a:gd name="connsiteY7" fmla="*/ 397877 h 474077"/>
              <a:gd name="connsiteX8" fmla="*/ 0 w 2895601"/>
              <a:gd name="connsiteY8" fmla="*/ 474077 h 474077"/>
              <a:gd name="connsiteX0" fmla="*/ 0 w 2895601"/>
              <a:gd name="connsiteY0" fmla="*/ 474077 h 474077"/>
              <a:gd name="connsiteX1" fmla="*/ 76201 w 2895601"/>
              <a:gd name="connsiteY1" fmla="*/ 93077 h 474077"/>
              <a:gd name="connsiteX2" fmla="*/ 629194 w 2895601"/>
              <a:gd name="connsiteY2" fmla="*/ 36471 h 474077"/>
              <a:gd name="connsiteX3" fmla="*/ 1021080 w 2895601"/>
              <a:gd name="connsiteY3" fmla="*/ 23408 h 474077"/>
              <a:gd name="connsiteX4" fmla="*/ 1217023 w 2895601"/>
              <a:gd name="connsiteY4" fmla="*/ 36471 h 474077"/>
              <a:gd name="connsiteX5" fmla="*/ 1491343 w 2895601"/>
              <a:gd name="connsiteY5" fmla="*/ 62597 h 474077"/>
              <a:gd name="connsiteX6" fmla="*/ 2562497 w 2895601"/>
              <a:gd name="connsiteY6" fmla="*/ 49534 h 474077"/>
              <a:gd name="connsiteX7" fmla="*/ 2895601 w 2895601"/>
              <a:gd name="connsiteY7" fmla="*/ 397877 h 474077"/>
              <a:gd name="connsiteX8" fmla="*/ 0 w 2895601"/>
              <a:gd name="connsiteY8" fmla="*/ 474077 h 474077"/>
              <a:gd name="connsiteX0" fmla="*/ 0 w 2968002"/>
              <a:gd name="connsiteY0" fmla="*/ 506734 h 506734"/>
              <a:gd name="connsiteX1" fmla="*/ 76201 w 2968002"/>
              <a:gd name="connsiteY1" fmla="*/ 1257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491343 w 2968002"/>
              <a:gd name="connsiteY5" fmla="*/ 9525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  <a:gd name="connsiteX0" fmla="*/ 0 w 2968002"/>
              <a:gd name="connsiteY0" fmla="*/ 506734 h 506734"/>
              <a:gd name="connsiteX1" fmla="*/ 76200 w 2968002"/>
              <a:gd name="connsiteY1" fmla="*/ 495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491343 w 2968002"/>
              <a:gd name="connsiteY5" fmla="*/ 9525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  <a:gd name="connsiteX0" fmla="*/ 0 w 2968002"/>
              <a:gd name="connsiteY0" fmla="*/ 506734 h 506734"/>
              <a:gd name="connsiteX1" fmla="*/ 76200 w 2968002"/>
              <a:gd name="connsiteY1" fmla="*/ 495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828800 w 2968002"/>
              <a:gd name="connsiteY5" fmla="*/ 4953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68002" h="506734">
                <a:moveTo>
                  <a:pt x="0" y="506734"/>
                </a:moveTo>
                <a:lnTo>
                  <a:pt x="76200" y="49534"/>
                </a:lnTo>
                <a:lnTo>
                  <a:pt x="629194" y="69128"/>
                </a:lnTo>
                <a:cubicBezTo>
                  <a:pt x="759895" y="69128"/>
                  <a:pt x="890451" y="60419"/>
                  <a:pt x="1021080" y="56065"/>
                </a:cubicBezTo>
                <a:lnTo>
                  <a:pt x="1217023" y="69128"/>
                </a:lnTo>
                <a:cubicBezTo>
                  <a:pt x="1308559" y="76756"/>
                  <a:pt x="1736951" y="48642"/>
                  <a:pt x="1828800" y="49534"/>
                </a:cubicBezTo>
                <a:lnTo>
                  <a:pt x="2819401" y="49534"/>
                </a:lnTo>
                <a:cubicBezTo>
                  <a:pt x="2968002" y="0"/>
                  <a:pt x="2645993" y="430534"/>
                  <a:pt x="2895601" y="430534"/>
                </a:cubicBezTo>
                <a:lnTo>
                  <a:pt x="0" y="506734"/>
                </a:lnTo>
                <a:close/>
              </a:path>
            </a:pathLst>
          </a:custGeom>
          <a:gradFill flip="none" rotWithShape="1">
            <a:gsLst>
              <a:gs pos="0">
                <a:srgbClr val="FFFFCC">
                  <a:shade val="30000"/>
                  <a:satMod val="115000"/>
                </a:srgbClr>
              </a:gs>
              <a:gs pos="50000">
                <a:srgbClr val="FFFFCC">
                  <a:shade val="67500"/>
                  <a:satMod val="115000"/>
                </a:srgbClr>
              </a:gs>
              <a:gs pos="100000">
                <a:srgbClr val="FFFFCC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67792" y="1285875"/>
            <a:ext cx="4100513" cy="800100"/>
          </a:xfrm>
          <a:prstGeom prst="rect">
            <a:avLst/>
          </a:prstGeom>
          <a:solidFill>
            <a:srgbClr val="FFDC6D"/>
          </a:solidFill>
          <a:ln w="127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77792" y="762000"/>
            <a:ext cx="500063" cy="1400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4" name="Chart 13"/>
          <p:cNvGraphicFramePr>
            <a:graphicFrameLocks noGrp="1"/>
          </p:cNvGraphicFramePr>
          <p:nvPr/>
        </p:nvGraphicFramePr>
        <p:xfrm>
          <a:off x="2717800" y="2273300"/>
          <a:ext cx="6166077" cy="3984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537200" y="6159500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 (p)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1834335" y="3880665"/>
            <a:ext cx="1450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Ratio (e)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4848792" y="990600"/>
            <a:ext cx="3429000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467792" y="685800"/>
            <a:ext cx="400050" cy="16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28"/>
          <p:cNvGrpSpPr/>
          <p:nvPr/>
        </p:nvGrpSpPr>
        <p:grpSpPr>
          <a:xfrm>
            <a:off x="7756241" y="1013408"/>
            <a:ext cx="304800" cy="76200"/>
            <a:chOff x="762000" y="609600"/>
            <a:chExt cx="533400" cy="228600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762000" y="609600"/>
              <a:ext cx="533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38200" y="6858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914400" y="762000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990600" y="838200"/>
              <a:ext cx="76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7712125" y="807231"/>
            <a:ext cx="4251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W.T.</a:t>
            </a:r>
            <a:endParaRPr lang="en-US" sz="1000" dirty="0"/>
          </a:p>
        </p:txBody>
      </p:sp>
      <p:sp>
        <p:nvSpPr>
          <p:cNvPr id="33" name="TextBox 32"/>
          <p:cNvSpPr txBox="1"/>
          <p:nvPr/>
        </p:nvSpPr>
        <p:spPr>
          <a:xfrm>
            <a:off x="4800581" y="753890"/>
            <a:ext cx="16085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57250" algn="l"/>
              </a:tabLst>
            </a:pPr>
            <a:r>
              <a:rPr lang="en-US" sz="1200" dirty="0" smtClean="0">
                <a:latin typeface="Symbol" pitchFamily="18" charset="2"/>
              </a:rPr>
              <a:t>g</a:t>
            </a:r>
            <a:r>
              <a:rPr lang="en-US" sz="1200" baseline="-25000" dirty="0" smtClean="0"/>
              <a:t>sand</a:t>
            </a:r>
            <a:r>
              <a:rPr lang="en-US" sz="1200" dirty="0" smtClean="0"/>
              <a:t>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= 96 pcf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36165" y="1813592"/>
            <a:ext cx="22377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100" baseline="-25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= w</a:t>
            </a:r>
            <a:r>
              <a:rPr lang="en-US" sz="1100" baseline="-25000" dirty="0" smtClean="0">
                <a:latin typeface="Times New Roman" pitchFamily="18" charset="0"/>
                <a:cs typeface="Times New Roman" pitchFamily="18" charset="0"/>
              </a:rPr>
              <a:t>c 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. G</a:t>
            </a:r>
            <a:r>
              <a:rPr lang="en-US" sz="1100" baseline="-25000" dirty="0" smtClean="0">
                <a:latin typeface="Times New Roman" pitchFamily="18" charset="0"/>
                <a:cs typeface="Times New Roman" pitchFamily="18" charset="0"/>
              </a:rPr>
              <a:t>s 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= 0.3 x 2.65 = 0.795 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rot="16200000" flipH="1">
            <a:off x="7553893" y="1409700"/>
            <a:ext cx="160019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0800000">
            <a:off x="8297814" y="788696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0800000">
            <a:off x="8295590" y="983369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0800000">
            <a:off x="8314501" y="1282606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0800000">
            <a:off x="8299102" y="2084809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8330115" y="763738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8332512" y="956615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8332512" y="1256652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Oval 47"/>
          <p:cNvSpPr/>
          <p:nvPr/>
        </p:nvSpPr>
        <p:spPr>
          <a:xfrm>
            <a:off x="8330131" y="2063897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8291474" y="742776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3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305760" y="990426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4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305757" y="1523823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16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940023" y="1609723"/>
            <a:ext cx="132348" cy="132348"/>
          </a:xfrm>
          <a:prstGeom prst="rect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4848792" y="1676400"/>
            <a:ext cx="3429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68"/>
          <p:cNvGrpSpPr/>
          <p:nvPr/>
        </p:nvGrpSpPr>
        <p:grpSpPr>
          <a:xfrm>
            <a:off x="6881611" y="1524006"/>
            <a:ext cx="888999" cy="153190"/>
            <a:chOff x="5240338" y="1524006"/>
            <a:chExt cx="888999" cy="153190"/>
          </a:xfrm>
        </p:grpSpPr>
        <p:cxnSp>
          <p:nvCxnSpPr>
            <p:cNvPr id="60" name="Straight Arrow Connector 59"/>
            <p:cNvCxnSpPr/>
            <p:nvPr/>
          </p:nvCxnSpPr>
          <p:spPr>
            <a:xfrm rot="5400000">
              <a:off x="5165331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rot="5400000">
              <a:off x="5296299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 rot="5400000">
              <a:off x="5415362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rot="5400000">
              <a:off x="5546330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 rot="5400000">
              <a:off x="5670156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 rot="5400000">
              <a:off x="5801124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 rot="5400000">
              <a:off x="5920187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 rot="5400000">
              <a:off x="6051155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69"/>
          <p:cNvGrpSpPr/>
          <p:nvPr/>
        </p:nvGrpSpPr>
        <p:grpSpPr>
          <a:xfrm>
            <a:off x="5876713" y="1519263"/>
            <a:ext cx="888999" cy="153190"/>
            <a:chOff x="5240338" y="1524006"/>
            <a:chExt cx="888999" cy="153190"/>
          </a:xfrm>
        </p:grpSpPr>
        <p:cxnSp>
          <p:nvCxnSpPr>
            <p:cNvPr id="71" name="Straight Arrow Connector 70"/>
            <p:cNvCxnSpPr/>
            <p:nvPr/>
          </p:nvCxnSpPr>
          <p:spPr>
            <a:xfrm rot="5400000">
              <a:off x="5165331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 rot="5400000">
              <a:off x="5296299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rot="5400000">
              <a:off x="5415362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rot="5400000">
              <a:off x="5546330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rot="5400000">
              <a:off x="5670156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rot="5400000">
              <a:off x="5801124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 rot="5400000">
              <a:off x="5920187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rot="5400000">
              <a:off x="6051155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TextBox 78"/>
          <p:cNvSpPr txBox="1"/>
          <p:nvPr/>
        </p:nvSpPr>
        <p:spPr>
          <a:xfrm>
            <a:off x="7754044" y="1346204"/>
            <a:ext cx="3064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</a:t>
            </a:r>
            <a:r>
              <a:rPr lang="en-US" sz="1100" baseline="-25000" dirty="0" smtClean="0"/>
              <a:t>o</a:t>
            </a:r>
            <a:endParaRPr lang="en-US" sz="1100" baseline="-25000" dirty="0"/>
          </a:p>
        </p:txBody>
      </p:sp>
      <p:sp>
        <p:nvSpPr>
          <p:cNvPr id="80" name="TextBox 79"/>
          <p:cNvSpPr txBox="1"/>
          <p:nvPr/>
        </p:nvSpPr>
        <p:spPr>
          <a:xfrm>
            <a:off x="4891668" y="995364"/>
            <a:ext cx="489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Sand</a:t>
            </a:r>
            <a:endParaRPr lang="en-US" sz="1200" dirty="0"/>
          </a:p>
        </p:txBody>
      </p:sp>
      <p:sp>
        <p:nvSpPr>
          <p:cNvPr id="81" name="TextBox 80"/>
          <p:cNvSpPr txBox="1"/>
          <p:nvPr/>
        </p:nvSpPr>
        <p:spPr>
          <a:xfrm>
            <a:off x="4879748" y="1247769"/>
            <a:ext cx="441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Clay</a:t>
            </a:r>
            <a:endParaRPr lang="en-US" sz="1200" dirty="0"/>
          </a:p>
        </p:txBody>
      </p:sp>
      <p:sp>
        <p:nvSpPr>
          <p:cNvPr id="87" name="Freeform 86"/>
          <p:cNvSpPr/>
          <p:nvPr/>
        </p:nvSpPr>
        <p:spPr>
          <a:xfrm>
            <a:off x="4532312" y="3101974"/>
            <a:ext cx="2338388" cy="2214563"/>
          </a:xfrm>
          <a:custGeom>
            <a:avLst/>
            <a:gdLst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523875 w 2362200"/>
              <a:gd name="connsiteY1" fmla="*/ 66675 h 2071688"/>
              <a:gd name="connsiteX2" fmla="*/ 2362200 w 2362200"/>
              <a:gd name="connsiteY2" fmla="*/ 2071688 h 2071688"/>
              <a:gd name="connsiteX3" fmla="*/ 2362200 w 2362200"/>
              <a:gd name="connsiteY3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233613"/>
              <a:gd name="connsiteX1" fmla="*/ 2362200 w 2362200"/>
              <a:gd name="connsiteY1" fmla="*/ 2071688 h 2233613"/>
              <a:gd name="connsiteX2" fmla="*/ 2347913 w 2362200"/>
              <a:gd name="connsiteY2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62201"/>
              <a:gd name="connsiteY0" fmla="*/ 0 h 2357438"/>
              <a:gd name="connsiteX1" fmla="*/ 2362201 w 2362201"/>
              <a:gd name="connsiteY1" fmla="*/ 2357438 h 2357438"/>
              <a:gd name="connsiteX0" fmla="*/ 0 w 2338388"/>
              <a:gd name="connsiteY0" fmla="*/ 0 h 2214563"/>
              <a:gd name="connsiteX1" fmla="*/ 2338388 w 2338388"/>
              <a:gd name="connsiteY1" fmla="*/ 2214563 h 2214563"/>
              <a:gd name="connsiteX0" fmla="*/ 0 w 2338388"/>
              <a:gd name="connsiteY0" fmla="*/ 22224 h 2236787"/>
              <a:gd name="connsiteX1" fmla="*/ 2338388 w 2338388"/>
              <a:gd name="connsiteY1" fmla="*/ 2236787 h 2236787"/>
              <a:gd name="connsiteX0" fmla="*/ 0 w 2338388"/>
              <a:gd name="connsiteY0" fmla="*/ 0 h 2214563"/>
              <a:gd name="connsiteX1" fmla="*/ 2338388 w 2338388"/>
              <a:gd name="connsiteY1" fmla="*/ 2214563 h 2214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38388" h="2214563">
                <a:moveTo>
                  <a:pt x="0" y="0"/>
                </a:moveTo>
                <a:cubicBezTo>
                  <a:pt x="1101726" y="11113"/>
                  <a:pt x="946150" y="107950"/>
                  <a:pt x="2338388" y="22145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Oval 58"/>
          <p:cNvSpPr/>
          <p:nvPr/>
        </p:nvSpPr>
        <p:spPr>
          <a:xfrm>
            <a:off x="5514644" y="3341342"/>
            <a:ext cx="93995" cy="93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3" name="Straight Arrow Connector 82"/>
          <p:cNvCxnSpPr>
            <a:stCxn id="59" idx="0"/>
          </p:cNvCxnSpPr>
          <p:nvPr/>
        </p:nvCxnSpPr>
        <p:spPr>
          <a:xfrm rot="16200000" flipH="1" flipV="1">
            <a:off x="4289567" y="4611996"/>
            <a:ext cx="2542730" cy="1421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5408762" y="5795072"/>
            <a:ext cx="387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en-US" b="1" baseline="-25000" dirty="0" smtClean="0">
                <a:solidFill>
                  <a:srgbClr val="FF0000"/>
                </a:solidFill>
              </a:rPr>
              <a:t>o</a:t>
            </a:r>
            <a:endParaRPr lang="en-US" b="1" baseline="-25000" dirty="0">
              <a:solidFill>
                <a:srgbClr val="FF0000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201195" y="179136"/>
            <a:ext cx="1059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Example:</a:t>
            </a:r>
            <a:endParaRPr lang="en-US" b="1" u="sng" dirty="0"/>
          </a:p>
        </p:txBody>
      </p:sp>
      <p:sp>
        <p:nvSpPr>
          <p:cNvPr id="91" name="Oval 90"/>
          <p:cNvSpPr/>
          <p:nvPr/>
        </p:nvSpPr>
        <p:spPr>
          <a:xfrm>
            <a:off x="4541842" y="3069112"/>
            <a:ext cx="66675" cy="66675"/>
          </a:xfrm>
          <a:prstGeom prst="ellipse">
            <a:avLst/>
          </a:prstGeom>
          <a:solidFill>
            <a:schemeClr val="bg1">
              <a:lumMod val="6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Oval 91"/>
          <p:cNvSpPr/>
          <p:nvPr/>
        </p:nvSpPr>
        <p:spPr>
          <a:xfrm>
            <a:off x="4887119" y="3090069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Oval 92"/>
          <p:cNvSpPr/>
          <p:nvPr/>
        </p:nvSpPr>
        <p:spPr>
          <a:xfrm>
            <a:off x="5122863" y="3130551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Oval 93"/>
          <p:cNvSpPr/>
          <p:nvPr/>
        </p:nvSpPr>
        <p:spPr>
          <a:xfrm>
            <a:off x="5658644" y="3502026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Oval 94"/>
          <p:cNvSpPr/>
          <p:nvPr/>
        </p:nvSpPr>
        <p:spPr>
          <a:xfrm>
            <a:off x="5944394" y="3904457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Oval 95"/>
          <p:cNvSpPr/>
          <p:nvPr/>
        </p:nvSpPr>
        <p:spPr>
          <a:xfrm>
            <a:off x="6342063" y="4511676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Oval 96"/>
          <p:cNvSpPr/>
          <p:nvPr/>
        </p:nvSpPr>
        <p:spPr>
          <a:xfrm>
            <a:off x="6632575" y="4954588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0" name="Straight Connector 99"/>
          <p:cNvCxnSpPr>
            <a:stCxn id="98" idx="6"/>
          </p:cNvCxnSpPr>
          <p:nvPr/>
        </p:nvCxnSpPr>
        <p:spPr>
          <a:xfrm flipH="1" flipV="1">
            <a:off x="4908809" y="4730625"/>
            <a:ext cx="1986179" cy="589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4879982" y="4711703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3" name="Straight Arrow Connector 102"/>
          <p:cNvCxnSpPr/>
          <p:nvPr/>
        </p:nvCxnSpPr>
        <p:spPr>
          <a:xfrm rot="10800000">
            <a:off x="5732465" y="4973639"/>
            <a:ext cx="188117" cy="57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6849269" y="5297488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TextBox 104"/>
          <p:cNvSpPr txBox="1"/>
          <p:nvPr/>
        </p:nvSpPr>
        <p:spPr>
          <a:xfrm>
            <a:off x="4370272" y="2810023"/>
            <a:ext cx="4106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Symbol" pitchFamily="18" charset="2"/>
              </a:rPr>
              <a:t>D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sz="1200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n-US" sz="12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6223000" y="241300"/>
            <a:ext cx="723900" cy="571500"/>
          </a:xfrm>
          <a:prstGeom prst="rect">
            <a:avLst/>
          </a:prstGeom>
          <a:solidFill>
            <a:srgbClr val="FFFF00"/>
          </a:solidFill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" name="TextBox 103"/>
          <p:cNvSpPr txBox="1"/>
          <p:nvPr/>
        </p:nvSpPr>
        <p:spPr>
          <a:xfrm>
            <a:off x="6179553" y="0"/>
            <a:ext cx="7761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06400"/>
            <a:r>
              <a:rPr lang="en-US" sz="1400" dirty="0" smtClean="0"/>
              <a:t>Building</a:t>
            </a:r>
          </a:p>
        </p:txBody>
      </p:sp>
      <p:cxnSp>
        <p:nvCxnSpPr>
          <p:cNvPr id="111" name="Straight Arrow Connector 110"/>
          <p:cNvCxnSpPr/>
          <p:nvPr/>
        </p:nvCxnSpPr>
        <p:spPr>
          <a:xfrm rot="5400000">
            <a:off x="6174581" y="697706"/>
            <a:ext cx="22939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 rot="5400000">
            <a:off x="6327775" y="697706"/>
            <a:ext cx="22939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/>
          <p:nvPr/>
        </p:nvCxnSpPr>
        <p:spPr>
          <a:xfrm rot="5400000">
            <a:off x="6480175" y="697706"/>
            <a:ext cx="22939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 rot="5400000">
            <a:off x="6632575" y="697706"/>
            <a:ext cx="22939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 rot="5400000">
            <a:off x="6784181" y="697706"/>
            <a:ext cx="22939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6296025" y="330994"/>
            <a:ext cx="5373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q</a:t>
            </a:r>
            <a:r>
              <a:rPr lang="en-US" sz="1200" baseline="-25000" dirty="0" smtClean="0"/>
              <a:t>design</a:t>
            </a:r>
            <a:endParaRPr lang="en-US" sz="1200" baseline="-25000" dirty="0"/>
          </a:p>
        </p:txBody>
      </p:sp>
      <p:sp>
        <p:nvSpPr>
          <p:cNvPr id="120" name="Trapezoid 119"/>
          <p:cNvSpPr/>
          <p:nvPr/>
        </p:nvSpPr>
        <p:spPr>
          <a:xfrm>
            <a:off x="5874545" y="812007"/>
            <a:ext cx="1416844" cy="862012"/>
          </a:xfrm>
          <a:prstGeom prst="trapezoid">
            <a:avLst>
              <a:gd name="adj" fmla="val 40193"/>
            </a:avLst>
          </a:prstGeom>
          <a:solidFill>
            <a:srgbClr val="4F81BD">
              <a:alpha val="1882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3" name="Straight Arrow Connector 122"/>
          <p:cNvCxnSpPr/>
          <p:nvPr/>
        </p:nvCxnSpPr>
        <p:spPr>
          <a:xfrm rot="5400000">
            <a:off x="4935007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 rot="5400000">
            <a:off x="5054070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rot="5400000">
            <a:off x="5185038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rot="5400000">
            <a:off x="5308864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rot="5400000">
            <a:off x="5439832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rot="5400000">
            <a:off x="5558895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rot="5400000">
            <a:off x="5689863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rot="5400000">
            <a:off x="7816254" y="1599013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 rot="5400000">
            <a:off x="7947222" y="1599013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rot="5400000">
            <a:off x="8066285" y="1599013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5372794" y="1350967"/>
            <a:ext cx="3064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</a:t>
            </a:r>
            <a:r>
              <a:rPr lang="en-US" sz="1100" baseline="-25000" dirty="0" smtClean="0"/>
              <a:t>o</a:t>
            </a:r>
            <a:endParaRPr lang="en-US" sz="1100" baseline="-25000" dirty="0"/>
          </a:p>
        </p:txBody>
      </p:sp>
      <p:grpSp>
        <p:nvGrpSpPr>
          <p:cNvPr id="134" name="Group 133"/>
          <p:cNvGrpSpPr/>
          <p:nvPr/>
        </p:nvGrpSpPr>
        <p:grpSpPr>
          <a:xfrm>
            <a:off x="5879105" y="1272385"/>
            <a:ext cx="1404377" cy="409588"/>
            <a:chOff x="5879105" y="1272385"/>
            <a:chExt cx="1404377" cy="409588"/>
          </a:xfrm>
        </p:grpSpPr>
        <p:grpSp>
          <p:nvGrpSpPr>
            <p:cNvPr id="9" name="Group 68"/>
            <p:cNvGrpSpPr/>
            <p:nvPr/>
          </p:nvGrpSpPr>
          <p:grpSpPr>
            <a:xfrm>
              <a:off x="5879105" y="1528763"/>
              <a:ext cx="757439" cy="148432"/>
              <a:chOff x="5240338" y="1524006"/>
              <a:chExt cx="888999" cy="153190"/>
            </a:xfrm>
          </p:grpSpPr>
          <p:cxnSp>
            <p:nvCxnSpPr>
              <p:cNvPr id="141" name="Straight Arrow Connector 140"/>
              <p:cNvCxnSpPr/>
              <p:nvPr/>
            </p:nvCxnSpPr>
            <p:spPr>
              <a:xfrm rot="5400000">
                <a:off x="5165331" y="1599013"/>
                <a:ext cx="153190" cy="3175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Arrow Connector 141"/>
              <p:cNvCxnSpPr/>
              <p:nvPr/>
            </p:nvCxnSpPr>
            <p:spPr>
              <a:xfrm rot="5400000">
                <a:off x="5296299" y="1599013"/>
                <a:ext cx="153190" cy="3175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Arrow Connector 142"/>
              <p:cNvCxnSpPr/>
              <p:nvPr/>
            </p:nvCxnSpPr>
            <p:spPr>
              <a:xfrm rot="5400000">
                <a:off x="5415362" y="1599013"/>
                <a:ext cx="153190" cy="3175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Arrow Connector 143"/>
              <p:cNvCxnSpPr/>
              <p:nvPr/>
            </p:nvCxnSpPr>
            <p:spPr>
              <a:xfrm rot="5400000">
                <a:off x="5546330" y="1599013"/>
                <a:ext cx="153190" cy="3175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Arrow Connector 144"/>
              <p:cNvCxnSpPr/>
              <p:nvPr/>
            </p:nvCxnSpPr>
            <p:spPr>
              <a:xfrm rot="5400000">
                <a:off x="5670156" y="1599013"/>
                <a:ext cx="153190" cy="3175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Arrow Connector 145"/>
              <p:cNvCxnSpPr/>
              <p:nvPr/>
            </p:nvCxnSpPr>
            <p:spPr>
              <a:xfrm rot="5400000">
                <a:off x="5801124" y="1599013"/>
                <a:ext cx="153190" cy="3175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Arrow Connector 146"/>
              <p:cNvCxnSpPr/>
              <p:nvPr/>
            </p:nvCxnSpPr>
            <p:spPr>
              <a:xfrm rot="5400000">
                <a:off x="5920187" y="1599013"/>
                <a:ext cx="153190" cy="3175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Arrow Connector 147"/>
              <p:cNvCxnSpPr/>
              <p:nvPr/>
            </p:nvCxnSpPr>
            <p:spPr>
              <a:xfrm rot="5400000">
                <a:off x="6051155" y="1599013"/>
                <a:ext cx="153190" cy="3175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0" name="Straight Arrow Connector 149"/>
            <p:cNvCxnSpPr/>
            <p:nvPr/>
          </p:nvCxnSpPr>
          <p:spPr>
            <a:xfrm rot="5400000">
              <a:off x="6668254" y="1601626"/>
              <a:ext cx="148432" cy="270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/>
            <p:cNvCxnSpPr/>
            <p:nvPr/>
          </p:nvCxnSpPr>
          <p:spPr>
            <a:xfrm rot="5400000">
              <a:off x="6779840" y="1601626"/>
              <a:ext cx="148432" cy="270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/>
            <p:cNvCxnSpPr/>
            <p:nvPr/>
          </p:nvCxnSpPr>
          <p:spPr>
            <a:xfrm rot="5400000">
              <a:off x="6881284" y="1601626"/>
              <a:ext cx="148432" cy="270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Arrow Connector 152"/>
            <p:cNvCxnSpPr/>
            <p:nvPr/>
          </p:nvCxnSpPr>
          <p:spPr>
            <a:xfrm rot="5400000">
              <a:off x="6992870" y="1601626"/>
              <a:ext cx="148432" cy="270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Arrow Connector 153"/>
            <p:cNvCxnSpPr/>
            <p:nvPr/>
          </p:nvCxnSpPr>
          <p:spPr>
            <a:xfrm rot="5400000">
              <a:off x="7098372" y="1601626"/>
              <a:ext cx="148432" cy="270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/>
            <p:cNvCxnSpPr/>
            <p:nvPr/>
          </p:nvCxnSpPr>
          <p:spPr>
            <a:xfrm rot="5400000">
              <a:off x="7207914" y="1606404"/>
              <a:ext cx="148432" cy="270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TextBox 158"/>
            <p:cNvSpPr txBox="1"/>
            <p:nvPr/>
          </p:nvSpPr>
          <p:spPr>
            <a:xfrm>
              <a:off x="6411019" y="1272385"/>
              <a:ext cx="44916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ymbol" pitchFamily="18" charset="2"/>
                </a:rPr>
                <a:t>D</a:t>
              </a:r>
              <a:r>
                <a:rPr lang="en-US" sz="1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</a:t>
              </a:r>
              <a:r>
                <a:rPr lang="en-US" sz="1400" baseline="-25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endParaRPr lang="en-US" sz="1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60" name="TextBox 159"/>
          <p:cNvSpPr txBox="1"/>
          <p:nvPr/>
        </p:nvSpPr>
        <p:spPr>
          <a:xfrm>
            <a:off x="7319276" y="512473"/>
            <a:ext cx="3914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G.S.</a:t>
            </a:r>
            <a:endParaRPr lang="en-US" sz="1000" dirty="0"/>
          </a:p>
        </p:txBody>
      </p:sp>
      <p:sp>
        <p:nvSpPr>
          <p:cNvPr id="161" name="Isosceles Triangle 160"/>
          <p:cNvSpPr/>
          <p:nvPr/>
        </p:nvSpPr>
        <p:spPr>
          <a:xfrm rot="10800000">
            <a:off x="7450181" y="694142"/>
            <a:ext cx="80094" cy="80094"/>
          </a:xfrm>
          <a:prstGeom prst="triangl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57" name="Group 156"/>
          <p:cNvGrpSpPr/>
          <p:nvPr/>
        </p:nvGrpSpPr>
        <p:grpSpPr>
          <a:xfrm>
            <a:off x="174728" y="967764"/>
            <a:ext cx="3193048" cy="878609"/>
            <a:chOff x="324853" y="902368"/>
            <a:chExt cx="3193048" cy="878609"/>
          </a:xfrm>
        </p:grpSpPr>
        <p:sp>
          <p:nvSpPr>
            <p:cNvPr id="89" name="TextBox 88"/>
            <p:cNvSpPr txBox="1"/>
            <p:nvPr/>
          </p:nvSpPr>
          <p:spPr>
            <a:xfrm>
              <a:off x="324853" y="902368"/>
              <a:ext cx="319304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06400"/>
              <a:r>
                <a:rPr lang="en-US" sz="1400" dirty="0" smtClean="0"/>
                <a:t>Consolidation Settlement </a:t>
              </a:r>
            </a:p>
            <a:p>
              <a:pPr defTabSz="406400"/>
              <a:endParaRPr lang="en-US" sz="1400" dirty="0" smtClean="0"/>
            </a:p>
            <a:p>
              <a:pPr defTabSz="406400"/>
              <a:r>
                <a:rPr lang="en-US" sz="1400" dirty="0" smtClean="0">
                  <a:latin typeface="Symbol" pitchFamily="18" charset="2"/>
                </a:rPr>
                <a:t>DH</a:t>
              </a:r>
              <a:r>
                <a:rPr lang="en-US" sz="1400" dirty="0" smtClean="0"/>
                <a:t> =                     log (                     )</a:t>
              </a:r>
            </a:p>
          </p:txBody>
        </p:sp>
        <p:cxnSp>
          <p:nvCxnSpPr>
            <p:cNvPr id="163" name="Straight Connector 162"/>
            <p:cNvCxnSpPr/>
            <p:nvPr/>
          </p:nvCxnSpPr>
          <p:spPr>
            <a:xfrm>
              <a:off x="825500" y="1498600"/>
              <a:ext cx="6731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" name="TextBox 163"/>
            <p:cNvSpPr txBox="1"/>
            <p:nvPr/>
          </p:nvSpPr>
          <p:spPr>
            <a:xfrm>
              <a:off x="889000" y="1219200"/>
              <a:ext cx="48442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C</a:t>
              </a:r>
              <a:r>
                <a:rPr lang="en-US" sz="1400" baseline="-25000" dirty="0" smtClean="0"/>
                <a:t>c</a:t>
              </a:r>
              <a:r>
                <a:rPr lang="en-US" sz="1400" dirty="0" smtClean="0"/>
                <a:t> H</a:t>
              </a:r>
              <a:endParaRPr lang="en-US" sz="1400" dirty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876300" y="1473200"/>
              <a:ext cx="61427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 + e</a:t>
              </a:r>
              <a:r>
                <a:rPr lang="en-US" sz="1400" baseline="-25000" dirty="0" smtClean="0"/>
                <a:t>O</a:t>
              </a:r>
              <a:endParaRPr lang="en-US" sz="1400" dirty="0"/>
            </a:p>
          </p:txBody>
        </p:sp>
        <p:cxnSp>
          <p:nvCxnSpPr>
            <p:cNvPr id="122" name="Straight Connector 121"/>
            <p:cNvCxnSpPr/>
            <p:nvPr/>
          </p:nvCxnSpPr>
          <p:spPr>
            <a:xfrm>
              <a:off x="1955800" y="1498600"/>
              <a:ext cx="7239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TextBox 129"/>
            <p:cNvSpPr txBox="1"/>
            <p:nvPr/>
          </p:nvSpPr>
          <p:spPr>
            <a:xfrm>
              <a:off x="1981200" y="1219200"/>
              <a:ext cx="7501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P</a:t>
              </a:r>
              <a:r>
                <a:rPr lang="en-US" sz="1400" baseline="-25000" dirty="0" smtClean="0"/>
                <a:t>o</a:t>
              </a:r>
              <a:r>
                <a:rPr lang="en-US" sz="1400" dirty="0" smtClean="0"/>
                <a:t>  + </a:t>
              </a:r>
              <a:r>
                <a:rPr lang="en-US" sz="1400" dirty="0" smtClean="0">
                  <a:latin typeface="Symbol" pitchFamily="18" charset="2"/>
                </a:rPr>
                <a:t>D</a:t>
              </a:r>
              <a:r>
                <a:rPr lang="en-US" sz="1400" dirty="0" smtClean="0"/>
                <a:t>P</a:t>
              </a:r>
              <a:endParaRPr lang="en-US" sz="1400" dirty="0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2184400" y="1447800"/>
              <a:ext cx="3365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P</a:t>
              </a:r>
              <a:r>
                <a:rPr lang="en-US" sz="1400" baseline="-25000" dirty="0" smtClean="0"/>
                <a:t>o</a:t>
              </a:r>
              <a:endParaRPr lang="en-US" sz="1400" dirty="0"/>
            </a:p>
          </p:txBody>
        </p:sp>
      </p:grpSp>
      <p:cxnSp>
        <p:nvCxnSpPr>
          <p:cNvPr id="136" name="Straight Arrow Connector 135"/>
          <p:cNvCxnSpPr/>
          <p:nvPr/>
        </p:nvCxnSpPr>
        <p:spPr>
          <a:xfrm rot="16200000" flipH="1" flipV="1">
            <a:off x="5076968" y="4611997"/>
            <a:ext cx="2542730" cy="1421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6134100" y="5829300"/>
            <a:ext cx="75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P</a:t>
            </a:r>
            <a:r>
              <a:rPr lang="en-US" sz="1400" b="1" baseline="-25000" dirty="0" smtClean="0">
                <a:solidFill>
                  <a:srgbClr val="FF0000"/>
                </a:solidFill>
              </a:rPr>
              <a:t>o</a:t>
            </a:r>
            <a:r>
              <a:rPr lang="en-US" sz="1400" b="1" dirty="0" smtClean="0">
                <a:solidFill>
                  <a:srgbClr val="FF0000"/>
                </a:solidFill>
              </a:rPr>
              <a:t>  + </a:t>
            </a:r>
            <a:r>
              <a:rPr lang="en-US" sz="1400" b="1" dirty="0" smtClean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sz="1400" b="1" dirty="0" smtClean="0">
                <a:solidFill>
                  <a:srgbClr val="FF0000"/>
                </a:solidFill>
              </a:rPr>
              <a:t>P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140" name="Straight Arrow Connector 139"/>
          <p:cNvCxnSpPr/>
          <p:nvPr/>
        </p:nvCxnSpPr>
        <p:spPr>
          <a:xfrm>
            <a:off x="5562600" y="3746500"/>
            <a:ext cx="800100" cy="1588"/>
          </a:xfrm>
          <a:prstGeom prst="straightConnector1">
            <a:avLst/>
          </a:prstGeom>
          <a:ln w="31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/>
        </p:nvSpPr>
        <p:spPr>
          <a:xfrm>
            <a:off x="5801419" y="3431385"/>
            <a:ext cx="4491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1400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n-US" sz="1400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5" name="Freeform 154"/>
          <p:cNvSpPr/>
          <p:nvPr/>
        </p:nvSpPr>
        <p:spPr>
          <a:xfrm>
            <a:off x="5842000" y="1418166"/>
            <a:ext cx="1701800" cy="2087033"/>
          </a:xfrm>
          <a:custGeom>
            <a:avLst/>
            <a:gdLst>
              <a:gd name="connsiteX0" fmla="*/ 647700 w 647700"/>
              <a:gd name="connsiteY0" fmla="*/ 0 h 2006600"/>
              <a:gd name="connsiteX1" fmla="*/ 0 w 647700"/>
              <a:gd name="connsiteY1" fmla="*/ 2006600 h 2006600"/>
              <a:gd name="connsiteX2" fmla="*/ 0 w 647700"/>
              <a:gd name="connsiteY2" fmla="*/ 2006600 h 2006600"/>
              <a:gd name="connsiteX0" fmla="*/ 812800 w 812800"/>
              <a:gd name="connsiteY0" fmla="*/ 0 h 2006600"/>
              <a:gd name="connsiteX1" fmla="*/ 165100 w 812800"/>
              <a:gd name="connsiteY1" fmla="*/ 2006600 h 2006600"/>
              <a:gd name="connsiteX2" fmla="*/ 165100 w 812800"/>
              <a:gd name="connsiteY2" fmla="*/ 2006600 h 2006600"/>
              <a:gd name="connsiteX0" fmla="*/ 812800 w 1320800"/>
              <a:gd name="connsiteY0" fmla="*/ 0 h 2006600"/>
              <a:gd name="connsiteX1" fmla="*/ 165100 w 1320800"/>
              <a:gd name="connsiteY1" fmla="*/ 2006600 h 2006600"/>
              <a:gd name="connsiteX2" fmla="*/ 165100 w 1320800"/>
              <a:gd name="connsiteY2" fmla="*/ 2006600 h 2006600"/>
              <a:gd name="connsiteX0" fmla="*/ 812800 w 1320800"/>
              <a:gd name="connsiteY0" fmla="*/ 0 h 2006600"/>
              <a:gd name="connsiteX1" fmla="*/ 165100 w 1320800"/>
              <a:gd name="connsiteY1" fmla="*/ 2006600 h 2006600"/>
              <a:gd name="connsiteX2" fmla="*/ 12700 w 1320800"/>
              <a:gd name="connsiteY2" fmla="*/ 2006600 h 2006600"/>
              <a:gd name="connsiteX0" fmla="*/ 812800 w 1320800"/>
              <a:gd name="connsiteY0" fmla="*/ 0 h 2006600"/>
              <a:gd name="connsiteX1" fmla="*/ 165100 w 1320800"/>
              <a:gd name="connsiteY1" fmla="*/ 2006600 h 2006600"/>
              <a:gd name="connsiteX0" fmla="*/ 939800 w 1447800"/>
              <a:gd name="connsiteY0" fmla="*/ 0 h 2044700"/>
              <a:gd name="connsiteX1" fmla="*/ 165100 w 1447800"/>
              <a:gd name="connsiteY1" fmla="*/ 2044700 h 2044700"/>
              <a:gd name="connsiteX0" fmla="*/ 939800 w 1701800"/>
              <a:gd name="connsiteY0" fmla="*/ 42333 h 2087033"/>
              <a:gd name="connsiteX1" fmla="*/ 165100 w 1701800"/>
              <a:gd name="connsiteY1" fmla="*/ 2087033 h 2087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701800" h="2087033">
                <a:moveTo>
                  <a:pt x="939800" y="42333"/>
                </a:moveTo>
                <a:cubicBezTo>
                  <a:pt x="1701800" y="0"/>
                  <a:pt x="0" y="1278466"/>
                  <a:pt x="165100" y="2087033"/>
                </a:cubicBezTo>
              </a:path>
            </a:pathLst>
          </a:custGeom>
          <a:ln w="3175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6" name="Freeform 155"/>
          <p:cNvSpPr/>
          <p:nvPr/>
        </p:nvSpPr>
        <p:spPr>
          <a:xfrm flipH="1">
            <a:off x="2603499" y="1460502"/>
            <a:ext cx="2875034" cy="4533898"/>
          </a:xfrm>
          <a:custGeom>
            <a:avLst/>
            <a:gdLst>
              <a:gd name="connsiteX0" fmla="*/ 647700 w 647700"/>
              <a:gd name="connsiteY0" fmla="*/ 0 h 2006600"/>
              <a:gd name="connsiteX1" fmla="*/ 0 w 647700"/>
              <a:gd name="connsiteY1" fmla="*/ 2006600 h 2006600"/>
              <a:gd name="connsiteX2" fmla="*/ 0 w 647700"/>
              <a:gd name="connsiteY2" fmla="*/ 2006600 h 2006600"/>
              <a:gd name="connsiteX0" fmla="*/ 812800 w 812800"/>
              <a:gd name="connsiteY0" fmla="*/ 0 h 2006600"/>
              <a:gd name="connsiteX1" fmla="*/ 165100 w 812800"/>
              <a:gd name="connsiteY1" fmla="*/ 2006600 h 2006600"/>
              <a:gd name="connsiteX2" fmla="*/ 165100 w 812800"/>
              <a:gd name="connsiteY2" fmla="*/ 2006600 h 2006600"/>
              <a:gd name="connsiteX0" fmla="*/ 812800 w 1320800"/>
              <a:gd name="connsiteY0" fmla="*/ 0 h 2006600"/>
              <a:gd name="connsiteX1" fmla="*/ 165100 w 1320800"/>
              <a:gd name="connsiteY1" fmla="*/ 2006600 h 2006600"/>
              <a:gd name="connsiteX2" fmla="*/ 165100 w 1320800"/>
              <a:gd name="connsiteY2" fmla="*/ 2006600 h 2006600"/>
              <a:gd name="connsiteX0" fmla="*/ 812800 w 1320800"/>
              <a:gd name="connsiteY0" fmla="*/ 0 h 2006600"/>
              <a:gd name="connsiteX1" fmla="*/ 165100 w 1320800"/>
              <a:gd name="connsiteY1" fmla="*/ 2006600 h 2006600"/>
              <a:gd name="connsiteX2" fmla="*/ 12700 w 1320800"/>
              <a:gd name="connsiteY2" fmla="*/ 2006600 h 2006600"/>
              <a:gd name="connsiteX0" fmla="*/ 812800 w 1320800"/>
              <a:gd name="connsiteY0" fmla="*/ 0 h 2006600"/>
              <a:gd name="connsiteX1" fmla="*/ 165100 w 1320800"/>
              <a:gd name="connsiteY1" fmla="*/ 2006600 h 2006600"/>
              <a:gd name="connsiteX0" fmla="*/ 939800 w 1447800"/>
              <a:gd name="connsiteY0" fmla="*/ 0 h 2044700"/>
              <a:gd name="connsiteX1" fmla="*/ 165100 w 1447800"/>
              <a:gd name="connsiteY1" fmla="*/ 2044700 h 2044700"/>
              <a:gd name="connsiteX0" fmla="*/ 939800 w 1701800"/>
              <a:gd name="connsiteY0" fmla="*/ 42333 h 2087033"/>
              <a:gd name="connsiteX1" fmla="*/ 165100 w 1701800"/>
              <a:gd name="connsiteY1" fmla="*/ 2087033 h 2087033"/>
              <a:gd name="connsiteX0" fmla="*/ 1151204 w 1151204"/>
              <a:gd name="connsiteY0" fmla="*/ 36336 h 2081036"/>
              <a:gd name="connsiteX1" fmla="*/ 0 w 1151204"/>
              <a:gd name="connsiteY1" fmla="*/ 41981 h 2081036"/>
              <a:gd name="connsiteX2" fmla="*/ 376504 w 1151204"/>
              <a:gd name="connsiteY2" fmla="*/ 2081036 h 2081036"/>
              <a:gd name="connsiteX0" fmla="*/ 1151204 w 2769390"/>
              <a:gd name="connsiteY0" fmla="*/ 36336 h 2081036"/>
              <a:gd name="connsiteX1" fmla="*/ 0 w 2769390"/>
              <a:gd name="connsiteY1" fmla="*/ 41981 h 2081036"/>
              <a:gd name="connsiteX2" fmla="*/ 376504 w 2769390"/>
              <a:gd name="connsiteY2" fmla="*/ 2081036 h 2081036"/>
              <a:gd name="connsiteX0" fmla="*/ 1155226 w 2392886"/>
              <a:gd name="connsiteY0" fmla="*/ 36336 h 2159000"/>
              <a:gd name="connsiteX1" fmla="*/ 4022 w 2392886"/>
              <a:gd name="connsiteY1" fmla="*/ 41981 h 2159000"/>
              <a:gd name="connsiteX2" fmla="*/ 0 w 2392886"/>
              <a:gd name="connsiteY2" fmla="*/ 2159000 h 2159000"/>
              <a:gd name="connsiteX0" fmla="*/ 1155226 w 2392886"/>
              <a:gd name="connsiteY0" fmla="*/ 36336 h 2159000"/>
              <a:gd name="connsiteX1" fmla="*/ 2075780 w 2392886"/>
              <a:gd name="connsiteY1" fmla="*/ 41981 h 2159000"/>
              <a:gd name="connsiteX2" fmla="*/ 4022 w 2392886"/>
              <a:gd name="connsiteY2" fmla="*/ 41981 h 2159000"/>
              <a:gd name="connsiteX3" fmla="*/ 0 w 2392886"/>
              <a:gd name="connsiteY3" fmla="*/ 2159000 h 2159000"/>
              <a:gd name="connsiteX0" fmla="*/ 1155226 w 2392886"/>
              <a:gd name="connsiteY0" fmla="*/ 36336 h 2159000"/>
              <a:gd name="connsiteX1" fmla="*/ 4022 w 2392886"/>
              <a:gd name="connsiteY1" fmla="*/ 41981 h 2159000"/>
              <a:gd name="connsiteX2" fmla="*/ 0 w 2392886"/>
              <a:gd name="connsiteY2" fmla="*/ 2159000 h 2159000"/>
              <a:gd name="connsiteX0" fmla="*/ 4022 w 2392886"/>
              <a:gd name="connsiteY0" fmla="*/ 41981 h 2159000"/>
              <a:gd name="connsiteX1" fmla="*/ 0 w 2392886"/>
              <a:gd name="connsiteY1" fmla="*/ 2159000 h 2159000"/>
              <a:gd name="connsiteX0" fmla="*/ 56873 w 2392886"/>
              <a:gd name="connsiteY0" fmla="*/ 41981 h 2182989"/>
              <a:gd name="connsiteX1" fmla="*/ 0 w 2392886"/>
              <a:gd name="connsiteY1" fmla="*/ 2182989 h 2182989"/>
              <a:gd name="connsiteX0" fmla="*/ 56873 w 2392886"/>
              <a:gd name="connsiteY0" fmla="*/ 0 h 2141008"/>
              <a:gd name="connsiteX1" fmla="*/ 0 w 2392886"/>
              <a:gd name="connsiteY1" fmla="*/ 2141008 h 2141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92886" h="2141008">
                <a:moveTo>
                  <a:pt x="56873" y="0"/>
                </a:moveTo>
                <a:cubicBezTo>
                  <a:pt x="2149770" y="23988"/>
                  <a:pt x="2392886" y="510822"/>
                  <a:pt x="0" y="2141008"/>
                </a:cubicBezTo>
              </a:path>
            </a:pathLst>
          </a:custGeom>
          <a:ln w="3175">
            <a:solidFill>
              <a:schemeClr val="accent2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8" name="TextBox 137"/>
          <p:cNvSpPr txBox="1"/>
          <p:nvPr/>
        </p:nvSpPr>
        <p:spPr>
          <a:xfrm>
            <a:off x="304800" y="622300"/>
            <a:ext cx="3987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Symbol" pitchFamily="18" charset="2"/>
              </a:rPr>
              <a:t>D</a:t>
            </a:r>
            <a:r>
              <a:rPr lang="en-US" sz="1400" dirty="0" smtClean="0"/>
              <a:t>P  + P</a:t>
            </a:r>
            <a:r>
              <a:rPr lang="en-US" sz="1400" baseline="-25000" dirty="0" smtClean="0"/>
              <a:t>o</a:t>
            </a:r>
            <a:r>
              <a:rPr lang="en-US" sz="1400" dirty="0" smtClean="0"/>
              <a:t> =   790.51 + 803 = 1593.51 lb/ft</a:t>
            </a:r>
            <a:r>
              <a:rPr lang="en-US" sz="1400" baseline="30000" dirty="0" smtClean="0"/>
              <a:t>2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165" name="TextBox 164"/>
          <p:cNvSpPr txBox="1"/>
          <p:nvPr/>
        </p:nvSpPr>
        <p:spPr>
          <a:xfrm>
            <a:off x="0" y="1729764"/>
            <a:ext cx="3193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06400"/>
            <a:endParaRPr lang="en-US" sz="1400" dirty="0" smtClean="0">
              <a:latin typeface="Symbol" pitchFamily="18" charset="2"/>
            </a:endParaRPr>
          </a:p>
          <a:p>
            <a:pPr defTabSz="406400"/>
            <a:r>
              <a:rPr lang="en-US" sz="1400" dirty="0" smtClean="0">
                <a:latin typeface="Symbol" pitchFamily="18" charset="2"/>
              </a:rPr>
              <a:t>DH</a:t>
            </a:r>
            <a:r>
              <a:rPr lang="en-US" sz="1400" dirty="0" smtClean="0"/>
              <a:t> =                     log (                     )</a:t>
            </a:r>
          </a:p>
        </p:txBody>
      </p:sp>
      <p:cxnSp>
        <p:nvCxnSpPr>
          <p:cNvPr id="166" name="Straight Connector 165"/>
          <p:cNvCxnSpPr/>
          <p:nvPr/>
        </p:nvCxnSpPr>
        <p:spPr>
          <a:xfrm>
            <a:off x="475247" y="2097396"/>
            <a:ext cx="673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extBox 166"/>
          <p:cNvSpPr txBox="1"/>
          <p:nvPr/>
        </p:nvSpPr>
        <p:spPr>
          <a:xfrm>
            <a:off x="424447" y="1843396"/>
            <a:ext cx="8451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0.72 x 16</a:t>
            </a:r>
            <a:endParaRPr lang="en-US" sz="1400" dirty="0"/>
          </a:p>
        </p:txBody>
      </p:sp>
      <p:sp>
        <p:nvSpPr>
          <p:cNvPr id="168" name="TextBox 167"/>
          <p:cNvSpPr txBox="1"/>
          <p:nvPr/>
        </p:nvSpPr>
        <p:spPr>
          <a:xfrm>
            <a:off x="437147" y="2046596"/>
            <a:ext cx="8563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 + 0.795</a:t>
            </a:r>
            <a:endParaRPr lang="en-US" sz="1400" dirty="0"/>
          </a:p>
        </p:txBody>
      </p:sp>
      <p:cxnSp>
        <p:nvCxnSpPr>
          <p:cNvPr id="169" name="Straight Connector 168"/>
          <p:cNvCxnSpPr/>
          <p:nvPr/>
        </p:nvCxnSpPr>
        <p:spPr>
          <a:xfrm>
            <a:off x="1630947" y="2122796"/>
            <a:ext cx="723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Box 169"/>
          <p:cNvSpPr txBox="1"/>
          <p:nvPr/>
        </p:nvSpPr>
        <p:spPr>
          <a:xfrm>
            <a:off x="1605547" y="1843396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1593.51</a:t>
            </a:r>
            <a:endParaRPr lang="en-US" sz="1400" dirty="0"/>
          </a:p>
        </p:txBody>
      </p:sp>
      <p:sp>
        <p:nvSpPr>
          <p:cNvPr id="171" name="TextBox 170"/>
          <p:cNvSpPr txBox="1"/>
          <p:nvPr/>
        </p:nvSpPr>
        <p:spPr>
          <a:xfrm>
            <a:off x="1757947" y="2084696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803</a:t>
            </a:r>
            <a:endParaRPr lang="en-US" sz="1400" dirty="0"/>
          </a:p>
        </p:txBody>
      </p:sp>
      <p:sp>
        <p:nvSpPr>
          <p:cNvPr id="172" name="TextBox 171"/>
          <p:cNvSpPr txBox="1"/>
          <p:nvPr/>
        </p:nvSpPr>
        <p:spPr>
          <a:xfrm>
            <a:off x="152400" y="2603500"/>
            <a:ext cx="1282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 = 1.9 ft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4667817" y="720799"/>
            <a:ext cx="3895503" cy="665088"/>
          </a:xfrm>
          <a:custGeom>
            <a:avLst/>
            <a:gdLst>
              <a:gd name="connsiteX0" fmla="*/ 0 w 2860766"/>
              <a:gd name="connsiteY0" fmla="*/ 10346 h 62597"/>
              <a:gd name="connsiteX1" fmla="*/ 339634 w 2860766"/>
              <a:gd name="connsiteY1" fmla="*/ 23408 h 62597"/>
              <a:gd name="connsiteX2" fmla="*/ 627017 w 2860766"/>
              <a:gd name="connsiteY2" fmla="*/ 36471 h 62597"/>
              <a:gd name="connsiteX3" fmla="*/ 1018903 w 2860766"/>
              <a:gd name="connsiteY3" fmla="*/ 23408 h 62597"/>
              <a:gd name="connsiteX4" fmla="*/ 1214846 w 2860766"/>
              <a:gd name="connsiteY4" fmla="*/ 36471 h 62597"/>
              <a:gd name="connsiteX5" fmla="*/ 1489166 w 2860766"/>
              <a:gd name="connsiteY5" fmla="*/ 62597 h 62597"/>
              <a:gd name="connsiteX6" fmla="*/ 2560320 w 2860766"/>
              <a:gd name="connsiteY6" fmla="*/ 49534 h 62597"/>
              <a:gd name="connsiteX7" fmla="*/ 2860766 w 2860766"/>
              <a:gd name="connsiteY7" fmla="*/ 23408 h 62597"/>
              <a:gd name="connsiteX0" fmla="*/ 0 w 2708921"/>
              <a:gd name="connsiteY0" fmla="*/ 10346 h 626477"/>
              <a:gd name="connsiteX1" fmla="*/ 339634 w 2708921"/>
              <a:gd name="connsiteY1" fmla="*/ 23408 h 626477"/>
              <a:gd name="connsiteX2" fmla="*/ 627017 w 2708921"/>
              <a:gd name="connsiteY2" fmla="*/ 36471 h 626477"/>
              <a:gd name="connsiteX3" fmla="*/ 1018903 w 2708921"/>
              <a:gd name="connsiteY3" fmla="*/ 23408 h 626477"/>
              <a:gd name="connsiteX4" fmla="*/ 1214846 w 2708921"/>
              <a:gd name="connsiteY4" fmla="*/ 36471 h 626477"/>
              <a:gd name="connsiteX5" fmla="*/ 1489166 w 2708921"/>
              <a:gd name="connsiteY5" fmla="*/ 62597 h 626477"/>
              <a:gd name="connsiteX6" fmla="*/ 2560320 w 2708921"/>
              <a:gd name="connsiteY6" fmla="*/ 49534 h 626477"/>
              <a:gd name="connsiteX7" fmla="*/ 2055223 w 2708921"/>
              <a:gd name="connsiteY7" fmla="*/ 626477 h 626477"/>
              <a:gd name="connsiteX0" fmla="*/ 0 w 2708921"/>
              <a:gd name="connsiteY0" fmla="*/ 10346 h 626477"/>
              <a:gd name="connsiteX1" fmla="*/ 339634 w 2708921"/>
              <a:gd name="connsiteY1" fmla="*/ 23408 h 626477"/>
              <a:gd name="connsiteX2" fmla="*/ 627017 w 2708921"/>
              <a:gd name="connsiteY2" fmla="*/ 36471 h 626477"/>
              <a:gd name="connsiteX3" fmla="*/ 1018903 w 2708921"/>
              <a:gd name="connsiteY3" fmla="*/ 23408 h 626477"/>
              <a:gd name="connsiteX4" fmla="*/ 1214846 w 2708921"/>
              <a:gd name="connsiteY4" fmla="*/ 36471 h 626477"/>
              <a:gd name="connsiteX5" fmla="*/ 1489166 w 2708921"/>
              <a:gd name="connsiteY5" fmla="*/ 62597 h 626477"/>
              <a:gd name="connsiteX6" fmla="*/ 2560320 w 2708921"/>
              <a:gd name="connsiteY6" fmla="*/ 49534 h 626477"/>
              <a:gd name="connsiteX7" fmla="*/ 2055223 w 2708921"/>
              <a:gd name="connsiteY7" fmla="*/ 626477 h 626477"/>
              <a:gd name="connsiteX8" fmla="*/ 0 w 2708921"/>
              <a:gd name="connsiteY8" fmla="*/ 10346 h 626477"/>
              <a:gd name="connsiteX0" fmla="*/ 0 w 2893424"/>
              <a:gd name="connsiteY0" fmla="*/ 10346 h 397877"/>
              <a:gd name="connsiteX1" fmla="*/ 339634 w 2893424"/>
              <a:gd name="connsiteY1" fmla="*/ 23408 h 397877"/>
              <a:gd name="connsiteX2" fmla="*/ 627017 w 2893424"/>
              <a:gd name="connsiteY2" fmla="*/ 36471 h 397877"/>
              <a:gd name="connsiteX3" fmla="*/ 1018903 w 2893424"/>
              <a:gd name="connsiteY3" fmla="*/ 23408 h 397877"/>
              <a:gd name="connsiteX4" fmla="*/ 1214846 w 2893424"/>
              <a:gd name="connsiteY4" fmla="*/ 36471 h 397877"/>
              <a:gd name="connsiteX5" fmla="*/ 1489166 w 2893424"/>
              <a:gd name="connsiteY5" fmla="*/ 62597 h 397877"/>
              <a:gd name="connsiteX6" fmla="*/ 2560320 w 2893424"/>
              <a:gd name="connsiteY6" fmla="*/ 49534 h 397877"/>
              <a:gd name="connsiteX7" fmla="*/ 2893424 w 2893424"/>
              <a:gd name="connsiteY7" fmla="*/ 397877 h 397877"/>
              <a:gd name="connsiteX8" fmla="*/ 0 w 2893424"/>
              <a:gd name="connsiteY8" fmla="*/ 10346 h 397877"/>
              <a:gd name="connsiteX0" fmla="*/ 0 w 2895601"/>
              <a:gd name="connsiteY0" fmla="*/ 474077 h 474077"/>
              <a:gd name="connsiteX1" fmla="*/ 341811 w 2895601"/>
              <a:gd name="connsiteY1" fmla="*/ 23408 h 474077"/>
              <a:gd name="connsiteX2" fmla="*/ 629194 w 2895601"/>
              <a:gd name="connsiteY2" fmla="*/ 36471 h 474077"/>
              <a:gd name="connsiteX3" fmla="*/ 1021080 w 2895601"/>
              <a:gd name="connsiteY3" fmla="*/ 23408 h 474077"/>
              <a:gd name="connsiteX4" fmla="*/ 1217023 w 2895601"/>
              <a:gd name="connsiteY4" fmla="*/ 36471 h 474077"/>
              <a:gd name="connsiteX5" fmla="*/ 1491343 w 2895601"/>
              <a:gd name="connsiteY5" fmla="*/ 62597 h 474077"/>
              <a:gd name="connsiteX6" fmla="*/ 2562497 w 2895601"/>
              <a:gd name="connsiteY6" fmla="*/ 49534 h 474077"/>
              <a:gd name="connsiteX7" fmla="*/ 2895601 w 2895601"/>
              <a:gd name="connsiteY7" fmla="*/ 397877 h 474077"/>
              <a:gd name="connsiteX8" fmla="*/ 0 w 2895601"/>
              <a:gd name="connsiteY8" fmla="*/ 474077 h 474077"/>
              <a:gd name="connsiteX0" fmla="*/ 0 w 2895601"/>
              <a:gd name="connsiteY0" fmla="*/ 474077 h 474077"/>
              <a:gd name="connsiteX1" fmla="*/ 76201 w 2895601"/>
              <a:gd name="connsiteY1" fmla="*/ 93077 h 474077"/>
              <a:gd name="connsiteX2" fmla="*/ 629194 w 2895601"/>
              <a:gd name="connsiteY2" fmla="*/ 36471 h 474077"/>
              <a:gd name="connsiteX3" fmla="*/ 1021080 w 2895601"/>
              <a:gd name="connsiteY3" fmla="*/ 23408 h 474077"/>
              <a:gd name="connsiteX4" fmla="*/ 1217023 w 2895601"/>
              <a:gd name="connsiteY4" fmla="*/ 36471 h 474077"/>
              <a:gd name="connsiteX5" fmla="*/ 1491343 w 2895601"/>
              <a:gd name="connsiteY5" fmla="*/ 62597 h 474077"/>
              <a:gd name="connsiteX6" fmla="*/ 2562497 w 2895601"/>
              <a:gd name="connsiteY6" fmla="*/ 49534 h 474077"/>
              <a:gd name="connsiteX7" fmla="*/ 2895601 w 2895601"/>
              <a:gd name="connsiteY7" fmla="*/ 397877 h 474077"/>
              <a:gd name="connsiteX8" fmla="*/ 0 w 2895601"/>
              <a:gd name="connsiteY8" fmla="*/ 474077 h 474077"/>
              <a:gd name="connsiteX0" fmla="*/ 0 w 2968002"/>
              <a:gd name="connsiteY0" fmla="*/ 506734 h 506734"/>
              <a:gd name="connsiteX1" fmla="*/ 76201 w 2968002"/>
              <a:gd name="connsiteY1" fmla="*/ 1257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491343 w 2968002"/>
              <a:gd name="connsiteY5" fmla="*/ 9525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  <a:gd name="connsiteX0" fmla="*/ 0 w 2968002"/>
              <a:gd name="connsiteY0" fmla="*/ 506734 h 506734"/>
              <a:gd name="connsiteX1" fmla="*/ 76200 w 2968002"/>
              <a:gd name="connsiteY1" fmla="*/ 495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491343 w 2968002"/>
              <a:gd name="connsiteY5" fmla="*/ 9525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  <a:gd name="connsiteX0" fmla="*/ 0 w 2968002"/>
              <a:gd name="connsiteY0" fmla="*/ 506734 h 506734"/>
              <a:gd name="connsiteX1" fmla="*/ 76200 w 2968002"/>
              <a:gd name="connsiteY1" fmla="*/ 495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828800 w 2968002"/>
              <a:gd name="connsiteY5" fmla="*/ 4953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68002" h="506734">
                <a:moveTo>
                  <a:pt x="0" y="506734"/>
                </a:moveTo>
                <a:lnTo>
                  <a:pt x="76200" y="49534"/>
                </a:lnTo>
                <a:lnTo>
                  <a:pt x="629194" y="69128"/>
                </a:lnTo>
                <a:cubicBezTo>
                  <a:pt x="759895" y="69128"/>
                  <a:pt x="890451" y="60419"/>
                  <a:pt x="1021080" y="56065"/>
                </a:cubicBezTo>
                <a:lnTo>
                  <a:pt x="1217023" y="69128"/>
                </a:lnTo>
                <a:cubicBezTo>
                  <a:pt x="1308559" y="76756"/>
                  <a:pt x="1736951" y="48642"/>
                  <a:pt x="1828800" y="49534"/>
                </a:cubicBezTo>
                <a:lnTo>
                  <a:pt x="2819401" y="49534"/>
                </a:lnTo>
                <a:cubicBezTo>
                  <a:pt x="2968002" y="0"/>
                  <a:pt x="2645993" y="430534"/>
                  <a:pt x="2895601" y="430534"/>
                </a:cubicBezTo>
                <a:lnTo>
                  <a:pt x="0" y="506734"/>
                </a:lnTo>
                <a:close/>
              </a:path>
            </a:pathLst>
          </a:custGeom>
          <a:gradFill flip="none" rotWithShape="1">
            <a:gsLst>
              <a:gs pos="0">
                <a:srgbClr val="FFFFCC">
                  <a:shade val="30000"/>
                  <a:satMod val="115000"/>
                </a:srgbClr>
              </a:gs>
              <a:gs pos="50000">
                <a:srgbClr val="FFFFCC">
                  <a:shade val="67500"/>
                  <a:satMod val="115000"/>
                </a:srgbClr>
              </a:gs>
              <a:gs pos="100000">
                <a:srgbClr val="FFFFCC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67792" y="1285875"/>
            <a:ext cx="4100513" cy="800100"/>
          </a:xfrm>
          <a:prstGeom prst="rect">
            <a:avLst/>
          </a:prstGeom>
          <a:solidFill>
            <a:srgbClr val="FFDC6D"/>
          </a:solidFill>
          <a:ln w="127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77792" y="762000"/>
            <a:ext cx="500063" cy="1400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4" name="Chart 13"/>
          <p:cNvGraphicFramePr>
            <a:graphicFrameLocks noGrp="1"/>
          </p:cNvGraphicFramePr>
          <p:nvPr/>
        </p:nvGraphicFramePr>
        <p:xfrm>
          <a:off x="2717800" y="2273300"/>
          <a:ext cx="6166077" cy="3984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537200" y="6159500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 (p)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1834335" y="3880665"/>
            <a:ext cx="1450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Ratio (e)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4848792" y="990600"/>
            <a:ext cx="3429000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467792" y="685800"/>
            <a:ext cx="400050" cy="16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28"/>
          <p:cNvGrpSpPr/>
          <p:nvPr/>
        </p:nvGrpSpPr>
        <p:grpSpPr>
          <a:xfrm>
            <a:off x="7756241" y="1013408"/>
            <a:ext cx="304800" cy="76200"/>
            <a:chOff x="762000" y="609600"/>
            <a:chExt cx="533400" cy="228600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762000" y="609600"/>
              <a:ext cx="533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38200" y="6858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914400" y="762000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990600" y="838200"/>
              <a:ext cx="76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7712125" y="807231"/>
            <a:ext cx="4251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W.T.</a:t>
            </a:r>
            <a:endParaRPr lang="en-US" sz="1000" dirty="0"/>
          </a:p>
        </p:txBody>
      </p:sp>
      <p:sp>
        <p:nvSpPr>
          <p:cNvPr id="33" name="TextBox 32"/>
          <p:cNvSpPr txBox="1"/>
          <p:nvPr/>
        </p:nvSpPr>
        <p:spPr>
          <a:xfrm>
            <a:off x="4800581" y="753890"/>
            <a:ext cx="16085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57250" algn="l"/>
              </a:tabLst>
            </a:pPr>
            <a:r>
              <a:rPr lang="en-US" sz="1200" dirty="0" smtClean="0">
                <a:latin typeface="Symbol" pitchFamily="18" charset="2"/>
              </a:rPr>
              <a:t>g</a:t>
            </a:r>
            <a:r>
              <a:rPr lang="en-US" sz="1200" baseline="-25000" dirty="0" smtClean="0"/>
              <a:t>sand</a:t>
            </a:r>
            <a:r>
              <a:rPr lang="en-US" sz="1200" dirty="0" smtClean="0"/>
              <a:t>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= 96 pcf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36165" y="1813592"/>
            <a:ext cx="22377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100" baseline="-25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= w</a:t>
            </a:r>
            <a:r>
              <a:rPr lang="en-US" sz="1100" baseline="-25000" dirty="0" smtClean="0">
                <a:latin typeface="Times New Roman" pitchFamily="18" charset="0"/>
                <a:cs typeface="Times New Roman" pitchFamily="18" charset="0"/>
              </a:rPr>
              <a:t>c 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. G</a:t>
            </a:r>
            <a:r>
              <a:rPr lang="en-US" sz="1100" baseline="-25000" dirty="0" smtClean="0">
                <a:latin typeface="Times New Roman" pitchFamily="18" charset="0"/>
                <a:cs typeface="Times New Roman" pitchFamily="18" charset="0"/>
              </a:rPr>
              <a:t>s 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= 0.3 x 2.65 = 0.795 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rot="16200000" flipH="1">
            <a:off x="7553893" y="1409700"/>
            <a:ext cx="160019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0800000">
            <a:off x="8297814" y="788696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0800000">
            <a:off x="8295590" y="983369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0800000">
            <a:off x="8314501" y="1282606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0800000">
            <a:off x="8299102" y="2084809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8330115" y="763738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8332512" y="956615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8332512" y="1256652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Oval 47"/>
          <p:cNvSpPr/>
          <p:nvPr/>
        </p:nvSpPr>
        <p:spPr>
          <a:xfrm>
            <a:off x="8330131" y="2063897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8291474" y="742776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3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305760" y="990426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4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305757" y="1523823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16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940023" y="1609723"/>
            <a:ext cx="132348" cy="132348"/>
          </a:xfrm>
          <a:prstGeom prst="rect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4848792" y="1676400"/>
            <a:ext cx="3429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68"/>
          <p:cNvGrpSpPr/>
          <p:nvPr/>
        </p:nvGrpSpPr>
        <p:grpSpPr>
          <a:xfrm>
            <a:off x="6881611" y="1524006"/>
            <a:ext cx="888999" cy="153190"/>
            <a:chOff x="5240338" y="1524006"/>
            <a:chExt cx="888999" cy="153190"/>
          </a:xfrm>
        </p:grpSpPr>
        <p:cxnSp>
          <p:nvCxnSpPr>
            <p:cNvPr id="60" name="Straight Arrow Connector 59"/>
            <p:cNvCxnSpPr/>
            <p:nvPr/>
          </p:nvCxnSpPr>
          <p:spPr>
            <a:xfrm rot="5400000">
              <a:off x="5165331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rot="5400000">
              <a:off x="5296299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 rot="5400000">
              <a:off x="5415362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rot="5400000">
              <a:off x="5546330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 rot="5400000">
              <a:off x="5670156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 rot="5400000">
              <a:off x="5801124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 rot="5400000">
              <a:off x="5920187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 rot="5400000">
              <a:off x="6051155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69"/>
          <p:cNvGrpSpPr/>
          <p:nvPr/>
        </p:nvGrpSpPr>
        <p:grpSpPr>
          <a:xfrm>
            <a:off x="5876713" y="1519263"/>
            <a:ext cx="888999" cy="153190"/>
            <a:chOff x="5240338" y="1524006"/>
            <a:chExt cx="888999" cy="153190"/>
          </a:xfrm>
        </p:grpSpPr>
        <p:cxnSp>
          <p:nvCxnSpPr>
            <p:cNvPr id="71" name="Straight Arrow Connector 70"/>
            <p:cNvCxnSpPr/>
            <p:nvPr/>
          </p:nvCxnSpPr>
          <p:spPr>
            <a:xfrm rot="5400000">
              <a:off x="5165331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 rot="5400000">
              <a:off x="5296299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rot="5400000">
              <a:off x="5415362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rot="5400000">
              <a:off x="5546330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rot="5400000">
              <a:off x="5670156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rot="5400000">
              <a:off x="5801124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 rot="5400000">
              <a:off x="5920187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rot="5400000">
              <a:off x="6051155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TextBox 78"/>
          <p:cNvSpPr txBox="1"/>
          <p:nvPr/>
        </p:nvSpPr>
        <p:spPr>
          <a:xfrm>
            <a:off x="7754044" y="1346204"/>
            <a:ext cx="3064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</a:t>
            </a:r>
            <a:r>
              <a:rPr lang="en-US" sz="1100" baseline="-25000" dirty="0" smtClean="0"/>
              <a:t>o</a:t>
            </a:r>
            <a:endParaRPr lang="en-US" sz="1100" baseline="-25000" dirty="0"/>
          </a:p>
        </p:txBody>
      </p:sp>
      <p:sp>
        <p:nvSpPr>
          <p:cNvPr id="80" name="TextBox 79"/>
          <p:cNvSpPr txBox="1"/>
          <p:nvPr/>
        </p:nvSpPr>
        <p:spPr>
          <a:xfrm>
            <a:off x="4891668" y="995364"/>
            <a:ext cx="489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Sand</a:t>
            </a:r>
            <a:endParaRPr lang="en-US" sz="1200" dirty="0"/>
          </a:p>
        </p:txBody>
      </p:sp>
      <p:sp>
        <p:nvSpPr>
          <p:cNvPr id="81" name="TextBox 80"/>
          <p:cNvSpPr txBox="1"/>
          <p:nvPr/>
        </p:nvSpPr>
        <p:spPr>
          <a:xfrm>
            <a:off x="4879748" y="1247769"/>
            <a:ext cx="441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Clay</a:t>
            </a:r>
            <a:endParaRPr lang="en-US" sz="1200" dirty="0"/>
          </a:p>
        </p:txBody>
      </p:sp>
      <p:sp>
        <p:nvSpPr>
          <p:cNvPr id="87" name="Freeform 86"/>
          <p:cNvSpPr/>
          <p:nvPr/>
        </p:nvSpPr>
        <p:spPr>
          <a:xfrm>
            <a:off x="4532312" y="3101974"/>
            <a:ext cx="2338388" cy="2214563"/>
          </a:xfrm>
          <a:custGeom>
            <a:avLst/>
            <a:gdLst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523875 w 2362200"/>
              <a:gd name="connsiteY1" fmla="*/ 66675 h 2071688"/>
              <a:gd name="connsiteX2" fmla="*/ 2362200 w 2362200"/>
              <a:gd name="connsiteY2" fmla="*/ 2071688 h 2071688"/>
              <a:gd name="connsiteX3" fmla="*/ 2362200 w 2362200"/>
              <a:gd name="connsiteY3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233613"/>
              <a:gd name="connsiteX1" fmla="*/ 2362200 w 2362200"/>
              <a:gd name="connsiteY1" fmla="*/ 2071688 h 2233613"/>
              <a:gd name="connsiteX2" fmla="*/ 2347913 w 2362200"/>
              <a:gd name="connsiteY2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62201"/>
              <a:gd name="connsiteY0" fmla="*/ 0 h 2357438"/>
              <a:gd name="connsiteX1" fmla="*/ 2362201 w 2362201"/>
              <a:gd name="connsiteY1" fmla="*/ 2357438 h 2357438"/>
              <a:gd name="connsiteX0" fmla="*/ 0 w 2338388"/>
              <a:gd name="connsiteY0" fmla="*/ 0 h 2214563"/>
              <a:gd name="connsiteX1" fmla="*/ 2338388 w 2338388"/>
              <a:gd name="connsiteY1" fmla="*/ 2214563 h 2214563"/>
              <a:gd name="connsiteX0" fmla="*/ 0 w 2338388"/>
              <a:gd name="connsiteY0" fmla="*/ 22224 h 2236787"/>
              <a:gd name="connsiteX1" fmla="*/ 2338388 w 2338388"/>
              <a:gd name="connsiteY1" fmla="*/ 2236787 h 2236787"/>
              <a:gd name="connsiteX0" fmla="*/ 0 w 2338388"/>
              <a:gd name="connsiteY0" fmla="*/ 0 h 2214563"/>
              <a:gd name="connsiteX1" fmla="*/ 2338388 w 2338388"/>
              <a:gd name="connsiteY1" fmla="*/ 2214563 h 2214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38388" h="2214563">
                <a:moveTo>
                  <a:pt x="0" y="0"/>
                </a:moveTo>
                <a:cubicBezTo>
                  <a:pt x="1101726" y="11113"/>
                  <a:pt x="946150" y="107950"/>
                  <a:pt x="2338388" y="22145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Oval 58"/>
          <p:cNvSpPr/>
          <p:nvPr/>
        </p:nvSpPr>
        <p:spPr>
          <a:xfrm>
            <a:off x="5514644" y="3341342"/>
            <a:ext cx="93995" cy="93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3" name="Straight Arrow Connector 82"/>
          <p:cNvCxnSpPr>
            <a:stCxn id="59" idx="0"/>
          </p:cNvCxnSpPr>
          <p:nvPr/>
        </p:nvCxnSpPr>
        <p:spPr>
          <a:xfrm rot="16200000" flipH="1" flipV="1">
            <a:off x="4289567" y="4611996"/>
            <a:ext cx="2542730" cy="1421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5408762" y="5795072"/>
            <a:ext cx="387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en-US" b="1" baseline="-25000" dirty="0" smtClean="0">
                <a:solidFill>
                  <a:srgbClr val="FF0000"/>
                </a:solidFill>
              </a:rPr>
              <a:t>o</a:t>
            </a:r>
            <a:endParaRPr lang="en-US" b="1" baseline="-25000" dirty="0">
              <a:solidFill>
                <a:srgbClr val="FF0000"/>
              </a:solidFill>
            </a:endParaRPr>
          </a:p>
        </p:txBody>
      </p:sp>
      <p:sp>
        <p:nvSpPr>
          <p:cNvPr id="91" name="Oval 90"/>
          <p:cNvSpPr/>
          <p:nvPr/>
        </p:nvSpPr>
        <p:spPr>
          <a:xfrm>
            <a:off x="4541842" y="3069112"/>
            <a:ext cx="66675" cy="66675"/>
          </a:xfrm>
          <a:prstGeom prst="ellipse">
            <a:avLst/>
          </a:prstGeom>
          <a:solidFill>
            <a:schemeClr val="bg1">
              <a:lumMod val="6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Oval 91"/>
          <p:cNvSpPr/>
          <p:nvPr/>
        </p:nvSpPr>
        <p:spPr>
          <a:xfrm>
            <a:off x="4887119" y="3090069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Oval 92"/>
          <p:cNvSpPr/>
          <p:nvPr/>
        </p:nvSpPr>
        <p:spPr>
          <a:xfrm>
            <a:off x="5122863" y="3130551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Oval 93"/>
          <p:cNvSpPr/>
          <p:nvPr/>
        </p:nvSpPr>
        <p:spPr>
          <a:xfrm>
            <a:off x="5658644" y="3502026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Oval 94"/>
          <p:cNvSpPr/>
          <p:nvPr/>
        </p:nvSpPr>
        <p:spPr>
          <a:xfrm>
            <a:off x="5944394" y="3904457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Oval 95"/>
          <p:cNvSpPr/>
          <p:nvPr/>
        </p:nvSpPr>
        <p:spPr>
          <a:xfrm>
            <a:off x="6342063" y="4511676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Oval 96"/>
          <p:cNvSpPr/>
          <p:nvPr/>
        </p:nvSpPr>
        <p:spPr>
          <a:xfrm>
            <a:off x="6632575" y="4954588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0" name="Straight Connector 99"/>
          <p:cNvCxnSpPr>
            <a:stCxn id="98" idx="6"/>
          </p:cNvCxnSpPr>
          <p:nvPr/>
        </p:nvCxnSpPr>
        <p:spPr>
          <a:xfrm flipH="1" flipV="1">
            <a:off x="4908809" y="4730625"/>
            <a:ext cx="1986179" cy="589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4879982" y="4711703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3" name="Straight Arrow Connector 102"/>
          <p:cNvCxnSpPr/>
          <p:nvPr/>
        </p:nvCxnSpPr>
        <p:spPr>
          <a:xfrm rot="10800000">
            <a:off x="5732465" y="4973639"/>
            <a:ext cx="188117" cy="57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6849269" y="5297488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TextBox 104"/>
          <p:cNvSpPr txBox="1"/>
          <p:nvPr/>
        </p:nvSpPr>
        <p:spPr>
          <a:xfrm>
            <a:off x="4370272" y="2810023"/>
            <a:ext cx="4106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Symbol" pitchFamily="18" charset="2"/>
              </a:rPr>
              <a:t>D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sz="1200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n-US" sz="12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6223000" y="241300"/>
            <a:ext cx="723900" cy="571500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65" name="Group 164"/>
          <p:cNvGrpSpPr/>
          <p:nvPr/>
        </p:nvGrpSpPr>
        <p:grpSpPr>
          <a:xfrm>
            <a:off x="6288881" y="583406"/>
            <a:ext cx="610394" cy="229394"/>
            <a:chOff x="6288881" y="583406"/>
            <a:chExt cx="610394" cy="229394"/>
          </a:xfrm>
        </p:grpSpPr>
        <p:cxnSp>
          <p:nvCxnSpPr>
            <p:cNvPr id="111" name="Straight Arrow Connector 110"/>
            <p:cNvCxnSpPr/>
            <p:nvPr/>
          </p:nvCxnSpPr>
          <p:spPr>
            <a:xfrm rot="5400000">
              <a:off x="6174581" y="697706"/>
              <a:ext cx="229394" cy="794"/>
            </a:xfrm>
            <a:prstGeom prst="straightConnector1">
              <a:avLst/>
            </a:prstGeom>
            <a:ln>
              <a:solidFill>
                <a:schemeClr val="bg1">
                  <a:lumMod val="9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 rot="5400000">
              <a:off x="6327775" y="697706"/>
              <a:ext cx="229394" cy="794"/>
            </a:xfrm>
            <a:prstGeom prst="straightConnector1">
              <a:avLst/>
            </a:prstGeom>
            <a:ln>
              <a:solidFill>
                <a:schemeClr val="bg1">
                  <a:lumMod val="9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/>
            <p:nvPr/>
          </p:nvCxnSpPr>
          <p:spPr>
            <a:xfrm rot="5400000">
              <a:off x="6480175" y="697706"/>
              <a:ext cx="229394" cy="794"/>
            </a:xfrm>
            <a:prstGeom prst="straightConnector1">
              <a:avLst/>
            </a:prstGeom>
            <a:ln>
              <a:solidFill>
                <a:schemeClr val="bg1">
                  <a:lumMod val="9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 rot="5400000">
              <a:off x="6632575" y="697706"/>
              <a:ext cx="229394" cy="794"/>
            </a:xfrm>
            <a:prstGeom prst="straightConnector1">
              <a:avLst/>
            </a:prstGeom>
            <a:ln>
              <a:solidFill>
                <a:schemeClr val="bg1">
                  <a:lumMod val="9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/>
            <p:cNvCxnSpPr/>
            <p:nvPr/>
          </p:nvCxnSpPr>
          <p:spPr>
            <a:xfrm rot="5400000">
              <a:off x="6784181" y="697706"/>
              <a:ext cx="229394" cy="794"/>
            </a:xfrm>
            <a:prstGeom prst="straightConnector1">
              <a:avLst/>
            </a:prstGeom>
            <a:ln>
              <a:solidFill>
                <a:schemeClr val="bg1">
                  <a:lumMod val="9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9" name="TextBox 118"/>
          <p:cNvSpPr txBox="1"/>
          <p:nvPr/>
        </p:nvSpPr>
        <p:spPr>
          <a:xfrm>
            <a:off x="6296025" y="330994"/>
            <a:ext cx="5373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95000"/>
                  </a:schemeClr>
                </a:solidFill>
              </a:rPr>
              <a:t>q</a:t>
            </a:r>
            <a:r>
              <a:rPr lang="en-US" sz="1200" baseline="-25000" dirty="0" smtClean="0">
                <a:solidFill>
                  <a:schemeClr val="bg1">
                    <a:lumMod val="95000"/>
                  </a:schemeClr>
                </a:solidFill>
              </a:rPr>
              <a:t>design</a:t>
            </a:r>
            <a:endParaRPr lang="en-US" sz="1200" baseline="-25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20" name="Trapezoid 119"/>
          <p:cNvSpPr/>
          <p:nvPr/>
        </p:nvSpPr>
        <p:spPr>
          <a:xfrm>
            <a:off x="5874545" y="812007"/>
            <a:ext cx="1416844" cy="862012"/>
          </a:xfrm>
          <a:prstGeom prst="trapezoid">
            <a:avLst>
              <a:gd name="adj" fmla="val 40193"/>
            </a:avLst>
          </a:prstGeom>
          <a:noFill/>
          <a:ln w="3175">
            <a:solidFill>
              <a:schemeClr val="bg1">
                <a:lumMod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3" name="Straight Arrow Connector 122"/>
          <p:cNvCxnSpPr/>
          <p:nvPr/>
        </p:nvCxnSpPr>
        <p:spPr>
          <a:xfrm rot="5400000">
            <a:off x="4935007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 rot="5400000">
            <a:off x="5054070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rot="5400000">
            <a:off x="5185038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rot="5400000">
            <a:off x="5308864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rot="5400000">
            <a:off x="5439832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rot="5400000">
            <a:off x="5558895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rot="5400000">
            <a:off x="5689863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rot="5400000">
            <a:off x="7816254" y="1599013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 rot="5400000">
            <a:off x="7947222" y="1599013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rot="5400000">
            <a:off x="8066285" y="1599013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68"/>
          <p:cNvGrpSpPr/>
          <p:nvPr/>
        </p:nvGrpSpPr>
        <p:grpSpPr>
          <a:xfrm>
            <a:off x="5879105" y="1528763"/>
            <a:ext cx="757439" cy="148432"/>
            <a:chOff x="5240338" y="1524006"/>
            <a:chExt cx="888999" cy="153190"/>
          </a:xfrm>
        </p:grpSpPr>
        <p:cxnSp>
          <p:nvCxnSpPr>
            <p:cNvPr id="141" name="Straight Arrow Connector 140"/>
            <p:cNvCxnSpPr/>
            <p:nvPr/>
          </p:nvCxnSpPr>
          <p:spPr>
            <a:xfrm rot="5400000">
              <a:off x="5165331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/>
            <p:nvPr/>
          </p:nvCxnSpPr>
          <p:spPr>
            <a:xfrm rot="5400000">
              <a:off x="5296299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/>
            <p:nvPr/>
          </p:nvCxnSpPr>
          <p:spPr>
            <a:xfrm rot="5400000">
              <a:off x="5415362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/>
            <p:cNvCxnSpPr/>
            <p:nvPr/>
          </p:nvCxnSpPr>
          <p:spPr>
            <a:xfrm rot="5400000">
              <a:off x="5546330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/>
            <p:cNvCxnSpPr/>
            <p:nvPr/>
          </p:nvCxnSpPr>
          <p:spPr>
            <a:xfrm rot="5400000">
              <a:off x="5670156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Arrow Connector 145"/>
            <p:cNvCxnSpPr/>
            <p:nvPr/>
          </p:nvCxnSpPr>
          <p:spPr>
            <a:xfrm rot="5400000">
              <a:off x="5801124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/>
            <p:cNvCxnSpPr/>
            <p:nvPr/>
          </p:nvCxnSpPr>
          <p:spPr>
            <a:xfrm rot="5400000">
              <a:off x="5920187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/>
            <p:cNvCxnSpPr/>
            <p:nvPr/>
          </p:nvCxnSpPr>
          <p:spPr>
            <a:xfrm rot="5400000">
              <a:off x="6051155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6" name="Group 165"/>
          <p:cNvGrpSpPr/>
          <p:nvPr/>
        </p:nvGrpSpPr>
        <p:grpSpPr>
          <a:xfrm>
            <a:off x="6741117" y="1528763"/>
            <a:ext cx="542365" cy="153210"/>
            <a:chOff x="6741117" y="1528763"/>
            <a:chExt cx="542365" cy="153210"/>
          </a:xfrm>
        </p:grpSpPr>
        <p:cxnSp>
          <p:nvCxnSpPr>
            <p:cNvPr id="150" name="Straight Arrow Connector 149"/>
            <p:cNvCxnSpPr/>
            <p:nvPr/>
          </p:nvCxnSpPr>
          <p:spPr>
            <a:xfrm rot="5400000">
              <a:off x="6668254" y="1601626"/>
              <a:ext cx="148432" cy="270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/>
            <p:cNvCxnSpPr/>
            <p:nvPr/>
          </p:nvCxnSpPr>
          <p:spPr>
            <a:xfrm rot="5400000">
              <a:off x="6779840" y="1601626"/>
              <a:ext cx="148432" cy="270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/>
            <p:cNvCxnSpPr/>
            <p:nvPr/>
          </p:nvCxnSpPr>
          <p:spPr>
            <a:xfrm rot="5400000">
              <a:off x="6881284" y="1601626"/>
              <a:ext cx="148432" cy="270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Arrow Connector 152"/>
            <p:cNvCxnSpPr/>
            <p:nvPr/>
          </p:nvCxnSpPr>
          <p:spPr>
            <a:xfrm rot="5400000">
              <a:off x="6992870" y="1601626"/>
              <a:ext cx="148432" cy="270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Arrow Connector 153"/>
            <p:cNvCxnSpPr/>
            <p:nvPr/>
          </p:nvCxnSpPr>
          <p:spPr>
            <a:xfrm rot="5400000">
              <a:off x="7098372" y="1601626"/>
              <a:ext cx="148432" cy="270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/>
            <p:cNvCxnSpPr/>
            <p:nvPr/>
          </p:nvCxnSpPr>
          <p:spPr>
            <a:xfrm rot="5400000">
              <a:off x="7207914" y="1606404"/>
              <a:ext cx="148432" cy="270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9" name="TextBox 138"/>
          <p:cNvSpPr txBox="1"/>
          <p:nvPr/>
        </p:nvSpPr>
        <p:spPr>
          <a:xfrm>
            <a:off x="5372794" y="1350967"/>
            <a:ext cx="3064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</a:t>
            </a:r>
            <a:r>
              <a:rPr lang="en-US" sz="1100" baseline="-25000" dirty="0" smtClean="0"/>
              <a:t>o</a:t>
            </a:r>
            <a:endParaRPr lang="en-US" sz="1100" baseline="-25000" dirty="0"/>
          </a:p>
        </p:txBody>
      </p:sp>
      <p:sp>
        <p:nvSpPr>
          <p:cNvPr id="160" name="TextBox 159"/>
          <p:cNvSpPr txBox="1"/>
          <p:nvPr/>
        </p:nvSpPr>
        <p:spPr>
          <a:xfrm>
            <a:off x="7319276" y="512473"/>
            <a:ext cx="3914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G.S.</a:t>
            </a:r>
            <a:endParaRPr lang="en-US" sz="1000" dirty="0"/>
          </a:p>
        </p:txBody>
      </p:sp>
      <p:sp>
        <p:nvSpPr>
          <p:cNvPr id="161" name="Isosceles Triangle 160"/>
          <p:cNvSpPr/>
          <p:nvPr/>
        </p:nvSpPr>
        <p:spPr>
          <a:xfrm rot="10800000">
            <a:off x="7450181" y="694142"/>
            <a:ext cx="80094" cy="80094"/>
          </a:xfrm>
          <a:prstGeom prst="triangl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6" name="Straight Arrow Connector 135"/>
          <p:cNvCxnSpPr/>
          <p:nvPr/>
        </p:nvCxnSpPr>
        <p:spPr>
          <a:xfrm rot="16200000" flipH="1" flipV="1">
            <a:off x="5076968" y="4611997"/>
            <a:ext cx="2542730" cy="1421"/>
          </a:xfrm>
          <a:prstGeom prst="straightConnector1">
            <a:avLst/>
          </a:prstGeom>
          <a:ln w="19050">
            <a:solidFill>
              <a:schemeClr val="bg1">
                <a:lumMod val="9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6134100" y="5829300"/>
            <a:ext cx="75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P</a:t>
            </a:r>
            <a:r>
              <a:rPr lang="en-US" sz="1400" b="1" baseline="-25000" dirty="0" smtClean="0">
                <a:solidFill>
                  <a:srgbClr val="FF0000"/>
                </a:solidFill>
              </a:rPr>
              <a:t>o</a:t>
            </a:r>
            <a:r>
              <a:rPr lang="en-US" sz="1400" b="1" dirty="0" smtClean="0">
                <a:solidFill>
                  <a:srgbClr val="FF0000"/>
                </a:solidFill>
              </a:rPr>
              <a:t>  + </a:t>
            </a:r>
            <a:r>
              <a:rPr lang="en-US" sz="1400" b="1" dirty="0" smtClean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sz="1400" b="1" dirty="0" smtClean="0">
                <a:solidFill>
                  <a:srgbClr val="FF0000"/>
                </a:solidFill>
              </a:rPr>
              <a:t>P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140" name="Straight Arrow Connector 139"/>
          <p:cNvCxnSpPr/>
          <p:nvPr/>
        </p:nvCxnSpPr>
        <p:spPr>
          <a:xfrm>
            <a:off x="5562600" y="3746500"/>
            <a:ext cx="800100" cy="1588"/>
          </a:xfrm>
          <a:prstGeom prst="straightConnector1">
            <a:avLst/>
          </a:prstGeom>
          <a:ln w="3175">
            <a:solidFill>
              <a:schemeClr val="bg1">
                <a:lumMod val="8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/>
        </p:nvSpPr>
        <p:spPr>
          <a:xfrm>
            <a:off x="5801419" y="3431385"/>
            <a:ext cx="4491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1400" baseline="-250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n-US" sz="1400" baseline="-25000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4" name="Oval 133"/>
          <p:cNvSpPr/>
          <p:nvPr/>
        </p:nvSpPr>
        <p:spPr>
          <a:xfrm>
            <a:off x="6306345" y="4492627"/>
            <a:ext cx="82549" cy="82549"/>
          </a:xfrm>
          <a:prstGeom prst="ellipse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8" name="Straight Connector 137"/>
          <p:cNvCxnSpPr/>
          <p:nvPr/>
        </p:nvCxnSpPr>
        <p:spPr>
          <a:xfrm rot="10800000">
            <a:off x="5562601" y="4295776"/>
            <a:ext cx="794227" cy="23876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Oval 161"/>
          <p:cNvSpPr/>
          <p:nvPr/>
        </p:nvSpPr>
        <p:spPr>
          <a:xfrm>
            <a:off x="5520533" y="4249740"/>
            <a:ext cx="82549" cy="82549"/>
          </a:xfrm>
          <a:prstGeom prst="ellipse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7" name="Freeform 166"/>
          <p:cNvSpPr/>
          <p:nvPr/>
        </p:nvSpPr>
        <p:spPr>
          <a:xfrm>
            <a:off x="1333500" y="304798"/>
            <a:ext cx="5029198" cy="3975101"/>
          </a:xfrm>
          <a:custGeom>
            <a:avLst/>
            <a:gdLst>
              <a:gd name="connsiteX0" fmla="*/ 685800 w 685800"/>
              <a:gd name="connsiteY0" fmla="*/ 0 h 3594100"/>
              <a:gd name="connsiteX1" fmla="*/ 0 w 685800"/>
              <a:gd name="connsiteY1" fmla="*/ 3594100 h 3594100"/>
              <a:gd name="connsiteX2" fmla="*/ 0 w 685800"/>
              <a:gd name="connsiteY2" fmla="*/ 3594100 h 3594100"/>
              <a:gd name="connsiteX0" fmla="*/ 4241800 w 4241800"/>
              <a:gd name="connsiteY0" fmla="*/ 0 h 3594100"/>
              <a:gd name="connsiteX1" fmla="*/ 3556000 w 4241800"/>
              <a:gd name="connsiteY1" fmla="*/ 3594100 h 3594100"/>
              <a:gd name="connsiteX2" fmla="*/ 3556000 w 4241800"/>
              <a:gd name="connsiteY2" fmla="*/ 3594100 h 3594100"/>
              <a:gd name="connsiteX0" fmla="*/ 4241800 w 4241800"/>
              <a:gd name="connsiteY0" fmla="*/ 859367 h 4453467"/>
              <a:gd name="connsiteX1" fmla="*/ 3556000 w 4241800"/>
              <a:gd name="connsiteY1" fmla="*/ 4453467 h 4453467"/>
              <a:gd name="connsiteX2" fmla="*/ 3556000 w 4241800"/>
              <a:gd name="connsiteY2" fmla="*/ 4453467 h 4453467"/>
              <a:gd name="connsiteX0" fmla="*/ 4419600 w 4419600"/>
              <a:gd name="connsiteY0" fmla="*/ 859367 h 4694767"/>
              <a:gd name="connsiteX1" fmla="*/ 3556000 w 4419600"/>
              <a:gd name="connsiteY1" fmla="*/ 4694767 h 4694767"/>
              <a:gd name="connsiteX2" fmla="*/ 3556000 w 4419600"/>
              <a:gd name="connsiteY2" fmla="*/ 4694767 h 4694767"/>
              <a:gd name="connsiteX0" fmla="*/ 5969000 w 5969000"/>
              <a:gd name="connsiteY0" fmla="*/ 859367 h 2370667"/>
              <a:gd name="connsiteX1" fmla="*/ 3556000 w 5969000"/>
              <a:gd name="connsiteY1" fmla="*/ 2370667 h 2370667"/>
              <a:gd name="connsiteX2" fmla="*/ 3556000 w 5969000"/>
              <a:gd name="connsiteY2" fmla="*/ 2370667 h 2370667"/>
              <a:gd name="connsiteX0" fmla="*/ 5969000 w 5969000"/>
              <a:gd name="connsiteY0" fmla="*/ 287867 h 1799167"/>
              <a:gd name="connsiteX1" fmla="*/ 3556000 w 5969000"/>
              <a:gd name="connsiteY1" fmla="*/ 1799167 h 1799167"/>
              <a:gd name="connsiteX2" fmla="*/ 3556000 w 5969000"/>
              <a:gd name="connsiteY2" fmla="*/ 1799167 h 1799167"/>
              <a:gd name="connsiteX0" fmla="*/ 2413000 w 2413000"/>
              <a:gd name="connsiteY0" fmla="*/ 2626782 h 4138082"/>
              <a:gd name="connsiteX1" fmla="*/ 711200 w 2413000"/>
              <a:gd name="connsiteY1" fmla="*/ 251883 h 4138082"/>
              <a:gd name="connsiteX2" fmla="*/ 0 w 2413000"/>
              <a:gd name="connsiteY2" fmla="*/ 4138082 h 4138082"/>
              <a:gd name="connsiteX3" fmla="*/ 0 w 2413000"/>
              <a:gd name="connsiteY3" fmla="*/ 4138082 h 4138082"/>
              <a:gd name="connsiteX0" fmla="*/ 4686300 w 4686300"/>
              <a:gd name="connsiteY0" fmla="*/ 2575982 h 4087282"/>
              <a:gd name="connsiteX1" fmla="*/ 0 w 4686300"/>
              <a:gd name="connsiteY1" fmla="*/ 251883 h 4087282"/>
              <a:gd name="connsiteX2" fmla="*/ 2273300 w 4686300"/>
              <a:gd name="connsiteY2" fmla="*/ 4087282 h 4087282"/>
              <a:gd name="connsiteX3" fmla="*/ 2273300 w 4686300"/>
              <a:gd name="connsiteY3" fmla="*/ 4087282 h 4087282"/>
              <a:gd name="connsiteX0" fmla="*/ 3035300 w 3035300"/>
              <a:gd name="connsiteY0" fmla="*/ 226482 h 4087282"/>
              <a:gd name="connsiteX1" fmla="*/ 0 w 3035300"/>
              <a:gd name="connsiteY1" fmla="*/ 251883 h 4087282"/>
              <a:gd name="connsiteX2" fmla="*/ 2273300 w 3035300"/>
              <a:gd name="connsiteY2" fmla="*/ 4087282 h 4087282"/>
              <a:gd name="connsiteX3" fmla="*/ 2273300 w 3035300"/>
              <a:gd name="connsiteY3" fmla="*/ 4087282 h 4087282"/>
              <a:gd name="connsiteX0" fmla="*/ 3035300 w 3035300"/>
              <a:gd name="connsiteY0" fmla="*/ 226482 h 4087282"/>
              <a:gd name="connsiteX1" fmla="*/ 0 w 3035300"/>
              <a:gd name="connsiteY1" fmla="*/ 251883 h 4087282"/>
              <a:gd name="connsiteX2" fmla="*/ 2273300 w 3035300"/>
              <a:gd name="connsiteY2" fmla="*/ 4087282 h 4087282"/>
              <a:gd name="connsiteX3" fmla="*/ 2273300 w 3035300"/>
              <a:gd name="connsiteY3" fmla="*/ 4087282 h 4087282"/>
              <a:gd name="connsiteX0" fmla="*/ 3035300 w 3035300"/>
              <a:gd name="connsiteY0" fmla="*/ 319616 h 4180416"/>
              <a:gd name="connsiteX1" fmla="*/ 0 w 3035300"/>
              <a:gd name="connsiteY1" fmla="*/ 345017 h 4180416"/>
              <a:gd name="connsiteX2" fmla="*/ 2273300 w 3035300"/>
              <a:gd name="connsiteY2" fmla="*/ 4180416 h 4180416"/>
              <a:gd name="connsiteX3" fmla="*/ 2273300 w 3035300"/>
              <a:gd name="connsiteY3" fmla="*/ 4180416 h 4180416"/>
              <a:gd name="connsiteX0" fmla="*/ 3200400 w 3200400"/>
              <a:gd name="connsiteY0" fmla="*/ 319616 h 4180416"/>
              <a:gd name="connsiteX1" fmla="*/ 0 w 3200400"/>
              <a:gd name="connsiteY1" fmla="*/ 1475317 h 4180416"/>
              <a:gd name="connsiteX2" fmla="*/ 2438400 w 3200400"/>
              <a:gd name="connsiteY2" fmla="*/ 4180416 h 4180416"/>
              <a:gd name="connsiteX3" fmla="*/ 2438400 w 3200400"/>
              <a:gd name="connsiteY3" fmla="*/ 4180416 h 4180416"/>
              <a:gd name="connsiteX0" fmla="*/ 3756257 w 3756257"/>
              <a:gd name="connsiteY0" fmla="*/ 319616 h 4180416"/>
              <a:gd name="connsiteX1" fmla="*/ 555857 w 3756257"/>
              <a:gd name="connsiteY1" fmla="*/ 1475317 h 4180416"/>
              <a:gd name="connsiteX2" fmla="*/ 2994257 w 3756257"/>
              <a:gd name="connsiteY2" fmla="*/ 4180416 h 4180416"/>
              <a:gd name="connsiteX3" fmla="*/ 2994257 w 3756257"/>
              <a:gd name="connsiteY3" fmla="*/ 4180416 h 4180416"/>
              <a:gd name="connsiteX0" fmla="*/ 3200400 w 3200400"/>
              <a:gd name="connsiteY0" fmla="*/ 319616 h 4180416"/>
              <a:gd name="connsiteX1" fmla="*/ 0 w 3200400"/>
              <a:gd name="connsiteY1" fmla="*/ 1475317 h 4180416"/>
              <a:gd name="connsiteX2" fmla="*/ 2438400 w 3200400"/>
              <a:gd name="connsiteY2" fmla="*/ 4180416 h 4180416"/>
              <a:gd name="connsiteX3" fmla="*/ 2438400 w 3200400"/>
              <a:gd name="connsiteY3" fmla="*/ 4180416 h 4180416"/>
              <a:gd name="connsiteX0" fmla="*/ 3306233 w 3306233"/>
              <a:gd name="connsiteY0" fmla="*/ 319616 h 4180416"/>
              <a:gd name="connsiteX1" fmla="*/ 105833 w 3306233"/>
              <a:gd name="connsiteY1" fmla="*/ 1475317 h 4180416"/>
              <a:gd name="connsiteX2" fmla="*/ 2544233 w 3306233"/>
              <a:gd name="connsiteY2" fmla="*/ 4180416 h 4180416"/>
              <a:gd name="connsiteX3" fmla="*/ 2544233 w 3306233"/>
              <a:gd name="connsiteY3" fmla="*/ 4180416 h 4180416"/>
              <a:gd name="connsiteX0" fmla="*/ 3306233 w 3306233"/>
              <a:gd name="connsiteY0" fmla="*/ 319616 h 4421716"/>
              <a:gd name="connsiteX1" fmla="*/ 105833 w 3306233"/>
              <a:gd name="connsiteY1" fmla="*/ 1475317 h 4421716"/>
              <a:gd name="connsiteX2" fmla="*/ 2544233 w 3306233"/>
              <a:gd name="connsiteY2" fmla="*/ 4180416 h 4421716"/>
              <a:gd name="connsiteX3" fmla="*/ 372533 w 3306233"/>
              <a:gd name="connsiteY3" fmla="*/ 4421716 h 4421716"/>
              <a:gd name="connsiteX0" fmla="*/ 3306233 w 3306233"/>
              <a:gd name="connsiteY0" fmla="*/ 319616 h 4421716"/>
              <a:gd name="connsiteX1" fmla="*/ 105833 w 3306233"/>
              <a:gd name="connsiteY1" fmla="*/ 1475317 h 4421716"/>
              <a:gd name="connsiteX2" fmla="*/ 1477433 w 3306233"/>
              <a:gd name="connsiteY2" fmla="*/ 4066116 h 4421716"/>
              <a:gd name="connsiteX3" fmla="*/ 372533 w 3306233"/>
              <a:gd name="connsiteY3" fmla="*/ 4421716 h 4421716"/>
              <a:gd name="connsiteX0" fmla="*/ 3689350 w 3689350"/>
              <a:gd name="connsiteY0" fmla="*/ 319616 h 4421716"/>
              <a:gd name="connsiteX1" fmla="*/ 488950 w 3689350"/>
              <a:gd name="connsiteY1" fmla="*/ 1475317 h 4421716"/>
              <a:gd name="connsiteX2" fmla="*/ 755650 w 3689350"/>
              <a:gd name="connsiteY2" fmla="*/ 4421716 h 4421716"/>
              <a:gd name="connsiteX0" fmla="*/ 3689350 w 3689350"/>
              <a:gd name="connsiteY0" fmla="*/ 319616 h 4193116"/>
              <a:gd name="connsiteX1" fmla="*/ 488950 w 3689350"/>
              <a:gd name="connsiteY1" fmla="*/ 1475317 h 4193116"/>
              <a:gd name="connsiteX2" fmla="*/ 2800350 w 3689350"/>
              <a:gd name="connsiteY2" fmla="*/ 4193116 h 4193116"/>
              <a:gd name="connsiteX0" fmla="*/ 3689350 w 3689350"/>
              <a:gd name="connsiteY0" fmla="*/ 319616 h 4193116"/>
              <a:gd name="connsiteX1" fmla="*/ 488950 w 3689350"/>
              <a:gd name="connsiteY1" fmla="*/ 1475317 h 4193116"/>
              <a:gd name="connsiteX2" fmla="*/ 2800350 w 3689350"/>
              <a:gd name="connsiteY2" fmla="*/ 4193116 h 4193116"/>
              <a:gd name="connsiteX0" fmla="*/ 3689350 w 3689350"/>
              <a:gd name="connsiteY0" fmla="*/ 319616 h 4091516"/>
              <a:gd name="connsiteX1" fmla="*/ 488950 w 3689350"/>
              <a:gd name="connsiteY1" fmla="*/ 1475317 h 4091516"/>
              <a:gd name="connsiteX2" fmla="*/ 2800350 w 3689350"/>
              <a:gd name="connsiteY2" fmla="*/ 4091516 h 4091516"/>
              <a:gd name="connsiteX0" fmla="*/ 889000 w 889000"/>
              <a:gd name="connsiteY0" fmla="*/ 0 h 3771900"/>
              <a:gd name="connsiteX1" fmla="*/ 0 w 889000"/>
              <a:gd name="connsiteY1" fmla="*/ 3771900 h 3771900"/>
              <a:gd name="connsiteX0" fmla="*/ 5571067 w 5571067"/>
              <a:gd name="connsiteY0" fmla="*/ 0 h 3771900"/>
              <a:gd name="connsiteX1" fmla="*/ 4682067 w 5571067"/>
              <a:gd name="connsiteY1" fmla="*/ 3771900 h 3771900"/>
              <a:gd name="connsiteX0" fmla="*/ 5571067 w 5571067"/>
              <a:gd name="connsiteY0" fmla="*/ 0 h 3771900"/>
              <a:gd name="connsiteX1" fmla="*/ 3526369 w 5571067"/>
              <a:gd name="connsiteY1" fmla="*/ 152401 h 3771900"/>
              <a:gd name="connsiteX2" fmla="*/ 4682067 w 5571067"/>
              <a:gd name="connsiteY2" fmla="*/ 3771900 h 3771900"/>
              <a:gd name="connsiteX0" fmla="*/ 889000 w 889000"/>
              <a:gd name="connsiteY0" fmla="*/ 0 h 3771900"/>
              <a:gd name="connsiteX1" fmla="*/ 0 w 889000"/>
              <a:gd name="connsiteY1" fmla="*/ 3771900 h 3771900"/>
              <a:gd name="connsiteX0" fmla="*/ 6684433 w 6684433"/>
              <a:gd name="connsiteY0" fmla="*/ 152400 h 3924300"/>
              <a:gd name="connsiteX1" fmla="*/ 5795433 w 6684433"/>
              <a:gd name="connsiteY1" fmla="*/ 3924300 h 3924300"/>
              <a:gd name="connsiteX0" fmla="*/ 6684433 w 6684433"/>
              <a:gd name="connsiteY0" fmla="*/ 152400 h 3924300"/>
              <a:gd name="connsiteX1" fmla="*/ 5795433 w 6684433"/>
              <a:gd name="connsiteY1" fmla="*/ 3924300 h 3924300"/>
              <a:gd name="connsiteX0" fmla="*/ 6684433 w 6684433"/>
              <a:gd name="connsiteY0" fmla="*/ 152400 h 3949700"/>
              <a:gd name="connsiteX1" fmla="*/ 5757333 w 6684433"/>
              <a:gd name="connsiteY1" fmla="*/ 3949700 h 3949700"/>
              <a:gd name="connsiteX0" fmla="*/ 6684433 w 6684433"/>
              <a:gd name="connsiteY0" fmla="*/ 152400 h 3924300"/>
              <a:gd name="connsiteX1" fmla="*/ 5526304 w 6684433"/>
              <a:gd name="connsiteY1" fmla="*/ 3924300 h 392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684433" h="3924300">
                <a:moveTo>
                  <a:pt x="6684433" y="152400"/>
                </a:moveTo>
                <a:cubicBezTo>
                  <a:pt x="0" y="0"/>
                  <a:pt x="4336737" y="3835400"/>
                  <a:pt x="5526304" y="3924300"/>
                </a:cubicBezTo>
              </a:path>
            </a:pathLst>
          </a:custGeom>
          <a:ln>
            <a:solidFill>
              <a:schemeClr val="accent6">
                <a:lumMod val="60000"/>
                <a:lumOff val="4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8" name="Straight Arrow Connector 167"/>
          <p:cNvCxnSpPr/>
          <p:nvPr/>
        </p:nvCxnSpPr>
        <p:spPr>
          <a:xfrm rot="10800000">
            <a:off x="5884865" y="4388644"/>
            <a:ext cx="188117" cy="571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/>
          <p:cNvSpPr txBox="1"/>
          <p:nvPr/>
        </p:nvSpPr>
        <p:spPr>
          <a:xfrm>
            <a:off x="292100" y="304800"/>
            <a:ext cx="412773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When the building was removed, the soil has become </a:t>
            </a:r>
          </a:p>
          <a:p>
            <a:r>
              <a:rPr lang="en-US" sz="1400" dirty="0" smtClean="0"/>
              <a:t>an overconsolidated clay.</a:t>
            </a:r>
          </a:p>
          <a:p>
            <a:endParaRPr lang="en-US" sz="1400" dirty="0" smtClean="0"/>
          </a:p>
          <a:p>
            <a:r>
              <a:rPr lang="en-US" sz="1400" dirty="0" smtClean="0"/>
              <a:t>The rebound has taken place  through </a:t>
            </a:r>
          </a:p>
          <a:p>
            <a:r>
              <a:rPr lang="en-US" sz="1400" dirty="0" smtClean="0"/>
              <a:t>swelling from pint </a:t>
            </a:r>
            <a:r>
              <a:rPr lang="en-US" sz="1400" b="1" u="sng" dirty="0" smtClean="0"/>
              <a:t>1</a:t>
            </a:r>
            <a:r>
              <a:rPr lang="en-US" sz="1400" dirty="0" smtClean="0"/>
              <a:t> to point </a:t>
            </a:r>
            <a:r>
              <a:rPr lang="en-US" sz="1400" b="1" u="sng" dirty="0" smtClean="0"/>
              <a:t>2</a:t>
            </a:r>
            <a:endParaRPr lang="en-US" sz="1400" b="1" u="sng" dirty="0"/>
          </a:p>
        </p:txBody>
      </p:sp>
      <p:sp>
        <p:nvSpPr>
          <p:cNvPr id="170" name="TextBox 169"/>
          <p:cNvSpPr txBox="1"/>
          <p:nvPr/>
        </p:nvSpPr>
        <p:spPr>
          <a:xfrm>
            <a:off x="5297372" y="3978423"/>
            <a:ext cx="261610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Symbol" pitchFamily="18" charset="2"/>
              </a:rPr>
              <a:t>2</a:t>
            </a:r>
            <a:endParaRPr lang="en-US" sz="1200" baseline="-25000" dirty="0"/>
          </a:p>
        </p:txBody>
      </p:sp>
      <p:sp>
        <p:nvSpPr>
          <p:cNvPr id="171" name="TextBox 170"/>
          <p:cNvSpPr txBox="1"/>
          <p:nvPr/>
        </p:nvSpPr>
        <p:spPr>
          <a:xfrm>
            <a:off x="6351472" y="4321323"/>
            <a:ext cx="261610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Symbol" pitchFamily="18" charset="2"/>
              </a:rPr>
              <a:t>1</a:t>
            </a:r>
            <a:endParaRPr lang="en-US" sz="1200" baseline="-25000" dirty="0"/>
          </a:p>
        </p:txBody>
      </p:sp>
      <p:sp>
        <p:nvSpPr>
          <p:cNvPr id="121" name="TextBox 120"/>
          <p:cNvSpPr txBox="1"/>
          <p:nvPr/>
        </p:nvSpPr>
        <p:spPr>
          <a:xfrm>
            <a:off x="5962650" y="-19050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Demolished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4667817" y="720799"/>
            <a:ext cx="3895503" cy="665088"/>
          </a:xfrm>
          <a:custGeom>
            <a:avLst/>
            <a:gdLst>
              <a:gd name="connsiteX0" fmla="*/ 0 w 2860766"/>
              <a:gd name="connsiteY0" fmla="*/ 10346 h 62597"/>
              <a:gd name="connsiteX1" fmla="*/ 339634 w 2860766"/>
              <a:gd name="connsiteY1" fmla="*/ 23408 h 62597"/>
              <a:gd name="connsiteX2" fmla="*/ 627017 w 2860766"/>
              <a:gd name="connsiteY2" fmla="*/ 36471 h 62597"/>
              <a:gd name="connsiteX3" fmla="*/ 1018903 w 2860766"/>
              <a:gd name="connsiteY3" fmla="*/ 23408 h 62597"/>
              <a:gd name="connsiteX4" fmla="*/ 1214846 w 2860766"/>
              <a:gd name="connsiteY4" fmla="*/ 36471 h 62597"/>
              <a:gd name="connsiteX5" fmla="*/ 1489166 w 2860766"/>
              <a:gd name="connsiteY5" fmla="*/ 62597 h 62597"/>
              <a:gd name="connsiteX6" fmla="*/ 2560320 w 2860766"/>
              <a:gd name="connsiteY6" fmla="*/ 49534 h 62597"/>
              <a:gd name="connsiteX7" fmla="*/ 2860766 w 2860766"/>
              <a:gd name="connsiteY7" fmla="*/ 23408 h 62597"/>
              <a:gd name="connsiteX0" fmla="*/ 0 w 2708921"/>
              <a:gd name="connsiteY0" fmla="*/ 10346 h 626477"/>
              <a:gd name="connsiteX1" fmla="*/ 339634 w 2708921"/>
              <a:gd name="connsiteY1" fmla="*/ 23408 h 626477"/>
              <a:gd name="connsiteX2" fmla="*/ 627017 w 2708921"/>
              <a:gd name="connsiteY2" fmla="*/ 36471 h 626477"/>
              <a:gd name="connsiteX3" fmla="*/ 1018903 w 2708921"/>
              <a:gd name="connsiteY3" fmla="*/ 23408 h 626477"/>
              <a:gd name="connsiteX4" fmla="*/ 1214846 w 2708921"/>
              <a:gd name="connsiteY4" fmla="*/ 36471 h 626477"/>
              <a:gd name="connsiteX5" fmla="*/ 1489166 w 2708921"/>
              <a:gd name="connsiteY5" fmla="*/ 62597 h 626477"/>
              <a:gd name="connsiteX6" fmla="*/ 2560320 w 2708921"/>
              <a:gd name="connsiteY6" fmla="*/ 49534 h 626477"/>
              <a:gd name="connsiteX7" fmla="*/ 2055223 w 2708921"/>
              <a:gd name="connsiteY7" fmla="*/ 626477 h 626477"/>
              <a:gd name="connsiteX0" fmla="*/ 0 w 2708921"/>
              <a:gd name="connsiteY0" fmla="*/ 10346 h 626477"/>
              <a:gd name="connsiteX1" fmla="*/ 339634 w 2708921"/>
              <a:gd name="connsiteY1" fmla="*/ 23408 h 626477"/>
              <a:gd name="connsiteX2" fmla="*/ 627017 w 2708921"/>
              <a:gd name="connsiteY2" fmla="*/ 36471 h 626477"/>
              <a:gd name="connsiteX3" fmla="*/ 1018903 w 2708921"/>
              <a:gd name="connsiteY3" fmla="*/ 23408 h 626477"/>
              <a:gd name="connsiteX4" fmla="*/ 1214846 w 2708921"/>
              <a:gd name="connsiteY4" fmla="*/ 36471 h 626477"/>
              <a:gd name="connsiteX5" fmla="*/ 1489166 w 2708921"/>
              <a:gd name="connsiteY5" fmla="*/ 62597 h 626477"/>
              <a:gd name="connsiteX6" fmla="*/ 2560320 w 2708921"/>
              <a:gd name="connsiteY6" fmla="*/ 49534 h 626477"/>
              <a:gd name="connsiteX7" fmla="*/ 2055223 w 2708921"/>
              <a:gd name="connsiteY7" fmla="*/ 626477 h 626477"/>
              <a:gd name="connsiteX8" fmla="*/ 0 w 2708921"/>
              <a:gd name="connsiteY8" fmla="*/ 10346 h 626477"/>
              <a:gd name="connsiteX0" fmla="*/ 0 w 2893424"/>
              <a:gd name="connsiteY0" fmla="*/ 10346 h 397877"/>
              <a:gd name="connsiteX1" fmla="*/ 339634 w 2893424"/>
              <a:gd name="connsiteY1" fmla="*/ 23408 h 397877"/>
              <a:gd name="connsiteX2" fmla="*/ 627017 w 2893424"/>
              <a:gd name="connsiteY2" fmla="*/ 36471 h 397877"/>
              <a:gd name="connsiteX3" fmla="*/ 1018903 w 2893424"/>
              <a:gd name="connsiteY3" fmla="*/ 23408 h 397877"/>
              <a:gd name="connsiteX4" fmla="*/ 1214846 w 2893424"/>
              <a:gd name="connsiteY4" fmla="*/ 36471 h 397877"/>
              <a:gd name="connsiteX5" fmla="*/ 1489166 w 2893424"/>
              <a:gd name="connsiteY5" fmla="*/ 62597 h 397877"/>
              <a:gd name="connsiteX6" fmla="*/ 2560320 w 2893424"/>
              <a:gd name="connsiteY6" fmla="*/ 49534 h 397877"/>
              <a:gd name="connsiteX7" fmla="*/ 2893424 w 2893424"/>
              <a:gd name="connsiteY7" fmla="*/ 397877 h 397877"/>
              <a:gd name="connsiteX8" fmla="*/ 0 w 2893424"/>
              <a:gd name="connsiteY8" fmla="*/ 10346 h 397877"/>
              <a:gd name="connsiteX0" fmla="*/ 0 w 2895601"/>
              <a:gd name="connsiteY0" fmla="*/ 474077 h 474077"/>
              <a:gd name="connsiteX1" fmla="*/ 341811 w 2895601"/>
              <a:gd name="connsiteY1" fmla="*/ 23408 h 474077"/>
              <a:gd name="connsiteX2" fmla="*/ 629194 w 2895601"/>
              <a:gd name="connsiteY2" fmla="*/ 36471 h 474077"/>
              <a:gd name="connsiteX3" fmla="*/ 1021080 w 2895601"/>
              <a:gd name="connsiteY3" fmla="*/ 23408 h 474077"/>
              <a:gd name="connsiteX4" fmla="*/ 1217023 w 2895601"/>
              <a:gd name="connsiteY4" fmla="*/ 36471 h 474077"/>
              <a:gd name="connsiteX5" fmla="*/ 1491343 w 2895601"/>
              <a:gd name="connsiteY5" fmla="*/ 62597 h 474077"/>
              <a:gd name="connsiteX6" fmla="*/ 2562497 w 2895601"/>
              <a:gd name="connsiteY6" fmla="*/ 49534 h 474077"/>
              <a:gd name="connsiteX7" fmla="*/ 2895601 w 2895601"/>
              <a:gd name="connsiteY7" fmla="*/ 397877 h 474077"/>
              <a:gd name="connsiteX8" fmla="*/ 0 w 2895601"/>
              <a:gd name="connsiteY8" fmla="*/ 474077 h 474077"/>
              <a:gd name="connsiteX0" fmla="*/ 0 w 2895601"/>
              <a:gd name="connsiteY0" fmla="*/ 474077 h 474077"/>
              <a:gd name="connsiteX1" fmla="*/ 76201 w 2895601"/>
              <a:gd name="connsiteY1" fmla="*/ 93077 h 474077"/>
              <a:gd name="connsiteX2" fmla="*/ 629194 w 2895601"/>
              <a:gd name="connsiteY2" fmla="*/ 36471 h 474077"/>
              <a:gd name="connsiteX3" fmla="*/ 1021080 w 2895601"/>
              <a:gd name="connsiteY3" fmla="*/ 23408 h 474077"/>
              <a:gd name="connsiteX4" fmla="*/ 1217023 w 2895601"/>
              <a:gd name="connsiteY4" fmla="*/ 36471 h 474077"/>
              <a:gd name="connsiteX5" fmla="*/ 1491343 w 2895601"/>
              <a:gd name="connsiteY5" fmla="*/ 62597 h 474077"/>
              <a:gd name="connsiteX6" fmla="*/ 2562497 w 2895601"/>
              <a:gd name="connsiteY6" fmla="*/ 49534 h 474077"/>
              <a:gd name="connsiteX7" fmla="*/ 2895601 w 2895601"/>
              <a:gd name="connsiteY7" fmla="*/ 397877 h 474077"/>
              <a:gd name="connsiteX8" fmla="*/ 0 w 2895601"/>
              <a:gd name="connsiteY8" fmla="*/ 474077 h 474077"/>
              <a:gd name="connsiteX0" fmla="*/ 0 w 2968002"/>
              <a:gd name="connsiteY0" fmla="*/ 506734 h 506734"/>
              <a:gd name="connsiteX1" fmla="*/ 76201 w 2968002"/>
              <a:gd name="connsiteY1" fmla="*/ 1257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491343 w 2968002"/>
              <a:gd name="connsiteY5" fmla="*/ 9525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  <a:gd name="connsiteX0" fmla="*/ 0 w 2968002"/>
              <a:gd name="connsiteY0" fmla="*/ 506734 h 506734"/>
              <a:gd name="connsiteX1" fmla="*/ 76200 w 2968002"/>
              <a:gd name="connsiteY1" fmla="*/ 495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491343 w 2968002"/>
              <a:gd name="connsiteY5" fmla="*/ 9525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  <a:gd name="connsiteX0" fmla="*/ 0 w 2968002"/>
              <a:gd name="connsiteY0" fmla="*/ 506734 h 506734"/>
              <a:gd name="connsiteX1" fmla="*/ 76200 w 2968002"/>
              <a:gd name="connsiteY1" fmla="*/ 495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828800 w 2968002"/>
              <a:gd name="connsiteY5" fmla="*/ 4953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68002" h="506734">
                <a:moveTo>
                  <a:pt x="0" y="506734"/>
                </a:moveTo>
                <a:lnTo>
                  <a:pt x="76200" y="49534"/>
                </a:lnTo>
                <a:lnTo>
                  <a:pt x="629194" y="69128"/>
                </a:lnTo>
                <a:cubicBezTo>
                  <a:pt x="759895" y="69128"/>
                  <a:pt x="890451" y="60419"/>
                  <a:pt x="1021080" y="56065"/>
                </a:cubicBezTo>
                <a:lnTo>
                  <a:pt x="1217023" y="69128"/>
                </a:lnTo>
                <a:cubicBezTo>
                  <a:pt x="1308559" y="76756"/>
                  <a:pt x="1736951" y="48642"/>
                  <a:pt x="1828800" y="49534"/>
                </a:cubicBezTo>
                <a:lnTo>
                  <a:pt x="2819401" y="49534"/>
                </a:lnTo>
                <a:cubicBezTo>
                  <a:pt x="2968002" y="0"/>
                  <a:pt x="2645993" y="430534"/>
                  <a:pt x="2895601" y="430534"/>
                </a:cubicBezTo>
                <a:lnTo>
                  <a:pt x="0" y="506734"/>
                </a:lnTo>
                <a:close/>
              </a:path>
            </a:pathLst>
          </a:custGeom>
          <a:gradFill flip="none" rotWithShape="1">
            <a:gsLst>
              <a:gs pos="0">
                <a:srgbClr val="FFFFCC">
                  <a:shade val="30000"/>
                  <a:satMod val="115000"/>
                </a:srgbClr>
              </a:gs>
              <a:gs pos="50000">
                <a:srgbClr val="FFFFCC">
                  <a:shade val="67500"/>
                  <a:satMod val="115000"/>
                </a:srgbClr>
              </a:gs>
              <a:gs pos="100000">
                <a:srgbClr val="FFFFCC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67792" y="1285875"/>
            <a:ext cx="4100513" cy="800100"/>
          </a:xfrm>
          <a:prstGeom prst="rect">
            <a:avLst/>
          </a:prstGeom>
          <a:solidFill>
            <a:srgbClr val="FFDC6D"/>
          </a:solidFill>
          <a:ln w="127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77792" y="762000"/>
            <a:ext cx="500063" cy="1400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4" name="Chart 13"/>
          <p:cNvGraphicFramePr>
            <a:graphicFrameLocks noGrp="1"/>
          </p:cNvGraphicFramePr>
          <p:nvPr/>
        </p:nvGraphicFramePr>
        <p:xfrm>
          <a:off x="2717800" y="2273300"/>
          <a:ext cx="6166077" cy="3984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537200" y="6159500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 (p)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1834335" y="3880665"/>
            <a:ext cx="1450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Ratio (e)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4848792" y="990600"/>
            <a:ext cx="3429000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467792" y="685800"/>
            <a:ext cx="400050" cy="16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28"/>
          <p:cNvGrpSpPr/>
          <p:nvPr/>
        </p:nvGrpSpPr>
        <p:grpSpPr>
          <a:xfrm>
            <a:off x="7756241" y="1013408"/>
            <a:ext cx="304800" cy="76200"/>
            <a:chOff x="762000" y="609600"/>
            <a:chExt cx="533400" cy="228600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762000" y="609600"/>
              <a:ext cx="533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38200" y="6858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914400" y="762000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990600" y="838200"/>
              <a:ext cx="76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7712125" y="807231"/>
            <a:ext cx="4251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W.T.</a:t>
            </a:r>
            <a:endParaRPr lang="en-US" sz="1000" dirty="0"/>
          </a:p>
        </p:txBody>
      </p:sp>
      <p:sp>
        <p:nvSpPr>
          <p:cNvPr id="33" name="TextBox 32"/>
          <p:cNvSpPr txBox="1"/>
          <p:nvPr/>
        </p:nvSpPr>
        <p:spPr>
          <a:xfrm>
            <a:off x="4800581" y="753890"/>
            <a:ext cx="16085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57250" algn="l"/>
              </a:tabLst>
            </a:pPr>
            <a:r>
              <a:rPr lang="en-US" sz="1200" dirty="0" smtClean="0">
                <a:latin typeface="Symbol" pitchFamily="18" charset="2"/>
              </a:rPr>
              <a:t>g</a:t>
            </a:r>
            <a:r>
              <a:rPr lang="en-US" sz="1200" baseline="-25000" dirty="0" smtClean="0"/>
              <a:t>sand</a:t>
            </a:r>
            <a:r>
              <a:rPr lang="en-US" sz="1200" dirty="0" smtClean="0"/>
              <a:t>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= 96 pcf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36165" y="1813592"/>
            <a:ext cx="22377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100" baseline="-25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= w</a:t>
            </a:r>
            <a:r>
              <a:rPr lang="en-US" sz="1100" baseline="-25000" dirty="0" smtClean="0">
                <a:latin typeface="Times New Roman" pitchFamily="18" charset="0"/>
                <a:cs typeface="Times New Roman" pitchFamily="18" charset="0"/>
              </a:rPr>
              <a:t>c 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. G</a:t>
            </a:r>
            <a:r>
              <a:rPr lang="en-US" sz="1100" baseline="-25000" dirty="0" smtClean="0">
                <a:latin typeface="Times New Roman" pitchFamily="18" charset="0"/>
                <a:cs typeface="Times New Roman" pitchFamily="18" charset="0"/>
              </a:rPr>
              <a:t>s 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= 0.3 x 2.65 = 0.795 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rot="16200000" flipH="1">
            <a:off x="7553893" y="1409700"/>
            <a:ext cx="160019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0800000">
            <a:off x="8297814" y="788696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0800000">
            <a:off x="8295590" y="983369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0800000">
            <a:off x="8314501" y="1282606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0800000">
            <a:off x="8299102" y="2084809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8330115" y="763738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8332512" y="956615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8332512" y="1256652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Oval 47"/>
          <p:cNvSpPr/>
          <p:nvPr/>
        </p:nvSpPr>
        <p:spPr>
          <a:xfrm>
            <a:off x="8330131" y="2063897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8291474" y="742776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3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305760" y="990426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4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305757" y="1523823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16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940023" y="1609723"/>
            <a:ext cx="132348" cy="132348"/>
          </a:xfrm>
          <a:prstGeom prst="rect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4848792" y="1676400"/>
            <a:ext cx="3429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68"/>
          <p:cNvGrpSpPr/>
          <p:nvPr/>
        </p:nvGrpSpPr>
        <p:grpSpPr>
          <a:xfrm>
            <a:off x="6881611" y="1524006"/>
            <a:ext cx="888999" cy="153190"/>
            <a:chOff x="5240338" y="1524006"/>
            <a:chExt cx="888999" cy="153190"/>
          </a:xfrm>
        </p:grpSpPr>
        <p:cxnSp>
          <p:nvCxnSpPr>
            <p:cNvPr id="60" name="Straight Arrow Connector 59"/>
            <p:cNvCxnSpPr/>
            <p:nvPr/>
          </p:nvCxnSpPr>
          <p:spPr>
            <a:xfrm rot="5400000">
              <a:off x="5165331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rot="5400000">
              <a:off x="5296299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 rot="5400000">
              <a:off x="5415362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rot="5400000">
              <a:off x="5546330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 rot="5400000">
              <a:off x="5670156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 rot="5400000">
              <a:off x="5801124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 rot="5400000">
              <a:off x="5920187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 rot="5400000">
              <a:off x="6051155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69"/>
          <p:cNvGrpSpPr/>
          <p:nvPr/>
        </p:nvGrpSpPr>
        <p:grpSpPr>
          <a:xfrm>
            <a:off x="5876713" y="1519263"/>
            <a:ext cx="888999" cy="153190"/>
            <a:chOff x="5240338" y="1524006"/>
            <a:chExt cx="888999" cy="153190"/>
          </a:xfrm>
        </p:grpSpPr>
        <p:cxnSp>
          <p:nvCxnSpPr>
            <p:cNvPr id="71" name="Straight Arrow Connector 70"/>
            <p:cNvCxnSpPr/>
            <p:nvPr/>
          </p:nvCxnSpPr>
          <p:spPr>
            <a:xfrm rot="5400000">
              <a:off x="5165331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 rot="5400000">
              <a:off x="5296299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rot="5400000">
              <a:off x="5415362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rot="5400000">
              <a:off x="5546330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rot="5400000">
              <a:off x="5670156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rot="5400000">
              <a:off x="5801124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 rot="5400000">
              <a:off x="5920187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rot="5400000">
              <a:off x="6051155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TextBox 78"/>
          <p:cNvSpPr txBox="1"/>
          <p:nvPr/>
        </p:nvSpPr>
        <p:spPr>
          <a:xfrm>
            <a:off x="7754044" y="1346204"/>
            <a:ext cx="3064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</a:t>
            </a:r>
            <a:r>
              <a:rPr lang="en-US" sz="1100" baseline="-25000" dirty="0" smtClean="0"/>
              <a:t>o</a:t>
            </a:r>
            <a:endParaRPr lang="en-US" sz="1100" baseline="-25000" dirty="0"/>
          </a:p>
        </p:txBody>
      </p:sp>
      <p:sp>
        <p:nvSpPr>
          <p:cNvPr id="80" name="TextBox 79"/>
          <p:cNvSpPr txBox="1"/>
          <p:nvPr/>
        </p:nvSpPr>
        <p:spPr>
          <a:xfrm>
            <a:off x="4891668" y="995364"/>
            <a:ext cx="489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Sand</a:t>
            </a:r>
            <a:endParaRPr lang="en-US" sz="1200" dirty="0"/>
          </a:p>
        </p:txBody>
      </p:sp>
      <p:sp>
        <p:nvSpPr>
          <p:cNvPr id="81" name="TextBox 80"/>
          <p:cNvSpPr txBox="1"/>
          <p:nvPr/>
        </p:nvSpPr>
        <p:spPr>
          <a:xfrm>
            <a:off x="4879748" y="1247769"/>
            <a:ext cx="441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Clay</a:t>
            </a:r>
            <a:endParaRPr lang="en-US" sz="1200" dirty="0"/>
          </a:p>
        </p:txBody>
      </p:sp>
      <p:sp>
        <p:nvSpPr>
          <p:cNvPr id="87" name="Freeform 86"/>
          <p:cNvSpPr/>
          <p:nvPr/>
        </p:nvSpPr>
        <p:spPr>
          <a:xfrm>
            <a:off x="4532312" y="3101974"/>
            <a:ext cx="2338388" cy="2214563"/>
          </a:xfrm>
          <a:custGeom>
            <a:avLst/>
            <a:gdLst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523875 w 2362200"/>
              <a:gd name="connsiteY1" fmla="*/ 66675 h 2071688"/>
              <a:gd name="connsiteX2" fmla="*/ 2362200 w 2362200"/>
              <a:gd name="connsiteY2" fmla="*/ 2071688 h 2071688"/>
              <a:gd name="connsiteX3" fmla="*/ 2362200 w 2362200"/>
              <a:gd name="connsiteY3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233613"/>
              <a:gd name="connsiteX1" fmla="*/ 2362200 w 2362200"/>
              <a:gd name="connsiteY1" fmla="*/ 2071688 h 2233613"/>
              <a:gd name="connsiteX2" fmla="*/ 2347913 w 2362200"/>
              <a:gd name="connsiteY2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62201"/>
              <a:gd name="connsiteY0" fmla="*/ 0 h 2357438"/>
              <a:gd name="connsiteX1" fmla="*/ 2362201 w 2362201"/>
              <a:gd name="connsiteY1" fmla="*/ 2357438 h 2357438"/>
              <a:gd name="connsiteX0" fmla="*/ 0 w 2338388"/>
              <a:gd name="connsiteY0" fmla="*/ 0 h 2214563"/>
              <a:gd name="connsiteX1" fmla="*/ 2338388 w 2338388"/>
              <a:gd name="connsiteY1" fmla="*/ 2214563 h 2214563"/>
              <a:gd name="connsiteX0" fmla="*/ 0 w 2338388"/>
              <a:gd name="connsiteY0" fmla="*/ 22224 h 2236787"/>
              <a:gd name="connsiteX1" fmla="*/ 2338388 w 2338388"/>
              <a:gd name="connsiteY1" fmla="*/ 2236787 h 2236787"/>
              <a:gd name="connsiteX0" fmla="*/ 0 w 2338388"/>
              <a:gd name="connsiteY0" fmla="*/ 0 h 2214563"/>
              <a:gd name="connsiteX1" fmla="*/ 2338388 w 2338388"/>
              <a:gd name="connsiteY1" fmla="*/ 2214563 h 2214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38388" h="2214563">
                <a:moveTo>
                  <a:pt x="0" y="0"/>
                </a:moveTo>
                <a:cubicBezTo>
                  <a:pt x="1101726" y="11113"/>
                  <a:pt x="946150" y="107950"/>
                  <a:pt x="2338388" y="22145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Oval 58"/>
          <p:cNvSpPr/>
          <p:nvPr/>
        </p:nvSpPr>
        <p:spPr>
          <a:xfrm>
            <a:off x="5514644" y="3341342"/>
            <a:ext cx="93995" cy="93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3" name="Straight Arrow Connector 82"/>
          <p:cNvCxnSpPr/>
          <p:nvPr/>
        </p:nvCxnSpPr>
        <p:spPr>
          <a:xfrm rot="16200000" flipH="1">
            <a:off x="4111627" y="4435476"/>
            <a:ext cx="2886869" cy="10322"/>
          </a:xfrm>
          <a:prstGeom prst="straightConnector1">
            <a:avLst/>
          </a:prstGeom>
          <a:ln w="952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5408762" y="5795072"/>
            <a:ext cx="387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en-US" b="1" baseline="-25000" dirty="0" smtClean="0">
                <a:solidFill>
                  <a:srgbClr val="FF0000"/>
                </a:solidFill>
              </a:rPr>
              <a:t>o</a:t>
            </a:r>
            <a:endParaRPr lang="en-US" b="1" baseline="-25000" dirty="0">
              <a:solidFill>
                <a:srgbClr val="FF0000"/>
              </a:solidFill>
            </a:endParaRPr>
          </a:p>
        </p:txBody>
      </p:sp>
      <p:sp>
        <p:nvSpPr>
          <p:cNvPr id="91" name="Oval 90"/>
          <p:cNvSpPr/>
          <p:nvPr/>
        </p:nvSpPr>
        <p:spPr>
          <a:xfrm>
            <a:off x="4541842" y="3069112"/>
            <a:ext cx="66675" cy="66675"/>
          </a:xfrm>
          <a:prstGeom prst="ellipse">
            <a:avLst/>
          </a:prstGeom>
          <a:solidFill>
            <a:schemeClr val="bg1">
              <a:lumMod val="6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Oval 91"/>
          <p:cNvSpPr/>
          <p:nvPr/>
        </p:nvSpPr>
        <p:spPr>
          <a:xfrm>
            <a:off x="4887119" y="3090069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Oval 92"/>
          <p:cNvSpPr/>
          <p:nvPr/>
        </p:nvSpPr>
        <p:spPr>
          <a:xfrm>
            <a:off x="5122863" y="3130551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Oval 93"/>
          <p:cNvSpPr/>
          <p:nvPr/>
        </p:nvSpPr>
        <p:spPr>
          <a:xfrm>
            <a:off x="5658644" y="3502026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Oval 94"/>
          <p:cNvSpPr/>
          <p:nvPr/>
        </p:nvSpPr>
        <p:spPr>
          <a:xfrm>
            <a:off x="5944394" y="3904457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Oval 95"/>
          <p:cNvSpPr/>
          <p:nvPr/>
        </p:nvSpPr>
        <p:spPr>
          <a:xfrm>
            <a:off x="6342063" y="4511676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Oval 96"/>
          <p:cNvSpPr/>
          <p:nvPr/>
        </p:nvSpPr>
        <p:spPr>
          <a:xfrm>
            <a:off x="6632575" y="4954588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0" name="Straight Connector 99"/>
          <p:cNvCxnSpPr>
            <a:stCxn id="98" idx="6"/>
          </p:cNvCxnSpPr>
          <p:nvPr/>
        </p:nvCxnSpPr>
        <p:spPr>
          <a:xfrm flipH="1" flipV="1">
            <a:off x="4908809" y="4730625"/>
            <a:ext cx="1986179" cy="589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4879982" y="4706941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3" name="Straight Arrow Connector 102"/>
          <p:cNvCxnSpPr/>
          <p:nvPr/>
        </p:nvCxnSpPr>
        <p:spPr>
          <a:xfrm rot="10800000">
            <a:off x="5732465" y="4973639"/>
            <a:ext cx="188117" cy="57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6849269" y="5297488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TextBox 104"/>
          <p:cNvSpPr txBox="1"/>
          <p:nvPr/>
        </p:nvSpPr>
        <p:spPr>
          <a:xfrm>
            <a:off x="4370272" y="2810023"/>
            <a:ext cx="4106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Symbol" pitchFamily="18" charset="2"/>
              </a:rPr>
              <a:t>D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sz="1200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n-US" sz="12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6223000" y="241300"/>
            <a:ext cx="723900" cy="571500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4"/>
          <p:cNvGrpSpPr/>
          <p:nvPr/>
        </p:nvGrpSpPr>
        <p:grpSpPr>
          <a:xfrm>
            <a:off x="6276181" y="583406"/>
            <a:ext cx="610394" cy="229394"/>
            <a:chOff x="6288881" y="583406"/>
            <a:chExt cx="610394" cy="229394"/>
          </a:xfrm>
        </p:grpSpPr>
        <p:cxnSp>
          <p:nvCxnSpPr>
            <p:cNvPr id="111" name="Straight Arrow Connector 110"/>
            <p:cNvCxnSpPr/>
            <p:nvPr/>
          </p:nvCxnSpPr>
          <p:spPr>
            <a:xfrm rot="5400000">
              <a:off x="6174581" y="697706"/>
              <a:ext cx="229394" cy="79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 rot="5400000">
              <a:off x="6327775" y="697706"/>
              <a:ext cx="229394" cy="79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/>
            <p:nvPr/>
          </p:nvCxnSpPr>
          <p:spPr>
            <a:xfrm rot="5400000">
              <a:off x="6480175" y="697706"/>
              <a:ext cx="229394" cy="79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 rot="5400000">
              <a:off x="6632575" y="697706"/>
              <a:ext cx="229394" cy="79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/>
            <p:cNvCxnSpPr/>
            <p:nvPr/>
          </p:nvCxnSpPr>
          <p:spPr>
            <a:xfrm rot="5400000">
              <a:off x="6784181" y="697706"/>
              <a:ext cx="229394" cy="79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9" name="TextBox 118"/>
          <p:cNvSpPr txBox="1"/>
          <p:nvPr/>
        </p:nvSpPr>
        <p:spPr>
          <a:xfrm>
            <a:off x="6296025" y="330994"/>
            <a:ext cx="537327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q</a:t>
            </a:r>
            <a:r>
              <a:rPr lang="en-US" sz="1200" baseline="-25000" dirty="0" smtClean="0"/>
              <a:t>design</a:t>
            </a:r>
            <a:endParaRPr lang="en-US" sz="1200" baseline="-25000" dirty="0"/>
          </a:p>
        </p:txBody>
      </p:sp>
      <p:sp>
        <p:nvSpPr>
          <p:cNvPr id="120" name="Trapezoid 119"/>
          <p:cNvSpPr/>
          <p:nvPr/>
        </p:nvSpPr>
        <p:spPr>
          <a:xfrm>
            <a:off x="5874545" y="812007"/>
            <a:ext cx="1416844" cy="862012"/>
          </a:xfrm>
          <a:prstGeom prst="trapezoid">
            <a:avLst>
              <a:gd name="adj" fmla="val 40193"/>
            </a:avLst>
          </a:prstGeom>
          <a:noFill/>
          <a:ln w="3175">
            <a:solidFill>
              <a:schemeClr val="bg1">
                <a:lumMod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4" name="Straight Arrow Connector 123"/>
          <p:cNvCxnSpPr/>
          <p:nvPr/>
        </p:nvCxnSpPr>
        <p:spPr>
          <a:xfrm rot="5400000">
            <a:off x="5054070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rot="5400000">
            <a:off x="5185038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rot="5400000">
            <a:off x="5308864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rot="5400000">
            <a:off x="5439832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rot="5400000">
            <a:off x="5558895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rot="5400000">
            <a:off x="5689863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rot="5400000">
            <a:off x="7816254" y="1599013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 rot="5400000">
            <a:off x="7947222" y="1599013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rot="5400000">
            <a:off x="8066285" y="1599013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68"/>
          <p:cNvGrpSpPr/>
          <p:nvPr/>
        </p:nvGrpSpPr>
        <p:grpSpPr>
          <a:xfrm>
            <a:off x="5879105" y="1528763"/>
            <a:ext cx="757439" cy="148432"/>
            <a:chOff x="5240338" y="1524006"/>
            <a:chExt cx="888999" cy="153190"/>
          </a:xfrm>
        </p:grpSpPr>
        <p:cxnSp>
          <p:nvCxnSpPr>
            <p:cNvPr id="141" name="Straight Arrow Connector 140"/>
            <p:cNvCxnSpPr/>
            <p:nvPr/>
          </p:nvCxnSpPr>
          <p:spPr>
            <a:xfrm rot="5400000">
              <a:off x="5165331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/>
            <p:nvPr/>
          </p:nvCxnSpPr>
          <p:spPr>
            <a:xfrm rot="5400000">
              <a:off x="5296299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/>
            <p:nvPr/>
          </p:nvCxnSpPr>
          <p:spPr>
            <a:xfrm rot="5400000">
              <a:off x="5415362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/>
            <p:cNvCxnSpPr/>
            <p:nvPr/>
          </p:nvCxnSpPr>
          <p:spPr>
            <a:xfrm rot="5400000">
              <a:off x="5546330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/>
            <p:cNvCxnSpPr/>
            <p:nvPr/>
          </p:nvCxnSpPr>
          <p:spPr>
            <a:xfrm rot="5400000">
              <a:off x="5670156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Arrow Connector 145"/>
            <p:cNvCxnSpPr/>
            <p:nvPr/>
          </p:nvCxnSpPr>
          <p:spPr>
            <a:xfrm rot="5400000">
              <a:off x="5801124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/>
            <p:cNvCxnSpPr/>
            <p:nvPr/>
          </p:nvCxnSpPr>
          <p:spPr>
            <a:xfrm rot="5400000">
              <a:off x="5920187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/>
            <p:cNvCxnSpPr/>
            <p:nvPr/>
          </p:nvCxnSpPr>
          <p:spPr>
            <a:xfrm rot="5400000">
              <a:off x="6051155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65"/>
          <p:cNvGrpSpPr/>
          <p:nvPr/>
        </p:nvGrpSpPr>
        <p:grpSpPr>
          <a:xfrm>
            <a:off x="6741117" y="1528763"/>
            <a:ext cx="542365" cy="153210"/>
            <a:chOff x="6741117" y="1528763"/>
            <a:chExt cx="542365" cy="153210"/>
          </a:xfrm>
        </p:grpSpPr>
        <p:cxnSp>
          <p:nvCxnSpPr>
            <p:cNvPr id="150" name="Straight Arrow Connector 149"/>
            <p:cNvCxnSpPr/>
            <p:nvPr/>
          </p:nvCxnSpPr>
          <p:spPr>
            <a:xfrm rot="5400000">
              <a:off x="6668254" y="1601626"/>
              <a:ext cx="148432" cy="270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/>
            <p:cNvCxnSpPr/>
            <p:nvPr/>
          </p:nvCxnSpPr>
          <p:spPr>
            <a:xfrm rot="5400000">
              <a:off x="6779840" y="1601626"/>
              <a:ext cx="148432" cy="270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/>
            <p:cNvCxnSpPr/>
            <p:nvPr/>
          </p:nvCxnSpPr>
          <p:spPr>
            <a:xfrm rot="5400000">
              <a:off x="6881284" y="1601626"/>
              <a:ext cx="148432" cy="270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Arrow Connector 152"/>
            <p:cNvCxnSpPr/>
            <p:nvPr/>
          </p:nvCxnSpPr>
          <p:spPr>
            <a:xfrm rot="5400000">
              <a:off x="6992870" y="1601626"/>
              <a:ext cx="148432" cy="270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Arrow Connector 153"/>
            <p:cNvCxnSpPr/>
            <p:nvPr/>
          </p:nvCxnSpPr>
          <p:spPr>
            <a:xfrm rot="5400000">
              <a:off x="7098372" y="1601626"/>
              <a:ext cx="148432" cy="270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/>
            <p:cNvCxnSpPr/>
            <p:nvPr/>
          </p:nvCxnSpPr>
          <p:spPr>
            <a:xfrm rot="5400000">
              <a:off x="7207914" y="1606404"/>
              <a:ext cx="148432" cy="270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9" name="TextBox 138"/>
          <p:cNvSpPr txBox="1"/>
          <p:nvPr/>
        </p:nvSpPr>
        <p:spPr>
          <a:xfrm>
            <a:off x="5372794" y="1350967"/>
            <a:ext cx="3064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</a:t>
            </a:r>
            <a:r>
              <a:rPr lang="en-US" sz="1100" baseline="-25000" dirty="0" smtClean="0"/>
              <a:t>o</a:t>
            </a:r>
            <a:endParaRPr lang="en-US" sz="1100" baseline="-25000" dirty="0"/>
          </a:p>
        </p:txBody>
      </p:sp>
      <p:sp>
        <p:nvSpPr>
          <p:cNvPr id="160" name="TextBox 159"/>
          <p:cNvSpPr txBox="1"/>
          <p:nvPr/>
        </p:nvSpPr>
        <p:spPr>
          <a:xfrm>
            <a:off x="7319276" y="512473"/>
            <a:ext cx="3914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G.S.</a:t>
            </a:r>
            <a:endParaRPr lang="en-US" sz="1000" dirty="0"/>
          </a:p>
        </p:txBody>
      </p:sp>
      <p:sp>
        <p:nvSpPr>
          <p:cNvPr id="161" name="Isosceles Triangle 160"/>
          <p:cNvSpPr/>
          <p:nvPr/>
        </p:nvSpPr>
        <p:spPr>
          <a:xfrm rot="10800000">
            <a:off x="7450181" y="694142"/>
            <a:ext cx="80094" cy="80094"/>
          </a:xfrm>
          <a:prstGeom prst="triangl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6" name="Straight Arrow Connector 135"/>
          <p:cNvCxnSpPr/>
          <p:nvPr/>
        </p:nvCxnSpPr>
        <p:spPr>
          <a:xfrm rot="16200000" flipH="1" flipV="1">
            <a:off x="5076968" y="4611997"/>
            <a:ext cx="2542730" cy="1421"/>
          </a:xfrm>
          <a:prstGeom prst="straightConnector1">
            <a:avLst/>
          </a:prstGeom>
          <a:ln w="19050">
            <a:solidFill>
              <a:schemeClr val="bg1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6565900" y="5829300"/>
            <a:ext cx="75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P</a:t>
            </a:r>
            <a:r>
              <a:rPr lang="en-US" sz="1400" b="1" baseline="-25000" dirty="0" smtClean="0">
                <a:solidFill>
                  <a:srgbClr val="FF0000"/>
                </a:solidFill>
              </a:rPr>
              <a:t>o</a:t>
            </a:r>
            <a:r>
              <a:rPr lang="en-US" sz="1400" b="1" dirty="0" smtClean="0">
                <a:solidFill>
                  <a:srgbClr val="FF0000"/>
                </a:solidFill>
              </a:rPr>
              <a:t>  + </a:t>
            </a:r>
            <a:r>
              <a:rPr lang="en-US" sz="1400" b="1" dirty="0" smtClean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sz="1400" b="1" dirty="0" smtClean="0">
                <a:solidFill>
                  <a:srgbClr val="FF0000"/>
                </a:solidFill>
              </a:rPr>
              <a:t>P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140" name="Straight Arrow Connector 139"/>
          <p:cNvCxnSpPr/>
          <p:nvPr/>
        </p:nvCxnSpPr>
        <p:spPr>
          <a:xfrm>
            <a:off x="5562600" y="3746500"/>
            <a:ext cx="800100" cy="1588"/>
          </a:xfrm>
          <a:prstGeom prst="straightConnector1">
            <a:avLst/>
          </a:prstGeom>
          <a:ln w="3175">
            <a:solidFill>
              <a:schemeClr val="bg1">
                <a:lumMod val="8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/>
        </p:nvSpPr>
        <p:spPr>
          <a:xfrm>
            <a:off x="5991919" y="2847185"/>
            <a:ext cx="4491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1400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n-US" sz="1400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4" name="Oval 133"/>
          <p:cNvSpPr/>
          <p:nvPr/>
        </p:nvSpPr>
        <p:spPr>
          <a:xfrm>
            <a:off x="6306345" y="4492627"/>
            <a:ext cx="82549" cy="82549"/>
          </a:xfrm>
          <a:prstGeom prst="ellipse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8" name="Straight Connector 137"/>
          <p:cNvCxnSpPr/>
          <p:nvPr/>
        </p:nvCxnSpPr>
        <p:spPr>
          <a:xfrm rot="10800000">
            <a:off x="5562601" y="4295776"/>
            <a:ext cx="794227" cy="23876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Oval 161"/>
          <p:cNvSpPr/>
          <p:nvPr/>
        </p:nvSpPr>
        <p:spPr>
          <a:xfrm>
            <a:off x="5520533" y="4249740"/>
            <a:ext cx="82549" cy="82549"/>
          </a:xfrm>
          <a:prstGeom prst="ellipse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7" name="Freeform 166"/>
          <p:cNvSpPr/>
          <p:nvPr/>
        </p:nvSpPr>
        <p:spPr>
          <a:xfrm>
            <a:off x="6769101" y="522672"/>
            <a:ext cx="2202984" cy="4582728"/>
          </a:xfrm>
          <a:custGeom>
            <a:avLst/>
            <a:gdLst>
              <a:gd name="connsiteX0" fmla="*/ 685800 w 685800"/>
              <a:gd name="connsiteY0" fmla="*/ 0 h 3594100"/>
              <a:gd name="connsiteX1" fmla="*/ 0 w 685800"/>
              <a:gd name="connsiteY1" fmla="*/ 3594100 h 3594100"/>
              <a:gd name="connsiteX2" fmla="*/ 0 w 685800"/>
              <a:gd name="connsiteY2" fmla="*/ 3594100 h 3594100"/>
              <a:gd name="connsiteX0" fmla="*/ 4241800 w 4241800"/>
              <a:gd name="connsiteY0" fmla="*/ 0 h 3594100"/>
              <a:gd name="connsiteX1" fmla="*/ 3556000 w 4241800"/>
              <a:gd name="connsiteY1" fmla="*/ 3594100 h 3594100"/>
              <a:gd name="connsiteX2" fmla="*/ 3556000 w 4241800"/>
              <a:gd name="connsiteY2" fmla="*/ 3594100 h 3594100"/>
              <a:gd name="connsiteX0" fmla="*/ 4241800 w 4241800"/>
              <a:gd name="connsiteY0" fmla="*/ 859367 h 4453467"/>
              <a:gd name="connsiteX1" fmla="*/ 3556000 w 4241800"/>
              <a:gd name="connsiteY1" fmla="*/ 4453467 h 4453467"/>
              <a:gd name="connsiteX2" fmla="*/ 3556000 w 4241800"/>
              <a:gd name="connsiteY2" fmla="*/ 4453467 h 4453467"/>
              <a:gd name="connsiteX0" fmla="*/ 4419600 w 4419600"/>
              <a:gd name="connsiteY0" fmla="*/ 859367 h 4694767"/>
              <a:gd name="connsiteX1" fmla="*/ 3556000 w 4419600"/>
              <a:gd name="connsiteY1" fmla="*/ 4694767 h 4694767"/>
              <a:gd name="connsiteX2" fmla="*/ 3556000 w 4419600"/>
              <a:gd name="connsiteY2" fmla="*/ 4694767 h 4694767"/>
              <a:gd name="connsiteX0" fmla="*/ 5969000 w 5969000"/>
              <a:gd name="connsiteY0" fmla="*/ 859367 h 2370667"/>
              <a:gd name="connsiteX1" fmla="*/ 3556000 w 5969000"/>
              <a:gd name="connsiteY1" fmla="*/ 2370667 h 2370667"/>
              <a:gd name="connsiteX2" fmla="*/ 3556000 w 5969000"/>
              <a:gd name="connsiteY2" fmla="*/ 2370667 h 2370667"/>
              <a:gd name="connsiteX0" fmla="*/ 5969000 w 5969000"/>
              <a:gd name="connsiteY0" fmla="*/ 287867 h 1799167"/>
              <a:gd name="connsiteX1" fmla="*/ 3556000 w 5969000"/>
              <a:gd name="connsiteY1" fmla="*/ 1799167 h 1799167"/>
              <a:gd name="connsiteX2" fmla="*/ 3556000 w 5969000"/>
              <a:gd name="connsiteY2" fmla="*/ 1799167 h 1799167"/>
              <a:gd name="connsiteX0" fmla="*/ 2413000 w 2413000"/>
              <a:gd name="connsiteY0" fmla="*/ 2626782 h 4138082"/>
              <a:gd name="connsiteX1" fmla="*/ 711200 w 2413000"/>
              <a:gd name="connsiteY1" fmla="*/ 251883 h 4138082"/>
              <a:gd name="connsiteX2" fmla="*/ 0 w 2413000"/>
              <a:gd name="connsiteY2" fmla="*/ 4138082 h 4138082"/>
              <a:gd name="connsiteX3" fmla="*/ 0 w 2413000"/>
              <a:gd name="connsiteY3" fmla="*/ 4138082 h 4138082"/>
              <a:gd name="connsiteX0" fmla="*/ 4686300 w 4686300"/>
              <a:gd name="connsiteY0" fmla="*/ 2575982 h 4087282"/>
              <a:gd name="connsiteX1" fmla="*/ 0 w 4686300"/>
              <a:gd name="connsiteY1" fmla="*/ 251883 h 4087282"/>
              <a:gd name="connsiteX2" fmla="*/ 2273300 w 4686300"/>
              <a:gd name="connsiteY2" fmla="*/ 4087282 h 4087282"/>
              <a:gd name="connsiteX3" fmla="*/ 2273300 w 4686300"/>
              <a:gd name="connsiteY3" fmla="*/ 4087282 h 4087282"/>
              <a:gd name="connsiteX0" fmla="*/ 3035300 w 3035300"/>
              <a:gd name="connsiteY0" fmla="*/ 226482 h 4087282"/>
              <a:gd name="connsiteX1" fmla="*/ 0 w 3035300"/>
              <a:gd name="connsiteY1" fmla="*/ 251883 h 4087282"/>
              <a:gd name="connsiteX2" fmla="*/ 2273300 w 3035300"/>
              <a:gd name="connsiteY2" fmla="*/ 4087282 h 4087282"/>
              <a:gd name="connsiteX3" fmla="*/ 2273300 w 3035300"/>
              <a:gd name="connsiteY3" fmla="*/ 4087282 h 4087282"/>
              <a:gd name="connsiteX0" fmla="*/ 3035300 w 3035300"/>
              <a:gd name="connsiteY0" fmla="*/ 226482 h 4087282"/>
              <a:gd name="connsiteX1" fmla="*/ 0 w 3035300"/>
              <a:gd name="connsiteY1" fmla="*/ 251883 h 4087282"/>
              <a:gd name="connsiteX2" fmla="*/ 2273300 w 3035300"/>
              <a:gd name="connsiteY2" fmla="*/ 4087282 h 4087282"/>
              <a:gd name="connsiteX3" fmla="*/ 2273300 w 3035300"/>
              <a:gd name="connsiteY3" fmla="*/ 4087282 h 4087282"/>
              <a:gd name="connsiteX0" fmla="*/ 3035300 w 3035300"/>
              <a:gd name="connsiteY0" fmla="*/ 319616 h 4180416"/>
              <a:gd name="connsiteX1" fmla="*/ 0 w 3035300"/>
              <a:gd name="connsiteY1" fmla="*/ 345017 h 4180416"/>
              <a:gd name="connsiteX2" fmla="*/ 2273300 w 3035300"/>
              <a:gd name="connsiteY2" fmla="*/ 4180416 h 4180416"/>
              <a:gd name="connsiteX3" fmla="*/ 2273300 w 3035300"/>
              <a:gd name="connsiteY3" fmla="*/ 4180416 h 4180416"/>
              <a:gd name="connsiteX0" fmla="*/ 3200400 w 3200400"/>
              <a:gd name="connsiteY0" fmla="*/ 319616 h 4180416"/>
              <a:gd name="connsiteX1" fmla="*/ 0 w 3200400"/>
              <a:gd name="connsiteY1" fmla="*/ 1475317 h 4180416"/>
              <a:gd name="connsiteX2" fmla="*/ 2438400 w 3200400"/>
              <a:gd name="connsiteY2" fmla="*/ 4180416 h 4180416"/>
              <a:gd name="connsiteX3" fmla="*/ 2438400 w 3200400"/>
              <a:gd name="connsiteY3" fmla="*/ 4180416 h 4180416"/>
              <a:gd name="connsiteX0" fmla="*/ 3756257 w 3756257"/>
              <a:gd name="connsiteY0" fmla="*/ 319616 h 4180416"/>
              <a:gd name="connsiteX1" fmla="*/ 555857 w 3756257"/>
              <a:gd name="connsiteY1" fmla="*/ 1475317 h 4180416"/>
              <a:gd name="connsiteX2" fmla="*/ 2994257 w 3756257"/>
              <a:gd name="connsiteY2" fmla="*/ 4180416 h 4180416"/>
              <a:gd name="connsiteX3" fmla="*/ 2994257 w 3756257"/>
              <a:gd name="connsiteY3" fmla="*/ 4180416 h 4180416"/>
              <a:gd name="connsiteX0" fmla="*/ 3200400 w 3200400"/>
              <a:gd name="connsiteY0" fmla="*/ 319616 h 4180416"/>
              <a:gd name="connsiteX1" fmla="*/ 0 w 3200400"/>
              <a:gd name="connsiteY1" fmla="*/ 1475317 h 4180416"/>
              <a:gd name="connsiteX2" fmla="*/ 2438400 w 3200400"/>
              <a:gd name="connsiteY2" fmla="*/ 4180416 h 4180416"/>
              <a:gd name="connsiteX3" fmla="*/ 2438400 w 3200400"/>
              <a:gd name="connsiteY3" fmla="*/ 4180416 h 4180416"/>
              <a:gd name="connsiteX0" fmla="*/ 3306233 w 3306233"/>
              <a:gd name="connsiteY0" fmla="*/ 319616 h 4180416"/>
              <a:gd name="connsiteX1" fmla="*/ 105833 w 3306233"/>
              <a:gd name="connsiteY1" fmla="*/ 1475317 h 4180416"/>
              <a:gd name="connsiteX2" fmla="*/ 2544233 w 3306233"/>
              <a:gd name="connsiteY2" fmla="*/ 4180416 h 4180416"/>
              <a:gd name="connsiteX3" fmla="*/ 2544233 w 3306233"/>
              <a:gd name="connsiteY3" fmla="*/ 4180416 h 4180416"/>
              <a:gd name="connsiteX0" fmla="*/ 3306233 w 3306233"/>
              <a:gd name="connsiteY0" fmla="*/ 319616 h 4421716"/>
              <a:gd name="connsiteX1" fmla="*/ 105833 w 3306233"/>
              <a:gd name="connsiteY1" fmla="*/ 1475317 h 4421716"/>
              <a:gd name="connsiteX2" fmla="*/ 2544233 w 3306233"/>
              <a:gd name="connsiteY2" fmla="*/ 4180416 h 4421716"/>
              <a:gd name="connsiteX3" fmla="*/ 372533 w 3306233"/>
              <a:gd name="connsiteY3" fmla="*/ 4421716 h 4421716"/>
              <a:gd name="connsiteX0" fmla="*/ 3306233 w 3306233"/>
              <a:gd name="connsiteY0" fmla="*/ 319616 h 4421716"/>
              <a:gd name="connsiteX1" fmla="*/ 105833 w 3306233"/>
              <a:gd name="connsiteY1" fmla="*/ 1475317 h 4421716"/>
              <a:gd name="connsiteX2" fmla="*/ 1477433 w 3306233"/>
              <a:gd name="connsiteY2" fmla="*/ 4066116 h 4421716"/>
              <a:gd name="connsiteX3" fmla="*/ 372533 w 3306233"/>
              <a:gd name="connsiteY3" fmla="*/ 4421716 h 4421716"/>
              <a:gd name="connsiteX0" fmla="*/ 3689350 w 3689350"/>
              <a:gd name="connsiteY0" fmla="*/ 319616 h 4421716"/>
              <a:gd name="connsiteX1" fmla="*/ 488950 w 3689350"/>
              <a:gd name="connsiteY1" fmla="*/ 1475317 h 4421716"/>
              <a:gd name="connsiteX2" fmla="*/ 755650 w 3689350"/>
              <a:gd name="connsiteY2" fmla="*/ 4421716 h 4421716"/>
              <a:gd name="connsiteX0" fmla="*/ 3689350 w 3689350"/>
              <a:gd name="connsiteY0" fmla="*/ 319616 h 4193116"/>
              <a:gd name="connsiteX1" fmla="*/ 488950 w 3689350"/>
              <a:gd name="connsiteY1" fmla="*/ 1475317 h 4193116"/>
              <a:gd name="connsiteX2" fmla="*/ 2800350 w 3689350"/>
              <a:gd name="connsiteY2" fmla="*/ 4193116 h 4193116"/>
              <a:gd name="connsiteX0" fmla="*/ 3689350 w 3689350"/>
              <a:gd name="connsiteY0" fmla="*/ 319616 h 4193116"/>
              <a:gd name="connsiteX1" fmla="*/ 488950 w 3689350"/>
              <a:gd name="connsiteY1" fmla="*/ 1475317 h 4193116"/>
              <a:gd name="connsiteX2" fmla="*/ 2800350 w 3689350"/>
              <a:gd name="connsiteY2" fmla="*/ 4193116 h 4193116"/>
              <a:gd name="connsiteX0" fmla="*/ 3689350 w 3689350"/>
              <a:gd name="connsiteY0" fmla="*/ 319616 h 4091516"/>
              <a:gd name="connsiteX1" fmla="*/ 488950 w 3689350"/>
              <a:gd name="connsiteY1" fmla="*/ 1475317 h 4091516"/>
              <a:gd name="connsiteX2" fmla="*/ 2800350 w 3689350"/>
              <a:gd name="connsiteY2" fmla="*/ 4091516 h 4091516"/>
              <a:gd name="connsiteX0" fmla="*/ 889000 w 889000"/>
              <a:gd name="connsiteY0" fmla="*/ 0 h 3771900"/>
              <a:gd name="connsiteX1" fmla="*/ 0 w 889000"/>
              <a:gd name="connsiteY1" fmla="*/ 3771900 h 3771900"/>
              <a:gd name="connsiteX0" fmla="*/ 5571067 w 5571067"/>
              <a:gd name="connsiteY0" fmla="*/ 0 h 3771900"/>
              <a:gd name="connsiteX1" fmla="*/ 4682067 w 5571067"/>
              <a:gd name="connsiteY1" fmla="*/ 3771900 h 3771900"/>
              <a:gd name="connsiteX0" fmla="*/ 5571067 w 5571067"/>
              <a:gd name="connsiteY0" fmla="*/ 0 h 3771900"/>
              <a:gd name="connsiteX1" fmla="*/ 3526369 w 5571067"/>
              <a:gd name="connsiteY1" fmla="*/ 152401 h 3771900"/>
              <a:gd name="connsiteX2" fmla="*/ 4682067 w 5571067"/>
              <a:gd name="connsiteY2" fmla="*/ 3771900 h 3771900"/>
              <a:gd name="connsiteX0" fmla="*/ 889000 w 889000"/>
              <a:gd name="connsiteY0" fmla="*/ 0 h 3771900"/>
              <a:gd name="connsiteX1" fmla="*/ 0 w 889000"/>
              <a:gd name="connsiteY1" fmla="*/ 3771900 h 3771900"/>
              <a:gd name="connsiteX0" fmla="*/ 6684433 w 6684433"/>
              <a:gd name="connsiteY0" fmla="*/ 152400 h 3924300"/>
              <a:gd name="connsiteX1" fmla="*/ 5795433 w 6684433"/>
              <a:gd name="connsiteY1" fmla="*/ 3924300 h 3924300"/>
              <a:gd name="connsiteX0" fmla="*/ 6684433 w 6684433"/>
              <a:gd name="connsiteY0" fmla="*/ 152400 h 3924300"/>
              <a:gd name="connsiteX1" fmla="*/ 5795433 w 6684433"/>
              <a:gd name="connsiteY1" fmla="*/ 3924300 h 3924300"/>
              <a:gd name="connsiteX0" fmla="*/ 6684433 w 6684433"/>
              <a:gd name="connsiteY0" fmla="*/ 152400 h 3949700"/>
              <a:gd name="connsiteX1" fmla="*/ 5757333 w 6684433"/>
              <a:gd name="connsiteY1" fmla="*/ 3949700 h 3949700"/>
              <a:gd name="connsiteX0" fmla="*/ 6684433 w 6684433"/>
              <a:gd name="connsiteY0" fmla="*/ 152400 h 3924300"/>
              <a:gd name="connsiteX1" fmla="*/ 5526304 w 6684433"/>
              <a:gd name="connsiteY1" fmla="*/ 3924300 h 3924300"/>
              <a:gd name="connsiteX0" fmla="*/ 6684433 w 8598444"/>
              <a:gd name="connsiteY0" fmla="*/ 152400 h 2783370"/>
              <a:gd name="connsiteX1" fmla="*/ 8598444 w 8598444"/>
              <a:gd name="connsiteY1" fmla="*/ 2783370 h 2783370"/>
              <a:gd name="connsiteX0" fmla="*/ 6684433 w 8598444"/>
              <a:gd name="connsiteY0" fmla="*/ 152400 h 2783370"/>
              <a:gd name="connsiteX1" fmla="*/ 8598444 w 8598444"/>
              <a:gd name="connsiteY1" fmla="*/ 2783370 h 2783370"/>
              <a:gd name="connsiteX0" fmla="*/ 6684433 w 7416852"/>
              <a:gd name="connsiteY0" fmla="*/ 152400 h 4338045"/>
              <a:gd name="connsiteX1" fmla="*/ 7416852 w 7416852"/>
              <a:gd name="connsiteY1" fmla="*/ 4338045 h 4338045"/>
              <a:gd name="connsiteX0" fmla="*/ 6684433 w 9063106"/>
              <a:gd name="connsiteY0" fmla="*/ 152400 h 4338045"/>
              <a:gd name="connsiteX1" fmla="*/ 7416852 w 9063106"/>
              <a:gd name="connsiteY1" fmla="*/ 4338045 h 4338045"/>
              <a:gd name="connsiteX0" fmla="*/ 0 w 3426620"/>
              <a:gd name="connsiteY0" fmla="*/ 1948 h 4187593"/>
              <a:gd name="connsiteX1" fmla="*/ 732419 w 3426620"/>
              <a:gd name="connsiteY1" fmla="*/ 4187593 h 4187593"/>
              <a:gd name="connsiteX0" fmla="*/ 0 w 4388774"/>
              <a:gd name="connsiteY0" fmla="*/ 0 h 4185645"/>
              <a:gd name="connsiteX1" fmla="*/ 979035 w 4388774"/>
              <a:gd name="connsiteY1" fmla="*/ 85818 h 4185645"/>
              <a:gd name="connsiteX2" fmla="*/ 732419 w 4388774"/>
              <a:gd name="connsiteY2" fmla="*/ 4185645 h 4185645"/>
              <a:gd name="connsiteX0" fmla="*/ 0 w 4236855"/>
              <a:gd name="connsiteY0" fmla="*/ 0 h 4185645"/>
              <a:gd name="connsiteX1" fmla="*/ 827116 w 4236855"/>
              <a:gd name="connsiteY1" fmla="*/ 48205 h 4185645"/>
              <a:gd name="connsiteX2" fmla="*/ 732419 w 4236855"/>
              <a:gd name="connsiteY2" fmla="*/ 4185645 h 4185645"/>
              <a:gd name="connsiteX0" fmla="*/ 0 w 2378673"/>
              <a:gd name="connsiteY0" fmla="*/ 0 h 4185645"/>
              <a:gd name="connsiteX1" fmla="*/ 827116 w 2378673"/>
              <a:gd name="connsiteY1" fmla="*/ 48205 h 4185645"/>
              <a:gd name="connsiteX2" fmla="*/ 732419 w 2378673"/>
              <a:gd name="connsiteY2" fmla="*/ 4185645 h 4185645"/>
              <a:gd name="connsiteX0" fmla="*/ 0 w 732418"/>
              <a:gd name="connsiteY0" fmla="*/ 0 h 4185645"/>
              <a:gd name="connsiteX1" fmla="*/ 732419 w 732418"/>
              <a:gd name="connsiteY1" fmla="*/ 4185645 h 4185645"/>
              <a:gd name="connsiteX0" fmla="*/ 0 w 732419"/>
              <a:gd name="connsiteY0" fmla="*/ 0 h 4185645"/>
              <a:gd name="connsiteX1" fmla="*/ 732419 w 732419"/>
              <a:gd name="connsiteY1" fmla="*/ 4185645 h 4185645"/>
              <a:gd name="connsiteX0" fmla="*/ 0 w 2809881"/>
              <a:gd name="connsiteY0" fmla="*/ 0 h 4185645"/>
              <a:gd name="connsiteX1" fmla="*/ 732419 w 2809881"/>
              <a:gd name="connsiteY1" fmla="*/ 4185645 h 4185645"/>
              <a:gd name="connsiteX0" fmla="*/ 0 w 2809881"/>
              <a:gd name="connsiteY0" fmla="*/ 0 h 4060268"/>
              <a:gd name="connsiteX1" fmla="*/ 1576413 w 2809881"/>
              <a:gd name="connsiteY1" fmla="*/ 4060268 h 4060268"/>
              <a:gd name="connsiteX0" fmla="*/ 0 w 3020261"/>
              <a:gd name="connsiteY0" fmla="*/ 0 h 4060268"/>
              <a:gd name="connsiteX1" fmla="*/ 1576413 w 3020261"/>
              <a:gd name="connsiteY1" fmla="*/ 4060268 h 4060268"/>
              <a:gd name="connsiteX0" fmla="*/ 0 w 2809881"/>
              <a:gd name="connsiteY0" fmla="*/ 0 h 4122956"/>
              <a:gd name="connsiteX1" fmla="*/ 141623 w 2809881"/>
              <a:gd name="connsiteY1" fmla="*/ 4122956 h 4122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09881" h="4122956">
                <a:moveTo>
                  <a:pt x="0" y="0"/>
                </a:moveTo>
                <a:cubicBezTo>
                  <a:pt x="2809881" y="16068"/>
                  <a:pt x="1585471" y="3580305"/>
                  <a:pt x="141623" y="4122956"/>
                </a:cubicBezTo>
              </a:path>
            </a:pathLst>
          </a:custGeom>
          <a:ln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8" name="Straight Arrow Connector 167"/>
          <p:cNvCxnSpPr/>
          <p:nvPr/>
        </p:nvCxnSpPr>
        <p:spPr>
          <a:xfrm rot="10800000">
            <a:off x="5906296" y="4395789"/>
            <a:ext cx="188117" cy="57150"/>
          </a:xfrm>
          <a:prstGeom prst="straightConnector1">
            <a:avLst/>
          </a:prstGeom>
          <a:ln w="28575">
            <a:solidFill>
              <a:schemeClr val="tx1"/>
            </a:solidFill>
            <a:headEnd type="arrow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Rectangle 154"/>
          <p:cNvSpPr/>
          <p:nvPr/>
        </p:nvSpPr>
        <p:spPr>
          <a:xfrm>
            <a:off x="6223000" y="25400"/>
            <a:ext cx="723900" cy="787400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6" name="Straight Arrow Connector 155"/>
          <p:cNvCxnSpPr/>
          <p:nvPr/>
        </p:nvCxnSpPr>
        <p:spPr>
          <a:xfrm rot="5400000">
            <a:off x="5362577" y="4502950"/>
            <a:ext cx="2759870" cy="2377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/>
          <p:nvPr/>
        </p:nvCxnSpPr>
        <p:spPr>
          <a:xfrm>
            <a:off x="5524500" y="3162300"/>
            <a:ext cx="1244600" cy="1588"/>
          </a:xfrm>
          <a:prstGeom prst="straightConnector1">
            <a:avLst/>
          </a:prstGeom>
          <a:ln w="3175">
            <a:solidFill>
              <a:schemeClr val="bg1">
                <a:lumMod val="8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/>
          <p:cNvSpPr txBox="1"/>
          <p:nvPr/>
        </p:nvSpPr>
        <p:spPr>
          <a:xfrm>
            <a:off x="6515100" y="6070600"/>
            <a:ext cx="1424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Building</a:t>
            </a:r>
            <a:endParaRPr lang="en-US" dirty="0"/>
          </a:p>
        </p:txBody>
      </p:sp>
      <p:cxnSp>
        <p:nvCxnSpPr>
          <p:cNvPr id="171" name="Straight Arrow Connector 170"/>
          <p:cNvCxnSpPr/>
          <p:nvPr/>
        </p:nvCxnSpPr>
        <p:spPr>
          <a:xfrm rot="16200000" flipV="1">
            <a:off x="6476604" y="4782740"/>
            <a:ext cx="169068" cy="119063"/>
          </a:xfrm>
          <a:prstGeom prst="straightConnector1">
            <a:avLst/>
          </a:prstGeom>
          <a:ln w="28575">
            <a:solidFill>
              <a:schemeClr val="tx1"/>
            </a:solidFill>
            <a:headEnd type="arrow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TextBox 173"/>
          <p:cNvSpPr txBox="1"/>
          <p:nvPr/>
        </p:nvSpPr>
        <p:spPr>
          <a:xfrm>
            <a:off x="5793475" y="4421496"/>
            <a:ext cx="335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</a:t>
            </a:r>
            <a:r>
              <a:rPr lang="en-US" sz="1400" baseline="-25000" dirty="0" smtClean="0"/>
              <a:t>S</a:t>
            </a:r>
            <a:endParaRPr lang="en-US" sz="1400" dirty="0"/>
          </a:p>
        </p:txBody>
      </p:sp>
      <p:sp>
        <p:nvSpPr>
          <p:cNvPr id="175" name="TextBox 174"/>
          <p:cNvSpPr txBox="1"/>
          <p:nvPr/>
        </p:nvSpPr>
        <p:spPr>
          <a:xfrm>
            <a:off x="6288775" y="4802496"/>
            <a:ext cx="3449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</a:t>
            </a:r>
            <a:r>
              <a:rPr lang="en-US" sz="1400" baseline="-25000" dirty="0" smtClean="0"/>
              <a:t>C</a:t>
            </a:r>
            <a:endParaRPr lang="en-US" sz="1400" dirty="0"/>
          </a:p>
        </p:txBody>
      </p:sp>
      <p:grpSp>
        <p:nvGrpSpPr>
          <p:cNvPr id="190" name="Group 189"/>
          <p:cNvGrpSpPr/>
          <p:nvPr/>
        </p:nvGrpSpPr>
        <p:grpSpPr>
          <a:xfrm>
            <a:off x="174728" y="1640196"/>
            <a:ext cx="4838461" cy="561777"/>
            <a:chOff x="174728" y="1246496"/>
            <a:chExt cx="4838461" cy="561777"/>
          </a:xfrm>
        </p:grpSpPr>
        <p:cxnSp>
          <p:nvCxnSpPr>
            <p:cNvPr id="123" name="Straight Arrow Connector 122"/>
            <p:cNvCxnSpPr/>
            <p:nvPr/>
          </p:nvCxnSpPr>
          <p:spPr>
            <a:xfrm rot="5400000">
              <a:off x="4935007" y="1591891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174728" y="1361464"/>
              <a:ext cx="3193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06400"/>
              <a:r>
                <a:rPr lang="en-US" sz="1400" dirty="0" smtClean="0">
                  <a:latin typeface="Symbol" pitchFamily="18" charset="2"/>
                </a:rPr>
                <a:t>DH</a:t>
              </a:r>
              <a:r>
                <a:rPr lang="en-US" sz="1400" dirty="0" smtClean="0"/>
                <a:t> =                     log  (         ) +</a:t>
              </a:r>
            </a:p>
          </p:txBody>
        </p:sp>
        <p:cxnSp>
          <p:nvCxnSpPr>
            <p:cNvPr id="163" name="Straight Connector 162"/>
            <p:cNvCxnSpPr/>
            <p:nvPr/>
          </p:nvCxnSpPr>
          <p:spPr>
            <a:xfrm>
              <a:off x="675375" y="1525896"/>
              <a:ext cx="6731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" name="TextBox 163"/>
            <p:cNvSpPr txBox="1"/>
            <p:nvPr/>
          </p:nvSpPr>
          <p:spPr>
            <a:xfrm>
              <a:off x="738875" y="1246496"/>
              <a:ext cx="474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C</a:t>
              </a:r>
              <a:r>
                <a:rPr lang="en-US" sz="1400" baseline="-25000" dirty="0" smtClean="0"/>
                <a:t>S </a:t>
              </a:r>
              <a:r>
                <a:rPr lang="en-US" sz="1400" dirty="0" smtClean="0"/>
                <a:t>H</a:t>
              </a:r>
              <a:endParaRPr lang="en-US" sz="1400" dirty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726175" y="1500496"/>
              <a:ext cx="61427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 + e</a:t>
              </a:r>
              <a:r>
                <a:rPr lang="en-US" sz="1400" baseline="-25000" dirty="0" smtClean="0"/>
                <a:t>O</a:t>
              </a:r>
              <a:endParaRPr lang="en-US" sz="1400" dirty="0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831075" y="1246496"/>
              <a:ext cx="3417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P</a:t>
              </a:r>
              <a:r>
                <a:rPr lang="en-US" sz="1400" baseline="-25000" dirty="0" smtClean="0"/>
                <a:t>C</a:t>
              </a:r>
              <a:endParaRPr lang="en-US" sz="1400" dirty="0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1831075" y="1475096"/>
              <a:ext cx="3365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P</a:t>
              </a:r>
              <a:r>
                <a:rPr lang="en-US" sz="1400" baseline="-25000" dirty="0" smtClean="0"/>
                <a:t>o</a:t>
              </a:r>
              <a:endParaRPr lang="en-US" sz="1400" dirty="0"/>
            </a:p>
          </p:txBody>
        </p:sp>
        <p:cxnSp>
          <p:nvCxnSpPr>
            <p:cNvPr id="179" name="Straight Connector 178"/>
            <p:cNvCxnSpPr/>
            <p:nvPr/>
          </p:nvCxnSpPr>
          <p:spPr>
            <a:xfrm>
              <a:off x="1869281" y="1533525"/>
              <a:ext cx="228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>
              <a:off x="2389875" y="1525896"/>
              <a:ext cx="6731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1" name="TextBox 180"/>
            <p:cNvSpPr txBox="1"/>
            <p:nvPr/>
          </p:nvSpPr>
          <p:spPr>
            <a:xfrm>
              <a:off x="2453375" y="1246496"/>
              <a:ext cx="52450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C </a:t>
              </a:r>
              <a:r>
                <a:rPr lang="en-US" sz="1400" baseline="-25000" dirty="0" smtClean="0"/>
                <a:t>C </a:t>
              </a:r>
              <a:r>
                <a:rPr lang="en-US" sz="1400" dirty="0" smtClean="0"/>
                <a:t>H</a:t>
              </a:r>
              <a:endParaRPr lang="en-US" sz="1400" dirty="0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2440675" y="1500496"/>
              <a:ext cx="61427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 + e</a:t>
              </a:r>
              <a:r>
                <a:rPr lang="en-US" sz="1400" baseline="-25000" dirty="0" smtClean="0"/>
                <a:t>O</a:t>
              </a:r>
              <a:endParaRPr lang="en-US" sz="1400" dirty="0"/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3574927" y="1494940"/>
              <a:ext cx="3417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P</a:t>
              </a:r>
              <a:r>
                <a:rPr lang="en-US" sz="1400" baseline="-25000" dirty="0" smtClean="0"/>
                <a:t>C</a:t>
              </a:r>
              <a:endParaRPr lang="en-US" sz="1400" dirty="0"/>
            </a:p>
          </p:txBody>
        </p:sp>
        <p:cxnSp>
          <p:nvCxnSpPr>
            <p:cNvPr id="185" name="Straight Connector 184"/>
            <p:cNvCxnSpPr/>
            <p:nvPr/>
          </p:nvCxnSpPr>
          <p:spPr>
            <a:xfrm flipV="1">
              <a:off x="3486928" y="1535906"/>
              <a:ext cx="519112" cy="7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6" name="TextBox 185"/>
            <p:cNvSpPr txBox="1"/>
            <p:nvPr/>
          </p:nvSpPr>
          <p:spPr>
            <a:xfrm>
              <a:off x="3397923" y="1253640"/>
              <a:ext cx="7501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P</a:t>
              </a:r>
              <a:r>
                <a:rPr lang="en-US" sz="1400" baseline="-25000" dirty="0" smtClean="0"/>
                <a:t>o</a:t>
              </a:r>
              <a:r>
                <a:rPr lang="en-US" sz="1400" dirty="0" smtClean="0"/>
                <a:t>  + </a:t>
              </a:r>
              <a:r>
                <a:rPr lang="en-US" sz="1400" dirty="0" smtClean="0">
                  <a:latin typeface="Symbol" pitchFamily="18" charset="2"/>
                </a:rPr>
                <a:t>D</a:t>
              </a:r>
              <a:r>
                <a:rPr lang="en-US" sz="1400" dirty="0" smtClean="0"/>
                <a:t>P</a:t>
              </a:r>
              <a:endParaRPr lang="en-US" sz="1400" dirty="0"/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3031338" y="1320007"/>
              <a:ext cx="12346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log</a:t>
              </a:r>
              <a:r>
                <a:rPr lang="en-US" dirty="0" smtClean="0"/>
                <a:t> (            )</a:t>
              </a:r>
              <a:endParaRPr lang="en-US" dirty="0"/>
            </a:p>
          </p:txBody>
        </p:sp>
      </p:grpSp>
      <p:sp>
        <p:nvSpPr>
          <p:cNvPr id="191" name="TextBox 190"/>
          <p:cNvSpPr txBox="1"/>
          <p:nvPr/>
        </p:nvSpPr>
        <p:spPr>
          <a:xfrm>
            <a:off x="251995" y="293436"/>
            <a:ext cx="38879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Scenario #1</a:t>
            </a:r>
          </a:p>
          <a:p>
            <a:r>
              <a:rPr lang="en-US" dirty="0" smtClean="0"/>
              <a:t>The soil now is overconsolidated Soil:    </a:t>
            </a:r>
          </a:p>
          <a:p>
            <a:endParaRPr lang="en-US" dirty="0" smtClean="0"/>
          </a:p>
          <a:p>
            <a:r>
              <a:rPr lang="en-US" dirty="0" smtClean="0"/>
              <a:t>The new building is heavier in weight</a:t>
            </a:r>
            <a:endParaRPr lang="en-US" dirty="0"/>
          </a:p>
        </p:txBody>
      </p:sp>
      <p:sp>
        <p:nvSpPr>
          <p:cNvPr id="192" name="Rectangle 191"/>
          <p:cNvSpPr/>
          <p:nvPr/>
        </p:nvSpPr>
        <p:spPr>
          <a:xfrm>
            <a:off x="101600" y="1587500"/>
            <a:ext cx="4318000" cy="635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3" name="TextBox 192"/>
          <p:cNvSpPr txBox="1"/>
          <p:nvPr/>
        </p:nvSpPr>
        <p:spPr>
          <a:xfrm>
            <a:off x="6170762" y="5807772"/>
            <a:ext cx="367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en-US" b="1" baseline="-25000" dirty="0" smtClean="0">
                <a:solidFill>
                  <a:srgbClr val="FF0000"/>
                </a:solidFill>
              </a:rPr>
              <a:t>c</a:t>
            </a:r>
            <a:endParaRPr lang="en-US" b="1" baseline="-25000" dirty="0">
              <a:solidFill>
                <a:srgbClr val="FF0000"/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4089400" y="0"/>
            <a:ext cx="22208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Constructing a new building</a:t>
            </a:r>
            <a:endParaRPr lang="en-US" sz="1400" dirty="0"/>
          </a:p>
        </p:txBody>
      </p:sp>
      <p:grpSp>
        <p:nvGrpSpPr>
          <p:cNvPr id="159" name="Group 158"/>
          <p:cNvGrpSpPr/>
          <p:nvPr/>
        </p:nvGrpSpPr>
        <p:grpSpPr>
          <a:xfrm>
            <a:off x="5878881" y="1272385"/>
            <a:ext cx="1404601" cy="409588"/>
            <a:chOff x="5878881" y="1272385"/>
            <a:chExt cx="1404601" cy="409588"/>
          </a:xfrm>
        </p:grpSpPr>
        <p:grpSp>
          <p:nvGrpSpPr>
            <p:cNvPr id="165" name="Group 68"/>
            <p:cNvGrpSpPr/>
            <p:nvPr/>
          </p:nvGrpSpPr>
          <p:grpSpPr>
            <a:xfrm>
              <a:off x="5878881" y="1528763"/>
              <a:ext cx="757401" cy="148432"/>
              <a:chOff x="5240338" y="1524006"/>
              <a:chExt cx="888999" cy="153190"/>
            </a:xfrm>
          </p:grpSpPr>
          <p:cxnSp>
            <p:nvCxnSpPr>
              <p:cNvPr id="187" name="Straight Arrow Connector 186"/>
              <p:cNvCxnSpPr/>
              <p:nvPr/>
            </p:nvCxnSpPr>
            <p:spPr>
              <a:xfrm rot="5400000">
                <a:off x="5165331" y="1599013"/>
                <a:ext cx="153190" cy="3175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Arrow Connector 188"/>
              <p:cNvCxnSpPr/>
              <p:nvPr/>
            </p:nvCxnSpPr>
            <p:spPr>
              <a:xfrm rot="5400000">
                <a:off x="5296299" y="1599013"/>
                <a:ext cx="153190" cy="3175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Arrow Connector 194"/>
              <p:cNvCxnSpPr/>
              <p:nvPr/>
            </p:nvCxnSpPr>
            <p:spPr>
              <a:xfrm rot="5400000">
                <a:off x="5415362" y="1599013"/>
                <a:ext cx="153190" cy="3175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Arrow Connector 195"/>
              <p:cNvCxnSpPr/>
              <p:nvPr/>
            </p:nvCxnSpPr>
            <p:spPr>
              <a:xfrm rot="5400000">
                <a:off x="5546330" y="1599013"/>
                <a:ext cx="153190" cy="3175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Arrow Connector 196"/>
              <p:cNvCxnSpPr/>
              <p:nvPr/>
            </p:nvCxnSpPr>
            <p:spPr>
              <a:xfrm rot="5400000">
                <a:off x="5670156" y="1599013"/>
                <a:ext cx="153190" cy="3175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Arrow Connector 197"/>
              <p:cNvCxnSpPr/>
              <p:nvPr/>
            </p:nvCxnSpPr>
            <p:spPr>
              <a:xfrm rot="5400000">
                <a:off x="5801124" y="1599013"/>
                <a:ext cx="153190" cy="3175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Arrow Connector 198"/>
              <p:cNvCxnSpPr/>
              <p:nvPr/>
            </p:nvCxnSpPr>
            <p:spPr>
              <a:xfrm rot="5400000">
                <a:off x="5920187" y="1599013"/>
                <a:ext cx="153190" cy="3175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Arrow Connector 199"/>
              <p:cNvCxnSpPr/>
              <p:nvPr/>
            </p:nvCxnSpPr>
            <p:spPr>
              <a:xfrm rot="5400000">
                <a:off x="6051155" y="1599013"/>
                <a:ext cx="153190" cy="3175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6" name="Straight Arrow Connector 165"/>
            <p:cNvCxnSpPr/>
            <p:nvPr/>
          </p:nvCxnSpPr>
          <p:spPr>
            <a:xfrm rot="5400000">
              <a:off x="6668254" y="1601626"/>
              <a:ext cx="148432" cy="270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Arrow Connector 171"/>
            <p:cNvCxnSpPr/>
            <p:nvPr/>
          </p:nvCxnSpPr>
          <p:spPr>
            <a:xfrm rot="5400000">
              <a:off x="6779840" y="1601626"/>
              <a:ext cx="148432" cy="270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Arrow Connector 172"/>
            <p:cNvCxnSpPr/>
            <p:nvPr/>
          </p:nvCxnSpPr>
          <p:spPr>
            <a:xfrm rot="5400000">
              <a:off x="6881284" y="1601626"/>
              <a:ext cx="148432" cy="270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Arrow Connector 175"/>
            <p:cNvCxnSpPr/>
            <p:nvPr/>
          </p:nvCxnSpPr>
          <p:spPr>
            <a:xfrm rot="5400000">
              <a:off x="6992870" y="1601626"/>
              <a:ext cx="148432" cy="270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Arrow Connector 176"/>
            <p:cNvCxnSpPr/>
            <p:nvPr/>
          </p:nvCxnSpPr>
          <p:spPr>
            <a:xfrm rot="5400000">
              <a:off x="7098372" y="1601626"/>
              <a:ext cx="148432" cy="270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Arrow Connector 177"/>
            <p:cNvCxnSpPr/>
            <p:nvPr/>
          </p:nvCxnSpPr>
          <p:spPr>
            <a:xfrm rot="5400000">
              <a:off x="7207914" y="1606404"/>
              <a:ext cx="148432" cy="270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3" name="TextBox 182"/>
            <p:cNvSpPr txBox="1"/>
            <p:nvPr/>
          </p:nvSpPr>
          <p:spPr>
            <a:xfrm>
              <a:off x="6411019" y="1272385"/>
              <a:ext cx="44916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ymbol" pitchFamily="18" charset="2"/>
                </a:rPr>
                <a:t>D</a:t>
              </a:r>
              <a:r>
                <a:rPr lang="en-US" sz="1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</a:t>
              </a:r>
              <a:r>
                <a:rPr lang="en-US" sz="1400" baseline="-25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endParaRPr lang="en-US" sz="1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202" name="Straight Connector 201"/>
          <p:cNvCxnSpPr>
            <a:endCxn id="170" idx="5"/>
          </p:cNvCxnSpPr>
          <p:nvPr/>
        </p:nvCxnSpPr>
        <p:spPr>
          <a:xfrm rot="16200000" flipH="1">
            <a:off x="6252767" y="4634312"/>
            <a:ext cx="624500" cy="41414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Oval 169"/>
          <p:cNvSpPr/>
          <p:nvPr/>
        </p:nvSpPr>
        <p:spPr>
          <a:xfrm>
            <a:off x="6701632" y="5083177"/>
            <a:ext cx="82549" cy="82549"/>
          </a:xfrm>
          <a:prstGeom prst="ellipse">
            <a:avLst/>
          </a:prstGeom>
          <a:solidFill>
            <a:srgbClr val="FF66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" name="TextBox 204"/>
          <p:cNvSpPr txBox="1"/>
          <p:nvPr/>
        </p:nvSpPr>
        <p:spPr>
          <a:xfrm>
            <a:off x="5796656" y="3480597"/>
            <a:ext cx="4491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1400" baseline="-250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n-US" sz="1400" baseline="-25000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1" name="Freeform 200"/>
          <p:cNvSpPr/>
          <p:nvPr/>
        </p:nvSpPr>
        <p:spPr>
          <a:xfrm>
            <a:off x="1257300" y="2057400"/>
            <a:ext cx="4216400" cy="2235200"/>
          </a:xfrm>
          <a:custGeom>
            <a:avLst/>
            <a:gdLst>
              <a:gd name="connsiteX0" fmla="*/ 0 w 4343400"/>
              <a:gd name="connsiteY0" fmla="*/ 0 h 2120900"/>
              <a:gd name="connsiteX1" fmla="*/ 4343400 w 4343400"/>
              <a:gd name="connsiteY1" fmla="*/ 2120900 h 2120900"/>
              <a:gd name="connsiteX2" fmla="*/ 4343400 w 4343400"/>
              <a:gd name="connsiteY2" fmla="*/ 2120900 h 2120900"/>
              <a:gd name="connsiteX0" fmla="*/ 0 w 4343400"/>
              <a:gd name="connsiteY0" fmla="*/ 0 h 2286000"/>
              <a:gd name="connsiteX1" fmla="*/ 4343400 w 4343400"/>
              <a:gd name="connsiteY1" fmla="*/ 2120900 h 2286000"/>
              <a:gd name="connsiteX2" fmla="*/ 3467100 w 4343400"/>
              <a:gd name="connsiteY2" fmla="*/ 2286000 h 2286000"/>
              <a:gd name="connsiteX0" fmla="*/ 0 w 4343400"/>
              <a:gd name="connsiteY0" fmla="*/ 0 h 2120900"/>
              <a:gd name="connsiteX1" fmla="*/ 4343400 w 4343400"/>
              <a:gd name="connsiteY1" fmla="*/ 2120900 h 2120900"/>
              <a:gd name="connsiteX0" fmla="*/ 0 w 4343400"/>
              <a:gd name="connsiteY0" fmla="*/ 0 h 2120900"/>
              <a:gd name="connsiteX1" fmla="*/ 4343400 w 4343400"/>
              <a:gd name="connsiteY1" fmla="*/ 2120900 h 2120900"/>
              <a:gd name="connsiteX0" fmla="*/ 0 w 4127500"/>
              <a:gd name="connsiteY0" fmla="*/ 0 h 2146300"/>
              <a:gd name="connsiteX1" fmla="*/ 4127500 w 4127500"/>
              <a:gd name="connsiteY1" fmla="*/ 2146300 h 2146300"/>
              <a:gd name="connsiteX0" fmla="*/ 0 w 4127500"/>
              <a:gd name="connsiteY0" fmla="*/ 0 h 2146300"/>
              <a:gd name="connsiteX1" fmla="*/ 4127500 w 4127500"/>
              <a:gd name="connsiteY1" fmla="*/ 2146300 h 2146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27500" h="2146300">
                <a:moveTo>
                  <a:pt x="0" y="0"/>
                </a:moveTo>
                <a:cubicBezTo>
                  <a:pt x="1790700" y="249767"/>
                  <a:pt x="2349500" y="1985433"/>
                  <a:pt x="4127500" y="2146300"/>
                </a:cubicBezTo>
              </a:path>
            </a:pathLst>
          </a:custGeom>
          <a:ln w="3175">
            <a:solidFill>
              <a:schemeClr val="accent6">
                <a:lumMod val="60000"/>
                <a:lumOff val="40000"/>
              </a:schemeClr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3" name="TextBox 202"/>
          <p:cNvSpPr txBox="1"/>
          <p:nvPr/>
        </p:nvSpPr>
        <p:spPr>
          <a:xfrm>
            <a:off x="215900" y="2679700"/>
            <a:ext cx="106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r>
              <a:rPr lang="en-US" baseline="-25000" dirty="0" smtClean="0"/>
              <a:t>o</a:t>
            </a:r>
            <a:r>
              <a:rPr lang="en-US" dirty="0" smtClean="0"/>
              <a:t> =  0.61</a:t>
            </a:r>
            <a:endParaRPr lang="en-US" dirty="0"/>
          </a:p>
        </p:txBody>
      </p:sp>
      <p:sp>
        <p:nvSpPr>
          <p:cNvPr id="204" name="TextBox 203"/>
          <p:cNvSpPr txBox="1"/>
          <p:nvPr/>
        </p:nvSpPr>
        <p:spPr>
          <a:xfrm>
            <a:off x="63500" y="3365500"/>
            <a:ext cx="2229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Assume  P</a:t>
            </a:r>
            <a:r>
              <a:rPr lang="en-US" sz="1400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+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1400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2100 psf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6" name="TextBox 205"/>
          <p:cNvSpPr txBox="1"/>
          <p:nvPr/>
        </p:nvSpPr>
        <p:spPr>
          <a:xfrm>
            <a:off x="0" y="4191001"/>
            <a:ext cx="7747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H =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467815" y="4114800"/>
            <a:ext cx="6751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0.1 x 16</a:t>
            </a:r>
            <a:endParaRPr lang="en-US" sz="1200" dirty="0"/>
          </a:p>
        </p:txBody>
      </p:sp>
      <p:cxnSp>
        <p:nvCxnSpPr>
          <p:cNvPr id="212" name="Straight Connector 211"/>
          <p:cNvCxnSpPr/>
          <p:nvPr/>
        </p:nvCxnSpPr>
        <p:spPr>
          <a:xfrm>
            <a:off x="533400" y="4368800"/>
            <a:ext cx="60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TextBox 212"/>
          <p:cNvSpPr txBox="1"/>
          <p:nvPr/>
        </p:nvSpPr>
        <p:spPr>
          <a:xfrm>
            <a:off x="467815" y="4343400"/>
            <a:ext cx="6848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 + 0.61</a:t>
            </a:r>
            <a:endParaRPr lang="en-US" sz="1200" dirty="0"/>
          </a:p>
        </p:txBody>
      </p:sp>
      <p:sp>
        <p:nvSpPr>
          <p:cNvPr id="214" name="TextBox 213"/>
          <p:cNvSpPr txBox="1"/>
          <p:nvPr/>
        </p:nvSpPr>
        <p:spPr>
          <a:xfrm>
            <a:off x="1420315" y="4127500"/>
            <a:ext cx="6944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1593.51</a:t>
            </a:r>
            <a:endParaRPr lang="en-US" sz="1200" dirty="0"/>
          </a:p>
        </p:txBody>
      </p:sp>
      <p:cxnSp>
        <p:nvCxnSpPr>
          <p:cNvPr id="215" name="Straight Connector 214"/>
          <p:cNvCxnSpPr/>
          <p:nvPr/>
        </p:nvCxnSpPr>
        <p:spPr>
          <a:xfrm>
            <a:off x="1485900" y="4381500"/>
            <a:ext cx="60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TextBox 215"/>
          <p:cNvSpPr txBox="1"/>
          <p:nvPr/>
        </p:nvSpPr>
        <p:spPr>
          <a:xfrm>
            <a:off x="1547315" y="4356100"/>
            <a:ext cx="420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803</a:t>
            </a:r>
            <a:endParaRPr lang="en-US" sz="1200" dirty="0"/>
          </a:p>
        </p:txBody>
      </p:sp>
      <p:sp>
        <p:nvSpPr>
          <p:cNvPr id="217" name="TextBox 216"/>
          <p:cNvSpPr txBox="1"/>
          <p:nvPr/>
        </p:nvSpPr>
        <p:spPr>
          <a:xfrm>
            <a:off x="1117600" y="4203700"/>
            <a:ext cx="3818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log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1333500" y="4178300"/>
            <a:ext cx="96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            )</a:t>
            </a:r>
            <a:endParaRPr lang="en-US" dirty="0"/>
          </a:p>
        </p:txBody>
      </p:sp>
      <p:sp>
        <p:nvSpPr>
          <p:cNvPr id="219" name="TextBox 218"/>
          <p:cNvSpPr txBox="1"/>
          <p:nvPr/>
        </p:nvSpPr>
        <p:spPr>
          <a:xfrm>
            <a:off x="584200" y="4610100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+</a:t>
            </a:r>
            <a:endParaRPr lang="en-US" sz="1200" dirty="0"/>
          </a:p>
        </p:txBody>
      </p:sp>
      <p:sp>
        <p:nvSpPr>
          <p:cNvPr id="220" name="TextBox 219"/>
          <p:cNvSpPr txBox="1"/>
          <p:nvPr/>
        </p:nvSpPr>
        <p:spPr>
          <a:xfrm>
            <a:off x="480515" y="4838700"/>
            <a:ext cx="7537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0.72 x 16</a:t>
            </a:r>
            <a:endParaRPr lang="en-US" sz="1200" dirty="0"/>
          </a:p>
        </p:txBody>
      </p:sp>
      <p:cxnSp>
        <p:nvCxnSpPr>
          <p:cNvPr id="221" name="Straight Connector 220"/>
          <p:cNvCxnSpPr/>
          <p:nvPr/>
        </p:nvCxnSpPr>
        <p:spPr>
          <a:xfrm>
            <a:off x="546100" y="5092700"/>
            <a:ext cx="60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TextBox 221"/>
          <p:cNvSpPr txBox="1"/>
          <p:nvPr/>
        </p:nvSpPr>
        <p:spPr>
          <a:xfrm>
            <a:off x="480515" y="5067300"/>
            <a:ext cx="6848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 + 0.61</a:t>
            </a:r>
            <a:endParaRPr lang="en-US" sz="1200" dirty="0"/>
          </a:p>
        </p:txBody>
      </p:sp>
      <p:cxnSp>
        <p:nvCxnSpPr>
          <p:cNvPr id="224" name="Straight Connector 223"/>
          <p:cNvCxnSpPr/>
          <p:nvPr/>
        </p:nvCxnSpPr>
        <p:spPr>
          <a:xfrm>
            <a:off x="1498600" y="5105400"/>
            <a:ext cx="60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" name="TextBox 224"/>
          <p:cNvSpPr txBox="1"/>
          <p:nvPr/>
        </p:nvSpPr>
        <p:spPr>
          <a:xfrm>
            <a:off x="1471115" y="5067300"/>
            <a:ext cx="6944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1593.51</a:t>
            </a:r>
            <a:endParaRPr lang="en-US" sz="1200" dirty="0"/>
          </a:p>
        </p:txBody>
      </p:sp>
      <p:sp>
        <p:nvSpPr>
          <p:cNvPr id="226" name="TextBox 225"/>
          <p:cNvSpPr txBox="1"/>
          <p:nvPr/>
        </p:nvSpPr>
        <p:spPr>
          <a:xfrm>
            <a:off x="1130300" y="4927600"/>
            <a:ext cx="3818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log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1346200" y="4902200"/>
            <a:ext cx="96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            )</a:t>
            </a:r>
            <a:endParaRPr lang="en-US" dirty="0"/>
          </a:p>
        </p:txBody>
      </p:sp>
      <p:sp>
        <p:nvSpPr>
          <p:cNvPr id="228" name="TextBox 227"/>
          <p:cNvSpPr txBox="1"/>
          <p:nvPr/>
        </p:nvSpPr>
        <p:spPr>
          <a:xfrm>
            <a:off x="1534615" y="4876800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2100</a:t>
            </a:r>
            <a:endParaRPr lang="en-US" sz="1200" dirty="0"/>
          </a:p>
        </p:txBody>
      </p:sp>
      <p:sp>
        <p:nvSpPr>
          <p:cNvPr id="229" name="TextBox 228"/>
          <p:cNvSpPr txBox="1"/>
          <p:nvPr/>
        </p:nvSpPr>
        <p:spPr>
          <a:xfrm>
            <a:off x="584200" y="5397500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=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4667817" y="720799"/>
            <a:ext cx="3895503" cy="665088"/>
          </a:xfrm>
          <a:custGeom>
            <a:avLst/>
            <a:gdLst>
              <a:gd name="connsiteX0" fmla="*/ 0 w 2860766"/>
              <a:gd name="connsiteY0" fmla="*/ 10346 h 62597"/>
              <a:gd name="connsiteX1" fmla="*/ 339634 w 2860766"/>
              <a:gd name="connsiteY1" fmla="*/ 23408 h 62597"/>
              <a:gd name="connsiteX2" fmla="*/ 627017 w 2860766"/>
              <a:gd name="connsiteY2" fmla="*/ 36471 h 62597"/>
              <a:gd name="connsiteX3" fmla="*/ 1018903 w 2860766"/>
              <a:gd name="connsiteY3" fmla="*/ 23408 h 62597"/>
              <a:gd name="connsiteX4" fmla="*/ 1214846 w 2860766"/>
              <a:gd name="connsiteY4" fmla="*/ 36471 h 62597"/>
              <a:gd name="connsiteX5" fmla="*/ 1489166 w 2860766"/>
              <a:gd name="connsiteY5" fmla="*/ 62597 h 62597"/>
              <a:gd name="connsiteX6" fmla="*/ 2560320 w 2860766"/>
              <a:gd name="connsiteY6" fmla="*/ 49534 h 62597"/>
              <a:gd name="connsiteX7" fmla="*/ 2860766 w 2860766"/>
              <a:gd name="connsiteY7" fmla="*/ 23408 h 62597"/>
              <a:gd name="connsiteX0" fmla="*/ 0 w 2708921"/>
              <a:gd name="connsiteY0" fmla="*/ 10346 h 626477"/>
              <a:gd name="connsiteX1" fmla="*/ 339634 w 2708921"/>
              <a:gd name="connsiteY1" fmla="*/ 23408 h 626477"/>
              <a:gd name="connsiteX2" fmla="*/ 627017 w 2708921"/>
              <a:gd name="connsiteY2" fmla="*/ 36471 h 626477"/>
              <a:gd name="connsiteX3" fmla="*/ 1018903 w 2708921"/>
              <a:gd name="connsiteY3" fmla="*/ 23408 h 626477"/>
              <a:gd name="connsiteX4" fmla="*/ 1214846 w 2708921"/>
              <a:gd name="connsiteY4" fmla="*/ 36471 h 626477"/>
              <a:gd name="connsiteX5" fmla="*/ 1489166 w 2708921"/>
              <a:gd name="connsiteY5" fmla="*/ 62597 h 626477"/>
              <a:gd name="connsiteX6" fmla="*/ 2560320 w 2708921"/>
              <a:gd name="connsiteY6" fmla="*/ 49534 h 626477"/>
              <a:gd name="connsiteX7" fmla="*/ 2055223 w 2708921"/>
              <a:gd name="connsiteY7" fmla="*/ 626477 h 626477"/>
              <a:gd name="connsiteX0" fmla="*/ 0 w 2708921"/>
              <a:gd name="connsiteY0" fmla="*/ 10346 h 626477"/>
              <a:gd name="connsiteX1" fmla="*/ 339634 w 2708921"/>
              <a:gd name="connsiteY1" fmla="*/ 23408 h 626477"/>
              <a:gd name="connsiteX2" fmla="*/ 627017 w 2708921"/>
              <a:gd name="connsiteY2" fmla="*/ 36471 h 626477"/>
              <a:gd name="connsiteX3" fmla="*/ 1018903 w 2708921"/>
              <a:gd name="connsiteY3" fmla="*/ 23408 h 626477"/>
              <a:gd name="connsiteX4" fmla="*/ 1214846 w 2708921"/>
              <a:gd name="connsiteY4" fmla="*/ 36471 h 626477"/>
              <a:gd name="connsiteX5" fmla="*/ 1489166 w 2708921"/>
              <a:gd name="connsiteY5" fmla="*/ 62597 h 626477"/>
              <a:gd name="connsiteX6" fmla="*/ 2560320 w 2708921"/>
              <a:gd name="connsiteY6" fmla="*/ 49534 h 626477"/>
              <a:gd name="connsiteX7" fmla="*/ 2055223 w 2708921"/>
              <a:gd name="connsiteY7" fmla="*/ 626477 h 626477"/>
              <a:gd name="connsiteX8" fmla="*/ 0 w 2708921"/>
              <a:gd name="connsiteY8" fmla="*/ 10346 h 626477"/>
              <a:gd name="connsiteX0" fmla="*/ 0 w 2893424"/>
              <a:gd name="connsiteY0" fmla="*/ 10346 h 397877"/>
              <a:gd name="connsiteX1" fmla="*/ 339634 w 2893424"/>
              <a:gd name="connsiteY1" fmla="*/ 23408 h 397877"/>
              <a:gd name="connsiteX2" fmla="*/ 627017 w 2893424"/>
              <a:gd name="connsiteY2" fmla="*/ 36471 h 397877"/>
              <a:gd name="connsiteX3" fmla="*/ 1018903 w 2893424"/>
              <a:gd name="connsiteY3" fmla="*/ 23408 h 397877"/>
              <a:gd name="connsiteX4" fmla="*/ 1214846 w 2893424"/>
              <a:gd name="connsiteY4" fmla="*/ 36471 h 397877"/>
              <a:gd name="connsiteX5" fmla="*/ 1489166 w 2893424"/>
              <a:gd name="connsiteY5" fmla="*/ 62597 h 397877"/>
              <a:gd name="connsiteX6" fmla="*/ 2560320 w 2893424"/>
              <a:gd name="connsiteY6" fmla="*/ 49534 h 397877"/>
              <a:gd name="connsiteX7" fmla="*/ 2893424 w 2893424"/>
              <a:gd name="connsiteY7" fmla="*/ 397877 h 397877"/>
              <a:gd name="connsiteX8" fmla="*/ 0 w 2893424"/>
              <a:gd name="connsiteY8" fmla="*/ 10346 h 397877"/>
              <a:gd name="connsiteX0" fmla="*/ 0 w 2895601"/>
              <a:gd name="connsiteY0" fmla="*/ 474077 h 474077"/>
              <a:gd name="connsiteX1" fmla="*/ 341811 w 2895601"/>
              <a:gd name="connsiteY1" fmla="*/ 23408 h 474077"/>
              <a:gd name="connsiteX2" fmla="*/ 629194 w 2895601"/>
              <a:gd name="connsiteY2" fmla="*/ 36471 h 474077"/>
              <a:gd name="connsiteX3" fmla="*/ 1021080 w 2895601"/>
              <a:gd name="connsiteY3" fmla="*/ 23408 h 474077"/>
              <a:gd name="connsiteX4" fmla="*/ 1217023 w 2895601"/>
              <a:gd name="connsiteY4" fmla="*/ 36471 h 474077"/>
              <a:gd name="connsiteX5" fmla="*/ 1491343 w 2895601"/>
              <a:gd name="connsiteY5" fmla="*/ 62597 h 474077"/>
              <a:gd name="connsiteX6" fmla="*/ 2562497 w 2895601"/>
              <a:gd name="connsiteY6" fmla="*/ 49534 h 474077"/>
              <a:gd name="connsiteX7" fmla="*/ 2895601 w 2895601"/>
              <a:gd name="connsiteY7" fmla="*/ 397877 h 474077"/>
              <a:gd name="connsiteX8" fmla="*/ 0 w 2895601"/>
              <a:gd name="connsiteY8" fmla="*/ 474077 h 474077"/>
              <a:gd name="connsiteX0" fmla="*/ 0 w 2895601"/>
              <a:gd name="connsiteY0" fmla="*/ 474077 h 474077"/>
              <a:gd name="connsiteX1" fmla="*/ 76201 w 2895601"/>
              <a:gd name="connsiteY1" fmla="*/ 93077 h 474077"/>
              <a:gd name="connsiteX2" fmla="*/ 629194 w 2895601"/>
              <a:gd name="connsiteY2" fmla="*/ 36471 h 474077"/>
              <a:gd name="connsiteX3" fmla="*/ 1021080 w 2895601"/>
              <a:gd name="connsiteY3" fmla="*/ 23408 h 474077"/>
              <a:gd name="connsiteX4" fmla="*/ 1217023 w 2895601"/>
              <a:gd name="connsiteY4" fmla="*/ 36471 h 474077"/>
              <a:gd name="connsiteX5" fmla="*/ 1491343 w 2895601"/>
              <a:gd name="connsiteY5" fmla="*/ 62597 h 474077"/>
              <a:gd name="connsiteX6" fmla="*/ 2562497 w 2895601"/>
              <a:gd name="connsiteY6" fmla="*/ 49534 h 474077"/>
              <a:gd name="connsiteX7" fmla="*/ 2895601 w 2895601"/>
              <a:gd name="connsiteY7" fmla="*/ 397877 h 474077"/>
              <a:gd name="connsiteX8" fmla="*/ 0 w 2895601"/>
              <a:gd name="connsiteY8" fmla="*/ 474077 h 474077"/>
              <a:gd name="connsiteX0" fmla="*/ 0 w 2968002"/>
              <a:gd name="connsiteY0" fmla="*/ 506734 h 506734"/>
              <a:gd name="connsiteX1" fmla="*/ 76201 w 2968002"/>
              <a:gd name="connsiteY1" fmla="*/ 1257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491343 w 2968002"/>
              <a:gd name="connsiteY5" fmla="*/ 9525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  <a:gd name="connsiteX0" fmla="*/ 0 w 2968002"/>
              <a:gd name="connsiteY0" fmla="*/ 506734 h 506734"/>
              <a:gd name="connsiteX1" fmla="*/ 76200 w 2968002"/>
              <a:gd name="connsiteY1" fmla="*/ 495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491343 w 2968002"/>
              <a:gd name="connsiteY5" fmla="*/ 9525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  <a:gd name="connsiteX0" fmla="*/ 0 w 2968002"/>
              <a:gd name="connsiteY0" fmla="*/ 506734 h 506734"/>
              <a:gd name="connsiteX1" fmla="*/ 76200 w 2968002"/>
              <a:gd name="connsiteY1" fmla="*/ 49534 h 506734"/>
              <a:gd name="connsiteX2" fmla="*/ 629194 w 2968002"/>
              <a:gd name="connsiteY2" fmla="*/ 69128 h 506734"/>
              <a:gd name="connsiteX3" fmla="*/ 1021080 w 2968002"/>
              <a:gd name="connsiteY3" fmla="*/ 56065 h 506734"/>
              <a:gd name="connsiteX4" fmla="*/ 1217023 w 2968002"/>
              <a:gd name="connsiteY4" fmla="*/ 69128 h 506734"/>
              <a:gd name="connsiteX5" fmla="*/ 1828800 w 2968002"/>
              <a:gd name="connsiteY5" fmla="*/ 49534 h 506734"/>
              <a:gd name="connsiteX6" fmla="*/ 2819401 w 2968002"/>
              <a:gd name="connsiteY6" fmla="*/ 49534 h 506734"/>
              <a:gd name="connsiteX7" fmla="*/ 2895601 w 2968002"/>
              <a:gd name="connsiteY7" fmla="*/ 430534 h 506734"/>
              <a:gd name="connsiteX8" fmla="*/ 0 w 2968002"/>
              <a:gd name="connsiteY8" fmla="*/ 506734 h 506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68002" h="506734">
                <a:moveTo>
                  <a:pt x="0" y="506734"/>
                </a:moveTo>
                <a:lnTo>
                  <a:pt x="76200" y="49534"/>
                </a:lnTo>
                <a:lnTo>
                  <a:pt x="629194" y="69128"/>
                </a:lnTo>
                <a:cubicBezTo>
                  <a:pt x="759895" y="69128"/>
                  <a:pt x="890451" y="60419"/>
                  <a:pt x="1021080" y="56065"/>
                </a:cubicBezTo>
                <a:lnTo>
                  <a:pt x="1217023" y="69128"/>
                </a:lnTo>
                <a:cubicBezTo>
                  <a:pt x="1308559" y="76756"/>
                  <a:pt x="1736951" y="48642"/>
                  <a:pt x="1828800" y="49534"/>
                </a:cubicBezTo>
                <a:lnTo>
                  <a:pt x="2819401" y="49534"/>
                </a:lnTo>
                <a:cubicBezTo>
                  <a:pt x="2968002" y="0"/>
                  <a:pt x="2645993" y="430534"/>
                  <a:pt x="2895601" y="430534"/>
                </a:cubicBezTo>
                <a:lnTo>
                  <a:pt x="0" y="506734"/>
                </a:lnTo>
                <a:close/>
              </a:path>
            </a:pathLst>
          </a:custGeom>
          <a:gradFill flip="none" rotWithShape="1">
            <a:gsLst>
              <a:gs pos="0">
                <a:srgbClr val="FFFFCC">
                  <a:shade val="30000"/>
                  <a:satMod val="115000"/>
                </a:srgbClr>
              </a:gs>
              <a:gs pos="50000">
                <a:srgbClr val="FFFFCC">
                  <a:shade val="67500"/>
                  <a:satMod val="115000"/>
                </a:srgbClr>
              </a:gs>
              <a:gs pos="100000">
                <a:srgbClr val="FFFFCC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67792" y="1285875"/>
            <a:ext cx="4100513" cy="800100"/>
          </a:xfrm>
          <a:prstGeom prst="rect">
            <a:avLst/>
          </a:prstGeom>
          <a:solidFill>
            <a:srgbClr val="FFDC6D"/>
          </a:solidFill>
          <a:ln w="127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77792" y="762000"/>
            <a:ext cx="500063" cy="1400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4" name="Chart 13"/>
          <p:cNvGraphicFramePr>
            <a:graphicFrameLocks noGrp="1"/>
          </p:cNvGraphicFramePr>
          <p:nvPr/>
        </p:nvGraphicFramePr>
        <p:xfrm>
          <a:off x="2717800" y="2273300"/>
          <a:ext cx="6166077" cy="3984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537200" y="6159500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 (p)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1834335" y="3880665"/>
            <a:ext cx="1450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Ratio (e)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4848792" y="990600"/>
            <a:ext cx="3429000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467792" y="685800"/>
            <a:ext cx="400050" cy="16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28"/>
          <p:cNvGrpSpPr/>
          <p:nvPr/>
        </p:nvGrpSpPr>
        <p:grpSpPr>
          <a:xfrm>
            <a:off x="7756241" y="1013408"/>
            <a:ext cx="304800" cy="76200"/>
            <a:chOff x="762000" y="609600"/>
            <a:chExt cx="533400" cy="228600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762000" y="609600"/>
              <a:ext cx="533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38200" y="6858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914400" y="762000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990600" y="838200"/>
              <a:ext cx="76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7712125" y="807231"/>
            <a:ext cx="4251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W.T.</a:t>
            </a:r>
            <a:endParaRPr lang="en-US" sz="1000" dirty="0"/>
          </a:p>
        </p:txBody>
      </p:sp>
      <p:sp>
        <p:nvSpPr>
          <p:cNvPr id="33" name="TextBox 32"/>
          <p:cNvSpPr txBox="1"/>
          <p:nvPr/>
        </p:nvSpPr>
        <p:spPr>
          <a:xfrm>
            <a:off x="4800581" y="753890"/>
            <a:ext cx="16085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57250" algn="l"/>
              </a:tabLst>
            </a:pPr>
            <a:r>
              <a:rPr lang="en-US" sz="1200" dirty="0" smtClean="0">
                <a:latin typeface="Symbol" pitchFamily="18" charset="2"/>
              </a:rPr>
              <a:t>g</a:t>
            </a:r>
            <a:r>
              <a:rPr lang="en-US" sz="1200" baseline="-25000" dirty="0" smtClean="0"/>
              <a:t>sand</a:t>
            </a:r>
            <a:r>
              <a:rPr lang="en-US" sz="1200" dirty="0" smtClean="0"/>
              <a:t>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= 96 pcf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36165" y="1813592"/>
            <a:ext cx="22377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100" baseline="-25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= w</a:t>
            </a:r>
            <a:r>
              <a:rPr lang="en-US" sz="1100" baseline="-25000" dirty="0" smtClean="0">
                <a:latin typeface="Times New Roman" pitchFamily="18" charset="0"/>
                <a:cs typeface="Times New Roman" pitchFamily="18" charset="0"/>
              </a:rPr>
              <a:t>c 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. G</a:t>
            </a:r>
            <a:r>
              <a:rPr lang="en-US" sz="1100" baseline="-25000" dirty="0" smtClean="0">
                <a:latin typeface="Times New Roman" pitchFamily="18" charset="0"/>
                <a:cs typeface="Times New Roman" pitchFamily="18" charset="0"/>
              </a:rPr>
              <a:t>s 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= 0.3 x 2.65 = 0.795 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rot="16200000" flipH="1">
            <a:off x="7553893" y="1409700"/>
            <a:ext cx="160019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0800000">
            <a:off x="8297814" y="788696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0800000">
            <a:off x="8295590" y="983369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0800000">
            <a:off x="8314501" y="1282606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0800000">
            <a:off x="8299102" y="2084809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8330115" y="763738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8332512" y="956615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8332512" y="1256652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Oval 47"/>
          <p:cNvSpPr/>
          <p:nvPr/>
        </p:nvSpPr>
        <p:spPr>
          <a:xfrm>
            <a:off x="8330131" y="2063897"/>
            <a:ext cx="46721" cy="46721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8291474" y="742776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3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305760" y="990426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4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305757" y="1523823"/>
            <a:ext cx="462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16 ft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940023" y="1609723"/>
            <a:ext cx="132348" cy="132348"/>
          </a:xfrm>
          <a:prstGeom prst="rect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4848792" y="1676400"/>
            <a:ext cx="3429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68"/>
          <p:cNvGrpSpPr/>
          <p:nvPr/>
        </p:nvGrpSpPr>
        <p:grpSpPr>
          <a:xfrm>
            <a:off x="6881611" y="1524006"/>
            <a:ext cx="888999" cy="153190"/>
            <a:chOff x="5240338" y="1524006"/>
            <a:chExt cx="888999" cy="153190"/>
          </a:xfrm>
        </p:grpSpPr>
        <p:cxnSp>
          <p:nvCxnSpPr>
            <p:cNvPr id="60" name="Straight Arrow Connector 59"/>
            <p:cNvCxnSpPr/>
            <p:nvPr/>
          </p:nvCxnSpPr>
          <p:spPr>
            <a:xfrm rot="5400000">
              <a:off x="5165331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rot="5400000">
              <a:off x="5296299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 rot="5400000">
              <a:off x="5415362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rot="5400000">
              <a:off x="5546330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 rot="5400000">
              <a:off x="5670156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 rot="5400000">
              <a:off x="5801124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 rot="5400000">
              <a:off x="5920187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 rot="5400000">
              <a:off x="6051155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69"/>
          <p:cNvGrpSpPr/>
          <p:nvPr/>
        </p:nvGrpSpPr>
        <p:grpSpPr>
          <a:xfrm>
            <a:off x="5876713" y="1519263"/>
            <a:ext cx="888999" cy="153190"/>
            <a:chOff x="5240338" y="1524006"/>
            <a:chExt cx="888999" cy="153190"/>
          </a:xfrm>
        </p:grpSpPr>
        <p:cxnSp>
          <p:nvCxnSpPr>
            <p:cNvPr id="71" name="Straight Arrow Connector 70"/>
            <p:cNvCxnSpPr/>
            <p:nvPr/>
          </p:nvCxnSpPr>
          <p:spPr>
            <a:xfrm rot="5400000">
              <a:off x="5165331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 rot="5400000">
              <a:off x="5296299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rot="5400000">
              <a:off x="5415362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rot="5400000">
              <a:off x="5546330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rot="5400000">
              <a:off x="5670156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rot="5400000">
              <a:off x="5801124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 rot="5400000">
              <a:off x="5920187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rot="5400000">
              <a:off x="6051155" y="1599013"/>
              <a:ext cx="153190" cy="3175"/>
            </a:xfrm>
            <a:prstGeom prst="straightConnector1">
              <a:avLst/>
            </a:prstGeom>
            <a:ln w="31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TextBox 78"/>
          <p:cNvSpPr txBox="1"/>
          <p:nvPr/>
        </p:nvSpPr>
        <p:spPr>
          <a:xfrm>
            <a:off x="7754044" y="1346204"/>
            <a:ext cx="3064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</a:t>
            </a:r>
            <a:r>
              <a:rPr lang="en-US" sz="1100" baseline="-25000" dirty="0" smtClean="0"/>
              <a:t>o</a:t>
            </a:r>
            <a:endParaRPr lang="en-US" sz="1100" baseline="-25000" dirty="0"/>
          </a:p>
        </p:txBody>
      </p:sp>
      <p:sp>
        <p:nvSpPr>
          <p:cNvPr id="80" name="TextBox 79"/>
          <p:cNvSpPr txBox="1"/>
          <p:nvPr/>
        </p:nvSpPr>
        <p:spPr>
          <a:xfrm>
            <a:off x="4891668" y="995364"/>
            <a:ext cx="489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Sand</a:t>
            </a:r>
            <a:endParaRPr lang="en-US" sz="1200" dirty="0"/>
          </a:p>
        </p:txBody>
      </p:sp>
      <p:sp>
        <p:nvSpPr>
          <p:cNvPr id="81" name="TextBox 80"/>
          <p:cNvSpPr txBox="1"/>
          <p:nvPr/>
        </p:nvSpPr>
        <p:spPr>
          <a:xfrm>
            <a:off x="4879748" y="1247769"/>
            <a:ext cx="441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Clay</a:t>
            </a:r>
            <a:endParaRPr lang="en-US" sz="1200" dirty="0"/>
          </a:p>
        </p:txBody>
      </p:sp>
      <p:sp>
        <p:nvSpPr>
          <p:cNvPr id="87" name="Freeform 86"/>
          <p:cNvSpPr/>
          <p:nvPr/>
        </p:nvSpPr>
        <p:spPr>
          <a:xfrm>
            <a:off x="4532312" y="3101974"/>
            <a:ext cx="2338388" cy="2214563"/>
          </a:xfrm>
          <a:custGeom>
            <a:avLst/>
            <a:gdLst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523875 w 2362200"/>
              <a:gd name="connsiteY1" fmla="*/ 66675 h 2071688"/>
              <a:gd name="connsiteX2" fmla="*/ 2362200 w 2362200"/>
              <a:gd name="connsiteY2" fmla="*/ 2071688 h 2071688"/>
              <a:gd name="connsiteX3" fmla="*/ 2362200 w 2362200"/>
              <a:gd name="connsiteY3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071688"/>
              <a:gd name="connsiteX1" fmla="*/ 2362200 w 2362200"/>
              <a:gd name="connsiteY1" fmla="*/ 2071688 h 2071688"/>
              <a:gd name="connsiteX2" fmla="*/ 2362200 w 2362200"/>
              <a:gd name="connsiteY2" fmla="*/ 2071688 h 2071688"/>
              <a:gd name="connsiteX0" fmla="*/ 0 w 2362200"/>
              <a:gd name="connsiteY0" fmla="*/ 0 h 2233613"/>
              <a:gd name="connsiteX1" fmla="*/ 2362200 w 2362200"/>
              <a:gd name="connsiteY1" fmla="*/ 2071688 h 2233613"/>
              <a:gd name="connsiteX2" fmla="*/ 2347913 w 2362200"/>
              <a:gd name="connsiteY2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117474 h 2351087"/>
              <a:gd name="connsiteX1" fmla="*/ 2347913 w 2347913"/>
              <a:gd name="connsiteY1" fmla="*/ 2351087 h 2351087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47913"/>
              <a:gd name="connsiteY0" fmla="*/ 0 h 2233613"/>
              <a:gd name="connsiteX1" fmla="*/ 2347913 w 2347913"/>
              <a:gd name="connsiteY1" fmla="*/ 2233613 h 2233613"/>
              <a:gd name="connsiteX0" fmla="*/ 0 w 2362201"/>
              <a:gd name="connsiteY0" fmla="*/ 0 h 2357438"/>
              <a:gd name="connsiteX1" fmla="*/ 2362201 w 2362201"/>
              <a:gd name="connsiteY1" fmla="*/ 2357438 h 2357438"/>
              <a:gd name="connsiteX0" fmla="*/ 0 w 2338388"/>
              <a:gd name="connsiteY0" fmla="*/ 0 h 2214563"/>
              <a:gd name="connsiteX1" fmla="*/ 2338388 w 2338388"/>
              <a:gd name="connsiteY1" fmla="*/ 2214563 h 2214563"/>
              <a:gd name="connsiteX0" fmla="*/ 0 w 2338388"/>
              <a:gd name="connsiteY0" fmla="*/ 22224 h 2236787"/>
              <a:gd name="connsiteX1" fmla="*/ 2338388 w 2338388"/>
              <a:gd name="connsiteY1" fmla="*/ 2236787 h 2236787"/>
              <a:gd name="connsiteX0" fmla="*/ 0 w 2338388"/>
              <a:gd name="connsiteY0" fmla="*/ 0 h 2214563"/>
              <a:gd name="connsiteX1" fmla="*/ 2338388 w 2338388"/>
              <a:gd name="connsiteY1" fmla="*/ 2214563 h 2214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38388" h="2214563">
                <a:moveTo>
                  <a:pt x="0" y="0"/>
                </a:moveTo>
                <a:cubicBezTo>
                  <a:pt x="1101726" y="11113"/>
                  <a:pt x="946150" y="107950"/>
                  <a:pt x="2338388" y="22145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Oval 58"/>
          <p:cNvSpPr/>
          <p:nvPr/>
        </p:nvSpPr>
        <p:spPr>
          <a:xfrm>
            <a:off x="5514644" y="3341342"/>
            <a:ext cx="93995" cy="93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3" name="Straight Arrow Connector 82"/>
          <p:cNvCxnSpPr/>
          <p:nvPr/>
        </p:nvCxnSpPr>
        <p:spPr>
          <a:xfrm rot="16200000" flipH="1">
            <a:off x="4111627" y="4435476"/>
            <a:ext cx="2886869" cy="10322"/>
          </a:xfrm>
          <a:prstGeom prst="straightConnector1">
            <a:avLst/>
          </a:prstGeom>
          <a:ln w="952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5408762" y="5795072"/>
            <a:ext cx="387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en-US" b="1" baseline="-25000" dirty="0" smtClean="0">
                <a:solidFill>
                  <a:srgbClr val="FF0000"/>
                </a:solidFill>
              </a:rPr>
              <a:t>o</a:t>
            </a:r>
            <a:endParaRPr lang="en-US" b="1" baseline="-25000" dirty="0">
              <a:solidFill>
                <a:srgbClr val="FF0000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264695" y="572836"/>
            <a:ext cx="38879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Scenario # 2</a:t>
            </a:r>
          </a:p>
          <a:p>
            <a:r>
              <a:rPr lang="en-US" dirty="0" smtClean="0"/>
              <a:t>The soil now is overconsolidated Soil:    </a:t>
            </a:r>
          </a:p>
          <a:p>
            <a:endParaRPr lang="en-US" dirty="0" smtClean="0"/>
          </a:p>
          <a:p>
            <a:r>
              <a:rPr lang="en-US" dirty="0" smtClean="0"/>
              <a:t>The new building is lighter in weight</a:t>
            </a:r>
            <a:endParaRPr lang="en-US" dirty="0"/>
          </a:p>
        </p:txBody>
      </p:sp>
      <p:sp>
        <p:nvSpPr>
          <p:cNvPr id="91" name="Oval 90"/>
          <p:cNvSpPr/>
          <p:nvPr/>
        </p:nvSpPr>
        <p:spPr>
          <a:xfrm>
            <a:off x="4541842" y="3069112"/>
            <a:ext cx="66675" cy="66675"/>
          </a:xfrm>
          <a:prstGeom prst="ellipse">
            <a:avLst/>
          </a:prstGeom>
          <a:solidFill>
            <a:schemeClr val="bg1">
              <a:lumMod val="6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Oval 91"/>
          <p:cNvSpPr/>
          <p:nvPr/>
        </p:nvSpPr>
        <p:spPr>
          <a:xfrm>
            <a:off x="4887119" y="3090069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Oval 92"/>
          <p:cNvSpPr/>
          <p:nvPr/>
        </p:nvSpPr>
        <p:spPr>
          <a:xfrm>
            <a:off x="5122863" y="3130551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Oval 93"/>
          <p:cNvSpPr/>
          <p:nvPr/>
        </p:nvSpPr>
        <p:spPr>
          <a:xfrm>
            <a:off x="5658644" y="3502026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Oval 94"/>
          <p:cNvSpPr/>
          <p:nvPr/>
        </p:nvSpPr>
        <p:spPr>
          <a:xfrm>
            <a:off x="5944394" y="3904457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Oval 95"/>
          <p:cNvSpPr/>
          <p:nvPr/>
        </p:nvSpPr>
        <p:spPr>
          <a:xfrm>
            <a:off x="6342063" y="4511676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Oval 96"/>
          <p:cNvSpPr/>
          <p:nvPr/>
        </p:nvSpPr>
        <p:spPr>
          <a:xfrm>
            <a:off x="6632575" y="4954588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0" name="Straight Connector 99"/>
          <p:cNvCxnSpPr>
            <a:stCxn id="98" idx="6"/>
          </p:cNvCxnSpPr>
          <p:nvPr/>
        </p:nvCxnSpPr>
        <p:spPr>
          <a:xfrm flipH="1" flipV="1">
            <a:off x="4908809" y="4730625"/>
            <a:ext cx="1986179" cy="589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4879982" y="4711703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3" name="Straight Arrow Connector 102"/>
          <p:cNvCxnSpPr/>
          <p:nvPr/>
        </p:nvCxnSpPr>
        <p:spPr>
          <a:xfrm rot="10800000">
            <a:off x="5732465" y="4973639"/>
            <a:ext cx="188117" cy="57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6849269" y="5297488"/>
            <a:ext cx="45719" cy="45719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TextBox 104"/>
          <p:cNvSpPr txBox="1"/>
          <p:nvPr/>
        </p:nvSpPr>
        <p:spPr>
          <a:xfrm>
            <a:off x="4370272" y="2810023"/>
            <a:ext cx="4106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Symbol" pitchFamily="18" charset="2"/>
              </a:rPr>
              <a:t>D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sz="1200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n-US" sz="12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6223000" y="241300"/>
            <a:ext cx="723900" cy="571500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4"/>
          <p:cNvGrpSpPr/>
          <p:nvPr/>
        </p:nvGrpSpPr>
        <p:grpSpPr>
          <a:xfrm>
            <a:off x="6276181" y="583406"/>
            <a:ext cx="610394" cy="229394"/>
            <a:chOff x="6288881" y="583406"/>
            <a:chExt cx="610394" cy="229394"/>
          </a:xfrm>
        </p:grpSpPr>
        <p:cxnSp>
          <p:nvCxnSpPr>
            <p:cNvPr id="111" name="Straight Arrow Connector 110"/>
            <p:cNvCxnSpPr/>
            <p:nvPr/>
          </p:nvCxnSpPr>
          <p:spPr>
            <a:xfrm rot="5400000">
              <a:off x="6174581" y="697706"/>
              <a:ext cx="229394" cy="794"/>
            </a:xfrm>
            <a:prstGeom prst="straightConnector1">
              <a:avLst/>
            </a:prstGeom>
            <a:ln w="3175">
              <a:solidFill>
                <a:schemeClr val="bg1">
                  <a:lumMod val="6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 rot="5400000">
              <a:off x="6327775" y="697706"/>
              <a:ext cx="229394" cy="794"/>
            </a:xfrm>
            <a:prstGeom prst="straightConnector1">
              <a:avLst/>
            </a:prstGeom>
            <a:ln w="3175">
              <a:solidFill>
                <a:schemeClr val="bg1">
                  <a:lumMod val="6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/>
            <p:nvPr/>
          </p:nvCxnSpPr>
          <p:spPr>
            <a:xfrm rot="5400000">
              <a:off x="6480175" y="697706"/>
              <a:ext cx="229394" cy="794"/>
            </a:xfrm>
            <a:prstGeom prst="straightConnector1">
              <a:avLst/>
            </a:prstGeom>
            <a:ln w="3175">
              <a:solidFill>
                <a:schemeClr val="bg1">
                  <a:lumMod val="6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 rot="5400000">
              <a:off x="6632575" y="697706"/>
              <a:ext cx="229394" cy="794"/>
            </a:xfrm>
            <a:prstGeom prst="straightConnector1">
              <a:avLst/>
            </a:prstGeom>
            <a:ln w="3175">
              <a:solidFill>
                <a:schemeClr val="bg1">
                  <a:lumMod val="6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/>
            <p:cNvCxnSpPr/>
            <p:nvPr/>
          </p:nvCxnSpPr>
          <p:spPr>
            <a:xfrm rot="5400000">
              <a:off x="6784181" y="697706"/>
              <a:ext cx="229394" cy="794"/>
            </a:xfrm>
            <a:prstGeom prst="straightConnector1">
              <a:avLst/>
            </a:prstGeom>
            <a:ln w="3175">
              <a:solidFill>
                <a:schemeClr val="bg1">
                  <a:lumMod val="6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9" name="TextBox 118"/>
          <p:cNvSpPr txBox="1"/>
          <p:nvPr/>
        </p:nvSpPr>
        <p:spPr>
          <a:xfrm>
            <a:off x="6296025" y="330994"/>
            <a:ext cx="537327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q</a:t>
            </a:r>
            <a:r>
              <a:rPr lang="en-US" sz="1200" baseline="-25000" dirty="0" smtClean="0"/>
              <a:t>design</a:t>
            </a:r>
            <a:endParaRPr lang="en-US" sz="1200" baseline="-25000" dirty="0"/>
          </a:p>
        </p:txBody>
      </p:sp>
      <p:sp>
        <p:nvSpPr>
          <p:cNvPr id="120" name="Trapezoid 119"/>
          <p:cNvSpPr/>
          <p:nvPr/>
        </p:nvSpPr>
        <p:spPr>
          <a:xfrm>
            <a:off x="5874545" y="812007"/>
            <a:ext cx="1416844" cy="862012"/>
          </a:xfrm>
          <a:prstGeom prst="trapezoid">
            <a:avLst>
              <a:gd name="adj" fmla="val 40193"/>
            </a:avLst>
          </a:prstGeom>
          <a:noFill/>
          <a:ln w="3175">
            <a:solidFill>
              <a:schemeClr val="bg1">
                <a:lumMod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3" name="Straight Arrow Connector 122"/>
          <p:cNvCxnSpPr/>
          <p:nvPr/>
        </p:nvCxnSpPr>
        <p:spPr>
          <a:xfrm rot="5400000">
            <a:off x="4935007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 rot="5400000">
            <a:off x="5054070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rot="5400000">
            <a:off x="5185038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rot="5400000">
            <a:off x="5308864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rot="5400000">
            <a:off x="5439832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rot="5400000">
            <a:off x="5558895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rot="5400000">
            <a:off x="5689863" y="1591891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rot="5400000">
            <a:off x="7816254" y="1599013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 rot="5400000">
            <a:off x="7947222" y="1599013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rot="5400000">
            <a:off x="8066285" y="1599013"/>
            <a:ext cx="153190" cy="317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68"/>
          <p:cNvGrpSpPr/>
          <p:nvPr/>
        </p:nvGrpSpPr>
        <p:grpSpPr>
          <a:xfrm>
            <a:off x="5879105" y="1528763"/>
            <a:ext cx="757439" cy="148432"/>
            <a:chOff x="5240338" y="1524006"/>
            <a:chExt cx="888999" cy="153190"/>
          </a:xfrm>
        </p:grpSpPr>
        <p:cxnSp>
          <p:nvCxnSpPr>
            <p:cNvPr id="141" name="Straight Arrow Connector 140"/>
            <p:cNvCxnSpPr/>
            <p:nvPr/>
          </p:nvCxnSpPr>
          <p:spPr>
            <a:xfrm rot="5400000">
              <a:off x="5165331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/>
            <p:nvPr/>
          </p:nvCxnSpPr>
          <p:spPr>
            <a:xfrm rot="5400000">
              <a:off x="5296299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/>
            <p:nvPr/>
          </p:nvCxnSpPr>
          <p:spPr>
            <a:xfrm rot="5400000">
              <a:off x="5415362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/>
            <p:cNvCxnSpPr/>
            <p:nvPr/>
          </p:nvCxnSpPr>
          <p:spPr>
            <a:xfrm rot="5400000">
              <a:off x="5546330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/>
            <p:cNvCxnSpPr/>
            <p:nvPr/>
          </p:nvCxnSpPr>
          <p:spPr>
            <a:xfrm rot="5400000">
              <a:off x="5670156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Arrow Connector 145"/>
            <p:cNvCxnSpPr/>
            <p:nvPr/>
          </p:nvCxnSpPr>
          <p:spPr>
            <a:xfrm rot="5400000">
              <a:off x="5801124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/>
            <p:cNvCxnSpPr/>
            <p:nvPr/>
          </p:nvCxnSpPr>
          <p:spPr>
            <a:xfrm rot="5400000">
              <a:off x="5920187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/>
            <p:cNvCxnSpPr/>
            <p:nvPr/>
          </p:nvCxnSpPr>
          <p:spPr>
            <a:xfrm rot="5400000">
              <a:off x="6051155" y="1599013"/>
              <a:ext cx="153190" cy="317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65"/>
          <p:cNvGrpSpPr/>
          <p:nvPr/>
        </p:nvGrpSpPr>
        <p:grpSpPr>
          <a:xfrm>
            <a:off x="6741117" y="1528763"/>
            <a:ext cx="542365" cy="153210"/>
            <a:chOff x="6741117" y="1528763"/>
            <a:chExt cx="542365" cy="153210"/>
          </a:xfrm>
        </p:grpSpPr>
        <p:cxnSp>
          <p:nvCxnSpPr>
            <p:cNvPr id="150" name="Straight Arrow Connector 149"/>
            <p:cNvCxnSpPr/>
            <p:nvPr/>
          </p:nvCxnSpPr>
          <p:spPr>
            <a:xfrm rot="5400000">
              <a:off x="6668254" y="1601626"/>
              <a:ext cx="148432" cy="270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/>
            <p:cNvCxnSpPr/>
            <p:nvPr/>
          </p:nvCxnSpPr>
          <p:spPr>
            <a:xfrm rot="5400000">
              <a:off x="6779840" y="1601626"/>
              <a:ext cx="148432" cy="270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/>
            <p:cNvCxnSpPr/>
            <p:nvPr/>
          </p:nvCxnSpPr>
          <p:spPr>
            <a:xfrm rot="5400000">
              <a:off x="6881284" y="1601626"/>
              <a:ext cx="148432" cy="270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Arrow Connector 152"/>
            <p:cNvCxnSpPr/>
            <p:nvPr/>
          </p:nvCxnSpPr>
          <p:spPr>
            <a:xfrm rot="5400000">
              <a:off x="6992870" y="1601626"/>
              <a:ext cx="148432" cy="270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Arrow Connector 153"/>
            <p:cNvCxnSpPr/>
            <p:nvPr/>
          </p:nvCxnSpPr>
          <p:spPr>
            <a:xfrm rot="5400000">
              <a:off x="7098372" y="1601626"/>
              <a:ext cx="148432" cy="270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/>
            <p:cNvCxnSpPr/>
            <p:nvPr/>
          </p:nvCxnSpPr>
          <p:spPr>
            <a:xfrm rot="5400000">
              <a:off x="7207914" y="1606404"/>
              <a:ext cx="148432" cy="2705"/>
            </a:xfrm>
            <a:prstGeom prst="straightConnector1">
              <a:avLst/>
            </a:prstGeom>
            <a:ln w="1905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9" name="TextBox 138"/>
          <p:cNvSpPr txBox="1"/>
          <p:nvPr/>
        </p:nvSpPr>
        <p:spPr>
          <a:xfrm>
            <a:off x="5372794" y="1350967"/>
            <a:ext cx="3064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</a:t>
            </a:r>
            <a:r>
              <a:rPr lang="en-US" sz="1100" baseline="-25000" dirty="0" smtClean="0"/>
              <a:t>o</a:t>
            </a:r>
            <a:endParaRPr lang="en-US" sz="1100" baseline="-25000" dirty="0"/>
          </a:p>
        </p:txBody>
      </p:sp>
      <p:sp>
        <p:nvSpPr>
          <p:cNvPr id="160" name="TextBox 159"/>
          <p:cNvSpPr txBox="1"/>
          <p:nvPr/>
        </p:nvSpPr>
        <p:spPr>
          <a:xfrm>
            <a:off x="7319276" y="512473"/>
            <a:ext cx="3914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G.S.</a:t>
            </a:r>
            <a:endParaRPr lang="en-US" sz="1000" dirty="0"/>
          </a:p>
        </p:txBody>
      </p:sp>
      <p:sp>
        <p:nvSpPr>
          <p:cNvPr id="161" name="Isosceles Triangle 160"/>
          <p:cNvSpPr/>
          <p:nvPr/>
        </p:nvSpPr>
        <p:spPr>
          <a:xfrm rot="10800000">
            <a:off x="7450181" y="694142"/>
            <a:ext cx="80094" cy="80094"/>
          </a:xfrm>
          <a:prstGeom prst="triangl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TextBox 88"/>
          <p:cNvSpPr txBox="1"/>
          <p:nvPr/>
        </p:nvSpPr>
        <p:spPr>
          <a:xfrm>
            <a:off x="174728" y="2034564"/>
            <a:ext cx="625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06400"/>
            <a:endParaRPr lang="en-US" sz="1400" dirty="0" smtClean="0"/>
          </a:p>
          <a:p>
            <a:pPr defTabSz="406400"/>
            <a:r>
              <a:rPr lang="en-US" sz="1400" dirty="0" smtClean="0">
                <a:latin typeface="Symbol" pitchFamily="18" charset="2"/>
              </a:rPr>
              <a:t>DH</a:t>
            </a:r>
            <a:r>
              <a:rPr lang="en-US" sz="1400" dirty="0" smtClean="0"/>
              <a:t> =                     </a:t>
            </a:r>
          </a:p>
        </p:txBody>
      </p:sp>
      <p:cxnSp>
        <p:nvCxnSpPr>
          <p:cNvPr id="163" name="Straight Connector 162"/>
          <p:cNvCxnSpPr/>
          <p:nvPr/>
        </p:nvCxnSpPr>
        <p:spPr>
          <a:xfrm>
            <a:off x="675375" y="2414896"/>
            <a:ext cx="673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TextBox 163"/>
          <p:cNvSpPr txBox="1"/>
          <p:nvPr/>
        </p:nvSpPr>
        <p:spPr>
          <a:xfrm>
            <a:off x="738875" y="2135496"/>
            <a:ext cx="4748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</a:t>
            </a:r>
            <a:r>
              <a:rPr lang="en-US" sz="1400" baseline="-25000" dirty="0" smtClean="0"/>
              <a:t>S </a:t>
            </a:r>
            <a:r>
              <a:rPr lang="en-US" sz="1400" dirty="0" smtClean="0"/>
              <a:t>H</a:t>
            </a:r>
            <a:endParaRPr lang="en-US" sz="1400" dirty="0"/>
          </a:p>
        </p:txBody>
      </p:sp>
      <p:sp>
        <p:nvSpPr>
          <p:cNvPr id="113" name="TextBox 112"/>
          <p:cNvSpPr txBox="1"/>
          <p:nvPr/>
        </p:nvSpPr>
        <p:spPr>
          <a:xfrm>
            <a:off x="726175" y="2389496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 + e</a:t>
            </a:r>
            <a:r>
              <a:rPr lang="en-US" sz="1400" baseline="-25000" dirty="0" smtClean="0"/>
              <a:t>O</a:t>
            </a:r>
            <a:endParaRPr lang="en-US" sz="1400" dirty="0"/>
          </a:p>
        </p:txBody>
      </p:sp>
      <p:cxnSp>
        <p:nvCxnSpPr>
          <p:cNvPr id="136" name="Straight Arrow Connector 135"/>
          <p:cNvCxnSpPr/>
          <p:nvPr/>
        </p:nvCxnSpPr>
        <p:spPr>
          <a:xfrm rot="16200000" flipH="1" flipV="1">
            <a:off x="5076968" y="4611997"/>
            <a:ext cx="2542730" cy="1421"/>
          </a:xfrm>
          <a:prstGeom prst="straightConnector1">
            <a:avLst/>
          </a:prstGeom>
          <a:ln w="19050">
            <a:solidFill>
              <a:schemeClr val="bg1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5842000" y="5829300"/>
            <a:ext cx="75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P</a:t>
            </a:r>
            <a:r>
              <a:rPr lang="en-US" sz="1400" b="1" baseline="-25000" dirty="0" smtClean="0">
                <a:solidFill>
                  <a:srgbClr val="FF0000"/>
                </a:solidFill>
              </a:rPr>
              <a:t>o</a:t>
            </a:r>
            <a:r>
              <a:rPr lang="en-US" sz="1400" b="1" dirty="0" smtClean="0">
                <a:solidFill>
                  <a:srgbClr val="FF0000"/>
                </a:solidFill>
              </a:rPr>
              <a:t>  + </a:t>
            </a:r>
            <a:r>
              <a:rPr lang="en-US" sz="1400" b="1" dirty="0" smtClean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sz="1400" b="1" dirty="0" smtClean="0">
                <a:solidFill>
                  <a:srgbClr val="FF0000"/>
                </a:solidFill>
              </a:rPr>
              <a:t>P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140" name="Straight Arrow Connector 139"/>
          <p:cNvCxnSpPr/>
          <p:nvPr/>
        </p:nvCxnSpPr>
        <p:spPr>
          <a:xfrm>
            <a:off x="5562600" y="3746500"/>
            <a:ext cx="800100" cy="1588"/>
          </a:xfrm>
          <a:prstGeom prst="straightConnector1">
            <a:avLst/>
          </a:prstGeom>
          <a:ln w="3175">
            <a:solidFill>
              <a:schemeClr val="bg1">
                <a:lumMod val="8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 rot="10800000">
            <a:off x="5562605" y="4295779"/>
            <a:ext cx="652459" cy="19764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Oval 161"/>
          <p:cNvSpPr/>
          <p:nvPr/>
        </p:nvSpPr>
        <p:spPr>
          <a:xfrm>
            <a:off x="5520533" y="4249740"/>
            <a:ext cx="82549" cy="82549"/>
          </a:xfrm>
          <a:prstGeom prst="ellipse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7" name="Freeform 166"/>
          <p:cNvSpPr/>
          <p:nvPr/>
        </p:nvSpPr>
        <p:spPr>
          <a:xfrm>
            <a:off x="6266053" y="522672"/>
            <a:ext cx="2706031" cy="3896927"/>
          </a:xfrm>
          <a:custGeom>
            <a:avLst/>
            <a:gdLst>
              <a:gd name="connsiteX0" fmla="*/ 685800 w 685800"/>
              <a:gd name="connsiteY0" fmla="*/ 0 h 3594100"/>
              <a:gd name="connsiteX1" fmla="*/ 0 w 685800"/>
              <a:gd name="connsiteY1" fmla="*/ 3594100 h 3594100"/>
              <a:gd name="connsiteX2" fmla="*/ 0 w 685800"/>
              <a:gd name="connsiteY2" fmla="*/ 3594100 h 3594100"/>
              <a:gd name="connsiteX0" fmla="*/ 4241800 w 4241800"/>
              <a:gd name="connsiteY0" fmla="*/ 0 h 3594100"/>
              <a:gd name="connsiteX1" fmla="*/ 3556000 w 4241800"/>
              <a:gd name="connsiteY1" fmla="*/ 3594100 h 3594100"/>
              <a:gd name="connsiteX2" fmla="*/ 3556000 w 4241800"/>
              <a:gd name="connsiteY2" fmla="*/ 3594100 h 3594100"/>
              <a:gd name="connsiteX0" fmla="*/ 4241800 w 4241800"/>
              <a:gd name="connsiteY0" fmla="*/ 859367 h 4453467"/>
              <a:gd name="connsiteX1" fmla="*/ 3556000 w 4241800"/>
              <a:gd name="connsiteY1" fmla="*/ 4453467 h 4453467"/>
              <a:gd name="connsiteX2" fmla="*/ 3556000 w 4241800"/>
              <a:gd name="connsiteY2" fmla="*/ 4453467 h 4453467"/>
              <a:gd name="connsiteX0" fmla="*/ 4419600 w 4419600"/>
              <a:gd name="connsiteY0" fmla="*/ 859367 h 4694767"/>
              <a:gd name="connsiteX1" fmla="*/ 3556000 w 4419600"/>
              <a:gd name="connsiteY1" fmla="*/ 4694767 h 4694767"/>
              <a:gd name="connsiteX2" fmla="*/ 3556000 w 4419600"/>
              <a:gd name="connsiteY2" fmla="*/ 4694767 h 4694767"/>
              <a:gd name="connsiteX0" fmla="*/ 5969000 w 5969000"/>
              <a:gd name="connsiteY0" fmla="*/ 859367 h 2370667"/>
              <a:gd name="connsiteX1" fmla="*/ 3556000 w 5969000"/>
              <a:gd name="connsiteY1" fmla="*/ 2370667 h 2370667"/>
              <a:gd name="connsiteX2" fmla="*/ 3556000 w 5969000"/>
              <a:gd name="connsiteY2" fmla="*/ 2370667 h 2370667"/>
              <a:gd name="connsiteX0" fmla="*/ 5969000 w 5969000"/>
              <a:gd name="connsiteY0" fmla="*/ 287867 h 1799167"/>
              <a:gd name="connsiteX1" fmla="*/ 3556000 w 5969000"/>
              <a:gd name="connsiteY1" fmla="*/ 1799167 h 1799167"/>
              <a:gd name="connsiteX2" fmla="*/ 3556000 w 5969000"/>
              <a:gd name="connsiteY2" fmla="*/ 1799167 h 1799167"/>
              <a:gd name="connsiteX0" fmla="*/ 2413000 w 2413000"/>
              <a:gd name="connsiteY0" fmla="*/ 2626782 h 4138082"/>
              <a:gd name="connsiteX1" fmla="*/ 711200 w 2413000"/>
              <a:gd name="connsiteY1" fmla="*/ 251883 h 4138082"/>
              <a:gd name="connsiteX2" fmla="*/ 0 w 2413000"/>
              <a:gd name="connsiteY2" fmla="*/ 4138082 h 4138082"/>
              <a:gd name="connsiteX3" fmla="*/ 0 w 2413000"/>
              <a:gd name="connsiteY3" fmla="*/ 4138082 h 4138082"/>
              <a:gd name="connsiteX0" fmla="*/ 4686300 w 4686300"/>
              <a:gd name="connsiteY0" fmla="*/ 2575982 h 4087282"/>
              <a:gd name="connsiteX1" fmla="*/ 0 w 4686300"/>
              <a:gd name="connsiteY1" fmla="*/ 251883 h 4087282"/>
              <a:gd name="connsiteX2" fmla="*/ 2273300 w 4686300"/>
              <a:gd name="connsiteY2" fmla="*/ 4087282 h 4087282"/>
              <a:gd name="connsiteX3" fmla="*/ 2273300 w 4686300"/>
              <a:gd name="connsiteY3" fmla="*/ 4087282 h 4087282"/>
              <a:gd name="connsiteX0" fmla="*/ 3035300 w 3035300"/>
              <a:gd name="connsiteY0" fmla="*/ 226482 h 4087282"/>
              <a:gd name="connsiteX1" fmla="*/ 0 w 3035300"/>
              <a:gd name="connsiteY1" fmla="*/ 251883 h 4087282"/>
              <a:gd name="connsiteX2" fmla="*/ 2273300 w 3035300"/>
              <a:gd name="connsiteY2" fmla="*/ 4087282 h 4087282"/>
              <a:gd name="connsiteX3" fmla="*/ 2273300 w 3035300"/>
              <a:gd name="connsiteY3" fmla="*/ 4087282 h 4087282"/>
              <a:gd name="connsiteX0" fmla="*/ 3035300 w 3035300"/>
              <a:gd name="connsiteY0" fmla="*/ 226482 h 4087282"/>
              <a:gd name="connsiteX1" fmla="*/ 0 w 3035300"/>
              <a:gd name="connsiteY1" fmla="*/ 251883 h 4087282"/>
              <a:gd name="connsiteX2" fmla="*/ 2273300 w 3035300"/>
              <a:gd name="connsiteY2" fmla="*/ 4087282 h 4087282"/>
              <a:gd name="connsiteX3" fmla="*/ 2273300 w 3035300"/>
              <a:gd name="connsiteY3" fmla="*/ 4087282 h 4087282"/>
              <a:gd name="connsiteX0" fmla="*/ 3035300 w 3035300"/>
              <a:gd name="connsiteY0" fmla="*/ 319616 h 4180416"/>
              <a:gd name="connsiteX1" fmla="*/ 0 w 3035300"/>
              <a:gd name="connsiteY1" fmla="*/ 345017 h 4180416"/>
              <a:gd name="connsiteX2" fmla="*/ 2273300 w 3035300"/>
              <a:gd name="connsiteY2" fmla="*/ 4180416 h 4180416"/>
              <a:gd name="connsiteX3" fmla="*/ 2273300 w 3035300"/>
              <a:gd name="connsiteY3" fmla="*/ 4180416 h 4180416"/>
              <a:gd name="connsiteX0" fmla="*/ 3200400 w 3200400"/>
              <a:gd name="connsiteY0" fmla="*/ 319616 h 4180416"/>
              <a:gd name="connsiteX1" fmla="*/ 0 w 3200400"/>
              <a:gd name="connsiteY1" fmla="*/ 1475317 h 4180416"/>
              <a:gd name="connsiteX2" fmla="*/ 2438400 w 3200400"/>
              <a:gd name="connsiteY2" fmla="*/ 4180416 h 4180416"/>
              <a:gd name="connsiteX3" fmla="*/ 2438400 w 3200400"/>
              <a:gd name="connsiteY3" fmla="*/ 4180416 h 4180416"/>
              <a:gd name="connsiteX0" fmla="*/ 3756257 w 3756257"/>
              <a:gd name="connsiteY0" fmla="*/ 319616 h 4180416"/>
              <a:gd name="connsiteX1" fmla="*/ 555857 w 3756257"/>
              <a:gd name="connsiteY1" fmla="*/ 1475317 h 4180416"/>
              <a:gd name="connsiteX2" fmla="*/ 2994257 w 3756257"/>
              <a:gd name="connsiteY2" fmla="*/ 4180416 h 4180416"/>
              <a:gd name="connsiteX3" fmla="*/ 2994257 w 3756257"/>
              <a:gd name="connsiteY3" fmla="*/ 4180416 h 4180416"/>
              <a:gd name="connsiteX0" fmla="*/ 3200400 w 3200400"/>
              <a:gd name="connsiteY0" fmla="*/ 319616 h 4180416"/>
              <a:gd name="connsiteX1" fmla="*/ 0 w 3200400"/>
              <a:gd name="connsiteY1" fmla="*/ 1475317 h 4180416"/>
              <a:gd name="connsiteX2" fmla="*/ 2438400 w 3200400"/>
              <a:gd name="connsiteY2" fmla="*/ 4180416 h 4180416"/>
              <a:gd name="connsiteX3" fmla="*/ 2438400 w 3200400"/>
              <a:gd name="connsiteY3" fmla="*/ 4180416 h 4180416"/>
              <a:gd name="connsiteX0" fmla="*/ 3306233 w 3306233"/>
              <a:gd name="connsiteY0" fmla="*/ 319616 h 4180416"/>
              <a:gd name="connsiteX1" fmla="*/ 105833 w 3306233"/>
              <a:gd name="connsiteY1" fmla="*/ 1475317 h 4180416"/>
              <a:gd name="connsiteX2" fmla="*/ 2544233 w 3306233"/>
              <a:gd name="connsiteY2" fmla="*/ 4180416 h 4180416"/>
              <a:gd name="connsiteX3" fmla="*/ 2544233 w 3306233"/>
              <a:gd name="connsiteY3" fmla="*/ 4180416 h 4180416"/>
              <a:gd name="connsiteX0" fmla="*/ 3306233 w 3306233"/>
              <a:gd name="connsiteY0" fmla="*/ 319616 h 4421716"/>
              <a:gd name="connsiteX1" fmla="*/ 105833 w 3306233"/>
              <a:gd name="connsiteY1" fmla="*/ 1475317 h 4421716"/>
              <a:gd name="connsiteX2" fmla="*/ 2544233 w 3306233"/>
              <a:gd name="connsiteY2" fmla="*/ 4180416 h 4421716"/>
              <a:gd name="connsiteX3" fmla="*/ 372533 w 3306233"/>
              <a:gd name="connsiteY3" fmla="*/ 4421716 h 4421716"/>
              <a:gd name="connsiteX0" fmla="*/ 3306233 w 3306233"/>
              <a:gd name="connsiteY0" fmla="*/ 319616 h 4421716"/>
              <a:gd name="connsiteX1" fmla="*/ 105833 w 3306233"/>
              <a:gd name="connsiteY1" fmla="*/ 1475317 h 4421716"/>
              <a:gd name="connsiteX2" fmla="*/ 1477433 w 3306233"/>
              <a:gd name="connsiteY2" fmla="*/ 4066116 h 4421716"/>
              <a:gd name="connsiteX3" fmla="*/ 372533 w 3306233"/>
              <a:gd name="connsiteY3" fmla="*/ 4421716 h 4421716"/>
              <a:gd name="connsiteX0" fmla="*/ 3689350 w 3689350"/>
              <a:gd name="connsiteY0" fmla="*/ 319616 h 4421716"/>
              <a:gd name="connsiteX1" fmla="*/ 488950 w 3689350"/>
              <a:gd name="connsiteY1" fmla="*/ 1475317 h 4421716"/>
              <a:gd name="connsiteX2" fmla="*/ 755650 w 3689350"/>
              <a:gd name="connsiteY2" fmla="*/ 4421716 h 4421716"/>
              <a:gd name="connsiteX0" fmla="*/ 3689350 w 3689350"/>
              <a:gd name="connsiteY0" fmla="*/ 319616 h 4193116"/>
              <a:gd name="connsiteX1" fmla="*/ 488950 w 3689350"/>
              <a:gd name="connsiteY1" fmla="*/ 1475317 h 4193116"/>
              <a:gd name="connsiteX2" fmla="*/ 2800350 w 3689350"/>
              <a:gd name="connsiteY2" fmla="*/ 4193116 h 4193116"/>
              <a:gd name="connsiteX0" fmla="*/ 3689350 w 3689350"/>
              <a:gd name="connsiteY0" fmla="*/ 319616 h 4193116"/>
              <a:gd name="connsiteX1" fmla="*/ 488950 w 3689350"/>
              <a:gd name="connsiteY1" fmla="*/ 1475317 h 4193116"/>
              <a:gd name="connsiteX2" fmla="*/ 2800350 w 3689350"/>
              <a:gd name="connsiteY2" fmla="*/ 4193116 h 4193116"/>
              <a:gd name="connsiteX0" fmla="*/ 3689350 w 3689350"/>
              <a:gd name="connsiteY0" fmla="*/ 319616 h 4091516"/>
              <a:gd name="connsiteX1" fmla="*/ 488950 w 3689350"/>
              <a:gd name="connsiteY1" fmla="*/ 1475317 h 4091516"/>
              <a:gd name="connsiteX2" fmla="*/ 2800350 w 3689350"/>
              <a:gd name="connsiteY2" fmla="*/ 4091516 h 4091516"/>
              <a:gd name="connsiteX0" fmla="*/ 889000 w 889000"/>
              <a:gd name="connsiteY0" fmla="*/ 0 h 3771900"/>
              <a:gd name="connsiteX1" fmla="*/ 0 w 889000"/>
              <a:gd name="connsiteY1" fmla="*/ 3771900 h 3771900"/>
              <a:gd name="connsiteX0" fmla="*/ 5571067 w 5571067"/>
              <a:gd name="connsiteY0" fmla="*/ 0 h 3771900"/>
              <a:gd name="connsiteX1" fmla="*/ 4682067 w 5571067"/>
              <a:gd name="connsiteY1" fmla="*/ 3771900 h 3771900"/>
              <a:gd name="connsiteX0" fmla="*/ 5571067 w 5571067"/>
              <a:gd name="connsiteY0" fmla="*/ 0 h 3771900"/>
              <a:gd name="connsiteX1" fmla="*/ 3526369 w 5571067"/>
              <a:gd name="connsiteY1" fmla="*/ 152401 h 3771900"/>
              <a:gd name="connsiteX2" fmla="*/ 4682067 w 5571067"/>
              <a:gd name="connsiteY2" fmla="*/ 3771900 h 3771900"/>
              <a:gd name="connsiteX0" fmla="*/ 889000 w 889000"/>
              <a:gd name="connsiteY0" fmla="*/ 0 h 3771900"/>
              <a:gd name="connsiteX1" fmla="*/ 0 w 889000"/>
              <a:gd name="connsiteY1" fmla="*/ 3771900 h 3771900"/>
              <a:gd name="connsiteX0" fmla="*/ 6684433 w 6684433"/>
              <a:gd name="connsiteY0" fmla="*/ 152400 h 3924300"/>
              <a:gd name="connsiteX1" fmla="*/ 5795433 w 6684433"/>
              <a:gd name="connsiteY1" fmla="*/ 3924300 h 3924300"/>
              <a:gd name="connsiteX0" fmla="*/ 6684433 w 6684433"/>
              <a:gd name="connsiteY0" fmla="*/ 152400 h 3924300"/>
              <a:gd name="connsiteX1" fmla="*/ 5795433 w 6684433"/>
              <a:gd name="connsiteY1" fmla="*/ 3924300 h 3924300"/>
              <a:gd name="connsiteX0" fmla="*/ 6684433 w 6684433"/>
              <a:gd name="connsiteY0" fmla="*/ 152400 h 3949700"/>
              <a:gd name="connsiteX1" fmla="*/ 5757333 w 6684433"/>
              <a:gd name="connsiteY1" fmla="*/ 3949700 h 3949700"/>
              <a:gd name="connsiteX0" fmla="*/ 6684433 w 6684433"/>
              <a:gd name="connsiteY0" fmla="*/ 152400 h 3924300"/>
              <a:gd name="connsiteX1" fmla="*/ 5526304 w 6684433"/>
              <a:gd name="connsiteY1" fmla="*/ 3924300 h 3924300"/>
              <a:gd name="connsiteX0" fmla="*/ 6684433 w 8598444"/>
              <a:gd name="connsiteY0" fmla="*/ 152400 h 2783370"/>
              <a:gd name="connsiteX1" fmla="*/ 8598444 w 8598444"/>
              <a:gd name="connsiteY1" fmla="*/ 2783370 h 2783370"/>
              <a:gd name="connsiteX0" fmla="*/ 6684433 w 8598444"/>
              <a:gd name="connsiteY0" fmla="*/ 152400 h 2783370"/>
              <a:gd name="connsiteX1" fmla="*/ 8598444 w 8598444"/>
              <a:gd name="connsiteY1" fmla="*/ 2783370 h 2783370"/>
              <a:gd name="connsiteX0" fmla="*/ 6684433 w 7416852"/>
              <a:gd name="connsiteY0" fmla="*/ 152400 h 4338045"/>
              <a:gd name="connsiteX1" fmla="*/ 7416852 w 7416852"/>
              <a:gd name="connsiteY1" fmla="*/ 4338045 h 4338045"/>
              <a:gd name="connsiteX0" fmla="*/ 6684433 w 9063106"/>
              <a:gd name="connsiteY0" fmla="*/ 152400 h 4338045"/>
              <a:gd name="connsiteX1" fmla="*/ 7416852 w 9063106"/>
              <a:gd name="connsiteY1" fmla="*/ 4338045 h 4338045"/>
              <a:gd name="connsiteX0" fmla="*/ 0 w 3426620"/>
              <a:gd name="connsiteY0" fmla="*/ 1948 h 4187593"/>
              <a:gd name="connsiteX1" fmla="*/ 732419 w 3426620"/>
              <a:gd name="connsiteY1" fmla="*/ 4187593 h 4187593"/>
              <a:gd name="connsiteX0" fmla="*/ 0 w 4388774"/>
              <a:gd name="connsiteY0" fmla="*/ 0 h 4185645"/>
              <a:gd name="connsiteX1" fmla="*/ 979035 w 4388774"/>
              <a:gd name="connsiteY1" fmla="*/ 85818 h 4185645"/>
              <a:gd name="connsiteX2" fmla="*/ 732419 w 4388774"/>
              <a:gd name="connsiteY2" fmla="*/ 4185645 h 4185645"/>
              <a:gd name="connsiteX0" fmla="*/ 0 w 4236855"/>
              <a:gd name="connsiteY0" fmla="*/ 0 h 4185645"/>
              <a:gd name="connsiteX1" fmla="*/ 827116 w 4236855"/>
              <a:gd name="connsiteY1" fmla="*/ 48205 h 4185645"/>
              <a:gd name="connsiteX2" fmla="*/ 732419 w 4236855"/>
              <a:gd name="connsiteY2" fmla="*/ 4185645 h 4185645"/>
              <a:gd name="connsiteX0" fmla="*/ 0 w 2378673"/>
              <a:gd name="connsiteY0" fmla="*/ 0 h 4185645"/>
              <a:gd name="connsiteX1" fmla="*/ 827116 w 2378673"/>
              <a:gd name="connsiteY1" fmla="*/ 48205 h 4185645"/>
              <a:gd name="connsiteX2" fmla="*/ 732419 w 2378673"/>
              <a:gd name="connsiteY2" fmla="*/ 4185645 h 4185645"/>
              <a:gd name="connsiteX0" fmla="*/ 0 w 732418"/>
              <a:gd name="connsiteY0" fmla="*/ 0 h 4185645"/>
              <a:gd name="connsiteX1" fmla="*/ 732419 w 732418"/>
              <a:gd name="connsiteY1" fmla="*/ 4185645 h 4185645"/>
              <a:gd name="connsiteX0" fmla="*/ 0 w 732419"/>
              <a:gd name="connsiteY0" fmla="*/ 0 h 4185645"/>
              <a:gd name="connsiteX1" fmla="*/ 732419 w 732419"/>
              <a:gd name="connsiteY1" fmla="*/ 4185645 h 4185645"/>
              <a:gd name="connsiteX0" fmla="*/ 0 w 2809881"/>
              <a:gd name="connsiteY0" fmla="*/ 0 h 4185645"/>
              <a:gd name="connsiteX1" fmla="*/ 732419 w 2809881"/>
              <a:gd name="connsiteY1" fmla="*/ 4185645 h 4185645"/>
              <a:gd name="connsiteX0" fmla="*/ 0 w 2809881"/>
              <a:gd name="connsiteY0" fmla="*/ 0 h 4060268"/>
              <a:gd name="connsiteX1" fmla="*/ 1576413 w 2809881"/>
              <a:gd name="connsiteY1" fmla="*/ 4060268 h 4060268"/>
              <a:gd name="connsiteX0" fmla="*/ 0 w 3020261"/>
              <a:gd name="connsiteY0" fmla="*/ 0 h 4060268"/>
              <a:gd name="connsiteX1" fmla="*/ 1576413 w 3020261"/>
              <a:gd name="connsiteY1" fmla="*/ 4060268 h 4060268"/>
              <a:gd name="connsiteX0" fmla="*/ 0 w 2809881"/>
              <a:gd name="connsiteY0" fmla="*/ 0 h 4122956"/>
              <a:gd name="connsiteX1" fmla="*/ 141623 w 2809881"/>
              <a:gd name="connsiteY1" fmla="*/ 4122956 h 4122956"/>
              <a:gd name="connsiteX0" fmla="*/ 786770 w 3596651"/>
              <a:gd name="connsiteY0" fmla="*/ 0 h 3847127"/>
              <a:gd name="connsiteX1" fmla="*/ 0 w 3596651"/>
              <a:gd name="connsiteY1" fmla="*/ 3847127 h 3847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596651" h="3847127">
                <a:moveTo>
                  <a:pt x="786770" y="0"/>
                </a:moveTo>
                <a:cubicBezTo>
                  <a:pt x="3596651" y="16068"/>
                  <a:pt x="1443848" y="3304476"/>
                  <a:pt x="0" y="3847127"/>
                </a:cubicBezTo>
              </a:path>
            </a:pathLst>
          </a:custGeom>
          <a:ln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8" name="Straight Arrow Connector 167"/>
          <p:cNvCxnSpPr/>
          <p:nvPr/>
        </p:nvCxnSpPr>
        <p:spPr>
          <a:xfrm rot="10800000">
            <a:off x="5734846" y="4343401"/>
            <a:ext cx="188117" cy="57150"/>
          </a:xfrm>
          <a:prstGeom prst="straightConnector1">
            <a:avLst/>
          </a:prstGeom>
          <a:ln w="28575">
            <a:solidFill>
              <a:schemeClr val="tx1"/>
            </a:solidFill>
            <a:headEnd type="arrow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Rectangle 154"/>
          <p:cNvSpPr/>
          <p:nvPr/>
        </p:nvSpPr>
        <p:spPr>
          <a:xfrm>
            <a:off x="6223000" y="419100"/>
            <a:ext cx="723900" cy="393700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6" name="Straight Arrow Connector 155"/>
          <p:cNvCxnSpPr/>
          <p:nvPr/>
        </p:nvCxnSpPr>
        <p:spPr>
          <a:xfrm rot="5400000">
            <a:off x="4772089" y="4502950"/>
            <a:ext cx="2759870" cy="2377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/>
          <p:nvPr/>
        </p:nvCxnSpPr>
        <p:spPr>
          <a:xfrm>
            <a:off x="5560219" y="3198018"/>
            <a:ext cx="583406" cy="2382"/>
          </a:xfrm>
          <a:prstGeom prst="straightConnector1">
            <a:avLst/>
          </a:prstGeom>
          <a:ln w="3175">
            <a:solidFill>
              <a:schemeClr val="bg1">
                <a:lumMod val="8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/>
          <p:cNvSpPr txBox="1"/>
          <p:nvPr/>
        </p:nvSpPr>
        <p:spPr>
          <a:xfrm>
            <a:off x="6515100" y="6070600"/>
            <a:ext cx="1424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Building</a:t>
            </a:r>
            <a:endParaRPr lang="en-US" dirty="0"/>
          </a:p>
        </p:txBody>
      </p:sp>
      <p:sp>
        <p:nvSpPr>
          <p:cNvPr id="170" name="Oval 169"/>
          <p:cNvSpPr/>
          <p:nvPr/>
        </p:nvSpPr>
        <p:spPr>
          <a:xfrm>
            <a:off x="6111082" y="4430715"/>
            <a:ext cx="82549" cy="82549"/>
          </a:xfrm>
          <a:prstGeom prst="ellipse">
            <a:avLst/>
          </a:prstGeom>
          <a:solidFill>
            <a:srgbClr val="FF66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TextBox 183"/>
          <p:cNvSpPr txBox="1"/>
          <p:nvPr/>
        </p:nvSpPr>
        <p:spPr>
          <a:xfrm>
            <a:off x="1847727" y="2383940"/>
            <a:ext cx="3417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</a:t>
            </a:r>
            <a:r>
              <a:rPr lang="en-US" sz="1400" baseline="-25000" dirty="0" smtClean="0"/>
              <a:t>0</a:t>
            </a:r>
            <a:endParaRPr lang="en-US" sz="1400" dirty="0"/>
          </a:p>
        </p:txBody>
      </p:sp>
      <p:cxnSp>
        <p:nvCxnSpPr>
          <p:cNvPr id="185" name="Straight Connector 184"/>
          <p:cNvCxnSpPr/>
          <p:nvPr/>
        </p:nvCxnSpPr>
        <p:spPr>
          <a:xfrm flipV="1">
            <a:off x="1759728" y="2424906"/>
            <a:ext cx="519112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extBox 185"/>
          <p:cNvSpPr txBox="1"/>
          <p:nvPr/>
        </p:nvSpPr>
        <p:spPr>
          <a:xfrm>
            <a:off x="1670723" y="2142640"/>
            <a:ext cx="7501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</a:t>
            </a:r>
            <a:r>
              <a:rPr lang="en-US" sz="1400" baseline="-25000" dirty="0" smtClean="0"/>
              <a:t>o</a:t>
            </a:r>
            <a:r>
              <a:rPr lang="en-US" sz="1400" dirty="0" smtClean="0"/>
              <a:t>  + </a:t>
            </a:r>
            <a:r>
              <a:rPr lang="en-US" sz="1400" dirty="0" smtClean="0">
                <a:latin typeface="Symbol" pitchFamily="18" charset="2"/>
              </a:rPr>
              <a:t>D</a:t>
            </a:r>
            <a:r>
              <a:rPr lang="en-US" sz="1400" dirty="0" smtClean="0"/>
              <a:t>P</a:t>
            </a:r>
            <a:endParaRPr lang="en-US" sz="1400" dirty="0"/>
          </a:p>
        </p:txBody>
      </p:sp>
      <p:sp>
        <p:nvSpPr>
          <p:cNvPr id="188" name="TextBox 187"/>
          <p:cNvSpPr txBox="1"/>
          <p:nvPr/>
        </p:nvSpPr>
        <p:spPr>
          <a:xfrm>
            <a:off x="1304138" y="2209007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log</a:t>
            </a:r>
            <a:r>
              <a:rPr lang="en-US" dirty="0" smtClean="0"/>
              <a:t> (            )</a:t>
            </a:r>
            <a:endParaRPr lang="en-US" dirty="0"/>
          </a:p>
        </p:txBody>
      </p:sp>
      <p:sp>
        <p:nvSpPr>
          <p:cNvPr id="159" name="Rectangle 158"/>
          <p:cNvSpPr/>
          <p:nvPr/>
        </p:nvSpPr>
        <p:spPr>
          <a:xfrm>
            <a:off x="5710238" y="4455319"/>
            <a:ext cx="204787" cy="2309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4" name="TextBox 173"/>
          <p:cNvSpPr txBox="1"/>
          <p:nvPr/>
        </p:nvSpPr>
        <p:spPr>
          <a:xfrm>
            <a:off x="5657744" y="4400064"/>
            <a:ext cx="335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</a:t>
            </a:r>
            <a:r>
              <a:rPr lang="en-US" sz="1400" baseline="-25000" dirty="0" smtClean="0"/>
              <a:t>S</a:t>
            </a:r>
            <a:endParaRPr lang="en-US" sz="1400" dirty="0"/>
          </a:p>
        </p:txBody>
      </p:sp>
      <p:sp>
        <p:nvSpPr>
          <p:cNvPr id="165" name="Rectangle 164"/>
          <p:cNvSpPr/>
          <p:nvPr/>
        </p:nvSpPr>
        <p:spPr>
          <a:xfrm>
            <a:off x="5738813" y="2907506"/>
            <a:ext cx="276225" cy="219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9" name="TextBox 148"/>
          <p:cNvSpPr txBox="1"/>
          <p:nvPr/>
        </p:nvSpPr>
        <p:spPr>
          <a:xfrm>
            <a:off x="5670450" y="2851948"/>
            <a:ext cx="4491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1400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n-US" sz="1400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52400" y="2095500"/>
            <a:ext cx="2374900" cy="635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6" name="TextBox 175"/>
          <p:cNvSpPr txBox="1"/>
          <p:nvPr/>
        </p:nvSpPr>
        <p:spPr>
          <a:xfrm>
            <a:off x="4076700" y="393700"/>
            <a:ext cx="22208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Constructing a new building</a:t>
            </a:r>
            <a:endParaRPr lang="en-US" sz="1400" dirty="0"/>
          </a:p>
        </p:txBody>
      </p:sp>
      <p:grpSp>
        <p:nvGrpSpPr>
          <p:cNvPr id="135" name="Group 134"/>
          <p:cNvGrpSpPr/>
          <p:nvPr/>
        </p:nvGrpSpPr>
        <p:grpSpPr>
          <a:xfrm>
            <a:off x="5878881" y="1272385"/>
            <a:ext cx="1404601" cy="409588"/>
            <a:chOff x="5878881" y="1272385"/>
            <a:chExt cx="1404601" cy="409588"/>
          </a:xfrm>
        </p:grpSpPr>
        <p:grpSp>
          <p:nvGrpSpPr>
            <p:cNvPr id="166" name="Group 68"/>
            <p:cNvGrpSpPr/>
            <p:nvPr/>
          </p:nvGrpSpPr>
          <p:grpSpPr>
            <a:xfrm>
              <a:off x="5878881" y="1528763"/>
              <a:ext cx="757401" cy="148432"/>
              <a:chOff x="5240338" y="1524006"/>
              <a:chExt cx="888999" cy="153190"/>
            </a:xfrm>
          </p:grpSpPr>
          <p:cxnSp>
            <p:nvCxnSpPr>
              <p:cNvPr id="181" name="Straight Arrow Connector 180"/>
              <p:cNvCxnSpPr/>
              <p:nvPr/>
            </p:nvCxnSpPr>
            <p:spPr>
              <a:xfrm rot="5400000">
                <a:off x="5165331" y="1599013"/>
                <a:ext cx="153190" cy="3175"/>
              </a:xfrm>
              <a:prstGeom prst="straightConnector1">
                <a:avLst/>
              </a:prstGeom>
              <a:ln w="31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Arrow Connector 181"/>
              <p:cNvCxnSpPr/>
              <p:nvPr/>
            </p:nvCxnSpPr>
            <p:spPr>
              <a:xfrm rot="5400000">
                <a:off x="5296299" y="1599013"/>
                <a:ext cx="153190" cy="3175"/>
              </a:xfrm>
              <a:prstGeom prst="straightConnector1">
                <a:avLst/>
              </a:prstGeom>
              <a:ln w="31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Arrow Connector 182"/>
              <p:cNvCxnSpPr/>
              <p:nvPr/>
            </p:nvCxnSpPr>
            <p:spPr>
              <a:xfrm rot="5400000">
                <a:off x="5415362" y="1599013"/>
                <a:ext cx="153190" cy="3175"/>
              </a:xfrm>
              <a:prstGeom prst="straightConnector1">
                <a:avLst/>
              </a:prstGeom>
              <a:ln w="31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Arrow Connector 186"/>
              <p:cNvCxnSpPr/>
              <p:nvPr/>
            </p:nvCxnSpPr>
            <p:spPr>
              <a:xfrm rot="5400000">
                <a:off x="5546330" y="1599013"/>
                <a:ext cx="153190" cy="3175"/>
              </a:xfrm>
              <a:prstGeom prst="straightConnector1">
                <a:avLst/>
              </a:prstGeom>
              <a:ln w="31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Arrow Connector 188"/>
              <p:cNvCxnSpPr/>
              <p:nvPr/>
            </p:nvCxnSpPr>
            <p:spPr>
              <a:xfrm rot="5400000">
                <a:off x="5670156" y="1599013"/>
                <a:ext cx="153190" cy="3175"/>
              </a:xfrm>
              <a:prstGeom prst="straightConnector1">
                <a:avLst/>
              </a:prstGeom>
              <a:ln w="31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Arrow Connector 189"/>
              <p:cNvCxnSpPr/>
              <p:nvPr/>
            </p:nvCxnSpPr>
            <p:spPr>
              <a:xfrm rot="5400000">
                <a:off x="5801124" y="1599013"/>
                <a:ext cx="153190" cy="3175"/>
              </a:xfrm>
              <a:prstGeom prst="straightConnector1">
                <a:avLst/>
              </a:prstGeom>
              <a:ln w="31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Arrow Connector 190"/>
              <p:cNvCxnSpPr/>
              <p:nvPr/>
            </p:nvCxnSpPr>
            <p:spPr>
              <a:xfrm rot="5400000">
                <a:off x="5920187" y="1599013"/>
                <a:ext cx="153190" cy="3175"/>
              </a:xfrm>
              <a:prstGeom prst="straightConnector1">
                <a:avLst/>
              </a:prstGeom>
              <a:ln w="31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Arrow Connector 191"/>
              <p:cNvCxnSpPr/>
              <p:nvPr/>
            </p:nvCxnSpPr>
            <p:spPr>
              <a:xfrm rot="5400000">
                <a:off x="6051155" y="1599013"/>
                <a:ext cx="153190" cy="3175"/>
              </a:xfrm>
              <a:prstGeom prst="straightConnector1">
                <a:avLst/>
              </a:prstGeom>
              <a:ln w="31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1" name="Straight Arrow Connector 170"/>
            <p:cNvCxnSpPr/>
            <p:nvPr/>
          </p:nvCxnSpPr>
          <p:spPr>
            <a:xfrm rot="5400000">
              <a:off x="6668254" y="1601626"/>
              <a:ext cx="148432" cy="2705"/>
            </a:xfrm>
            <a:prstGeom prst="straightConnector1">
              <a:avLst/>
            </a:prstGeom>
            <a:ln w="31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Arrow Connector 171"/>
            <p:cNvCxnSpPr/>
            <p:nvPr/>
          </p:nvCxnSpPr>
          <p:spPr>
            <a:xfrm rot="5400000">
              <a:off x="6779840" y="1601626"/>
              <a:ext cx="148432" cy="2705"/>
            </a:xfrm>
            <a:prstGeom prst="straightConnector1">
              <a:avLst/>
            </a:prstGeom>
            <a:ln w="31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Arrow Connector 174"/>
            <p:cNvCxnSpPr/>
            <p:nvPr/>
          </p:nvCxnSpPr>
          <p:spPr>
            <a:xfrm rot="5400000">
              <a:off x="6881284" y="1601626"/>
              <a:ext cx="148432" cy="2705"/>
            </a:xfrm>
            <a:prstGeom prst="straightConnector1">
              <a:avLst/>
            </a:prstGeom>
            <a:ln w="31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Arrow Connector 176"/>
            <p:cNvCxnSpPr/>
            <p:nvPr/>
          </p:nvCxnSpPr>
          <p:spPr>
            <a:xfrm rot="5400000">
              <a:off x="6992870" y="1601626"/>
              <a:ext cx="148432" cy="2705"/>
            </a:xfrm>
            <a:prstGeom prst="straightConnector1">
              <a:avLst/>
            </a:prstGeom>
            <a:ln w="31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Arrow Connector 177"/>
            <p:cNvCxnSpPr/>
            <p:nvPr/>
          </p:nvCxnSpPr>
          <p:spPr>
            <a:xfrm rot="5400000">
              <a:off x="7098372" y="1601626"/>
              <a:ext cx="148432" cy="2705"/>
            </a:xfrm>
            <a:prstGeom prst="straightConnector1">
              <a:avLst/>
            </a:prstGeom>
            <a:ln w="31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Arrow Connector 178"/>
            <p:cNvCxnSpPr/>
            <p:nvPr/>
          </p:nvCxnSpPr>
          <p:spPr>
            <a:xfrm rot="5400000">
              <a:off x="7207914" y="1606404"/>
              <a:ext cx="148432" cy="2705"/>
            </a:xfrm>
            <a:prstGeom prst="straightConnector1">
              <a:avLst/>
            </a:prstGeom>
            <a:ln w="31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0" name="TextBox 179"/>
            <p:cNvSpPr txBox="1"/>
            <p:nvPr/>
          </p:nvSpPr>
          <p:spPr>
            <a:xfrm>
              <a:off x="6411019" y="1272385"/>
              <a:ext cx="449162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ymbol" pitchFamily="18" charset="2"/>
                </a:rPr>
                <a:t>D</a:t>
              </a:r>
              <a:r>
                <a:rPr lang="en-US" sz="1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</a:t>
              </a:r>
              <a:r>
                <a:rPr lang="en-US" sz="1400" baseline="-25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endParaRPr lang="en-US" sz="1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199" name="Straight Connector 198"/>
          <p:cNvCxnSpPr>
            <a:endCxn id="96" idx="2"/>
          </p:cNvCxnSpPr>
          <p:nvPr/>
        </p:nvCxnSpPr>
        <p:spPr>
          <a:xfrm>
            <a:off x="6205538" y="4488656"/>
            <a:ext cx="136525" cy="4588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Oval 133"/>
          <p:cNvSpPr/>
          <p:nvPr/>
        </p:nvSpPr>
        <p:spPr>
          <a:xfrm>
            <a:off x="6308726" y="4487865"/>
            <a:ext cx="82549" cy="82549"/>
          </a:xfrm>
          <a:prstGeom prst="ellipse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1" name="TextBox 200"/>
          <p:cNvSpPr txBox="1"/>
          <p:nvPr/>
        </p:nvSpPr>
        <p:spPr>
          <a:xfrm>
            <a:off x="5768078" y="3480597"/>
            <a:ext cx="4491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1400" baseline="-250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n-US" sz="1400" baseline="-25000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215900" y="3009900"/>
            <a:ext cx="106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r>
              <a:rPr lang="en-US" baseline="-25000" dirty="0" smtClean="0"/>
              <a:t>o</a:t>
            </a:r>
            <a:r>
              <a:rPr lang="en-US" dirty="0" smtClean="0"/>
              <a:t> =  0.61</a:t>
            </a:r>
            <a:endParaRPr lang="en-US" dirty="0"/>
          </a:p>
        </p:txBody>
      </p:sp>
      <p:sp>
        <p:nvSpPr>
          <p:cNvPr id="195" name="TextBox 194"/>
          <p:cNvSpPr txBox="1"/>
          <p:nvPr/>
        </p:nvSpPr>
        <p:spPr>
          <a:xfrm>
            <a:off x="63500" y="3695700"/>
            <a:ext cx="22047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Assume  P</a:t>
            </a:r>
            <a:r>
              <a:rPr lang="en-US" sz="1400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+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D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1400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1600 psf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0" y="4521201"/>
            <a:ext cx="7747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H =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467815" y="4445000"/>
            <a:ext cx="6751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0.1 x 16</a:t>
            </a:r>
            <a:endParaRPr lang="en-US" sz="1200" dirty="0"/>
          </a:p>
        </p:txBody>
      </p:sp>
      <p:cxnSp>
        <p:nvCxnSpPr>
          <p:cNvPr id="198" name="Straight Connector 197"/>
          <p:cNvCxnSpPr/>
          <p:nvPr/>
        </p:nvCxnSpPr>
        <p:spPr>
          <a:xfrm>
            <a:off x="533400" y="4699000"/>
            <a:ext cx="60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TextBox 199"/>
          <p:cNvSpPr txBox="1"/>
          <p:nvPr/>
        </p:nvSpPr>
        <p:spPr>
          <a:xfrm>
            <a:off x="467815" y="4673600"/>
            <a:ext cx="6848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 + 0.61</a:t>
            </a:r>
            <a:endParaRPr lang="en-US" sz="1200" dirty="0"/>
          </a:p>
        </p:txBody>
      </p:sp>
      <p:sp>
        <p:nvSpPr>
          <p:cNvPr id="202" name="TextBox 201"/>
          <p:cNvSpPr txBox="1"/>
          <p:nvPr/>
        </p:nvSpPr>
        <p:spPr>
          <a:xfrm>
            <a:off x="1521915" y="4470400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1600</a:t>
            </a:r>
            <a:endParaRPr lang="en-US" sz="1200" dirty="0"/>
          </a:p>
        </p:txBody>
      </p:sp>
      <p:cxnSp>
        <p:nvCxnSpPr>
          <p:cNvPr id="203" name="Straight Connector 202"/>
          <p:cNvCxnSpPr/>
          <p:nvPr/>
        </p:nvCxnSpPr>
        <p:spPr>
          <a:xfrm>
            <a:off x="1498600" y="4724400"/>
            <a:ext cx="60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TextBox 203"/>
          <p:cNvSpPr txBox="1"/>
          <p:nvPr/>
        </p:nvSpPr>
        <p:spPr>
          <a:xfrm>
            <a:off x="1420315" y="4673600"/>
            <a:ext cx="6944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1593.51</a:t>
            </a:r>
          </a:p>
        </p:txBody>
      </p:sp>
      <p:sp>
        <p:nvSpPr>
          <p:cNvPr id="205" name="TextBox 204"/>
          <p:cNvSpPr txBox="1"/>
          <p:nvPr/>
        </p:nvSpPr>
        <p:spPr>
          <a:xfrm>
            <a:off x="1117600" y="4533900"/>
            <a:ext cx="3818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log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" name="TextBox 205"/>
          <p:cNvSpPr txBox="1"/>
          <p:nvPr/>
        </p:nvSpPr>
        <p:spPr>
          <a:xfrm>
            <a:off x="1333500" y="4521200"/>
            <a:ext cx="96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            )</a:t>
            </a:r>
            <a:endParaRPr lang="en-US" dirty="0"/>
          </a:p>
        </p:txBody>
      </p:sp>
      <p:sp>
        <p:nvSpPr>
          <p:cNvPr id="216" name="TextBox 215"/>
          <p:cNvSpPr txBox="1"/>
          <p:nvPr/>
        </p:nvSpPr>
        <p:spPr>
          <a:xfrm>
            <a:off x="584200" y="5092700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=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936</Words>
  <Application>Microsoft Office PowerPoint</Application>
  <PresentationFormat>On-screen Show (4:3)</PresentationFormat>
  <Paragraphs>347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 TAWFIQ</dc:creator>
  <cp:lastModifiedBy>Kamal Tawfiq</cp:lastModifiedBy>
  <cp:revision>112</cp:revision>
  <dcterms:created xsi:type="dcterms:W3CDTF">2010-11-26T16:11:30Z</dcterms:created>
  <dcterms:modified xsi:type="dcterms:W3CDTF">2019-04-24T18:08:43Z</dcterms:modified>
</cp:coreProperties>
</file>