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70" r:id="rId3"/>
    <p:sldId id="271" r:id="rId4"/>
    <p:sldId id="272" r:id="rId5"/>
    <p:sldId id="273" r:id="rId6"/>
    <p:sldId id="278" r:id="rId7"/>
    <p:sldId id="279" r:id="rId8"/>
    <p:sldId id="280" r:id="rId9"/>
    <p:sldId id="281" r:id="rId10"/>
    <p:sldId id="282" r:id="rId11"/>
    <p:sldId id="256" r:id="rId12"/>
    <p:sldId id="260" r:id="rId13"/>
    <p:sldId id="267" r:id="rId14"/>
    <p:sldId id="268" r:id="rId15"/>
    <p:sldId id="261" r:id="rId16"/>
    <p:sldId id="263" r:id="rId17"/>
    <p:sldId id="264" r:id="rId18"/>
    <p:sldId id="265" r:id="rId19"/>
    <p:sldId id="266" r:id="rId20"/>
    <p:sldId id="257" r:id="rId21"/>
    <p:sldId id="283" r:id="rId22"/>
    <p:sldId id="284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6E0EC"/>
    <a:srgbClr val="FFDC6D"/>
    <a:srgbClr val="4F81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0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514E-2"/>
          <c:y val="1.9449153945993516E-2"/>
          <c:w val="0.89383849731361109"/>
          <c:h val="0.8841024529001234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85456"/>
        <c:axId val="-884281648"/>
      </c:scatterChart>
      <c:valAx>
        <c:axId val="-884285456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81648"/>
        <c:crosses val="autoZero"/>
        <c:crossBetween val="midCat"/>
      </c:valAx>
      <c:valAx>
        <c:axId val="-884281648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85456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73488"/>
        <c:axId val="-884279472"/>
      </c:scatterChart>
      <c:valAx>
        <c:axId val="-884273488"/>
        <c:scaling>
          <c:logBase val="10"/>
          <c:orientation val="minMax"/>
          <c:max val="1000"/>
          <c:min val="0.1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79472"/>
        <c:crosses val="autoZero"/>
        <c:crossBetween val="midCat"/>
      </c:valAx>
      <c:valAx>
        <c:axId val="-884279472"/>
        <c:scaling>
          <c:orientation val="minMax"/>
          <c:max val="0.8"/>
          <c:min val="0.1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73488"/>
        <c:crossesAt val="0.1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80016"/>
        <c:axId val="-884282736"/>
      </c:scatterChart>
      <c:valAx>
        <c:axId val="-884280016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82736"/>
        <c:crosses val="autoZero"/>
        <c:crossBetween val="midCat"/>
      </c:valAx>
      <c:valAx>
        <c:axId val="-884282736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80016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81104"/>
        <c:axId val="-884277296"/>
      </c:scatterChart>
      <c:valAx>
        <c:axId val="-884281104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77296"/>
        <c:crosses val="autoZero"/>
        <c:crossBetween val="midCat"/>
      </c:valAx>
      <c:valAx>
        <c:axId val="-884277296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81104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84368"/>
        <c:axId val="-884283280"/>
      </c:scatterChart>
      <c:valAx>
        <c:axId val="-884284368"/>
        <c:scaling>
          <c:logBase val="10"/>
          <c:orientation val="minMax"/>
          <c:max val="100"/>
        </c:scaling>
        <c:delete val="1"/>
        <c:axPos val="b"/>
        <c:majorGridlines/>
        <c:minorGridlines/>
        <c:numFmt formatCode="General" sourceLinked="1"/>
        <c:majorTickMark val="in"/>
        <c:minorTickMark val="in"/>
        <c:tickLblPos val="none"/>
        <c:crossAx val="-884283280"/>
        <c:crosses val="autoZero"/>
        <c:crossBetween val="midCat"/>
      </c:valAx>
      <c:valAx>
        <c:axId val="-884283280"/>
        <c:scaling>
          <c:orientation val="minMax"/>
          <c:max val="1"/>
          <c:min val="0.30000000000000032"/>
        </c:scaling>
        <c:delete val="1"/>
        <c:axPos val="l"/>
        <c:majorGridlines/>
        <c:numFmt formatCode="General" sourceLinked="1"/>
        <c:majorTickMark val="in"/>
        <c:minorTickMark val="none"/>
        <c:tickLblPos val="none"/>
        <c:crossAx val="-884284368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86544"/>
        <c:axId val="-884276752"/>
      </c:scatterChart>
      <c:valAx>
        <c:axId val="-884286544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76752"/>
        <c:crosses val="autoZero"/>
        <c:crossBetween val="midCat"/>
      </c:valAx>
      <c:valAx>
        <c:axId val="-884276752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86544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75664"/>
        <c:axId val="-884275120"/>
      </c:scatterChart>
      <c:valAx>
        <c:axId val="-884275664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75120"/>
        <c:crosses val="autoZero"/>
        <c:crossBetween val="midCat"/>
      </c:valAx>
      <c:valAx>
        <c:axId val="-884275120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75664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74576"/>
        <c:axId val="-884271856"/>
      </c:scatterChart>
      <c:valAx>
        <c:axId val="-884274576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71856"/>
        <c:crosses val="autoZero"/>
        <c:crossBetween val="midCat"/>
      </c:valAx>
      <c:valAx>
        <c:axId val="-884271856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74576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86000"/>
        <c:axId val="-884274032"/>
      </c:scatterChart>
      <c:valAx>
        <c:axId val="-884286000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74032"/>
        <c:crosses val="autoZero"/>
        <c:crossBetween val="midCat"/>
      </c:valAx>
      <c:valAx>
        <c:axId val="-884274032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86000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84282192"/>
        <c:axId val="-884280560"/>
      </c:scatterChart>
      <c:valAx>
        <c:axId val="-884282192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/>
        <c:numFmt formatCode="General" sourceLinked="1"/>
        <c:majorTickMark val="in"/>
        <c:minorTickMark val="in"/>
        <c:tickLblPos val="nextTo"/>
        <c:crossAx val="-884280560"/>
        <c:crosses val="autoZero"/>
        <c:crossBetween val="midCat"/>
      </c:valAx>
      <c:valAx>
        <c:axId val="-884280560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-884282192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AB66E3-DD50-45E8-B690-6172D2642D93}" type="datetimeFigureOut">
              <a:rPr lang="en-US"/>
              <a:pPr>
                <a:defRPr/>
              </a:pPr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B9F7FC-644F-4F05-8270-37CC0C3AA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D97C1-492F-4ADA-AFBE-3C27F94C73B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618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3D3165-036F-4E1C-87DE-3BB21A6310C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848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416FFF-8C0A-49BC-B3E3-21971D83092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358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038D4-7029-4E75-8395-5FEB137A18A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174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A681E4-C47D-4DF7-9CAA-7FC037310AF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37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3DD53E-0337-41F7-B280-A05777BC70F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841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91D96-ABFA-40E0-B019-BC86C76C6D0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262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7E27A-A200-4158-ADEE-498353AAE5B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399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7CBEC-3D36-43F2-995B-12CDD330DC3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505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8BEDF8-FF5D-435E-B112-A31FD6A4C1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700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4F0E1D-9E7B-472D-AA10-F01E2257366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120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EAFCED-72CF-479B-AAE4-AF6A25F54F9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27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2B7-81D0-417F-A2E7-7458FB849C6A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B588-B43E-4583-AB45-A1F28CDBA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0DBC-64D8-4CE3-9723-52DF538BFCD1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EEDF-CE6F-499D-B03F-E83BDC454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DBAA-3A07-4DB8-92CA-50FB2CD9B4F6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621E-1B9D-415E-97C0-E64392588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8F2-8195-4311-A864-DC04C34B86AA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73F6-38D8-4F07-AA77-30B558103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C3CB-0C04-4D89-97E3-83A68E895840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5BC7-87C4-415F-AB08-775F5A8DF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1BB1-8DCC-4E39-9306-63F5C363D174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B992-D370-4A69-B27B-CBFE37160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5748-8FBF-41A8-8D90-F9736E597333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DE2F-E3A0-45D0-B7E8-136F00967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971A-BB17-4DC1-A8FB-85F9D3C52279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37FF-B82E-489B-995B-B1D0D7B34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68CE-B03C-42EF-8720-DA34B073C6FF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9E36-25DC-4C57-8EF8-7C994D32D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0BDF-32BA-4DAA-BADC-C26A65BAF155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941C-5A65-4293-B1B1-4DAB35A3E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9BA6-B345-434E-AD6D-7065742F194D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BBF4-1888-4419-856C-7C868CA5F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9CD24-0279-49B5-956E-58F04861C85B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AA4E62-EA2E-47F7-A9E3-A4D49C1C9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155700" y="758952"/>
            <a:ext cx="6659683" cy="5002578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381125" y="1030288"/>
            <a:ext cx="6119813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4200" b="1">
                <a:solidFill>
                  <a:srgbClr val="0000FF"/>
                </a:solidFill>
              </a:rPr>
              <a:t>Soil Settlement</a:t>
            </a:r>
            <a:endParaRPr lang="en-US" sz="4200">
              <a:solidFill>
                <a:srgbClr val="0000FF"/>
              </a:solidFill>
            </a:endParaRPr>
          </a:p>
          <a:p>
            <a:pPr algn="ctr" defTabSz="381000"/>
            <a:endParaRPr lang="en-US" sz="4200">
              <a:solidFill>
                <a:srgbClr val="0000FF"/>
              </a:solidFill>
            </a:endParaRPr>
          </a:p>
          <a:p>
            <a:pPr algn="ctr" defTabSz="381000"/>
            <a:r>
              <a:rPr lang="en-US" sz="2200">
                <a:solidFill>
                  <a:srgbClr val="0000FF"/>
                </a:solidFill>
              </a:rPr>
              <a:t>By</a:t>
            </a:r>
          </a:p>
          <a:p>
            <a:pPr algn="ctr" defTabSz="381000"/>
            <a:endParaRPr lang="en-US" sz="2200">
              <a:solidFill>
                <a:srgbClr val="0000FF"/>
              </a:solidFill>
            </a:endParaRPr>
          </a:p>
          <a:p>
            <a:pPr algn="ctr" defTabSz="381000"/>
            <a:endParaRPr lang="en-US" sz="2200">
              <a:solidFill>
                <a:srgbClr val="0000FF"/>
              </a:solidFill>
            </a:endParaRPr>
          </a:p>
          <a:p>
            <a:pPr algn="ctr" defTabSz="381000"/>
            <a:endParaRPr lang="en-US" sz="2200">
              <a:solidFill>
                <a:srgbClr val="0000FF"/>
              </a:solidFill>
            </a:endParaRPr>
          </a:p>
          <a:p>
            <a:pPr algn="ctr" defTabSz="381000"/>
            <a:r>
              <a:rPr lang="en-US" sz="2200">
                <a:solidFill>
                  <a:srgbClr val="0000FF"/>
                </a:solidFill>
              </a:rPr>
              <a:t>Kamal Tawfiq, Ph.D., P.E., F.ASCE</a:t>
            </a:r>
          </a:p>
          <a:p>
            <a:pPr algn="ctr" defTabSz="381000"/>
            <a:endParaRPr lang="en-US" sz="4200">
              <a:solidFill>
                <a:srgbClr val="0000FF"/>
              </a:solidFill>
            </a:endParaRPr>
          </a:p>
          <a:p>
            <a:pPr algn="ctr" defTabSz="381000"/>
            <a:endParaRPr lang="en-US" sz="4200">
              <a:solidFill>
                <a:srgbClr val="0000FF"/>
              </a:solidFill>
            </a:endParaRPr>
          </a:p>
          <a:p>
            <a:pPr algn="ctr" defTabSz="381000"/>
            <a:endParaRPr lang="en-US" sz="1600">
              <a:solidFill>
                <a:srgbClr val="0000FF"/>
              </a:solidFill>
            </a:endParaRPr>
          </a:p>
          <a:p>
            <a:pPr algn="ctr" defTabSz="381000"/>
            <a:r>
              <a:rPr lang="en-US" sz="1600">
                <a:solidFill>
                  <a:srgbClr val="0000FF"/>
                </a:solidFill>
              </a:rPr>
              <a:t>Fall  2010</a:t>
            </a:r>
            <a:endParaRPr lang="en-US" sz="4200">
              <a:solidFill>
                <a:srgbClr val="0000FF"/>
              </a:solidFill>
            </a:endParaRPr>
          </a:p>
          <a:p>
            <a:pPr algn="ctr" defTabSz="381000"/>
            <a:endParaRPr lang="en-US" sz="42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3138" y="539750"/>
          <a:ext cx="7697787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rawing" r:id="rId4" imgW="8961120" imgH="6713280" progId="Presentations.Drawing.12">
                  <p:embed/>
                </p:oleObj>
              </mc:Choice>
              <mc:Fallback>
                <p:oleObj name="Drawing" r:id="rId4" imgW="8961120" imgH="671328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539750"/>
                        <a:ext cx="7697787" cy="576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2823456" y="22098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 6"/>
          <p:cNvSpPr/>
          <p:nvPr/>
        </p:nvSpPr>
        <p:spPr>
          <a:xfrm>
            <a:off x="4667250" y="720725"/>
            <a:ext cx="3895725" cy="66516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67225" y="1285875"/>
            <a:ext cx="4100513" cy="800100"/>
          </a:xfrm>
          <a:prstGeom prst="rect">
            <a:avLst/>
          </a:prstGeom>
          <a:solidFill>
            <a:srgbClr val="FFDC6D"/>
          </a:solidFill>
          <a:ln w="127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225" y="762000"/>
            <a:ext cx="500063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5643563" y="60960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14343" name="TextBox 16"/>
          <p:cNvSpPr txBox="1">
            <a:spLocks noChangeArrowheads="1"/>
          </p:cNvSpPr>
          <p:nvPr/>
        </p:nvSpPr>
        <p:spPr bwMode="auto">
          <a:xfrm rot="-5400000">
            <a:off x="1970087" y="3817938"/>
            <a:ext cx="1450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48225" y="990600"/>
            <a:ext cx="3429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67225" y="685800"/>
            <a:ext cx="40005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346" name="Group 28"/>
          <p:cNvGrpSpPr>
            <a:grpSpLocks/>
          </p:cNvGrpSpPr>
          <p:nvPr/>
        </p:nvGrpSpPr>
        <p:grpSpPr bwMode="auto">
          <a:xfrm>
            <a:off x="7210425" y="1012825"/>
            <a:ext cx="304800" cy="76200"/>
            <a:chOff x="762000" y="609600"/>
            <a:chExt cx="533400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62000" y="6096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7010" y="685800"/>
              <a:ext cx="3833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798" y="762000"/>
              <a:ext cx="2278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89806" y="838200"/>
              <a:ext cx="77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7" name="TextBox 29"/>
          <p:cNvSpPr txBox="1">
            <a:spLocks noChangeArrowheads="1"/>
          </p:cNvSpPr>
          <p:nvPr/>
        </p:nvSpPr>
        <p:spPr bwMode="auto">
          <a:xfrm>
            <a:off x="7167563" y="806450"/>
            <a:ext cx="423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W.T.</a:t>
            </a:r>
          </a:p>
        </p:txBody>
      </p:sp>
      <p:sp>
        <p:nvSpPr>
          <p:cNvPr id="14348" name="TextBox 30"/>
          <p:cNvSpPr txBox="1">
            <a:spLocks noChangeArrowheads="1"/>
          </p:cNvSpPr>
          <p:nvPr/>
        </p:nvSpPr>
        <p:spPr bwMode="auto">
          <a:xfrm>
            <a:off x="7319963" y="51276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G.S.</a:t>
            </a: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450138" y="693738"/>
            <a:ext cx="79375" cy="80962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50" name="TextBox 32"/>
          <p:cNvSpPr txBox="1">
            <a:spLocks noChangeArrowheads="1"/>
          </p:cNvSpPr>
          <p:nvPr/>
        </p:nvSpPr>
        <p:spPr bwMode="auto">
          <a:xfrm>
            <a:off x="4800600" y="747713"/>
            <a:ext cx="160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sand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96 pcf</a:t>
            </a:r>
          </a:p>
        </p:txBody>
      </p:sp>
      <p:sp>
        <p:nvSpPr>
          <p:cNvPr id="14351" name="TextBox 33"/>
          <p:cNvSpPr txBox="1">
            <a:spLocks noChangeArrowheads="1"/>
          </p:cNvSpPr>
          <p:nvPr/>
        </p:nvSpPr>
        <p:spPr bwMode="auto">
          <a:xfrm>
            <a:off x="4814888" y="1344613"/>
            <a:ext cx="16081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clay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110 pcf</a:t>
            </a:r>
          </a:p>
          <a:p>
            <a:endParaRPr lang="en-US" sz="11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c 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= 0.3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7553325" y="1409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8297863" y="7889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296275" y="98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8313738" y="1282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299450" y="20843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329613" y="763588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332788" y="957263"/>
            <a:ext cx="46037" cy="460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332788" y="1257300"/>
            <a:ext cx="46037" cy="4603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329613" y="2063750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61" name="TextBox 48"/>
          <p:cNvSpPr txBox="1">
            <a:spLocks noChangeArrowheads="1"/>
          </p:cNvSpPr>
          <p:nvPr/>
        </p:nvSpPr>
        <p:spPr bwMode="auto">
          <a:xfrm>
            <a:off x="8291513" y="742950"/>
            <a:ext cx="461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3 ft</a:t>
            </a:r>
          </a:p>
        </p:txBody>
      </p:sp>
      <p:sp>
        <p:nvSpPr>
          <p:cNvPr id="14362" name="TextBox 49"/>
          <p:cNvSpPr txBox="1">
            <a:spLocks noChangeArrowheads="1"/>
          </p:cNvSpPr>
          <p:nvPr/>
        </p:nvSpPr>
        <p:spPr bwMode="auto">
          <a:xfrm>
            <a:off x="8305800" y="9906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4 ft</a:t>
            </a:r>
          </a:p>
        </p:txBody>
      </p:sp>
      <p:sp>
        <p:nvSpPr>
          <p:cNvPr id="14363" name="TextBox 50"/>
          <p:cNvSpPr txBox="1">
            <a:spLocks noChangeArrowheads="1"/>
          </p:cNvSpPr>
          <p:nvPr/>
        </p:nvSpPr>
        <p:spPr bwMode="auto">
          <a:xfrm>
            <a:off x="8305800" y="15240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16 ft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40550" y="1609725"/>
            <a:ext cx="131763" cy="131763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848225" y="16764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66" name="Group 68"/>
          <p:cNvGrpSpPr>
            <a:grpSpLocks/>
          </p:cNvGrpSpPr>
          <p:nvPr/>
        </p:nvGrpSpPr>
        <p:grpSpPr bwMode="auto">
          <a:xfrm>
            <a:off x="7116763" y="1524000"/>
            <a:ext cx="889000" cy="153988"/>
            <a:chOff x="5240338" y="1524006"/>
            <a:chExt cx="888999" cy="153190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5165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529550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541615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546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670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580033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92098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6051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7" name="Group 69"/>
          <p:cNvGrpSpPr>
            <a:grpSpLocks/>
          </p:cNvGrpSpPr>
          <p:nvPr/>
        </p:nvGrpSpPr>
        <p:grpSpPr bwMode="auto">
          <a:xfrm>
            <a:off x="6110288" y="1519238"/>
            <a:ext cx="889000" cy="153987"/>
            <a:chOff x="5240338" y="1524006"/>
            <a:chExt cx="888999" cy="153190"/>
          </a:xfrm>
        </p:grpSpPr>
        <p:cxnSp>
          <p:nvCxnSpPr>
            <p:cNvPr id="71" name="Straight Arrow Connector 70"/>
            <p:cNvCxnSpPr/>
            <p:nvPr/>
          </p:nvCxnSpPr>
          <p:spPr>
            <a:xfrm rot="5400000">
              <a:off x="5165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529550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5416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5546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670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5800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592098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6051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68" name="TextBox 78"/>
          <p:cNvSpPr txBox="1">
            <a:spLocks noChangeArrowheads="1"/>
          </p:cNvSpPr>
          <p:nvPr/>
        </p:nvSpPr>
        <p:spPr bwMode="auto">
          <a:xfrm>
            <a:off x="6553200" y="1333500"/>
            <a:ext cx="3063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14369" name="TextBox 79"/>
          <p:cNvSpPr txBox="1">
            <a:spLocks noChangeArrowheads="1"/>
          </p:cNvSpPr>
          <p:nvPr/>
        </p:nvSpPr>
        <p:spPr bwMode="auto">
          <a:xfrm>
            <a:off x="6000750" y="981075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Sand</a:t>
            </a: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6038850" y="1271588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Clay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4128294" y="4282282"/>
            <a:ext cx="3076575" cy="15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2" name="TextBox 87"/>
          <p:cNvSpPr txBox="1">
            <a:spLocks noChangeArrowheads="1"/>
          </p:cNvSpPr>
          <p:nvPr/>
        </p:nvSpPr>
        <p:spPr bwMode="auto">
          <a:xfrm>
            <a:off x="5503863" y="57451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b="1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73" name="TextBox 88"/>
          <p:cNvSpPr txBox="1">
            <a:spLocks noChangeArrowheads="1"/>
          </p:cNvSpPr>
          <p:nvPr/>
        </p:nvSpPr>
        <p:spPr bwMode="auto">
          <a:xfrm>
            <a:off x="84138" y="866775"/>
            <a:ext cx="4611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1400">
                <a:latin typeface="Calibri" pitchFamily="34" charset="0"/>
              </a:rPr>
              <a:t>Soil sample was obtained from the clay layer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400">
                <a:latin typeface="Calibri" pitchFamily="34" charset="0"/>
              </a:rPr>
              <a:t>Conduct  consolidation test [9 load increments ]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400">
                <a:latin typeface="Calibri" pitchFamily="34" charset="0"/>
              </a:rPr>
              <a:t>Plot   e  vs. log (p)  (Figure 2)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400">
                <a:latin typeface="Calibri" pitchFamily="34" charset="0"/>
              </a:rPr>
              <a:t>Determine Compression Index (C</a:t>
            </a:r>
            <a:r>
              <a:rPr lang="en-US" sz="1400" baseline="-25000">
                <a:latin typeface="Calibri" pitchFamily="34" charset="0"/>
              </a:rPr>
              <a:t>c</a:t>
            </a:r>
            <a:r>
              <a:rPr lang="en-US" sz="1400">
                <a:latin typeface="Calibri" pitchFamily="34" charset="0"/>
              </a:rPr>
              <a:t> ) &amp; Swelling Index (C</a:t>
            </a:r>
            <a:r>
              <a:rPr lang="en-US" sz="1400" baseline="-25000">
                <a:latin typeface="Calibri" pitchFamily="34" charset="0"/>
              </a:rPr>
              <a:t>s</a:t>
            </a:r>
            <a:r>
              <a:rPr lang="en-US" sz="1400">
                <a:latin typeface="Calibri" pitchFamily="34" charset="0"/>
              </a:rPr>
              <a:t>)</a:t>
            </a:r>
          </a:p>
        </p:txBody>
      </p:sp>
      <p:sp>
        <p:nvSpPr>
          <p:cNvPr id="14374" name="TextBox 89"/>
          <p:cNvSpPr txBox="1">
            <a:spLocks noChangeArrowheads="1"/>
          </p:cNvSpPr>
          <p:nvPr/>
        </p:nvSpPr>
        <p:spPr bwMode="auto">
          <a:xfrm>
            <a:off x="265113" y="433388"/>
            <a:ext cx="1058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Example:</a:t>
            </a:r>
          </a:p>
        </p:txBody>
      </p:sp>
      <p:sp>
        <p:nvSpPr>
          <p:cNvPr id="98" name="Oval 97"/>
          <p:cNvSpPr/>
          <p:nvPr/>
        </p:nvSpPr>
        <p:spPr>
          <a:xfrm>
            <a:off x="6954838" y="5233988"/>
            <a:ext cx="46037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endCxn id="101" idx="5"/>
          </p:cNvCxnSpPr>
          <p:nvPr/>
        </p:nvCxnSpPr>
        <p:spPr>
          <a:xfrm rot="10800000">
            <a:off x="5051425" y="4699000"/>
            <a:ext cx="1898650" cy="549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5011738" y="4659313"/>
            <a:ext cx="46037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5835650" y="4924425"/>
            <a:ext cx="188913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9" name="TextBox 105"/>
          <p:cNvSpPr txBox="1">
            <a:spLocks noChangeArrowheads="1"/>
          </p:cNvSpPr>
          <p:nvPr/>
        </p:nvSpPr>
        <p:spPr bwMode="auto">
          <a:xfrm>
            <a:off x="6989763" y="6100763"/>
            <a:ext cx="7762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>
                <a:latin typeface="Calibri" pitchFamily="34" charset="0"/>
              </a:rPr>
              <a:t>Figure 2</a:t>
            </a:r>
          </a:p>
        </p:txBody>
      </p:sp>
      <p:sp>
        <p:nvSpPr>
          <p:cNvPr id="14380" name="TextBox 106"/>
          <p:cNvSpPr txBox="1">
            <a:spLocks noChangeArrowheads="1"/>
          </p:cNvSpPr>
          <p:nvPr/>
        </p:nvSpPr>
        <p:spPr bwMode="auto">
          <a:xfrm>
            <a:off x="4808538" y="441325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>
                <a:latin typeface="Calibri" pitchFamily="34" charset="0"/>
              </a:rPr>
              <a:t>Figure 1</a:t>
            </a:r>
          </a:p>
        </p:txBody>
      </p:sp>
      <p:sp>
        <p:nvSpPr>
          <p:cNvPr id="108" name="Freeform 107"/>
          <p:cNvSpPr/>
          <p:nvPr/>
        </p:nvSpPr>
        <p:spPr>
          <a:xfrm>
            <a:off x="3789363" y="-509588"/>
            <a:ext cx="3228975" cy="2049463"/>
          </a:xfrm>
          <a:custGeom>
            <a:avLst/>
            <a:gdLst>
              <a:gd name="connsiteX0" fmla="*/ 0 w 3665621"/>
              <a:gd name="connsiteY0" fmla="*/ 0 h 792079"/>
              <a:gd name="connsiteX1" fmla="*/ 3068053 w 3665621"/>
              <a:gd name="connsiteY1" fmla="*/ 733926 h 792079"/>
              <a:gd name="connsiteX2" fmla="*/ 3585410 w 3665621"/>
              <a:gd name="connsiteY2" fmla="*/ 348916 h 792079"/>
              <a:gd name="connsiteX0" fmla="*/ 0 w 3625515"/>
              <a:gd name="connsiteY0" fmla="*/ 0 h 1273342"/>
              <a:gd name="connsiteX1" fmla="*/ 842211 w 3625515"/>
              <a:gd name="connsiteY1" fmla="*/ 1215189 h 1273342"/>
              <a:gd name="connsiteX2" fmla="*/ 3585410 w 3625515"/>
              <a:gd name="connsiteY2" fmla="*/ 348916 h 1273342"/>
              <a:gd name="connsiteX0" fmla="*/ 0 w 3096125"/>
              <a:gd name="connsiteY0" fmla="*/ 0 h 1339515"/>
              <a:gd name="connsiteX1" fmla="*/ 842211 w 3096125"/>
              <a:gd name="connsiteY1" fmla="*/ 1215189 h 1339515"/>
              <a:gd name="connsiteX2" fmla="*/ 3056020 w 3096125"/>
              <a:gd name="connsiteY2" fmla="*/ 745958 h 1339515"/>
              <a:gd name="connsiteX0" fmla="*/ 0 w 3096125"/>
              <a:gd name="connsiteY0" fmla="*/ 608598 h 1948113"/>
              <a:gd name="connsiteX1" fmla="*/ 842211 w 3096125"/>
              <a:gd name="connsiteY1" fmla="*/ 1823787 h 1948113"/>
              <a:gd name="connsiteX2" fmla="*/ 3056020 w 3096125"/>
              <a:gd name="connsiteY2" fmla="*/ 1354556 h 1948113"/>
              <a:gd name="connsiteX0" fmla="*/ 0 w 3096125"/>
              <a:gd name="connsiteY0" fmla="*/ 701842 h 1447800"/>
              <a:gd name="connsiteX1" fmla="*/ 1082843 w 3096125"/>
              <a:gd name="connsiteY1" fmla="*/ 124326 h 1447800"/>
              <a:gd name="connsiteX2" fmla="*/ 3056020 w 3096125"/>
              <a:gd name="connsiteY2" fmla="*/ 1447800 h 1447800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96125"/>
              <a:gd name="connsiteY0" fmla="*/ 1037138 h 1602622"/>
              <a:gd name="connsiteX1" fmla="*/ 1588169 w 3096125"/>
              <a:gd name="connsiteY1" fmla="*/ 399464 h 1602622"/>
              <a:gd name="connsiteX2" fmla="*/ 3056020 w 3096125"/>
              <a:gd name="connsiteY2" fmla="*/ 1602622 h 1602622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56020"/>
              <a:gd name="connsiteY0" fmla="*/ 0 h 565484"/>
              <a:gd name="connsiteX1" fmla="*/ 3056020 w 3056020"/>
              <a:gd name="connsiteY1" fmla="*/ 565484 h 565484"/>
              <a:gd name="connsiteX0" fmla="*/ 0 w 3056020"/>
              <a:gd name="connsiteY0" fmla="*/ 0 h 565484"/>
              <a:gd name="connsiteX1" fmla="*/ 3056020 w 3056020"/>
              <a:gd name="connsiteY1" fmla="*/ 565484 h 565484"/>
              <a:gd name="connsiteX0" fmla="*/ 0 w 3056020"/>
              <a:gd name="connsiteY0" fmla="*/ 1483894 h 2049378"/>
              <a:gd name="connsiteX1" fmla="*/ 3056020 w 3056020"/>
              <a:gd name="connsiteY1" fmla="*/ 2049378 h 2049378"/>
              <a:gd name="connsiteX0" fmla="*/ 0 w 3072063"/>
              <a:gd name="connsiteY0" fmla="*/ 1483894 h 2049378"/>
              <a:gd name="connsiteX1" fmla="*/ 3056020 w 3072063"/>
              <a:gd name="connsiteY1" fmla="*/ 2049378 h 204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2063" h="2049378">
                <a:moveTo>
                  <a:pt x="0" y="1483894"/>
                </a:moveTo>
                <a:cubicBezTo>
                  <a:pt x="1295399" y="0"/>
                  <a:pt x="3072063" y="1536031"/>
                  <a:pt x="3056020" y="2049378"/>
                </a:cubicBezTo>
              </a:path>
            </a:pathLst>
          </a:custGeom>
          <a:ln w="31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82" name="TextBox 108"/>
          <p:cNvSpPr txBox="1">
            <a:spLocks noChangeArrowheads="1"/>
          </p:cNvSpPr>
          <p:nvPr/>
        </p:nvSpPr>
        <p:spPr bwMode="auto">
          <a:xfrm>
            <a:off x="6754813" y="1722438"/>
            <a:ext cx="903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Soil Sample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rot="16200000" flipH="1">
            <a:off x="6542881" y="4639469"/>
            <a:ext cx="112713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6024563" y="4572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>
            <a:off x="6329363" y="4876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6036469" y="5064919"/>
            <a:ext cx="128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>
            <a:off x="6105525" y="513397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8" name="TextBox 126"/>
          <p:cNvSpPr txBox="1">
            <a:spLocks noChangeArrowheads="1"/>
          </p:cNvSpPr>
          <p:nvPr/>
        </p:nvSpPr>
        <p:spPr bwMode="auto">
          <a:xfrm>
            <a:off x="6256338" y="4464050"/>
            <a:ext cx="350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1600" b="1" baseline="-25000">
                <a:solidFill>
                  <a:srgbClr val="C0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4389" name="TextBox 128"/>
          <p:cNvSpPr txBox="1">
            <a:spLocks noChangeArrowheads="1"/>
          </p:cNvSpPr>
          <p:nvPr/>
        </p:nvSpPr>
        <p:spPr bwMode="auto">
          <a:xfrm>
            <a:off x="5880100" y="4965700"/>
            <a:ext cx="350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1600" b="1" baseline="-25000">
                <a:solidFill>
                  <a:srgbClr val="C00000"/>
                </a:solidFill>
                <a:latin typeface="Calibri" pitchFamily="34" charset="0"/>
              </a:rPr>
              <a:t>s</a:t>
            </a:r>
          </a:p>
        </p:txBody>
      </p:sp>
      <p:grpSp>
        <p:nvGrpSpPr>
          <p:cNvPr id="14390" name="Group 161"/>
          <p:cNvGrpSpPr>
            <a:grpSpLocks/>
          </p:cNvGrpSpPr>
          <p:nvPr/>
        </p:nvGrpSpPr>
        <p:grpSpPr bwMode="auto">
          <a:xfrm>
            <a:off x="430213" y="3446463"/>
            <a:ext cx="1382712" cy="1519237"/>
            <a:chOff x="430293" y="3445984"/>
            <a:chExt cx="1381840" cy="1519083"/>
          </a:xfrm>
        </p:grpSpPr>
        <p:sp>
          <p:nvSpPr>
            <p:cNvPr id="141" name="Rectangle 140"/>
            <p:cNvSpPr/>
            <p:nvPr/>
          </p:nvSpPr>
          <p:spPr>
            <a:xfrm>
              <a:off x="471542" y="4555534"/>
              <a:ext cx="1297756" cy="352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39660" y="4599979"/>
              <a:ext cx="750414" cy="242863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39660" y="4550772"/>
              <a:ext cx="750414" cy="4762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39660" y="4841255"/>
              <a:ext cx="750414" cy="4762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491" y="4541248"/>
              <a:ext cx="168169" cy="347627"/>
            </a:xfrm>
            <a:prstGeom prst="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490074" y="4542835"/>
              <a:ext cx="169755" cy="347628"/>
            </a:xfrm>
            <a:prstGeom prst="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5" name="Trapezoid 134"/>
            <p:cNvSpPr/>
            <p:nvPr/>
          </p:nvSpPr>
          <p:spPr>
            <a:xfrm>
              <a:off x="742833" y="4471405"/>
              <a:ext cx="745654" cy="80954"/>
            </a:xfrm>
            <a:prstGeom prst="trapezoid">
              <a:avLst>
                <a:gd name="adj" fmla="val 239706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6" name="Down Arrow 135"/>
            <p:cNvSpPr/>
            <p:nvPr/>
          </p:nvSpPr>
          <p:spPr>
            <a:xfrm>
              <a:off x="1045855" y="4307909"/>
              <a:ext cx="152304" cy="153972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30293" y="4441245"/>
              <a:ext cx="74565" cy="5222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734395" y="4441245"/>
              <a:ext cx="74565" cy="5222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44571" y="4893637"/>
              <a:ext cx="1345351" cy="714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439812" y="4963480"/>
              <a:ext cx="13723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947492" y="3911074"/>
              <a:ext cx="360135" cy="276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ymbol" pitchFamily="18" charset="2"/>
                  <a:cs typeface="+mn-cs"/>
                </a:rPr>
                <a:t>D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rPr>
                <a:t>p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47492" y="3765039"/>
              <a:ext cx="410903" cy="2777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ymbol" pitchFamily="18" charset="2"/>
                  <a:cs typeface="+mn-cs"/>
                </a:rPr>
                <a:t>D</a:t>
              </a: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+mn-cs"/>
                </a:rPr>
                <a:t>p</a:t>
              </a:r>
              <a:r>
                <a:rPr lang="en-US" sz="1200" baseline="-250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947492" y="3630115"/>
              <a:ext cx="360135" cy="276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Symbol" pitchFamily="18" charset="2"/>
                  <a:cs typeface="+mn-cs"/>
                </a:rPr>
                <a:t>D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cs"/>
                </a:rPr>
                <a:t>p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947492" y="3445984"/>
              <a:ext cx="410903" cy="2777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ymbol" pitchFamily="18" charset="2"/>
                  <a:cs typeface="+mn-cs"/>
                </a:rPr>
                <a:t>D</a:t>
              </a: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+mn-cs"/>
                </a:rPr>
                <a:t>p</a:t>
              </a:r>
              <a:r>
                <a:rPr lang="en-US" sz="1200" baseline="-250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14432" name="TextBox 153"/>
            <p:cNvSpPr txBox="1">
              <a:spLocks noChangeArrowheads="1"/>
            </p:cNvSpPr>
            <p:nvPr/>
          </p:nvSpPr>
          <p:spPr bwMode="auto">
            <a:xfrm>
              <a:off x="947738" y="4053187"/>
              <a:ext cx="4106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Symbol" pitchFamily="18" charset="2"/>
                </a:rPr>
                <a:t>D</a:t>
              </a:r>
              <a:r>
                <a:rPr lang="en-US" sz="1200">
                  <a:latin typeface="Calibri" pitchFamily="34" charset="0"/>
                </a:rPr>
                <a:t>p</a:t>
              </a:r>
              <a:r>
                <a:rPr lang="en-US" sz="1200" baseline="-25000"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159" name="Rectangle 158"/>
          <p:cNvSpPr/>
          <p:nvPr/>
        </p:nvSpPr>
        <p:spPr>
          <a:xfrm>
            <a:off x="746125" y="2909888"/>
            <a:ext cx="750888" cy="242887"/>
          </a:xfrm>
          <a:prstGeom prst="rect">
            <a:avLst/>
          </a:prstGeom>
          <a:solidFill>
            <a:srgbClr val="FF0000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122238" y="2219325"/>
            <a:ext cx="23637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In the lab and after removing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the soil sample from the ground,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the stresses on the soil sample  = 0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03213" y="5029200"/>
            <a:ext cx="17859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In the lab the stresses 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added to the soil sample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516438" y="2744788"/>
            <a:ext cx="4111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907213" y="502602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4396" name="TextBox 166"/>
          <p:cNvSpPr txBox="1">
            <a:spLocks noChangeArrowheads="1"/>
          </p:cNvSpPr>
          <p:nvPr/>
        </p:nvSpPr>
        <p:spPr bwMode="auto">
          <a:xfrm>
            <a:off x="169863" y="6270625"/>
            <a:ext cx="533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/>
            <a:r>
              <a:rPr lang="en-US" sz="1400">
                <a:latin typeface="Calibri" pitchFamily="34" charset="0"/>
              </a:rPr>
              <a:t>5.	Determine      P</a:t>
            </a:r>
            <a:r>
              <a:rPr lang="en-US" sz="1400" baseline="-25000">
                <a:latin typeface="Calibri" pitchFamily="34" charset="0"/>
              </a:rPr>
              <a:t>o</a:t>
            </a:r>
            <a:r>
              <a:rPr lang="en-US" sz="1400">
                <a:latin typeface="Calibri" pitchFamily="34" charset="0"/>
              </a:rPr>
              <a:t> = 3.(96) + 4.(96-62.4) + 8.(110-62.4) = 803.2 lb/ft</a:t>
            </a:r>
            <a:r>
              <a:rPr lang="en-US" sz="1400" baseline="30000">
                <a:latin typeface="Calibri" pitchFamily="34" charset="0"/>
              </a:rPr>
              <a:t>2</a:t>
            </a:r>
          </a:p>
        </p:txBody>
      </p:sp>
      <p:sp>
        <p:nvSpPr>
          <p:cNvPr id="14397" name="TextBox 179"/>
          <p:cNvSpPr txBox="1">
            <a:spLocks noChangeArrowheads="1"/>
          </p:cNvSpPr>
          <p:nvPr/>
        </p:nvSpPr>
        <p:spPr bwMode="auto">
          <a:xfrm>
            <a:off x="114300" y="3746500"/>
            <a:ext cx="88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Stress</a:t>
            </a:r>
          </a:p>
          <a:p>
            <a:pPr algn="ctr"/>
            <a:r>
              <a:rPr lang="en-US" sz="1200">
                <a:latin typeface="Calibri" pitchFamily="34" charset="0"/>
              </a:rPr>
              <a:t>Increments</a:t>
            </a:r>
          </a:p>
        </p:txBody>
      </p:sp>
      <p:sp>
        <p:nvSpPr>
          <p:cNvPr id="14398" name="TextBox 181"/>
          <p:cNvSpPr txBox="1">
            <a:spLocks noChangeArrowheads="1"/>
          </p:cNvSpPr>
          <p:nvPr/>
        </p:nvSpPr>
        <p:spPr bwMode="auto">
          <a:xfrm>
            <a:off x="5846763" y="3325813"/>
            <a:ext cx="8159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e</a:t>
            </a:r>
            <a:r>
              <a:rPr lang="en-US" sz="1200" baseline="-25000">
                <a:latin typeface="Calibri" pitchFamily="34" charset="0"/>
              </a:rPr>
              <a:t>o</a:t>
            </a:r>
            <a:r>
              <a:rPr lang="en-US" sz="1200">
                <a:latin typeface="Calibri" pitchFamily="34" charset="0"/>
              </a:rPr>
              <a:t> = 0.795</a:t>
            </a:r>
          </a:p>
        </p:txBody>
      </p:sp>
      <p:sp>
        <p:nvSpPr>
          <p:cNvPr id="87" name="Freeform 86"/>
          <p:cNvSpPr/>
          <p:nvPr/>
        </p:nvSpPr>
        <p:spPr>
          <a:xfrm>
            <a:off x="4638675" y="3038475"/>
            <a:ext cx="2338388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4643438" y="2997200"/>
            <a:ext cx="77787" cy="793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992688" y="3027363"/>
            <a:ext cx="46037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229225" y="3067050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764213" y="343852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049963" y="3841750"/>
            <a:ext cx="46037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448425" y="444817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5491163" y="3181350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738938" y="48910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1" name="Oval 180"/>
          <p:cNvSpPr/>
          <p:nvPr/>
        </p:nvSpPr>
        <p:spPr>
          <a:xfrm>
            <a:off x="5626100" y="3290888"/>
            <a:ext cx="79375" cy="7778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3" name="Freeform 182"/>
          <p:cNvSpPr/>
          <p:nvPr/>
        </p:nvSpPr>
        <p:spPr>
          <a:xfrm>
            <a:off x="5719763" y="1933575"/>
            <a:ext cx="1357312" cy="1403350"/>
          </a:xfrm>
          <a:custGeom>
            <a:avLst/>
            <a:gdLst>
              <a:gd name="connsiteX0" fmla="*/ 0 w 3665621"/>
              <a:gd name="connsiteY0" fmla="*/ 0 h 792079"/>
              <a:gd name="connsiteX1" fmla="*/ 3068053 w 3665621"/>
              <a:gd name="connsiteY1" fmla="*/ 733926 h 792079"/>
              <a:gd name="connsiteX2" fmla="*/ 3585410 w 3665621"/>
              <a:gd name="connsiteY2" fmla="*/ 348916 h 792079"/>
              <a:gd name="connsiteX0" fmla="*/ 0 w 3625515"/>
              <a:gd name="connsiteY0" fmla="*/ 0 h 1273342"/>
              <a:gd name="connsiteX1" fmla="*/ 842211 w 3625515"/>
              <a:gd name="connsiteY1" fmla="*/ 1215189 h 1273342"/>
              <a:gd name="connsiteX2" fmla="*/ 3585410 w 3625515"/>
              <a:gd name="connsiteY2" fmla="*/ 348916 h 1273342"/>
              <a:gd name="connsiteX0" fmla="*/ 0 w 3096125"/>
              <a:gd name="connsiteY0" fmla="*/ 0 h 1339515"/>
              <a:gd name="connsiteX1" fmla="*/ 842211 w 3096125"/>
              <a:gd name="connsiteY1" fmla="*/ 1215189 h 1339515"/>
              <a:gd name="connsiteX2" fmla="*/ 3056020 w 3096125"/>
              <a:gd name="connsiteY2" fmla="*/ 745958 h 1339515"/>
              <a:gd name="connsiteX0" fmla="*/ 0 w 3096125"/>
              <a:gd name="connsiteY0" fmla="*/ 608598 h 1948113"/>
              <a:gd name="connsiteX1" fmla="*/ 842211 w 3096125"/>
              <a:gd name="connsiteY1" fmla="*/ 1823787 h 1948113"/>
              <a:gd name="connsiteX2" fmla="*/ 3056020 w 3096125"/>
              <a:gd name="connsiteY2" fmla="*/ 1354556 h 1948113"/>
              <a:gd name="connsiteX0" fmla="*/ 0 w 3096125"/>
              <a:gd name="connsiteY0" fmla="*/ 701842 h 1447800"/>
              <a:gd name="connsiteX1" fmla="*/ 1082843 w 3096125"/>
              <a:gd name="connsiteY1" fmla="*/ 124326 h 1447800"/>
              <a:gd name="connsiteX2" fmla="*/ 3056020 w 3096125"/>
              <a:gd name="connsiteY2" fmla="*/ 1447800 h 1447800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96125"/>
              <a:gd name="connsiteY0" fmla="*/ 1037138 h 1602622"/>
              <a:gd name="connsiteX1" fmla="*/ 1588169 w 3096125"/>
              <a:gd name="connsiteY1" fmla="*/ 399464 h 1602622"/>
              <a:gd name="connsiteX2" fmla="*/ 3056020 w 3096125"/>
              <a:gd name="connsiteY2" fmla="*/ 1602622 h 1602622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56020"/>
              <a:gd name="connsiteY0" fmla="*/ 0 h 565484"/>
              <a:gd name="connsiteX1" fmla="*/ 3056020 w 3056020"/>
              <a:gd name="connsiteY1" fmla="*/ 565484 h 565484"/>
              <a:gd name="connsiteX0" fmla="*/ 0 w 3056020"/>
              <a:gd name="connsiteY0" fmla="*/ 0 h 565484"/>
              <a:gd name="connsiteX1" fmla="*/ 3056020 w 3056020"/>
              <a:gd name="connsiteY1" fmla="*/ 565484 h 565484"/>
              <a:gd name="connsiteX0" fmla="*/ 0 w 3056020"/>
              <a:gd name="connsiteY0" fmla="*/ 1483894 h 2049378"/>
              <a:gd name="connsiteX1" fmla="*/ 3056020 w 3056020"/>
              <a:gd name="connsiteY1" fmla="*/ 2049378 h 2049378"/>
              <a:gd name="connsiteX0" fmla="*/ 0 w 3072063"/>
              <a:gd name="connsiteY0" fmla="*/ 1483894 h 2049378"/>
              <a:gd name="connsiteX1" fmla="*/ 3056020 w 3072063"/>
              <a:gd name="connsiteY1" fmla="*/ 2049378 h 2049378"/>
              <a:gd name="connsiteX0" fmla="*/ 0 w 2395319"/>
              <a:gd name="connsiteY0" fmla="*/ 1483894 h 1483894"/>
              <a:gd name="connsiteX1" fmla="*/ 2379276 w 2395319"/>
              <a:gd name="connsiteY1" fmla="*/ 665078 h 1483894"/>
              <a:gd name="connsiteX0" fmla="*/ 0 w 3047894"/>
              <a:gd name="connsiteY0" fmla="*/ 1483894 h 2145631"/>
              <a:gd name="connsiteX1" fmla="*/ 2379276 w 3047894"/>
              <a:gd name="connsiteY1" fmla="*/ 665078 h 2145631"/>
              <a:gd name="connsiteX0" fmla="*/ 0 w 2008608"/>
              <a:gd name="connsiteY0" fmla="*/ 1483894 h 1561431"/>
              <a:gd name="connsiteX1" fmla="*/ 1339990 w 2008608"/>
              <a:gd name="connsiteY1" fmla="*/ 80878 h 1561431"/>
              <a:gd name="connsiteX0" fmla="*/ 0 w 1295398"/>
              <a:gd name="connsiteY0" fmla="*/ 1483894 h 1561431"/>
              <a:gd name="connsiteX1" fmla="*/ 578653 w 1295398"/>
              <a:gd name="connsiteY1" fmla="*/ 80878 h 1561431"/>
              <a:gd name="connsiteX0" fmla="*/ 0 w 1500839"/>
              <a:gd name="connsiteY0" fmla="*/ 1403016 h 1480553"/>
              <a:gd name="connsiteX1" fmla="*/ 578653 w 1500839"/>
              <a:gd name="connsiteY1" fmla="*/ 0 h 1480553"/>
              <a:gd name="connsiteX0" fmla="*/ 681833 w 1929104"/>
              <a:gd name="connsiteY0" fmla="*/ 1403016 h 1480553"/>
              <a:gd name="connsiteX1" fmla="*/ 0 w 1929104"/>
              <a:gd name="connsiteY1" fmla="*/ 1380957 h 1480553"/>
              <a:gd name="connsiteX2" fmla="*/ 1260486 w 1929104"/>
              <a:gd name="connsiteY2" fmla="*/ 0 h 1480553"/>
              <a:gd name="connsiteX0" fmla="*/ 0 w 578653"/>
              <a:gd name="connsiteY0" fmla="*/ 1403016 h 1403016"/>
              <a:gd name="connsiteX1" fmla="*/ 578653 w 578653"/>
              <a:gd name="connsiteY1" fmla="*/ 0 h 1403016"/>
              <a:gd name="connsiteX0" fmla="*/ 0 w 578653"/>
              <a:gd name="connsiteY0" fmla="*/ 1403016 h 1403016"/>
              <a:gd name="connsiteX1" fmla="*/ 578653 w 578653"/>
              <a:gd name="connsiteY1" fmla="*/ 0 h 1403016"/>
              <a:gd name="connsiteX0" fmla="*/ 0 w 881713"/>
              <a:gd name="connsiteY0" fmla="*/ 1403016 h 1403016"/>
              <a:gd name="connsiteX1" fmla="*/ 578653 w 881713"/>
              <a:gd name="connsiteY1" fmla="*/ 0 h 1403016"/>
              <a:gd name="connsiteX0" fmla="*/ 0 w 1291651"/>
              <a:gd name="connsiteY0" fmla="*/ 1403016 h 1403016"/>
              <a:gd name="connsiteX1" fmla="*/ 1291651 w 1291651"/>
              <a:gd name="connsiteY1" fmla="*/ 0 h 140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1651" h="1403016">
                <a:moveTo>
                  <a:pt x="0" y="1403016"/>
                </a:moveTo>
                <a:cubicBezTo>
                  <a:pt x="881713" y="1367144"/>
                  <a:pt x="1098767" y="467672"/>
                  <a:pt x="1291651" y="0"/>
                </a:cubicBezTo>
              </a:path>
            </a:pathLst>
          </a:custGeom>
          <a:ln w="3175">
            <a:solidFill>
              <a:schemeClr val="accent6">
                <a:lumMod val="75000"/>
              </a:schemeClr>
            </a:solidFill>
            <a:prstDash val="dash"/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" name="Freeform 183"/>
          <p:cNvSpPr/>
          <p:nvPr/>
        </p:nvSpPr>
        <p:spPr>
          <a:xfrm>
            <a:off x="1308100" y="3025775"/>
            <a:ext cx="3317875" cy="641350"/>
          </a:xfrm>
          <a:custGeom>
            <a:avLst/>
            <a:gdLst>
              <a:gd name="connsiteX0" fmla="*/ 0 w 3665621"/>
              <a:gd name="connsiteY0" fmla="*/ 0 h 792079"/>
              <a:gd name="connsiteX1" fmla="*/ 3068053 w 3665621"/>
              <a:gd name="connsiteY1" fmla="*/ 733926 h 792079"/>
              <a:gd name="connsiteX2" fmla="*/ 3585410 w 3665621"/>
              <a:gd name="connsiteY2" fmla="*/ 348916 h 792079"/>
              <a:gd name="connsiteX0" fmla="*/ 0 w 3625515"/>
              <a:gd name="connsiteY0" fmla="*/ 0 h 1273342"/>
              <a:gd name="connsiteX1" fmla="*/ 842211 w 3625515"/>
              <a:gd name="connsiteY1" fmla="*/ 1215189 h 1273342"/>
              <a:gd name="connsiteX2" fmla="*/ 3585410 w 3625515"/>
              <a:gd name="connsiteY2" fmla="*/ 348916 h 1273342"/>
              <a:gd name="connsiteX0" fmla="*/ 0 w 3096125"/>
              <a:gd name="connsiteY0" fmla="*/ 0 h 1339515"/>
              <a:gd name="connsiteX1" fmla="*/ 842211 w 3096125"/>
              <a:gd name="connsiteY1" fmla="*/ 1215189 h 1339515"/>
              <a:gd name="connsiteX2" fmla="*/ 3056020 w 3096125"/>
              <a:gd name="connsiteY2" fmla="*/ 745958 h 1339515"/>
              <a:gd name="connsiteX0" fmla="*/ 0 w 3096125"/>
              <a:gd name="connsiteY0" fmla="*/ 608598 h 1948113"/>
              <a:gd name="connsiteX1" fmla="*/ 842211 w 3096125"/>
              <a:gd name="connsiteY1" fmla="*/ 1823787 h 1948113"/>
              <a:gd name="connsiteX2" fmla="*/ 3056020 w 3096125"/>
              <a:gd name="connsiteY2" fmla="*/ 1354556 h 1948113"/>
              <a:gd name="connsiteX0" fmla="*/ 0 w 3096125"/>
              <a:gd name="connsiteY0" fmla="*/ 701842 h 1447800"/>
              <a:gd name="connsiteX1" fmla="*/ 1082843 w 3096125"/>
              <a:gd name="connsiteY1" fmla="*/ 124326 h 1447800"/>
              <a:gd name="connsiteX2" fmla="*/ 3056020 w 3096125"/>
              <a:gd name="connsiteY2" fmla="*/ 1447800 h 1447800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082843 w 3096125"/>
              <a:gd name="connsiteY1" fmla="*/ 211556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96125"/>
              <a:gd name="connsiteY0" fmla="*/ 1037138 h 1602622"/>
              <a:gd name="connsiteX1" fmla="*/ 1588169 w 3096125"/>
              <a:gd name="connsiteY1" fmla="*/ 399464 h 1602622"/>
              <a:gd name="connsiteX2" fmla="*/ 3056020 w 3096125"/>
              <a:gd name="connsiteY2" fmla="*/ 1602622 h 1602622"/>
              <a:gd name="connsiteX0" fmla="*/ 0 w 3096125"/>
              <a:gd name="connsiteY0" fmla="*/ 789072 h 1354556"/>
              <a:gd name="connsiteX1" fmla="*/ 1588169 w 3096125"/>
              <a:gd name="connsiteY1" fmla="*/ 151398 h 1354556"/>
              <a:gd name="connsiteX2" fmla="*/ 3056020 w 3096125"/>
              <a:gd name="connsiteY2" fmla="*/ 1354556 h 1354556"/>
              <a:gd name="connsiteX0" fmla="*/ 0 w 3056020"/>
              <a:gd name="connsiteY0" fmla="*/ 0 h 565484"/>
              <a:gd name="connsiteX1" fmla="*/ 3056020 w 3056020"/>
              <a:gd name="connsiteY1" fmla="*/ 565484 h 565484"/>
              <a:gd name="connsiteX0" fmla="*/ 0 w 3056020"/>
              <a:gd name="connsiteY0" fmla="*/ 0 h 565484"/>
              <a:gd name="connsiteX1" fmla="*/ 3056020 w 3056020"/>
              <a:gd name="connsiteY1" fmla="*/ 565484 h 565484"/>
              <a:gd name="connsiteX0" fmla="*/ 0 w 3056020"/>
              <a:gd name="connsiteY0" fmla="*/ 1483894 h 2049378"/>
              <a:gd name="connsiteX1" fmla="*/ 3056020 w 3056020"/>
              <a:gd name="connsiteY1" fmla="*/ 2049378 h 2049378"/>
              <a:gd name="connsiteX0" fmla="*/ 0 w 3072063"/>
              <a:gd name="connsiteY0" fmla="*/ 1483894 h 2049378"/>
              <a:gd name="connsiteX1" fmla="*/ 3056020 w 3072063"/>
              <a:gd name="connsiteY1" fmla="*/ 2049378 h 2049378"/>
              <a:gd name="connsiteX0" fmla="*/ 0 w 2395319"/>
              <a:gd name="connsiteY0" fmla="*/ 1483894 h 1483894"/>
              <a:gd name="connsiteX1" fmla="*/ 2379276 w 2395319"/>
              <a:gd name="connsiteY1" fmla="*/ 665078 h 1483894"/>
              <a:gd name="connsiteX0" fmla="*/ 0 w 3047894"/>
              <a:gd name="connsiteY0" fmla="*/ 1483894 h 2145631"/>
              <a:gd name="connsiteX1" fmla="*/ 2379276 w 3047894"/>
              <a:gd name="connsiteY1" fmla="*/ 665078 h 2145631"/>
              <a:gd name="connsiteX0" fmla="*/ 0 w 2008608"/>
              <a:gd name="connsiteY0" fmla="*/ 1483894 h 1561431"/>
              <a:gd name="connsiteX1" fmla="*/ 1339990 w 2008608"/>
              <a:gd name="connsiteY1" fmla="*/ 80878 h 1561431"/>
              <a:gd name="connsiteX0" fmla="*/ 0 w 1295398"/>
              <a:gd name="connsiteY0" fmla="*/ 1483894 h 1561431"/>
              <a:gd name="connsiteX1" fmla="*/ 578653 w 1295398"/>
              <a:gd name="connsiteY1" fmla="*/ 80878 h 1561431"/>
              <a:gd name="connsiteX0" fmla="*/ 0 w 1500839"/>
              <a:gd name="connsiteY0" fmla="*/ 1403016 h 1480553"/>
              <a:gd name="connsiteX1" fmla="*/ 578653 w 1500839"/>
              <a:gd name="connsiteY1" fmla="*/ 0 h 1480553"/>
              <a:gd name="connsiteX0" fmla="*/ 681833 w 1929104"/>
              <a:gd name="connsiteY0" fmla="*/ 1403016 h 1480553"/>
              <a:gd name="connsiteX1" fmla="*/ 0 w 1929104"/>
              <a:gd name="connsiteY1" fmla="*/ 1380957 h 1480553"/>
              <a:gd name="connsiteX2" fmla="*/ 1260486 w 1929104"/>
              <a:gd name="connsiteY2" fmla="*/ 0 h 1480553"/>
              <a:gd name="connsiteX0" fmla="*/ 0 w 578653"/>
              <a:gd name="connsiteY0" fmla="*/ 1403016 h 1403016"/>
              <a:gd name="connsiteX1" fmla="*/ 578653 w 578653"/>
              <a:gd name="connsiteY1" fmla="*/ 0 h 1403016"/>
              <a:gd name="connsiteX0" fmla="*/ 0 w 578653"/>
              <a:gd name="connsiteY0" fmla="*/ 1403016 h 1403016"/>
              <a:gd name="connsiteX1" fmla="*/ 578653 w 578653"/>
              <a:gd name="connsiteY1" fmla="*/ 0 h 1403016"/>
              <a:gd name="connsiteX0" fmla="*/ 0 w 881713"/>
              <a:gd name="connsiteY0" fmla="*/ 1403016 h 1403016"/>
              <a:gd name="connsiteX1" fmla="*/ 578653 w 881713"/>
              <a:gd name="connsiteY1" fmla="*/ 0 h 1403016"/>
              <a:gd name="connsiteX0" fmla="*/ 0 w 1291651"/>
              <a:gd name="connsiteY0" fmla="*/ 1403016 h 1403016"/>
              <a:gd name="connsiteX1" fmla="*/ 1291651 w 1291651"/>
              <a:gd name="connsiteY1" fmla="*/ 0 h 1403016"/>
              <a:gd name="connsiteX0" fmla="*/ 1648610 w 2940261"/>
              <a:gd name="connsiteY0" fmla="*/ 1403016 h 1403016"/>
              <a:gd name="connsiteX1" fmla="*/ 0 w 2940261"/>
              <a:gd name="connsiteY1" fmla="*/ 72857 h 1403016"/>
              <a:gd name="connsiteX2" fmla="*/ 2940261 w 2940261"/>
              <a:gd name="connsiteY2" fmla="*/ 0 h 1403016"/>
              <a:gd name="connsiteX0" fmla="*/ 0 w 2940261"/>
              <a:gd name="connsiteY0" fmla="*/ 72857 h 467672"/>
              <a:gd name="connsiteX1" fmla="*/ 2940261 w 2940261"/>
              <a:gd name="connsiteY1" fmla="*/ 0 h 467672"/>
              <a:gd name="connsiteX0" fmla="*/ 0 w 2940261"/>
              <a:gd name="connsiteY0" fmla="*/ 72857 h 72857"/>
              <a:gd name="connsiteX1" fmla="*/ 2940261 w 2940261"/>
              <a:gd name="connsiteY1" fmla="*/ 0 h 72857"/>
              <a:gd name="connsiteX0" fmla="*/ 0 w 2940261"/>
              <a:gd name="connsiteY0" fmla="*/ 72857 h 72857"/>
              <a:gd name="connsiteX1" fmla="*/ 2940261 w 2940261"/>
              <a:gd name="connsiteY1" fmla="*/ 0 h 72857"/>
              <a:gd name="connsiteX0" fmla="*/ 0 w 2940261"/>
              <a:gd name="connsiteY0" fmla="*/ 72857 h 518471"/>
              <a:gd name="connsiteX1" fmla="*/ 2940261 w 2940261"/>
              <a:gd name="connsiteY1" fmla="*/ 0 h 518471"/>
              <a:gd name="connsiteX0" fmla="*/ 0 w 2916092"/>
              <a:gd name="connsiteY0" fmla="*/ 149057 h 594671"/>
              <a:gd name="connsiteX1" fmla="*/ 2916092 w 2916092"/>
              <a:gd name="connsiteY1" fmla="*/ 0 h 594671"/>
              <a:gd name="connsiteX0" fmla="*/ 0 w 2916092"/>
              <a:gd name="connsiteY0" fmla="*/ 405286 h 405286"/>
              <a:gd name="connsiteX1" fmla="*/ 2916092 w 2916092"/>
              <a:gd name="connsiteY1" fmla="*/ 256229 h 405286"/>
              <a:gd name="connsiteX0" fmla="*/ 0 w 2916092"/>
              <a:gd name="connsiteY0" fmla="*/ 595786 h 595786"/>
              <a:gd name="connsiteX1" fmla="*/ 60424 w 2916092"/>
              <a:gd name="connsiteY1" fmla="*/ 405287 h 595786"/>
              <a:gd name="connsiteX2" fmla="*/ 2916092 w 2916092"/>
              <a:gd name="connsiteY2" fmla="*/ 446729 h 595786"/>
              <a:gd name="connsiteX0" fmla="*/ 0 w 2916092"/>
              <a:gd name="connsiteY0" fmla="*/ 595786 h 686915"/>
              <a:gd name="connsiteX1" fmla="*/ 60424 w 2916092"/>
              <a:gd name="connsiteY1" fmla="*/ 405287 h 686915"/>
              <a:gd name="connsiteX2" fmla="*/ 2916092 w 2916092"/>
              <a:gd name="connsiteY2" fmla="*/ 446729 h 686915"/>
              <a:gd name="connsiteX0" fmla="*/ 0 w 2916092"/>
              <a:gd name="connsiteY0" fmla="*/ 519586 h 610715"/>
              <a:gd name="connsiteX1" fmla="*/ 519644 w 2916092"/>
              <a:gd name="connsiteY1" fmla="*/ 405287 h 610715"/>
              <a:gd name="connsiteX2" fmla="*/ 2916092 w 2916092"/>
              <a:gd name="connsiteY2" fmla="*/ 370529 h 610715"/>
              <a:gd name="connsiteX0" fmla="*/ 0 w 2916092"/>
              <a:gd name="connsiteY0" fmla="*/ 149057 h 149057"/>
              <a:gd name="connsiteX1" fmla="*/ 2916092 w 2916092"/>
              <a:gd name="connsiteY1" fmla="*/ 0 h 149057"/>
              <a:gd name="connsiteX0" fmla="*/ 0 w 2916092"/>
              <a:gd name="connsiteY0" fmla="*/ 149057 h 467671"/>
              <a:gd name="connsiteX1" fmla="*/ 2916092 w 2916092"/>
              <a:gd name="connsiteY1" fmla="*/ 0 h 467671"/>
              <a:gd name="connsiteX0" fmla="*/ 0 w 2916092"/>
              <a:gd name="connsiteY0" fmla="*/ 416871 h 735485"/>
              <a:gd name="connsiteX1" fmla="*/ 2916092 w 2916092"/>
              <a:gd name="connsiteY1" fmla="*/ 267814 h 735485"/>
              <a:gd name="connsiteX0" fmla="*/ 241694 w 3157786"/>
              <a:gd name="connsiteY0" fmla="*/ 416871 h 1218085"/>
              <a:gd name="connsiteX1" fmla="*/ 0 w 3157786"/>
              <a:gd name="connsiteY1" fmla="*/ 899472 h 1218085"/>
              <a:gd name="connsiteX2" fmla="*/ 3157786 w 3157786"/>
              <a:gd name="connsiteY2" fmla="*/ 267814 h 1218085"/>
              <a:gd name="connsiteX0" fmla="*/ 0 w 2916092"/>
              <a:gd name="connsiteY0" fmla="*/ 416871 h 1052985"/>
              <a:gd name="connsiteX1" fmla="*/ 471304 w 2916092"/>
              <a:gd name="connsiteY1" fmla="*/ 734372 h 1052985"/>
              <a:gd name="connsiteX2" fmla="*/ 2916092 w 2916092"/>
              <a:gd name="connsiteY2" fmla="*/ 267814 h 1052985"/>
              <a:gd name="connsiteX0" fmla="*/ 0 w 3157786"/>
              <a:gd name="connsiteY0" fmla="*/ 810571 h 1052985"/>
              <a:gd name="connsiteX1" fmla="*/ 712998 w 3157786"/>
              <a:gd name="connsiteY1" fmla="*/ 734372 h 1052985"/>
              <a:gd name="connsiteX2" fmla="*/ 3157786 w 3157786"/>
              <a:gd name="connsiteY2" fmla="*/ 267814 h 1052985"/>
              <a:gd name="connsiteX0" fmla="*/ 0 w 3157786"/>
              <a:gd name="connsiteY0" fmla="*/ 810571 h 1218085"/>
              <a:gd name="connsiteX1" fmla="*/ 700913 w 3157786"/>
              <a:gd name="connsiteY1" fmla="*/ 899472 h 1218085"/>
              <a:gd name="connsiteX2" fmla="*/ 3157786 w 3157786"/>
              <a:gd name="connsiteY2" fmla="*/ 267814 h 1218085"/>
              <a:gd name="connsiteX0" fmla="*/ 0 w 3157786"/>
              <a:gd name="connsiteY0" fmla="*/ 810571 h 899472"/>
              <a:gd name="connsiteX1" fmla="*/ 700913 w 3157786"/>
              <a:gd name="connsiteY1" fmla="*/ 899472 h 899472"/>
              <a:gd name="connsiteX2" fmla="*/ 3157786 w 3157786"/>
              <a:gd name="connsiteY2" fmla="*/ 267814 h 899472"/>
              <a:gd name="connsiteX0" fmla="*/ 0 w 3157786"/>
              <a:gd name="connsiteY0" fmla="*/ 810571 h 899472"/>
              <a:gd name="connsiteX1" fmla="*/ 700913 w 3157786"/>
              <a:gd name="connsiteY1" fmla="*/ 899472 h 899472"/>
              <a:gd name="connsiteX2" fmla="*/ 3157786 w 3157786"/>
              <a:gd name="connsiteY2" fmla="*/ 267814 h 899472"/>
              <a:gd name="connsiteX0" fmla="*/ 0 w 3157786"/>
              <a:gd name="connsiteY0" fmla="*/ 542757 h 542757"/>
              <a:gd name="connsiteX1" fmla="*/ 3157786 w 3157786"/>
              <a:gd name="connsiteY1" fmla="*/ 0 h 542757"/>
              <a:gd name="connsiteX0" fmla="*/ 0 w 3157786"/>
              <a:gd name="connsiteY0" fmla="*/ 542757 h 542757"/>
              <a:gd name="connsiteX1" fmla="*/ 3157786 w 3157786"/>
              <a:gd name="connsiteY1" fmla="*/ 0 h 542757"/>
              <a:gd name="connsiteX0" fmla="*/ 0 w 3157786"/>
              <a:gd name="connsiteY0" fmla="*/ 542757 h 720559"/>
              <a:gd name="connsiteX1" fmla="*/ 809676 w 3157786"/>
              <a:gd name="connsiteY1" fmla="*/ 720559 h 720559"/>
              <a:gd name="connsiteX2" fmla="*/ 3157786 w 3157786"/>
              <a:gd name="connsiteY2" fmla="*/ 0 h 720559"/>
              <a:gd name="connsiteX0" fmla="*/ 0 w 3157786"/>
              <a:gd name="connsiteY0" fmla="*/ 542757 h 542757"/>
              <a:gd name="connsiteX1" fmla="*/ 3157786 w 3157786"/>
              <a:gd name="connsiteY1" fmla="*/ 0 h 542757"/>
              <a:gd name="connsiteX0" fmla="*/ 0 w 3157786"/>
              <a:gd name="connsiteY0" fmla="*/ 542757 h 542757"/>
              <a:gd name="connsiteX1" fmla="*/ 3157786 w 3157786"/>
              <a:gd name="connsiteY1" fmla="*/ 0 h 542757"/>
              <a:gd name="connsiteX0" fmla="*/ 0 w 3157786"/>
              <a:gd name="connsiteY0" fmla="*/ 542757 h 641238"/>
              <a:gd name="connsiteX1" fmla="*/ 3157786 w 3157786"/>
              <a:gd name="connsiteY1" fmla="*/ 0 h 6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7786" h="641238">
                <a:moveTo>
                  <a:pt x="0" y="542757"/>
                </a:moveTo>
                <a:cubicBezTo>
                  <a:pt x="1270120" y="641238"/>
                  <a:pt x="945059" y="41219"/>
                  <a:pt x="3157786" y="0"/>
                </a:cubicBezTo>
              </a:path>
            </a:pathLst>
          </a:custGeom>
          <a:ln w="3175">
            <a:solidFill>
              <a:schemeClr val="accent6">
                <a:lumMod val="75000"/>
              </a:schemeClr>
            </a:solidFill>
            <a:prstDash val="dash"/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4843463" y="2801938"/>
            <a:ext cx="4111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86" name="TextBox 185"/>
          <p:cNvSpPr txBox="1">
            <a:spLocks noChangeArrowheads="1"/>
          </p:cNvSpPr>
          <p:nvPr/>
        </p:nvSpPr>
        <p:spPr bwMode="auto">
          <a:xfrm>
            <a:off x="3405188" y="3252788"/>
            <a:ext cx="1533525" cy="249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In the ground, the sample was subjected to geostatic stresses.</a:t>
            </a:r>
          </a:p>
          <a:p>
            <a:endParaRPr lang="en-US" sz="12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In the lab and before the consolidation test  the stresses on the sample = 0. </a:t>
            </a:r>
          </a:p>
          <a:p>
            <a:endParaRPr lang="en-US" sz="12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During testing, the geostatic stress is gradually recovered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rot="10800000" flipV="1">
            <a:off x="4559300" y="3365500"/>
            <a:ext cx="1028700" cy="152400"/>
          </a:xfrm>
          <a:prstGeom prst="straightConnector1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14" name="TextBox 115"/>
          <p:cNvSpPr txBox="1">
            <a:spLocks noChangeArrowheads="1"/>
          </p:cNvSpPr>
          <p:nvPr/>
        </p:nvSpPr>
        <p:spPr bwMode="auto">
          <a:xfrm>
            <a:off x="7569200" y="3543300"/>
            <a:ext cx="1036638" cy="9239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</a:t>
            </a:r>
            <a:r>
              <a:rPr lang="en-US" baseline="-25000">
                <a:latin typeface="Calibri" pitchFamily="34" charset="0"/>
              </a:rPr>
              <a:t>c</a:t>
            </a:r>
            <a:r>
              <a:rPr lang="en-US">
                <a:latin typeface="Calibri" pitchFamily="34" charset="0"/>
              </a:rPr>
              <a:t> = 0.72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</a:t>
            </a:r>
            <a:r>
              <a:rPr lang="en-US" baseline="-25000">
                <a:latin typeface="Calibri" pitchFamily="34" charset="0"/>
              </a:rPr>
              <a:t>s</a:t>
            </a:r>
            <a:r>
              <a:rPr lang="en-US">
                <a:latin typeface="Calibri" pitchFamily="34" charset="0"/>
              </a:rPr>
              <a:t> = 0.1</a:t>
            </a:r>
          </a:p>
        </p:txBody>
      </p:sp>
      <p:sp>
        <p:nvSpPr>
          <p:cNvPr id="14415" name="TextBox 115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00035 0.00208 C -0.00087 0.00208 -0.03577 0.00185 -0.05347 -0.00556 C -0.07118 -0.01297 -0.10365 -0.03635 -0.1066 -0.04236 C -0.10834 -0.04352 -0.07743 -0.04098 -0.07118 -0.04098 C -0.06493 -0.04098 -0.03108 -0.0375 -0.00452 -0.00556 C 0.02205 0.02639 0.06059 0.10416 0.14392 0.28125 " pathEditMode="relative" rAng="0" ptsTypes="satsss">
                                      <p:cBhvr>
                                        <p:cTn id="6" dur="1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1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3200"/>
                                        <p:tgtEl>
                                          <p:spTgt spid="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67250" y="720725"/>
            <a:ext cx="3895725" cy="66516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67225" y="1285875"/>
            <a:ext cx="4100513" cy="800100"/>
          </a:xfrm>
          <a:prstGeom prst="rect">
            <a:avLst/>
          </a:prstGeom>
          <a:solidFill>
            <a:srgbClr val="FFDC6D"/>
          </a:solidFill>
          <a:ln w="127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225" y="762000"/>
            <a:ext cx="500063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2717800" y="22733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5537200" y="61595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15367" name="TextBox 16"/>
          <p:cNvSpPr txBox="1">
            <a:spLocks noChangeArrowheads="1"/>
          </p:cNvSpPr>
          <p:nvPr/>
        </p:nvSpPr>
        <p:spPr bwMode="auto">
          <a:xfrm rot="-5400000">
            <a:off x="1834356" y="3880644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48225" y="990600"/>
            <a:ext cx="3429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67225" y="685800"/>
            <a:ext cx="40005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5370" name="Group 28"/>
          <p:cNvGrpSpPr>
            <a:grpSpLocks/>
          </p:cNvGrpSpPr>
          <p:nvPr/>
        </p:nvGrpSpPr>
        <p:grpSpPr bwMode="auto">
          <a:xfrm>
            <a:off x="7210425" y="1012825"/>
            <a:ext cx="304800" cy="76200"/>
            <a:chOff x="762000" y="609600"/>
            <a:chExt cx="533400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62000" y="6096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7010" y="685800"/>
              <a:ext cx="3833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798" y="762000"/>
              <a:ext cx="2278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89806" y="838200"/>
              <a:ext cx="77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71" name="TextBox 29"/>
          <p:cNvSpPr txBox="1">
            <a:spLocks noChangeArrowheads="1"/>
          </p:cNvSpPr>
          <p:nvPr/>
        </p:nvSpPr>
        <p:spPr bwMode="auto">
          <a:xfrm>
            <a:off x="7167563" y="806450"/>
            <a:ext cx="423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W.T.</a:t>
            </a:r>
          </a:p>
        </p:txBody>
      </p:sp>
      <p:sp>
        <p:nvSpPr>
          <p:cNvPr id="15372" name="TextBox 30"/>
          <p:cNvSpPr txBox="1">
            <a:spLocks noChangeArrowheads="1"/>
          </p:cNvSpPr>
          <p:nvPr/>
        </p:nvSpPr>
        <p:spPr bwMode="auto">
          <a:xfrm>
            <a:off x="7319963" y="51276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G.S.</a:t>
            </a: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450138" y="693738"/>
            <a:ext cx="79375" cy="80962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74" name="TextBox 32"/>
          <p:cNvSpPr txBox="1">
            <a:spLocks noChangeArrowheads="1"/>
          </p:cNvSpPr>
          <p:nvPr/>
        </p:nvSpPr>
        <p:spPr bwMode="auto">
          <a:xfrm>
            <a:off x="4800600" y="747713"/>
            <a:ext cx="160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sand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96 pcf</a:t>
            </a:r>
          </a:p>
        </p:txBody>
      </p:sp>
      <p:sp>
        <p:nvSpPr>
          <p:cNvPr id="15375" name="TextBox 33"/>
          <p:cNvSpPr txBox="1">
            <a:spLocks noChangeArrowheads="1"/>
          </p:cNvSpPr>
          <p:nvPr/>
        </p:nvSpPr>
        <p:spPr bwMode="auto">
          <a:xfrm>
            <a:off x="4816475" y="1219200"/>
            <a:ext cx="16097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clay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110 pcf</a:t>
            </a:r>
          </a:p>
          <a:p>
            <a:endParaRPr lang="en-US" sz="1100">
              <a:latin typeface="Times New Roman" pitchFamily="18" charset="0"/>
              <a:cs typeface="Times New Roman" pitchFamily="18" charset="0"/>
            </a:endParaRPr>
          </a:p>
          <a:p>
            <a:endParaRPr lang="en-US" sz="11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c 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= 0.3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7553325" y="1409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8297863" y="7889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296275" y="98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8313738" y="1282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299450" y="20843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329613" y="763588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332788" y="957263"/>
            <a:ext cx="46037" cy="460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332788" y="1257300"/>
            <a:ext cx="46037" cy="4603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329613" y="2063750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85" name="TextBox 48"/>
          <p:cNvSpPr txBox="1">
            <a:spLocks noChangeArrowheads="1"/>
          </p:cNvSpPr>
          <p:nvPr/>
        </p:nvSpPr>
        <p:spPr bwMode="auto">
          <a:xfrm>
            <a:off x="8291513" y="742950"/>
            <a:ext cx="461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3 ft</a:t>
            </a:r>
          </a:p>
        </p:txBody>
      </p:sp>
      <p:sp>
        <p:nvSpPr>
          <p:cNvPr id="15386" name="TextBox 49"/>
          <p:cNvSpPr txBox="1">
            <a:spLocks noChangeArrowheads="1"/>
          </p:cNvSpPr>
          <p:nvPr/>
        </p:nvSpPr>
        <p:spPr bwMode="auto">
          <a:xfrm>
            <a:off x="8305800" y="9906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4 ft</a:t>
            </a:r>
          </a:p>
        </p:txBody>
      </p:sp>
      <p:sp>
        <p:nvSpPr>
          <p:cNvPr id="15387" name="TextBox 50"/>
          <p:cNvSpPr txBox="1">
            <a:spLocks noChangeArrowheads="1"/>
          </p:cNvSpPr>
          <p:nvPr/>
        </p:nvSpPr>
        <p:spPr bwMode="auto">
          <a:xfrm>
            <a:off x="8305800" y="15240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16 ft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40550" y="1609725"/>
            <a:ext cx="131763" cy="13176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848225" y="16764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90" name="Group 68"/>
          <p:cNvGrpSpPr>
            <a:grpSpLocks/>
          </p:cNvGrpSpPr>
          <p:nvPr/>
        </p:nvGrpSpPr>
        <p:grpSpPr bwMode="auto">
          <a:xfrm>
            <a:off x="7116763" y="1524000"/>
            <a:ext cx="889000" cy="153988"/>
            <a:chOff x="5240338" y="1524006"/>
            <a:chExt cx="888999" cy="153190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5165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529550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541615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546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670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580033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92098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6051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91" name="Group 69"/>
          <p:cNvGrpSpPr>
            <a:grpSpLocks/>
          </p:cNvGrpSpPr>
          <p:nvPr/>
        </p:nvGrpSpPr>
        <p:grpSpPr bwMode="auto">
          <a:xfrm>
            <a:off x="6110288" y="1519238"/>
            <a:ext cx="889000" cy="153987"/>
            <a:chOff x="5240338" y="1524006"/>
            <a:chExt cx="888999" cy="153190"/>
          </a:xfrm>
        </p:grpSpPr>
        <p:cxnSp>
          <p:nvCxnSpPr>
            <p:cNvPr id="71" name="Straight Arrow Connector 70"/>
            <p:cNvCxnSpPr/>
            <p:nvPr/>
          </p:nvCxnSpPr>
          <p:spPr>
            <a:xfrm rot="5400000">
              <a:off x="5165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529550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5416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5546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670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5800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592098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6051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92" name="TextBox 78"/>
          <p:cNvSpPr txBox="1">
            <a:spLocks noChangeArrowheads="1"/>
          </p:cNvSpPr>
          <p:nvPr/>
        </p:nvSpPr>
        <p:spPr bwMode="auto">
          <a:xfrm>
            <a:off x="6553200" y="1333500"/>
            <a:ext cx="3063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15393" name="TextBox 79"/>
          <p:cNvSpPr txBox="1">
            <a:spLocks noChangeArrowheads="1"/>
          </p:cNvSpPr>
          <p:nvPr/>
        </p:nvSpPr>
        <p:spPr bwMode="auto">
          <a:xfrm>
            <a:off x="6000750" y="981075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Sand</a:t>
            </a:r>
          </a:p>
        </p:txBody>
      </p:sp>
      <p:sp>
        <p:nvSpPr>
          <p:cNvPr id="15394" name="TextBox 80"/>
          <p:cNvSpPr txBox="1">
            <a:spLocks noChangeArrowheads="1"/>
          </p:cNvSpPr>
          <p:nvPr/>
        </p:nvSpPr>
        <p:spPr bwMode="auto">
          <a:xfrm>
            <a:off x="7829550" y="1252538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Clay</a:t>
            </a:r>
          </a:p>
        </p:txBody>
      </p:sp>
      <p:sp>
        <p:nvSpPr>
          <p:cNvPr id="87" name="Freeform 86"/>
          <p:cNvSpPr/>
          <p:nvPr/>
        </p:nvSpPr>
        <p:spPr>
          <a:xfrm>
            <a:off x="4532313" y="31019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5287963" y="3181350"/>
            <a:ext cx="65087" cy="63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rot="16200000" flipV="1">
            <a:off x="5029994" y="3475831"/>
            <a:ext cx="2247900" cy="1443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516563" y="3214688"/>
            <a:ext cx="95250" cy="952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99" name="TextBox 84"/>
          <p:cNvSpPr txBox="1">
            <a:spLocks noChangeArrowheads="1"/>
          </p:cNvSpPr>
          <p:nvPr/>
        </p:nvSpPr>
        <p:spPr bwMode="auto">
          <a:xfrm>
            <a:off x="6235700" y="3155950"/>
            <a:ext cx="27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X</a:t>
            </a:r>
          </a:p>
        </p:txBody>
      </p:sp>
      <p:sp>
        <p:nvSpPr>
          <p:cNvPr id="15400" name="TextBox 85"/>
          <p:cNvSpPr txBox="1">
            <a:spLocks noChangeArrowheads="1"/>
          </p:cNvSpPr>
          <p:nvPr/>
        </p:nvSpPr>
        <p:spPr bwMode="auto">
          <a:xfrm>
            <a:off x="6218238" y="3403600"/>
            <a:ext cx="277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X</a:t>
            </a:r>
          </a:p>
        </p:txBody>
      </p:sp>
      <p:sp>
        <p:nvSpPr>
          <p:cNvPr id="15401" name="TextBox 87"/>
          <p:cNvSpPr txBox="1">
            <a:spLocks noChangeArrowheads="1"/>
          </p:cNvSpPr>
          <p:nvPr/>
        </p:nvSpPr>
        <p:spPr bwMode="auto">
          <a:xfrm>
            <a:off x="5029200" y="5808663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= 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5402" name="TextBox 88"/>
          <p:cNvSpPr txBox="1">
            <a:spLocks noChangeArrowheads="1"/>
          </p:cNvSpPr>
          <p:nvPr/>
        </p:nvSpPr>
        <p:spPr bwMode="auto">
          <a:xfrm>
            <a:off x="325438" y="901700"/>
            <a:ext cx="38242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06400"/>
            <a:r>
              <a:rPr lang="en-US" sz="1400">
                <a:latin typeface="Calibri" pitchFamily="34" charset="0"/>
              </a:rPr>
              <a:t>6. 	Using Casagrande’s Method to determine Pc</a:t>
            </a: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c </a:t>
            </a:r>
            <a:r>
              <a:rPr lang="en-US" sz="1400">
                <a:latin typeface="Calibri" pitchFamily="34" charset="0"/>
              </a:rPr>
              <a:t>=  800 lb/ft</a:t>
            </a:r>
            <a:r>
              <a:rPr lang="en-US" sz="1400" baseline="30000">
                <a:latin typeface="Calibri" pitchFamily="34" charset="0"/>
              </a:rPr>
              <a:t>2</a:t>
            </a: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Calibri" pitchFamily="34" charset="0"/>
              </a:rPr>
              <a:t>Overconsolidation Ratio</a:t>
            </a: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Calibri" pitchFamily="34" charset="0"/>
              </a:rPr>
              <a:t>OCR  =             = 1</a:t>
            </a: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Calibri" pitchFamily="34" charset="0"/>
              </a:rPr>
              <a:t>The soil is </a:t>
            </a: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Calibri" pitchFamily="34" charset="0"/>
              </a:rPr>
              <a:t>Normally Consolidated </a:t>
            </a:r>
          </a:p>
          <a:p>
            <a:pPr defTabSz="406400"/>
            <a:r>
              <a:rPr lang="en-US" sz="1400">
                <a:latin typeface="Calibri" pitchFamily="34" charset="0"/>
              </a:rPr>
              <a:t>N.C.     soil </a:t>
            </a:r>
          </a:p>
        </p:txBody>
      </p:sp>
      <p:sp>
        <p:nvSpPr>
          <p:cNvPr id="15403" name="TextBox 89"/>
          <p:cNvSpPr txBox="1">
            <a:spLocks noChangeArrowheads="1"/>
          </p:cNvSpPr>
          <p:nvPr/>
        </p:nvSpPr>
        <p:spPr bwMode="auto">
          <a:xfrm>
            <a:off x="265113" y="433388"/>
            <a:ext cx="1058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Example:</a:t>
            </a:r>
          </a:p>
        </p:txBody>
      </p:sp>
      <p:sp>
        <p:nvSpPr>
          <p:cNvPr id="91" name="Oval 90"/>
          <p:cNvSpPr/>
          <p:nvPr/>
        </p:nvSpPr>
        <p:spPr>
          <a:xfrm>
            <a:off x="4541838" y="30686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887913" y="30908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122863" y="31305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659438" y="35020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5945188" y="39052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342063" y="45116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632575" y="49545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4908550" y="47307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879975" y="47117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5732463" y="49736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traight Connector 98"/>
          <p:cNvSpPr/>
          <p:nvPr/>
        </p:nvSpPr>
        <p:spPr>
          <a:xfrm>
            <a:off x="4765675" y="2940050"/>
            <a:ext cx="2457450" cy="11557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850063" y="52974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370388" y="28098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5417" name="TextBox 107"/>
          <p:cNvSpPr txBox="1">
            <a:spLocks noChangeArrowheads="1"/>
          </p:cNvSpPr>
          <p:nvPr/>
        </p:nvSpPr>
        <p:spPr bwMode="auto">
          <a:xfrm>
            <a:off x="914400" y="2443163"/>
            <a:ext cx="420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5418" name="TextBox 108"/>
          <p:cNvSpPr txBox="1">
            <a:spLocks noChangeArrowheads="1"/>
          </p:cNvSpPr>
          <p:nvPr/>
        </p:nvSpPr>
        <p:spPr bwMode="auto">
          <a:xfrm>
            <a:off x="952500" y="2747963"/>
            <a:ext cx="38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977900" y="27813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0" name="TextBox 112"/>
          <p:cNvSpPr txBox="1">
            <a:spLocks noChangeArrowheads="1"/>
          </p:cNvSpPr>
          <p:nvPr/>
        </p:nvSpPr>
        <p:spPr bwMode="auto">
          <a:xfrm>
            <a:off x="5178425" y="3236913"/>
            <a:ext cx="2571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751638" y="2995613"/>
            <a:ext cx="25717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610350" y="3887788"/>
            <a:ext cx="25717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5423" name="TextBox 115"/>
          <p:cNvSpPr txBox="1">
            <a:spLocks noChangeArrowheads="1"/>
          </p:cNvSpPr>
          <p:nvPr/>
        </p:nvSpPr>
        <p:spPr bwMode="auto">
          <a:xfrm>
            <a:off x="6772275" y="3506788"/>
            <a:ext cx="2571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424" name="TextBox 116"/>
          <p:cNvSpPr txBox="1">
            <a:spLocks noChangeArrowheads="1"/>
          </p:cNvSpPr>
          <p:nvPr/>
        </p:nvSpPr>
        <p:spPr bwMode="auto">
          <a:xfrm>
            <a:off x="5989638" y="3890963"/>
            <a:ext cx="2555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5</a:t>
            </a:r>
          </a:p>
        </p:txBody>
      </p:sp>
      <p:sp>
        <p:nvSpPr>
          <p:cNvPr id="15425" name="TextBox 117"/>
          <p:cNvSpPr txBox="1">
            <a:spLocks noChangeArrowheads="1"/>
          </p:cNvSpPr>
          <p:nvPr/>
        </p:nvSpPr>
        <p:spPr bwMode="auto">
          <a:xfrm>
            <a:off x="5494338" y="3005138"/>
            <a:ext cx="2571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6</a:t>
            </a:r>
          </a:p>
        </p:txBody>
      </p:sp>
      <p:sp>
        <p:nvSpPr>
          <p:cNvPr id="15426" name="TextBox 119"/>
          <p:cNvSpPr txBox="1">
            <a:spLocks noChangeArrowheads="1"/>
          </p:cNvSpPr>
          <p:nvPr/>
        </p:nvSpPr>
        <p:spPr bwMode="auto">
          <a:xfrm>
            <a:off x="3733800" y="1905000"/>
            <a:ext cx="1443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Point of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maximum curvature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5100638" y="2239963"/>
            <a:ext cx="473075" cy="946150"/>
          </a:xfrm>
          <a:custGeom>
            <a:avLst/>
            <a:gdLst>
              <a:gd name="connsiteX0" fmla="*/ 0 w 230982"/>
              <a:gd name="connsiteY0" fmla="*/ 0 h 914400"/>
              <a:gd name="connsiteX1" fmla="*/ 230982 w 230982"/>
              <a:gd name="connsiteY1" fmla="*/ 914400 h 914400"/>
              <a:gd name="connsiteX2" fmla="*/ 230982 w 230982"/>
              <a:gd name="connsiteY2" fmla="*/ 914400 h 914400"/>
              <a:gd name="connsiteX0" fmla="*/ 0 w 230982"/>
              <a:gd name="connsiteY0" fmla="*/ 0 h 914400"/>
              <a:gd name="connsiteX1" fmla="*/ 230982 w 230982"/>
              <a:gd name="connsiteY1" fmla="*/ 914400 h 914400"/>
              <a:gd name="connsiteX2" fmla="*/ 230982 w 230982"/>
              <a:gd name="connsiteY2" fmla="*/ 914400 h 914400"/>
              <a:gd name="connsiteX0" fmla="*/ 0 w 484982"/>
              <a:gd name="connsiteY0" fmla="*/ 0 h 914400"/>
              <a:gd name="connsiteX1" fmla="*/ 230982 w 484982"/>
              <a:gd name="connsiteY1" fmla="*/ 914400 h 914400"/>
              <a:gd name="connsiteX2" fmla="*/ 230982 w 484982"/>
              <a:gd name="connsiteY2" fmla="*/ 914400 h 914400"/>
              <a:gd name="connsiteX0" fmla="*/ 0 w 484982"/>
              <a:gd name="connsiteY0" fmla="*/ 9525 h 923925"/>
              <a:gd name="connsiteX1" fmla="*/ 230982 w 484982"/>
              <a:gd name="connsiteY1" fmla="*/ 923925 h 923925"/>
              <a:gd name="connsiteX2" fmla="*/ 230982 w 484982"/>
              <a:gd name="connsiteY2" fmla="*/ 923925 h 923925"/>
              <a:gd name="connsiteX0" fmla="*/ 0 w 473076"/>
              <a:gd name="connsiteY0" fmla="*/ 9525 h 945356"/>
              <a:gd name="connsiteX1" fmla="*/ 219076 w 473076"/>
              <a:gd name="connsiteY1" fmla="*/ 945356 h 945356"/>
              <a:gd name="connsiteX2" fmla="*/ 219076 w 473076"/>
              <a:gd name="connsiteY2" fmla="*/ 945356 h 94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076" h="945356">
                <a:moveTo>
                  <a:pt x="0" y="9525"/>
                </a:moveTo>
                <a:cubicBezTo>
                  <a:pt x="229394" y="0"/>
                  <a:pt x="473076" y="66675"/>
                  <a:pt x="219076" y="945356"/>
                </a:cubicBezTo>
                <a:lnTo>
                  <a:pt x="219076" y="945356"/>
                </a:lnTo>
              </a:path>
            </a:pathLst>
          </a:cu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 rot="1476340">
            <a:off x="6718300" y="4191000"/>
            <a:ext cx="1322388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Tangent to point 1</a:t>
            </a:r>
          </a:p>
        </p:txBody>
      </p:sp>
      <p:sp>
        <p:nvSpPr>
          <p:cNvPr id="15429" name="Rectangle 122"/>
          <p:cNvSpPr>
            <a:spLocks noChangeArrowheads="1"/>
          </p:cNvSpPr>
          <p:nvPr/>
        </p:nvSpPr>
        <p:spPr bwMode="auto">
          <a:xfrm>
            <a:off x="4411663" y="109538"/>
            <a:ext cx="189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Tangent to point 1</a:t>
            </a:r>
            <a:endParaRPr lang="en-US">
              <a:latin typeface="Calibri" pitchFamily="34" charset="0"/>
            </a:endParaRPr>
          </a:p>
        </p:txBody>
      </p:sp>
      <p:sp>
        <p:nvSpPr>
          <p:cNvPr id="124" name="Straight Connector 123"/>
          <p:cNvSpPr/>
          <p:nvPr/>
        </p:nvSpPr>
        <p:spPr>
          <a:xfrm>
            <a:off x="5322888" y="3211513"/>
            <a:ext cx="19812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5" name="Straight Connector 124"/>
          <p:cNvSpPr/>
          <p:nvPr/>
        </p:nvSpPr>
        <p:spPr>
          <a:xfrm>
            <a:off x="5383213" y="3222625"/>
            <a:ext cx="2181225" cy="471488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" name="Freeform 125"/>
          <p:cNvSpPr/>
          <p:nvPr/>
        </p:nvSpPr>
        <p:spPr>
          <a:xfrm>
            <a:off x="6432550" y="3236913"/>
            <a:ext cx="260350" cy="471487"/>
          </a:xfrm>
          <a:custGeom>
            <a:avLst/>
            <a:gdLst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2" fmla="*/ 0 w 233362"/>
              <a:gd name="connsiteY2" fmla="*/ 476250 h 476250"/>
              <a:gd name="connsiteX0" fmla="*/ 233362 w 447675"/>
              <a:gd name="connsiteY0" fmla="*/ 0 h 476250"/>
              <a:gd name="connsiteX1" fmla="*/ 0 w 447675"/>
              <a:gd name="connsiteY1" fmla="*/ 476250 h 476250"/>
              <a:gd name="connsiteX2" fmla="*/ 447675 w 447675"/>
              <a:gd name="connsiteY2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373062"/>
              <a:gd name="connsiteY0" fmla="*/ 0 h 476250"/>
              <a:gd name="connsiteX1" fmla="*/ 0 w 373062"/>
              <a:gd name="connsiteY1" fmla="*/ 476250 h 476250"/>
              <a:gd name="connsiteX0" fmla="*/ 233362 w 373062"/>
              <a:gd name="connsiteY0" fmla="*/ 0 h 476250"/>
              <a:gd name="connsiteX1" fmla="*/ 0 w 373062"/>
              <a:gd name="connsiteY1" fmla="*/ 476250 h 476250"/>
              <a:gd name="connsiteX0" fmla="*/ 233362 w 327025"/>
              <a:gd name="connsiteY0" fmla="*/ 0 h 476250"/>
              <a:gd name="connsiteX1" fmla="*/ 0 w 327025"/>
              <a:gd name="connsiteY1" fmla="*/ 476250 h 476250"/>
              <a:gd name="connsiteX0" fmla="*/ 233362 w 279400"/>
              <a:gd name="connsiteY0" fmla="*/ 0 h 476250"/>
              <a:gd name="connsiteX1" fmla="*/ 180976 w 279400"/>
              <a:gd name="connsiteY1" fmla="*/ 9525 h 476250"/>
              <a:gd name="connsiteX2" fmla="*/ 0 w 279400"/>
              <a:gd name="connsiteY2" fmla="*/ 476250 h 476250"/>
              <a:gd name="connsiteX0" fmla="*/ 233362 w 322263"/>
              <a:gd name="connsiteY0" fmla="*/ 0 h 476250"/>
              <a:gd name="connsiteX1" fmla="*/ 180976 w 322263"/>
              <a:gd name="connsiteY1" fmla="*/ 9525 h 476250"/>
              <a:gd name="connsiteX2" fmla="*/ 0 w 322263"/>
              <a:gd name="connsiteY2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450850"/>
              <a:gd name="connsiteY0" fmla="*/ 0 h 476250"/>
              <a:gd name="connsiteX1" fmla="*/ 0 w 450850"/>
              <a:gd name="connsiteY1" fmla="*/ 476250 h 476250"/>
              <a:gd name="connsiteX0" fmla="*/ 233362 w 450850"/>
              <a:gd name="connsiteY0" fmla="*/ 0 h 476250"/>
              <a:gd name="connsiteX1" fmla="*/ 0 w 450850"/>
              <a:gd name="connsiteY1" fmla="*/ 476250 h 476250"/>
              <a:gd name="connsiteX0" fmla="*/ 233362 w 398463"/>
              <a:gd name="connsiteY0" fmla="*/ 0 h 476250"/>
              <a:gd name="connsiteX1" fmla="*/ 0 w 398463"/>
              <a:gd name="connsiteY1" fmla="*/ 476250 h 476250"/>
              <a:gd name="connsiteX0" fmla="*/ 157162 w 322263"/>
              <a:gd name="connsiteY0" fmla="*/ 0 h 461963"/>
              <a:gd name="connsiteX1" fmla="*/ 0 w 322263"/>
              <a:gd name="connsiteY1" fmla="*/ 461963 h 461963"/>
              <a:gd name="connsiteX0" fmla="*/ 157162 w 355601"/>
              <a:gd name="connsiteY0" fmla="*/ 0 h 461963"/>
              <a:gd name="connsiteX1" fmla="*/ 0 w 355601"/>
              <a:gd name="connsiteY1" fmla="*/ 461963 h 461963"/>
              <a:gd name="connsiteX0" fmla="*/ 157162 w 355601"/>
              <a:gd name="connsiteY0" fmla="*/ 0 h 461963"/>
              <a:gd name="connsiteX1" fmla="*/ 0 w 355601"/>
              <a:gd name="connsiteY1" fmla="*/ 461963 h 461963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260351"/>
              <a:gd name="connsiteY0" fmla="*/ 0 h 471488"/>
              <a:gd name="connsiteX1" fmla="*/ 0 w 260351"/>
              <a:gd name="connsiteY1" fmla="*/ 471488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1" h="471488">
                <a:moveTo>
                  <a:pt x="109537" y="0"/>
                </a:moveTo>
                <a:cubicBezTo>
                  <a:pt x="260351" y="196850"/>
                  <a:pt x="192087" y="379413"/>
                  <a:pt x="0" y="471488"/>
                </a:cubicBezTo>
              </a:path>
            </a:pathLst>
          </a:cu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5510213" y="5897563"/>
            <a:ext cx="241300" cy="2540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5434" name="Group 69"/>
          <p:cNvGrpSpPr>
            <a:grpSpLocks/>
          </p:cNvGrpSpPr>
          <p:nvPr/>
        </p:nvGrpSpPr>
        <p:grpSpPr bwMode="auto">
          <a:xfrm>
            <a:off x="5111750" y="1519238"/>
            <a:ext cx="889000" cy="153987"/>
            <a:chOff x="5240338" y="1524006"/>
            <a:chExt cx="888999" cy="153190"/>
          </a:xfrm>
        </p:grpSpPr>
        <p:cxnSp>
          <p:nvCxnSpPr>
            <p:cNvPr id="104" name="Straight Arrow Connector 103"/>
            <p:cNvCxnSpPr/>
            <p:nvPr/>
          </p:nvCxnSpPr>
          <p:spPr>
            <a:xfrm rot="5400000">
              <a:off x="5165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>
              <a:off x="529550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>
              <a:off x="5416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5400000">
              <a:off x="5546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>
              <a:off x="5670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800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>
              <a:off x="592098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5400000">
              <a:off x="6051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rot="5400000">
            <a:off x="4023519" y="4345782"/>
            <a:ext cx="3076575" cy="15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36" name="TextBox 118"/>
          <p:cNvSpPr txBox="1">
            <a:spLocks noChangeArrowheads="1"/>
          </p:cNvSpPr>
          <p:nvPr/>
        </p:nvSpPr>
        <p:spPr bwMode="auto">
          <a:xfrm>
            <a:off x="5443538" y="5459413"/>
            <a:ext cx="25717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7</a:t>
            </a:r>
          </a:p>
        </p:txBody>
      </p:sp>
      <p:sp>
        <p:nvSpPr>
          <p:cNvPr id="15437" name="TextBox 107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1701800" y="11811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14"/>
          <p:cNvSpPr txBox="1">
            <a:spLocks noChangeArrowheads="1"/>
          </p:cNvSpPr>
          <p:nvPr/>
        </p:nvSpPr>
        <p:spPr bwMode="auto">
          <a:xfrm>
            <a:off x="4521200" y="50673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16388" name="TextBox 16"/>
          <p:cNvSpPr txBox="1">
            <a:spLocks noChangeArrowheads="1"/>
          </p:cNvSpPr>
          <p:nvPr/>
        </p:nvSpPr>
        <p:spPr bwMode="auto">
          <a:xfrm rot="-5400000">
            <a:off x="818356" y="2788444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sp>
        <p:nvSpPr>
          <p:cNvPr id="87" name="Freeform 86"/>
          <p:cNvSpPr/>
          <p:nvPr/>
        </p:nvSpPr>
        <p:spPr>
          <a:xfrm>
            <a:off x="3516313" y="20097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271963" y="2089150"/>
            <a:ext cx="65087" cy="63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rot="16200000" flipV="1">
            <a:off x="4013994" y="2383631"/>
            <a:ext cx="2247900" cy="1443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00563" y="2122488"/>
            <a:ext cx="95250" cy="952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219700" y="2063750"/>
            <a:ext cx="27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X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202238" y="2311400"/>
            <a:ext cx="277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X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013200" y="4716463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= 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91" name="Oval 90"/>
          <p:cNvSpPr/>
          <p:nvPr/>
        </p:nvSpPr>
        <p:spPr>
          <a:xfrm>
            <a:off x="3525838" y="19764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71913" y="19986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106863" y="20383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643438" y="24098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929188" y="28130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326063" y="34194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616575" y="38623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3892550" y="36385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863975" y="36195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4716463" y="38814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traight Connector 98"/>
          <p:cNvSpPr/>
          <p:nvPr/>
        </p:nvSpPr>
        <p:spPr>
          <a:xfrm>
            <a:off x="3749675" y="1847850"/>
            <a:ext cx="2457450" cy="11557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5834063" y="42052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4162425" y="2144713"/>
            <a:ext cx="2571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735638" y="1903413"/>
            <a:ext cx="1185862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   Horizontal line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594350" y="2795588"/>
            <a:ext cx="25717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 rot="897422">
            <a:off x="5622925" y="2668588"/>
            <a:ext cx="2138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C00000"/>
                </a:solidFill>
                <a:latin typeface="Calibri" pitchFamily="34" charset="0"/>
              </a:rPr>
              <a:t>4   divide the angle between 2 &amp; 3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 rot="3404184">
            <a:off x="4752975" y="3306763"/>
            <a:ext cx="1638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    Extend the straight line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 rot="-726714">
            <a:off x="4516438" y="1760538"/>
            <a:ext cx="14938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6  Intersection of 4 &amp; 5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717800" y="812800"/>
            <a:ext cx="1443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Point of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maximum curvature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4084638" y="1147763"/>
            <a:ext cx="473075" cy="946150"/>
          </a:xfrm>
          <a:custGeom>
            <a:avLst/>
            <a:gdLst>
              <a:gd name="connsiteX0" fmla="*/ 0 w 230982"/>
              <a:gd name="connsiteY0" fmla="*/ 0 h 914400"/>
              <a:gd name="connsiteX1" fmla="*/ 230982 w 230982"/>
              <a:gd name="connsiteY1" fmla="*/ 914400 h 914400"/>
              <a:gd name="connsiteX2" fmla="*/ 230982 w 230982"/>
              <a:gd name="connsiteY2" fmla="*/ 914400 h 914400"/>
              <a:gd name="connsiteX0" fmla="*/ 0 w 230982"/>
              <a:gd name="connsiteY0" fmla="*/ 0 h 914400"/>
              <a:gd name="connsiteX1" fmla="*/ 230982 w 230982"/>
              <a:gd name="connsiteY1" fmla="*/ 914400 h 914400"/>
              <a:gd name="connsiteX2" fmla="*/ 230982 w 230982"/>
              <a:gd name="connsiteY2" fmla="*/ 914400 h 914400"/>
              <a:gd name="connsiteX0" fmla="*/ 0 w 484982"/>
              <a:gd name="connsiteY0" fmla="*/ 0 h 914400"/>
              <a:gd name="connsiteX1" fmla="*/ 230982 w 484982"/>
              <a:gd name="connsiteY1" fmla="*/ 914400 h 914400"/>
              <a:gd name="connsiteX2" fmla="*/ 230982 w 484982"/>
              <a:gd name="connsiteY2" fmla="*/ 914400 h 914400"/>
              <a:gd name="connsiteX0" fmla="*/ 0 w 484982"/>
              <a:gd name="connsiteY0" fmla="*/ 9525 h 923925"/>
              <a:gd name="connsiteX1" fmla="*/ 230982 w 484982"/>
              <a:gd name="connsiteY1" fmla="*/ 923925 h 923925"/>
              <a:gd name="connsiteX2" fmla="*/ 230982 w 484982"/>
              <a:gd name="connsiteY2" fmla="*/ 923925 h 923925"/>
              <a:gd name="connsiteX0" fmla="*/ 0 w 473076"/>
              <a:gd name="connsiteY0" fmla="*/ 9525 h 945356"/>
              <a:gd name="connsiteX1" fmla="*/ 219076 w 473076"/>
              <a:gd name="connsiteY1" fmla="*/ 945356 h 945356"/>
              <a:gd name="connsiteX2" fmla="*/ 219076 w 473076"/>
              <a:gd name="connsiteY2" fmla="*/ 945356 h 94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076" h="945356">
                <a:moveTo>
                  <a:pt x="0" y="9525"/>
                </a:moveTo>
                <a:cubicBezTo>
                  <a:pt x="229394" y="0"/>
                  <a:pt x="473076" y="66675"/>
                  <a:pt x="219076" y="945356"/>
                </a:cubicBezTo>
                <a:lnTo>
                  <a:pt x="219076" y="945356"/>
                </a:lnTo>
              </a:path>
            </a:pathLst>
          </a:cu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 rot="1476340">
            <a:off x="5702300" y="3098800"/>
            <a:ext cx="1322388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Tangent to point 1</a:t>
            </a:r>
          </a:p>
        </p:txBody>
      </p:sp>
      <p:sp>
        <p:nvSpPr>
          <p:cNvPr id="124" name="Straight Connector 123"/>
          <p:cNvSpPr/>
          <p:nvPr/>
        </p:nvSpPr>
        <p:spPr>
          <a:xfrm>
            <a:off x="4306888" y="2119313"/>
            <a:ext cx="19812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5" name="Straight Connector 124"/>
          <p:cNvSpPr/>
          <p:nvPr/>
        </p:nvSpPr>
        <p:spPr>
          <a:xfrm>
            <a:off x="4367213" y="2130425"/>
            <a:ext cx="2181225" cy="471488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" name="Freeform 125"/>
          <p:cNvSpPr/>
          <p:nvPr/>
        </p:nvSpPr>
        <p:spPr>
          <a:xfrm>
            <a:off x="5416550" y="2144713"/>
            <a:ext cx="260350" cy="471487"/>
          </a:xfrm>
          <a:custGeom>
            <a:avLst/>
            <a:gdLst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2" fmla="*/ 0 w 233362"/>
              <a:gd name="connsiteY2" fmla="*/ 476250 h 476250"/>
              <a:gd name="connsiteX0" fmla="*/ 233362 w 447675"/>
              <a:gd name="connsiteY0" fmla="*/ 0 h 476250"/>
              <a:gd name="connsiteX1" fmla="*/ 0 w 447675"/>
              <a:gd name="connsiteY1" fmla="*/ 476250 h 476250"/>
              <a:gd name="connsiteX2" fmla="*/ 447675 w 447675"/>
              <a:gd name="connsiteY2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373062"/>
              <a:gd name="connsiteY0" fmla="*/ 0 h 476250"/>
              <a:gd name="connsiteX1" fmla="*/ 0 w 373062"/>
              <a:gd name="connsiteY1" fmla="*/ 476250 h 476250"/>
              <a:gd name="connsiteX0" fmla="*/ 233362 w 373062"/>
              <a:gd name="connsiteY0" fmla="*/ 0 h 476250"/>
              <a:gd name="connsiteX1" fmla="*/ 0 w 373062"/>
              <a:gd name="connsiteY1" fmla="*/ 476250 h 476250"/>
              <a:gd name="connsiteX0" fmla="*/ 233362 w 327025"/>
              <a:gd name="connsiteY0" fmla="*/ 0 h 476250"/>
              <a:gd name="connsiteX1" fmla="*/ 0 w 327025"/>
              <a:gd name="connsiteY1" fmla="*/ 476250 h 476250"/>
              <a:gd name="connsiteX0" fmla="*/ 233362 w 279400"/>
              <a:gd name="connsiteY0" fmla="*/ 0 h 476250"/>
              <a:gd name="connsiteX1" fmla="*/ 180976 w 279400"/>
              <a:gd name="connsiteY1" fmla="*/ 9525 h 476250"/>
              <a:gd name="connsiteX2" fmla="*/ 0 w 279400"/>
              <a:gd name="connsiteY2" fmla="*/ 476250 h 476250"/>
              <a:gd name="connsiteX0" fmla="*/ 233362 w 322263"/>
              <a:gd name="connsiteY0" fmla="*/ 0 h 476250"/>
              <a:gd name="connsiteX1" fmla="*/ 180976 w 322263"/>
              <a:gd name="connsiteY1" fmla="*/ 9525 h 476250"/>
              <a:gd name="connsiteX2" fmla="*/ 0 w 322263"/>
              <a:gd name="connsiteY2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450850"/>
              <a:gd name="connsiteY0" fmla="*/ 0 h 476250"/>
              <a:gd name="connsiteX1" fmla="*/ 0 w 450850"/>
              <a:gd name="connsiteY1" fmla="*/ 476250 h 476250"/>
              <a:gd name="connsiteX0" fmla="*/ 233362 w 450850"/>
              <a:gd name="connsiteY0" fmla="*/ 0 h 476250"/>
              <a:gd name="connsiteX1" fmla="*/ 0 w 450850"/>
              <a:gd name="connsiteY1" fmla="*/ 476250 h 476250"/>
              <a:gd name="connsiteX0" fmla="*/ 233362 w 398463"/>
              <a:gd name="connsiteY0" fmla="*/ 0 h 476250"/>
              <a:gd name="connsiteX1" fmla="*/ 0 w 398463"/>
              <a:gd name="connsiteY1" fmla="*/ 476250 h 476250"/>
              <a:gd name="connsiteX0" fmla="*/ 157162 w 322263"/>
              <a:gd name="connsiteY0" fmla="*/ 0 h 461963"/>
              <a:gd name="connsiteX1" fmla="*/ 0 w 322263"/>
              <a:gd name="connsiteY1" fmla="*/ 461963 h 461963"/>
              <a:gd name="connsiteX0" fmla="*/ 157162 w 355601"/>
              <a:gd name="connsiteY0" fmla="*/ 0 h 461963"/>
              <a:gd name="connsiteX1" fmla="*/ 0 w 355601"/>
              <a:gd name="connsiteY1" fmla="*/ 461963 h 461963"/>
              <a:gd name="connsiteX0" fmla="*/ 157162 w 355601"/>
              <a:gd name="connsiteY0" fmla="*/ 0 h 461963"/>
              <a:gd name="connsiteX1" fmla="*/ 0 w 355601"/>
              <a:gd name="connsiteY1" fmla="*/ 461963 h 461963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260351"/>
              <a:gd name="connsiteY0" fmla="*/ 0 h 471488"/>
              <a:gd name="connsiteX1" fmla="*/ 0 w 260351"/>
              <a:gd name="connsiteY1" fmla="*/ 471488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1" h="471488">
                <a:moveTo>
                  <a:pt x="109537" y="0"/>
                </a:moveTo>
                <a:cubicBezTo>
                  <a:pt x="260351" y="196850"/>
                  <a:pt x="192087" y="379413"/>
                  <a:pt x="0" y="471488"/>
                </a:cubicBezTo>
              </a:path>
            </a:pathLst>
          </a:cu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4494213" y="4805363"/>
            <a:ext cx="241300" cy="2540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363538" y="5440363"/>
            <a:ext cx="4487862" cy="914400"/>
            <a:chOff x="362952" y="5440267"/>
            <a:chExt cx="4488447" cy="915210"/>
          </a:xfrm>
        </p:grpSpPr>
        <p:sp>
          <p:nvSpPr>
            <p:cNvPr id="16429" name="TextBox 130"/>
            <p:cNvSpPr txBox="1">
              <a:spLocks noChangeArrowheads="1"/>
            </p:cNvSpPr>
            <p:nvPr/>
          </p:nvSpPr>
          <p:spPr bwMode="auto">
            <a:xfrm>
              <a:off x="362952" y="5616813"/>
              <a:ext cx="448844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Overconsolidation Ratio   OCR  =             = 1</a:t>
              </a:r>
            </a:p>
            <a:p>
              <a:endParaRPr lang="en-US" sz="1400">
                <a:latin typeface="Calibri" pitchFamily="34" charset="0"/>
              </a:endParaRPr>
            </a:p>
            <a:p>
              <a:r>
                <a:rPr lang="en-US" sz="1400">
                  <a:latin typeface="Calibri" pitchFamily="34" charset="0"/>
                </a:rPr>
                <a:t>The soil is  </a:t>
              </a:r>
              <a:r>
                <a:rPr lang="en-US" sz="1400" b="1" u="sng">
                  <a:latin typeface="Calibri" pitchFamily="34" charset="0"/>
                </a:rPr>
                <a:t>Normally Consolidated  </a:t>
              </a:r>
              <a:r>
                <a:rPr lang="en-US" sz="1400">
                  <a:latin typeface="Calibri" pitchFamily="34" charset="0"/>
                </a:rPr>
                <a:t>(N.C.) soil </a:t>
              </a:r>
            </a:p>
          </p:txBody>
        </p:sp>
        <p:grpSp>
          <p:nvGrpSpPr>
            <p:cNvPr id="16430" name="Group 134"/>
            <p:cNvGrpSpPr>
              <a:grpSpLocks/>
            </p:cNvGrpSpPr>
            <p:nvPr/>
          </p:nvGrpSpPr>
          <p:grpSpPr bwMode="auto">
            <a:xfrm>
              <a:off x="2806884" y="5440267"/>
              <a:ext cx="425835" cy="674132"/>
              <a:chOff x="914584" y="2443067"/>
              <a:chExt cx="425835" cy="674132"/>
            </a:xfrm>
          </p:grpSpPr>
          <p:sp>
            <p:nvSpPr>
              <p:cNvPr id="16431" name="TextBox 131"/>
              <p:cNvSpPr txBox="1">
                <a:spLocks noChangeArrowheads="1"/>
              </p:cNvSpPr>
              <p:nvPr/>
            </p:nvSpPr>
            <p:spPr bwMode="auto">
              <a:xfrm>
                <a:off x="914584" y="2443067"/>
                <a:ext cx="4208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Calibri" pitchFamily="34" charset="0"/>
                  </a:rPr>
                  <a:t> P</a:t>
                </a:r>
                <a:r>
                  <a:rPr lang="en-US" b="1" baseline="-25000">
                    <a:solidFill>
                      <a:srgbClr val="FF00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6432" name="TextBox 132"/>
              <p:cNvSpPr txBox="1">
                <a:spLocks noChangeArrowheads="1"/>
              </p:cNvSpPr>
              <p:nvPr/>
            </p:nvSpPr>
            <p:spPr bwMode="auto">
              <a:xfrm>
                <a:off x="952684" y="2747867"/>
                <a:ext cx="3877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b="1" baseline="-25000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977641" y="2781504"/>
                <a:ext cx="3048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3" name="Straight Arrow Connector 82"/>
          <p:cNvCxnSpPr/>
          <p:nvPr/>
        </p:nvCxnSpPr>
        <p:spPr>
          <a:xfrm rot="5400000">
            <a:off x="3007519" y="3253582"/>
            <a:ext cx="3076575" cy="15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4427538" y="4367213"/>
            <a:ext cx="25717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7</a:t>
            </a:r>
          </a:p>
        </p:txBody>
      </p:sp>
      <p:sp>
        <p:nvSpPr>
          <p:cNvPr id="16424" name="TextBox 136"/>
          <p:cNvSpPr txBox="1">
            <a:spLocks noChangeArrowheads="1"/>
          </p:cNvSpPr>
          <p:nvPr/>
        </p:nvSpPr>
        <p:spPr bwMode="auto">
          <a:xfrm>
            <a:off x="457200" y="4699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</a:t>
            </a:r>
          </a:p>
        </p:txBody>
      </p:sp>
      <p:sp>
        <p:nvSpPr>
          <p:cNvPr id="138" name="Oval 137"/>
          <p:cNvSpPr/>
          <p:nvPr/>
        </p:nvSpPr>
        <p:spPr>
          <a:xfrm>
            <a:off x="368300" y="431800"/>
            <a:ext cx="508000" cy="5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426" name="Rectangle 138"/>
          <p:cNvSpPr>
            <a:spLocks noChangeArrowheads="1"/>
          </p:cNvSpPr>
          <p:nvPr/>
        </p:nvSpPr>
        <p:spPr bwMode="auto">
          <a:xfrm>
            <a:off x="838200" y="488950"/>
            <a:ext cx="286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r>
              <a:rPr lang="en-US" b="1" u="sng">
                <a:latin typeface="Calibri" pitchFamily="34" charset="0"/>
              </a:rPr>
              <a:t>Normally Consolidated Soil </a:t>
            </a:r>
            <a:endParaRPr lang="en-US">
              <a:latin typeface="Calibri" pitchFamily="34" charset="0"/>
            </a:endParaRPr>
          </a:p>
        </p:txBody>
      </p:sp>
      <p:sp>
        <p:nvSpPr>
          <p:cNvPr id="16427" name="Rectangle 47"/>
          <p:cNvSpPr>
            <a:spLocks noChangeArrowheads="1"/>
          </p:cNvSpPr>
          <p:nvPr/>
        </p:nvSpPr>
        <p:spPr bwMode="auto">
          <a:xfrm>
            <a:off x="863600" y="88900"/>
            <a:ext cx="6510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Casagrande’s Method to Determine Preconsolidation Pressure (Pc)</a:t>
            </a:r>
          </a:p>
        </p:txBody>
      </p:sp>
      <p:sp>
        <p:nvSpPr>
          <p:cNvPr id="16428" name="TextBox 48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8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3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9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8" grpId="0"/>
      <p:bldP spid="118" grpId="0"/>
      <p:bldP spid="128" grpId="0" animBg="1"/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1701800" y="11811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4521200" y="50673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17412" name="TextBox 16"/>
          <p:cNvSpPr txBox="1">
            <a:spLocks noChangeArrowheads="1"/>
          </p:cNvSpPr>
          <p:nvPr/>
        </p:nvSpPr>
        <p:spPr bwMode="auto">
          <a:xfrm rot="-5400000">
            <a:off x="818356" y="2788444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sp>
        <p:nvSpPr>
          <p:cNvPr id="87" name="Freeform 86"/>
          <p:cNvSpPr/>
          <p:nvPr/>
        </p:nvSpPr>
        <p:spPr>
          <a:xfrm>
            <a:off x="3516313" y="20097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271963" y="2089150"/>
            <a:ext cx="65087" cy="63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rot="16200000" flipV="1">
            <a:off x="4013994" y="2383631"/>
            <a:ext cx="2247900" cy="1443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00563" y="2122488"/>
            <a:ext cx="95250" cy="952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7" name="TextBox 84"/>
          <p:cNvSpPr txBox="1">
            <a:spLocks noChangeArrowheads="1"/>
          </p:cNvSpPr>
          <p:nvPr/>
        </p:nvSpPr>
        <p:spPr bwMode="auto">
          <a:xfrm>
            <a:off x="5219700" y="2063750"/>
            <a:ext cx="27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X</a:t>
            </a:r>
          </a:p>
        </p:txBody>
      </p:sp>
      <p:sp>
        <p:nvSpPr>
          <p:cNvPr id="17418" name="TextBox 85"/>
          <p:cNvSpPr txBox="1">
            <a:spLocks noChangeArrowheads="1"/>
          </p:cNvSpPr>
          <p:nvPr/>
        </p:nvSpPr>
        <p:spPr bwMode="auto">
          <a:xfrm>
            <a:off x="5202238" y="2311400"/>
            <a:ext cx="277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X</a:t>
            </a:r>
          </a:p>
        </p:txBody>
      </p:sp>
      <p:sp>
        <p:nvSpPr>
          <p:cNvPr id="17419" name="TextBox 87"/>
          <p:cNvSpPr txBox="1">
            <a:spLocks noChangeArrowheads="1"/>
          </p:cNvSpPr>
          <p:nvPr/>
        </p:nvSpPr>
        <p:spPr bwMode="auto">
          <a:xfrm>
            <a:off x="4445000" y="4729163"/>
            <a:ext cx="36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91" name="Oval 90"/>
          <p:cNvSpPr/>
          <p:nvPr/>
        </p:nvSpPr>
        <p:spPr>
          <a:xfrm>
            <a:off x="3525838" y="19764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871913" y="19986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4106863" y="20383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643438" y="24098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929188" y="28130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326063" y="34194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616575" y="38623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3892550" y="36385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863975" y="36195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4716463" y="38814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traight Connector 98"/>
          <p:cNvSpPr/>
          <p:nvPr/>
        </p:nvSpPr>
        <p:spPr>
          <a:xfrm>
            <a:off x="3749675" y="1847850"/>
            <a:ext cx="2457450" cy="11557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5834063" y="42052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32" name="TextBox 112"/>
          <p:cNvSpPr txBox="1">
            <a:spLocks noChangeArrowheads="1"/>
          </p:cNvSpPr>
          <p:nvPr/>
        </p:nvSpPr>
        <p:spPr bwMode="auto">
          <a:xfrm>
            <a:off x="4162425" y="2144713"/>
            <a:ext cx="2571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735638" y="1903413"/>
            <a:ext cx="1185862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   Horizontal line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594350" y="2795588"/>
            <a:ext cx="25717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7435" name="TextBox 115"/>
          <p:cNvSpPr txBox="1">
            <a:spLocks noChangeArrowheads="1"/>
          </p:cNvSpPr>
          <p:nvPr/>
        </p:nvSpPr>
        <p:spPr bwMode="auto">
          <a:xfrm rot="897422">
            <a:off x="5622925" y="2668588"/>
            <a:ext cx="2138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C00000"/>
                </a:solidFill>
                <a:latin typeface="Calibri" pitchFamily="34" charset="0"/>
              </a:rPr>
              <a:t>4   divide the angle between 2 &amp; 3</a:t>
            </a:r>
          </a:p>
        </p:txBody>
      </p:sp>
      <p:sp>
        <p:nvSpPr>
          <p:cNvPr id="17436" name="TextBox 116"/>
          <p:cNvSpPr txBox="1">
            <a:spLocks noChangeArrowheads="1"/>
          </p:cNvSpPr>
          <p:nvPr/>
        </p:nvSpPr>
        <p:spPr bwMode="auto">
          <a:xfrm rot="3404184">
            <a:off x="4750593" y="3307557"/>
            <a:ext cx="1643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5    Extend the stright line</a:t>
            </a:r>
          </a:p>
        </p:txBody>
      </p:sp>
      <p:sp>
        <p:nvSpPr>
          <p:cNvPr id="17437" name="TextBox 117"/>
          <p:cNvSpPr txBox="1">
            <a:spLocks noChangeArrowheads="1"/>
          </p:cNvSpPr>
          <p:nvPr/>
        </p:nvSpPr>
        <p:spPr bwMode="auto">
          <a:xfrm rot="-726714">
            <a:off x="4516438" y="1760538"/>
            <a:ext cx="14938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6  Intersection of 4 &amp; 5</a:t>
            </a:r>
          </a:p>
        </p:txBody>
      </p:sp>
      <p:sp>
        <p:nvSpPr>
          <p:cNvPr id="17438" name="TextBox 119"/>
          <p:cNvSpPr txBox="1">
            <a:spLocks noChangeArrowheads="1"/>
          </p:cNvSpPr>
          <p:nvPr/>
        </p:nvSpPr>
        <p:spPr bwMode="auto">
          <a:xfrm>
            <a:off x="2717800" y="812800"/>
            <a:ext cx="1443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Point of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maximum curvature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4084638" y="1147763"/>
            <a:ext cx="473075" cy="946150"/>
          </a:xfrm>
          <a:custGeom>
            <a:avLst/>
            <a:gdLst>
              <a:gd name="connsiteX0" fmla="*/ 0 w 230982"/>
              <a:gd name="connsiteY0" fmla="*/ 0 h 914400"/>
              <a:gd name="connsiteX1" fmla="*/ 230982 w 230982"/>
              <a:gd name="connsiteY1" fmla="*/ 914400 h 914400"/>
              <a:gd name="connsiteX2" fmla="*/ 230982 w 230982"/>
              <a:gd name="connsiteY2" fmla="*/ 914400 h 914400"/>
              <a:gd name="connsiteX0" fmla="*/ 0 w 230982"/>
              <a:gd name="connsiteY0" fmla="*/ 0 h 914400"/>
              <a:gd name="connsiteX1" fmla="*/ 230982 w 230982"/>
              <a:gd name="connsiteY1" fmla="*/ 914400 h 914400"/>
              <a:gd name="connsiteX2" fmla="*/ 230982 w 230982"/>
              <a:gd name="connsiteY2" fmla="*/ 914400 h 914400"/>
              <a:gd name="connsiteX0" fmla="*/ 0 w 484982"/>
              <a:gd name="connsiteY0" fmla="*/ 0 h 914400"/>
              <a:gd name="connsiteX1" fmla="*/ 230982 w 484982"/>
              <a:gd name="connsiteY1" fmla="*/ 914400 h 914400"/>
              <a:gd name="connsiteX2" fmla="*/ 230982 w 484982"/>
              <a:gd name="connsiteY2" fmla="*/ 914400 h 914400"/>
              <a:gd name="connsiteX0" fmla="*/ 0 w 484982"/>
              <a:gd name="connsiteY0" fmla="*/ 9525 h 923925"/>
              <a:gd name="connsiteX1" fmla="*/ 230982 w 484982"/>
              <a:gd name="connsiteY1" fmla="*/ 923925 h 923925"/>
              <a:gd name="connsiteX2" fmla="*/ 230982 w 484982"/>
              <a:gd name="connsiteY2" fmla="*/ 923925 h 923925"/>
              <a:gd name="connsiteX0" fmla="*/ 0 w 473076"/>
              <a:gd name="connsiteY0" fmla="*/ 9525 h 945356"/>
              <a:gd name="connsiteX1" fmla="*/ 219076 w 473076"/>
              <a:gd name="connsiteY1" fmla="*/ 945356 h 945356"/>
              <a:gd name="connsiteX2" fmla="*/ 219076 w 473076"/>
              <a:gd name="connsiteY2" fmla="*/ 945356 h 94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076" h="945356">
                <a:moveTo>
                  <a:pt x="0" y="9525"/>
                </a:moveTo>
                <a:cubicBezTo>
                  <a:pt x="229394" y="0"/>
                  <a:pt x="473076" y="66675"/>
                  <a:pt x="219076" y="945356"/>
                </a:cubicBezTo>
                <a:lnTo>
                  <a:pt x="219076" y="945356"/>
                </a:lnTo>
              </a:path>
            </a:pathLst>
          </a:cu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 rot="1476340">
            <a:off x="5702300" y="3098800"/>
            <a:ext cx="1322388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Tangent to point 1</a:t>
            </a:r>
          </a:p>
        </p:txBody>
      </p:sp>
      <p:sp>
        <p:nvSpPr>
          <p:cNvPr id="124" name="Straight Connector 123"/>
          <p:cNvSpPr/>
          <p:nvPr/>
        </p:nvSpPr>
        <p:spPr>
          <a:xfrm>
            <a:off x="4306888" y="2119313"/>
            <a:ext cx="19812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5" name="Straight Connector 124"/>
          <p:cNvSpPr/>
          <p:nvPr/>
        </p:nvSpPr>
        <p:spPr>
          <a:xfrm>
            <a:off x="4367213" y="2130425"/>
            <a:ext cx="2181225" cy="471488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" name="Freeform 125"/>
          <p:cNvSpPr/>
          <p:nvPr/>
        </p:nvSpPr>
        <p:spPr>
          <a:xfrm>
            <a:off x="5416550" y="2144713"/>
            <a:ext cx="260350" cy="471487"/>
          </a:xfrm>
          <a:custGeom>
            <a:avLst/>
            <a:gdLst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2" fmla="*/ 0 w 233362"/>
              <a:gd name="connsiteY2" fmla="*/ 476250 h 476250"/>
              <a:gd name="connsiteX0" fmla="*/ 233362 w 447675"/>
              <a:gd name="connsiteY0" fmla="*/ 0 h 476250"/>
              <a:gd name="connsiteX1" fmla="*/ 0 w 447675"/>
              <a:gd name="connsiteY1" fmla="*/ 476250 h 476250"/>
              <a:gd name="connsiteX2" fmla="*/ 447675 w 447675"/>
              <a:gd name="connsiteY2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373062"/>
              <a:gd name="connsiteY0" fmla="*/ 0 h 476250"/>
              <a:gd name="connsiteX1" fmla="*/ 0 w 373062"/>
              <a:gd name="connsiteY1" fmla="*/ 476250 h 476250"/>
              <a:gd name="connsiteX0" fmla="*/ 233362 w 373062"/>
              <a:gd name="connsiteY0" fmla="*/ 0 h 476250"/>
              <a:gd name="connsiteX1" fmla="*/ 0 w 373062"/>
              <a:gd name="connsiteY1" fmla="*/ 476250 h 476250"/>
              <a:gd name="connsiteX0" fmla="*/ 233362 w 327025"/>
              <a:gd name="connsiteY0" fmla="*/ 0 h 476250"/>
              <a:gd name="connsiteX1" fmla="*/ 0 w 327025"/>
              <a:gd name="connsiteY1" fmla="*/ 476250 h 476250"/>
              <a:gd name="connsiteX0" fmla="*/ 233362 w 279400"/>
              <a:gd name="connsiteY0" fmla="*/ 0 h 476250"/>
              <a:gd name="connsiteX1" fmla="*/ 180976 w 279400"/>
              <a:gd name="connsiteY1" fmla="*/ 9525 h 476250"/>
              <a:gd name="connsiteX2" fmla="*/ 0 w 279400"/>
              <a:gd name="connsiteY2" fmla="*/ 476250 h 476250"/>
              <a:gd name="connsiteX0" fmla="*/ 233362 w 322263"/>
              <a:gd name="connsiteY0" fmla="*/ 0 h 476250"/>
              <a:gd name="connsiteX1" fmla="*/ 180976 w 322263"/>
              <a:gd name="connsiteY1" fmla="*/ 9525 h 476250"/>
              <a:gd name="connsiteX2" fmla="*/ 0 w 322263"/>
              <a:gd name="connsiteY2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233362"/>
              <a:gd name="connsiteY0" fmla="*/ 0 h 476250"/>
              <a:gd name="connsiteX1" fmla="*/ 0 w 233362"/>
              <a:gd name="connsiteY1" fmla="*/ 476250 h 476250"/>
              <a:gd name="connsiteX0" fmla="*/ 233362 w 450850"/>
              <a:gd name="connsiteY0" fmla="*/ 0 h 476250"/>
              <a:gd name="connsiteX1" fmla="*/ 0 w 450850"/>
              <a:gd name="connsiteY1" fmla="*/ 476250 h 476250"/>
              <a:gd name="connsiteX0" fmla="*/ 233362 w 450850"/>
              <a:gd name="connsiteY0" fmla="*/ 0 h 476250"/>
              <a:gd name="connsiteX1" fmla="*/ 0 w 450850"/>
              <a:gd name="connsiteY1" fmla="*/ 476250 h 476250"/>
              <a:gd name="connsiteX0" fmla="*/ 233362 w 398463"/>
              <a:gd name="connsiteY0" fmla="*/ 0 h 476250"/>
              <a:gd name="connsiteX1" fmla="*/ 0 w 398463"/>
              <a:gd name="connsiteY1" fmla="*/ 476250 h 476250"/>
              <a:gd name="connsiteX0" fmla="*/ 157162 w 322263"/>
              <a:gd name="connsiteY0" fmla="*/ 0 h 461963"/>
              <a:gd name="connsiteX1" fmla="*/ 0 w 322263"/>
              <a:gd name="connsiteY1" fmla="*/ 461963 h 461963"/>
              <a:gd name="connsiteX0" fmla="*/ 157162 w 355601"/>
              <a:gd name="connsiteY0" fmla="*/ 0 h 461963"/>
              <a:gd name="connsiteX1" fmla="*/ 0 w 355601"/>
              <a:gd name="connsiteY1" fmla="*/ 461963 h 461963"/>
              <a:gd name="connsiteX0" fmla="*/ 157162 w 355601"/>
              <a:gd name="connsiteY0" fmla="*/ 0 h 461963"/>
              <a:gd name="connsiteX1" fmla="*/ 0 w 355601"/>
              <a:gd name="connsiteY1" fmla="*/ 461963 h 461963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307976"/>
              <a:gd name="connsiteY0" fmla="*/ 0 h 471488"/>
              <a:gd name="connsiteX1" fmla="*/ 0 w 307976"/>
              <a:gd name="connsiteY1" fmla="*/ 471488 h 471488"/>
              <a:gd name="connsiteX0" fmla="*/ 109537 w 260351"/>
              <a:gd name="connsiteY0" fmla="*/ 0 h 471488"/>
              <a:gd name="connsiteX1" fmla="*/ 0 w 260351"/>
              <a:gd name="connsiteY1" fmla="*/ 471488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1" h="471488">
                <a:moveTo>
                  <a:pt x="109537" y="0"/>
                </a:moveTo>
                <a:cubicBezTo>
                  <a:pt x="260351" y="196850"/>
                  <a:pt x="192087" y="379413"/>
                  <a:pt x="0" y="471488"/>
                </a:cubicBezTo>
              </a:path>
            </a:pathLst>
          </a:cu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4494213" y="4805363"/>
            <a:ext cx="241300" cy="2540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7445" name="Group 135"/>
          <p:cNvGrpSpPr>
            <a:grpSpLocks/>
          </p:cNvGrpSpPr>
          <p:nvPr/>
        </p:nvGrpSpPr>
        <p:grpSpPr bwMode="auto">
          <a:xfrm>
            <a:off x="363538" y="5440363"/>
            <a:ext cx="4487862" cy="914400"/>
            <a:chOff x="362952" y="5440267"/>
            <a:chExt cx="4488447" cy="915210"/>
          </a:xfrm>
        </p:grpSpPr>
        <p:sp>
          <p:nvSpPr>
            <p:cNvPr id="17455" name="TextBox 130"/>
            <p:cNvSpPr txBox="1">
              <a:spLocks noChangeArrowheads="1"/>
            </p:cNvSpPr>
            <p:nvPr/>
          </p:nvSpPr>
          <p:spPr bwMode="auto">
            <a:xfrm>
              <a:off x="362952" y="5616813"/>
              <a:ext cx="448844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Overconsolidation Ratio   OCR  =            &gt; 1</a:t>
              </a:r>
            </a:p>
            <a:p>
              <a:endParaRPr lang="en-US" sz="1400">
                <a:latin typeface="Calibri" pitchFamily="34" charset="0"/>
              </a:endParaRPr>
            </a:p>
            <a:p>
              <a:r>
                <a:rPr lang="en-US" sz="1400">
                  <a:latin typeface="Calibri" pitchFamily="34" charset="0"/>
                </a:rPr>
                <a:t>The soil is </a:t>
              </a:r>
              <a:r>
                <a:rPr lang="en-US" sz="1400" b="1" u="sng">
                  <a:latin typeface="Calibri" pitchFamily="34" charset="0"/>
                </a:rPr>
                <a:t>oversonsolidated </a:t>
              </a:r>
              <a:r>
                <a:rPr lang="en-US" sz="1400">
                  <a:latin typeface="Calibri" pitchFamily="34" charset="0"/>
                </a:rPr>
                <a:t>(O.C.) soil </a:t>
              </a:r>
            </a:p>
          </p:txBody>
        </p:sp>
        <p:grpSp>
          <p:nvGrpSpPr>
            <p:cNvPr id="17456" name="Group 134"/>
            <p:cNvGrpSpPr>
              <a:grpSpLocks/>
            </p:cNvGrpSpPr>
            <p:nvPr/>
          </p:nvGrpSpPr>
          <p:grpSpPr bwMode="auto">
            <a:xfrm>
              <a:off x="2806884" y="5440267"/>
              <a:ext cx="425835" cy="674132"/>
              <a:chOff x="914584" y="2443067"/>
              <a:chExt cx="425835" cy="674132"/>
            </a:xfrm>
          </p:grpSpPr>
          <p:sp>
            <p:nvSpPr>
              <p:cNvPr id="17457" name="TextBox 131"/>
              <p:cNvSpPr txBox="1">
                <a:spLocks noChangeArrowheads="1"/>
              </p:cNvSpPr>
              <p:nvPr/>
            </p:nvSpPr>
            <p:spPr bwMode="auto">
              <a:xfrm>
                <a:off x="914584" y="2443067"/>
                <a:ext cx="4208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Calibri" pitchFamily="34" charset="0"/>
                  </a:rPr>
                  <a:t> P</a:t>
                </a:r>
                <a:r>
                  <a:rPr lang="en-US" b="1" baseline="-25000">
                    <a:solidFill>
                      <a:srgbClr val="FF0000"/>
                    </a:solidFill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7458" name="TextBox 132"/>
              <p:cNvSpPr txBox="1">
                <a:spLocks noChangeArrowheads="1"/>
              </p:cNvSpPr>
              <p:nvPr/>
            </p:nvSpPr>
            <p:spPr bwMode="auto">
              <a:xfrm>
                <a:off x="952684" y="2747867"/>
                <a:ext cx="3877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b="1" baseline="-25000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977641" y="2781504"/>
                <a:ext cx="3048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3" name="Straight Arrow Connector 82"/>
          <p:cNvCxnSpPr/>
          <p:nvPr/>
        </p:nvCxnSpPr>
        <p:spPr>
          <a:xfrm rot="5400000">
            <a:off x="3007519" y="3253582"/>
            <a:ext cx="3076575" cy="15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7" name="TextBox 118"/>
          <p:cNvSpPr txBox="1">
            <a:spLocks noChangeArrowheads="1"/>
          </p:cNvSpPr>
          <p:nvPr/>
        </p:nvSpPr>
        <p:spPr bwMode="auto">
          <a:xfrm>
            <a:off x="4427538" y="4367213"/>
            <a:ext cx="25717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7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613819" y="3253582"/>
            <a:ext cx="3076575" cy="1587"/>
          </a:xfrm>
          <a:prstGeom prst="straightConnector1">
            <a:avLst/>
          </a:prstGeom>
          <a:ln w="1905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9" name="TextBox 46"/>
          <p:cNvSpPr txBox="1">
            <a:spLocks noChangeArrowheads="1"/>
          </p:cNvSpPr>
          <p:nvPr/>
        </p:nvSpPr>
        <p:spPr bwMode="auto">
          <a:xfrm>
            <a:off x="3924300" y="47164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Calibri" pitchFamily="34" charset="0"/>
              </a:rPr>
              <a:t> P</a:t>
            </a:r>
            <a:r>
              <a:rPr lang="en-US" b="1" baseline="-25000">
                <a:solidFill>
                  <a:srgbClr val="92D05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17450" name="TextBox 47"/>
          <p:cNvSpPr txBox="1">
            <a:spLocks noChangeArrowheads="1"/>
          </p:cNvSpPr>
          <p:nvPr/>
        </p:nvSpPr>
        <p:spPr bwMode="auto">
          <a:xfrm>
            <a:off x="266700" y="4445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177800" y="406400"/>
            <a:ext cx="508000" cy="5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52" name="Rectangle 49"/>
          <p:cNvSpPr>
            <a:spLocks noChangeArrowheads="1"/>
          </p:cNvSpPr>
          <p:nvPr/>
        </p:nvSpPr>
        <p:spPr bwMode="auto">
          <a:xfrm>
            <a:off x="711200" y="450850"/>
            <a:ext cx="2363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r>
              <a:rPr lang="en-US" b="1" u="sng">
                <a:latin typeface="Calibri" pitchFamily="34" charset="0"/>
              </a:rPr>
              <a:t>Overconsolidated Soil </a:t>
            </a:r>
            <a:endParaRPr lang="en-US">
              <a:latin typeface="Calibri" pitchFamily="34" charset="0"/>
            </a:endParaRPr>
          </a:p>
        </p:txBody>
      </p:sp>
      <p:sp>
        <p:nvSpPr>
          <p:cNvPr id="17453" name="Rectangle 50"/>
          <p:cNvSpPr>
            <a:spLocks noChangeArrowheads="1"/>
          </p:cNvSpPr>
          <p:nvPr/>
        </p:nvSpPr>
        <p:spPr bwMode="auto">
          <a:xfrm>
            <a:off x="774700" y="139700"/>
            <a:ext cx="381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Casagrande’s Method to Determine Pc</a:t>
            </a:r>
          </a:p>
        </p:txBody>
      </p:sp>
      <p:sp>
        <p:nvSpPr>
          <p:cNvPr id="17454" name="TextBox 50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67250" y="720725"/>
            <a:ext cx="3895725" cy="66516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67225" y="1285875"/>
            <a:ext cx="4100513" cy="800100"/>
          </a:xfrm>
          <a:prstGeom prst="rect">
            <a:avLst/>
          </a:prstGeom>
          <a:solidFill>
            <a:srgbClr val="FFDC6D"/>
          </a:solidFill>
          <a:ln w="127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225" y="762000"/>
            <a:ext cx="500063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2717800" y="22733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Box 14"/>
          <p:cNvSpPr txBox="1">
            <a:spLocks noChangeArrowheads="1"/>
          </p:cNvSpPr>
          <p:nvPr/>
        </p:nvSpPr>
        <p:spPr bwMode="auto">
          <a:xfrm>
            <a:off x="5537200" y="61595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18439" name="TextBox 16"/>
          <p:cNvSpPr txBox="1">
            <a:spLocks noChangeArrowheads="1"/>
          </p:cNvSpPr>
          <p:nvPr/>
        </p:nvSpPr>
        <p:spPr bwMode="auto">
          <a:xfrm rot="-5400000">
            <a:off x="1834356" y="3880644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48225" y="990600"/>
            <a:ext cx="3429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67225" y="685800"/>
            <a:ext cx="40005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442" name="Group 28"/>
          <p:cNvGrpSpPr>
            <a:grpSpLocks/>
          </p:cNvGrpSpPr>
          <p:nvPr/>
        </p:nvGrpSpPr>
        <p:grpSpPr bwMode="auto">
          <a:xfrm>
            <a:off x="7756525" y="1012825"/>
            <a:ext cx="304800" cy="76200"/>
            <a:chOff x="762000" y="609600"/>
            <a:chExt cx="533400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62000" y="6096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7010" y="685800"/>
              <a:ext cx="3833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798" y="762000"/>
              <a:ext cx="2278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89806" y="838200"/>
              <a:ext cx="77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3" name="TextBox 29"/>
          <p:cNvSpPr txBox="1">
            <a:spLocks noChangeArrowheads="1"/>
          </p:cNvSpPr>
          <p:nvPr/>
        </p:nvSpPr>
        <p:spPr bwMode="auto">
          <a:xfrm>
            <a:off x="7712075" y="806450"/>
            <a:ext cx="425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W.T.</a:t>
            </a:r>
          </a:p>
        </p:txBody>
      </p:sp>
      <p:sp>
        <p:nvSpPr>
          <p:cNvPr id="18444" name="TextBox 32"/>
          <p:cNvSpPr txBox="1">
            <a:spLocks noChangeArrowheads="1"/>
          </p:cNvSpPr>
          <p:nvPr/>
        </p:nvSpPr>
        <p:spPr bwMode="auto">
          <a:xfrm>
            <a:off x="4800600" y="754063"/>
            <a:ext cx="160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857250" algn="l"/>
              </a:tabLst>
            </a:pPr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sand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96 pcf</a:t>
            </a:r>
          </a:p>
        </p:txBody>
      </p:sp>
      <p:sp>
        <p:nvSpPr>
          <p:cNvPr id="18445" name="TextBox 33"/>
          <p:cNvSpPr txBox="1">
            <a:spLocks noChangeArrowheads="1"/>
          </p:cNvSpPr>
          <p:nvPr/>
        </p:nvSpPr>
        <p:spPr bwMode="auto">
          <a:xfrm>
            <a:off x="4835525" y="1812925"/>
            <a:ext cx="2238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. G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0.3 x 2.65 = 0.795 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7553325" y="1409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8297863" y="7889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296275" y="98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8313738" y="1282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299450" y="20843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329613" y="763588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332788" y="957263"/>
            <a:ext cx="46037" cy="460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332788" y="1257300"/>
            <a:ext cx="46037" cy="4603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329613" y="2063750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55" name="TextBox 48"/>
          <p:cNvSpPr txBox="1">
            <a:spLocks noChangeArrowheads="1"/>
          </p:cNvSpPr>
          <p:nvPr/>
        </p:nvSpPr>
        <p:spPr bwMode="auto">
          <a:xfrm>
            <a:off x="8291513" y="742950"/>
            <a:ext cx="461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3 ft</a:t>
            </a:r>
          </a:p>
        </p:txBody>
      </p:sp>
      <p:sp>
        <p:nvSpPr>
          <p:cNvPr id="18456" name="TextBox 49"/>
          <p:cNvSpPr txBox="1">
            <a:spLocks noChangeArrowheads="1"/>
          </p:cNvSpPr>
          <p:nvPr/>
        </p:nvSpPr>
        <p:spPr bwMode="auto">
          <a:xfrm>
            <a:off x="8305800" y="9906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4 ft</a:t>
            </a:r>
          </a:p>
        </p:txBody>
      </p:sp>
      <p:sp>
        <p:nvSpPr>
          <p:cNvPr id="18457" name="TextBox 50"/>
          <p:cNvSpPr txBox="1">
            <a:spLocks noChangeArrowheads="1"/>
          </p:cNvSpPr>
          <p:nvPr/>
        </p:nvSpPr>
        <p:spPr bwMode="auto">
          <a:xfrm>
            <a:off x="8305800" y="15240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16 ft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40550" y="1609725"/>
            <a:ext cx="131763" cy="13176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848225" y="16764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60" name="Group 68"/>
          <p:cNvGrpSpPr>
            <a:grpSpLocks/>
          </p:cNvGrpSpPr>
          <p:nvPr/>
        </p:nvGrpSpPr>
        <p:grpSpPr bwMode="auto">
          <a:xfrm>
            <a:off x="6881813" y="1524000"/>
            <a:ext cx="889000" cy="153988"/>
            <a:chOff x="5240338" y="1524006"/>
            <a:chExt cx="888999" cy="153190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5165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529550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541615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546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670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580033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92098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6051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1" name="Group 69"/>
          <p:cNvGrpSpPr>
            <a:grpSpLocks/>
          </p:cNvGrpSpPr>
          <p:nvPr/>
        </p:nvGrpSpPr>
        <p:grpSpPr bwMode="auto">
          <a:xfrm>
            <a:off x="5876925" y="1519238"/>
            <a:ext cx="889000" cy="153987"/>
            <a:chOff x="5240338" y="1524006"/>
            <a:chExt cx="888999" cy="153190"/>
          </a:xfrm>
        </p:grpSpPr>
        <p:cxnSp>
          <p:nvCxnSpPr>
            <p:cNvPr id="71" name="Straight Arrow Connector 70"/>
            <p:cNvCxnSpPr/>
            <p:nvPr/>
          </p:nvCxnSpPr>
          <p:spPr>
            <a:xfrm rot="5400000">
              <a:off x="5165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529550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5416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5546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670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5800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592098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6051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62" name="TextBox 78"/>
          <p:cNvSpPr txBox="1">
            <a:spLocks noChangeArrowheads="1"/>
          </p:cNvSpPr>
          <p:nvPr/>
        </p:nvSpPr>
        <p:spPr bwMode="auto">
          <a:xfrm>
            <a:off x="7753350" y="1346200"/>
            <a:ext cx="30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18463" name="TextBox 79"/>
          <p:cNvSpPr txBox="1">
            <a:spLocks noChangeArrowheads="1"/>
          </p:cNvSpPr>
          <p:nvPr/>
        </p:nvSpPr>
        <p:spPr bwMode="auto">
          <a:xfrm>
            <a:off x="4891088" y="995363"/>
            <a:ext cx="49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Sand</a:t>
            </a:r>
          </a:p>
        </p:txBody>
      </p:sp>
      <p:sp>
        <p:nvSpPr>
          <p:cNvPr id="18464" name="TextBox 80"/>
          <p:cNvSpPr txBox="1">
            <a:spLocks noChangeArrowheads="1"/>
          </p:cNvSpPr>
          <p:nvPr/>
        </p:nvSpPr>
        <p:spPr bwMode="auto">
          <a:xfrm>
            <a:off x="4879975" y="1247775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Clay</a:t>
            </a:r>
          </a:p>
        </p:txBody>
      </p:sp>
      <p:sp>
        <p:nvSpPr>
          <p:cNvPr id="87" name="Freeform 86"/>
          <p:cNvSpPr/>
          <p:nvPr/>
        </p:nvSpPr>
        <p:spPr>
          <a:xfrm>
            <a:off x="4532313" y="31019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514975" y="33416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>
            <a:stCxn id="59" idx="0"/>
          </p:cNvCxnSpPr>
          <p:nvPr/>
        </p:nvCxnSpPr>
        <p:spPr>
          <a:xfrm rot="16200000" flipH="1" flipV="1">
            <a:off x="4289425" y="4613276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8" name="TextBox 87"/>
          <p:cNvSpPr txBox="1">
            <a:spLocks noChangeArrowheads="1"/>
          </p:cNvSpPr>
          <p:nvPr/>
        </p:nvSpPr>
        <p:spPr bwMode="auto">
          <a:xfrm>
            <a:off x="5408613" y="5794375"/>
            <a:ext cx="38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18469" name="TextBox 88"/>
          <p:cNvSpPr txBox="1">
            <a:spLocks noChangeArrowheads="1"/>
          </p:cNvSpPr>
          <p:nvPr/>
        </p:nvSpPr>
        <p:spPr bwMode="auto">
          <a:xfrm>
            <a:off x="325438" y="901700"/>
            <a:ext cx="4084637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06400"/>
            <a:r>
              <a:rPr lang="en-US" sz="1400">
                <a:latin typeface="Calibri" pitchFamily="34" charset="0"/>
              </a:rPr>
              <a:t>A 150’ x 100’ building will be constructed at the site.</a:t>
            </a:r>
          </a:p>
          <a:p>
            <a:pPr defTabSz="406400"/>
            <a:r>
              <a:rPr lang="en-US" sz="1400">
                <a:latin typeface="Calibri" pitchFamily="34" charset="0"/>
              </a:rPr>
              <a:t>The vertical stress due to the addition of the building </a:t>
            </a:r>
          </a:p>
          <a:p>
            <a:pPr defTabSz="406400"/>
            <a:r>
              <a:rPr lang="en-US" sz="1400">
                <a:latin typeface="Calibri" pitchFamily="34" charset="0"/>
              </a:rPr>
              <a:t>q</a:t>
            </a:r>
            <a:r>
              <a:rPr lang="en-US" sz="1400" baseline="-25000">
                <a:latin typeface="Calibri" pitchFamily="34" charset="0"/>
              </a:rPr>
              <a:t>design</a:t>
            </a:r>
            <a:r>
              <a:rPr lang="en-US" sz="1400">
                <a:latin typeface="Calibri" pitchFamily="34" charset="0"/>
              </a:rPr>
              <a:t> =1000 lb/ft</a:t>
            </a:r>
            <a:r>
              <a:rPr lang="en-US" sz="1400" baseline="30000">
                <a:latin typeface="Calibri" pitchFamily="34" charset="0"/>
              </a:rPr>
              <a:t>2</a:t>
            </a:r>
          </a:p>
          <a:p>
            <a:pPr defTabSz="406400"/>
            <a:endParaRPr lang="en-US" sz="1400" baseline="30000">
              <a:latin typeface="Calibri" pitchFamily="34" charset="0"/>
            </a:endParaRPr>
          </a:p>
          <a:p>
            <a:pPr defTabSz="406400"/>
            <a:r>
              <a:rPr lang="en-US" sz="1400">
                <a:latin typeface="Calibri" pitchFamily="34" charset="0"/>
              </a:rPr>
              <a:t>The weight of the building Q</a:t>
            </a:r>
            <a:r>
              <a:rPr lang="en-US" sz="1400" baseline="-25000">
                <a:latin typeface="Calibri" pitchFamily="34" charset="0"/>
              </a:rPr>
              <a:t>design</a:t>
            </a:r>
            <a:r>
              <a:rPr lang="en-US" sz="1400">
                <a:latin typeface="Calibri" pitchFamily="34" charset="0"/>
              </a:rPr>
              <a:t> will be transferred </a:t>
            </a:r>
          </a:p>
          <a:p>
            <a:pPr defTabSz="406400"/>
            <a:r>
              <a:rPr lang="en-US" sz="1400">
                <a:latin typeface="Calibri" pitchFamily="34" charset="0"/>
              </a:rPr>
              <a:t>to the mid height of the clay layer</a:t>
            </a: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Calibri" pitchFamily="34" charset="0"/>
              </a:rPr>
              <a:t>Q</a:t>
            </a:r>
            <a:r>
              <a:rPr lang="en-US" sz="1400" baseline="-25000">
                <a:latin typeface="Calibri" pitchFamily="34" charset="0"/>
              </a:rPr>
              <a:t>design </a:t>
            </a:r>
            <a:r>
              <a:rPr lang="en-US" sz="1400">
                <a:latin typeface="Calibri" pitchFamily="34" charset="0"/>
              </a:rPr>
              <a:t>=  15,000,000 lb</a:t>
            </a: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Calibri" pitchFamily="34" charset="0"/>
              </a:rPr>
              <a:t>The added stress at  15’ from </a:t>
            </a:r>
          </a:p>
          <a:p>
            <a:pPr defTabSz="406400"/>
            <a:r>
              <a:rPr lang="en-US" sz="1400">
                <a:latin typeface="Calibri" pitchFamily="34" charset="0"/>
              </a:rPr>
              <a:t>the ground surface is</a:t>
            </a: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Calibri" pitchFamily="34" charset="0"/>
              </a:rPr>
              <a:t>p = </a:t>
            </a:r>
          </a:p>
        </p:txBody>
      </p:sp>
      <p:sp>
        <p:nvSpPr>
          <p:cNvPr id="18470" name="TextBox 89"/>
          <p:cNvSpPr txBox="1">
            <a:spLocks noChangeArrowheads="1"/>
          </p:cNvSpPr>
          <p:nvPr/>
        </p:nvSpPr>
        <p:spPr bwMode="auto">
          <a:xfrm>
            <a:off x="265113" y="433388"/>
            <a:ext cx="1058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Example:</a:t>
            </a:r>
          </a:p>
        </p:txBody>
      </p:sp>
      <p:sp>
        <p:nvSpPr>
          <p:cNvPr id="91" name="Oval 90"/>
          <p:cNvSpPr/>
          <p:nvPr/>
        </p:nvSpPr>
        <p:spPr>
          <a:xfrm>
            <a:off x="4541838" y="30686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887913" y="30908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122863" y="31305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659438" y="35020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5945188" y="39052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342063" y="45116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632575" y="49545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4908550" y="47307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879975" y="47117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5732463" y="49736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850063" y="52974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370388" y="28098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223000" y="241300"/>
            <a:ext cx="723900" cy="5715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84" name="TextBox 103"/>
          <p:cNvSpPr txBox="1">
            <a:spLocks noChangeArrowheads="1"/>
          </p:cNvSpPr>
          <p:nvPr/>
        </p:nvSpPr>
        <p:spPr bwMode="auto">
          <a:xfrm>
            <a:off x="6180138" y="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06400"/>
            <a:r>
              <a:rPr lang="en-US" sz="1400">
                <a:latin typeface="Calibri" pitchFamily="34" charset="0"/>
              </a:rPr>
              <a:t>Building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rot="5400000">
            <a:off x="6173788" y="696913"/>
            <a:ext cx="2301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6327775" y="696913"/>
            <a:ext cx="230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80175" y="696913"/>
            <a:ext cx="230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6632575" y="696913"/>
            <a:ext cx="230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6783388" y="696913"/>
            <a:ext cx="2301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0" name="TextBox 118"/>
          <p:cNvSpPr txBox="1">
            <a:spLocks noChangeArrowheads="1"/>
          </p:cNvSpPr>
          <p:nvPr/>
        </p:nvSpPr>
        <p:spPr bwMode="auto">
          <a:xfrm>
            <a:off x="6296025" y="331788"/>
            <a:ext cx="536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q</a:t>
            </a:r>
            <a:r>
              <a:rPr lang="en-US" sz="1200" baseline="-25000">
                <a:latin typeface="Calibri" pitchFamily="34" charset="0"/>
              </a:rPr>
              <a:t>design</a:t>
            </a:r>
          </a:p>
        </p:txBody>
      </p:sp>
      <p:sp>
        <p:nvSpPr>
          <p:cNvPr id="120" name="Trapezoid 119"/>
          <p:cNvSpPr/>
          <p:nvPr/>
        </p:nvSpPr>
        <p:spPr>
          <a:xfrm>
            <a:off x="5875338" y="812800"/>
            <a:ext cx="1416050" cy="862013"/>
          </a:xfrm>
          <a:prstGeom prst="trapezoid">
            <a:avLst>
              <a:gd name="adj" fmla="val 40193"/>
            </a:avLst>
          </a:prstGeom>
          <a:solidFill>
            <a:srgbClr val="4F81BD">
              <a:alpha val="18824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4935538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054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518477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>
            <a:off x="5308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5440363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555942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5689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7816057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5400000">
            <a:off x="7946232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>
            <a:off x="8065294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02" name="Group 68"/>
          <p:cNvGrpSpPr>
            <a:grpSpLocks/>
          </p:cNvGrpSpPr>
          <p:nvPr/>
        </p:nvGrpSpPr>
        <p:grpSpPr bwMode="auto">
          <a:xfrm>
            <a:off x="5878513" y="1528763"/>
            <a:ext cx="758825" cy="149225"/>
            <a:chOff x="5240338" y="1524006"/>
            <a:chExt cx="888999" cy="153190"/>
          </a:xfrm>
        </p:grpSpPr>
        <p:cxnSp>
          <p:nvCxnSpPr>
            <p:cNvPr id="141" name="Straight Arrow Connector 140"/>
            <p:cNvCxnSpPr/>
            <p:nvPr/>
          </p:nvCxnSpPr>
          <p:spPr>
            <a:xfrm rot="5400000">
              <a:off x="5165603" y="1598741"/>
              <a:ext cx="153190" cy="3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5400000">
              <a:off x="5295791" y="1598741"/>
              <a:ext cx="153190" cy="3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5400000">
              <a:off x="5414820" y="1598741"/>
              <a:ext cx="153190" cy="3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5546868" y="1598741"/>
              <a:ext cx="153190" cy="3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5669616" y="1598741"/>
              <a:ext cx="153190" cy="3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>
              <a:off x="5801665" y="1598741"/>
              <a:ext cx="153190" cy="3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5920694" y="1598741"/>
              <a:ext cx="153190" cy="3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5400000">
              <a:off x="6050882" y="1598741"/>
              <a:ext cx="153190" cy="3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Straight Arrow Connector 149"/>
          <p:cNvCxnSpPr/>
          <p:nvPr/>
        </p:nvCxnSpPr>
        <p:spPr>
          <a:xfrm rot="5400000">
            <a:off x="6667500" y="1601788"/>
            <a:ext cx="149225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rot="5400000">
            <a:off x="6779419" y="1602582"/>
            <a:ext cx="149225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5400000">
            <a:off x="6881019" y="1602582"/>
            <a:ext cx="149225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5400000">
            <a:off x="6992938" y="1601788"/>
            <a:ext cx="149225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5400000">
            <a:off x="7097713" y="1601788"/>
            <a:ext cx="149225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rot="5400000">
            <a:off x="7207250" y="1606550"/>
            <a:ext cx="149225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9" name="TextBox 138"/>
          <p:cNvSpPr txBox="1">
            <a:spLocks noChangeArrowheads="1"/>
          </p:cNvSpPr>
          <p:nvPr/>
        </p:nvSpPr>
        <p:spPr bwMode="auto">
          <a:xfrm>
            <a:off x="5372100" y="1350963"/>
            <a:ext cx="307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410325" y="1273175"/>
            <a:ext cx="4492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8511" name="TextBox 159"/>
          <p:cNvSpPr txBox="1">
            <a:spLocks noChangeArrowheads="1"/>
          </p:cNvSpPr>
          <p:nvPr/>
        </p:nvSpPr>
        <p:spPr bwMode="auto">
          <a:xfrm>
            <a:off x="7319963" y="51276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G.S.</a:t>
            </a:r>
          </a:p>
        </p:txBody>
      </p:sp>
      <p:sp>
        <p:nvSpPr>
          <p:cNvPr id="161" name="Isosceles Triangle 160"/>
          <p:cNvSpPr/>
          <p:nvPr/>
        </p:nvSpPr>
        <p:spPr>
          <a:xfrm rot="10800000">
            <a:off x="7450138" y="693738"/>
            <a:ext cx="79375" cy="80962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513" name="Group 112"/>
          <p:cNvGrpSpPr>
            <a:grpSpLocks/>
          </p:cNvGrpSpPr>
          <p:nvPr/>
        </p:nvGrpSpPr>
        <p:grpSpPr bwMode="auto">
          <a:xfrm>
            <a:off x="673100" y="3536950"/>
            <a:ext cx="1447800" cy="511175"/>
            <a:chOff x="736600" y="3536434"/>
            <a:chExt cx="1447832" cy="512465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863603" y="3784709"/>
              <a:ext cx="12192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19" name="TextBox 163"/>
            <p:cNvSpPr txBox="1">
              <a:spLocks noChangeArrowheads="1"/>
            </p:cNvSpPr>
            <p:nvPr/>
          </p:nvSpPr>
          <p:spPr bwMode="auto">
            <a:xfrm>
              <a:off x="736600" y="3771900"/>
              <a:ext cx="14478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(150+15) x (100+15)</a:t>
              </a:r>
            </a:p>
          </p:txBody>
        </p:sp>
        <p:sp>
          <p:nvSpPr>
            <p:cNvPr id="18520" name="Rectangle 111"/>
            <p:cNvSpPr>
              <a:spLocks noChangeArrowheads="1"/>
            </p:cNvSpPr>
            <p:nvPr/>
          </p:nvSpPr>
          <p:spPr bwMode="auto">
            <a:xfrm>
              <a:off x="964878" y="3536434"/>
              <a:ext cx="10406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15,000,000 lb</a:t>
              </a:r>
            </a:p>
          </p:txBody>
        </p:sp>
      </p:grpSp>
      <p:sp>
        <p:nvSpPr>
          <p:cNvPr id="18514" name="TextBox 113"/>
          <p:cNvSpPr txBox="1">
            <a:spLocks noChangeArrowheads="1"/>
          </p:cNvSpPr>
          <p:nvPr/>
        </p:nvSpPr>
        <p:spPr bwMode="auto">
          <a:xfrm>
            <a:off x="406400" y="4241800"/>
            <a:ext cx="152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Calibri" pitchFamily="34" charset="0"/>
              </a:rPr>
              <a:t>P = 790.51 lb/ft</a:t>
            </a:r>
            <a:r>
              <a:rPr lang="en-US" sz="1400" baseline="-25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 </a:t>
            </a:r>
          </a:p>
        </p:txBody>
      </p:sp>
      <p:sp>
        <p:nvSpPr>
          <p:cNvPr id="18515" name="TextBox 120"/>
          <p:cNvSpPr txBox="1">
            <a:spLocks noChangeArrowheads="1"/>
          </p:cNvSpPr>
          <p:nvPr/>
        </p:nvSpPr>
        <p:spPr bwMode="auto">
          <a:xfrm>
            <a:off x="266700" y="4927600"/>
            <a:ext cx="2355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Calibri" pitchFamily="34" charset="0"/>
              </a:rPr>
              <a:t>P  + P</a:t>
            </a:r>
            <a:r>
              <a:rPr lang="en-US" sz="1400" baseline="-25000">
                <a:latin typeface="Calibri" pitchFamily="34" charset="0"/>
              </a:rPr>
              <a:t>o</a:t>
            </a:r>
            <a:r>
              <a:rPr lang="en-US" sz="1400">
                <a:latin typeface="Calibri" pitchFamily="34" charset="0"/>
              </a:rPr>
              <a:t> = 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790.51 + 803 = 1593.51 lb/ft</a:t>
            </a:r>
            <a:r>
              <a:rPr lang="en-US" sz="1400" baseline="30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 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 rot="16200000" flipH="1" flipV="1">
            <a:off x="5076825" y="4613276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17" name="TextBox 118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67250" y="720725"/>
            <a:ext cx="3895725" cy="66516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67225" y="1285875"/>
            <a:ext cx="4100513" cy="800100"/>
          </a:xfrm>
          <a:prstGeom prst="rect">
            <a:avLst/>
          </a:prstGeom>
          <a:solidFill>
            <a:srgbClr val="FFDC6D"/>
          </a:solidFill>
          <a:ln w="127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225" y="762000"/>
            <a:ext cx="500063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2717800" y="22733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5537200" y="61595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19463" name="TextBox 16"/>
          <p:cNvSpPr txBox="1">
            <a:spLocks noChangeArrowheads="1"/>
          </p:cNvSpPr>
          <p:nvPr/>
        </p:nvSpPr>
        <p:spPr bwMode="auto">
          <a:xfrm rot="-5400000">
            <a:off x="1834356" y="3880644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48225" y="990600"/>
            <a:ext cx="3429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67225" y="685800"/>
            <a:ext cx="40005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466" name="Group 28"/>
          <p:cNvGrpSpPr>
            <a:grpSpLocks/>
          </p:cNvGrpSpPr>
          <p:nvPr/>
        </p:nvGrpSpPr>
        <p:grpSpPr bwMode="auto">
          <a:xfrm>
            <a:off x="7756525" y="1012825"/>
            <a:ext cx="304800" cy="76200"/>
            <a:chOff x="762000" y="609600"/>
            <a:chExt cx="533400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62000" y="6096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7010" y="685800"/>
              <a:ext cx="3833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798" y="762000"/>
              <a:ext cx="2278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89806" y="838200"/>
              <a:ext cx="77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7" name="TextBox 29"/>
          <p:cNvSpPr txBox="1">
            <a:spLocks noChangeArrowheads="1"/>
          </p:cNvSpPr>
          <p:nvPr/>
        </p:nvSpPr>
        <p:spPr bwMode="auto">
          <a:xfrm>
            <a:off x="7712075" y="806450"/>
            <a:ext cx="425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W.T.</a:t>
            </a:r>
          </a:p>
        </p:txBody>
      </p:sp>
      <p:sp>
        <p:nvSpPr>
          <p:cNvPr id="19468" name="TextBox 32"/>
          <p:cNvSpPr txBox="1">
            <a:spLocks noChangeArrowheads="1"/>
          </p:cNvSpPr>
          <p:nvPr/>
        </p:nvSpPr>
        <p:spPr bwMode="auto">
          <a:xfrm>
            <a:off x="4800600" y="754063"/>
            <a:ext cx="160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857250" algn="l"/>
              </a:tabLst>
            </a:pPr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sand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96 pcf</a:t>
            </a:r>
          </a:p>
        </p:txBody>
      </p:sp>
      <p:sp>
        <p:nvSpPr>
          <p:cNvPr id="19469" name="TextBox 33"/>
          <p:cNvSpPr txBox="1">
            <a:spLocks noChangeArrowheads="1"/>
          </p:cNvSpPr>
          <p:nvPr/>
        </p:nvSpPr>
        <p:spPr bwMode="auto">
          <a:xfrm>
            <a:off x="4835525" y="1812925"/>
            <a:ext cx="2238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. G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0.3 x 2.65 = 0.795 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7553325" y="1409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8297863" y="7889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296275" y="98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8313738" y="1282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299450" y="20843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329613" y="763588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332788" y="957263"/>
            <a:ext cx="46037" cy="460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332788" y="1257300"/>
            <a:ext cx="46037" cy="4603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329613" y="2063750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79" name="TextBox 48"/>
          <p:cNvSpPr txBox="1">
            <a:spLocks noChangeArrowheads="1"/>
          </p:cNvSpPr>
          <p:nvPr/>
        </p:nvSpPr>
        <p:spPr bwMode="auto">
          <a:xfrm>
            <a:off x="8291513" y="742950"/>
            <a:ext cx="461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3 ft</a:t>
            </a:r>
          </a:p>
        </p:txBody>
      </p:sp>
      <p:sp>
        <p:nvSpPr>
          <p:cNvPr id="19480" name="TextBox 49"/>
          <p:cNvSpPr txBox="1">
            <a:spLocks noChangeArrowheads="1"/>
          </p:cNvSpPr>
          <p:nvPr/>
        </p:nvSpPr>
        <p:spPr bwMode="auto">
          <a:xfrm>
            <a:off x="8305800" y="9906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4 ft</a:t>
            </a:r>
          </a:p>
        </p:txBody>
      </p:sp>
      <p:sp>
        <p:nvSpPr>
          <p:cNvPr id="19481" name="TextBox 50"/>
          <p:cNvSpPr txBox="1">
            <a:spLocks noChangeArrowheads="1"/>
          </p:cNvSpPr>
          <p:nvPr/>
        </p:nvSpPr>
        <p:spPr bwMode="auto">
          <a:xfrm>
            <a:off x="8305800" y="15240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16 ft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40550" y="1609725"/>
            <a:ext cx="131763" cy="13176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848225" y="16764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84" name="Group 68"/>
          <p:cNvGrpSpPr>
            <a:grpSpLocks/>
          </p:cNvGrpSpPr>
          <p:nvPr/>
        </p:nvGrpSpPr>
        <p:grpSpPr bwMode="auto">
          <a:xfrm>
            <a:off x="6881813" y="1524000"/>
            <a:ext cx="889000" cy="153988"/>
            <a:chOff x="5240338" y="1524006"/>
            <a:chExt cx="888999" cy="153190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5165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529550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541615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546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670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580033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92098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6051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85" name="Group 69"/>
          <p:cNvGrpSpPr>
            <a:grpSpLocks/>
          </p:cNvGrpSpPr>
          <p:nvPr/>
        </p:nvGrpSpPr>
        <p:grpSpPr bwMode="auto">
          <a:xfrm>
            <a:off x="5876925" y="1519238"/>
            <a:ext cx="889000" cy="153987"/>
            <a:chOff x="5240338" y="1524006"/>
            <a:chExt cx="888999" cy="153190"/>
          </a:xfrm>
        </p:grpSpPr>
        <p:cxnSp>
          <p:nvCxnSpPr>
            <p:cNvPr id="71" name="Straight Arrow Connector 70"/>
            <p:cNvCxnSpPr/>
            <p:nvPr/>
          </p:nvCxnSpPr>
          <p:spPr>
            <a:xfrm rot="5400000">
              <a:off x="5165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529550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5416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5546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670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5800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592098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6051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86" name="TextBox 78"/>
          <p:cNvSpPr txBox="1">
            <a:spLocks noChangeArrowheads="1"/>
          </p:cNvSpPr>
          <p:nvPr/>
        </p:nvSpPr>
        <p:spPr bwMode="auto">
          <a:xfrm>
            <a:off x="7753350" y="1346200"/>
            <a:ext cx="30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19487" name="TextBox 79"/>
          <p:cNvSpPr txBox="1">
            <a:spLocks noChangeArrowheads="1"/>
          </p:cNvSpPr>
          <p:nvPr/>
        </p:nvSpPr>
        <p:spPr bwMode="auto">
          <a:xfrm>
            <a:off x="4891088" y="995363"/>
            <a:ext cx="49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Sand</a:t>
            </a:r>
          </a:p>
        </p:txBody>
      </p:sp>
      <p:sp>
        <p:nvSpPr>
          <p:cNvPr id="19488" name="TextBox 80"/>
          <p:cNvSpPr txBox="1">
            <a:spLocks noChangeArrowheads="1"/>
          </p:cNvSpPr>
          <p:nvPr/>
        </p:nvSpPr>
        <p:spPr bwMode="auto">
          <a:xfrm>
            <a:off x="4879975" y="1247775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Clay</a:t>
            </a:r>
          </a:p>
        </p:txBody>
      </p:sp>
      <p:sp>
        <p:nvSpPr>
          <p:cNvPr id="87" name="Freeform 86"/>
          <p:cNvSpPr/>
          <p:nvPr/>
        </p:nvSpPr>
        <p:spPr>
          <a:xfrm>
            <a:off x="4532313" y="31019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514975" y="33416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>
            <a:stCxn id="59" idx="0"/>
          </p:cNvCxnSpPr>
          <p:nvPr/>
        </p:nvCxnSpPr>
        <p:spPr>
          <a:xfrm rot="16200000" flipH="1" flipV="1">
            <a:off x="4289425" y="4613276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2" name="TextBox 87"/>
          <p:cNvSpPr txBox="1">
            <a:spLocks noChangeArrowheads="1"/>
          </p:cNvSpPr>
          <p:nvPr/>
        </p:nvSpPr>
        <p:spPr bwMode="auto">
          <a:xfrm>
            <a:off x="5408613" y="5794375"/>
            <a:ext cx="38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19493" name="TextBox 89"/>
          <p:cNvSpPr txBox="1">
            <a:spLocks noChangeArrowheads="1"/>
          </p:cNvSpPr>
          <p:nvPr/>
        </p:nvSpPr>
        <p:spPr bwMode="auto">
          <a:xfrm>
            <a:off x="201613" y="179388"/>
            <a:ext cx="1058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Example:</a:t>
            </a:r>
          </a:p>
        </p:txBody>
      </p:sp>
      <p:sp>
        <p:nvSpPr>
          <p:cNvPr id="91" name="Oval 90"/>
          <p:cNvSpPr/>
          <p:nvPr/>
        </p:nvSpPr>
        <p:spPr>
          <a:xfrm>
            <a:off x="4541838" y="30686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887913" y="30908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122863" y="31305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659438" y="35020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5945188" y="39052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342063" y="45116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632575" y="49545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4908550" y="47307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879975" y="47117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5732463" y="49736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850063" y="52974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370388" y="28098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223000" y="241300"/>
            <a:ext cx="723900" cy="5715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507" name="TextBox 103"/>
          <p:cNvSpPr txBox="1">
            <a:spLocks noChangeArrowheads="1"/>
          </p:cNvSpPr>
          <p:nvPr/>
        </p:nvSpPr>
        <p:spPr bwMode="auto">
          <a:xfrm>
            <a:off x="6180138" y="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06400"/>
            <a:r>
              <a:rPr lang="en-US" sz="1400">
                <a:latin typeface="Calibri" pitchFamily="34" charset="0"/>
              </a:rPr>
              <a:t>Building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rot="5400000">
            <a:off x="6173788" y="696913"/>
            <a:ext cx="2301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6327775" y="696913"/>
            <a:ext cx="230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80175" y="696913"/>
            <a:ext cx="230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6632575" y="696913"/>
            <a:ext cx="230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6783388" y="696913"/>
            <a:ext cx="2301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3" name="TextBox 118"/>
          <p:cNvSpPr txBox="1">
            <a:spLocks noChangeArrowheads="1"/>
          </p:cNvSpPr>
          <p:nvPr/>
        </p:nvSpPr>
        <p:spPr bwMode="auto">
          <a:xfrm>
            <a:off x="6296025" y="331788"/>
            <a:ext cx="536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q</a:t>
            </a:r>
            <a:r>
              <a:rPr lang="en-US" sz="1200" baseline="-25000">
                <a:latin typeface="Calibri" pitchFamily="34" charset="0"/>
              </a:rPr>
              <a:t>design</a:t>
            </a:r>
          </a:p>
        </p:txBody>
      </p:sp>
      <p:sp>
        <p:nvSpPr>
          <p:cNvPr id="120" name="Trapezoid 119"/>
          <p:cNvSpPr/>
          <p:nvPr/>
        </p:nvSpPr>
        <p:spPr>
          <a:xfrm>
            <a:off x="5875338" y="812800"/>
            <a:ext cx="1416050" cy="862013"/>
          </a:xfrm>
          <a:prstGeom prst="trapezoid">
            <a:avLst>
              <a:gd name="adj" fmla="val 40193"/>
            </a:avLst>
          </a:prstGeom>
          <a:solidFill>
            <a:srgbClr val="4F81BD">
              <a:alpha val="18824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4935538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054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518477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>
            <a:off x="5308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5440363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555942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5689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7816057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5400000">
            <a:off x="7946232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>
            <a:off x="8065294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25" name="TextBox 138"/>
          <p:cNvSpPr txBox="1">
            <a:spLocks noChangeArrowheads="1"/>
          </p:cNvSpPr>
          <p:nvPr/>
        </p:nvSpPr>
        <p:spPr bwMode="auto">
          <a:xfrm>
            <a:off x="5372100" y="1350963"/>
            <a:ext cx="307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grpSp>
        <p:nvGrpSpPr>
          <p:cNvPr id="19526" name="Group 133"/>
          <p:cNvGrpSpPr>
            <a:grpSpLocks/>
          </p:cNvGrpSpPr>
          <p:nvPr/>
        </p:nvGrpSpPr>
        <p:grpSpPr bwMode="auto">
          <a:xfrm>
            <a:off x="5878513" y="1273175"/>
            <a:ext cx="1404937" cy="409575"/>
            <a:chOff x="5879105" y="1272385"/>
            <a:chExt cx="1404377" cy="409588"/>
          </a:xfrm>
        </p:grpSpPr>
        <p:grpSp>
          <p:nvGrpSpPr>
            <p:cNvPr id="19553" name="Group 68"/>
            <p:cNvGrpSpPr>
              <a:grpSpLocks/>
            </p:cNvGrpSpPr>
            <p:nvPr/>
          </p:nvGrpSpPr>
          <p:grpSpPr bwMode="auto">
            <a:xfrm>
              <a:off x="5879105" y="1528763"/>
              <a:ext cx="757439" cy="148432"/>
              <a:chOff x="5240338" y="1524006"/>
              <a:chExt cx="888999" cy="153190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5400000">
                <a:off x="5165194" y="1598343"/>
                <a:ext cx="154014" cy="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rot="5400000">
                <a:off x="5295568" y="1598343"/>
                <a:ext cx="154014" cy="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rot="5400000">
                <a:off x="5414768" y="1598343"/>
                <a:ext cx="154014" cy="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rot="5400000">
                <a:off x="5545142" y="1598343"/>
                <a:ext cx="154014" cy="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 rot="5400000">
                <a:off x="5669928" y="1598343"/>
                <a:ext cx="154014" cy="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rot="5400000">
                <a:off x="5800303" y="1598343"/>
                <a:ext cx="154014" cy="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rot="5400000">
                <a:off x="5919502" y="1598343"/>
                <a:ext cx="154014" cy="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5400000">
                <a:off x="6049876" y="1598343"/>
                <a:ext cx="154014" cy="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Straight Arrow Connector 149"/>
            <p:cNvCxnSpPr/>
            <p:nvPr/>
          </p:nvCxnSpPr>
          <p:spPr>
            <a:xfrm rot="5400000">
              <a:off x="6667745" y="1601009"/>
              <a:ext cx="149230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6779620" y="1601803"/>
              <a:ext cx="149230" cy="15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5400000">
              <a:off x="6880386" y="1601009"/>
              <a:ext cx="149230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5400000">
              <a:off x="6992260" y="1601803"/>
              <a:ext cx="149230" cy="15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7097787" y="1601009"/>
              <a:ext cx="149230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5400000">
              <a:off x="7208074" y="1606565"/>
              <a:ext cx="147642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410705" y="1272385"/>
              <a:ext cx="449084" cy="307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+mn-cs"/>
                </a:rPr>
                <a:t>D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9527" name="TextBox 159"/>
          <p:cNvSpPr txBox="1">
            <a:spLocks noChangeArrowheads="1"/>
          </p:cNvSpPr>
          <p:nvPr/>
        </p:nvSpPr>
        <p:spPr bwMode="auto">
          <a:xfrm>
            <a:off x="7319963" y="51276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G.S.</a:t>
            </a:r>
          </a:p>
        </p:txBody>
      </p:sp>
      <p:sp>
        <p:nvSpPr>
          <p:cNvPr id="161" name="Isosceles Triangle 160"/>
          <p:cNvSpPr/>
          <p:nvPr/>
        </p:nvSpPr>
        <p:spPr>
          <a:xfrm rot="10800000">
            <a:off x="7450138" y="693738"/>
            <a:ext cx="79375" cy="80962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529" name="Group 156"/>
          <p:cNvGrpSpPr>
            <a:grpSpLocks/>
          </p:cNvGrpSpPr>
          <p:nvPr/>
        </p:nvGrpSpPr>
        <p:grpSpPr bwMode="auto">
          <a:xfrm>
            <a:off x="174625" y="968375"/>
            <a:ext cx="3192463" cy="877888"/>
            <a:chOff x="324853" y="902368"/>
            <a:chExt cx="3193048" cy="878609"/>
          </a:xfrm>
        </p:grpSpPr>
        <p:sp>
          <p:nvSpPr>
            <p:cNvPr id="19546" name="TextBox 88"/>
            <p:cNvSpPr txBox="1">
              <a:spLocks noChangeArrowheads="1"/>
            </p:cNvSpPr>
            <p:nvPr/>
          </p:nvSpPr>
          <p:spPr bwMode="auto">
            <a:xfrm>
              <a:off x="324853" y="902368"/>
              <a:ext cx="319304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06400"/>
              <a:r>
                <a:rPr lang="en-US" sz="1400">
                  <a:latin typeface="Calibri" pitchFamily="34" charset="0"/>
                </a:rPr>
                <a:t>Consolidation Settlement </a:t>
              </a:r>
            </a:p>
            <a:p>
              <a:pPr defTabSz="406400"/>
              <a:endParaRPr lang="en-US" sz="1400">
                <a:latin typeface="Calibri" pitchFamily="34" charset="0"/>
              </a:endParaRPr>
            </a:p>
            <a:p>
              <a:pPr defTabSz="406400"/>
              <a:r>
                <a:rPr lang="en-US" sz="1400">
                  <a:latin typeface="Symbol" pitchFamily="18" charset="2"/>
                </a:rPr>
                <a:t>DH</a:t>
              </a:r>
              <a:r>
                <a:rPr lang="en-US" sz="1400">
                  <a:latin typeface="Calibri" pitchFamily="34" charset="0"/>
                </a:rPr>
                <a:t> =                     log (                     )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825008" y="1498170"/>
              <a:ext cx="6732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48" name="TextBox 163"/>
            <p:cNvSpPr txBox="1">
              <a:spLocks noChangeArrowheads="1"/>
            </p:cNvSpPr>
            <p:nvPr/>
          </p:nvSpPr>
          <p:spPr bwMode="auto">
            <a:xfrm>
              <a:off x="889000" y="1219200"/>
              <a:ext cx="4844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C</a:t>
              </a:r>
              <a:r>
                <a:rPr lang="en-US" sz="1400" baseline="-25000">
                  <a:latin typeface="Calibri" pitchFamily="34" charset="0"/>
                </a:rPr>
                <a:t>c</a:t>
              </a:r>
              <a:r>
                <a:rPr lang="en-US" sz="1400">
                  <a:latin typeface="Calibri" pitchFamily="34" charset="0"/>
                </a:rPr>
                <a:t> H</a:t>
              </a:r>
            </a:p>
          </p:txBody>
        </p:sp>
        <p:sp>
          <p:nvSpPr>
            <p:cNvPr id="19549" name="TextBox 112"/>
            <p:cNvSpPr txBox="1">
              <a:spLocks noChangeArrowheads="1"/>
            </p:cNvSpPr>
            <p:nvPr/>
          </p:nvSpPr>
          <p:spPr bwMode="auto">
            <a:xfrm>
              <a:off x="876300" y="1473200"/>
              <a:ext cx="6142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1 + e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955515" y="1498170"/>
              <a:ext cx="724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1" name="TextBox 129"/>
            <p:cNvSpPr txBox="1">
              <a:spLocks noChangeArrowheads="1"/>
            </p:cNvSpPr>
            <p:nvPr/>
          </p:nvSpPr>
          <p:spPr bwMode="auto">
            <a:xfrm>
              <a:off x="1981200" y="1219200"/>
              <a:ext cx="7501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P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r>
                <a:rPr lang="en-US" sz="1400">
                  <a:latin typeface="Calibri" pitchFamily="34" charset="0"/>
                </a:rPr>
                <a:t>  + </a:t>
              </a: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19552" name="TextBox 134"/>
            <p:cNvSpPr txBox="1">
              <a:spLocks noChangeArrowheads="1"/>
            </p:cNvSpPr>
            <p:nvPr/>
          </p:nvSpPr>
          <p:spPr bwMode="auto">
            <a:xfrm>
              <a:off x="2184400" y="1447800"/>
              <a:ext cx="3365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P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endParaRPr lang="en-US" sz="1400">
                <a:latin typeface="Calibri" pitchFamily="34" charset="0"/>
              </a:endParaRPr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 rot="16200000" flipH="1" flipV="1">
            <a:off x="5076825" y="4613276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31" name="TextBox 136"/>
          <p:cNvSpPr txBox="1">
            <a:spLocks noChangeArrowheads="1"/>
          </p:cNvSpPr>
          <p:nvPr/>
        </p:nvSpPr>
        <p:spPr bwMode="auto">
          <a:xfrm>
            <a:off x="6134100" y="5829300"/>
            <a:ext cx="758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sz="1400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  + 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P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5562600" y="3746500"/>
            <a:ext cx="800100" cy="1588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800725" y="3432175"/>
            <a:ext cx="4492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55" name="Freeform 154"/>
          <p:cNvSpPr/>
          <p:nvPr/>
        </p:nvSpPr>
        <p:spPr>
          <a:xfrm>
            <a:off x="5842000" y="1417638"/>
            <a:ext cx="1701800" cy="2087562"/>
          </a:xfrm>
          <a:custGeom>
            <a:avLst/>
            <a:gdLst>
              <a:gd name="connsiteX0" fmla="*/ 647700 w 647700"/>
              <a:gd name="connsiteY0" fmla="*/ 0 h 2006600"/>
              <a:gd name="connsiteX1" fmla="*/ 0 w 647700"/>
              <a:gd name="connsiteY1" fmla="*/ 2006600 h 2006600"/>
              <a:gd name="connsiteX2" fmla="*/ 0 w 647700"/>
              <a:gd name="connsiteY2" fmla="*/ 2006600 h 2006600"/>
              <a:gd name="connsiteX0" fmla="*/ 812800 w 812800"/>
              <a:gd name="connsiteY0" fmla="*/ 0 h 2006600"/>
              <a:gd name="connsiteX1" fmla="*/ 165100 w 812800"/>
              <a:gd name="connsiteY1" fmla="*/ 2006600 h 2006600"/>
              <a:gd name="connsiteX2" fmla="*/ 165100 w 812800"/>
              <a:gd name="connsiteY2" fmla="*/ 2006600 h 2006600"/>
              <a:gd name="connsiteX0" fmla="*/ 812800 w 1320800"/>
              <a:gd name="connsiteY0" fmla="*/ 0 h 2006600"/>
              <a:gd name="connsiteX1" fmla="*/ 165100 w 1320800"/>
              <a:gd name="connsiteY1" fmla="*/ 2006600 h 2006600"/>
              <a:gd name="connsiteX2" fmla="*/ 165100 w 1320800"/>
              <a:gd name="connsiteY2" fmla="*/ 2006600 h 2006600"/>
              <a:gd name="connsiteX0" fmla="*/ 812800 w 1320800"/>
              <a:gd name="connsiteY0" fmla="*/ 0 h 2006600"/>
              <a:gd name="connsiteX1" fmla="*/ 165100 w 1320800"/>
              <a:gd name="connsiteY1" fmla="*/ 2006600 h 2006600"/>
              <a:gd name="connsiteX2" fmla="*/ 12700 w 1320800"/>
              <a:gd name="connsiteY2" fmla="*/ 2006600 h 2006600"/>
              <a:gd name="connsiteX0" fmla="*/ 812800 w 1320800"/>
              <a:gd name="connsiteY0" fmla="*/ 0 h 2006600"/>
              <a:gd name="connsiteX1" fmla="*/ 165100 w 1320800"/>
              <a:gd name="connsiteY1" fmla="*/ 2006600 h 2006600"/>
              <a:gd name="connsiteX0" fmla="*/ 939800 w 1447800"/>
              <a:gd name="connsiteY0" fmla="*/ 0 h 2044700"/>
              <a:gd name="connsiteX1" fmla="*/ 165100 w 1447800"/>
              <a:gd name="connsiteY1" fmla="*/ 2044700 h 2044700"/>
              <a:gd name="connsiteX0" fmla="*/ 939800 w 1701800"/>
              <a:gd name="connsiteY0" fmla="*/ 42333 h 2087033"/>
              <a:gd name="connsiteX1" fmla="*/ 165100 w 1701800"/>
              <a:gd name="connsiteY1" fmla="*/ 2087033 h 208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1800" h="2087033">
                <a:moveTo>
                  <a:pt x="939800" y="42333"/>
                </a:moveTo>
                <a:cubicBezTo>
                  <a:pt x="1701800" y="0"/>
                  <a:pt x="0" y="1278466"/>
                  <a:pt x="165100" y="2087033"/>
                </a:cubicBezTo>
              </a:path>
            </a:pathLst>
          </a:custGeom>
          <a:ln w="31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6" name="Freeform 155"/>
          <p:cNvSpPr/>
          <p:nvPr/>
        </p:nvSpPr>
        <p:spPr>
          <a:xfrm flipH="1">
            <a:off x="2603500" y="1460500"/>
            <a:ext cx="2874963" cy="4533900"/>
          </a:xfrm>
          <a:custGeom>
            <a:avLst/>
            <a:gdLst>
              <a:gd name="connsiteX0" fmla="*/ 647700 w 647700"/>
              <a:gd name="connsiteY0" fmla="*/ 0 h 2006600"/>
              <a:gd name="connsiteX1" fmla="*/ 0 w 647700"/>
              <a:gd name="connsiteY1" fmla="*/ 2006600 h 2006600"/>
              <a:gd name="connsiteX2" fmla="*/ 0 w 647700"/>
              <a:gd name="connsiteY2" fmla="*/ 2006600 h 2006600"/>
              <a:gd name="connsiteX0" fmla="*/ 812800 w 812800"/>
              <a:gd name="connsiteY0" fmla="*/ 0 h 2006600"/>
              <a:gd name="connsiteX1" fmla="*/ 165100 w 812800"/>
              <a:gd name="connsiteY1" fmla="*/ 2006600 h 2006600"/>
              <a:gd name="connsiteX2" fmla="*/ 165100 w 812800"/>
              <a:gd name="connsiteY2" fmla="*/ 2006600 h 2006600"/>
              <a:gd name="connsiteX0" fmla="*/ 812800 w 1320800"/>
              <a:gd name="connsiteY0" fmla="*/ 0 h 2006600"/>
              <a:gd name="connsiteX1" fmla="*/ 165100 w 1320800"/>
              <a:gd name="connsiteY1" fmla="*/ 2006600 h 2006600"/>
              <a:gd name="connsiteX2" fmla="*/ 165100 w 1320800"/>
              <a:gd name="connsiteY2" fmla="*/ 2006600 h 2006600"/>
              <a:gd name="connsiteX0" fmla="*/ 812800 w 1320800"/>
              <a:gd name="connsiteY0" fmla="*/ 0 h 2006600"/>
              <a:gd name="connsiteX1" fmla="*/ 165100 w 1320800"/>
              <a:gd name="connsiteY1" fmla="*/ 2006600 h 2006600"/>
              <a:gd name="connsiteX2" fmla="*/ 12700 w 1320800"/>
              <a:gd name="connsiteY2" fmla="*/ 2006600 h 2006600"/>
              <a:gd name="connsiteX0" fmla="*/ 812800 w 1320800"/>
              <a:gd name="connsiteY0" fmla="*/ 0 h 2006600"/>
              <a:gd name="connsiteX1" fmla="*/ 165100 w 1320800"/>
              <a:gd name="connsiteY1" fmla="*/ 2006600 h 2006600"/>
              <a:gd name="connsiteX0" fmla="*/ 939800 w 1447800"/>
              <a:gd name="connsiteY0" fmla="*/ 0 h 2044700"/>
              <a:gd name="connsiteX1" fmla="*/ 165100 w 1447800"/>
              <a:gd name="connsiteY1" fmla="*/ 2044700 h 2044700"/>
              <a:gd name="connsiteX0" fmla="*/ 939800 w 1701800"/>
              <a:gd name="connsiteY0" fmla="*/ 42333 h 2087033"/>
              <a:gd name="connsiteX1" fmla="*/ 165100 w 1701800"/>
              <a:gd name="connsiteY1" fmla="*/ 2087033 h 2087033"/>
              <a:gd name="connsiteX0" fmla="*/ 1151204 w 1151204"/>
              <a:gd name="connsiteY0" fmla="*/ 36336 h 2081036"/>
              <a:gd name="connsiteX1" fmla="*/ 0 w 1151204"/>
              <a:gd name="connsiteY1" fmla="*/ 41981 h 2081036"/>
              <a:gd name="connsiteX2" fmla="*/ 376504 w 1151204"/>
              <a:gd name="connsiteY2" fmla="*/ 2081036 h 2081036"/>
              <a:gd name="connsiteX0" fmla="*/ 1151204 w 2769390"/>
              <a:gd name="connsiteY0" fmla="*/ 36336 h 2081036"/>
              <a:gd name="connsiteX1" fmla="*/ 0 w 2769390"/>
              <a:gd name="connsiteY1" fmla="*/ 41981 h 2081036"/>
              <a:gd name="connsiteX2" fmla="*/ 376504 w 2769390"/>
              <a:gd name="connsiteY2" fmla="*/ 2081036 h 2081036"/>
              <a:gd name="connsiteX0" fmla="*/ 1155226 w 2392886"/>
              <a:gd name="connsiteY0" fmla="*/ 36336 h 2159000"/>
              <a:gd name="connsiteX1" fmla="*/ 4022 w 2392886"/>
              <a:gd name="connsiteY1" fmla="*/ 41981 h 2159000"/>
              <a:gd name="connsiteX2" fmla="*/ 0 w 2392886"/>
              <a:gd name="connsiteY2" fmla="*/ 2159000 h 2159000"/>
              <a:gd name="connsiteX0" fmla="*/ 1155226 w 2392886"/>
              <a:gd name="connsiteY0" fmla="*/ 36336 h 2159000"/>
              <a:gd name="connsiteX1" fmla="*/ 2075780 w 2392886"/>
              <a:gd name="connsiteY1" fmla="*/ 41981 h 2159000"/>
              <a:gd name="connsiteX2" fmla="*/ 4022 w 2392886"/>
              <a:gd name="connsiteY2" fmla="*/ 41981 h 2159000"/>
              <a:gd name="connsiteX3" fmla="*/ 0 w 2392886"/>
              <a:gd name="connsiteY3" fmla="*/ 2159000 h 2159000"/>
              <a:gd name="connsiteX0" fmla="*/ 1155226 w 2392886"/>
              <a:gd name="connsiteY0" fmla="*/ 36336 h 2159000"/>
              <a:gd name="connsiteX1" fmla="*/ 4022 w 2392886"/>
              <a:gd name="connsiteY1" fmla="*/ 41981 h 2159000"/>
              <a:gd name="connsiteX2" fmla="*/ 0 w 2392886"/>
              <a:gd name="connsiteY2" fmla="*/ 2159000 h 2159000"/>
              <a:gd name="connsiteX0" fmla="*/ 4022 w 2392886"/>
              <a:gd name="connsiteY0" fmla="*/ 41981 h 2159000"/>
              <a:gd name="connsiteX1" fmla="*/ 0 w 2392886"/>
              <a:gd name="connsiteY1" fmla="*/ 2159000 h 2159000"/>
              <a:gd name="connsiteX0" fmla="*/ 56873 w 2392886"/>
              <a:gd name="connsiteY0" fmla="*/ 41981 h 2182989"/>
              <a:gd name="connsiteX1" fmla="*/ 0 w 2392886"/>
              <a:gd name="connsiteY1" fmla="*/ 2182989 h 2182989"/>
              <a:gd name="connsiteX0" fmla="*/ 56873 w 2392886"/>
              <a:gd name="connsiteY0" fmla="*/ 0 h 2141008"/>
              <a:gd name="connsiteX1" fmla="*/ 0 w 2392886"/>
              <a:gd name="connsiteY1" fmla="*/ 2141008 h 2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92886" h="2141008">
                <a:moveTo>
                  <a:pt x="56873" y="0"/>
                </a:moveTo>
                <a:cubicBezTo>
                  <a:pt x="2149770" y="23988"/>
                  <a:pt x="2392886" y="510822"/>
                  <a:pt x="0" y="2141008"/>
                </a:cubicBezTo>
              </a:path>
            </a:pathLst>
          </a:custGeom>
          <a:ln w="31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536" name="TextBox 137"/>
          <p:cNvSpPr txBox="1">
            <a:spLocks noChangeArrowheads="1"/>
          </p:cNvSpPr>
          <p:nvPr/>
        </p:nvSpPr>
        <p:spPr bwMode="auto">
          <a:xfrm>
            <a:off x="304800" y="622300"/>
            <a:ext cx="398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Calibri" pitchFamily="34" charset="0"/>
              </a:rPr>
              <a:t>P  + P</a:t>
            </a:r>
            <a:r>
              <a:rPr lang="en-US" sz="1400" baseline="-25000">
                <a:latin typeface="Calibri" pitchFamily="34" charset="0"/>
              </a:rPr>
              <a:t>o</a:t>
            </a:r>
            <a:r>
              <a:rPr lang="en-US" sz="1400">
                <a:latin typeface="Calibri" pitchFamily="34" charset="0"/>
              </a:rPr>
              <a:t> =   790.51 + 803 = 1593.51 lb/ft</a:t>
            </a:r>
            <a:r>
              <a:rPr lang="en-US" sz="1400" baseline="30000">
                <a:latin typeface="Calibri" pitchFamily="34" charset="0"/>
              </a:rPr>
              <a:t>2</a:t>
            </a:r>
            <a:r>
              <a:rPr lang="en-US" sz="1400">
                <a:latin typeface="Calibri" pitchFamily="34" charset="0"/>
              </a:rPr>
              <a:t> </a:t>
            </a:r>
          </a:p>
        </p:txBody>
      </p:sp>
      <p:sp>
        <p:nvSpPr>
          <p:cNvPr id="19537" name="TextBox 164"/>
          <p:cNvSpPr txBox="1">
            <a:spLocks noChangeArrowheads="1"/>
          </p:cNvSpPr>
          <p:nvPr/>
        </p:nvSpPr>
        <p:spPr bwMode="auto">
          <a:xfrm>
            <a:off x="0" y="1730375"/>
            <a:ext cx="31924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6400"/>
            <a:endParaRPr lang="en-US" sz="1400">
              <a:latin typeface="Symbol" pitchFamily="18" charset="2"/>
            </a:endParaRPr>
          </a:p>
          <a:p>
            <a:pPr defTabSz="406400"/>
            <a:r>
              <a:rPr lang="en-US" sz="1400">
                <a:latin typeface="Symbol" pitchFamily="18" charset="2"/>
              </a:rPr>
              <a:t>DH</a:t>
            </a:r>
            <a:r>
              <a:rPr lang="en-US" sz="1400">
                <a:latin typeface="Calibri" pitchFamily="34" charset="0"/>
              </a:rPr>
              <a:t> =                     log (                     )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74663" y="2097088"/>
            <a:ext cx="673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39" name="TextBox 166"/>
          <p:cNvSpPr txBox="1">
            <a:spLocks noChangeArrowheads="1"/>
          </p:cNvSpPr>
          <p:nvPr/>
        </p:nvSpPr>
        <p:spPr bwMode="auto">
          <a:xfrm>
            <a:off x="423863" y="1843088"/>
            <a:ext cx="846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0.72 x 16</a:t>
            </a:r>
          </a:p>
        </p:txBody>
      </p:sp>
      <p:sp>
        <p:nvSpPr>
          <p:cNvPr id="19540" name="TextBox 167"/>
          <p:cNvSpPr txBox="1">
            <a:spLocks noChangeArrowheads="1"/>
          </p:cNvSpPr>
          <p:nvPr/>
        </p:nvSpPr>
        <p:spPr bwMode="auto">
          <a:xfrm>
            <a:off x="436563" y="2046288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 + 0.795</a:t>
            </a:r>
          </a:p>
        </p:txBody>
      </p:sp>
      <p:cxnSp>
        <p:nvCxnSpPr>
          <p:cNvPr id="169" name="Straight Connector 168"/>
          <p:cNvCxnSpPr/>
          <p:nvPr/>
        </p:nvCxnSpPr>
        <p:spPr>
          <a:xfrm>
            <a:off x="1630363" y="2122488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42" name="TextBox 169"/>
          <p:cNvSpPr txBox="1">
            <a:spLocks noChangeArrowheads="1"/>
          </p:cNvSpPr>
          <p:nvPr/>
        </p:nvSpPr>
        <p:spPr bwMode="auto">
          <a:xfrm>
            <a:off x="1604963" y="1843088"/>
            <a:ext cx="77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1593.51</a:t>
            </a:r>
          </a:p>
        </p:txBody>
      </p:sp>
      <p:sp>
        <p:nvSpPr>
          <p:cNvPr id="19543" name="TextBox 170"/>
          <p:cNvSpPr txBox="1">
            <a:spLocks noChangeArrowheads="1"/>
          </p:cNvSpPr>
          <p:nvPr/>
        </p:nvSpPr>
        <p:spPr bwMode="auto">
          <a:xfrm>
            <a:off x="1757363" y="2084388"/>
            <a:ext cx="458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803</a:t>
            </a:r>
          </a:p>
        </p:txBody>
      </p:sp>
      <p:sp>
        <p:nvSpPr>
          <p:cNvPr id="19544" name="TextBox 171"/>
          <p:cNvSpPr txBox="1">
            <a:spLocks noChangeArrowheads="1"/>
          </p:cNvSpPr>
          <p:nvPr/>
        </p:nvSpPr>
        <p:spPr bwMode="auto">
          <a:xfrm>
            <a:off x="152400" y="2603500"/>
            <a:ext cx="128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 = 1.9 ft </a:t>
            </a:r>
          </a:p>
        </p:txBody>
      </p:sp>
      <p:sp>
        <p:nvSpPr>
          <p:cNvPr id="19545" name="TextBox 133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67250" y="720725"/>
            <a:ext cx="3895725" cy="66516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67225" y="1285875"/>
            <a:ext cx="4100513" cy="800100"/>
          </a:xfrm>
          <a:prstGeom prst="rect">
            <a:avLst/>
          </a:prstGeom>
          <a:solidFill>
            <a:srgbClr val="FFDC6D"/>
          </a:solidFill>
          <a:ln w="127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225" y="762000"/>
            <a:ext cx="500063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2717800" y="22733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5537200" y="61595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 rot="-5400000">
            <a:off x="1834356" y="3880644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48225" y="990600"/>
            <a:ext cx="3429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67225" y="685800"/>
            <a:ext cx="40005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0490" name="Group 28"/>
          <p:cNvGrpSpPr>
            <a:grpSpLocks/>
          </p:cNvGrpSpPr>
          <p:nvPr/>
        </p:nvGrpSpPr>
        <p:grpSpPr bwMode="auto">
          <a:xfrm>
            <a:off x="7756525" y="1012825"/>
            <a:ext cx="304800" cy="76200"/>
            <a:chOff x="762000" y="609600"/>
            <a:chExt cx="533400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62000" y="6096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7010" y="685800"/>
              <a:ext cx="3833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798" y="762000"/>
              <a:ext cx="2278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89806" y="838200"/>
              <a:ext cx="77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1" name="TextBox 29"/>
          <p:cNvSpPr txBox="1">
            <a:spLocks noChangeArrowheads="1"/>
          </p:cNvSpPr>
          <p:nvPr/>
        </p:nvSpPr>
        <p:spPr bwMode="auto">
          <a:xfrm>
            <a:off x="7712075" y="806450"/>
            <a:ext cx="425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W.T.</a:t>
            </a:r>
          </a:p>
        </p:txBody>
      </p:sp>
      <p:sp>
        <p:nvSpPr>
          <p:cNvPr id="20492" name="TextBox 32"/>
          <p:cNvSpPr txBox="1">
            <a:spLocks noChangeArrowheads="1"/>
          </p:cNvSpPr>
          <p:nvPr/>
        </p:nvSpPr>
        <p:spPr bwMode="auto">
          <a:xfrm>
            <a:off x="4800600" y="754063"/>
            <a:ext cx="160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857250" algn="l"/>
              </a:tabLst>
            </a:pPr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sand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96 pcf</a:t>
            </a:r>
          </a:p>
        </p:txBody>
      </p:sp>
      <p:sp>
        <p:nvSpPr>
          <p:cNvPr id="20493" name="TextBox 33"/>
          <p:cNvSpPr txBox="1">
            <a:spLocks noChangeArrowheads="1"/>
          </p:cNvSpPr>
          <p:nvPr/>
        </p:nvSpPr>
        <p:spPr bwMode="auto">
          <a:xfrm>
            <a:off x="4835525" y="1812925"/>
            <a:ext cx="2238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. G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0.3 x 2.65 = 0.795 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7553325" y="1409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8297863" y="7889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296275" y="98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8313738" y="1282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299450" y="20843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329613" y="763588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332788" y="957263"/>
            <a:ext cx="46037" cy="460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332788" y="1257300"/>
            <a:ext cx="46037" cy="4603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329613" y="2063750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03" name="TextBox 48"/>
          <p:cNvSpPr txBox="1">
            <a:spLocks noChangeArrowheads="1"/>
          </p:cNvSpPr>
          <p:nvPr/>
        </p:nvSpPr>
        <p:spPr bwMode="auto">
          <a:xfrm>
            <a:off x="8291513" y="742950"/>
            <a:ext cx="461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3 ft</a:t>
            </a:r>
          </a:p>
        </p:txBody>
      </p:sp>
      <p:sp>
        <p:nvSpPr>
          <p:cNvPr id="20504" name="TextBox 49"/>
          <p:cNvSpPr txBox="1">
            <a:spLocks noChangeArrowheads="1"/>
          </p:cNvSpPr>
          <p:nvPr/>
        </p:nvSpPr>
        <p:spPr bwMode="auto">
          <a:xfrm>
            <a:off x="8305800" y="9906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4 ft</a:t>
            </a:r>
          </a:p>
        </p:txBody>
      </p:sp>
      <p:sp>
        <p:nvSpPr>
          <p:cNvPr id="20505" name="TextBox 50"/>
          <p:cNvSpPr txBox="1">
            <a:spLocks noChangeArrowheads="1"/>
          </p:cNvSpPr>
          <p:nvPr/>
        </p:nvSpPr>
        <p:spPr bwMode="auto">
          <a:xfrm>
            <a:off x="8305800" y="15240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16 ft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40550" y="1609725"/>
            <a:ext cx="131763" cy="13176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848225" y="16764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08" name="Group 68"/>
          <p:cNvGrpSpPr>
            <a:grpSpLocks/>
          </p:cNvGrpSpPr>
          <p:nvPr/>
        </p:nvGrpSpPr>
        <p:grpSpPr bwMode="auto">
          <a:xfrm>
            <a:off x="6881813" y="1524000"/>
            <a:ext cx="889000" cy="153988"/>
            <a:chOff x="5240338" y="1524006"/>
            <a:chExt cx="888999" cy="153190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5165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529550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541615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546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670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580033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92098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6051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09" name="Group 69"/>
          <p:cNvGrpSpPr>
            <a:grpSpLocks/>
          </p:cNvGrpSpPr>
          <p:nvPr/>
        </p:nvGrpSpPr>
        <p:grpSpPr bwMode="auto">
          <a:xfrm>
            <a:off x="5876925" y="1519238"/>
            <a:ext cx="889000" cy="153987"/>
            <a:chOff x="5240338" y="1524006"/>
            <a:chExt cx="888999" cy="153190"/>
          </a:xfrm>
        </p:grpSpPr>
        <p:cxnSp>
          <p:nvCxnSpPr>
            <p:cNvPr id="71" name="Straight Arrow Connector 70"/>
            <p:cNvCxnSpPr/>
            <p:nvPr/>
          </p:nvCxnSpPr>
          <p:spPr>
            <a:xfrm rot="5400000">
              <a:off x="5165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529550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5416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5546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670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5800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592098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6051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10" name="TextBox 78"/>
          <p:cNvSpPr txBox="1">
            <a:spLocks noChangeArrowheads="1"/>
          </p:cNvSpPr>
          <p:nvPr/>
        </p:nvSpPr>
        <p:spPr bwMode="auto">
          <a:xfrm>
            <a:off x="7753350" y="1346200"/>
            <a:ext cx="30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20511" name="TextBox 79"/>
          <p:cNvSpPr txBox="1">
            <a:spLocks noChangeArrowheads="1"/>
          </p:cNvSpPr>
          <p:nvPr/>
        </p:nvSpPr>
        <p:spPr bwMode="auto">
          <a:xfrm>
            <a:off x="4891088" y="995363"/>
            <a:ext cx="49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Sand</a:t>
            </a:r>
          </a:p>
        </p:txBody>
      </p:sp>
      <p:sp>
        <p:nvSpPr>
          <p:cNvPr id="20512" name="TextBox 80"/>
          <p:cNvSpPr txBox="1">
            <a:spLocks noChangeArrowheads="1"/>
          </p:cNvSpPr>
          <p:nvPr/>
        </p:nvSpPr>
        <p:spPr bwMode="auto">
          <a:xfrm>
            <a:off x="4879975" y="1247775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Clay</a:t>
            </a:r>
          </a:p>
        </p:txBody>
      </p:sp>
      <p:sp>
        <p:nvSpPr>
          <p:cNvPr id="87" name="Freeform 86"/>
          <p:cNvSpPr/>
          <p:nvPr/>
        </p:nvSpPr>
        <p:spPr>
          <a:xfrm>
            <a:off x="4532313" y="31019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514975" y="33416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>
            <a:stCxn id="59" idx="0"/>
          </p:cNvCxnSpPr>
          <p:nvPr/>
        </p:nvCxnSpPr>
        <p:spPr>
          <a:xfrm rot="16200000" flipH="1" flipV="1">
            <a:off x="4289425" y="4613276"/>
            <a:ext cx="2543175" cy="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6" name="TextBox 87"/>
          <p:cNvSpPr txBox="1">
            <a:spLocks noChangeArrowheads="1"/>
          </p:cNvSpPr>
          <p:nvPr/>
        </p:nvSpPr>
        <p:spPr bwMode="auto">
          <a:xfrm>
            <a:off x="5408613" y="5794375"/>
            <a:ext cx="38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4541838" y="30686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887913" y="30908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122863" y="31305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659438" y="35020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5945188" y="39052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342063" y="45116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632575" y="49545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4908550" y="47307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879975" y="47117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5732463" y="49736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850063" y="52974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370388" y="28098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223000" y="241300"/>
            <a:ext cx="723900" cy="5715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0530" name="Group 164"/>
          <p:cNvGrpSpPr>
            <a:grpSpLocks/>
          </p:cNvGrpSpPr>
          <p:nvPr/>
        </p:nvGrpSpPr>
        <p:grpSpPr bwMode="auto">
          <a:xfrm>
            <a:off x="6288088" y="582613"/>
            <a:ext cx="611187" cy="230187"/>
            <a:chOff x="6288881" y="583406"/>
            <a:chExt cx="610394" cy="229394"/>
          </a:xfrm>
        </p:grpSpPr>
        <p:cxnSp>
          <p:nvCxnSpPr>
            <p:cNvPr id="111" name="Straight Arrow Connector 110"/>
            <p:cNvCxnSpPr/>
            <p:nvPr/>
          </p:nvCxnSpPr>
          <p:spPr>
            <a:xfrm rot="5400000">
              <a:off x="6174976" y="697311"/>
              <a:ext cx="229394" cy="15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>
              <a:off x="6327971" y="698103"/>
              <a:ext cx="229394" cy="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5400000">
              <a:off x="6480173" y="698103"/>
              <a:ext cx="229394" cy="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5400000">
              <a:off x="6632375" y="698103"/>
              <a:ext cx="229394" cy="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5400000">
              <a:off x="6783786" y="697311"/>
              <a:ext cx="229394" cy="158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6296025" y="331788"/>
            <a:ext cx="5365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q</a:t>
            </a:r>
            <a:r>
              <a:rPr lang="en-US" sz="1200" baseline="-25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design</a:t>
            </a:r>
          </a:p>
        </p:txBody>
      </p:sp>
      <p:sp>
        <p:nvSpPr>
          <p:cNvPr id="120" name="Trapezoid 119"/>
          <p:cNvSpPr/>
          <p:nvPr/>
        </p:nvSpPr>
        <p:spPr>
          <a:xfrm>
            <a:off x="5875338" y="812800"/>
            <a:ext cx="1416050" cy="862013"/>
          </a:xfrm>
          <a:prstGeom prst="trapezoid">
            <a:avLst>
              <a:gd name="adj" fmla="val 40193"/>
            </a:avLst>
          </a:prstGeom>
          <a:noFill/>
          <a:ln w="31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4935538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054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518477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>
            <a:off x="5308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5440363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555942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5689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7816057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5400000">
            <a:off x="7946232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>
            <a:off x="8065294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3" name="Group 68"/>
          <p:cNvGrpSpPr>
            <a:grpSpLocks/>
          </p:cNvGrpSpPr>
          <p:nvPr/>
        </p:nvGrpSpPr>
        <p:grpSpPr bwMode="auto">
          <a:xfrm>
            <a:off x="5878513" y="1528763"/>
            <a:ext cx="758825" cy="149225"/>
            <a:chOff x="5240338" y="1524006"/>
            <a:chExt cx="888999" cy="153190"/>
          </a:xfrm>
        </p:grpSpPr>
        <p:cxnSp>
          <p:nvCxnSpPr>
            <p:cNvPr id="141" name="Straight Arrow Connector 140"/>
            <p:cNvCxnSpPr/>
            <p:nvPr/>
          </p:nvCxnSpPr>
          <p:spPr>
            <a:xfrm rot="5400000">
              <a:off x="5165603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5400000">
              <a:off x="5295791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5400000">
              <a:off x="5414820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5546868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5669616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>
              <a:off x="5801665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5920694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5400000">
              <a:off x="6050882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44" name="Group 165"/>
          <p:cNvGrpSpPr>
            <a:grpSpLocks/>
          </p:cNvGrpSpPr>
          <p:nvPr/>
        </p:nvGrpSpPr>
        <p:grpSpPr bwMode="auto">
          <a:xfrm>
            <a:off x="6740525" y="1528763"/>
            <a:ext cx="542925" cy="153987"/>
            <a:chOff x="6741117" y="1528763"/>
            <a:chExt cx="542365" cy="153210"/>
          </a:xfrm>
        </p:grpSpPr>
        <p:cxnSp>
          <p:nvCxnSpPr>
            <p:cNvPr id="150" name="Straight Arrow Connector 149"/>
            <p:cNvCxnSpPr/>
            <p:nvPr/>
          </p:nvCxnSpPr>
          <p:spPr>
            <a:xfrm rot="5400000">
              <a:off x="6668467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6779477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5400000">
              <a:off x="6880972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5400000">
              <a:off x="6992776" y="1602206"/>
              <a:ext cx="148472" cy="1585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7098236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5400000">
              <a:off x="7207660" y="1606151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45" name="TextBox 138"/>
          <p:cNvSpPr txBox="1">
            <a:spLocks noChangeArrowheads="1"/>
          </p:cNvSpPr>
          <p:nvPr/>
        </p:nvSpPr>
        <p:spPr bwMode="auto">
          <a:xfrm>
            <a:off x="5372100" y="1350963"/>
            <a:ext cx="307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20546" name="TextBox 159"/>
          <p:cNvSpPr txBox="1">
            <a:spLocks noChangeArrowheads="1"/>
          </p:cNvSpPr>
          <p:nvPr/>
        </p:nvSpPr>
        <p:spPr bwMode="auto">
          <a:xfrm>
            <a:off x="7319963" y="51276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G.S.</a:t>
            </a:r>
          </a:p>
        </p:txBody>
      </p:sp>
      <p:sp>
        <p:nvSpPr>
          <p:cNvPr id="161" name="Isosceles Triangle 160"/>
          <p:cNvSpPr/>
          <p:nvPr/>
        </p:nvSpPr>
        <p:spPr>
          <a:xfrm rot="10800000">
            <a:off x="7450138" y="693738"/>
            <a:ext cx="79375" cy="80962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rot="16200000" flipH="1" flipV="1">
            <a:off x="5076825" y="4613276"/>
            <a:ext cx="2543175" cy="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9" name="TextBox 136"/>
          <p:cNvSpPr txBox="1">
            <a:spLocks noChangeArrowheads="1"/>
          </p:cNvSpPr>
          <p:nvPr/>
        </p:nvSpPr>
        <p:spPr bwMode="auto">
          <a:xfrm>
            <a:off x="6134100" y="5829300"/>
            <a:ext cx="758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sz="1400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  + 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P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5562600" y="3746500"/>
            <a:ext cx="800100" cy="1588"/>
          </a:xfrm>
          <a:prstGeom prst="straightConnector1">
            <a:avLst/>
          </a:prstGeom>
          <a:ln w="31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800725" y="3432175"/>
            <a:ext cx="4492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34" name="Oval 133"/>
          <p:cNvSpPr/>
          <p:nvPr/>
        </p:nvSpPr>
        <p:spPr>
          <a:xfrm>
            <a:off x="6307138" y="4492625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8" name="Straight Connector 137"/>
          <p:cNvCxnSpPr/>
          <p:nvPr/>
        </p:nvCxnSpPr>
        <p:spPr>
          <a:xfrm rot="10800000">
            <a:off x="5562600" y="4295775"/>
            <a:ext cx="793750" cy="238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5521325" y="4249738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7" name="Freeform 166"/>
          <p:cNvSpPr/>
          <p:nvPr/>
        </p:nvSpPr>
        <p:spPr>
          <a:xfrm>
            <a:off x="1333500" y="304800"/>
            <a:ext cx="5029200" cy="3975100"/>
          </a:xfrm>
          <a:custGeom>
            <a:avLst/>
            <a:gdLst>
              <a:gd name="connsiteX0" fmla="*/ 685800 w 685800"/>
              <a:gd name="connsiteY0" fmla="*/ 0 h 3594100"/>
              <a:gd name="connsiteX1" fmla="*/ 0 w 685800"/>
              <a:gd name="connsiteY1" fmla="*/ 3594100 h 3594100"/>
              <a:gd name="connsiteX2" fmla="*/ 0 w 685800"/>
              <a:gd name="connsiteY2" fmla="*/ 3594100 h 3594100"/>
              <a:gd name="connsiteX0" fmla="*/ 4241800 w 4241800"/>
              <a:gd name="connsiteY0" fmla="*/ 0 h 3594100"/>
              <a:gd name="connsiteX1" fmla="*/ 3556000 w 4241800"/>
              <a:gd name="connsiteY1" fmla="*/ 3594100 h 3594100"/>
              <a:gd name="connsiteX2" fmla="*/ 3556000 w 4241800"/>
              <a:gd name="connsiteY2" fmla="*/ 3594100 h 3594100"/>
              <a:gd name="connsiteX0" fmla="*/ 4241800 w 4241800"/>
              <a:gd name="connsiteY0" fmla="*/ 859367 h 4453467"/>
              <a:gd name="connsiteX1" fmla="*/ 3556000 w 4241800"/>
              <a:gd name="connsiteY1" fmla="*/ 4453467 h 4453467"/>
              <a:gd name="connsiteX2" fmla="*/ 3556000 w 4241800"/>
              <a:gd name="connsiteY2" fmla="*/ 4453467 h 4453467"/>
              <a:gd name="connsiteX0" fmla="*/ 4419600 w 4419600"/>
              <a:gd name="connsiteY0" fmla="*/ 859367 h 4694767"/>
              <a:gd name="connsiteX1" fmla="*/ 3556000 w 4419600"/>
              <a:gd name="connsiteY1" fmla="*/ 4694767 h 4694767"/>
              <a:gd name="connsiteX2" fmla="*/ 3556000 w 4419600"/>
              <a:gd name="connsiteY2" fmla="*/ 4694767 h 4694767"/>
              <a:gd name="connsiteX0" fmla="*/ 5969000 w 5969000"/>
              <a:gd name="connsiteY0" fmla="*/ 859367 h 2370667"/>
              <a:gd name="connsiteX1" fmla="*/ 3556000 w 5969000"/>
              <a:gd name="connsiteY1" fmla="*/ 2370667 h 2370667"/>
              <a:gd name="connsiteX2" fmla="*/ 3556000 w 5969000"/>
              <a:gd name="connsiteY2" fmla="*/ 2370667 h 2370667"/>
              <a:gd name="connsiteX0" fmla="*/ 5969000 w 5969000"/>
              <a:gd name="connsiteY0" fmla="*/ 287867 h 1799167"/>
              <a:gd name="connsiteX1" fmla="*/ 3556000 w 5969000"/>
              <a:gd name="connsiteY1" fmla="*/ 1799167 h 1799167"/>
              <a:gd name="connsiteX2" fmla="*/ 3556000 w 5969000"/>
              <a:gd name="connsiteY2" fmla="*/ 1799167 h 1799167"/>
              <a:gd name="connsiteX0" fmla="*/ 2413000 w 2413000"/>
              <a:gd name="connsiteY0" fmla="*/ 2626782 h 4138082"/>
              <a:gd name="connsiteX1" fmla="*/ 711200 w 2413000"/>
              <a:gd name="connsiteY1" fmla="*/ 251883 h 4138082"/>
              <a:gd name="connsiteX2" fmla="*/ 0 w 2413000"/>
              <a:gd name="connsiteY2" fmla="*/ 4138082 h 4138082"/>
              <a:gd name="connsiteX3" fmla="*/ 0 w 2413000"/>
              <a:gd name="connsiteY3" fmla="*/ 4138082 h 4138082"/>
              <a:gd name="connsiteX0" fmla="*/ 4686300 w 4686300"/>
              <a:gd name="connsiteY0" fmla="*/ 2575982 h 4087282"/>
              <a:gd name="connsiteX1" fmla="*/ 0 w 4686300"/>
              <a:gd name="connsiteY1" fmla="*/ 251883 h 4087282"/>
              <a:gd name="connsiteX2" fmla="*/ 2273300 w 4686300"/>
              <a:gd name="connsiteY2" fmla="*/ 4087282 h 4087282"/>
              <a:gd name="connsiteX3" fmla="*/ 2273300 w 4686300"/>
              <a:gd name="connsiteY3" fmla="*/ 4087282 h 4087282"/>
              <a:gd name="connsiteX0" fmla="*/ 3035300 w 3035300"/>
              <a:gd name="connsiteY0" fmla="*/ 226482 h 4087282"/>
              <a:gd name="connsiteX1" fmla="*/ 0 w 3035300"/>
              <a:gd name="connsiteY1" fmla="*/ 251883 h 4087282"/>
              <a:gd name="connsiteX2" fmla="*/ 2273300 w 3035300"/>
              <a:gd name="connsiteY2" fmla="*/ 4087282 h 4087282"/>
              <a:gd name="connsiteX3" fmla="*/ 2273300 w 3035300"/>
              <a:gd name="connsiteY3" fmla="*/ 4087282 h 4087282"/>
              <a:gd name="connsiteX0" fmla="*/ 3035300 w 3035300"/>
              <a:gd name="connsiteY0" fmla="*/ 226482 h 4087282"/>
              <a:gd name="connsiteX1" fmla="*/ 0 w 3035300"/>
              <a:gd name="connsiteY1" fmla="*/ 251883 h 4087282"/>
              <a:gd name="connsiteX2" fmla="*/ 2273300 w 3035300"/>
              <a:gd name="connsiteY2" fmla="*/ 4087282 h 4087282"/>
              <a:gd name="connsiteX3" fmla="*/ 2273300 w 3035300"/>
              <a:gd name="connsiteY3" fmla="*/ 4087282 h 4087282"/>
              <a:gd name="connsiteX0" fmla="*/ 3035300 w 3035300"/>
              <a:gd name="connsiteY0" fmla="*/ 319616 h 4180416"/>
              <a:gd name="connsiteX1" fmla="*/ 0 w 3035300"/>
              <a:gd name="connsiteY1" fmla="*/ 345017 h 4180416"/>
              <a:gd name="connsiteX2" fmla="*/ 2273300 w 3035300"/>
              <a:gd name="connsiteY2" fmla="*/ 4180416 h 4180416"/>
              <a:gd name="connsiteX3" fmla="*/ 2273300 w 3035300"/>
              <a:gd name="connsiteY3" fmla="*/ 4180416 h 4180416"/>
              <a:gd name="connsiteX0" fmla="*/ 3200400 w 3200400"/>
              <a:gd name="connsiteY0" fmla="*/ 319616 h 4180416"/>
              <a:gd name="connsiteX1" fmla="*/ 0 w 3200400"/>
              <a:gd name="connsiteY1" fmla="*/ 1475317 h 4180416"/>
              <a:gd name="connsiteX2" fmla="*/ 2438400 w 3200400"/>
              <a:gd name="connsiteY2" fmla="*/ 4180416 h 4180416"/>
              <a:gd name="connsiteX3" fmla="*/ 2438400 w 3200400"/>
              <a:gd name="connsiteY3" fmla="*/ 4180416 h 4180416"/>
              <a:gd name="connsiteX0" fmla="*/ 3756257 w 3756257"/>
              <a:gd name="connsiteY0" fmla="*/ 319616 h 4180416"/>
              <a:gd name="connsiteX1" fmla="*/ 555857 w 3756257"/>
              <a:gd name="connsiteY1" fmla="*/ 1475317 h 4180416"/>
              <a:gd name="connsiteX2" fmla="*/ 2994257 w 3756257"/>
              <a:gd name="connsiteY2" fmla="*/ 4180416 h 4180416"/>
              <a:gd name="connsiteX3" fmla="*/ 2994257 w 3756257"/>
              <a:gd name="connsiteY3" fmla="*/ 4180416 h 4180416"/>
              <a:gd name="connsiteX0" fmla="*/ 3200400 w 3200400"/>
              <a:gd name="connsiteY0" fmla="*/ 319616 h 4180416"/>
              <a:gd name="connsiteX1" fmla="*/ 0 w 3200400"/>
              <a:gd name="connsiteY1" fmla="*/ 1475317 h 4180416"/>
              <a:gd name="connsiteX2" fmla="*/ 2438400 w 3200400"/>
              <a:gd name="connsiteY2" fmla="*/ 4180416 h 4180416"/>
              <a:gd name="connsiteX3" fmla="*/ 2438400 w 3200400"/>
              <a:gd name="connsiteY3" fmla="*/ 4180416 h 4180416"/>
              <a:gd name="connsiteX0" fmla="*/ 3306233 w 3306233"/>
              <a:gd name="connsiteY0" fmla="*/ 319616 h 4180416"/>
              <a:gd name="connsiteX1" fmla="*/ 105833 w 3306233"/>
              <a:gd name="connsiteY1" fmla="*/ 1475317 h 4180416"/>
              <a:gd name="connsiteX2" fmla="*/ 2544233 w 3306233"/>
              <a:gd name="connsiteY2" fmla="*/ 4180416 h 4180416"/>
              <a:gd name="connsiteX3" fmla="*/ 2544233 w 3306233"/>
              <a:gd name="connsiteY3" fmla="*/ 4180416 h 4180416"/>
              <a:gd name="connsiteX0" fmla="*/ 3306233 w 3306233"/>
              <a:gd name="connsiteY0" fmla="*/ 319616 h 4421716"/>
              <a:gd name="connsiteX1" fmla="*/ 105833 w 3306233"/>
              <a:gd name="connsiteY1" fmla="*/ 1475317 h 4421716"/>
              <a:gd name="connsiteX2" fmla="*/ 2544233 w 3306233"/>
              <a:gd name="connsiteY2" fmla="*/ 4180416 h 4421716"/>
              <a:gd name="connsiteX3" fmla="*/ 372533 w 3306233"/>
              <a:gd name="connsiteY3" fmla="*/ 4421716 h 4421716"/>
              <a:gd name="connsiteX0" fmla="*/ 3306233 w 3306233"/>
              <a:gd name="connsiteY0" fmla="*/ 319616 h 4421716"/>
              <a:gd name="connsiteX1" fmla="*/ 105833 w 3306233"/>
              <a:gd name="connsiteY1" fmla="*/ 1475317 h 4421716"/>
              <a:gd name="connsiteX2" fmla="*/ 1477433 w 3306233"/>
              <a:gd name="connsiteY2" fmla="*/ 4066116 h 4421716"/>
              <a:gd name="connsiteX3" fmla="*/ 372533 w 3306233"/>
              <a:gd name="connsiteY3" fmla="*/ 4421716 h 4421716"/>
              <a:gd name="connsiteX0" fmla="*/ 3689350 w 3689350"/>
              <a:gd name="connsiteY0" fmla="*/ 319616 h 4421716"/>
              <a:gd name="connsiteX1" fmla="*/ 488950 w 3689350"/>
              <a:gd name="connsiteY1" fmla="*/ 1475317 h 4421716"/>
              <a:gd name="connsiteX2" fmla="*/ 755650 w 3689350"/>
              <a:gd name="connsiteY2" fmla="*/ 4421716 h 4421716"/>
              <a:gd name="connsiteX0" fmla="*/ 3689350 w 3689350"/>
              <a:gd name="connsiteY0" fmla="*/ 319616 h 4193116"/>
              <a:gd name="connsiteX1" fmla="*/ 488950 w 3689350"/>
              <a:gd name="connsiteY1" fmla="*/ 1475317 h 4193116"/>
              <a:gd name="connsiteX2" fmla="*/ 2800350 w 3689350"/>
              <a:gd name="connsiteY2" fmla="*/ 4193116 h 4193116"/>
              <a:gd name="connsiteX0" fmla="*/ 3689350 w 3689350"/>
              <a:gd name="connsiteY0" fmla="*/ 319616 h 4193116"/>
              <a:gd name="connsiteX1" fmla="*/ 488950 w 3689350"/>
              <a:gd name="connsiteY1" fmla="*/ 1475317 h 4193116"/>
              <a:gd name="connsiteX2" fmla="*/ 2800350 w 3689350"/>
              <a:gd name="connsiteY2" fmla="*/ 4193116 h 4193116"/>
              <a:gd name="connsiteX0" fmla="*/ 3689350 w 3689350"/>
              <a:gd name="connsiteY0" fmla="*/ 319616 h 4091516"/>
              <a:gd name="connsiteX1" fmla="*/ 488950 w 3689350"/>
              <a:gd name="connsiteY1" fmla="*/ 1475317 h 4091516"/>
              <a:gd name="connsiteX2" fmla="*/ 2800350 w 3689350"/>
              <a:gd name="connsiteY2" fmla="*/ 4091516 h 4091516"/>
              <a:gd name="connsiteX0" fmla="*/ 889000 w 889000"/>
              <a:gd name="connsiteY0" fmla="*/ 0 h 3771900"/>
              <a:gd name="connsiteX1" fmla="*/ 0 w 889000"/>
              <a:gd name="connsiteY1" fmla="*/ 3771900 h 3771900"/>
              <a:gd name="connsiteX0" fmla="*/ 5571067 w 5571067"/>
              <a:gd name="connsiteY0" fmla="*/ 0 h 3771900"/>
              <a:gd name="connsiteX1" fmla="*/ 4682067 w 5571067"/>
              <a:gd name="connsiteY1" fmla="*/ 3771900 h 3771900"/>
              <a:gd name="connsiteX0" fmla="*/ 5571067 w 5571067"/>
              <a:gd name="connsiteY0" fmla="*/ 0 h 3771900"/>
              <a:gd name="connsiteX1" fmla="*/ 3526369 w 5571067"/>
              <a:gd name="connsiteY1" fmla="*/ 152401 h 3771900"/>
              <a:gd name="connsiteX2" fmla="*/ 4682067 w 5571067"/>
              <a:gd name="connsiteY2" fmla="*/ 3771900 h 3771900"/>
              <a:gd name="connsiteX0" fmla="*/ 889000 w 889000"/>
              <a:gd name="connsiteY0" fmla="*/ 0 h 3771900"/>
              <a:gd name="connsiteX1" fmla="*/ 0 w 889000"/>
              <a:gd name="connsiteY1" fmla="*/ 3771900 h 3771900"/>
              <a:gd name="connsiteX0" fmla="*/ 6684433 w 6684433"/>
              <a:gd name="connsiteY0" fmla="*/ 152400 h 3924300"/>
              <a:gd name="connsiteX1" fmla="*/ 5795433 w 6684433"/>
              <a:gd name="connsiteY1" fmla="*/ 3924300 h 3924300"/>
              <a:gd name="connsiteX0" fmla="*/ 6684433 w 6684433"/>
              <a:gd name="connsiteY0" fmla="*/ 152400 h 3924300"/>
              <a:gd name="connsiteX1" fmla="*/ 5795433 w 6684433"/>
              <a:gd name="connsiteY1" fmla="*/ 3924300 h 3924300"/>
              <a:gd name="connsiteX0" fmla="*/ 6684433 w 6684433"/>
              <a:gd name="connsiteY0" fmla="*/ 152400 h 3949700"/>
              <a:gd name="connsiteX1" fmla="*/ 5757333 w 6684433"/>
              <a:gd name="connsiteY1" fmla="*/ 3949700 h 3949700"/>
              <a:gd name="connsiteX0" fmla="*/ 6684433 w 6684433"/>
              <a:gd name="connsiteY0" fmla="*/ 152400 h 3924300"/>
              <a:gd name="connsiteX1" fmla="*/ 5526304 w 6684433"/>
              <a:gd name="connsiteY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84433" h="3924300">
                <a:moveTo>
                  <a:pt x="6684433" y="152400"/>
                </a:moveTo>
                <a:cubicBezTo>
                  <a:pt x="0" y="0"/>
                  <a:pt x="4336737" y="3835400"/>
                  <a:pt x="5526304" y="3924300"/>
                </a:cubicBezTo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10800000">
            <a:off x="5884863" y="4389438"/>
            <a:ext cx="188912" cy="57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7" name="TextBox 168"/>
          <p:cNvSpPr txBox="1">
            <a:spLocks noChangeArrowheads="1"/>
          </p:cNvSpPr>
          <p:nvPr/>
        </p:nvSpPr>
        <p:spPr bwMode="auto">
          <a:xfrm>
            <a:off x="292100" y="304800"/>
            <a:ext cx="41275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When the building was removed, the soil has become </a:t>
            </a:r>
          </a:p>
          <a:p>
            <a:r>
              <a:rPr lang="en-US" sz="1400">
                <a:latin typeface="Calibri" pitchFamily="34" charset="0"/>
              </a:rPr>
              <a:t>an overconsolidated clay.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The rebound has taken place  through </a:t>
            </a:r>
          </a:p>
          <a:p>
            <a:r>
              <a:rPr lang="en-US" sz="1400">
                <a:latin typeface="Calibri" pitchFamily="34" charset="0"/>
              </a:rPr>
              <a:t>swelling from pint </a:t>
            </a:r>
            <a:r>
              <a:rPr lang="en-US" sz="1400" b="1" u="sng">
                <a:latin typeface="Calibri" pitchFamily="34" charset="0"/>
              </a:rPr>
              <a:t>1</a:t>
            </a:r>
            <a:r>
              <a:rPr lang="en-US" sz="1400">
                <a:latin typeface="Calibri" pitchFamily="34" charset="0"/>
              </a:rPr>
              <a:t> to point </a:t>
            </a:r>
            <a:r>
              <a:rPr lang="en-US" sz="1400" b="1" u="sng">
                <a:latin typeface="Calibri" pitchFamily="34" charset="0"/>
              </a:rPr>
              <a:t>2</a:t>
            </a:r>
          </a:p>
        </p:txBody>
      </p:sp>
      <p:sp>
        <p:nvSpPr>
          <p:cNvPr id="20558" name="TextBox 169"/>
          <p:cNvSpPr txBox="1">
            <a:spLocks noChangeArrowheads="1"/>
          </p:cNvSpPr>
          <p:nvPr/>
        </p:nvSpPr>
        <p:spPr bwMode="auto">
          <a:xfrm>
            <a:off x="5297488" y="3978275"/>
            <a:ext cx="261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Symbol" pitchFamily="18" charset="2"/>
              </a:rPr>
              <a:t>2</a:t>
            </a:r>
            <a:endParaRPr lang="en-US" sz="1200" baseline="-25000">
              <a:latin typeface="Calibri" pitchFamily="34" charset="0"/>
            </a:endParaRPr>
          </a:p>
        </p:txBody>
      </p:sp>
      <p:sp>
        <p:nvSpPr>
          <p:cNvPr id="20559" name="TextBox 170"/>
          <p:cNvSpPr txBox="1">
            <a:spLocks noChangeArrowheads="1"/>
          </p:cNvSpPr>
          <p:nvPr/>
        </p:nvSpPr>
        <p:spPr bwMode="auto">
          <a:xfrm>
            <a:off x="6351588" y="4321175"/>
            <a:ext cx="261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Symbol" pitchFamily="18" charset="2"/>
              </a:rPr>
              <a:t>1</a:t>
            </a:r>
            <a:endParaRPr lang="en-US" sz="1200" baseline="-25000">
              <a:latin typeface="Calibri" pitchFamily="34" charset="0"/>
            </a:endParaRPr>
          </a:p>
        </p:txBody>
      </p:sp>
      <p:sp>
        <p:nvSpPr>
          <p:cNvPr id="20560" name="TextBox 120"/>
          <p:cNvSpPr txBox="1">
            <a:spLocks noChangeArrowheads="1"/>
          </p:cNvSpPr>
          <p:nvPr/>
        </p:nvSpPr>
        <p:spPr bwMode="auto">
          <a:xfrm>
            <a:off x="5962650" y="-19050"/>
            <a:ext cx="140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Demolished </a:t>
            </a:r>
          </a:p>
        </p:txBody>
      </p:sp>
      <p:sp>
        <p:nvSpPr>
          <p:cNvPr id="20561" name="TextBox 120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67250" y="720725"/>
            <a:ext cx="3895725" cy="66516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67225" y="1285875"/>
            <a:ext cx="4100513" cy="800100"/>
          </a:xfrm>
          <a:prstGeom prst="rect">
            <a:avLst/>
          </a:prstGeom>
          <a:solidFill>
            <a:srgbClr val="FFDC6D"/>
          </a:solidFill>
          <a:ln w="127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225" y="762000"/>
            <a:ext cx="500063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2717800" y="22733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5537200" y="61595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21511" name="TextBox 16"/>
          <p:cNvSpPr txBox="1">
            <a:spLocks noChangeArrowheads="1"/>
          </p:cNvSpPr>
          <p:nvPr/>
        </p:nvSpPr>
        <p:spPr bwMode="auto">
          <a:xfrm rot="-5400000">
            <a:off x="1834356" y="3880644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48225" y="990600"/>
            <a:ext cx="3429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67225" y="685800"/>
            <a:ext cx="40005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1514" name="Group 28"/>
          <p:cNvGrpSpPr>
            <a:grpSpLocks/>
          </p:cNvGrpSpPr>
          <p:nvPr/>
        </p:nvGrpSpPr>
        <p:grpSpPr bwMode="auto">
          <a:xfrm>
            <a:off x="7756525" y="1012825"/>
            <a:ext cx="304800" cy="76200"/>
            <a:chOff x="762000" y="609600"/>
            <a:chExt cx="533400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62000" y="6096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7010" y="685800"/>
              <a:ext cx="3833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798" y="762000"/>
              <a:ext cx="2278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89806" y="838200"/>
              <a:ext cx="77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5" name="TextBox 29"/>
          <p:cNvSpPr txBox="1">
            <a:spLocks noChangeArrowheads="1"/>
          </p:cNvSpPr>
          <p:nvPr/>
        </p:nvSpPr>
        <p:spPr bwMode="auto">
          <a:xfrm>
            <a:off x="7712075" y="806450"/>
            <a:ext cx="425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W.T.</a:t>
            </a:r>
          </a:p>
        </p:txBody>
      </p:sp>
      <p:sp>
        <p:nvSpPr>
          <p:cNvPr id="21516" name="TextBox 32"/>
          <p:cNvSpPr txBox="1">
            <a:spLocks noChangeArrowheads="1"/>
          </p:cNvSpPr>
          <p:nvPr/>
        </p:nvSpPr>
        <p:spPr bwMode="auto">
          <a:xfrm>
            <a:off x="4800600" y="754063"/>
            <a:ext cx="160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857250" algn="l"/>
              </a:tabLst>
            </a:pPr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sand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96 pcf</a:t>
            </a:r>
          </a:p>
        </p:txBody>
      </p:sp>
      <p:sp>
        <p:nvSpPr>
          <p:cNvPr id="21517" name="TextBox 33"/>
          <p:cNvSpPr txBox="1">
            <a:spLocks noChangeArrowheads="1"/>
          </p:cNvSpPr>
          <p:nvPr/>
        </p:nvSpPr>
        <p:spPr bwMode="auto">
          <a:xfrm>
            <a:off x="4835525" y="1812925"/>
            <a:ext cx="2238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. G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0.3 x 2.65 = 0.795 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7553325" y="1409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8297863" y="7889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296275" y="98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8313738" y="1282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299450" y="20843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329613" y="763588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332788" y="957263"/>
            <a:ext cx="46037" cy="460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332788" y="1257300"/>
            <a:ext cx="46037" cy="4603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329613" y="2063750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27" name="TextBox 48"/>
          <p:cNvSpPr txBox="1">
            <a:spLocks noChangeArrowheads="1"/>
          </p:cNvSpPr>
          <p:nvPr/>
        </p:nvSpPr>
        <p:spPr bwMode="auto">
          <a:xfrm>
            <a:off x="8291513" y="742950"/>
            <a:ext cx="461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3 ft</a:t>
            </a:r>
          </a:p>
        </p:txBody>
      </p:sp>
      <p:sp>
        <p:nvSpPr>
          <p:cNvPr id="21528" name="TextBox 49"/>
          <p:cNvSpPr txBox="1">
            <a:spLocks noChangeArrowheads="1"/>
          </p:cNvSpPr>
          <p:nvPr/>
        </p:nvSpPr>
        <p:spPr bwMode="auto">
          <a:xfrm>
            <a:off x="8305800" y="9906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4 ft</a:t>
            </a:r>
          </a:p>
        </p:txBody>
      </p:sp>
      <p:sp>
        <p:nvSpPr>
          <p:cNvPr id="21529" name="TextBox 50"/>
          <p:cNvSpPr txBox="1">
            <a:spLocks noChangeArrowheads="1"/>
          </p:cNvSpPr>
          <p:nvPr/>
        </p:nvSpPr>
        <p:spPr bwMode="auto">
          <a:xfrm>
            <a:off x="8305800" y="15240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16 ft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40550" y="1609725"/>
            <a:ext cx="131763" cy="13176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848225" y="16764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32" name="Group 68"/>
          <p:cNvGrpSpPr>
            <a:grpSpLocks/>
          </p:cNvGrpSpPr>
          <p:nvPr/>
        </p:nvGrpSpPr>
        <p:grpSpPr bwMode="auto">
          <a:xfrm>
            <a:off x="6881813" y="1524000"/>
            <a:ext cx="889000" cy="153988"/>
            <a:chOff x="5240338" y="1524006"/>
            <a:chExt cx="888999" cy="153190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5165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529550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541615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546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670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580033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92098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6051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33" name="Group 69"/>
          <p:cNvGrpSpPr>
            <a:grpSpLocks/>
          </p:cNvGrpSpPr>
          <p:nvPr/>
        </p:nvGrpSpPr>
        <p:grpSpPr bwMode="auto">
          <a:xfrm>
            <a:off x="5876925" y="1519238"/>
            <a:ext cx="889000" cy="153987"/>
            <a:chOff x="5240338" y="1524006"/>
            <a:chExt cx="888999" cy="153190"/>
          </a:xfrm>
        </p:grpSpPr>
        <p:cxnSp>
          <p:nvCxnSpPr>
            <p:cNvPr id="71" name="Straight Arrow Connector 70"/>
            <p:cNvCxnSpPr/>
            <p:nvPr/>
          </p:nvCxnSpPr>
          <p:spPr>
            <a:xfrm rot="5400000">
              <a:off x="5165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529550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5416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5546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670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5800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592098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6051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34" name="TextBox 78"/>
          <p:cNvSpPr txBox="1">
            <a:spLocks noChangeArrowheads="1"/>
          </p:cNvSpPr>
          <p:nvPr/>
        </p:nvSpPr>
        <p:spPr bwMode="auto">
          <a:xfrm>
            <a:off x="7753350" y="1346200"/>
            <a:ext cx="30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21535" name="TextBox 79"/>
          <p:cNvSpPr txBox="1">
            <a:spLocks noChangeArrowheads="1"/>
          </p:cNvSpPr>
          <p:nvPr/>
        </p:nvSpPr>
        <p:spPr bwMode="auto">
          <a:xfrm>
            <a:off x="4891088" y="995363"/>
            <a:ext cx="49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Sand</a:t>
            </a:r>
          </a:p>
        </p:txBody>
      </p:sp>
      <p:sp>
        <p:nvSpPr>
          <p:cNvPr id="21536" name="TextBox 80"/>
          <p:cNvSpPr txBox="1">
            <a:spLocks noChangeArrowheads="1"/>
          </p:cNvSpPr>
          <p:nvPr/>
        </p:nvSpPr>
        <p:spPr bwMode="auto">
          <a:xfrm>
            <a:off x="4879975" y="1247775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Clay</a:t>
            </a:r>
          </a:p>
        </p:txBody>
      </p:sp>
      <p:sp>
        <p:nvSpPr>
          <p:cNvPr id="87" name="Freeform 86"/>
          <p:cNvSpPr/>
          <p:nvPr/>
        </p:nvSpPr>
        <p:spPr>
          <a:xfrm>
            <a:off x="4532313" y="31019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514975" y="33416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4111625" y="4435475"/>
            <a:ext cx="2887663" cy="11113"/>
          </a:xfrm>
          <a:prstGeom prst="straightConnector1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0" name="TextBox 87"/>
          <p:cNvSpPr txBox="1">
            <a:spLocks noChangeArrowheads="1"/>
          </p:cNvSpPr>
          <p:nvPr/>
        </p:nvSpPr>
        <p:spPr bwMode="auto">
          <a:xfrm>
            <a:off x="5408613" y="5794375"/>
            <a:ext cx="38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4541838" y="30686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887913" y="30908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122863" y="31305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659438" y="35020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5945188" y="39052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342063" y="45116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632575" y="49545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4908550" y="47307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879975" y="470693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5732463" y="49736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850063" y="52974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370388" y="28098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223000" y="241300"/>
            <a:ext cx="723900" cy="5715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1554" name="Group 164"/>
          <p:cNvGrpSpPr>
            <a:grpSpLocks/>
          </p:cNvGrpSpPr>
          <p:nvPr/>
        </p:nvGrpSpPr>
        <p:grpSpPr bwMode="auto">
          <a:xfrm>
            <a:off x="6275388" y="582613"/>
            <a:ext cx="611187" cy="230187"/>
            <a:chOff x="6288881" y="583406"/>
            <a:chExt cx="610394" cy="229394"/>
          </a:xfrm>
        </p:grpSpPr>
        <p:cxnSp>
          <p:nvCxnSpPr>
            <p:cNvPr id="111" name="Straight Arrow Connector 110"/>
            <p:cNvCxnSpPr/>
            <p:nvPr/>
          </p:nvCxnSpPr>
          <p:spPr>
            <a:xfrm rot="5400000">
              <a:off x="6174976" y="697311"/>
              <a:ext cx="229394" cy="15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>
              <a:off x="6327971" y="698103"/>
              <a:ext cx="2293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5400000">
              <a:off x="6480173" y="698103"/>
              <a:ext cx="2293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5400000">
              <a:off x="6632375" y="698103"/>
              <a:ext cx="2293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5400000">
              <a:off x="6783786" y="697311"/>
              <a:ext cx="229394" cy="15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55" name="TextBox 118"/>
          <p:cNvSpPr txBox="1">
            <a:spLocks noChangeArrowheads="1"/>
          </p:cNvSpPr>
          <p:nvPr/>
        </p:nvSpPr>
        <p:spPr bwMode="auto">
          <a:xfrm>
            <a:off x="6296025" y="331788"/>
            <a:ext cx="536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q</a:t>
            </a:r>
            <a:r>
              <a:rPr lang="en-US" sz="1200" baseline="-25000">
                <a:latin typeface="Calibri" pitchFamily="34" charset="0"/>
              </a:rPr>
              <a:t>design</a:t>
            </a:r>
          </a:p>
        </p:txBody>
      </p:sp>
      <p:sp>
        <p:nvSpPr>
          <p:cNvPr id="120" name="Trapezoid 119"/>
          <p:cNvSpPr/>
          <p:nvPr/>
        </p:nvSpPr>
        <p:spPr>
          <a:xfrm>
            <a:off x="5875338" y="812800"/>
            <a:ext cx="1416050" cy="862013"/>
          </a:xfrm>
          <a:prstGeom prst="trapezoid">
            <a:avLst>
              <a:gd name="adj" fmla="val 40193"/>
            </a:avLst>
          </a:prstGeom>
          <a:noFill/>
          <a:ln w="31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4" name="Straight Arrow Connector 123"/>
          <p:cNvCxnSpPr/>
          <p:nvPr/>
        </p:nvCxnSpPr>
        <p:spPr>
          <a:xfrm rot="5400000">
            <a:off x="5054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518477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>
            <a:off x="5308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5440363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555942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5689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7816057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5400000">
            <a:off x="7946232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>
            <a:off x="8065294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66" name="Group 68"/>
          <p:cNvGrpSpPr>
            <a:grpSpLocks/>
          </p:cNvGrpSpPr>
          <p:nvPr/>
        </p:nvGrpSpPr>
        <p:grpSpPr bwMode="auto">
          <a:xfrm>
            <a:off x="5878513" y="1528763"/>
            <a:ext cx="758825" cy="149225"/>
            <a:chOff x="5240338" y="1524006"/>
            <a:chExt cx="888999" cy="153190"/>
          </a:xfrm>
        </p:grpSpPr>
        <p:cxnSp>
          <p:nvCxnSpPr>
            <p:cNvPr id="141" name="Straight Arrow Connector 140"/>
            <p:cNvCxnSpPr/>
            <p:nvPr/>
          </p:nvCxnSpPr>
          <p:spPr>
            <a:xfrm rot="5400000">
              <a:off x="5165603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5400000">
              <a:off x="5295791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5400000">
              <a:off x="5414820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5546868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5669616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>
              <a:off x="5801665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5920694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5400000">
              <a:off x="6050882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67" name="Group 165"/>
          <p:cNvGrpSpPr>
            <a:grpSpLocks/>
          </p:cNvGrpSpPr>
          <p:nvPr/>
        </p:nvGrpSpPr>
        <p:grpSpPr bwMode="auto">
          <a:xfrm>
            <a:off x="6740525" y="1528763"/>
            <a:ext cx="542925" cy="153987"/>
            <a:chOff x="6741117" y="1528763"/>
            <a:chExt cx="542365" cy="153210"/>
          </a:xfrm>
        </p:grpSpPr>
        <p:cxnSp>
          <p:nvCxnSpPr>
            <p:cNvPr id="150" name="Straight Arrow Connector 149"/>
            <p:cNvCxnSpPr/>
            <p:nvPr/>
          </p:nvCxnSpPr>
          <p:spPr>
            <a:xfrm rot="5400000">
              <a:off x="6668467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6779477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5400000">
              <a:off x="6880972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5400000">
              <a:off x="6992776" y="1602206"/>
              <a:ext cx="148472" cy="1585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7098236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5400000">
              <a:off x="7207660" y="1606151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68" name="TextBox 138"/>
          <p:cNvSpPr txBox="1">
            <a:spLocks noChangeArrowheads="1"/>
          </p:cNvSpPr>
          <p:nvPr/>
        </p:nvSpPr>
        <p:spPr bwMode="auto">
          <a:xfrm>
            <a:off x="5372100" y="1350963"/>
            <a:ext cx="307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21569" name="TextBox 159"/>
          <p:cNvSpPr txBox="1">
            <a:spLocks noChangeArrowheads="1"/>
          </p:cNvSpPr>
          <p:nvPr/>
        </p:nvSpPr>
        <p:spPr bwMode="auto">
          <a:xfrm>
            <a:off x="7319963" y="51276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G.S.</a:t>
            </a:r>
          </a:p>
        </p:txBody>
      </p:sp>
      <p:sp>
        <p:nvSpPr>
          <p:cNvPr id="161" name="Isosceles Triangle 160"/>
          <p:cNvSpPr/>
          <p:nvPr/>
        </p:nvSpPr>
        <p:spPr>
          <a:xfrm rot="10800000">
            <a:off x="7450138" y="693738"/>
            <a:ext cx="79375" cy="80962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rot="16200000" flipH="1" flipV="1">
            <a:off x="5076825" y="4613276"/>
            <a:ext cx="2543175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72" name="TextBox 136"/>
          <p:cNvSpPr txBox="1">
            <a:spLocks noChangeArrowheads="1"/>
          </p:cNvSpPr>
          <p:nvPr/>
        </p:nvSpPr>
        <p:spPr bwMode="auto">
          <a:xfrm>
            <a:off x="6565900" y="5829300"/>
            <a:ext cx="758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sz="1400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  + 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P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5562600" y="3746500"/>
            <a:ext cx="800100" cy="1588"/>
          </a:xfrm>
          <a:prstGeom prst="straightConnector1">
            <a:avLst/>
          </a:prstGeom>
          <a:ln w="31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991225" y="2847975"/>
            <a:ext cx="4492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4" name="Oval 133"/>
          <p:cNvSpPr/>
          <p:nvPr/>
        </p:nvSpPr>
        <p:spPr>
          <a:xfrm>
            <a:off x="6307138" y="4492625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8" name="Straight Connector 137"/>
          <p:cNvCxnSpPr/>
          <p:nvPr/>
        </p:nvCxnSpPr>
        <p:spPr>
          <a:xfrm rot="10800000">
            <a:off x="5562600" y="4295775"/>
            <a:ext cx="793750" cy="2381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5521325" y="4249738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7" name="Freeform 166"/>
          <p:cNvSpPr/>
          <p:nvPr/>
        </p:nvSpPr>
        <p:spPr>
          <a:xfrm>
            <a:off x="6769100" y="522288"/>
            <a:ext cx="2203450" cy="4583112"/>
          </a:xfrm>
          <a:custGeom>
            <a:avLst/>
            <a:gdLst>
              <a:gd name="connsiteX0" fmla="*/ 685800 w 685800"/>
              <a:gd name="connsiteY0" fmla="*/ 0 h 3594100"/>
              <a:gd name="connsiteX1" fmla="*/ 0 w 685800"/>
              <a:gd name="connsiteY1" fmla="*/ 3594100 h 3594100"/>
              <a:gd name="connsiteX2" fmla="*/ 0 w 685800"/>
              <a:gd name="connsiteY2" fmla="*/ 3594100 h 3594100"/>
              <a:gd name="connsiteX0" fmla="*/ 4241800 w 4241800"/>
              <a:gd name="connsiteY0" fmla="*/ 0 h 3594100"/>
              <a:gd name="connsiteX1" fmla="*/ 3556000 w 4241800"/>
              <a:gd name="connsiteY1" fmla="*/ 3594100 h 3594100"/>
              <a:gd name="connsiteX2" fmla="*/ 3556000 w 4241800"/>
              <a:gd name="connsiteY2" fmla="*/ 3594100 h 3594100"/>
              <a:gd name="connsiteX0" fmla="*/ 4241800 w 4241800"/>
              <a:gd name="connsiteY0" fmla="*/ 859367 h 4453467"/>
              <a:gd name="connsiteX1" fmla="*/ 3556000 w 4241800"/>
              <a:gd name="connsiteY1" fmla="*/ 4453467 h 4453467"/>
              <a:gd name="connsiteX2" fmla="*/ 3556000 w 4241800"/>
              <a:gd name="connsiteY2" fmla="*/ 4453467 h 4453467"/>
              <a:gd name="connsiteX0" fmla="*/ 4419600 w 4419600"/>
              <a:gd name="connsiteY0" fmla="*/ 859367 h 4694767"/>
              <a:gd name="connsiteX1" fmla="*/ 3556000 w 4419600"/>
              <a:gd name="connsiteY1" fmla="*/ 4694767 h 4694767"/>
              <a:gd name="connsiteX2" fmla="*/ 3556000 w 4419600"/>
              <a:gd name="connsiteY2" fmla="*/ 4694767 h 4694767"/>
              <a:gd name="connsiteX0" fmla="*/ 5969000 w 5969000"/>
              <a:gd name="connsiteY0" fmla="*/ 859367 h 2370667"/>
              <a:gd name="connsiteX1" fmla="*/ 3556000 w 5969000"/>
              <a:gd name="connsiteY1" fmla="*/ 2370667 h 2370667"/>
              <a:gd name="connsiteX2" fmla="*/ 3556000 w 5969000"/>
              <a:gd name="connsiteY2" fmla="*/ 2370667 h 2370667"/>
              <a:gd name="connsiteX0" fmla="*/ 5969000 w 5969000"/>
              <a:gd name="connsiteY0" fmla="*/ 287867 h 1799167"/>
              <a:gd name="connsiteX1" fmla="*/ 3556000 w 5969000"/>
              <a:gd name="connsiteY1" fmla="*/ 1799167 h 1799167"/>
              <a:gd name="connsiteX2" fmla="*/ 3556000 w 5969000"/>
              <a:gd name="connsiteY2" fmla="*/ 1799167 h 1799167"/>
              <a:gd name="connsiteX0" fmla="*/ 2413000 w 2413000"/>
              <a:gd name="connsiteY0" fmla="*/ 2626782 h 4138082"/>
              <a:gd name="connsiteX1" fmla="*/ 711200 w 2413000"/>
              <a:gd name="connsiteY1" fmla="*/ 251883 h 4138082"/>
              <a:gd name="connsiteX2" fmla="*/ 0 w 2413000"/>
              <a:gd name="connsiteY2" fmla="*/ 4138082 h 4138082"/>
              <a:gd name="connsiteX3" fmla="*/ 0 w 2413000"/>
              <a:gd name="connsiteY3" fmla="*/ 4138082 h 4138082"/>
              <a:gd name="connsiteX0" fmla="*/ 4686300 w 4686300"/>
              <a:gd name="connsiteY0" fmla="*/ 2575982 h 4087282"/>
              <a:gd name="connsiteX1" fmla="*/ 0 w 4686300"/>
              <a:gd name="connsiteY1" fmla="*/ 251883 h 4087282"/>
              <a:gd name="connsiteX2" fmla="*/ 2273300 w 4686300"/>
              <a:gd name="connsiteY2" fmla="*/ 4087282 h 4087282"/>
              <a:gd name="connsiteX3" fmla="*/ 2273300 w 4686300"/>
              <a:gd name="connsiteY3" fmla="*/ 4087282 h 4087282"/>
              <a:gd name="connsiteX0" fmla="*/ 3035300 w 3035300"/>
              <a:gd name="connsiteY0" fmla="*/ 226482 h 4087282"/>
              <a:gd name="connsiteX1" fmla="*/ 0 w 3035300"/>
              <a:gd name="connsiteY1" fmla="*/ 251883 h 4087282"/>
              <a:gd name="connsiteX2" fmla="*/ 2273300 w 3035300"/>
              <a:gd name="connsiteY2" fmla="*/ 4087282 h 4087282"/>
              <a:gd name="connsiteX3" fmla="*/ 2273300 w 3035300"/>
              <a:gd name="connsiteY3" fmla="*/ 4087282 h 4087282"/>
              <a:gd name="connsiteX0" fmla="*/ 3035300 w 3035300"/>
              <a:gd name="connsiteY0" fmla="*/ 226482 h 4087282"/>
              <a:gd name="connsiteX1" fmla="*/ 0 w 3035300"/>
              <a:gd name="connsiteY1" fmla="*/ 251883 h 4087282"/>
              <a:gd name="connsiteX2" fmla="*/ 2273300 w 3035300"/>
              <a:gd name="connsiteY2" fmla="*/ 4087282 h 4087282"/>
              <a:gd name="connsiteX3" fmla="*/ 2273300 w 3035300"/>
              <a:gd name="connsiteY3" fmla="*/ 4087282 h 4087282"/>
              <a:gd name="connsiteX0" fmla="*/ 3035300 w 3035300"/>
              <a:gd name="connsiteY0" fmla="*/ 319616 h 4180416"/>
              <a:gd name="connsiteX1" fmla="*/ 0 w 3035300"/>
              <a:gd name="connsiteY1" fmla="*/ 345017 h 4180416"/>
              <a:gd name="connsiteX2" fmla="*/ 2273300 w 3035300"/>
              <a:gd name="connsiteY2" fmla="*/ 4180416 h 4180416"/>
              <a:gd name="connsiteX3" fmla="*/ 2273300 w 3035300"/>
              <a:gd name="connsiteY3" fmla="*/ 4180416 h 4180416"/>
              <a:gd name="connsiteX0" fmla="*/ 3200400 w 3200400"/>
              <a:gd name="connsiteY0" fmla="*/ 319616 h 4180416"/>
              <a:gd name="connsiteX1" fmla="*/ 0 w 3200400"/>
              <a:gd name="connsiteY1" fmla="*/ 1475317 h 4180416"/>
              <a:gd name="connsiteX2" fmla="*/ 2438400 w 3200400"/>
              <a:gd name="connsiteY2" fmla="*/ 4180416 h 4180416"/>
              <a:gd name="connsiteX3" fmla="*/ 2438400 w 3200400"/>
              <a:gd name="connsiteY3" fmla="*/ 4180416 h 4180416"/>
              <a:gd name="connsiteX0" fmla="*/ 3756257 w 3756257"/>
              <a:gd name="connsiteY0" fmla="*/ 319616 h 4180416"/>
              <a:gd name="connsiteX1" fmla="*/ 555857 w 3756257"/>
              <a:gd name="connsiteY1" fmla="*/ 1475317 h 4180416"/>
              <a:gd name="connsiteX2" fmla="*/ 2994257 w 3756257"/>
              <a:gd name="connsiteY2" fmla="*/ 4180416 h 4180416"/>
              <a:gd name="connsiteX3" fmla="*/ 2994257 w 3756257"/>
              <a:gd name="connsiteY3" fmla="*/ 4180416 h 4180416"/>
              <a:gd name="connsiteX0" fmla="*/ 3200400 w 3200400"/>
              <a:gd name="connsiteY0" fmla="*/ 319616 h 4180416"/>
              <a:gd name="connsiteX1" fmla="*/ 0 w 3200400"/>
              <a:gd name="connsiteY1" fmla="*/ 1475317 h 4180416"/>
              <a:gd name="connsiteX2" fmla="*/ 2438400 w 3200400"/>
              <a:gd name="connsiteY2" fmla="*/ 4180416 h 4180416"/>
              <a:gd name="connsiteX3" fmla="*/ 2438400 w 3200400"/>
              <a:gd name="connsiteY3" fmla="*/ 4180416 h 4180416"/>
              <a:gd name="connsiteX0" fmla="*/ 3306233 w 3306233"/>
              <a:gd name="connsiteY0" fmla="*/ 319616 h 4180416"/>
              <a:gd name="connsiteX1" fmla="*/ 105833 w 3306233"/>
              <a:gd name="connsiteY1" fmla="*/ 1475317 h 4180416"/>
              <a:gd name="connsiteX2" fmla="*/ 2544233 w 3306233"/>
              <a:gd name="connsiteY2" fmla="*/ 4180416 h 4180416"/>
              <a:gd name="connsiteX3" fmla="*/ 2544233 w 3306233"/>
              <a:gd name="connsiteY3" fmla="*/ 4180416 h 4180416"/>
              <a:gd name="connsiteX0" fmla="*/ 3306233 w 3306233"/>
              <a:gd name="connsiteY0" fmla="*/ 319616 h 4421716"/>
              <a:gd name="connsiteX1" fmla="*/ 105833 w 3306233"/>
              <a:gd name="connsiteY1" fmla="*/ 1475317 h 4421716"/>
              <a:gd name="connsiteX2" fmla="*/ 2544233 w 3306233"/>
              <a:gd name="connsiteY2" fmla="*/ 4180416 h 4421716"/>
              <a:gd name="connsiteX3" fmla="*/ 372533 w 3306233"/>
              <a:gd name="connsiteY3" fmla="*/ 4421716 h 4421716"/>
              <a:gd name="connsiteX0" fmla="*/ 3306233 w 3306233"/>
              <a:gd name="connsiteY0" fmla="*/ 319616 h 4421716"/>
              <a:gd name="connsiteX1" fmla="*/ 105833 w 3306233"/>
              <a:gd name="connsiteY1" fmla="*/ 1475317 h 4421716"/>
              <a:gd name="connsiteX2" fmla="*/ 1477433 w 3306233"/>
              <a:gd name="connsiteY2" fmla="*/ 4066116 h 4421716"/>
              <a:gd name="connsiteX3" fmla="*/ 372533 w 3306233"/>
              <a:gd name="connsiteY3" fmla="*/ 4421716 h 4421716"/>
              <a:gd name="connsiteX0" fmla="*/ 3689350 w 3689350"/>
              <a:gd name="connsiteY0" fmla="*/ 319616 h 4421716"/>
              <a:gd name="connsiteX1" fmla="*/ 488950 w 3689350"/>
              <a:gd name="connsiteY1" fmla="*/ 1475317 h 4421716"/>
              <a:gd name="connsiteX2" fmla="*/ 755650 w 3689350"/>
              <a:gd name="connsiteY2" fmla="*/ 4421716 h 4421716"/>
              <a:gd name="connsiteX0" fmla="*/ 3689350 w 3689350"/>
              <a:gd name="connsiteY0" fmla="*/ 319616 h 4193116"/>
              <a:gd name="connsiteX1" fmla="*/ 488950 w 3689350"/>
              <a:gd name="connsiteY1" fmla="*/ 1475317 h 4193116"/>
              <a:gd name="connsiteX2" fmla="*/ 2800350 w 3689350"/>
              <a:gd name="connsiteY2" fmla="*/ 4193116 h 4193116"/>
              <a:gd name="connsiteX0" fmla="*/ 3689350 w 3689350"/>
              <a:gd name="connsiteY0" fmla="*/ 319616 h 4193116"/>
              <a:gd name="connsiteX1" fmla="*/ 488950 w 3689350"/>
              <a:gd name="connsiteY1" fmla="*/ 1475317 h 4193116"/>
              <a:gd name="connsiteX2" fmla="*/ 2800350 w 3689350"/>
              <a:gd name="connsiteY2" fmla="*/ 4193116 h 4193116"/>
              <a:gd name="connsiteX0" fmla="*/ 3689350 w 3689350"/>
              <a:gd name="connsiteY0" fmla="*/ 319616 h 4091516"/>
              <a:gd name="connsiteX1" fmla="*/ 488950 w 3689350"/>
              <a:gd name="connsiteY1" fmla="*/ 1475317 h 4091516"/>
              <a:gd name="connsiteX2" fmla="*/ 2800350 w 3689350"/>
              <a:gd name="connsiteY2" fmla="*/ 4091516 h 4091516"/>
              <a:gd name="connsiteX0" fmla="*/ 889000 w 889000"/>
              <a:gd name="connsiteY0" fmla="*/ 0 h 3771900"/>
              <a:gd name="connsiteX1" fmla="*/ 0 w 889000"/>
              <a:gd name="connsiteY1" fmla="*/ 3771900 h 3771900"/>
              <a:gd name="connsiteX0" fmla="*/ 5571067 w 5571067"/>
              <a:gd name="connsiteY0" fmla="*/ 0 h 3771900"/>
              <a:gd name="connsiteX1" fmla="*/ 4682067 w 5571067"/>
              <a:gd name="connsiteY1" fmla="*/ 3771900 h 3771900"/>
              <a:gd name="connsiteX0" fmla="*/ 5571067 w 5571067"/>
              <a:gd name="connsiteY0" fmla="*/ 0 h 3771900"/>
              <a:gd name="connsiteX1" fmla="*/ 3526369 w 5571067"/>
              <a:gd name="connsiteY1" fmla="*/ 152401 h 3771900"/>
              <a:gd name="connsiteX2" fmla="*/ 4682067 w 5571067"/>
              <a:gd name="connsiteY2" fmla="*/ 3771900 h 3771900"/>
              <a:gd name="connsiteX0" fmla="*/ 889000 w 889000"/>
              <a:gd name="connsiteY0" fmla="*/ 0 h 3771900"/>
              <a:gd name="connsiteX1" fmla="*/ 0 w 889000"/>
              <a:gd name="connsiteY1" fmla="*/ 3771900 h 3771900"/>
              <a:gd name="connsiteX0" fmla="*/ 6684433 w 6684433"/>
              <a:gd name="connsiteY0" fmla="*/ 152400 h 3924300"/>
              <a:gd name="connsiteX1" fmla="*/ 5795433 w 6684433"/>
              <a:gd name="connsiteY1" fmla="*/ 3924300 h 3924300"/>
              <a:gd name="connsiteX0" fmla="*/ 6684433 w 6684433"/>
              <a:gd name="connsiteY0" fmla="*/ 152400 h 3924300"/>
              <a:gd name="connsiteX1" fmla="*/ 5795433 w 6684433"/>
              <a:gd name="connsiteY1" fmla="*/ 3924300 h 3924300"/>
              <a:gd name="connsiteX0" fmla="*/ 6684433 w 6684433"/>
              <a:gd name="connsiteY0" fmla="*/ 152400 h 3949700"/>
              <a:gd name="connsiteX1" fmla="*/ 5757333 w 6684433"/>
              <a:gd name="connsiteY1" fmla="*/ 3949700 h 3949700"/>
              <a:gd name="connsiteX0" fmla="*/ 6684433 w 6684433"/>
              <a:gd name="connsiteY0" fmla="*/ 152400 h 3924300"/>
              <a:gd name="connsiteX1" fmla="*/ 5526304 w 6684433"/>
              <a:gd name="connsiteY1" fmla="*/ 3924300 h 3924300"/>
              <a:gd name="connsiteX0" fmla="*/ 6684433 w 8598444"/>
              <a:gd name="connsiteY0" fmla="*/ 152400 h 2783370"/>
              <a:gd name="connsiteX1" fmla="*/ 8598444 w 8598444"/>
              <a:gd name="connsiteY1" fmla="*/ 2783370 h 2783370"/>
              <a:gd name="connsiteX0" fmla="*/ 6684433 w 8598444"/>
              <a:gd name="connsiteY0" fmla="*/ 152400 h 2783370"/>
              <a:gd name="connsiteX1" fmla="*/ 8598444 w 8598444"/>
              <a:gd name="connsiteY1" fmla="*/ 2783370 h 2783370"/>
              <a:gd name="connsiteX0" fmla="*/ 6684433 w 7416852"/>
              <a:gd name="connsiteY0" fmla="*/ 152400 h 4338045"/>
              <a:gd name="connsiteX1" fmla="*/ 7416852 w 7416852"/>
              <a:gd name="connsiteY1" fmla="*/ 4338045 h 4338045"/>
              <a:gd name="connsiteX0" fmla="*/ 6684433 w 9063106"/>
              <a:gd name="connsiteY0" fmla="*/ 152400 h 4338045"/>
              <a:gd name="connsiteX1" fmla="*/ 7416852 w 9063106"/>
              <a:gd name="connsiteY1" fmla="*/ 4338045 h 4338045"/>
              <a:gd name="connsiteX0" fmla="*/ 0 w 3426620"/>
              <a:gd name="connsiteY0" fmla="*/ 1948 h 4187593"/>
              <a:gd name="connsiteX1" fmla="*/ 732419 w 3426620"/>
              <a:gd name="connsiteY1" fmla="*/ 4187593 h 4187593"/>
              <a:gd name="connsiteX0" fmla="*/ 0 w 4388774"/>
              <a:gd name="connsiteY0" fmla="*/ 0 h 4185645"/>
              <a:gd name="connsiteX1" fmla="*/ 979035 w 4388774"/>
              <a:gd name="connsiteY1" fmla="*/ 85818 h 4185645"/>
              <a:gd name="connsiteX2" fmla="*/ 732419 w 4388774"/>
              <a:gd name="connsiteY2" fmla="*/ 4185645 h 4185645"/>
              <a:gd name="connsiteX0" fmla="*/ 0 w 4236855"/>
              <a:gd name="connsiteY0" fmla="*/ 0 h 4185645"/>
              <a:gd name="connsiteX1" fmla="*/ 827116 w 4236855"/>
              <a:gd name="connsiteY1" fmla="*/ 48205 h 4185645"/>
              <a:gd name="connsiteX2" fmla="*/ 732419 w 4236855"/>
              <a:gd name="connsiteY2" fmla="*/ 4185645 h 4185645"/>
              <a:gd name="connsiteX0" fmla="*/ 0 w 2378673"/>
              <a:gd name="connsiteY0" fmla="*/ 0 h 4185645"/>
              <a:gd name="connsiteX1" fmla="*/ 827116 w 2378673"/>
              <a:gd name="connsiteY1" fmla="*/ 48205 h 4185645"/>
              <a:gd name="connsiteX2" fmla="*/ 732419 w 2378673"/>
              <a:gd name="connsiteY2" fmla="*/ 4185645 h 4185645"/>
              <a:gd name="connsiteX0" fmla="*/ 0 w 732418"/>
              <a:gd name="connsiteY0" fmla="*/ 0 h 4185645"/>
              <a:gd name="connsiteX1" fmla="*/ 732419 w 732418"/>
              <a:gd name="connsiteY1" fmla="*/ 4185645 h 4185645"/>
              <a:gd name="connsiteX0" fmla="*/ 0 w 732419"/>
              <a:gd name="connsiteY0" fmla="*/ 0 h 4185645"/>
              <a:gd name="connsiteX1" fmla="*/ 732419 w 732419"/>
              <a:gd name="connsiteY1" fmla="*/ 4185645 h 4185645"/>
              <a:gd name="connsiteX0" fmla="*/ 0 w 2809881"/>
              <a:gd name="connsiteY0" fmla="*/ 0 h 4185645"/>
              <a:gd name="connsiteX1" fmla="*/ 732419 w 2809881"/>
              <a:gd name="connsiteY1" fmla="*/ 4185645 h 4185645"/>
              <a:gd name="connsiteX0" fmla="*/ 0 w 2809881"/>
              <a:gd name="connsiteY0" fmla="*/ 0 h 4060268"/>
              <a:gd name="connsiteX1" fmla="*/ 1576413 w 2809881"/>
              <a:gd name="connsiteY1" fmla="*/ 4060268 h 4060268"/>
              <a:gd name="connsiteX0" fmla="*/ 0 w 3020261"/>
              <a:gd name="connsiteY0" fmla="*/ 0 h 4060268"/>
              <a:gd name="connsiteX1" fmla="*/ 1576413 w 3020261"/>
              <a:gd name="connsiteY1" fmla="*/ 4060268 h 4060268"/>
              <a:gd name="connsiteX0" fmla="*/ 0 w 2809881"/>
              <a:gd name="connsiteY0" fmla="*/ 0 h 4122956"/>
              <a:gd name="connsiteX1" fmla="*/ 141623 w 2809881"/>
              <a:gd name="connsiteY1" fmla="*/ 4122956 h 41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881" h="4122956">
                <a:moveTo>
                  <a:pt x="0" y="0"/>
                </a:moveTo>
                <a:cubicBezTo>
                  <a:pt x="2809881" y="16068"/>
                  <a:pt x="1585471" y="3580305"/>
                  <a:pt x="141623" y="4122956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10800000">
            <a:off x="5907088" y="4395788"/>
            <a:ext cx="187325" cy="571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6223000" y="25400"/>
            <a:ext cx="723900" cy="787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6" name="Straight Arrow Connector 155"/>
          <p:cNvCxnSpPr/>
          <p:nvPr/>
        </p:nvCxnSpPr>
        <p:spPr>
          <a:xfrm rot="5400000">
            <a:off x="5362575" y="4503738"/>
            <a:ext cx="27606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5524500" y="3162300"/>
            <a:ext cx="1244600" cy="1588"/>
          </a:xfrm>
          <a:prstGeom prst="straightConnector1">
            <a:avLst/>
          </a:prstGeom>
          <a:ln w="31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83" name="TextBox 168"/>
          <p:cNvSpPr txBox="1">
            <a:spLocks noChangeArrowheads="1"/>
          </p:cNvSpPr>
          <p:nvPr/>
        </p:nvSpPr>
        <p:spPr bwMode="auto">
          <a:xfrm>
            <a:off x="6515100" y="6070600"/>
            <a:ext cx="1423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New Building</a:t>
            </a:r>
          </a:p>
        </p:txBody>
      </p:sp>
      <p:cxnSp>
        <p:nvCxnSpPr>
          <p:cNvPr id="171" name="Straight Arrow Connector 170"/>
          <p:cNvCxnSpPr/>
          <p:nvPr/>
        </p:nvCxnSpPr>
        <p:spPr>
          <a:xfrm rot="16200000" flipV="1">
            <a:off x="6477000" y="4781551"/>
            <a:ext cx="168275" cy="1206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85" name="TextBox 173"/>
          <p:cNvSpPr txBox="1">
            <a:spLocks noChangeArrowheads="1"/>
          </p:cNvSpPr>
          <p:nvPr/>
        </p:nvSpPr>
        <p:spPr bwMode="auto">
          <a:xfrm>
            <a:off x="5792788" y="4421188"/>
            <a:ext cx="33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</a:t>
            </a:r>
            <a:r>
              <a:rPr lang="en-US" sz="1400" baseline="-25000">
                <a:latin typeface="Calibri" pitchFamily="34" charset="0"/>
              </a:rPr>
              <a:t>S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21586" name="TextBox 174"/>
          <p:cNvSpPr txBox="1">
            <a:spLocks noChangeArrowheads="1"/>
          </p:cNvSpPr>
          <p:nvPr/>
        </p:nvSpPr>
        <p:spPr bwMode="auto">
          <a:xfrm>
            <a:off x="6288088" y="4802188"/>
            <a:ext cx="34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</a:t>
            </a:r>
            <a:r>
              <a:rPr lang="en-US" sz="1400" baseline="-25000">
                <a:latin typeface="Calibri" pitchFamily="34" charset="0"/>
              </a:rPr>
              <a:t>C</a:t>
            </a:r>
            <a:endParaRPr lang="en-US" sz="1400">
              <a:latin typeface="Calibri" pitchFamily="34" charset="0"/>
            </a:endParaRPr>
          </a:p>
        </p:txBody>
      </p:sp>
      <p:grpSp>
        <p:nvGrpSpPr>
          <p:cNvPr id="21587" name="Group 189"/>
          <p:cNvGrpSpPr>
            <a:grpSpLocks/>
          </p:cNvGrpSpPr>
          <p:nvPr/>
        </p:nvGrpSpPr>
        <p:grpSpPr bwMode="auto">
          <a:xfrm>
            <a:off x="174625" y="1639888"/>
            <a:ext cx="4838700" cy="561975"/>
            <a:chOff x="174728" y="1246496"/>
            <a:chExt cx="4838461" cy="561777"/>
          </a:xfrm>
        </p:grpSpPr>
        <p:cxnSp>
          <p:nvCxnSpPr>
            <p:cNvPr id="123" name="Straight Arrow Connector 122"/>
            <p:cNvCxnSpPr/>
            <p:nvPr/>
          </p:nvCxnSpPr>
          <p:spPr>
            <a:xfrm rot="5400000">
              <a:off x="4934635" y="1591655"/>
              <a:ext cx="153933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36" name="TextBox 88"/>
            <p:cNvSpPr txBox="1">
              <a:spLocks noChangeArrowheads="1"/>
            </p:cNvSpPr>
            <p:nvPr/>
          </p:nvSpPr>
          <p:spPr bwMode="auto">
            <a:xfrm>
              <a:off x="174728" y="1361464"/>
              <a:ext cx="31930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06400"/>
              <a:r>
                <a:rPr lang="en-US" sz="1400">
                  <a:latin typeface="Symbol" pitchFamily="18" charset="2"/>
                </a:rPr>
                <a:t>DH</a:t>
              </a:r>
              <a:r>
                <a:rPr lang="en-US" sz="1400">
                  <a:latin typeface="Calibri" pitchFamily="34" charset="0"/>
                </a:rPr>
                <a:t> =                     log  (         ) +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674766" y="1525798"/>
              <a:ext cx="6730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38" name="TextBox 163"/>
            <p:cNvSpPr txBox="1">
              <a:spLocks noChangeArrowheads="1"/>
            </p:cNvSpPr>
            <p:nvPr/>
          </p:nvSpPr>
          <p:spPr bwMode="auto">
            <a:xfrm>
              <a:off x="738875" y="1246496"/>
              <a:ext cx="4748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C</a:t>
              </a:r>
              <a:r>
                <a:rPr lang="en-US" sz="1400" baseline="-25000">
                  <a:latin typeface="Calibri" pitchFamily="34" charset="0"/>
                </a:rPr>
                <a:t>S </a:t>
              </a:r>
              <a:r>
                <a:rPr lang="en-US" sz="1400">
                  <a:latin typeface="Calibri" pitchFamily="34" charset="0"/>
                </a:rPr>
                <a:t>H</a:t>
              </a:r>
            </a:p>
          </p:txBody>
        </p:sp>
        <p:sp>
          <p:nvSpPr>
            <p:cNvPr id="21639" name="TextBox 112"/>
            <p:cNvSpPr txBox="1">
              <a:spLocks noChangeArrowheads="1"/>
            </p:cNvSpPr>
            <p:nvPr/>
          </p:nvSpPr>
          <p:spPr bwMode="auto">
            <a:xfrm>
              <a:off x="726175" y="1500496"/>
              <a:ext cx="6142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1 + e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21640" name="TextBox 129"/>
            <p:cNvSpPr txBox="1">
              <a:spLocks noChangeArrowheads="1"/>
            </p:cNvSpPr>
            <p:nvPr/>
          </p:nvSpPr>
          <p:spPr bwMode="auto">
            <a:xfrm>
              <a:off x="1831075" y="1246496"/>
              <a:ext cx="3417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P</a:t>
              </a:r>
              <a:r>
                <a:rPr lang="en-US" sz="1400" baseline="-25000">
                  <a:latin typeface="Calibri" pitchFamily="34" charset="0"/>
                </a:rPr>
                <a:t>C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21641" name="TextBox 134"/>
            <p:cNvSpPr txBox="1">
              <a:spLocks noChangeArrowheads="1"/>
            </p:cNvSpPr>
            <p:nvPr/>
          </p:nvSpPr>
          <p:spPr bwMode="auto">
            <a:xfrm>
              <a:off x="1831075" y="1475096"/>
              <a:ext cx="3365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P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1868507" y="1533732"/>
              <a:ext cx="2285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389182" y="1525798"/>
              <a:ext cx="6730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44" name="TextBox 180"/>
            <p:cNvSpPr txBox="1">
              <a:spLocks noChangeArrowheads="1"/>
            </p:cNvSpPr>
            <p:nvPr/>
          </p:nvSpPr>
          <p:spPr bwMode="auto">
            <a:xfrm>
              <a:off x="2453375" y="1246496"/>
              <a:ext cx="5245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C </a:t>
              </a:r>
              <a:r>
                <a:rPr lang="en-US" sz="1400" baseline="-25000">
                  <a:latin typeface="Calibri" pitchFamily="34" charset="0"/>
                </a:rPr>
                <a:t>C </a:t>
              </a:r>
              <a:r>
                <a:rPr lang="en-US" sz="1400">
                  <a:latin typeface="Calibri" pitchFamily="34" charset="0"/>
                </a:rPr>
                <a:t>H</a:t>
              </a:r>
            </a:p>
          </p:txBody>
        </p:sp>
        <p:sp>
          <p:nvSpPr>
            <p:cNvPr id="21645" name="TextBox 181"/>
            <p:cNvSpPr txBox="1">
              <a:spLocks noChangeArrowheads="1"/>
            </p:cNvSpPr>
            <p:nvPr/>
          </p:nvSpPr>
          <p:spPr bwMode="auto">
            <a:xfrm>
              <a:off x="2440675" y="1500496"/>
              <a:ext cx="6142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1 + e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21646" name="TextBox 183"/>
            <p:cNvSpPr txBox="1">
              <a:spLocks noChangeArrowheads="1"/>
            </p:cNvSpPr>
            <p:nvPr/>
          </p:nvSpPr>
          <p:spPr bwMode="auto">
            <a:xfrm>
              <a:off x="3574927" y="1494940"/>
              <a:ext cx="3417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P</a:t>
              </a:r>
              <a:r>
                <a:rPr lang="en-US" sz="1400" baseline="-25000">
                  <a:latin typeface="Calibri" pitchFamily="34" charset="0"/>
                </a:rPr>
                <a:t>C</a:t>
              </a: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 flipV="1">
              <a:off x="3487677" y="1535319"/>
              <a:ext cx="519086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48" name="TextBox 185"/>
            <p:cNvSpPr txBox="1">
              <a:spLocks noChangeArrowheads="1"/>
            </p:cNvSpPr>
            <p:nvPr/>
          </p:nvSpPr>
          <p:spPr bwMode="auto">
            <a:xfrm>
              <a:off x="3397923" y="1253640"/>
              <a:ext cx="7501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P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r>
                <a:rPr lang="en-US" sz="1400">
                  <a:latin typeface="Calibri" pitchFamily="34" charset="0"/>
                </a:rPr>
                <a:t>  + </a:t>
              </a: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21649" name="TextBox 187"/>
            <p:cNvSpPr txBox="1">
              <a:spLocks noChangeArrowheads="1"/>
            </p:cNvSpPr>
            <p:nvPr/>
          </p:nvSpPr>
          <p:spPr bwMode="auto">
            <a:xfrm>
              <a:off x="3031338" y="1320007"/>
              <a:ext cx="12346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log</a:t>
              </a:r>
              <a:r>
                <a:rPr lang="en-US">
                  <a:latin typeface="Calibri" pitchFamily="34" charset="0"/>
                </a:rPr>
                <a:t> (            )</a:t>
              </a:r>
            </a:p>
          </p:txBody>
        </p:sp>
      </p:grpSp>
      <p:sp>
        <p:nvSpPr>
          <p:cNvPr id="21588" name="TextBox 190"/>
          <p:cNvSpPr txBox="1">
            <a:spLocks noChangeArrowheads="1"/>
          </p:cNvSpPr>
          <p:nvPr/>
        </p:nvSpPr>
        <p:spPr bwMode="auto">
          <a:xfrm>
            <a:off x="252413" y="293688"/>
            <a:ext cx="3887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Scenario #1</a:t>
            </a:r>
          </a:p>
          <a:p>
            <a:r>
              <a:rPr lang="en-US">
                <a:latin typeface="Calibri" pitchFamily="34" charset="0"/>
              </a:rPr>
              <a:t>The soil now is overconsolidated Soil:   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new building is heavier in weight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01600" y="1587500"/>
            <a:ext cx="4318000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90" name="TextBox 192"/>
          <p:cNvSpPr txBox="1">
            <a:spLocks noChangeArrowheads="1"/>
          </p:cNvSpPr>
          <p:nvPr/>
        </p:nvSpPr>
        <p:spPr bwMode="auto">
          <a:xfrm>
            <a:off x="6170613" y="58070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1591" name="TextBox 193"/>
          <p:cNvSpPr txBox="1">
            <a:spLocks noChangeArrowheads="1"/>
          </p:cNvSpPr>
          <p:nvPr/>
        </p:nvSpPr>
        <p:spPr bwMode="auto">
          <a:xfrm>
            <a:off x="4089400" y="0"/>
            <a:ext cx="2220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Constructing a new building</a:t>
            </a:r>
          </a:p>
        </p:txBody>
      </p:sp>
      <p:grpSp>
        <p:nvGrpSpPr>
          <p:cNvPr id="21592" name="Group 158"/>
          <p:cNvGrpSpPr>
            <a:grpSpLocks/>
          </p:cNvGrpSpPr>
          <p:nvPr/>
        </p:nvGrpSpPr>
        <p:grpSpPr bwMode="auto">
          <a:xfrm>
            <a:off x="5878513" y="1273175"/>
            <a:ext cx="1404937" cy="409575"/>
            <a:chOff x="5878881" y="1272385"/>
            <a:chExt cx="1404601" cy="409588"/>
          </a:xfrm>
        </p:grpSpPr>
        <p:grpSp>
          <p:nvGrpSpPr>
            <p:cNvPr id="21619" name="Group 68"/>
            <p:cNvGrpSpPr>
              <a:grpSpLocks/>
            </p:cNvGrpSpPr>
            <p:nvPr/>
          </p:nvGrpSpPr>
          <p:grpSpPr bwMode="auto">
            <a:xfrm>
              <a:off x="5878881" y="1528763"/>
              <a:ext cx="757401" cy="148432"/>
              <a:chOff x="5240338" y="1524006"/>
              <a:chExt cx="888999" cy="153190"/>
            </a:xfrm>
          </p:grpSpPr>
          <p:cxnSp>
            <p:nvCxnSpPr>
              <p:cNvPr id="187" name="Straight Arrow Connector 186"/>
              <p:cNvCxnSpPr/>
              <p:nvPr/>
            </p:nvCxnSpPr>
            <p:spPr>
              <a:xfrm rot="5400000">
                <a:off x="5165194" y="1598343"/>
                <a:ext cx="154014" cy="37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 rot="5400000">
                <a:off x="5295596" y="1598343"/>
                <a:ext cx="154014" cy="37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 rot="5400000">
                <a:off x="5414820" y="1598343"/>
                <a:ext cx="154014" cy="37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 rot="5400000">
                <a:off x="5545222" y="1598343"/>
                <a:ext cx="154014" cy="37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rot="5400000">
                <a:off x="5670035" y="1598343"/>
                <a:ext cx="154014" cy="37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rot="5400000">
                <a:off x="5800436" y="1598343"/>
                <a:ext cx="154014" cy="37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rot="5400000">
                <a:off x="5919661" y="1598343"/>
                <a:ext cx="154014" cy="37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 rot="5400000">
                <a:off x="6050062" y="1598343"/>
                <a:ext cx="154014" cy="37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Arrow Connector 165"/>
            <p:cNvCxnSpPr/>
            <p:nvPr/>
          </p:nvCxnSpPr>
          <p:spPr>
            <a:xfrm rot="5400000">
              <a:off x="6667659" y="1601009"/>
              <a:ext cx="149230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rot="5400000">
              <a:off x="6779551" y="1601803"/>
              <a:ext cx="149230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rot="5400000">
              <a:off x="6880333" y="1601009"/>
              <a:ext cx="149230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rot="5400000">
              <a:off x="6993019" y="1601009"/>
              <a:ext cx="149230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5400000">
              <a:off x="7097769" y="1601009"/>
              <a:ext cx="149230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rot="5400000">
              <a:off x="7208074" y="1606565"/>
              <a:ext cx="147642" cy="3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6410566" y="1272385"/>
              <a:ext cx="449156" cy="307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+mn-cs"/>
                </a:rPr>
                <a:t>D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cxnSp>
        <p:nvCxnSpPr>
          <p:cNvPr id="202" name="Straight Connector 201"/>
          <p:cNvCxnSpPr>
            <a:endCxn id="170" idx="5"/>
          </p:cNvCxnSpPr>
          <p:nvPr/>
        </p:nvCxnSpPr>
        <p:spPr>
          <a:xfrm rot="16200000" flipH="1">
            <a:off x="6253163" y="4633913"/>
            <a:ext cx="623887" cy="414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6702425" y="5083175"/>
            <a:ext cx="80963" cy="82550"/>
          </a:xfrm>
          <a:prstGeom prst="ellipse">
            <a:avLst/>
          </a:prstGeom>
          <a:solidFill>
            <a:srgbClr val="FF66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795963" y="3481388"/>
            <a:ext cx="4492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201" name="Freeform 200"/>
          <p:cNvSpPr/>
          <p:nvPr/>
        </p:nvSpPr>
        <p:spPr>
          <a:xfrm>
            <a:off x="1257300" y="2057400"/>
            <a:ext cx="4216400" cy="2235200"/>
          </a:xfrm>
          <a:custGeom>
            <a:avLst/>
            <a:gdLst>
              <a:gd name="connsiteX0" fmla="*/ 0 w 4343400"/>
              <a:gd name="connsiteY0" fmla="*/ 0 h 2120900"/>
              <a:gd name="connsiteX1" fmla="*/ 4343400 w 4343400"/>
              <a:gd name="connsiteY1" fmla="*/ 2120900 h 2120900"/>
              <a:gd name="connsiteX2" fmla="*/ 4343400 w 4343400"/>
              <a:gd name="connsiteY2" fmla="*/ 2120900 h 2120900"/>
              <a:gd name="connsiteX0" fmla="*/ 0 w 4343400"/>
              <a:gd name="connsiteY0" fmla="*/ 0 h 2286000"/>
              <a:gd name="connsiteX1" fmla="*/ 4343400 w 4343400"/>
              <a:gd name="connsiteY1" fmla="*/ 2120900 h 2286000"/>
              <a:gd name="connsiteX2" fmla="*/ 3467100 w 4343400"/>
              <a:gd name="connsiteY2" fmla="*/ 2286000 h 2286000"/>
              <a:gd name="connsiteX0" fmla="*/ 0 w 4343400"/>
              <a:gd name="connsiteY0" fmla="*/ 0 h 2120900"/>
              <a:gd name="connsiteX1" fmla="*/ 4343400 w 4343400"/>
              <a:gd name="connsiteY1" fmla="*/ 2120900 h 2120900"/>
              <a:gd name="connsiteX0" fmla="*/ 0 w 4343400"/>
              <a:gd name="connsiteY0" fmla="*/ 0 h 2120900"/>
              <a:gd name="connsiteX1" fmla="*/ 4343400 w 4343400"/>
              <a:gd name="connsiteY1" fmla="*/ 2120900 h 2120900"/>
              <a:gd name="connsiteX0" fmla="*/ 0 w 4127500"/>
              <a:gd name="connsiteY0" fmla="*/ 0 h 2146300"/>
              <a:gd name="connsiteX1" fmla="*/ 4127500 w 4127500"/>
              <a:gd name="connsiteY1" fmla="*/ 2146300 h 2146300"/>
              <a:gd name="connsiteX0" fmla="*/ 0 w 4127500"/>
              <a:gd name="connsiteY0" fmla="*/ 0 h 2146300"/>
              <a:gd name="connsiteX1" fmla="*/ 4127500 w 4127500"/>
              <a:gd name="connsiteY1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27500" h="2146300">
                <a:moveTo>
                  <a:pt x="0" y="0"/>
                </a:moveTo>
                <a:cubicBezTo>
                  <a:pt x="1790700" y="249767"/>
                  <a:pt x="2349500" y="1985433"/>
                  <a:pt x="4127500" y="2146300"/>
                </a:cubicBezTo>
              </a:path>
            </a:pathLst>
          </a:custGeom>
          <a:ln w="3175">
            <a:solidFill>
              <a:schemeClr val="accent6">
                <a:lumMod val="60000"/>
                <a:lumOff val="4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97" name="TextBox 202"/>
          <p:cNvSpPr txBox="1">
            <a:spLocks noChangeArrowheads="1"/>
          </p:cNvSpPr>
          <p:nvPr/>
        </p:nvSpPr>
        <p:spPr bwMode="auto">
          <a:xfrm>
            <a:off x="215900" y="2679700"/>
            <a:ext cx="1065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</a:t>
            </a:r>
            <a:r>
              <a:rPr lang="en-US" baseline="-25000">
                <a:latin typeface="Calibri" pitchFamily="34" charset="0"/>
              </a:rPr>
              <a:t>o</a:t>
            </a:r>
            <a:r>
              <a:rPr lang="en-US">
                <a:latin typeface="Calibri" pitchFamily="34" charset="0"/>
              </a:rPr>
              <a:t> =  0.61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63500" y="3365500"/>
            <a:ext cx="22304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Assume  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2100 psf</a:t>
            </a:r>
          </a:p>
        </p:txBody>
      </p:sp>
      <p:sp>
        <p:nvSpPr>
          <p:cNvPr id="21599" name="TextBox 205"/>
          <p:cNvSpPr txBox="1">
            <a:spLocks noChangeArrowheads="1"/>
          </p:cNvSpPr>
          <p:nvPr/>
        </p:nvSpPr>
        <p:spPr bwMode="auto">
          <a:xfrm>
            <a:off x="0" y="4191000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H = </a:t>
            </a:r>
          </a:p>
        </p:txBody>
      </p:sp>
      <p:sp>
        <p:nvSpPr>
          <p:cNvPr id="21600" name="TextBox 208"/>
          <p:cNvSpPr txBox="1">
            <a:spLocks noChangeArrowheads="1"/>
          </p:cNvSpPr>
          <p:nvPr/>
        </p:nvSpPr>
        <p:spPr bwMode="auto">
          <a:xfrm>
            <a:off x="468313" y="4114800"/>
            <a:ext cx="67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0.1 x 16</a:t>
            </a:r>
          </a:p>
        </p:txBody>
      </p:sp>
      <p:cxnSp>
        <p:nvCxnSpPr>
          <p:cNvPr id="212" name="Straight Connector 211"/>
          <p:cNvCxnSpPr/>
          <p:nvPr/>
        </p:nvCxnSpPr>
        <p:spPr>
          <a:xfrm>
            <a:off x="533400" y="43688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2" name="TextBox 212"/>
          <p:cNvSpPr txBox="1">
            <a:spLocks noChangeArrowheads="1"/>
          </p:cNvSpPr>
          <p:nvPr/>
        </p:nvSpPr>
        <p:spPr bwMode="auto">
          <a:xfrm>
            <a:off x="468313" y="4343400"/>
            <a:ext cx="684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 + 0.61</a:t>
            </a:r>
          </a:p>
        </p:txBody>
      </p:sp>
      <p:sp>
        <p:nvSpPr>
          <p:cNvPr id="21603" name="TextBox 213"/>
          <p:cNvSpPr txBox="1">
            <a:spLocks noChangeArrowheads="1"/>
          </p:cNvSpPr>
          <p:nvPr/>
        </p:nvSpPr>
        <p:spPr bwMode="auto">
          <a:xfrm>
            <a:off x="1420813" y="4127500"/>
            <a:ext cx="693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1593.51</a:t>
            </a:r>
          </a:p>
        </p:txBody>
      </p:sp>
      <p:cxnSp>
        <p:nvCxnSpPr>
          <p:cNvPr id="215" name="Straight Connector 214"/>
          <p:cNvCxnSpPr/>
          <p:nvPr/>
        </p:nvCxnSpPr>
        <p:spPr>
          <a:xfrm>
            <a:off x="1485900" y="43815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5" name="TextBox 215"/>
          <p:cNvSpPr txBox="1">
            <a:spLocks noChangeArrowheads="1"/>
          </p:cNvSpPr>
          <p:nvPr/>
        </p:nvSpPr>
        <p:spPr bwMode="auto">
          <a:xfrm>
            <a:off x="1547813" y="4356100"/>
            <a:ext cx="419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803</a:t>
            </a:r>
          </a:p>
        </p:txBody>
      </p:sp>
      <p:sp>
        <p:nvSpPr>
          <p:cNvPr id="21606" name="TextBox 216"/>
          <p:cNvSpPr txBox="1">
            <a:spLocks noChangeArrowheads="1"/>
          </p:cNvSpPr>
          <p:nvPr/>
        </p:nvSpPr>
        <p:spPr bwMode="auto">
          <a:xfrm>
            <a:off x="1117600" y="4203700"/>
            <a:ext cx="382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log</a:t>
            </a:r>
          </a:p>
        </p:txBody>
      </p:sp>
      <p:sp>
        <p:nvSpPr>
          <p:cNvPr id="21607" name="TextBox 217"/>
          <p:cNvSpPr txBox="1">
            <a:spLocks noChangeArrowheads="1"/>
          </p:cNvSpPr>
          <p:nvPr/>
        </p:nvSpPr>
        <p:spPr bwMode="auto">
          <a:xfrm>
            <a:off x="1333500" y="4178300"/>
            <a:ext cx="96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            )</a:t>
            </a:r>
          </a:p>
        </p:txBody>
      </p:sp>
      <p:sp>
        <p:nvSpPr>
          <p:cNvPr id="21608" name="TextBox 218"/>
          <p:cNvSpPr txBox="1">
            <a:spLocks noChangeArrowheads="1"/>
          </p:cNvSpPr>
          <p:nvPr/>
        </p:nvSpPr>
        <p:spPr bwMode="auto">
          <a:xfrm>
            <a:off x="584200" y="46101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+</a:t>
            </a:r>
          </a:p>
        </p:txBody>
      </p:sp>
      <p:sp>
        <p:nvSpPr>
          <p:cNvPr id="21609" name="TextBox 219"/>
          <p:cNvSpPr txBox="1">
            <a:spLocks noChangeArrowheads="1"/>
          </p:cNvSpPr>
          <p:nvPr/>
        </p:nvSpPr>
        <p:spPr bwMode="auto">
          <a:xfrm>
            <a:off x="481013" y="4838700"/>
            <a:ext cx="752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0.72 x 16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546100" y="50927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11" name="TextBox 221"/>
          <p:cNvSpPr txBox="1">
            <a:spLocks noChangeArrowheads="1"/>
          </p:cNvSpPr>
          <p:nvPr/>
        </p:nvSpPr>
        <p:spPr bwMode="auto">
          <a:xfrm>
            <a:off x="481013" y="5067300"/>
            <a:ext cx="684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 + 0.61</a:t>
            </a:r>
          </a:p>
        </p:txBody>
      </p:sp>
      <p:cxnSp>
        <p:nvCxnSpPr>
          <p:cNvPr id="224" name="Straight Connector 223"/>
          <p:cNvCxnSpPr/>
          <p:nvPr/>
        </p:nvCxnSpPr>
        <p:spPr>
          <a:xfrm>
            <a:off x="1498600" y="51054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13" name="TextBox 224"/>
          <p:cNvSpPr txBox="1">
            <a:spLocks noChangeArrowheads="1"/>
          </p:cNvSpPr>
          <p:nvPr/>
        </p:nvSpPr>
        <p:spPr bwMode="auto">
          <a:xfrm>
            <a:off x="1471613" y="5067300"/>
            <a:ext cx="693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1593.51</a:t>
            </a:r>
          </a:p>
        </p:txBody>
      </p:sp>
      <p:sp>
        <p:nvSpPr>
          <p:cNvPr id="21614" name="TextBox 225"/>
          <p:cNvSpPr txBox="1">
            <a:spLocks noChangeArrowheads="1"/>
          </p:cNvSpPr>
          <p:nvPr/>
        </p:nvSpPr>
        <p:spPr bwMode="auto">
          <a:xfrm>
            <a:off x="1130300" y="4927600"/>
            <a:ext cx="382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log</a:t>
            </a:r>
          </a:p>
        </p:txBody>
      </p:sp>
      <p:sp>
        <p:nvSpPr>
          <p:cNvPr id="21615" name="TextBox 226"/>
          <p:cNvSpPr txBox="1">
            <a:spLocks noChangeArrowheads="1"/>
          </p:cNvSpPr>
          <p:nvPr/>
        </p:nvSpPr>
        <p:spPr bwMode="auto">
          <a:xfrm>
            <a:off x="1346200" y="4902200"/>
            <a:ext cx="96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            )</a:t>
            </a:r>
          </a:p>
        </p:txBody>
      </p:sp>
      <p:sp>
        <p:nvSpPr>
          <p:cNvPr id="21616" name="TextBox 227"/>
          <p:cNvSpPr txBox="1">
            <a:spLocks noChangeArrowheads="1"/>
          </p:cNvSpPr>
          <p:nvPr/>
        </p:nvSpPr>
        <p:spPr bwMode="auto">
          <a:xfrm>
            <a:off x="1535113" y="4876800"/>
            <a:ext cx="498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2100</a:t>
            </a:r>
          </a:p>
        </p:txBody>
      </p:sp>
      <p:sp>
        <p:nvSpPr>
          <p:cNvPr id="21617" name="TextBox 228"/>
          <p:cNvSpPr txBox="1">
            <a:spLocks noChangeArrowheads="1"/>
          </p:cNvSpPr>
          <p:nvPr/>
        </p:nvSpPr>
        <p:spPr bwMode="auto">
          <a:xfrm>
            <a:off x="584200" y="53975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=</a:t>
            </a:r>
          </a:p>
        </p:txBody>
      </p:sp>
      <p:sp>
        <p:nvSpPr>
          <p:cNvPr id="21618" name="TextBox 183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67250" y="720725"/>
            <a:ext cx="3895725" cy="66516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67225" y="1285875"/>
            <a:ext cx="4100513" cy="800100"/>
          </a:xfrm>
          <a:prstGeom prst="rect">
            <a:avLst/>
          </a:prstGeom>
          <a:solidFill>
            <a:srgbClr val="FFDC6D"/>
          </a:solidFill>
          <a:ln w="127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225" y="762000"/>
            <a:ext cx="500063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2717800" y="22733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5537200" y="6159500"/>
            <a:ext cx="82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Log (p)</a:t>
            </a:r>
          </a:p>
        </p:txBody>
      </p:sp>
      <p:sp>
        <p:nvSpPr>
          <p:cNvPr id="22535" name="TextBox 16"/>
          <p:cNvSpPr txBox="1">
            <a:spLocks noChangeArrowheads="1"/>
          </p:cNvSpPr>
          <p:nvPr/>
        </p:nvSpPr>
        <p:spPr bwMode="auto">
          <a:xfrm rot="-5400000">
            <a:off x="1834356" y="3880644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Void Ratio (e)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48225" y="990600"/>
            <a:ext cx="3429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67225" y="685800"/>
            <a:ext cx="40005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538" name="Group 28"/>
          <p:cNvGrpSpPr>
            <a:grpSpLocks/>
          </p:cNvGrpSpPr>
          <p:nvPr/>
        </p:nvGrpSpPr>
        <p:grpSpPr bwMode="auto">
          <a:xfrm>
            <a:off x="7756525" y="1012825"/>
            <a:ext cx="304800" cy="76200"/>
            <a:chOff x="762000" y="609600"/>
            <a:chExt cx="533400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62000" y="6096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7010" y="685800"/>
              <a:ext cx="3833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798" y="762000"/>
              <a:ext cx="2278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89806" y="838200"/>
              <a:ext cx="77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9" name="TextBox 29"/>
          <p:cNvSpPr txBox="1">
            <a:spLocks noChangeArrowheads="1"/>
          </p:cNvSpPr>
          <p:nvPr/>
        </p:nvSpPr>
        <p:spPr bwMode="auto">
          <a:xfrm>
            <a:off x="7712075" y="806450"/>
            <a:ext cx="425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W.T.</a:t>
            </a:r>
          </a:p>
        </p:txBody>
      </p:sp>
      <p:sp>
        <p:nvSpPr>
          <p:cNvPr id="22540" name="TextBox 32"/>
          <p:cNvSpPr txBox="1">
            <a:spLocks noChangeArrowheads="1"/>
          </p:cNvSpPr>
          <p:nvPr/>
        </p:nvSpPr>
        <p:spPr bwMode="auto">
          <a:xfrm>
            <a:off x="4800600" y="754063"/>
            <a:ext cx="160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857250" algn="l"/>
              </a:tabLst>
            </a:pPr>
            <a:r>
              <a:rPr lang="en-US" sz="1200">
                <a:latin typeface="Symbol" pitchFamily="18" charset="2"/>
              </a:rPr>
              <a:t>g</a:t>
            </a:r>
            <a:r>
              <a:rPr lang="en-US" sz="1200" baseline="-25000">
                <a:latin typeface="Calibri" pitchFamily="34" charset="0"/>
              </a:rPr>
              <a:t>sand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96 pcf</a:t>
            </a:r>
          </a:p>
        </p:txBody>
      </p:sp>
      <p:sp>
        <p:nvSpPr>
          <p:cNvPr id="22541" name="TextBox 33"/>
          <p:cNvSpPr txBox="1">
            <a:spLocks noChangeArrowheads="1"/>
          </p:cNvSpPr>
          <p:nvPr/>
        </p:nvSpPr>
        <p:spPr bwMode="auto">
          <a:xfrm>
            <a:off x="4835525" y="1812925"/>
            <a:ext cx="2238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. G</a:t>
            </a:r>
            <a:r>
              <a:rPr lang="en-US" sz="1100" baseline="-25000"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= 0.3 x 2.65 = 0.795 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7553325" y="14097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8297863" y="7889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296275" y="98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8313738" y="1282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299450" y="20843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329613" y="763588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332788" y="957263"/>
            <a:ext cx="46037" cy="460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332788" y="1257300"/>
            <a:ext cx="46037" cy="4603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329613" y="2063750"/>
            <a:ext cx="47625" cy="476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51" name="TextBox 48"/>
          <p:cNvSpPr txBox="1">
            <a:spLocks noChangeArrowheads="1"/>
          </p:cNvSpPr>
          <p:nvPr/>
        </p:nvSpPr>
        <p:spPr bwMode="auto">
          <a:xfrm>
            <a:off x="8291513" y="742950"/>
            <a:ext cx="461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3 ft</a:t>
            </a:r>
          </a:p>
        </p:txBody>
      </p:sp>
      <p:sp>
        <p:nvSpPr>
          <p:cNvPr id="22552" name="TextBox 49"/>
          <p:cNvSpPr txBox="1">
            <a:spLocks noChangeArrowheads="1"/>
          </p:cNvSpPr>
          <p:nvPr/>
        </p:nvSpPr>
        <p:spPr bwMode="auto">
          <a:xfrm>
            <a:off x="8305800" y="9906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4 ft</a:t>
            </a:r>
          </a:p>
        </p:txBody>
      </p:sp>
      <p:sp>
        <p:nvSpPr>
          <p:cNvPr id="22553" name="TextBox 50"/>
          <p:cNvSpPr txBox="1">
            <a:spLocks noChangeArrowheads="1"/>
          </p:cNvSpPr>
          <p:nvPr/>
        </p:nvSpPr>
        <p:spPr bwMode="auto">
          <a:xfrm>
            <a:off x="8305800" y="1524000"/>
            <a:ext cx="461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16 ft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40550" y="1609725"/>
            <a:ext cx="131763" cy="13176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848225" y="16764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56" name="Group 68"/>
          <p:cNvGrpSpPr>
            <a:grpSpLocks/>
          </p:cNvGrpSpPr>
          <p:nvPr/>
        </p:nvGrpSpPr>
        <p:grpSpPr bwMode="auto">
          <a:xfrm>
            <a:off x="6881813" y="1524000"/>
            <a:ext cx="889000" cy="153988"/>
            <a:chOff x="5240338" y="1524006"/>
            <a:chExt cx="888999" cy="153190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5165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529550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5416156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546331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5670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580033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920980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6051155" y="1599013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57" name="Group 69"/>
          <p:cNvGrpSpPr>
            <a:grpSpLocks/>
          </p:cNvGrpSpPr>
          <p:nvPr/>
        </p:nvGrpSpPr>
        <p:grpSpPr bwMode="auto">
          <a:xfrm>
            <a:off x="5876925" y="1519238"/>
            <a:ext cx="889000" cy="153987"/>
            <a:chOff x="5240338" y="1524006"/>
            <a:chExt cx="888999" cy="153190"/>
          </a:xfrm>
        </p:grpSpPr>
        <p:cxnSp>
          <p:nvCxnSpPr>
            <p:cNvPr id="71" name="Straight Arrow Connector 70"/>
            <p:cNvCxnSpPr/>
            <p:nvPr/>
          </p:nvCxnSpPr>
          <p:spPr>
            <a:xfrm rot="5400000">
              <a:off x="5165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529550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5416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5546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670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580033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5920980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6051155" y="1599014"/>
              <a:ext cx="153190" cy="3175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58" name="TextBox 78"/>
          <p:cNvSpPr txBox="1">
            <a:spLocks noChangeArrowheads="1"/>
          </p:cNvSpPr>
          <p:nvPr/>
        </p:nvSpPr>
        <p:spPr bwMode="auto">
          <a:xfrm>
            <a:off x="7753350" y="1346200"/>
            <a:ext cx="307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22559" name="TextBox 79"/>
          <p:cNvSpPr txBox="1">
            <a:spLocks noChangeArrowheads="1"/>
          </p:cNvSpPr>
          <p:nvPr/>
        </p:nvSpPr>
        <p:spPr bwMode="auto">
          <a:xfrm>
            <a:off x="4891088" y="995363"/>
            <a:ext cx="49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Sand</a:t>
            </a:r>
          </a:p>
        </p:txBody>
      </p:sp>
      <p:sp>
        <p:nvSpPr>
          <p:cNvPr id="22560" name="TextBox 80"/>
          <p:cNvSpPr txBox="1">
            <a:spLocks noChangeArrowheads="1"/>
          </p:cNvSpPr>
          <p:nvPr/>
        </p:nvSpPr>
        <p:spPr bwMode="auto">
          <a:xfrm>
            <a:off x="4879975" y="1247775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Clay</a:t>
            </a:r>
          </a:p>
        </p:txBody>
      </p:sp>
      <p:sp>
        <p:nvSpPr>
          <p:cNvPr id="87" name="Freeform 86"/>
          <p:cNvSpPr/>
          <p:nvPr/>
        </p:nvSpPr>
        <p:spPr>
          <a:xfrm>
            <a:off x="4532313" y="31019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514975" y="33416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4111625" y="4435475"/>
            <a:ext cx="2887663" cy="11113"/>
          </a:xfrm>
          <a:prstGeom prst="straightConnector1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4" name="TextBox 87"/>
          <p:cNvSpPr txBox="1">
            <a:spLocks noChangeArrowheads="1"/>
          </p:cNvSpPr>
          <p:nvPr/>
        </p:nvSpPr>
        <p:spPr bwMode="auto">
          <a:xfrm>
            <a:off x="5408613" y="5794375"/>
            <a:ext cx="38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2565" name="TextBox 89"/>
          <p:cNvSpPr txBox="1">
            <a:spLocks noChangeArrowheads="1"/>
          </p:cNvSpPr>
          <p:nvPr/>
        </p:nvSpPr>
        <p:spPr bwMode="auto">
          <a:xfrm>
            <a:off x="265113" y="573088"/>
            <a:ext cx="3887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Scenario # 2</a:t>
            </a:r>
          </a:p>
          <a:p>
            <a:r>
              <a:rPr lang="en-US">
                <a:latin typeface="Calibri" pitchFamily="34" charset="0"/>
              </a:rPr>
              <a:t>The soil now is overconsolidated Soil:   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new building is lighter in weight</a:t>
            </a:r>
          </a:p>
        </p:txBody>
      </p:sp>
      <p:sp>
        <p:nvSpPr>
          <p:cNvPr id="91" name="Oval 90"/>
          <p:cNvSpPr/>
          <p:nvPr/>
        </p:nvSpPr>
        <p:spPr>
          <a:xfrm>
            <a:off x="4541838" y="30686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887913" y="30908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122863" y="31305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659438" y="35020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5945188" y="39052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342063" y="45116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632575" y="49545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4908550" y="47307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879975" y="47117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5732463" y="49736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850063" y="52974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370388" y="28098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223000" y="241300"/>
            <a:ext cx="723900" cy="5715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579" name="Group 164"/>
          <p:cNvGrpSpPr>
            <a:grpSpLocks/>
          </p:cNvGrpSpPr>
          <p:nvPr/>
        </p:nvGrpSpPr>
        <p:grpSpPr bwMode="auto">
          <a:xfrm>
            <a:off x="6275388" y="582613"/>
            <a:ext cx="611187" cy="230187"/>
            <a:chOff x="6288881" y="583406"/>
            <a:chExt cx="610394" cy="229394"/>
          </a:xfrm>
        </p:grpSpPr>
        <p:cxnSp>
          <p:nvCxnSpPr>
            <p:cNvPr id="111" name="Straight Arrow Connector 110"/>
            <p:cNvCxnSpPr/>
            <p:nvPr/>
          </p:nvCxnSpPr>
          <p:spPr>
            <a:xfrm rot="5400000">
              <a:off x="6174976" y="697311"/>
              <a:ext cx="229394" cy="1585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>
              <a:off x="6327971" y="698103"/>
              <a:ext cx="229394" cy="0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5400000">
              <a:off x="6480173" y="698103"/>
              <a:ext cx="229394" cy="0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5400000">
              <a:off x="6632375" y="698103"/>
              <a:ext cx="229394" cy="0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5400000">
              <a:off x="6783786" y="697311"/>
              <a:ext cx="229394" cy="1585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80" name="TextBox 118"/>
          <p:cNvSpPr txBox="1">
            <a:spLocks noChangeArrowheads="1"/>
          </p:cNvSpPr>
          <p:nvPr/>
        </p:nvSpPr>
        <p:spPr bwMode="auto">
          <a:xfrm>
            <a:off x="6296025" y="331788"/>
            <a:ext cx="536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q</a:t>
            </a:r>
            <a:r>
              <a:rPr lang="en-US" sz="1200" baseline="-25000">
                <a:latin typeface="Calibri" pitchFamily="34" charset="0"/>
              </a:rPr>
              <a:t>design</a:t>
            </a:r>
          </a:p>
        </p:txBody>
      </p:sp>
      <p:sp>
        <p:nvSpPr>
          <p:cNvPr id="120" name="Trapezoid 119"/>
          <p:cNvSpPr/>
          <p:nvPr/>
        </p:nvSpPr>
        <p:spPr>
          <a:xfrm>
            <a:off x="5875338" y="812800"/>
            <a:ext cx="1416050" cy="862013"/>
          </a:xfrm>
          <a:prstGeom prst="trapezoid">
            <a:avLst>
              <a:gd name="adj" fmla="val 40193"/>
            </a:avLst>
          </a:prstGeom>
          <a:noFill/>
          <a:ln w="31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4935538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054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518477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>
            <a:off x="5308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5440363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5559426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5689601" y="1592262"/>
            <a:ext cx="152400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7816057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5400000">
            <a:off x="7946232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>
            <a:off x="8065294" y="1599406"/>
            <a:ext cx="153988" cy="317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92" name="Group 68"/>
          <p:cNvGrpSpPr>
            <a:grpSpLocks/>
          </p:cNvGrpSpPr>
          <p:nvPr/>
        </p:nvGrpSpPr>
        <p:grpSpPr bwMode="auto">
          <a:xfrm>
            <a:off x="5878513" y="1528763"/>
            <a:ext cx="758825" cy="149225"/>
            <a:chOff x="5240338" y="1524006"/>
            <a:chExt cx="888999" cy="153190"/>
          </a:xfrm>
        </p:grpSpPr>
        <p:cxnSp>
          <p:nvCxnSpPr>
            <p:cNvPr id="141" name="Straight Arrow Connector 140"/>
            <p:cNvCxnSpPr/>
            <p:nvPr/>
          </p:nvCxnSpPr>
          <p:spPr>
            <a:xfrm rot="5400000">
              <a:off x="5165603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5400000">
              <a:off x="5295791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5400000">
              <a:off x="5414820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5546868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5669616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>
              <a:off x="5801665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5920694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5400000">
              <a:off x="6050882" y="1598741"/>
              <a:ext cx="153190" cy="3720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93" name="Group 165"/>
          <p:cNvGrpSpPr>
            <a:grpSpLocks/>
          </p:cNvGrpSpPr>
          <p:nvPr/>
        </p:nvGrpSpPr>
        <p:grpSpPr bwMode="auto">
          <a:xfrm>
            <a:off x="6740525" y="1528763"/>
            <a:ext cx="542925" cy="153987"/>
            <a:chOff x="6741117" y="1528763"/>
            <a:chExt cx="542365" cy="153210"/>
          </a:xfrm>
        </p:grpSpPr>
        <p:cxnSp>
          <p:nvCxnSpPr>
            <p:cNvPr id="150" name="Straight Arrow Connector 149"/>
            <p:cNvCxnSpPr/>
            <p:nvPr/>
          </p:nvCxnSpPr>
          <p:spPr>
            <a:xfrm rot="5400000">
              <a:off x="6668467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6779477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5400000">
              <a:off x="6880972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5400000">
              <a:off x="6992776" y="1602206"/>
              <a:ext cx="148472" cy="1585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7098236" y="1601413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5400000">
              <a:off x="7207660" y="1606151"/>
              <a:ext cx="148472" cy="3172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94" name="TextBox 138"/>
          <p:cNvSpPr txBox="1">
            <a:spLocks noChangeArrowheads="1"/>
          </p:cNvSpPr>
          <p:nvPr/>
        </p:nvSpPr>
        <p:spPr bwMode="auto">
          <a:xfrm>
            <a:off x="5372100" y="1350963"/>
            <a:ext cx="307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P</a:t>
            </a:r>
            <a:r>
              <a:rPr lang="en-US" sz="1100" baseline="-25000">
                <a:latin typeface="Calibri" pitchFamily="34" charset="0"/>
              </a:rPr>
              <a:t>o</a:t>
            </a:r>
          </a:p>
        </p:txBody>
      </p:sp>
      <p:sp>
        <p:nvSpPr>
          <p:cNvPr id="22595" name="TextBox 159"/>
          <p:cNvSpPr txBox="1">
            <a:spLocks noChangeArrowheads="1"/>
          </p:cNvSpPr>
          <p:nvPr/>
        </p:nvSpPr>
        <p:spPr bwMode="auto">
          <a:xfrm>
            <a:off x="7319963" y="51276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G.S.</a:t>
            </a:r>
          </a:p>
        </p:txBody>
      </p:sp>
      <p:sp>
        <p:nvSpPr>
          <p:cNvPr id="161" name="Isosceles Triangle 160"/>
          <p:cNvSpPr/>
          <p:nvPr/>
        </p:nvSpPr>
        <p:spPr>
          <a:xfrm rot="10800000">
            <a:off x="7450138" y="693738"/>
            <a:ext cx="79375" cy="80962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97" name="TextBox 88"/>
          <p:cNvSpPr txBox="1">
            <a:spLocks noChangeArrowheads="1"/>
          </p:cNvSpPr>
          <p:nvPr/>
        </p:nvSpPr>
        <p:spPr bwMode="auto">
          <a:xfrm>
            <a:off x="174625" y="2035175"/>
            <a:ext cx="625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6400"/>
            <a:endParaRPr lang="en-US" sz="1400">
              <a:latin typeface="Calibri" pitchFamily="34" charset="0"/>
            </a:endParaRPr>
          </a:p>
          <a:p>
            <a:pPr defTabSz="406400"/>
            <a:r>
              <a:rPr lang="en-US" sz="1400">
                <a:latin typeface="Symbol" pitchFamily="18" charset="2"/>
              </a:rPr>
              <a:t>DH</a:t>
            </a:r>
            <a:r>
              <a:rPr lang="en-US" sz="1400">
                <a:latin typeface="Calibri" pitchFamily="34" charset="0"/>
              </a:rPr>
              <a:t> =                     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674688" y="2414588"/>
            <a:ext cx="673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9" name="TextBox 163"/>
          <p:cNvSpPr txBox="1">
            <a:spLocks noChangeArrowheads="1"/>
          </p:cNvSpPr>
          <p:nvPr/>
        </p:nvSpPr>
        <p:spPr bwMode="auto">
          <a:xfrm>
            <a:off x="738188" y="2135188"/>
            <a:ext cx="47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</a:t>
            </a:r>
            <a:r>
              <a:rPr lang="en-US" sz="1400" baseline="-25000">
                <a:latin typeface="Calibri" pitchFamily="34" charset="0"/>
              </a:rPr>
              <a:t>S </a:t>
            </a:r>
            <a:r>
              <a:rPr lang="en-US" sz="1400">
                <a:latin typeface="Calibri" pitchFamily="34" charset="0"/>
              </a:rPr>
              <a:t>H</a:t>
            </a:r>
          </a:p>
        </p:txBody>
      </p:sp>
      <p:sp>
        <p:nvSpPr>
          <p:cNvPr id="22600" name="TextBox 112"/>
          <p:cNvSpPr txBox="1">
            <a:spLocks noChangeArrowheads="1"/>
          </p:cNvSpPr>
          <p:nvPr/>
        </p:nvSpPr>
        <p:spPr bwMode="auto">
          <a:xfrm>
            <a:off x="725488" y="2389188"/>
            <a:ext cx="614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 + e</a:t>
            </a:r>
            <a:r>
              <a:rPr lang="en-US" sz="1400" baseline="-25000">
                <a:latin typeface="Calibri" pitchFamily="34" charset="0"/>
              </a:rPr>
              <a:t>O</a:t>
            </a:r>
            <a:endParaRPr lang="en-US" sz="1400">
              <a:latin typeface="Calibri" pitchFamily="34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6200000" flipH="1" flipV="1">
            <a:off x="5076825" y="4613276"/>
            <a:ext cx="2543175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2" name="TextBox 136"/>
          <p:cNvSpPr txBox="1">
            <a:spLocks noChangeArrowheads="1"/>
          </p:cNvSpPr>
          <p:nvPr/>
        </p:nvSpPr>
        <p:spPr bwMode="auto">
          <a:xfrm>
            <a:off x="5842000" y="5829300"/>
            <a:ext cx="758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sz="1400" b="1" baseline="-25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  + 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P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5562600" y="3746500"/>
            <a:ext cx="800100" cy="1588"/>
          </a:xfrm>
          <a:prstGeom prst="straightConnector1">
            <a:avLst/>
          </a:prstGeom>
          <a:ln w="31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>
            <a:off x="5562600" y="4295775"/>
            <a:ext cx="652463" cy="198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5521325" y="4249738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7" name="Freeform 166"/>
          <p:cNvSpPr/>
          <p:nvPr/>
        </p:nvSpPr>
        <p:spPr>
          <a:xfrm>
            <a:off x="6265863" y="522288"/>
            <a:ext cx="2706687" cy="3897312"/>
          </a:xfrm>
          <a:custGeom>
            <a:avLst/>
            <a:gdLst>
              <a:gd name="connsiteX0" fmla="*/ 685800 w 685800"/>
              <a:gd name="connsiteY0" fmla="*/ 0 h 3594100"/>
              <a:gd name="connsiteX1" fmla="*/ 0 w 685800"/>
              <a:gd name="connsiteY1" fmla="*/ 3594100 h 3594100"/>
              <a:gd name="connsiteX2" fmla="*/ 0 w 685800"/>
              <a:gd name="connsiteY2" fmla="*/ 3594100 h 3594100"/>
              <a:gd name="connsiteX0" fmla="*/ 4241800 w 4241800"/>
              <a:gd name="connsiteY0" fmla="*/ 0 h 3594100"/>
              <a:gd name="connsiteX1" fmla="*/ 3556000 w 4241800"/>
              <a:gd name="connsiteY1" fmla="*/ 3594100 h 3594100"/>
              <a:gd name="connsiteX2" fmla="*/ 3556000 w 4241800"/>
              <a:gd name="connsiteY2" fmla="*/ 3594100 h 3594100"/>
              <a:gd name="connsiteX0" fmla="*/ 4241800 w 4241800"/>
              <a:gd name="connsiteY0" fmla="*/ 859367 h 4453467"/>
              <a:gd name="connsiteX1" fmla="*/ 3556000 w 4241800"/>
              <a:gd name="connsiteY1" fmla="*/ 4453467 h 4453467"/>
              <a:gd name="connsiteX2" fmla="*/ 3556000 w 4241800"/>
              <a:gd name="connsiteY2" fmla="*/ 4453467 h 4453467"/>
              <a:gd name="connsiteX0" fmla="*/ 4419600 w 4419600"/>
              <a:gd name="connsiteY0" fmla="*/ 859367 h 4694767"/>
              <a:gd name="connsiteX1" fmla="*/ 3556000 w 4419600"/>
              <a:gd name="connsiteY1" fmla="*/ 4694767 h 4694767"/>
              <a:gd name="connsiteX2" fmla="*/ 3556000 w 4419600"/>
              <a:gd name="connsiteY2" fmla="*/ 4694767 h 4694767"/>
              <a:gd name="connsiteX0" fmla="*/ 5969000 w 5969000"/>
              <a:gd name="connsiteY0" fmla="*/ 859367 h 2370667"/>
              <a:gd name="connsiteX1" fmla="*/ 3556000 w 5969000"/>
              <a:gd name="connsiteY1" fmla="*/ 2370667 h 2370667"/>
              <a:gd name="connsiteX2" fmla="*/ 3556000 w 5969000"/>
              <a:gd name="connsiteY2" fmla="*/ 2370667 h 2370667"/>
              <a:gd name="connsiteX0" fmla="*/ 5969000 w 5969000"/>
              <a:gd name="connsiteY0" fmla="*/ 287867 h 1799167"/>
              <a:gd name="connsiteX1" fmla="*/ 3556000 w 5969000"/>
              <a:gd name="connsiteY1" fmla="*/ 1799167 h 1799167"/>
              <a:gd name="connsiteX2" fmla="*/ 3556000 w 5969000"/>
              <a:gd name="connsiteY2" fmla="*/ 1799167 h 1799167"/>
              <a:gd name="connsiteX0" fmla="*/ 2413000 w 2413000"/>
              <a:gd name="connsiteY0" fmla="*/ 2626782 h 4138082"/>
              <a:gd name="connsiteX1" fmla="*/ 711200 w 2413000"/>
              <a:gd name="connsiteY1" fmla="*/ 251883 h 4138082"/>
              <a:gd name="connsiteX2" fmla="*/ 0 w 2413000"/>
              <a:gd name="connsiteY2" fmla="*/ 4138082 h 4138082"/>
              <a:gd name="connsiteX3" fmla="*/ 0 w 2413000"/>
              <a:gd name="connsiteY3" fmla="*/ 4138082 h 4138082"/>
              <a:gd name="connsiteX0" fmla="*/ 4686300 w 4686300"/>
              <a:gd name="connsiteY0" fmla="*/ 2575982 h 4087282"/>
              <a:gd name="connsiteX1" fmla="*/ 0 w 4686300"/>
              <a:gd name="connsiteY1" fmla="*/ 251883 h 4087282"/>
              <a:gd name="connsiteX2" fmla="*/ 2273300 w 4686300"/>
              <a:gd name="connsiteY2" fmla="*/ 4087282 h 4087282"/>
              <a:gd name="connsiteX3" fmla="*/ 2273300 w 4686300"/>
              <a:gd name="connsiteY3" fmla="*/ 4087282 h 4087282"/>
              <a:gd name="connsiteX0" fmla="*/ 3035300 w 3035300"/>
              <a:gd name="connsiteY0" fmla="*/ 226482 h 4087282"/>
              <a:gd name="connsiteX1" fmla="*/ 0 w 3035300"/>
              <a:gd name="connsiteY1" fmla="*/ 251883 h 4087282"/>
              <a:gd name="connsiteX2" fmla="*/ 2273300 w 3035300"/>
              <a:gd name="connsiteY2" fmla="*/ 4087282 h 4087282"/>
              <a:gd name="connsiteX3" fmla="*/ 2273300 w 3035300"/>
              <a:gd name="connsiteY3" fmla="*/ 4087282 h 4087282"/>
              <a:gd name="connsiteX0" fmla="*/ 3035300 w 3035300"/>
              <a:gd name="connsiteY0" fmla="*/ 226482 h 4087282"/>
              <a:gd name="connsiteX1" fmla="*/ 0 w 3035300"/>
              <a:gd name="connsiteY1" fmla="*/ 251883 h 4087282"/>
              <a:gd name="connsiteX2" fmla="*/ 2273300 w 3035300"/>
              <a:gd name="connsiteY2" fmla="*/ 4087282 h 4087282"/>
              <a:gd name="connsiteX3" fmla="*/ 2273300 w 3035300"/>
              <a:gd name="connsiteY3" fmla="*/ 4087282 h 4087282"/>
              <a:gd name="connsiteX0" fmla="*/ 3035300 w 3035300"/>
              <a:gd name="connsiteY0" fmla="*/ 319616 h 4180416"/>
              <a:gd name="connsiteX1" fmla="*/ 0 w 3035300"/>
              <a:gd name="connsiteY1" fmla="*/ 345017 h 4180416"/>
              <a:gd name="connsiteX2" fmla="*/ 2273300 w 3035300"/>
              <a:gd name="connsiteY2" fmla="*/ 4180416 h 4180416"/>
              <a:gd name="connsiteX3" fmla="*/ 2273300 w 3035300"/>
              <a:gd name="connsiteY3" fmla="*/ 4180416 h 4180416"/>
              <a:gd name="connsiteX0" fmla="*/ 3200400 w 3200400"/>
              <a:gd name="connsiteY0" fmla="*/ 319616 h 4180416"/>
              <a:gd name="connsiteX1" fmla="*/ 0 w 3200400"/>
              <a:gd name="connsiteY1" fmla="*/ 1475317 h 4180416"/>
              <a:gd name="connsiteX2" fmla="*/ 2438400 w 3200400"/>
              <a:gd name="connsiteY2" fmla="*/ 4180416 h 4180416"/>
              <a:gd name="connsiteX3" fmla="*/ 2438400 w 3200400"/>
              <a:gd name="connsiteY3" fmla="*/ 4180416 h 4180416"/>
              <a:gd name="connsiteX0" fmla="*/ 3756257 w 3756257"/>
              <a:gd name="connsiteY0" fmla="*/ 319616 h 4180416"/>
              <a:gd name="connsiteX1" fmla="*/ 555857 w 3756257"/>
              <a:gd name="connsiteY1" fmla="*/ 1475317 h 4180416"/>
              <a:gd name="connsiteX2" fmla="*/ 2994257 w 3756257"/>
              <a:gd name="connsiteY2" fmla="*/ 4180416 h 4180416"/>
              <a:gd name="connsiteX3" fmla="*/ 2994257 w 3756257"/>
              <a:gd name="connsiteY3" fmla="*/ 4180416 h 4180416"/>
              <a:gd name="connsiteX0" fmla="*/ 3200400 w 3200400"/>
              <a:gd name="connsiteY0" fmla="*/ 319616 h 4180416"/>
              <a:gd name="connsiteX1" fmla="*/ 0 w 3200400"/>
              <a:gd name="connsiteY1" fmla="*/ 1475317 h 4180416"/>
              <a:gd name="connsiteX2" fmla="*/ 2438400 w 3200400"/>
              <a:gd name="connsiteY2" fmla="*/ 4180416 h 4180416"/>
              <a:gd name="connsiteX3" fmla="*/ 2438400 w 3200400"/>
              <a:gd name="connsiteY3" fmla="*/ 4180416 h 4180416"/>
              <a:gd name="connsiteX0" fmla="*/ 3306233 w 3306233"/>
              <a:gd name="connsiteY0" fmla="*/ 319616 h 4180416"/>
              <a:gd name="connsiteX1" fmla="*/ 105833 w 3306233"/>
              <a:gd name="connsiteY1" fmla="*/ 1475317 h 4180416"/>
              <a:gd name="connsiteX2" fmla="*/ 2544233 w 3306233"/>
              <a:gd name="connsiteY2" fmla="*/ 4180416 h 4180416"/>
              <a:gd name="connsiteX3" fmla="*/ 2544233 w 3306233"/>
              <a:gd name="connsiteY3" fmla="*/ 4180416 h 4180416"/>
              <a:gd name="connsiteX0" fmla="*/ 3306233 w 3306233"/>
              <a:gd name="connsiteY0" fmla="*/ 319616 h 4421716"/>
              <a:gd name="connsiteX1" fmla="*/ 105833 w 3306233"/>
              <a:gd name="connsiteY1" fmla="*/ 1475317 h 4421716"/>
              <a:gd name="connsiteX2" fmla="*/ 2544233 w 3306233"/>
              <a:gd name="connsiteY2" fmla="*/ 4180416 h 4421716"/>
              <a:gd name="connsiteX3" fmla="*/ 372533 w 3306233"/>
              <a:gd name="connsiteY3" fmla="*/ 4421716 h 4421716"/>
              <a:gd name="connsiteX0" fmla="*/ 3306233 w 3306233"/>
              <a:gd name="connsiteY0" fmla="*/ 319616 h 4421716"/>
              <a:gd name="connsiteX1" fmla="*/ 105833 w 3306233"/>
              <a:gd name="connsiteY1" fmla="*/ 1475317 h 4421716"/>
              <a:gd name="connsiteX2" fmla="*/ 1477433 w 3306233"/>
              <a:gd name="connsiteY2" fmla="*/ 4066116 h 4421716"/>
              <a:gd name="connsiteX3" fmla="*/ 372533 w 3306233"/>
              <a:gd name="connsiteY3" fmla="*/ 4421716 h 4421716"/>
              <a:gd name="connsiteX0" fmla="*/ 3689350 w 3689350"/>
              <a:gd name="connsiteY0" fmla="*/ 319616 h 4421716"/>
              <a:gd name="connsiteX1" fmla="*/ 488950 w 3689350"/>
              <a:gd name="connsiteY1" fmla="*/ 1475317 h 4421716"/>
              <a:gd name="connsiteX2" fmla="*/ 755650 w 3689350"/>
              <a:gd name="connsiteY2" fmla="*/ 4421716 h 4421716"/>
              <a:gd name="connsiteX0" fmla="*/ 3689350 w 3689350"/>
              <a:gd name="connsiteY0" fmla="*/ 319616 h 4193116"/>
              <a:gd name="connsiteX1" fmla="*/ 488950 w 3689350"/>
              <a:gd name="connsiteY1" fmla="*/ 1475317 h 4193116"/>
              <a:gd name="connsiteX2" fmla="*/ 2800350 w 3689350"/>
              <a:gd name="connsiteY2" fmla="*/ 4193116 h 4193116"/>
              <a:gd name="connsiteX0" fmla="*/ 3689350 w 3689350"/>
              <a:gd name="connsiteY0" fmla="*/ 319616 h 4193116"/>
              <a:gd name="connsiteX1" fmla="*/ 488950 w 3689350"/>
              <a:gd name="connsiteY1" fmla="*/ 1475317 h 4193116"/>
              <a:gd name="connsiteX2" fmla="*/ 2800350 w 3689350"/>
              <a:gd name="connsiteY2" fmla="*/ 4193116 h 4193116"/>
              <a:gd name="connsiteX0" fmla="*/ 3689350 w 3689350"/>
              <a:gd name="connsiteY0" fmla="*/ 319616 h 4091516"/>
              <a:gd name="connsiteX1" fmla="*/ 488950 w 3689350"/>
              <a:gd name="connsiteY1" fmla="*/ 1475317 h 4091516"/>
              <a:gd name="connsiteX2" fmla="*/ 2800350 w 3689350"/>
              <a:gd name="connsiteY2" fmla="*/ 4091516 h 4091516"/>
              <a:gd name="connsiteX0" fmla="*/ 889000 w 889000"/>
              <a:gd name="connsiteY0" fmla="*/ 0 h 3771900"/>
              <a:gd name="connsiteX1" fmla="*/ 0 w 889000"/>
              <a:gd name="connsiteY1" fmla="*/ 3771900 h 3771900"/>
              <a:gd name="connsiteX0" fmla="*/ 5571067 w 5571067"/>
              <a:gd name="connsiteY0" fmla="*/ 0 h 3771900"/>
              <a:gd name="connsiteX1" fmla="*/ 4682067 w 5571067"/>
              <a:gd name="connsiteY1" fmla="*/ 3771900 h 3771900"/>
              <a:gd name="connsiteX0" fmla="*/ 5571067 w 5571067"/>
              <a:gd name="connsiteY0" fmla="*/ 0 h 3771900"/>
              <a:gd name="connsiteX1" fmla="*/ 3526369 w 5571067"/>
              <a:gd name="connsiteY1" fmla="*/ 152401 h 3771900"/>
              <a:gd name="connsiteX2" fmla="*/ 4682067 w 5571067"/>
              <a:gd name="connsiteY2" fmla="*/ 3771900 h 3771900"/>
              <a:gd name="connsiteX0" fmla="*/ 889000 w 889000"/>
              <a:gd name="connsiteY0" fmla="*/ 0 h 3771900"/>
              <a:gd name="connsiteX1" fmla="*/ 0 w 889000"/>
              <a:gd name="connsiteY1" fmla="*/ 3771900 h 3771900"/>
              <a:gd name="connsiteX0" fmla="*/ 6684433 w 6684433"/>
              <a:gd name="connsiteY0" fmla="*/ 152400 h 3924300"/>
              <a:gd name="connsiteX1" fmla="*/ 5795433 w 6684433"/>
              <a:gd name="connsiteY1" fmla="*/ 3924300 h 3924300"/>
              <a:gd name="connsiteX0" fmla="*/ 6684433 w 6684433"/>
              <a:gd name="connsiteY0" fmla="*/ 152400 h 3924300"/>
              <a:gd name="connsiteX1" fmla="*/ 5795433 w 6684433"/>
              <a:gd name="connsiteY1" fmla="*/ 3924300 h 3924300"/>
              <a:gd name="connsiteX0" fmla="*/ 6684433 w 6684433"/>
              <a:gd name="connsiteY0" fmla="*/ 152400 h 3949700"/>
              <a:gd name="connsiteX1" fmla="*/ 5757333 w 6684433"/>
              <a:gd name="connsiteY1" fmla="*/ 3949700 h 3949700"/>
              <a:gd name="connsiteX0" fmla="*/ 6684433 w 6684433"/>
              <a:gd name="connsiteY0" fmla="*/ 152400 h 3924300"/>
              <a:gd name="connsiteX1" fmla="*/ 5526304 w 6684433"/>
              <a:gd name="connsiteY1" fmla="*/ 3924300 h 3924300"/>
              <a:gd name="connsiteX0" fmla="*/ 6684433 w 8598444"/>
              <a:gd name="connsiteY0" fmla="*/ 152400 h 2783370"/>
              <a:gd name="connsiteX1" fmla="*/ 8598444 w 8598444"/>
              <a:gd name="connsiteY1" fmla="*/ 2783370 h 2783370"/>
              <a:gd name="connsiteX0" fmla="*/ 6684433 w 8598444"/>
              <a:gd name="connsiteY0" fmla="*/ 152400 h 2783370"/>
              <a:gd name="connsiteX1" fmla="*/ 8598444 w 8598444"/>
              <a:gd name="connsiteY1" fmla="*/ 2783370 h 2783370"/>
              <a:gd name="connsiteX0" fmla="*/ 6684433 w 7416852"/>
              <a:gd name="connsiteY0" fmla="*/ 152400 h 4338045"/>
              <a:gd name="connsiteX1" fmla="*/ 7416852 w 7416852"/>
              <a:gd name="connsiteY1" fmla="*/ 4338045 h 4338045"/>
              <a:gd name="connsiteX0" fmla="*/ 6684433 w 9063106"/>
              <a:gd name="connsiteY0" fmla="*/ 152400 h 4338045"/>
              <a:gd name="connsiteX1" fmla="*/ 7416852 w 9063106"/>
              <a:gd name="connsiteY1" fmla="*/ 4338045 h 4338045"/>
              <a:gd name="connsiteX0" fmla="*/ 0 w 3426620"/>
              <a:gd name="connsiteY0" fmla="*/ 1948 h 4187593"/>
              <a:gd name="connsiteX1" fmla="*/ 732419 w 3426620"/>
              <a:gd name="connsiteY1" fmla="*/ 4187593 h 4187593"/>
              <a:gd name="connsiteX0" fmla="*/ 0 w 4388774"/>
              <a:gd name="connsiteY0" fmla="*/ 0 h 4185645"/>
              <a:gd name="connsiteX1" fmla="*/ 979035 w 4388774"/>
              <a:gd name="connsiteY1" fmla="*/ 85818 h 4185645"/>
              <a:gd name="connsiteX2" fmla="*/ 732419 w 4388774"/>
              <a:gd name="connsiteY2" fmla="*/ 4185645 h 4185645"/>
              <a:gd name="connsiteX0" fmla="*/ 0 w 4236855"/>
              <a:gd name="connsiteY0" fmla="*/ 0 h 4185645"/>
              <a:gd name="connsiteX1" fmla="*/ 827116 w 4236855"/>
              <a:gd name="connsiteY1" fmla="*/ 48205 h 4185645"/>
              <a:gd name="connsiteX2" fmla="*/ 732419 w 4236855"/>
              <a:gd name="connsiteY2" fmla="*/ 4185645 h 4185645"/>
              <a:gd name="connsiteX0" fmla="*/ 0 w 2378673"/>
              <a:gd name="connsiteY0" fmla="*/ 0 h 4185645"/>
              <a:gd name="connsiteX1" fmla="*/ 827116 w 2378673"/>
              <a:gd name="connsiteY1" fmla="*/ 48205 h 4185645"/>
              <a:gd name="connsiteX2" fmla="*/ 732419 w 2378673"/>
              <a:gd name="connsiteY2" fmla="*/ 4185645 h 4185645"/>
              <a:gd name="connsiteX0" fmla="*/ 0 w 732418"/>
              <a:gd name="connsiteY0" fmla="*/ 0 h 4185645"/>
              <a:gd name="connsiteX1" fmla="*/ 732419 w 732418"/>
              <a:gd name="connsiteY1" fmla="*/ 4185645 h 4185645"/>
              <a:gd name="connsiteX0" fmla="*/ 0 w 732419"/>
              <a:gd name="connsiteY0" fmla="*/ 0 h 4185645"/>
              <a:gd name="connsiteX1" fmla="*/ 732419 w 732419"/>
              <a:gd name="connsiteY1" fmla="*/ 4185645 h 4185645"/>
              <a:gd name="connsiteX0" fmla="*/ 0 w 2809881"/>
              <a:gd name="connsiteY0" fmla="*/ 0 h 4185645"/>
              <a:gd name="connsiteX1" fmla="*/ 732419 w 2809881"/>
              <a:gd name="connsiteY1" fmla="*/ 4185645 h 4185645"/>
              <a:gd name="connsiteX0" fmla="*/ 0 w 2809881"/>
              <a:gd name="connsiteY0" fmla="*/ 0 h 4060268"/>
              <a:gd name="connsiteX1" fmla="*/ 1576413 w 2809881"/>
              <a:gd name="connsiteY1" fmla="*/ 4060268 h 4060268"/>
              <a:gd name="connsiteX0" fmla="*/ 0 w 3020261"/>
              <a:gd name="connsiteY0" fmla="*/ 0 h 4060268"/>
              <a:gd name="connsiteX1" fmla="*/ 1576413 w 3020261"/>
              <a:gd name="connsiteY1" fmla="*/ 4060268 h 4060268"/>
              <a:gd name="connsiteX0" fmla="*/ 0 w 2809881"/>
              <a:gd name="connsiteY0" fmla="*/ 0 h 4122956"/>
              <a:gd name="connsiteX1" fmla="*/ 141623 w 2809881"/>
              <a:gd name="connsiteY1" fmla="*/ 4122956 h 4122956"/>
              <a:gd name="connsiteX0" fmla="*/ 786770 w 3596651"/>
              <a:gd name="connsiteY0" fmla="*/ 0 h 3847127"/>
              <a:gd name="connsiteX1" fmla="*/ 0 w 3596651"/>
              <a:gd name="connsiteY1" fmla="*/ 3847127 h 384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6651" h="3847127">
                <a:moveTo>
                  <a:pt x="786770" y="0"/>
                </a:moveTo>
                <a:cubicBezTo>
                  <a:pt x="3596651" y="16068"/>
                  <a:pt x="1443848" y="3304476"/>
                  <a:pt x="0" y="3847127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10800000">
            <a:off x="5735638" y="4343400"/>
            <a:ext cx="187325" cy="571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6223000" y="419100"/>
            <a:ext cx="723900" cy="39370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6" name="Straight Arrow Connector 155"/>
          <p:cNvCxnSpPr/>
          <p:nvPr/>
        </p:nvCxnSpPr>
        <p:spPr>
          <a:xfrm rot="5400000">
            <a:off x="4772025" y="4503738"/>
            <a:ext cx="27606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5561013" y="3197225"/>
            <a:ext cx="582612" cy="3175"/>
          </a:xfrm>
          <a:prstGeom prst="straightConnector1">
            <a:avLst/>
          </a:prstGeom>
          <a:ln w="31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11" name="TextBox 168"/>
          <p:cNvSpPr txBox="1">
            <a:spLocks noChangeArrowheads="1"/>
          </p:cNvSpPr>
          <p:nvPr/>
        </p:nvSpPr>
        <p:spPr bwMode="auto">
          <a:xfrm>
            <a:off x="6515100" y="6070600"/>
            <a:ext cx="1423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New Building</a:t>
            </a:r>
          </a:p>
        </p:txBody>
      </p:sp>
      <p:sp>
        <p:nvSpPr>
          <p:cNvPr id="170" name="Oval 169"/>
          <p:cNvSpPr/>
          <p:nvPr/>
        </p:nvSpPr>
        <p:spPr>
          <a:xfrm>
            <a:off x="6111875" y="4430713"/>
            <a:ext cx="80963" cy="82550"/>
          </a:xfrm>
          <a:prstGeom prst="ellipse">
            <a:avLst/>
          </a:prstGeom>
          <a:solidFill>
            <a:srgbClr val="FF66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613" name="TextBox 183"/>
          <p:cNvSpPr txBox="1">
            <a:spLocks noChangeArrowheads="1"/>
          </p:cNvSpPr>
          <p:nvPr/>
        </p:nvSpPr>
        <p:spPr bwMode="auto">
          <a:xfrm>
            <a:off x="1847850" y="2384425"/>
            <a:ext cx="341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0</a:t>
            </a:r>
            <a:endParaRPr lang="en-US" sz="1400">
              <a:latin typeface="Calibri" pitchFamily="34" charset="0"/>
            </a:endParaRPr>
          </a:p>
        </p:txBody>
      </p:sp>
      <p:cxnSp>
        <p:nvCxnSpPr>
          <p:cNvPr id="185" name="Straight Connector 184"/>
          <p:cNvCxnSpPr/>
          <p:nvPr/>
        </p:nvCxnSpPr>
        <p:spPr>
          <a:xfrm flipV="1">
            <a:off x="1758950" y="2424113"/>
            <a:ext cx="5191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15" name="TextBox 185"/>
          <p:cNvSpPr txBox="1">
            <a:spLocks noChangeArrowheads="1"/>
          </p:cNvSpPr>
          <p:nvPr/>
        </p:nvSpPr>
        <p:spPr bwMode="auto">
          <a:xfrm>
            <a:off x="1670050" y="2143125"/>
            <a:ext cx="750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o</a:t>
            </a:r>
            <a:r>
              <a:rPr lang="en-US" sz="1400">
                <a:latin typeface="Calibri" pitchFamily="34" charset="0"/>
              </a:rPr>
              <a:t>  + </a:t>
            </a:r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Calibri" pitchFamily="34" charset="0"/>
              </a:rPr>
              <a:t>P</a:t>
            </a:r>
          </a:p>
        </p:txBody>
      </p:sp>
      <p:sp>
        <p:nvSpPr>
          <p:cNvPr id="22616" name="TextBox 187"/>
          <p:cNvSpPr txBox="1">
            <a:spLocks noChangeArrowheads="1"/>
          </p:cNvSpPr>
          <p:nvPr/>
        </p:nvSpPr>
        <p:spPr bwMode="auto">
          <a:xfrm>
            <a:off x="1304925" y="2209800"/>
            <a:ext cx="1233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log</a:t>
            </a:r>
            <a:r>
              <a:rPr lang="en-US">
                <a:latin typeface="Calibri" pitchFamily="34" charset="0"/>
              </a:rPr>
              <a:t> (            )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5710238" y="4456113"/>
            <a:ext cx="204787" cy="23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618" name="TextBox 173"/>
          <p:cNvSpPr txBox="1">
            <a:spLocks noChangeArrowheads="1"/>
          </p:cNvSpPr>
          <p:nvPr/>
        </p:nvSpPr>
        <p:spPr bwMode="auto">
          <a:xfrm>
            <a:off x="5657850" y="440055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</a:t>
            </a:r>
            <a:r>
              <a:rPr lang="en-US" sz="1400" baseline="-25000">
                <a:latin typeface="Calibri" pitchFamily="34" charset="0"/>
              </a:rPr>
              <a:t>S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738813" y="2906713"/>
            <a:ext cx="276225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5670550" y="2852738"/>
            <a:ext cx="449263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52400" y="2095500"/>
            <a:ext cx="2374900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622" name="TextBox 175"/>
          <p:cNvSpPr txBox="1">
            <a:spLocks noChangeArrowheads="1"/>
          </p:cNvSpPr>
          <p:nvPr/>
        </p:nvSpPr>
        <p:spPr bwMode="auto">
          <a:xfrm>
            <a:off x="4076700" y="393700"/>
            <a:ext cx="2220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Constructing a new building</a:t>
            </a:r>
          </a:p>
        </p:txBody>
      </p:sp>
      <p:grpSp>
        <p:nvGrpSpPr>
          <p:cNvPr id="22623" name="Group 134"/>
          <p:cNvGrpSpPr>
            <a:grpSpLocks/>
          </p:cNvGrpSpPr>
          <p:nvPr/>
        </p:nvGrpSpPr>
        <p:grpSpPr bwMode="auto">
          <a:xfrm>
            <a:off x="5878513" y="1273175"/>
            <a:ext cx="1404937" cy="409575"/>
            <a:chOff x="5878881" y="1272385"/>
            <a:chExt cx="1404601" cy="409588"/>
          </a:xfrm>
        </p:grpSpPr>
        <p:grpSp>
          <p:nvGrpSpPr>
            <p:cNvPr id="22640" name="Group 68"/>
            <p:cNvGrpSpPr>
              <a:grpSpLocks/>
            </p:cNvGrpSpPr>
            <p:nvPr/>
          </p:nvGrpSpPr>
          <p:grpSpPr bwMode="auto">
            <a:xfrm>
              <a:off x="5878881" y="1528763"/>
              <a:ext cx="757401" cy="148432"/>
              <a:chOff x="5240338" y="1524006"/>
              <a:chExt cx="888999" cy="153190"/>
            </a:xfrm>
          </p:grpSpPr>
          <p:cxnSp>
            <p:nvCxnSpPr>
              <p:cNvPr id="181" name="Straight Arrow Connector 180"/>
              <p:cNvCxnSpPr/>
              <p:nvPr/>
            </p:nvCxnSpPr>
            <p:spPr>
              <a:xfrm rot="5400000">
                <a:off x="5165194" y="1598343"/>
                <a:ext cx="154014" cy="3726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 rot="5400000">
                <a:off x="5295596" y="1598343"/>
                <a:ext cx="154014" cy="3726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 rot="5400000">
                <a:off x="5414820" y="1598343"/>
                <a:ext cx="154014" cy="3726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rot="5400000">
                <a:off x="5545222" y="1598343"/>
                <a:ext cx="154014" cy="3726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 rot="5400000">
                <a:off x="5670035" y="1598343"/>
                <a:ext cx="154014" cy="3726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 rot="5400000">
                <a:off x="5800436" y="1598343"/>
                <a:ext cx="154014" cy="3726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rot="5400000">
                <a:off x="5919661" y="1598343"/>
                <a:ext cx="154014" cy="3726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/>
              <p:nvPr/>
            </p:nvCxnSpPr>
            <p:spPr>
              <a:xfrm rot="5400000">
                <a:off x="6050062" y="1598343"/>
                <a:ext cx="154014" cy="3726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Arrow Connector 170"/>
            <p:cNvCxnSpPr/>
            <p:nvPr/>
          </p:nvCxnSpPr>
          <p:spPr>
            <a:xfrm rot="5400000">
              <a:off x="6667659" y="1601009"/>
              <a:ext cx="149230" cy="317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rot="5400000">
              <a:off x="6779551" y="1601803"/>
              <a:ext cx="149230" cy="1587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rot="5400000">
              <a:off x="6880333" y="1601009"/>
              <a:ext cx="149230" cy="317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5400000">
              <a:off x="6993019" y="1601009"/>
              <a:ext cx="149230" cy="317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rot="5400000">
              <a:off x="7097769" y="1601009"/>
              <a:ext cx="149230" cy="317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rot="5400000">
              <a:off x="7208074" y="1606565"/>
              <a:ext cx="147642" cy="317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6410566" y="1272385"/>
              <a:ext cx="449156" cy="30798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+mn-cs"/>
                </a:rPr>
                <a:t>D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</a:t>
              </a:r>
              <a:r>
                <a: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cxnSp>
        <p:nvCxnSpPr>
          <p:cNvPr id="199" name="Straight Connector 198"/>
          <p:cNvCxnSpPr>
            <a:endCxn id="96" idx="2"/>
          </p:cNvCxnSpPr>
          <p:nvPr/>
        </p:nvCxnSpPr>
        <p:spPr>
          <a:xfrm>
            <a:off x="6205538" y="4487863"/>
            <a:ext cx="136525" cy="460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6308725" y="4487863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5767388" y="3481388"/>
            <a:ext cx="4492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22627" name="TextBox 193"/>
          <p:cNvSpPr txBox="1">
            <a:spLocks noChangeArrowheads="1"/>
          </p:cNvSpPr>
          <p:nvPr/>
        </p:nvSpPr>
        <p:spPr bwMode="auto">
          <a:xfrm>
            <a:off x="215900" y="3009900"/>
            <a:ext cx="1065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</a:t>
            </a:r>
            <a:r>
              <a:rPr lang="en-US" baseline="-25000">
                <a:latin typeface="Calibri" pitchFamily="34" charset="0"/>
              </a:rPr>
              <a:t>o</a:t>
            </a:r>
            <a:r>
              <a:rPr lang="en-US">
                <a:latin typeface="Calibri" pitchFamily="34" charset="0"/>
              </a:rPr>
              <a:t> =  0.61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63500" y="3695700"/>
            <a:ext cx="2205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Assume  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1600 psf</a:t>
            </a:r>
          </a:p>
        </p:txBody>
      </p:sp>
      <p:sp>
        <p:nvSpPr>
          <p:cNvPr id="22629" name="TextBox 195"/>
          <p:cNvSpPr txBox="1">
            <a:spLocks noChangeArrowheads="1"/>
          </p:cNvSpPr>
          <p:nvPr/>
        </p:nvSpPr>
        <p:spPr bwMode="auto">
          <a:xfrm>
            <a:off x="0" y="4521200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H = </a:t>
            </a:r>
          </a:p>
        </p:txBody>
      </p:sp>
      <p:sp>
        <p:nvSpPr>
          <p:cNvPr id="22630" name="TextBox 196"/>
          <p:cNvSpPr txBox="1">
            <a:spLocks noChangeArrowheads="1"/>
          </p:cNvSpPr>
          <p:nvPr/>
        </p:nvSpPr>
        <p:spPr bwMode="auto">
          <a:xfrm>
            <a:off x="468313" y="4445000"/>
            <a:ext cx="67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0.1 x 16</a:t>
            </a:r>
          </a:p>
        </p:txBody>
      </p:sp>
      <p:cxnSp>
        <p:nvCxnSpPr>
          <p:cNvPr id="198" name="Straight Connector 197"/>
          <p:cNvCxnSpPr/>
          <p:nvPr/>
        </p:nvCxnSpPr>
        <p:spPr>
          <a:xfrm>
            <a:off x="533400" y="4699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32" name="TextBox 199"/>
          <p:cNvSpPr txBox="1">
            <a:spLocks noChangeArrowheads="1"/>
          </p:cNvSpPr>
          <p:nvPr/>
        </p:nvSpPr>
        <p:spPr bwMode="auto">
          <a:xfrm>
            <a:off x="468313" y="4673600"/>
            <a:ext cx="684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 + 0.61</a:t>
            </a:r>
          </a:p>
        </p:txBody>
      </p:sp>
      <p:sp>
        <p:nvSpPr>
          <p:cNvPr id="22633" name="TextBox 201"/>
          <p:cNvSpPr txBox="1">
            <a:spLocks noChangeArrowheads="1"/>
          </p:cNvSpPr>
          <p:nvPr/>
        </p:nvSpPr>
        <p:spPr bwMode="auto">
          <a:xfrm>
            <a:off x="1522413" y="4470400"/>
            <a:ext cx="498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1600</a:t>
            </a:r>
          </a:p>
        </p:txBody>
      </p:sp>
      <p:cxnSp>
        <p:nvCxnSpPr>
          <p:cNvPr id="203" name="Straight Connector 202"/>
          <p:cNvCxnSpPr/>
          <p:nvPr/>
        </p:nvCxnSpPr>
        <p:spPr>
          <a:xfrm>
            <a:off x="1498600" y="47244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35" name="TextBox 203"/>
          <p:cNvSpPr txBox="1">
            <a:spLocks noChangeArrowheads="1"/>
          </p:cNvSpPr>
          <p:nvPr/>
        </p:nvSpPr>
        <p:spPr bwMode="auto">
          <a:xfrm>
            <a:off x="1420813" y="4673600"/>
            <a:ext cx="693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1593.51</a:t>
            </a:r>
          </a:p>
        </p:txBody>
      </p:sp>
      <p:sp>
        <p:nvSpPr>
          <p:cNvPr id="22636" name="TextBox 204"/>
          <p:cNvSpPr txBox="1">
            <a:spLocks noChangeArrowheads="1"/>
          </p:cNvSpPr>
          <p:nvPr/>
        </p:nvSpPr>
        <p:spPr bwMode="auto">
          <a:xfrm>
            <a:off x="1117600" y="4533900"/>
            <a:ext cx="382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log</a:t>
            </a:r>
          </a:p>
        </p:txBody>
      </p:sp>
      <p:sp>
        <p:nvSpPr>
          <p:cNvPr id="22637" name="TextBox 205"/>
          <p:cNvSpPr txBox="1">
            <a:spLocks noChangeArrowheads="1"/>
          </p:cNvSpPr>
          <p:nvPr/>
        </p:nvSpPr>
        <p:spPr bwMode="auto">
          <a:xfrm>
            <a:off x="1333500" y="4521200"/>
            <a:ext cx="96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            )</a:t>
            </a:r>
          </a:p>
        </p:txBody>
      </p:sp>
      <p:sp>
        <p:nvSpPr>
          <p:cNvPr id="22638" name="TextBox 215"/>
          <p:cNvSpPr txBox="1">
            <a:spLocks noChangeArrowheads="1"/>
          </p:cNvSpPr>
          <p:nvPr/>
        </p:nvSpPr>
        <p:spPr bwMode="auto">
          <a:xfrm>
            <a:off x="584200" y="50927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=</a:t>
            </a:r>
          </a:p>
        </p:txBody>
      </p:sp>
      <p:sp>
        <p:nvSpPr>
          <p:cNvPr id="22639" name="TextBox 165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3038" y="460375"/>
            <a:ext cx="46466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200" u="sng">
                <a:solidFill>
                  <a:srgbClr val="800000"/>
                </a:solidFill>
              </a:rPr>
              <a:t>Soil Settlement</a:t>
            </a:r>
            <a:r>
              <a:rPr lang="en-US" sz="320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6250" y="1225550"/>
            <a:ext cx="74612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Total Soil Settlement = Elastic Settlement + Consolidation Settlement</a:t>
            </a:r>
            <a:endParaRPr lang="en-US" sz="3200">
              <a:solidFill>
                <a:srgbClr val="000000"/>
              </a:solidFill>
            </a:endParaRPr>
          </a:p>
          <a:p>
            <a:pPr defTabSz="381000"/>
            <a:endParaRPr lang="en-US">
              <a:solidFill>
                <a:srgbClr val="000000"/>
              </a:solidFill>
            </a:endParaRPr>
          </a:p>
          <a:p>
            <a:pPr defTabSz="381000"/>
            <a:r>
              <a:rPr lang="en-US">
                <a:solidFill>
                  <a:srgbClr val="000000"/>
                </a:solidFill>
              </a:rPr>
              <a:t>   S</a:t>
            </a:r>
            <a:r>
              <a:rPr lang="en-US" baseline="-25000">
                <a:solidFill>
                  <a:srgbClr val="000000"/>
                </a:solidFill>
              </a:rPr>
              <a:t>total</a:t>
            </a:r>
            <a:r>
              <a:rPr lang="en-US">
                <a:solidFill>
                  <a:srgbClr val="000000"/>
                </a:solidFill>
              </a:rPr>
              <a:t> = S</a:t>
            </a:r>
            <a:r>
              <a:rPr lang="en-US" baseline="-25000">
                <a:solidFill>
                  <a:srgbClr val="000000"/>
                </a:solidFill>
              </a:rPr>
              <a:t>e</a:t>
            </a:r>
            <a:r>
              <a:rPr lang="en-US">
                <a:solidFill>
                  <a:srgbClr val="000000"/>
                </a:solidFill>
              </a:rPr>
              <a:t> + S</a:t>
            </a:r>
            <a:r>
              <a:rPr lang="en-US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2875" y="2527300"/>
            <a:ext cx="90805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</a:pPr>
            <a:r>
              <a:rPr lang="en-US" sz="1400">
                <a:solidFill>
                  <a:srgbClr val="000000"/>
                </a:solidFill>
              </a:rPr>
              <a:t>																											    Load Type (Rigid; Flexible)</a:t>
            </a:r>
          </a:p>
          <a:p>
            <a:pPr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</a:pPr>
            <a:r>
              <a:rPr lang="en-US" sz="1400">
                <a:solidFill>
                  <a:srgbClr val="000000"/>
                </a:solidFill>
              </a:rPr>
              <a:t>Elastic Settlement or Immediate Settlement depends on   </a:t>
            </a:r>
          </a:p>
          <a:p>
            <a:pPr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</a:pPr>
            <a:r>
              <a:rPr lang="en-US" sz="1400">
                <a:solidFill>
                  <a:srgbClr val="000000"/>
                </a:solidFill>
              </a:rPr>
              <a:t>																											    Settlement Location (Center or Corner)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78363" y="2185988"/>
            <a:ext cx="3698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960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3375" y="4521200"/>
            <a:ext cx="9021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</a:pPr>
            <a:r>
              <a:rPr lang="en-US" sz="1600">
                <a:solidFill>
                  <a:srgbClr val="000000"/>
                </a:solidFill>
              </a:rPr>
              <a:t>										  Theory of Elasticity</a:t>
            </a:r>
          </a:p>
          <a:p>
            <a:pPr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</a:pPr>
            <a:r>
              <a:rPr lang="en-US" sz="1600">
                <a:solidFill>
                  <a:srgbClr val="000000"/>
                </a:solidFill>
              </a:rPr>
              <a:t>Elastic Settlement</a:t>
            </a:r>
          </a:p>
          <a:p>
            <a:pPr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</a:pPr>
            <a:r>
              <a:rPr lang="en-US" sz="1600">
                <a:solidFill>
                  <a:srgbClr val="000000"/>
                </a:solidFill>
              </a:rPr>
              <a:t>										 Time Depended Elastic Settlement </a:t>
            </a:r>
            <a:r>
              <a:rPr lang="en-US" sz="1200">
                <a:solidFill>
                  <a:srgbClr val="000000"/>
                </a:solidFill>
              </a:rPr>
              <a:t>(Schmertman &amp; Hartman Method (1978)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92313" y="4270375"/>
            <a:ext cx="3698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960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19988" y="6691313"/>
            <a:ext cx="162401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92125" y="6148388"/>
            <a:ext cx="76311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Elastic settlement occurs in sandy, silty, and clayey soils.</a:t>
            </a: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4723" y="1054100"/>
          <a:ext cx="8674554" cy="520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673100" y="419100"/>
            <a:ext cx="262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Example of Semi-log Scale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715250" y="0"/>
            <a:ext cx="1428750" cy="23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Dr. Kamal Tawfiq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81025" y="577850"/>
          <a:ext cx="7786688" cy="569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rawing" r:id="rId4" imgW="9220320" imgH="6743880" progId="Presentations.Drawing.12">
                  <p:embed/>
                </p:oleObj>
              </mc:Choice>
              <mc:Fallback>
                <p:oleObj name="Drawing" r:id="rId4" imgW="9220320" imgH="674388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77850"/>
                        <a:ext cx="7786688" cy="569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35038" y="711200"/>
          <a:ext cx="7515225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rawing" r:id="rId4" imgW="8793360" imgH="6591240" progId="Presentations.Drawing.12">
                  <p:embed/>
                </p:oleObj>
              </mc:Choice>
              <mc:Fallback>
                <p:oleObj name="Drawing" r:id="rId4" imgW="8793360" imgH="659124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711200"/>
                        <a:ext cx="7515225" cy="563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3676650"/>
            <a:ext cx="20843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Freeform 2"/>
          <p:cNvSpPr>
            <a:spLocks noChangeArrowheads="1"/>
          </p:cNvSpPr>
          <p:nvPr/>
        </p:nvSpPr>
        <p:spPr bwMode="auto">
          <a:xfrm>
            <a:off x="2706688" y="4343400"/>
            <a:ext cx="3224212" cy="1779588"/>
          </a:xfrm>
          <a:custGeom>
            <a:avLst/>
            <a:gdLst>
              <a:gd name="T0" fmla="*/ 2147483647 w 2031"/>
              <a:gd name="T1" fmla="*/ 2147483647 h 1121"/>
              <a:gd name="T2" fmla="*/ 2147483647 w 2031"/>
              <a:gd name="T3" fmla="*/ 2147483647 h 1121"/>
              <a:gd name="T4" fmla="*/ 2147483647 w 2031"/>
              <a:gd name="T5" fmla="*/ 0 h 1121"/>
              <a:gd name="T6" fmla="*/ 2147483647 w 2031"/>
              <a:gd name="T7" fmla="*/ 2147483647 h 1121"/>
              <a:gd name="T8" fmla="*/ 2147483647 w 2031"/>
              <a:gd name="T9" fmla="*/ 2147483647 h 1121"/>
              <a:gd name="T10" fmla="*/ 2147483647 w 2031"/>
              <a:gd name="T11" fmla="*/ 2147483647 h 1121"/>
              <a:gd name="T12" fmla="*/ 2147483647 w 2031"/>
              <a:gd name="T13" fmla="*/ 2147483647 h 1121"/>
              <a:gd name="T14" fmla="*/ 2147483647 w 2031"/>
              <a:gd name="T15" fmla="*/ 2147483647 h 1121"/>
              <a:gd name="T16" fmla="*/ 0 w 2031"/>
              <a:gd name="T17" fmla="*/ 2147483647 h 1121"/>
              <a:gd name="T18" fmla="*/ 2147483647 w 2031"/>
              <a:gd name="T19" fmla="*/ 2147483647 h 1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1"/>
              <a:gd name="T31" fmla="*/ 0 h 1121"/>
              <a:gd name="T32" fmla="*/ 2031 w 2031"/>
              <a:gd name="T33" fmla="*/ 1121 h 1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1" h="1121">
                <a:moveTo>
                  <a:pt x="26" y="20"/>
                </a:moveTo>
                <a:lnTo>
                  <a:pt x="834" y="24"/>
                </a:lnTo>
                <a:lnTo>
                  <a:pt x="1505" y="0"/>
                </a:lnTo>
                <a:lnTo>
                  <a:pt x="1942" y="85"/>
                </a:lnTo>
                <a:lnTo>
                  <a:pt x="1914" y="529"/>
                </a:lnTo>
                <a:lnTo>
                  <a:pt x="2031" y="1121"/>
                </a:lnTo>
                <a:lnTo>
                  <a:pt x="136" y="1098"/>
                </a:lnTo>
                <a:lnTo>
                  <a:pt x="111" y="571"/>
                </a:lnTo>
                <a:lnTo>
                  <a:pt x="0" y="228"/>
                </a:lnTo>
                <a:lnTo>
                  <a:pt x="26" y="2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Freeform 3"/>
          <p:cNvSpPr>
            <a:spLocks noChangeArrowheads="1"/>
          </p:cNvSpPr>
          <p:nvPr/>
        </p:nvSpPr>
        <p:spPr bwMode="auto">
          <a:xfrm>
            <a:off x="2762250" y="4837113"/>
            <a:ext cx="3290888" cy="1509712"/>
          </a:xfrm>
          <a:custGeom>
            <a:avLst/>
            <a:gdLst>
              <a:gd name="T0" fmla="*/ 0 w 2073"/>
              <a:gd name="T1" fmla="*/ 0 h 951"/>
              <a:gd name="T2" fmla="*/ 2147483647 w 2073"/>
              <a:gd name="T3" fmla="*/ 2147483647 h 951"/>
              <a:gd name="T4" fmla="*/ 2147483647 w 2073"/>
              <a:gd name="T5" fmla="*/ 2147483647 h 951"/>
              <a:gd name="T6" fmla="*/ 2147483647 w 2073"/>
              <a:gd name="T7" fmla="*/ 2147483647 h 951"/>
              <a:gd name="T8" fmla="*/ 2147483647 w 2073"/>
              <a:gd name="T9" fmla="*/ 2147483647 h 951"/>
              <a:gd name="T10" fmla="*/ 2147483647 w 2073"/>
              <a:gd name="T11" fmla="*/ 2147483647 h 951"/>
              <a:gd name="T12" fmla="*/ 2147483647 w 2073"/>
              <a:gd name="T13" fmla="*/ 2147483647 h 951"/>
              <a:gd name="T14" fmla="*/ 0 w 2073"/>
              <a:gd name="T15" fmla="*/ 0 h 9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3"/>
              <a:gd name="T25" fmla="*/ 0 h 951"/>
              <a:gd name="T26" fmla="*/ 2073 w 2073"/>
              <a:gd name="T27" fmla="*/ 951 h 9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3" h="951">
                <a:moveTo>
                  <a:pt x="0" y="0"/>
                </a:moveTo>
                <a:lnTo>
                  <a:pt x="50" y="433"/>
                </a:lnTo>
                <a:lnTo>
                  <a:pt x="22" y="692"/>
                </a:lnTo>
                <a:lnTo>
                  <a:pt x="23" y="951"/>
                </a:lnTo>
                <a:lnTo>
                  <a:pt x="2073" y="908"/>
                </a:lnTo>
                <a:lnTo>
                  <a:pt x="1914" y="329"/>
                </a:lnTo>
                <a:lnTo>
                  <a:pt x="1897" y="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186363" y="5013325"/>
            <a:ext cx="282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5A50"/>
                </a:solidFill>
              </a:rPr>
              <a:t>Water</a:t>
            </a:r>
          </a:p>
        </p:txBody>
      </p:sp>
      <p:sp>
        <p:nvSpPr>
          <p:cNvPr id="11270" name="Freeform 5"/>
          <p:cNvSpPr>
            <a:spLocks noChangeArrowheads="1"/>
          </p:cNvSpPr>
          <p:nvPr/>
        </p:nvSpPr>
        <p:spPr bwMode="auto">
          <a:xfrm>
            <a:off x="5121275" y="4716463"/>
            <a:ext cx="139700" cy="122237"/>
          </a:xfrm>
          <a:custGeom>
            <a:avLst/>
            <a:gdLst>
              <a:gd name="T0" fmla="*/ 0 w 88"/>
              <a:gd name="T1" fmla="*/ 0 h 77"/>
              <a:gd name="T2" fmla="*/ 2147483647 w 88"/>
              <a:gd name="T3" fmla="*/ 2147483647 h 77"/>
              <a:gd name="T4" fmla="*/ 2147483647 w 88"/>
              <a:gd name="T5" fmla="*/ 0 h 77"/>
              <a:gd name="T6" fmla="*/ 0 w 88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77"/>
              <a:gd name="T14" fmla="*/ 88 w 88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77">
                <a:moveTo>
                  <a:pt x="0" y="0"/>
                </a:moveTo>
                <a:lnTo>
                  <a:pt x="44" y="77"/>
                </a:lnTo>
                <a:lnTo>
                  <a:pt x="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4675188" y="4583113"/>
            <a:ext cx="887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FF"/>
                </a:solidFill>
              </a:rPr>
              <a:t>Water Table (W.T.)</a:t>
            </a:r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4259263" y="5248275"/>
            <a:ext cx="1127125" cy="1123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2076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20"/>
          <p:cNvSpPr>
            <a:spLocks/>
          </p:cNvSpPr>
          <p:nvPr/>
        </p:nvSpPr>
        <p:spPr bwMode="auto">
          <a:xfrm>
            <a:off x="4200525" y="5905500"/>
            <a:ext cx="457200" cy="276225"/>
          </a:xfrm>
          <a:custGeom>
            <a:avLst/>
            <a:gdLst>
              <a:gd name="T0" fmla="*/ 2147483647 w 288"/>
              <a:gd name="T1" fmla="*/ 0 h 174"/>
              <a:gd name="T2" fmla="*/ 0 w 288"/>
              <a:gd name="T3" fmla="*/ 2147483647 h 174"/>
              <a:gd name="T4" fmla="*/ 2147483647 w 288"/>
              <a:gd name="T5" fmla="*/ 2147483647 h 174"/>
              <a:gd name="T6" fmla="*/ 0 60000 65536"/>
              <a:gd name="T7" fmla="*/ 0 60000 65536"/>
              <a:gd name="T8" fmla="*/ 0 60000 65536"/>
              <a:gd name="T9" fmla="*/ 0 w 288"/>
              <a:gd name="T10" fmla="*/ 0 h 174"/>
              <a:gd name="T11" fmla="*/ 288 w 288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74">
                <a:moveTo>
                  <a:pt x="165" y="0"/>
                </a:moveTo>
                <a:lnTo>
                  <a:pt x="0" y="174"/>
                </a:lnTo>
                <a:lnTo>
                  <a:pt x="288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Freeform 21"/>
          <p:cNvSpPr>
            <a:spLocks noChangeArrowheads="1"/>
          </p:cNvSpPr>
          <p:nvPr/>
        </p:nvSpPr>
        <p:spPr bwMode="auto">
          <a:xfrm>
            <a:off x="3648075" y="6181725"/>
            <a:ext cx="552450" cy="0"/>
          </a:xfrm>
          <a:custGeom>
            <a:avLst/>
            <a:gdLst>
              <a:gd name="T0" fmla="*/ 2147483647 w 348"/>
              <a:gd name="T1" fmla="*/ 2147483647 w 348"/>
              <a:gd name="T2" fmla="*/ 2147483647 w 348"/>
              <a:gd name="T3" fmla="*/ 2147483647 w 348"/>
              <a:gd name="T4" fmla="*/ 2147483647 w 348"/>
              <a:gd name="T5" fmla="*/ 2147483647 w 348"/>
              <a:gd name="T6" fmla="*/ 2147483647 w 348"/>
              <a:gd name="T7" fmla="*/ 2147483647 w 348"/>
              <a:gd name="T8" fmla="*/ 2147483647 w 348"/>
              <a:gd name="T9" fmla="*/ 2147483647 w 348"/>
              <a:gd name="T10" fmla="*/ 2147483647 w 348"/>
              <a:gd name="T11" fmla="*/ 2147483647 w 348"/>
              <a:gd name="T12" fmla="*/ 2147483647 w 348"/>
              <a:gd name="T13" fmla="*/ 2147483647 w 348"/>
              <a:gd name="T14" fmla="*/ 2147483647 w 348"/>
              <a:gd name="T15" fmla="*/ 2147483647 w 348"/>
              <a:gd name="T16" fmla="*/ 2147483647 w 348"/>
              <a:gd name="T17" fmla="*/ 2147483647 w 348"/>
              <a:gd name="T18" fmla="*/ 2147483647 w 348"/>
              <a:gd name="T19" fmla="*/ 2147483647 w 348"/>
              <a:gd name="T20" fmla="*/ 2147483647 w 348"/>
              <a:gd name="T21" fmla="*/ 2147483647 w 348"/>
              <a:gd name="T22" fmla="*/ 2147483647 w 348"/>
              <a:gd name="T23" fmla="*/ 2147483647 w 348"/>
              <a:gd name="T24" fmla="*/ 2147483647 w 348"/>
              <a:gd name="T25" fmla="*/ 2147483647 w 348"/>
              <a:gd name="T26" fmla="*/ 2147483647 w 348"/>
              <a:gd name="T27" fmla="*/ 2147483647 w 348"/>
              <a:gd name="T28" fmla="*/ 2147483647 w 348"/>
              <a:gd name="T29" fmla="*/ 2147483647 w 348"/>
              <a:gd name="T30" fmla="*/ 2147483647 w 348"/>
              <a:gd name="T31" fmla="*/ 2147483647 w 348"/>
              <a:gd name="T32" fmla="*/ 2147483647 w 348"/>
              <a:gd name="T33" fmla="*/ 2147483647 w 348"/>
              <a:gd name="T34" fmla="*/ 2147483647 w 348"/>
              <a:gd name="T35" fmla="*/ 2147483647 w 348"/>
              <a:gd name="T36" fmla="*/ 2147483647 w 348"/>
              <a:gd name="T37" fmla="*/ 2147483647 w 348"/>
              <a:gd name="T38" fmla="*/ 2147483647 w 348"/>
              <a:gd name="T39" fmla="*/ 2147483647 w 348"/>
              <a:gd name="T40" fmla="*/ 2147483647 w 348"/>
              <a:gd name="T41" fmla="*/ 2147483647 w 348"/>
              <a:gd name="T42" fmla="*/ 2147483647 w 348"/>
              <a:gd name="T43" fmla="*/ 2147483647 w 348"/>
              <a:gd name="T44" fmla="*/ 2147483647 w 348"/>
              <a:gd name="T45" fmla="*/ 2147483647 w 348"/>
              <a:gd name="T46" fmla="*/ 0 w 348"/>
              <a:gd name="T47" fmla="*/ 0 w 3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348 w 348"/>
            </a:gdLst>
            <a:ahLst/>
            <a:cxnLst>
              <a:cxn ang="T48">
                <a:pos x="T0" y="0"/>
              </a:cxn>
              <a:cxn ang="T49">
                <a:pos x="T1" y="0"/>
              </a:cxn>
              <a:cxn ang="T50">
                <a:pos x="T2" y="0"/>
              </a:cxn>
              <a:cxn ang="T51">
                <a:pos x="T3" y="0"/>
              </a:cxn>
              <a:cxn ang="T52">
                <a:pos x="T4" y="0"/>
              </a:cxn>
              <a:cxn ang="T53">
                <a:pos x="T5" y="0"/>
              </a:cxn>
              <a:cxn ang="T54">
                <a:pos x="T6" y="0"/>
              </a:cxn>
              <a:cxn ang="T55">
                <a:pos x="T7" y="0"/>
              </a:cxn>
              <a:cxn ang="T56">
                <a:pos x="T8" y="0"/>
              </a:cxn>
              <a:cxn ang="T57">
                <a:pos x="T9" y="0"/>
              </a:cxn>
              <a:cxn ang="T58">
                <a:pos x="T10" y="0"/>
              </a:cxn>
              <a:cxn ang="T59">
                <a:pos x="T11" y="0"/>
              </a:cxn>
              <a:cxn ang="T60">
                <a:pos x="T12" y="0"/>
              </a:cxn>
              <a:cxn ang="T61">
                <a:pos x="T13" y="0"/>
              </a:cxn>
              <a:cxn ang="T62">
                <a:pos x="T14" y="0"/>
              </a:cxn>
              <a:cxn ang="T63">
                <a:pos x="T15" y="0"/>
              </a:cxn>
              <a:cxn ang="T64">
                <a:pos x="T16" y="0"/>
              </a:cxn>
              <a:cxn ang="T65">
                <a:pos x="T17" y="0"/>
              </a:cxn>
              <a:cxn ang="T66">
                <a:pos x="T18" y="0"/>
              </a:cxn>
              <a:cxn ang="T67">
                <a:pos x="T19" y="0"/>
              </a:cxn>
              <a:cxn ang="T68">
                <a:pos x="T20" y="0"/>
              </a:cxn>
              <a:cxn ang="T69">
                <a:pos x="T21" y="0"/>
              </a:cxn>
              <a:cxn ang="T70">
                <a:pos x="T22" y="0"/>
              </a:cxn>
              <a:cxn ang="T71">
                <a:pos x="T23" y="0"/>
              </a:cxn>
              <a:cxn ang="T72">
                <a:pos x="T24" y="0"/>
              </a:cxn>
              <a:cxn ang="T73">
                <a:pos x="T25" y="0"/>
              </a:cxn>
              <a:cxn ang="T74">
                <a:pos x="T26" y="0"/>
              </a:cxn>
              <a:cxn ang="T75">
                <a:pos x="T27" y="0"/>
              </a:cxn>
              <a:cxn ang="T76">
                <a:pos x="T28" y="0"/>
              </a:cxn>
              <a:cxn ang="T77">
                <a:pos x="T29" y="0"/>
              </a:cxn>
              <a:cxn ang="T78">
                <a:pos x="T30" y="0"/>
              </a:cxn>
              <a:cxn ang="T79">
                <a:pos x="T31" y="0"/>
              </a:cxn>
              <a:cxn ang="T80">
                <a:pos x="T32" y="0"/>
              </a:cxn>
              <a:cxn ang="T81">
                <a:pos x="T33" y="0"/>
              </a:cxn>
              <a:cxn ang="T82">
                <a:pos x="T34" y="0"/>
              </a:cxn>
              <a:cxn ang="T83">
                <a:pos x="T35" y="0"/>
              </a:cxn>
              <a:cxn ang="T84">
                <a:pos x="T36" y="0"/>
              </a:cxn>
              <a:cxn ang="T85">
                <a:pos x="T37" y="0"/>
              </a:cxn>
              <a:cxn ang="T86">
                <a:pos x="T38" y="0"/>
              </a:cxn>
              <a:cxn ang="T87">
                <a:pos x="T39" y="0"/>
              </a:cxn>
              <a:cxn ang="T88">
                <a:pos x="T40" y="0"/>
              </a:cxn>
              <a:cxn ang="T89">
                <a:pos x="T41" y="0"/>
              </a:cxn>
              <a:cxn ang="T90">
                <a:pos x="T42" y="0"/>
              </a:cxn>
              <a:cxn ang="T91">
                <a:pos x="T43" y="0"/>
              </a:cxn>
              <a:cxn ang="T92">
                <a:pos x="T44" y="0"/>
              </a:cxn>
              <a:cxn ang="T93">
                <a:pos x="T45" y="0"/>
              </a:cxn>
              <a:cxn ang="T94">
                <a:pos x="T46" y="0"/>
              </a:cxn>
              <a:cxn ang="T95">
                <a:pos x="T47" y="0"/>
              </a:cxn>
            </a:cxnLst>
            <a:rect l="T96" t="0" r="T97" b="0"/>
            <a:pathLst>
              <a:path w="348">
                <a:moveTo>
                  <a:pt x="348" y="0"/>
                </a:moveTo>
                <a:lnTo>
                  <a:pt x="347" y="0"/>
                </a:lnTo>
                <a:lnTo>
                  <a:pt x="346" y="0"/>
                </a:lnTo>
                <a:lnTo>
                  <a:pt x="344" y="0"/>
                </a:lnTo>
                <a:lnTo>
                  <a:pt x="341" y="0"/>
                </a:lnTo>
                <a:lnTo>
                  <a:pt x="337" y="0"/>
                </a:lnTo>
                <a:lnTo>
                  <a:pt x="332" y="0"/>
                </a:lnTo>
                <a:lnTo>
                  <a:pt x="327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299" y="0"/>
                </a:lnTo>
                <a:lnTo>
                  <a:pt x="291" y="0"/>
                </a:lnTo>
                <a:lnTo>
                  <a:pt x="283" y="0"/>
                </a:lnTo>
                <a:lnTo>
                  <a:pt x="274" y="0"/>
                </a:lnTo>
                <a:lnTo>
                  <a:pt x="264" y="0"/>
                </a:lnTo>
                <a:lnTo>
                  <a:pt x="254" y="0"/>
                </a:lnTo>
                <a:lnTo>
                  <a:pt x="244" y="0"/>
                </a:lnTo>
                <a:lnTo>
                  <a:pt x="234" y="0"/>
                </a:lnTo>
                <a:lnTo>
                  <a:pt x="223" y="0"/>
                </a:lnTo>
                <a:lnTo>
                  <a:pt x="212" y="0"/>
                </a:lnTo>
                <a:lnTo>
                  <a:pt x="201" y="0"/>
                </a:lnTo>
                <a:lnTo>
                  <a:pt x="190" y="0"/>
                </a:lnTo>
                <a:lnTo>
                  <a:pt x="179" y="0"/>
                </a:lnTo>
                <a:lnTo>
                  <a:pt x="168" y="0"/>
                </a:lnTo>
                <a:lnTo>
                  <a:pt x="157" y="0"/>
                </a:lnTo>
                <a:lnTo>
                  <a:pt x="146" y="0"/>
                </a:lnTo>
                <a:lnTo>
                  <a:pt x="135" y="0"/>
                </a:lnTo>
                <a:lnTo>
                  <a:pt x="124" y="0"/>
                </a:lnTo>
                <a:lnTo>
                  <a:pt x="114" y="0"/>
                </a:lnTo>
                <a:lnTo>
                  <a:pt x="103" y="0"/>
                </a:lnTo>
                <a:lnTo>
                  <a:pt x="93" y="0"/>
                </a:lnTo>
                <a:lnTo>
                  <a:pt x="83" y="0"/>
                </a:lnTo>
                <a:lnTo>
                  <a:pt x="74" y="0"/>
                </a:lnTo>
                <a:lnTo>
                  <a:pt x="65" y="0"/>
                </a:lnTo>
                <a:lnTo>
                  <a:pt x="56" y="0"/>
                </a:lnTo>
                <a:lnTo>
                  <a:pt x="48" y="0"/>
                </a:lnTo>
                <a:lnTo>
                  <a:pt x="40" y="0"/>
                </a:lnTo>
                <a:lnTo>
                  <a:pt x="33" y="0"/>
                </a:lnTo>
                <a:lnTo>
                  <a:pt x="27" y="0"/>
                </a:lnTo>
                <a:lnTo>
                  <a:pt x="21" y="0"/>
                </a:lnTo>
                <a:lnTo>
                  <a:pt x="15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Freeform 22"/>
          <p:cNvSpPr>
            <a:spLocks/>
          </p:cNvSpPr>
          <p:nvPr/>
        </p:nvSpPr>
        <p:spPr bwMode="auto">
          <a:xfrm>
            <a:off x="5064125" y="5951538"/>
            <a:ext cx="742950" cy="90487"/>
          </a:xfrm>
          <a:custGeom>
            <a:avLst/>
            <a:gdLst>
              <a:gd name="T0" fmla="*/ 0 w 468"/>
              <a:gd name="T1" fmla="*/ 0 h 57"/>
              <a:gd name="T2" fmla="*/ 2147483647 w 468"/>
              <a:gd name="T3" fmla="*/ 2147483647 h 57"/>
              <a:gd name="T4" fmla="*/ 2147483647 w 468"/>
              <a:gd name="T5" fmla="*/ 2147483647 h 57"/>
              <a:gd name="T6" fmla="*/ 0 60000 65536"/>
              <a:gd name="T7" fmla="*/ 0 60000 65536"/>
              <a:gd name="T8" fmla="*/ 0 60000 65536"/>
              <a:gd name="T9" fmla="*/ 0 w 468"/>
              <a:gd name="T10" fmla="*/ 0 h 57"/>
              <a:gd name="T11" fmla="*/ 468 w 468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57">
                <a:moveTo>
                  <a:pt x="0" y="0"/>
                </a:moveTo>
                <a:lnTo>
                  <a:pt x="182" y="57"/>
                </a:lnTo>
                <a:lnTo>
                  <a:pt x="468" y="5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Freeform 23"/>
          <p:cNvSpPr>
            <a:spLocks/>
          </p:cNvSpPr>
          <p:nvPr/>
        </p:nvSpPr>
        <p:spPr bwMode="auto">
          <a:xfrm>
            <a:off x="4787900" y="5118100"/>
            <a:ext cx="722313" cy="465138"/>
          </a:xfrm>
          <a:custGeom>
            <a:avLst/>
            <a:gdLst>
              <a:gd name="T0" fmla="*/ 0 w 455"/>
              <a:gd name="T1" fmla="*/ 2147483647 h 293"/>
              <a:gd name="T2" fmla="*/ 2147483647 w 455"/>
              <a:gd name="T3" fmla="*/ 0 h 293"/>
              <a:gd name="T4" fmla="*/ 2147483647 w 455"/>
              <a:gd name="T5" fmla="*/ 0 h 293"/>
              <a:gd name="T6" fmla="*/ 0 60000 65536"/>
              <a:gd name="T7" fmla="*/ 0 60000 65536"/>
              <a:gd name="T8" fmla="*/ 0 60000 65536"/>
              <a:gd name="T9" fmla="*/ 0 w 455"/>
              <a:gd name="T10" fmla="*/ 0 h 293"/>
              <a:gd name="T11" fmla="*/ 455 w 455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293">
                <a:moveTo>
                  <a:pt x="0" y="293"/>
                </a:moveTo>
                <a:lnTo>
                  <a:pt x="172" y="0"/>
                </a:lnTo>
                <a:lnTo>
                  <a:pt x="45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Rectangle 24"/>
          <p:cNvSpPr>
            <a:spLocks noChangeArrowheads="1"/>
          </p:cNvSpPr>
          <p:nvPr/>
        </p:nvSpPr>
        <p:spPr bwMode="auto">
          <a:xfrm>
            <a:off x="5410200" y="5918200"/>
            <a:ext cx="2778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5A50"/>
                </a:solidFill>
              </a:rPr>
              <a:t>Voids</a:t>
            </a:r>
          </a:p>
        </p:txBody>
      </p:sp>
      <p:sp>
        <p:nvSpPr>
          <p:cNvPr id="11278" name="Rectangle 25"/>
          <p:cNvSpPr>
            <a:spLocks noChangeArrowheads="1"/>
          </p:cNvSpPr>
          <p:nvPr/>
        </p:nvSpPr>
        <p:spPr bwMode="auto">
          <a:xfrm>
            <a:off x="3738563" y="6040438"/>
            <a:ext cx="3063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5A50"/>
                </a:solidFill>
              </a:rPr>
              <a:t>Solids</a:t>
            </a:r>
          </a:p>
        </p:txBody>
      </p:sp>
      <p:sp>
        <p:nvSpPr>
          <p:cNvPr id="11279" name="Freeform 26"/>
          <p:cNvSpPr>
            <a:spLocks noChangeArrowheads="1"/>
          </p:cNvSpPr>
          <p:nvPr/>
        </p:nvSpPr>
        <p:spPr bwMode="auto">
          <a:xfrm>
            <a:off x="3368675" y="4402138"/>
            <a:ext cx="61913" cy="87312"/>
          </a:xfrm>
          <a:custGeom>
            <a:avLst/>
            <a:gdLst>
              <a:gd name="T0" fmla="*/ 2147483647 w 39"/>
              <a:gd name="T1" fmla="*/ 0 h 55"/>
              <a:gd name="T2" fmla="*/ 0 w 39"/>
              <a:gd name="T3" fmla="*/ 2147483647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Freeform 27"/>
          <p:cNvSpPr>
            <a:spLocks noChangeArrowheads="1"/>
          </p:cNvSpPr>
          <p:nvPr/>
        </p:nvSpPr>
        <p:spPr bwMode="auto">
          <a:xfrm>
            <a:off x="3402013" y="4402138"/>
            <a:ext cx="60325" cy="88900"/>
          </a:xfrm>
          <a:custGeom>
            <a:avLst/>
            <a:gdLst>
              <a:gd name="T0" fmla="*/ 2147483647 w 38"/>
              <a:gd name="T1" fmla="*/ 0 h 56"/>
              <a:gd name="T2" fmla="*/ 0 w 38"/>
              <a:gd name="T3" fmla="*/ 2147483647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Freeform 28"/>
          <p:cNvSpPr>
            <a:spLocks noChangeArrowheads="1"/>
          </p:cNvSpPr>
          <p:nvPr/>
        </p:nvSpPr>
        <p:spPr bwMode="auto">
          <a:xfrm>
            <a:off x="3436938" y="4403725"/>
            <a:ext cx="57150" cy="85725"/>
          </a:xfrm>
          <a:custGeom>
            <a:avLst/>
            <a:gdLst>
              <a:gd name="T0" fmla="*/ 2147483647 w 36"/>
              <a:gd name="T1" fmla="*/ 0 h 54"/>
              <a:gd name="T2" fmla="*/ 0 w 36"/>
              <a:gd name="T3" fmla="*/ 2147483647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Freeform 29"/>
          <p:cNvSpPr>
            <a:spLocks noChangeArrowheads="1"/>
          </p:cNvSpPr>
          <p:nvPr/>
        </p:nvSpPr>
        <p:spPr bwMode="auto">
          <a:xfrm>
            <a:off x="3467100" y="4402138"/>
            <a:ext cx="55563" cy="84137"/>
          </a:xfrm>
          <a:custGeom>
            <a:avLst/>
            <a:gdLst>
              <a:gd name="T0" fmla="*/ 2147483647 w 35"/>
              <a:gd name="T1" fmla="*/ 0 h 53"/>
              <a:gd name="T2" fmla="*/ 0 w 35"/>
              <a:gd name="T3" fmla="*/ 2147483647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Freeform 30"/>
          <p:cNvSpPr>
            <a:spLocks noChangeArrowheads="1"/>
          </p:cNvSpPr>
          <p:nvPr/>
        </p:nvSpPr>
        <p:spPr bwMode="auto">
          <a:xfrm>
            <a:off x="3732213" y="4402138"/>
            <a:ext cx="71437" cy="47625"/>
          </a:xfrm>
          <a:custGeom>
            <a:avLst/>
            <a:gdLst>
              <a:gd name="T0" fmla="*/ 0 w 45"/>
              <a:gd name="T1" fmla="*/ 0 h 30"/>
              <a:gd name="T2" fmla="*/ 2147483647 w 45"/>
              <a:gd name="T3" fmla="*/ 2147483647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0" y="0"/>
                </a:moveTo>
                <a:lnTo>
                  <a:pt x="45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Freeform 31"/>
          <p:cNvSpPr>
            <a:spLocks noChangeArrowheads="1"/>
          </p:cNvSpPr>
          <p:nvPr/>
        </p:nvSpPr>
        <p:spPr bwMode="auto">
          <a:xfrm>
            <a:off x="3713163" y="4422775"/>
            <a:ext cx="71437" cy="44450"/>
          </a:xfrm>
          <a:custGeom>
            <a:avLst/>
            <a:gdLst>
              <a:gd name="T0" fmla="*/ 0 w 45"/>
              <a:gd name="T1" fmla="*/ 0 h 28"/>
              <a:gd name="T2" fmla="*/ 2147483647 w 45"/>
              <a:gd name="T3" fmla="*/ 2147483647 h 28"/>
              <a:gd name="T4" fmla="*/ 0 60000 65536"/>
              <a:gd name="T5" fmla="*/ 0 60000 65536"/>
              <a:gd name="T6" fmla="*/ 0 w 45"/>
              <a:gd name="T7" fmla="*/ 0 h 28"/>
              <a:gd name="T8" fmla="*/ 45 w 45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8">
                <a:moveTo>
                  <a:pt x="0" y="0"/>
                </a:moveTo>
                <a:lnTo>
                  <a:pt x="45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Freeform 32"/>
          <p:cNvSpPr>
            <a:spLocks noChangeArrowheads="1"/>
          </p:cNvSpPr>
          <p:nvPr/>
        </p:nvSpPr>
        <p:spPr bwMode="auto">
          <a:xfrm>
            <a:off x="3700463" y="4448175"/>
            <a:ext cx="69850" cy="42863"/>
          </a:xfrm>
          <a:custGeom>
            <a:avLst/>
            <a:gdLst>
              <a:gd name="T0" fmla="*/ 0 w 44"/>
              <a:gd name="T1" fmla="*/ 0 h 27"/>
              <a:gd name="T2" fmla="*/ 2147483647 w 44"/>
              <a:gd name="T3" fmla="*/ 2147483647 h 27"/>
              <a:gd name="T4" fmla="*/ 0 60000 65536"/>
              <a:gd name="T5" fmla="*/ 0 60000 65536"/>
              <a:gd name="T6" fmla="*/ 0 w 44"/>
              <a:gd name="T7" fmla="*/ 0 h 27"/>
              <a:gd name="T8" fmla="*/ 44 w 44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7">
                <a:moveTo>
                  <a:pt x="0" y="0"/>
                </a:moveTo>
                <a:lnTo>
                  <a:pt x="44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Freeform 33"/>
          <p:cNvSpPr>
            <a:spLocks noChangeArrowheads="1"/>
          </p:cNvSpPr>
          <p:nvPr/>
        </p:nvSpPr>
        <p:spPr bwMode="auto">
          <a:xfrm>
            <a:off x="3683000" y="4468813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7 w 42"/>
              <a:gd name="T3" fmla="*/ 2147483647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Freeform 34"/>
          <p:cNvSpPr>
            <a:spLocks noChangeArrowheads="1"/>
          </p:cNvSpPr>
          <p:nvPr/>
        </p:nvSpPr>
        <p:spPr bwMode="auto">
          <a:xfrm>
            <a:off x="3933825" y="4405313"/>
            <a:ext cx="73025" cy="47625"/>
          </a:xfrm>
          <a:custGeom>
            <a:avLst/>
            <a:gdLst>
              <a:gd name="T0" fmla="*/ 0 w 46"/>
              <a:gd name="T1" fmla="*/ 0 h 30"/>
              <a:gd name="T2" fmla="*/ 2147483647 w 46"/>
              <a:gd name="T3" fmla="*/ 2147483647 h 30"/>
              <a:gd name="T4" fmla="*/ 0 60000 65536"/>
              <a:gd name="T5" fmla="*/ 0 60000 65536"/>
              <a:gd name="T6" fmla="*/ 0 w 46"/>
              <a:gd name="T7" fmla="*/ 0 h 30"/>
              <a:gd name="T8" fmla="*/ 46 w 46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30">
                <a:moveTo>
                  <a:pt x="0" y="0"/>
                </a:moveTo>
                <a:lnTo>
                  <a:pt x="46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Freeform 35"/>
          <p:cNvSpPr>
            <a:spLocks noChangeArrowheads="1"/>
          </p:cNvSpPr>
          <p:nvPr/>
        </p:nvSpPr>
        <p:spPr bwMode="auto">
          <a:xfrm>
            <a:off x="3916363" y="4425950"/>
            <a:ext cx="71437" cy="44450"/>
          </a:xfrm>
          <a:custGeom>
            <a:avLst/>
            <a:gdLst>
              <a:gd name="T0" fmla="*/ 0 w 45"/>
              <a:gd name="T1" fmla="*/ 0 h 28"/>
              <a:gd name="T2" fmla="*/ 2147483647 w 45"/>
              <a:gd name="T3" fmla="*/ 2147483647 h 28"/>
              <a:gd name="T4" fmla="*/ 0 60000 65536"/>
              <a:gd name="T5" fmla="*/ 0 60000 65536"/>
              <a:gd name="T6" fmla="*/ 0 w 45"/>
              <a:gd name="T7" fmla="*/ 0 h 28"/>
              <a:gd name="T8" fmla="*/ 45 w 45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8">
                <a:moveTo>
                  <a:pt x="0" y="0"/>
                </a:moveTo>
                <a:lnTo>
                  <a:pt x="45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Freeform 36"/>
          <p:cNvSpPr>
            <a:spLocks noChangeArrowheads="1"/>
          </p:cNvSpPr>
          <p:nvPr/>
        </p:nvSpPr>
        <p:spPr bwMode="auto">
          <a:xfrm>
            <a:off x="3903663" y="4451350"/>
            <a:ext cx="69850" cy="41275"/>
          </a:xfrm>
          <a:custGeom>
            <a:avLst/>
            <a:gdLst>
              <a:gd name="T0" fmla="*/ 0 w 44"/>
              <a:gd name="T1" fmla="*/ 0 h 26"/>
              <a:gd name="T2" fmla="*/ 2147483647 w 44"/>
              <a:gd name="T3" fmla="*/ 2147483647 h 26"/>
              <a:gd name="T4" fmla="*/ 0 60000 65536"/>
              <a:gd name="T5" fmla="*/ 0 60000 65536"/>
              <a:gd name="T6" fmla="*/ 0 w 44"/>
              <a:gd name="T7" fmla="*/ 0 h 26"/>
              <a:gd name="T8" fmla="*/ 44 w 44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6">
                <a:moveTo>
                  <a:pt x="0" y="0"/>
                </a:moveTo>
                <a:lnTo>
                  <a:pt x="44" y="2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Freeform 37"/>
          <p:cNvSpPr>
            <a:spLocks noChangeArrowheads="1"/>
          </p:cNvSpPr>
          <p:nvPr/>
        </p:nvSpPr>
        <p:spPr bwMode="auto">
          <a:xfrm>
            <a:off x="3886200" y="4471988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7 w 42"/>
              <a:gd name="T3" fmla="*/ 2147483647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Freeform 38"/>
          <p:cNvSpPr>
            <a:spLocks noChangeArrowheads="1"/>
          </p:cNvSpPr>
          <p:nvPr/>
        </p:nvSpPr>
        <p:spPr bwMode="auto">
          <a:xfrm>
            <a:off x="3775075" y="4402138"/>
            <a:ext cx="61913" cy="87312"/>
          </a:xfrm>
          <a:custGeom>
            <a:avLst/>
            <a:gdLst>
              <a:gd name="T0" fmla="*/ 2147483647 w 39"/>
              <a:gd name="T1" fmla="*/ 0 h 55"/>
              <a:gd name="T2" fmla="*/ 0 w 39"/>
              <a:gd name="T3" fmla="*/ 2147483647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Freeform 39"/>
          <p:cNvSpPr>
            <a:spLocks noChangeArrowheads="1"/>
          </p:cNvSpPr>
          <p:nvPr/>
        </p:nvSpPr>
        <p:spPr bwMode="auto">
          <a:xfrm>
            <a:off x="3808413" y="4402138"/>
            <a:ext cx="60325" cy="88900"/>
          </a:xfrm>
          <a:custGeom>
            <a:avLst/>
            <a:gdLst>
              <a:gd name="T0" fmla="*/ 2147483647 w 38"/>
              <a:gd name="T1" fmla="*/ 0 h 56"/>
              <a:gd name="T2" fmla="*/ 0 w 38"/>
              <a:gd name="T3" fmla="*/ 2147483647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Freeform 40"/>
          <p:cNvSpPr>
            <a:spLocks noChangeArrowheads="1"/>
          </p:cNvSpPr>
          <p:nvPr/>
        </p:nvSpPr>
        <p:spPr bwMode="auto">
          <a:xfrm>
            <a:off x="3843338" y="4403725"/>
            <a:ext cx="57150" cy="85725"/>
          </a:xfrm>
          <a:custGeom>
            <a:avLst/>
            <a:gdLst>
              <a:gd name="T0" fmla="*/ 2147483647 w 36"/>
              <a:gd name="T1" fmla="*/ 0 h 54"/>
              <a:gd name="T2" fmla="*/ 0 w 36"/>
              <a:gd name="T3" fmla="*/ 2147483647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Freeform 41"/>
          <p:cNvSpPr>
            <a:spLocks noChangeArrowheads="1"/>
          </p:cNvSpPr>
          <p:nvPr/>
        </p:nvSpPr>
        <p:spPr bwMode="auto">
          <a:xfrm>
            <a:off x="3873500" y="4402138"/>
            <a:ext cx="55563" cy="84137"/>
          </a:xfrm>
          <a:custGeom>
            <a:avLst/>
            <a:gdLst>
              <a:gd name="T0" fmla="*/ 2147483647 w 35"/>
              <a:gd name="T1" fmla="*/ 0 h 53"/>
              <a:gd name="T2" fmla="*/ 0 w 35"/>
              <a:gd name="T3" fmla="*/ 2147483647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Freeform 42"/>
          <p:cNvSpPr>
            <a:spLocks noChangeArrowheads="1"/>
          </p:cNvSpPr>
          <p:nvPr/>
        </p:nvSpPr>
        <p:spPr bwMode="auto">
          <a:xfrm>
            <a:off x="3973513" y="4405313"/>
            <a:ext cx="61912" cy="87312"/>
          </a:xfrm>
          <a:custGeom>
            <a:avLst/>
            <a:gdLst>
              <a:gd name="T0" fmla="*/ 2147483647 w 39"/>
              <a:gd name="T1" fmla="*/ 0 h 55"/>
              <a:gd name="T2" fmla="*/ 0 w 39"/>
              <a:gd name="T3" fmla="*/ 2147483647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Freeform 43"/>
          <p:cNvSpPr>
            <a:spLocks noChangeArrowheads="1"/>
          </p:cNvSpPr>
          <p:nvPr/>
        </p:nvSpPr>
        <p:spPr bwMode="auto">
          <a:xfrm>
            <a:off x="4006850" y="4405313"/>
            <a:ext cx="60325" cy="87312"/>
          </a:xfrm>
          <a:custGeom>
            <a:avLst/>
            <a:gdLst>
              <a:gd name="T0" fmla="*/ 2147483647 w 38"/>
              <a:gd name="T1" fmla="*/ 0 h 55"/>
              <a:gd name="T2" fmla="*/ 0 w 38"/>
              <a:gd name="T3" fmla="*/ 2147483647 h 55"/>
              <a:gd name="T4" fmla="*/ 0 60000 65536"/>
              <a:gd name="T5" fmla="*/ 0 60000 65536"/>
              <a:gd name="T6" fmla="*/ 0 w 38"/>
              <a:gd name="T7" fmla="*/ 0 h 55"/>
              <a:gd name="T8" fmla="*/ 38 w 3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5">
                <a:moveTo>
                  <a:pt x="38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Freeform 44"/>
          <p:cNvSpPr>
            <a:spLocks noChangeArrowheads="1"/>
          </p:cNvSpPr>
          <p:nvPr/>
        </p:nvSpPr>
        <p:spPr bwMode="auto">
          <a:xfrm>
            <a:off x="4040188" y="4406900"/>
            <a:ext cx="57150" cy="85725"/>
          </a:xfrm>
          <a:custGeom>
            <a:avLst/>
            <a:gdLst>
              <a:gd name="T0" fmla="*/ 2147483647 w 36"/>
              <a:gd name="T1" fmla="*/ 0 h 54"/>
              <a:gd name="T2" fmla="*/ 0 w 36"/>
              <a:gd name="T3" fmla="*/ 2147483647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Freeform 45"/>
          <p:cNvSpPr>
            <a:spLocks noChangeArrowheads="1"/>
          </p:cNvSpPr>
          <p:nvPr/>
        </p:nvSpPr>
        <p:spPr bwMode="auto">
          <a:xfrm>
            <a:off x="4071938" y="4405313"/>
            <a:ext cx="55562" cy="84137"/>
          </a:xfrm>
          <a:custGeom>
            <a:avLst/>
            <a:gdLst>
              <a:gd name="T0" fmla="*/ 2147483647 w 35"/>
              <a:gd name="T1" fmla="*/ 0 h 53"/>
              <a:gd name="T2" fmla="*/ 0 w 35"/>
              <a:gd name="T3" fmla="*/ 2147483647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Freeform 46"/>
          <p:cNvSpPr>
            <a:spLocks noChangeArrowheads="1"/>
          </p:cNvSpPr>
          <p:nvPr/>
        </p:nvSpPr>
        <p:spPr bwMode="auto">
          <a:xfrm>
            <a:off x="3529013" y="4398963"/>
            <a:ext cx="71437" cy="47625"/>
          </a:xfrm>
          <a:custGeom>
            <a:avLst/>
            <a:gdLst>
              <a:gd name="T0" fmla="*/ 0 w 45"/>
              <a:gd name="T1" fmla="*/ 0 h 30"/>
              <a:gd name="T2" fmla="*/ 2147483647 w 45"/>
              <a:gd name="T3" fmla="*/ 2147483647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0" y="0"/>
                </a:moveTo>
                <a:lnTo>
                  <a:pt x="45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Freeform 47"/>
          <p:cNvSpPr>
            <a:spLocks noChangeArrowheads="1"/>
          </p:cNvSpPr>
          <p:nvPr/>
        </p:nvSpPr>
        <p:spPr bwMode="auto">
          <a:xfrm>
            <a:off x="3511550" y="4419600"/>
            <a:ext cx="69850" cy="44450"/>
          </a:xfrm>
          <a:custGeom>
            <a:avLst/>
            <a:gdLst>
              <a:gd name="T0" fmla="*/ 0 w 44"/>
              <a:gd name="T1" fmla="*/ 0 h 28"/>
              <a:gd name="T2" fmla="*/ 2147483647 w 44"/>
              <a:gd name="T3" fmla="*/ 2147483647 h 28"/>
              <a:gd name="T4" fmla="*/ 0 60000 65536"/>
              <a:gd name="T5" fmla="*/ 0 60000 65536"/>
              <a:gd name="T6" fmla="*/ 0 w 44"/>
              <a:gd name="T7" fmla="*/ 0 h 28"/>
              <a:gd name="T8" fmla="*/ 44 w 44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8">
                <a:moveTo>
                  <a:pt x="0" y="0"/>
                </a:moveTo>
                <a:lnTo>
                  <a:pt x="44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Freeform 48"/>
          <p:cNvSpPr>
            <a:spLocks noChangeArrowheads="1"/>
          </p:cNvSpPr>
          <p:nvPr/>
        </p:nvSpPr>
        <p:spPr bwMode="auto">
          <a:xfrm>
            <a:off x="3498850" y="4445000"/>
            <a:ext cx="68263" cy="42863"/>
          </a:xfrm>
          <a:custGeom>
            <a:avLst/>
            <a:gdLst>
              <a:gd name="T0" fmla="*/ 0 w 43"/>
              <a:gd name="T1" fmla="*/ 0 h 27"/>
              <a:gd name="T2" fmla="*/ 2147483647 w 43"/>
              <a:gd name="T3" fmla="*/ 2147483647 h 27"/>
              <a:gd name="T4" fmla="*/ 0 60000 65536"/>
              <a:gd name="T5" fmla="*/ 0 60000 65536"/>
              <a:gd name="T6" fmla="*/ 0 w 43"/>
              <a:gd name="T7" fmla="*/ 0 h 27"/>
              <a:gd name="T8" fmla="*/ 43 w 43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27">
                <a:moveTo>
                  <a:pt x="0" y="0"/>
                </a:moveTo>
                <a:lnTo>
                  <a:pt x="43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Freeform 49"/>
          <p:cNvSpPr>
            <a:spLocks noChangeArrowheads="1"/>
          </p:cNvSpPr>
          <p:nvPr/>
        </p:nvSpPr>
        <p:spPr bwMode="auto">
          <a:xfrm>
            <a:off x="3481388" y="4465638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7 w 42"/>
              <a:gd name="T3" fmla="*/ 2147483647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Freeform 50"/>
          <p:cNvSpPr>
            <a:spLocks noChangeArrowheads="1"/>
          </p:cNvSpPr>
          <p:nvPr/>
        </p:nvSpPr>
        <p:spPr bwMode="auto">
          <a:xfrm>
            <a:off x="3571875" y="4402138"/>
            <a:ext cx="61913" cy="87312"/>
          </a:xfrm>
          <a:custGeom>
            <a:avLst/>
            <a:gdLst>
              <a:gd name="T0" fmla="*/ 2147483647 w 39"/>
              <a:gd name="T1" fmla="*/ 0 h 55"/>
              <a:gd name="T2" fmla="*/ 0 w 39"/>
              <a:gd name="T3" fmla="*/ 2147483647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Freeform 51"/>
          <p:cNvSpPr>
            <a:spLocks noChangeArrowheads="1"/>
          </p:cNvSpPr>
          <p:nvPr/>
        </p:nvSpPr>
        <p:spPr bwMode="auto">
          <a:xfrm>
            <a:off x="3605213" y="4402138"/>
            <a:ext cx="60325" cy="88900"/>
          </a:xfrm>
          <a:custGeom>
            <a:avLst/>
            <a:gdLst>
              <a:gd name="T0" fmla="*/ 2147483647 w 38"/>
              <a:gd name="T1" fmla="*/ 0 h 56"/>
              <a:gd name="T2" fmla="*/ 0 w 38"/>
              <a:gd name="T3" fmla="*/ 2147483647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Freeform 52"/>
          <p:cNvSpPr>
            <a:spLocks noChangeArrowheads="1"/>
          </p:cNvSpPr>
          <p:nvPr/>
        </p:nvSpPr>
        <p:spPr bwMode="auto">
          <a:xfrm>
            <a:off x="3640138" y="4403725"/>
            <a:ext cx="55562" cy="85725"/>
          </a:xfrm>
          <a:custGeom>
            <a:avLst/>
            <a:gdLst>
              <a:gd name="T0" fmla="*/ 2147483647 w 35"/>
              <a:gd name="T1" fmla="*/ 0 h 54"/>
              <a:gd name="T2" fmla="*/ 0 w 35"/>
              <a:gd name="T3" fmla="*/ 2147483647 h 54"/>
              <a:gd name="T4" fmla="*/ 0 60000 65536"/>
              <a:gd name="T5" fmla="*/ 0 60000 65536"/>
              <a:gd name="T6" fmla="*/ 0 w 35"/>
              <a:gd name="T7" fmla="*/ 0 h 54"/>
              <a:gd name="T8" fmla="*/ 35 w 35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4">
                <a:moveTo>
                  <a:pt x="35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Freeform 53"/>
          <p:cNvSpPr>
            <a:spLocks noChangeArrowheads="1"/>
          </p:cNvSpPr>
          <p:nvPr/>
        </p:nvSpPr>
        <p:spPr bwMode="auto">
          <a:xfrm>
            <a:off x="3670300" y="4402138"/>
            <a:ext cx="55563" cy="84137"/>
          </a:xfrm>
          <a:custGeom>
            <a:avLst/>
            <a:gdLst>
              <a:gd name="T0" fmla="*/ 2147483647 w 35"/>
              <a:gd name="T1" fmla="*/ 0 h 53"/>
              <a:gd name="T2" fmla="*/ 0 w 35"/>
              <a:gd name="T3" fmla="*/ 2147483647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Freeform 54"/>
          <p:cNvSpPr>
            <a:spLocks noChangeArrowheads="1"/>
          </p:cNvSpPr>
          <p:nvPr/>
        </p:nvSpPr>
        <p:spPr bwMode="auto">
          <a:xfrm>
            <a:off x="4864100" y="4864100"/>
            <a:ext cx="636588" cy="0"/>
          </a:xfrm>
          <a:custGeom>
            <a:avLst/>
            <a:gdLst>
              <a:gd name="T0" fmla="*/ 0 w 401"/>
              <a:gd name="T1" fmla="*/ 2147483647 w 401"/>
              <a:gd name="T2" fmla="*/ 0 60000 65536"/>
              <a:gd name="T3" fmla="*/ 0 60000 65536"/>
              <a:gd name="T4" fmla="*/ 0 w 401"/>
              <a:gd name="T5" fmla="*/ 401 w 40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1">
                <a:moveTo>
                  <a:pt x="0" y="0"/>
                </a:moveTo>
                <a:lnTo>
                  <a:pt x="40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Freeform 55"/>
          <p:cNvSpPr>
            <a:spLocks noChangeArrowheads="1"/>
          </p:cNvSpPr>
          <p:nvPr/>
        </p:nvSpPr>
        <p:spPr bwMode="auto">
          <a:xfrm>
            <a:off x="4946650" y="4892675"/>
            <a:ext cx="471488" cy="0"/>
          </a:xfrm>
          <a:custGeom>
            <a:avLst/>
            <a:gdLst>
              <a:gd name="T0" fmla="*/ 0 w 297"/>
              <a:gd name="T1" fmla="*/ 2147483647 w 297"/>
              <a:gd name="T2" fmla="*/ 0 60000 65536"/>
              <a:gd name="T3" fmla="*/ 0 60000 65536"/>
              <a:gd name="T4" fmla="*/ 0 w 297"/>
              <a:gd name="T5" fmla="*/ 297 w 29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7">
                <a:moveTo>
                  <a:pt x="0" y="0"/>
                </a:moveTo>
                <a:lnTo>
                  <a:pt x="29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Freeform 56"/>
          <p:cNvSpPr>
            <a:spLocks noChangeArrowheads="1"/>
          </p:cNvSpPr>
          <p:nvPr/>
        </p:nvSpPr>
        <p:spPr bwMode="auto">
          <a:xfrm>
            <a:off x="5010150" y="4922838"/>
            <a:ext cx="350838" cy="0"/>
          </a:xfrm>
          <a:custGeom>
            <a:avLst/>
            <a:gdLst>
              <a:gd name="T0" fmla="*/ 0 w 221"/>
              <a:gd name="T1" fmla="*/ 2147483647 w 221"/>
              <a:gd name="T2" fmla="*/ 0 60000 65536"/>
              <a:gd name="T3" fmla="*/ 0 60000 65536"/>
              <a:gd name="T4" fmla="*/ 0 w 221"/>
              <a:gd name="T5" fmla="*/ 221 w 2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1">
                <a:moveTo>
                  <a:pt x="0" y="0"/>
                </a:moveTo>
                <a:lnTo>
                  <a:pt x="22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0" name="Freeform 57"/>
          <p:cNvSpPr>
            <a:spLocks noChangeArrowheads="1"/>
          </p:cNvSpPr>
          <p:nvPr/>
        </p:nvSpPr>
        <p:spPr bwMode="auto">
          <a:xfrm>
            <a:off x="5086350" y="4949825"/>
            <a:ext cx="207963" cy="0"/>
          </a:xfrm>
          <a:custGeom>
            <a:avLst/>
            <a:gdLst>
              <a:gd name="T0" fmla="*/ 0 w 131"/>
              <a:gd name="T1" fmla="*/ 2147483647 w 131"/>
              <a:gd name="T2" fmla="*/ 0 60000 65536"/>
              <a:gd name="T3" fmla="*/ 0 60000 65536"/>
              <a:gd name="T4" fmla="*/ 0 w 131"/>
              <a:gd name="T5" fmla="*/ 131 w 13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1" name="Freeform 59"/>
          <p:cNvSpPr>
            <a:spLocks noChangeArrowheads="1"/>
          </p:cNvSpPr>
          <p:nvPr/>
        </p:nvSpPr>
        <p:spPr bwMode="auto">
          <a:xfrm>
            <a:off x="4619625" y="5254625"/>
            <a:ext cx="30163" cy="215900"/>
          </a:xfrm>
          <a:custGeom>
            <a:avLst/>
            <a:gdLst>
              <a:gd name="T0" fmla="*/ 2147483647 w 19"/>
              <a:gd name="T1" fmla="*/ 2147483647 h 136"/>
              <a:gd name="T2" fmla="*/ 2147483647 w 19"/>
              <a:gd name="T3" fmla="*/ 2147483647 h 136"/>
              <a:gd name="T4" fmla="*/ 2147483647 w 19"/>
              <a:gd name="T5" fmla="*/ 2147483647 h 136"/>
              <a:gd name="T6" fmla="*/ 2147483647 w 19"/>
              <a:gd name="T7" fmla="*/ 2147483647 h 136"/>
              <a:gd name="T8" fmla="*/ 2147483647 w 19"/>
              <a:gd name="T9" fmla="*/ 2147483647 h 136"/>
              <a:gd name="T10" fmla="*/ 2147483647 w 19"/>
              <a:gd name="T11" fmla="*/ 2147483647 h 136"/>
              <a:gd name="T12" fmla="*/ 2147483647 w 19"/>
              <a:gd name="T13" fmla="*/ 2147483647 h 136"/>
              <a:gd name="T14" fmla="*/ 2147483647 w 19"/>
              <a:gd name="T15" fmla="*/ 2147483647 h 136"/>
              <a:gd name="T16" fmla="*/ 2147483647 w 19"/>
              <a:gd name="T17" fmla="*/ 2147483647 h 136"/>
              <a:gd name="T18" fmla="*/ 2147483647 w 19"/>
              <a:gd name="T19" fmla="*/ 2147483647 h 136"/>
              <a:gd name="T20" fmla="*/ 2147483647 w 19"/>
              <a:gd name="T21" fmla="*/ 2147483647 h 136"/>
              <a:gd name="T22" fmla="*/ 2147483647 w 19"/>
              <a:gd name="T23" fmla="*/ 2147483647 h 136"/>
              <a:gd name="T24" fmla="*/ 2147483647 w 19"/>
              <a:gd name="T25" fmla="*/ 2147483647 h 136"/>
              <a:gd name="T26" fmla="*/ 2147483647 w 19"/>
              <a:gd name="T27" fmla="*/ 2147483647 h 136"/>
              <a:gd name="T28" fmla="*/ 2147483647 w 19"/>
              <a:gd name="T29" fmla="*/ 2147483647 h 136"/>
              <a:gd name="T30" fmla="*/ 2147483647 w 19"/>
              <a:gd name="T31" fmla="*/ 2147483647 h 136"/>
              <a:gd name="T32" fmla="*/ 2147483647 w 19"/>
              <a:gd name="T33" fmla="*/ 2147483647 h 136"/>
              <a:gd name="T34" fmla="*/ 2147483647 w 19"/>
              <a:gd name="T35" fmla="*/ 2147483647 h 136"/>
              <a:gd name="T36" fmla="*/ 0 w 19"/>
              <a:gd name="T37" fmla="*/ 0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136"/>
              <a:gd name="T59" fmla="*/ 19 w 19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136">
                <a:moveTo>
                  <a:pt x="19" y="136"/>
                </a:moveTo>
                <a:lnTo>
                  <a:pt x="18" y="130"/>
                </a:lnTo>
                <a:lnTo>
                  <a:pt x="17" y="124"/>
                </a:lnTo>
                <a:lnTo>
                  <a:pt x="16" y="117"/>
                </a:lnTo>
                <a:lnTo>
                  <a:pt x="15" y="110"/>
                </a:lnTo>
                <a:lnTo>
                  <a:pt x="14" y="102"/>
                </a:lnTo>
                <a:lnTo>
                  <a:pt x="13" y="94"/>
                </a:lnTo>
                <a:lnTo>
                  <a:pt x="12" y="86"/>
                </a:lnTo>
                <a:lnTo>
                  <a:pt x="12" y="78"/>
                </a:lnTo>
                <a:lnTo>
                  <a:pt x="11" y="69"/>
                </a:lnTo>
                <a:lnTo>
                  <a:pt x="10" y="61"/>
                </a:lnTo>
                <a:lnTo>
                  <a:pt x="9" y="52"/>
                </a:lnTo>
                <a:lnTo>
                  <a:pt x="8" y="44"/>
                </a:lnTo>
                <a:lnTo>
                  <a:pt x="7" y="36"/>
                </a:lnTo>
                <a:lnTo>
                  <a:pt x="6" y="28"/>
                </a:lnTo>
                <a:lnTo>
                  <a:pt x="5" y="20"/>
                </a:lnTo>
                <a:lnTo>
                  <a:pt x="4" y="13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2" name="Freeform 60"/>
          <p:cNvSpPr>
            <a:spLocks noChangeArrowheads="1"/>
          </p:cNvSpPr>
          <p:nvPr/>
        </p:nvSpPr>
        <p:spPr bwMode="auto">
          <a:xfrm>
            <a:off x="4483100" y="5119688"/>
            <a:ext cx="136525" cy="134937"/>
          </a:xfrm>
          <a:custGeom>
            <a:avLst/>
            <a:gdLst>
              <a:gd name="T0" fmla="*/ 2147483647 w 86"/>
              <a:gd name="T1" fmla="*/ 2147483647 h 85"/>
              <a:gd name="T2" fmla="*/ 2147483647 w 86"/>
              <a:gd name="T3" fmla="*/ 2147483647 h 85"/>
              <a:gd name="T4" fmla="*/ 2147483647 w 86"/>
              <a:gd name="T5" fmla="*/ 2147483647 h 85"/>
              <a:gd name="T6" fmla="*/ 2147483647 w 86"/>
              <a:gd name="T7" fmla="*/ 2147483647 h 85"/>
              <a:gd name="T8" fmla="*/ 2147483647 w 86"/>
              <a:gd name="T9" fmla="*/ 2147483647 h 85"/>
              <a:gd name="T10" fmla="*/ 2147483647 w 86"/>
              <a:gd name="T11" fmla="*/ 2147483647 h 85"/>
              <a:gd name="T12" fmla="*/ 2147483647 w 86"/>
              <a:gd name="T13" fmla="*/ 2147483647 h 85"/>
              <a:gd name="T14" fmla="*/ 2147483647 w 86"/>
              <a:gd name="T15" fmla="*/ 2147483647 h 85"/>
              <a:gd name="T16" fmla="*/ 2147483647 w 86"/>
              <a:gd name="T17" fmla="*/ 2147483647 h 85"/>
              <a:gd name="T18" fmla="*/ 2147483647 w 86"/>
              <a:gd name="T19" fmla="*/ 2147483647 h 85"/>
              <a:gd name="T20" fmla="*/ 2147483647 w 86"/>
              <a:gd name="T21" fmla="*/ 2147483647 h 85"/>
              <a:gd name="T22" fmla="*/ 2147483647 w 86"/>
              <a:gd name="T23" fmla="*/ 2147483647 h 85"/>
              <a:gd name="T24" fmla="*/ 2147483647 w 86"/>
              <a:gd name="T25" fmla="*/ 2147483647 h 85"/>
              <a:gd name="T26" fmla="*/ 2147483647 w 86"/>
              <a:gd name="T27" fmla="*/ 2147483647 h 85"/>
              <a:gd name="T28" fmla="*/ 2147483647 w 86"/>
              <a:gd name="T29" fmla="*/ 2147483647 h 85"/>
              <a:gd name="T30" fmla="*/ 2147483647 w 86"/>
              <a:gd name="T31" fmla="*/ 0 h 85"/>
              <a:gd name="T32" fmla="*/ 0 w 86"/>
              <a:gd name="T33" fmla="*/ 0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5"/>
              <a:gd name="T53" fmla="*/ 86 w 86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5">
                <a:moveTo>
                  <a:pt x="86" y="85"/>
                </a:moveTo>
                <a:lnTo>
                  <a:pt x="83" y="79"/>
                </a:lnTo>
                <a:lnTo>
                  <a:pt x="79" y="72"/>
                </a:lnTo>
                <a:lnTo>
                  <a:pt x="74" y="65"/>
                </a:lnTo>
                <a:lnTo>
                  <a:pt x="68" y="57"/>
                </a:lnTo>
                <a:lnTo>
                  <a:pt x="61" y="50"/>
                </a:lnTo>
                <a:lnTo>
                  <a:pt x="54" y="43"/>
                </a:lnTo>
                <a:lnTo>
                  <a:pt x="46" y="36"/>
                </a:lnTo>
                <a:lnTo>
                  <a:pt x="39" y="29"/>
                </a:lnTo>
                <a:lnTo>
                  <a:pt x="32" y="23"/>
                </a:lnTo>
                <a:lnTo>
                  <a:pt x="24" y="17"/>
                </a:lnTo>
                <a:lnTo>
                  <a:pt x="18" y="12"/>
                </a:lnTo>
                <a:lnTo>
                  <a:pt x="12" y="8"/>
                </a:lnTo>
                <a:lnTo>
                  <a:pt x="7" y="4"/>
                </a:lnTo>
                <a:lnTo>
                  <a:pt x="4" y="2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3" name="Freeform 61"/>
          <p:cNvSpPr>
            <a:spLocks noChangeArrowheads="1"/>
          </p:cNvSpPr>
          <p:nvPr/>
        </p:nvSpPr>
        <p:spPr bwMode="auto">
          <a:xfrm>
            <a:off x="4479925" y="5114925"/>
            <a:ext cx="68263" cy="92075"/>
          </a:xfrm>
          <a:custGeom>
            <a:avLst/>
            <a:gdLst>
              <a:gd name="T0" fmla="*/ 0 w 43"/>
              <a:gd name="T1" fmla="*/ 0 h 58"/>
              <a:gd name="T2" fmla="*/ 2147483647 w 43"/>
              <a:gd name="T3" fmla="*/ 2147483647 h 58"/>
              <a:gd name="T4" fmla="*/ 2147483647 w 43"/>
              <a:gd name="T5" fmla="*/ 2147483647 h 58"/>
              <a:gd name="T6" fmla="*/ 0 w 43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58"/>
              <a:gd name="T14" fmla="*/ 43 w 43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58">
                <a:moveTo>
                  <a:pt x="0" y="0"/>
                </a:moveTo>
                <a:lnTo>
                  <a:pt x="43" y="58"/>
                </a:lnTo>
                <a:lnTo>
                  <a:pt x="43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Freeform 62"/>
          <p:cNvSpPr>
            <a:spLocks noChangeArrowheads="1"/>
          </p:cNvSpPr>
          <p:nvPr/>
        </p:nvSpPr>
        <p:spPr bwMode="auto">
          <a:xfrm>
            <a:off x="4476750" y="5116513"/>
            <a:ext cx="104775" cy="49212"/>
          </a:xfrm>
          <a:custGeom>
            <a:avLst/>
            <a:gdLst>
              <a:gd name="T0" fmla="*/ 0 w 66"/>
              <a:gd name="T1" fmla="*/ 0 h 31"/>
              <a:gd name="T2" fmla="*/ 2147483647 w 66"/>
              <a:gd name="T3" fmla="*/ 2147483647 h 31"/>
              <a:gd name="T4" fmla="*/ 2147483647 w 66"/>
              <a:gd name="T5" fmla="*/ 2147483647 h 31"/>
              <a:gd name="T6" fmla="*/ 0 w 66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31"/>
              <a:gd name="T14" fmla="*/ 66 w 66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31">
                <a:moveTo>
                  <a:pt x="0" y="0"/>
                </a:moveTo>
                <a:lnTo>
                  <a:pt x="66" y="28"/>
                </a:lnTo>
                <a:lnTo>
                  <a:pt x="42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315" name="Group 82"/>
          <p:cNvGrpSpPr>
            <a:grpSpLocks/>
          </p:cNvGrpSpPr>
          <p:nvPr/>
        </p:nvGrpSpPr>
        <p:grpSpPr bwMode="auto">
          <a:xfrm>
            <a:off x="4379913" y="5259388"/>
            <a:ext cx="973137" cy="1131887"/>
            <a:chOff x="4379913" y="5259388"/>
            <a:chExt cx="973138" cy="1131888"/>
          </a:xfrm>
        </p:grpSpPr>
        <p:sp>
          <p:nvSpPr>
            <p:cNvPr id="11323" name="Freeform 8"/>
            <p:cNvSpPr>
              <a:spLocks noChangeArrowheads="1"/>
            </p:cNvSpPr>
            <p:nvPr/>
          </p:nvSpPr>
          <p:spPr bwMode="auto">
            <a:xfrm>
              <a:off x="4497388" y="5486400"/>
              <a:ext cx="762000" cy="706438"/>
            </a:xfrm>
            <a:custGeom>
              <a:avLst/>
              <a:gdLst>
                <a:gd name="T0" fmla="*/ 2147483647 w 480"/>
                <a:gd name="T1" fmla="*/ 2147483647 h 445"/>
                <a:gd name="T2" fmla="*/ 2147483647 w 480"/>
                <a:gd name="T3" fmla="*/ 2147483647 h 445"/>
                <a:gd name="T4" fmla="*/ 2147483647 w 480"/>
                <a:gd name="T5" fmla="*/ 2147483647 h 445"/>
                <a:gd name="T6" fmla="*/ 2147483647 w 480"/>
                <a:gd name="T7" fmla="*/ 2147483647 h 445"/>
                <a:gd name="T8" fmla="*/ 2147483647 w 480"/>
                <a:gd name="T9" fmla="*/ 2147483647 h 445"/>
                <a:gd name="T10" fmla="*/ 2147483647 w 480"/>
                <a:gd name="T11" fmla="*/ 2147483647 h 445"/>
                <a:gd name="T12" fmla="*/ 2147483647 w 480"/>
                <a:gd name="T13" fmla="*/ 2147483647 h 445"/>
                <a:gd name="T14" fmla="*/ 2147483647 w 480"/>
                <a:gd name="T15" fmla="*/ 2147483647 h 445"/>
                <a:gd name="T16" fmla="*/ 2147483647 w 480"/>
                <a:gd name="T17" fmla="*/ 2147483647 h 445"/>
                <a:gd name="T18" fmla="*/ 2147483647 w 480"/>
                <a:gd name="T19" fmla="*/ 2147483647 h 445"/>
                <a:gd name="T20" fmla="*/ 2147483647 w 480"/>
                <a:gd name="T21" fmla="*/ 2147483647 h 445"/>
                <a:gd name="T22" fmla="*/ 2147483647 w 480"/>
                <a:gd name="T23" fmla="*/ 2147483647 h 445"/>
                <a:gd name="T24" fmla="*/ 2147483647 w 480"/>
                <a:gd name="T25" fmla="*/ 2147483647 h 445"/>
                <a:gd name="T26" fmla="*/ 2147483647 w 480"/>
                <a:gd name="T27" fmla="*/ 2147483647 h 445"/>
                <a:gd name="T28" fmla="*/ 2147483647 w 480"/>
                <a:gd name="T29" fmla="*/ 2147483647 h 445"/>
                <a:gd name="T30" fmla="*/ 2147483647 w 480"/>
                <a:gd name="T31" fmla="*/ 2147483647 h 445"/>
                <a:gd name="T32" fmla="*/ 2147483647 w 480"/>
                <a:gd name="T33" fmla="*/ 2147483647 h 445"/>
                <a:gd name="T34" fmla="*/ 2147483647 w 480"/>
                <a:gd name="T35" fmla="*/ 2147483647 h 445"/>
                <a:gd name="T36" fmla="*/ 2147483647 w 480"/>
                <a:gd name="T37" fmla="*/ 2147483647 h 445"/>
                <a:gd name="T38" fmla="*/ 2147483647 w 480"/>
                <a:gd name="T39" fmla="*/ 2147483647 h 445"/>
                <a:gd name="T40" fmla="*/ 2147483647 w 480"/>
                <a:gd name="T41" fmla="*/ 2147483647 h 445"/>
                <a:gd name="T42" fmla="*/ 2147483647 w 480"/>
                <a:gd name="T43" fmla="*/ 2147483647 h 445"/>
                <a:gd name="T44" fmla="*/ 2147483647 w 480"/>
                <a:gd name="T45" fmla="*/ 2147483647 h 445"/>
                <a:gd name="T46" fmla="*/ 2147483647 w 480"/>
                <a:gd name="T47" fmla="*/ 2147483647 h 445"/>
                <a:gd name="T48" fmla="*/ 2147483647 w 480"/>
                <a:gd name="T49" fmla="*/ 2147483647 h 445"/>
                <a:gd name="T50" fmla="*/ 2147483647 w 480"/>
                <a:gd name="T51" fmla="*/ 2147483647 h 445"/>
                <a:gd name="T52" fmla="*/ 2147483647 w 480"/>
                <a:gd name="T53" fmla="*/ 2147483647 h 445"/>
                <a:gd name="T54" fmla="*/ 2147483647 w 480"/>
                <a:gd name="T55" fmla="*/ 2147483647 h 445"/>
                <a:gd name="T56" fmla="*/ 2147483647 w 480"/>
                <a:gd name="T57" fmla="*/ 2147483647 h 445"/>
                <a:gd name="T58" fmla="*/ 2147483647 w 480"/>
                <a:gd name="T59" fmla="*/ 2147483647 h 445"/>
                <a:gd name="T60" fmla="*/ 2147483647 w 480"/>
                <a:gd name="T61" fmla="*/ 2147483647 h 445"/>
                <a:gd name="T62" fmla="*/ 2147483647 w 480"/>
                <a:gd name="T63" fmla="*/ 2147483647 h 445"/>
                <a:gd name="T64" fmla="*/ 2147483647 w 480"/>
                <a:gd name="T65" fmla="*/ 2147483647 h 445"/>
                <a:gd name="T66" fmla="*/ 2147483647 w 480"/>
                <a:gd name="T67" fmla="*/ 2147483647 h 445"/>
                <a:gd name="T68" fmla="*/ 2147483647 w 480"/>
                <a:gd name="T69" fmla="*/ 2147483647 h 445"/>
                <a:gd name="T70" fmla="*/ 2147483647 w 480"/>
                <a:gd name="T71" fmla="*/ 2147483647 h 445"/>
                <a:gd name="T72" fmla="*/ 2147483647 w 480"/>
                <a:gd name="T73" fmla="*/ 2147483647 h 445"/>
                <a:gd name="T74" fmla="*/ 2147483647 w 480"/>
                <a:gd name="T75" fmla="*/ 2147483647 h 445"/>
                <a:gd name="T76" fmla="*/ 2147483647 w 480"/>
                <a:gd name="T77" fmla="*/ 2147483647 h 445"/>
                <a:gd name="T78" fmla="*/ 2147483647 w 480"/>
                <a:gd name="T79" fmla="*/ 2147483647 h 445"/>
                <a:gd name="T80" fmla="*/ 2147483647 w 480"/>
                <a:gd name="T81" fmla="*/ 2147483647 h 445"/>
                <a:gd name="T82" fmla="*/ 2147483647 w 480"/>
                <a:gd name="T83" fmla="*/ 2147483647 h 445"/>
                <a:gd name="T84" fmla="*/ 2147483647 w 480"/>
                <a:gd name="T85" fmla="*/ 2147483647 h 445"/>
                <a:gd name="T86" fmla="*/ 2147483647 w 480"/>
                <a:gd name="T87" fmla="*/ 2147483647 h 445"/>
                <a:gd name="T88" fmla="*/ 2147483647 w 480"/>
                <a:gd name="T89" fmla="*/ 2147483647 h 445"/>
                <a:gd name="T90" fmla="*/ 2147483647 w 480"/>
                <a:gd name="T91" fmla="*/ 2147483647 h 445"/>
                <a:gd name="T92" fmla="*/ 2147483647 w 480"/>
                <a:gd name="T93" fmla="*/ 2147483647 h 445"/>
                <a:gd name="T94" fmla="*/ 2147483647 w 480"/>
                <a:gd name="T95" fmla="*/ 2147483647 h 445"/>
                <a:gd name="T96" fmla="*/ 2147483647 w 480"/>
                <a:gd name="T97" fmla="*/ 2147483647 h 445"/>
                <a:gd name="T98" fmla="*/ 2147483647 w 480"/>
                <a:gd name="T99" fmla="*/ 2147483647 h 445"/>
                <a:gd name="T100" fmla="*/ 2147483647 w 480"/>
                <a:gd name="T101" fmla="*/ 2147483647 h 445"/>
                <a:gd name="T102" fmla="*/ 2147483647 w 480"/>
                <a:gd name="T103" fmla="*/ 2147483647 h 445"/>
                <a:gd name="T104" fmla="*/ 2147483647 w 480"/>
                <a:gd name="T105" fmla="*/ 2147483647 h 445"/>
                <a:gd name="T106" fmla="*/ 2147483647 w 480"/>
                <a:gd name="T107" fmla="*/ 2147483647 h 445"/>
                <a:gd name="T108" fmla="*/ 2147483647 w 480"/>
                <a:gd name="T109" fmla="*/ 2147483647 h 445"/>
                <a:gd name="T110" fmla="*/ 2147483647 w 480"/>
                <a:gd name="T111" fmla="*/ 2147483647 h 445"/>
                <a:gd name="T112" fmla="*/ 2147483647 w 480"/>
                <a:gd name="T113" fmla="*/ 2147483647 h 445"/>
                <a:gd name="T114" fmla="*/ 2147483647 w 480"/>
                <a:gd name="T115" fmla="*/ 2147483647 h 445"/>
                <a:gd name="T116" fmla="*/ 2147483647 w 480"/>
                <a:gd name="T117" fmla="*/ 2147483647 h 4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0"/>
                <a:gd name="T178" fmla="*/ 0 h 445"/>
                <a:gd name="T179" fmla="*/ 480 w 480"/>
                <a:gd name="T180" fmla="*/ 445 h 4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0" h="445">
                  <a:moveTo>
                    <a:pt x="39" y="284"/>
                  </a:moveTo>
                  <a:lnTo>
                    <a:pt x="44" y="292"/>
                  </a:lnTo>
                  <a:lnTo>
                    <a:pt x="47" y="300"/>
                  </a:lnTo>
                  <a:lnTo>
                    <a:pt x="51" y="308"/>
                  </a:lnTo>
                  <a:lnTo>
                    <a:pt x="54" y="316"/>
                  </a:lnTo>
                  <a:lnTo>
                    <a:pt x="56" y="323"/>
                  </a:lnTo>
                  <a:lnTo>
                    <a:pt x="58" y="330"/>
                  </a:lnTo>
                  <a:lnTo>
                    <a:pt x="61" y="337"/>
                  </a:lnTo>
                  <a:lnTo>
                    <a:pt x="63" y="343"/>
                  </a:lnTo>
                  <a:lnTo>
                    <a:pt x="65" y="349"/>
                  </a:lnTo>
                  <a:lnTo>
                    <a:pt x="67" y="354"/>
                  </a:lnTo>
                  <a:lnTo>
                    <a:pt x="69" y="359"/>
                  </a:lnTo>
                  <a:lnTo>
                    <a:pt x="72" y="363"/>
                  </a:lnTo>
                  <a:lnTo>
                    <a:pt x="75" y="368"/>
                  </a:lnTo>
                  <a:lnTo>
                    <a:pt x="78" y="371"/>
                  </a:lnTo>
                  <a:lnTo>
                    <a:pt x="82" y="374"/>
                  </a:lnTo>
                  <a:lnTo>
                    <a:pt x="87" y="377"/>
                  </a:lnTo>
                  <a:lnTo>
                    <a:pt x="92" y="379"/>
                  </a:lnTo>
                  <a:lnTo>
                    <a:pt x="98" y="380"/>
                  </a:lnTo>
                  <a:lnTo>
                    <a:pt x="105" y="381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1" y="381"/>
                  </a:lnTo>
                  <a:lnTo>
                    <a:pt x="126" y="380"/>
                  </a:lnTo>
                  <a:lnTo>
                    <a:pt x="130" y="379"/>
                  </a:lnTo>
                  <a:lnTo>
                    <a:pt x="134" y="378"/>
                  </a:lnTo>
                  <a:lnTo>
                    <a:pt x="139" y="376"/>
                  </a:lnTo>
                  <a:lnTo>
                    <a:pt x="143" y="374"/>
                  </a:lnTo>
                  <a:lnTo>
                    <a:pt x="149" y="373"/>
                  </a:lnTo>
                  <a:lnTo>
                    <a:pt x="154" y="371"/>
                  </a:lnTo>
                  <a:lnTo>
                    <a:pt x="161" y="369"/>
                  </a:lnTo>
                  <a:lnTo>
                    <a:pt x="169" y="367"/>
                  </a:lnTo>
                  <a:lnTo>
                    <a:pt x="178" y="366"/>
                  </a:lnTo>
                  <a:lnTo>
                    <a:pt x="188" y="364"/>
                  </a:lnTo>
                  <a:lnTo>
                    <a:pt x="200" y="363"/>
                  </a:lnTo>
                  <a:lnTo>
                    <a:pt x="206" y="363"/>
                  </a:lnTo>
                  <a:lnTo>
                    <a:pt x="212" y="363"/>
                  </a:lnTo>
                  <a:lnTo>
                    <a:pt x="218" y="364"/>
                  </a:lnTo>
                  <a:lnTo>
                    <a:pt x="224" y="366"/>
                  </a:lnTo>
                  <a:lnTo>
                    <a:pt x="229" y="368"/>
                  </a:lnTo>
                  <a:lnTo>
                    <a:pt x="235" y="370"/>
                  </a:lnTo>
                  <a:lnTo>
                    <a:pt x="240" y="373"/>
                  </a:lnTo>
                  <a:lnTo>
                    <a:pt x="245" y="376"/>
                  </a:lnTo>
                  <a:lnTo>
                    <a:pt x="250" y="380"/>
                  </a:lnTo>
                  <a:lnTo>
                    <a:pt x="255" y="384"/>
                  </a:lnTo>
                  <a:lnTo>
                    <a:pt x="260" y="387"/>
                  </a:lnTo>
                  <a:lnTo>
                    <a:pt x="265" y="392"/>
                  </a:lnTo>
                  <a:lnTo>
                    <a:pt x="269" y="396"/>
                  </a:lnTo>
                  <a:lnTo>
                    <a:pt x="274" y="400"/>
                  </a:lnTo>
                  <a:lnTo>
                    <a:pt x="279" y="404"/>
                  </a:lnTo>
                  <a:lnTo>
                    <a:pt x="283" y="409"/>
                  </a:lnTo>
                  <a:lnTo>
                    <a:pt x="288" y="413"/>
                  </a:lnTo>
                  <a:lnTo>
                    <a:pt x="292" y="417"/>
                  </a:lnTo>
                  <a:lnTo>
                    <a:pt x="297" y="421"/>
                  </a:lnTo>
                  <a:lnTo>
                    <a:pt x="301" y="425"/>
                  </a:lnTo>
                  <a:lnTo>
                    <a:pt x="306" y="429"/>
                  </a:lnTo>
                  <a:lnTo>
                    <a:pt x="311" y="432"/>
                  </a:lnTo>
                  <a:lnTo>
                    <a:pt x="315" y="435"/>
                  </a:lnTo>
                  <a:lnTo>
                    <a:pt x="320" y="438"/>
                  </a:lnTo>
                  <a:lnTo>
                    <a:pt x="325" y="440"/>
                  </a:lnTo>
                  <a:lnTo>
                    <a:pt x="330" y="442"/>
                  </a:lnTo>
                  <a:lnTo>
                    <a:pt x="335" y="444"/>
                  </a:lnTo>
                  <a:lnTo>
                    <a:pt x="340" y="444"/>
                  </a:lnTo>
                  <a:lnTo>
                    <a:pt x="345" y="445"/>
                  </a:lnTo>
                  <a:lnTo>
                    <a:pt x="351" y="444"/>
                  </a:lnTo>
                  <a:lnTo>
                    <a:pt x="356" y="443"/>
                  </a:lnTo>
                  <a:lnTo>
                    <a:pt x="361" y="442"/>
                  </a:lnTo>
                  <a:lnTo>
                    <a:pt x="365" y="440"/>
                  </a:lnTo>
                  <a:lnTo>
                    <a:pt x="370" y="438"/>
                  </a:lnTo>
                  <a:lnTo>
                    <a:pt x="375" y="434"/>
                  </a:lnTo>
                  <a:lnTo>
                    <a:pt x="379" y="431"/>
                  </a:lnTo>
                  <a:lnTo>
                    <a:pt x="384" y="427"/>
                  </a:lnTo>
                  <a:lnTo>
                    <a:pt x="389" y="422"/>
                  </a:lnTo>
                  <a:lnTo>
                    <a:pt x="394" y="417"/>
                  </a:lnTo>
                  <a:lnTo>
                    <a:pt x="399" y="412"/>
                  </a:lnTo>
                  <a:lnTo>
                    <a:pt x="404" y="407"/>
                  </a:lnTo>
                  <a:lnTo>
                    <a:pt x="408" y="401"/>
                  </a:lnTo>
                  <a:lnTo>
                    <a:pt x="413" y="394"/>
                  </a:lnTo>
                  <a:lnTo>
                    <a:pt x="418" y="388"/>
                  </a:lnTo>
                  <a:lnTo>
                    <a:pt x="422" y="381"/>
                  </a:lnTo>
                  <a:lnTo>
                    <a:pt x="427" y="374"/>
                  </a:lnTo>
                  <a:lnTo>
                    <a:pt x="431" y="367"/>
                  </a:lnTo>
                  <a:lnTo>
                    <a:pt x="436" y="360"/>
                  </a:lnTo>
                  <a:lnTo>
                    <a:pt x="440" y="352"/>
                  </a:lnTo>
                  <a:lnTo>
                    <a:pt x="444" y="345"/>
                  </a:lnTo>
                  <a:lnTo>
                    <a:pt x="448" y="337"/>
                  </a:lnTo>
                  <a:lnTo>
                    <a:pt x="452" y="330"/>
                  </a:lnTo>
                  <a:lnTo>
                    <a:pt x="455" y="322"/>
                  </a:lnTo>
                  <a:lnTo>
                    <a:pt x="459" y="314"/>
                  </a:lnTo>
                  <a:lnTo>
                    <a:pt x="462" y="307"/>
                  </a:lnTo>
                  <a:lnTo>
                    <a:pt x="465" y="299"/>
                  </a:lnTo>
                  <a:lnTo>
                    <a:pt x="468" y="292"/>
                  </a:lnTo>
                  <a:lnTo>
                    <a:pt x="470" y="285"/>
                  </a:lnTo>
                  <a:lnTo>
                    <a:pt x="472" y="278"/>
                  </a:lnTo>
                  <a:lnTo>
                    <a:pt x="474" y="271"/>
                  </a:lnTo>
                  <a:lnTo>
                    <a:pt x="476" y="265"/>
                  </a:lnTo>
                  <a:lnTo>
                    <a:pt x="478" y="258"/>
                  </a:lnTo>
                  <a:lnTo>
                    <a:pt x="479" y="252"/>
                  </a:lnTo>
                  <a:lnTo>
                    <a:pt x="480" y="247"/>
                  </a:lnTo>
                  <a:lnTo>
                    <a:pt x="480" y="241"/>
                  </a:lnTo>
                  <a:lnTo>
                    <a:pt x="480" y="236"/>
                  </a:lnTo>
                  <a:lnTo>
                    <a:pt x="480" y="232"/>
                  </a:lnTo>
                  <a:lnTo>
                    <a:pt x="479" y="228"/>
                  </a:lnTo>
                  <a:lnTo>
                    <a:pt x="478" y="224"/>
                  </a:lnTo>
                  <a:lnTo>
                    <a:pt x="477" y="221"/>
                  </a:lnTo>
                  <a:lnTo>
                    <a:pt x="475" y="218"/>
                  </a:lnTo>
                  <a:lnTo>
                    <a:pt x="473" y="215"/>
                  </a:lnTo>
                  <a:lnTo>
                    <a:pt x="471" y="212"/>
                  </a:lnTo>
                  <a:lnTo>
                    <a:pt x="468" y="208"/>
                  </a:lnTo>
                  <a:lnTo>
                    <a:pt x="465" y="205"/>
                  </a:lnTo>
                  <a:lnTo>
                    <a:pt x="461" y="200"/>
                  </a:lnTo>
                  <a:lnTo>
                    <a:pt x="457" y="196"/>
                  </a:lnTo>
                  <a:lnTo>
                    <a:pt x="453" y="191"/>
                  </a:lnTo>
                  <a:lnTo>
                    <a:pt x="448" y="186"/>
                  </a:lnTo>
                  <a:lnTo>
                    <a:pt x="443" y="181"/>
                  </a:lnTo>
                  <a:lnTo>
                    <a:pt x="437" y="176"/>
                  </a:lnTo>
                  <a:lnTo>
                    <a:pt x="432" y="171"/>
                  </a:lnTo>
                  <a:lnTo>
                    <a:pt x="426" y="165"/>
                  </a:lnTo>
                  <a:lnTo>
                    <a:pt x="420" y="159"/>
                  </a:lnTo>
                  <a:lnTo>
                    <a:pt x="414" y="154"/>
                  </a:lnTo>
                  <a:lnTo>
                    <a:pt x="407" y="148"/>
                  </a:lnTo>
                  <a:lnTo>
                    <a:pt x="401" y="142"/>
                  </a:lnTo>
                  <a:lnTo>
                    <a:pt x="394" y="136"/>
                  </a:lnTo>
                  <a:lnTo>
                    <a:pt x="387" y="130"/>
                  </a:lnTo>
                  <a:lnTo>
                    <a:pt x="380" y="124"/>
                  </a:lnTo>
                  <a:lnTo>
                    <a:pt x="373" y="118"/>
                  </a:lnTo>
                  <a:lnTo>
                    <a:pt x="366" y="112"/>
                  </a:lnTo>
                  <a:lnTo>
                    <a:pt x="359" y="106"/>
                  </a:lnTo>
                  <a:lnTo>
                    <a:pt x="352" y="100"/>
                  </a:lnTo>
                  <a:lnTo>
                    <a:pt x="344" y="94"/>
                  </a:lnTo>
                  <a:lnTo>
                    <a:pt x="337" y="88"/>
                  </a:lnTo>
                  <a:lnTo>
                    <a:pt x="330" y="83"/>
                  </a:lnTo>
                  <a:lnTo>
                    <a:pt x="323" y="77"/>
                  </a:lnTo>
                  <a:lnTo>
                    <a:pt x="316" y="72"/>
                  </a:lnTo>
                  <a:lnTo>
                    <a:pt x="309" y="67"/>
                  </a:lnTo>
                  <a:lnTo>
                    <a:pt x="302" y="62"/>
                  </a:lnTo>
                  <a:lnTo>
                    <a:pt x="295" y="57"/>
                  </a:lnTo>
                  <a:lnTo>
                    <a:pt x="288" y="52"/>
                  </a:lnTo>
                  <a:lnTo>
                    <a:pt x="282" y="48"/>
                  </a:lnTo>
                  <a:lnTo>
                    <a:pt x="275" y="44"/>
                  </a:lnTo>
                  <a:lnTo>
                    <a:pt x="269" y="40"/>
                  </a:lnTo>
                  <a:lnTo>
                    <a:pt x="263" y="36"/>
                  </a:lnTo>
                  <a:lnTo>
                    <a:pt x="258" y="33"/>
                  </a:lnTo>
                  <a:lnTo>
                    <a:pt x="252" y="30"/>
                  </a:lnTo>
                  <a:lnTo>
                    <a:pt x="247" y="27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4" y="22"/>
                  </a:lnTo>
                  <a:lnTo>
                    <a:pt x="224" y="19"/>
                  </a:lnTo>
                  <a:lnTo>
                    <a:pt x="216" y="16"/>
                  </a:lnTo>
                  <a:lnTo>
                    <a:pt x="208" y="14"/>
                  </a:lnTo>
                  <a:lnTo>
                    <a:pt x="200" y="11"/>
                  </a:lnTo>
                  <a:lnTo>
                    <a:pt x="193" y="9"/>
                  </a:lnTo>
                  <a:lnTo>
                    <a:pt x="187" y="7"/>
                  </a:lnTo>
                  <a:lnTo>
                    <a:pt x="181" y="5"/>
                  </a:lnTo>
                  <a:lnTo>
                    <a:pt x="174" y="4"/>
                  </a:lnTo>
                  <a:lnTo>
                    <a:pt x="168" y="2"/>
                  </a:lnTo>
                  <a:lnTo>
                    <a:pt x="162" y="1"/>
                  </a:lnTo>
                  <a:lnTo>
                    <a:pt x="156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6" y="0"/>
                  </a:lnTo>
                  <a:lnTo>
                    <a:pt x="129" y="1"/>
                  </a:lnTo>
                  <a:lnTo>
                    <a:pt x="121" y="2"/>
                  </a:lnTo>
                  <a:lnTo>
                    <a:pt x="113" y="3"/>
                  </a:lnTo>
                  <a:lnTo>
                    <a:pt x="104" y="5"/>
                  </a:lnTo>
                  <a:lnTo>
                    <a:pt x="99" y="7"/>
                  </a:lnTo>
                  <a:lnTo>
                    <a:pt x="94" y="8"/>
                  </a:lnTo>
                  <a:lnTo>
                    <a:pt x="91" y="10"/>
                  </a:lnTo>
                  <a:lnTo>
                    <a:pt x="88" y="13"/>
                  </a:lnTo>
                  <a:lnTo>
                    <a:pt x="85" y="15"/>
                  </a:lnTo>
                  <a:lnTo>
                    <a:pt x="83" y="18"/>
                  </a:lnTo>
                  <a:lnTo>
                    <a:pt x="81" y="22"/>
                  </a:lnTo>
                  <a:lnTo>
                    <a:pt x="80" y="25"/>
                  </a:lnTo>
                  <a:lnTo>
                    <a:pt x="79" y="29"/>
                  </a:lnTo>
                  <a:lnTo>
                    <a:pt x="79" y="33"/>
                  </a:lnTo>
                  <a:lnTo>
                    <a:pt x="79" y="37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9"/>
                  </a:lnTo>
                  <a:lnTo>
                    <a:pt x="79" y="54"/>
                  </a:lnTo>
                  <a:lnTo>
                    <a:pt x="79" y="59"/>
                  </a:lnTo>
                  <a:lnTo>
                    <a:pt x="80" y="63"/>
                  </a:lnTo>
                  <a:lnTo>
                    <a:pt x="80" y="68"/>
                  </a:lnTo>
                  <a:lnTo>
                    <a:pt x="80" y="72"/>
                  </a:lnTo>
                  <a:lnTo>
                    <a:pt x="79" y="77"/>
                  </a:lnTo>
                  <a:lnTo>
                    <a:pt x="79" y="82"/>
                  </a:lnTo>
                  <a:lnTo>
                    <a:pt x="78" y="86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3" y="99"/>
                  </a:lnTo>
                  <a:lnTo>
                    <a:pt x="71" y="103"/>
                  </a:lnTo>
                  <a:lnTo>
                    <a:pt x="68" y="107"/>
                  </a:lnTo>
                  <a:lnTo>
                    <a:pt x="64" y="111"/>
                  </a:lnTo>
                  <a:lnTo>
                    <a:pt x="60" y="115"/>
                  </a:lnTo>
                  <a:lnTo>
                    <a:pt x="55" y="118"/>
                  </a:lnTo>
                  <a:lnTo>
                    <a:pt x="49" y="121"/>
                  </a:lnTo>
                  <a:lnTo>
                    <a:pt x="42" y="124"/>
                  </a:lnTo>
                  <a:lnTo>
                    <a:pt x="35" y="127"/>
                  </a:lnTo>
                  <a:lnTo>
                    <a:pt x="29" y="130"/>
                  </a:lnTo>
                  <a:lnTo>
                    <a:pt x="23" y="133"/>
                  </a:lnTo>
                  <a:lnTo>
                    <a:pt x="19" y="137"/>
                  </a:lnTo>
                  <a:lnTo>
                    <a:pt x="14" y="141"/>
                  </a:lnTo>
                  <a:lnTo>
                    <a:pt x="11" y="145"/>
                  </a:lnTo>
                  <a:lnTo>
                    <a:pt x="8" y="150"/>
                  </a:lnTo>
                  <a:lnTo>
                    <a:pt x="5" y="154"/>
                  </a:lnTo>
                  <a:lnTo>
                    <a:pt x="3" y="159"/>
                  </a:lnTo>
                  <a:lnTo>
                    <a:pt x="2" y="164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1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5" y="210"/>
                  </a:lnTo>
                  <a:lnTo>
                    <a:pt x="7" y="216"/>
                  </a:lnTo>
                  <a:lnTo>
                    <a:pt x="9" y="222"/>
                  </a:lnTo>
                  <a:lnTo>
                    <a:pt x="11" y="227"/>
                  </a:lnTo>
                  <a:lnTo>
                    <a:pt x="14" y="233"/>
                  </a:lnTo>
                  <a:lnTo>
                    <a:pt x="16" y="239"/>
                  </a:lnTo>
                  <a:lnTo>
                    <a:pt x="19" y="245"/>
                  </a:lnTo>
                  <a:lnTo>
                    <a:pt x="22" y="251"/>
                  </a:lnTo>
                  <a:lnTo>
                    <a:pt x="25" y="257"/>
                  </a:lnTo>
                  <a:lnTo>
                    <a:pt x="28" y="262"/>
                  </a:lnTo>
                  <a:lnTo>
                    <a:pt x="31" y="268"/>
                  </a:lnTo>
                  <a:lnTo>
                    <a:pt x="34" y="273"/>
                  </a:lnTo>
                  <a:lnTo>
                    <a:pt x="37" y="279"/>
                  </a:lnTo>
                  <a:lnTo>
                    <a:pt x="39" y="284"/>
                  </a:lnTo>
                  <a:close/>
                </a:path>
              </a:pathLst>
            </a:custGeom>
            <a:gradFill rotWithShape="0">
              <a:gsLst>
                <a:gs pos="0">
                  <a:srgbClr val="0080FF"/>
                </a:gs>
                <a:gs pos="50000">
                  <a:srgbClr val="0080FF"/>
                </a:gs>
                <a:gs pos="100000">
                  <a:srgbClr val="FFFFFF"/>
                </a:gs>
              </a:gsLst>
              <a:lin ang="84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9"/>
            <p:cNvSpPr>
              <a:spLocks noChangeArrowheads="1"/>
            </p:cNvSpPr>
            <p:nvPr/>
          </p:nvSpPr>
          <p:spPr bwMode="auto">
            <a:xfrm>
              <a:off x="4613276" y="5622925"/>
              <a:ext cx="247650" cy="290513"/>
            </a:xfrm>
            <a:custGeom>
              <a:avLst/>
              <a:gdLst>
                <a:gd name="T0" fmla="*/ 2147483647 w 156"/>
                <a:gd name="T1" fmla="*/ 2147483647 h 183"/>
                <a:gd name="T2" fmla="*/ 2147483647 w 156"/>
                <a:gd name="T3" fmla="*/ 2147483647 h 183"/>
                <a:gd name="T4" fmla="*/ 2147483647 w 156"/>
                <a:gd name="T5" fmla="*/ 2147483647 h 183"/>
                <a:gd name="T6" fmla="*/ 2147483647 w 156"/>
                <a:gd name="T7" fmla="*/ 0 h 183"/>
                <a:gd name="T8" fmla="*/ 2147483647 w 156"/>
                <a:gd name="T9" fmla="*/ 2147483647 h 183"/>
                <a:gd name="T10" fmla="*/ 2147483647 w 156"/>
                <a:gd name="T11" fmla="*/ 2147483647 h 183"/>
                <a:gd name="T12" fmla="*/ 2147483647 w 156"/>
                <a:gd name="T13" fmla="*/ 2147483647 h 183"/>
                <a:gd name="T14" fmla="*/ 2147483647 w 156"/>
                <a:gd name="T15" fmla="*/ 2147483647 h 183"/>
                <a:gd name="T16" fmla="*/ 2147483647 w 156"/>
                <a:gd name="T17" fmla="*/ 2147483647 h 183"/>
                <a:gd name="T18" fmla="*/ 2147483647 w 156"/>
                <a:gd name="T19" fmla="*/ 2147483647 h 183"/>
                <a:gd name="T20" fmla="*/ 2147483647 w 156"/>
                <a:gd name="T21" fmla="*/ 2147483647 h 183"/>
                <a:gd name="T22" fmla="*/ 2147483647 w 156"/>
                <a:gd name="T23" fmla="*/ 2147483647 h 183"/>
                <a:gd name="T24" fmla="*/ 2147483647 w 156"/>
                <a:gd name="T25" fmla="*/ 2147483647 h 183"/>
                <a:gd name="T26" fmla="*/ 2147483647 w 156"/>
                <a:gd name="T27" fmla="*/ 2147483647 h 183"/>
                <a:gd name="T28" fmla="*/ 2147483647 w 156"/>
                <a:gd name="T29" fmla="*/ 2147483647 h 183"/>
                <a:gd name="T30" fmla="*/ 2147483647 w 156"/>
                <a:gd name="T31" fmla="*/ 2147483647 h 183"/>
                <a:gd name="T32" fmla="*/ 2147483647 w 156"/>
                <a:gd name="T33" fmla="*/ 2147483647 h 183"/>
                <a:gd name="T34" fmla="*/ 2147483647 w 156"/>
                <a:gd name="T35" fmla="*/ 2147483647 h 183"/>
                <a:gd name="T36" fmla="*/ 2147483647 w 156"/>
                <a:gd name="T37" fmla="*/ 2147483647 h 183"/>
                <a:gd name="T38" fmla="*/ 2147483647 w 156"/>
                <a:gd name="T39" fmla="*/ 2147483647 h 183"/>
                <a:gd name="T40" fmla="*/ 2147483647 w 156"/>
                <a:gd name="T41" fmla="*/ 2147483647 h 183"/>
                <a:gd name="T42" fmla="*/ 2147483647 w 156"/>
                <a:gd name="T43" fmla="*/ 2147483647 h 183"/>
                <a:gd name="T44" fmla="*/ 2147483647 w 156"/>
                <a:gd name="T45" fmla="*/ 2147483647 h 183"/>
                <a:gd name="T46" fmla="*/ 2147483647 w 156"/>
                <a:gd name="T47" fmla="*/ 2147483647 h 183"/>
                <a:gd name="T48" fmla="*/ 2147483647 w 156"/>
                <a:gd name="T49" fmla="*/ 2147483647 h 183"/>
                <a:gd name="T50" fmla="*/ 2147483647 w 156"/>
                <a:gd name="T51" fmla="*/ 2147483647 h 183"/>
                <a:gd name="T52" fmla="*/ 2147483647 w 156"/>
                <a:gd name="T53" fmla="*/ 2147483647 h 183"/>
                <a:gd name="T54" fmla="*/ 2147483647 w 156"/>
                <a:gd name="T55" fmla="*/ 2147483647 h 183"/>
                <a:gd name="T56" fmla="*/ 2147483647 w 156"/>
                <a:gd name="T57" fmla="*/ 2147483647 h 183"/>
                <a:gd name="T58" fmla="*/ 2147483647 w 156"/>
                <a:gd name="T59" fmla="*/ 2147483647 h 183"/>
                <a:gd name="T60" fmla="*/ 2147483647 w 156"/>
                <a:gd name="T61" fmla="*/ 2147483647 h 183"/>
                <a:gd name="T62" fmla="*/ 2147483647 w 156"/>
                <a:gd name="T63" fmla="*/ 2147483647 h 183"/>
                <a:gd name="T64" fmla="*/ 2147483647 w 156"/>
                <a:gd name="T65" fmla="*/ 2147483647 h 183"/>
                <a:gd name="T66" fmla="*/ 0 w 156"/>
                <a:gd name="T67" fmla="*/ 2147483647 h 183"/>
                <a:gd name="T68" fmla="*/ 2147483647 w 156"/>
                <a:gd name="T69" fmla="*/ 2147483647 h 183"/>
                <a:gd name="T70" fmla="*/ 2147483647 w 156"/>
                <a:gd name="T71" fmla="*/ 2147483647 h 183"/>
                <a:gd name="T72" fmla="*/ 2147483647 w 156"/>
                <a:gd name="T73" fmla="*/ 2147483647 h 183"/>
                <a:gd name="T74" fmla="*/ 2147483647 w 156"/>
                <a:gd name="T75" fmla="*/ 2147483647 h 183"/>
                <a:gd name="T76" fmla="*/ 2147483647 w 156"/>
                <a:gd name="T77" fmla="*/ 2147483647 h 183"/>
                <a:gd name="T78" fmla="*/ 2147483647 w 156"/>
                <a:gd name="T79" fmla="*/ 2147483647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6"/>
                <a:gd name="T121" fmla="*/ 0 h 183"/>
                <a:gd name="T122" fmla="*/ 156 w 156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6" h="183">
                  <a:moveTo>
                    <a:pt x="43" y="23"/>
                  </a:moveTo>
                  <a:lnTo>
                    <a:pt x="54" y="16"/>
                  </a:lnTo>
                  <a:lnTo>
                    <a:pt x="64" y="10"/>
                  </a:lnTo>
                  <a:lnTo>
                    <a:pt x="73" y="5"/>
                  </a:lnTo>
                  <a:lnTo>
                    <a:pt x="80" y="3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8" y="3"/>
                  </a:lnTo>
                  <a:lnTo>
                    <a:pt x="122" y="7"/>
                  </a:lnTo>
                  <a:lnTo>
                    <a:pt x="126" y="13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2" y="36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39" y="57"/>
                  </a:lnTo>
                  <a:lnTo>
                    <a:pt x="142" y="62"/>
                  </a:lnTo>
                  <a:lnTo>
                    <a:pt x="148" y="70"/>
                  </a:lnTo>
                  <a:lnTo>
                    <a:pt x="153" y="78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55" y="102"/>
                  </a:lnTo>
                  <a:lnTo>
                    <a:pt x="151" y="107"/>
                  </a:lnTo>
                  <a:lnTo>
                    <a:pt x="146" y="112"/>
                  </a:lnTo>
                  <a:lnTo>
                    <a:pt x="139" y="116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6" y="135"/>
                  </a:lnTo>
                  <a:lnTo>
                    <a:pt x="112" y="143"/>
                  </a:lnTo>
                  <a:lnTo>
                    <a:pt x="109" y="150"/>
                  </a:lnTo>
                  <a:lnTo>
                    <a:pt x="107" y="158"/>
                  </a:lnTo>
                  <a:lnTo>
                    <a:pt x="106" y="165"/>
                  </a:lnTo>
                  <a:lnTo>
                    <a:pt x="104" y="171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89" y="182"/>
                  </a:lnTo>
                  <a:lnTo>
                    <a:pt x="81" y="183"/>
                  </a:lnTo>
                  <a:lnTo>
                    <a:pt x="73" y="182"/>
                  </a:lnTo>
                  <a:lnTo>
                    <a:pt x="64" y="180"/>
                  </a:lnTo>
                  <a:lnTo>
                    <a:pt x="55" y="177"/>
                  </a:lnTo>
                  <a:lnTo>
                    <a:pt x="48" y="173"/>
                  </a:lnTo>
                  <a:lnTo>
                    <a:pt x="41" y="169"/>
                  </a:lnTo>
                  <a:lnTo>
                    <a:pt x="37" y="164"/>
                  </a:lnTo>
                  <a:lnTo>
                    <a:pt x="32" y="155"/>
                  </a:lnTo>
                  <a:lnTo>
                    <a:pt x="32" y="147"/>
                  </a:lnTo>
                  <a:lnTo>
                    <a:pt x="32" y="138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29" y="110"/>
                  </a:lnTo>
                  <a:lnTo>
                    <a:pt x="22" y="105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7" y="62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3" y="2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E0C0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10"/>
            <p:cNvSpPr>
              <a:spLocks noChangeArrowheads="1"/>
            </p:cNvSpPr>
            <p:nvPr/>
          </p:nvSpPr>
          <p:spPr bwMode="auto">
            <a:xfrm>
              <a:off x="4851401" y="5694363"/>
              <a:ext cx="293688" cy="246063"/>
            </a:xfrm>
            <a:custGeom>
              <a:avLst/>
              <a:gdLst>
                <a:gd name="T0" fmla="*/ 2147483647 w 185"/>
                <a:gd name="T1" fmla="*/ 2147483647 h 155"/>
                <a:gd name="T2" fmla="*/ 2147483647 w 185"/>
                <a:gd name="T3" fmla="*/ 2147483647 h 155"/>
                <a:gd name="T4" fmla="*/ 2147483647 w 185"/>
                <a:gd name="T5" fmla="*/ 2147483647 h 155"/>
                <a:gd name="T6" fmla="*/ 2147483647 w 185"/>
                <a:gd name="T7" fmla="*/ 2147483647 h 155"/>
                <a:gd name="T8" fmla="*/ 0 w 185"/>
                <a:gd name="T9" fmla="*/ 2147483647 h 155"/>
                <a:gd name="T10" fmla="*/ 0 w 185"/>
                <a:gd name="T11" fmla="*/ 2147483647 h 155"/>
                <a:gd name="T12" fmla="*/ 2147483647 w 185"/>
                <a:gd name="T13" fmla="*/ 2147483647 h 155"/>
                <a:gd name="T14" fmla="*/ 2147483647 w 185"/>
                <a:gd name="T15" fmla="*/ 2147483647 h 155"/>
                <a:gd name="T16" fmla="*/ 2147483647 w 185"/>
                <a:gd name="T17" fmla="*/ 2147483647 h 155"/>
                <a:gd name="T18" fmla="*/ 2147483647 w 185"/>
                <a:gd name="T19" fmla="*/ 2147483647 h 155"/>
                <a:gd name="T20" fmla="*/ 2147483647 w 185"/>
                <a:gd name="T21" fmla="*/ 2147483647 h 155"/>
                <a:gd name="T22" fmla="*/ 2147483647 w 185"/>
                <a:gd name="T23" fmla="*/ 2147483647 h 155"/>
                <a:gd name="T24" fmla="*/ 2147483647 w 185"/>
                <a:gd name="T25" fmla="*/ 2147483647 h 155"/>
                <a:gd name="T26" fmla="*/ 2147483647 w 185"/>
                <a:gd name="T27" fmla="*/ 2147483647 h 155"/>
                <a:gd name="T28" fmla="*/ 2147483647 w 185"/>
                <a:gd name="T29" fmla="*/ 2147483647 h 155"/>
                <a:gd name="T30" fmla="*/ 2147483647 w 185"/>
                <a:gd name="T31" fmla="*/ 2147483647 h 155"/>
                <a:gd name="T32" fmla="*/ 2147483647 w 185"/>
                <a:gd name="T33" fmla="*/ 2147483647 h 155"/>
                <a:gd name="T34" fmla="*/ 2147483647 w 185"/>
                <a:gd name="T35" fmla="*/ 2147483647 h 155"/>
                <a:gd name="T36" fmla="*/ 2147483647 w 185"/>
                <a:gd name="T37" fmla="*/ 2147483647 h 155"/>
                <a:gd name="T38" fmla="*/ 2147483647 w 185"/>
                <a:gd name="T39" fmla="*/ 2147483647 h 155"/>
                <a:gd name="T40" fmla="*/ 2147483647 w 185"/>
                <a:gd name="T41" fmla="*/ 2147483647 h 155"/>
                <a:gd name="T42" fmla="*/ 2147483647 w 185"/>
                <a:gd name="T43" fmla="*/ 2147483647 h 155"/>
                <a:gd name="T44" fmla="*/ 2147483647 w 185"/>
                <a:gd name="T45" fmla="*/ 2147483647 h 155"/>
                <a:gd name="T46" fmla="*/ 2147483647 w 185"/>
                <a:gd name="T47" fmla="*/ 2147483647 h 155"/>
                <a:gd name="T48" fmla="*/ 2147483647 w 185"/>
                <a:gd name="T49" fmla="*/ 2147483647 h 155"/>
                <a:gd name="T50" fmla="*/ 2147483647 w 185"/>
                <a:gd name="T51" fmla="*/ 2147483647 h 155"/>
                <a:gd name="T52" fmla="*/ 2147483647 w 185"/>
                <a:gd name="T53" fmla="*/ 2147483647 h 155"/>
                <a:gd name="T54" fmla="*/ 2147483647 w 185"/>
                <a:gd name="T55" fmla="*/ 2147483647 h 155"/>
                <a:gd name="T56" fmla="*/ 2147483647 w 185"/>
                <a:gd name="T57" fmla="*/ 2147483647 h 155"/>
                <a:gd name="T58" fmla="*/ 2147483647 w 185"/>
                <a:gd name="T59" fmla="*/ 2147483647 h 155"/>
                <a:gd name="T60" fmla="*/ 2147483647 w 185"/>
                <a:gd name="T61" fmla="*/ 2147483647 h 155"/>
                <a:gd name="T62" fmla="*/ 2147483647 w 185"/>
                <a:gd name="T63" fmla="*/ 2147483647 h 155"/>
                <a:gd name="T64" fmla="*/ 2147483647 w 185"/>
                <a:gd name="T65" fmla="*/ 2147483647 h 155"/>
                <a:gd name="T66" fmla="*/ 2147483647 w 185"/>
                <a:gd name="T67" fmla="*/ 0 h 155"/>
                <a:gd name="T68" fmla="*/ 2147483647 w 185"/>
                <a:gd name="T69" fmla="*/ 0 h 155"/>
                <a:gd name="T70" fmla="*/ 2147483647 w 185"/>
                <a:gd name="T71" fmla="*/ 2147483647 h 155"/>
                <a:gd name="T72" fmla="*/ 2147483647 w 185"/>
                <a:gd name="T73" fmla="*/ 2147483647 h 155"/>
                <a:gd name="T74" fmla="*/ 2147483647 w 185"/>
                <a:gd name="T75" fmla="*/ 2147483647 h 155"/>
                <a:gd name="T76" fmla="*/ 2147483647 w 185"/>
                <a:gd name="T77" fmla="*/ 2147483647 h 155"/>
                <a:gd name="T78" fmla="*/ 2147483647 w 185"/>
                <a:gd name="T79" fmla="*/ 2147483647 h 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5"/>
                <a:gd name="T121" fmla="*/ 0 h 155"/>
                <a:gd name="T122" fmla="*/ 185 w 185"/>
                <a:gd name="T123" fmla="*/ 155 h 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5" h="155">
                  <a:moveTo>
                    <a:pt x="37" y="27"/>
                  </a:moveTo>
                  <a:lnTo>
                    <a:pt x="27" y="37"/>
                  </a:lnTo>
                  <a:lnTo>
                    <a:pt x="19" y="45"/>
                  </a:lnTo>
                  <a:lnTo>
                    <a:pt x="13" y="53"/>
                  </a:lnTo>
                  <a:lnTo>
                    <a:pt x="8" y="59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8" y="105"/>
                  </a:lnTo>
                  <a:lnTo>
                    <a:pt x="14" y="109"/>
                  </a:lnTo>
                  <a:lnTo>
                    <a:pt x="21" y="113"/>
                  </a:lnTo>
                  <a:lnTo>
                    <a:pt x="29" y="117"/>
                  </a:lnTo>
                  <a:lnTo>
                    <a:pt x="36" y="121"/>
                  </a:lnTo>
                  <a:lnTo>
                    <a:pt x="43" y="125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8" y="140"/>
                  </a:lnTo>
                  <a:lnTo>
                    <a:pt x="65" y="147"/>
                  </a:lnTo>
                  <a:lnTo>
                    <a:pt x="72" y="151"/>
                  </a:lnTo>
                  <a:lnTo>
                    <a:pt x="80" y="154"/>
                  </a:lnTo>
                  <a:lnTo>
                    <a:pt x="88" y="155"/>
                  </a:lnTo>
                  <a:lnTo>
                    <a:pt x="94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2" y="135"/>
                  </a:lnTo>
                  <a:lnTo>
                    <a:pt x="119" y="129"/>
                  </a:lnTo>
                  <a:lnTo>
                    <a:pt x="129" y="124"/>
                  </a:lnTo>
                  <a:lnTo>
                    <a:pt x="137" y="121"/>
                  </a:lnTo>
                  <a:lnTo>
                    <a:pt x="146" y="120"/>
                  </a:lnTo>
                  <a:lnTo>
                    <a:pt x="153" y="121"/>
                  </a:lnTo>
                  <a:lnTo>
                    <a:pt x="160" y="121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8" y="115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5" y="93"/>
                  </a:lnTo>
                  <a:lnTo>
                    <a:pt x="185" y="84"/>
                  </a:lnTo>
                  <a:lnTo>
                    <a:pt x="184" y="75"/>
                  </a:lnTo>
                  <a:lnTo>
                    <a:pt x="182" y="66"/>
                  </a:lnTo>
                  <a:lnTo>
                    <a:pt x="179" y="59"/>
                  </a:lnTo>
                  <a:lnTo>
                    <a:pt x="175" y="54"/>
                  </a:lnTo>
                  <a:lnTo>
                    <a:pt x="167" y="47"/>
                  </a:lnTo>
                  <a:lnTo>
                    <a:pt x="160" y="45"/>
                  </a:lnTo>
                  <a:lnTo>
                    <a:pt x="151" y="43"/>
                  </a:lnTo>
                  <a:lnTo>
                    <a:pt x="140" y="41"/>
                  </a:lnTo>
                  <a:lnTo>
                    <a:pt x="131" y="38"/>
                  </a:lnTo>
                  <a:lnTo>
                    <a:pt x="125" y="34"/>
                  </a:lnTo>
                  <a:lnTo>
                    <a:pt x="122" y="26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3" y="2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3" y="15"/>
                  </a:lnTo>
                  <a:lnTo>
                    <a:pt x="45" y="21"/>
                  </a:lnTo>
                  <a:lnTo>
                    <a:pt x="37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87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11"/>
            <p:cNvSpPr>
              <a:spLocks noChangeArrowheads="1"/>
            </p:cNvSpPr>
            <p:nvPr/>
          </p:nvSpPr>
          <p:spPr bwMode="auto">
            <a:xfrm>
              <a:off x="4937126" y="5972175"/>
              <a:ext cx="242888" cy="266700"/>
            </a:xfrm>
            <a:custGeom>
              <a:avLst/>
              <a:gdLst>
                <a:gd name="T0" fmla="*/ 2147483647 w 153"/>
                <a:gd name="T1" fmla="*/ 2147483647 h 168"/>
                <a:gd name="T2" fmla="*/ 2147483647 w 153"/>
                <a:gd name="T3" fmla="*/ 2147483647 h 168"/>
                <a:gd name="T4" fmla="*/ 2147483647 w 153"/>
                <a:gd name="T5" fmla="*/ 2147483647 h 168"/>
                <a:gd name="T6" fmla="*/ 2147483647 w 153"/>
                <a:gd name="T7" fmla="*/ 2147483647 h 168"/>
                <a:gd name="T8" fmla="*/ 2147483647 w 153"/>
                <a:gd name="T9" fmla="*/ 2147483647 h 168"/>
                <a:gd name="T10" fmla="*/ 2147483647 w 153"/>
                <a:gd name="T11" fmla="*/ 2147483647 h 168"/>
                <a:gd name="T12" fmla="*/ 2147483647 w 153"/>
                <a:gd name="T13" fmla="*/ 0 h 168"/>
                <a:gd name="T14" fmla="*/ 2147483647 w 153"/>
                <a:gd name="T15" fmla="*/ 2147483647 h 168"/>
                <a:gd name="T16" fmla="*/ 2147483647 w 153"/>
                <a:gd name="T17" fmla="*/ 2147483647 h 168"/>
                <a:gd name="T18" fmla="*/ 2147483647 w 153"/>
                <a:gd name="T19" fmla="*/ 2147483647 h 168"/>
                <a:gd name="T20" fmla="*/ 2147483647 w 153"/>
                <a:gd name="T21" fmla="*/ 2147483647 h 168"/>
                <a:gd name="T22" fmla="*/ 2147483647 w 153"/>
                <a:gd name="T23" fmla="*/ 2147483647 h 168"/>
                <a:gd name="T24" fmla="*/ 2147483647 w 153"/>
                <a:gd name="T25" fmla="*/ 2147483647 h 168"/>
                <a:gd name="T26" fmla="*/ 2147483647 w 153"/>
                <a:gd name="T27" fmla="*/ 2147483647 h 168"/>
                <a:gd name="T28" fmla="*/ 2147483647 w 153"/>
                <a:gd name="T29" fmla="*/ 2147483647 h 168"/>
                <a:gd name="T30" fmla="*/ 2147483647 w 153"/>
                <a:gd name="T31" fmla="*/ 2147483647 h 168"/>
                <a:gd name="T32" fmla="*/ 2147483647 w 153"/>
                <a:gd name="T33" fmla="*/ 2147483647 h 168"/>
                <a:gd name="T34" fmla="*/ 2147483647 w 153"/>
                <a:gd name="T35" fmla="*/ 2147483647 h 168"/>
                <a:gd name="T36" fmla="*/ 2147483647 w 153"/>
                <a:gd name="T37" fmla="*/ 2147483647 h 168"/>
                <a:gd name="T38" fmla="*/ 2147483647 w 153"/>
                <a:gd name="T39" fmla="*/ 2147483647 h 168"/>
                <a:gd name="T40" fmla="*/ 0 w 153"/>
                <a:gd name="T41" fmla="*/ 2147483647 h 168"/>
                <a:gd name="T42" fmla="*/ 0 w 153"/>
                <a:gd name="T43" fmla="*/ 2147483647 h 168"/>
                <a:gd name="T44" fmla="*/ 2147483647 w 153"/>
                <a:gd name="T45" fmla="*/ 2147483647 h 168"/>
                <a:gd name="T46" fmla="*/ 2147483647 w 153"/>
                <a:gd name="T47" fmla="*/ 2147483647 h 168"/>
                <a:gd name="T48" fmla="*/ 2147483647 w 153"/>
                <a:gd name="T49" fmla="*/ 2147483647 h 168"/>
                <a:gd name="T50" fmla="*/ 2147483647 w 153"/>
                <a:gd name="T51" fmla="*/ 2147483647 h 168"/>
                <a:gd name="T52" fmla="*/ 2147483647 w 153"/>
                <a:gd name="T53" fmla="*/ 2147483647 h 168"/>
                <a:gd name="T54" fmla="*/ 2147483647 w 153"/>
                <a:gd name="T55" fmla="*/ 2147483647 h 168"/>
                <a:gd name="T56" fmla="*/ 2147483647 w 153"/>
                <a:gd name="T57" fmla="*/ 2147483647 h 168"/>
                <a:gd name="T58" fmla="*/ 2147483647 w 153"/>
                <a:gd name="T59" fmla="*/ 2147483647 h 168"/>
                <a:gd name="T60" fmla="*/ 2147483647 w 153"/>
                <a:gd name="T61" fmla="*/ 2147483647 h 168"/>
                <a:gd name="T62" fmla="*/ 2147483647 w 153"/>
                <a:gd name="T63" fmla="*/ 2147483647 h 168"/>
                <a:gd name="T64" fmla="*/ 2147483647 w 153"/>
                <a:gd name="T65" fmla="*/ 2147483647 h 168"/>
                <a:gd name="T66" fmla="*/ 2147483647 w 153"/>
                <a:gd name="T67" fmla="*/ 2147483647 h 168"/>
                <a:gd name="T68" fmla="*/ 2147483647 w 153"/>
                <a:gd name="T69" fmla="*/ 2147483647 h 168"/>
                <a:gd name="T70" fmla="*/ 2147483647 w 153"/>
                <a:gd name="T71" fmla="*/ 2147483647 h 168"/>
                <a:gd name="T72" fmla="*/ 2147483647 w 153"/>
                <a:gd name="T73" fmla="*/ 2147483647 h 168"/>
                <a:gd name="T74" fmla="*/ 2147483647 w 153"/>
                <a:gd name="T75" fmla="*/ 2147483647 h 168"/>
                <a:gd name="T76" fmla="*/ 2147483647 w 153"/>
                <a:gd name="T77" fmla="*/ 2147483647 h 168"/>
                <a:gd name="T78" fmla="*/ 2147483647 w 153"/>
                <a:gd name="T79" fmla="*/ 2147483647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168"/>
                <a:gd name="T122" fmla="*/ 153 w 153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168">
                  <a:moveTo>
                    <a:pt x="153" y="70"/>
                  </a:moveTo>
                  <a:lnTo>
                    <a:pt x="151" y="56"/>
                  </a:lnTo>
                  <a:lnTo>
                    <a:pt x="148" y="45"/>
                  </a:lnTo>
                  <a:lnTo>
                    <a:pt x="146" y="36"/>
                  </a:lnTo>
                  <a:lnTo>
                    <a:pt x="143" y="28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1" y="7"/>
                  </a:lnTo>
                  <a:lnTo>
                    <a:pt x="84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1"/>
                  </a:lnTo>
                  <a:lnTo>
                    <a:pt x="48" y="22"/>
                  </a:lnTo>
                  <a:lnTo>
                    <a:pt x="39" y="24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1"/>
                  </a:lnTo>
                  <a:lnTo>
                    <a:pt x="20" y="59"/>
                  </a:lnTo>
                  <a:lnTo>
                    <a:pt x="21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9" y="111"/>
                  </a:lnTo>
                  <a:lnTo>
                    <a:pt x="5" y="116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4" y="152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37" y="166"/>
                  </a:lnTo>
                  <a:lnTo>
                    <a:pt x="45" y="168"/>
                  </a:lnTo>
                  <a:lnTo>
                    <a:pt x="51" y="168"/>
                  </a:lnTo>
                  <a:lnTo>
                    <a:pt x="61" y="165"/>
                  </a:lnTo>
                  <a:lnTo>
                    <a:pt x="68" y="160"/>
                  </a:lnTo>
                  <a:lnTo>
                    <a:pt x="73" y="154"/>
                  </a:lnTo>
                  <a:lnTo>
                    <a:pt x="81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7" y="147"/>
                  </a:lnTo>
                  <a:lnTo>
                    <a:pt x="130" y="146"/>
                  </a:lnTo>
                  <a:lnTo>
                    <a:pt x="134" y="143"/>
                  </a:lnTo>
                  <a:lnTo>
                    <a:pt x="138" y="139"/>
                  </a:lnTo>
                  <a:lnTo>
                    <a:pt x="141" y="134"/>
                  </a:lnTo>
                  <a:lnTo>
                    <a:pt x="144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1" y="107"/>
                  </a:lnTo>
                  <a:lnTo>
                    <a:pt x="153" y="99"/>
                  </a:lnTo>
                  <a:lnTo>
                    <a:pt x="153" y="90"/>
                  </a:lnTo>
                  <a:lnTo>
                    <a:pt x="153" y="80"/>
                  </a:lnTo>
                  <a:lnTo>
                    <a:pt x="153" y="7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12"/>
            <p:cNvSpPr>
              <a:spLocks noChangeArrowheads="1"/>
            </p:cNvSpPr>
            <p:nvPr/>
          </p:nvSpPr>
          <p:spPr bwMode="auto">
            <a:xfrm>
              <a:off x="4743451" y="5870575"/>
              <a:ext cx="234950" cy="231775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0 h 146"/>
                <a:gd name="T16" fmla="*/ 2147483647 w 148"/>
                <a:gd name="T17" fmla="*/ 0 h 146"/>
                <a:gd name="T18" fmla="*/ 2147483647 w 148"/>
                <a:gd name="T19" fmla="*/ 2147483647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2147483647 w 148"/>
                <a:gd name="T65" fmla="*/ 2147483647 h 146"/>
                <a:gd name="T66" fmla="*/ 2147483647 w 148"/>
                <a:gd name="T67" fmla="*/ 2147483647 h 146"/>
                <a:gd name="T68" fmla="*/ 2147483647 w 148"/>
                <a:gd name="T69" fmla="*/ 2147483647 h 146"/>
                <a:gd name="T70" fmla="*/ 2147483647 w 148"/>
                <a:gd name="T71" fmla="*/ 2147483647 h 146"/>
                <a:gd name="T72" fmla="*/ 2147483647 w 148"/>
                <a:gd name="T73" fmla="*/ 2147483647 h 146"/>
                <a:gd name="T74" fmla="*/ 2147483647 w 148"/>
                <a:gd name="T75" fmla="*/ 2147483647 h 146"/>
                <a:gd name="T76" fmla="*/ 2147483647 w 148"/>
                <a:gd name="T77" fmla="*/ 2147483647 h 146"/>
                <a:gd name="T78" fmla="*/ 0 w 148"/>
                <a:gd name="T79" fmla="*/ 2147483647 h 146"/>
                <a:gd name="T80" fmla="*/ 2147483647 w 148"/>
                <a:gd name="T81" fmla="*/ 2147483647 h 146"/>
                <a:gd name="T82" fmla="*/ 2147483647 w 148"/>
                <a:gd name="T83" fmla="*/ 2147483647 h 146"/>
                <a:gd name="T84" fmla="*/ 2147483647 w 148"/>
                <a:gd name="T85" fmla="*/ 2147483647 h 146"/>
                <a:gd name="T86" fmla="*/ 2147483647 w 148"/>
                <a:gd name="T87" fmla="*/ 2147483647 h 146"/>
                <a:gd name="T88" fmla="*/ 2147483647 w 148"/>
                <a:gd name="T89" fmla="*/ 2147483647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8"/>
                <a:gd name="T136" fmla="*/ 0 h 146"/>
                <a:gd name="T137" fmla="*/ 148 w 148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8" h="146">
                  <a:moveTo>
                    <a:pt x="37" y="11"/>
                  </a:moveTo>
                  <a:lnTo>
                    <a:pt x="46" y="10"/>
                  </a:lnTo>
                  <a:lnTo>
                    <a:pt x="52" y="8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6"/>
                  </a:lnTo>
                  <a:lnTo>
                    <a:pt x="95" y="11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6" y="30"/>
                  </a:lnTo>
                  <a:lnTo>
                    <a:pt x="109" y="37"/>
                  </a:lnTo>
                  <a:lnTo>
                    <a:pt x="112" y="44"/>
                  </a:lnTo>
                  <a:lnTo>
                    <a:pt x="115" y="49"/>
                  </a:lnTo>
                  <a:lnTo>
                    <a:pt x="118" y="55"/>
                  </a:lnTo>
                  <a:lnTo>
                    <a:pt x="120" y="58"/>
                  </a:lnTo>
                  <a:lnTo>
                    <a:pt x="127" y="64"/>
                  </a:lnTo>
                  <a:lnTo>
                    <a:pt x="134" y="70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8" y="87"/>
                  </a:lnTo>
                  <a:lnTo>
                    <a:pt x="148" y="93"/>
                  </a:lnTo>
                  <a:lnTo>
                    <a:pt x="144" y="98"/>
                  </a:lnTo>
                  <a:lnTo>
                    <a:pt x="139" y="103"/>
                  </a:lnTo>
                  <a:lnTo>
                    <a:pt x="132" y="107"/>
                  </a:lnTo>
                  <a:lnTo>
                    <a:pt x="124" y="112"/>
                  </a:lnTo>
                  <a:lnTo>
                    <a:pt x="116" y="118"/>
                  </a:lnTo>
                  <a:lnTo>
                    <a:pt x="109" y="126"/>
                  </a:lnTo>
                  <a:lnTo>
                    <a:pt x="104" y="133"/>
                  </a:lnTo>
                  <a:lnTo>
                    <a:pt x="100" y="137"/>
                  </a:lnTo>
                  <a:lnTo>
                    <a:pt x="98" y="138"/>
                  </a:lnTo>
                  <a:lnTo>
                    <a:pt x="95" y="139"/>
                  </a:lnTo>
                  <a:lnTo>
                    <a:pt x="91" y="140"/>
                  </a:lnTo>
                  <a:lnTo>
                    <a:pt x="85" y="143"/>
                  </a:lnTo>
                  <a:lnTo>
                    <a:pt x="76" y="146"/>
                  </a:lnTo>
                  <a:lnTo>
                    <a:pt x="72" y="145"/>
                  </a:lnTo>
                  <a:lnTo>
                    <a:pt x="68" y="140"/>
                  </a:lnTo>
                  <a:lnTo>
                    <a:pt x="63" y="131"/>
                  </a:lnTo>
                  <a:lnTo>
                    <a:pt x="59" y="127"/>
                  </a:lnTo>
                  <a:lnTo>
                    <a:pt x="54" y="125"/>
                  </a:lnTo>
                  <a:lnTo>
                    <a:pt x="47" y="125"/>
                  </a:lnTo>
                  <a:lnTo>
                    <a:pt x="41" y="126"/>
                  </a:lnTo>
                  <a:lnTo>
                    <a:pt x="36" y="126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18"/>
                  </a:lnTo>
                  <a:lnTo>
                    <a:pt x="26" y="111"/>
                  </a:lnTo>
                  <a:lnTo>
                    <a:pt x="27" y="103"/>
                  </a:lnTo>
                  <a:lnTo>
                    <a:pt x="28" y="95"/>
                  </a:lnTo>
                  <a:lnTo>
                    <a:pt x="27" y="88"/>
                  </a:lnTo>
                  <a:lnTo>
                    <a:pt x="26" y="81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8" y="14"/>
                  </a:lnTo>
                  <a:lnTo>
                    <a:pt x="37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870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13"/>
            <p:cNvSpPr>
              <a:spLocks noChangeArrowheads="1"/>
            </p:cNvSpPr>
            <p:nvPr/>
          </p:nvSpPr>
          <p:spPr bwMode="auto">
            <a:xfrm>
              <a:off x="4545013" y="5883275"/>
              <a:ext cx="225425" cy="247650"/>
            </a:xfrm>
            <a:custGeom>
              <a:avLst/>
              <a:gdLst>
                <a:gd name="T0" fmla="*/ 2147483647 w 142"/>
                <a:gd name="T1" fmla="*/ 2147483647 h 156"/>
                <a:gd name="T2" fmla="*/ 2147483647 w 142"/>
                <a:gd name="T3" fmla="*/ 2147483647 h 156"/>
                <a:gd name="T4" fmla="*/ 2147483647 w 142"/>
                <a:gd name="T5" fmla="*/ 2147483647 h 156"/>
                <a:gd name="T6" fmla="*/ 2147483647 w 142"/>
                <a:gd name="T7" fmla="*/ 2147483647 h 156"/>
                <a:gd name="T8" fmla="*/ 2147483647 w 142"/>
                <a:gd name="T9" fmla="*/ 2147483647 h 156"/>
                <a:gd name="T10" fmla="*/ 2147483647 w 142"/>
                <a:gd name="T11" fmla="*/ 2147483647 h 156"/>
                <a:gd name="T12" fmla="*/ 2147483647 w 142"/>
                <a:gd name="T13" fmla="*/ 2147483647 h 156"/>
                <a:gd name="T14" fmla="*/ 2147483647 w 142"/>
                <a:gd name="T15" fmla="*/ 2147483647 h 156"/>
                <a:gd name="T16" fmla="*/ 2147483647 w 142"/>
                <a:gd name="T17" fmla="*/ 2147483647 h 156"/>
                <a:gd name="T18" fmla="*/ 2147483647 w 142"/>
                <a:gd name="T19" fmla="*/ 2147483647 h 156"/>
                <a:gd name="T20" fmla="*/ 2147483647 w 142"/>
                <a:gd name="T21" fmla="*/ 2147483647 h 156"/>
                <a:gd name="T22" fmla="*/ 2147483647 w 142"/>
                <a:gd name="T23" fmla="*/ 2147483647 h 156"/>
                <a:gd name="T24" fmla="*/ 2147483647 w 142"/>
                <a:gd name="T25" fmla="*/ 2147483647 h 156"/>
                <a:gd name="T26" fmla="*/ 2147483647 w 142"/>
                <a:gd name="T27" fmla="*/ 2147483647 h 156"/>
                <a:gd name="T28" fmla="*/ 2147483647 w 142"/>
                <a:gd name="T29" fmla="*/ 2147483647 h 156"/>
                <a:gd name="T30" fmla="*/ 2147483647 w 142"/>
                <a:gd name="T31" fmla="*/ 2147483647 h 156"/>
                <a:gd name="T32" fmla="*/ 2147483647 w 142"/>
                <a:gd name="T33" fmla="*/ 2147483647 h 156"/>
                <a:gd name="T34" fmla="*/ 2147483647 w 142"/>
                <a:gd name="T35" fmla="*/ 0 h 156"/>
                <a:gd name="T36" fmla="*/ 2147483647 w 142"/>
                <a:gd name="T37" fmla="*/ 2147483647 h 156"/>
                <a:gd name="T38" fmla="*/ 2147483647 w 142"/>
                <a:gd name="T39" fmla="*/ 2147483647 h 156"/>
                <a:gd name="T40" fmla="*/ 2147483647 w 142"/>
                <a:gd name="T41" fmla="*/ 2147483647 h 156"/>
                <a:gd name="T42" fmla="*/ 2147483647 w 142"/>
                <a:gd name="T43" fmla="*/ 2147483647 h 156"/>
                <a:gd name="T44" fmla="*/ 2147483647 w 142"/>
                <a:gd name="T45" fmla="*/ 2147483647 h 156"/>
                <a:gd name="T46" fmla="*/ 2147483647 w 142"/>
                <a:gd name="T47" fmla="*/ 2147483647 h 156"/>
                <a:gd name="T48" fmla="*/ 2147483647 w 142"/>
                <a:gd name="T49" fmla="*/ 2147483647 h 156"/>
                <a:gd name="T50" fmla="*/ 0 w 142"/>
                <a:gd name="T51" fmla="*/ 2147483647 h 156"/>
                <a:gd name="T52" fmla="*/ 2147483647 w 142"/>
                <a:gd name="T53" fmla="*/ 2147483647 h 156"/>
                <a:gd name="T54" fmla="*/ 2147483647 w 142"/>
                <a:gd name="T55" fmla="*/ 2147483647 h 156"/>
                <a:gd name="T56" fmla="*/ 2147483647 w 142"/>
                <a:gd name="T57" fmla="*/ 2147483647 h 156"/>
                <a:gd name="T58" fmla="*/ 2147483647 w 142"/>
                <a:gd name="T59" fmla="*/ 2147483647 h 156"/>
                <a:gd name="T60" fmla="*/ 2147483647 w 142"/>
                <a:gd name="T61" fmla="*/ 2147483647 h 156"/>
                <a:gd name="T62" fmla="*/ 2147483647 w 142"/>
                <a:gd name="T63" fmla="*/ 2147483647 h 156"/>
                <a:gd name="T64" fmla="*/ 2147483647 w 142"/>
                <a:gd name="T65" fmla="*/ 2147483647 h 156"/>
                <a:gd name="T66" fmla="*/ 2147483647 w 142"/>
                <a:gd name="T67" fmla="*/ 2147483647 h 156"/>
                <a:gd name="T68" fmla="*/ 2147483647 w 142"/>
                <a:gd name="T69" fmla="*/ 2147483647 h 156"/>
                <a:gd name="T70" fmla="*/ 2147483647 w 142"/>
                <a:gd name="T71" fmla="*/ 2147483647 h 156"/>
                <a:gd name="T72" fmla="*/ 2147483647 w 142"/>
                <a:gd name="T73" fmla="*/ 2147483647 h 156"/>
                <a:gd name="T74" fmla="*/ 2147483647 w 142"/>
                <a:gd name="T75" fmla="*/ 2147483647 h 156"/>
                <a:gd name="T76" fmla="*/ 2147483647 w 142"/>
                <a:gd name="T77" fmla="*/ 2147483647 h 156"/>
                <a:gd name="T78" fmla="*/ 2147483647 w 142"/>
                <a:gd name="T79" fmla="*/ 2147483647 h 156"/>
                <a:gd name="T80" fmla="*/ 2147483647 w 142"/>
                <a:gd name="T81" fmla="*/ 2147483647 h 156"/>
                <a:gd name="T82" fmla="*/ 2147483647 w 142"/>
                <a:gd name="T83" fmla="*/ 2147483647 h 156"/>
                <a:gd name="T84" fmla="*/ 2147483647 w 142"/>
                <a:gd name="T85" fmla="*/ 2147483647 h 156"/>
                <a:gd name="T86" fmla="*/ 2147483647 w 142"/>
                <a:gd name="T87" fmla="*/ 2147483647 h 1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56"/>
                <a:gd name="T134" fmla="*/ 142 w 142"/>
                <a:gd name="T135" fmla="*/ 156 h 1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56">
                  <a:moveTo>
                    <a:pt x="122" y="127"/>
                  </a:moveTo>
                  <a:lnTo>
                    <a:pt x="126" y="119"/>
                  </a:lnTo>
                  <a:lnTo>
                    <a:pt x="129" y="113"/>
                  </a:lnTo>
                  <a:lnTo>
                    <a:pt x="131" y="109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4" y="104"/>
                  </a:lnTo>
                  <a:lnTo>
                    <a:pt x="135" y="104"/>
                  </a:lnTo>
                  <a:lnTo>
                    <a:pt x="135" y="105"/>
                  </a:lnTo>
                  <a:lnTo>
                    <a:pt x="136" y="105"/>
                  </a:lnTo>
                  <a:lnTo>
                    <a:pt x="136" y="106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6"/>
                  </a:lnTo>
                  <a:lnTo>
                    <a:pt x="142" y="89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6" y="71"/>
                  </a:lnTo>
                  <a:lnTo>
                    <a:pt x="131" y="66"/>
                  </a:lnTo>
                  <a:lnTo>
                    <a:pt x="125" y="60"/>
                  </a:lnTo>
                  <a:lnTo>
                    <a:pt x="119" y="56"/>
                  </a:lnTo>
                  <a:lnTo>
                    <a:pt x="113" y="51"/>
                  </a:lnTo>
                  <a:lnTo>
                    <a:pt x="108" y="47"/>
                  </a:lnTo>
                  <a:lnTo>
                    <a:pt x="102" y="43"/>
                  </a:lnTo>
                  <a:lnTo>
                    <a:pt x="98" y="39"/>
                  </a:lnTo>
                  <a:lnTo>
                    <a:pt x="95" y="36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3" y="12"/>
                  </a:lnTo>
                  <a:lnTo>
                    <a:pt x="79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7" y="26"/>
                  </a:lnTo>
                  <a:lnTo>
                    <a:pt x="27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5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11" y="111"/>
                  </a:lnTo>
                  <a:lnTo>
                    <a:pt x="15" y="113"/>
                  </a:lnTo>
                  <a:lnTo>
                    <a:pt x="22" y="115"/>
                  </a:lnTo>
                  <a:lnTo>
                    <a:pt x="30" y="116"/>
                  </a:lnTo>
                  <a:lnTo>
                    <a:pt x="38" y="117"/>
                  </a:lnTo>
                  <a:lnTo>
                    <a:pt x="45" y="119"/>
                  </a:lnTo>
                  <a:lnTo>
                    <a:pt x="51" y="122"/>
                  </a:lnTo>
                  <a:lnTo>
                    <a:pt x="55" y="127"/>
                  </a:lnTo>
                  <a:lnTo>
                    <a:pt x="57" y="134"/>
                  </a:lnTo>
                  <a:lnTo>
                    <a:pt x="57" y="138"/>
                  </a:lnTo>
                  <a:lnTo>
                    <a:pt x="59" y="142"/>
                  </a:lnTo>
                  <a:lnTo>
                    <a:pt x="62" y="146"/>
                  </a:lnTo>
                  <a:lnTo>
                    <a:pt x="65" y="149"/>
                  </a:lnTo>
                  <a:lnTo>
                    <a:pt x="69" y="152"/>
                  </a:lnTo>
                  <a:lnTo>
                    <a:pt x="74" y="154"/>
                  </a:lnTo>
                  <a:lnTo>
                    <a:pt x="79" y="155"/>
                  </a:lnTo>
                  <a:lnTo>
                    <a:pt x="85" y="156"/>
                  </a:lnTo>
                  <a:lnTo>
                    <a:pt x="91" y="155"/>
                  </a:lnTo>
                  <a:lnTo>
                    <a:pt x="96" y="154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8" y="135"/>
                  </a:lnTo>
                  <a:lnTo>
                    <a:pt x="122" y="1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B870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14"/>
            <p:cNvSpPr>
              <a:spLocks noChangeArrowheads="1"/>
            </p:cNvSpPr>
            <p:nvPr/>
          </p:nvSpPr>
          <p:spPr bwMode="auto">
            <a:xfrm>
              <a:off x="4803776" y="5499100"/>
              <a:ext cx="231775" cy="230188"/>
            </a:xfrm>
            <a:custGeom>
              <a:avLst/>
              <a:gdLst>
                <a:gd name="T0" fmla="*/ 2147483647 w 146"/>
                <a:gd name="T1" fmla="*/ 2147483647 h 145"/>
                <a:gd name="T2" fmla="*/ 2147483647 w 146"/>
                <a:gd name="T3" fmla="*/ 2147483647 h 145"/>
                <a:gd name="T4" fmla="*/ 2147483647 w 146"/>
                <a:gd name="T5" fmla="*/ 2147483647 h 145"/>
                <a:gd name="T6" fmla="*/ 2147483647 w 146"/>
                <a:gd name="T7" fmla="*/ 2147483647 h 145"/>
                <a:gd name="T8" fmla="*/ 2147483647 w 146"/>
                <a:gd name="T9" fmla="*/ 2147483647 h 145"/>
                <a:gd name="T10" fmla="*/ 2147483647 w 146"/>
                <a:gd name="T11" fmla="*/ 2147483647 h 145"/>
                <a:gd name="T12" fmla="*/ 2147483647 w 146"/>
                <a:gd name="T13" fmla="*/ 2147483647 h 145"/>
                <a:gd name="T14" fmla="*/ 0 w 146"/>
                <a:gd name="T15" fmla="*/ 2147483647 h 145"/>
                <a:gd name="T16" fmla="*/ 0 w 146"/>
                <a:gd name="T17" fmla="*/ 2147483647 h 145"/>
                <a:gd name="T18" fmla="*/ 2147483647 w 146"/>
                <a:gd name="T19" fmla="*/ 2147483647 h 145"/>
                <a:gd name="T20" fmla="*/ 2147483647 w 146"/>
                <a:gd name="T21" fmla="*/ 2147483647 h 145"/>
                <a:gd name="T22" fmla="*/ 2147483647 w 146"/>
                <a:gd name="T23" fmla="*/ 2147483647 h 145"/>
                <a:gd name="T24" fmla="*/ 2147483647 w 146"/>
                <a:gd name="T25" fmla="*/ 2147483647 h 145"/>
                <a:gd name="T26" fmla="*/ 2147483647 w 146"/>
                <a:gd name="T27" fmla="*/ 2147483647 h 145"/>
                <a:gd name="T28" fmla="*/ 2147483647 w 146"/>
                <a:gd name="T29" fmla="*/ 2147483647 h 145"/>
                <a:gd name="T30" fmla="*/ 2147483647 w 146"/>
                <a:gd name="T31" fmla="*/ 2147483647 h 145"/>
                <a:gd name="T32" fmla="*/ 2147483647 w 146"/>
                <a:gd name="T33" fmla="*/ 2147483647 h 145"/>
                <a:gd name="T34" fmla="*/ 2147483647 w 146"/>
                <a:gd name="T35" fmla="*/ 0 h 145"/>
                <a:gd name="T36" fmla="*/ 2147483647 w 146"/>
                <a:gd name="T37" fmla="*/ 2147483647 h 145"/>
                <a:gd name="T38" fmla="*/ 2147483647 w 146"/>
                <a:gd name="T39" fmla="*/ 2147483647 h 145"/>
                <a:gd name="T40" fmla="*/ 2147483647 w 146"/>
                <a:gd name="T41" fmla="*/ 2147483647 h 145"/>
                <a:gd name="T42" fmla="*/ 2147483647 w 146"/>
                <a:gd name="T43" fmla="*/ 2147483647 h 145"/>
                <a:gd name="T44" fmla="*/ 2147483647 w 146"/>
                <a:gd name="T45" fmla="*/ 2147483647 h 145"/>
                <a:gd name="T46" fmla="*/ 2147483647 w 146"/>
                <a:gd name="T47" fmla="*/ 2147483647 h 145"/>
                <a:gd name="T48" fmla="*/ 2147483647 w 146"/>
                <a:gd name="T49" fmla="*/ 2147483647 h 145"/>
                <a:gd name="T50" fmla="*/ 2147483647 w 146"/>
                <a:gd name="T51" fmla="*/ 2147483647 h 145"/>
                <a:gd name="T52" fmla="*/ 2147483647 w 146"/>
                <a:gd name="T53" fmla="*/ 2147483647 h 145"/>
                <a:gd name="T54" fmla="*/ 2147483647 w 146"/>
                <a:gd name="T55" fmla="*/ 2147483647 h 145"/>
                <a:gd name="T56" fmla="*/ 2147483647 w 146"/>
                <a:gd name="T57" fmla="*/ 2147483647 h 145"/>
                <a:gd name="T58" fmla="*/ 2147483647 w 146"/>
                <a:gd name="T59" fmla="*/ 2147483647 h 145"/>
                <a:gd name="T60" fmla="*/ 2147483647 w 146"/>
                <a:gd name="T61" fmla="*/ 2147483647 h 145"/>
                <a:gd name="T62" fmla="*/ 2147483647 w 146"/>
                <a:gd name="T63" fmla="*/ 2147483647 h 145"/>
                <a:gd name="T64" fmla="*/ 2147483647 w 146"/>
                <a:gd name="T65" fmla="*/ 2147483647 h 145"/>
                <a:gd name="T66" fmla="*/ 2147483647 w 146"/>
                <a:gd name="T67" fmla="*/ 2147483647 h 145"/>
                <a:gd name="T68" fmla="*/ 2147483647 w 146"/>
                <a:gd name="T69" fmla="*/ 2147483647 h 145"/>
                <a:gd name="T70" fmla="*/ 2147483647 w 146"/>
                <a:gd name="T71" fmla="*/ 2147483647 h 145"/>
                <a:gd name="T72" fmla="*/ 2147483647 w 146"/>
                <a:gd name="T73" fmla="*/ 2147483647 h 145"/>
                <a:gd name="T74" fmla="*/ 2147483647 w 146"/>
                <a:gd name="T75" fmla="*/ 2147483647 h 145"/>
                <a:gd name="T76" fmla="*/ 2147483647 w 146"/>
                <a:gd name="T77" fmla="*/ 2147483647 h 145"/>
                <a:gd name="T78" fmla="*/ 2147483647 w 146"/>
                <a:gd name="T79" fmla="*/ 2147483647 h 145"/>
                <a:gd name="T80" fmla="*/ 2147483647 w 146"/>
                <a:gd name="T81" fmla="*/ 2147483647 h 145"/>
                <a:gd name="T82" fmla="*/ 2147483647 w 146"/>
                <a:gd name="T83" fmla="*/ 2147483647 h 145"/>
                <a:gd name="T84" fmla="*/ 2147483647 w 146"/>
                <a:gd name="T85" fmla="*/ 2147483647 h 145"/>
                <a:gd name="T86" fmla="*/ 2147483647 w 146"/>
                <a:gd name="T87" fmla="*/ 2147483647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45"/>
                <a:gd name="T134" fmla="*/ 146 w 146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45">
                  <a:moveTo>
                    <a:pt x="9" y="106"/>
                  </a:moveTo>
                  <a:lnTo>
                    <a:pt x="8" y="97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8" y="45"/>
                  </a:lnTo>
                  <a:lnTo>
                    <a:pt x="24" y="41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51" y="31"/>
                  </a:lnTo>
                  <a:lnTo>
                    <a:pt x="56" y="28"/>
                  </a:lnTo>
                  <a:lnTo>
                    <a:pt x="60" y="26"/>
                  </a:lnTo>
                  <a:lnTo>
                    <a:pt x="67" y="20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14" y="25"/>
                  </a:lnTo>
                  <a:lnTo>
                    <a:pt x="119" y="33"/>
                  </a:lnTo>
                  <a:lnTo>
                    <a:pt x="127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3" y="65"/>
                  </a:lnTo>
                  <a:lnTo>
                    <a:pt x="146" y="74"/>
                  </a:lnTo>
                  <a:lnTo>
                    <a:pt x="144" y="79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3" y="102"/>
                  </a:lnTo>
                  <a:lnTo>
                    <a:pt x="124" y="108"/>
                  </a:lnTo>
                  <a:lnTo>
                    <a:pt x="124" y="114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6" y="123"/>
                  </a:lnTo>
                  <a:lnTo>
                    <a:pt x="108" y="122"/>
                  </a:lnTo>
                  <a:lnTo>
                    <a:pt x="100" y="121"/>
                  </a:lnTo>
                  <a:lnTo>
                    <a:pt x="92" y="120"/>
                  </a:lnTo>
                  <a:lnTo>
                    <a:pt x="85" y="120"/>
                  </a:lnTo>
                  <a:lnTo>
                    <a:pt x="78" y="121"/>
                  </a:lnTo>
                  <a:lnTo>
                    <a:pt x="73" y="125"/>
                  </a:lnTo>
                  <a:lnTo>
                    <a:pt x="70" y="132"/>
                  </a:lnTo>
                  <a:lnTo>
                    <a:pt x="68" y="135"/>
                  </a:lnTo>
                  <a:lnTo>
                    <a:pt x="65" y="139"/>
                  </a:lnTo>
                  <a:lnTo>
                    <a:pt x="61" y="141"/>
                  </a:lnTo>
                  <a:lnTo>
                    <a:pt x="57" y="143"/>
                  </a:lnTo>
                  <a:lnTo>
                    <a:pt x="53" y="145"/>
                  </a:lnTo>
                  <a:lnTo>
                    <a:pt x="47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1" y="142"/>
                  </a:lnTo>
                  <a:lnTo>
                    <a:pt x="26" y="139"/>
                  </a:lnTo>
                  <a:lnTo>
                    <a:pt x="22" y="135"/>
                  </a:lnTo>
                  <a:lnTo>
                    <a:pt x="17" y="129"/>
                  </a:lnTo>
                  <a:lnTo>
                    <a:pt x="14" y="123"/>
                  </a:lnTo>
                  <a:lnTo>
                    <a:pt x="11" y="115"/>
                  </a:lnTo>
                  <a:lnTo>
                    <a:pt x="9" y="10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15"/>
            <p:cNvSpPr>
              <a:spLocks noChangeArrowheads="1"/>
            </p:cNvSpPr>
            <p:nvPr/>
          </p:nvSpPr>
          <p:spPr bwMode="auto">
            <a:xfrm>
              <a:off x="4486276" y="5470525"/>
              <a:ext cx="231775" cy="228600"/>
            </a:xfrm>
            <a:custGeom>
              <a:avLst/>
              <a:gdLst>
                <a:gd name="T0" fmla="*/ 2147483647 w 146"/>
                <a:gd name="T1" fmla="*/ 2147483647 h 144"/>
                <a:gd name="T2" fmla="*/ 2147483647 w 146"/>
                <a:gd name="T3" fmla="*/ 2147483647 h 144"/>
                <a:gd name="T4" fmla="*/ 2147483647 w 146"/>
                <a:gd name="T5" fmla="*/ 2147483647 h 144"/>
                <a:gd name="T6" fmla="*/ 2147483647 w 146"/>
                <a:gd name="T7" fmla="*/ 2147483647 h 144"/>
                <a:gd name="T8" fmla="*/ 2147483647 w 146"/>
                <a:gd name="T9" fmla="*/ 2147483647 h 144"/>
                <a:gd name="T10" fmla="*/ 2147483647 w 146"/>
                <a:gd name="T11" fmla="*/ 2147483647 h 144"/>
                <a:gd name="T12" fmla="*/ 2147483647 w 146"/>
                <a:gd name="T13" fmla="*/ 2147483647 h 144"/>
                <a:gd name="T14" fmla="*/ 0 w 146"/>
                <a:gd name="T15" fmla="*/ 2147483647 h 144"/>
                <a:gd name="T16" fmla="*/ 2147483647 w 146"/>
                <a:gd name="T17" fmla="*/ 2147483647 h 144"/>
                <a:gd name="T18" fmla="*/ 2147483647 w 146"/>
                <a:gd name="T19" fmla="*/ 2147483647 h 144"/>
                <a:gd name="T20" fmla="*/ 2147483647 w 146"/>
                <a:gd name="T21" fmla="*/ 2147483647 h 144"/>
                <a:gd name="T22" fmla="*/ 2147483647 w 146"/>
                <a:gd name="T23" fmla="*/ 2147483647 h 144"/>
                <a:gd name="T24" fmla="*/ 2147483647 w 146"/>
                <a:gd name="T25" fmla="*/ 2147483647 h 144"/>
                <a:gd name="T26" fmla="*/ 2147483647 w 146"/>
                <a:gd name="T27" fmla="*/ 2147483647 h 144"/>
                <a:gd name="T28" fmla="*/ 2147483647 w 146"/>
                <a:gd name="T29" fmla="*/ 2147483647 h 144"/>
                <a:gd name="T30" fmla="*/ 2147483647 w 146"/>
                <a:gd name="T31" fmla="*/ 2147483647 h 144"/>
                <a:gd name="T32" fmla="*/ 2147483647 w 146"/>
                <a:gd name="T33" fmla="*/ 2147483647 h 144"/>
                <a:gd name="T34" fmla="*/ 2147483647 w 146"/>
                <a:gd name="T35" fmla="*/ 0 h 144"/>
                <a:gd name="T36" fmla="*/ 2147483647 w 146"/>
                <a:gd name="T37" fmla="*/ 2147483647 h 144"/>
                <a:gd name="T38" fmla="*/ 2147483647 w 146"/>
                <a:gd name="T39" fmla="*/ 2147483647 h 144"/>
                <a:gd name="T40" fmla="*/ 2147483647 w 146"/>
                <a:gd name="T41" fmla="*/ 2147483647 h 144"/>
                <a:gd name="T42" fmla="*/ 2147483647 w 146"/>
                <a:gd name="T43" fmla="*/ 2147483647 h 144"/>
                <a:gd name="T44" fmla="*/ 2147483647 w 146"/>
                <a:gd name="T45" fmla="*/ 2147483647 h 144"/>
                <a:gd name="T46" fmla="*/ 2147483647 w 146"/>
                <a:gd name="T47" fmla="*/ 2147483647 h 144"/>
                <a:gd name="T48" fmla="*/ 2147483647 w 146"/>
                <a:gd name="T49" fmla="*/ 2147483647 h 144"/>
                <a:gd name="T50" fmla="*/ 2147483647 w 146"/>
                <a:gd name="T51" fmla="*/ 2147483647 h 144"/>
                <a:gd name="T52" fmla="*/ 2147483647 w 146"/>
                <a:gd name="T53" fmla="*/ 2147483647 h 144"/>
                <a:gd name="T54" fmla="*/ 2147483647 w 146"/>
                <a:gd name="T55" fmla="*/ 2147483647 h 144"/>
                <a:gd name="T56" fmla="*/ 2147483647 w 146"/>
                <a:gd name="T57" fmla="*/ 2147483647 h 144"/>
                <a:gd name="T58" fmla="*/ 2147483647 w 146"/>
                <a:gd name="T59" fmla="*/ 2147483647 h 144"/>
                <a:gd name="T60" fmla="*/ 2147483647 w 146"/>
                <a:gd name="T61" fmla="*/ 2147483647 h 144"/>
                <a:gd name="T62" fmla="*/ 2147483647 w 146"/>
                <a:gd name="T63" fmla="*/ 2147483647 h 144"/>
                <a:gd name="T64" fmla="*/ 2147483647 w 146"/>
                <a:gd name="T65" fmla="*/ 2147483647 h 144"/>
                <a:gd name="T66" fmla="*/ 2147483647 w 146"/>
                <a:gd name="T67" fmla="*/ 2147483647 h 144"/>
                <a:gd name="T68" fmla="*/ 2147483647 w 146"/>
                <a:gd name="T69" fmla="*/ 2147483647 h 144"/>
                <a:gd name="T70" fmla="*/ 2147483647 w 146"/>
                <a:gd name="T71" fmla="*/ 2147483647 h 144"/>
                <a:gd name="T72" fmla="*/ 2147483647 w 146"/>
                <a:gd name="T73" fmla="*/ 2147483647 h 144"/>
                <a:gd name="T74" fmla="*/ 2147483647 w 146"/>
                <a:gd name="T75" fmla="*/ 2147483647 h 144"/>
                <a:gd name="T76" fmla="*/ 2147483647 w 146"/>
                <a:gd name="T77" fmla="*/ 2147483647 h 144"/>
                <a:gd name="T78" fmla="*/ 2147483647 w 146"/>
                <a:gd name="T79" fmla="*/ 2147483647 h 144"/>
                <a:gd name="T80" fmla="*/ 2147483647 w 146"/>
                <a:gd name="T81" fmla="*/ 2147483647 h 144"/>
                <a:gd name="T82" fmla="*/ 2147483647 w 146"/>
                <a:gd name="T83" fmla="*/ 2147483647 h 144"/>
                <a:gd name="T84" fmla="*/ 2147483647 w 146"/>
                <a:gd name="T85" fmla="*/ 2147483647 h 144"/>
                <a:gd name="T86" fmla="*/ 2147483647 w 146"/>
                <a:gd name="T87" fmla="*/ 2147483647 h 144"/>
                <a:gd name="T88" fmla="*/ 2147483647 w 146"/>
                <a:gd name="T89" fmla="*/ 2147483647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"/>
                <a:gd name="T136" fmla="*/ 0 h 144"/>
                <a:gd name="T137" fmla="*/ 146 w 146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" h="144">
                  <a:moveTo>
                    <a:pt x="8" y="103"/>
                  </a:moveTo>
                  <a:lnTo>
                    <a:pt x="7" y="94"/>
                  </a:lnTo>
                  <a:lnTo>
                    <a:pt x="6" y="88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3" y="46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6"/>
                  </a:lnTo>
                  <a:lnTo>
                    <a:pt x="40" y="34"/>
                  </a:lnTo>
                  <a:lnTo>
                    <a:pt x="47" y="32"/>
                  </a:lnTo>
                  <a:lnTo>
                    <a:pt x="53" y="29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9" y="19"/>
                  </a:lnTo>
                  <a:lnTo>
                    <a:pt x="75" y="13"/>
                  </a:lnTo>
                  <a:lnTo>
                    <a:pt x="82" y="7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6" y="26"/>
                  </a:lnTo>
                  <a:lnTo>
                    <a:pt x="121" y="34"/>
                  </a:lnTo>
                  <a:lnTo>
                    <a:pt x="128" y="42"/>
                  </a:lnTo>
                  <a:lnTo>
                    <a:pt x="135" y="48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3" y="68"/>
                  </a:lnTo>
                  <a:lnTo>
                    <a:pt x="146" y="77"/>
                  </a:lnTo>
                  <a:lnTo>
                    <a:pt x="144" y="81"/>
                  </a:lnTo>
                  <a:lnTo>
                    <a:pt x="138" y="84"/>
                  </a:lnTo>
                  <a:lnTo>
                    <a:pt x="129" y="89"/>
                  </a:lnTo>
                  <a:lnTo>
                    <a:pt x="125" y="92"/>
                  </a:lnTo>
                  <a:lnTo>
                    <a:pt x="123" y="98"/>
                  </a:lnTo>
                  <a:lnTo>
                    <a:pt x="122" y="104"/>
                  </a:lnTo>
                  <a:lnTo>
                    <a:pt x="122" y="110"/>
                  </a:lnTo>
                  <a:lnTo>
                    <a:pt x="122" y="116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4" y="124"/>
                  </a:lnTo>
                  <a:lnTo>
                    <a:pt x="106" y="123"/>
                  </a:lnTo>
                  <a:lnTo>
                    <a:pt x="98" y="121"/>
                  </a:lnTo>
                  <a:lnTo>
                    <a:pt x="91" y="120"/>
                  </a:lnTo>
                  <a:lnTo>
                    <a:pt x="83" y="120"/>
                  </a:lnTo>
                  <a:lnTo>
                    <a:pt x="76" y="121"/>
                  </a:lnTo>
                  <a:lnTo>
                    <a:pt x="71" y="124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4" y="142"/>
                  </a:lnTo>
                  <a:lnTo>
                    <a:pt x="50" y="143"/>
                  </a:lnTo>
                  <a:lnTo>
                    <a:pt x="45" y="144"/>
                  </a:lnTo>
                  <a:lnTo>
                    <a:pt x="39" y="143"/>
                  </a:lnTo>
                  <a:lnTo>
                    <a:pt x="34" y="142"/>
                  </a:lnTo>
                  <a:lnTo>
                    <a:pt x="29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5" y="127"/>
                  </a:lnTo>
                  <a:lnTo>
                    <a:pt x="12" y="120"/>
                  </a:lnTo>
                  <a:lnTo>
                    <a:pt x="9" y="112"/>
                  </a:lnTo>
                  <a:lnTo>
                    <a:pt x="8" y="103"/>
                  </a:lnTo>
                  <a:close/>
                </a:path>
              </a:pathLst>
            </a:custGeom>
            <a:gradFill rotWithShape="0">
              <a:gsLst>
                <a:gs pos="0">
                  <a:srgbClr val="FFB870"/>
                </a:gs>
                <a:gs pos="100000">
                  <a:srgbClr val="FFFFFF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16"/>
            <p:cNvSpPr>
              <a:spLocks noChangeArrowheads="1"/>
            </p:cNvSpPr>
            <p:nvPr/>
          </p:nvSpPr>
          <p:spPr bwMode="auto">
            <a:xfrm>
              <a:off x="5035551" y="5559425"/>
              <a:ext cx="239713" cy="239713"/>
            </a:xfrm>
            <a:custGeom>
              <a:avLst/>
              <a:gdLst>
                <a:gd name="T0" fmla="*/ 2147483647 w 151"/>
                <a:gd name="T1" fmla="*/ 2147483647 h 151"/>
                <a:gd name="T2" fmla="*/ 2147483647 w 151"/>
                <a:gd name="T3" fmla="*/ 2147483647 h 151"/>
                <a:gd name="T4" fmla="*/ 2147483647 w 151"/>
                <a:gd name="T5" fmla="*/ 2147483647 h 151"/>
                <a:gd name="T6" fmla="*/ 2147483647 w 151"/>
                <a:gd name="T7" fmla="*/ 2147483647 h 151"/>
                <a:gd name="T8" fmla="*/ 2147483647 w 151"/>
                <a:gd name="T9" fmla="*/ 2147483647 h 151"/>
                <a:gd name="T10" fmla="*/ 2147483647 w 151"/>
                <a:gd name="T11" fmla="*/ 2147483647 h 151"/>
                <a:gd name="T12" fmla="*/ 2147483647 w 151"/>
                <a:gd name="T13" fmla="*/ 2147483647 h 151"/>
                <a:gd name="T14" fmla="*/ 2147483647 w 151"/>
                <a:gd name="T15" fmla="*/ 2147483647 h 151"/>
                <a:gd name="T16" fmla="*/ 2147483647 w 151"/>
                <a:gd name="T17" fmla="*/ 2147483647 h 151"/>
                <a:gd name="T18" fmla="*/ 2147483647 w 151"/>
                <a:gd name="T19" fmla="*/ 2147483647 h 151"/>
                <a:gd name="T20" fmla="*/ 2147483647 w 151"/>
                <a:gd name="T21" fmla="*/ 2147483647 h 151"/>
                <a:gd name="T22" fmla="*/ 2147483647 w 151"/>
                <a:gd name="T23" fmla="*/ 2147483647 h 151"/>
                <a:gd name="T24" fmla="*/ 2147483647 w 151"/>
                <a:gd name="T25" fmla="*/ 2147483647 h 151"/>
                <a:gd name="T26" fmla="*/ 2147483647 w 151"/>
                <a:gd name="T27" fmla="*/ 2147483647 h 151"/>
                <a:gd name="T28" fmla="*/ 2147483647 w 151"/>
                <a:gd name="T29" fmla="*/ 2147483647 h 151"/>
                <a:gd name="T30" fmla="*/ 2147483647 w 151"/>
                <a:gd name="T31" fmla="*/ 2147483647 h 151"/>
                <a:gd name="T32" fmla="*/ 2147483647 w 151"/>
                <a:gd name="T33" fmla="*/ 2147483647 h 151"/>
                <a:gd name="T34" fmla="*/ 2147483647 w 151"/>
                <a:gd name="T35" fmla="*/ 2147483647 h 151"/>
                <a:gd name="T36" fmla="*/ 2147483647 w 151"/>
                <a:gd name="T37" fmla="*/ 2147483647 h 151"/>
                <a:gd name="T38" fmla="*/ 2147483647 w 151"/>
                <a:gd name="T39" fmla="*/ 2147483647 h 151"/>
                <a:gd name="T40" fmla="*/ 2147483647 w 151"/>
                <a:gd name="T41" fmla="*/ 2147483647 h 151"/>
                <a:gd name="T42" fmla="*/ 2147483647 w 151"/>
                <a:gd name="T43" fmla="*/ 2147483647 h 151"/>
                <a:gd name="T44" fmla="*/ 2147483647 w 151"/>
                <a:gd name="T45" fmla="*/ 2147483647 h 151"/>
                <a:gd name="T46" fmla="*/ 2147483647 w 151"/>
                <a:gd name="T47" fmla="*/ 2147483647 h 151"/>
                <a:gd name="T48" fmla="*/ 2147483647 w 151"/>
                <a:gd name="T49" fmla="*/ 2147483647 h 151"/>
                <a:gd name="T50" fmla="*/ 2147483647 w 151"/>
                <a:gd name="T51" fmla="*/ 2147483647 h 151"/>
                <a:gd name="T52" fmla="*/ 2147483647 w 151"/>
                <a:gd name="T53" fmla="*/ 0 h 151"/>
                <a:gd name="T54" fmla="*/ 2147483647 w 151"/>
                <a:gd name="T55" fmla="*/ 0 h 151"/>
                <a:gd name="T56" fmla="*/ 2147483647 w 151"/>
                <a:gd name="T57" fmla="*/ 2147483647 h 151"/>
                <a:gd name="T58" fmla="*/ 2147483647 w 151"/>
                <a:gd name="T59" fmla="*/ 2147483647 h 151"/>
                <a:gd name="T60" fmla="*/ 2147483647 w 151"/>
                <a:gd name="T61" fmla="*/ 2147483647 h 151"/>
                <a:gd name="T62" fmla="*/ 2147483647 w 151"/>
                <a:gd name="T63" fmla="*/ 2147483647 h 151"/>
                <a:gd name="T64" fmla="*/ 2147483647 w 151"/>
                <a:gd name="T65" fmla="*/ 2147483647 h 151"/>
                <a:gd name="T66" fmla="*/ 2147483647 w 151"/>
                <a:gd name="T67" fmla="*/ 2147483647 h 151"/>
                <a:gd name="T68" fmla="*/ 0 w 151"/>
                <a:gd name="T69" fmla="*/ 2147483647 h 151"/>
                <a:gd name="T70" fmla="*/ 0 w 151"/>
                <a:gd name="T71" fmla="*/ 2147483647 h 151"/>
                <a:gd name="T72" fmla="*/ 2147483647 w 151"/>
                <a:gd name="T73" fmla="*/ 2147483647 h 151"/>
                <a:gd name="T74" fmla="*/ 2147483647 w 151"/>
                <a:gd name="T75" fmla="*/ 2147483647 h 151"/>
                <a:gd name="T76" fmla="*/ 2147483647 w 151"/>
                <a:gd name="T77" fmla="*/ 2147483647 h 1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"/>
                <a:gd name="T118" fmla="*/ 0 h 151"/>
                <a:gd name="T119" fmla="*/ 151 w 151"/>
                <a:gd name="T120" fmla="*/ 151 h 1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" h="151">
                  <a:moveTo>
                    <a:pt x="14" y="64"/>
                  </a:moveTo>
                  <a:lnTo>
                    <a:pt x="22" y="73"/>
                  </a:lnTo>
                  <a:lnTo>
                    <a:pt x="29" y="82"/>
                  </a:lnTo>
                  <a:lnTo>
                    <a:pt x="37" y="90"/>
                  </a:lnTo>
                  <a:lnTo>
                    <a:pt x="44" y="98"/>
                  </a:lnTo>
                  <a:lnTo>
                    <a:pt x="51" y="106"/>
                  </a:lnTo>
                  <a:lnTo>
                    <a:pt x="57" y="112"/>
                  </a:lnTo>
                  <a:lnTo>
                    <a:pt x="64" y="118"/>
                  </a:lnTo>
                  <a:lnTo>
                    <a:pt x="70" y="124"/>
                  </a:lnTo>
                  <a:lnTo>
                    <a:pt x="76" y="129"/>
                  </a:lnTo>
                  <a:lnTo>
                    <a:pt x="81" y="134"/>
                  </a:lnTo>
                  <a:lnTo>
                    <a:pt x="87" y="138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2" y="147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3" y="151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4" y="142"/>
                  </a:lnTo>
                  <a:lnTo>
                    <a:pt x="137" y="136"/>
                  </a:lnTo>
                  <a:lnTo>
                    <a:pt x="140" y="130"/>
                  </a:lnTo>
                  <a:lnTo>
                    <a:pt x="143" y="122"/>
                  </a:lnTo>
                  <a:lnTo>
                    <a:pt x="145" y="114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0" y="88"/>
                  </a:lnTo>
                  <a:lnTo>
                    <a:pt x="151" y="79"/>
                  </a:lnTo>
                  <a:lnTo>
                    <a:pt x="151" y="71"/>
                  </a:lnTo>
                  <a:lnTo>
                    <a:pt x="151" y="63"/>
                  </a:lnTo>
                  <a:lnTo>
                    <a:pt x="151" y="56"/>
                  </a:lnTo>
                  <a:lnTo>
                    <a:pt x="150" y="50"/>
                  </a:lnTo>
                  <a:lnTo>
                    <a:pt x="149" y="45"/>
                  </a:lnTo>
                  <a:lnTo>
                    <a:pt x="146" y="38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1" y="24"/>
                  </a:lnTo>
                  <a:lnTo>
                    <a:pt x="124" y="20"/>
                  </a:lnTo>
                  <a:lnTo>
                    <a:pt x="117" y="17"/>
                  </a:lnTo>
                  <a:lnTo>
                    <a:pt x="110" y="14"/>
                  </a:lnTo>
                  <a:lnTo>
                    <a:pt x="102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4" y="6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0B090"/>
                </a:gs>
              </a:gsLst>
              <a:path path="rect">
                <a:fillToRect r="100000" b="10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17"/>
            <p:cNvSpPr>
              <a:spLocks noChangeArrowheads="1"/>
            </p:cNvSpPr>
            <p:nvPr/>
          </p:nvSpPr>
          <p:spPr bwMode="auto">
            <a:xfrm>
              <a:off x="5135563" y="5795963"/>
              <a:ext cx="217488" cy="255588"/>
            </a:xfrm>
            <a:custGeom>
              <a:avLst/>
              <a:gdLst>
                <a:gd name="T0" fmla="*/ 2147483647 w 137"/>
                <a:gd name="T1" fmla="*/ 2147483647 h 161"/>
                <a:gd name="T2" fmla="*/ 2147483647 w 137"/>
                <a:gd name="T3" fmla="*/ 2147483647 h 161"/>
                <a:gd name="T4" fmla="*/ 2147483647 w 137"/>
                <a:gd name="T5" fmla="*/ 2147483647 h 161"/>
                <a:gd name="T6" fmla="*/ 2147483647 w 137"/>
                <a:gd name="T7" fmla="*/ 2147483647 h 161"/>
                <a:gd name="T8" fmla="*/ 2147483647 w 137"/>
                <a:gd name="T9" fmla="*/ 2147483647 h 161"/>
                <a:gd name="T10" fmla="*/ 2147483647 w 137"/>
                <a:gd name="T11" fmla="*/ 2147483647 h 161"/>
                <a:gd name="T12" fmla="*/ 2147483647 w 137"/>
                <a:gd name="T13" fmla="*/ 2147483647 h 161"/>
                <a:gd name="T14" fmla="*/ 2147483647 w 137"/>
                <a:gd name="T15" fmla="*/ 2147483647 h 161"/>
                <a:gd name="T16" fmla="*/ 2147483647 w 137"/>
                <a:gd name="T17" fmla="*/ 2147483647 h 161"/>
                <a:gd name="T18" fmla="*/ 2147483647 w 137"/>
                <a:gd name="T19" fmla="*/ 2147483647 h 161"/>
                <a:gd name="T20" fmla="*/ 2147483647 w 137"/>
                <a:gd name="T21" fmla="*/ 2147483647 h 161"/>
                <a:gd name="T22" fmla="*/ 2147483647 w 137"/>
                <a:gd name="T23" fmla="*/ 2147483647 h 161"/>
                <a:gd name="T24" fmla="*/ 2147483647 w 137"/>
                <a:gd name="T25" fmla="*/ 2147483647 h 161"/>
                <a:gd name="T26" fmla="*/ 2147483647 w 137"/>
                <a:gd name="T27" fmla="*/ 2147483647 h 161"/>
                <a:gd name="T28" fmla="*/ 2147483647 w 137"/>
                <a:gd name="T29" fmla="*/ 2147483647 h 161"/>
                <a:gd name="T30" fmla="*/ 2147483647 w 137"/>
                <a:gd name="T31" fmla="*/ 2147483647 h 161"/>
                <a:gd name="T32" fmla="*/ 2147483647 w 137"/>
                <a:gd name="T33" fmla="*/ 2147483647 h 161"/>
                <a:gd name="T34" fmla="*/ 2147483647 w 137"/>
                <a:gd name="T35" fmla="*/ 2147483647 h 161"/>
                <a:gd name="T36" fmla="*/ 2147483647 w 137"/>
                <a:gd name="T37" fmla="*/ 2147483647 h 161"/>
                <a:gd name="T38" fmla="*/ 2147483647 w 137"/>
                <a:gd name="T39" fmla="*/ 2147483647 h 161"/>
                <a:gd name="T40" fmla="*/ 2147483647 w 137"/>
                <a:gd name="T41" fmla="*/ 2147483647 h 161"/>
                <a:gd name="T42" fmla="*/ 2147483647 w 137"/>
                <a:gd name="T43" fmla="*/ 2147483647 h 161"/>
                <a:gd name="T44" fmla="*/ 2147483647 w 137"/>
                <a:gd name="T45" fmla="*/ 2147483647 h 161"/>
                <a:gd name="T46" fmla="*/ 2147483647 w 137"/>
                <a:gd name="T47" fmla="*/ 2147483647 h 161"/>
                <a:gd name="T48" fmla="*/ 0 w 137"/>
                <a:gd name="T49" fmla="*/ 2147483647 h 161"/>
                <a:gd name="T50" fmla="*/ 0 w 137"/>
                <a:gd name="T51" fmla="*/ 2147483647 h 161"/>
                <a:gd name="T52" fmla="*/ 0 w 137"/>
                <a:gd name="T53" fmla="*/ 2147483647 h 161"/>
                <a:gd name="T54" fmla="*/ 2147483647 w 137"/>
                <a:gd name="T55" fmla="*/ 2147483647 h 161"/>
                <a:gd name="T56" fmla="*/ 2147483647 w 137"/>
                <a:gd name="T57" fmla="*/ 2147483647 h 161"/>
                <a:gd name="T58" fmla="*/ 2147483647 w 137"/>
                <a:gd name="T59" fmla="*/ 2147483647 h 161"/>
                <a:gd name="T60" fmla="*/ 2147483647 w 137"/>
                <a:gd name="T61" fmla="*/ 2147483647 h 161"/>
                <a:gd name="T62" fmla="*/ 2147483647 w 137"/>
                <a:gd name="T63" fmla="*/ 2147483647 h 161"/>
                <a:gd name="T64" fmla="*/ 2147483647 w 137"/>
                <a:gd name="T65" fmla="*/ 2147483647 h 161"/>
                <a:gd name="T66" fmla="*/ 2147483647 w 137"/>
                <a:gd name="T67" fmla="*/ 2147483647 h 161"/>
                <a:gd name="T68" fmla="*/ 2147483647 w 137"/>
                <a:gd name="T69" fmla="*/ 0 h 161"/>
                <a:gd name="T70" fmla="*/ 2147483647 w 137"/>
                <a:gd name="T71" fmla="*/ 2147483647 h 161"/>
                <a:gd name="T72" fmla="*/ 2147483647 w 137"/>
                <a:gd name="T73" fmla="*/ 2147483647 h 161"/>
                <a:gd name="T74" fmla="*/ 2147483647 w 137"/>
                <a:gd name="T75" fmla="*/ 2147483647 h 161"/>
                <a:gd name="T76" fmla="*/ 2147483647 w 137"/>
                <a:gd name="T77" fmla="*/ 2147483647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7"/>
                <a:gd name="T118" fmla="*/ 0 h 161"/>
                <a:gd name="T119" fmla="*/ 137 w 137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7" h="161">
                  <a:moveTo>
                    <a:pt x="75" y="21"/>
                  </a:moveTo>
                  <a:lnTo>
                    <a:pt x="82" y="31"/>
                  </a:lnTo>
                  <a:lnTo>
                    <a:pt x="89" y="41"/>
                  </a:lnTo>
                  <a:lnTo>
                    <a:pt x="96" y="50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12" y="75"/>
                  </a:lnTo>
                  <a:lnTo>
                    <a:pt x="117" y="82"/>
                  </a:lnTo>
                  <a:lnTo>
                    <a:pt x="121" y="90"/>
                  </a:lnTo>
                  <a:lnTo>
                    <a:pt x="125" y="97"/>
                  </a:lnTo>
                  <a:lnTo>
                    <a:pt x="128" y="103"/>
                  </a:lnTo>
                  <a:lnTo>
                    <a:pt x="130" y="109"/>
                  </a:lnTo>
                  <a:lnTo>
                    <a:pt x="133" y="115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7" y="131"/>
                  </a:lnTo>
                  <a:lnTo>
                    <a:pt x="137" y="136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5" y="147"/>
                  </a:lnTo>
                  <a:lnTo>
                    <a:pt x="133" y="151"/>
                  </a:lnTo>
                  <a:lnTo>
                    <a:pt x="129" y="154"/>
                  </a:lnTo>
                  <a:lnTo>
                    <a:pt x="124" y="156"/>
                  </a:lnTo>
                  <a:lnTo>
                    <a:pt x="117" y="158"/>
                  </a:lnTo>
                  <a:lnTo>
                    <a:pt x="110" y="159"/>
                  </a:lnTo>
                  <a:lnTo>
                    <a:pt x="102" y="160"/>
                  </a:lnTo>
                  <a:lnTo>
                    <a:pt x="94" y="161"/>
                  </a:lnTo>
                  <a:lnTo>
                    <a:pt x="85" y="161"/>
                  </a:lnTo>
                  <a:lnTo>
                    <a:pt x="76" y="160"/>
                  </a:lnTo>
                  <a:lnTo>
                    <a:pt x="67" y="159"/>
                  </a:lnTo>
                  <a:lnTo>
                    <a:pt x="59" y="158"/>
                  </a:lnTo>
                  <a:lnTo>
                    <a:pt x="50" y="157"/>
                  </a:lnTo>
                  <a:lnTo>
                    <a:pt x="43" y="155"/>
                  </a:lnTo>
                  <a:lnTo>
                    <a:pt x="36" y="153"/>
                  </a:lnTo>
                  <a:lnTo>
                    <a:pt x="30" y="151"/>
                  </a:lnTo>
                  <a:lnTo>
                    <a:pt x="25" y="149"/>
                  </a:lnTo>
                  <a:lnTo>
                    <a:pt x="20" y="144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9" y="126"/>
                  </a:lnTo>
                  <a:lnTo>
                    <a:pt x="7" y="118"/>
                  </a:lnTo>
                  <a:lnTo>
                    <a:pt x="6" y="111"/>
                  </a:lnTo>
                  <a:lnTo>
                    <a:pt x="4" y="103"/>
                  </a:lnTo>
                  <a:lnTo>
                    <a:pt x="3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80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18"/>
            <p:cNvSpPr>
              <a:spLocks noChangeArrowheads="1"/>
            </p:cNvSpPr>
            <p:nvPr/>
          </p:nvSpPr>
          <p:spPr bwMode="auto">
            <a:xfrm>
              <a:off x="4678363" y="5351463"/>
              <a:ext cx="280988" cy="203200"/>
            </a:xfrm>
            <a:custGeom>
              <a:avLst/>
              <a:gdLst>
                <a:gd name="T0" fmla="*/ 2147483647 w 177"/>
                <a:gd name="T1" fmla="*/ 2147483647 h 128"/>
                <a:gd name="T2" fmla="*/ 2147483647 w 177"/>
                <a:gd name="T3" fmla="*/ 2147483647 h 128"/>
                <a:gd name="T4" fmla="*/ 2147483647 w 177"/>
                <a:gd name="T5" fmla="*/ 2147483647 h 128"/>
                <a:gd name="T6" fmla="*/ 2147483647 w 177"/>
                <a:gd name="T7" fmla="*/ 2147483647 h 128"/>
                <a:gd name="T8" fmla="*/ 2147483647 w 177"/>
                <a:gd name="T9" fmla="*/ 2147483647 h 128"/>
                <a:gd name="T10" fmla="*/ 2147483647 w 177"/>
                <a:gd name="T11" fmla="*/ 2147483647 h 128"/>
                <a:gd name="T12" fmla="*/ 2147483647 w 177"/>
                <a:gd name="T13" fmla="*/ 2147483647 h 128"/>
                <a:gd name="T14" fmla="*/ 2147483647 w 177"/>
                <a:gd name="T15" fmla="*/ 2147483647 h 128"/>
                <a:gd name="T16" fmla="*/ 2147483647 w 177"/>
                <a:gd name="T17" fmla="*/ 2147483647 h 128"/>
                <a:gd name="T18" fmla="*/ 2147483647 w 177"/>
                <a:gd name="T19" fmla="*/ 2147483647 h 128"/>
                <a:gd name="T20" fmla="*/ 2147483647 w 177"/>
                <a:gd name="T21" fmla="*/ 2147483647 h 128"/>
                <a:gd name="T22" fmla="*/ 2147483647 w 177"/>
                <a:gd name="T23" fmla="*/ 2147483647 h 128"/>
                <a:gd name="T24" fmla="*/ 2147483647 w 177"/>
                <a:gd name="T25" fmla="*/ 2147483647 h 128"/>
                <a:gd name="T26" fmla="*/ 2147483647 w 177"/>
                <a:gd name="T27" fmla="*/ 2147483647 h 128"/>
                <a:gd name="T28" fmla="*/ 2147483647 w 177"/>
                <a:gd name="T29" fmla="*/ 2147483647 h 128"/>
                <a:gd name="T30" fmla="*/ 2147483647 w 177"/>
                <a:gd name="T31" fmla="*/ 2147483647 h 128"/>
                <a:gd name="T32" fmla="*/ 2147483647 w 177"/>
                <a:gd name="T33" fmla="*/ 2147483647 h 128"/>
                <a:gd name="T34" fmla="*/ 2147483647 w 177"/>
                <a:gd name="T35" fmla="*/ 2147483647 h 128"/>
                <a:gd name="T36" fmla="*/ 2147483647 w 177"/>
                <a:gd name="T37" fmla="*/ 2147483647 h 128"/>
                <a:gd name="T38" fmla="*/ 2147483647 w 177"/>
                <a:gd name="T39" fmla="*/ 2147483647 h 128"/>
                <a:gd name="T40" fmla="*/ 2147483647 w 177"/>
                <a:gd name="T41" fmla="*/ 2147483647 h 128"/>
                <a:gd name="T42" fmla="*/ 2147483647 w 177"/>
                <a:gd name="T43" fmla="*/ 2147483647 h 128"/>
                <a:gd name="T44" fmla="*/ 2147483647 w 177"/>
                <a:gd name="T45" fmla="*/ 2147483647 h 128"/>
                <a:gd name="T46" fmla="*/ 2147483647 w 177"/>
                <a:gd name="T47" fmla="*/ 2147483647 h 128"/>
                <a:gd name="T48" fmla="*/ 2147483647 w 177"/>
                <a:gd name="T49" fmla="*/ 2147483647 h 128"/>
                <a:gd name="T50" fmla="*/ 2147483647 w 177"/>
                <a:gd name="T51" fmla="*/ 2147483647 h 128"/>
                <a:gd name="T52" fmla="*/ 2147483647 w 177"/>
                <a:gd name="T53" fmla="*/ 2147483647 h 128"/>
                <a:gd name="T54" fmla="*/ 2147483647 w 177"/>
                <a:gd name="T55" fmla="*/ 2147483647 h 128"/>
                <a:gd name="T56" fmla="*/ 2147483647 w 177"/>
                <a:gd name="T57" fmla="*/ 2147483647 h 128"/>
                <a:gd name="T58" fmla="*/ 2147483647 w 177"/>
                <a:gd name="T59" fmla="*/ 2147483647 h 128"/>
                <a:gd name="T60" fmla="*/ 2147483647 w 177"/>
                <a:gd name="T61" fmla="*/ 2147483647 h 128"/>
                <a:gd name="T62" fmla="*/ 0 w 177"/>
                <a:gd name="T63" fmla="*/ 2147483647 h 128"/>
                <a:gd name="T64" fmla="*/ 0 w 177"/>
                <a:gd name="T65" fmla="*/ 2147483647 h 128"/>
                <a:gd name="T66" fmla="*/ 2147483647 w 177"/>
                <a:gd name="T67" fmla="*/ 2147483647 h 128"/>
                <a:gd name="T68" fmla="*/ 2147483647 w 177"/>
                <a:gd name="T69" fmla="*/ 2147483647 h 128"/>
                <a:gd name="T70" fmla="*/ 2147483647 w 177"/>
                <a:gd name="T71" fmla="*/ 2147483647 h 128"/>
                <a:gd name="T72" fmla="*/ 2147483647 w 177"/>
                <a:gd name="T73" fmla="*/ 2147483647 h 128"/>
                <a:gd name="T74" fmla="*/ 2147483647 w 177"/>
                <a:gd name="T75" fmla="*/ 2147483647 h 128"/>
                <a:gd name="T76" fmla="*/ 2147483647 w 177"/>
                <a:gd name="T77" fmla="*/ 2147483647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7"/>
                <a:gd name="T118" fmla="*/ 0 h 128"/>
                <a:gd name="T119" fmla="*/ 177 w 177"/>
                <a:gd name="T120" fmla="*/ 128 h 1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7" h="128">
                  <a:moveTo>
                    <a:pt x="45" y="127"/>
                  </a:moveTo>
                  <a:lnTo>
                    <a:pt x="57" y="125"/>
                  </a:lnTo>
                  <a:lnTo>
                    <a:pt x="69" y="123"/>
                  </a:lnTo>
                  <a:lnTo>
                    <a:pt x="79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9" y="115"/>
                  </a:lnTo>
                  <a:lnTo>
                    <a:pt x="118" y="112"/>
                  </a:lnTo>
                  <a:lnTo>
                    <a:pt x="126" y="110"/>
                  </a:lnTo>
                  <a:lnTo>
                    <a:pt x="133" y="108"/>
                  </a:lnTo>
                  <a:lnTo>
                    <a:pt x="140" y="105"/>
                  </a:lnTo>
                  <a:lnTo>
                    <a:pt x="146" y="103"/>
                  </a:lnTo>
                  <a:lnTo>
                    <a:pt x="152" y="100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72" y="85"/>
                  </a:lnTo>
                  <a:lnTo>
                    <a:pt x="174" y="82"/>
                  </a:lnTo>
                  <a:lnTo>
                    <a:pt x="176" y="79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4"/>
                  </a:lnTo>
                  <a:lnTo>
                    <a:pt x="171" y="59"/>
                  </a:lnTo>
                  <a:lnTo>
                    <a:pt x="167" y="53"/>
                  </a:lnTo>
                  <a:lnTo>
                    <a:pt x="162" y="47"/>
                  </a:lnTo>
                  <a:lnTo>
                    <a:pt x="156" y="40"/>
                  </a:lnTo>
                  <a:lnTo>
                    <a:pt x="150" y="34"/>
                  </a:lnTo>
                  <a:lnTo>
                    <a:pt x="143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2" y="13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6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1" y="19"/>
                  </a:lnTo>
                  <a:lnTo>
                    <a:pt x="45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8" y="120"/>
                  </a:lnTo>
                  <a:lnTo>
                    <a:pt x="12" y="123"/>
                  </a:lnTo>
                  <a:lnTo>
                    <a:pt x="17" y="125"/>
                  </a:lnTo>
                  <a:lnTo>
                    <a:pt x="22" y="127"/>
                  </a:lnTo>
                  <a:lnTo>
                    <a:pt x="29" y="128"/>
                  </a:lnTo>
                  <a:lnTo>
                    <a:pt x="36" y="127"/>
                  </a:lnTo>
                  <a:lnTo>
                    <a:pt x="45" y="1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19"/>
            <p:cNvSpPr>
              <a:spLocks noChangeArrowheads="1"/>
            </p:cNvSpPr>
            <p:nvPr/>
          </p:nvSpPr>
          <p:spPr bwMode="auto">
            <a:xfrm>
              <a:off x="4379913" y="5702300"/>
              <a:ext cx="244475" cy="265113"/>
            </a:xfrm>
            <a:custGeom>
              <a:avLst/>
              <a:gdLst>
                <a:gd name="T0" fmla="*/ 2147483647 w 154"/>
                <a:gd name="T1" fmla="*/ 2147483647 h 167"/>
                <a:gd name="T2" fmla="*/ 2147483647 w 154"/>
                <a:gd name="T3" fmla="*/ 2147483647 h 167"/>
                <a:gd name="T4" fmla="*/ 2147483647 w 154"/>
                <a:gd name="T5" fmla="*/ 2147483647 h 167"/>
                <a:gd name="T6" fmla="*/ 2147483647 w 154"/>
                <a:gd name="T7" fmla="*/ 2147483647 h 167"/>
                <a:gd name="T8" fmla="*/ 2147483647 w 154"/>
                <a:gd name="T9" fmla="*/ 2147483647 h 167"/>
                <a:gd name="T10" fmla="*/ 2147483647 w 154"/>
                <a:gd name="T11" fmla="*/ 2147483647 h 167"/>
                <a:gd name="T12" fmla="*/ 2147483647 w 154"/>
                <a:gd name="T13" fmla="*/ 0 h 167"/>
                <a:gd name="T14" fmla="*/ 2147483647 w 154"/>
                <a:gd name="T15" fmla="*/ 2147483647 h 167"/>
                <a:gd name="T16" fmla="*/ 2147483647 w 154"/>
                <a:gd name="T17" fmla="*/ 2147483647 h 167"/>
                <a:gd name="T18" fmla="*/ 2147483647 w 154"/>
                <a:gd name="T19" fmla="*/ 2147483647 h 167"/>
                <a:gd name="T20" fmla="*/ 2147483647 w 154"/>
                <a:gd name="T21" fmla="*/ 2147483647 h 167"/>
                <a:gd name="T22" fmla="*/ 2147483647 w 154"/>
                <a:gd name="T23" fmla="*/ 2147483647 h 167"/>
                <a:gd name="T24" fmla="*/ 2147483647 w 154"/>
                <a:gd name="T25" fmla="*/ 2147483647 h 167"/>
                <a:gd name="T26" fmla="*/ 2147483647 w 154"/>
                <a:gd name="T27" fmla="*/ 2147483647 h 167"/>
                <a:gd name="T28" fmla="*/ 2147483647 w 154"/>
                <a:gd name="T29" fmla="*/ 2147483647 h 167"/>
                <a:gd name="T30" fmla="*/ 2147483647 w 154"/>
                <a:gd name="T31" fmla="*/ 2147483647 h 167"/>
                <a:gd name="T32" fmla="*/ 2147483647 w 154"/>
                <a:gd name="T33" fmla="*/ 2147483647 h 167"/>
                <a:gd name="T34" fmla="*/ 2147483647 w 154"/>
                <a:gd name="T35" fmla="*/ 2147483647 h 167"/>
                <a:gd name="T36" fmla="*/ 2147483647 w 154"/>
                <a:gd name="T37" fmla="*/ 2147483647 h 167"/>
                <a:gd name="T38" fmla="*/ 2147483647 w 154"/>
                <a:gd name="T39" fmla="*/ 2147483647 h 167"/>
                <a:gd name="T40" fmla="*/ 0 w 154"/>
                <a:gd name="T41" fmla="*/ 2147483647 h 167"/>
                <a:gd name="T42" fmla="*/ 2147483647 w 154"/>
                <a:gd name="T43" fmla="*/ 2147483647 h 167"/>
                <a:gd name="T44" fmla="*/ 2147483647 w 154"/>
                <a:gd name="T45" fmla="*/ 2147483647 h 167"/>
                <a:gd name="T46" fmla="*/ 2147483647 w 154"/>
                <a:gd name="T47" fmla="*/ 2147483647 h 167"/>
                <a:gd name="T48" fmla="*/ 2147483647 w 154"/>
                <a:gd name="T49" fmla="*/ 2147483647 h 167"/>
                <a:gd name="T50" fmla="*/ 2147483647 w 154"/>
                <a:gd name="T51" fmla="*/ 2147483647 h 167"/>
                <a:gd name="T52" fmla="*/ 2147483647 w 154"/>
                <a:gd name="T53" fmla="*/ 2147483647 h 167"/>
                <a:gd name="T54" fmla="*/ 2147483647 w 154"/>
                <a:gd name="T55" fmla="*/ 2147483647 h 167"/>
                <a:gd name="T56" fmla="*/ 2147483647 w 154"/>
                <a:gd name="T57" fmla="*/ 2147483647 h 167"/>
                <a:gd name="T58" fmla="*/ 2147483647 w 154"/>
                <a:gd name="T59" fmla="*/ 2147483647 h 167"/>
                <a:gd name="T60" fmla="*/ 2147483647 w 154"/>
                <a:gd name="T61" fmla="*/ 2147483647 h 167"/>
                <a:gd name="T62" fmla="*/ 2147483647 w 154"/>
                <a:gd name="T63" fmla="*/ 2147483647 h 167"/>
                <a:gd name="T64" fmla="*/ 2147483647 w 154"/>
                <a:gd name="T65" fmla="*/ 2147483647 h 167"/>
                <a:gd name="T66" fmla="*/ 2147483647 w 154"/>
                <a:gd name="T67" fmla="*/ 2147483647 h 167"/>
                <a:gd name="T68" fmla="*/ 2147483647 w 154"/>
                <a:gd name="T69" fmla="*/ 2147483647 h 167"/>
                <a:gd name="T70" fmla="*/ 2147483647 w 154"/>
                <a:gd name="T71" fmla="*/ 2147483647 h 167"/>
                <a:gd name="T72" fmla="*/ 2147483647 w 154"/>
                <a:gd name="T73" fmla="*/ 2147483647 h 167"/>
                <a:gd name="T74" fmla="*/ 2147483647 w 154"/>
                <a:gd name="T75" fmla="*/ 2147483647 h 167"/>
                <a:gd name="T76" fmla="*/ 2147483647 w 154"/>
                <a:gd name="T77" fmla="*/ 2147483647 h 167"/>
                <a:gd name="T78" fmla="*/ 2147483647 w 154"/>
                <a:gd name="T79" fmla="*/ 2147483647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4"/>
                <a:gd name="T121" fmla="*/ 0 h 167"/>
                <a:gd name="T122" fmla="*/ 154 w 154"/>
                <a:gd name="T123" fmla="*/ 167 h 1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4" h="167">
                  <a:moveTo>
                    <a:pt x="153" y="70"/>
                  </a:moveTo>
                  <a:lnTo>
                    <a:pt x="151" y="56"/>
                  </a:lnTo>
                  <a:lnTo>
                    <a:pt x="149" y="45"/>
                  </a:lnTo>
                  <a:lnTo>
                    <a:pt x="146" y="36"/>
                  </a:lnTo>
                  <a:lnTo>
                    <a:pt x="144" y="28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2" y="7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9" y="21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2" y="27"/>
                  </a:lnTo>
                  <a:lnTo>
                    <a:pt x="25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20" y="59"/>
                  </a:lnTo>
                  <a:lnTo>
                    <a:pt x="22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10" y="111"/>
                  </a:lnTo>
                  <a:lnTo>
                    <a:pt x="5" y="116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1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5" y="153"/>
                  </a:lnTo>
                  <a:lnTo>
                    <a:pt x="22" y="158"/>
                  </a:lnTo>
                  <a:lnTo>
                    <a:pt x="30" y="162"/>
                  </a:lnTo>
                  <a:lnTo>
                    <a:pt x="38" y="166"/>
                  </a:lnTo>
                  <a:lnTo>
                    <a:pt x="45" y="167"/>
                  </a:lnTo>
                  <a:lnTo>
                    <a:pt x="52" y="167"/>
                  </a:lnTo>
                  <a:lnTo>
                    <a:pt x="62" y="164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82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3" y="148"/>
                  </a:lnTo>
                  <a:lnTo>
                    <a:pt x="127" y="148"/>
                  </a:lnTo>
                  <a:lnTo>
                    <a:pt x="131" y="146"/>
                  </a:lnTo>
                  <a:lnTo>
                    <a:pt x="135" y="143"/>
                  </a:lnTo>
                  <a:lnTo>
                    <a:pt x="138" y="139"/>
                  </a:lnTo>
                  <a:lnTo>
                    <a:pt x="142" y="134"/>
                  </a:lnTo>
                  <a:lnTo>
                    <a:pt x="145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2" y="107"/>
                  </a:lnTo>
                  <a:lnTo>
                    <a:pt x="153" y="99"/>
                  </a:lnTo>
                  <a:lnTo>
                    <a:pt x="154" y="90"/>
                  </a:lnTo>
                  <a:lnTo>
                    <a:pt x="154" y="80"/>
                  </a:lnTo>
                  <a:lnTo>
                    <a:pt x="153" y="7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58"/>
            <p:cNvSpPr>
              <a:spLocks noChangeArrowheads="1"/>
            </p:cNvSpPr>
            <p:nvPr/>
          </p:nvSpPr>
          <p:spPr bwMode="auto">
            <a:xfrm>
              <a:off x="4649788" y="5470525"/>
              <a:ext cx="101600" cy="115888"/>
            </a:xfrm>
            <a:custGeom>
              <a:avLst/>
              <a:gdLst>
                <a:gd name="T0" fmla="*/ 2147483647 w 64"/>
                <a:gd name="T1" fmla="*/ 2147483647 h 73"/>
                <a:gd name="T2" fmla="*/ 2147483647 w 64"/>
                <a:gd name="T3" fmla="*/ 2147483647 h 73"/>
                <a:gd name="T4" fmla="*/ 2147483647 w 64"/>
                <a:gd name="T5" fmla="*/ 2147483647 h 73"/>
                <a:gd name="T6" fmla="*/ 2147483647 w 64"/>
                <a:gd name="T7" fmla="*/ 2147483647 h 73"/>
                <a:gd name="T8" fmla="*/ 2147483647 w 64"/>
                <a:gd name="T9" fmla="*/ 2147483647 h 73"/>
                <a:gd name="T10" fmla="*/ 2147483647 w 64"/>
                <a:gd name="T11" fmla="*/ 2147483647 h 73"/>
                <a:gd name="T12" fmla="*/ 2147483647 w 64"/>
                <a:gd name="T13" fmla="*/ 2147483647 h 73"/>
                <a:gd name="T14" fmla="*/ 2147483647 w 64"/>
                <a:gd name="T15" fmla="*/ 2147483647 h 73"/>
                <a:gd name="T16" fmla="*/ 2147483647 w 64"/>
                <a:gd name="T17" fmla="*/ 2147483647 h 73"/>
                <a:gd name="T18" fmla="*/ 2147483647 w 64"/>
                <a:gd name="T19" fmla="*/ 2147483647 h 73"/>
                <a:gd name="T20" fmla="*/ 2147483647 w 64"/>
                <a:gd name="T21" fmla="*/ 2147483647 h 73"/>
                <a:gd name="T22" fmla="*/ 2147483647 w 64"/>
                <a:gd name="T23" fmla="*/ 2147483647 h 73"/>
                <a:gd name="T24" fmla="*/ 2147483647 w 64"/>
                <a:gd name="T25" fmla="*/ 2147483647 h 73"/>
                <a:gd name="T26" fmla="*/ 0 w 64"/>
                <a:gd name="T27" fmla="*/ 0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73"/>
                <a:gd name="T44" fmla="*/ 64 w 64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73">
                  <a:moveTo>
                    <a:pt x="64" y="73"/>
                  </a:moveTo>
                  <a:lnTo>
                    <a:pt x="63" y="72"/>
                  </a:lnTo>
                  <a:lnTo>
                    <a:pt x="61" y="70"/>
                  </a:lnTo>
                  <a:lnTo>
                    <a:pt x="56" y="67"/>
                  </a:lnTo>
                  <a:lnTo>
                    <a:pt x="51" y="62"/>
                  </a:lnTo>
                  <a:lnTo>
                    <a:pt x="45" y="56"/>
                  </a:lnTo>
                  <a:lnTo>
                    <a:pt x="38" y="50"/>
                  </a:lnTo>
                  <a:lnTo>
                    <a:pt x="31" y="43"/>
                  </a:lnTo>
                  <a:lnTo>
                    <a:pt x="24" y="35"/>
                  </a:lnTo>
                  <a:lnTo>
                    <a:pt x="17" y="28"/>
                  </a:lnTo>
                  <a:lnTo>
                    <a:pt x="11" y="20"/>
                  </a:lnTo>
                  <a:lnTo>
                    <a:pt x="6" y="13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63"/>
            <p:cNvSpPr>
              <a:spLocks noChangeArrowheads="1"/>
            </p:cNvSpPr>
            <p:nvPr/>
          </p:nvSpPr>
          <p:spPr bwMode="auto">
            <a:xfrm>
              <a:off x="4948238" y="5929313"/>
              <a:ext cx="57150" cy="144463"/>
            </a:xfrm>
            <a:custGeom>
              <a:avLst/>
              <a:gdLst>
                <a:gd name="T0" fmla="*/ 2147483647 w 36"/>
                <a:gd name="T1" fmla="*/ 0 h 91"/>
                <a:gd name="T2" fmla="*/ 2147483647 w 36"/>
                <a:gd name="T3" fmla="*/ 2147483647 h 91"/>
                <a:gd name="T4" fmla="*/ 2147483647 w 36"/>
                <a:gd name="T5" fmla="*/ 2147483647 h 91"/>
                <a:gd name="T6" fmla="*/ 2147483647 w 36"/>
                <a:gd name="T7" fmla="*/ 2147483647 h 91"/>
                <a:gd name="T8" fmla="*/ 2147483647 w 36"/>
                <a:gd name="T9" fmla="*/ 2147483647 h 91"/>
                <a:gd name="T10" fmla="*/ 2147483647 w 36"/>
                <a:gd name="T11" fmla="*/ 2147483647 h 91"/>
                <a:gd name="T12" fmla="*/ 2147483647 w 36"/>
                <a:gd name="T13" fmla="*/ 2147483647 h 91"/>
                <a:gd name="T14" fmla="*/ 2147483647 w 36"/>
                <a:gd name="T15" fmla="*/ 2147483647 h 91"/>
                <a:gd name="T16" fmla="*/ 2147483647 w 36"/>
                <a:gd name="T17" fmla="*/ 2147483647 h 91"/>
                <a:gd name="T18" fmla="*/ 2147483647 w 36"/>
                <a:gd name="T19" fmla="*/ 2147483647 h 91"/>
                <a:gd name="T20" fmla="*/ 2147483647 w 36"/>
                <a:gd name="T21" fmla="*/ 2147483647 h 91"/>
                <a:gd name="T22" fmla="*/ 2147483647 w 36"/>
                <a:gd name="T23" fmla="*/ 2147483647 h 91"/>
                <a:gd name="T24" fmla="*/ 2147483647 w 36"/>
                <a:gd name="T25" fmla="*/ 2147483647 h 91"/>
                <a:gd name="T26" fmla="*/ 0 w 36"/>
                <a:gd name="T27" fmla="*/ 2147483647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91"/>
                <a:gd name="T44" fmla="*/ 36 w 36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91">
                  <a:moveTo>
                    <a:pt x="36" y="0"/>
                  </a:moveTo>
                  <a:lnTo>
                    <a:pt x="36" y="1"/>
                  </a:lnTo>
                  <a:lnTo>
                    <a:pt x="35" y="4"/>
                  </a:lnTo>
                  <a:lnTo>
                    <a:pt x="34" y="10"/>
                  </a:lnTo>
                  <a:lnTo>
                    <a:pt x="32" y="17"/>
                  </a:lnTo>
                  <a:lnTo>
                    <a:pt x="30" y="25"/>
                  </a:lnTo>
                  <a:lnTo>
                    <a:pt x="27" y="34"/>
                  </a:lnTo>
                  <a:lnTo>
                    <a:pt x="24" y="43"/>
                  </a:lnTo>
                  <a:lnTo>
                    <a:pt x="21" y="53"/>
                  </a:lnTo>
                  <a:lnTo>
                    <a:pt x="17" y="62"/>
                  </a:lnTo>
                  <a:lnTo>
                    <a:pt x="13" y="71"/>
                  </a:lnTo>
                  <a:lnTo>
                    <a:pt x="9" y="79"/>
                  </a:lnTo>
                  <a:lnTo>
                    <a:pt x="5" y="85"/>
                  </a:lnTo>
                  <a:lnTo>
                    <a:pt x="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64"/>
            <p:cNvSpPr>
              <a:spLocks noChangeArrowheads="1"/>
            </p:cNvSpPr>
            <p:nvPr/>
          </p:nvSpPr>
          <p:spPr bwMode="auto">
            <a:xfrm>
              <a:off x="4770438" y="6073775"/>
              <a:ext cx="177800" cy="125413"/>
            </a:xfrm>
            <a:custGeom>
              <a:avLst/>
              <a:gdLst>
                <a:gd name="T0" fmla="*/ 2147483647 w 112"/>
                <a:gd name="T1" fmla="*/ 0 h 79"/>
                <a:gd name="T2" fmla="*/ 2147483647 w 112"/>
                <a:gd name="T3" fmla="*/ 2147483647 h 79"/>
                <a:gd name="T4" fmla="*/ 2147483647 w 112"/>
                <a:gd name="T5" fmla="*/ 2147483647 h 79"/>
                <a:gd name="T6" fmla="*/ 2147483647 w 112"/>
                <a:gd name="T7" fmla="*/ 2147483647 h 79"/>
                <a:gd name="T8" fmla="*/ 2147483647 w 112"/>
                <a:gd name="T9" fmla="*/ 2147483647 h 79"/>
                <a:gd name="T10" fmla="*/ 2147483647 w 112"/>
                <a:gd name="T11" fmla="*/ 2147483647 h 79"/>
                <a:gd name="T12" fmla="*/ 2147483647 w 112"/>
                <a:gd name="T13" fmla="*/ 2147483647 h 79"/>
                <a:gd name="T14" fmla="*/ 2147483647 w 112"/>
                <a:gd name="T15" fmla="*/ 2147483647 h 79"/>
                <a:gd name="T16" fmla="*/ 2147483647 w 112"/>
                <a:gd name="T17" fmla="*/ 2147483647 h 79"/>
                <a:gd name="T18" fmla="*/ 2147483647 w 112"/>
                <a:gd name="T19" fmla="*/ 2147483647 h 79"/>
                <a:gd name="T20" fmla="*/ 2147483647 w 112"/>
                <a:gd name="T21" fmla="*/ 2147483647 h 79"/>
                <a:gd name="T22" fmla="*/ 2147483647 w 112"/>
                <a:gd name="T23" fmla="*/ 2147483647 h 79"/>
                <a:gd name="T24" fmla="*/ 2147483647 w 112"/>
                <a:gd name="T25" fmla="*/ 2147483647 h 79"/>
                <a:gd name="T26" fmla="*/ 2147483647 w 112"/>
                <a:gd name="T27" fmla="*/ 2147483647 h 79"/>
                <a:gd name="T28" fmla="*/ 2147483647 w 112"/>
                <a:gd name="T29" fmla="*/ 2147483647 h 79"/>
                <a:gd name="T30" fmla="*/ 2147483647 w 112"/>
                <a:gd name="T31" fmla="*/ 2147483647 h 79"/>
                <a:gd name="T32" fmla="*/ 2147483647 w 112"/>
                <a:gd name="T33" fmla="*/ 2147483647 h 79"/>
                <a:gd name="T34" fmla="*/ 2147483647 w 112"/>
                <a:gd name="T35" fmla="*/ 2147483647 h 79"/>
                <a:gd name="T36" fmla="*/ 0 w 112"/>
                <a:gd name="T37" fmla="*/ 2147483647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79"/>
                <a:gd name="T59" fmla="*/ 112 w 112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79">
                  <a:moveTo>
                    <a:pt x="112" y="0"/>
                  </a:moveTo>
                  <a:lnTo>
                    <a:pt x="108" y="3"/>
                  </a:lnTo>
                  <a:lnTo>
                    <a:pt x="103" y="7"/>
                  </a:lnTo>
                  <a:lnTo>
                    <a:pt x="97" y="11"/>
                  </a:lnTo>
                  <a:lnTo>
                    <a:pt x="91" y="15"/>
                  </a:lnTo>
                  <a:lnTo>
                    <a:pt x="84" y="19"/>
                  </a:lnTo>
                  <a:lnTo>
                    <a:pt x="78" y="24"/>
                  </a:lnTo>
                  <a:lnTo>
                    <a:pt x="71" y="28"/>
                  </a:lnTo>
                  <a:lnTo>
                    <a:pt x="64" y="33"/>
                  </a:lnTo>
                  <a:lnTo>
                    <a:pt x="56" y="37"/>
                  </a:lnTo>
                  <a:lnTo>
                    <a:pt x="49" y="42"/>
                  </a:lnTo>
                  <a:lnTo>
                    <a:pt x="42" y="47"/>
                  </a:lnTo>
                  <a:lnTo>
                    <a:pt x="35" y="51"/>
                  </a:lnTo>
                  <a:lnTo>
                    <a:pt x="28" y="56"/>
                  </a:lnTo>
                  <a:lnTo>
                    <a:pt x="22" y="61"/>
                  </a:lnTo>
                  <a:lnTo>
                    <a:pt x="16" y="65"/>
                  </a:lnTo>
                  <a:lnTo>
                    <a:pt x="10" y="70"/>
                  </a:lnTo>
                  <a:lnTo>
                    <a:pt x="5" y="74"/>
                  </a:lnTo>
                  <a:lnTo>
                    <a:pt x="0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65"/>
            <p:cNvSpPr>
              <a:spLocks noChangeArrowheads="1"/>
            </p:cNvSpPr>
            <p:nvPr/>
          </p:nvSpPr>
          <p:spPr bwMode="auto">
            <a:xfrm>
              <a:off x="4711701" y="6199188"/>
              <a:ext cx="58738" cy="182563"/>
            </a:xfrm>
            <a:custGeom>
              <a:avLst/>
              <a:gdLst>
                <a:gd name="T0" fmla="*/ 2147483647 w 37"/>
                <a:gd name="T1" fmla="*/ 0 h 115"/>
                <a:gd name="T2" fmla="*/ 2147483647 w 37"/>
                <a:gd name="T3" fmla="*/ 2147483647 h 115"/>
                <a:gd name="T4" fmla="*/ 2147483647 w 37"/>
                <a:gd name="T5" fmla="*/ 2147483647 h 115"/>
                <a:gd name="T6" fmla="*/ 2147483647 w 37"/>
                <a:gd name="T7" fmla="*/ 2147483647 h 115"/>
                <a:gd name="T8" fmla="*/ 2147483647 w 37"/>
                <a:gd name="T9" fmla="*/ 2147483647 h 115"/>
                <a:gd name="T10" fmla="*/ 2147483647 w 37"/>
                <a:gd name="T11" fmla="*/ 2147483647 h 115"/>
                <a:gd name="T12" fmla="*/ 2147483647 w 37"/>
                <a:gd name="T13" fmla="*/ 2147483647 h 115"/>
                <a:gd name="T14" fmla="*/ 2147483647 w 37"/>
                <a:gd name="T15" fmla="*/ 2147483647 h 115"/>
                <a:gd name="T16" fmla="*/ 2147483647 w 37"/>
                <a:gd name="T17" fmla="*/ 2147483647 h 115"/>
                <a:gd name="T18" fmla="*/ 2147483647 w 37"/>
                <a:gd name="T19" fmla="*/ 2147483647 h 115"/>
                <a:gd name="T20" fmla="*/ 2147483647 w 37"/>
                <a:gd name="T21" fmla="*/ 2147483647 h 115"/>
                <a:gd name="T22" fmla="*/ 2147483647 w 37"/>
                <a:gd name="T23" fmla="*/ 2147483647 h 115"/>
                <a:gd name="T24" fmla="*/ 2147483647 w 37"/>
                <a:gd name="T25" fmla="*/ 2147483647 h 115"/>
                <a:gd name="T26" fmla="*/ 2147483647 w 37"/>
                <a:gd name="T27" fmla="*/ 2147483647 h 115"/>
                <a:gd name="T28" fmla="*/ 2147483647 w 37"/>
                <a:gd name="T29" fmla="*/ 2147483647 h 115"/>
                <a:gd name="T30" fmla="*/ 0 w 37"/>
                <a:gd name="T31" fmla="*/ 2147483647 h 115"/>
                <a:gd name="T32" fmla="*/ 0 w 37"/>
                <a:gd name="T33" fmla="*/ 214748364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15"/>
                <a:gd name="T53" fmla="*/ 37 w 37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15">
                  <a:moveTo>
                    <a:pt x="37" y="0"/>
                  </a:moveTo>
                  <a:lnTo>
                    <a:pt x="33" y="5"/>
                  </a:lnTo>
                  <a:lnTo>
                    <a:pt x="28" y="12"/>
                  </a:lnTo>
                  <a:lnTo>
                    <a:pt x="24" y="20"/>
                  </a:lnTo>
                  <a:lnTo>
                    <a:pt x="21" y="28"/>
                  </a:lnTo>
                  <a:lnTo>
                    <a:pt x="17" y="38"/>
                  </a:lnTo>
                  <a:lnTo>
                    <a:pt x="14" y="47"/>
                  </a:lnTo>
                  <a:lnTo>
                    <a:pt x="11" y="57"/>
                  </a:lnTo>
                  <a:lnTo>
                    <a:pt x="9" y="67"/>
                  </a:lnTo>
                  <a:lnTo>
                    <a:pt x="7" y="76"/>
                  </a:lnTo>
                  <a:lnTo>
                    <a:pt x="5" y="85"/>
                  </a:lnTo>
                  <a:lnTo>
                    <a:pt x="4" y="93"/>
                  </a:lnTo>
                  <a:lnTo>
                    <a:pt x="2" y="100"/>
                  </a:lnTo>
                  <a:lnTo>
                    <a:pt x="1" y="106"/>
                  </a:lnTo>
                  <a:lnTo>
                    <a:pt x="1" y="111"/>
                  </a:lnTo>
                  <a:lnTo>
                    <a:pt x="0" y="114"/>
                  </a:lnTo>
                  <a:lnTo>
                    <a:pt x="0" y="1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66"/>
            <p:cNvSpPr>
              <a:spLocks noChangeArrowheads="1"/>
            </p:cNvSpPr>
            <p:nvPr/>
          </p:nvSpPr>
          <p:spPr bwMode="auto">
            <a:xfrm>
              <a:off x="4710113" y="6283325"/>
              <a:ext cx="50800" cy="103188"/>
            </a:xfrm>
            <a:custGeom>
              <a:avLst/>
              <a:gdLst>
                <a:gd name="T0" fmla="*/ 0 w 32"/>
                <a:gd name="T1" fmla="*/ 2147483647 h 65"/>
                <a:gd name="T2" fmla="*/ 2147483647 w 32"/>
                <a:gd name="T3" fmla="*/ 0 h 65"/>
                <a:gd name="T4" fmla="*/ 2147483647 w 32"/>
                <a:gd name="T5" fmla="*/ 2147483647 h 65"/>
                <a:gd name="T6" fmla="*/ 0 w 32"/>
                <a:gd name="T7" fmla="*/ 2147483647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65"/>
                <a:gd name="T14" fmla="*/ 32 w 3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65">
                  <a:moveTo>
                    <a:pt x="0" y="65"/>
                  </a:moveTo>
                  <a:lnTo>
                    <a:pt x="32" y="0"/>
                  </a:lnTo>
                  <a:lnTo>
                    <a:pt x="8" y="1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67"/>
            <p:cNvSpPr>
              <a:spLocks noChangeArrowheads="1"/>
            </p:cNvSpPr>
            <p:nvPr/>
          </p:nvSpPr>
          <p:spPr bwMode="auto">
            <a:xfrm>
              <a:off x="4705351" y="6275388"/>
              <a:ext cx="20638" cy="115888"/>
            </a:xfrm>
            <a:custGeom>
              <a:avLst/>
              <a:gdLst>
                <a:gd name="T0" fmla="*/ 2147483647 w 13"/>
                <a:gd name="T1" fmla="*/ 2147483647 h 73"/>
                <a:gd name="T2" fmla="*/ 0 w 13"/>
                <a:gd name="T3" fmla="*/ 0 h 73"/>
                <a:gd name="T4" fmla="*/ 2147483647 w 13"/>
                <a:gd name="T5" fmla="*/ 2147483647 h 73"/>
                <a:gd name="T6" fmla="*/ 2147483647 w 13"/>
                <a:gd name="T7" fmla="*/ 2147483647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73"/>
                <a:gd name="T14" fmla="*/ 13 w 13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73">
                  <a:moveTo>
                    <a:pt x="5" y="73"/>
                  </a:moveTo>
                  <a:lnTo>
                    <a:pt x="0" y="0"/>
                  </a:lnTo>
                  <a:lnTo>
                    <a:pt x="13" y="20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68"/>
            <p:cNvSpPr>
              <a:spLocks noChangeArrowheads="1"/>
            </p:cNvSpPr>
            <p:nvPr/>
          </p:nvSpPr>
          <p:spPr bwMode="auto">
            <a:xfrm>
              <a:off x="4999038" y="5559425"/>
              <a:ext cx="68263" cy="138113"/>
            </a:xfrm>
            <a:custGeom>
              <a:avLst/>
              <a:gdLst>
                <a:gd name="T0" fmla="*/ 0 w 43"/>
                <a:gd name="T1" fmla="*/ 2147483647 h 87"/>
                <a:gd name="T2" fmla="*/ 0 w 43"/>
                <a:gd name="T3" fmla="*/ 2147483647 h 87"/>
                <a:gd name="T4" fmla="*/ 2147483647 w 43"/>
                <a:gd name="T5" fmla="*/ 2147483647 h 87"/>
                <a:gd name="T6" fmla="*/ 2147483647 w 43"/>
                <a:gd name="T7" fmla="*/ 2147483647 h 87"/>
                <a:gd name="T8" fmla="*/ 2147483647 w 43"/>
                <a:gd name="T9" fmla="*/ 2147483647 h 87"/>
                <a:gd name="T10" fmla="*/ 2147483647 w 43"/>
                <a:gd name="T11" fmla="*/ 2147483647 h 87"/>
                <a:gd name="T12" fmla="*/ 2147483647 w 43"/>
                <a:gd name="T13" fmla="*/ 2147483647 h 87"/>
                <a:gd name="T14" fmla="*/ 2147483647 w 43"/>
                <a:gd name="T15" fmla="*/ 2147483647 h 87"/>
                <a:gd name="T16" fmla="*/ 2147483647 w 43"/>
                <a:gd name="T17" fmla="*/ 2147483647 h 87"/>
                <a:gd name="T18" fmla="*/ 2147483647 w 43"/>
                <a:gd name="T19" fmla="*/ 2147483647 h 87"/>
                <a:gd name="T20" fmla="*/ 2147483647 w 43"/>
                <a:gd name="T21" fmla="*/ 2147483647 h 87"/>
                <a:gd name="T22" fmla="*/ 2147483647 w 43"/>
                <a:gd name="T23" fmla="*/ 2147483647 h 87"/>
                <a:gd name="T24" fmla="*/ 2147483647 w 43"/>
                <a:gd name="T25" fmla="*/ 2147483647 h 87"/>
                <a:gd name="T26" fmla="*/ 2147483647 w 43"/>
                <a:gd name="T27" fmla="*/ 0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87"/>
                <a:gd name="T44" fmla="*/ 43 w 4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87">
                  <a:moveTo>
                    <a:pt x="0" y="87"/>
                  </a:moveTo>
                  <a:lnTo>
                    <a:pt x="0" y="86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5" y="70"/>
                  </a:lnTo>
                  <a:lnTo>
                    <a:pt x="8" y="62"/>
                  </a:lnTo>
                  <a:lnTo>
                    <a:pt x="11" y="54"/>
                  </a:lnTo>
                  <a:lnTo>
                    <a:pt x="15" y="45"/>
                  </a:lnTo>
                  <a:lnTo>
                    <a:pt x="19" y="35"/>
                  </a:lnTo>
                  <a:lnTo>
                    <a:pt x="24" y="26"/>
                  </a:lnTo>
                  <a:lnTo>
                    <a:pt x="28" y="18"/>
                  </a:lnTo>
                  <a:lnTo>
                    <a:pt x="33" y="10"/>
                  </a:lnTo>
                  <a:lnTo>
                    <a:pt x="38" y="4"/>
                  </a:lnTo>
                  <a:lnTo>
                    <a:pt x="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69"/>
            <p:cNvSpPr>
              <a:spLocks noChangeArrowheads="1"/>
            </p:cNvSpPr>
            <p:nvPr/>
          </p:nvSpPr>
          <p:spPr bwMode="auto">
            <a:xfrm>
              <a:off x="5067301" y="5446713"/>
              <a:ext cx="185738" cy="112713"/>
            </a:xfrm>
            <a:custGeom>
              <a:avLst/>
              <a:gdLst>
                <a:gd name="T0" fmla="*/ 0 w 117"/>
                <a:gd name="T1" fmla="*/ 2147483647 h 71"/>
                <a:gd name="T2" fmla="*/ 2147483647 w 117"/>
                <a:gd name="T3" fmla="*/ 2147483647 h 71"/>
                <a:gd name="T4" fmla="*/ 2147483647 w 117"/>
                <a:gd name="T5" fmla="*/ 2147483647 h 71"/>
                <a:gd name="T6" fmla="*/ 2147483647 w 117"/>
                <a:gd name="T7" fmla="*/ 2147483647 h 71"/>
                <a:gd name="T8" fmla="*/ 2147483647 w 117"/>
                <a:gd name="T9" fmla="*/ 2147483647 h 71"/>
                <a:gd name="T10" fmla="*/ 2147483647 w 117"/>
                <a:gd name="T11" fmla="*/ 2147483647 h 71"/>
                <a:gd name="T12" fmla="*/ 2147483647 w 117"/>
                <a:gd name="T13" fmla="*/ 2147483647 h 71"/>
                <a:gd name="T14" fmla="*/ 2147483647 w 117"/>
                <a:gd name="T15" fmla="*/ 2147483647 h 71"/>
                <a:gd name="T16" fmla="*/ 2147483647 w 117"/>
                <a:gd name="T17" fmla="*/ 2147483647 h 71"/>
                <a:gd name="T18" fmla="*/ 2147483647 w 117"/>
                <a:gd name="T19" fmla="*/ 2147483647 h 71"/>
                <a:gd name="T20" fmla="*/ 2147483647 w 117"/>
                <a:gd name="T21" fmla="*/ 2147483647 h 71"/>
                <a:gd name="T22" fmla="*/ 2147483647 w 117"/>
                <a:gd name="T23" fmla="*/ 2147483647 h 71"/>
                <a:gd name="T24" fmla="*/ 2147483647 w 117"/>
                <a:gd name="T25" fmla="*/ 2147483647 h 71"/>
                <a:gd name="T26" fmla="*/ 2147483647 w 117"/>
                <a:gd name="T27" fmla="*/ 2147483647 h 71"/>
                <a:gd name="T28" fmla="*/ 2147483647 w 117"/>
                <a:gd name="T29" fmla="*/ 2147483647 h 71"/>
                <a:gd name="T30" fmla="*/ 2147483647 w 117"/>
                <a:gd name="T31" fmla="*/ 2147483647 h 71"/>
                <a:gd name="T32" fmla="*/ 2147483647 w 117"/>
                <a:gd name="T33" fmla="*/ 2147483647 h 71"/>
                <a:gd name="T34" fmla="*/ 2147483647 w 117"/>
                <a:gd name="T35" fmla="*/ 2147483647 h 71"/>
                <a:gd name="T36" fmla="*/ 2147483647 w 117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71"/>
                <a:gd name="T59" fmla="*/ 117 w 117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71">
                  <a:moveTo>
                    <a:pt x="0" y="71"/>
                  </a:moveTo>
                  <a:lnTo>
                    <a:pt x="5" y="67"/>
                  </a:lnTo>
                  <a:lnTo>
                    <a:pt x="10" y="64"/>
                  </a:lnTo>
                  <a:lnTo>
                    <a:pt x="16" y="60"/>
                  </a:lnTo>
                  <a:lnTo>
                    <a:pt x="22" y="56"/>
                  </a:lnTo>
                  <a:lnTo>
                    <a:pt x="29" y="52"/>
                  </a:lnTo>
                  <a:lnTo>
                    <a:pt x="36" y="48"/>
                  </a:lnTo>
                  <a:lnTo>
                    <a:pt x="43" y="45"/>
                  </a:lnTo>
                  <a:lnTo>
                    <a:pt x="50" y="41"/>
                  </a:lnTo>
                  <a:lnTo>
                    <a:pt x="58" y="36"/>
                  </a:lnTo>
                  <a:lnTo>
                    <a:pt x="66" y="32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7" y="20"/>
                  </a:lnTo>
                  <a:lnTo>
                    <a:pt x="94" y="16"/>
                  </a:lnTo>
                  <a:lnTo>
                    <a:pt x="101" y="12"/>
                  </a:lnTo>
                  <a:lnTo>
                    <a:pt x="107" y="8"/>
                  </a:lnTo>
                  <a:lnTo>
                    <a:pt x="112" y="4"/>
                  </a:lnTo>
                  <a:lnTo>
                    <a:pt x="1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70"/>
            <p:cNvSpPr>
              <a:spLocks noChangeArrowheads="1"/>
            </p:cNvSpPr>
            <p:nvPr/>
          </p:nvSpPr>
          <p:spPr bwMode="auto">
            <a:xfrm>
              <a:off x="5253038" y="5268913"/>
              <a:ext cx="73025" cy="177800"/>
            </a:xfrm>
            <a:custGeom>
              <a:avLst/>
              <a:gdLst>
                <a:gd name="T0" fmla="*/ 0 w 46"/>
                <a:gd name="T1" fmla="*/ 2147483647 h 112"/>
                <a:gd name="T2" fmla="*/ 2147483647 w 46"/>
                <a:gd name="T3" fmla="*/ 2147483647 h 112"/>
                <a:gd name="T4" fmla="*/ 2147483647 w 46"/>
                <a:gd name="T5" fmla="*/ 2147483647 h 112"/>
                <a:gd name="T6" fmla="*/ 2147483647 w 46"/>
                <a:gd name="T7" fmla="*/ 2147483647 h 112"/>
                <a:gd name="T8" fmla="*/ 2147483647 w 46"/>
                <a:gd name="T9" fmla="*/ 2147483647 h 112"/>
                <a:gd name="T10" fmla="*/ 2147483647 w 46"/>
                <a:gd name="T11" fmla="*/ 2147483647 h 112"/>
                <a:gd name="T12" fmla="*/ 2147483647 w 46"/>
                <a:gd name="T13" fmla="*/ 2147483647 h 112"/>
                <a:gd name="T14" fmla="*/ 2147483647 w 46"/>
                <a:gd name="T15" fmla="*/ 2147483647 h 112"/>
                <a:gd name="T16" fmla="*/ 2147483647 w 46"/>
                <a:gd name="T17" fmla="*/ 2147483647 h 112"/>
                <a:gd name="T18" fmla="*/ 2147483647 w 46"/>
                <a:gd name="T19" fmla="*/ 2147483647 h 112"/>
                <a:gd name="T20" fmla="*/ 2147483647 w 46"/>
                <a:gd name="T21" fmla="*/ 2147483647 h 112"/>
                <a:gd name="T22" fmla="*/ 2147483647 w 46"/>
                <a:gd name="T23" fmla="*/ 2147483647 h 112"/>
                <a:gd name="T24" fmla="*/ 2147483647 w 46"/>
                <a:gd name="T25" fmla="*/ 2147483647 h 112"/>
                <a:gd name="T26" fmla="*/ 2147483647 w 46"/>
                <a:gd name="T27" fmla="*/ 2147483647 h 112"/>
                <a:gd name="T28" fmla="*/ 2147483647 w 46"/>
                <a:gd name="T29" fmla="*/ 2147483647 h 112"/>
                <a:gd name="T30" fmla="*/ 2147483647 w 46"/>
                <a:gd name="T31" fmla="*/ 2147483647 h 112"/>
                <a:gd name="T32" fmla="*/ 2147483647 w 46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12"/>
                <a:gd name="T53" fmla="*/ 46 w 46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12">
                  <a:moveTo>
                    <a:pt x="0" y="112"/>
                  </a:moveTo>
                  <a:lnTo>
                    <a:pt x="5" y="107"/>
                  </a:lnTo>
                  <a:lnTo>
                    <a:pt x="10" y="100"/>
                  </a:lnTo>
                  <a:lnTo>
                    <a:pt x="15" y="93"/>
                  </a:lnTo>
                  <a:lnTo>
                    <a:pt x="19" y="84"/>
                  </a:lnTo>
                  <a:lnTo>
                    <a:pt x="23" y="75"/>
                  </a:lnTo>
                  <a:lnTo>
                    <a:pt x="27" y="66"/>
                  </a:lnTo>
                  <a:lnTo>
                    <a:pt x="30" y="56"/>
                  </a:lnTo>
                  <a:lnTo>
                    <a:pt x="33" y="47"/>
                  </a:lnTo>
                  <a:lnTo>
                    <a:pt x="36" y="38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5" y="3"/>
                  </a:lnTo>
                  <a:lnTo>
                    <a:pt x="45" y="1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71"/>
            <p:cNvSpPr>
              <a:spLocks noChangeArrowheads="1"/>
            </p:cNvSpPr>
            <p:nvPr/>
          </p:nvSpPr>
          <p:spPr bwMode="auto">
            <a:xfrm>
              <a:off x="5270501" y="5264150"/>
              <a:ext cx="57150" cy="98425"/>
            </a:xfrm>
            <a:custGeom>
              <a:avLst/>
              <a:gdLst>
                <a:gd name="T0" fmla="*/ 2147483647 w 36"/>
                <a:gd name="T1" fmla="*/ 0 h 62"/>
                <a:gd name="T2" fmla="*/ 0 w 36"/>
                <a:gd name="T3" fmla="*/ 2147483647 h 62"/>
                <a:gd name="T4" fmla="*/ 2147483647 w 36"/>
                <a:gd name="T5" fmla="*/ 2147483647 h 62"/>
                <a:gd name="T6" fmla="*/ 2147483647 w 36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62"/>
                <a:gd name="T14" fmla="*/ 36 w 36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62">
                  <a:moveTo>
                    <a:pt x="36" y="0"/>
                  </a:moveTo>
                  <a:lnTo>
                    <a:pt x="0" y="62"/>
                  </a:lnTo>
                  <a:lnTo>
                    <a:pt x="24" y="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72"/>
            <p:cNvSpPr>
              <a:spLocks noChangeArrowheads="1"/>
            </p:cNvSpPr>
            <p:nvPr/>
          </p:nvSpPr>
          <p:spPr bwMode="auto">
            <a:xfrm>
              <a:off x="5305426" y="5259388"/>
              <a:ext cx="17463" cy="114300"/>
            </a:xfrm>
            <a:custGeom>
              <a:avLst/>
              <a:gdLst>
                <a:gd name="T0" fmla="*/ 2147483647 w 11"/>
                <a:gd name="T1" fmla="*/ 0 h 72"/>
                <a:gd name="T2" fmla="*/ 2147483647 w 11"/>
                <a:gd name="T3" fmla="*/ 2147483647 h 72"/>
                <a:gd name="T4" fmla="*/ 0 w 11"/>
                <a:gd name="T5" fmla="*/ 2147483647 h 72"/>
                <a:gd name="T6" fmla="*/ 2147483647 w 11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2"/>
                <a:gd name="T14" fmla="*/ 11 w 1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2">
                  <a:moveTo>
                    <a:pt x="11" y="0"/>
                  </a:moveTo>
                  <a:lnTo>
                    <a:pt x="11" y="72"/>
                  </a:lnTo>
                  <a:lnTo>
                    <a:pt x="0" y="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16" name="Text Box 73"/>
          <p:cNvSpPr txBox="1">
            <a:spLocks noChangeArrowheads="1"/>
          </p:cNvSpPr>
          <p:nvPr/>
        </p:nvSpPr>
        <p:spPr bwMode="auto">
          <a:xfrm>
            <a:off x="3724275" y="4872038"/>
            <a:ext cx="98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300">
                <a:solidFill>
                  <a:srgbClr val="000000"/>
                </a:solidFill>
              </a:rPr>
              <a:t>Expulsion of the water</a:t>
            </a:r>
          </a:p>
        </p:txBody>
      </p:sp>
      <p:sp>
        <p:nvSpPr>
          <p:cNvPr id="11317" name="Text Box 74"/>
          <p:cNvSpPr txBox="1">
            <a:spLocks noChangeArrowheads="1"/>
          </p:cNvSpPr>
          <p:nvPr/>
        </p:nvSpPr>
        <p:spPr bwMode="auto">
          <a:xfrm>
            <a:off x="214313" y="382588"/>
            <a:ext cx="83185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400" b="1" u="sng">
                <a:solidFill>
                  <a:srgbClr val="800000"/>
                </a:solidFill>
              </a:rPr>
              <a:t>Consolidation Settlement</a:t>
            </a:r>
            <a:r>
              <a:rPr lang="en-US" sz="2400">
                <a:solidFill>
                  <a:srgbClr val="800000"/>
                </a:solidFill>
              </a:rPr>
              <a:t> (Time Dependent Settlement)</a:t>
            </a:r>
          </a:p>
        </p:txBody>
      </p:sp>
      <p:sp>
        <p:nvSpPr>
          <p:cNvPr id="11318" name="Text Box 75"/>
          <p:cNvSpPr txBox="1">
            <a:spLocks noChangeArrowheads="1"/>
          </p:cNvSpPr>
          <p:nvPr/>
        </p:nvSpPr>
        <p:spPr bwMode="auto">
          <a:xfrm>
            <a:off x="7502525" y="33338"/>
            <a:ext cx="16240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11319" name="Text Box 76"/>
          <p:cNvSpPr txBox="1">
            <a:spLocks noChangeArrowheads="1"/>
          </p:cNvSpPr>
          <p:nvPr/>
        </p:nvSpPr>
        <p:spPr bwMode="auto">
          <a:xfrm>
            <a:off x="65088" y="965200"/>
            <a:ext cx="92059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400">
                <a:solidFill>
                  <a:srgbClr val="000000"/>
                </a:solidFill>
              </a:rPr>
              <a:t>   </a:t>
            </a:r>
          </a:p>
          <a:p>
            <a:pPr defTabSz="381000"/>
            <a:r>
              <a:rPr lang="en-US" sz="1400">
                <a:solidFill>
                  <a:srgbClr val="000000"/>
                </a:solidFill>
              </a:rPr>
              <a:t>   *  Consolidation settlement occurs in cohesive soils due to the expulsion of the water from the voids.</a:t>
            </a:r>
          </a:p>
          <a:p>
            <a:pPr defTabSz="381000"/>
            <a:r>
              <a:rPr lang="en-US" sz="1400">
                <a:solidFill>
                  <a:srgbClr val="000000"/>
                </a:solidFill>
              </a:rPr>
              <a:t>   *  Because of the soil permeability the rate of settlement may varied from soil to another.   </a:t>
            </a:r>
          </a:p>
          <a:p>
            <a:pPr defTabSz="381000"/>
            <a:r>
              <a:rPr lang="en-US" sz="1400">
                <a:solidFill>
                  <a:srgbClr val="000000"/>
                </a:solidFill>
              </a:rPr>
              <a:t>   *  Also the variation in the rate of consolidation settlement depends on the boundary conditions.</a:t>
            </a:r>
          </a:p>
          <a:p>
            <a:pPr defTabSz="381000"/>
            <a:endParaRPr lang="en-US" sz="1400">
              <a:solidFill>
                <a:srgbClr val="000000"/>
              </a:solidFill>
            </a:endParaRPr>
          </a:p>
          <a:p>
            <a:pPr defTabSz="381000"/>
            <a:r>
              <a:rPr lang="en-US" sz="2400" b="1">
                <a:solidFill>
                  <a:srgbClr val="000000"/>
                </a:solidFill>
              </a:rPr>
              <a:t>S</a:t>
            </a:r>
            <a:r>
              <a:rPr lang="en-US" sz="2400" b="1" baseline="-25000">
                <a:solidFill>
                  <a:srgbClr val="000000"/>
                </a:solidFill>
              </a:rPr>
              <a:t>Consolidation</a:t>
            </a:r>
            <a:r>
              <a:rPr lang="en-US" sz="2400" b="1">
                <a:solidFill>
                  <a:srgbClr val="000000"/>
                </a:solidFill>
              </a:rPr>
              <a:t> = S</a:t>
            </a:r>
            <a:r>
              <a:rPr lang="en-US" sz="2400" b="1" baseline="-25000">
                <a:solidFill>
                  <a:srgbClr val="000000"/>
                </a:solidFill>
              </a:rPr>
              <a:t>primary</a:t>
            </a:r>
            <a:r>
              <a:rPr lang="en-US" sz="2400" b="1">
                <a:solidFill>
                  <a:srgbClr val="000000"/>
                </a:solidFill>
              </a:rPr>
              <a:t> + S</a:t>
            </a:r>
            <a:r>
              <a:rPr lang="en-US" sz="2400" b="1" baseline="-25000">
                <a:solidFill>
                  <a:srgbClr val="000000"/>
                </a:solidFill>
              </a:rPr>
              <a:t>secondary</a:t>
            </a:r>
            <a:endParaRPr lang="en-US" sz="1600">
              <a:solidFill>
                <a:srgbClr val="000000"/>
              </a:solidFill>
            </a:endParaRPr>
          </a:p>
          <a:p>
            <a:pPr algn="ctr" defTabSz="381000"/>
            <a:endParaRPr lang="en-US" sz="1600">
              <a:solidFill>
                <a:srgbClr val="000000"/>
              </a:solidFill>
            </a:endParaRPr>
          </a:p>
          <a:p>
            <a:pPr algn="ctr" defTabSz="381000"/>
            <a:endParaRPr lang="en-US" sz="1600">
              <a:solidFill>
                <a:srgbClr val="000000"/>
              </a:solidFill>
            </a:endParaRP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Primary Consolidation                Volume change is due to reduction in pore water pressure</a:t>
            </a:r>
          </a:p>
          <a:p>
            <a:pPr defTabSz="381000"/>
            <a:endParaRPr lang="en-US" sz="1600">
              <a:solidFill>
                <a:srgbClr val="000000"/>
              </a:solidFill>
            </a:endParaRP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Secondary Consolidation          Volume change is due to the rearrangement of the soil particles </a:t>
            </a: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							     </a:t>
            </a:r>
            <a:r>
              <a:rPr lang="en-US" sz="1200">
                <a:solidFill>
                  <a:srgbClr val="00B050"/>
                </a:solidFill>
              </a:rPr>
              <a:t>(No pore water pressure change, Δu = 0, occurs </a:t>
            </a:r>
            <a:r>
              <a:rPr lang="en-US" sz="1200" u="sng">
                <a:solidFill>
                  <a:srgbClr val="00B050"/>
                </a:solidFill>
              </a:rPr>
              <a:t>after the primary consolidation</a:t>
            </a:r>
            <a:r>
              <a:rPr lang="en-US" sz="120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11320" name="Straight Arrow Connector 78"/>
          <p:cNvCxnSpPr>
            <a:cxnSpLocks noChangeShapeType="1"/>
          </p:cNvCxnSpPr>
          <p:nvPr/>
        </p:nvCxnSpPr>
        <p:spPr bwMode="auto">
          <a:xfrm rot="10800000" flipV="1">
            <a:off x="5376863" y="5294313"/>
            <a:ext cx="1060450" cy="401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321" name="TextBox 79"/>
          <p:cNvSpPr txBox="1">
            <a:spLocks noChangeArrowheads="1"/>
          </p:cNvSpPr>
          <p:nvPr/>
        </p:nvSpPr>
        <p:spPr bwMode="auto">
          <a:xfrm>
            <a:off x="6437313" y="4819650"/>
            <a:ext cx="2224087" cy="1570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When the water in the voids starts to flow out of the soil matrix due to consolidation of the clay layer.  Consequently, the excess pore water pressure (</a:t>
            </a:r>
            <a:r>
              <a:rPr lang="en-US" sz="1200">
                <a:latin typeface="Symbol" pitchFamily="18" charset="2"/>
              </a:rPr>
              <a:t>D</a:t>
            </a:r>
            <a:r>
              <a:rPr lang="en-US" sz="1200"/>
              <a:t>u) will reduce,  and the void ratio (e) of the soil matrix will reduce too. </a:t>
            </a:r>
          </a:p>
        </p:txBody>
      </p:sp>
      <p:grpSp>
        <p:nvGrpSpPr>
          <p:cNvPr id="3" name="Group 83"/>
          <p:cNvGrpSpPr/>
          <p:nvPr/>
        </p:nvGrpSpPr>
        <p:grpSpPr>
          <a:xfrm>
            <a:off x="4242817" y="5268811"/>
            <a:ext cx="1243584" cy="1074769"/>
            <a:chOff x="4379913" y="5351463"/>
            <a:chExt cx="973138" cy="887412"/>
          </a:xfrm>
          <a:solidFill>
            <a:schemeClr val="bg1">
              <a:alpha val="0"/>
            </a:schemeClr>
          </a:solidFill>
        </p:grpSpPr>
        <p:sp>
          <p:nvSpPr>
            <p:cNvPr id="86" name="Freeform 9"/>
            <p:cNvSpPr>
              <a:spLocks noChangeArrowheads="1"/>
            </p:cNvSpPr>
            <p:nvPr/>
          </p:nvSpPr>
          <p:spPr bwMode="auto">
            <a:xfrm>
              <a:off x="4613276" y="5622925"/>
              <a:ext cx="247650" cy="290513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73" y="5"/>
                </a:cxn>
                <a:cxn ang="0">
                  <a:pos x="86" y="1"/>
                </a:cxn>
                <a:cxn ang="0">
                  <a:pos x="97" y="0"/>
                </a:cxn>
                <a:cxn ang="0">
                  <a:pos x="108" y="1"/>
                </a:cxn>
                <a:cxn ang="0">
                  <a:pos x="113" y="1"/>
                </a:cxn>
                <a:cxn ang="0">
                  <a:pos x="122" y="7"/>
                </a:cxn>
                <a:cxn ang="0">
                  <a:pos x="128" y="20"/>
                </a:cxn>
                <a:cxn ang="0">
                  <a:pos x="132" y="36"/>
                </a:cxn>
                <a:cxn ang="0">
                  <a:pos x="136" y="51"/>
                </a:cxn>
                <a:cxn ang="0">
                  <a:pos x="142" y="62"/>
                </a:cxn>
                <a:cxn ang="0">
                  <a:pos x="148" y="70"/>
                </a:cxn>
                <a:cxn ang="0">
                  <a:pos x="156" y="86"/>
                </a:cxn>
                <a:cxn ang="0">
                  <a:pos x="155" y="102"/>
                </a:cxn>
                <a:cxn ang="0">
                  <a:pos x="151" y="107"/>
                </a:cxn>
                <a:cxn ang="0">
                  <a:pos x="139" y="116"/>
                </a:cxn>
                <a:cxn ang="0">
                  <a:pos x="123" y="127"/>
                </a:cxn>
                <a:cxn ang="0">
                  <a:pos x="116" y="135"/>
                </a:cxn>
                <a:cxn ang="0">
                  <a:pos x="109" y="150"/>
                </a:cxn>
                <a:cxn ang="0">
                  <a:pos x="106" y="165"/>
                </a:cxn>
                <a:cxn ang="0">
                  <a:pos x="101" y="176"/>
                </a:cxn>
                <a:cxn ang="0">
                  <a:pos x="95" y="180"/>
                </a:cxn>
                <a:cxn ang="0">
                  <a:pos x="81" y="183"/>
                </a:cxn>
                <a:cxn ang="0">
                  <a:pos x="64" y="180"/>
                </a:cxn>
                <a:cxn ang="0">
                  <a:pos x="48" y="173"/>
                </a:cxn>
                <a:cxn ang="0">
                  <a:pos x="37" y="164"/>
                </a:cxn>
                <a:cxn ang="0">
                  <a:pos x="32" y="155"/>
                </a:cxn>
                <a:cxn ang="0">
                  <a:pos x="32" y="138"/>
                </a:cxn>
                <a:cxn ang="0">
                  <a:pos x="33" y="128"/>
                </a:cxn>
                <a:cxn ang="0">
                  <a:pos x="29" y="110"/>
                </a:cxn>
                <a:cxn ang="0">
                  <a:pos x="10" y="102"/>
                </a:cxn>
                <a:cxn ang="0">
                  <a:pos x="7" y="100"/>
                </a:cxn>
                <a:cxn ang="0">
                  <a:pos x="2" y="94"/>
                </a:cxn>
                <a:cxn ang="0">
                  <a:pos x="0" y="85"/>
                </a:cxn>
                <a:cxn ang="0">
                  <a:pos x="2" y="74"/>
                </a:cxn>
                <a:cxn ang="0">
                  <a:pos x="7" y="62"/>
                </a:cxn>
                <a:cxn ang="0">
                  <a:pos x="16" y="49"/>
                </a:cxn>
                <a:cxn ang="0">
                  <a:pos x="27" y="36"/>
                </a:cxn>
                <a:cxn ang="0">
                  <a:pos x="43" y="23"/>
                </a:cxn>
                <a:cxn ang="0">
                  <a:pos x="43" y="23"/>
                </a:cxn>
              </a:cxnLst>
              <a:rect l="0" t="0" r="r" b="b"/>
              <a:pathLst>
                <a:path w="156" h="183">
                  <a:moveTo>
                    <a:pt x="43" y="23"/>
                  </a:moveTo>
                  <a:lnTo>
                    <a:pt x="54" y="16"/>
                  </a:lnTo>
                  <a:lnTo>
                    <a:pt x="64" y="10"/>
                  </a:lnTo>
                  <a:lnTo>
                    <a:pt x="73" y="5"/>
                  </a:lnTo>
                  <a:lnTo>
                    <a:pt x="80" y="3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8" y="3"/>
                  </a:lnTo>
                  <a:lnTo>
                    <a:pt x="122" y="7"/>
                  </a:lnTo>
                  <a:lnTo>
                    <a:pt x="126" y="13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2" y="36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39" y="57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48" y="70"/>
                  </a:lnTo>
                  <a:lnTo>
                    <a:pt x="153" y="78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55" y="102"/>
                  </a:lnTo>
                  <a:lnTo>
                    <a:pt x="155" y="102"/>
                  </a:lnTo>
                  <a:lnTo>
                    <a:pt x="151" y="107"/>
                  </a:lnTo>
                  <a:lnTo>
                    <a:pt x="146" y="112"/>
                  </a:lnTo>
                  <a:lnTo>
                    <a:pt x="139" y="116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2" y="143"/>
                  </a:lnTo>
                  <a:lnTo>
                    <a:pt x="109" y="150"/>
                  </a:lnTo>
                  <a:lnTo>
                    <a:pt x="107" y="158"/>
                  </a:lnTo>
                  <a:lnTo>
                    <a:pt x="106" y="165"/>
                  </a:lnTo>
                  <a:lnTo>
                    <a:pt x="104" y="171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95" y="180"/>
                  </a:lnTo>
                  <a:lnTo>
                    <a:pt x="89" y="182"/>
                  </a:lnTo>
                  <a:lnTo>
                    <a:pt x="81" y="183"/>
                  </a:lnTo>
                  <a:lnTo>
                    <a:pt x="73" y="182"/>
                  </a:lnTo>
                  <a:lnTo>
                    <a:pt x="64" y="180"/>
                  </a:lnTo>
                  <a:lnTo>
                    <a:pt x="55" y="177"/>
                  </a:lnTo>
                  <a:lnTo>
                    <a:pt x="48" y="173"/>
                  </a:lnTo>
                  <a:lnTo>
                    <a:pt x="41" y="169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2" y="155"/>
                  </a:lnTo>
                  <a:lnTo>
                    <a:pt x="32" y="147"/>
                  </a:lnTo>
                  <a:lnTo>
                    <a:pt x="32" y="13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29" y="110"/>
                  </a:lnTo>
                  <a:lnTo>
                    <a:pt x="22" y="105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7" y="62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7" name="Freeform 10"/>
            <p:cNvSpPr>
              <a:spLocks noChangeArrowheads="1"/>
            </p:cNvSpPr>
            <p:nvPr/>
          </p:nvSpPr>
          <p:spPr bwMode="auto">
            <a:xfrm>
              <a:off x="4851401" y="5694363"/>
              <a:ext cx="293688" cy="246063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13" y="53"/>
                </a:cxn>
                <a:cxn ang="0">
                  <a:pos x="5" y="65"/>
                </a:cxn>
                <a:cxn ang="0">
                  <a:pos x="2" y="75"/>
                </a:cxn>
                <a:cxn ang="0">
                  <a:pos x="0" y="85"/>
                </a:cxn>
                <a:cxn ang="0">
                  <a:pos x="0" y="91"/>
                </a:cxn>
                <a:cxn ang="0">
                  <a:pos x="3" y="101"/>
                </a:cxn>
                <a:cxn ang="0">
                  <a:pos x="14" y="109"/>
                </a:cxn>
                <a:cxn ang="0">
                  <a:pos x="29" y="117"/>
                </a:cxn>
                <a:cxn ang="0">
                  <a:pos x="43" y="125"/>
                </a:cxn>
                <a:cxn ang="0">
                  <a:pos x="52" y="132"/>
                </a:cxn>
                <a:cxn ang="0">
                  <a:pos x="58" y="140"/>
                </a:cxn>
                <a:cxn ang="0">
                  <a:pos x="72" y="151"/>
                </a:cxn>
                <a:cxn ang="0">
                  <a:pos x="88" y="155"/>
                </a:cxn>
                <a:cxn ang="0">
                  <a:pos x="94" y="152"/>
                </a:cxn>
                <a:cxn ang="0">
                  <a:pos x="105" y="142"/>
                </a:cxn>
                <a:cxn ang="0">
                  <a:pos x="119" y="129"/>
                </a:cxn>
                <a:cxn ang="0">
                  <a:pos x="129" y="124"/>
                </a:cxn>
                <a:cxn ang="0">
                  <a:pos x="146" y="120"/>
                </a:cxn>
                <a:cxn ang="0">
                  <a:pos x="160" y="121"/>
                </a:cxn>
                <a:cxn ang="0">
                  <a:pos x="173" y="119"/>
                </a:cxn>
                <a:cxn ang="0">
                  <a:pos x="178" y="115"/>
                </a:cxn>
                <a:cxn ang="0">
                  <a:pos x="183" y="101"/>
                </a:cxn>
                <a:cxn ang="0">
                  <a:pos x="185" y="84"/>
                </a:cxn>
                <a:cxn ang="0">
                  <a:pos x="182" y="66"/>
                </a:cxn>
                <a:cxn ang="0">
                  <a:pos x="175" y="54"/>
                </a:cxn>
                <a:cxn ang="0">
                  <a:pos x="167" y="47"/>
                </a:cxn>
                <a:cxn ang="0">
                  <a:pos x="151" y="43"/>
                </a:cxn>
                <a:cxn ang="0">
                  <a:pos x="140" y="41"/>
                </a:cxn>
                <a:cxn ang="0">
                  <a:pos x="125" y="34"/>
                </a:cxn>
                <a:cxn ang="0">
                  <a:pos x="121" y="13"/>
                </a:cxn>
                <a:cxn ang="0">
                  <a:pos x="120" y="10"/>
                </a:cxn>
                <a:cxn ang="0">
                  <a:pos x="115" y="4"/>
                </a:cxn>
                <a:cxn ang="0">
                  <a:pos x="107" y="0"/>
                </a:cxn>
                <a:cxn ang="0">
                  <a:pos x="96" y="0"/>
                </a:cxn>
                <a:cxn ang="0">
                  <a:pos x="83" y="2"/>
                </a:cxn>
                <a:cxn ang="0">
                  <a:pos x="68" y="7"/>
                </a:cxn>
                <a:cxn ang="0">
                  <a:pos x="53" y="15"/>
                </a:cxn>
                <a:cxn ang="0">
                  <a:pos x="37" y="27"/>
                </a:cxn>
                <a:cxn ang="0">
                  <a:pos x="37" y="27"/>
                </a:cxn>
              </a:cxnLst>
              <a:rect l="0" t="0" r="r" b="b"/>
              <a:pathLst>
                <a:path w="185" h="155">
                  <a:moveTo>
                    <a:pt x="37" y="27"/>
                  </a:moveTo>
                  <a:lnTo>
                    <a:pt x="27" y="37"/>
                  </a:lnTo>
                  <a:lnTo>
                    <a:pt x="19" y="45"/>
                  </a:lnTo>
                  <a:lnTo>
                    <a:pt x="13" y="53"/>
                  </a:lnTo>
                  <a:lnTo>
                    <a:pt x="8" y="59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8" y="105"/>
                  </a:lnTo>
                  <a:lnTo>
                    <a:pt x="14" y="109"/>
                  </a:lnTo>
                  <a:lnTo>
                    <a:pt x="21" y="113"/>
                  </a:lnTo>
                  <a:lnTo>
                    <a:pt x="29" y="117"/>
                  </a:lnTo>
                  <a:lnTo>
                    <a:pt x="36" y="121"/>
                  </a:lnTo>
                  <a:lnTo>
                    <a:pt x="43" y="125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8" y="140"/>
                  </a:lnTo>
                  <a:lnTo>
                    <a:pt x="65" y="147"/>
                  </a:lnTo>
                  <a:lnTo>
                    <a:pt x="72" y="151"/>
                  </a:lnTo>
                  <a:lnTo>
                    <a:pt x="80" y="154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94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2" y="135"/>
                  </a:lnTo>
                  <a:lnTo>
                    <a:pt x="119" y="129"/>
                  </a:lnTo>
                  <a:lnTo>
                    <a:pt x="129" y="124"/>
                  </a:lnTo>
                  <a:lnTo>
                    <a:pt x="129" y="124"/>
                  </a:lnTo>
                  <a:lnTo>
                    <a:pt x="137" y="121"/>
                  </a:lnTo>
                  <a:lnTo>
                    <a:pt x="146" y="120"/>
                  </a:lnTo>
                  <a:lnTo>
                    <a:pt x="153" y="121"/>
                  </a:lnTo>
                  <a:lnTo>
                    <a:pt x="160" y="121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5" y="93"/>
                  </a:lnTo>
                  <a:lnTo>
                    <a:pt x="185" y="84"/>
                  </a:lnTo>
                  <a:lnTo>
                    <a:pt x="184" y="75"/>
                  </a:lnTo>
                  <a:lnTo>
                    <a:pt x="182" y="66"/>
                  </a:lnTo>
                  <a:lnTo>
                    <a:pt x="179" y="59"/>
                  </a:lnTo>
                  <a:lnTo>
                    <a:pt x="175" y="54"/>
                  </a:lnTo>
                  <a:lnTo>
                    <a:pt x="175" y="54"/>
                  </a:lnTo>
                  <a:lnTo>
                    <a:pt x="167" y="47"/>
                  </a:lnTo>
                  <a:lnTo>
                    <a:pt x="160" y="45"/>
                  </a:lnTo>
                  <a:lnTo>
                    <a:pt x="151" y="43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31" y="38"/>
                  </a:lnTo>
                  <a:lnTo>
                    <a:pt x="125" y="34"/>
                  </a:lnTo>
                  <a:lnTo>
                    <a:pt x="122" y="26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3" y="2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3" y="15"/>
                  </a:lnTo>
                  <a:lnTo>
                    <a:pt x="45" y="21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" name="Freeform 11"/>
            <p:cNvSpPr>
              <a:spLocks noChangeArrowheads="1"/>
            </p:cNvSpPr>
            <p:nvPr/>
          </p:nvSpPr>
          <p:spPr bwMode="auto">
            <a:xfrm>
              <a:off x="4937126" y="5972175"/>
              <a:ext cx="242888" cy="266700"/>
            </a:xfrm>
            <a:custGeom>
              <a:avLst/>
              <a:gdLst/>
              <a:ahLst/>
              <a:cxnLst>
                <a:cxn ang="0">
                  <a:pos x="151" y="56"/>
                </a:cxn>
                <a:cxn ang="0">
                  <a:pos x="146" y="36"/>
                </a:cxn>
                <a:cxn ang="0">
                  <a:pos x="141" y="22"/>
                </a:cxn>
                <a:cxn ang="0">
                  <a:pos x="134" y="14"/>
                </a:cxn>
                <a:cxn ang="0">
                  <a:pos x="127" y="7"/>
                </a:cxn>
                <a:cxn ang="0">
                  <a:pos x="123" y="3"/>
                </a:cxn>
                <a:cxn ang="0">
                  <a:pos x="112" y="0"/>
                </a:cxn>
                <a:cxn ang="0">
                  <a:pos x="99" y="4"/>
                </a:cxn>
                <a:cxn ang="0">
                  <a:pos x="84" y="11"/>
                </a:cxn>
                <a:cxn ang="0">
                  <a:pos x="70" y="18"/>
                </a:cxn>
                <a:cxn ang="0">
                  <a:pos x="58" y="21"/>
                </a:cxn>
                <a:cxn ang="0">
                  <a:pos x="48" y="22"/>
                </a:cxn>
                <a:cxn ang="0">
                  <a:pos x="31" y="27"/>
                </a:cxn>
                <a:cxn ang="0">
                  <a:pos x="20" y="38"/>
                </a:cxn>
                <a:cxn ang="0">
                  <a:pos x="18" y="44"/>
                </a:cxn>
                <a:cxn ang="0">
                  <a:pos x="20" y="59"/>
                </a:cxn>
                <a:cxn ang="0">
                  <a:pos x="22" y="78"/>
                </a:cxn>
                <a:cxn ang="0">
                  <a:pos x="21" y="89"/>
                </a:cxn>
                <a:cxn ang="0">
                  <a:pos x="14" y="105"/>
                </a:cxn>
                <a:cxn ang="0">
                  <a:pos x="5" y="116"/>
                </a:cxn>
                <a:cxn ang="0">
                  <a:pos x="0" y="128"/>
                </a:cxn>
                <a:cxn ang="0">
                  <a:pos x="0" y="134"/>
                </a:cxn>
                <a:cxn ang="0">
                  <a:pos x="8" y="147"/>
                </a:cxn>
                <a:cxn ang="0">
                  <a:pos x="21" y="158"/>
                </a:cxn>
                <a:cxn ang="0">
                  <a:pos x="37" y="166"/>
                </a:cxn>
                <a:cxn ang="0">
                  <a:pos x="51" y="168"/>
                </a:cxn>
                <a:cxn ang="0">
                  <a:pos x="61" y="165"/>
                </a:cxn>
                <a:cxn ang="0">
                  <a:pos x="73" y="154"/>
                </a:cxn>
                <a:cxn ang="0">
                  <a:pos x="81" y="146"/>
                </a:cxn>
                <a:cxn ang="0">
                  <a:pos x="97" y="138"/>
                </a:cxn>
                <a:cxn ang="0">
                  <a:pos x="116" y="146"/>
                </a:cxn>
                <a:cxn ang="0">
                  <a:pos x="119" y="148"/>
                </a:cxn>
                <a:cxn ang="0">
                  <a:pos x="127" y="147"/>
                </a:cxn>
                <a:cxn ang="0">
                  <a:pos x="134" y="143"/>
                </a:cxn>
                <a:cxn ang="0">
                  <a:pos x="141" y="134"/>
                </a:cxn>
                <a:cxn ang="0">
                  <a:pos x="147" y="122"/>
                </a:cxn>
                <a:cxn ang="0">
                  <a:pos x="151" y="107"/>
                </a:cxn>
                <a:cxn ang="0">
                  <a:pos x="153" y="90"/>
                </a:cxn>
                <a:cxn ang="0">
                  <a:pos x="153" y="70"/>
                </a:cxn>
                <a:cxn ang="0">
                  <a:pos x="153" y="70"/>
                </a:cxn>
              </a:cxnLst>
              <a:rect l="0" t="0" r="r" b="b"/>
              <a:pathLst>
                <a:path w="153" h="168">
                  <a:moveTo>
                    <a:pt x="153" y="70"/>
                  </a:moveTo>
                  <a:lnTo>
                    <a:pt x="151" y="56"/>
                  </a:lnTo>
                  <a:lnTo>
                    <a:pt x="148" y="45"/>
                  </a:lnTo>
                  <a:lnTo>
                    <a:pt x="146" y="36"/>
                  </a:lnTo>
                  <a:lnTo>
                    <a:pt x="143" y="28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1" y="7"/>
                  </a:lnTo>
                  <a:lnTo>
                    <a:pt x="84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48" y="22"/>
                  </a:lnTo>
                  <a:lnTo>
                    <a:pt x="39" y="24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1"/>
                  </a:lnTo>
                  <a:lnTo>
                    <a:pt x="20" y="59"/>
                  </a:lnTo>
                  <a:lnTo>
                    <a:pt x="21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9" y="111"/>
                  </a:lnTo>
                  <a:lnTo>
                    <a:pt x="5" y="116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4" y="152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37" y="166"/>
                  </a:lnTo>
                  <a:lnTo>
                    <a:pt x="45" y="168"/>
                  </a:lnTo>
                  <a:lnTo>
                    <a:pt x="51" y="168"/>
                  </a:lnTo>
                  <a:lnTo>
                    <a:pt x="51" y="168"/>
                  </a:lnTo>
                  <a:lnTo>
                    <a:pt x="61" y="165"/>
                  </a:lnTo>
                  <a:lnTo>
                    <a:pt x="68" y="160"/>
                  </a:lnTo>
                  <a:lnTo>
                    <a:pt x="73" y="154"/>
                  </a:lnTo>
                  <a:lnTo>
                    <a:pt x="81" y="146"/>
                  </a:lnTo>
                  <a:lnTo>
                    <a:pt x="81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7" y="147"/>
                  </a:lnTo>
                  <a:lnTo>
                    <a:pt x="130" y="146"/>
                  </a:lnTo>
                  <a:lnTo>
                    <a:pt x="134" y="143"/>
                  </a:lnTo>
                  <a:lnTo>
                    <a:pt x="138" y="139"/>
                  </a:lnTo>
                  <a:lnTo>
                    <a:pt x="141" y="134"/>
                  </a:lnTo>
                  <a:lnTo>
                    <a:pt x="144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1" y="107"/>
                  </a:lnTo>
                  <a:lnTo>
                    <a:pt x="153" y="99"/>
                  </a:lnTo>
                  <a:lnTo>
                    <a:pt x="153" y="90"/>
                  </a:lnTo>
                  <a:lnTo>
                    <a:pt x="153" y="8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" name="Freeform 12"/>
            <p:cNvSpPr>
              <a:spLocks noChangeArrowheads="1"/>
            </p:cNvSpPr>
            <p:nvPr/>
          </p:nvSpPr>
          <p:spPr bwMode="auto">
            <a:xfrm>
              <a:off x="4743451" y="5870575"/>
              <a:ext cx="234950" cy="231775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57" y="7"/>
                </a:cxn>
                <a:cxn ang="0">
                  <a:pos x="62" y="5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2" y="2"/>
                </a:cxn>
                <a:cxn ang="0">
                  <a:pos x="64" y="2"/>
                </a:cxn>
                <a:cxn ang="0">
                  <a:pos x="72" y="0"/>
                </a:cxn>
                <a:cxn ang="0">
                  <a:pos x="79" y="0"/>
                </a:cxn>
                <a:cxn ang="0">
                  <a:pos x="90" y="6"/>
                </a:cxn>
                <a:cxn ang="0">
                  <a:pos x="99" y="17"/>
                </a:cxn>
                <a:cxn ang="0">
                  <a:pos x="106" y="30"/>
                </a:cxn>
                <a:cxn ang="0">
                  <a:pos x="112" y="44"/>
                </a:cxn>
                <a:cxn ang="0">
                  <a:pos x="118" y="55"/>
                </a:cxn>
                <a:cxn ang="0">
                  <a:pos x="120" y="58"/>
                </a:cxn>
                <a:cxn ang="0">
                  <a:pos x="134" y="70"/>
                </a:cxn>
                <a:cxn ang="0">
                  <a:pos x="145" y="81"/>
                </a:cxn>
                <a:cxn ang="0">
                  <a:pos x="148" y="93"/>
                </a:cxn>
                <a:cxn ang="0">
                  <a:pos x="144" y="98"/>
                </a:cxn>
                <a:cxn ang="0">
                  <a:pos x="132" y="107"/>
                </a:cxn>
                <a:cxn ang="0">
                  <a:pos x="116" y="118"/>
                </a:cxn>
                <a:cxn ang="0">
                  <a:pos x="109" y="126"/>
                </a:cxn>
                <a:cxn ang="0">
                  <a:pos x="100" y="137"/>
                </a:cxn>
                <a:cxn ang="0">
                  <a:pos x="95" y="139"/>
                </a:cxn>
                <a:cxn ang="0">
                  <a:pos x="85" y="143"/>
                </a:cxn>
                <a:cxn ang="0">
                  <a:pos x="76" y="146"/>
                </a:cxn>
                <a:cxn ang="0">
                  <a:pos x="68" y="140"/>
                </a:cxn>
                <a:cxn ang="0">
                  <a:pos x="63" y="131"/>
                </a:cxn>
                <a:cxn ang="0">
                  <a:pos x="54" y="125"/>
                </a:cxn>
                <a:cxn ang="0">
                  <a:pos x="41" y="126"/>
                </a:cxn>
                <a:cxn ang="0">
                  <a:pos x="31" y="125"/>
                </a:cxn>
                <a:cxn ang="0">
                  <a:pos x="26" y="118"/>
                </a:cxn>
                <a:cxn ang="0">
                  <a:pos x="26" y="111"/>
                </a:cxn>
                <a:cxn ang="0">
                  <a:pos x="28" y="95"/>
                </a:cxn>
                <a:cxn ang="0">
                  <a:pos x="26" y="81"/>
                </a:cxn>
                <a:cxn ang="0">
                  <a:pos x="15" y="73"/>
                </a:cxn>
                <a:cxn ang="0">
                  <a:pos x="11" y="71"/>
                </a:cxn>
                <a:cxn ang="0">
                  <a:pos x="5" y="65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3" y="35"/>
                </a:cxn>
                <a:cxn ang="0">
                  <a:pos x="9" y="25"/>
                </a:cxn>
                <a:cxn ang="0">
                  <a:pos x="21" y="17"/>
                </a:cxn>
                <a:cxn ang="0">
                  <a:pos x="37" y="11"/>
                </a:cxn>
                <a:cxn ang="0">
                  <a:pos x="37" y="11"/>
                </a:cxn>
              </a:cxnLst>
              <a:rect l="0" t="0" r="r" b="b"/>
              <a:pathLst>
                <a:path w="148" h="146">
                  <a:moveTo>
                    <a:pt x="37" y="11"/>
                  </a:moveTo>
                  <a:lnTo>
                    <a:pt x="46" y="10"/>
                  </a:lnTo>
                  <a:lnTo>
                    <a:pt x="52" y="8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6"/>
                  </a:lnTo>
                  <a:lnTo>
                    <a:pt x="95" y="11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6" y="30"/>
                  </a:lnTo>
                  <a:lnTo>
                    <a:pt x="109" y="37"/>
                  </a:lnTo>
                  <a:lnTo>
                    <a:pt x="112" y="44"/>
                  </a:lnTo>
                  <a:lnTo>
                    <a:pt x="115" y="49"/>
                  </a:lnTo>
                  <a:lnTo>
                    <a:pt x="118" y="55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7" y="64"/>
                  </a:lnTo>
                  <a:lnTo>
                    <a:pt x="134" y="70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8" y="87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4" y="98"/>
                  </a:lnTo>
                  <a:lnTo>
                    <a:pt x="139" y="103"/>
                  </a:lnTo>
                  <a:lnTo>
                    <a:pt x="132" y="107"/>
                  </a:lnTo>
                  <a:lnTo>
                    <a:pt x="124" y="112"/>
                  </a:lnTo>
                  <a:lnTo>
                    <a:pt x="116" y="118"/>
                  </a:lnTo>
                  <a:lnTo>
                    <a:pt x="109" y="126"/>
                  </a:lnTo>
                  <a:lnTo>
                    <a:pt x="109" y="126"/>
                  </a:lnTo>
                  <a:lnTo>
                    <a:pt x="104" y="133"/>
                  </a:lnTo>
                  <a:lnTo>
                    <a:pt x="100" y="137"/>
                  </a:lnTo>
                  <a:lnTo>
                    <a:pt x="98" y="138"/>
                  </a:lnTo>
                  <a:lnTo>
                    <a:pt x="95" y="139"/>
                  </a:lnTo>
                  <a:lnTo>
                    <a:pt x="91" y="140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76" y="146"/>
                  </a:lnTo>
                  <a:lnTo>
                    <a:pt x="72" y="145"/>
                  </a:lnTo>
                  <a:lnTo>
                    <a:pt x="68" y="140"/>
                  </a:lnTo>
                  <a:lnTo>
                    <a:pt x="63" y="131"/>
                  </a:lnTo>
                  <a:lnTo>
                    <a:pt x="63" y="131"/>
                  </a:lnTo>
                  <a:lnTo>
                    <a:pt x="59" y="127"/>
                  </a:lnTo>
                  <a:lnTo>
                    <a:pt x="54" y="125"/>
                  </a:lnTo>
                  <a:lnTo>
                    <a:pt x="47" y="125"/>
                  </a:lnTo>
                  <a:lnTo>
                    <a:pt x="41" y="126"/>
                  </a:lnTo>
                  <a:lnTo>
                    <a:pt x="36" y="126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1"/>
                  </a:lnTo>
                  <a:lnTo>
                    <a:pt x="27" y="103"/>
                  </a:lnTo>
                  <a:lnTo>
                    <a:pt x="28" y="95"/>
                  </a:lnTo>
                  <a:lnTo>
                    <a:pt x="27" y="88"/>
                  </a:lnTo>
                  <a:lnTo>
                    <a:pt x="26" y="81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8" y="14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4545013" y="5883275"/>
              <a:ext cx="225425" cy="247650"/>
            </a:xfrm>
            <a:custGeom>
              <a:avLst/>
              <a:gdLst/>
              <a:ahLst/>
              <a:cxnLst>
                <a:cxn ang="0">
                  <a:pos x="126" y="119"/>
                </a:cxn>
                <a:cxn ang="0">
                  <a:pos x="131" y="109"/>
                </a:cxn>
                <a:cxn ang="0">
                  <a:pos x="134" y="105"/>
                </a:cxn>
                <a:cxn ang="0">
                  <a:pos x="135" y="104"/>
                </a:cxn>
                <a:cxn ang="0">
                  <a:pos x="136" y="105"/>
                </a:cxn>
                <a:cxn ang="0">
                  <a:pos x="136" y="105"/>
                </a:cxn>
                <a:cxn ang="0">
                  <a:pos x="138" y="103"/>
                </a:cxn>
                <a:cxn ang="0">
                  <a:pos x="141" y="96"/>
                </a:cxn>
                <a:cxn ang="0">
                  <a:pos x="142" y="89"/>
                </a:cxn>
                <a:cxn ang="0">
                  <a:pos x="139" y="77"/>
                </a:cxn>
                <a:cxn ang="0">
                  <a:pos x="131" y="66"/>
                </a:cxn>
                <a:cxn ang="0">
                  <a:pos x="119" y="56"/>
                </a:cxn>
                <a:cxn ang="0">
                  <a:pos x="108" y="47"/>
                </a:cxn>
                <a:cxn ang="0">
                  <a:pos x="98" y="39"/>
                </a:cxn>
                <a:cxn ang="0">
                  <a:pos x="95" y="36"/>
                </a:cxn>
                <a:cxn ang="0">
                  <a:pos x="87" y="20"/>
                </a:cxn>
                <a:cxn ang="0">
                  <a:pos x="79" y="6"/>
                </a:cxn>
                <a:cxn ang="0">
                  <a:pos x="68" y="0"/>
                </a:cxn>
                <a:cxn ang="0">
                  <a:pos x="62" y="3"/>
                </a:cxn>
                <a:cxn ang="0">
                  <a:pos x="51" y="13"/>
                </a:cxn>
                <a:cxn ang="0">
                  <a:pos x="37" y="26"/>
                </a:cxn>
                <a:cxn ang="0">
                  <a:pos x="27" y="31"/>
                </a:cxn>
                <a:cxn ang="0">
                  <a:pos x="13" y="38"/>
                </a:cxn>
                <a:cxn ang="0">
                  <a:pos x="9" y="44"/>
                </a:cxn>
                <a:cxn ang="0">
                  <a:pos x="5" y="50"/>
                </a:cxn>
                <a:cxn ang="0">
                  <a:pos x="0" y="63"/>
                </a:cxn>
                <a:cxn ang="0">
                  <a:pos x="12" y="74"/>
                </a:cxn>
                <a:cxn ang="0">
                  <a:pos x="14" y="79"/>
                </a:cxn>
                <a:cxn ang="0">
                  <a:pos x="13" y="91"/>
                </a:cxn>
                <a:cxn ang="0">
                  <a:pos x="10" y="102"/>
                </a:cxn>
                <a:cxn ang="0">
                  <a:pos x="11" y="111"/>
                </a:cxn>
                <a:cxn ang="0">
                  <a:pos x="15" y="113"/>
                </a:cxn>
                <a:cxn ang="0">
                  <a:pos x="30" y="116"/>
                </a:cxn>
                <a:cxn ang="0">
                  <a:pos x="45" y="119"/>
                </a:cxn>
                <a:cxn ang="0">
                  <a:pos x="55" y="127"/>
                </a:cxn>
                <a:cxn ang="0">
                  <a:pos x="57" y="134"/>
                </a:cxn>
                <a:cxn ang="0">
                  <a:pos x="59" y="142"/>
                </a:cxn>
                <a:cxn ang="0">
                  <a:pos x="65" y="149"/>
                </a:cxn>
                <a:cxn ang="0">
                  <a:pos x="74" y="154"/>
                </a:cxn>
                <a:cxn ang="0">
                  <a:pos x="85" y="156"/>
                </a:cxn>
                <a:cxn ang="0">
                  <a:pos x="96" y="154"/>
                </a:cxn>
                <a:cxn ang="0">
                  <a:pos x="108" y="147"/>
                </a:cxn>
                <a:cxn ang="0">
                  <a:pos x="118" y="135"/>
                </a:cxn>
                <a:cxn ang="0">
                  <a:pos x="122" y="127"/>
                </a:cxn>
              </a:cxnLst>
              <a:rect l="0" t="0" r="r" b="b"/>
              <a:pathLst>
                <a:path w="142" h="156">
                  <a:moveTo>
                    <a:pt x="122" y="127"/>
                  </a:moveTo>
                  <a:lnTo>
                    <a:pt x="126" y="119"/>
                  </a:lnTo>
                  <a:lnTo>
                    <a:pt x="129" y="113"/>
                  </a:lnTo>
                  <a:lnTo>
                    <a:pt x="131" y="109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4" y="104"/>
                  </a:lnTo>
                  <a:lnTo>
                    <a:pt x="135" y="104"/>
                  </a:lnTo>
                  <a:lnTo>
                    <a:pt x="135" y="105"/>
                  </a:lnTo>
                  <a:lnTo>
                    <a:pt x="136" y="105"/>
                  </a:lnTo>
                  <a:lnTo>
                    <a:pt x="136" y="106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2" y="89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6" y="71"/>
                  </a:lnTo>
                  <a:lnTo>
                    <a:pt x="131" y="66"/>
                  </a:lnTo>
                  <a:lnTo>
                    <a:pt x="125" y="60"/>
                  </a:lnTo>
                  <a:lnTo>
                    <a:pt x="119" y="56"/>
                  </a:lnTo>
                  <a:lnTo>
                    <a:pt x="113" y="51"/>
                  </a:lnTo>
                  <a:lnTo>
                    <a:pt x="108" y="47"/>
                  </a:lnTo>
                  <a:lnTo>
                    <a:pt x="102" y="43"/>
                  </a:lnTo>
                  <a:lnTo>
                    <a:pt x="98" y="39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3" y="12"/>
                  </a:lnTo>
                  <a:lnTo>
                    <a:pt x="79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7" y="26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11" y="111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22" y="115"/>
                  </a:lnTo>
                  <a:lnTo>
                    <a:pt x="30" y="116"/>
                  </a:lnTo>
                  <a:lnTo>
                    <a:pt x="38" y="117"/>
                  </a:lnTo>
                  <a:lnTo>
                    <a:pt x="45" y="119"/>
                  </a:lnTo>
                  <a:lnTo>
                    <a:pt x="51" y="122"/>
                  </a:lnTo>
                  <a:lnTo>
                    <a:pt x="55" y="127"/>
                  </a:lnTo>
                  <a:lnTo>
                    <a:pt x="57" y="134"/>
                  </a:lnTo>
                  <a:lnTo>
                    <a:pt x="57" y="134"/>
                  </a:lnTo>
                  <a:lnTo>
                    <a:pt x="57" y="138"/>
                  </a:lnTo>
                  <a:lnTo>
                    <a:pt x="59" y="142"/>
                  </a:lnTo>
                  <a:lnTo>
                    <a:pt x="62" y="146"/>
                  </a:lnTo>
                  <a:lnTo>
                    <a:pt x="65" y="149"/>
                  </a:lnTo>
                  <a:lnTo>
                    <a:pt x="69" y="152"/>
                  </a:lnTo>
                  <a:lnTo>
                    <a:pt x="74" y="154"/>
                  </a:lnTo>
                  <a:lnTo>
                    <a:pt x="79" y="155"/>
                  </a:lnTo>
                  <a:lnTo>
                    <a:pt x="85" y="156"/>
                  </a:lnTo>
                  <a:lnTo>
                    <a:pt x="91" y="155"/>
                  </a:lnTo>
                  <a:lnTo>
                    <a:pt x="96" y="154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8" y="135"/>
                  </a:lnTo>
                  <a:lnTo>
                    <a:pt x="122" y="127"/>
                  </a:lnTo>
                  <a:lnTo>
                    <a:pt x="122" y="127"/>
                  </a:lnTo>
                  <a:lnTo>
                    <a:pt x="122" y="1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1" name="Freeform 14"/>
            <p:cNvSpPr>
              <a:spLocks noChangeArrowheads="1"/>
            </p:cNvSpPr>
            <p:nvPr/>
          </p:nvSpPr>
          <p:spPr bwMode="auto">
            <a:xfrm>
              <a:off x="4803776" y="5499100"/>
              <a:ext cx="231775" cy="230188"/>
            </a:xfrm>
            <a:custGeom>
              <a:avLst/>
              <a:gdLst/>
              <a:ahLst/>
              <a:cxnLst>
                <a:cxn ang="0">
                  <a:pos x="8" y="97"/>
                </a:cxn>
                <a:cxn ang="0">
                  <a:pos x="6" y="86"/>
                </a:cxn>
                <a:cxn ang="0">
                  <a:pos x="4" y="81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1" y="81"/>
                </a:cxn>
                <a:cxn ang="0">
                  <a:pos x="1" y="79"/>
                </a:cxn>
                <a:cxn ang="0">
                  <a:pos x="0" y="71"/>
                </a:cxn>
                <a:cxn ang="0">
                  <a:pos x="0" y="64"/>
                </a:cxn>
                <a:cxn ang="0">
                  <a:pos x="7" y="53"/>
                </a:cxn>
                <a:cxn ang="0">
                  <a:pos x="18" y="45"/>
                </a:cxn>
                <a:cxn ang="0">
                  <a:pos x="31" y="38"/>
                </a:cxn>
                <a:cxn ang="0">
                  <a:pos x="45" y="33"/>
                </a:cxn>
                <a:cxn ang="0">
                  <a:pos x="56" y="28"/>
                </a:cxn>
                <a:cxn ang="0">
                  <a:pos x="60" y="26"/>
                </a:cxn>
                <a:cxn ang="0">
                  <a:pos x="73" y="13"/>
                </a:cxn>
                <a:cxn ang="0">
                  <a:pos x="84" y="2"/>
                </a:cxn>
                <a:cxn ang="0">
                  <a:pos x="96" y="0"/>
                </a:cxn>
                <a:cxn ang="0">
                  <a:pos x="102" y="4"/>
                </a:cxn>
                <a:cxn ang="0">
                  <a:pos x="110" y="17"/>
                </a:cxn>
                <a:cxn ang="0">
                  <a:pos x="119" y="33"/>
                </a:cxn>
                <a:cxn ang="0">
                  <a:pos x="127" y="40"/>
                </a:cxn>
                <a:cxn ang="0">
                  <a:pos x="138" y="51"/>
                </a:cxn>
                <a:cxn ang="0">
                  <a:pos x="140" y="58"/>
                </a:cxn>
                <a:cxn ang="0">
                  <a:pos x="143" y="65"/>
                </a:cxn>
                <a:cxn ang="0">
                  <a:pos x="144" y="79"/>
                </a:cxn>
                <a:cxn ang="0">
                  <a:pos x="130" y="87"/>
                </a:cxn>
                <a:cxn ang="0">
                  <a:pos x="126" y="91"/>
                </a:cxn>
                <a:cxn ang="0">
                  <a:pos x="123" y="102"/>
                </a:cxn>
                <a:cxn ang="0">
                  <a:pos x="124" y="114"/>
                </a:cxn>
                <a:cxn ang="0">
                  <a:pos x="120" y="122"/>
                </a:cxn>
                <a:cxn ang="0">
                  <a:pos x="116" y="123"/>
                </a:cxn>
                <a:cxn ang="0">
                  <a:pos x="100" y="121"/>
                </a:cxn>
                <a:cxn ang="0">
                  <a:pos x="85" y="120"/>
                </a:cxn>
                <a:cxn ang="0">
                  <a:pos x="73" y="125"/>
                </a:cxn>
                <a:cxn ang="0">
                  <a:pos x="70" y="132"/>
                </a:cxn>
                <a:cxn ang="0">
                  <a:pos x="65" y="139"/>
                </a:cxn>
                <a:cxn ang="0">
                  <a:pos x="57" y="143"/>
                </a:cxn>
                <a:cxn ang="0">
                  <a:pos x="47" y="145"/>
                </a:cxn>
                <a:cxn ang="0">
                  <a:pos x="37" y="144"/>
                </a:cxn>
                <a:cxn ang="0">
                  <a:pos x="26" y="139"/>
                </a:cxn>
                <a:cxn ang="0">
                  <a:pos x="17" y="129"/>
                </a:cxn>
                <a:cxn ang="0">
                  <a:pos x="11" y="115"/>
                </a:cxn>
                <a:cxn ang="0">
                  <a:pos x="9" y="106"/>
                </a:cxn>
              </a:cxnLst>
              <a:rect l="0" t="0" r="r" b="b"/>
              <a:pathLst>
                <a:path w="146" h="145">
                  <a:moveTo>
                    <a:pt x="9" y="106"/>
                  </a:moveTo>
                  <a:lnTo>
                    <a:pt x="8" y="97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8" y="45"/>
                  </a:lnTo>
                  <a:lnTo>
                    <a:pt x="24" y="41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51" y="31"/>
                  </a:lnTo>
                  <a:lnTo>
                    <a:pt x="56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7" y="20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14" y="25"/>
                  </a:lnTo>
                  <a:lnTo>
                    <a:pt x="119" y="33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3" y="65"/>
                  </a:lnTo>
                  <a:lnTo>
                    <a:pt x="143" y="65"/>
                  </a:lnTo>
                  <a:lnTo>
                    <a:pt x="146" y="74"/>
                  </a:lnTo>
                  <a:lnTo>
                    <a:pt x="144" y="79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3" y="102"/>
                  </a:lnTo>
                  <a:lnTo>
                    <a:pt x="124" y="108"/>
                  </a:lnTo>
                  <a:lnTo>
                    <a:pt x="124" y="114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08" y="122"/>
                  </a:lnTo>
                  <a:lnTo>
                    <a:pt x="100" y="121"/>
                  </a:lnTo>
                  <a:lnTo>
                    <a:pt x="92" y="120"/>
                  </a:lnTo>
                  <a:lnTo>
                    <a:pt x="85" y="120"/>
                  </a:lnTo>
                  <a:lnTo>
                    <a:pt x="78" y="121"/>
                  </a:lnTo>
                  <a:lnTo>
                    <a:pt x="73" y="125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68" y="135"/>
                  </a:lnTo>
                  <a:lnTo>
                    <a:pt x="65" y="139"/>
                  </a:lnTo>
                  <a:lnTo>
                    <a:pt x="61" y="141"/>
                  </a:lnTo>
                  <a:lnTo>
                    <a:pt x="57" y="143"/>
                  </a:lnTo>
                  <a:lnTo>
                    <a:pt x="53" y="145"/>
                  </a:lnTo>
                  <a:lnTo>
                    <a:pt x="47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1" y="142"/>
                  </a:lnTo>
                  <a:lnTo>
                    <a:pt x="26" y="139"/>
                  </a:lnTo>
                  <a:lnTo>
                    <a:pt x="22" y="135"/>
                  </a:lnTo>
                  <a:lnTo>
                    <a:pt x="17" y="129"/>
                  </a:lnTo>
                  <a:lnTo>
                    <a:pt x="14" y="123"/>
                  </a:lnTo>
                  <a:lnTo>
                    <a:pt x="11" y="115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" name="Freeform 15"/>
            <p:cNvSpPr>
              <a:spLocks noChangeArrowheads="1"/>
            </p:cNvSpPr>
            <p:nvPr/>
          </p:nvSpPr>
          <p:spPr bwMode="auto">
            <a:xfrm>
              <a:off x="4486276" y="5470525"/>
              <a:ext cx="231775" cy="228600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5" y="83"/>
                </a:cxn>
                <a:cxn ang="0">
                  <a:pos x="4" y="78"/>
                </a:cxn>
                <a:cxn ang="0">
                  <a:pos x="3" y="77"/>
                </a:cxn>
                <a:cxn ang="0">
                  <a:pos x="2" y="78"/>
                </a:cxn>
                <a:cxn ang="0">
                  <a:pos x="1" y="78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1" y="60"/>
                </a:cxn>
                <a:cxn ang="0">
                  <a:pos x="8" y="50"/>
                </a:cxn>
                <a:cxn ang="0">
                  <a:pos x="19" y="42"/>
                </a:cxn>
                <a:cxn ang="0">
                  <a:pos x="33" y="36"/>
                </a:cxn>
                <a:cxn ang="0">
                  <a:pos x="47" y="32"/>
                </a:cxn>
                <a:cxn ang="0">
                  <a:pos x="58" y="27"/>
                </a:cxn>
                <a:cxn ang="0">
                  <a:pos x="62" y="25"/>
                </a:cxn>
                <a:cxn ang="0">
                  <a:pos x="75" y="13"/>
                </a:cxn>
                <a:cxn ang="0">
                  <a:pos x="88" y="2"/>
                </a:cxn>
                <a:cxn ang="0">
                  <a:pos x="100" y="0"/>
                </a:cxn>
                <a:cxn ang="0">
                  <a:pos x="105" y="4"/>
                </a:cxn>
                <a:cxn ang="0">
                  <a:pos x="112" y="18"/>
                </a:cxn>
                <a:cxn ang="0">
                  <a:pos x="121" y="34"/>
                </a:cxn>
                <a:cxn ang="0">
                  <a:pos x="128" y="42"/>
                </a:cxn>
                <a:cxn ang="0">
                  <a:pos x="139" y="52"/>
                </a:cxn>
                <a:cxn ang="0">
                  <a:pos x="141" y="57"/>
                </a:cxn>
                <a:cxn ang="0">
                  <a:pos x="143" y="68"/>
                </a:cxn>
                <a:cxn ang="0">
                  <a:pos x="146" y="77"/>
                </a:cxn>
                <a:cxn ang="0">
                  <a:pos x="138" y="84"/>
                </a:cxn>
                <a:cxn ang="0">
                  <a:pos x="129" y="89"/>
                </a:cxn>
                <a:cxn ang="0">
                  <a:pos x="123" y="98"/>
                </a:cxn>
                <a:cxn ang="0">
                  <a:pos x="122" y="110"/>
                </a:cxn>
                <a:cxn ang="0">
                  <a:pos x="121" y="120"/>
                </a:cxn>
                <a:cxn ang="0">
                  <a:pos x="114" y="124"/>
                </a:cxn>
                <a:cxn ang="0">
                  <a:pos x="106" y="123"/>
                </a:cxn>
                <a:cxn ang="0">
                  <a:pos x="91" y="120"/>
                </a:cxn>
                <a:cxn ang="0">
                  <a:pos x="76" y="121"/>
                </a:cxn>
                <a:cxn ang="0">
                  <a:pos x="67" y="131"/>
                </a:cxn>
                <a:cxn ang="0">
                  <a:pos x="65" y="134"/>
                </a:cxn>
                <a:cxn ang="0">
                  <a:pos x="59" y="140"/>
                </a:cxn>
                <a:cxn ang="0">
                  <a:pos x="50" y="143"/>
                </a:cxn>
                <a:cxn ang="0">
                  <a:pos x="39" y="143"/>
                </a:cxn>
                <a:cxn ang="0">
                  <a:pos x="29" y="140"/>
                </a:cxn>
                <a:cxn ang="0">
                  <a:pos x="19" y="132"/>
                </a:cxn>
                <a:cxn ang="0">
                  <a:pos x="12" y="120"/>
                </a:cxn>
                <a:cxn ang="0">
                  <a:pos x="8" y="103"/>
                </a:cxn>
                <a:cxn ang="0">
                  <a:pos x="8" y="103"/>
                </a:cxn>
              </a:cxnLst>
              <a:rect l="0" t="0" r="r" b="b"/>
              <a:pathLst>
                <a:path w="146" h="144">
                  <a:moveTo>
                    <a:pt x="8" y="103"/>
                  </a:moveTo>
                  <a:lnTo>
                    <a:pt x="7" y="94"/>
                  </a:lnTo>
                  <a:lnTo>
                    <a:pt x="6" y="88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3" y="46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6"/>
                  </a:lnTo>
                  <a:lnTo>
                    <a:pt x="40" y="34"/>
                  </a:lnTo>
                  <a:lnTo>
                    <a:pt x="47" y="32"/>
                  </a:lnTo>
                  <a:lnTo>
                    <a:pt x="53" y="29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9" y="19"/>
                  </a:lnTo>
                  <a:lnTo>
                    <a:pt x="75" y="13"/>
                  </a:lnTo>
                  <a:lnTo>
                    <a:pt x="82" y="7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5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6" y="26"/>
                  </a:lnTo>
                  <a:lnTo>
                    <a:pt x="121" y="34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35" y="48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46" y="77"/>
                  </a:lnTo>
                  <a:lnTo>
                    <a:pt x="144" y="81"/>
                  </a:lnTo>
                  <a:lnTo>
                    <a:pt x="138" y="84"/>
                  </a:lnTo>
                  <a:lnTo>
                    <a:pt x="129" y="89"/>
                  </a:lnTo>
                  <a:lnTo>
                    <a:pt x="129" y="89"/>
                  </a:lnTo>
                  <a:lnTo>
                    <a:pt x="125" y="92"/>
                  </a:lnTo>
                  <a:lnTo>
                    <a:pt x="123" y="98"/>
                  </a:lnTo>
                  <a:lnTo>
                    <a:pt x="122" y="104"/>
                  </a:lnTo>
                  <a:lnTo>
                    <a:pt x="122" y="110"/>
                  </a:lnTo>
                  <a:lnTo>
                    <a:pt x="122" y="116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06" y="123"/>
                  </a:lnTo>
                  <a:lnTo>
                    <a:pt x="98" y="121"/>
                  </a:lnTo>
                  <a:lnTo>
                    <a:pt x="91" y="120"/>
                  </a:lnTo>
                  <a:lnTo>
                    <a:pt x="83" y="120"/>
                  </a:lnTo>
                  <a:lnTo>
                    <a:pt x="76" y="121"/>
                  </a:lnTo>
                  <a:lnTo>
                    <a:pt x="71" y="124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4" y="142"/>
                  </a:lnTo>
                  <a:lnTo>
                    <a:pt x="50" y="143"/>
                  </a:lnTo>
                  <a:lnTo>
                    <a:pt x="45" y="144"/>
                  </a:lnTo>
                  <a:lnTo>
                    <a:pt x="39" y="143"/>
                  </a:lnTo>
                  <a:lnTo>
                    <a:pt x="34" y="142"/>
                  </a:lnTo>
                  <a:lnTo>
                    <a:pt x="29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5" y="127"/>
                  </a:lnTo>
                  <a:lnTo>
                    <a:pt x="12" y="120"/>
                  </a:lnTo>
                  <a:lnTo>
                    <a:pt x="9" y="112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3" name="Freeform 16"/>
            <p:cNvSpPr>
              <a:spLocks noChangeArrowheads="1"/>
            </p:cNvSpPr>
            <p:nvPr/>
          </p:nvSpPr>
          <p:spPr bwMode="auto">
            <a:xfrm>
              <a:off x="5035551" y="5559425"/>
              <a:ext cx="239713" cy="239713"/>
            </a:xfrm>
            <a:custGeom>
              <a:avLst/>
              <a:gdLst/>
              <a:ahLst/>
              <a:cxnLst>
                <a:cxn ang="0">
                  <a:pos x="22" y="73"/>
                </a:cxn>
                <a:cxn ang="0">
                  <a:pos x="37" y="90"/>
                </a:cxn>
                <a:cxn ang="0">
                  <a:pos x="51" y="106"/>
                </a:cxn>
                <a:cxn ang="0">
                  <a:pos x="64" y="118"/>
                </a:cxn>
                <a:cxn ang="0">
                  <a:pos x="76" y="129"/>
                </a:cxn>
                <a:cxn ang="0">
                  <a:pos x="87" y="138"/>
                </a:cxn>
                <a:cxn ang="0">
                  <a:pos x="97" y="144"/>
                </a:cxn>
                <a:cxn ang="0">
                  <a:pos x="107" y="149"/>
                </a:cxn>
                <a:cxn ang="0">
                  <a:pos x="115" y="151"/>
                </a:cxn>
                <a:cxn ang="0">
                  <a:pos x="123" y="151"/>
                </a:cxn>
                <a:cxn ang="0">
                  <a:pos x="127" y="150"/>
                </a:cxn>
                <a:cxn ang="0">
                  <a:pos x="134" y="142"/>
                </a:cxn>
                <a:cxn ang="0">
                  <a:pos x="140" y="130"/>
                </a:cxn>
                <a:cxn ang="0">
                  <a:pos x="145" y="114"/>
                </a:cxn>
                <a:cxn ang="0">
                  <a:pos x="149" y="97"/>
                </a:cxn>
                <a:cxn ang="0">
                  <a:pos x="151" y="79"/>
                </a:cxn>
                <a:cxn ang="0">
                  <a:pos x="151" y="63"/>
                </a:cxn>
                <a:cxn ang="0">
                  <a:pos x="150" y="50"/>
                </a:cxn>
                <a:cxn ang="0">
                  <a:pos x="149" y="45"/>
                </a:cxn>
                <a:cxn ang="0">
                  <a:pos x="142" y="33"/>
                </a:cxn>
                <a:cxn ang="0">
                  <a:pos x="131" y="24"/>
                </a:cxn>
                <a:cxn ang="0">
                  <a:pos x="117" y="17"/>
                </a:cxn>
                <a:cxn ang="0">
                  <a:pos x="102" y="11"/>
                </a:cxn>
                <a:cxn ang="0">
                  <a:pos x="89" y="5"/>
                </a:cxn>
                <a:cxn ang="0">
                  <a:pos x="83" y="3"/>
                </a:cxn>
                <a:cxn ang="0">
                  <a:pos x="77" y="1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9" y="1"/>
                </a:cxn>
                <a:cxn ang="0">
                  <a:pos x="38" y="2"/>
                </a:cxn>
                <a:cxn ang="0">
                  <a:pos x="27" y="5"/>
                </a:cxn>
                <a:cxn ang="0">
                  <a:pos x="17" y="9"/>
                </a:cxn>
                <a:cxn ang="0">
                  <a:pos x="9" y="14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5" y="51"/>
                </a:cxn>
                <a:cxn ang="0">
                  <a:pos x="14" y="64"/>
                </a:cxn>
                <a:cxn ang="0">
                  <a:pos x="14" y="64"/>
                </a:cxn>
              </a:cxnLst>
              <a:rect l="0" t="0" r="r" b="b"/>
              <a:pathLst>
                <a:path w="151" h="151">
                  <a:moveTo>
                    <a:pt x="14" y="64"/>
                  </a:moveTo>
                  <a:lnTo>
                    <a:pt x="22" y="73"/>
                  </a:lnTo>
                  <a:lnTo>
                    <a:pt x="29" y="82"/>
                  </a:lnTo>
                  <a:lnTo>
                    <a:pt x="37" y="90"/>
                  </a:lnTo>
                  <a:lnTo>
                    <a:pt x="44" y="98"/>
                  </a:lnTo>
                  <a:lnTo>
                    <a:pt x="51" y="106"/>
                  </a:lnTo>
                  <a:lnTo>
                    <a:pt x="57" y="112"/>
                  </a:lnTo>
                  <a:lnTo>
                    <a:pt x="64" y="118"/>
                  </a:lnTo>
                  <a:lnTo>
                    <a:pt x="70" y="124"/>
                  </a:lnTo>
                  <a:lnTo>
                    <a:pt x="76" y="129"/>
                  </a:lnTo>
                  <a:lnTo>
                    <a:pt x="81" y="134"/>
                  </a:lnTo>
                  <a:lnTo>
                    <a:pt x="87" y="138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2" y="147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3" y="151"/>
                  </a:lnTo>
                  <a:lnTo>
                    <a:pt x="123" y="151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4" y="142"/>
                  </a:lnTo>
                  <a:lnTo>
                    <a:pt x="137" y="136"/>
                  </a:lnTo>
                  <a:lnTo>
                    <a:pt x="140" y="130"/>
                  </a:lnTo>
                  <a:lnTo>
                    <a:pt x="143" y="122"/>
                  </a:lnTo>
                  <a:lnTo>
                    <a:pt x="145" y="114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0" y="88"/>
                  </a:lnTo>
                  <a:lnTo>
                    <a:pt x="151" y="79"/>
                  </a:lnTo>
                  <a:lnTo>
                    <a:pt x="151" y="71"/>
                  </a:lnTo>
                  <a:lnTo>
                    <a:pt x="151" y="63"/>
                  </a:lnTo>
                  <a:lnTo>
                    <a:pt x="151" y="56"/>
                  </a:lnTo>
                  <a:lnTo>
                    <a:pt x="150" y="50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6" y="38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1" y="24"/>
                  </a:lnTo>
                  <a:lnTo>
                    <a:pt x="124" y="20"/>
                  </a:lnTo>
                  <a:lnTo>
                    <a:pt x="117" y="17"/>
                  </a:lnTo>
                  <a:lnTo>
                    <a:pt x="110" y="14"/>
                  </a:lnTo>
                  <a:lnTo>
                    <a:pt x="102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4" name="Freeform 17"/>
            <p:cNvSpPr>
              <a:spLocks noChangeArrowheads="1"/>
            </p:cNvSpPr>
            <p:nvPr/>
          </p:nvSpPr>
          <p:spPr bwMode="auto">
            <a:xfrm>
              <a:off x="5135563" y="5795963"/>
              <a:ext cx="217488" cy="255588"/>
            </a:xfrm>
            <a:custGeom>
              <a:avLst/>
              <a:gdLst/>
              <a:ahLst/>
              <a:cxnLst>
                <a:cxn ang="0">
                  <a:pos x="82" y="31"/>
                </a:cxn>
                <a:cxn ang="0">
                  <a:pos x="96" y="50"/>
                </a:cxn>
                <a:cxn ang="0">
                  <a:pos x="107" y="67"/>
                </a:cxn>
                <a:cxn ang="0">
                  <a:pos x="117" y="82"/>
                </a:cxn>
                <a:cxn ang="0">
                  <a:pos x="125" y="97"/>
                </a:cxn>
                <a:cxn ang="0">
                  <a:pos x="130" y="109"/>
                </a:cxn>
                <a:cxn ang="0">
                  <a:pos x="134" y="121"/>
                </a:cxn>
                <a:cxn ang="0">
                  <a:pos x="137" y="131"/>
                </a:cxn>
                <a:cxn ang="0">
                  <a:pos x="137" y="140"/>
                </a:cxn>
                <a:cxn ang="0">
                  <a:pos x="135" y="147"/>
                </a:cxn>
                <a:cxn ang="0">
                  <a:pos x="133" y="151"/>
                </a:cxn>
                <a:cxn ang="0">
                  <a:pos x="124" y="156"/>
                </a:cxn>
                <a:cxn ang="0">
                  <a:pos x="110" y="159"/>
                </a:cxn>
                <a:cxn ang="0">
                  <a:pos x="94" y="161"/>
                </a:cxn>
                <a:cxn ang="0">
                  <a:pos x="76" y="160"/>
                </a:cxn>
                <a:cxn ang="0">
                  <a:pos x="59" y="158"/>
                </a:cxn>
                <a:cxn ang="0">
                  <a:pos x="43" y="155"/>
                </a:cxn>
                <a:cxn ang="0">
                  <a:pos x="30" y="151"/>
                </a:cxn>
                <a:cxn ang="0">
                  <a:pos x="25" y="149"/>
                </a:cxn>
                <a:cxn ang="0">
                  <a:pos x="16" y="139"/>
                </a:cxn>
                <a:cxn ang="0">
                  <a:pos x="9" y="126"/>
                </a:cxn>
                <a:cxn ang="0">
                  <a:pos x="6" y="111"/>
                </a:cxn>
                <a:cxn ang="0">
                  <a:pos x="3" y="95"/>
                </a:cxn>
                <a:cxn ang="0">
                  <a:pos x="1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0" y="60"/>
                </a:cxn>
                <a:cxn ang="0">
                  <a:pos x="2" y="51"/>
                </a:cxn>
                <a:cxn ang="0">
                  <a:pos x="5" y="41"/>
                </a:cxn>
                <a:cxn ang="0">
                  <a:pos x="10" y="30"/>
                </a:cxn>
                <a:cxn ang="0">
                  <a:pos x="15" y="21"/>
                </a:cxn>
                <a:cxn ang="0">
                  <a:pos x="21" y="12"/>
                </a:cxn>
                <a:cxn ang="0">
                  <a:pos x="28" y="6"/>
                </a:cxn>
                <a:cxn ang="0">
                  <a:pos x="36" y="1"/>
                </a:cxn>
                <a:cxn ang="0">
                  <a:pos x="44" y="0"/>
                </a:cxn>
                <a:cxn ang="0">
                  <a:pos x="54" y="3"/>
                </a:cxn>
                <a:cxn ang="0">
                  <a:pos x="64" y="10"/>
                </a:cxn>
                <a:cxn ang="0">
                  <a:pos x="75" y="21"/>
                </a:cxn>
                <a:cxn ang="0">
                  <a:pos x="75" y="21"/>
                </a:cxn>
              </a:cxnLst>
              <a:rect l="0" t="0" r="r" b="b"/>
              <a:pathLst>
                <a:path w="137" h="161">
                  <a:moveTo>
                    <a:pt x="75" y="21"/>
                  </a:moveTo>
                  <a:lnTo>
                    <a:pt x="82" y="31"/>
                  </a:lnTo>
                  <a:lnTo>
                    <a:pt x="89" y="41"/>
                  </a:lnTo>
                  <a:lnTo>
                    <a:pt x="96" y="50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12" y="75"/>
                  </a:lnTo>
                  <a:lnTo>
                    <a:pt x="117" y="82"/>
                  </a:lnTo>
                  <a:lnTo>
                    <a:pt x="121" y="90"/>
                  </a:lnTo>
                  <a:lnTo>
                    <a:pt x="125" y="97"/>
                  </a:lnTo>
                  <a:lnTo>
                    <a:pt x="128" y="103"/>
                  </a:lnTo>
                  <a:lnTo>
                    <a:pt x="130" y="109"/>
                  </a:lnTo>
                  <a:lnTo>
                    <a:pt x="133" y="115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7" y="131"/>
                  </a:lnTo>
                  <a:lnTo>
                    <a:pt x="137" y="136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3" y="151"/>
                  </a:lnTo>
                  <a:lnTo>
                    <a:pt x="129" y="154"/>
                  </a:lnTo>
                  <a:lnTo>
                    <a:pt x="124" y="156"/>
                  </a:lnTo>
                  <a:lnTo>
                    <a:pt x="117" y="158"/>
                  </a:lnTo>
                  <a:lnTo>
                    <a:pt x="110" y="159"/>
                  </a:lnTo>
                  <a:lnTo>
                    <a:pt x="102" y="160"/>
                  </a:lnTo>
                  <a:lnTo>
                    <a:pt x="94" y="161"/>
                  </a:lnTo>
                  <a:lnTo>
                    <a:pt x="85" y="161"/>
                  </a:lnTo>
                  <a:lnTo>
                    <a:pt x="76" y="160"/>
                  </a:lnTo>
                  <a:lnTo>
                    <a:pt x="67" y="159"/>
                  </a:lnTo>
                  <a:lnTo>
                    <a:pt x="59" y="158"/>
                  </a:lnTo>
                  <a:lnTo>
                    <a:pt x="50" y="157"/>
                  </a:lnTo>
                  <a:lnTo>
                    <a:pt x="43" y="155"/>
                  </a:lnTo>
                  <a:lnTo>
                    <a:pt x="36" y="153"/>
                  </a:lnTo>
                  <a:lnTo>
                    <a:pt x="30" y="151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0" y="144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9" y="126"/>
                  </a:lnTo>
                  <a:lnTo>
                    <a:pt x="7" y="118"/>
                  </a:lnTo>
                  <a:lnTo>
                    <a:pt x="6" y="111"/>
                  </a:lnTo>
                  <a:lnTo>
                    <a:pt x="4" y="103"/>
                  </a:lnTo>
                  <a:lnTo>
                    <a:pt x="3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" name="Freeform 18"/>
            <p:cNvSpPr>
              <a:spLocks noChangeArrowheads="1"/>
            </p:cNvSpPr>
            <p:nvPr/>
          </p:nvSpPr>
          <p:spPr bwMode="auto">
            <a:xfrm>
              <a:off x="4678363" y="5351463"/>
              <a:ext cx="280988" cy="20320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79" y="121"/>
                </a:cxn>
                <a:cxn ang="0">
                  <a:pos x="100" y="117"/>
                </a:cxn>
                <a:cxn ang="0">
                  <a:pos x="118" y="112"/>
                </a:cxn>
                <a:cxn ang="0">
                  <a:pos x="133" y="108"/>
                </a:cxn>
                <a:cxn ang="0">
                  <a:pos x="146" y="103"/>
                </a:cxn>
                <a:cxn ang="0">
                  <a:pos x="157" y="97"/>
                </a:cxn>
                <a:cxn ang="0">
                  <a:pos x="166" y="91"/>
                </a:cxn>
                <a:cxn ang="0">
                  <a:pos x="172" y="85"/>
                </a:cxn>
                <a:cxn ang="0">
                  <a:pos x="176" y="79"/>
                </a:cxn>
                <a:cxn ang="0">
                  <a:pos x="177" y="74"/>
                </a:cxn>
                <a:cxn ang="0">
                  <a:pos x="174" y="64"/>
                </a:cxn>
                <a:cxn ang="0">
                  <a:pos x="167" y="53"/>
                </a:cxn>
                <a:cxn ang="0">
                  <a:pos x="156" y="40"/>
                </a:cxn>
                <a:cxn ang="0">
                  <a:pos x="143" y="28"/>
                </a:cxn>
                <a:cxn ang="0">
                  <a:pos x="129" y="17"/>
                </a:cxn>
                <a:cxn ang="0">
                  <a:pos x="116" y="8"/>
                </a:cxn>
                <a:cxn ang="0">
                  <a:pos x="104" y="2"/>
                </a:cxn>
                <a:cxn ang="0">
                  <a:pos x="99" y="1"/>
                </a:cxn>
                <a:cxn ang="0">
                  <a:pos x="85" y="1"/>
                </a:cxn>
                <a:cxn ang="0">
                  <a:pos x="71" y="6"/>
                </a:cxn>
                <a:cxn ang="0">
                  <a:pos x="58" y="14"/>
                </a:cxn>
                <a:cxn ang="0">
                  <a:pos x="45" y="24"/>
                </a:cxn>
                <a:cxn ang="0">
                  <a:pos x="34" y="33"/>
                </a:cxn>
                <a:cxn ang="0">
                  <a:pos x="29" y="36"/>
                </a:cxn>
                <a:cxn ang="0">
                  <a:pos x="24" y="40"/>
                </a:cxn>
                <a:cxn ang="0">
                  <a:pos x="19" y="47"/>
                </a:cxn>
                <a:cxn ang="0">
                  <a:pos x="14" y="55"/>
                </a:cxn>
                <a:cxn ang="0">
                  <a:pos x="9" y="64"/>
                </a:cxn>
                <a:cxn ang="0">
                  <a:pos x="5" y="74"/>
                </a:cxn>
                <a:cxn ang="0">
                  <a:pos x="1" y="85"/>
                </a:cxn>
                <a:cxn ang="0">
                  <a:pos x="0" y="95"/>
                </a:cxn>
                <a:cxn ang="0">
                  <a:pos x="0" y="105"/>
                </a:cxn>
                <a:cxn ang="0">
                  <a:pos x="3" y="114"/>
                </a:cxn>
                <a:cxn ang="0">
                  <a:pos x="8" y="120"/>
                </a:cxn>
                <a:cxn ang="0">
                  <a:pos x="17" y="125"/>
                </a:cxn>
                <a:cxn ang="0">
                  <a:pos x="29" y="128"/>
                </a:cxn>
                <a:cxn ang="0">
                  <a:pos x="45" y="127"/>
                </a:cxn>
                <a:cxn ang="0">
                  <a:pos x="45" y="127"/>
                </a:cxn>
              </a:cxnLst>
              <a:rect l="0" t="0" r="r" b="b"/>
              <a:pathLst>
                <a:path w="177" h="128">
                  <a:moveTo>
                    <a:pt x="45" y="127"/>
                  </a:moveTo>
                  <a:lnTo>
                    <a:pt x="57" y="125"/>
                  </a:lnTo>
                  <a:lnTo>
                    <a:pt x="69" y="123"/>
                  </a:lnTo>
                  <a:lnTo>
                    <a:pt x="79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9" y="115"/>
                  </a:lnTo>
                  <a:lnTo>
                    <a:pt x="118" y="112"/>
                  </a:lnTo>
                  <a:lnTo>
                    <a:pt x="126" y="110"/>
                  </a:lnTo>
                  <a:lnTo>
                    <a:pt x="133" y="108"/>
                  </a:lnTo>
                  <a:lnTo>
                    <a:pt x="140" y="105"/>
                  </a:lnTo>
                  <a:lnTo>
                    <a:pt x="146" y="103"/>
                  </a:lnTo>
                  <a:lnTo>
                    <a:pt x="152" y="100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72" y="85"/>
                  </a:lnTo>
                  <a:lnTo>
                    <a:pt x="174" y="82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4"/>
                  </a:lnTo>
                  <a:lnTo>
                    <a:pt x="171" y="59"/>
                  </a:lnTo>
                  <a:lnTo>
                    <a:pt x="167" y="53"/>
                  </a:lnTo>
                  <a:lnTo>
                    <a:pt x="162" y="47"/>
                  </a:lnTo>
                  <a:lnTo>
                    <a:pt x="156" y="40"/>
                  </a:lnTo>
                  <a:lnTo>
                    <a:pt x="150" y="34"/>
                  </a:lnTo>
                  <a:lnTo>
                    <a:pt x="143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2" y="13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6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1" y="19"/>
                  </a:lnTo>
                  <a:lnTo>
                    <a:pt x="45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8" y="120"/>
                  </a:lnTo>
                  <a:lnTo>
                    <a:pt x="12" y="123"/>
                  </a:lnTo>
                  <a:lnTo>
                    <a:pt x="17" y="125"/>
                  </a:lnTo>
                  <a:lnTo>
                    <a:pt x="22" y="127"/>
                  </a:lnTo>
                  <a:lnTo>
                    <a:pt x="29" y="128"/>
                  </a:lnTo>
                  <a:lnTo>
                    <a:pt x="36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6" name="Freeform 19"/>
            <p:cNvSpPr>
              <a:spLocks noChangeArrowheads="1"/>
            </p:cNvSpPr>
            <p:nvPr/>
          </p:nvSpPr>
          <p:spPr bwMode="auto">
            <a:xfrm>
              <a:off x="4379913" y="5702300"/>
              <a:ext cx="244475" cy="265113"/>
            </a:xfrm>
            <a:custGeom>
              <a:avLst/>
              <a:gdLst/>
              <a:ahLst/>
              <a:cxnLst>
                <a:cxn ang="0">
                  <a:pos x="151" y="56"/>
                </a:cxn>
                <a:cxn ang="0">
                  <a:pos x="146" y="36"/>
                </a:cxn>
                <a:cxn ang="0">
                  <a:pos x="141" y="22"/>
                </a:cxn>
                <a:cxn ang="0">
                  <a:pos x="134" y="14"/>
                </a:cxn>
                <a:cxn ang="0">
                  <a:pos x="127" y="7"/>
                </a:cxn>
                <a:cxn ang="0">
                  <a:pos x="123" y="3"/>
                </a:cxn>
                <a:cxn ang="0">
                  <a:pos x="113" y="0"/>
                </a:cxn>
                <a:cxn ang="0">
                  <a:pos x="99" y="4"/>
                </a:cxn>
                <a:cxn ang="0">
                  <a:pos x="85" y="11"/>
                </a:cxn>
                <a:cxn ang="0">
                  <a:pos x="70" y="18"/>
                </a:cxn>
                <a:cxn ang="0">
                  <a:pos x="59" y="21"/>
                </a:cxn>
                <a:cxn ang="0">
                  <a:pos x="49" y="22"/>
                </a:cxn>
                <a:cxn ang="0">
                  <a:pos x="32" y="27"/>
                </a:cxn>
                <a:cxn ang="0">
                  <a:pos x="20" y="38"/>
                </a:cxn>
                <a:cxn ang="0">
                  <a:pos x="18" y="44"/>
                </a:cxn>
                <a:cxn ang="0">
                  <a:pos x="20" y="59"/>
                </a:cxn>
                <a:cxn ang="0">
                  <a:pos x="22" y="78"/>
                </a:cxn>
                <a:cxn ang="0">
                  <a:pos x="21" y="89"/>
                </a:cxn>
                <a:cxn ang="0">
                  <a:pos x="14" y="105"/>
                </a:cxn>
                <a:cxn ang="0">
                  <a:pos x="5" y="116"/>
                </a:cxn>
                <a:cxn ang="0">
                  <a:pos x="0" y="128"/>
                </a:cxn>
                <a:cxn ang="0">
                  <a:pos x="1" y="134"/>
                </a:cxn>
                <a:cxn ang="0">
                  <a:pos x="8" y="147"/>
                </a:cxn>
                <a:cxn ang="0">
                  <a:pos x="22" y="158"/>
                </a:cxn>
                <a:cxn ang="0">
                  <a:pos x="38" y="166"/>
                </a:cxn>
                <a:cxn ang="0">
                  <a:pos x="52" y="167"/>
                </a:cxn>
                <a:cxn ang="0">
                  <a:pos x="62" y="164"/>
                </a:cxn>
                <a:cxn ang="0">
                  <a:pos x="74" y="154"/>
                </a:cxn>
                <a:cxn ang="0">
                  <a:pos x="82" y="146"/>
                </a:cxn>
                <a:cxn ang="0">
                  <a:pos x="97" y="138"/>
                </a:cxn>
                <a:cxn ang="0">
                  <a:pos x="116" y="146"/>
                </a:cxn>
                <a:cxn ang="0">
                  <a:pos x="120" y="148"/>
                </a:cxn>
                <a:cxn ang="0">
                  <a:pos x="127" y="148"/>
                </a:cxn>
                <a:cxn ang="0">
                  <a:pos x="135" y="143"/>
                </a:cxn>
                <a:cxn ang="0">
                  <a:pos x="142" y="134"/>
                </a:cxn>
                <a:cxn ang="0">
                  <a:pos x="147" y="122"/>
                </a:cxn>
                <a:cxn ang="0">
                  <a:pos x="152" y="107"/>
                </a:cxn>
                <a:cxn ang="0">
                  <a:pos x="154" y="90"/>
                </a:cxn>
                <a:cxn ang="0">
                  <a:pos x="153" y="70"/>
                </a:cxn>
                <a:cxn ang="0">
                  <a:pos x="153" y="70"/>
                </a:cxn>
              </a:cxnLst>
              <a:rect l="0" t="0" r="r" b="b"/>
              <a:pathLst>
                <a:path w="154" h="167">
                  <a:moveTo>
                    <a:pt x="153" y="70"/>
                  </a:moveTo>
                  <a:lnTo>
                    <a:pt x="151" y="56"/>
                  </a:lnTo>
                  <a:lnTo>
                    <a:pt x="149" y="45"/>
                  </a:lnTo>
                  <a:lnTo>
                    <a:pt x="146" y="36"/>
                  </a:lnTo>
                  <a:lnTo>
                    <a:pt x="144" y="28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2" y="7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2" y="27"/>
                  </a:lnTo>
                  <a:lnTo>
                    <a:pt x="25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20" y="59"/>
                  </a:lnTo>
                  <a:lnTo>
                    <a:pt x="22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10" y="111"/>
                  </a:lnTo>
                  <a:lnTo>
                    <a:pt x="5" y="116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5" y="153"/>
                  </a:lnTo>
                  <a:lnTo>
                    <a:pt x="22" y="158"/>
                  </a:lnTo>
                  <a:lnTo>
                    <a:pt x="30" y="162"/>
                  </a:lnTo>
                  <a:lnTo>
                    <a:pt x="38" y="166"/>
                  </a:lnTo>
                  <a:lnTo>
                    <a:pt x="45" y="167"/>
                  </a:lnTo>
                  <a:lnTo>
                    <a:pt x="52" y="167"/>
                  </a:lnTo>
                  <a:lnTo>
                    <a:pt x="52" y="167"/>
                  </a:lnTo>
                  <a:lnTo>
                    <a:pt x="62" y="164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82" y="146"/>
                  </a:lnTo>
                  <a:lnTo>
                    <a:pt x="82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3" y="148"/>
                  </a:lnTo>
                  <a:lnTo>
                    <a:pt x="127" y="148"/>
                  </a:lnTo>
                  <a:lnTo>
                    <a:pt x="131" y="146"/>
                  </a:lnTo>
                  <a:lnTo>
                    <a:pt x="135" y="143"/>
                  </a:lnTo>
                  <a:lnTo>
                    <a:pt x="138" y="139"/>
                  </a:lnTo>
                  <a:lnTo>
                    <a:pt x="142" y="134"/>
                  </a:lnTo>
                  <a:lnTo>
                    <a:pt x="145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2" y="107"/>
                  </a:lnTo>
                  <a:lnTo>
                    <a:pt x="153" y="99"/>
                  </a:lnTo>
                  <a:lnTo>
                    <a:pt x="154" y="90"/>
                  </a:lnTo>
                  <a:lnTo>
                    <a:pt x="154" y="8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50838" y="95250"/>
            <a:ext cx="60039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200" u="sng">
                <a:solidFill>
                  <a:srgbClr val="000000"/>
                </a:solidFill>
              </a:rPr>
              <a:t>Elastic Settlement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7575" y="1249363"/>
            <a:ext cx="48466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700">
                <a:solidFill>
                  <a:srgbClr val="000000"/>
                </a:solidFill>
              </a:rPr>
              <a:t>S</a:t>
            </a:r>
            <a:r>
              <a:rPr lang="en-US" sz="2700" baseline="-25000">
                <a:solidFill>
                  <a:srgbClr val="000000"/>
                </a:solidFill>
              </a:rPr>
              <a:t>e</a:t>
            </a:r>
            <a:r>
              <a:rPr lang="en-US" sz="2700">
                <a:solidFill>
                  <a:srgbClr val="000000"/>
                </a:solidFill>
              </a:rPr>
              <a:t> =       (1 - μ</a:t>
            </a:r>
            <a:r>
              <a:rPr lang="en-US" sz="2700" baseline="-25000">
                <a:solidFill>
                  <a:srgbClr val="000000"/>
                </a:solidFill>
              </a:rPr>
              <a:t>s</a:t>
            </a:r>
            <a:r>
              <a:rPr lang="en-US" sz="2700">
                <a:solidFill>
                  <a:srgbClr val="000000"/>
                </a:solidFill>
              </a:rPr>
              <a:t>) α</a:t>
            </a:r>
          </a:p>
        </p:txBody>
      </p:sp>
      <p:sp>
        <p:nvSpPr>
          <p:cNvPr id="12292" name="Freeform 4"/>
          <p:cNvSpPr>
            <a:spLocks noChangeArrowheads="1"/>
          </p:cNvSpPr>
          <p:nvPr/>
        </p:nvSpPr>
        <p:spPr bwMode="auto">
          <a:xfrm>
            <a:off x="3475038" y="1636713"/>
            <a:ext cx="315912" cy="0"/>
          </a:xfrm>
          <a:custGeom>
            <a:avLst/>
            <a:gdLst>
              <a:gd name="T0" fmla="*/ 0 w 199"/>
              <a:gd name="T1" fmla="*/ 2147483647 w 199"/>
              <a:gd name="T2" fmla="*/ 0 60000 65536"/>
              <a:gd name="T3" fmla="*/ 0 60000 65536"/>
              <a:gd name="T4" fmla="*/ 0 w 199"/>
              <a:gd name="T5" fmla="*/ 199 w 1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9">
                <a:moveTo>
                  <a:pt x="0" y="0"/>
                </a:moveTo>
                <a:lnTo>
                  <a:pt x="199" y="0"/>
                </a:lnTo>
              </a:path>
            </a:pathLst>
          </a:custGeom>
          <a:noFill/>
          <a:ln w="2994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498850" y="1636713"/>
            <a:ext cx="2857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3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024188" y="12207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156075" y="1439863"/>
            <a:ext cx="45958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>
                <a:solidFill>
                  <a:srgbClr val="000000"/>
                </a:solidFill>
              </a:rPr>
              <a:t>(corner of the flexible foundation)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901700" y="2457450"/>
            <a:ext cx="48466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700">
                <a:solidFill>
                  <a:srgbClr val="000000"/>
                </a:solidFill>
              </a:rPr>
              <a:t>S</a:t>
            </a:r>
            <a:r>
              <a:rPr lang="en-US" sz="2700" baseline="-25000">
                <a:solidFill>
                  <a:srgbClr val="000000"/>
                </a:solidFill>
              </a:rPr>
              <a:t>e</a:t>
            </a:r>
            <a:r>
              <a:rPr lang="en-US" sz="2700">
                <a:solidFill>
                  <a:srgbClr val="000000"/>
                </a:solidFill>
              </a:rPr>
              <a:t> =       (1 - μ</a:t>
            </a:r>
            <a:r>
              <a:rPr lang="en-US" sz="2700" baseline="-25000">
                <a:solidFill>
                  <a:srgbClr val="000000"/>
                </a:solidFill>
              </a:rPr>
              <a:t>s</a:t>
            </a:r>
            <a:r>
              <a:rPr lang="en-US" sz="2700">
                <a:solidFill>
                  <a:srgbClr val="000000"/>
                </a:solidFill>
              </a:rPr>
              <a:t>) α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3000375" y="2444750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20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4140200" y="2555875"/>
            <a:ext cx="45942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>
                <a:solidFill>
                  <a:srgbClr val="000000"/>
                </a:solidFill>
              </a:rPr>
              <a:t>(center of the flexible foundation)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7496175" y="6689725"/>
            <a:ext cx="16240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471488" y="4048125"/>
            <a:ext cx="87344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Where α =        [ ln ( √1 + m</a:t>
            </a:r>
            <a:r>
              <a:rPr lang="en-US" sz="1600" baseline="30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 + m /   √1 + m</a:t>
            </a:r>
            <a:r>
              <a:rPr lang="en-US" sz="1600" baseline="30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 - m  ) + m. ln ( √1 + m</a:t>
            </a:r>
            <a:r>
              <a:rPr lang="en-US" sz="1600" baseline="30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 + 1 /   √1 + m</a:t>
            </a:r>
            <a:r>
              <a:rPr lang="en-US" sz="1600" baseline="30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 - 1  ) </a:t>
            </a:r>
          </a:p>
          <a:p>
            <a:pPr defTabSz="381000"/>
            <a:endParaRPr lang="en-US" sz="1600">
              <a:solidFill>
                <a:srgbClr val="000000"/>
              </a:solidFill>
            </a:endParaRP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m = B/L</a:t>
            </a:r>
          </a:p>
          <a:p>
            <a:pPr defTabSz="381000"/>
            <a:endParaRPr lang="en-US" sz="1600">
              <a:solidFill>
                <a:srgbClr val="000000"/>
              </a:solidFill>
            </a:endParaRP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B = width of foundation</a:t>
            </a: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L = length of foundation</a:t>
            </a:r>
          </a:p>
        </p:txBody>
      </p:sp>
      <p:sp>
        <p:nvSpPr>
          <p:cNvPr id="12301" name="Freeform 17"/>
          <p:cNvSpPr>
            <a:spLocks noChangeArrowheads="1"/>
          </p:cNvSpPr>
          <p:nvPr/>
        </p:nvSpPr>
        <p:spPr bwMode="auto">
          <a:xfrm>
            <a:off x="5902325" y="4051300"/>
            <a:ext cx="608013" cy="0"/>
          </a:xfrm>
          <a:custGeom>
            <a:avLst/>
            <a:gdLst>
              <a:gd name="T0" fmla="*/ 0 w 383"/>
              <a:gd name="T1" fmla="*/ 2147483647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18"/>
          <p:cNvSpPr>
            <a:spLocks noChangeArrowheads="1"/>
          </p:cNvSpPr>
          <p:nvPr/>
        </p:nvSpPr>
        <p:spPr bwMode="auto">
          <a:xfrm>
            <a:off x="2414588" y="4051300"/>
            <a:ext cx="609600" cy="0"/>
          </a:xfrm>
          <a:custGeom>
            <a:avLst/>
            <a:gdLst>
              <a:gd name="T0" fmla="*/ 0 w 384"/>
              <a:gd name="T1" fmla="*/ 2147483647 w 384"/>
              <a:gd name="T2" fmla="*/ 0 60000 65536"/>
              <a:gd name="T3" fmla="*/ 0 60000 65536"/>
              <a:gd name="T4" fmla="*/ 0 w 384"/>
              <a:gd name="T5" fmla="*/ 384 w 38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4">
                <a:moveTo>
                  <a:pt x="0" y="0"/>
                </a:moveTo>
                <a:lnTo>
                  <a:pt x="384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Freeform 19"/>
          <p:cNvSpPr>
            <a:spLocks noChangeArrowheads="1"/>
          </p:cNvSpPr>
          <p:nvPr/>
        </p:nvSpPr>
        <p:spPr bwMode="auto">
          <a:xfrm>
            <a:off x="3795713" y="4051300"/>
            <a:ext cx="608012" cy="0"/>
          </a:xfrm>
          <a:custGeom>
            <a:avLst/>
            <a:gdLst>
              <a:gd name="T0" fmla="*/ 0 w 383"/>
              <a:gd name="T1" fmla="*/ 2147483647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Freeform 20"/>
          <p:cNvSpPr>
            <a:spLocks noChangeArrowheads="1"/>
          </p:cNvSpPr>
          <p:nvPr/>
        </p:nvSpPr>
        <p:spPr bwMode="auto">
          <a:xfrm>
            <a:off x="7242175" y="4051300"/>
            <a:ext cx="608013" cy="0"/>
          </a:xfrm>
          <a:custGeom>
            <a:avLst/>
            <a:gdLst>
              <a:gd name="T0" fmla="*/ 0 w 383"/>
              <a:gd name="T1" fmla="*/ 2147483647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05" name="Group 31"/>
          <p:cNvGrpSpPr>
            <a:grpSpLocks/>
          </p:cNvGrpSpPr>
          <p:nvPr/>
        </p:nvGrpSpPr>
        <p:grpSpPr bwMode="auto">
          <a:xfrm>
            <a:off x="1471613" y="3890963"/>
            <a:ext cx="325437" cy="581025"/>
            <a:chOff x="4645152" y="5586984"/>
            <a:chExt cx="325723" cy="581365"/>
          </a:xfrm>
        </p:grpSpPr>
        <p:sp>
          <p:nvSpPr>
            <p:cNvPr id="12314" name="TextBox 20"/>
            <p:cNvSpPr txBox="1">
              <a:spLocks noChangeArrowheads="1"/>
            </p:cNvSpPr>
            <p:nvPr/>
          </p:nvSpPr>
          <p:spPr bwMode="auto">
            <a:xfrm>
              <a:off x="4645152" y="5586984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cxnSp>
          <p:nvCxnSpPr>
            <p:cNvPr id="12315" name="Straight Connector 29"/>
            <p:cNvCxnSpPr>
              <a:cxnSpLocks noChangeShapeType="1"/>
            </p:cNvCxnSpPr>
            <p:nvPr/>
          </p:nvCxnSpPr>
          <p:spPr bwMode="auto">
            <a:xfrm>
              <a:off x="4718304" y="5900538"/>
              <a:ext cx="18288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316" name="TextBox 30"/>
            <p:cNvSpPr txBox="1">
              <a:spLocks noChangeArrowheads="1"/>
            </p:cNvSpPr>
            <p:nvPr/>
          </p:nvSpPr>
          <p:spPr bwMode="auto">
            <a:xfrm>
              <a:off x="4657969" y="5799017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12306" name="Group 25"/>
          <p:cNvGrpSpPr>
            <a:grpSpLocks/>
          </p:cNvGrpSpPr>
          <p:nvPr/>
        </p:nvGrpSpPr>
        <p:grpSpPr bwMode="auto">
          <a:xfrm>
            <a:off x="1592263" y="2290763"/>
            <a:ext cx="776287" cy="727075"/>
            <a:chOff x="4186708" y="5026242"/>
            <a:chExt cx="776916" cy="726494"/>
          </a:xfrm>
        </p:grpSpPr>
        <p:sp>
          <p:nvSpPr>
            <p:cNvPr id="12311" name="Text Box 11"/>
            <p:cNvSpPr txBox="1">
              <a:spLocks noChangeArrowheads="1"/>
            </p:cNvSpPr>
            <p:nvPr/>
          </p:nvSpPr>
          <p:spPr bwMode="auto">
            <a:xfrm>
              <a:off x="4304811" y="5424123"/>
              <a:ext cx="658813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81000"/>
              <a:r>
                <a:rPr lang="en-US" sz="2300">
                  <a:solidFill>
                    <a:srgbClr val="000000"/>
                  </a:solidFill>
                </a:rPr>
                <a:t>E</a:t>
              </a:r>
              <a:r>
                <a:rPr lang="en-US" sz="23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2312" name="Freeform 12"/>
            <p:cNvSpPr>
              <a:spLocks noChangeArrowheads="1"/>
            </p:cNvSpPr>
            <p:nvPr/>
          </p:nvSpPr>
          <p:spPr bwMode="auto">
            <a:xfrm>
              <a:off x="4204799" y="5409831"/>
              <a:ext cx="515937" cy="0"/>
            </a:xfrm>
            <a:custGeom>
              <a:avLst/>
              <a:gdLst>
                <a:gd name="T0" fmla="*/ 0 w 325"/>
                <a:gd name="T1" fmla="*/ 2147483647 w 325"/>
                <a:gd name="T2" fmla="*/ 0 60000 65536"/>
                <a:gd name="T3" fmla="*/ 0 60000 65536"/>
                <a:gd name="T4" fmla="*/ 0 w 325"/>
                <a:gd name="T5" fmla="*/ 325 w 3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5">
                  <a:moveTo>
                    <a:pt x="0" y="0"/>
                  </a:moveTo>
                  <a:lnTo>
                    <a:pt x="325" y="0"/>
                  </a:lnTo>
                </a:path>
              </a:pathLst>
            </a:custGeom>
            <a:noFill/>
            <a:ln w="34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Rectangle 24"/>
            <p:cNvSpPr>
              <a:spLocks noChangeArrowheads="1"/>
            </p:cNvSpPr>
            <p:nvPr/>
          </p:nvSpPr>
          <p:spPr bwMode="auto">
            <a:xfrm>
              <a:off x="4186708" y="5026242"/>
              <a:ext cx="551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Bq</a:t>
              </a:r>
              <a:r>
                <a:rPr lang="en-US" baseline="-250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</p:grpSp>
      <p:grpSp>
        <p:nvGrpSpPr>
          <p:cNvPr id="12307" name="Group 26"/>
          <p:cNvGrpSpPr>
            <a:grpSpLocks/>
          </p:cNvGrpSpPr>
          <p:nvPr/>
        </p:nvGrpSpPr>
        <p:grpSpPr bwMode="auto">
          <a:xfrm>
            <a:off x="1611313" y="1090613"/>
            <a:ext cx="777875" cy="727075"/>
            <a:chOff x="4186708" y="5026242"/>
            <a:chExt cx="776916" cy="726494"/>
          </a:xfrm>
        </p:grpSpPr>
        <p:sp>
          <p:nvSpPr>
            <p:cNvPr id="12308" name="Text Box 11"/>
            <p:cNvSpPr txBox="1">
              <a:spLocks noChangeArrowheads="1"/>
            </p:cNvSpPr>
            <p:nvPr/>
          </p:nvSpPr>
          <p:spPr bwMode="auto">
            <a:xfrm>
              <a:off x="4304811" y="5424123"/>
              <a:ext cx="658813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81000"/>
              <a:r>
                <a:rPr lang="en-US" sz="2300">
                  <a:solidFill>
                    <a:srgbClr val="000000"/>
                  </a:solidFill>
                </a:rPr>
                <a:t>E</a:t>
              </a:r>
              <a:r>
                <a:rPr lang="en-US" sz="23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2309" name="Freeform 12"/>
            <p:cNvSpPr>
              <a:spLocks noChangeArrowheads="1"/>
            </p:cNvSpPr>
            <p:nvPr/>
          </p:nvSpPr>
          <p:spPr bwMode="auto">
            <a:xfrm>
              <a:off x="4204799" y="5409831"/>
              <a:ext cx="515937" cy="0"/>
            </a:xfrm>
            <a:custGeom>
              <a:avLst/>
              <a:gdLst>
                <a:gd name="T0" fmla="*/ 0 w 325"/>
                <a:gd name="T1" fmla="*/ 2147483647 w 325"/>
                <a:gd name="T2" fmla="*/ 0 60000 65536"/>
                <a:gd name="T3" fmla="*/ 0 60000 65536"/>
                <a:gd name="T4" fmla="*/ 0 w 325"/>
                <a:gd name="T5" fmla="*/ 325 w 3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5">
                  <a:moveTo>
                    <a:pt x="0" y="0"/>
                  </a:moveTo>
                  <a:lnTo>
                    <a:pt x="325" y="0"/>
                  </a:lnTo>
                </a:path>
              </a:pathLst>
            </a:custGeom>
            <a:noFill/>
            <a:ln w="34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Rectangle 29"/>
            <p:cNvSpPr>
              <a:spLocks noChangeArrowheads="1"/>
            </p:cNvSpPr>
            <p:nvPr/>
          </p:nvSpPr>
          <p:spPr bwMode="auto">
            <a:xfrm>
              <a:off x="4186708" y="5026242"/>
              <a:ext cx="551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Bq</a:t>
              </a:r>
              <a:r>
                <a:rPr lang="en-US" baseline="-250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</p:grp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93013" y="6526213"/>
            <a:ext cx="16240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13315" name="Freeform 3"/>
          <p:cNvSpPr>
            <a:spLocks noChangeArrowheads="1"/>
          </p:cNvSpPr>
          <p:nvPr/>
        </p:nvSpPr>
        <p:spPr bwMode="auto">
          <a:xfrm>
            <a:off x="2803525" y="1090613"/>
            <a:ext cx="0" cy="4179887"/>
          </a:xfrm>
          <a:custGeom>
            <a:avLst/>
            <a:gdLst>
              <a:gd name="T0" fmla="*/ 0 h 2633"/>
              <a:gd name="T1" fmla="*/ 2147483647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1984375" y="1090613"/>
            <a:ext cx="0" cy="4179887"/>
          </a:xfrm>
          <a:custGeom>
            <a:avLst/>
            <a:gdLst>
              <a:gd name="T0" fmla="*/ 0 h 2633"/>
              <a:gd name="T1" fmla="*/ 2147483647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 noChangeArrowheads="1"/>
          </p:cNvSpPr>
          <p:nvPr/>
        </p:nvSpPr>
        <p:spPr bwMode="auto">
          <a:xfrm>
            <a:off x="3630613" y="1090613"/>
            <a:ext cx="0" cy="4179887"/>
          </a:xfrm>
          <a:custGeom>
            <a:avLst/>
            <a:gdLst>
              <a:gd name="T0" fmla="*/ 0 h 2633"/>
              <a:gd name="T1" fmla="*/ 2147483647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Freeform 6"/>
          <p:cNvSpPr>
            <a:spLocks noChangeArrowheads="1"/>
          </p:cNvSpPr>
          <p:nvPr/>
        </p:nvSpPr>
        <p:spPr bwMode="auto">
          <a:xfrm>
            <a:off x="4441825" y="1090613"/>
            <a:ext cx="0" cy="4179887"/>
          </a:xfrm>
          <a:custGeom>
            <a:avLst/>
            <a:gdLst>
              <a:gd name="T0" fmla="*/ 0 h 2633"/>
              <a:gd name="T1" fmla="*/ 2147483647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5260975" y="1090613"/>
            <a:ext cx="0" cy="4179887"/>
          </a:xfrm>
          <a:custGeom>
            <a:avLst/>
            <a:gdLst>
              <a:gd name="T0" fmla="*/ 0 h 2633"/>
              <a:gd name="T1" fmla="*/ 2147483647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Freeform 8"/>
          <p:cNvSpPr>
            <a:spLocks noChangeArrowheads="1"/>
          </p:cNvSpPr>
          <p:nvPr/>
        </p:nvSpPr>
        <p:spPr bwMode="auto">
          <a:xfrm>
            <a:off x="6937375" y="1090613"/>
            <a:ext cx="0" cy="4179887"/>
          </a:xfrm>
          <a:custGeom>
            <a:avLst/>
            <a:gdLst>
              <a:gd name="T0" fmla="*/ 0 h 2633"/>
              <a:gd name="T1" fmla="*/ 2147483647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Freeform 9"/>
          <p:cNvSpPr>
            <a:spLocks noChangeArrowheads="1"/>
          </p:cNvSpPr>
          <p:nvPr/>
        </p:nvSpPr>
        <p:spPr bwMode="auto">
          <a:xfrm>
            <a:off x="7778750" y="1090613"/>
            <a:ext cx="0" cy="4179887"/>
          </a:xfrm>
          <a:custGeom>
            <a:avLst/>
            <a:gdLst>
              <a:gd name="T0" fmla="*/ 0 h 2633"/>
              <a:gd name="T1" fmla="*/ 2147483647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Freeform 10"/>
          <p:cNvSpPr>
            <a:spLocks noChangeArrowheads="1"/>
          </p:cNvSpPr>
          <p:nvPr/>
        </p:nvSpPr>
        <p:spPr bwMode="auto">
          <a:xfrm>
            <a:off x="1149350" y="1925638"/>
            <a:ext cx="7494588" cy="0"/>
          </a:xfrm>
          <a:custGeom>
            <a:avLst/>
            <a:gdLst>
              <a:gd name="T0" fmla="*/ 0 w 4721"/>
              <a:gd name="T1" fmla="*/ 2147483647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 noChangeArrowheads="1"/>
          </p:cNvSpPr>
          <p:nvPr/>
        </p:nvSpPr>
        <p:spPr bwMode="auto">
          <a:xfrm>
            <a:off x="1149350" y="2767013"/>
            <a:ext cx="7494588" cy="0"/>
          </a:xfrm>
          <a:custGeom>
            <a:avLst/>
            <a:gdLst>
              <a:gd name="T0" fmla="*/ 0 w 4721"/>
              <a:gd name="T1" fmla="*/ 2147483647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 noChangeArrowheads="1"/>
          </p:cNvSpPr>
          <p:nvPr/>
        </p:nvSpPr>
        <p:spPr bwMode="auto">
          <a:xfrm>
            <a:off x="1149350" y="4429125"/>
            <a:ext cx="7494588" cy="0"/>
          </a:xfrm>
          <a:custGeom>
            <a:avLst/>
            <a:gdLst>
              <a:gd name="T0" fmla="*/ 0 w 4721"/>
              <a:gd name="T1" fmla="*/ 2147483647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 noChangeArrowheads="1"/>
          </p:cNvSpPr>
          <p:nvPr/>
        </p:nvSpPr>
        <p:spPr bwMode="auto">
          <a:xfrm>
            <a:off x="1150938" y="1844675"/>
            <a:ext cx="7493000" cy="2389188"/>
          </a:xfrm>
          <a:custGeom>
            <a:avLst/>
            <a:gdLst>
              <a:gd name="T0" fmla="*/ 2147483647 w 4720"/>
              <a:gd name="T1" fmla="*/ 2147483647 h 1505"/>
              <a:gd name="T2" fmla="*/ 2147483647 w 4720"/>
              <a:gd name="T3" fmla="*/ 2147483647 h 1505"/>
              <a:gd name="T4" fmla="*/ 2147483647 w 4720"/>
              <a:gd name="T5" fmla="*/ 2147483647 h 1505"/>
              <a:gd name="T6" fmla="*/ 2147483647 w 4720"/>
              <a:gd name="T7" fmla="*/ 2147483647 h 1505"/>
              <a:gd name="T8" fmla="*/ 2147483647 w 4720"/>
              <a:gd name="T9" fmla="*/ 2147483647 h 1505"/>
              <a:gd name="T10" fmla="*/ 2147483647 w 4720"/>
              <a:gd name="T11" fmla="*/ 2147483647 h 1505"/>
              <a:gd name="T12" fmla="*/ 2147483647 w 4720"/>
              <a:gd name="T13" fmla="*/ 2147483647 h 1505"/>
              <a:gd name="T14" fmla="*/ 2147483647 w 4720"/>
              <a:gd name="T15" fmla="*/ 2147483647 h 1505"/>
              <a:gd name="T16" fmla="*/ 2147483647 w 4720"/>
              <a:gd name="T17" fmla="*/ 2147483647 h 1505"/>
              <a:gd name="T18" fmla="*/ 2147483647 w 4720"/>
              <a:gd name="T19" fmla="*/ 2147483647 h 1505"/>
              <a:gd name="T20" fmla="*/ 2147483647 w 4720"/>
              <a:gd name="T21" fmla="*/ 2147483647 h 1505"/>
              <a:gd name="T22" fmla="*/ 2147483647 w 4720"/>
              <a:gd name="T23" fmla="*/ 2147483647 h 1505"/>
              <a:gd name="T24" fmla="*/ 2147483647 w 4720"/>
              <a:gd name="T25" fmla="*/ 2147483647 h 1505"/>
              <a:gd name="T26" fmla="*/ 2147483647 w 4720"/>
              <a:gd name="T27" fmla="*/ 2147483647 h 1505"/>
              <a:gd name="T28" fmla="*/ 2147483647 w 4720"/>
              <a:gd name="T29" fmla="*/ 2147483647 h 1505"/>
              <a:gd name="T30" fmla="*/ 2147483647 w 4720"/>
              <a:gd name="T31" fmla="*/ 2147483647 h 1505"/>
              <a:gd name="T32" fmla="*/ 2147483647 w 4720"/>
              <a:gd name="T33" fmla="*/ 2147483647 h 1505"/>
              <a:gd name="T34" fmla="*/ 2147483647 w 4720"/>
              <a:gd name="T35" fmla="*/ 2147483647 h 1505"/>
              <a:gd name="T36" fmla="*/ 2147483647 w 4720"/>
              <a:gd name="T37" fmla="*/ 2147483647 h 1505"/>
              <a:gd name="T38" fmla="*/ 2147483647 w 4720"/>
              <a:gd name="T39" fmla="*/ 2147483647 h 1505"/>
              <a:gd name="T40" fmla="*/ 2147483647 w 4720"/>
              <a:gd name="T41" fmla="*/ 2147483647 h 1505"/>
              <a:gd name="T42" fmla="*/ 2147483647 w 4720"/>
              <a:gd name="T43" fmla="*/ 2147483647 h 1505"/>
              <a:gd name="T44" fmla="*/ 2147483647 w 4720"/>
              <a:gd name="T45" fmla="*/ 2147483647 h 1505"/>
              <a:gd name="T46" fmla="*/ 2147483647 w 4720"/>
              <a:gd name="T47" fmla="*/ 2147483647 h 1505"/>
              <a:gd name="T48" fmla="*/ 2147483647 w 4720"/>
              <a:gd name="T49" fmla="*/ 2147483647 h 1505"/>
              <a:gd name="T50" fmla="*/ 2147483647 w 4720"/>
              <a:gd name="T51" fmla="*/ 2147483647 h 1505"/>
              <a:gd name="T52" fmla="*/ 2147483647 w 4720"/>
              <a:gd name="T53" fmla="*/ 2147483647 h 1505"/>
              <a:gd name="T54" fmla="*/ 2147483647 w 4720"/>
              <a:gd name="T55" fmla="*/ 2147483647 h 1505"/>
              <a:gd name="T56" fmla="*/ 2147483647 w 4720"/>
              <a:gd name="T57" fmla="*/ 2147483647 h 1505"/>
              <a:gd name="T58" fmla="*/ 2147483647 w 4720"/>
              <a:gd name="T59" fmla="*/ 2147483647 h 1505"/>
              <a:gd name="T60" fmla="*/ 2147483647 w 4720"/>
              <a:gd name="T61" fmla="*/ 2147483647 h 1505"/>
              <a:gd name="T62" fmla="*/ 2147483647 w 4720"/>
              <a:gd name="T63" fmla="*/ 2147483647 h 1505"/>
              <a:gd name="T64" fmla="*/ 2147483647 w 4720"/>
              <a:gd name="T65" fmla="*/ 2147483647 h 1505"/>
              <a:gd name="T66" fmla="*/ 2147483647 w 4720"/>
              <a:gd name="T67" fmla="*/ 2147483647 h 1505"/>
              <a:gd name="T68" fmla="*/ 2147483647 w 4720"/>
              <a:gd name="T69" fmla="*/ 2147483647 h 1505"/>
              <a:gd name="T70" fmla="*/ 2147483647 w 4720"/>
              <a:gd name="T71" fmla="*/ 2147483647 h 1505"/>
              <a:gd name="T72" fmla="*/ 2147483647 w 4720"/>
              <a:gd name="T73" fmla="*/ 2147483647 h 1505"/>
              <a:gd name="T74" fmla="*/ 2147483647 w 4720"/>
              <a:gd name="T75" fmla="*/ 2147483647 h 1505"/>
              <a:gd name="T76" fmla="*/ 2147483647 w 4720"/>
              <a:gd name="T77" fmla="*/ 2147483647 h 1505"/>
              <a:gd name="T78" fmla="*/ 2147483647 w 4720"/>
              <a:gd name="T79" fmla="*/ 2147483647 h 1505"/>
              <a:gd name="T80" fmla="*/ 2147483647 w 4720"/>
              <a:gd name="T81" fmla="*/ 2147483647 h 1505"/>
              <a:gd name="T82" fmla="*/ 2147483647 w 4720"/>
              <a:gd name="T83" fmla="*/ 2147483647 h 1505"/>
              <a:gd name="T84" fmla="*/ 2147483647 w 4720"/>
              <a:gd name="T85" fmla="*/ 2147483647 h 1505"/>
              <a:gd name="T86" fmla="*/ 2147483647 w 4720"/>
              <a:gd name="T87" fmla="*/ 2147483647 h 1505"/>
              <a:gd name="T88" fmla="*/ 2147483647 w 4720"/>
              <a:gd name="T89" fmla="*/ 2147483647 h 1505"/>
              <a:gd name="T90" fmla="*/ 2147483647 w 4720"/>
              <a:gd name="T91" fmla="*/ 2147483647 h 1505"/>
              <a:gd name="T92" fmla="*/ 2147483647 w 4720"/>
              <a:gd name="T93" fmla="*/ 2147483647 h 1505"/>
              <a:gd name="T94" fmla="*/ 2147483647 w 4720"/>
              <a:gd name="T95" fmla="*/ 2147483647 h 1505"/>
              <a:gd name="T96" fmla="*/ 2147483647 w 4720"/>
              <a:gd name="T97" fmla="*/ 2147483647 h 1505"/>
              <a:gd name="T98" fmla="*/ 2147483647 w 4720"/>
              <a:gd name="T99" fmla="*/ 2147483647 h 1505"/>
              <a:gd name="T100" fmla="*/ 2147483647 w 4720"/>
              <a:gd name="T101" fmla="*/ 2147483647 h 1505"/>
              <a:gd name="T102" fmla="*/ 2147483647 w 4720"/>
              <a:gd name="T103" fmla="*/ 2147483647 h 1505"/>
              <a:gd name="T104" fmla="*/ 2147483647 w 4720"/>
              <a:gd name="T105" fmla="*/ 2147483647 h 1505"/>
              <a:gd name="T106" fmla="*/ 2147483647 w 4720"/>
              <a:gd name="T107" fmla="*/ 2147483647 h 1505"/>
              <a:gd name="T108" fmla="*/ 2147483647 w 4720"/>
              <a:gd name="T109" fmla="*/ 2147483647 h 1505"/>
              <a:gd name="T110" fmla="*/ 2147483647 w 4720"/>
              <a:gd name="T111" fmla="*/ 2147483647 h 1505"/>
              <a:gd name="T112" fmla="*/ 2147483647 w 4720"/>
              <a:gd name="T113" fmla="*/ 2147483647 h 1505"/>
              <a:gd name="T114" fmla="*/ 2147483647 w 4720"/>
              <a:gd name="T115" fmla="*/ 2147483647 h 1505"/>
              <a:gd name="T116" fmla="*/ 2147483647 w 4720"/>
              <a:gd name="T117" fmla="*/ 2147483647 h 15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20"/>
              <a:gd name="T178" fmla="*/ 0 h 1505"/>
              <a:gd name="T179" fmla="*/ 4720 w 4720"/>
              <a:gd name="T180" fmla="*/ 1505 h 15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20" h="1505">
                <a:moveTo>
                  <a:pt x="4720" y="0"/>
                </a:moveTo>
                <a:lnTo>
                  <a:pt x="4706" y="2"/>
                </a:lnTo>
                <a:lnTo>
                  <a:pt x="4692" y="3"/>
                </a:lnTo>
                <a:lnTo>
                  <a:pt x="4678" y="4"/>
                </a:lnTo>
                <a:lnTo>
                  <a:pt x="4664" y="6"/>
                </a:lnTo>
                <a:lnTo>
                  <a:pt x="4650" y="7"/>
                </a:lnTo>
                <a:lnTo>
                  <a:pt x="4636" y="9"/>
                </a:lnTo>
                <a:lnTo>
                  <a:pt x="4623" y="10"/>
                </a:lnTo>
                <a:lnTo>
                  <a:pt x="4609" y="12"/>
                </a:lnTo>
                <a:lnTo>
                  <a:pt x="4595" y="14"/>
                </a:lnTo>
                <a:lnTo>
                  <a:pt x="4581" y="15"/>
                </a:lnTo>
                <a:lnTo>
                  <a:pt x="4567" y="17"/>
                </a:lnTo>
                <a:lnTo>
                  <a:pt x="4554" y="18"/>
                </a:lnTo>
                <a:lnTo>
                  <a:pt x="4540" y="20"/>
                </a:lnTo>
                <a:lnTo>
                  <a:pt x="4526" y="21"/>
                </a:lnTo>
                <a:lnTo>
                  <a:pt x="4513" y="23"/>
                </a:lnTo>
                <a:lnTo>
                  <a:pt x="4499" y="24"/>
                </a:lnTo>
                <a:lnTo>
                  <a:pt x="4486" y="26"/>
                </a:lnTo>
                <a:lnTo>
                  <a:pt x="4472" y="27"/>
                </a:lnTo>
                <a:lnTo>
                  <a:pt x="4459" y="29"/>
                </a:lnTo>
                <a:lnTo>
                  <a:pt x="4445" y="30"/>
                </a:lnTo>
                <a:lnTo>
                  <a:pt x="4432" y="32"/>
                </a:lnTo>
                <a:lnTo>
                  <a:pt x="4418" y="34"/>
                </a:lnTo>
                <a:lnTo>
                  <a:pt x="4405" y="35"/>
                </a:lnTo>
                <a:lnTo>
                  <a:pt x="4392" y="37"/>
                </a:lnTo>
                <a:lnTo>
                  <a:pt x="4378" y="38"/>
                </a:lnTo>
                <a:lnTo>
                  <a:pt x="4365" y="40"/>
                </a:lnTo>
                <a:lnTo>
                  <a:pt x="4352" y="41"/>
                </a:lnTo>
                <a:lnTo>
                  <a:pt x="4338" y="43"/>
                </a:lnTo>
                <a:lnTo>
                  <a:pt x="4325" y="45"/>
                </a:lnTo>
                <a:lnTo>
                  <a:pt x="4312" y="46"/>
                </a:lnTo>
                <a:lnTo>
                  <a:pt x="4299" y="48"/>
                </a:lnTo>
                <a:lnTo>
                  <a:pt x="4285" y="49"/>
                </a:lnTo>
                <a:lnTo>
                  <a:pt x="4272" y="51"/>
                </a:lnTo>
                <a:lnTo>
                  <a:pt x="4259" y="53"/>
                </a:lnTo>
                <a:lnTo>
                  <a:pt x="4246" y="54"/>
                </a:lnTo>
                <a:lnTo>
                  <a:pt x="4233" y="56"/>
                </a:lnTo>
                <a:lnTo>
                  <a:pt x="4220" y="58"/>
                </a:lnTo>
                <a:lnTo>
                  <a:pt x="4207" y="59"/>
                </a:lnTo>
                <a:lnTo>
                  <a:pt x="4194" y="61"/>
                </a:lnTo>
                <a:lnTo>
                  <a:pt x="4181" y="62"/>
                </a:lnTo>
                <a:lnTo>
                  <a:pt x="4168" y="64"/>
                </a:lnTo>
                <a:lnTo>
                  <a:pt x="4155" y="66"/>
                </a:lnTo>
                <a:lnTo>
                  <a:pt x="4143" y="67"/>
                </a:lnTo>
                <a:lnTo>
                  <a:pt x="4130" y="69"/>
                </a:lnTo>
                <a:lnTo>
                  <a:pt x="4117" y="71"/>
                </a:lnTo>
                <a:lnTo>
                  <a:pt x="4104" y="72"/>
                </a:lnTo>
                <a:lnTo>
                  <a:pt x="4091" y="74"/>
                </a:lnTo>
                <a:lnTo>
                  <a:pt x="4079" y="76"/>
                </a:lnTo>
                <a:lnTo>
                  <a:pt x="4066" y="77"/>
                </a:lnTo>
                <a:lnTo>
                  <a:pt x="4053" y="79"/>
                </a:lnTo>
                <a:lnTo>
                  <a:pt x="4041" y="81"/>
                </a:lnTo>
                <a:lnTo>
                  <a:pt x="4028" y="82"/>
                </a:lnTo>
                <a:lnTo>
                  <a:pt x="4015" y="84"/>
                </a:lnTo>
                <a:lnTo>
                  <a:pt x="4003" y="86"/>
                </a:lnTo>
                <a:lnTo>
                  <a:pt x="3990" y="88"/>
                </a:lnTo>
                <a:lnTo>
                  <a:pt x="3978" y="89"/>
                </a:lnTo>
                <a:lnTo>
                  <a:pt x="3965" y="91"/>
                </a:lnTo>
                <a:lnTo>
                  <a:pt x="3953" y="93"/>
                </a:lnTo>
                <a:lnTo>
                  <a:pt x="3940" y="94"/>
                </a:lnTo>
                <a:lnTo>
                  <a:pt x="3928" y="96"/>
                </a:lnTo>
                <a:lnTo>
                  <a:pt x="3915" y="98"/>
                </a:lnTo>
                <a:lnTo>
                  <a:pt x="3903" y="99"/>
                </a:lnTo>
                <a:lnTo>
                  <a:pt x="3891" y="101"/>
                </a:lnTo>
                <a:lnTo>
                  <a:pt x="3878" y="103"/>
                </a:lnTo>
                <a:lnTo>
                  <a:pt x="3866" y="105"/>
                </a:lnTo>
                <a:lnTo>
                  <a:pt x="3854" y="106"/>
                </a:lnTo>
                <a:lnTo>
                  <a:pt x="3842" y="108"/>
                </a:lnTo>
                <a:lnTo>
                  <a:pt x="3829" y="110"/>
                </a:lnTo>
                <a:lnTo>
                  <a:pt x="3817" y="112"/>
                </a:lnTo>
                <a:lnTo>
                  <a:pt x="3805" y="113"/>
                </a:lnTo>
                <a:lnTo>
                  <a:pt x="3793" y="115"/>
                </a:lnTo>
                <a:lnTo>
                  <a:pt x="3781" y="117"/>
                </a:lnTo>
                <a:lnTo>
                  <a:pt x="3769" y="119"/>
                </a:lnTo>
                <a:lnTo>
                  <a:pt x="3757" y="120"/>
                </a:lnTo>
                <a:lnTo>
                  <a:pt x="3745" y="122"/>
                </a:lnTo>
                <a:lnTo>
                  <a:pt x="3733" y="124"/>
                </a:lnTo>
                <a:lnTo>
                  <a:pt x="3721" y="126"/>
                </a:lnTo>
                <a:lnTo>
                  <a:pt x="3709" y="128"/>
                </a:lnTo>
                <a:lnTo>
                  <a:pt x="3697" y="129"/>
                </a:lnTo>
                <a:lnTo>
                  <a:pt x="3685" y="131"/>
                </a:lnTo>
                <a:lnTo>
                  <a:pt x="3673" y="133"/>
                </a:lnTo>
                <a:lnTo>
                  <a:pt x="3661" y="135"/>
                </a:lnTo>
                <a:lnTo>
                  <a:pt x="3649" y="136"/>
                </a:lnTo>
                <a:lnTo>
                  <a:pt x="3638" y="138"/>
                </a:lnTo>
                <a:lnTo>
                  <a:pt x="3626" y="140"/>
                </a:lnTo>
                <a:lnTo>
                  <a:pt x="3614" y="142"/>
                </a:lnTo>
                <a:lnTo>
                  <a:pt x="3602" y="144"/>
                </a:lnTo>
                <a:lnTo>
                  <a:pt x="3591" y="145"/>
                </a:lnTo>
                <a:lnTo>
                  <a:pt x="3579" y="147"/>
                </a:lnTo>
                <a:lnTo>
                  <a:pt x="3567" y="149"/>
                </a:lnTo>
                <a:lnTo>
                  <a:pt x="3556" y="151"/>
                </a:lnTo>
                <a:lnTo>
                  <a:pt x="3544" y="153"/>
                </a:lnTo>
                <a:lnTo>
                  <a:pt x="3532" y="155"/>
                </a:lnTo>
                <a:lnTo>
                  <a:pt x="3521" y="156"/>
                </a:lnTo>
                <a:lnTo>
                  <a:pt x="3509" y="158"/>
                </a:lnTo>
                <a:lnTo>
                  <a:pt x="3498" y="160"/>
                </a:lnTo>
                <a:lnTo>
                  <a:pt x="3486" y="162"/>
                </a:lnTo>
                <a:lnTo>
                  <a:pt x="3475" y="164"/>
                </a:lnTo>
                <a:lnTo>
                  <a:pt x="3463" y="166"/>
                </a:lnTo>
                <a:lnTo>
                  <a:pt x="3452" y="167"/>
                </a:lnTo>
                <a:lnTo>
                  <a:pt x="3441" y="169"/>
                </a:lnTo>
                <a:lnTo>
                  <a:pt x="3429" y="171"/>
                </a:lnTo>
                <a:lnTo>
                  <a:pt x="3418" y="173"/>
                </a:lnTo>
                <a:lnTo>
                  <a:pt x="3407" y="175"/>
                </a:lnTo>
                <a:lnTo>
                  <a:pt x="3395" y="177"/>
                </a:lnTo>
                <a:lnTo>
                  <a:pt x="3384" y="179"/>
                </a:lnTo>
                <a:lnTo>
                  <a:pt x="3373" y="180"/>
                </a:lnTo>
                <a:lnTo>
                  <a:pt x="3362" y="182"/>
                </a:lnTo>
                <a:lnTo>
                  <a:pt x="3351" y="184"/>
                </a:lnTo>
                <a:lnTo>
                  <a:pt x="3339" y="186"/>
                </a:lnTo>
                <a:lnTo>
                  <a:pt x="3328" y="188"/>
                </a:lnTo>
                <a:lnTo>
                  <a:pt x="3317" y="190"/>
                </a:lnTo>
                <a:lnTo>
                  <a:pt x="3306" y="192"/>
                </a:lnTo>
                <a:lnTo>
                  <a:pt x="3295" y="194"/>
                </a:lnTo>
                <a:lnTo>
                  <a:pt x="3284" y="196"/>
                </a:lnTo>
                <a:lnTo>
                  <a:pt x="3273" y="197"/>
                </a:lnTo>
                <a:lnTo>
                  <a:pt x="3262" y="199"/>
                </a:lnTo>
                <a:lnTo>
                  <a:pt x="3251" y="201"/>
                </a:lnTo>
                <a:lnTo>
                  <a:pt x="3240" y="203"/>
                </a:lnTo>
                <a:lnTo>
                  <a:pt x="3229" y="205"/>
                </a:lnTo>
                <a:lnTo>
                  <a:pt x="3218" y="207"/>
                </a:lnTo>
                <a:lnTo>
                  <a:pt x="3207" y="209"/>
                </a:lnTo>
                <a:lnTo>
                  <a:pt x="3197" y="211"/>
                </a:lnTo>
                <a:lnTo>
                  <a:pt x="3186" y="213"/>
                </a:lnTo>
                <a:lnTo>
                  <a:pt x="3175" y="215"/>
                </a:lnTo>
                <a:lnTo>
                  <a:pt x="3164" y="217"/>
                </a:lnTo>
                <a:lnTo>
                  <a:pt x="3153" y="219"/>
                </a:lnTo>
                <a:lnTo>
                  <a:pt x="3143" y="220"/>
                </a:lnTo>
                <a:lnTo>
                  <a:pt x="3132" y="222"/>
                </a:lnTo>
                <a:lnTo>
                  <a:pt x="3121" y="224"/>
                </a:lnTo>
                <a:lnTo>
                  <a:pt x="3111" y="226"/>
                </a:lnTo>
                <a:lnTo>
                  <a:pt x="3100" y="228"/>
                </a:lnTo>
                <a:lnTo>
                  <a:pt x="3090" y="230"/>
                </a:lnTo>
                <a:lnTo>
                  <a:pt x="3079" y="232"/>
                </a:lnTo>
                <a:lnTo>
                  <a:pt x="3068" y="234"/>
                </a:lnTo>
                <a:lnTo>
                  <a:pt x="3058" y="236"/>
                </a:lnTo>
                <a:lnTo>
                  <a:pt x="3047" y="238"/>
                </a:lnTo>
                <a:lnTo>
                  <a:pt x="3037" y="240"/>
                </a:lnTo>
                <a:lnTo>
                  <a:pt x="3026" y="242"/>
                </a:lnTo>
                <a:lnTo>
                  <a:pt x="3016" y="244"/>
                </a:lnTo>
                <a:lnTo>
                  <a:pt x="3006" y="246"/>
                </a:lnTo>
                <a:lnTo>
                  <a:pt x="2995" y="248"/>
                </a:lnTo>
                <a:lnTo>
                  <a:pt x="2985" y="250"/>
                </a:lnTo>
                <a:lnTo>
                  <a:pt x="2975" y="252"/>
                </a:lnTo>
                <a:lnTo>
                  <a:pt x="2964" y="254"/>
                </a:lnTo>
                <a:lnTo>
                  <a:pt x="2954" y="256"/>
                </a:lnTo>
                <a:lnTo>
                  <a:pt x="2944" y="258"/>
                </a:lnTo>
                <a:lnTo>
                  <a:pt x="2933" y="260"/>
                </a:lnTo>
                <a:lnTo>
                  <a:pt x="2923" y="262"/>
                </a:lnTo>
                <a:lnTo>
                  <a:pt x="2913" y="264"/>
                </a:lnTo>
                <a:lnTo>
                  <a:pt x="2903" y="266"/>
                </a:lnTo>
                <a:lnTo>
                  <a:pt x="2893" y="268"/>
                </a:lnTo>
                <a:lnTo>
                  <a:pt x="2883" y="270"/>
                </a:lnTo>
                <a:lnTo>
                  <a:pt x="2872" y="272"/>
                </a:lnTo>
                <a:lnTo>
                  <a:pt x="2862" y="274"/>
                </a:lnTo>
                <a:lnTo>
                  <a:pt x="2852" y="276"/>
                </a:lnTo>
                <a:lnTo>
                  <a:pt x="2842" y="278"/>
                </a:lnTo>
                <a:lnTo>
                  <a:pt x="2832" y="280"/>
                </a:lnTo>
                <a:lnTo>
                  <a:pt x="2822" y="282"/>
                </a:lnTo>
                <a:lnTo>
                  <a:pt x="2812" y="284"/>
                </a:lnTo>
                <a:lnTo>
                  <a:pt x="2802" y="286"/>
                </a:lnTo>
                <a:lnTo>
                  <a:pt x="2792" y="288"/>
                </a:lnTo>
                <a:lnTo>
                  <a:pt x="2783" y="290"/>
                </a:lnTo>
                <a:lnTo>
                  <a:pt x="2773" y="292"/>
                </a:lnTo>
                <a:lnTo>
                  <a:pt x="2763" y="294"/>
                </a:lnTo>
                <a:lnTo>
                  <a:pt x="2753" y="296"/>
                </a:lnTo>
                <a:lnTo>
                  <a:pt x="2743" y="298"/>
                </a:lnTo>
                <a:lnTo>
                  <a:pt x="2733" y="300"/>
                </a:lnTo>
                <a:lnTo>
                  <a:pt x="2724" y="302"/>
                </a:lnTo>
                <a:lnTo>
                  <a:pt x="2714" y="304"/>
                </a:lnTo>
                <a:lnTo>
                  <a:pt x="2704" y="306"/>
                </a:lnTo>
                <a:lnTo>
                  <a:pt x="2694" y="308"/>
                </a:lnTo>
                <a:lnTo>
                  <a:pt x="2685" y="310"/>
                </a:lnTo>
                <a:lnTo>
                  <a:pt x="2675" y="312"/>
                </a:lnTo>
                <a:lnTo>
                  <a:pt x="2666" y="314"/>
                </a:lnTo>
                <a:lnTo>
                  <a:pt x="2656" y="316"/>
                </a:lnTo>
                <a:lnTo>
                  <a:pt x="2646" y="319"/>
                </a:lnTo>
                <a:lnTo>
                  <a:pt x="2637" y="321"/>
                </a:lnTo>
                <a:lnTo>
                  <a:pt x="2627" y="323"/>
                </a:lnTo>
                <a:lnTo>
                  <a:pt x="2618" y="325"/>
                </a:lnTo>
                <a:lnTo>
                  <a:pt x="2608" y="327"/>
                </a:lnTo>
                <a:lnTo>
                  <a:pt x="2599" y="329"/>
                </a:lnTo>
                <a:lnTo>
                  <a:pt x="2589" y="331"/>
                </a:lnTo>
                <a:lnTo>
                  <a:pt x="2580" y="333"/>
                </a:lnTo>
                <a:lnTo>
                  <a:pt x="2571" y="335"/>
                </a:lnTo>
                <a:lnTo>
                  <a:pt x="2561" y="337"/>
                </a:lnTo>
                <a:lnTo>
                  <a:pt x="2552" y="339"/>
                </a:lnTo>
                <a:lnTo>
                  <a:pt x="2542" y="341"/>
                </a:lnTo>
                <a:lnTo>
                  <a:pt x="2533" y="344"/>
                </a:lnTo>
                <a:lnTo>
                  <a:pt x="2524" y="346"/>
                </a:lnTo>
                <a:lnTo>
                  <a:pt x="2515" y="348"/>
                </a:lnTo>
                <a:lnTo>
                  <a:pt x="2505" y="350"/>
                </a:lnTo>
                <a:lnTo>
                  <a:pt x="2496" y="352"/>
                </a:lnTo>
                <a:lnTo>
                  <a:pt x="2487" y="354"/>
                </a:lnTo>
                <a:lnTo>
                  <a:pt x="2478" y="356"/>
                </a:lnTo>
                <a:lnTo>
                  <a:pt x="2469" y="358"/>
                </a:lnTo>
                <a:lnTo>
                  <a:pt x="2460" y="360"/>
                </a:lnTo>
                <a:lnTo>
                  <a:pt x="2450" y="362"/>
                </a:lnTo>
                <a:lnTo>
                  <a:pt x="2441" y="365"/>
                </a:lnTo>
                <a:lnTo>
                  <a:pt x="2432" y="367"/>
                </a:lnTo>
                <a:lnTo>
                  <a:pt x="2423" y="369"/>
                </a:lnTo>
                <a:lnTo>
                  <a:pt x="2414" y="371"/>
                </a:lnTo>
                <a:lnTo>
                  <a:pt x="2405" y="373"/>
                </a:lnTo>
                <a:lnTo>
                  <a:pt x="2396" y="375"/>
                </a:lnTo>
                <a:lnTo>
                  <a:pt x="2387" y="377"/>
                </a:lnTo>
                <a:lnTo>
                  <a:pt x="2378" y="379"/>
                </a:lnTo>
                <a:lnTo>
                  <a:pt x="2369" y="382"/>
                </a:lnTo>
                <a:lnTo>
                  <a:pt x="2360" y="384"/>
                </a:lnTo>
                <a:lnTo>
                  <a:pt x="2352" y="386"/>
                </a:lnTo>
                <a:lnTo>
                  <a:pt x="2343" y="388"/>
                </a:lnTo>
                <a:lnTo>
                  <a:pt x="2334" y="390"/>
                </a:lnTo>
                <a:lnTo>
                  <a:pt x="2325" y="392"/>
                </a:lnTo>
                <a:lnTo>
                  <a:pt x="2316" y="394"/>
                </a:lnTo>
                <a:lnTo>
                  <a:pt x="2308" y="396"/>
                </a:lnTo>
                <a:lnTo>
                  <a:pt x="2299" y="399"/>
                </a:lnTo>
                <a:lnTo>
                  <a:pt x="2290" y="401"/>
                </a:lnTo>
                <a:lnTo>
                  <a:pt x="2281" y="403"/>
                </a:lnTo>
                <a:lnTo>
                  <a:pt x="2273" y="405"/>
                </a:lnTo>
                <a:lnTo>
                  <a:pt x="2264" y="407"/>
                </a:lnTo>
                <a:lnTo>
                  <a:pt x="2255" y="409"/>
                </a:lnTo>
                <a:lnTo>
                  <a:pt x="2247" y="412"/>
                </a:lnTo>
                <a:lnTo>
                  <a:pt x="2238" y="414"/>
                </a:lnTo>
                <a:lnTo>
                  <a:pt x="2230" y="416"/>
                </a:lnTo>
                <a:lnTo>
                  <a:pt x="2221" y="418"/>
                </a:lnTo>
                <a:lnTo>
                  <a:pt x="2213" y="420"/>
                </a:lnTo>
                <a:lnTo>
                  <a:pt x="2204" y="422"/>
                </a:lnTo>
                <a:lnTo>
                  <a:pt x="2196" y="425"/>
                </a:lnTo>
                <a:lnTo>
                  <a:pt x="2187" y="427"/>
                </a:lnTo>
                <a:lnTo>
                  <a:pt x="2179" y="429"/>
                </a:lnTo>
                <a:lnTo>
                  <a:pt x="2170" y="431"/>
                </a:lnTo>
                <a:lnTo>
                  <a:pt x="2162" y="433"/>
                </a:lnTo>
                <a:lnTo>
                  <a:pt x="2154" y="435"/>
                </a:lnTo>
                <a:lnTo>
                  <a:pt x="2145" y="438"/>
                </a:lnTo>
                <a:lnTo>
                  <a:pt x="2137" y="440"/>
                </a:lnTo>
                <a:lnTo>
                  <a:pt x="2128" y="442"/>
                </a:lnTo>
                <a:lnTo>
                  <a:pt x="2120" y="444"/>
                </a:lnTo>
                <a:lnTo>
                  <a:pt x="2112" y="446"/>
                </a:lnTo>
                <a:lnTo>
                  <a:pt x="2104" y="449"/>
                </a:lnTo>
                <a:lnTo>
                  <a:pt x="2095" y="451"/>
                </a:lnTo>
                <a:lnTo>
                  <a:pt x="2087" y="453"/>
                </a:lnTo>
                <a:lnTo>
                  <a:pt x="2079" y="455"/>
                </a:lnTo>
                <a:lnTo>
                  <a:pt x="2071" y="457"/>
                </a:lnTo>
                <a:lnTo>
                  <a:pt x="2063" y="460"/>
                </a:lnTo>
                <a:lnTo>
                  <a:pt x="2055" y="462"/>
                </a:lnTo>
                <a:lnTo>
                  <a:pt x="2046" y="464"/>
                </a:lnTo>
                <a:lnTo>
                  <a:pt x="2038" y="466"/>
                </a:lnTo>
                <a:lnTo>
                  <a:pt x="2030" y="468"/>
                </a:lnTo>
                <a:lnTo>
                  <a:pt x="2022" y="471"/>
                </a:lnTo>
                <a:lnTo>
                  <a:pt x="2014" y="473"/>
                </a:lnTo>
                <a:lnTo>
                  <a:pt x="2006" y="475"/>
                </a:lnTo>
                <a:lnTo>
                  <a:pt x="1998" y="477"/>
                </a:lnTo>
                <a:lnTo>
                  <a:pt x="1990" y="479"/>
                </a:lnTo>
                <a:lnTo>
                  <a:pt x="1982" y="482"/>
                </a:lnTo>
                <a:lnTo>
                  <a:pt x="1974" y="484"/>
                </a:lnTo>
                <a:lnTo>
                  <a:pt x="1966" y="486"/>
                </a:lnTo>
                <a:lnTo>
                  <a:pt x="1959" y="488"/>
                </a:lnTo>
                <a:lnTo>
                  <a:pt x="1951" y="490"/>
                </a:lnTo>
                <a:lnTo>
                  <a:pt x="1943" y="493"/>
                </a:lnTo>
                <a:lnTo>
                  <a:pt x="1935" y="495"/>
                </a:lnTo>
                <a:lnTo>
                  <a:pt x="1927" y="497"/>
                </a:lnTo>
                <a:lnTo>
                  <a:pt x="1919" y="499"/>
                </a:lnTo>
                <a:lnTo>
                  <a:pt x="1912" y="502"/>
                </a:lnTo>
                <a:lnTo>
                  <a:pt x="1904" y="504"/>
                </a:lnTo>
                <a:lnTo>
                  <a:pt x="1896" y="506"/>
                </a:lnTo>
                <a:lnTo>
                  <a:pt x="1889" y="508"/>
                </a:lnTo>
                <a:lnTo>
                  <a:pt x="1881" y="511"/>
                </a:lnTo>
                <a:lnTo>
                  <a:pt x="1873" y="513"/>
                </a:lnTo>
                <a:lnTo>
                  <a:pt x="1866" y="515"/>
                </a:lnTo>
                <a:lnTo>
                  <a:pt x="1858" y="517"/>
                </a:lnTo>
                <a:lnTo>
                  <a:pt x="1850" y="519"/>
                </a:lnTo>
                <a:lnTo>
                  <a:pt x="1843" y="522"/>
                </a:lnTo>
                <a:lnTo>
                  <a:pt x="1835" y="524"/>
                </a:lnTo>
                <a:lnTo>
                  <a:pt x="1828" y="526"/>
                </a:lnTo>
                <a:lnTo>
                  <a:pt x="1820" y="528"/>
                </a:lnTo>
                <a:lnTo>
                  <a:pt x="1813" y="531"/>
                </a:lnTo>
                <a:lnTo>
                  <a:pt x="1805" y="533"/>
                </a:lnTo>
                <a:lnTo>
                  <a:pt x="1798" y="535"/>
                </a:lnTo>
                <a:lnTo>
                  <a:pt x="1790" y="537"/>
                </a:lnTo>
                <a:lnTo>
                  <a:pt x="1783" y="540"/>
                </a:lnTo>
                <a:lnTo>
                  <a:pt x="1775" y="542"/>
                </a:lnTo>
                <a:lnTo>
                  <a:pt x="1768" y="544"/>
                </a:lnTo>
                <a:lnTo>
                  <a:pt x="1761" y="546"/>
                </a:lnTo>
                <a:lnTo>
                  <a:pt x="1753" y="549"/>
                </a:lnTo>
                <a:lnTo>
                  <a:pt x="1746" y="551"/>
                </a:lnTo>
                <a:lnTo>
                  <a:pt x="1739" y="553"/>
                </a:lnTo>
                <a:lnTo>
                  <a:pt x="1731" y="555"/>
                </a:lnTo>
                <a:lnTo>
                  <a:pt x="1724" y="558"/>
                </a:lnTo>
                <a:lnTo>
                  <a:pt x="1717" y="560"/>
                </a:lnTo>
                <a:lnTo>
                  <a:pt x="1710" y="562"/>
                </a:lnTo>
                <a:lnTo>
                  <a:pt x="1702" y="565"/>
                </a:lnTo>
                <a:lnTo>
                  <a:pt x="1695" y="567"/>
                </a:lnTo>
                <a:lnTo>
                  <a:pt x="1688" y="569"/>
                </a:lnTo>
                <a:lnTo>
                  <a:pt x="1681" y="571"/>
                </a:lnTo>
                <a:lnTo>
                  <a:pt x="1674" y="574"/>
                </a:lnTo>
                <a:lnTo>
                  <a:pt x="1667" y="576"/>
                </a:lnTo>
                <a:lnTo>
                  <a:pt x="1659" y="578"/>
                </a:lnTo>
                <a:lnTo>
                  <a:pt x="1652" y="580"/>
                </a:lnTo>
                <a:lnTo>
                  <a:pt x="1645" y="583"/>
                </a:lnTo>
                <a:lnTo>
                  <a:pt x="1638" y="585"/>
                </a:lnTo>
                <a:lnTo>
                  <a:pt x="1631" y="587"/>
                </a:lnTo>
                <a:lnTo>
                  <a:pt x="1624" y="590"/>
                </a:lnTo>
                <a:lnTo>
                  <a:pt x="1617" y="592"/>
                </a:lnTo>
                <a:lnTo>
                  <a:pt x="1610" y="594"/>
                </a:lnTo>
                <a:lnTo>
                  <a:pt x="1603" y="596"/>
                </a:lnTo>
                <a:lnTo>
                  <a:pt x="1596" y="599"/>
                </a:lnTo>
                <a:lnTo>
                  <a:pt x="1589" y="601"/>
                </a:lnTo>
                <a:lnTo>
                  <a:pt x="1583" y="603"/>
                </a:lnTo>
                <a:lnTo>
                  <a:pt x="1576" y="606"/>
                </a:lnTo>
                <a:lnTo>
                  <a:pt x="1569" y="608"/>
                </a:lnTo>
                <a:lnTo>
                  <a:pt x="1562" y="610"/>
                </a:lnTo>
                <a:lnTo>
                  <a:pt x="1555" y="612"/>
                </a:lnTo>
                <a:lnTo>
                  <a:pt x="1548" y="615"/>
                </a:lnTo>
                <a:lnTo>
                  <a:pt x="1542" y="617"/>
                </a:lnTo>
                <a:lnTo>
                  <a:pt x="1535" y="619"/>
                </a:lnTo>
                <a:lnTo>
                  <a:pt x="1528" y="622"/>
                </a:lnTo>
                <a:lnTo>
                  <a:pt x="1521" y="624"/>
                </a:lnTo>
                <a:lnTo>
                  <a:pt x="1515" y="626"/>
                </a:lnTo>
                <a:lnTo>
                  <a:pt x="1508" y="628"/>
                </a:lnTo>
                <a:lnTo>
                  <a:pt x="1501" y="631"/>
                </a:lnTo>
                <a:lnTo>
                  <a:pt x="1495" y="633"/>
                </a:lnTo>
                <a:lnTo>
                  <a:pt x="1488" y="635"/>
                </a:lnTo>
                <a:lnTo>
                  <a:pt x="1481" y="638"/>
                </a:lnTo>
                <a:lnTo>
                  <a:pt x="1475" y="640"/>
                </a:lnTo>
                <a:lnTo>
                  <a:pt x="1468" y="642"/>
                </a:lnTo>
                <a:lnTo>
                  <a:pt x="1462" y="645"/>
                </a:lnTo>
                <a:lnTo>
                  <a:pt x="1455" y="647"/>
                </a:lnTo>
                <a:lnTo>
                  <a:pt x="1449" y="649"/>
                </a:lnTo>
                <a:lnTo>
                  <a:pt x="1442" y="651"/>
                </a:lnTo>
                <a:lnTo>
                  <a:pt x="1436" y="654"/>
                </a:lnTo>
                <a:lnTo>
                  <a:pt x="1429" y="656"/>
                </a:lnTo>
                <a:lnTo>
                  <a:pt x="1423" y="658"/>
                </a:lnTo>
                <a:lnTo>
                  <a:pt x="1416" y="661"/>
                </a:lnTo>
                <a:lnTo>
                  <a:pt x="1410" y="663"/>
                </a:lnTo>
                <a:lnTo>
                  <a:pt x="1403" y="665"/>
                </a:lnTo>
                <a:lnTo>
                  <a:pt x="1397" y="668"/>
                </a:lnTo>
                <a:lnTo>
                  <a:pt x="1391" y="670"/>
                </a:lnTo>
                <a:lnTo>
                  <a:pt x="1384" y="672"/>
                </a:lnTo>
                <a:lnTo>
                  <a:pt x="1378" y="675"/>
                </a:lnTo>
                <a:lnTo>
                  <a:pt x="1372" y="677"/>
                </a:lnTo>
                <a:lnTo>
                  <a:pt x="1365" y="679"/>
                </a:lnTo>
                <a:lnTo>
                  <a:pt x="1359" y="681"/>
                </a:lnTo>
                <a:lnTo>
                  <a:pt x="1353" y="684"/>
                </a:lnTo>
                <a:lnTo>
                  <a:pt x="1347" y="686"/>
                </a:lnTo>
                <a:lnTo>
                  <a:pt x="1340" y="688"/>
                </a:lnTo>
                <a:lnTo>
                  <a:pt x="1334" y="691"/>
                </a:lnTo>
                <a:lnTo>
                  <a:pt x="1328" y="693"/>
                </a:lnTo>
                <a:lnTo>
                  <a:pt x="1322" y="695"/>
                </a:lnTo>
                <a:lnTo>
                  <a:pt x="1316" y="698"/>
                </a:lnTo>
                <a:lnTo>
                  <a:pt x="1310" y="700"/>
                </a:lnTo>
                <a:lnTo>
                  <a:pt x="1304" y="702"/>
                </a:lnTo>
                <a:lnTo>
                  <a:pt x="1297" y="705"/>
                </a:lnTo>
                <a:lnTo>
                  <a:pt x="1291" y="707"/>
                </a:lnTo>
                <a:lnTo>
                  <a:pt x="1285" y="709"/>
                </a:lnTo>
                <a:lnTo>
                  <a:pt x="1279" y="712"/>
                </a:lnTo>
                <a:lnTo>
                  <a:pt x="1273" y="714"/>
                </a:lnTo>
                <a:lnTo>
                  <a:pt x="1267" y="716"/>
                </a:lnTo>
                <a:lnTo>
                  <a:pt x="1261" y="719"/>
                </a:lnTo>
                <a:lnTo>
                  <a:pt x="1255" y="721"/>
                </a:lnTo>
                <a:lnTo>
                  <a:pt x="1249" y="723"/>
                </a:lnTo>
                <a:lnTo>
                  <a:pt x="1243" y="726"/>
                </a:lnTo>
                <a:lnTo>
                  <a:pt x="1237" y="728"/>
                </a:lnTo>
                <a:lnTo>
                  <a:pt x="1232" y="730"/>
                </a:lnTo>
                <a:lnTo>
                  <a:pt x="1226" y="733"/>
                </a:lnTo>
                <a:lnTo>
                  <a:pt x="1220" y="735"/>
                </a:lnTo>
                <a:lnTo>
                  <a:pt x="1214" y="737"/>
                </a:lnTo>
                <a:lnTo>
                  <a:pt x="1208" y="740"/>
                </a:lnTo>
                <a:lnTo>
                  <a:pt x="1202" y="742"/>
                </a:lnTo>
                <a:lnTo>
                  <a:pt x="1196" y="744"/>
                </a:lnTo>
                <a:lnTo>
                  <a:pt x="1191" y="747"/>
                </a:lnTo>
                <a:lnTo>
                  <a:pt x="1185" y="749"/>
                </a:lnTo>
                <a:lnTo>
                  <a:pt x="1179" y="751"/>
                </a:lnTo>
                <a:lnTo>
                  <a:pt x="1173" y="754"/>
                </a:lnTo>
                <a:lnTo>
                  <a:pt x="1168" y="756"/>
                </a:lnTo>
                <a:lnTo>
                  <a:pt x="1162" y="758"/>
                </a:lnTo>
                <a:lnTo>
                  <a:pt x="1156" y="760"/>
                </a:lnTo>
                <a:lnTo>
                  <a:pt x="1151" y="763"/>
                </a:lnTo>
                <a:lnTo>
                  <a:pt x="1145" y="765"/>
                </a:lnTo>
                <a:lnTo>
                  <a:pt x="1139" y="767"/>
                </a:lnTo>
                <a:lnTo>
                  <a:pt x="1134" y="770"/>
                </a:lnTo>
                <a:lnTo>
                  <a:pt x="1128" y="772"/>
                </a:lnTo>
                <a:lnTo>
                  <a:pt x="1123" y="774"/>
                </a:lnTo>
                <a:lnTo>
                  <a:pt x="1117" y="777"/>
                </a:lnTo>
                <a:lnTo>
                  <a:pt x="1111" y="779"/>
                </a:lnTo>
                <a:lnTo>
                  <a:pt x="1106" y="781"/>
                </a:lnTo>
                <a:lnTo>
                  <a:pt x="1100" y="784"/>
                </a:lnTo>
                <a:lnTo>
                  <a:pt x="1095" y="786"/>
                </a:lnTo>
                <a:lnTo>
                  <a:pt x="1089" y="788"/>
                </a:lnTo>
                <a:lnTo>
                  <a:pt x="1084" y="791"/>
                </a:lnTo>
                <a:lnTo>
                  <a:pt x="1078" y="793"/>
                </a:lnTo>
                <a:lnTo>
                  <a:pt x="1073" y="795"/>
                </a:lnTo>
                <a:lnTo>
                  <a:pt x="1068" y="798"/>
                </a:lnTo>
                <a:lnTo>
                  <a:pt x="1062" y="800"/>
                </a:lnTo>
                <a:lnTo>
                  <a:pt x="1057" y="803"/>
                </a:lnTo>
                <a:lnTo>
                  <a:pt x="1051" y="805"/>
                </a:lnTo>
                <a:lnTo>
                  <a:pt x="1046" y="807"/>
                </a:lnTo>
                <a:lnTo>
                  <a:pt x="1041" y="810"/>
                </a:lnTo>
                <a:lnTo>
                  <a:pt x="1035" y="812"/>
                </a:lnTo>
                <a:lnTo>
                  <a:pt x="1030" y="814"/>
                </a:lnTo>
                <a:lnTo>
                  <a:pt x="1025" y="817"/>
                </a:lnTo>
                <a:lnTo>
                  <a:pt x="1020" y="819"/>
                </a:lnTo>
                <a:lnTo>
                  <a:pt x="1014" y="821"/>
                </a:lnTo>
                <a:lnTo>
                  <a:pt x="1009" y="824"/>
                </a:lnTo>
                <a:lnTo>
                  <a:pt x="1004" y="826"/>
                </a:lnTo>
                <a:lnTo>
                  <a:pt x="999" y="828"/>
                </a:lnTo>
                <a:lnTo>
                  <a:pt x="993" y="831"/>
                </a:lnTo>
                <a:lnTo>
                  <a:pt x="988" y="833"/>
                </a:lnTo>
                <a:lnTo>
                  <a:pt x="983" y="835"/>
                </a:lnTo>
                <a:lnTo>
                  <a:pt x="978" y="838"/>
                </a:lnTo>
                <a:lnTo>
                  <a:pt x="973" y="840"/>
                </a:lnTo>
                <a:lnTo>
                  <a:pt x="968" y="842"/>
                </a:lnTo>
                <a:lnTo>
                  <a:pt x="963" y="845"/>
                </a:lnTo>
                <a:lnTo>
                  <a:pt x="958" y="847"/>
                </a:lnTo>
                <a:lnTo>
                  <a:pt x="952" y="849"/>
                </a:lnTo>
                <a:lnTo>
                  <a:pt x="947" y="852"/>
                </a:lnTo>
                <a:lnTo>
                  <a:pt x="942" y="854"/>
                </a:lnTo>
                <a:lnTo>
                  <a:pt x="937" y="856"/>
                </a:lnTo>
                <a:lnTo>
                  <a:pt x="932" y="859"/>
                </a:lnTo>
                <a:lnTo>
                  <a:pt x="927" y="861"/>
                </a:lnTo>
                <a:lnTo>
                  <a:pt x="922" y="863"/>
                </a:lnTo>
                <a:lnTo>
                  <a:pt x="917" y="866"/>
                </a:lnTo>
                <a:lnTo>
                  <a:pt x="912" y="868"/>
                </a:lnTo>
                <a:lnTo>
                  <a:pt x="908" y="870"/>
                </a:lnTo>
                <a:lnTo>
                  <a:pt x="903" y="873"/>
                </a:lnTo>
                <a:lnTo>
                  <a:pt x="898" y="875"/>
                </a:lnTo>
                <a:lnTo>
                  <a:pt x="893" y="877"/>
                </a:lnTo>
                <a:lnTo>
                  <a:pt x="888" y="880"/>
                </a:lnTo>
                <a:lnTo>
                  <a:pt x="883" y="882"/>
                </a:lnTo>
                <a:lnTo>
                  <a:pt x="878" y="884"/>
                </a:lnTo>
                <a:lnTo>
                  <a:pt x="873" y="887"/>
                </a:lnTo>
                <a:lnTo>
                  <a:pt x="869" y="889"/>
                </a:lnTo>
                <a:lnTo>
                  <a:pt x="864" y="891"/>
                </a:lnTo>
                <a:lnTo>
                  <a:pt x="859" y="894"/>
                </a:lnTo>
                <a:lnTo>
                  <a:pt x="854" y="896"/>
                </a:lnTo>
                <a:lnTo>
                  <a:pt x="850" y="898"/>
                </a:lnTo>
                <a:lnTo>
                  <a:pt x="845" y="901"/>
                </a:lnTo>
                <a:lnTo>
                  <a:pt x="840" y="903"/>
                </a:lnTo>
                <a:lnTo>
                  <a:pt x="835" y="905"/>
                </a:lnTo>
                <a:lnTo>
                  <a:pt x="831" y="908"/>
                </a:lnTo>
                <a:lnTo>
                  <a:pt x="826" y="910"/>
                </a:lnTo>
                <a:lnTo>
                  <a:pt x="821" y="912"/>
                </a:lnTo>
                <a:lnTo>
                  <a:pt x="817" y="915"/>
                </a:lnTo>
                <a:lnTo>
                  <a:pt x="812" y="917"/>
                </a:lnTo>
                <a:lnTo>
                  <a:pt x="808" y="919"/>
                </a:lnTo>
                <a:lnTo>
                  <a:pt x="803" y="922"/>
                </a:lnTo>
                <a:lnTo>
                  <a:pt x="798" y="924"/>
                </a:lnTo>
                <a:lnTo>
                  <a:pt x="794" y="926"/>
                </a:lnTo>
                <a:lnTo>
                  <a:pt x="789" y="929"/>
                </a:lnTo>
                <a:lnTo>
                  <a:pt x="785" y="931"/>
                </a:lnTo>
                <a:lnTo>
                  <a:pt x="780" y="933"/>
                </a:lnTo>
                <a:lnTo>
                  <a:pt x="776" y="935"/>
                </a:lnTo>
                <a:lnTo>
                  <a:pt x="771" y="938"/>
                </a:lnTo>
                <a:lnTo>
                  <a:pt x="767" y="940"/>
                </a:lnTo>
                <a:lnTo>
                  <a:pt x="762" y="942"/>
                </a:lnTo>
                <a:lnTo>
                  <a:pt x="758" y="945"/>
                </a:lnTo>
                <a:lnTo>
                  <a:pt x="753" y="947"/>
                </a:lnTo>
                <a:lnTo>
                  <a:pt x="749" y="949"/>
                </a:lnTo>
                <a:lnTo>
                  <a:pt x="744" y="952"/>
                </a:lnTo>
                <a:lnTo>
                  <a:pt x="740" y="954"/>
                </a:lnTo>
                <a:lnTo>
                  <a:pt x="736" y="956"/>
                </a:lnTo>
                <a:lnTo>
                  <a:pt x="731" y="959"/>
                </a:lnTo>
                <a:lnTo>
                  <a:pt x="727" y="961"/>
                </a:lnTo>
                <a:lnTo>
                  <a:pt x="723" y="963"/>
                </a:lnTo>
                <a:lnTo>
                  <a:pt x="718" y="966"/>
                </a:lnTo>
                <a:lnTo>
                  <a:pt x="714" y="968"/>
                </a:lnTo>
                <a:lnTo>
                  <a:pt x="710" y="970"/>
                </a:lnTo>
                <a:lnTo>
                  <a:pt x="705" y="973"/>
                </a:lnTo>
                <a:lnTo>
                  <a:pt x="701" y="975"/>
                </a:lnTo>
                <a:lnTo>
                  <a:pt x="697" y="977"/>
                </a:lnTo>
                <a:lnTo>
                  <a:pt x="693" y="980"/>
                </a:lnTo>
                <a:lnTo>
                  <a:pt x="688" y="982"/>
                </a:lnTo>
                <a:lnTo>
                  <a:pt x="684" y="984"/>
                </a:lnTo>
                <a:lnTo>
                  <a:pt x="680" y="987"/>
                </a:lnTo>
                <a:lnTo>
                  <a:pt x="676" y="989"/>
                </a:lnTo>
                <a:lnTo>
                  <a:pt x="672" y="991"/>
                </a:lnTo>
                <a:lnTo>
                  <a:pt x="668" y="993"/>
                </a:lnTo>
                <a:lnTo>
                  <a:pt x="663" y="996"/>
                </a:lnTo>
                <a:lnTo>
                  <a:pt x="659" y="998"/>
                </a:lnTo>
                <a:lnTo>
                  <a:pt x="655" y="1000"/>
                </a:lnTo>
                <a:lnTo>
                  <a:pt x="651" y="1003"/>
                </a:lnTo>
                <a:lnTo>
                  <a:pt x="647" y="1005"/>
                </a:lnTo>
                <a:lnTo>
                  <a:pt x="643" y="1007"/>
                </a:lnTo>
                <a:lnTo>
                  <a:pt x="639" y="1010"/>
                </a:lnTo>
                <a:lnTo>
                  <a:pt x="635" y="1012"/>
                </a:lnTo>
                <a:lnTo>
                  <a:pt x="631" y="1014"/>
                </a:lnTo>
                <a:lnTo>
                  <a:pt x="627" y="1017"/>
                </a:lnTo>
                <a:lnTo>
                  <a:pt x="623" y="1019"/>
                </a:lnTo>
                <a:lnTo>
                  <a:pt x="619" y="1021"/>
                </a:lnTo>
                <a:lnTo>
                  <a:pt x="615" y="1023"/>
                </a:lnTo>
                <a:lnTo>
                  <a:pt x="611" y="1026"/>
                </a:lnTo>
                <a:lnTo>
                  <a:pt x="607" y="1028"/>
                </a:lnTo>
                <a:lnTo>
                  <a:pt x="603" y="1030"/>
                </a:lnTo>
                <a:lnTo>
                  <a:pt x="599" y="1033"/>
                </a:lnTo>
                <a:lnTo>
                  <a:pt x="595" y="1035"/>
                </a:lnTo>
                <a:lnTo>
                  <a:pt x="591" y="1037"/>
                </a:lnTo>
                <a:lnTo>
                  <a:pt x="587" y="1040"/>
                </a:lnTo>
                <a:lnTo>
                  <a:pt x="583" y="1042"/>
                </a:lnTo>
                <a:lnTo>
                  <a:pt x="580" y="1044"/>
                </a:lnTo>
                <a:lnTo>
                  <a:pt x="576" y="1046"/>
                </a:lnTo>
                <a:lnTo>
                  <a:pt x="572" y="1049"/>
                </a:lnTo>
                <a:lnTo>
                  <a:pt x="568" y="1051"/>
                </a:lnTo>
                <a:lnTo>
                  <a:pt x="564" y="1053"/>
                </a:lnTo>
                <a:lnTo>
                  <a:pt x="560" y="1056"/>
                </a:lnTo>
                <a:lnTo>
                  <a:pt x="557" y="1058"/>
                </a:lnTo>
                <a:lnTo>
                  <a:pt x="553" y="1060"/>
                </a:lnTo>
                <a:lnTo>
                  <a:pt x="549" y="1062"/>
                </a:lnTo>
                <a:lnTo>
                  <a:pt x="545" y="1065"/>
                </a:lnTo>
                <a:lnTo>
                  <a:pt x="542" y="1067"/>
                </a:lnTo>
                <a:lnTo>
                  <a:pt x="538" y="1069"/>
                </a:lnTo>
                <a:lnTo>
                  <a:pt x="534" y="1072"/>
                </a:lnTo>
                <a:lnTo>
                  <a:pt x="531" y="1074"/>
                </a:lnTo>
                <a:lnTo>
                  <a:pt x="527" y="1076"/>
                </a:lnTo>
                <a:lnTo>
                  <a:pt x="523" y="1078"/>
                </a:lnTo>
                <a:lnTo>
                  <a:pt x="520" y="1081"/>
                </a:lnTo>
                <a:lnTo>
                  <a:pt x="516" y="1083"/>
                </a:lnTo>
                <a:lnTo>
                  <a:pt x="512" y="1085"/>
                </a:lnTo>
                <a:lnTo>
                  <a:pt x="509" y="1087"/>
                </a:lnTo>
                <a:lnTo>
                  <a:pt x="505" y="1090"/>
                </a:lnTo>
                <a:lnTo>
                  <a:pt x="501" y="1092"/>
                </a:lnTo>
                <a:lnTo>
                  <a:pt x="498" y="1094"/>
                </a:lnTo>
                <a:lnTo>
                  <a:pt x="494" y="1097"/>
                </a:lnTo>
                <a:lnTo>
                  <a:pt x="491" y="1099"/>
                </a:lnTo>
                <a:lnTo>
                  <a:pt x="487" y="1101"/>
                </a:lnTo>
                <a:lnTo>
                  <a:pt x="484" y="1103"/>
                </a:lnTo>
                <a:lnTo>
                  <a:pt x="480" y="1106"/>
                </a:lnTo>
                <a:lnTo>
                  <a:pt x="477" y="1108"/>
                </a:lnTo>
                <a:lnTo>
                  <a:pt x="473" y="1110"/>
                </a:lnTo>
                <a:lnTo>
                  <a:pt x="470" y="1112"/>
                </a:lnTo>
                <a:lnTo>
                  <a:pt x="466" y="1115"/>
                </a:lnTo>
                <a:lnTo>
                  <a:pt x="463" y="1117"/>
                </a:lnTo>
                <a:lnTo>
                  <a:pt x="459" y="1119"/>
                </a:lnTo>
                <a:lnTo>
                  <a:pt x="456" y="1121"/>
                </a:lnTo>
                <a:lnTo>
                  <a:pt x="453" y="1124"/>
                </a:lnTo>
                <a:lnTo>
                  <a:pt x="449" y="1126"/>
                </a:lnTo>
                <a:lnTo>
                  <a:pt x="446" y="1128"/>
                </a:lnTo>
                <a:lnTo>
                  <a:pt x="442" y="1130"/>
                </a:lnTo>
                <a:lnTo>
                  <a:pt x="439" y="1133"/>
                </a:lnTo>
                <a:lnTo>
                  <a:pt x="436" y="1135"/>
                </a:lnTo>
                <a:lnTo>
                  <a:pt x="432" y="1137"/>
                </a:lnTo>
                <a:lnTo>
                  <a:pt x="429" y="1139"/>
                </a:lnTo>
                <a:lnTo>
                  <a:pt x="426" y="1142"/>
                </a:lnTo>
                <a:lnTo>
                  <a:pt x="422" y="1144"/>
                </a:lnTo>
                <a:lnTo>
                  <a:pt x="419" y="1146"/>
                </a:lnTo>
                <a:lnTo>
                  <a:pt x="416" y="1148"/>
                </a:lnTo>
                <a:lnTo>
                  <a:pt x="413" y="1151"/>
                </a:lnTo>
                <a:lnTo>
                  <a:pt x="409" y="1153"/>
                </a:lnTo>
                <a:lnTo>
                  <a:pt x="406" y="1155"/>
                </a:lnTo>
                <a:lnTo>
                  <a:pt x="403" y="1157"/>
                </a:lnTo>
                <a:lnTo>
                  <a:pt x="400" y="1160"/>
                </a:lnTo>
                <a:lnTo>
                  <a:pt x="396" y="1162"/>
                </a:lnTo>
                <a:lnTo>
                  <a:pt x="393" y="1164"/>
                </a:lnTo>
                <a:lnTo>
                  <a:pt x="390" y="1166"/>
                </a:lnTo>
                <a:lnTo>
                  <a:pt x="387" y="1168"/>
                </a:lnTo>
                <a:lnTo>
                  <a:pt x="384" y="1171"/>
                </a:lnTo>
                <a:lnTo>
                  <a:pt x="380" y="1173"/>
                </a:lnTo>
                <a:lnTo>
                  <a:pt x="377" y="1175"/>
                </a:lnTo>
                <a:lnTo>
                  <a:pt x="374" y="1177"/>
                </a:lnTo>
                <a:lnTo>
                  <a:pt x="371" y="1180"/>
                </a:lnTo>
                <a:lnTo>
                  <a:pt x="368" y="1182"/>
                </a:lnTo>
                <a:lnTo>
                  <a:pt x="365" y="1184"/>
                </a:lnTo>
                <a:lnTo>
                  <a:pt x="362" y="1186"/>
                </a:lnTo>
                <a:lnTo>
                  <a:pt x="359" y="1188"/>
                </a:lnTo>
                <a:lnTo>
                  <a:pt x="356" y="1191"/>
                </a:lnTo>
                <a:lnTo>
                  <a:pt x="353" y="1193"/>
                </a:lnTo>
                <a:lnTo>
                  <a:pt x="350" y="1195"/>
                </a:lnTo>
                <a:lnTo>
                  <a:pt x="346" y="1197"/>
                </a:lnTo>
                <a:lnTo>
                  <a:pt x="343" y="1199"/>
                </a:lnTo>
                <a:lnTo>
                  <a:pt x="340" y="1202"/>
                </a:lnTo>
                <a:lnTo>
                  <a:pt x="337" y="1204"/>
                </a:lnTo>
                <a:lnTo>
                  <a:pt x="334" y="1206"/>
                </a:lnTo>
                <a:lnTo>
                  <a:pt x="331" y="1208"/>
                </a:lnTo>
                <a:lnTo>
                  <a:pt x="329" y="1210"/>
                </a:lnTo>
                <a:lnTo>
                  <a:pt x="326" y="1213"/>
                </a:lnTo>
                <a:lnTo>
                  <a:pt x="323" y="1215"/>
                </a:lnTo>
                <a:lnTo>
                  <a:pt x="320" y="1217"/>
                </a:lnTo>
                <a:lnTo>
                  <a:pt x="317" y="1219"/>
                </a:lnTo>
                <a:lnTo>
                  <a:pt x="314" y="1221"/>
                </a:lnTo>
                <a:lnTo>
                  <a:pt x="311" y="1224"/>
                </a:lnTo>
                <a:lnTo>
                  <a:pt x="308" y="1226"/>
                </a:lnTo>
                <a:lnTo>
                  <a:pt x="305" y="1228"/>
                </a:lnTo>
                <a:lnTo>
                  <a:pt x="302" y="1230"/>
                </a:lnTo>
                <a:lnTo>
                  <a:pt x="299" y="1232"/>
                </a:lnTo>
                <a:lnTo>
                  <a:pt x="297" y="1234"/>
                </a:lnTo>
                <a:lnTo>
                  <a:pt x="294" y="1237"/>
                </a:lnTo>
                <a:lnTo>
                  <a:pt x="291" y="1239"/>
                </a:lnTo>
                <a:lnTo>
                  <a:pt x="288" y="1241"/>
                </a:lnTo>
                <a:lnTo>
                  <a:pt x="285" y="1243"/>
                </a:lnTo>
                <a:lnTo>
                  <a:pt x="283" y="1245"/>
                </a:lnTo>
                <a:lnTo>
                  <a:pt x="280" y="1247"/>
                </a:lnTo>
                <a:lnTo>
                  <a:pt x="277" y="1250"/>
                </a:lnTo>
                <a:lnTo>
                  <a:pt x="274" y="1252"/>
                </a:lnTo>
                <a:lnTo>
                  <a:pt x="272" y="1254"/>
                </a:lnTo>
                <a:lnTo>
                  <a:pt x="269" y="1256"/>
                </a:lnTo>
                <a:lnTo>
                  <a:pt x="266" y="1258"/>
                </a:lnTo>
                <a:lnTo>
                  <a:pt x="263" y="1260"/>
                </a:lnTo>
                <a:lnTo>
                  <a:pt x="261" y="1262"/>
                </a:lnTo>
                <a:lnTo>
                  <a:pt x="258" y="1265"/>
                </a:lnTo>
                <a:lnTo>
                  <a:pt x="255" y="1267"/>
                </a:lnTo>
                <a:lnTo>
                  <a:pt x="253" y="1269"/>
                </a:lnTo>
                <a:lnTo>
                  <a:pt x="250" y="1271"/>
                </a:lnTo>
                <a:lnTo>
                  <a:pt x="247" y="1273"/>
                </a:lnTo>
                <a:lnTo>
                  <a:pt x="245" y="1275"/>
                </a:lnTo>
                <a:lnTo>
                  <a:pt x="242" y="1277"/>
                </a:lnTo>
                <a:lnTo>
                  <a:pt x="239" y="1280"/>
                </a:lnTo>
                <a:lnTo>
                  <a:pt x="237" y="1282"/>
                </a:lnTo>
                <a:lnTo>
                  <a:pt x="234" y="1284"/>
                </a:lnTo>
                <a:lnTo>
                  <a:pt x="232" y="1286"/>
                </a:lnTo>
                <a:lnTo>
                  <a:pt x="229" y="1288"/>
                </a:lnTo>
                <a:lnTo>
                  <a:pt x="226" y="1290"/>
                </a:lnTo>
                <a:lnTo>
                  <a:pt x="224" y="1292"/>
                </a:lnTo>
                <a:lnTo>
                  <a:pt x="221" y="1294"/>
                </a:lnTo>
                <a:lnTo>
                  <a:pt x="219" y="1297"/>
                </a:lnTo>
                <a:lnTo>
                  <a:pt x="216" y="1299"/>
                </a:lnTo>
                <a:lnTo>
                  <a:pt x="214" y="1301"/>
                </a:lnTo>
                <a:lnTo>
                  <a:pt x="211" y="1303"/>
                </a:lnTo>
                <a:lnTo>
                  <a:pt x="209" y="1305"/>
                </a:lnTo>
                <a:lnTo>
                  <a:pt x="206" y="1307"/>
                </a:lnTo>
                <a:lnTo>
                  <a:pt x="204" y="1309"/>
                </a:lnTo>
                <a:lnTo>
                  <a:pt x="201" y="1311"/>
                </a:lnTo>
                <a:lnTo>
                  <a:pt x="199" y="1313"/>
                </a:lnTo>
                <a:lnTo>
                  <a:pt x="196" y="1316"/>
                </a:lnTo>
                <a:lnTo>
                  <a:pt x="194" y="1318"/>
                </a:lnTo>
                <a:lnTo>
                  <a:pt x="191" y="1320"/>
                </a:lnTo>
                <a:lnTo>
                  <a:pt x="189" y="1322"/>
                </a:lnTo>
                <a:lnTo>
                  <a:pt x="186" y="1324"/>
                </a:lnTo>
                <a:lnTo>
                  <a:pt x="184" y="1326"/>
                </a:lnTo>
                <a:lnTo>
                  <a:pt x="182" y="1328"/>
                </a:lnTo>
                <a:lnTo>
                  <a:pt x="179" y="1330"/>
                </a:lnTo>
                <a:lnTo>
                  <a:pt x="177" y="1332"/>
                </a:lnTo>
                <a:lnTo>
                  <a:pt x="174" y="1334"/>
                </a:lnTo>
                <a:lnTo>
                  <a:pt x="172" y="1336"/>
                </a:lnTo>
                <a:lnTo>
                  <a:pt x="170" y="1338"/>
                </a:lnTo>
                <a:lnTo>
                  <a:pt x="167" y="1341"/>
                </a:lnTo>
                <a:lnTo>
                  <a:pt x="165" y="1343"/>
                </a:lnTo>
                <a:lnTo>
                  <a:pt x="163" y="1345"/>
                </a:lnTo>
                <a:lnTo>
                  <a:pt x="160" y="1347"/>
                </a:lnTo>
                <a:lnTo>
                  <a:pt x="158" y="1349"/>
                </a:lnTo>
                <a:lnTo>
                  <a:pt x="156" y="1351"/>
                </a:lnTo>
                <a:lnTo>
                  <a:pt x="154" y="1353"/>
                </a:lnTo>
                <a:lnTo>
                  <a:pt x="151" y="1355"/>
                </a:lnTo>
                <a:lnTo>
                  <a:pt x="149" y="1357"/>
                </a:lnTo>
                <a:lnTo>
                  <a:pt x="147" y="1359"/>
                </a:lnTo>
                <a:lnTo>
                  <a:pt x="144" y="1361"/>
                </a:lnTo>
                <a:lnTo>
                  <a:pt x="142" y="1363"/>
                </a:lnTo>
                <a:lnTo>
                  <a:pt x="140" y="1365"/>
                </a:lnTo>
                <a:lnTo>
                  <a:pt x="138" y="1367"/>
                </a:lnTo>
                <a:lnTo>
                  <a:pt x="135" y="1369"/>
                </a:lnTo>
                <a:lnTo>
                  <a:pt x="133" y="1371"/>
                </a:lnTo>
                <a:lnTo>
                  <a:pt x="131" y="1373"/>
                </a:lnTo>
                <a:lnTo>
                  <a:pt x="129" y="1375"/>
                </a:lnTo>
                <a:lnTo>
                  <a:pt x="127" y="1377"/>
                </a:lnTo>
                <a:lnTo>
                  <a:pt x="125" y="1379"/>
                </a:lnTo>
                <a:lnTo>
                  <a:pt x="122" y="1381"/>
                </a:lnTo>
                <a:lnTo>
                  <a:pt x="120" y="1383"/>
                </a:lnTo>
                <a:lnTo>
                  <a:pt x="118" y="1385"/>
                </a:lnTo>
                <a:lnTo>
                  <a:pt x="116" y="1387"/>
                </a:lnTo>
                <a:lnTo>
                  <a:pt x="114" y="1389"/>
                </a:lnTo>
                <a:lnTo>
                  <a:pt x="112" y="1391"/>
                </a:lnTo>
                <a:lnTo>
                  <a:pt x="110" y="1393"/>
                </a:lnTo>
                <a:lnTo>
                  <a:pt x="107" y="1395"/>
                </a:lnTo>
                <a:lnTo>
                  <a:pt x="105" y="1397"/>
                </a:lnTo>
                <a:lnTo>
                  <a:pt x="103" y="1399"/>
                </a:lnTo>
                <a:lnTo>
                  <a:pt x="101" y="1401"/>
                </a:lnTo>
                <a:lnTo>
                  <a:pt x="99" y="1403"/>
                </a:lnTo>
                <a:lnTo>
                  <a:pt x="97" y="1405"/>
                </a:lnTo>
                <a:lnTo>
                  <a:pt x="95" y="1407"/>
                </a:lnTo>
                <a:lnTo>
                  <a:pt x="93" y="1409"/>
                </a:lnTo>
                <a:lnTo>
                  <a:pt x="91" y="1411"/>
                </a:lnTo>
                <a:lnTo>
                  <a:pt x="89" y="1413"/>
                </a:lnTo>
                <a:lnTo>
                  <a:pt x="87" y="1415"/>
                </a:lnTo>
                <a:lnTo>
                  <a:pt x="85" y="1417"/>
                </a:lnTo>
                <a:lnTo>
                  <a:pt x="83" y="1419"/>
                </a:lnTo>
                <a:lnTo>
                  <a:pt x="81" y="1421"/>
                </a:lnTo>
                <a:lnTo>
                  <a:pt x="79" y="1423"/>
                </a:lnTo>
                <a:lnTo>
                  <a:pt x="77" y="1425"/>
                </a:lnTo>
                <a:lnTo>
                  <a:pt x="75" y="1427"/>
                </a:lnTo>
                <a:lnTo>
                  <a:pt x="73" y="1429"/>
                </a:lnTo>
                <a:lnTo>
                  <a:pt x="71" y="1431"/>
                </a:lnTo>
                <a:lnTo>
                  <a:pt x="69" y="1433"/>
                </a:lnTo>
                <a:lnTo>
                  <a:pt x="67" y="1435"/>
                </a:lnTo>
                <a:lnTo>
                  <a:pt x="65" y="1437"/>
                </a:lnTo>
                <a:lnTo>
                  <a:pt x="63" y="1439"/>
                </a:lnTo>
                <a:lnTo>
                  <a:pt x="61" y="1441"/>
                </a:lnTo>
                <a:lnTo>
                  <a:pt x="59" y="1443"/>
                </a:lnTo>
                <a:lnTo>
                  <a:pt x="57" y="1445"/>
                </a:lnTo>
                <a:lnTo>
                  <a:pt x="55" y="1447"/>
                </a:lnTo>
                <a:lnTo>
                  <a:pt x="54" y="1448"/>
                </a:lnTo>
                <a:lnTo>
                  <a:pt x="52" y="1450"/>
                </a:lnTo>
                <a:lnTo>
                  <a:pt x="50" y="1452"/>
                </a:lnTo>
                <a:lnTo>
                  <a:pt x="48" y="1454"/>
                </a:lnTo>
                <a:lnTo>
                  <a:pt x="46" y="1456"/>
                </a:lnTo>
                <a:lnTo>
                  <a:pt x="44" y="1458"/>
                </a:lnTo>
                <a:lnTo>
                  <a:pt x="42" y="1460"/>
                </a:lnTo>
                <a:lnTo>
                  <a:pt x="41" y="1462"/>
                </a:lnTo>
                <a:lnTo>
                  <a:pt x="39" y="1464"/>
                </a:lnTo>
                <a:lnTo>
                  <a:pt x="37" y="1466"/>
                </a:lnTo>
                <a:lnTo>
                  <a:pt x="35" y="1468"/>
                </a:lnTo>
                <a:lnTo>
                  <a:pt x="33" y="1469"/>
                </a:lnTo>
                <a:lnTo>
                  <a:pt x="31" y="1471"/>
                </a:lnTo>
                <a:lnTo>
                  <a:pt x="30" y="1473"/>
                </a:lnTo>
                <a:lnTo>
                  <a:pt x="28" y="1475"/>
                </a:lnTo>
                <a:lnTo>
                  <a:pt x="26" y="1477"/>
                </a:lnTo>
                <a:lnTo>
                  <a:pt x="24" y="1479"/>
                </a:lnTo>
                <a:lnTo>
                  <a:pt x="23" y="1481"/>
                </a:lnTo>
                <a:lnTo>
                  <a:pt x="21" y="1483"/>
                </a:lnTo>
                <a:lnTo>
                  <a:pt x="19" y="1484"/>
                </a:lnTo>
                <a:lnTo>
                  <a:pt x="17" y="1486"/>
                </a:lnTo>
                <a:lnTo>
                  <a:pt x="16" y="1488"/>
                </a:lnTo>
                <a:lnTo>
                  <a:pt x="14" y="1490"/>
                </a:lnTo>
                <a:lnTo>
                  <a:pt x="12" y="1492"/>
                </a:lnTo>
                <a:lnTo>
                  <a:pt x="10" y="1494"/>
                </a:lnTo>
                <a:lnTo>
                  <a:pt x="9" y="1496"/>
                </a:lnTo>
                <a:lnTo>
                  <a:pt x="7" y="1497"/>
                </a:lnTo>
                <a:lnTo>
                  <a:pt x="5" y="1499"/>
                </a:lnTo>
                <a:lnTo>
                  <a:pt x="4" y="1501"/>
                </a:lnTo>
                <a:lnTo>
                  <a:pt x="2" y="1503"/>
                </a:lnTo>
                <a:lnTo>
                  <a:pt x="0" y="1505"/>
                </a:lnTo>
              </a:path>
            </a:pathLst>
          </a:custGeom>
          <a:noFill/>
          <a:ln w="3175" cap="rnd" cmpd="sng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Freeform 14"/>
          <p:cNvSpPr>
            <a:spLocks noChangeArrowheads="1"/>
          </p:cNvSpPr>
          <p:nvPr/>
        </p:nvSpPr>
        <p:spPr bwMode="auto">
          <a:xfrm>
            <a:off x="4060825" y="2319338"/>
            <a:ext cx="4597400" cy="785812"/>
          </a:xfrm>
          <a:custGeom>
            <a:avLst/>
            <a:gdLst>
              <a:gd name="T0" fmla="*/ 2147483647 w 2896"/>
              <a:gd name="T1" fmla="*/ 2147483647 h 495"/>
              <a:gd name="T2" fmla="*/ 2147483647 w 2896"/>
              <a:gd name="T3" fmla="*/ 2147483647 h 495"/>
              <a:gd name="T4" fmla="*/ 2147483647 w 2896"/>
              <a:gd name="T5" fmla="*/ 2147483647 h 495"/>
              <a:gd name="T6" fmla="*/ 2147483647 w 2896"/>
              <a:gd name="T7" fmla="*/ 2147483647 h 495"/>
              <a:gd name="T8" fmla="*/ 2147483647 w 2896"/>
              <a:gd name="T9" fmla="*/ 2147483647 h 495"/>
              <a:gd name="T10" fmla="*/ 2147483647 w 2896"/>
              <a:gd name="T11" fmla="*/ 2147483647 h 495"/>
              <a:gd name="T12" fmla="*/ 2147483647 w 2896"/>
              <a:gd name="T13" fmla="*/ 2147483647 h 495"/>
              <a:gd name="T14" fmla="*/ 2147483647 w 2896"/>
              <a:gd name="T15" fmla="*/ 2147483647 h 495"/>
              <a:gd name="T16" fmla="*/ 2147483647 w 2896"/>
              <a:gd name="T17" fmla="*/ 2147483647 h 495"/>
              <a:gd name="T18" fmla="*/ 2147483647 w 2896"/>
              <a:gd name="T19" fmla="*/ 2147483647 h 495"/>
              <a:gd name="T20" fmla="*/ 2147483647 w 2896"/>
              <a:gd name="T21" fmla="*/ 2147483647 h 495"/>
              <a:gd name="T22" fmla="*/ 2147483647 w 2896"/>
              <a:gd name="T23" fmla="*/ 2147483647 h 495"/>
              <a:gd name="T24" fmla="*/ 2147483647 w 2896"/>
              <a:gd name="T25" fmla="*/ 2147483647 h 495"/>
              <a:gd name="T26" fmla="*/ 2147483647 w 2896"/>
              <a:gd name="T27" fmla="*/ 2147483647 h 495"/>
              <a:gd name="T28" fmla="*/ 2147483647 w 2896"/>
              <a:gd name="T29" fmla="*/ 2147483647 h 495"/>
              <a:gd name="T30" fmla="*/ 2147483647 w 2896"/>
              <a:gd name="T31" fmla="*/ 2147483647 h 495"/>
              <a:gd name="T32" fmla="*/ 2147483647 w 2896"/>
              <a:gd name="T33" fmla="*/ 2147483647 h 495"/>
              <a:gd name="T34" fmla="*/ 2147483647 w 2896"/>
              <a:gd name="T35" fmla="*/ 2147483647 h 495"/>
              <a:gd name="T36" fmla="*/ 2147483647 w 2896"/>
              <a:gd name="T37" fmla="*/ 2147483647 h 495"/>
              <a:gd name="T38" fmla="*/ 2147483647 w 2896"/>
              <a:gd name="T39" fmla="*/ 2147483647 h 495"/>
              <a:gd name="T40" fmla="*/ 2147483647 w 2896"/>
              <a:gd name="T41" fmla="*/ 2147483647 h 495"/>
              <a:gd name="T42" fmla="*/ 2147483647 w 2896"/>
              <a:gd name="T43" fmla="*/ 2147483647 h 495"/>
              <a:gd name="T44" fmla="*/ 2147483647 w 2896"/>
              <a:gd name="T45" fmla="*/ 2147483647 h 495"/>
              <a:gd name="T46" fmla="*/ 2147483647 w 2896"/>
              <a:gd name="T47" fmla="*/ 2147483647 h 495"/>
              <a:gd name="T48" fmla="*/ 2147483647 w 2896"/>
              <a:gd name="T49" fmla="*/ 2147483647 h 495"/>
              <a:gd name="T50" fmla="*/ 2147483647 w 2896"/>
              <a:gd name="T51" fmla="*/ 2147483647 h 495"/>
              <a:gd name="T52" fmla="*/ 2147483647 w 2896"/>
              <a:gd name="T53" fmla="*/ 2147483647 h 495"/>
              <a:gd name="T54" fmla="*/ 2147483647 w 2896"/>
              <a:gd name="T55" fmla="*/ 2147483647 h 495"/>
              <a:gd name="T56" fmla="*/ 2147483647 w 2896"/>
              <a:gd name="T57" fmla="*/ 2147483647 h 495"/>
              <a:gd name="T58" fmla="*/ 2147483647 w 2896"/>
              <a:gd name="T59" fmla="*/ 2147483647 h 495"/>
              <a:gd name="T60" fmla="*/ 2147483647 w 2896"/>
              <a:gd name="T61" fmla="*/ 2147483647 h 495"/>
              <a:gd name="T62" fmla="*/ 2147483647 w 2896"/>
              <a:gd name="T63" fmla="*/ 2147483647 h 495"/>
              <a:gd name="T64" fmla="*/ 2147483647 w 2896"/>
              <a:gd name="T65" fmla="*/ 2147483647 h 495"/>
              <a:gd name="T66" fmla="*/ 2147483647 w 2896"/>
              <a:gd name="T67" fmla="*/ 2147483647 h 495"/>
              <a:gd name="T68" fmla="*/ 2147483647 w 2896"/>
              <a:gd name="T69" fmla="*/ 2147483647 h 495"/>
              <a:gd name="T70" fmla="*/ 2147483647 w 2896"/>
              <a:gd name="T71" fmla="*/ 2147483647 h 495"/>
              <a:gd name="T72" fmla="*/ 2147483647 w 2896"/>
              <a:gd name="T73" fmla="*/ 2147483647 h 495"/>
              <a:gd name="T74" fmla="*/ 2147483647 w 2896"/>
              <a:gd name="T75" fmla="*/ 2147483647 h 495"/>
              <a:gd name="T76" fmla="*/ 2147483647 w 2896"/>
              <a:gd name="T77" fmla="*/ 2147483647 h 495"/>
              <a:gd name="T78" fmla="*/ 2147483647 w 2896"/>
              <a:gd name="T79" fmla="*/ 2147483647 h 495"/>
              <a:gd name="T80" fmla="*/ 2147483647 w 2896"/>
              <a:gd name="T81" fmla="*/ 2147483647 h 495"/>
              <a:gd name="T82" fmla="*/ 2147483647 w 2896"/>
              <a:gd name="T83" fmla="*/ 2147483647 h 495"/>
              <a:gd name="T84" fmla="*/ 2147483647 w 2896"/>
              <a:gd name="T85" fmla="*/ 2147483647 h 495"/>
              <a:gd name="T86" fmla="*/ 2147483647 w 2896"/>
              <a:gd name="T87" fmla="*/ 2147483647 h 495"/>
              <a:gd name="T88" fmla="*/ 2147483647 w 2896"/>
              <a:gd name="T89" fmla="*/ 2147483647 h 495"/>
              <a:gd name="T90" fmla="*/ 2147483647 w 2896"/>
              <a:gd name="T91" fmla="*/ 2147483647 h 495"/>
              <a:gd name="T92" fmla="*/ 2147483647 w 2896"/>
              <a:gd name="T93" fmla="*/ 2147483647 h 495"/>
              <a:gd name="T94" fmla="*/ 2147483647 w 2896"/>
              <a:gd name="T95" fmla="*/ 2147483647 h 495"/>
              <a:gd name="T96" fmla="*/ 2147483647 w 2896"/>
              <a:gd name="T97" fmla="*/ 2147483647 h 495"/>
              <a:gd name="T98" fmla="*/ 2147483647 w 2896"/>
              <a:gd name="T99" fmla="*/ 2147483647 h 495"/>
              <a:gd name="T100" fmla="*/ 2147483647 w 2896"/>
              <a:gd name="T101" fmla="*/ 2147483647 h 495"/>
              <a:gd name="T102" fmla="*/ 2147483647 w 2896"/>
              <a:gd name="T103" fmla="*/ 2147483647 h 495"/>
              <a:gd name="T104" fmla="*/ 2147483647 w 2896"/>
              <a:gd name="T105" fmla="*/ 2147483647 h 495"/>
              <a:gd name="T106" fmla="*/ 2147483647 w 2896"/>
              <a:gd name="T107" fmla="*/ 2147483647 h 495"/>
              <a:gd name="T108" fmla="*/ 2147483647 w 2896"/>
              <a:gd name="T109" fmla="*/ 2147483647 h 495"/>
              <a:gd name="T110" fmla="*/ 2147483647 w 2896"/>
              <a:gd name="T111" fmla="*/ 2147483647 h 495"/>
              <a:gd name="T112" fmla="*/ 2147483647 w 2896"/>
              <a:gd name="T113" fmla="*/ 2147483647 h 495"/>
              <a:gd name="T114" fmla="*/ 2147483647 w 2896"/>
              <a:gd name="T115" fmla="*/ 2147483647 h 4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96"/>
              <a:gd name="T175" fmla="*/ 0 h 495"/>
              <a:gd name="T176" fmla="*/ 2896 w 2896"/>
              <a:gd name="T177" fmla="*/ 495 h 4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96" h="495">
                <a:moveTo>
                  <a:pt x="2896" y="0"/>
                </a:moveTo>
                <a:lnTo>
                  <a:pt x="2887" y="0"/>
                </a:lnTo>
                <a:lnTo>
                  <a:pt x="2879" y="1"/>
                </a:lnTo>
                <a:lnTo>
                  <a:pt x="2870" y="2"/>
                </a:lnTo>
                <a:lnTo>
                  <a:pt x="2862" y="3"/>
                </a:lnTo>
                <a:lnTo>
                  <a:pt x="2854" y="3"/>
                </a:lnTo>
                <a:lnTo>
                  <a:pt x="2845" y="4"/>
                </a:lnTo>
                <a:lnTo>
                  <a:pt x="2837" y="5"/>
                </a:lnTo>
                <a:lnTo>
                  <a:pt x="2829" y="6"/>
                </a:lnTo>
                <a:lnTo>
                  <a:pt x="2820" y="6"/>
                </a:lnTo>
                <a:lnTo>
                  <a:pt x="2812" y="7"/>
                </a:lnTo>
                <a:lnTo>
                  <a:pt x="2804" y="8"/>
                </a:lnTo>
                <a:lnTo>
                  <a:pt x="2795" y="9"/>
                </a:lnTo>
                <a:lnTo>
                  <a:pt x="2787" y="10"/>
                </a:lnTo>
                <a:lnTo>
                  <a:pt x="2779" y="10"/>
                </a:lnTo>
                <a:lnTo>
                  <a:pt x="2770" y="11"/>
                </a:lnTo>
                <a:lnTo>
                  <a:pt x="2762" y="12"/>
                </a:lnTo>
                <a:lnTo>
                  <a:pt x="2754" y="13"/>
                </a:lnTo>
                <a:lnTo>
                  <a:pt x="2745" y="14"/>
                </a:lnTo>
                <a:lnTo>
                  <a:pt x="2737" y="14"/>
                </a:lnTo>
                <a:lnTo>
                  <a:pt x="2729" y="15"/>
                </a:lnTo>
                <a:lnTo>
                  <a:pt x="2721" y="16"/>
                </a:lnTo>
                <a:lnTo>
                  <a:pt x="2712" y="17"/>
                </a:lnTo>
                <a:lnTo>
                  <a:pt x="2704" y="18"/>
                </a:lnTo>
                <a:lnTo>
                  <a:pt x="2696" y="18"/>
                </a:lnTo>
                <a:lnTo>
                  <a:pt x="2687" y="19"/>
                </a:lnTo>
                <a:lnTo>
                  <a:pt x="2679" y="20"/>
                </a:lnTo>
                <a:lnTo>
                  <a:pt x="2671" y="21"/>
                </a:lnTo>
                <a:lnTo>
                  <a:pt x="2663" y="22"/>
                </a:lnTo>
                <a:lnTo>
                  <a:pt x="2655" y="23"/>
                </a:lnTo>
                <a:lnTo>
                  <a:pt x="2646" y="23"/>
                </a:lnTo>
                <a:lnTo>
                  <a:pt x="2638" y="24"/>
                </a:lnTo>
                <a:lnTo>
                  <a:pt x="2630" y="25"/>
                </a:lnTo>
                <a:lnTo>
                  <a:pt x="2622" y="26"/>
                </a:lnTo>
                <a:lnTo>
                  <a:pt x="2614" y="27"/>
                </a:lnTo>
                <a:lnTo>
                  <a:pt x="2605" y="28"/>
                </a:lnTo>
                <a:lnTo>
                  <a:pt x="2597" y="28"/>
                </a:lnTo>
                <a:lnTo>
                  <a:pt x="2589" y="29"/>
                </a:lnTo>
                <a:lnTo>
                  <a:pt x="2581" y="30"/>
                </a:lnTo>
                <a:lnTo>
                  <a:pt x="2573" y="31"/>
                </a:lnTo>
                <a:lnTo>
                  <a:pt x="2565" y="32"/>
                </a:lnTo>
                <a:lnTo>
                  <a:pt x="2556" y="33"/>
                </a:lnTo>
                <a:lnTo>
                  <a:pt x="2548" y="33"/>
                </a:lnTo>
                <a:lnTo>
                  <a:pt x="2540" y="34"/>
                </a:lnTo>
                <a:lnTo>
                  <a:pt x="2532" y="35"/>
                </a:lnTo>
                <a:lnTo>
                  <a:pt x="2524" y="36"/>
                </a:lnTo>
                <a:lnTo>
                  <a:pt x="2516" y="37"/>
                </a:lnTo>
                <a:lnTo>
                  <a:pt x="2508" y="38"/>
                </a:lnTo>
                <a:lnTo>
                  <a:pt x="2500" y="39"/>
                </a:lnTo>
                <a:lnTo>
                  <a:pt x="2491" y="39"/>
                </a:lnTo>
                <a:lnTo>
                  <a:pt x="2483" y="40"/>
                </a:lnTo>
                <a:lnTo>
                  <a:pt x="2475" y="41"/>
                </a:lnTo>
                <a:lnTo>
                  <a:pt x="2467" y="42"/>
                </a:lnTo>
                <a:lnTo>
                  <a:pt x="2459" y="43"/>
                </a:lnTo>
                <a:lnTo>
                  <a:pt x="2451" y="44"/>
                </a:lnTo>
                <a:lnTo>
                  <a:pt x="2443" y="45"/>
                </a:lnTo>
                <a:lnTo>
                  <a:pt x="2435" y="46"/>
                </a:lnTo>
                <a:lnTo>
                  <a:pt x="2427" y="46"/>
                </a:lnTo>
                <a:lnTo>
                  <a:pt x="2419" y="47"/>
                </a:lnTo>
                <a:lnTo>
                  <a:pt x="2411" y="48"/>
                </a:lnTo>
                <a:lnTo>
                  <a:pt x="2403" y="49"/>
                </a:lnTo>
                <a:lnTo>
                  <a:pt x="2395" y="50"/>
                </a:lnTo>
                <a:lnTo>
                  <a:pt x="2387" y="51"/>
                </a:lnTo>
                <a:lnTo>
                  <a:pt x="2379" y="52"/>
                </a:lnTo>
                <a:lnTo>
                  <a:pt x="2371" y="53"/>
                </a:lnTo>
                <a:lnTo>
                  <a:pt x="2363" y="54"/>
                </a:lnTo>
                <a:lnTo>
                  <a:pt x="2355" y="55"/>
                </a:lnTo>
                <a:lnTo>
                  <a:pt x="2347" y="55"/>
                </a:lnTo>
                <a:lnTo>
                  <a:pt x="2339" y="56"/>
                </a:lnTo>
                <a:lnTo>
                  <a:pt x="2331" y="57"/>
                </a:lnTo>
                <a:lnTo>
                  <a:pt x="2323" y="58"/>
                </a:lnTo>
                <a:lnTo>
                  <a:pt x="2315" y="59"/>
                </a:lnTo>
                <a:lnTo>
                  <a:pt x="2307" y="60"/>
                </a:lnTo>
                <a:lnTo>
                  <a:pt x="2299" y="61"/>
                </a:lnTo>
                <a:lnTo>
                  <a:pt x="2291" y="62"/>
                </a:lnTo>
                <a:lnTo>
                  <a:pt x="2283" y="63"/>
                </a:lnTo>
                <a:lnTo>
                  <a:pt x="2275" y="64"/>
                </a:lnTo>
                <a:lnTo>
                  <a:pt x="2267" y="65"/>
                </a:lnTo>
                <a:lnTo>
                  <a:pt x="2259" y="66"/>
                </a:lnTo>
                <a:lnTo>
                  <a:pt x="2252" y="66"/>
                </a:lnTo>
                <a:lnTo>
                  <a:pt x="2244" y="67"/>
                </a:lnTo>
                <a:lnTo>
                  <a:pt x="2236" y="68"/>
                </a:lnTo>
                <a:lnTo>
                  <a:pt x="2228" y="69"/>
                </a:lnTo>
                <a:lnTo>
                  <a:pt x="2220" y="70"/>
                </a:lnTo>
                <a:lnTo>
                  <a:pt x="2212" y="71"/>
                </a:lnTo>
                <a:lnTo>
                  <a:pt x="2204" y="72"/>
                </a:lnTo>
                <a:lnTo>
                  <a:pt x="2196" y="73"/>
                </a:lnTo>
                <a:lnTo>
                  <a:pt x="2189" y="74"/>
                </a:lnTo>
                <a:lnTo>
                  <a:pt x="2181" y="75"/>
                </a:lnTo>
                <a:lnTo>
                  <a:pt x="2173" y="76"/>
                </a:lnTo>
                <a:lnTo>
                  <a:pt x="2165" y="77"/>
                </a:lnTo>
                <a:lnTo>
                  <a:pt x="2157" y="78"/>
                </a:lnTo>
                <a:lnTo>
                  <a:pt x="2149" y="79"/>
                </a:lnTo>
                <a:lnTo>
                  <a:pt x="2142" y="80"/>
                </a:lnTo>
                <a:lnTo>
                  <a:pt x="2134" y="81"/>
                </a:lnTo>
                <a:lnTo>
                  <a:pt x="2126" y="82"/>
                </a:lnTo>
                <a:lnTo>
                  <a:pt x="2118" y="83"/>
                </a:lnTo>
                <a:lnTo>
                  <a:pt x="2110" y="84"/>
                </a:lnTo>
                <a:lnTo>
                  <a:pt x="2103" y="85"/>
                </a:lnTo>
                <a:lnTo>
                  <a:pt x="2095" y="86"/>
                </a:lnTo>
                <a:lnTo>
                  <a:pt x="2087" y="87"/>
                </a:lnTo>
                <a:lnTo>
                  <a:pt x="2079" y="88"/>
                </a:lnTo>
                <a:lnTo>
                  <a:pt x="2072" y="89"/>
                </a:lnTo>
                <a:lnTo>
                  <a:pt x="2064" y="90"/>
                </a:lnTo>
                <a:lnTo>
                  <a:pt x="2056" y="91"/>
                </a:lnTo>
                <a:lnTo>
                  <a:pt x="2048" y="92"/>
                </a:lnTo>
                <a:lnTo>
                  <a:pt x="2041" y="93"/>
                </a:lnTo>
                <a:lnTo>
                  <a:pt x="2033" y="94"/>
                </a:lnTo>
                <a:lnTo>
                  <a:pt x="2025" y="95"/>
                </a:lnTo>
                <a:lnTo>
                  <a:pt x="2017" y="96"/>
                </a:lnTo>
                <a:lnTo>
                  <a:pt x="2010" y="97"/>
                </a:lnTo>
                <a:lnTo>
                  <a:pt x="2002" y="98"/>
                </a:lnTo>
                <a:lnTo>
                  <a:pt x="1994" y="99"/>
                </a:lnTo>
                <a:lnTo>
                  <a:pt x="1987" y="100"/>
                </a:lnTo>
                <a:lnTo>
                  <a:pt x="1979" y="101"/>
                </a:lnTo>
                <a:lnTo>
                  <a:pt x="1971" y="102"/>
                </a:lnTo>
                <a:lnTo>
                  <a:pt x="1964" y="103"/>
                </a:lnTo>
                <a:lnTo>
                  <a:pt x="1956" y="104"/>
                </a:lnTo>
                <a:lnTo>
                  <a:pt x="1948" y="105"/>
                </a:lnTo>
                <a:lnTo>
                  <a:pt x="1941" y="106"/>
                </a:lnTo>
                <a:lnTo>
                  <a:pt x="1933" y="107"/>
                </a:lnTo>
                <a:lnTo>
                  <a:pt x="1925" y="108"/>
                </a:lnTo>
                <a:lnTo>
                  <a:pt x="1918" y="109"/>
                </a:lnTo>
                <a:lnTo>
                  <a:pt x="1910" y="110"/>
                </a:lnTo>
                <a:lnTo>
                  <a:pt x="1903" y="111"/>
                </a:lnTo>
                <a:lnTo>
                  <a:pt x="1895" y="112"/>
                </a:lnTo>
                <a:lnTo>
                  <a:pt x="1887" y="113"/>
                </a:lnTo>
                <a:lnTo>
                  <a:pt x="1880" y="114"/>
                </a:lnTo>
                <a:lnTo>
                  <a:pt x="1872" y="115"/>
                </a:lnTo>
                <a:lnTo>
                  <a:pt x="1865" y="116"/>
                </a:lnTo>
                <a:lnTo>
                  <a:pt x="1857" y="117"/>
                </a:lnTo>
                <a:lnTo>
                  <a:pt x="1849" y="118"/>
                </a:lnTo>
                <a:lnTo>
                  <a:pt x="1842" y="119"/>
                </a:lnTo>
                <a:lnTo>
                  <a:pt x="1834" y="120"/>
                </a:lnTo>
                <a:lnTo>
                  <a:pt x="1827" y="121"/>
                </a:lnTo>
                <a:lnTo>
                  <a:pt x="1819" y="122"/>
                </a:lnTo>
                <a:lnTo>
                  <a:pt x="1812" y="123"/>
                </a:lnTo>
                <a:lnTo>
                  <a:pt x="1804" y="125"/>
                </a:lnTo>
                <a:lnTo>
                  <a:pt x="1797" y="126"/>
                </a:lnTo>
                <a:lnTo>
                  <a:pt x="1789" y="127"/>
                </a:lnTo>
                <a:lnTo>
                  <a:pt x="1782" y="128"/>
                </a:lnTo>
                <a:lnTo>
                  <a:pt x="1774" y="129"/>
                </a:lnTo>
                <a:lnTo>
                  <a:pt x="1767" y="130"/>
                </a:lnTo>
                <a:lnTo>
                  <a:pt x="1759" y="131"/>
                </a:lnTo>
                <a:lnTo>
                  <a:pt x="1752" y="132"/>
                </a:lnTo>
                <a:lnTo>
                  <a:pt x="1744" y="133"/>
                </a:lnTo>
                <a:lnTo>
                  <a:pt x="1737" y="134"/>
                </a:lnTo>
                <a:lnTo>
                  <a:pt x="1729" y="135"/>
                </a:lnTo>
                <a:lnTo>
                  <a:pt x="1722" y="136"/>
                </a:lnTo>
                <a:lnTo>
                  <a:pt x="1714" y="137"/>
                </a:lnTo>
                <a:lnTo>
                  <a:pt x="1707" y="139"/>
                </a:lnTo>
                <a:lnTo>
                  <a:pt x="1699" y="140"/>
                </a:lnTo>
                <a:lnTo>
                  <a:pt x="1692" y="141"/>
                </a:lnTo>
                <a:lnTo>
                  <a:pt x="1685" y="142"/>
                </a:lnTo>
                <a:lnTo>
                  <a:pt x="1677" y="143"/>
                </a:lnTo>
                <a:lnTo>
                  <a:pt x="1670" y="144"/>
                </a:lnTo>
                <a:lnTo>
                  <a:pt x="1662" y="145"/>
                </a:lnTo>
                <a:lnTo>
                  <a:pt x="1655" y="146"/>
                </a:lnTo>
                <a:lnTo>
                  <a:pt x="1647" y="147"/>
                </a:lnTo>
                <a:lnTo>
                  <a:pt x="1640" y="148"/>
                </a:lnTo>
                <a:lnTo>
                  <a:pt x="1633" y="150"/>
                </a:lnTo>
                <a:lnTo>
                  <a:pt x="1625" y="151"/>
                </a:lnTo>
                <a:lnTo>
                  <a:pt x="1618" y="152"/>
                </a:lnTo>
                <a:lnTo>
                  <a:pt x="1611" y="153"/>
                </a:lnTo>
                <a:lnTo>
                  <a:pt x="1603" y="154"/>
                </a:lnTo>
                <a:lnTo>
                  <a:pt x="1596" y="155"/>
                </a:lnTo>
                <a:lnTo>
                  <a:pt x="1589" y="156"/>
                </a:lnTo>
                <a:lnTo>
                  <a:pt x="1581" y="157"/>
                </a:lnTo>
                <a:lnTo>
                  <a:pt x="1574" y="159"/>
                </a:lnTo>
                <a:lnTo>
                  <a:pt x="1567" y="160"/>
                </a:lnTo>
                <a:lnTo>
                  <a:pt x="1559" y="161"/>
                </a:lnTo>
                <a:lnTo>
                  <a:pt x="1552" y="162"/>
                </a:lnTo>
                <a:lnTo>
                  <a:pt x="1545" y="163"/>
                </a:lnTo>
                <a:lnTo>
                  <a:pt x="1537" y="164"/>
                </a:lnTo>
                <a:lnTo>
                  <a:pt x="1530" y="165"/>
                </a:lnTo>
                <a:lnTo>
                  <a:pt x="1523" y="167"/>
                </a:lnTo>
                <a:lnTo>
                  <a:pt x="1515" y="168"/>
                </a:lnTo>
                <a:lnTo>
                  <a:pt x="1508" y="169"/>
                </a:lnTo>
                <a:lnTo>
                  <a:pt x="1501" y="170"/>
                </a:lnTo>
                <a:lnTo>
                  <a:pt x="1494" y="171"/>
                </a:lnTo>
                <a:lnTo>
                  <a:pt x="1486" y="172"/>
                </a:lnTo>
                <a:lnTo>
                  <a:pt x="1479" y="174"/>
                </a:lnTo>
                <a:lnTo>
                  <a:pt x="1472" y="175"/>
                </a:lnTo>
                <a:lnTo>
                  <a:pt x="1465" y="176"/>
                </a:lnTo>
                <a:lnTo>
                  <a:pt x="1457" y="177"/>
                </a:lnTo>
                <a:lnTo>
                  <a:pt x="1450" y="178"/>
                </a:lnTo>
                <a:lnTo>
                  <a:pt x="1443" y="179"/>
                </a:lnTo>
                <a:lnTo>
                  <a:pt x="1436" y="181"/>
                </a:lnTo>
                <a:lnTo>
                  <a:pt x="1429" y="182"/>
                </a:lnTo>
                <a:lnTo>
                  <a:pt x="1421" y="183"/>
                </a:lnTo>
                <a:lnTo>
                  <a:pt x="1414" y="184"/>
                </a:lnTo>
                <a:lnTo>
                  <a:pt x="1407" y="185"/>
                </a:lnTo>
                <a:lnTo>
                  <a:pt x="1400" y="186"/>
                </a:lnTo>
                <a:lnTo>
                  <a:pt x="1393" y="188"/>
                </a:lnTo>
                <a:lnTo>
                  <a:pt x="1385" y="189"/>
                </a:lnTo>
                <a:lnTo>
                  <a:pt x="1378" y="190"/>
                </a:lnTo>
                <a:lnTo>
                  <a:pt x="1371" y="191"/>
                </a:lnTo>
                <a:lnTo>
                  <a:pt x="1364" y="192"/>
                </a:lnTo>
                <a:lnTo>
                  <a:pt x="1357" y="194"/>
                </a:lnTo>
                <a:lnTo>
                  <a:pt x="1350" y="195"/>
                </a:lnTo>
                <a:lnTo>
                  <a:pt x="1343" y="196"/>
                </a:lnTo>
                <a:lnTo>
                  <a:pt x="1336" y="197"/>
                </a:lnTo>
                <a:lnTo>
                  <a:pt x="1328" y="198"/>
                </a:lnTo>
                <a:lnTo>
                  <a:pt x="1321" y="200"/>
                </a:lnTo>
                <a:lnTo>
                  <a:pt x="1314" y="201"/>
                </a:lnTo>
                <a:lnTo>
                  <a:pt x="1307" y="202"/>
                </a:lnTo>
                <a:lnTo>
                  <a:pt x="1300" y="203"/>
                </a:lnTo>
                <a:lnTo>
                  <a:pt x="1293" y="205"/>
                </a:lnTo>
                <a:lnTo>
                  <a:pt x="1286" y="206"/>
                </a:lnTo>
                <a:lnTo>
                  <a:pt x="1279" y="207"/>
                </a:lnTo>
                <a:lnTo>
                  <a:pt x="1272" y="208"/>
                </a:lnTo>
                <a:lnTo>
                  <a:pt x="1265" y="209"/>
                </a:lnTo>
                <a:lnTo>
                  <a:pt x="1258" y="211"/>
                </a:lnTo>
                <a:lnTo>
                  <a:pt x="1251" y="212"/>
                </a:lnTo>
                <a:lnTo>
                  <a:pt x="1244" y="213"/>
                </a:lnTo>
                <a:lnTo>
                  <a:pt x="1236" y="214"/>
                </a:lnTo>
                <a:lnTo>
                  <a:pt x="1229" y="216"/>
                </a:lnTo>
                <a:lnTo>
                  <a:pt x="1222" y="217"/>
                </a:lnTo>
                <a:lnTo>
                  <a:pt x="1215" y="218"/>
                </a:lnTo>
                <a:lnTo>
                  <a:pt x="1208" y="219"/>
                </a:lnTo>
                <a:lnTo>
                  <a:pt x="1201" y="221"/>
                </a:lnTo>
                <a:lnTo>
                  <a:pt x="1194" y="222"/>
                </a:lnTo>
                <a:lnTo>
                  <a:pt x="1187" y="223"/>
                </a:lnTo>
                <a:lnTo>
                  <a:pt x="1180" y="224"/>
                </a:lnTo>
                <a:lnTo>
                  <a:pt x="1174" y="226"/>
                </a:lnTo>
                <a:lnTo>
                  <a:pt x="1167" y="227"/>
                </a:lnTo>
                <a:lnTo>
                  <a:pt x="1160" y="228"/>
                </a:lnTo>
                <a:lnTo>
                  <a:pt x="1153" y="229"/>
                </a:lnTo>
                <a:lnTo>
                  <a:pt x="1146" y="231"/>
                </a:lnTo>
                <a:lnTo>
                  <a:pt x="1139" y="232"/>
                </a:lnTo>
                <a:lnTo>
                  <a:pt x="1132" y="233"/>
                </a:lnTo>
                <a:lnTo>
                  <a:pt x="1125" y="235"/>
                </a:lnTo>
                <a:lnTo>
                  <a:pt x="1118" y="236"/>
                </a:lnTo>
                <a:lnTo>
                  <a:pt x="1111" y="237"/>
                </a:lnTo>
                <a:lnTo>
                  <a:pt x="1104" y="238"/>
                </a:lnTo>
                <a:lnTo>
                  <a:pt x="1097" y="240"/>
                </a:lnTo>
                <a:lnTo>
                  <a:pt x="1090" y="241"/>
                </a:lnTo>
                <a:lnTo>
                  <a:pt x="1083" y="242"/>
                </a:lnTo>
                <a:lnTo>
                  <a:pt x="1077" y="243"/>
                </a:lnTo>
                <a:lnTo>
                  <a:pt x="1070" y="245"/>
                </a:lnTo>
                <a:lnTo>
                  <a:pt x="1063" y="246"/>
                </a:lnTo>
                <a:lnTo>
                  <a:pt x="1056" y="247"/>
                </a:lnTo>
                <a:lnTo>
                  <a:pt x="1049" y="249"/>
                </a:lnTo>
                <a:lnTo>
                  <a:pt x="1042" y="250"/>
                </a:lnTo>
                <a:lnTo>
                  <a:pt x="1035" y="251"/>
                </a:lnTo>
                <a:lnTo>
                  <a:pt x="1029" y="253"/>
                </a:lnTo>
                <a:lnTo>
                  <a:pt x="1022" y="254"/>
                </a:lnTo>
                <a:lnTo>
                  <a:pt x="1015" y="255"/>
                </a:lnTo>
                <a:lnTo>
                  <a:pt x="1008" y="257"/>
                </a:lnTo>
                <a:lnTo>
                  <a:pt x="1001" y="258"/>
                </a:lnTo>
                <a:lnTo>
                  <a:pt x="994" y="259"/>
                </a:lnTo>
                <a:lnTo>
                  <a:pt x="988" y="260"/>
                </a:lnTo>
                <a:lnTo>
                  <a:pt x="981" y="262"/>
                </a:lnTo>
                <a:lnTo>
                  <a:pt x="974" y="263"/>
                </a:lnTo>
                <a:lnTo>
                  <a:pt x="967" y="264"/>
                </a:lnTo>
                <a:lnTo>
                  <a:pt x="961" y="266"/>
                </a:lnTo>
                <a:lnTo>
                  <a:pt x="954" y="267"/>
                </a:lnTo>
                <a:lnTo>
                  <a:pt x="947" y="268"/>
                </a:lnTo>
                <a:lnTo>
                  <a:pt x="940" y="270"/>
                </a:lnTo>
                <a:lnTo>
                  <a:pt x="934" y="271"/>
                </a:lnTo>
                <a:lnTo>
                  <a:pt x="927" y="272"/>
                </a:lnTo>
                <a:lnTo>
                  <a:pt x="920" y="274"/>
                </a:lnTo>
                <a:lnTo>
                  <a:pt x="913" y="275"/>
                </a:lnTo>
                <a:lnTo>
                  <a:pt x="907" y="276"/>
                </a:lnTo>
                <a:lnTo>
                  <a:pt x="900" y="278"/>
                </a:lnTo>
                <a:lnTo>
                  <a:pt x="893" y="279"/>
                </a:lnTo>
                <a:lnTo>
                  <a:pt x="886" y="281"/>
                </a:lnTo>
                <a:lnTo>
                  <a:pt x="880" y="282"/>
                </a:lnTo>
                <a:lnTo>
                  <a:pt x="873" y="283"/>
                </a:lnTo>
                <a:lnTo>
                  <a:pt x="866" y="285"/>
                </a:lnTo>
                <a:lnTo>
                  <a:pt x="860" y="286"/>
                </a:lnTo>
                <a:lnTo>
                  <a:pt x="853" y="287"/>
                </a:lnTo>
                <a:lnTo>
                  <a:pt x="846" y="289"/>
                </a:lnTo>
                <a:lnTo>
                  <a:pt x="840" y="290"/>
                </a:lnTo>
                <a:lnTo>
                  <a:pt x="833" y="291"/>
                </a:lnTo>
                <a:lnTo>
                  <a:pt x="826" y="293"/>
                </a:lnTo>
                <a:lnTo>
                  <a:pt x="820" y="294"/>
                </a:lnTo>
                <a:lnTo>
                  <a:pt x="813" y="296"/>
                </a:lnTo>
                <a:lnTo>
                  <a:pt x="807" y="297"/>
                </a:lnTo>
                <a:lnTo>
                  <a:pt x="800" y="298"/>
                </a:lnTo>
                <a:lnTo>
                  <a:pt x="793" y="300"/>
                </a:lnTo>
                <a:lnTo>
                  <a:pt x="787" y="301"/>
                </a:lnTo>
                <a:lnTo>
                  <a:pt x="780" y="302"/>
                </a:lnTo>
                <a:lnTo>
                  <a:pt x="773" y="304"/>
                </a:lnTo>
                <a:lnTo>
                  <a:pt x="767" y="305"/>
                </a:lnTo>
                <a:lnTo>
                  <a:pt x="760" y="307"/>
                </a:lnTo>
                <a:lnTo>
                  <a:pt x="754" y="308"/>
                </a:lnTo>
                <a:lnTo>
                  <a:pt x="747" y="309"/>
                </a:lnTo>
                <a:lnTo>
                  <a:pt x="741" y="311"/>
                </a:lnTo>
                <a:lnTo>
                  <a:pt x="734" y="312"/>
                </a:lnTo>
                <a:lnTo>
                  <a:pt x="728" y="314"/>
                </a:lnTo>
                <a:lnTo>
                  <a:pt x="721" y="315"/>
                </a:lnTo>
                <a:lnTo>
                  <a:pt x="714" y="316"/>
                </a:lnTo>
                <a:lnTo>
                  <a:pt x="708" y="318"/>
                </a:lnTo>
                <a:lnTo>
                  <a:pt x="701" y="319"/>
                </a:lnTo>
                <a:lnTo>
                  <a:pt x="695" y="321"/>
                </a:lnTo>
                <a:lnTo>
                  <a:pt x="688" y="322"/>
                </a:lnTo>
                <a:lnTo>
                  <a:pt x="682" y="324"/>
                </a:lnTo>
                <a:lnTo>
                  <a:pt x="675" y="325"/>
                </a:lnTo>
                <a:lnTo>
                  <a:pt x="669" y="326"/>
                </a:lnTo>
                <a:lnTo>
                  <a:pt x="662" y="328"/>
                </a:lnTo>
                <a:lnTo>
                  <a:pt x="656" y="329"/>
                </a:lnTo>
                <a:lnTo>
                  <a:pt x="649" y="331"/>
                </a:lnTo>
                <a:lnTo>
                  <a:pt x="643" y="332"/>
                </a:lnTo>
                <a:lnTo>
                  <a:pt x="637" y="334"/>
                </a:lnTo>
                <a:lnTo>
                  <a:pt x="630" y="335"/>
                </a:lnTo>
                <a:lnTo>
                  <a:pt x="624" y="336"/>
                </a:lnTo>
                <a:lnTo>
                  <a:pt x="617" y="338"/>
                </a:lnTo>
                <a:lnTo>
                  <a:pt x="611" y="339"/>
                </a:lnTo>
                <a:lnTo>
                  <a:pt x="604" y="341"/>
                </a:lnTo>
                <a:lnTo>
                  <a:pt x="598" y="342"/>
                </a:lnTo>
                <a:lnTo>
                  <a:pt x="591" y="344"/>
                </a:lnTo>
                <a:lnTo>
                  <a:pt x="585" y="345"/>
                </a:lnTo>
                <a:lnTo>
                  <a:pt x="579" y="347"/>
                </a:lnTo>
                <a:lnTo>
                  <a:pt x="572" y="348"/>
                </a:lnTo>
                <a:lnTo>
                  <a:pt x="566" y="350"/>
                </a:lnTo>
                <a:lnTo>
                  <a:pt x="560" y="351"/>
                </a:lnTo>
                <a:lnTo>
                  <a:pt x="553" y="352"/>
                </a:lnTo>
                <a:lnTo>
                  <a:pt x="547" y="354"/>
                </a:lnTo>
                <a:lnTo>
                  <a:pt x="540" y="355"/>
                </a:lnTo>
                <a:lnTo>
                  <a:pt x="534" y="357"/>
                </a:lnTo>
                <a:lnTo>
                  <a:pt x="528" y="358"/>
                </a:lnTo>
                <a:lnTo>
                  <a:pt x="521" y="360"/>
                </a:lnTo>
                <a:lnTo>
                  <a:pt x="515" y="361"/>
                </a:lnTo>
                <a:lnTo>
                  <a:pt x="509" y="363"/>
                </a:lnTo>
                <a:lnTo>
                  <a:pt x="502" y="364"/>
                </a:lnTo>
                <a:lnTo>
                  <a:pt x="496" y="366"/>
                </a:lnTo>
                <a:lnTo>
                  <a:pt x="490" y="367"/>
                </a:lnTo>
                <a:lnTo>
                  <a:pt x="483" y="369"/>
                </a:lnTo>
                <a:lnTo>
                  <a:pt x="477" y="370"/>
                </a:lnTo>
                <a:lnTo>
                  <a:pt x="471" y="372"/>
                </a:lnTo>
                <a:lnTo>
                  <a:pt x="465" y="373"/>
                </a:lnTo>
                <a:lnTo>
                  <a:pt x="458" y="375"/>
                </a:lnTo>
                <a:lnTo>
                  <a:pt x="452" y="376"/>
                </a:lnTo>
                <a:lnTo>
                  <a:pt x="446" y="378"/>
                </a:lnTo>
                <a:lnTo>
                  <a:pt x="439" y="379"/>
                </a:lnTo>
                <a:lnTo>
                  <a:pt x="433" y="381"/>
                </a:lnTo>
                <a:lnTo>
                  <a:pt x="427" y="382"/>
                </a:lnTo>
                <a:lnTo>
                  <a:pt x="421" y="384"/>
                </a:lnTo>
                <a:lnTo>
                  <a:pt x="414" y="385"/>
                </a:lnTo>
                <a:lnTo>
                  <a:pt x="408" y="387"/>
                </a:lnTo>
                <a:lnTo>
                  <a:pt x="402" y="388"/>
                </a:lnTo>
                <a:lnTo>
                  <a:pt x="396" y="390"/>
                </a:lnTo>
                <a:lnTo>
                  <a:pt x="390" y="391"/>
                </a:lnTo>
                <a:lnTo>
                  <a:pt x="383" y="393"/>
                </a:lnTo>
                <a:lnTo>
                  <a:pt x="377" y="394"/>
                </a:lnTo>
                <a:lnTo>
                  <a:pt x="371" y="396"/>
                </a:lnTo>
                <a:lnTo>
                  <a:pt x="365" y="398"/>
                </a:lnTo>
                <a:lnTo>
                  <a:pt x="359" y="399"/>
                </a:lnTo>
                <a:lnTo>
                  <a:pt x="352" y="401"/>
                </a:lnTo>
                <a:lnTo>
                  <a:pt x="346" y="402"/>
                </a:lnTo>
                <a:lnTo>
                  <a:pt x="340" y="404"/>
                </a:lnTo>
                <a:lnTo>
                  <a:pt x="334" y="405"/>
                </a:lnTo>
                <a:lnTo>
                  <a:pt x="328" y="407"/>
                </a:lnTo>
                <a:lnTo>
                  <a:pt x="322" y="408"/>
                </a:lnTo>
                <a:lnTo>
                  <a:pt x="316" y="410"/>
                </a:lnTo>
                <a:lnTo>
                  <a:pt x="309" y="411"/>
                </a:lnTo>
                <a:lnTo>
                  <a:pt x="303" y="413"/>
                </a:lnTo>
                <a:lnTo>
                  <a:pt x="297" y="415"/>
                </a:lnTo>
                <a:lnTo>
                  <a:pt x="291" y="416"/>
                </a:lnTo>
                <a:lnTo>
                  <a:pt x="285" y="418"/>
                </a:lnTo>
                <a:lnTo>
                  <a:pt x="279" y="419"/>
                </a:lnTo>
                <a:lnTo>
                  <a:pt x="273" y="421"/>
                </a:lnTo>
                <a:lnTo>
                  <a:pt x="267" y="422"/>
                </a:lnTo>
                <a:lnTo>
                  <a:pt x="261" y="424"/>
                </a:lnTo>
                <a:lnTo>
                  <a:pt x="255" y="426"/>
                </a:lnTo>
                <a:lnTo>
                  <a:pt x="249" y="427"/>
                </a:lnTo>
                <a:lnTo>
                  <a:pt x="243" y="429"/>
                </a:lnTo>
                <a:lnTo>
                  <a:pt x="236" y="430"/>
                </a:lnTo>
                <a:lnTo>
                  <a:pt x="230" y="432"/>
                </a:lnTo>
                <a:lnTo>
                  <a:pt x="224" y="433"/>
                </a:lnTo>
                <a:lnTo>
                  <a:pt x="218" y="435"/>
                </a:lnTo>
                <a:lnTo>
                  <a:pt x="212" y="437"/>
                </a:lnTo>
                <a:lnTo>
                  <a:pt x="206" y="438"/>
                </a:lnTo>
                <a:lnTo>
                  <a:pt x="200" y="440"/>
                </a:lnTo>
                <a:lnTo>
                  <a:pt x="194" y="441"/>
                </a:lnTo>
                <a:lnTo>
                  <a:pt x="188" y="443"/>
                </a:lnTo>
                <a:lnTo>
                  <a:pt x="182" y="445"/>
                </a:lnTo>
                <a:lnTo>
                  <a:pt x="176" y="446"/>
                </a:lnTo>
                <a:lnTo>
                  <a:pt x="170" y="448"/>
                </a:lnTo>
                <a:lnTo>
                  <a:pt x="164" y="449"/>
                </a:lnTo>
                <a:lnTo>
                  <a:pt x="158" y="451"/>
                </a:lnTo>
                <a:lnTo>
                  <a:pt x="152" y="453"/>
                </a:lnTo>
                <a:lnTo>
                  <a:pt x="147" y="454"/>
                </a:lnTo>
                <a:lnTo>
                  <a:pt x="141" y="456"/>
                </a:lnTo>
                <a:lnTo>
                  <a:pt x="135" y="458"/>
                </a:lnTo>
                <a:lnTo>
                  <a:pt x="129" y="459"/>
                </a:lnTo>
                <a:lnTo>
                  <a:pt x="123" y="461"/>
                </a:lnTo>
                <a:lnTo>
                  <a:pt x="117" y="462"/>
                </a:lnTo>
                <a:lnTo>
                  <a:pt x="111" y="464"/>
                </a:lnTo>
                <a:lnTo>
                  <a:pt x="105" y="466"/>
                </a:lnTo>
                <a:lnTo>
                  <a:pt x="99" y="467"/>
                </a:lnTo>
                <a:lnTo>
                  <a:pt x="93" y="469"/>
                </a:lnTo>
                <a:lnTo>
                  <a:pt x="87" y="471"/>
                </a:lnTo>
                <a:lnTo>
                  <a:pt x="81" y="472"/>
                </a:lnTo>
                <a:lnTo>
                  <a:pt x="76" y="474"/>
                </a:lnTo>
                <a:lnTo>
                  <a:pt x="70" y="476"/>
                </a:lnTo>
                <a:lnTo>
                  <a:pt x="64" y="477"/>
                </a:lnTo>
                <a:lnTo>
                  <a:pt x="58" y="479"/>
                </a:lnTo>
                <a:lnTo>
                  <a:pt x="52" y="480"/>
                </a:lnTo>
                <a:lnTo>
                  <a:pt x="46" y="482"/>
                </a:lnTo>
                <a:lnTo>
                  <a:pt x="40" y="484"/>
                </a:lnTo>
                <a:lnTo>
                  <a:pt x="35" y="485"/>
                </a:lnTo>
                <a:lnTo>
                  <a:pt x="29" y="487"/>
                </a:lnTo>
                <a:lnTo>
                  <a:pt x="23" y="489"/>
                </a:lnTo>
                <a:lnTo>
                  <a:pt x="17" y="490"/>
                </a:lnTo>
                <a:lnTo>
                  <a:pt x="11" y="492"/>
                </a:lnTo>
                <a:lnTo>
                  <a:pt x="6" y="494"/>
                </a:lnTo>
                <a:lnTo>
                  <a:pt x="0" y="495"/>
                </a:lnTo>
              </a:path>
            </a:pathLst>
          </a:custGeom>
          <a:noFill/>
          <a:ln w="19961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Freeform 15"/>
          <p:cNvSpPr>
            <a:spLocks noChangeArrowheads="1"/>
          </p:cNvSpPr>
          <p:nvPr/>
        </p:nvSpPr>
        <p:spPr bwMode="auto">
          <a:xfrm>
            <a:off x="1157288" y="3105150"/>
            <a:ext cx="2903537" cy="1381125"/>
          </a:xfrm>
          <a:custGeom>
            <a:avLst/>
            <a:gdLst>
              <a:gd name="T0" fmla="*/ 2147483647 w 1829"/>
              <a:gd name="T1" fmla="*/ 2147483647 h 870"/>
              <a:gd name="T2" fmla="*/ 2147483647 w 1829"/>
              <a:gd name="T3" fmla="*/ 2147483647 h 870"/>
              <a:gd name="T4" fmla="*/ 2147483647 w 1829"/>
              <a:gd name="T5" fmla="*/ 2147483647 h 870"/>
              <a:gd name="T6" fmla="*/ 2147483647 w 1829"/>
              <a:gd name="T7" fmla="*/ 2147483647 h 870"/>
              <a:gd name="T8" fmla="*/ 2147483647 w 1829"/>
              <a:gd name="T9" fmla="*/ 2147483647 h 870"/>
              <a:gd name="T10" fmla="*/ 2147483647 w 1829"/>
              <a:gd name="T11" fmla="*/ 2147483647 h 870"/>
              <a:gd name="T12" fmla="*/ 2147483647 w 1829"/>
              <a:gd name="T13" fmla="*/ 2147483647 h 870"/>
              <a:gd name="T14" fmla="*/ 2147483647 w 1829"/>
              <a:gd name="T15" fmla="*/ 2147483647 h 870"/>
              <a:gd name="T16" fmla="*/ 2147483647 w 1829"/>
              <a:gd name="T17" fmla="*/ 2147483647 h 870"/>
              <a:gd name="T18" fmla="*/ 2147483647 w 1829"/>
              <a:gd name="T19" fmla="*/ 2147483647 h 870"/>
              <a:gd name="T20" fmla="*/ 2147483647 w 1829"/>
              <a:gd name="T21" fmla="*/ 2147483647 h 870"/>
              <a:gd name="T22" fmla="*/ 2147483647 w 1829"/>
              <a:gd name="T23" fmla="*/ 2147483647 h 870"/>
              <a:gd name="T24" fmla="*/ 2147483647 w 1829"/>
              <a:gd name="T25" fmla="*/ 2147483647 h 870"/>
              <a:gd name="T26" fmla="*/ 2147483647 w 1829"/>
              <a:gd name="T27" fmla="*/ 2147483647 h 870"/>
              <a:gd name="T28" fmla="*/ 2147483647 w 1829"/>
              <a:gd name="T29" fmla="*/ 2147483647 h 870"/>
              <a:gd name="T30" fmla="*/ 2147483647 w 1829"/>
              <a:gd name="T31" fmla="*/ 2147483647 h 870"/>
              <a:gd name="T32" fmla="*/ 2147483647 w 1829"/>
              <a:gd name="T33" fmla="*/ 2147483647 h 870"/>
              <a:gd name="T34" fmla="*/ 2147483647 w 1829"/>
              <a:gd name="T35" fmla="*/ 2147483647 h 870"/>
              <a:gd name="T36" fmla="*/ 2147483647 w 1829"/>
              <a:gd name="T37" fmla="*/ 2147483647 h 870"/>
              <a:gd name="T38" fmla="*/ 2147483647 w 1829"/>
              <a:gd name="T39" fmla="*/ 2147483647 h 870"/>
              <a:gd name="T40" fmla="*/ 2147483647 w 1829"/>
              <a:gd name="T41" fmla="*/ 2147483647 h 870"/>
              <a:gd name="T42" fmla="*/ 2147483647 w 1829"/>
              <a:gd name="T43" fmla="*/ 2147483647 h 870"/>
              <a:gd name="T44" fmla="*/ 2147483647 w 1829"/>
              <a:gd name="T45" fmla="*/ 2147483647 h 870"/>
              <a:gd name="T46" fmla="*/ 2147483647 w 1829"/>
              <a:gd name="T47" fmla="*/ 2147483647 h 870"/>
              <a:gd name="T48" fmla="*/ 2147483647 w 1829"/>
              <a:gd name="T49" fmla="*/ 2147483647 h 870"/>
              <a:gd name="T50" fmla="*/ 2147483647 w 1829"/>
              <a:gd name="T51" fmla="*/ 2147483647 h 870"/>
              <a:gd name="T52" fmla="*/ 2147483647 w 1829"/>
              <a:gd name="T53" fmla="*/ 2147483647 h 870"/>
              <a:gd name="T54" fmla="*/ 2147483647 w 1829"/>
              <a:gd name="T55" fmla="*/ 2147483647 h 870"/>
              <a:gd name="T56" fmla="*/ 2147483647 w 1829"/>
              <a:gd name="T57" fmla="*/ 2147483647 h 870"/>
              <a:gd name="T58" fmla="*/ 2147483647 w 1829"/>
              <a:gd name="T59" fmla="*/ 2147483647 h 870"/>
              <a:gd name="T60" fmla="*/ 2147483647 w 1829"/>
              <a:gd name="T61" fmla="*/ 2147483647 h 870"/>
              <a:gd name="T62" fmla="*/ 2147483647 w 1829"/>
              <a:gd name="T63" fmla="*/ 2147483647 h 870"/>
              <a:gd name="T64" fmla="*/ 2147483647 w 1829"/>
              <a:gd name="T65" fmla="*/ 2147483647 h 870"/>
              <a:gd name="T66" fmla="*/ 2147483647 w 1829"/>
              <a:gd name="T67" fmla="*/ 2147483647 h 870"/>
              <a:gd name="T68" fmla="*/ 2147483647 w 1829"/>
              <a:gd name="T69" fmla="*/ 2147483647 h 870"/>
              <a:gd name="T70" fmla="*/ 2147483647 w 1829"/>
              <a:gd name="T71" fmla="*/ 2147483647 h 870"/>
              <a:gd name="T72" fmla="*/ 2147483647 w 1829"/>
              <a:gd name="T73" fmla="*/ 2147483647 h 870"/>
              <a:gd name="T74" fmla="*/ 2147483647 w 1829"/>
              <a:gd name="T75" fmla="*/ 2147483647 h 870"/>
              <a:gd name="T76" fmla="*/ 2147483647 w 1829"/>
              <a:gd name="T77" fmla="*/ 2147483647 h 870"/>
              <a:gd name="T78" fmla="*/ 2147483647 w 1829"/>
              <a:gd name="T79" fmla="*/ 2147483647 h 870"/>
              <a:gd name="T80" fmla="*/ 2147483647 w 1829"/>
              <a:gd name="T81" fmla="*/ 2147483647 h 870"/>
              <a:gd name="T82" fmla="*/ 2147483647 w 1829"/>
              <a:gd name="T83" fmla="*/ 2147483647 h 870"/>
              <a:gd name="T84" fmla="*/ 2147483647 w 1829"/>
              <a:gd name="T85" fmla="*/ 2147483647 h 870"/>
              <a:gd name="T86" fmla="*/ 2147483647 w 1829"/>
              <a:gd name="T87" fmla="*/ 2147483647 h 870"/>
              <a:gd name="T88" fmla="*/ 2147483647 w 1829"/>
              <a:gd name="T89" fmla="*/ 2147483647 h 870"/>
              <a:gd name="T90" fmla="*/ 2147483647 w 1829"/>
              <a:gd name="T91" fmla="*/ 2147483647 h 870"/>
              <a:gd name="T92" fmla="*/ 2147483647 w 1829"/>
              <a:gd name="T93" fmla="*/ 2147483647 h 870"/>
              <a:gd name="T94" fmla="*/ 2147483647 w 1829"/>
              <a:gd name="T95" fmla="*/ 2147483647 h 870"/>
              <a:gd name="T96" fmla="*/ 2147483647 w 1829"/>
              <a:gd name="T97" fmla="*/ 2147483647 h 870"/>
              <a:gd name="T98" fmla="*/ 2147483647 w 1829"/>
              <a:gd name="T99" fmla="*/ 2147483647 h 870"/>
              <a:gd name="T100" fmla="*/ 2147483647 w 1829"/>
              <a:gd name="T101" fmla="*/ 2147483647 h 870"/>
              <a:gd name="T102" fmla="*/ 2147483647 w 1829"/>
              <a:gd name="T103" fmla="*/ 2147483647 h 870"/>
              <a:gd name="T104" fmla="*/ 2147483647 w 1829"/>
              <a:gd name="T105" fmla="*/ 2147483647 h 870"/>
              <a:gd name="T106" fmla="*/ 2147483647 w 1829"/>
              <a:gd name="T107" fmla="*/ 2147483647 h 870"/>
              <a:gd name="T108" fmla="*/ 2147483647 w 1829"/>
              <a:gd name="T109" fmla="*/ 2147483647 h 870"/>
              <a:gd name="T110" fmla="*/ 2147483647 w 1829"/>
              <a:gd name="T111" fmla="*/ 2147483647 h 8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9"/>
              <a:gd name="T169" fmla="*/ 0 h 870"/>
              <a:gd name="T170" fmla="*/ 1829 w 1829"/>
              <a:gd name="T171" fmla="*/ 870 h 8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9" h="870">
                <a:moveTo>
                  <a:pt x="1829" y="0"/>
                </a:moveTo>
                <a:lnTo>
                  <a:pt x="1820" y="3"/>
                </a:lnTo>
                <a:lnTo>
                  <a:pt x="1812" y="5"/>
                </a:lnTo>
                <a:lnTo>
                  <a:pt x="1804" y="8"/>
                </a:lnTo>
                <a:lnTo>
                  <a:pt x="1796" y="10"/>
                </a:lnTo>
                <a:lnTo>
                  <a:pt x="1787" y="13"/>
                </a:lnTo>
                <a:lnTo>
                  <a:pt x="1779" y="15"/>
                </a:lnTo>
                <a:lnTo>
                  <a:pt x="1771" y="17"/>
                </a:lnTo>
                <a:lnTo>
                  <a:pt x="1762" y="20"/>
                </a:lnTo>
                <a:lnTo>
                  <a:pt x="1754" y="22"/>
                </a:lnTo>
                <a:lnTo>
                  <a:pt x="1746" y="25"/>
                </a:lnTo>
                <a:lnTo>
                  <a:pt x="1738" y="27"/>
                </a:lnTo>
                <a:lnTo>
                  <a:pt x="1730" y="30"/>
                </a:lnTo>
                <a:lnTo>
                  <a:pt x="1721" y="32"/>
                </a:lnTo>
                <a:lnTo>
                  <a:pt x="1713" y="35"/>
                </a:lnTo>
                <a:lnTo>
                  <a:pt x="1705" y="37"/>
                </a:lnTo>
                <a:lnTo>
                  <a:pt x="1697" y="40"/>
                </a:lnTo>
                <a:lnTo>
                  <a:pt x="1689" y="42"/>
                </a:lnTo>
                <a:lnTo>
                  <a:pt x="1681" y="45"/>
                </a:lnTo>
                <a:lnTo>
                  <a:pt x="1673" y="47"/>
                </a:lnTo>
                <a:lnTo>
                  <a:pt x="1665" y="50"/>
                </a:lnTo>
                <a:lnTo>
                  <a:pt x="1657" y="52"/>
                </a:lnTo>
                <a:lnTo>
                  <a:pt x="1648" y="55"/>
                </a:lnTo>
                <a:lnTo>
                  <a:pt x="1640" y="57"/>
                </a:lnTo>
                <a:lnTo>
                  <a:pt x="1632" y="60"/>
                </a:lnTo>
                <a:lnTo>
                  <a:pt x="1624" y="62"/>
                </a:lnTo>
                <a:lnTo>
                  <a:pt x="1616" y="65"/>
                </a:lnTo>
                <a:lnTo>
                  <a:pt x="1608" y="67"/>
                </a:lnTo>
                <a:lnTo>
                  <a:pt x="1600" y="70"/>
                </a:lnTo>
                <a:lnTo>
                  <a:pt x="1592" y="72"/>
                </a:lnTo>
                <a:lnTo>
                  <a:pt x="1584" y="75"/>
                </a:lnTo>
                <a:lnTo>
                  <a:pt x="1577" y="77"/>
                </a:lnTo>
                <a:lnTo>
                  <a:pt x="1569" y="80"/>
                </a:lnTo>
                <a:lnTo>
                  <a:pt x="1561" y="83"/>
                </a:lnTo>
                <a:lnTo>
                  <a:pt x="1553" y="85"/>
                </a:lnTo>
                <a:lnTo>
                  <a:pt x="1545" y="88"/>
                </a:lnTo>
                <a:lnTo>
                  <a:pt x="1537" y="90"/>
                </a:lnTo>
                <a:lnTo>
                  <a:pt x="1529" y="93"/>
                </a:lnTo>
                <a:lnTo>
                  <a:pt x="1521" y="95"/>
                </a:lnTo>
                <a:lnTo>
                  <a:pt x="1513" y="98"/>
                </a:lnTo>
                <a:lnTo>
                  <a:pt x="1506" y="101"/>
                </a:lnTo>
                <a:lnTo>
                  <a:pt x="1498" y="103"/>
                </a:lnTo>
                <a:lnTo>
                  <a:pt x="1490" y="106"/>
                </a:lnTo>
                <a:lnTo>
                  <a:pt x="1482" y="108"/>
                </a:lnTo>
                <a:lnTo>
                  <a:pt x="1475" y="111"/>
                </a:lnTo>
                <a:lnTo>
                  <a:pt x="1467" y="114"/>
                </a:lnTo>
                <a:lnTo>
                  <a:pt x="1459" y="116"/>
                </a:lnTo>
                <a:lnTo>
                  <a:pt x="1451" y="119"/>
                </a:lnTo>
                <a:lnTo>
                  <a:pt x="1444" y="122"/>
                </a:lnTo>
                <a:lnTo>
                  <a:pt x="1436" y="124"/>
                </a:lnTo>
                <a:lnTo>
                  <a:pt x="1428" y="127"/>
                </a:lnTo>
                <a:lnTo>
                  <a:pt x="1421" y="130"/>
                </a:lnTo>
                <a:lnTo>
                  <a:pt x="1413" y="132"/>
                </a:lnTo>
                <a:lnTo>
                  <a:pt x="1405" y="135"/>
                </a:lnTo>
                <a:lnTo>
                  <a:pt x="1398" y="137"/>
                </a:lnTo>
                <a:lnTo>
                  <a:pt x="1390" y="140"/>
                </a:lnTo>
                <a:lnTo>
                  <a:pt x="1382" y="143"/>
                </a:lnTo>
                <a:lnTo>
                  <a:pt x="1375" y="145"/>
                </a:lnTo>
                <a:lnTo>
                  <a:pt x="1367" y="148"/>
                </a:lnTo>
                <a:lnTo>
                  <a:pt x="1360" y="151"/>
                </a:lnTo>
                <a:lnTo>
                  <a:pt x="1352" y="154"/>
                </a:lnTo>
                <a:lnTo>
                  <a:pt x="1345" y="156"/>
                </a:lnTo>
                <a:lnTo>
                  <a:pt x="1337" y="159"/>
                </a:lnTo>
                <a:lnTo>
                  <a:pt x="1330" y="162"/>
                </a:lnTo>
                <a:lnTo>
                  <a:pt x="1322" y="164"/>
                </a:lnTo>
                <a:lnTo>
                  <a:pt x="1315" y="167"/>
                </a:lnTo>
                <a:lnTo>
                  <a:pt x="1307" y="170"/>
                </a:lnTo>
                <a:lnTo>
                  <a:pt x="1300" y="173"/>
                </a:lnTo>
                <a:lnTo>
                  <a:pt x="1292" y="175"/>
                </a:lnTo>
                <a:lnTo>
                  <a:pt x="1285" y="178"/>
                </a:lnTo>
                <a:lnTo>
                  <a:pt x="1277" y="181"/>
                </a:lnTo>
                <a:lnTo>
                  <a:pt x="1270" y="183"/>
                </a:lnTo>
                <a:lnTo>
                  <a:pt x="1262" y="186"/>
                </a:lnTo>
                <a:lnTo>
                  <a:pt x="1255" y="189"/>
                </a:lnTo>
                <a:lnTo>
                  <a:pt x="1248" y="192"/>
                </a:lnTo>
                <a:lnTo>
                  <a:pt x="1240" y="194"/>
                </a:lnTo>
                <a:lnTo>
                  <a:pt x="1233" y="197"/>
                </a:lnTo>
                <a:lnTo>
                  <a:pt x="1226" y="200"/>
                </a:lnTo>
                <a:lnTo>
                  <a:pt x="1218" y="203"/>
                </a:lnTo>
                <a:lnTo>
                  <a:pt x="1211" y="206"/>
                </a:lnTo>
                <a:lnTo>
                  <a:pt x="1204" y="208"/>
                </a:lnTo>
                <a:lnTo>
                  <a:pt x="1197" y="211"/>
                </a:lnTo>
                <a:lnTo>
                  <a:pt x="1189" y="214"/>
                </a:lnTo>
                <a:lnTo>
                  <a:pt x="1182" y="217"/>
                </a:lnTo>
                <a:lnTo>
                  <a:pt x="1175" y="220"/>
                </a:lnTo>
                <a:lnTo>
                  <a:pt x="1168" y="222"/>
                </a:lnTo>
                <a:lnTo>
                  <a:pt x="1160" y="225"/>
                </a:lnTo>
                <a:lnTo>
                  <a:pt x="1153" y="228"/>
                </a:lnTo>
                <a:lnTo>
                  <a:pt x="1146" y="231"/>
                </a:lnTo>
                <a:lnTo>
                  <a:pt x="1139" y="234"/>
                </a:lnTo>
                <a:lnTo>
                  <a:pt x="1132" y="236"/>
                </a:lnTo>
                <a:lnTo>
                  <a:pt x="1125" y="239"/>
                </a:lnTo>
                <a:lnTo>
                  <a:pt x="1117" y="242"/>
                </a:lnTo>
                <a:lnTo>
                  <a:pt x="1110" y="245"/>
                </a:lnTo>
                <a:lnTo>
                  <a:pt x="1103" y="248"/>
                </a:lnTo>
                <a:lnTo>
                  <a:pt x="1096" y="251"/>
                </a:lnTo>
                <a:lnTo>
                  <a:pt x="1089" y="254"/>
                </a:lnTo>
                <a:lnTo>
                  <a:pt x="1082" y="256"/>
                </a:lnTo>
                <a:lnTo>
                  <a:pt x="1075" y="259"/>
                </a:lnTo>
                <a:lnTo>
                  <a:pt x="1068" y="262"/>
                </a:lnTo>
                <a:lnTo>
                  <a:pt x="1061" y="265"/>
                </a:lnTo>
                <a:lnTo>
                  <a:pt x="1054" y="268"/>
                </a:lnTo>
                <a:lnTo>
                  <a:pt x="1047" y="271"/>
                </a:lnTo>
                <a:lnTo>
                  <a:pt x="1040" y="274"/>
                </a:lnTo>
                <a:lnTo>
                  <a:pt x="1033" y="277"/>
                </a:lnTo>
                <a:lnTo>
                  <a:pt x="1026" y="279"/>
                </a:lnTo>
                <a:lnTo>
                  <a:pt x="1019" y="282"/>
                </a:lnTo>
                <a:lnTo>
                  <a:pt x="1012" y="285"/>
                </a:lnTo>
                <a:lnTo>
                  <a:pt x="1005" y="288"/>
                </a:lnTo>
                <a:lnTo>
                  <a:pt x="998" y="291"/>
                </a:lnTo>
                <a:lnTo>
                  <a:pt x="991" y="294"/>
                </a:lnTo>
                <a:lnTo>
                  <a:pt x="985" y="297"/>
                </a:lnTo>
                <a:lnTo>
                  <a:pt x="978" y="300"/>
                </a:lnTo>
                <a:lnTo>
                  <a:pt x="971" y="303"/>
                </a:lnTo>
                <a:lnTo>
                  <a:pt x="964" y="306"/>
                </a:lnTo>
                <a:lnTo>
                  <a:pt x="957" y="309"/>
                </a:lnTo>
                <a:lnTo>
                  <a:pt x="950" y="312"/>
                </a:lnTo>
                <a:lnTo>
                  <a:pt x="944" y="315"/>
                </a:lnTo>
                <a:lnTo>
                  <a:pt x="937" y="318"/>
                </a:lnTo>
                <a:lnTo>
                  <a:pt x="930" y="321"/>
                </a:lnTo>
                <a:lnTo>
                  <a:pt x="923" y="324"/>
                </a:lnTo>
                <a:lnTo>
                  <a:pt x="917" y="326"/>
                </a:lnTo>
                <a:lnTo>
                  <a:pt x="910" y="329"/>
                </a:lnTo>
                <a:lnTo>
                  <a:pt x="903" y="332"/>
                </a:lnTo>
                <a:lnTo>
                  <a:pt x="896" y="335"/>
                </a:lnTo>
                <a:lnTo>
                  <a:pt x="890" y="338"/>
                </a:lnTo>
                <a:lnTo>
                  <a:pt x="883" y="341"/>
                </a:lnTo>
                <a:lnTo>
                  <a:pt x="876" y="344"/>
                </a:lnTo>
                <a:lnTo>
                  <a:pt x="870" y="347"/>
                </a:lnTo>
                <a:lnTo>
                  <a:pt x="863" y="350"/>
                </a:lnTo>
                <a:lnTo>
                  <a:pt x="856" y="353"/>
                </a:lnTo>
                <a:lnTo>
                  <a:pt x="850" y="356"/>
                </a:lnTo>
                <a:lnTo>
                  <a:pt x="843" y="360"/>
                </a:lnTo>
                <a:lnTo>
                  <a:pt x="837" y="363"/>
                </a:lnTo>
                <a:lnTo>
                  <a:pt x="830" y="366"/>
                </a:lnTo>
                <a:lnTo>
                  <a:pt x="824" y="369"/>
                </a:lnTo>
                <a:lnTo>
                  <a:pt x="817" y="372"/>
                </a:lnTo>
                <a:lnTo>
                  <a:pt x="810" y="375"/>
                </a:lnTo>
                <a:lnTo>
                  <a:pt x="804" y="378"/>
                </a:lnTo>
                <a:lnTo>
                  <a:pt x="797" y="381"/>
                </a:lnTo>
                <a:lnTo>
                  <a:pt x="791" y="384"/>
                </a:lnTo>
                <a:lnTo>
                  <a:pt x="785" y="387"/>
                </a:lnTo>
                <a:lnTo>
                  <a:pt x="778" y="390"/>
                </a:lnTo>
                <a:lnTo>
                  <a:pt x="772" y="393"/>
                </a:lnTo>
                <a:lnTo>
                  <a:pt x="765" y="396"/>
                </a:lnTo>
                <a:lnTo>
                  <a:pt x="759" y="399"/>
                </a:lnTo>
                <a:lnTo>
                  <a:pt x="752" y="402"/>
                </a:lnTo>
                <a:lnTo>
                  <a:pt x="746" y="405"/>
                </a:lnTo>
                <a:lnTo>
                  <a:pt x="740" y="409"/>
                </a:lnTo>
                <a:lnTo>
                  <a:pt x="733" y="412"/>
                </a:lnTo>
                <a:lnTo>
                  <a:pt x="727" y="415"/>
                </a:lnTo>
                <a:lnTo>
                  <a:pt x="721" y="418"/>
                </a:lnTo>
                <a:lnTo>
                  <a:pt x="714" y="421"/>
                </a:lnTo>
                <a:lnTo>
                  <a:pt x="708" y="424"/>
                </a:lnTo>
                <a:lnTo>
                  <a:pt x="702" y="427"/>
                </a:lnTo>
                <a:lnTo>
                  <a:pt x="695" y="430"/>
                </a:lnTo>
                <a:lnTo>
                  <a:pt x="689" y="434"/>
                </a:lnTo>
                <a:lnTo>
                  <a:pt x="683" y="437"/>
                </a:lnTo>
                <a:lnTo>
                  <a:pt x="676" y="440"/>
                </a:lnTo>
                <a:lnTo>
                  <a:pt x="670" y="443"/>
                </a:lnTo>
                <a:lnTo>
                  <a:pt x="664" y="446"/>
                </a:lnTo>
                <a:lnTo>
                  <a:pt x="658" y="449"/>
                </a:lnTo>
                <a:lnTo>
                  <a:pt x="652" y="452"/>
                </a:lnTo>
                <a:lnTo>
                  <a:pt x="645" y="456"/>
                </a:lnTo>
                <a:lnTo>
                  <a:pt x="639" y="459"/>
                </a:lnTo>
                <a:lnTo>
                  <a:pt x="633" y="462"/>
                </a:lnTo>
                <a:lnTo>
                  <a:pt x="627" y="465"/>
                </a:lnTo>
                <a:lnTo>
                  <a:pt x="621" y="468"/>
                </a:lnTo>
                <a:lnTo>
                  <a:pt x="615" y="472"/>
                </a:lnTo>
                <a:lnTo>
                  <a:pt x="609" y="475"/>
                </a:lnTo>
                <a:lnTo>
                  <a:pt x="603" y="478"/>
                </a:lnTo>
                <a:lnTo>
                  <a:pt x="596" y="481"/>
                </a:lnTo>
                <a:lnTo>
                  <a:pt x="590" y="484"/>
                </a:lnTo>
                <a:lnTo>
                  <a:pt x="584" y="488"/>
                </a:lnTo>
                <a:lnTo>
                  <a:pt x="578" y="491"/>
                </a:lnTo>
                <a:lnTo>
                  <a:pt x="572" y="494"/>
                </a:lnTo>
                <a:lnTo>
                  <a:pt x="566" y="497"/>
                </a:lnTo>
                <a:lnTo>
                  <a:pt x="560" y="501"/>
                </a:lnTo>
                <a:lnTo>
                  <a:pt x="554" y="504"/>
                </a:lnTo>
                <a:lnTo>
                  <a:pt x="548" y="507"/>
                </a:lnTo>
                <a:lnTo>
                  <a:pt x="542" y="510"/>
                </a:lnTo>
                <a:lnTo>
                  <a:pt x="536" y="514"/>
                </a:lnTo>
                <a:lnTo>
                  <a:pt x="531" y="517"/>
                </a:lnTo>
                <a:lnTo>
                  <a:pt x="525" y="520"/>
                </a:lnTo>
                <a:lnTo>
                  <a:pt x="519" y="523"/>
                </a:lnTo>
                <a:lnTo>
                  <a:pt x="513" y="527"/>
                </a:lnTo>
                <a:lnTo>
                  <a:pt x="507" y="530"/>
                </a:lnTo>
                <a:lnTo>
                  <a:pt x="501" y="533"/>
                </a:lnTo>
                <a:lnTo>
                  <a:pt x="495" y="536"/>
                </a:lnTo>
                <a:lnTo>
                  <a:pt x="489" y="540"/>
                </a:lnTo>
                <a:lnTo>
                  <a:pt x="484" y="543"/>
                </a:lnTo>
                <a:lnTo>
                  <a:pt x="478" y="546"/>
                </a:lnTo>
                <a:lnTo>
                  <a:pt x="472" y="550"/>
                </a:lnTo>
                <a:lnTo>
                  <a:pt x="466" y="553"/>
                </a:lnTo>
                <a:lnTo>
                  <a:pt x="460" y="556"/>
                </a:lnTo>
                <a:lnTo>
                  <a:pt x="455" y="560"/>
                </a:lnTo>
                <a:lnTo>
                  <a:pt x="449" y="563"/>
                </a:lnTo>
                <a:lnTo>
                  <a:pt x="443" y="566"/>
                </a:lnTo>
                <a:lnTo>
                  <a:pt x="438" y="570"/>
                </a:lnTo>
                <a:lnTo>
                  <a:pt x="432" y="573"/>
                </a:lnTo>
                <a:lnTo>
                  <a:pt x="426" y="576"/>
                </a:lnTo>
                <a:lnTo>
                  <a:pt x="420" y="580"/>
                </a:lnTo>
                <a:lnTo>
                  <a:pt x="415" y="583"/>
                </a:lnTo>
                <a:lnTo>
                  <a:pt x="409" y="586"/>
                </a:lnTo>
                <a:lnTo>
                  <a:pt x="403" y="590"/>
                </a:lnTo>
                <a:lnTo>
                  <a:pt x="398" y="593"/>
                </a:lnTo>
                <a:lnTo>
                  <a:pt x="392" y="596"/>
                </a:lnTo>
                <a:lnTo>
                  <a:pt x="387" y="600"/>
                </a:lnTo>
                <a:lnTo>
                  <a:pt x="381" y="603"/>
                </a:lnTo>
                <a:lnTo>
                  <a:pt x="376" y="607"/>
                </a:lnTo>
                <a:lnTo>
                  <a:pt x="370" y="610"/>
                </a:lnTo>
                <a:lnTo>
                  <a:pt x="364" y="613"/>
                </a:lnTo>
                <a:lnTo>
                  <a:pt x="359" y="617"/>
                </a:lnTo>
                <a:lnTo>
                  <a:pt x="353" y="620"/>
                </a:lnTo>
                <a:lnTo>
                  <a:pt x="348" y="624"/>
                </a:lnTo>
                <a:lnTo>
                  <a:pt x="342" y="627"/>
                </a:lnTo>
                <a:lnTo>
                  <a:pt x="337" y="630"/>
                </a:lnTo>
                <a:lnTo>
                  <a:pt x="331" y="634"/>
                </a:lnTo>
                <a:lnTo>
                  <a:pt x="326" y="637"/>
                </a:lnTo>
                <a:lnTo>
                  <a:pt x="321" y="641"/>
                </a:lnTo>
                <a:lnTo>
                  <a:pt x="315" y="644"/>
                </a:lnTo>
                <a:lnTo>
                  <a:pt x="310" y="648"/>
                </a:lnTo>
                <a:lnTo>
                  <a:pt x="304" y="651"/>
                </a:lnTo>
                <a:lnTo>
                  <a:pt x="299" y="655"/>
                </a:lnTo>
                <a:lnTo>
                  <a:pt x="294" y="658"/>
                </a:lnTo>
                <a:lnTo>
                  <a:pt x="288" y="661"/>
                </a:lnTo>
                <a:lnTo>
                  <a:pt x="283" y="665"/>
                </a:lnTo>
                <a:lnTo>
                  <a:pt x="278" y="668"/>
                </a:lnTo>
                <a:lnTo>
                  <a:pt x="272" y="672"/>
                </a:lnTo>
                <a:lnTo>
                  <a:pt x="267" y="675"/>
                </a:lnTo>
                <a:lnTo>
                  <a:pt x="262" y="679"/>
                </a:lnTo>
                <a:lnTo>
                  <a:pt x="256" y="682"/>
                </a:lnTo>
                <a:lnTo>
                  <a:pt x="251" y="686"/>
                </a:lnTo>
                <a:lnTo>
                  <a:pt x="246" y="689"/>
                </a:lnTo>
                <a:lnTo>
                  <a:pt x="241" y="693"/>
                </a:lnTo>
                <a:lnTo>
                  <a:pt x="235" y="696"/>
                </a:lnTo>
                <a:lnTo>
                  <a:pt x="230" y="700"/>
                </a:lnTo>
                <a:lnTo>
                  <a:pt x="225" y="703"/>
                </a:lnTo>
                <a:lnTo>
                  <a:pt x="220" y="707"/>
                </a:lnTo>
                <a:lnTo>
                  <a:pt x="215" y="710"/>
                </a:lnTo>
                <a:lnTo>
                  <a:pt x="210" y="714"/>
                </a:lnTo>
                <a:lnTo>
                  <a:pt x="204" y="717"/>
                </a:lnTo>
                <a:lnTo>
                  <a:pt x="199" y="721"/>
                </a:lnTo>
                <a:lnTo>
                  <a:pt x="194" y="725"/>
                </a:lnTo>
                <a:lnTo>
                  <a:pt x="189" y="728"/>
                </a:lnTo>
                <a:lnTo>
                  <a:pt x="184" y="732"/>
                </a:lnTo>
                <a:lnTo>
                  <a:pt x="179" y="735"/>
                </a:lnTo>
                <a:lnTo>
                  <a:pt x="174" y="739"/>
                </a:lnTo>
                <a:lnTo>
                  <a:pt x="169" y="742"/>
                </a:lnTo>
                <a:lnTo>
                  <a:pt x="164" y="746"/>
                </a:lnTo>
                <a:lnTo>
                  <a:pt x="159" y="749"/>
                </a:lnTo>
                <a:lnTo>
                  <a:pt x="154" y="753"/>
                </a:lnTo>
                <a:lnTo>
                  <a:pt x="149" y="757"/>
                </a:lnTo>
                <a:lnTo>
                  <a:pt x="144" y="760"/>
                </a:lnTo>
                <a:lnTo>
                  <a:pt x="139" y="764"/>
                </a:lnTo>
                <a:lnTo>
                  <a:pt x="134" y="767"/>
                </a:lnTo>
                <a:lnTo>
                  <a:pt x="129" y="771"/>
                </a:lnTo>
                <a:lnTo>
                  <a:pt x="124" y="775"/>
                </a:lnTo>
                <a:lnTo>
                  <a:pt x="119" y="778"/>
                </a:lnTo>
                <a:lnTo>
                  <a:pt x="114" y="782"/>
                </a:lnTo>
                <a:lnTo>
                  <a:pt x="109" y="786"/>
                </a:lnTo>
                <a:lnTo>
                  <a:pt x="104" y="789"/>
                </a:lnTo>
                <a:lnTo>
                  <a:pt x="100" y="793"/>
                </a:lnTo>
                <a:lnTo>
                  <a:pt x="95" y="796"/>
                </a:lnTo>
                <a:lnTo>
                  <a:pt x="90" y="800"/>
                </a:lnTo>
                <a:lnTo>
                  <a:pt x="85" y="804"/>
                </a:lnTo>
                <a:lnTo>
                  <a:pt x="80" y="807"/>
                </a:lnTo>
                <a:lnTo>
                  <a:pt x="75" y="811"/>
                </a:lnTo>
                <a:lnTo>
                  <a:pt x="71" y="815"/>
                </a:lnTo>
                <a:lnTo>
                  <a:pt x="66" y="818"/>
                </a:lnTo>
                <a:lnTo>
                  <a:pt x="61" y="822"/>
                </a:lnTo>
                <a:lnTo>
                  <a:pt x="56" y="826"/>
                </a:lnTo>
                <a:lnTo>
                  <a:pt x="52" y="829"/>
                </a:lnTo>
                <a:lnTo>
                  <a:pt x="47" y="833"/>
                </a:lnTo>
                <a:lnTo>
                  <a:pt x="42" y="837"/>
                </a:lnTo>
                <a:lnTo>
                  <a:pt x="38" y="840"/>
                </a:lnTo>
                <a:lnTo>
                  <a:pt x="33" y="844"/>
                </a:lnTo>
                <a:lnTo>
                  <a:pt x="28" y="848"/>
                </a:lnTo>
                <a:lnTo>
                  <a:pt x="24" y="852"/>
                </a:lnTo>
                <a:lnTo>
                  <a:pt x="19" y="855"/>
                </a:lnTo>
                <a:lnTo>
                  <a:pt x="14" y="859"/>
                </a:lnTo>
                <a:lnTo>
                  <a:pt x="10" y="863"/>
                </a:lnTo>
                <a:lnTo>
                  <a:pt x="5" y="866"/>
                </a:lnTo>
                <a:lnTo>
                  <a:pt x="0" y="870"/>
                </a:lnTo>
              </a:path>
            </a:pathLst>
          </a:custGeom>
          <a:noFill/>
          <a:ln w="19961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Freeform 16"/>
          <p:cNvSpPr>
            <a:spLocks noChangeArrowheads="1"/>
          </p:cNvSpPr>
          <p:nvPr/>
        </p:nvSpPr>
        <p:spPr bwMode="auto">
          <a:xfrm>
            <a:off x="1150938" y="2565400"/>
            <a:ext cx="7507287" cy="2041525"/>
          </a:xfrm>
          <a:custGeom>
            <a:avLst/>
            <a:gdLst>
              <a:gd name="T0" fmla="*/ 2147483647 w 4729"/>
              <a:gd name="T1" fmla="*/ 2147483647 h 1286"/>
              <a:gd name="T2" fmla="*/ 2147483647 w 4729"/>
              <a:gd name="T3" fmla="*/ 2147483647 h 1286"/>
              <a:gd name="T4" fmla="*/ 2147483647 w 4729"/>
              <a:gd name="T5" fmla="*/ 2147483647 h 1286"/>
              <a:gd name="T6" fmla="*/ 2147483647 w 4729"/>
              <a:gd name="T7" fmla="*/ 2147483647 h 1286"/>
              <a:gd name="T8" fmla="*/ 2147483647 w 4729"/>
              <a:gd name="T9" fmla="*/ 2147483647 h 1286"/>
              <a:gd name="T10" fmla="*/ 2147483647 w 4729"/>
              <a:gd name="T11" fmla="*/ 2147483647 h 1286"/>
              <a:gd name="T12" fmla="*/ 2147483647 w 4729"/>
              <a:gd name="T13" fmla="*/ 2147483647 h 1286"/>
              <a:gd name="T14" fmla="*/ 2147483647 w 4729"/>
              <a:gd name="T15" fmla="*/ 2147483647 h 1286"/>
              <a:gd name="T16" fmla="*/ 2147483647 w 4729"/>
              <a:gd name="T17" fmla="*/ 2147483647 h 1286"/>
              <a:gd name="T18" fmla="*/ 2147483647 w 4729"/>
              <a:gd name="T19" fmla="*/ 2147483647 h 1286"/>
              <a:gd name="T20" fmla="*/ 2147483647 w 4729"/>
              <a:gd name="T21" fmla="*/ 2147483647 h 1286"/>
              <a:gd name="T22" fmla="*/ 2147483647 w 4729"/>
              <a:gd name="T23" fmla="*/ 2147483647 h 1286"/>
              <a:gd name="T24" fmla="*/ 2147483647 w 4729"/>
              <a:gd name="T25" fmla="*/ 2147483647 h 1286"/>
              <a:gd name="T26" fmla="*/ 2147483647 w 4729"/>
              <a:gd name="T27" fmla="*/ 2147483647 h 1286"/>
              <a:gd name="T28" fmla="*/ 2147483647 w 4729"/>
              <a:gd name="T29" fmla="*/ 2147483647 h 1286"/>
              <a:gd name="T30" fmla="*/ 2147483647 w 4729"/>
              <a:gd name="T31" fmla="*/ 2147483647 h 1286"/>
              <a:gd name="T32" fmla="*/ 2147483647 w 4729"/>
              <a:gd name="T33" fmla="*/ 2147483647 h 1286"/>
              <a:gd name="T34" fmla="*/ 2147483647 w 4729"/>
              <a:gd name="T35" fmla="*/ 2147483647 h 1286"/>
              <a:gd name="T36" fmla="*/ 2147483647 w 4729"/>
              <a:gd name="T37" fmla="*/ 2147483647 h 1286"/>
              <a:gd name="T38" fmla="*/ 2147483647 w 4729"/>
              <a:gd name="T39" fmla="*/ 2147483647 h 1286"/>
              <a:gd name="T40" fmla="*/ 2147483647 w 4729"/>
              <a:gd name="T41" fmla="*/ 2147483647 h 1286"/>
              <a:gd name="T42" fmla="*/ 2147483647 w 4729"/>
              <a:gd name="T43" fmla="*/ 2147483647 h 1286"/>
              <a:gd name="T44" fmla="*/ 2147483647 w 4729"/>
              <a:gd name="T45" fmla="*/ 2147483647 h 1286"/>
              <a:gd name="T46" fmla="*/ 2147483647 w 4729"/>
              <a:gd name="T47" fmla="*/ 2147483647 h 1286"/>
              <a:gd name="T48" fmla="*/ 2147483647 w 4729"/>
              <a:gd name="T49" fmla="*/ 2147483647 h 1286"/>
              <a:gd name="T50" fmla="*/ 2147483647 w 4729"/>
              <a:gd name="T51" fmla="*/ 2147483647 h 1286"/>
              <a:gd name="T52" fmla="*/ 2147483647 w 4729"/>
              <a:gd name="T53" fmla="*/ 2147483647 h 1286"/>
              <a:gd name="T54" fmla="*/ 2147483647 w 4729"/>
              <a:gd name="T55" fmla="*/ 2147483647 h 1286"/>
              <a:gd name="T56" fmla="*/ 2147483647 w 4729"/>
              <a:gd name="T57" fmla="*/ 2147483647 h 1286"/>
              <a:gd name="T58" fmla="*/ 2147483647 w 4729"/>
              <a:gd name="T59" fmla="*/ 2147483647 h 1286"/>
              <a:gd name="T60" fmla="*/ 2147483647 w 4729"/>
              <a:gd name="T61" fmla="*/ 2147483647 h 1286"/>
              <a:gd name="T62" fmla="*/ 2147483647 w 4729"/>
              <a:gd name="T63" fmla="*/ 2147483647 h 1286"/>
              <a:gd name="T64" fmla="*/ 2147483647 w 4729"/>
              <a:gd name="T65" fmla="*/ 2147483647 h 1286"/>
              <a:gd name="T66" fmla="*/ 2147483647 w 4729"/>
              <a:gd name="T67" fmla="*/ 2147483647 h 1286"/>
              <a:gd name="T68" fmla="*/ 2147483647 w 4729"/>
              <a:gd name="T69" fmla="*/ 2147483647 h 1286"/>
              <a:gd name="T70" fmla="*/ 2147483647 w 4729"/>
              <a:gd name="T71" fmla="*/ 2147483647 h 1286"/>
              <a:gd name="T72" fmla="*/ 2147483647 w 4729"/>
              <a:gd name="T73" fmla="*/ 2147483647 h 1286"/>
              <a:gd name="T74" fmla="*/ 2147483647 w 4729"/>
              <a:gd name="T75" fmla="*/ 2147483647 h 1286"/>
              <a:gd name="T76" fmla="*/ 2147483647 w 4729"/>
              <a:gd name="T77" fmla="*/ 2147483647 h 1286"/>
              <a:gd name="T78" fmla="*/ 2147483647 w 4729"/>
              <a:gd name="T79" fmla="*/ 2147483647 h 1286"/>
              <a:gd name="T80" fmla="*/ 2147483647 w 4729"/>
              <a:gd name="T81" fmla="*/ 2147483647 h 1286"/>
              <a:gd name="T82" fmla="*/ 2147483647 w 4729"/>
              <a:gd name="T83" fmla="*/ 2147483647 h 1286"/>
              <a:gd name="T84" fmla="*/ 2147483647 w 4729"/>
              <a:gd name="T85" fmla="*/ 2147483647 h 1286"/>
              <a:gd name="T86" fmla="*/ 2147483647 w 4729"/>
              <a:gd name="T87" fmla="*/ 2147483647 h 1286"/>
              <a:gd name="T88" fmla="*/ 2147483647 w 4729"/>
              <a:gd name="T89" fmla="*/ 2147483647 h 1286"/>
              <a:gd name="T90" fmla="*/ 2147483647 w 4729"/>
              <a:gd name="T91" fmla="*/ 2147483647 h 1286"/>
              <a:gd name="T92" fmla="*/ 2147483647 w 4729"/>
              <a:gd name="T93" fmla="*/ 2147483647 h 1286"/>
              <a:gd name="T94" fmla="*/ 2147483647 w 4729"/>
              <a:gd name="T95" fmla="*/ 2147483647 h 1286"/>
              <a:gd name="T96" fmla="*/ 2147483647 w 4729"/>
              <a:gd name="T97" fmla="*/ 2147483647 h 1286"/>
              <a:gd name="T98" fmla="*/ 2147483647 w 4729"/>
              <a:gd name="T99" fmla="*/ 2147483647 h 1286"/>
              <a:gd name="T100" fmla="*/ 2147483647 w 4729"/>
              <a:gd name="T101" fmla="*/ 2147483647 h 1286"/>
              <a:gd name="T102" fmla="*/ 2147483647 w 4729"/>
              <a:gd name="T103" fmla="*/ 2147483647 h 1286"/>
              <a:gd name="T104" fmla="*/ 2147483647 w 4729"/>
              <a:gd name="T105" fmla="*/ 2147483647 h 1286"/>
              <a:gd name="T106" fmla="*/ 2147483647 w 4729"/>
              <a:gd name="T107" fmla="*/ 2147483647 h 1286"/>
              <a:gd name="T108" fmla="*/ 2147483647 w 4729"/>
              <a:gd name="T109" fmla="*/ 2147483647 h 1286"/>
              <a:gd name="T110" fmla="*/ 2147483647 w 4729"/>
              <a:gd name="T111" fmla="*/ 2147483647 h 1286"/>
              <a:gd name="T112" fmla="*/ 2147483647 w 4729"/>
              <a:gd name="T113" fmla="*/ 2147483647 h 1286"/>
              <a:gd name="T114" fmla="*/ 2147483647 w 4729"/>
              <a:gd name="T115" fmla="*/ 2147483647 h 12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29"/>
              <a:gd name="T175" fmla="*/ 0 h 1286"/>
              <a:gd name="T176" fmla="*/ 4729 w 4729"/>
              <a:gd name="T177" fmla="*/ 1286 h 12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29" h="1286">
                <a:moveTo>
                  <a:pt x="4729" y="0"/>
                </a:moveTo>
                <a:lnTo>
                  <a:pt x="4713" y="2"/>
                </a:lnTo>
                <a:lnTo>
                  <a:pt x="4697" y="3"/>
                </a:lnTo>
                <a:lnTo>
                  <a:pt x="4682" y="5"/>
                </a:lnTo>
                <a:lnTo>
                  <a:pt x="4666" y="7"/>
                </a:lnTo>
                <a:lnTo>
                  <a:pt x="4650" y="8"/>
                </a:lnTo>
                <a:lnTo>
                  <a:pt x="4635" y="10"/>
                </a:lnTo>
                <a:lnTo>
                  <a:pt x="4619" y="12"/>
                </a:lnTo>
                <a:lnTo>
                  <a:pt x="4604" y="13"/>
                </a:lnTo>
                <a:lnTo>
                  <a:pt x="4588" y="15"/>
                </a:lnTo>
                <a:lnTo>
                  <a:pt x="4573" y="16"/>
                </a:lnTo>
                <a:lnTo>
                  <a:pt x="4557" y="18"/>
                </a:lnTo>
                <a:lnTo>
                  <a:pt x="4542" y="20"/>
                </a:lnTo>
                <a:lnTo>
                  <a:pt x="4527" y="21"/>
                </a:lnTo>
                <a:lnTo>
                  <a:pt x="4512" y="23"/>
                </a:lnTo>
                <a:lnTo>
                  <a:pt x="4496" y="25"/>
                </a:lnTo>
                <a:lnTo>
                  <a:pt x="4481" y="26"/>
                </a:lnTo>
                <a:lnTo>
                  <a:pt x="4466" y="28"/>
                </a:lnTo>
                <a:lnTo>
                  <a:pt x="4451" y="30"/>
                </a:lnTo>
                <a:lnTo>
                  <a:pt x="4436" y="31"/>
                </a:lnTo>
                <a:lnTo>
                  <a:pt x="4421" y="33"/>
                </a:lnTo>
                <a:lnTo>
                  <a:pt x="4406" y="35"/>
                </a:lnTo>
                <a:lnTo>
                  <a:pt x="4391" y="37"/>
                </a:lnTo>
                <a:lnTo>
                  <a:pt x="4376" y="38"/>
                </a:lnTo>
                <a:lnTo>
                  <a:pt x="4361" y="40"/>
                </a:lnTo>
                <a:lnTo>
                  <a:pt x="4346" y="42"/>
                </a:lnTo>
                <a:lnTo>
                  <a:pt x="4331" y="43"/>
                </a:lnTo>
                <a:lnTo>
                  <a:pt x="4316" y="45"/>
                </a:lnTo>
                <a:lnTo>
                  <a:pt x="4302" y="47"/>
                </a:lnTo>
                <a:lnTo>
                  <a:pt x="4287" y="48"/>
                </a:lnTo>
                <a:lnTo>
                  <a:pt x="4272" y="50"/>
                </a:lnTo>
                <a:lnTo>
                  <a:pt x="4257" y="52"/>
                </a:lnTo>
                <a:lnTo>
                  <a:pt x="4243" y="53"/>
                </a:lnTo>
                <a:lnTo>
                  <a:pt x="4228" y="55"/>
                </a:lnTo>
                <a:lnTo>
                  <a:pt x="4214" y="57"/>
                </a:lnTo>
                <a:lnTo>
                  <a:pt x="4199" y="59"/>
                </a:lnTo>
                <a:lnTo>
                  <a:pt x="4185" y="60"/>
                </a:lnTo>
                <a:lnTo>
                  <a:pt x="4170" y="62"/>
                </a:lnTo>
                <a:lnTo>
                  <a:pt x="4156" y="64"/>
                </a:lnTo>
                <a:lnTo>
                  <a:pt x="4141" y="66"/>
                </a:lnTo>
                <a:lnTo>
                  <a:pt x="4127" y="67"/>
                </a:lnTo>
                <a:lnTo>
                  <a:pt x="4113" y="69"/>
                </a:lnTo>
                <a:lnTo>
                  <a:pt x="4099" y="71"/>
                </a:lnTo>
                <a:lnTo>
                  <a:pt x="4084" y="72"/>
                </a:lnTo>
                <a:lnTo>
                  <a:pt x="4070" y="74"/>
                </a:lnTo>
                <a:lnTo>
                  <a:pt x="4056" y="76"/>
                </a:lnTo>
                <a:lnTo>
                  <a:pt x="4042" y="78"/>
                </a:lnTo>
                <a:lnTo>
                  <a:pt x="4028" y="79"/>
                </a:lnTo>
                <a:lnTo>
                  <a:pt x="4014" y="81"/>
                </a:lnTo>
                <a:lnTo>
                  <a:pt x="4000" y="83"/>
                </a:lnTo>
                <a:lnTo>
                  <a:pt x="3986" y="85"/>
                </a:lnTo>
                <a:lnTo>
                  <a:pt x="3972" y="86"/>
                </a:lnTo>
                <a:lnTo>
                  <a:pt x="3958" y="88"/>
                </a:lnTo>
                <a:lnTo>
                  <a:pt x="3944" y="90"/>
                </a:lnTo>
                <a:lnTo>
                  <a:pt x="3930" y="92"/>
                </a:lnTo>
                <a:lnTo>
                  <a:pt x="3916" y="93"/>
                </a:lnTo>
                <a:lnTo>
                  <a:pt x="3903" y="95"/>
                </a:lnTo>
                <a:lnTo>
                  <a:pt x="3889" y="97"/>
                </a:lnTo>
                <a:lnTo>
                  <a:pt x="3875" y="99"/>
                </a:lnTo>
                <a:lnTo>
                  <a:pt x="3861" y="101"/>
                </a:lnTo>
                <a:lnTo>
                  <a:pt x="3848" y="102"/>
                </a:lnTo>
                <a:lnTo>
                  <a:pt x="3834" y="104"/>
                </a:lnTo>
                <a:lnTo>
                  <a:pt x="3821" y="106"/>
                </a:lnTo>
                <a:lnTo>
                  <a:pt x="3807" y="108"/>
                </a:lnTo>
                <a:lnTo>
                  <a:pt x="3794" y="109"/>
                </a:lnTo>
                <a:lnTo>
                  <a:pt x="3780" y="111"/>
                </a:lnTo>
                <a:lnTo>
                  <a:pt x="3767" y="113"/>
                </a:lnTo>
                <a:lnTo>
                  <a:pt x="3753" y="115"/>
                </a:lnTo>
                <a:lnTo>
                  <a:pt x="3740" y="117"/>
                </a:lnTo>
                <a:lnTo>
                  <a:pt x="3727" y="118"/>
                </a:lnTo>
                <a:lnTo>
                  <a:pt x="3713" y="120"/>
                </a:lnTo>
                <a:lnTo>
                  <a:pt x="3700" y="122"/>
                </a:lnTo>
                <a:lnTo>
                  <a:pt x="3687" y="124"/>
                </a:lnTo>
                <a:lnTo>
                  <a:pt x="3674" y="126"/>
                </a:lnTo>
                <a:lnTo>
                  <a:pt x="3660" y="127"/>
                </a:lnTo>
                <a:lnTo>
                  <a:pt x="3647" y="129"/>
                </a:lnTo>
                <a:lnTo>
                  <a:pt x="3634" y="131"/>
                </a:lnTo>
                <a:lnTo>
                  <a:pt x="3621" y="133"/>
                </a:lnTo>
                <a:lnTo>
                  <a:pt x="3608" y="135"/>
                </a:lnTo>
                <a:lnTo>
                  <a:pt x="3595" y="137"/>
                </a:lnTo>
                <a:lnTo>
                  <a:pt x="3582" y="138"/>
                </a:lnTo>
                <a:lnTo>
                  <a:pt x="3569" y="140"/>
                </a:lnTo>
                <a:lnTo>
                  <a:pt x="3556" y="142"/>
                </a:lnTo>
                <a:lnTo>
                  <a:pt x="3543" y="144"/>
                </a:lnTo>
                <a:lnTo>
                  <a:pt x="3531" y="146"/>
                </a:lnTo>
                <a:lnTo>
                  <a:pt x="3518" y="148"/>
                </a:lnTo>
                <a:lnTo>
                  <a:pt x="3505" y="149"/>
                </a:lnTo>
                <a:lnTo>
                  <a:pt x="3492" y="151"/>
                </a:lnTo>
                <a:lnTo>
                  <a:pt x="3480" y="153"/>
                </a:lnTo>
                <a:lnTo>
                  <a:pt x="3467" y="155"/>
                </a:lnTo>
                <a:lnTo>
                  <a:pt x="3454" y="157"/>
                </a:lnTo>
                <a:lnTo>
                  <a:pt x="3442" y="159"/>
                </a:lnTo>
                <a:lnTo>
                  <a:pt x="3429" y="160"/>
                </a:lnTo>
                <a:lnTo>
                  <a:pt x="3417" y="162"/>
                </a:lnTo>
                <a:lnTo>
                  <a:pt x="3404" y="164"/>
                </a:lnTo>
                <a:lnTo>
                  <a:pt x="3392" y="166"/>
                </a:lnTo>
                <a:lnTo>
                  <a:pt x="3379" y="168"/>
                </a:lnTo>
                <a:lnTo>
                  <a:pt x="3367" y="170"/>
                </a:lnTo>
                <a:lnTo>
                  <a:pt x="3354" y="172"/>
                </a:lnTo>
                <a:lnTo>
                  <a:pt x="3342" y="173"/>
                </a:lnTo>
                <a:lnTo>
                  <a:pt x="3330" y="175"/>
                </a:lnTo>
                <a:lnTo>
                  <a:pt x="3318" y="177"/>
                </a:lnTo>
                <a:lnTo>
                  <a:pt x="3305" y="179"/>
                </a:lnTo>
                <a:lnTo>
                  <a:pt x="3293" y="181"/>
                </a:lnTo>
                <a:lnTo>
                  <a:pt x="3281" y="183"/>
                </a:lnTo>
                <a:lnTo>
                  <a:pt x="3269" y="185"/>
                </a:lnTo>
                <a:lnTo>
                  <a:pt x="3257" y="186"/>
                </a:lnTo>
                <a:lnTo>
                  <a:pt x="3245" y="188"/>
                </a:lnTo>
                <a:lnTo>
                  <a:pt x="3233" y="190"/>
                </a:lnTo>
                <a:lnTo>
                  <a:pt x="3221" y="192"/>
                </a:lnTo>
                <a:lnTo>
                  <a:pt x="3209" y="194"/>
                </a:lnTo>
                <a:lnTo>
                  <a:pt x="3197" y="196"/>
                </a:lnTo>
                <a:lnTo>
                  <a:pt x="3185" y="198"/>
                </a:lnTo>
                <a:lnTo>
                  <a:pt x="3173" y="200"/>
                </a:lnTo>
                <a:lnTo>
                  <a:pt x="3161" y="202"/>
                </a:lnTo>
                <a:lnTo>
                  <a:pt x="3149" y="203"/>
                </a:lnTo>
                <a:lnTo>
                  <a:pt x="3137" y="205"/>
                </a:lnTo>
                <a:lnTo>
                  <a:pt x="3126" y="207"/>
                </a:lnTo>
                <a:lnTo>
                  <a:pt x="3114" y="209"/>
                </a:lnTo>
                <a:lnTo>
                  <a:pt x="3102" y="211"/>
                </a:lnTo>
                <a:lnTo>
                  <a:pt x="3090" y="213"/>
                </a:lnTo>
                <a:lnTo>
                  <a:pt x="3079" y="215"/>
                </a:lnTo>
                <a:lnTo>
                  <a:pt x="3067" y="217"/>
                </a:lnTo>
                <a:lnTo>
                  <a:pt x="3056" y="219"/>
                </a:lnTo>
                <a:lnTo>
                  <a:pt x="3044" y="220"/>
                </a:lnTo>
                <a:lnTo>
                  <a:pt x="3033" y="222"/>
                </a:lnTo>
                <a:lnTo>
                  <a:pt x="3021" y="224"/>
                </a:lnTo>
                <a:lnTo>
                  <a:pt x="3010" y="226"/>
                </a:lnTo>
                <a:lnTo>
                  <a:pt x="2998" y="228"/>
                </a:lnTo>
                <a:lnTo>
                  <a:pt x="2987" y="230"/>
                </a:lnTo>
                <a:lnTo>
                  <a:pt x="2976" y="232"/>
                </a:lnTo>
                <a:lnTo>
                  <a:pt x="2964" y="234"/>
                </a:lnTo>
                <a:lnTo>
                  <a:pt x="2953" y="236"/>
                </a:lnTo>
                <a:lnTo>
                  <a:pt x="2942" y="238"/>
                </a:lnTo>
                <a:lnTo>
                  <a:pt x="2930" y="240"/>
                </a:lnTo>
                <a:lnTo>
                  <a:pt x="2919" y="242"/>
                </a:lnTo>
                <a:lnTo>
                  <a:pt x="2908" y="243"/>
                </a:lnTo>
                <a:lnTo>
                  <a:pt x="2897" y="245"/>
                </a:lnTo>
                <a:lnTo>
                  <a:pt x="2886" y="247"/>
                </a:lnTo>
                <a:lnTo>
                  <a:pt x="2875" y="249"/>
                </a:lnTo>
                <a:lnTo>
                  <a:pt x="2864" y="251"/>
                </a:lnTo>
                <a:lnTo>
                  <a:pt x="2853" y="253"/>
                </a:lnTo>
                <a:lnTo>
                  <a:pt x="2842" y="255"/>
                </a:lnTo>
                <a:lnTo>
                  <a:pt x="2831" y="257"/>
                </a:lnTo>
                <a:lnTo>
                  <a:pt x="2820" y="259"/>
                </a:lnTo>
                <a:lnTo>
                  <a:pt x="2809" y="261"/>
                </a:lnTo>
                <a:lnTo>
                  <a:pt x="2798" y="263"/>
                </a:lnTo>
                <a:lnTo>
                  <a:pt x="2787" y="265"/>
                </a:lnTo>
                <a:lnTo>
                  <a:pt x="2776" y="267"/>
                </a:lnTo>
                <a:lnTo>
                  <a:pt x="2766" y="269"/>
                </a:lnTo>
                <a:lnTo>
                  <a:pt x="2755" y="271"/>
                </a:lnTo>
                <a:lnTo>
                  <a:pt x="2744" y="273"/>
                </a:lnTo>
                <a:lnTo>
                  <a:pt x="2733" y="274"/>
                </a:lnTo>
                <a:lnTo>
                  <a:pt x="2723" y="276"/>
                </a:lnTo>
                <a:lnTo>
                  <a:pt x="2712" y="278"/>
                </a:lnTo>
                <a:lnTo>
                  <a:pt x="2702" y="280"/>
                </a:lnTo>
                <a:lnTo>
                  <a:pt x="2691" y="282"/>
                </a:lnTo>
                <a:lnTo>
                  <a:pt x="2681" y="284"/>
                </a:lnTo>
                <a:lnTo>
                  <a:pt x="2670" y="286"/>
                </a:lnTo>
                <a:lnTo>
                  <a:pt x="2660" y="288"/>
                </a:lnTo>
                <a:lnTo>
                  <a:pt x="2649" y="290"/>
                </a:lnTo>
                <a:lnTo>
                  <a:pt x="2639" y="292"/>
                </a:lnTo>
                <a:lnTo>
                  <a:pt x="2628" y="294"/>
                </a:lnTo>
                <a:lnTo>
                  <a:pt x="2618" y="296"/>
                </a:lnTo>
                <a:lnTo>
                  <a:pt x="2608" y="298"/>
                </a:lnTo>
                <a:lnTo>
                  <a:pt x="2597" y="300"/>
                </a:lnTo>
                <a:lnTo>
                  <a:pt x="2587" y="302"/>
                </a:lnTo>
                <a:lnTo>
                  <a:pt x="2577" y="304"/>
                </a:lnTo>
                <a:lnTo>
                  <a:pt x="2567" y="306"/>
                </a:lnTo>
                <a:lnTo>
                  <a:pt x="2556" y="308"/>
                </a:lnTo>
                <a:lnTo>
                  <a:pt x="2546" y="310"/>
                </a:lnTo>
                <a:lnTo>
                  <a:pt x="2536" y="312"/>
                </a:lnTo>
                <a:lnTo>
                  <a:pt x="2526" y="314"/>
                </a:lnTo>
                <a:lnTo>
                  <a:pt x="2516" y="316"/>
                </a:lnTo>
                <a:lnTo>
                  <a:pt x="2506" y="318"/>
                </a:lnTo>
                <a:lnTo>
                  <a:pt x="2496" y="320"/>
                </a:lnTo>
                <a:lnTo>
                  <a:pt x="2486" y="322"/>
                </a:lnTo>
                <a:lnTo>
                  <a:pt x="2476" y="324"/>
                </a:lnTo>
                <a:lnTo>
                  <a:pt x="2466" y="326"/>
                </a:lnTo>
                <a:lnTo>
                  <a:pt x="2456" y="328"/>
                </a:lnTo>
                <a:lnTo>
                  <a:pt x="2446" y="330"/>
                </a:lnTo>
                <a:lnTo>
                  <a:pt x="2436" y="332"/>
                </a:lnTo>
                <a:lnTo>
                  <a:pt x="2427" y="333"/>
                </a:lnTo>
                <a:lnTo>
                  <a:pt x="2417" y="335"/>
                </a:lnTo>
                <a:lnTo>
                  <a:pt x="2407" y="337"/>
                </a:lnTo>
                <a:lnTo>
                  <a:pt x="2397" y="339"/>
                </a:lnTo>
                <a:lnTo>
                  <a:pt x="2388" y="341"/>
                </a:lnTo>
                <a:lnTo>
                  <a:pt x="2378" y="343"/>
                </a:lnTo>
                <a:lnTo>
                  <a:pt x="2368" y="345"/>
                </a:lnTo>
                <a:lnTo>
                  <a:pt x="2359" y="347"/>
                </a:lnTo>
                <a:lnTo>
                  <a:pt x="2349" y="349"/>
                </a:lnTo>
                <a:lnTo>
                  <a:pt x="2339" y="351"/>
                </a:lnTo>
                <a:lnTo>
                  <a:pt x="2330" y="353"/>
                </a:lnTo>
                <a:lnTo>
                  <a:pt x="2320" y="355"/>
                </a:lnTo>
                <a:lnTo>
                  <a:pt x="2311" y="357"/>
                </a:lnTo>
                <a:lnTo>
                  <a:pt x="2302" y="359"/>
                </a:lnTo>
                <a:lnTo>
                  <a:pt x="2292" y="361"/>
                </a:lnTo>
                <a:lnTo>
                  <a:pt x="2283" y="363"/>
                </a:lnTo>
                <a:lnTo>
                  <a:pt x="2273" y="365"/>
                </a:lnTo>
                <a:lnTo>
                  <a:pt x="2264" y="367"/>
                </a:lnTo>
                <a:lnTo>
                  <a:pt x="2255" y="369"/>
                </a:lnTo>
                <a:lnTo>
                  <a:pt x="2245" y="371"/>
                </a:lnTo>
                <a:lnTo>
                  <a:pt x="2236" y="373"/>
                </a:lnTo>
                <a:lnTo>
                  <a:pt x="2227" y="375"/>
                </a:lnTo>
                <a:lnTo>
                  <a:pt x="2218" y="377"/>
                </a:lnTo>
                <a:lnTo>
                  <a:pt x="2209" y="379"/>
                </a:lnTo>
                <a:lnTo>
                  <a:pt x="2199" y="381"/>
                </a:lnTo>
                <a:lnTo>
                  <a:pt x="2190" y="383"/>
                </a:lnTo>
                <a:lnTo>
                  <a:pt x="2181" y="385"/>
                </a:lnTo>
                <a:lnTo>
                  <a:pt x="2172" y="387"/>
                </a:lnTo>
                <a:lnTo>
                  <a:pt x="2163" y="389"/>
                </a:lnTo>
                <a:lnTo>
                  <a:pt x="2154" y="391"/>
                </a:lnTo>
                <a:lnTo>
                  <a:pt x="2145" y="394"/>
                </a:lnTo>
                <a:lnTo>
                  <a:pt x="2136" y="396"/>
                </a:lnTo>
                <a:lnTo>
                  <a:pt x="2127" y="398"/>
                </a:lnTo>
                <a:lnTo>
                  <a:pt x="2118" y="400"/>
                </a:lnTo>
                <a:lnTo>
                  <a:pt x="2109" y="402"/>
                </a:lnTo>
                <a:lnTo>
                  <a:pt x="2101" y="404"/>
                </a:lnTo>
                <a:lnTo>
                  <a:pt x="2092" y="406"/>
                </a:lnTo>
                <a:lnTo>
                  <a:pt x="2083" y="408"/>
                </a:lnTo>
                <a:lnTo>
                  <a:pt x="2074" y="410"/>
                </a:lnTo>
                <a:lnTo>
                  <a:pt x="2065" y="412"/>
                </a:lnTo>
                <a:lnTo>
                  <a:pt x="2057" y="414"/>
                </a:lnTo>
                <a:lnTo>
                  <a:pt x="2048" y="416"/>
                </a:lnTo>
                <a:lnTo>
                  <a:pt x="2039" y="418"/>
                </a:lnTo>
                <a:lnTo>
                  <a:pt x="2031" y="420"/>
                </a:lnTo>
                <a:lnTo>
                  <a:pt x="2022" y="422"/>
                </a:lnTo>
                <a:lnTo>
                  <a:pt x="2014" y="424"/>
                </a:lnTo>
                <a:lnTo>
                  <a:pt x="2005" y="426"/>
                </a:lnTo>
                <a:lnTo>
                  <a:pt x="1996" y="428"/>
                </a:lnTo>
                <a:lnTo>
                  <a:pt x="1988" y="430"/>
                </a:lnTo>
                <a:lnTo>
                  <a:pt x="1979" y="432"/>
                </a:lnTo>
                <a:lnTo>
                  <a:pt x="1971" y="434"/>
                </a:lnTo>
                <a:lnTo>
                  <a:pt x="1963" y="436"/>
                </a:lnTo>
                <a:lnTo>
                  <a:pt x="1954" y="438"/>
                </a:lnTo>
                <a:lnTo>
                  <a:pt x="1946" y="440"/>
                </a:lnTo>
                <a:lnTo>
                  <a:pt x="1937" y="442"/>
                </a:lnTo>
                <a:lnTo>
                  <a:pt x="1929" y="444"/>
                </a:lnTo>
                <a:lnTo>
                  <a:pt x="1921" y="446"/>
                </a:lnTo>
                <a:lnTo>
                  <a:pt x="1912" y="448"/>
                </a:lnTo>
                <a:lnTo>
                  <a:pt x="1904" y="450"/>
                </a:lnTo>
                <a:lnTo>
                  <a:pt x="1896" y="452"/>
                </a:lnTo>
                <a:lnTo>
                  <a:pt x="1888" y="454"/>
                </a:lnTo>
                <a:lnTo>
                  <a:pt x="1880" y="456"/>
                </a:lnTo>
                <a:lnTo>
                  <a:pt x="1871" y="458"/>
                </a:lnTo>
                <a:lnTo>
                  <a:pt x="1863" y="460"/>
                </a:lnTo>
                <a:lnTo>
                  <a:pt x="1855" y="462"/>
                </a:lnTo>
                <a:lnTo>
                  <a:pt x="1847" y="464"/>
                </a:lnTo>
                <a:lnTo>
                  <a:pt x="1839" y="466"/>
                </a:lnTo>
                <a:lnTo>
                  <a:pt x="1831" y="468"/>
                </a:lnTo>
                <a:lnTo>
                  <a:pt x="1823" y="471"/>
                </a:lnTo>
                <a:lnTo>
                  <a:pt x="1815" y="473"/>
                </a:lnTo>
                <a:lnTo>
                  <a:pt x="1807" y="475"/>
                </a:lnTo>
                <a:lnTo>
                  <a:pt x="1799" y="477"/>
                </a:lnTo>
                <a:lnTo>
                  <a:pt x="1791" y="479"/>
                </a:lnTo>
                <a:lnTo>
                  <a:pt x="1783" y="481"/>
                </a:lnTo>
                <a:lnTo>
                  <a:pt x="1776" y="483"/>
                </a:lnTo>
                <a:lnTo>
                  <a:pt x="1768" y="485"/>
                </a:lnTo>
                <a:lnTo>
                  <a:pt x="1760" y="487"/>
                </a:lnTo>
                <a:lnTo>
                  <a:pt x="1752" y="489"/>
                </a:lnTo>
                <a:lnTo>
                  <a:pt x="1744" y="491"/>
                </a:lnTo>
                <a:lnTo>
                  <a:pt x="1737" y="493"/>
                </a:lnTo>
                <a:lnTo>
                  <a:pt x="1729" y="495"/>
                </a:lnTo>
                <a:lnTo>
                  <a:pt x="1721" y="497"/>
                </a:lnTo>
                <a:lnTo>
                  <a:pt x="1714" y="499"/>
                </a:lnTo>
                <a:lnTo>
                  <a:pt x="1706" y="501"/>
                </a:lnTo>
                <a:lnTo>
                  <a:pt x="1698" y="503"/>
                </a:lnTo>
                <a:lnTo>
                  <a:pt x="1691" y="505"/>
                </a:lnTo>
                <a:lnTo>
                  <a:pt x="1683" y="507"/>
                </a:lnTo>
                <a:lnTo>
                  <a:pt x="1676" y="509"/>
                </a:lnTo>
                <a:lnTo>
                  <a:pt x="1668" y="511"/>
                </a:lnTo>
                <a:lnTo>
                  <a:pt x="1661" y="513"/>
                </a:lnTo>
                <a:lnTo>
                  <a:pt x="1653" y="515"/>
                </a:lnTo>
                <a:lnTo>
                  <a:pt x="1646" y="517"/>
                </a:lnTo>
                <a:lnTo>
                  <a:pt x="1639" y="519"/>
                </a:lnTo>
                <a:lnTo>
                  <a:pt x="1631" y="522"/>
                </a:lnTo>
                <a:lnTo>
                  <a:pt x="1624" y="524"/>
                </a:lnTo>
                <a:lnTo>
                  <a:pt x="1616" y="526"/>
                </a:lnTo>
                <a:lnTo>
                  <a:pt x="1609" y="528"/>
                </a:lnTo>
                <a:lnTo>
                  <a:pt x="1602" y="530"/>
                </a:lnTo>
                <a:lnTo>
                  <a:pt x="1595" y="532"/>
                </a:lnTo>
                <a:lnTo>
                  <a:pt x="1587" y="534"/>
                </a:lnTo>
                <a:lnTo>
                  <a:pt x="1580" y="536"/>
                </a:lnTo>
                <a:lnTo>
                  <a:pt x="1573" y="538"/>
                </a:lnTo>
                <a:lnTo>
                  <a:pt x="1566" y="540"/>
                </a:lnTo>
                <a:lnTo>
                  <a:pt x="1559" y="542"/>
                </a:lnTo>
                <a:lnTo>
                  <a:pt x="1551" y="544"/>
                </a:lnTo>
                <a:lnTo>
                  <a:pt x="1544" y="546"/>
                </a:lnTo>
                <a:lnTo>
                  <a:pt x="1537" y="548"/>
                </a:lnTo>
                <a:lnTo>
                  <a:pt x="1530" y="550"/>
                </a:lnTo>
                <a:lnTo>
                  <a:pt x="1523" y="552"/>
                </a:lnTo>
                <a:lnTo>
                  <a:pt x="1516" y="554"/>
                </a:lnTo>
                <a:lnTo>
                  <a:pt x="1509" y="556"/>
                </a:lnTo>
                <a:lnTo>
                  <a:pt x="1502" y="558"/>
                </a:lnTo>
                <a:lnTo>
                  <a:pt x="1495" y="560"/>
                </a:lnTo>
                <a:lnTo>
                  <a:pt x="1488" y="562"/>
                </a:lnTo>
                <a:lnTo>
                  <a:pt x="1481" y="564"/>
                </a:lnTo>
                <a:lnTo>
                  <a:pt x="1474" y="567"/>
                </a:lnTo>
                <a:lnTo>
                  <a:pt x="1468" y="569"/>
                </a:lnTo>
                <a:lnTo>
                  <a:pt x="1461" y="571"/>
                </a:lnTo>
                <a:lnTo>
                  <a:pt x="1454" y="573"/>
                </a:lnTo>
                <a:lnTo>
                  <a:pt x="1447" y="575"/>
                </a:lnTo>
                <a:lnTo>
                  <a:pt x="1440" y="577"/>
                </a:lnTo>
                <a:lnTo>
                  <a:pt x="1434" y="579"/>
                </a:lnTo>
                <a:lnTo>
                  <a:pt x="1427" y="581"/>
                </a:lnTo>
                <a:lnTo>
                  <a:pt x="1420" y="583"/>
                </a:lnTo>
                <a:lnTo>
                  <a:pt x="1414" y="585"/>
                </a:lnTo>
                <a:lnTo>
                  <a:pt x="1407" y="587"/>
                </a:lnTo>
                <a:lnTo>
                  <a:pt x="1400" y="589"/>
                </a:lnTo>
                <a:lnTo>
                  <a:pt x="1394" y="591"/>
                </a:lnTo>
                <a:lnTo>
                  <a:pt x="1387" y="593"/>
                </a:lnTo>
                <a:lnTo>
                  <a:pt x="1381" y="595"/>
                </a:lnTo>
                <a:lnTo>
                  <a:pt x="1374" y="597"/>
                </a:lnTo>
                <a:lnTo>
                  <a:pt x="1367" y="599"/>
                </a:lnTo>
                <a:lnTo>
                  <a:pt x="1361" y="601"/>
                </a:lnTo>
                <a:lnTo>
                  <a:pt x="1355" y="603"/>
                </a:lnTo>
                <a:lnTo>
                  <a:pt x="1348" y="605"/>
                </a:lnTo>
                <a:lnTo>
                  <a:pt x="1342" y="607"/>
                </a:lnTo>
                <a:lnTo>
                  <a:pt x="1335" y="609"/>
                </a:lnTo>
                <a:lnTo>
                  <a:pt x="1329" y="611"/>
                </a:lnTo>
                <a:lnTo>
                  <a:pt x="1322" y="614"/>
                </a:lnTo>
                <a:lnTo>
                  <a:pt x="1316" y="616"/>
                </a:lnTo>
                <a:lnTo>
                  <a:pt x="1310" y="618"/>
                </a:lnTo>
                <a:lnTo>
                  <a:pt x="1303" y="620"/>
                </a:lnTo>
                <a:lnTo>
                  <a:pt x="1297" y="622"/>
                </a:lnTo>
                <a:lnTo>
                  <a:pt x="1291" y="624"/>
                </a:lnTo>
                <a:lnTo>
                  <a:pt x="1285" y="626"/>
                </a:lnTo>
                <a:lnTo>
                  <a:pt x="1278" y="628"/>
                </a:lnTo>
                <a:lnTo>
                  <a:pt x="1272" y="630"/>
                </a:lnTo>
                <a:lnTo>
                  <a:pt x="1266" y="632"/>
                </a:lnTo>
                <a:lnTo>
                  <a:pt x="1260" y="634"/>
                </a:lnTo>
                <a:lnTo>
                  <a:pt x="1254" y="636"/>
                </a:lnTo>
                <a:lnTo>
                  <a:pt x="1248" y="638"/>
                </a:lnTo>
                <a:lnTo>
                  <a:pt x="1242" y="640"/>
                </a:lnTo>
                <a:lnTo>
                  <a:pt x="1236" y="642"/>
                </a:lnTo>
                <a:lnTo>
                  <a:pt x="1229" y="644"/>
                </a:lnTo>
                <a:lnTo>
                  <a:pt x="1223" y="646"/>
                </a:lnTo>
                <a:lnTo>
                  <a:pt x="1217" y="648"/>
                </a:lnTo>
                <a:lnTo>
                  <a:pt x="1211" y="650"/>
                </a:lnTo>
                <a:lnTo>
                  <a:pt x="1205" y="652"/>
                </a:lnTo>
                <a:lnTo>
                  <a:pt x="1200" y="654"/>
                </a:lnTo>
                <a:lnTo>
                  <a:pt x="1194" y="656"/>
                </a:lnTo>
                <a:lnTo>
                  <a:pt x="1188" y="658"/>
                </a:lnTo>
                <a:lnTo>
                  <a:pt x="1182" y="660"/>
                </a:lnTo>
                <a:lnTo>
                  <a:pt x="1176" y="662"/>
                </a:lnTo>
                <a:lnTo>
                  <a:pt x="1170" y="664"/>
                </a:lnTo>
                <a:lnTo>
                  <a:pt x="1164" y="666"/>
                </a:lnTo>
                <a:lnTo>
                  <a:pt x="1158" y="669"/>
                </a:lnTo>
                <a:lnTo>
                  <a:pt x="1153" y="671"/>
                </a:lnTo>
                <a:lnTo>
                  <a:pt x="1147" y="673"/>
                </a:lnTo>
                <a:lnTo>
                  <a:pt x="1141" y="675"/>
                </a:lnTo>
                <a:lnTo>
                  <a:pt x="1135" y="677"/>
                </a:lnTo>
                <a:lnTo>
                  <a:pt x="1130" y="679"/>
                </a:lnTo>
                <a:lnTo>
                  <a:pt x="1124" y="681"/>
                </a:lnTo>
                <a:lnTo>
                  <a:pt x="1118" y="683"/>
                </a:lnTo>
                <a:lnTo>
                  <a:pt x="1113" y="685"/>
                </a:lnTo>
                <a:lnTo>
                  <a:pt x="1107" y="687"/>
                </a:lnTo>
                <a:lnTo>
                  <a:pt x="1101" y="689"/>
                </a:lnTo>
                <a:lnTo>
                  <a:pt x="1096" y="691"/>
                </a:lnTo>
                <a:lnTo>
                  <a:pt x="1090" y="693"/>
                </a:lnTo>
                <a:lnTo>
                  <a:pt x="1085" y="695"/>
                </a:lnTo>
                <a:lnTo>
                  <a:pt x="1079" y="697"/>
                </a:lnTo>
                <a:lnTo>
                  <a:pt x="1074" y="699"/>
                </a:lnTo>
                <a:lnTo>
                  <a:pt x="1068" y="701"/>
                </a:lnTo>
                <a:lnTo>
                  <a:pt x="1063" y="703"/>
                </a:lnTo>
                <a:lnTo>
                  <a:pt x="1057" y="705"/>
                </a:lnTo>
                <a:lnTo>
                  <a:pt x="1052" y="707"/>
                </a:lnTo>
                <a:lnTo>
                  <a:pt x="1047" y="709"/>
                </a:lnTo>
                <a:lnTo>
                  <a:pt x="1041" y="711"/>
                </a:lnTo>
                <a:lnTo>
                  <a:pt x="1036" y="713"/>
                </a:lnTo>
                <a:lnTo>
                  <a:pt x="1030" y="715"/>
                </a:lnTo>
                <a:lnTo>
                  <a:pt x="1025" y="717"/>
                </a:lnTo>
                <a:lnTo>
                  <a:pt x="1020" y="719"/>
                </a:lnTo>
                <a:lnTo>
                  <a:pt x="1014" y="721"/>
                </a:lnTo>
                <a:lnTo>
                  <a:pt x="1009" y="723"/>
                </a:lnTo>
                <a:lnTo>
                  <a:pt x="1004" y="725"/>
                </a:lnTo>
                <a:lnTo>
                  <a:pt x="999" y="727"/>
                </a:lnTo>
                <a:lnTo>
                  <a:pt x="993" y="729"/>
                </a:lnTo>
                <a:lnTo>
                  <a:pt x="988" y="731"/>
                </a:lnTo>
                <a:lnTo>
                  <a:pt x="983" y="733"/>
                </a:lnTo>
                <a:lnTo>
                  <a:pt x="978" y="735"/>
                </a:lnTo>
                <a:lnTo>
                  <a:pt x="973" y="737"/>
                </a:lnTo>
                <a:lnTo>
                  <a:pt x="968" y="739"/>
                </a:lnTo>
                <a:lnTo>
                  <a:pt x="963" y="741"/>
                </a:lnTo>
                <a:lnTo>
                  <a:pt x="957" y="743"/>
                </a:lnTo>
                <a:lnTo>
                  <a:pt x="952" y="745"/>
                </a:lnTo>
                <a:lnTo>
                  <a:pt x="947" y="747"/>
                </a:lnTo>
                <a:lnTo>
                  <a:pt x="942" y="749"/>
                </a:lnTo>
                <a:lnTo>
                  <a:pt x="937" y="751"/>
                </a:lnTo>
                <a:lnTo>
                  <a:pt x="932" y="753"/>
                </a:lnTo>
                <a:lnTo>
                  <a:pt x="927" y="755"/>
                </a:lnTo>
                <a:lnTo>
                  <a:pt x="922" y="757"/>
                </a:lnTo>
                <a:lnTo>
                  <a:pt x="917" y="759"/>
                </a:lnTo>
                <a:lnTo>
                  <a:pt x="912" y="761"/>
                </a:lnTo>
                <a:lnTo>
                  <a:pt x="908" y="763"/>
                </a:lnTo>
                <a:lnTo>
                  <a:pt x="903" y="765"/>
                </a:lnTo>
                <a:lnTo>
                  <a:pt x="898" y="767"/>
                </a:lnTo>
                <a:lnTo>
                  <a:pt x="893" y="769"/>
                </a:lnTo>
                <a:lnTo>
                  <a:pt x="888" y="771"/>
                </a:lnTo>
                <a:lnTo>
                  <a:pt x="883" y="773"/>
                </a:lnTo>
                <a:lnTo>
                  <a:pt x="878" y="775"/>
                </a:lnTo>
                <a:lnTo>
                  <a:pt x="874" y="777"/>
                </a:lnTo>
                <a:lnTo>
                  <a:pt x="869" y="779"/>
                </a:lnTo>
                <a:lnTo>
                  <a:pt x="864" y="781"/>
                </a:lnTo>
                <a:lnTo>
                  <a:pt x="859" y="783"/>
                </a:lnTo>
                <a:lnTo>
                  <a:pt x="855" y="785"/>
                </a:lnTo>
                <a:lnTo>
                  <a:pt x="850" y="787"/>
                </a:lnTo>
                <a:lnTo>
                  <a:pt x="845" y="789"/>
                </a:lnTo>
                <a:lnTo>
                  <a:pt x="841" y="791"/>
                </a:lnTo>
                <a:lnTo>
                  <a:pt x="836" y="793"/>
                </a:lnTo>
                <a:lnTo>
                  <a:pt x="831" y="795"/>
                </a:lnTo>
                <a:lnTo>
                  <a:pt x="827" y="797"/>
                </a:lnTo>
                <a:lnTo>
                  <a:pt x="822" y="799"/>
                </a:lnTo>
                <a:lnTo>
                  <a:pt x="818" y="801"/>
                </a:lnTo>
                <a:lnTo>
                  <a:pt x="813" y="803"/>
                </a:lnTo>
                <a:lnTo>
                  <a:pt x="809" y="805"/>
                </a:lnTo>
                <a:lnTo>
                  <a:pt x="804" y="807"/>
                </a:lnTo>
                <a:lnTo>
                  <a:pt x="799" y="809"/>
                </a:lnTo>
                <a:lnTo>
                  <a:pt x="795" y="811"/>
                </a:lnTo>
                <a:lnTo>
                  <a:pt x="791" y="813"/>
                </a:lnTo>
                <a:lnTo>
                  <a:pt x="786" y="815"/>
                </a:lnTo>
                <a:lnTo>
                  <a:pt x="782" y="817"/>
                </a:lnTo>
                <a:lnTo>
                  <a:pt x="777" y="819"/>
                </a:lnTo>
                <a:lnTo>
                  <a:pt x="773" y="821"/>
                </a:lnTo>
                <a:lnTo>
                  <a:pt x="768" y="822"/>
                </a:lnTo>
                <a:lnTo>
                  <a:pt x="764" y="824"/>
                </a:lnTo>
                <a:lnTo>
                  <a:pt x="760" y="826"/>
                </a:lnTo>
                <a:lnTo>
                  <a:pt x="755" y="828"/>
                </a:lnTo>
                <a:lnTo>
                  <a:pt x="751" y="830"/>
                </a:lnTo>
                <a:lnTo>
                  <a:pt x="747" y="832"/>
                </a:lnTo>
                <a:lnTo>
                  <a:pt x="742" y="834"/>
                </a:lnTo>
                <a:lnTo>
                  <a:pt x="738" y="836"/>
                </a:lnTo>
                <a:lnTo>
                  <a:pt x="734" y="838"/>
                </a:lnTo>
                <a:lnTo>
                  <a:pt x="730" y="840"/>
                </a:lnTo>
                <a:lnTo>
                  <a:pt x="725" y="842"/>
                </a:lnTo>
                <a:lnTo>
                  <a:pt x="721" y="844"/>
                </a:lnTo>
                <a:lnTo>
                  <a:pt x="717" y="846"/>
                </a:lnTo>
                <a:lnTo>
                  <a:pt x="713" y="848"/>
                </a:lnTo>
                <a:lnTo>
                  <a:pt x="709" y="850"/>
                </a:lnTo>
                <a:lnTo>
                  <a:pt x="704" y="852"/>
                </a:lnTo>
                <a:lnTo>
                  <a:pt x="700" y="854"/>
                </a:lnTo>
                <a:lnTo>
                  <a:pt x="696" y="856"/>
                </a:lnTo>
                <a:lnTo>
                  <a:pt x="692" y="858"/>
                </a:lnTo>
                <a:lnTo>
                  <a:pt x="688" y="859"/>
                </a:lnTo>
                <a:lnTo>
                  <a:pt x="684" y="861"/>
                </a:lnTo>
                <a:lnTo>
                  <a:pt x="680" y="863"/>
                </a:lnTo>
                <a:lnTo>
                  <a:pt x="676" y="865"/>
                </a:lnTo>
                <a:lnTo>
                  <a:pt x="672" y="867"/>
                </a:lnTo>
                <a:lnTo>
                  <a:pt x="668" y="869"/>
                </a:lnTo>
                <a:lnTo>
                  <a:pt x="664" y="871"/>
                </a:lnTo>
                <a:lnTo>
                  <a:pt x="660" y="873"/>
                </a:lnTo>
                <a:lnTo>
                  <a:pt x="656" y="875"/>
                </a:lnTo>
                <a:lnTo>
                  <a:pt x="652" y="877"/>
                </a:lnTo>
                <a:lnTo>
                  <a:pt x="648" y="879"/>
                </a:lnTo>
                <a:lnTo>
                  <a:pt x="644" y="881"/>
                </a:lnTo>
                <a:lnTo>
                  <a:pt x="640" y="883"/>
                </a:lnTo>
                <a:lnTo>
                  <a:pt x="636" y="884"/>
                </a:lnTo>
                <a:lnTo>
                  <a:pt x="632" y="886"/>
                </a:lnTo>
                <a:lnTo>
                  <a:pt x="628" y="888"/>
                </a:lnTo>
                <a:lnTo>
                  <a:pt x="625" y="890"/>
                </a:lnTo>
                <a:lnTo>
                  <a:pt x="621" y="892"/>
                </a:lnTo>
                <a:lnTo>
                  <a:pt x="617" y="894"/>
                </a:lnTo>
                <a:lnTo>
                  <a:pt x="613" y="896"/>
                </a:lnTo>
                <a:lnTo>
                  <a:pt x="609" y="898"/>
                </a:lnTo>
                <a:lnTo>
                  <a:pt x="606" y="900"/>
                </a:lnTo>
                <a:lnTo>
                  <a:pt x="602" y="902"/>
                </a:lnTo>
                <a:lnTo>
                  <a:pt x="598" y="903"/>
                </a:lnTo>
                <a:lnTo>
                  <a:pt x="594" y="905"/>
                </a:lnTo>
                <a:lnTo>
                  <a:pt x="591" y="907"/>
                </a:lnTo>
                <a:lnTo>
                  <a:pt x="587" y="909"/>
                </a:lnTo>
                <a:lnTo>
                  <a:pt x="583" y="911"/>
                </a:lnTo>
                <a:lnTo>
                  <a:pt x="580" y="913"/>
                </a:lnTo>
                <a:lnTo>
                  <a:pt x="576" y="915"/>
                </a:lnTo>
                <a:lnTo>
                  <a:pt x="572" y="917"/>
                </a:lnTo>
                <a:lnTo>
                  <a:pt x="569" y="919"/>
                </a:lnTo>
                <a:lnTo>
                  <a:pt x="565" y="920"/>
                </a:lnTo>
                <a:lnTo>
                  <a:pt x="561" y="922"/>
                </a:lnTo>
                <a:lnTo>
                  <a:pt x="558" y="924"/>
                </a:lnTo>
                <a:lnTo>
                  <a:pt x="554" y="926"/>
                </a:lnTo>
                <a:lnTo>
                  <a:pt x="551" y="928"/>
                </a:lnTo>
                <a:lnTo>
                  <a:pt x="547" y="930"/>
                </a:lnTo>
                <a:lnTo>
                  <a:pt x="544" y="932"/>
                </a:lnTo>
                <a:lnTo>
                  <a:pt x="540" y="934"/>
                </a:lnTo>
                <a:lnTo>
                  <a:pt x="537" y="935"/>
                </a:lnTo>
                <a:lnTo>
                  <a:pt x="533" y="937"/>
                </a:lnTo>
                <a:lnTo>
                  <a:pt x="530" y="939"/>
                </a:lnTo>
                <a:lnTo>
                  <a:pt x="526" y="941"/>
                </a:lnTo>
                <a:lnTo>
                  <a:pt x="523" y="943"/>
                </a:lnTo>
                <a:lnTo>
                  <a:pt x="519" y="945"/>
                </a:lnTo>
                <a:lnTo>
                  <a:pt x="516" y="947"/>
                </a:lnTo>
                <a:lnTo>
                  <a:pt x="512" y="948"/>
                </a:lnTo>
                <a:lnTo>
                  <a:pt x="509" y="950"/>
                </a:lnTo>
                <a:lnTo>
                  <a:pt x="506" y="952"/>
                </a:lnTo>
                <a:lnTo>
                  <a:pt x="502" y="954"/>
                </a:lnTo>
                <a:lnTo>
                  <a:pt x="499" y="956"/>
                </a:lnTo>
                <a:lnTo>
                  <a:pt x="495" y="958"/>
                </a:lnTo>
                <a:lnTo>
                  <a:pt x="492" y="960"/>
                </a:lnTo>
                <a:lnTo>
                  <a:pt x="489" y="961"/>
                </a:lnTo>
                <a:lnTo>
                  <a:pt x="485" y="963"/>
                </a:lnTo>
                <a:lnTo>
                  <a:pt x="482" y="965"/>
                </a:lnTo>
                <a:lnTo>
                  <a:pt x="479" y="967"/>
                </a:lnTo>
                <a:lnTo>
                  <a:pt x="476" y="969"/>
                </a:lnTo>
                <a:lnTo>
                  <a:pt x="472" y="971"/>
                </a:lnTo>
                <a:lnTo>
                  <a:pt x="469" y="972"/>
                </a:lnTo>
                <a:lnTo>
                  <a:pt x="466" y="974"/>
                </a:lnTo>
                <a:lnTo>
                  <a:pt x="463" y="976"/>
                </a:lnTo>
                <a:lnTo>
                  <a:pt x="459" y="978"/>
                </a:lnTo>
                <a:lnTo>
                  <a:pt x="456" y="980"/>
                </a:lnTo>
                <a:lnTo>
                  <a:pt x="453" y="981"/>
                </a:lnTo>
                <a:lnTo>
                  <a:pt x="450" y="983"/>
                </a:lnTo>
                <a:lnTo>
                  <a:pt x="447" y="985"/>
                </a:lnTo>
                <a:lnTo>
                  <a:pt x="444" y="987"/>
                </a:lnTo>
                <a:lnTo>
                  <a:pt x="440" y="989"/>
                </a:lnTo>
                <a:lnTo>
                  <a:pt x="437" y="991"/>
                </a:lnTo>
                <a:lnTo>
                  <a:pt x="434" y="992"/>
                </a:lnTo>
                <a:lnTo>
                  <a:pt x="431" y="994"/>
                </a:lnTo>
                <a:lnTo>
                  <a:pt x="428" y="996"/>
                </a:lnTo>
                <a:lnTo>
                  <a:pt x="425" y="998"/>
                </a:lnTo>
                <a:lnTo>
                  <a:pt x="422" y="999"/>
                </a:lnTo>
                <a:lnTo>
                  <a:pt x="419" y="1001"/>
                </a:lnTo>
                <a:lnTo>
                  <a:pt x="416" y="1003"/>
                </a:lnTo>
                <a:lnTo>
                  <a:pt x="413" y="1005"/>
                </a:lnTo>
                <a:lnTo>
                  <a:pt x="410" y="1007"/>
                </a:lnTo>
                <a:lnTo>
                  <a:pt x="407" y="1008"/>
                </a:lnTo>
                <a:lnTo>
                  <a:pt x="404" y="1010"/>
                </a:lnTo>
                <a:lnTo>
                  <a:pt x="401" y="1012"/>
                </a:lnTo>
                <a:lnTo>
                  <a:pt x="398" y="1014"/>
                </a:lnTo>
                <a:lnTo>
                  <a:pt x="395" y="1016"/>
                </a:lnTo>
                <a:lnTo>
                  <a:pt x="392" y="1017"/>
                </a:lnTo>
                <a:lnTo>
                  <a:pt x="389" y="1019"/>
                </a:lnTo>
                <a:lnTo>
                  <a:pt x="386" y="1021"/>
                </a:lnTo>
                <a:lnTo>
                  <a:pt x="383" y="1023"/>
                </a:lnTo>
                <a:lnTo>
                  <a:pt x="380" y="1024"/>
                </a:lnTo>
                <a:lnTo>
                  <a:pt x="377" y="1026"/>
                </a:lnTo>
                <a:lnTo>
                  <a:pt x="374" y="1028"/>
                </a:lnTo>
                <a:lnTo>
                  <a:pt x="371" y="1030"/>
                </a:lnTo>
                <a:lnTo>
                  <a:pt x="369" y="1031"/>
                </a:lnTo>
                <a:lnTo>
                  <a:pt x="366" y="1033"/>
                </a:lnTo>
                <a:lnTo>
                  <a:pt x="363" y="1035"/>
                </a:lnTo>
                <a:lnTo>
                  <a:pt x="360" y="1037"/>
                </a:lnTo>
                <a:lnTo>
                  <a:pt x="357" y="1038"/>
                </a:lnTo>
                <a:lnTo>
                  <a:pt x="354" y="1040"/>
                </a:lnTo>
                <a:lnTo>
                  <a:pt x="352" y="1042"/>
                </a:lnTo>
                <a:lnTo>
                  <a:pt x="349" y="1044"/>
                </a:lnTo>
                <a:lnTo>
                  <a:pt x="346" y="1045"/>
                </a:lnTo>
                <a:lnTo>
                  <a:pt x="343" y="1047"/>
                </a:lnTo>
                <a:lnTo>
                  <a:pt x="341" y="1049"/>
                </a:lnTo>
                <a:lnTo>
                  <a:pt x="338" y="1050"/>
                </a:lnTo>
                <a:lnTo>
                  <a:pt x="335" y="1052"/>
                </a:lnTo>
                <a:lnTo>
                  <a:pt x="332" y="1054"/>
                </a:lnTo>
                <a:lnTo>
                  <a:pt x="330" y="1056"/>
                </a:lnTo>
                <a:lnTo>
                  <a:pt x="327" y="1057"/>
                </a:lnTo>
                <a:lnTo>
                  <a:pt x="324" y="1059"/>
                </a:lnTo>
                <a:lnTo>
                  <a:pt x="322" y="1061"/>
                </a:lnTo>
                <a:lnTo>
                  <a:pt x="319" y="1063"/>
                </a:lnTo>
                <a:lnTo>
                  <a:pt x="316" y="1064"/>
                </a:lnTo>
                <a:lnTo>
                  <a:pt x="314" y="1066"/>
                </a:lnTo>
                <a:lnTo>
                  <a:pt x="311" y="1068"/>
                </a:lnTo>
                <a:lnTo>
                  <a:pt x="308" y="1069"/>
                </a:lnTo>
                <a:lnTo>
                  <a:pt x="306" y="1071"/>
                </a:lnTo>
                <a:lnTo>
                  <a:pt x="303" y="1073"/>
                </a:lnTo>
                <a:lnTo>
                  <a:pt x="300" y="1074"/>
                </a:lnTo>
                <a:lnTo>
                  <a:pt x="298" y="1076"/>
                </a:lnTo>
                <a:lnTo>
                  <a:pt x="295" y="1078"/>
                </a:lnTo>
                <a:lnTo>
                  <a:pt x="293" y="1079"/>
                </a:lnTo>
                <a:lnTo>
                  <a:pt x="290" y="1081"/>
                </a:lnTo>
                <a:lnTo>
                  <a:pt x="288" y="1083"/>
                </a:lnTo>
                <a:lnTo>
                  <a:pt x="285" y="1084"/>
                </a:lnTo>
                <a:lnTo>
                  <a:pt x="283" y="1086"/>
                </a:lnTo>
                <a:lnTo>
                  <a:pt x="280" y="1088"/>
                </a:lnTo>
                <a:lnTo>
                  <a:pt x="277" y="1089"/>
                </a:lnTo>
                <a:lnTo>
                  <a:pt x="275" y="1091"/>
                </a:lnTo>
                <a:lnTo>
                  <a:pt x="272" y="1093"/>
                </a:lnTo>
                <a:lnTo>
                  <a:pt x="270" y="1094"/>
                </a:lnTo>
                <a:lnTo>
                  <a:pt x="267" y="1096"/>
                </a:lnTo>
                <a:lnTo>
                  <a:pt x="265" y="1098"/>
                </a:lnTo>
                <a:lnTo>
                  <a:pt x="263" y="1099"/>
                </a:lnTo>
                <a:lnTo>
                  <a:pt x="260" y="1101"/>
                </a:lnTo>
                <a:lnTo>
                  <a:pt x="258" y="1103"/>
                </a:lnTo>
                <a:lnTo>
                  <a:pt x="255" y="1104"/>
                </a:lnTo>
                <a:lnTo>
                  <a:pt x="253" y="1106"/>
                </a:lnTo>
                <a:lnTo>
                  <a:pt x="250" y="1108"/>
                </a:lnTo>
                <a:lnTo>
                  <a:pt x="248" y="1109"/>
                </a:lnTo>
                <a:lnTo>
                  <a:pt x="246" y="1111"/>
                </a:lnTo>
                <a:lnTo>
                  <a:pt x="243" y="1112"/>
                </a:lnTo>
                <a:lnTo>
                  <a:pt x="241" y="1114"/>
                </a:lnTo>
                <a:lnTo>
                  <a:pt x="238" y="1116"/>
                </a:lnTo>
                <a:lnTo>
                  <a:pt x="236" y="1117"/>
                </a:lnTo>
                <a:lnTo>
                  <a:pt x="234" y="1119"/>
                </a:lnTo>
                <a:lnTo>
                  <a:pt x="231" y="1121"/>
                </a:lnTo>
                <a:lnTo>
                  <a:pt x="229" y="1122"/>
                </a:lnTo>
                <a:lnTo>
                  <a:pt x="227" y="1124"/>
                </a:lnTo>
                <a:lnTo>
                  <a:pt x="224" y="1125"/>
                </a:lnTo>
                <a:lnTo>
                  <a:pt x="222" y="1127"/>
                </a:lnTo>
                <a:lnTo>
                  <a:pt x="220" y="1129"/>
                </a:lnTo>
                <a:lnTo>
                  <a:pt x="217" y="1130"/>
                </a:lnTo>
                <a:lnTo>
                  <a:pt x="215" y="1132"/>
                </a:lnTo>
                <a:lnTo>
                  <a:pt x="213" y="1133"/>
                </a:lnTo>
                <a:lnTo>
                  <a:pt x="211" y="1135"/>
                </a:lnTo>
                <a:lnTo>
                  <a:pt x="208" y="1136"/>
                </a:lnTo>
                <a:lnTo>
                  <a:pt x="206" y="1138"/>
                </a:lnTo>
                <a:lnTo>
                  <a:pt x="204" y="1140"/>
                </a:lnTo>
                <a:lnTo>
                  <a:pt x="201" y="1141"/>
                </a:lnTo>
                <a:lnTo>
                  <a:pt x="199" y="1143"/>
                </a:lnTo>
                <a:lnTo>
                  <a:pt x="197" y="1144"/>
                </a:lnTo>
                <a:lnTo>
                  <a:pt x="195" y="1146"/>
                </a:lnTo>
                <a:lnTo>
                  <a:pt x="193" y="1147"/>
                </a:lnTo>
                <a:lnTo>
                  <a:pt x="190" y="1149"/>
                </a:lnTo>
                <a:lnTo>
                  <a:pt x="188" y="1151"/>
                </a:lnTo>
                <a:lnTo>
                  <a:pt x="186" y="1152"/>
                </a:lnTo>
                <a:lnTo>
                  <a:pt x="184" y="1154"/>
                </a:lnTo>
                <a:lnTo>
                  <a:pt x="182" y="1155"/>
                </a:lnTo>
                <a:lnTo>
                  <a:pt x="179" y="1157"/>
                </a:lnTo>
                <a:lnTo>
                  <a:pt x="177" y="1158"/>
                </a:lnTo>
                <a:lnTo>
                  <a:pt x="175" y="1160"/>
                </a:lnTo>
                <a:lnTo>
                  <a:pt x="173" y="1161"/>
                </a:lnTo>
                <a:lnTo>
                  <a:pt x="171" y="1163"/>
                </a:lnTo>
                <a:lnTo>
                  <a:pt x="169" y="1164"/>
                </a:lnTo>
                <a:lnTo>
                  <a:pt x="167" y="1166"/>
                </a:lnTo>
                <a:lnTo>
                  <a:pt x="164" y="1167"/>
                </a:lnTo>
                <a:lnTo>
                  <a:pt x="162" y="1169"/>
                </a:lnTo>
                <a:lnTo>
                  <a:pt x="160" y="1170"/>
                </a:lnTo>
                <a:lnTo>
                  <a:pt x="158" y="1172"/>
                </a:lnTo>
                <a:lnTo>
                  <a:pt x="156" y="1173"/>
                </a:lnTo>
                <a:lnTo>
                  <a:pt x="154" y="1175"/>
                </a:lnTo>
                <a:lnTo>
                  <a:pt x="152" y="1176"/>
                </a:lnTo>
                <a:lnTo>
                  <a:pt x="150" y="1178"/>
                </a:lnTo>
                <a:lnTo>
                  <a:pt x="148" y="1179"/>
                </a:lnTo>
                <a:lnTo>
                  <a:pt x="146" y="1181"/>
                </a:lnTo>
                <a:lnTo>
                  <a:pt x="143" y="1182"/>
                </a:lnTo>
                <a:lnTo>
                  <a:pt x="141" y="1184"/>
                </a:lnTo>
                <a:lnTo>
                  <a:pt x="139" y="1185"/>
                </a:lnTo>
                <a:lnTo>
                  <a:pt x="137" y="1187"/>
                </a:lnTo>
                <a:lnTo>
                  <a:pt x="135" y="1188"/>
                </a:lnTo>
                <a:lnTo>
                  <a:pt x="133" y="1190"/>
                </a:lnTo>
                <a:lnTo>
                  <a:pt x="131" y="1191"/>
                </a:lnTo>
                <a:lnTo>
                  <a:pt x="129" y="1193"/>
                </a:lnTo>
                <a:lnTo>
                  <a:pt x="127" y="1194"/>
                </a:lnTo>
                <a:lnTo>
                  <a:pt x="125" y="1196"/>
                </a:lnTo>
                <a:lnTo>
                  <a:pt x="123" y="1197"/>
                </a:lnTo>
                <a:lnTo>
                  <a:pt x="121" y="1199"/>
                </a:lnTo>
                <a:lnTo>
                  <a:pt x="119" y="1200"/>
                </a:lnTo>
                <a:lnTo>
                  <a:pt x="117" y="1201"/>
                </a:lnTo>
                <a:lnTo>
                  <a:pt x="115" y="1203"/>
                </a:lnTo>
                <a:lnTo>
                  <a:pt x="113" y="1204"/>
                </a:lnTo>
                <a:lnTo>
                  <a:pt x="111" y="1206"/>
                </a:lnTo>
                <a:lnTo>
                  <a:pt x="109" y="1207"/>
                </a:lnTo>
                <a:lnTo>
                  <a:pt x="107" y="1209"/>
                </a:lnTo>
                <a:lnTo>
                  <a:pt x="106" y="1210"/>
                </a:lnTo>
                <a:lnTo>
                  <a:pt x="104" y="1211"/>
                </a:lnTo>
                <a:lnTo>
                  <a:pt x="102" y="1213"/>
                </a:lnTo>
                <a:lnTo>
                  <a:pt x="100" y="1214"/>
                </a:lnTo>
                <a:lnTo>
                  <a:pt x="98" y="1216"/>
                </a:lnTo>
                <a:lnTo>
                  <a:pt x="96" y="1217"/>
                </a:lnTo>
                <a:lnTo>
                  <a:pt x="94" y="1218"/>
                </a:lnTo>
                <a:lnTo>
                  <a:pt x="92" y="1220"/>
                </a:lnTo>
                <a:lnTo>
                  <a:pt x="90" y="1221"/>
                </a:lnTo>
                <a:lnTo>
                  <a:pt x="88" y="1223"/>
                </a:lnTo>
                <a:lnTo>
                  <a:pt x="86" y="1224"/>
                </a:lnTo>
                <a:lnTo>
                  <a:pt x="84" y="1225"/>
                </a:lnTo>
                <a:lnTo>
                  <a:pt x="83" y="1227"/>
                </a:lnTo>
                <a:lnTo>
                  <a:pt x="81" y="1228"/>
                </a:lnTo>
                <a:lnTo>
                  <a:pt x="79" y="1230"/>
                </a:lnTo>
                <a:lnTo>
                  <a:pt x="77" y="1231"/>
                </a:lnTo>
                <a:lnTo>
                  <a:pt x="75" y="1232"/>
                </a:lnTo>
                <a:lnTo>
                  <a:pt x="73" y="1234"/>
                </a:lnTo>
                <a:lnTo>
                  <a:pt x="71" y="1235"/>
                </a:lnTo>
                <a:lnTo>
                  <a:pt x="69" y="1236"/>
                </a:lnTo>
                <a:lnTo>
                  <a:pt x="68" y="1238"/>
                </a:lnTo>
                <a:lnTo>
                  <a:pt x="66" y="1239"/>
                </a:lnTo>
                <a:lnTo>
                  <a:pt x="64" y="1240"/>
                </a:lnTo>
                <a:lnTo>
                  <a:pt x="62" y="1242"/>
                </a:lnTo>
                <a:lnTo>
                  <a:pt x="60" y="1243"/>
                </a:lnTo>
                <a:lnTo>
                  <a:pt x="58" y="1244"/>
                </a:lnTo>
                <a:lnTo>
                  <a:pt x="57" y="1246"/>
                </a:lnTo>
                <a:lnTo>
                  <a:pt x="55" y="1247"/>
                </a:lnTo>
                <a:lnTo>
                  <a:pt x="53" y="1248"/>
                </a:lnTo>
                <a:lnTo>
                  <a:pt x="51" y="1250"/>
                </a:lnTo>
                <a:lnTo>
                  <a:pt x="49" y="1251"/>
                </a:lnTo>
                <a:lnTo>
                  <a:pt x="48" y="1252"/>
                </a:lnTo>
                <a:lnTo>
                  <a:pt x="46" y="1254"/>
                </a:lnTo>
                <a:lnTo>
                  <a:pt x="44" y="1255"/>
                </a:lnTo>
                <a:lnTo>
                  <a:pt x="42" y="1256"/>
                </a:lnTo>
                <a:lnTo>
                  <a:pt x="40" y="1257"/>
                </a:lnTo>
                <a:lnTo>
                  <a:pt x="39" y="1259"/>
                </a:lnTo>
                <a:lnTo>
                  <a:pt x="37" y="1260"/>
                </a:lnTo>
                <a:lnTo>
                  <a:pt x="35" y="1261"/>
                </a:lnTo>
                <a:lnTo>
                  <a:pt x="33" y="1263"/>
                </a:lnTo>
                <a:lnTo>
                  <a:pt x="32" y="1264"/>
                </a:lnTo>
                <a:lnTo>
                  <a:pt x="30" y="1265"/>
                </a:lnTo>
                <a:lnTo>
                  <a:pt x="28" y="1266"/>
                </a:lnTo>
                <a:lnTo>
                  <a:pt x="26" y="1268"/>
                </a:lnTo>
                <a:lnTo>
                  <a:pt x="24" y="1269"/>
                </a:lnTo>
                <a:lnTo>
                  <a:pt x="23" y="1270"/>
                </a:lnTo>
                <a:lnTo>
                  <a:pt x="21" y="1271"/>
                </a:lnTo>
                <a:lnTo>
                  <a:pt x="19" y="1273"/>
                </a:lnTo>
                <a:lnTo>
                  <a:pt x="17" y="1274"/>
                </a:lnTo>
                <a:lnTo>
                  <a:pt x="16" y="1275"/>
                </a:lnTo>
                <a:lnTo>
                  <a:pt x="14" y="1276"/>
                </a:lnTo>
                <a:lnTo>
                  <a:pt x="12" y="1278"/>
                </a:lnTo>
                <a:lnTo>
                  <a:pt x="11" y="1279"/>
                </a:lnTo>
                <a:lnTo>
                  <a:pt x="9" y="1280"/>
                </a:lnTo>
                <a:lnTo>
                  <a:pt x="7" y="1281"/>
                </a:lnTo>
                <a:lnTo>
                  <a:pt x="5" y="1282"/>
                </a:lnTo>
                <a:lnTo>
                  <a:pt x="4" y="1284"/>
                </a:lnTo>
                <a:lnTo>
                  <a:pt x="2" y="1285"/>
                </a:lnTo>
                <a:lnTo>
                  <a:pt x="0" y="1286"/>
                </a:lnTo>
              </a:path>
            </a:pathLst>
          </a:custGeom>
          <a:noFill/>
          <a:ln w="3175" cap="rnd" cmpd="sng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731838" y="990600"/>
            <a:ext cx="306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3.0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31838" y="1831975"/>
            <a:ext cx="306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2.5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31838" y="2679700"/>
            <a:ext cx="306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2.0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31838" y="3494088"/>
            <a:ext cx="306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1.5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31838" y="4321175"/>
            <a:ext cx="306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554538" y="5681663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 i="1">
                <a:solidFill>
                  <a:srgbClr val="000000"/>
                </a:solidFill>
              </a:rPr>
              <a:t>L / B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31838" y="5168900"/>
            <a:ext cx="306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3.0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1925638" y="5402263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875463" y="5402263"/>
            <a:ext cx="201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567113" y="5402263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2746375" y="5402263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4373563" y="5402263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214938" y="5402263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048375" y="5402263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504238" y="5402263"/>
            <a:ext cx="26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716838" y="5402263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079500" y="5402263"/>
            <a:ext cx="198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 rot="-5400000">
            <a:off x="11112" y="3259138"/>
            <a:ext cx="982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b="1">
                <a:solidFill>
                  <a:srgbClr val="000000"/>
                </a:solidFill>
              </a:rPr>
              <a:t>α, α</a:t>
            </a:r>
            <a:r>
              <a:rPr lang="en-US" b="1" baseline="-25000">
                <a:solidFill>
                  <a:srgbClr val="000000"/>
                </a:solidFill>
              </a:rPr>
              <a:t>av</a:t>
            </a:r>
            <a:r>
              <a:rPr lang="en-US" b="1">
                <a:solidFill>
                  <a:srgbClr val="000000"/>
                </a:solidFill>
              </a:rPr>
              <a:t>, α</a:t>
            </a:r>
            <a:r>
              <a:rPr lang="en-US" b="1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5514975" y="2073275"/>
            <a:ext cx="17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α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6369050" y="2259013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α</a:t>
            </a:r>
            <a:r>
              <a:rPr lang="en-US" sz="1600" baseline="-25000">
                <a:solidFill>
                  <a:srgbClr val="000000"/>
                </a:solidFill>
              </a:rPr>
              <a:t>av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169150" y="2486025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α</a:t>
            </a:r>
            <a:r>
              <a:rPr lang="en-US" sz="1600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6108700" y="3586163"/>
            <a:ext cx="2535238" cy="1684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6369050" y="3979863"/>
            <a:ext cx="2047875" cy="987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For circular foundation</a:t>
            </a: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α = 1</a:t>
            </a: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α</a:t>
            </a:r>
            <a:r>
              <a:rPr lang="en-US" sz="1600" baseline="-25000">
                <a:solidFill>
                  <a:srgbClr val="000000"/>
                </a:solidFill>
              </a:rPr>
              <a:t>av</a:t>
            </a:r>
            <a:r>
              <a:rPr lang="en-US" sz="1600">
                <a:solidFill>
                  <a:srgbClr val="000000"/>
                </a:solidFill>
              </a:rPr>
              <a:t> = 0.85</a:t>
            </a:r>
          </a:p>
          <a:p>
            <a:pPr defTabSz="381000"/>
            <a:r>
              <a:rPr lang="en-US" sz="1600">
                <a:solidFill>
                  <a:srgbClr val="000000"/>
                </a:solidFill>
              </a:rPr>
              <a:t>α</a:t>
            </a:r>
            <a:r>
              <a:rPr lang="en-US" sz="1600" baseline="-25000">
                <a:solidFill>
                  <a:srgbClr val="000000"/>
                </a:solidFill>
              </a:rPr>
              <a:t>r</a:t>
            </a:r>
            <a:r>
              <a:rPr lang="en-US" sz="1600">
                <a:solidFill>
                  <a:srgbClr val="000000"/>
                </a:solidFill>
              </a:rPr>
              <a:t> = 0.88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600450" y="6196013"/>
            <a:ext cx="3656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>
                <a:solidFill>
                  <a:srgbClr val="000000"/>
                </a:solidFill>
              </a:rPr>
              <a:t>Values of α, α</a:t>
            </a:r>
            <a:r>
              <a:rPr lang="en-US" sz="1600" baseline="-25000">
                <a:solidFill>
                  <a:srgbClr val="000000"/>
                </a:solidFill>
              </a:rPr>
              <a:t>av</a:t>
            </a:r>
            <a:r>
              <a:rPr lang="en-US" sz="1600">
                <a:solidFill>
                  <a:srgbClr val="000000"/>
                </a:solidFill>
              </a:rPr>
              <a:t>, and α</a:t>
            </a:r>
            <a:r>
              <a:rPr lang="en-US" sz="1600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1141413" y="1084263"/>
            <a:ext cx="7502525" cy="4187825"/>
          </a:xfrm>
          <a:prstGeom prst="rect">
            <a:avLst/>
          </a:prstGeom>
          <a:noFill/>
          <a:ln w="1996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Freeform 42"/>
          <p:cNvSpPr>
            <a:spLocks noChangeArrowheads="1"/>
          </p:cNvSpPr>
          <p:nvPr/>
        </p:nvSpPr>
        <p:spPr bwMode="auto">
          <a:xfrm>
            <a:off x="6110288" y="1090613"/>
            <a:ext cx="0" cy="4179887"/>
          </a:xfrm>
          <a:custGeom>
            <a:avLst/>
            <a:gdLst>
              <a:gd name="T0" fmla="*/ 0 h 2633"/>
              <a:gd name="T1" fmla="*/ 2147483647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9981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Freeform 43"/>
          <p:cNvSpPr>
            <a:spLocks noChangeArrowheads="1"/>
          </p:cNvSpPr>
          <p:nvPr/>
        </p:nvSpPr>
        <p:spPr bwMode="auto">
          <a:xfrm>
            <a:off x="1149350" y="3586163"/>
            <a:ext cx="7494588" cy="0"/>
          </a:xfrm>
          <a:custGeom>
            <a:avLst/>
            <a:gdLst>
              <a:gd name="T0" fmla="*/ 0 w 4721"/>
              <a:gd name="T1" fmla="*/ 2147483647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9981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56" name="Group 50"/>
          <p:cNvGrpSpPr>
            <a:grpSpLocks/>
          </p:cNvGrpSpPr>
          <p:nvPr/>
        </p:nvGrpSpPr>
        <p:grpSpPr bwMode="auto">
          <a:xfrm>
            <a:off x="3694113" y="528638"/>
            <a:ext cx="1912937" cy="506412"/>
            <a:chOff x="523" y="132"/>
            <a:chExt cx="1205" cy="319"/>
          </a:xfrm>
        </p:grpSpPr>
        <p:sp>
          <p:nvSpPr>
            <p:cNvPr id="13357" name="Text Box 44"/>
            <p:cNvSpPr txBox="1">
              <a:spLocks noChangeArrowheads="1"/>
            </p:cNvSpPr>
            <p:nvPr/>
          </p:nvSpPr>
          <p:spPr bwMode="auto">
            <a:xfrm>
              <a:off x="599" y="132"/>
              <a:ext cx="112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81000"/>
              <a:r>
                <a:rPr lang="en-US" sz="1400">
                  <a:solidFill>
                    <a:srgbClr val="000000"/>
                  </a:solidFill>
                </a:rPr>
                <a:t>         Bq</a:t>
              </a:r>
              <a:r>
                <a:rPr lang="en-US" sz="1400" baseline="-25000">
                  <a:solidFill>
                    <a:srgbClr val="000000"/>
                  </a:solidFill>
                </a:rPr>
                <a:t>o</a:t>
              </a:r>
              <a:r>
                <a:rPr lang="en-US" sz="1400">
                  <a:solidFill>
                    <a:srgbClr val="000000"/>
                  </a:solidFill>
                </a:rPr>
                <a:t>  (1 - μ</a:t>
              </a:r>
              <a:r>
                <a:rPr lang="en-US" sz="1400" baseline="-25000">
                  <a:solidFill>
                    <a:srgbClr val="000000"/>
                  </a:solidFill>
                </a:rPr>
                <a:t>s</a:t>
              </a:r>
              <a:r>
                <a:rPr lang="en-US" sz="1400">
                  <a:solidFill>
                    <a:srgbClr val="000000"/>
                  </a:solidFill>
                </a:rPr>
                <a:t>) α</a:t>
              </a:r>
            </a:p>
          </p:txBody>
        </p:sp>
        <p:sp>
          <p:nvSpPr>
            <p:cNvPr id="13358" name="Text Box 45"/>
            <p:cNvSpPr txBox="1">
              <a:spLocks noChangeArrowheads="1"/>
            </p:cNvSpPr>
            <p:nvPr/>
          </p:nvSpPr>
          <p:spPr bwMode="auto">
            <a:xfrm>
              <a:off x="1129" y="317"/>
              <a:ext cx="41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81000"/>
              <a:r>
                <a:rPr lang="en-US" sz="1400">
                  <a:solidFill>
                    <a:srgbClr val="000000"/>
                  </a:solidFill>
                </a:rPr>
                <a:t>E</a:t>
              </a:r>
              <a:r>
                <a:rPr lang="en-US" sz="14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3359" name="Line 48"/>
            <p:cNvSpPr>
              <a:spLocks noChangeShapeType="1"/>
            </p:cNvSpPr>
            <p:nvPr/>
          </p:nvSpPr>
          <p:spPr bwMode="auto">
            <a:xfrm>
              <a:off x="876" y="294"/>
              <a:ext cx="6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Text Box 49"/>
            <p:cNvSpPr txBox="1">
              <a:spLocks noChangeArrowheads="1"/>
            </p:cNvSpPr>
            <p:nvPr/>
          </p:nvSpPr>
          <p:spPr bwMode="auto">
            <a:xfrm>
              <a:off x="523" y="178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e </a:t>
              </a:r>
              <a:r>
                <a:rPr lang="en-US"/>
                <a:t>=</a:t>
              </a:r>
            </a:p>
          </p:txBody>
        </p:sp>
      </p:grp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49275" y="685800"/>
          <a:ext cx="8594725" cy="604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rawing" r:id="rId4" imgW="9144000" imgH="6423840" progId="Presentations.Drawing.12">
                  <p:embed/>
                </p:oleObj>
              </mc:Choice>
              <mc:Fallback>
                <p:oleObj name="Drawing" r:id="rId4" imgW="9144000" imgH="642384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685800"/>
                        <a:ext cx="8594725" cy="604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130675" y="1422400"/>
            <a:ext cx="19415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25463" y="344488"/>
          <a:ext cx="8070850" cy="610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rawing" r:id="rId4" imgW="8991720" imgH="6804720" progId="Presentations.Drawing.12">
                  <p:embed/>
                </p:oleObj>
              </mc:Choice>
              <mc:Fallback>
                <p:oleObj name="Drawing" r:id="rId4" imgW="8991720" imgH="680472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344488"/>
                        <a:ext cx="8070850" cy="610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492375" y="4916488"/>
            <a:ext cx="4010025" cy="16478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3302000" y="5208588"/>
            <a:ext cx="2386013" cy="695325"/>
            <a:chOff x="152400" y="2035175"/>
            <a:chExt cx="2386013" cy="695325"/>
          </a:xfrm>
        </p:grpSpPr>
        <p:sp>
          <p:nvSpPr>
            <p:cNvPr id="6" name="Rectangle 5"/>
            <p:cNvSpPr/>
            <p:nvPr/>
          </p:nvSpPr>
          <p:spPr>
            <a:xfrm>
              <a:off x="152400" y="2095500"/>
              <a:ext cx="2374900" cy="63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64" name="TextBox 88"/>
            <p:cNvSpPr txBox="1">
              <a:spLocks noChangeArrowheads="1"/>
            </p:cNvSpPr>
            <p:nvPr/>
          </p:nvSpPr>
          <p:spPr bwMode="auto">
            <a:xfrm>
              <a:off x="174625" y="2035175"/>
              <a:ext cx="62547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06400"/>
              <a:endParaRPr lang="en-US" sz="1400">
                <a:latin typeface="Calibri" pitchFamily="34" charset="0"/>
              </a:endParaRPr>
            </a:p>
            <a:p>
              <a:pPr defTabSz="406400"/>
              <a:r>
                <a:rPr lang="en-US" sz="1400">
                  <a:latin typeface="Symbol" pitchFamily="18" charset="2"/>
                </a:rPr>
                <a:t>DH</a:t>
              </a:r>
              <a:r>
                <a:rPr lang="en-US" sz="1400">
                  <a:latin typeface="Calibri" pitchFamily="34" charset="0"/>
                </a:rPr>
                <a:t> =                    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74688" y="2414587"/>
              <a:ext cx="673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6" name="TextBox 163"/>
            <p:cNvSpPr txBox="1">
              <a:spLocks noChangeArrowheads="1"/>
            </p:cNvSpPr>
            <p:nvPr/>
          </p:nvSpPr>
          <p:spPr bwMode="auto">
            <a:xfrm>
              <a:off x="738188" y="2135188"/>
              <a:ext cx="4956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Cc</a:t>
              </a:r>
              <a:r>
                <a:rPr lang="en-US" sz="1400" baseline="-25000">
                  <a:latin typeface="Calibri" pitchFamily="34" charset="0"/>
                </a:rPr>
                <a:t> </a:t>
              </a:r>
              <a:r>
                <a:rPr lang="en-US" sz="1400">
                  <a:latin typeface="Calibri" pitchFamily="34" charset="0"/>
                </a:rPr>
                <a:t>H</a:t>
              </a:r>
            </a:p>
          </p:txBody>
        </p:sp>
        <p:sp>
          <p:nvSpPr>
            <p:cNvPr id="2067" name="TextBox 112"/>
            <p:cNvSpPr txBox="1">
              <a:spLocks noChangeArrowheads="1"/>
            </p:cNvSpPr>
            <p:nvPr/>
          </p:nvSpPr>
          <p:spPr bwMode="auto">
            <a:xfrm>
              <a:off x="725488" y="2389188"/>
              <a:ext cx="6143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1 + e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2068" name="TextBox 183"/>
            <p:cNvSpPr txBox="1">
              <a:spLocks noChangeArrowheads="1"/>
            </p:cNvSpPr>
            <p:nvPr/>
          </p:nvSpPr>
          <p:spPr bwMode="auto">
            <a:xfrm>
              <a:off x="1847850" y="2384425"/>
              <a:ext cx="3413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P</a:t>
              </a:r>
              <a:r>
                <a:rPr lang="en-US" sz="1400" baseline="-25000">
                  <a:latin typeface="Calibri" pitchFamily="34" charset="0"/>
                </a:rPr>
                <a:t>0</a:t>
              </a:r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758950" y="2424112"/>
              <a:ext cx="5191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TextBox 185"/>
            <p:cNvSpPr txBox="1">
              <a:spLocks noChangeArrowheads="1"/>
            </p:cNvSpPr>
            <p:nvPr/>
          </p:nvSpPr>
          <p:spPr bwMode="auto">
            <a:xfrm>
              <a:off x="1670050" y="2143125"/>
              <a:ext cx="7508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P</a:t>
              </a:r>
              <a:r>
                <a:rPr lang="en-US" sz="1400" baseline="-25000">
                  <a:latin typeface="Calibri" pitchFamily="34" charset="0"/>
                </a:rPr>
                <a:t>o</a:t>
              </a:r>
              <a:r>
                <a:rPr lang="en-US" sz="1400">
                  <a:latin typeface="Calibri" pitchFamily="34" charset="0"/>
                </a:rPr>
                <a:t>  + </a:t>
              </a:r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2071" name="TextBox 187"/>
            <p:cNvSpPr txBox="1">
              <a:spLocks noChangeArrowheads="1"/>
            </p:cNvSpPr>
            <p:nvPr/>
          </p:nvSpPr>
          <p:spPr bwMode="auto">
            <a:xfrm>
              <a:off x="1304925" y="2209800"/>
              <a:ext cx="12334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log</a:t>
              </a:r>
              <a:r>
                <a:rPr lang="en-US">
                  <a:latin typeface="Calibri" pitchFamily="34" charset="0"/>
                </a:rPr>
                <a:t> (            )</a:t>
              </a:r>
            </a:p>
          </p:txBody>
        </p:sp>
      </p:grp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4314825" y="1871663"/>
            <a:ext cx="280988" cy="166687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4152900" y="1800225"/>
            <a:ext cx="363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Symbol" pitchFamily="18" charset="2"/>
              </a:rPr>
              <a:t>D</a:t>
            </a:r>
            <a:r>
              <a:rPr lang="en-US" sz="1200"/>
              <a:t>p</a:t>
            </a:r>
          </a:p>
        </p:txBody>
      </p:sp>
      <p:sp>
        <p:nvSpPr>
          <p:cNvPr id="2055" name="Rectangle 16"/>
          <p:cNvSpPr>
            <a:spLocks noChangeArrowheads="1"/>
          </p:cNvSpPr>
          <p:nvPr/>
        </p:nvSpPr>
        <p:spPr bwMode="auto">
          <a:xfrm>
            <a:off x="6943725" y="1876425"/>
            <a:ext cx="280988" cy="166688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00863" y="1814513"/>
            <a:ext cx="363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2057" name="TextBox 18"/>
          <p:cNvSpPr txBox="1">
            <a:spLocks noChangeArrowheads="1"/>
          </p:cNvSpPr>
          <p:nvPr/>
        </p:nvSpPr>
        <p:spPr bwMode="auto">
          <a:xfrm>
            <a:off x="4376738" y="3276600"/>
            <a:ext cx="36353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Symbol" pitchFamily="18" charset="2"/>
              </a:rPr>
              <a:t>D</a:t>
            </a:r>
            <a:r>
              <a:rPr lang="en-US" sz="1200"/>
              <a:t>p</a:t>
            </a: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7024688" y="3248025"/>
            <a:ext cx="36353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Symbol" pitchFamily="18" charset="2"/>
              </a:rPr>
              <a:t>D</a:t>
            </a:r>
            <a:r>
              <a:rPr lang="en-US" sz="1200"/>
              <a:t>p</a:t>
            </a:r>
          </a:p>
        </p:txBody>
      </p:sp>
      <p:sp>
        <p:nvSpPr>
          <p:cNvPr id="2059" name="Rectangle 21"/>
          <p:cNvSpPr>
            <a:spLocks noChangeArrowheads="1"/>
          </p:cNvSpPr>
          <p:nvPr/>
        </p:nvSpPr>
        <p:spPr bwMode="auto">
          <a:xfrm>
            <a:off x="7415213" y="4714875"/>
            <a:ext cx="171450" cy="190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TextBox 20"/>
          <p:cNvSpPr txBox="1">
            <a:spLocks noChangeArrowheads="1"/>
          </p:cNvSpPr>
          <p:nvPr/>
        </p:nvSpPr>
        <p:spPr bwMode="auto">
          <a:xfrm>
            <a:off x="7324725" y="4657725"/>
            <a:ext cx="3190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</a:p>
        </p:txBody>
      </p:sp>
      <p:sp>
        <p:nvSpPr>
          <p:cNvPr id="2061" name="Rectangle 22"/>
          <p:cNvSpPr>
            <a:spLocks noChangeArrowheads="1"/>
          </p:cNvSpPr>
          <p:nvPr/>
        </p:nvSpPr>
        <p:spPr bwMode="auto">
          <a:xfrm>
            <a:off x="4748213" y="4719638"/>
            <a:ext cx="171450" cy="190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TextBox 23"/>
          <p:cNvSpPr txBox="1">
            <a:spLocks noChangeArrowheads="1"/>
          </p:cNvSpPr>
          <p:nvPr/>
        </p:nvSpPr>
        <p:spPr bwMode="auto">
          <a:xfrm>
            <a:off x="4662488" y="4676775"/>
            <a:ext cx="3190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27063" y="265113"/>
          <a:ext cx="8134350" cy="636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rawing" r:id="rId4" imgW="7955280" imgH="6537960" progId="Presentations.Drawing.12">
                  <p:embed/>
                </p:oleObj>
              </mc:Choice>
              <mc:Fallback>
                <p:oleObj name="Drawing" r:id="rId4" imgW="7955280" imgH="653796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265113"/>
                        <a:ext cx="8134350" cy="636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259013" y="5611813"/>
            <a:ext cx="6548437" cy="8286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594475" y="5222875"/>
            <a:ext cx="236538" cy="1857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51100" y="5213350"/>
            <a:ext cx="171450" cy="190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6488113" y="5157788"/>
            <a:ext cx="3206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2349500" y="5159375"/>
            <a:ext cx="3206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5821363" y="3559175"/>
            <a:ext cx="36195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  <a:r>
              <a:rPr lang="en-US" sz="900" baseline="-25000"/>
              <a:t>2</a:t>
            </a: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27700" y="1992313"/>
            <a:ext cx="314325" cy="176212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5748338" y="1984375"/>
            <a:ext cx="3619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  <a:r>
              <a:rPr lang="en-US" sz="900" baseline="-25000"/>
              <a:t>2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1943100" y="2022475"/>
            <a:ext cx="314325" cy="176213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14525" y="1998663"/>
            <a:ext cx="363538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9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2065338" y="3709988"/>
            <a:ext cx="319087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  <a:endParaRPr lang="en-US" sz="900" baseline="-25000"/>
          </a:p>
        </p:txBody>
      </p:sp>
      <p:sp>
        <p:nvSpPr>
          <p:cNvPr id="3086" name="TextBox 13"/>
          <p:cNvSpPr txBox="1">
            <a:spLocks noChangeArrowheads="1"/>
          </p:cNvSpPr>
          <p:nvPr/>
        </p:nvSpPr>
        <p:spPr bwMode="auto">
          <a:xfrm>
            <a:off x="5703888" y="3776663"/>
            <a:ext cx="3190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  <a:endParaRPr lang="en-US" sz="900" baseline="-25000"/>
          </a:p>
        </p:txBody>
      </p:sp>
      <p:sp>
        <p:nvSpPr>
          <p:cNvPr id="3087" name="TextBox 88"/>
          <p:cNvSpPr txBox="1">
            <a:spLocks noChangeArrowheads="1"/>
          </p:cNvSpPr>
          <p:nvPr/>
        </p:nvSpPr>
        <p:spPr bwMode="auto">
          <a:xfrm>
            <a:off x="2300288" y="5842000"/>
            <a:ext cx="3192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6400"/>
            <a:r>
              <a:rPr lang="en-US" sz="1400">
                <a:latin typeface="Symbol" pitchFamily="18" charset="2"/>
              </a:rPr>
              <a:t>DH</a:t>
            </a:r>
            <a:r>
              <a:rPr lang="en-US" sz="1400">
                <a:latin typeface="Calibri" pitchFamily="34" charset="0"/>
              </a:rPr>
              <a:t> =                     log  (         ) +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800350" y="6007100"/>
            <a:ext cx="673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TextBox 163"/>
          <p:cNvSpPr txBox="1">
            <a:spLocks noChangeArrowheads="1"/>
          </p:cNvSpPr>
          <p:nvPr/>
        </p:nvSpPr>
        <p:spPr bwMode="auto">
          <a:xfrm>
            <a:off x="2863850" y="5727700"/>
            <a:ext cx="474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</a:t>
            </a:r>
            <a:r>
              <a:rPr lang="en-US" sz="1400" baseline="-25000">
                <a:latin typeface="Calibri" pitchFamily="34" charset="0"/>
              </a:rPr>
              <a:t>S </a:t>
            </a:r>
            <a:r>
              <a:rPr lang="en-US" sz="1400">
                <a:latin typeface="Calibri" pitchFamily="34" charset="0"/>
              </a:rPr>
              <a:t>H</a:t>
            </a:r>
          </a:p>
        </p:txBody>
      </p:sp>
      <p:sp>
        <p:nvSpPr>
          <p:cNvPr id="3090" name="TextBox 112"/>
          <p:cNvSpPr txBox="1">
            <a:spLocks noChangeArrowheads="1"/>
          </p:cNvSpPr>
          <p:nvPr/>
        </p:nvSpPr>
        <p:spPr bwMode="auto">
          <a:xfrm>
            <a:off x="2851150" y="5981700"/>
            <a:ext cx="614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 + e</a:t>
            </a:r>
            <a:r>
              <a:rPr lang="en-US" sz="1400" baseline="-25000">
                <a:latin typeface="Calibri" pitchFamily="34" charset="0"/>
              </a:rPr>
              <a:t>O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091" name="TextBox 129"/>
          <p:cNvSpPr txBox="1">
            <a:spLocks noChangeArrowheads="1"/>
          </p:cNvSpPr>
          <p:nvPr/>
        </p:nvSpPr>
        <p:spPr bwMode="auto">
          <a:xfrm>
            <a:off x="3956050" y="57277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C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092" name="TextBox 134"/>
          <p:cNvSpPr txBox="1">
            <a:spLocks noChangeArrowheads="1"/>
          </p:cNvSpPr>
          <p:nvPr/>
        </p:nvSpPr>
        <p:spPr bwMode="auto">
          <a:xfrm>
            <a:off x="3956050" y="5956300"/>
            <a:ext cx="33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o</a:t>
            </a:r>
            <a:endParaRPr lang="en-US" sz="1400"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994150" y="60150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4514850" y="6007100"/>
            <a:ext cx="673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TextBox 180"/>
          <p:cNvSpPr txBox="1">
            <a:spLocks noChangeArrowheads="1"/>
          </p:cNvSpPr>
          <p:nvPr/>
        </p:nvSpPr>
        <p:spPr bwMode="auto">
          <a:xfrm>
            <a:off x="4578350" y="572770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 </a:t>
            </a:r>
            <a:r>
              <a:rPr lang="en-US" sz="1400" baseline="-25000">
                <a:latin typeface="Calibri" pitchFamily="34" charset="0"/>
              </a:rPr>
              <a:t>C </a:t>
            </a:r>
            <a:r>
              <a:rPr lang="en-US" sz="1400">
                <a:latin typeface="Calibri" pitchFamily="34" charset="0"/>
              </a:rPr>
              <a:t>H</a:t>
            </a:r>
          </a:p>
        </p:txBody>
      </p:sp>
      <p:sp>
        <p:nvSpPr>
          <p:cNvPr id="3096" name="TextBox 181"/>
          <p:cNvSpPr txBox="1">
            <a:spLocks noChangeArrowheads="1"/>
          </p:cNvSpPr>
          <p:nvPr/>
        </p:nvSpPr>
        <p:spPr bwMode="auto">
          <a:xfrm>
            <a:off x="4565650" y="5981700"/>
            <a:ext cx="614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 + e</a:t>
            </a:r>
            <a:r>
              <a:rPr lang="en-US" sz="1400" baseline="-25000">
                <a:latin typeface="Calibri" pitchFamily="34" charset="0"/>
              </a:rPr>
              <a:t>O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097" name="TextBox 183"/>
          <p:cNvSpPr txBox="1">
            <a:spLocks noChangeArrowheads="1"/>
          </p:cNvSpPr>
          <p:nvPr/>
        </p:nvSpPr>
        <p:spPr bwMode="auto">
          <a:xfrm>
            <a:off x="5700713" y="5976938"/>
            <a:ext cx="3413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C</a:t>
            </a:r>
            <a:endParaRPr lang="en-US" sz="1400">
              <a:latin typeface="Calibr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5613400" y="6016625"/>
            <a:ext cx="5191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85"/>
          <p:cNvSpPr txBox="1">
            <a:spLocks noChangeArrowheads="1"/>
          </p:cNvSpPr>
          <p:nvPr/>
        </p:nvSpPr>
        <p:spPr bwMode="auto">
          <a:xfrm>
            <a:off x="5522913" y="5735638"/>
            <a:ext cx="7508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o</a:t>
            </a:r>
            <a:r>
              <a:rPr lang="en-US" sz="1400">
                <a:latin typeface="Calibri" pitchFamily="34" charset="0"/>
              </a:rPr>
              <a:t>  + </a:t>
            </a:r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Calibri" pitchFamily="34" charset="0"/>
              </a:rPr>
              <a:t>P</a:t>
            </a:r>
          </a:p>
        </p:txBody>
      </p:sp>
      <p:sp>
        <p:nvSpPr>
          <p:cNvPr id="3100" name="TextBox 187"/>
          <p:cNvSpPr txBox="1">
            <a:spLocks noChangeArrowheads="1"/>
          </p:cNvSpPr>
          <p:nvPr/>
        </p:nvSpPr>
        <p:spPr bwMode="auto">
          <a:xfrm>
            <a:off x="5156200" y="5800725"/>
            <a:ext cx="123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log</a:t>
            </a:r>
            <a:r>
              <a:rPr lang="en-US">
                <a:latin typeface="Calibri" pitchFamily="34" charset="0"/>
              </a:rPr>
              <a:t> (            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27263" y="5675313"/>
            <a:ext cx="4318000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02" name="TextBox 30"/>
          <p:cNvSpPr txBox="1">
            <a:spLocks noChangeArrowheads="1"/>
          </p:cNvSpPr>
          <p:nvPr/>
        </p:nvSpPr>
        <p:spPr bwMode="auto">
          <a:xfrm>
            <a:off x="6032500" y="5842000"/>
            <a:ext cx="242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2</a:t>
            </a:r>
          </a:p>
        </p:txBody>
      </p:sp>
      <p:sp>
        <p:nvSpPr>
          <p:cNvPr id="3103" name="TextBox 31"/>
          <p:cNvSpPr txBox="1">
            <a:spLocks noChangeArrowheads="1"/>
          </p:cNvSpPr>
          <p:nvPr/>
        </p:nvSpPr>
        <p:spPr bwMode="auto">
          <a:xfrm>
            <a:off x="6629400" y="5245100"/>
            <a:ext cx="242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17525" y="265113"/>
          <a:ext cx="8524875" cy="628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rawing" r:id="rId4" imgW="7917120" imgH="6492240" progId="Presentations.Drawing.12">
                  <p:embed/>
                </p:oleObj>
              </mc:Choice>
              <mc:Fallback>
                <p:oleObj name="Drawing" r:id="rId4" imgW="7917120" imgH="649224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65113"/>
                        <a:ext cx="8524875" cy="628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133850" y="5376863"/>
            <a:ext cx="4033838" cy="906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030413" y="3659188"/>
            <a:ext cx="319087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  <a:endParaRPr lang="en-US" sz="900" baseline="-250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910263" y="1982788"/>
            <a:ext cx="373062" cy="166687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908175" y="2016125"/>
            <a:ext cx="311150" cy="141288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5905500" y="1944688"/>
            <a:ext cx="361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  <a:r>
              <a:rPr lang="en-US" sz="900" baseline="-2500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463" y="1984375"/>
            <a:ext cx="36195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9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56313" y="3344863"/>
            <a:ext cx="296862" cy="242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830888" y="3711575"/>
            <a:ext cx="217487" cy="168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Box 4"/>
          <p:cNvSpPr txBox="1">
            <a:spLocks noChangeArrowheads="1"/>
          </p:cNvSpPr>
          <p:nvPr/>
        </p:nvSpPr>
        <p:spPr bwMode="auto">
          <a:xfrm>
            <a:off x="5770563" y="3689350"/>
            <a:ext cx="3635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  <a:r>
              <a:rPr lang="en-US" sz="900" baseline="-25000"/>
              <a:t>2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5961063" y="3373438"/>
            <a:ext cx="361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Symbol" pitchFamily="18" charset="2"/>
              </a:rPr>
              <a:t>D</a:t>
            </a:r>
            <a:r>
              <a:rPr lang="en-US" sz="900"/>
              <a:t>p</a:t>
            </a:r>
            <a:r>
              <a:rPr lang="en-US" sz="900" baseline="-25000"/>
              <a:t>2</a:t>
            </a:r>
          </a:p>
        </p:txBody>
      </p:sp>
      <p:sp>
        <p:nvSpPr>
          <p:cNvPr id="4109" name="TextBox 88"/>
          <p:cNvSpPr txBox="1">
            <a:spLocks noChangeArrowheads="1"/>
          </p:cNvSpPr>
          <p:nvPr/>
        </p:nvSpPr>
        <p:spPr bwMode="auto">
          <a:xfrm>
            <a:off x="2300288" y="5842000"/>
            <a:ext cx="319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6400"/>
            <a:r>
              <a:rPr lang="en-US" sz="1400">
                <a:latin typeface="Symbol" pitchFamily="18" charset="2"/>
              </a:rPr>
              <a:t>DH</a:t>
            </a:r>
            <a:r>
              <a:rPr lang="en-US" sz="1400">
                <a:latin typeface="Calibri" pitchFamily="34" charset="0"/>
              </a:rPr>
              <a:t> =                     log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800350" y="6007100"/>
            <a:ext cx="673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163"/>
          <p:cNvSpPr txBox="1">
            <a:spLocks noChangeArrowheads="1"/>
          </p:cNvSpPr>
          <p:nvPr/>
        </p:nvSpPr>
        <p:spPr bwMode="auto">
          <a:xfrm>
            <a:off x="2863850" y="5727700"/>
            <a:ext cx="47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</a:t>
            </a:r>
            <a:r>
              <a:rPr lang="en-US" sz="1400" baseline="-25000">
                <a:latin typeface="Calibri" pitchFamily="34" charset="0"/>
              </a:rPr>
              <a:t>S </a:t>
            </a:r>
            <a:r>
              <a:rPr lang="en-US" sz="1400">
                <a:latin typeface="Calibri" pitchFamily="34" charset="0"/>
              </a:rPr>
              <a:t>H</a:t>
            </a:r>
          </a:p>
        </p:txBody>
      </p:sp>
      <p:sp>
        <p:nvSpPr>
          <p:cNvPr id="4112" name="TextBox 112"/>
          <p:cNvSpPr txBox="1">
            <a:spLocks noChangeArrowheads="1"/>
          </p:cNvSpPr>
          <p:nvPr/>
        </p:nvSpPr>
        <p:spPr bwMode="auto">
          <a:xfrm>
            <a:off x="2851150" y="5981700"/>
            <a:ext cx="614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1 + e</a:t>
            </a:r>
            <a:r>
              <a:rPr lang="en-US" sz="1400" baseline="-25000">
                <a:latin typeface="Calibri" pitchFamily="34" charset="0"/>
              </a:rPr>
              <a:t>O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4113" name="TextBox 183"/>
          <p:cNvSpPr txBox="1">
            <a:spLocks noChangeArrowheads="1"/>
          </p:cNvSpPr>
          <p:nvPr/>
        </p:nvSpPr>
        <p:spPr bwMode="auto">
          <a:xfrm>
            <a:off x="4059238" y="5975350"/>
            <a:ext cx="33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o</a:t>
            </a:r>
            <a:endParaRPr lang="en-US" sz="1400">
              <a:latin typeface="Calibri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3971925" y="6016625"/>
            <a:ext cx="5191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TextBox 185"/>
          <p:cNvSpPr txBox="1">
            <a:spLocks noChangeArrowheads="1"/>
          </p:cNvSpPr>
          <p:nvPr/>
        </p:nvSpPr>
        <p:spPr bwMode="auto">
          <a:xfrm>
            <a:off x="3883025" y="5734050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r>
              <a:rPr lang="en-US" sz="1400" baseline="-25000">
                <a:latin typeface="Calibri" pitchFamily="34" charset="0"/>
              </a:rPr>
              <a:t>o</a:t>
            </a:r>
            <a:r>
              <a:rPr lang="en-US" sz="1400">
                <a:latin typeface="Calibri" pitchFamily="34" charset="0"/>
              </a:rPr>
              <a:t>  + </a:t>
            </a:r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Calibri" pitchFamily="34" charset="0"/>
              </a:rPr>
              <a:t>P</a:t>
            </a:r>
          </a:p>
        </p:txBody>
      </p:sp>
      <p:sp>
        <p:nvSpPr>
          <p:cNvPr id="4116" name="TextBox 187"/>
          <p:cNvSpPr txBox="1">
            <a:spLocks noChangeArrowheads="1"/>
          </p:cNvSpPr>
          <p:nvPr/>
        </p:nvSpPr>
        <p:spPr bwMode="auto">
          <a:xfrm>
            <a:off x="3516313" y="5800725"/>
            <a:ext cx="125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      </a:t>
            </a:r>
            <a:r>
              <a:rPr lang="en-US">
                <a:latin typeface="Calibri" pitchFamily="34" charset="0"/>
              </a:rPr>
              <a:t> (            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27263" y="5675313"/>
            <a:ext cx="2641600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18" name="TextBox 29"/>
          <p:cNvSpPr txBox="1">
            <a:spLocks noChangeArrowheads="1"/>
          </p:cNvSpPr>
          <p:nvPr/>
        </p:nvSpPr>
        <p:spPr bwMode="auto">
          <a:xfrm>
            <a:off x="4400550" y="5853113"/>
            <a:ext cx="2476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1470</Words>
  <Application>Microsoft Office PowerPoint</Application>
  <PresentationFormat>On-screen Show (4:3)</PresentationFormat>
  <Paragraphs>513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TAWFIQ</dc:creator>
  <cp:lastModifiedBy>Kamal Tawfiq</cp:lastModifiedBy>
  <cp:revision>121</cp:revision>
  <dcterms:created xsi:type="dcterms:W3CDTF">2010-11-26T16:11:30Z</dcterms:created>
  <dcterms:modified xsi:type="dcterms:W3CDTF">2019-04-24T18:06:09Z</dcterms:modified>
</cp:coreProperties>
</file>