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10" r:id="rId2"/>
    <p:sldId id="261" r:id="rId3"/>
    <p:sldId id="303" r:id="rId4"/>
    <p:sldId id="304" r:id="rId5"/>
    <p:sldId id="295" r:id="rId6"/>
    <p:sldId id="305" r:id="rId7"/>
    <p:sldId id="306" r:id="rId8"/>
    <p:sldId id="307" r:id="rId9"/>
    <p:sldId id="259" r:id="rId10"/>
    <p:sldId id="266" r:id="rId11"/>
    <p:sldId id="262" r:id="rId12"/>
    <p:sldId id="258" r:id="rId13"/>
    <p:sldId id="267" r:id="rId14"/>
    <p:sldId id="271" r:id="rId15"/>
    <p:sldId id="298" r:id="rId16"/>
    <p:sldId id="300" r:id="rId17"/>
    <p:sldId id="308" r:id="rId18"/>
    <p:sldId id="277" r:id="rId19"/>
    <p:sldId id="256" r:id="rId20"/>
    <p:sldId id="309" r:id="rId21"/>
    <p:sldId id="311" r:id="rId22"/>
    <p:sldId id="282" r:id="rId23"/>
    <p:sldId id="283" r:id="rId24"/>
    <p:sldId id="284" r:id="rId25"/>
    <p:sldId id="289" r:id="rId26"/>
    <p:sldId id="285" r:id="rId27"/>
    <p:sldId id="287" r:id="rId28"/>
    <p:sldId id="288" r:id="rId29"/>
    <p:sldId id="290" r:id="rId30"/>
    <p:sldId id="291" r:id="rId31"/>
    <p:sldId id="292" r:id="rId32"/>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6" autoAdjust="0"/>
    <p:restoredTop sz="94646" autoAdjust="0"/>
  </p:normalViewPr>
  <p:slideViewPr>
    <p:cSldViewPr snapToGrid="0">
      <p:cViewPr varScale="1">
        <p:scale>
          <a:sx n="152" d="100"/>
          <a:sy n="152" d="100"/>
        </p:scale>
        <p:origin x="213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2"/>
            <a:ext cx="2982418"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3" name="Rectangle 3"/>
          <p:cNvSpPr>
            <a:spLocks noGrp="1" noChangeArrowheads="1"/>
          </p:cNvSpPr>
          <p:nvPr>
            <p:ph type="dt" idx="1"/>
          </p:nvPr>
        </p:nvSpPr>
        <p:spPr bwMode="auto">
          <a:xfrm>
            <a:off x="3897902" y="2"/>
            <a:ext cx="2982418"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17600" y="698500"/>
            <a:ext cx="4646613"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688481" y="4416100"/>
            <a:ext cx="5504853" cy="4182457"/>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1" y="8830660"/>
            <a:ext cx="2982418"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3897902" y="8830660"/>
            <a:ext cx="2982418"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eaLnBrk="1" hangingPunct="1">
              <a:defRPr sz="1300"/>
            </a:lvl1pPr>
          </a:lstStyle>
          <a:p>
            <a:pPr>
              <a:defRPr/>
            </a:pPr>
            <a:fld id="{F8C1ADF5-42B2-40EF-9EE2-78253451C5DB}" type="slidenum">
              <a:rPr lang="en-US" altLang="en-US"/>
              <a:pPr>
                <a:defRPr/>
              </a:pPr>
              <a:t>‹#›</a:t>
            </a:fld>
            <a:endParaRPr lang="en-US" altLang="en-US"/>
          </a:p>
        </p:txBody>
      </p:sp>
    </p:spTree>
    <p:extLst>
      <p:ext uri="{BB962C8B-B14F-4D97-AF65-F5344CB8AC3E}">
        <p14:creationId xmlns:p14="http://schemas.microsoft.com/office/powerpoint/2010/main" val="1297893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defRPr>
                <a:solidFill>
                  <a:schemeClr val="tx1"/>
                </a:solidFill>
                <a:latin typeface="Arial" panose="020B0604020202020204" pitchFamily="34" charset="0"/>
              </a:defRPr>
            </a:lvl1pPr>
            <a:lvl2pPr marL="716130" indent="-275434" defTabSz="898223">
              <a:defRPr>
                <a:solidFill>
                  <a:schemeClr val="tx1"/>
                </a:solidFill>
                <a:latin typeface="Arial" panose="020B0604020202020204" pitchFamily="34" charset="0"/>
              </a:defRPr>
            </a:lvl2pPr>
            <a:lvl3pPr marL="1101738" indent="-220348" defTabSz="898223">
              <a:defRPr>
                <a:solidFill>
                  <a:schemeClr val="tx1"/>
                </a:solidFill>
                <a:latin typeface="Arial" panose="020B0604020202020204" pitchFamily="34" charset="0"/>
              </a:defRPr>
            </a:lvl3pPr>
            <a:lvl4pPr marL="1542433" indent="-220348" defTabSz="898223">
              <a:defRPr>
                <a:solidFill>
                  <a:schemeClr val="tx1"/>
                </a:solidFill>
                <a:latin typeface="Arial" panose="020B0604020202020204" pitchFamily="34" charset="0"/>
              </a:defRPr>
            </a:lvl4pPr>
            <a:lvl5pPr marL="1983128" indent="-220348" defTabSz="898223">
              <a:defRPr>
                <a:solidFill>
                  <a:schemeClr val="tx1"/>
                </a:solidFill>
                <a:latin typeface="Arial" panose="020B0604020202020204" pitchFamily="34" charset="0"/>
              </a:defRPr>
            </a:lvl5pPr>
            <a:lvl6pPr marL="2423823" indent="-220348" defTabSz="898223" eaLnBrk="0" fontAlgn="base" hangingPunct="0">
              <a:spcBef>
                <a:spcPct val="0"/>
              </a:spcBef>
              <a:spcAft>
                <a:spcPct val="0"/>
              </a:spcAft>
              <a:defRPr>
                <a:solidFill>
                  <a:schemeClr val="tx1"/>
                </a:solidFill>
                <a:latin typeface="Arial" panose="020B0604020202020204" pitchFamily="34" charset="0"/>
              </a:defRPr>
            </a:lvl6pPr>
            <a:lvl7pPr marL="2864518" indent="-220348" defTabSz="898223" eaLnBrk="0" fontAlgn="base" hangingPunct="0">
              <a:spcBef>
                <a:spcPct val="0"/>
              </a:spcBef>
              <a:spcAft>
                <a:spcPct val="0"/>
              </a:spcAft>
              <a:defRPr>
                <a:solidFill>
                  <a:schemeClr val="tx1"/>
                </a:solidFill>
                <a:latin typeface="Arial" panose="020B0604020202020204" pitchFamily="34" charset="0"/>
              </a:defRPr>
            </a:lvl7pPr>
            <a:lvl8pPr marL="3305213" indent="-220348" defTabSz="898223" eaLnBrk="0" fontAlgn="base" hangingPunct="0">
              <a:spcBef>
                <a:spcPct val="0"/>
              </a:spcBef>
              <a:spcAft>
                <a:spcPct val="0"/>
              </a:spcAft>
              <a:defRPr>
                <a:solidFill>
                  <a:schemeClr val="tx1"/>
                </a:solidFill>
                <a:latin typeface="Arial" panose="020B0604020202020204" pitchFamily="34" charset="0"/>
              </a:defRPr>
            </a:lvl8pPr>
            <a:lvl9pPr marL="3745908" indent="-220348" defTabSz="898223" eaLnBrk="0" fontAlgn="base" hangingPunct="0">
              <a:spcBef>
                <a:spcPct val="0"/>
              </a:spcBef>
              <a:spcAft>
                <a:spcPct val="0"/>
              </a:spcAft>
              <a:defRPr>
                <a:solidFill>
                  <a:schemeClr val="tx1"/>
                </a:solidFill>
                <a:latin typeface="Arial" panose="020B0604020202020204" pitchFamily="34" charset="0"/>
              </a:defRPr>
            </a:lvl9pPr>
          </a:lstStyle>
          <a:p>
            <a:fld id="{0DC698CA-DB10-4A7F-BD47-B57E829C9FA9}"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73281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21</a:t>
            </a:fld>
            <a:endParaRPr lang="en-US" dirty="0"/>
          </a:p>
        </p:txBody>
      </p:sp>
    </p:spTree>
    <p:extLst>
      <p:ext uri="{BB962C8B-B14F-4D97-AF65-F5344CB8AC3E}">
        <p14:creationId xmlns:p14="http://schemas.microsoft.com/office/powerpoint/2010/main" val="368351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2282C-7702-4FBE-B275-431172051243}" type="slidenum">
              <a:rPr lang="en-US" altLang="en-US"/>
              <a:pPr>
                <a:defRPr/>
              </a:pPr>
              <a:t>‹#›</a:t>
            </a:fld>
            <a:endParaRPr lang="en-US" altLang="en-US"/>
          </a:p>
        </p:txBody>
      </p:sp>
    </p:spTree>
    <p:extLst>
      <p:ext uri="{BB962C8B-B14F-4D97-AF65-F5344CB8AC3E}">
        <p14:creationId xmlns:p14="http://schemas.microsoft.com/office/powerpoint/2010/main" val="170027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1EEA9-D41F-4B6B-899C-53B449C58E02}" type="slidenum">
              <a:rPr lang="en-US" altLang="en-US"/>
              <a:pPr>
                <a:defRPr/>
              </a:pPr>
              <a:t>‹#›</a:t>
            </a:fld>
            <a:endParaRPr lang="en-US" altLang="en-US"/>
          </a:p>
        </p:txBody>
      </p:sp>
    </p:spTree>
    <p:extLst>
      <p:ext uri="{BB962C8B-B14F-4D97-AF65-F5344CB8AC3E}">
        <p14:creationId xmlns:p14="http://schemas.microsoft.com/office/powerpoint/2010/main" val="26675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BB32F-B2BA-4997-901E-93402DFBE38A}" type="slidenum">
              <a:rPr lang="en-US" altLang="en-US"/>
              <a:pPr>
                <a:defRPr/>
              </a:pPr>
              <a:t>‹#›</a:t>
            </a:fld>
            <a:endParaRPr lang="en-US" altLang="en-US"/>
          </a:p>
        </p:txBody>
      </p:sp>
    </p:spTree>
    <p:extLst>
      <p:ext uri="{BB962C8B-B14F-4D97-AF65-F5344CB8AC3E}">
        <p14:creationId xmlns:p14="http://schemas.microsoft.com/office/powerpoint/2010/main" val="223935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ECB01-4667-4847-A847-D1D2D3009F01}" type="slidenum">
              <a:rPr lang="en-US" altLang="en-US"/>
              <a:pPr>
                <a:defRPr/>
              </a:pPr>
              <a:t>‹#›</a:t>
            </a:fld>
            <a:endParaRPr lang="en-US" altLang="en-US"/>
          </a:p>
        </p:txBody>
      </p:sp>
    </p:spTree>
    <p:extLst>
      <p:ext uri="{BB962C8B-B14F-4D97-AF65-F5344CB8AC3E}">
        <p14:creationId xmlns:p14="http://schemas.microsoft.com/office/powerpoint/2010/main" val="283221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D0A5A-A0BB-4315-9D9D-CA399B825170}" type="slidenum">
              <a:rPr lang="en-US" altLang="en-US"/>
              <a:pPr>
                <a:defRPr/>
              </a:pPr>
              <a:t>‹#›</a:t>
            </a:fld>
            <a:endParaRPr lang="en-US" altLang="en-US"/>
          </a:p>
        </p:txBody>
      </p:sp>
    </p:spTree>
    <p:extLst>
      <p:ext uri="{BB962C8B-B14F-4D97-AF65-F5344CB8AC3E}">
        <p14:creationId xmlns:p14="http://schemas.microsoft.com/office/powerpoint/2010/main" val="185054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D1EA52-B304-405D-81D3-752C9C25113B}" type="slidenum">
              <a:rPr lang="en-US" altLang="en-US"/>
              <a:pPr>
                <a:defRPr/>
              </a:pPr>
              <a:t>‹#›</a:t>
            </a:fld>
            <a:endParaRPr lang="en-US" altLang="en-US"/>
          </a:p>
        </p:txBody>
      </p:sp>
    </p:spTree>
    <p:extLst>
      <p:ext uri="{BB962C8B-B14F-4D97-AF65-F5344CB8AC3E}">
        <p14:creationId xmlns:p14="http://schemas.microsoft.com/office/powerpoint/2010/main" val="30643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226237-B003-4FE0-95AB-2A4A31478B38}" type="slidenum">
              <a:rPr lang="en-US" altLang="en-US"/>
              <a:pPr>
                <a:defRPr/>
              </a:pPr>
              <a:t>‹#›</a:t>
            </a:fld>
            <a:endParaRPr lang="en-US" altLang="en-US"/>
          </a:p>
        </p:txBody>
      </p:sp>
    </p:spTree>
    <p:extLst>
      <p:ext uri="{BB962C8B-B14F-4D97-AF65-F5344CB8AC3E}">
        <p14:creationId xmlns:p14="http://schemas.microsoft.com/office/powerpoint/2010/main" val="205138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56E6EE-8B1B-4F8F-9FBD-25D8A19481EB}" type="slidenum">
              <a:rPr lang="en-US" altLang="en-US"/>
              <a:pPr>
                <a:defRPr/>
              </a:pPr>
              <a:t>‹#›</a:t>
            </a:fld>
            <a:endParaRPr lang="en-US" altLang="en-US"/>
          </a:p>
        </p:txBody>
      </p:sp>
    </p:spTree>
    <p:extLst>
      <p:ext uri="{BB962C8B-B14F-4D97-AF65-F5344CB8AC3E}">
        <p14:creationId xmlns:p14="http://schemas.microsoft.com/office/powerpoint/2010/main" val="359894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7D0199-2AF2-4E28-BA2D-E33518F780CF}" type="slidenum">
              <a:rPr lang="en-US" altLang="en-US"/>
              <a:pPr>
                <a:defRPr/>
              </a:pPr>
              <a:t>‹#›</a:t>
            </a:fld>
            <a:endParaRPr lang="en-US" altLang="en-US"/>
          </a:p>
        </p:txBody>
      </p:sp>
    </p:spTree>
    <p:extLst>
      <p:ext uri="{BB962C8B-B14F-4D97-AF65-F5344CB8AC3E}">
        <p14:creationId xmlns:p14="http://schemas.microsoft.com/office/powerpoint/2010/main" val="365878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0EDCB-D372-4CD5-86C4-2ACA9984A578}" type="slidenum">
              <a:rPr lang="en-US" altLang="en-US"/>
              <a:pPr>
                <a:defRPr/>
              </a:pPr>
              <a:t>‹#›</a:t>
            </a:fld>
            <a:endParaRPr lang="en-US" altLang="en-US"/>
          </a:p>
        </p:txBody>
      </p:sp>
    </p:spTree>
    <p:extLst>
      <p:ext uri="{BB962C8B-B14F-4D97-AF65-F5344CB8AC3E}">
        <p14:creationId xmlns:p14="http://schemas.microsoft.com/office/powerpoint/2010/main" val="173966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D5DA74-545C-4C2B-864A-676CD7CAB07A}" type="slidenum">
              <a:rPr lang="en-US" altLang="en-US"/>
              <a:pPr>
                <a:defRPr/>
              </a:pPr>
              <a:t>‹#›</a:t>
            </a:fld>
            <a:endParaRPr lang="en-US" altLang="en-US"/>
          </a:p>
        </p:txBody>
      </p:sp>
    </p:spTree>
    <p:extLst>
      <p:ext uri="{BB962C8B-B14F-4D97-AF65-F5344CB8AC3E}">
        <p14:creationId xmlns:p14="http://schemas.microsoft.com/office/powerpoint/2010/main" val="227797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F3E63D-3D36-4884-A9D6-5843E21A32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image" Target="../media/image47.wmf"/></Relationships>
</file>

<file path=ppt/slides/_rels/slide23.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50.wm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wmf"/><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27.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wmf"/><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cstate="print">
            <a:duotone>
              <a:schemeClr val="accent1">
                <a:shade val="45000"/>
                <a:satMod val="135000"/>
              </a:schemeClr>
              <a:prstClr val="white"/>
            </a:duotone>
            <a:lum bright="10000"/>
          </a:blip>
          <a:srcRect/>
          <a:stretch>
            <a:fillRect/>
          </a:stretch>
        </p:blipFill>
        <p:spPr bwMode="auto">
          <a:xfrm>
            <a:off x="289562" y="758952"/>
            <a:ext cx="8427720" cy="5002578"/>
          </a:xfrm>
          <a:prstGeom prst="rect">
            <a:avLst/>
          </a:prstGeom>
          <a:solidFill>
            <a:schemeClr val="accent1">
              <a:alpha val="21000"/>
            </a:schemeClr>
          </a:solidFill>
          <a:ln w="9525">
            <a:noFill/>
            <a:miter lim="800000"/>
            <a:headEnd/>
            <a:tailEnd/>
          </a:ln>
        </p:spPr>
      </p:pic>
      <p:sp>
        <p:nvSpPr>
          <p:cNvPr id="3075" name="Text Box 2"/>
          <p:cNvSpPr txBox="1">
            <a:spLocks noChangeArrowheads="1"/>
          </p:cNvSpPr>
          <p:nvPr/>
        </p:nvSpPr>
        <p:spPr bwMode="auto">
          <a:xfrm>
            <a:off x="288925" y="1030288"/>
            <a:ext cx="8428038"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spcBef>
                <a:spcPct val="20000"/>
              </a:spcBef>
              <a:buChar char="•"/>
              <a:defRPr sz="3200">
                <a:solidFill>
                  <a:schemeClr val="tx1"/>
                </a:solidFill>
                <a:latin typeface="Arial" panose="020B0604020202020204" pitchFamily="34" charset="0"/>
              </a:defRPr>
            </a:lvl1pPr>
            <a:lvl2pPr marL="742950" indent="-285750" defTabSz="381000">
              <a:spcBef>
                <a:spcPct val="20000"/>
              </a:spcBef>
              <a:buChar char="–"/>
              <a:defRPr sz="2800">
                <a:solidFill>
                  <a:schemeClr val="tx1"/>
                </a:solidFill>
                <a:latin typeface="Arial" panose="020B0604020202020204" pitchFamily="34" charset="0"/>
              </a:defRPr>
            </a:lvl2pPr>
            <a:lvl3pPr marL="1143000" indent="-228600" defTabSz="381000">
              <a:spcBef>
                <a:spcPct val="20000"/>
              </a:spcBef>
              <a:buChar char="•"/>
              <a:defRPr sz="2400">
                <a:solidFill>
                  <a:schemeClr val="tx1"/>
                </a:solidFill>
                <a:latin typeface="Arial" panose="020B0604020202020204" pitchFamily="34" charset="0"/>
              </a:defRPr>
            </a:lvl3pPr>
            <a:lvl4pPr marL="1600200" indent="-228600" defTabSz="381000">
              <a:spcBef>
                <a:spcPct val="20000"/>
              </a:spcBef>
              <a:buChar char="–"/>
              <a:defRPr sz="2000">
                <a:solidFill>
                  <a:schemeClr val="tx1"/>
                </a:solidFill>
                <a:latin typeface="Arial" panose="020B0604020202020204" pitchFamily="34" charset="0"/>
              </a:defRPr>
            </a:lvl4pPr>
            <a:lvl5pPr marL="2057400" indent="-228600" defTabSz="381000">
              <a:spcBef>
                <a:spcPct val="20000"/>
              </a:spcBef>
              <a:buChar char="»"/>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200" b="1">
                <a:solidFill>
                  <a:srgbClr val="0000FF"/>
                </a:solidFill>
              </a:rPr>
              <a:t>Shallow Foundations</a:t>
            </a: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r>
              <a:rPr lang="en-US" altLang="en-US" sz="2200">
                <a:solidFill>
                  <a:srgbClr val="0000FF"/>
                </a:solidFill>
              </a:rPr>
              <a:t>By</a:t>
            </a: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r>
              <a:rPr lang="en-US" altLang="en-US" sz="2200">
                <a:solidFill>
                  <a:srgbClr val="0000FF"/>
                </a:solidFill>
              </a:rPr>
              <a:t>Kamal Tawfiq, Ph.D., P.E., F.ASCE</a:t>
            </a:r>
          </a:p>
          <a:p>
            <a:pPr algn="ctr">
              <a:spcBef>
                <a:spcPct val="0"/>
              </a:spcBef>
              <a:buFontTx/>
              <a:buNone/>
            </a:pP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endParaRPr lang="en-US" altLang="en-US" sz="1600">
              <a:solidFill>
                <a:srgbClr val="0000FF"/>
              </a:solidFill>
            </a:endParaRPr>
          </a:p>
          <a:p>
            <a:pPr algn="ctr">
              <a:spcBef>
                <a:spcPct val="0"/>
              </a:spcBef>
              <a:buFontTx/>
              <a:buNone/>
            </a:pPr>
            <a:endParaRPr lang="en-US" altLang="en-US" sz="4200">
              <a:solidFill>
                <a:srgbClr val="0000FF"/>
              </a:solidFill>
            </a:endParaRPr>
          </a:p>
        </p:txBody>
      </p:sp>
    </p:spTree>
  </p:cSld>
  <p:clrMapOvr>
    <a:masterClrMapping/>
  </p:clrMapOvr>
  <p:transition advClick="0">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trap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114550"/>
            <a:ext cx="46196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6572250" y="2062163"/>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400">
                <a:solidFill>
                  <a:srgbClr val="FF3300"/>
                </a:solidFill>
              </a:rPr>
              <a:t>Spread Footings </a:t>
            </a:r>
          </a:p>
        </p:txBody>
      </p:sp>
      <p:pic>
        <p:nvPicPr>
          <p:cNvPr id="13316" name="Picture 4" descr="combined foot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114425"/>
            <a:ext cx="50958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p:cNvSpPr>
            <a:spLocks noChangeArrowheads="1"/>
          </p:cNvSpPr>
          <p:nvPr/>
        </p:nvSpPr>
        <p:spPr bwMode="auto">
          <a:xfrm>
            <a:off x="6546850" y="4913313"/>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
        <p:nvSpPr>
          <p:cNvPr id="13318" name="Rectangle 6"/>
          <p:cNvSpPr>
            <a:spLocks noChangeArrowheads="1"/>
          </p:cNvSpPr>
          <p:nvPr/>
        </p:nvSpPr>
        <p:spPr bwMode="auto">
          <a:xfrm>
            <a:off x="1689100" y="4275138"/>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ombined foot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914400"/>
            <a:ext cx="6859588"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p:cNvSpPr>
            <a:spLocks noChangeArrowheads="1"/>
          </p:cNvSpPr>
          <p:nvPr/>
        </p:nvSpPr>
        <p:spPr bwMode="auto">
          <a:xfrm>
            <a:off x="1698625" y="4237038"/>
            <a:ext cx="216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Combined Footings</a:t>
            </a:r>
          </a:p>
        </p:txBody>
      </p:sp>
      <p:sp>
        <p:nvSpPr>
          <p:cNvPr id="14340" name="Rectangle 6"/>
          <p:cNvSpPr>
            <a:spLocks noChangeArrowheads="1"/>
          </p:cNvSpPr>
          <p:nvPr/>
        </p:nvSpPr>
        <p:spPr bwMode="auto">
          <a:xfrm>
            <a:off x="5867400" y="1081088"/>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MAT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2"/>
          <p:cNvSpPr>
            <a:spLocks noChangeArrowheads="1"/>
          </p:cNvSpPr>
          <p:nvPr/>
        </p:nvSpPr>
        <p:spPr bwMode="auto">
          <a:xfrm>
            <a:off x="5143500" y="491331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MAT FOUND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p:cNvSpPr>
            <a:spLocks noChangeArrowheads="1"/>
          </p:cNvSpPr>
          <p:nvPr/>
        </p:nvSpPr>
        <p:spPr bwMode="auto">
          <a:xfrm>
            <a:off x="5229225" y="417036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le_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1475"/>
            <a:ext cx="407193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13"/>
          <p:cNvSpPr txBox="1">
            <a:spLocks noChangeArrowheads="1"/>
          </p:cNvSpPr>
          <p:nvPr/>
        </p:nvSpPr>
        <p:spPr bwMode="auto">
          <a:xfrm>
            <a:off x="174625" y="169863"/>
            <a:ext cx="3121025" cy="523875"/>
          </a:xfrm>
          <a:prstGeom prst="rect">
            <a:avLst/>
          </a:prstGeom>
          <a:noFill/>
          <a:ln w="9525">
            <a:noFill/>
            <a:miter lim="800000"/>
            <a:headEnd/>
            <a:tailEnd/>
          </a:ln>
          <a:effectLst/>
        </p:spPr>
        <p:txBody>
          <a:bodyPr wrap="none">
            <a:spAutoFit/>
          </a:bodyPr>
          <a:lstStyle/>
          <a:p>
            <a:pPr eaLnBrk="1" hangingPunct="1">
              <a:defRPr/>
            </a:pPr>
            <a:r>
              <a:rPr lang="en-US" sz="2800" b="1" u="sng" dirty="0">
                <a:effectLst>
                  <a:outerShdw blurRad="38100" dist="38100" dir="2700000" algn="tl">
                    <a:srgbClr val="000000">
                      <a:alpha val="43137"/>
                    </a:srgbClr>
                  </a:outerShdw>
                </a:effectLst>
                <a:latin typeface="Arial" charset="0"/>
              </a:rPr>
              <a:t>Deep Foundation</a:t>
            </a:r>
          </a:p>
        </p:txBody>
      </p:sp>
      <p:pic>
        <p:nvPicPr>
          <p:cNvPr id="174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750888"/>
            <a:ext cx="204787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4"/>
          <p:cNvSpPr txBox="1">
            <a:spLocks noChangeArrowheads="1"/>
          </p:cNvSpPr>
          <p:nvPr/>
        </p:nvSpPr>
        <p:spPr bwMode="auto">
          <a:xfrm>
            <a:off x="4889500" y="3413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Driven Piles</a:t>
            </a:r>
          </a:p>
        </p:txBody>
      </p:sp>
      <p:pic>
        <p:nvPicPr>
          <p:cNvPr id="1741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763" y="3457575"/>
            <a:ext cx="36480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0" y="3467100"/>
            <a:ext cx="20875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38650"/>
            <a:ext cx="26558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9" descr="Anchored sheetp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622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8" y="0"/>
            <a:ext cx="4449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127000" y="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Drilled Shafts</a:t>
            </a:r>
          </a:p>
        </p:txBody>
      </p:sp>
      <p:pic>
        <p:nvPicPr>
          <p:cNvPr id="18436" name="Picture 6"/>
          <p:cNvPicPr>
            <a:picLocks noChangeAspect="1" noChangeArrowheads="1"/>
          </p:cNvPicPr>
          <p:nvPr/>
        </p:nvPicPr>
        <p:blipFill>
          <a:blip r:embed="rId3" cstate="print">
            <a:lum contrast="56000"/>
            <a:extLst>
              <a:ext uri="{28A0092B-C50C-407E-A947-70E740481C1C}">
                <a14:useLocalDpi xmlns:a14="http://schemas.microsoft.com/office/drawing/2010/main" val="0"/>
              </a:ext>
            </a:extLst>
          </a:blip>
          <a:srcRect/>
          <a:stretch>
            <a:fillRect/>
          </a:stretch>
        </p:blipFill>
        <p:spPr bwMode="auto">
          <a:xfrm>
            <a:off x="1479550" y="4452938"/>
            <a:ext cx="320675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433388"/>
            <a:ext cx="32385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8930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59" name="Rectangle 3"/>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0" name="Rectangle 4"/>
          <p:cNvSpPr>
            <a:spLocks noChangeArrowheads="1"/>
          </p:cNvSpPr>
          <p:nvPr/>
        </p:nvSpPr>
        <p:spPr bwMode="auto">
          <a:xfrm>
            <a:off x="2678113"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1" name="Picture 5" descr="pil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2133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3" name="Picture 7" descr="pi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733800"/>
            <a:ext cx="2136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34645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5" name="Picture 9" descr="pi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28600"/>
            <a:ext cx="21145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0"/>
          <p:cNvSpPr>
            <a:spLocks noChangeArrowheads="1"/>
          </p:cNvSpPr>
          <p:nvPr/>
        </p:nvSpPr>
        <p:spPr bwMode="auto">
          <a:xfrm>
            <a:off x="27130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7" name="Picture 11" descr="pil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133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pile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91000"/>
            <a:ext cx="21336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33400"/>
            <a:ext cx="20002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p:cNvPicPr>
            <a:picLocks noChangeAspect="1" noChangeArrowheads="1"/>
          </p:cNvPicPr>
          <p:nvPr/>
        </p:nvPicPr>
        <p:blipFill>
          <a:blip r:embed="rId8">
            <a:extLst>
              <a:ext uri="{28A0092B-C50C-407E-A947-70E740481C1C}">
                <a14:useLocalDpi xmlns:a14="http://schemas.microsoft.com/office/drawing/2010/main" val="0"/>
              </a:ext>
            </a:extLst>
          </a:blip>
          <a:srcRect l="4924"/>
          <a:stretch>
            <a:fillRect/>
          </a:stretch>
        </p:blipFill>
        <p:spPr bwMode="auto">
          <a:xfrm>
            <a:off x="2454275" y="838200"/>
            <a:ext cx="1765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p:cNvPicPr>
            <a:picLocks noChangeAspect="1" noChangeArrowheads="1"/>
          </p:cNvPicPr>
          <p:nvPr/>
        </p:nvPicPr>
        <p:blipFill>
          <a:blip r:embed="rId9">
            <a:extLst>
              <a:ext uri="{28A0092B-C50C-407E-A947-70E740481C1C}">
                <a14:useLocalDpi xmlns:a14="http://schemas.microsoft.com/office/drawing/2010/main" val="0"/>
              </a:ext>
            </a:extLst>
          </a:blip>
          <a:srcRect t="5338"/>
          <a:stretch>
            <a:fillRect/>
          </a:stretch>
        </p:blipFill>
        <p:spPr bwMode="auto">
          <a:xfrm>
            <a:off x="381000" y="3505200"/>
            <a:ext cx="82010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6696075"/>
            <a:ext cx="40957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5943600"/>
            <a:ext cx="2200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8"/>
          <p:cNvSpPr txBox="1">
            <a:spLocks noChangeArrowheads="1"/>
          </p:cNvSpPr>
          <p:nvPr/>
        </p:nvSpPr>
        <p:spPr bwMode="auto">
          <a:xfrm>
            <a:off x="304800" y="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latin typeface="Times New Roman" panose="02020603050405020304" pitchFamily="18" charset="0"/>
              </a:rPr>
              <a:t>Auger Cast Pile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0" y="190500"/>
            <a:ext cx="915987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214313" y="368300"/>
            <a:ext cx="140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Vibro Piers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5800" y="1219200"/>
            <a:ext cx="2127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a:p>
            <a:pPr eaLnBrk="1" hangingPunct="1">
              <a:spcBef>
                <a:spcPct val="0"/>
              </a:spcBef>
              <a:buFontTx/>
              <a:buNone/>
            </a:pPr>
            <a:endParaRPr lang="en-US" altLang="en-US" sz="1800"/>
          </a:p>
          <a:p>
            <a:pPr eaLnBrk="1" hangingPunct="1">
              <a:spcBef>
                <a:spcPct val="0"/>
              </a:spcBef>
              <a:buFontTx/>
              <a:buNone/>
            </a:pPr>
            <a:r>
              <a:rPr lang="en-US" altLang="en-US" sz="1800"/>
              <a:t>II- Settlement</a:t>
            </a:r>
          </a:p>
        </p:txBody>
      </p:sp>
      <p:sp>
        <p:nvSpPr>
          <p:cNvPr id="21507" name="Text Box 3"/>
          <p:cNvSpPr txBox="1">
            <a:spLocks noChangeArrowheads="1"/>
          </p:cNvSpPr>
          <p:nvPr/>
        </p:nvSpPr>
        <p:spPr bwMode="auto">
          <a:xfrm>
            <a:off x="533400" y="508000"/>
            <a:ext cx="5461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a:t>Analysis and Design of Shallow Foundation</a:t>
            </a:r>
          </a:p>
          <a:p>
            <a:pPr eaLnBrk="1" hangingPunct="1">
              <a:spcBef>
                <a:spcPct val="0"/>
              </a:spcBef>
              <a:buFontTx/>
              <a:buNone/>
            </a:pPr>
            <a:endParaRPr lang="en-US" altLang="en-US" sz="1800"/>
          </a:p>
        </p:txBody>
      </p:sp>
      <p:sp>
        <p:nvSpPr>
          <p:cNvPr id="21508" name="Text Box 4"/>
          <p:cNvSpPr txBox="1">
            <a:spLocks noChangeArrowheads="1"/>
          </p:cNvSpPr>
          <p:nvPr/>
        </p:nvSpPr>
        <p:spPr bwMode="auto">
          <a:xfrm>
            <a:off x="371475" y="3800475"/>
            <a:ext cx="7924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solidFill>
                  <a:srgbClr val="00B050"/>
                </a:solidFill>
              </a:rPr>
              <a:t>I- ULTIMATE BEARING CAPACITY THEORIES:</a:t>
            </a:r>
          </a:p>
          <a:p>
            <a:pPr eaLnBrk="1" hangingPunct="1">
              <a:spcBef>
                <a:spcPct val="0"/>
              </a:spcBef>
            </a:pPr>
            <a:endParaRPr lang="en-US" altLang="en-US" sz="1800" b="1" u="sng">
              <a:solidFill>
                <a:srgbClr val="00B050"/>
              </a:solidFill>
            </a:endParaRPr>
          </a:p>
          <a:p>
            <a:pPr eaLnBrk="1" hangingPunct="1">
              <a:spcBef>
                <a:spcPct val="0"/>
              </a:spcBef>
              <a:buFontTx/>
              <a:buNone/>
            </a:pPr>
            <a:endParaRPr lang="en-US" altLang="en-US" sz="1800" b="1">
              <a:solidFill>
                <a:srgbClr val="00B050"/>
              </a:solidFill>
            </a:endParaRPr>
          </a:p>
          <a:p>
            <a:pPr eaLnBrk="1" hangingPunct="1">
              <a:spcBef>
                <a:spcPct val="0"/>
              </a:spcBef>
            </a:pPr>
            <a:r>
              <a:rPr lang="en-US" altLang="en-US" sz="1800" b="1">
                <a:solidFill>
                  <a:srgbClr val="0070C0"/>
                </a:solidFill>
              </a:rPr>
              <a:t>TERZAGHI’S BEARING CAPACITY THEORY</a:t>
            </a:r>
          </a:p>
          <a:p>
            <a:pPr eaLnBrk="1" hangingPunct="1">
              <a:spcBef>
                <a:spcPct val="0"/>
              </a:spcBef>
            </a:pPr>
            <a:r>
              <a:rPr lang="en-US" altLang="en-US" sz="1800" b="1">
                <a:solidFill>
                  <a:srgbClr val="C00000"/>
                </a:solidFill>
              </a:rPr>
              <a:t>GENERAL BEARING CAPACITY EQUATION</a:t>
            </a:r>
          </a:p>
        </p:txBody>
      </p:sp>
      <p:pic>
        <p:nvPicPr>
          <p:cNvPr id="21509" name="Picture 5" descr="Combin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133475"/>
            <a:ext cx="321151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6191250" y="1223963"/>
            <a:ext cx="29527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3"/>
          <p:cNvGrpSpPr>
            <a:grpSpLocks/>
          </p:cNvGrpSpPr>
          <p:nvPr/>
        </p:nvGrpSpPr>
        <p:grpSpPr bwMode="auto">
          <a:xfrm>
            <a:off x="933450" y="2733675"/>
            <a:ext cx="7418388" cy="3819525"/>
            <a:chOff x="624" y="576"/>
            <a:chExt cx="4673" cy="2406"/>
          </a:xfrm>
        </p:grpSpPr>
        <p:pic>
          <p:nvPicPr>
            <p:cNvPr id="22535" name="Picture 4" descr="Bearing Capacity copy"/>
            <p:cNvPicPr>
              <a:picLocks noChangeAspect="1" noChangeArrowheads="1"/>
            </p:cNvPicPr>
            <p:nvPr/>
          </p:nvPicPr>
          <p:blipFill>
            <a:blip r:embed="rId2">
              <a:extLst>
                <a:ext uri="{28A0092B-C50C-407E-A947-70E740481C1C}">
                  <a14:useLocalDpi xmlns:a14="http://schemas.microsoft.com/office/drawing/2010/main" val="0"/>
                </a:ext>
              </a:extLst>
            </a:blip>
            <a:srcRect t="10667" r="1666" b="25778"/>
            <a:stretch>
              <a:fillRect/>
            </a:stretch>
          </p:blipFill>
          <p:spPr bwMode="auto">
            <a:xfrm>
              <a:off x="624" y="716"/>
              <a:ext cx="4673"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1344" y="1248"/>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q = </a:t>
              </a:r>
              <a:r>
                <a:rPr lang="en-US" altLang="en-US" sz="2400">
                  <a:latin typeface="Symbol" panose="05050102010706020507" pitchFamily="18" charset="2"/>
                </a:rPr>
                <a:t>g</a:t>
              </a:r>
              <a:r>
                <a:rPr lang="en-US" altLang="en-US" sz="2400"/>
                <a:t>D</a:t>
              </a:r>
              <a:r>
                <a:rPr lang="en-US" altLang="en-US" sz="2400" baseline="-25000"/>
                <a:t>f</a:t>
              </a:r>
            </a:p>
          </p:txBody>
        </p:sp>
        <p:sp>
          <p:nvSpPr>
            <p:cNvPr id="22537" name="Freeform 6"/>
            <p:cNvSpPr>
              <a:spLocks/>
            </p:cNvSpPr>
            <p:nvPr/>
          </p:nvSpPr>
          <p:spPr bwMode="auto">
            <a:xfrm>
              <a:off x="2536" y="174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8" name="Freeform 7"/>
            <p:cNvSpPr>
              <a:spLocks/>
            </p:cNvSpPr>
            <p:nvPr/>
          </p:nvSpPr>
          <p:spPr bwMode="auto">
            <a:xfrm flipH="1">
              <a:off x="3344" y="1740"/>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9" name="Text Box 8"/>
            <p:cNvSpPr txBox="1">
              <a:spLocks noChangeArrowheads="1"/>
            </p:cNvSpPr>
            <p:nvPr/>
          </p:nvSpPr>
          <p:spPr bwMode="auto">
            <a:xfrm>
              <a:off x="2562" y="1729"/>
              <a:ext cx="5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Symbol" panose="05050102010706020507" pitchFamily="18" charset="2"/>
                </a:rPr>
                <a:t>45</a:t>
              </a:r>
              <a:r>
                <a:rPr lang="en-US" altLang="en-US" sz="1800" baseline="30000">
                  <a:latin typeface="Symbol" panose="05050102010706020507" pitchFamily="18" charset="2"/>
                </a:rPr>
                <a:t>o</a:t>
              </a:r>
              <a:r>
                <a:rPr lang="en-US" altLang="en-US" sz="1800">
                  <a:latin typeface="Symbol" panose="05050102010706020507" pitchFamily="18" charset="2"/>
                </a:rPr>
                <a:t>+f/2</a:t>
              </a:r>
            </a:p>
          </p:txBody>
        </p:sp>
        <p:sp>
          <p:nvSpPr>
            <p:cNvPr id="22540" name="Freeform 10"/>
            <p:cNvSpPr>
              <a:spLocks/>
            </p:cNvSpPr>
            <p:nvPr/>
          </p:nvSpPr>
          <p:spPr bwMode="auto">
            <a:xfrm>
              <a:off x="3660" y="1756"/>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1" name="Text Box 11"/>
            <p:cNvSpPr txBox="1">
              <a:spLocks noChangeArrowheads="1"/>
            </p:cNvSpPr>
            <p:nvPr/>
          </p:nvSpPr>
          <p:spPr bwMode="auto">
            <a:xfrm>
              <a:off x="3698" y="1764"/>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sp>
          <p:nvSpPr>
            <p:cNvPr id="22542" name="Freeform 12"/>
            <p:cNvSpPr>
              <a:spLocks/>
            </p:cNvSpPr>
            <p:nvPr/>
          </p:nvSpPr>
          <p:spPr bwMode="auto">
            <a:xfrm flipH="1">
              <a:off x="4922" y="175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3" name="Text Box 13"/>
            <p:cNvSpPr txBox="1">
              <a:spLocks noChangeArrowheads="1"/>
            </p:cNvSpPr>
            <p:nvPr/>
          </p:nvSpPr>
          <p:spPr bwMode="auto">
            <a:xfrm>
              <a:off x="4424" y="1746"/>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grpSp>
          <p:nvGrpSpPr>
            <p:cNvPr id="22544" name="Group 16"/>
            <p:cNvGrpSpPr>
              <a:grpSpLocks/>
            </p:cNvGrpSpPr>
            <p:nvPr/>
          </p:nvGrpSpPr>
          <p:grpSpPr bwMode="auto">
            <a:xfrm>
              <a:off x="2459" y="1376"/>
              <a:ext cx="303" cy="234"/>
              <a:chOff x="3416" y="1223"/>
              <a:chExt cx="303" cy="234"/>
            </a:xfrm>
          </p:grpSpPr>
          <p:sp>
            <p:nvSpPr>
              <p:cNvPr id="22550" name="Text Box 14"/>
              <p:cNvSpPr txBox="1">
                <a:spLocks noChangeArrowheads="1"/>
              </p:cNvSpPr>
              <p:nvPr/>
            </p:nvSpPr>
            <p:spPr bwMode="auto">
              <a:xfrm>
                <a:off x="3422" y="1226"/>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q</a:t>
                </a:r>
                <a:r>
                  <a:rPr lang="en-US" altLang="en-US" sz="1800" baseline="-25000">
                    <a:solidFill>
                      <a:schemeClr val="bg1"/>
                    </a:solidFill>
                  </a:rPr>
                  <a:t>ult</a:t>
                </a:r>
              </a:p>
            </p:txBody>
          </p:sp>
          <p:sp>
            <p:nvSpPr>
              <p:cNvPr id="22551" name="Text Box 15"/>
              <p:cNvSpPr txBox="1">
                <a:spLocks noChangeArrowheads="1"/>
              </p:cNvSpPr>
              <p:nvPr/>
            </p:nvSpPr>
            <p:spPr bwMode="auto">
              <a:xfrm>
                <a:off x="3416" y="1223"/>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q</a:t>
                </a:r>
                <a:r>
                  <a:rPr lang="en-US" altLang="en-US" sz="1800" baseline="-25000"/>
                  <a:t>ult</a:t>
                </a:r>
              </a:p>
            </p:txBody>
          </p:sp>
        </p:grpSp>
        <p:sp>
          <p:nvSpPr>
            <p:cNvPr id="22545" name="Line 18"/>
            <p:cNvSpPr>
              <a:spLocks noChangeShapeType="1"/>
            </p:cNvSpPr>
            <p:nvPr/>
          </p:nvSpPr>
          <p:spPr bwMode="auto">
            <a:xfrm flipV="1">
              <a:off x="2388" y="972"/>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9"/>
            <p:cNvSpPr>
              <a:spLocks noChangeShapeType="1"/>
            </p:cNvSpPr>
            <p:nvPr/>
          </p:nvSpPr>
          <p:spPr bwMode="auto">
            <a:xfrm flipV="1">
              <a:off x="3558" y="966"/>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0"/>
            <p:cNvSpPr>
              <a:spLocks noChangeShapeType="1"/>
            </p:cNvSpPr>
            <p:nvPr/>
          </p:nvSpPr>
          <p:spPr bwMode="auto">
            <a:xfrm>
              <a:off x="2400" y="1152"/>
              <a:ext cx="1152"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48" name="Text Box 21"/>
            <p:cNvSpPr txBox="1">
              <a:spLocks noChangeArrowheads="1"/>
            </p:cNvSpPr>
            <p:nvPr/>
          </p:nvSpPr>
          <p:spPr bwMode="auto">
            <a:xfrm>
              <a:off x="2496" y="975"/>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B</a:t>
              </a:r>
            </a:p>
          </p:txBody>
        </p:sp>
        <p:sp>
          <p:nvSpPr>
            <p:cNvPr id="22549" name="Text Box 22"/>
            <p:cNvSpPr txBox="1">
              <a:spLocks noChangeArrowheads="1"/>
            </p:cNvSpPr>
            <p:nvPr/>
          </p:nvSpPr>
          <p:spPr bwMode="auto">
            <a:xfrm>
              <a:off x="2832" y="576"/>
              <a:ext cx="4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Q</a:t>
              </a:r>
              <a:r>
                <a:rPr lang="en-US" altLang="en-US" sz="1600" baseline="-25000"/>
                <a:t>design</a:t>
              </a:r>
            </a:p>
          </p:txBody>
        </p:sp>
      </p:grpSp>
      <p:sp>
        <p:nvSpPr>
          <p:cNvPr id="22531" name="Rectangle 24"/>
          <p:cNvSpPr>
            <a:spLocks noChangeArrowheads="1"/>
          </p:cNvSpPr>
          <p:nvPr/>
        </p:nvSpPr>
        <p:spPr bwMode="auto">
          <a:xfrm>
            <a:off x="174625" y="160338"/>
            <a:ext cx="212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p:txBody>
      </p:sp>
      <p:sp>
        <p:nvSpPr>
          <p:cNvPr id="22532" name="Rectangle 25"/>
          <p:cNvSpPr>
            <a:spLocks noChangeArrowheads="1"/>
          </p:cNvSpPr>
          <p:nvPr/>
        </p:nvSpPr>
        <p:spPr bwMode="auto">
          <a:xfrm>
            <a:off x="209550" y="592138"/>
            <a:ext cx="382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TERZAGHI’S BEARING CAPACITY THEORY</a:t>
            </a:r>
          </a:p>
        </p:txBody>
      </p:sp>
      <p:sp>
        <p:nvSpPr>
          <p:cNvPr id="22533" name="Rectangle 22"/>
          <p:cNvSpPr>
            <a:spLocks noChangeArrowheads="1"/>
          </p:cNvSpPr>
          <p:nvPr/>
        </p:nvSpPr>
        <p:spPr bwMode="auto">
          <a:xfrm>
            <a:off x="247650" y="1044575"/>
            <a:ext cx="8667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Terzaghi's Equation (1943)</a:t>
            </a:r>
          </a:p>
          <a:p>
            <a:pPr eaLnBrk="1" hangingPunct="1">
              <a:spcBef>
                <a:spcPct val="0"/>
              </a:spcBef>
              <a:buFontTx/>
              <a:buChar char="-"/>
            </a:pPr>
            <a:r>
              <a:rPr lang="en-US" altLang="en-US" sz="1400"/>
              <a:t>Utilizing Prandtl's theory, Buisman (1940) expressed the maximum bearing capacity of soils by superimposing the contribution of cohesion, overburden pressure, and density of the soil, His expression 	is commonly referred to as Terzaghi's equation. Presumably, it was associated with Terzaghi's in the English speaking countries following the publication of his book (Theoretical Soil Mechanics) in 1943.</a:t>
            </a:r>
          </a:p>
          <a:p>
            <a:pPr eaLnBrk="1" hangingPunct="1">
              <a:spcBef>
                <a:spcPct val="0"/>
              </a:spcBef>
              <a:buFontTx/>
              <a:buNone/>
            </a:pPr>
            <a:r>
              <a:rPr lang="en-US" altLang="en-US" sz="1400"/>
              <a:t/>
            </a:r>
            <a:br>
              <a:rPr lang="en-US" altLang="en-US" sz="1400"/>
            </a:br>
            <a:r>
              <a:rPr lang="en-US" altLang="en-US" sz="1400"/>
              <a:t>- Based on Prandtl's theory of plastic failure, Terzaghi presented a modified system as illustrated below.</a:t>
            </a:r>
          </a:p>
        </p:txBody>
      </p:sp>
      <p:pic>
        <p:nvPicPr>
          <p:cNvPr id="225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313" y="5818188"/>
            <a:ext cx="2490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Pisa Tower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1066800"/>
            <a:ext cx="5819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p:cNvSpPr txBox="1">
            <a:spLocks noChangeArrowheads="1"/>
          </p:cNvSpPr>
          <p:nvPr/>
        </p:nvSpPr>
        <p:spPr bwMode="auto">
          <a:xfrm>
            <a:off x="3444875" y="442913"/>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3- Foundation Design</a:t>
            </a:r>
          </a:p>
        </p:txBody>
      </p:sp>
      <p:sp>
        <p:nvSpPr>
          <p:cNvPr id="5124" name="Line 5"/>
          <p:cNvSpPr>
            <a:spLocks noChangeShapeType="1"/>
          </p:cNvSpPr>
          <p:nvPr/>
        </p:nvSpPr>
        <p:spPr bwMode="auto">
          <a:xfrm>
            <a:off x="2895600" y="4371975"/>
            <a:ext cx="0" cy="12573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5" name="Text Box 6"/>
          <p:cNvSpPr txBox="1">
            <a:spLocks noChangeArrowheads="1"/>
          </p:cNvSpPr>
          <p:nvPr/>
        </p:nvSpPr>
        <p:spPr bwMode="auto">
          <a:xfrm>
            <a:off x="2203450" y="386556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Differential Settlement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2876550"/>
            <a:ext cx="70262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246063"/>
            <a:ext cx="65119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ChangeArrowheads="1"/>
          </p:cNvSpPr>
          <p:nvPr/>
        </p:nvSpPr>
        <p:spPr bwMode="auto">
          <a:xfrm>
            <a:off x="3116263" y="5715000"/>
            <a:ext cx="3014662"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106928" y="1199271"/>
            <a:ext cx="6872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303" y="449218"/>
            <a:ext cx="9080697" cy="400110"/>
          </a:xfrm>
          <a:prstGeom prst="rect">
            <a:avLst/>
          </a:prstGeom>
        </p:spPr>
        <p:txBody>
          <a:bodyPr wrap="square">
            <a:spAutoFit/>
          </a:bodyPr>
          <a:lstStyle/>
          <a:p>
            <a:pPr algn="ctr"/>
            <a:r>
              <a:rPr lang="en-US" sz="2000" dirty="0" smtClean="0">
                <a:solidFill>
                  <a:srgbClr val="005EA4"/>
                </a:solidFill>
              </a:rPr>
              <a:t>Laboratory Testing on Bearing capacity failures of foundations </a:t>
            </a:r>
            <a:endParaRPr lang="en-US" sz="2000" dirty="0">
              <a:solidFill>
                <a:schemeClr val="bg1"/>
              </a:solidFill>
            </a:endParaRPr>
          </a:p>
        </p:txBody>
      </p:sp>
      <p:cxnSp>
        <p:nvCxnSpPr>
          <p:cNvPr id="6" name="Straight Arrow Connector 5"/>
          <p:cNvCxnSpPr/>
          <p:nvPr/>
        </p:nvCxnSpPr>
        <p:spPr>
          <a:xfrm rot="16200000" flipV="1">
            <a:off x="6961031" y="4282226"/>
            <a:ext cx="695459" cy="476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09075" y="4789799"/>
            <a:ext cx="1997797" cy="646331"/>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General shear foundation failure</a:t>
            </a:r>
            <a:endParaRPr lang="en-US" dirty="0">
              <a:solidFill>
                <a:schemeClr val="bg1"/>
              </a:solidFill>
              <a:effectLst>
                <a:outerShdw blurRad="38100" dist="38100" dir="2700000" algn="tl">
                  <a:srgbClr val="000000">
                    <a:alpha val="43137"/>
                  </a:srgbClr>
                </a:outerShdw>
              </a:effectLst>
            </a:endParaRPr>
          </a:p>
        </p:txBody>
      </p:sp>
      <p:cxnSp>
        <p:nvCxnSpPr>
          <p:cNvPr id="8" name="Straight Arrow Connector 7"/>
          <p:cNvCxnSpPr/>
          <p:nvPr/>
        </p:nvCxnSpPr>
        <p:spPr>
          <a:xfrm rot="10800000">
            <a:off x="5937161" y="4893973"/>
            <a:ext cx="515154" cy="1287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886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81000" y="381000"/>
            <a:ext cx="301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Ultimate Bearing Capacity</a:t>
            </a:r>
          </a:p>
        </p:txBody>
      </p:sp>
      <p:sp>
        <p:nvSpPr>
          <p:cNvPr id="24579" name="Rectangle 3"/>
          <p:cNvSpPr>
            <a:spLocks noChangeArrowheads="1"/>
          </p:cNvSpPr>
          <p:nvPr/>
        </p:nvSpPr>
        <p:spPr bwMode="auto">
          <a:xfrm>
            <a:off x="533400" y="1295400"/>
            <a:ext cx="3014663"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71725"/>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57525"/>
            <a:ext cx="50974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52800"/>
            <a:ext cx="42148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81400"/>
            <a:ext cx="4618038"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255588"/>
            <a:ext cx="458152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324350" y="3571875"/>
            <a:ext cx="440055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362450" y="0"/>
            <a:ext cx="4619625"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590550" y="3695700"/>
            <a:ext cx="308610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p:cNvSpPr/>
          <p:nvPr/>
        </p:nvSpPr>
        <p:spPr>
          <a:xfrm>
            <a:off x="449263" y="2130425"/>
            <a:ext cx="3078162" cy="8540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132638"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3200400" y="4648200"/>
            <a:ext cx="1981200" cy="228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58277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438400"/>
            <a:ext cx="55975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971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Freeform 6"/>
          <p:cNvSpPr>
            <a:spLocks/>
          </p:cNvSpPr>
          <p:nvPr/>
        </p:nvSpPr>
        <p:spPr bwMode="auto">
          <a:xfrm>
            <a:off x="6477000" y="1905000"/>
            <a:ext cx="1981200" cy="1447800"/>
          </a:xfrm>
          <a:custGeom>
            <a:avLst/>
            <a:gdLst>
              <a:gd name="T0" fmla="*/ 0 w 828"/>
              <a:gd name="T1" fmla="*/ 0 h 912"/>
              <a:gd name="T2" fmla="*/ 2147483646 w 828"/>
              <a:gd name="T3" fmla="*/ 2147483646 h 912"/>
              <a:gd name="T4" fmla="*/ 0 60000 65536"/>
              <a:gd name="T5" fmla="*/ 0 60000 65536"/>
              <a:gd name="T6" fmla="*/ 0 w 828"/>
              <a:gd name="T7" fmla="*/ 0 h 912"/>
              <a:gd name="T8" fmla="*/ 828 w 828"/>
              <a:gd name="T9" fmla="*/ 912 h 912"/>
            </a:gdLst>
            <a:ahLst/>
            <a:cxnLst>
              <a:cxn ang="T4">
                <a:pos x="T0" y="T1"/>
              </a:cxn>
              <a:cxn ang="T5">
                <a:pos x="T2" y="T3"/>
              </a:cxn>
            </a:cxnLst>
            <a:rect l="T6" t="T7" r="T8" b="T9"/>
            <a:pathLst>
              <a:path w="828" h="912">
                <a:moveTo>
                  <a:pt x="0" y="0"/>
                </a:moveTo>
                <a:cubicBezTo>
                  <a:pt x="828" y="264"/>
                  <a:pt x="606" y="636"/>
                  <a:pt x="432" y="912"/>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1" name="Freeform 7"/>
          <p:cNvSpPr>
            <a:spLocks/>
          </p:cNvSpPr>
          <p:nvPr/>
        </p:nvSpPr>
        <p:spPr bwMode="auto">
          <a:xfrm>
            <a:off x="-2447925" y="1143000"/>
            <a:ext cx="8753475" cy="3476625"/>
          </a:xfrm>
          <a:custGeom>
            <a:avLst/>
            <a:gdLst>
              <a:gd name="T0" fmla="*/ 2147483646 w 5514"/>
              <a:gd name="T1" fmla="*/ 0 h 2190"/>
              <a:gd name="T2" fmla="*/ 2147483646 w 5514"/>
              <a:gd name="T3" fmla="*/ 2147483646 h 2190"/>
              <a:gd name="T4" fmla="*/ 0 60000 65536"/>
              <a:gd name="T5" fmla="*/ 0 60000 65536"/>
              <a:gd name="T6" fmla="*/ 0 w 5514"/>
              <a:gd name="T7" fmla="*/ 0 h 2190"/>
              <a:gd name="T8" fmla="*/ 5514 w 5514"/>
              <a:gd name="T9" fmla="*/ 2190 h 2190"/>
            </a:gdLst>
            <a:ahLst/>
            <a:cxnLst>
              <a:cxn ang="T4">
                <a:pos x="T0" y="T1"/>
              </a:cxn>
              <a:cxn ang="T5">
                <a:pos x="T2" y="T3"/>
              </a:cxn>
            </a:cxnLst>
            <a:rect l="T6" t="T7" r="T8" b="T9"/>
            <a:pathLst>
              <a:path w="5514" h="2190">
                <a:moveTo>
                  <a:pt x="2120" y="0"/>
                </a:moveTo>
                <a:cubicBezTo>
                  <a:pt x="0" y="1650"/>
                  <a:pt x="5091" y="1914"/>
                  <a:pt x="5514" y="2190"/>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2" name="Rectangle 8"/>
          <p:cNvSpPr>
            <a:spLocks noChangeArrowheads="1"/>
          </p:cNvSpPr>
          <p:nvPr/>
        </p:nvSpPr>
        <p:spPr bwMode="auto">
          <a:xfrm>
            <a:off x="428625" y="360363"/>
            <a:ext cx="520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1- TERZAGHI’S BEARING CAPACITY THEORY</a:t>
            </a:r>
          </a:p>
        </p:txBody>
      </p:sp>
      <p:pic>
        <p:nvPicPr>
          <p:cNvPr id="266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4586288"/>
            <a:ext cx="41814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775" y="1171575"/>
            <a:ext cx="5322888"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32162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rcRect t="36003"/>
          <a:stretch>
            <a:fillRect/>
          </a:stretch>
        </p:blipFill>
        <p:spPr bwMode="auto">
          <a:xfrm>
            <a:off x="152400" y="2963863"/>
            <a:ext cx="87725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857250" y="5467350"/>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19200" y="3143250"/>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28750" y="2209800"/>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0125" y="3952875"/>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657" name="TextBox 9"/>
          <p:cNvSpPr txBox="1">
            <a:spLocks noChangeArrowheads="1"/>
          </p:cNvSpPr>
          <p:nvPr/>
        </p:nvSpPr>
        <p:spPr bwMode="auto">
          <a:xfrm>
            <a:off x="1543050" y="181927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1</a:t>
            </a:r>
          </a:p>
        </p:txBody>
      </p:sp>
      <p:sp>
        <p:nvSpPr>
          <p:cNvPr id="27658" name="TextBox 10"/>
          <p:cNvSpPr txBox="1">
            <a:spLocks noChangeArrowheads="1"/>
          </p:cNvSpPr>
          <p:nvPr/>
        </p:nvSpPr>
        <p:spPr bwMode="auto">
          <a:xfrm>
            <a:off x="1466850" y="280987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2</a:t>
            </a:r>
          </a:p>
        </p:txBody>
      </p:sp>
      <p:sp>
        <p:nvSpPr>
          <p:cNvPr id="27659" name="TextBox 11"/>
          <p:cNvSpPr txBox="1">
            <a:spLocks noChangeArrowheads="1"/>
          </p:cNvSpPr>
          <p:nvPr/>
        </p:nvSpPr>
        <p:spPr bwMode="auto">
          <a:xfrm>
            <a:off x="1571625" y="5105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3</a:t>
            </a:r>
          </a:p>
        </p:txBody>
      </p:sp>
      <p:sp>
        <p:nvSpPr>
          <p:cNvPr id="27660" name="TextBox 12"/>
          <p:cNvSpPr txBox="1">
            <a:spLocks noChangeArrowheads="1"/>
          </p:cNvSpPr>
          <p:nvPr/>
        </p:nvSpPr>
        <p:spPr bwMode="auto">
          <a:xfrm>
            <a:off x="895350" y="364807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4</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50974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49053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86000"/>
            <a:ext cx="5562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90800"/>
            <a:ext cx="25638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733800"/>
            <a:ext cx="183356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724400"/>
            <a:ext cx="237172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ChangeArrowheads="1"/>
          </p:cNvSpPr>
          <p:nvPr/>
        </p:nvSpPr>
        <p:spPr bwMode="auto">
          <a:xfrm>
            <a:off x="381000" y="2514600"/>
            <a:ext cx="2819400" cy="3124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917575"/>
            <a:ext cx="697865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457200" y="685800"/>
            <a:ext cx="518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2- GENERAL BEARING CAPACITY EQUATION</a:t>
            </a:r>
          </a:p>
        </p:txBody>
      </p:sp>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5327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5360988"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39624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752600"/>
            <a:ext cx="4286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295400"/>
            <a:ext cx="51736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413702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19200"/>
            <a:ext cx="5562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057400"/>
            <a:ext cx="47132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p:cNvSpPr>
            <a:spLocks noChangeArrowheads="1"/>
          </p:cNvSpPr>
          <p:nvPr/>
        </p:nvSpPr>
        <p:spPr bwMode="auto">
          <a:xfrm>
            <a:off x="2895600" y="2057400"/>
            <a:ext cx="1828800" cy="352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5" name="Rectangle 7"/>
          <p:cNvSpPr>
            <a:spLocks noChangeArrowheads="1"/>
          </p:cNvSpPr>
          <p:nvPr/>
        </p:nvSpPr>
        <p:spPr bwMode="auto">
          <a:xfrm>
            <a:off x="1333500" y="2219325"/>
            <a:ext cx="1838325"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6" name="Rectangle 8"/>
          <p:cNvSpPr>
            <a:spLocks noChangeArrowheads="1"/>
          </p:cNvSpPr>
          <p:nvPr/>
        </p:nvSpPr>
        <p:spPr bwMode="auto">
          <a:xfrm>
            <a:off x="2257425" y="2400300"/>
            <a:ext cx="971550" cy="390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771525"/>
            <a:ext cx="52895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923925"/>
            <a:ext cx="71532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627063"/>
            <a:ext cx="843915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3350" y="161925"/>
            <a:ext cx="390525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6" name="Text Box 2612"/>
          <p:cNvSpPr txBox="1">
            <a:spLocks noChangeArrowheads="1"/>
          </p:cNvSpPr>
          <p:nvPr/>
        </p:nvSpPr>
        <p:spPr bwMode="auto">
          <a:xfrm>
            <a:off x="255588" y="268288"/>
            <a:ext cx="860266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spcBef>
                <a:spcPct val="20000"/>
              </a:spcBef>
              <a:buChar char="•"/>
              <a:defRPr sz="3200">
                <a:solidFill>
                  <a:schemeClr val="tx1"/>
                </a:solidFill>
                <a:latin typeface="Arial" panose="020B0604020202020204" pitchFamily="34" charset="0"/>
              </a:defRPr>
            </a:lvl1pPr>
            <a:lvl2pPr marL="6858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Structural Foundations are grouped into two main groups</a:t>
            </a:r>
            <a:r>
              <a:rPr lang="en-US" altLang="en-US" sz="1800"/>
              <a:t>.</a:t>
            </a:r>
          </a:p>
          <a:p>
            <a:pPr eaLnBrk="1" hangingPunct="1">
              <a:spcBef>
                <a:spcPct val="0"/>
              </a:spcBef>
              <a:buFontTx/>
              <a:buNone/>
            </a:pPr>
            <a:endParaRPr lang="en-US" altLang="en-US" sz="1800"/>
          </a:p>
          <a:p>
            <a:pPr eaLnBrk="1" hangingPunct="1">
              <a:spcBef>
                <a:spcPct val="0"/>
              </a:spcBef>
              <a:buFontTx/>
              <a:buNone/>
            </a:pPr>
            <a:r>
              <a:rPr lang="en-US" altLang="en-US" sz="1800"/>
              <a:t>1- Shallow Foundation</a:t>
            </a:r>
          </a:p>
          <a:p>
            <a:pPr lvl="1" eaLnBrk="1" hangingPunct="1">
              <a:spcBef>
                <a:spcPct val="0"/>
              </a:spcBef>
              <a:buFontTx/>
              <a:buChar char="•"/>
            </a:pPr>
            <a:r>
              <a:rPr lang="en-US" altLang="en-US" sz="1600">
                <a:solidFill>
                  <a:srgbClr val="FF3300"/>
                </a:solidFill>
              </a:rPr>
              <a:t>Spread Footings </a:t>
            </a:r>
          </a:p>
          <a:p>
            <a:pPr lvl="1" eaLnBrk="1" hangingPunct="1">
              <a:spcBef>
                <a:spcPct val="0"/>
              </a:spcBef>
              <a:buFontTx/>
              <a:buChar char="•"/>
            </a:pPr>
            <a:r>
              <a:rPr lang="en-US" altLang="en-US" sz="1600">
                <a:solidFill>
                  <a:srgbClr val="FF3300"/>
                </a:solidFill>
              </a:rPr>
              <a:t>Continuous Footings</a:t>
            </a:r>
          </a:p>
          <a:p>
            <a:pPr lvl="1" eaLnBrk="1" hangingPunct="1">
              <a:spcBef>
                <a:spcPct val="0"/>
              </a:spcBef>
              <a:buFontTx/>
              <a:buChar char="•"/>
            </a:pPr>
            <a:r>
              <a:rPr lang="en-US" altLang="en-US" sz="1600">
                <a:solidFill>
                  <a:srgbClr val="FF3300"/>
                </a:solidFill>
              </a:rPr>
              <a:t>Combined Footings</a:t>
            </a:r>
          </a:p>
          <a:p>
            <a:pPr lvl="1" eaLnBrk="1" hangingPunct="1">
              <a:spcBef>
                <a:spcPct val="0"/>
              </a:spcBef>
              <a:buFontTx/>
              <a:buChar char="•"/>
            </a:pPr>
            <a:r>
              <a:rPr lang="en-US" altLang="en-US" sz="1600">
                <a:solidFill>
                  <a:srgbClr val="FF3300"/>
                </a:solidFill>
              </a:rPr>
              <a:t>Mat Foundation</a:t>
            </a:r>
          </a:p>
          <a:p>
            <a:pPr eaLnBrk="1" hangingPunct="1">
              <a:spcBef>
                <a:spcPct val="0"/>
              </a:spcBef>
              <a:buFontTx/>
              <a:buNone/>
            </a:pPr>
            <a:endParaRPr lang="en-US" altLang="en-US" sz="1400"/>
          </a:p>
          <a:p>
            <a:pPr eaLnBrk="1" hangingPunct="1">
              <a:spcBef>
                <a:spcPct val="0"/>
              </a:spcBef>
              <a:buFontTx/>
              <a:buNone/>
            </a:pPr>
            <a:endParaRPr lang="en-US" altLang="en-US" sz="1800"/>
          </a:p>
          <a:p>
            <a:pPr eaLnBrk="1" hangingPunct="1">
              <a:spcBef>
                <a:spcPct val="0"/>
              </a:spcBef>
              <a:buFontTx/>
              <a:buNone/>
            </a:pPr>
            <a:r>
              <a:rPr lang="en-US" altLang="en-US" sz="1800"/>
              <a:t>2- Deep Foundation</a:t>
            </a:r>
          </a:p>
          <a:p>
            <a:pPr lvl="1" eaLnBrk="1" hangingPunct="1">
              <a:spcBef>
                <a:spcPct val="0"/>
              </a:spcBef>
              <a:buFontTx/>
              <a:buChar char="•"/>
            </a:pPr>
            <a:r>
              <a:rPr lang="en-US" altLang="en-US" sz="1600">
                <a:solidFill>
                  <a:srgbClr val="FF3300"/>
                </a:solidFill>
              </a:rPr>
              <a:t>Driven Piles </a:t>
            </a:r>
          </a:p>
          <a:p>
            <a:pPr lvl="1" eaLnBrk="1" hangingPunct="1">
              <a:spcBef>
                <a:spcPct val="0"/>
              </a:spcBef>
              <a:buFontTx/>
              <a:buChar char="•"/>
            </a:pPr>
            <a:r>
              <a:rPr lang="en-US" altLang="en-US" sz="1600">
                <a:solidFill>
                  <a:srgbClr val="FF3300"/>
                </a:solidFill>
              </a:rPr>
              <a:t>Drilled Shaft</a:t>
            </a:r>
          </a:p>
          <a:p>
            <a:pPr lvl="1" eaLnBrk="1" hangingPunct="1">
              <a:spcBef>
                <a:spcPct val="0"/>
              </a:spcBef>
              <a:buFontTx/>
              <a:buChar char="•"/>
            </a:pPr>
            <a:r>
              <a:rPr lang="en-US" altLang="en-US" sz="1600">
                <a:solidFill>
                  <a:srgbClr val="FF3300"/>
                </a:solidFill>
              </a:rPr>
              <a:t>Auger Cat Piles</a:t>
            </a:r>
            <a:endParaRPr lang="en-US" altLang="en-US" sz="1800"/>
          </a:p>
        </p:txBody>
      </p:sp>
      <p:sp>
        <p:nvSpPr>
          <p:cNvPr id="14" name="Rectangle 13"/>
          <p:cNvSpPr/>
          <p:nvPr/>
        </p:nvSpPr>
        <p:spPr>
          <a:xfrm>
            <a:off x="7772400" y="6696075"/>
            <a:ext cx="1771650"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8" name="Rectangle 2613"/>
          <p:cNvSpPr>
            <a:spLocks noChangeArrowheads="1"/>
          </p:cNvSpPr>
          <p:nvPr/>
        </p:nvSpPr>
        <p:spPr bwMode="auto">
          <a:xfrm>
            <a:off x="250825" y="4217988"/>
            <a:ext cx="418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3- Compensated or floating foundations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166813"/>
            <a:ext cx="6038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914400"/>
            <a:ext cx="60388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919288"/>
            <a:ext cx="4953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161925"/>
            <a:ext cx="4249737"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solat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904875"/>
            <a:ext cx="323056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Bearing Capa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904875"/>
            <a:ext cx="32226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SteelColumnBas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238" y="3389313"/>
            <a:ext cx="325278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00425"/>
            <a:ext cx="332581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431800" y="303213"/>
            <a:ext cx="219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Shallow Foundation</a:t>
            </a:r>
          </a:p>
        </p:txBody>
      </p:sp>
      <p:sp>
        <p:nvSpPr>
          <p:cNvPr id="12295" name="Rectangle 7"/>
          <p:cNvSpPr>
            <a:spLocks noChangeArrowheads="1"/>
          </p:cNvSpPr>
          <p:nvPr/>
        </p:nvSpPr>
        <p:spPr bwMode="auto">
          <a:xfrm>
            <a:off x="1924050" y="2690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6" name="Rectangle 8"/>
          <p:cNvSpPr>
            <a:spLocks noChangeArrowheads="1"/>
          </p:cNvSpPr>
          <p:nvPr/>
        </p:nvSpPr>
        <p:spPr bwMode="auto">
          <a:xfrm>
            <a:off x="5448300" y="5548313"/>
            <a:ext cx="240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Continuous Footings</a:t>
            </a:r>
          </a:p>
        </p:txBody>
      </p:sp>
      <p:sp>
        <p:nvSpPr>
          <p:cNvPr id="12297" name="Rectangle 9"/>
          <p:cNvSpPr>
            <a:spLocks noChangeArrowheads="1"/>
          </p:cNvSpPr>
          <p:nvPr/>
        </p:nvSpPr>
        <p:spPr bwMode="auto">
          <a:xfrm>
            <a:off x="5353050" y="282416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8" name="Rectangle 10"/>
          <p:cNvSpPr>
            <a:spLocks noChangeArrowheads="1"/>
          </p:cNvSpPr>
          <p:nvPr/>
        </p:nvSpPr>
        <p:spPr bwMode="auto">
          <a:xfrm>
            <a:off x="1790700" y="5738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215</Words>
  <Application>Microsoft Office PowerPoint</Application>
  <PresentationFormat>On-screen Show (4:3)</PresentationFormat>
  <Paragraphs>77</Paragraphs>
  <Slides>31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FAMU-FSU College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Tawfiq</dc:creator>
  <cp:lastModifiedBy>tawfiq</cp:lastModifiedBy>
  <cp:revision>60</cp:revision>
  <cp:lastPrinted>2018-04-18T17:49:14Z</cp:lastPrinted>
  <dcterms:created xsi:type="dcterms:W3CDTF">2009-04-07T02:55:42Z</dcterms:created>
  <dcterms:modified xsi:type="dcterms:W3CDTF">2019-11-13T21:27:15Z</dcterms:modified>
</cp:coreProperties>
</file>