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5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1" r:id="rId12"/>
    <p:sldId id="277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1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ACCF64D-337E-4AAA-B565-3A95C92E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E7C5D2-8C04-4E20-9EA8-830ABE5E5B6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7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5485B2-B9B2-40F0-98DB-9B63333290B4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4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A4FD6B-46D2-4C7A-8740-5CE11EF6CC4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1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E4CF70-98C7-4DCA-9483-777F608C643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C1CFF-138A-4E34-A3E7-0A2D25BF86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7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F5C504-B4DF-4772-B5F2-CD0F11B1F9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AC9471-B717-4B77-9102-A3E0CDBFE0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9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15FBC-6DA8-4137-A81A-C274B28F925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0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34FFB3-FA5E-4C09-846C-5A0D50BE765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007D1-E68B-4DAB-B247-54358194094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9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4FFE0-B8B3-42DA-91DF-EB83147E8F6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3B052-9A98-4891-B061-B09D381F6B1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08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5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6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155700" y="758952"/>
            <a:ext cx="6659683" cy="5002578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1125" y="1030288"/>
            <a:ext cx="61198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200" b="1" dirty="0">
                <a:solidFill>
                  <a:srgbClr val="0000FF"/>
                </a:solidFill>
              </a:rPr>
              <a:t>Soil Settlement</a:t>
            </a:r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r>
              <a:rPr lang="en-US" altLang="en-US" sz="2200" dirty="0">
                <a:solidFill>
                  <a:srgbClr val="0000FF"/>
                </a:solidFill>
              </a:rPr>
              <a:t>By</a:t>
            </a: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r>
              <a:rPr lang="en-US" altLang="en-US" sz="2200" dirty="0">
                <a:solidFill>
                  <a:srgbClr val="0000FF"/>
                </a:solidFill>
              </a:rPr>
              <a:t>Kamal Tawfiq, Ph.D., P.E., F.ASCE</a:t>
            </a: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1600" dirty="0">
              <a:solidFill>
                <a:srgbClr val="0000FF"/>
              </a:solidFill>
            </a:endParaRPr>
          </a:p>
          <a:p>
            <a:pPr algn="ctr"/>
            <a:r>
              <a:rPr lang="en-US" altLang="en-US" sz="1600" dirty="0" smtClean="0">
                <a:solidFill>
                  <a:srgbClr val="0000FF"/>
                </a:solidFill>
              </a:rPr>
              <a:t>Spring 2018</a:t>
            </a:r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3138" y="539750"/>
          <a:ext cx="7697787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rawing" r:id="rId4" imgW="8968740" imgH="6720840" progId="Presentations.Drawing.12">
                  <p:embed/>
                </p:oleObj>
              </mc:Choice>
              <mc:Fallback>
                <p:oleObj name="Drawing" r:id="rId4" imgW="8968740" imgH="672084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539750"/>
                        <a:ext cx="7697787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81025" y="577850"/>
          <a:ext cx="7786688" cy="569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Drawing" r:id="rId4" imgW="9227820" imgH="6751320" progId="Presentations.Drawing.12">
                  <p:embed/>
                </p:oleObj>
              </mc:Choice>
              <mc:Fallback>
                <p:oleObj name="Drawing" r:id="rId4" imgW="9227820" imgH="675132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77850"/>
                        <a:ext cx="7786688" cy="569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35038" y="711200"/>
          <a:ext cx="7515225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rawing" r:id="rId4" imgW="8801100" imgH="6598920" progId="Presentations.Drawing.12">
                  <p:embed/>
                </p:oleObj>
              </mc:Choice>
              <mc:Fallback>
                <p:oleObj name="Drawing" r:id="rId4" imgW="8801100" imgH="659892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711200"/>
                        <a:ext cx="7515225" cy="563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3038" y="460375"/>
            <a:ext cx="46466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800000"/>
                </a:solidFill>
              </a:rPr>
              <a:t>Soil Settlement</a:t>
            </a:r>
            <a:r>
              <a:rPr lang="en-US" altLang="en-US" sz="320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6250" y="1225550"/>
            <a:ext cx="7461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Total Soil Settlement = Elastic Settlement + Consolidation Settlement</a:t>
            </a:r>
            <a:endParaRPr lang="en-US" altLang="en-US" sz="3200">
              <a:solidFill>
                <a:srgbClr val="000000"/>
              </a:solidFill>
            </a:endParaRP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   S</a:t>
            </a:r>
            <a:r>
              <a:rPr lang="en-US" altLang="en-US" baseline="-25000">
                <a:solidFill>
                  <a:srgbClr val="000000"/>
                </a:solidFill>
              </a:rPr>
              <a:t>total</a:t>
            </a:r>
            <a:r>
              <a:rPr lang="en-US" altLang="en-US">
                <a:solidFill>
                  <a:srgbClr val="000000"/>
                </a:solidFill>
              </a:rPr>
              <a:t> = S</a:t>
            </a:r>
            <a:r>
              <a:rPr lang="en-US" altLang="en-US" baseline="-25000">
                <a:solidFill>
                  <a:srgbClr val="000000"/>
                </a:solidFill>
              </a:rPr>
              <a:t>e</a:t>
            </a:r>
            <a:r>
              <a:rPr lang="en-US" altLang="en-US">
                <a:solidFill>
                  <a:srgbClr val="000000"/>
                </a:solidFill>
              </a:rPr>
              <a:t> + S</a:t>
            </a:r>
            <a:r>
              <a:rPr lang="en-US" altLang="en-US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2875" y="2527300"/>
            <a:ext cx="9080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																											    Load Type (Rigid; Flexible)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1400">
                <a:solidFill>
                  <a:srgbClr val="000000"/>
                </a:solidFill>
              </a:rPr>
              <a:t>Elastic Settlement or Immediate Settlement depends on   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1400">
                <a:solidFill>
                  <a:srgbClr val="000000"/>
                </a:solidFill>
              </a:rPr>
              <a:t>																											    Settlement Location (Center or Corner)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78363" y="2185988"/>
            <a:ext cx="369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3375" y="4521200"/>
            <a:ext cx="90217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										  Theory of Elasticity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Elastic Settlement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										 Time Depended Elastic Settlement </a:t>
            </a:r>
            <a:r>
              <a:rPr lang="en-US" altLang="en-US" sz="1200">
                <a:solidFill>
                  <a:srgbClr val="000000"/>
                </a:solidFill>
              </a:rPr>
              <a:t>(Schmertman &amp; Hartman Method (1978)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92313" y="4270375"/>
            <a:ext cx="369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19988" y="6691313"/>
            <a:ext cx="1624012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2125" y="6148388"/>
            <a:ext cx="7631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Elastic settlement occurs in sandy, silty, and clayey soils.</a:t>
            </a:r>
          </a:p>
        </p:txBody>
      </p:sp>
    </p:spTree>
  </p:cSld>
  <p:clrMapOvr>
    <a:masterClrMapping/>
  </p:clrMapOvr>
  <p:transition advClick="0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676650"/>
            <a:ext cx="20843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2"/>
          <p:cNvSpPr>
            <a:spLocks noChangeArrowheads="1"/>
          </p:cNvSpPr>
          <p:nvPr/>
        </p:nvSpPr>
        <p:spPr bwMode="auto">
          <a:xfrm>
            <a:off x="2706688" y="4343400"/>
            <a:ext cx="3224212" cy="1779588"/>
          </a:xfrm>
          <a:custGeom>
            <a:avLst/>
            <a:gdLst>
              <a:gd name="T0" fmla="*/ 2147483646 w 2031"/>
              <a:gd name="T1" fmla="*/ 2147483646 h 1121"/>
              <a:gd name="T2" fmla="*/ 2147483646 w 2031"/>
              <a:gd name="T3" fmla="*/ 2147483646 h 1121"/>
              <a:gd name="T4" fmla="*/ 2147483646 w 2031"/>
              <a:gd name="T5" fmla="*/ 0 h 1121"/>
              <a:gd name="T6" fmla="*/ 2147483646 w 2031"/>
              <a:gd name="T7" fmla="*/ 2147483646 h 1121"/>
              <a:gd name="T8" fmla="*/ 2147483646 w 2031"/>
              <a:gd name="T9" fmla="*/ 2147483646 h 1121"/>
              <a:gd name="T10" fmla="*/ 2147483646 w 2031"/>
              <a:gd name="T11" fmla="*/ 2147483646 h 1121"/>
              <a:gd name="T12" fmla="*/ 2147483646 w 2031"/>
              <a:gd name="T13" fmla="*/ 2147483646 h 1121"/>
              <a:gd name="T14" fmla="*/ 2147483646 w 2031"/>
              <a:gd name="T15" fmla="*/ 2147483646 h 1121"/>
              <a:gd name="T16" fmla="*/ 0 w 2031"/>
              <a:gd name="T17" fmla="*/ 2147483646 h 1121"/>
              <a:gd name="T18" fmla="*/ 2147483646 w 2031"/>
              <a:gd name="T19" fmla="*/ 2147483646 h 1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1"/>
              <a:gd name="T31" fmla="*/ 0 h 1121"/>
              <a:gd name="T32" fmla="*/ 2031 w 2031"/>
              <a:gd name="T33" fmla="*/ 1121 h 1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1" h="1121">
                <a:moveTo>
                  <a:pt x="26" y="20"/>
                </a:moveTo>
                <a:lnTo>
                  <a:pt x="834" y="24"/>
                </a:lnTo>
                <a:lnTo>
                  <a:pt x="1505" y="0"/>
                </a:lnTo>
                <a:lnTo>
                  <a:pt x="1942" y="85"/>
                </a:lnTo>
                <a:lnTo>
                  <a:pt x="1914" y="529"/>
                </a:lnTo>
                <a:lnTo>
                  <a:pt x="2031" y="1121"/>
                </a:lnTo>
                <a:lnTo>
                  <a:pt x="136" y="1098"/>
                </a:lnTo>
                <a:lnTo>
                  <a:pt x="111" y="571"/>
                </a:lnTo>
                <a:lnTo>
                  <a:pt x="0" y="228"/>
                </a:lnTo>
                <a:lnTo>
                  <a:pt x="26" y="2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3"/>
          <p:cNvSpPr>
            <a:spLocks noChangeArrowheads="1"/>
          </p:cNvSpPr>
          <p:nvPr/>
        </p:nvSpPr>
        <p:spPr bwMode="auto">
          <a:xfrm>
            <a:off x="2762250" y="4837113"/>
            <a:ext cx="3290888" cy="1509712"/>
          </a:xfrm>
          <a:custGeom>
            <a:avLst/>
            <a:gdLst>
              <a:gd name="T0" fmla="*/ 0 w 2073"/>
              <a:gd name="T1" fmla="*/ 0 h 951"/>
              <a:gd name="T2" fmla="*/ 2147483646 w 2073"/>
              <a:gd name="T3" fmla="*/ 2147483646 h 951"/>
              <a:gd name="T4" fmla="*/ 2147483646 w 2073"/>
              <a:gd name="T5" fmla="*/ 2147483646 h 951"/>
              <a:gd name="T6" fmla="*/ 2147483646 w 2073"/>
              <a:gd name="T7" fmla="*/ 2147483646 h 951"/>
              <a:gd name="T8" fmla="*/ 2147483646 w 2073"/>
              <a:gd name="T9" fmla="*/ 2147483646 h 951"/>
              <a:gd name="T10" fmla="*/ 2147483646 w 2073"/>
              <a:gd name="T11" fmla="*/ 2147483646 h 951"/>
              <a:gd name="T12" fmla="*/ 2147483646 w 2073"/>
              <a:gd name="T13" fmla="*/ 2147483646 h 951"/>
              <a:gd name="T14" fmla="*/ 0 w 2073"/>
              <a:gd name="T15" fmla="*/ 0 h 9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3"/>
              <a:gd name="T25" fmla="*/ 0 h 951"/>
              <a:gd name="T26" fmla="*/ 2073 w 2073"/>
              <a:gd name="T27" fmla="*/ 951 h 9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3" h="951">
                <a:moveTo>
                  <a:pt x="0" y="0"/>
                </a:moveTo>
                <a:lnTo>
                  <a:pt x="50" y="433"/>
                </a:lnTo>
                <a:lnTo>
                  <a:pt x="22" y="692"/>
                </a:lnTo>
                <a:lnTo>
                  <a:pt x="23" y="951"/>
                </a:lnTo>
                <a:lnTo>
                  <a:pt x="2073" y="908"/>
                </a:lnTo>
                <a:lnTo>
                  <a:pt x="1914" y="329"/>
                </a:lnTo>
                <a:lnTo>
                  <a:pt x="1897" y="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186363" y="5013325"/>
            <a:ext cx="282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Water</a:t>
            </a:r>
          </a:p>
        </p:txBody>
      </p:sp>
      <p:sp>
        <p:nvSpPr>
          <p:cNvPr id="6150" name="Freeform 5"/>
          <p:cNvSpPr>
            <a:spLocks noChangeArrowheads="1"/>
          </p:cNvSpPr>
          <p:nvPr/>
        </p:nvSpPr>
        <p:spPr bwMode="auto">
          <a:xfrm>
            <a:off x="5121275" y="4716463"/>
            <a:ext cx="139700" cy="122237"/>
          </a:xfrm>
          <a:custGeom>
            <a:avLst/>
            <a:gdLst>
              <a:gd name="T0" fmla="*/ 0 w 88"/>
              <a:gd name="T1" fmla="*/ 0 h 77"/>
              <a:gd name="T2" fmla="*/ 2147483646 w 88"/>
              <a:gd name="T3" fmla="*/ 2147483646 h 77"/>
              <a:gd name="T4" fmla="*/ 2147483646 w 88"/>
              <a:gd name="T5" fmla="*/ 0 h 77"/>
              <a:gd name="T6" fmla="*/ 0 w 88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77"/>
              <a:gd name="T14" fmla="*/ 88 w 88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77">
                <a:moveTo>
                  <a:pt x="0" y="0"/>
                </a:moveTo>
                <a:lnTo>
                  <a:pt x="44" y="77"/>
                </a:lnTo>
                <a:lnTo>
                  <a:pt x="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675188" y="4583113"/>
            <a:ext cx="8874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00FF"/>
                </a:solidFill>
              </a:rPr>
              <a:t>Water Table (W.T.)</a:t>
            </a:r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4259263" y="5248275"/>
            <a:ext cx="1127125" cy="1123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2076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Freeform 20"/>
          <p:cNvSpPr>
            <a:spLocks/>
          </p:cNvSpPr>
          <p:nvPr/>
        </p:nvSpPr>
        <p:spPr bwMode="auto">
          <a:xfrm>
            <a:off x="4200525" y="5905500"/>
            <a:ext cx="457200" cy="276225"/>
          </a:xfrm>
          <a:custGeom>
            <a:avLst/>
            <a:gdLst>
              <a:gd name="T0" fmla="*/ 2147483646 w 288"/>
              <a:gd name="T1" fmla="*/ 0 h 174"/>
              <a:gd name="T2" fmla="*/ 0 w 288"/>
              <a:gd name="T3" fmla="*/ 2147483646 h 174"/>
              <a:gd name="T4" fmla="*/ 2147483646 w 288"/>
              <a:gd name="T5" fmla="*/ 2147483646 h 174"/>
              <a:gd name="T6" fmla="*/ 0 60000 65536"/>
              <a:gd name="T7" fmla="*/ 0 60000 65536"/>
              <a:gd name="T8" fmla="*/ 0 60000 65536"/>
              <a:gd name="T9" fmla="*/ 0 w 288"/>
              <a:gd name="T10" fmla="*/ 0 h 174"/>
              <a:gd name="T11" fmla="*/ 288 w 28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74">
                <a:moveTo>
                  <a:pt x="165" y="0"/>
                </a:moveTo>
                <a:lnTo>
                  <a:pt x="0" y="174"/>
                </a:lnTo>
                <a:lnTo>
                  <a:pt x="288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21"/>
          <p:cNvSpPr>
            <a:spLocks noChangeArrowheads="1"/>
          </p:cNvSpPr>
          <p:nvPr/>
        </p:nvSpPr>
        <p:spPr bwMode="auto">
          <a:xfrm>
            <a:off x="3648075" y="6181725"/>
            <a:ext cx="552450" cy="0"/>
          </a:xfrm>
          <a:custGeom>
            <a:avLst/>
            <a:gdLst>
              <a:gd name="T0" fmla="*/ 2147483646 w 348"/>
              <a:gd name="T1" fmla="*/ 2147483646 w 348"/>
              <a:gd name="T2" fmla="*/ 2147483646 w 348"/>
              <a:gd name="T3" fmla="*/ 2147483646 w 348"/>
              <a:gd name="T4" fmla="*/ 2147483646 w 348"/>
              <a:gd name="T5" fmla="*/ 2147483646 w 348"/>
              <a:gd name="T6" fmla="*/ 2147483646 w 348"/>
              <a:gd name="T7" fmla="*/ 2147483646 w 348"/>
              <a:gd name="T8" fmla="*/ 2147483646 w 348"/>
              <a:gd name="T9" fmla="*/ 2147483646 w 348"/>
              <a:gd name="T10" fmla="*/ 2147483646 w 348"/>
              <a:gd name="T11" fmla="*/ 2147483646 w 348"/>
              <a:gd name="T12" fmla="*/ 2147483646 w 348"/>
              <a:gd name="T13" fmla="*/ 2147483646 w 348"/>
              <a:gd name="T14" fmla="*/ 2147483646 w 348"/>
              <a:gd name="T15" fmla="*/ 2147483646 w 348"/>
              <a:gd name="T16" fmla="*/ 2147483646 w 348"/>
              <a:gd name="T17" fmla="*/ 2147483646 w 348"/>
              <a:gd name="T18" fmla="*/ 2147483646 w 348"/>
              <a:gd name="T19" fmla="*/ 2147483646 w 348"/>
              <a:gd name="T20" fmla="*/ 2147483646 w 348"/>
              <a:gd name="T21" fmla="*/ 2147483646 w 348"/>
              <a:gd name="T22" fmla="*/ 2147483646 w 348"/>
              <a:gd name="T23" fmla="*/ 2147483646 w 348"/>
              <a:gd name="T24" fmla="*/ 2147483646 w 348"/>
              <a:gd name="T25" fmla="*/ 2147483646 w 348"/>
              <a:gd name="T26" fmla="*/ 2147483646 w 348"/>
              <a:gd name="T27" fmla="*/ 2147483646 w 348"/>
              <a:gd name="T28" fmla="*/ 2147483646 w 348"/>
              <a:gd name="T29" fmla="*/ 2147483646 w 348"/>
              <a:gd name="T30" fmla="*/ 2147483646 w 348"/>
              <a:gd name="T31" fmla="*/ 2147483646 w 348"/>
              <a:gd name="T32" fmla="*/ 2147483646 w 348"/>
              <a:gd name="T33" fmla="*/ 2147483646 w 348"/>
              <a:gd name="T34" fmla="*/ 2147483646 w 348"/>
              <a:gd name="T35" fmla="*/ 2147483646 w 348"/>
              <a:gd name="T36" fmla="*/ 2147483646 w 348"/>
              <a:gd name="T37" fmla="*/ 2147483646 w 348"/>
              <a:gd name="T38" fmla="*/ 2147483646 w 348"/>
              <a:gd name="T39" fmla="*/ 2147483646 w 348"/>
              <a:gd name="T40" fmla="*/ 2147483646 w 348"/>
              <a:gd name="T41" fmla="*/ 2147483646 w 348"/>
              <a:gd name="T42" fmla="*/ 2147483646 w 348"/>
              <a:gd name="T43" fmla="*/ 2147483646 w 348"/>
              <a:gd name="T44" fmla="*/ 2147483646 w 348"/>
              <a:gd name="T45" fmla="*/ 2147483646 w 348"/>
              <a:gd name="T46" fmla="*/ 0 w 348"/>
              <a:gd name="T47" fmla="*/ 0 w 3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348 w 348"/>
            </a:gdLst>
            <a:ahLst/>
            <a:cxnLst>
              <a:cxn ang="T48">
                <a:pos x="T0" y="0"/>
              </a:cxn>
              <a:cxn ang="T49">
                <a:pos x="T1" y="0"/>
              </a:cxn>
              <a:cxn ang="T50">
                <a:pos x="T2" y="0"/>
              </a:cxn>
              <a:cxn ang="T51">
                <a:pos x="T3" y="0"/>
              </a:cxn>
              <a:cxn ang="T52">
                <a:pos x="T4" y="0"/>
              </a:cxn>
              <a:cxn ang="T53">
                <a:pos x="T5" y="0"/>
              </a:cxn>
              <a:cxn ang="T54">
                <a:pos x="T6" y="0"/>
              </a:cxn>
              <a:cxn ang="T55">
                <a:pos x="T7" y="0"/>
              </a:cxn>
              <a:cxn ang="T56">
                <a:pos x="T8" y="0"/>
              </a:cxn>
              <a:cxn ang="T57">
                <a:pos x="T9" y="0"/>
              </a:cxn>
              <a:cxn ang="T58">
                <a:pos x="T10" y="0"/>
              </a:cxn>
              <a:cxn ang="T59">
                <a:pos x="T11" y="0"/>
              </a:cxn>
              <a:cxn ang="T60">
                <a:pos x="T12" y="0"/>
              </a:cxn>
              <a:cxn ang="T61">
                <a:pos x="T13" y="0"/>
              </a:cxn>
              <a:cxn ang="T62">
                <a:pos x="T14" y="0"/>
              </a:cxn>
              <a:cxn ang="T63">
                <a:pos x="T15" y="0"/>
              </a:cxn>
              <a:cxn ang="T64">
                <a:pos x="T16" y="0"/>
              </a:cxn>
              <a:cxn ang="T65">
                <a:pos x="T17" y="0"/>
              </a:cxn>
              <a:cxn ang="T66">
                <a:pos x="T18" y="0"/>
              </a:cxn>
              <a:cxn ang="T67">
                <a:pos x="T19" y="0"/>
              </a:cxn>
              <a:cxn ang="T68">
                <a:pos x="T20" y="0"/>
              </a:cxn>
              <a:cxn ang="T69">
                <a:pos x="T21" y="0"/>
              </a:cxn>
              <a:cxn ang="T70">
                <a:pos x="T22" y="0"/>
              </a:cxn>
              <a:cxn ang="T71">
                <a:pos x="T23" y="0"/>
              </a:cxn>
              <a:cxn ang="T72">
                <a:pos x="T24" y="0"/>
              </a:cxn>
              <a:cxn ang="T73">
                <a:pos x="T25" y="0"/>
              </a:cxn>
              <a:cxn ang="T74">
                <a:pos x="T26" y="0"/>
              </a:cxn>
              <a:cxn ang="T75">
                <a:pos x="T27" y="0"/>
              </a:cxn>
              <a:cxn ang="T76">
                <a:pos x="T28" y="0"/>
              </a:cxn>
              <a:cxn ang="T77">
                <a:pos x="T29" y="0"/>
              </a:cxn>
              <a:cxn ang="T78">
                <a:pos x="T30" y="0"/>
              </a:cxn>
              <a:cxn ang="T79">
                <a:pos x="T31" y="0"/>
              </a:cxn>
              <a:cxn ang="T80">
                <a:pos x="T32" y="0"/>
              </a:cxn>
              <a:cxn ang="T81">
                <a:pos x="T33" y="0"/>
              </a:cxn>
              <a:cxn ang="T82">
                <a:pos x="T34" y="0"/>
              </a:cxn>
              <a:cxn ang="T83">
                <a:pos x="T35" y="0"/>
              </a:cxn>
              <a:cxn ang="T84">
                <a:pos x="T36" y="0"/>
              </a:cxn>
              <a:cxn ang="T85">
                <a:pos x="T37" y="0"/>
              </a:cxn>
              <a:cxn ang="T86">
                <a:pos x="T38" y="0"/>
              </a:cxn>
              <a:cxn ang="T87">
                <a:pos x="T39" y="0"/>
              </a:cxn>
              <a:cxn ang="T88">
                <a:pos x="T40" y="0"/>
              </a:cxn>
              <a:cxn ang="T89">
                <a:pos x="T41" y="0"/>
              </a:cxn>
              <a:cxn ang="T90">
                <a:pos x="T42" y="0"/>
              </a:cxn>
              <a:cxn ang="T91">
                <a:pos x="T43" y="0"/>
              </a:cxn>
              <a:cxn ang="T92">
                <a:pos x="T44" y="0"/>
              </a:cxn>
              <a:cxn ang="T93">
                <a:pos x="T45" y="0"/>
              </a:cxn>
              <a:cxn ang="T94">
                <a:pos x="T46" y="0"/>
              </a:cxn>
              <a:cxn ang="T95">
                <a:pos x="T47" y="0"/>
              </a:cxn>
            </a:cxnLst>
            <a:rect l="T96" t="0" r="T97" b="0"/>
            <a:pathLst>
              <a:path w="348">
                <a:moveTo>
                  <a:pt x="348" y="0"/>
                </a:moveTo>
                <a:lnTo>
                  <a:pt x="347" y="0"/>
                </a:lnTo>
                <a:lnTo>
                  <a:pt x="346" y="0"/>
                </a:lnTo>
                <a:lnTo>
                  <a:pt x="344" y="0"/>
                </a:lnTo>
                <a:lnTo>
                  <a:pt x="341" y="0"/>
                </a:lnTo>
                <a:lnTo>
                  <a:pt x="337" y="0"/>
                </a:lnTo>
                <a:lnTo>
                  <a:pt x="332" y="0"/>
                </a:lnTo>
                <a:lnTo>
                  <a:pt x="327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299" y="0"/>
                </a:lnTo>
                <a:lnTo>
                  <a:pt x="291" y="0"/>
                </a:lnTo>
                <a:lnTo>
                  <a:pt x="283" y="0"/>
                </a:lnTo>
                <a:lnTo>
                  <a:pt x="274" y="0"/>
                </a:lnTo>
                <a:lnTo>
                  <a:pt x="264" y="0"/>
                </a:lnTo>
                <a:lnTo>
                  <a:pt x="254" y="0"/>
                </a:lnTo>
                <a:lnTo>
                  <a:pt x="244" y="0"/>
                </a:lnTo>
                <a:lnTo>
                  <a:pt x="234" y="0"/>
                </a:lnTo>
                <a:lnTo>
                  <a:pt x="223" y="0"/>
                </a:lnTo>
                <a:lnTo>
                  <a:pt x="212" y="0"/>
                </a:lnTo>
                <a:lnTo>
                  <a:pt x="201" y="0"/>
                </a:lnTo>
                <a:lnTo>
                  <a:pt x="190" y="0"/>
                </a:lnTo>
                <a:lnTo>
                  <a:pt x="179" y="0"/>
                </a:lnTo>
                <a:lnTo>
                  <a:pt x="168" y="0"/>
                </a:lnTo>
                <a:lnTo>
                  <a:pt x="157" y="0"/>
                </a:lnTo>
                <a:lnTo>
                  <a:pt x="146" y="0"/>
                </a:lnTo>
                <a:lnTo>
                  <a:pt x="135" y="0"/>
                </a:lnTo>
                <a:lnTo>
                  <a:pt x="124" y="0"/>
                </a:lnTo>
                <a:lnTo>
                  <a:pt x="114" y="0"/>
                </a:lnTo>
                <a:lnTo>
                  <a:pt x="103" y="0"/>
                </a:lnTo>
                <a:lnTo>
                  <a:pt x="93" y="0"/>
                </a:lnTo>
                <a:lnTo>
                  <a:pt x="83" y="0"/>
                </a:lnTo>
                <a:lnTo>
                  <a:pt x="74" y="0"/>
                </a:lnTo>
                <a:lnTo>
                  <a:pt x="65" y="0"/>
                </a:lnTo>
                <a:lnTo>
                  <a:pt x="56" y="0"/>
                </a:lnTo>
                <a:lnTo>
                  <a:pt x="48" y="0"/>
                </a:lnTo>
                <a:lnTo>
                  <a:pt x="40" y="0"/>
                </a:lnTo>
                <a:lnTo>
                  <a:pt x="33" y="0"/>
                </a:lnTo>
                <a:lnTo>
                  <a:pt x="27" y="0"/>
                </a:lnTo>
                <a:lnTo>
                  <a:pt x="21" y="0"/>
                </a:lnTo>
                <a:lnTo>
                  <a:pt x="15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22"/>
          <p:cNvSpPr>
            <a:spLocks/>
          </p:cNvSpPr>
          <p:nvPr/>
        </p:nvSpPr>
        <p:spPr bwMode="auto">
          <a:xfrm>
            <a:off x="5064125" y="5951538"/>
            <a:ext cx="742950" cy="90487"/>
          </a:xfrm>
          <a:custGeom>
            <a:avLst/>
            <a:gdLst>
              <a:gd name="T0" fmla="*/ 0 w 468"/>
              <a:gd name="T1" fmla="*/ 0 h 57"/>
              <a:gd name="T2" fmla="*/ 2147483646 w 468"/>
              <a:gd name="T3" fmla="*/ 2147483646 h 57"/>
              <a:gd name="T4" fmla="*/ 2147483646 w 468"/>
              <a:gd name="T5" fmla="*/ 2147483646 h 57"/>
              <a:gd name="T6" fmla="*/ 0 60000 65536"/>
              <a:gd name="T7" fmla="*/ 0 60000 65536"/>
              <a:gd name="T8" fmla="*/ 0 60000 65536"/>
              <a:gd name="T9" fmla="*/ 0 w 468"/>
              <a:gd name="T10" fmla="*/ 0 h 57"/>
              <a:gd name="T11" fmla="*/ 468 w 468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57">
                <a:moveTo>
                  <a:pt x="0" y="0"/>
                </a:moveTo>
                <a:lnTo>
                  <a:pt x="182" y="57"/>
                </a:lnTo>
                <a:lnTo>
                  <a:pt x="468" y="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Freeform 23"/>
          <p:cNvSpPr>
            <a:spLocks/>
          </p:cNvSpPr>
          <p:nvPr/>
        </p:nvSpPr>
        <p:spPr bwMode="auto">
          <a:xfrm>
            <a:off x="4787900" y="5118100"/>
            <a:ext cx="722313" cy="465138"/>
          </a:xfrm>
          <a:custGeom>
            <a:avLst/>
            <a:gdLst>
              <a:gd name="T0" fmla="*/ 0 w 455"/>
              <a:gd name="T1" fmla="*/ 2147483646 h 293"/>
              <a:gd name="T2" fmla="*/ 2147483646 w 455"/>
              <a:gd name="T3" fmla="*/ 0 h 293"/>
              <a:gd name="T4" fmla="*/ 2147483646 w 455"/>
              <a:gd name="T5" fmla="*/ 0 h 293"/>
              <a:gd name="T6" fmla="*/ 0 60000 65536"/>
              <a:gd name="T7" fmla="*/ 0 60000 65536"/>
              <a:gd name="T8" fmla="*/ 0 60000 65536"/>
              <a:gd name="T9" fmla="*/ 0 w 455"/>
              <a:gd name="T10" fmla="*/ 0 h 293"/>
              <a:gd name="T11" fmla="*/ 455 w 455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293">
                <a:moveTo>
                  <a:pt x="0" y="293"/>
                </a:moveTo>
                <a:lnTo>
                  <a:pt x="172" y="0"/>
                </a:lnTo>
                <a:lnTo>
                  <a:pt x="45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Rectangle 24"/>
          <p:cNvSpPr>
            <a:spLocks noChangeArrowheads="1"/>
          </p:cNvSpPr>
          <p:nvPr/>
        </p:nvSpPr>
        <p:spPr bwMode="auto">
          <a:xfrm>
            <a:off x="5410200" y="5918200"/>
            <a:ext cx="277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Voids</a:t>
            </a:r>
          </a:p>
        </p:txBody>
      </p:sp>
      <p:sp>
        <p:nvSpPr>
          <p:cNvPr id="6158" name="Rectangle 25"/>
          <p:cNvSpPr>
            <a:spLocks noChangeArrowheads="1"/>
          </p:cNvSpPr>
          <p:nvPr/>
        </p:nvSpPr>
        <p:spPr bwMode="auto">
          <a:xfrm>
            <a:off x="3738563" y="6040438"/>
            <a:ext cx="3063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Solids</a:t>
            </a:r>
          </a:p>
        </p:txBody>
      </p:sp>
      <p:sp>
        <p:nvSpPr>
          <p:cNvPr id="6159" name="Freeform 26"/>
          <p:cNvSpPr>
            <a:spLocks noChangeArrowheads="1"/>
          </p:cNvSpPr>
          <p:nvPr/>
        </p:nvSpPr>
        <p:spPr bwMode="auto">
          <a:xfrm>
            <a:off x="33686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27"/>
          <p:cNvSpPr>
            <a:spLocks noChangeArrowheads="1"/>
          </p:cNvSpPr>
          <p:nvPr/>
        </p:nvSpPr>
        <p:spPr bwMode="auto">
          <a:xfrm>
            <a:off x="34020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28"/>
          <p:cNvSpPr>
            <a:spLocks noChangeArrowheads="1"/>
          </p:cNvSpPr>
          <p:nvPr/>
        </p:nvSpPr>
        <p:spPr bwMode="auto">
          <a:xfrm>
            <a:off x="3436938" y="4403725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Freeform 29"/>
          <p:cNvSpPr>
            <a:spLocks noChangeArrowheads="1"/>
          </p:cNvSpPr>
          <p:nvPr/>
        </p:nvSpPr>
        <p:spPr bwMode="auto">
          <a:xfrm>
            <a:off x="34671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Freeform 30"/>
          <p:cNvSpPr>
            <a:spLocks noChangeArrowheads="1"/>
          </p:cNvSpPr>
          <p:nvPr/>
        </p:nvSpPr>
        <p:spPr bwMode="auto">
          <a:xfrm>
            <a:off x="3732213" y="4402138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6 w 45"/>
              <a:gd name="T3" fmla="*/ 2147483646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31"/>
          <p:cNvSpPr>
            <a:spLocks noChangeArrowheads="1"/>
          </p:cNvSpPr>
          <p:nvPr/>
        </p:nvSpPr>
        <p:spPr bwMode="auto">
          <a:xfrm>
            <a:off x="3713163" y="4422775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6 w 45"/>
              <a:gd name="T3" fmla="*/ 2147483646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32"/>
          <p:cNvSpPr>
            <a:spLocks noChangeArrowheads="1"/>
          </p:cNvSpPr>
          <p:nvPr/>
        </p:nvSpPr>
        <p:spPr bwMode="auto">
          <a:xfrm>
            <a:off x="3700463" y="4448175"/>
            <a:ext cx="69850" cy="42863"/>
          </a:xfrm>
          <a:custGeom>
            <a:avLst/>
            <a:gdLst>
              <a:gd name="T0" fmla="*/ 0 w 44"/>
              <a:gd name="T1" fmla="*/ 0 h 27"/>
              <a:gd name="T2" fmla="*/ 2147483646 w 44"/>
              <a:gd name="T3" fmla="*/ 2147483646 h 27"/>
              <a:gd name="T4" fmla="*/ 0 60000 65536"/>
              <a:gd name="T5" fmla="*/ 0 60000 65536"/>
              <a:gd name="T6" fmla="*/ 0 w 44"/>
              <a:gd name="T7" fmla="*/ 0 h 27"/>
              <a:gd name="T8" fmla="*/ 44 w 44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7">
                <a:moveTo>
                  <a:pt x="0" y="0"/>
                </a:moveTo>
                <a:lnTo>
                  <a:pt x="4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33"/>
          <p:cNvSpPr>
            <a:spLocks noChangeArrowheads="1"/>
          </p:cNvSpPr>
          <p:nvPr/>
        </p:nvSpPr>
        <p:spPr bwMode="auto">
          <a:xfrm>
            <a:off x="3683000" y="4468813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Freeform 34"/>
          <p:cNvSpPr>
            <a:spLocks noChangeArrowheads="1"/>
          </p:cNvSpPr>
          <p:nvPr/>
        </p:nvSpPr>
        <p:spPr bwMode="auto">
          <a:xfrm>
            <a:off x="3933825" y="4405313"/>
            <a:ext cx="73025" cy="47625"/>
          </a:xfrm>
          <a:custGeom>
            <a:avLst/>
            <a:gdLst>
              <a:gd name="T0" fmla="*/ 0 w 46"/>
              <a:gd name="T1" fmla="*/ 0 h 30"/>
              <a:gd name="T2" fmla="*/ 2147483646 w 46"/>
              <a:gd name="T3" fmla="*/ 2147483646 h 30"/>
              <a:gd name="T4" fmla="*/ 0 60000 65536"/>
              <a:gd name="T5" fmla="*/ 0 60000 65536"/>
              <a:gd name="T6" fmla="*/ 0 w 46"/>
              <a:gd name="T7" fmla="*/ 0 h 30"/>
              <a:gd name="T8" fmla="*/ 46 w 46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30">
                <a:moveTo>
                  <a:pt x="0" y="0"/>
                </a:moveTo>
                <a:lnTo>
                  <a:pt x="46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Freeform 35"/>
          <p:cNvSpPr>
            <a:spLocks noChangeArrowheads="1"/>
          </p:cNvSpPr>
          <p:nvPr/>
        </p:nvSpPr>
        <p:spPr bwMode="auto">
          <a:xfrm>
            <a:off x="3916363" y="4425950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6 w 45"/>
              <a:gd name="T3" fmla="*/ 2147483646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reeform 36"/>
          <p:cNvSpPr>
            <a:spLocks noChangeArrowheads="1"/>
          </p:cNvSpPr>
          <p:nvPr/>
        </p:nvSpPr>
        <p:spPr bwMode="auto">
          <a:xfrm>
            <a:off x="3903663" y="4451350"/>
            <a:ext cx="69850" cy="41275"/>
          </a:xfrm>
          <a:custGeom>
            <a:avLst/>
            <a:gdLst>
              <a:gd name="T0" fmla="*/ 0 w 44"/>
              <a:gd name="T1" fmla="*/ 0 h 26"/>
              <a:gd name="T2" fmla="*/ 2147483646 w 44"/>
              <a:gd name="T3" fmla="*/ 2147483646 h 26"/>
              <a:gd name="T4" fmla="*/ 0 60000 65536"/>
              <a:gd name="T5" fmla="*/ 0 60000 65536"/>
              <a:gd name="T6" fmla="*/ 0 w 44"/>
              <a:gd name="T7" fmla="*/ 0 h 26"/>
              <a:gd name="T8" fmla="*/ 44 w 44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6">
                <a:moveTo>
                  <a:pt x="0" y="0"/>
                </a:moveTo>
                <a:lnTo>
                  <a:pt x="44" y="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Freeform 37"/>
          <p:cNvSpPr>
            <a:spLocks noChangeArrowheads="1"/>
          </p:cNvSpPr>
          <p:nvPr/>
        </p:nvSpPr>
        <p:spPr bwMode="auto">
          <a:xfrm>
            <a:off x="3886200" y="447198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38"/>
          <p:cNvSpPr>
            <a:spLocks noChangeArrowheads="1"/>
          </p:cNvSpPr>
          <p:nvPr/>
        </p:nvSpPr>
        <p:spPr bwMode="auto">
          <a:xfrm>
            <a:off x="37750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39"/>
          <p:cNvSpPr>
            <a:spLocks noChangeArrowheads="1"/>
          </p:cNvSpPr>
          <p:nvPr/>
        </p:nvSpPr>
        <p:spPr bwMode="auto">
          <a:xfrm>
            <a:off x="38084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Freeform 40"/>
          <p:cNvSpPr>
            <a:spLocks noChangeArrowheads="1"/>
          </p:cNvSpPr>
          <p:nvPr/>
        </p:nvSpPr>
        <p:spPr bwMode="auto">
          <a:xfrm>
            <a:off x="3843338" y="4403725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Freeform 41"/>
          <p:cNvSpPr>
            <a:spLocks noChangeArrowheads="1"/>
          </p:cNvSpPr>
          <p:nvPr/>
        </p:nvSpPr>
        <p:spPr bwMode="auto">
          <a:xfrm>
            <a:off x="38735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42"/>
          <p:cNvSpPr>
            <a:spLocks noChangeArrowheads="1"/>
          </p:cNvSpPr>
          <p:nvPr/>
        </p:nvSpPr>
        <p:spPr bwMode="auto">
          <a:xfrm>
            <a:off x="3973513" y="4405313"/>
            <a:ext cx="61912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43"/>
          <p:cNvSpPr>
            <a:spLocks noChangeArrowheads="1"/>
          </p:cNvSpPr>
          <p:nvPr/>
        </p:nvSpPr>
        <p:spPr bwMode="auto">
          <a:xfrm>
            <a:off x="4006850" y="4405313"/>
            <a:ext cx="60325" cy="87312"/>
          </a:xfrm>
          <a:custGeom>
            <a:avLst/>
            <a:gdLst>
              <a:gd name="T0" fmla="*/ 2147483646 w 38"/>
              <a:gd name="T1" fmla="*/ 0 h 55"/>
              <a:gd name="T2" fmla="*/ 0 w 38"/>
              <a:gd name="T3" fmla="*/ 2147483646 h 55"/>
              <a:gd name="T4" fmla="*/ 0 60000 65536"/>
              <a:gd name="T5" fmla="*/ 0 60000 65536"/>
              <a:gd name="T6" fmla="*/ 0 w 38"/>
              <a:gd name="T7" fmla="*/ 0 h 55"/>
              <a:gd name="T8" fmla="*/ 38 w 3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5">
                <a:moveTo>
                  <a:pt x="38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44"/>
          <p:cNvSpPr>
            <a:spLocks noChangeArrowheads="1"/>
          </p:cNvSpPr>
          <p:nvPr/>
        </p:nvSpPr>
        <p:spPr bwMode="auto">
          <a:xfrm>
            <a:off x="4040188" y="4406900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45"/>
          <p:cNvSpPr>
            <a:spLocks noChangeArrowheads="1"/>
          </p:cNvSpPr>
          <p:nvPr/>
        </p:nvSpPr>
        <p:spPr bwMode="auto">
          <a:xfrm>
            <a:off x="4071938" y="4405313"/>
            <a:ext cx="55562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46"/>
          <p:cNvSpPr>
            <a:spLocks noChangeArrowheads="1"/>
          </p:cNvSpPr>
          <p:nvPr/>
        </p:nvSpPr>
        <p:spPr bwMode="auto">
          <a:xfrm>
            <a:off x="3529013" y="4398963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6 w 45"/>
              <a:gd name="T3" fmla="*/ 2147483646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Freeform 47"/>
          <p:cNvSpPr>
            <a:spLocks noChangeArrowheads="1"/>
          </p:cNvSpPr>
          <p:nvPr/>
        </p:nvSpPr>
        <p:spPr bwMode="auto">
          <a:xfrm>
            <a:off x="3511550" y="4419600"/>
            <a:ext cx="69850" cy="44450"/>
          </a:xfrm>
          <a:custGeom>
            <a:avLst/>
            <a:gdLst>
              <a:gd name="T0" fmla="*/ 0 w 44"/>
              <a:gd name="T1" fmla="*/ 0 h 28"/>
              <a:gd name="T2" fmla="*/ 2147483646 w 44"/>
              <a:gd name="T3" fmla="*/ 2147483646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0" y="0"/>
                </a:moveTo>
                <a:lnTo>
                  <a:pt x="44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Freeform 48"/>
          <p:cNvSpPr>
            <a:spLocks noChangeArrowheads="1"/>
          </p:cNvSpPr>
          <p:nvPr/>
        </p:nvSpPr>
        <p:spPr bwMode="auto">
          <a:xfrm>
            <a:off x="3498850" y="4445000"/>
            <a:ext cx="68263" cy="42863"/>
          </a:xfrm>
          <a:custGeom>
            <a:avLst/>
            <a:gdLst>
              <a:gd name="T0" fmla="*/ 0 w 43"/>
              <a:gd name="T1" fmla="*/ 0 h 27"/>
              <a:gd name="T2" fmla="*/ 2147483646 w 43"/>
              <a:gd name="T3" fmla="*/ 2147483646 h 27"/>
              <a:gd name="T4" fmla="*/ 0 60000 65536"/>
              <a:gd name="T5" fmla="*/ 0 60000 65536"/>
              <a:gd name="T6" fmla="*/ 0 w 43"/>
              <a:gd name="T7" fmla="*/ 0 h 27"/>
              <a:gd name="T8" fmla="*/ 43 w 4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27">
                <a:moveTo>
                  <a:pt x="0" y="0"/>
                </a:moveTo>
                <a:lnTo>
                  <a:pt x="43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Freeform 49"/>
          <p:cNvSpPr>
            <a:spLocks noChangeArrowheads="1"/>
          </p:cNvSpPr>
          <p:nvPr/>
        </p:nvSpPr>
        <p:spPr bwMode="auto">
          <a:xfrm>
            <a:off x="3481388" y="446563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50"/>
          <p:cNvSpPr>
            <a:spLocks noChangeArrowheads="1"/>
          </p:cNvSpPr>
          <p:nvPr/>
        </p:nvSpPr>
        <p:spPr bwMode="auto">
          <a:xfrm>
            <a:off x="35718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Freeform 51"/>
          <p:cNvSpPr>
            <a:spLocks noChangeArrowheads="1"/>
          </p:cNvSpPr>
          <p:nvPr/>
        </p:nvSpPr>
        <p:spPr bwMode="auto">
          <a:xfrm>
            <a:off x="36052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52"/>
          <p:cNvSpPr>
            <a:spLocks noChangeArrowheads="1"/>
          </p:cNvSpPr>
          <p:nvPr/>
        </p:nvSpPr>
        <p:spPr bwMode="auto">
          <a:xfrm>
            <a:off x="3640138" y="4403725"/>
            <a:ext cx="55562" cy="85725"/>
          </a:xfrm>
          <a:custGeom>
            <a:avLst/>
            <a:gdLst>
              <a:gd name="T0" fmla="*/ 2147483646 w 35"/>
              <a:gd name="T1" fmla="*/ 0 h 54"/>
              <a:gd name="T2" fmla="*/ 0 w 35"/>
              <a:gd name="T3" fmla="*/ 2147483646 h 54"/>
              <a:gd name="T4" fmla="*/ 0 60000 65536"/>
              <a:gd name="T5" fmla="*/ 0 60000 65536"/>
              <a:gd name="T6" fmla="*/ 0 w 35"/>
              <a:gd name="T7" fmla="*/ 0 h 54"/>
              <a:gd name="T8" fmla="*/ 35 w 35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4">
                <a:moveTo>
                  <a:pt x="35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53"/>
          <p:cNvSpPr>
            <a:spLocks noChangeArrowheads="1"/>
          </p:cNvSpPr>
          <p:nvPr/>
        </p:nvSpPr>
        <p:spPr bwMode="auto">
          <a:xfrm>
            <a:off x="36703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Freeform 54"/>
          <p:cNvSpPr>
            <a:spLocks noChangeArrowheads="1"/>
          </p:cNvSpPr>
          <p:nvPr/>
        </p:nvSpPr>
        <p:spPr bwMode="auto">
          <a:xfrm>
            <a:off x="4864100" y="4864100"/>
            <a:ext cx="636588" cy="0"/>
          </a:xfrm>
          <a:custGeom>
            <a:avLst/>
            <a:gdLst>
              <a:gd name="T0" fmla="*/ 0 w 401"/>
              <a:gd name="T1" fmla="*/ 2147483646 w 401"/>
              <a:gd name="T2" fmla="*/ 0 60000 65536"/>
              <a:gd name="T3" fmla="*/ 0 60000 65536"/>
              <a:gd name="T4" fmla="*/ 0 w 401"/>
              <a:gd name="T5" fmla="*/ 401 w 40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1">
                <a:moveTo>
                  <a:pt x="0" y="0"/>
                </a:moveTo>
                <a:lnTo>
                  <a:pt x="40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Freeform 55"/>
          <p:cNvSpPr>
            <a:spLocks noChangeArrowheads="1"/>
          </p:cNvSpPr>
          <p:nvPr/>
        </p:nvSpPr>
        <p:spPr bwMode="auto">
          <a:xfrm>
            <a:off x="4946650" y="4892675"/>
            <a:ext cx="471488" cy="0"/>
          </a:xfrm>
          <a:custGeom>
            <a:avLst/>
            <a:gdLst>
              <a:gd name="T0" fmla="*/ 0 w 297"/>
              <a:gd name="T1" fmla="*/ 2147483646 w 297"/>
              <a:gd name="T2" fmla="*/ 0 60000 65536"/>
              <a:gd name="T3" fmla="*/ 0 60000 65536"/>
              <a:gd name="T4" fmla="*/ 0 w 297"/>
              <a:gd name="T5" fmla="*/ 297 w 29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7">
                <a:moveTo>
                  <a:pt x="0" y="0"/>
                </a:moveTo>
                <a:lnTo>
                  <a:pt x="29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Freeform 56"/>
          <p:cNvSpPr>
            <a:spLocks noChangeArrowheads="1"/>
          </p:cNvSpPr>
          <p:nvPr/>
        </p:nvSpPr>
        <p:spPr bwMode="auto">
          <a:xfrm>
            <a:off x="5010150" y="4922838"/>
            <a:ext cx="350838" cy="0"/>
          </a:xfrm>
          <a:custGeom>
            <a:avLst/>
            <a:gdLst>
              <a:gd name="T0" fmla="*/ 0 w 221"/>
              <a:gd name="T1" fmla="*/ 2147483646 w 221"/>
              <a:gd name="T2" fmla="*/ 0 60000 65536"/>
              <a:gd name="T3" fmla="*/ 0 60000 65536"/>
              <a:gd name="T4" fmla="*/ 0 w 221"/>
              <a:gd name="T5" fmla="*/ 221 w 2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1">
                <a:moveTo>
                  <a:pt x="0" y="0"/>
                </a:moveTo>
                <a:lnTo>
                  <a:pt x="2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57"/>
          <p:cNvSpPr>
            <a:spLocks noChangeArrowheads="1"/>
          </p:cNvSpPr>
          <p:nvPr/>
        </p:nvSpPr>
        <p:spPr bwMode="auto">
          <a:xfrm>
            <a:off x="5086350" y="4949825"/>
            <a:ext cx="207963" cy="0"/>
          </a:xfrm>
          <a:custGeom>
            <a:avLst/>
            <a:gdLst>
              <a:gd name="T0" fmla="*/ 0 w 131"/>
              <a:gd name="T1" fmla="*/ 2147483646 w 131"/>
              <a:gd name="T2" fmla="*/ 0 60000 65536"/>
              <a:gd name="T3" fmla="*/ 0 60000 65536"/>
              <a:gd name="T4" fmla="*/ 0 w 131"/>
              <a:gd name="T5" fmla="*/ 131 w 13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Freeform 59"/>
          <p:cNvSpPr>
            <a:spLocks noChangeArrowheads="1"/>
          </p:cNvSpPr>
          <p:nvPr/>
        </p:nvSpPr>
        <p:spPr bwMode="auto">
          <a:xfrm>
            <a:off x="4619625" y="5254625"/>
            <a:ext cx="30163" cy="215900"/>
          </a:xfrm>
          <a:custGeom>
            <a:avLst/>
            <a:gdLst>
              <a:gd name="T0" fmla="*/ 2147483646 w 19"/>
              <a:gd name="T1" fmla="*/ 2147483646 h 136"/>
              <a:gd name="T2" fmla="*/ 2147483646 w 19"/>
              <a:gd name="T3" fmla="*/ 2147483646 h 136"/>
              <a:gd name="T4" fmla="*/ 2147483646 w 19"/>
              <a:gd name="T5" fmla="*/ 2147483646 h 136"/>
              <a:gd name="T6" fmla="*/ 2147483646 w 19"/>
              <a:gd name="T7" fmla="*/ 2147483646 h 136"/>
              <a:gd name="T8" fmla="*/ 2147483646 w 19"/>
              <a:gd name="T9" fmla="*/ 2147483646 h 136"/>
              <a:gd name="T10" fmla="*/ 2147483646 w 19"/>
              <a:gd name="T11" fmla="*/ 2147483646 h 136"/>
              <a:gd name="T12" fmla="*/ 2147483646 w 19"/>
              <a:gd name="T13" fmla="*/ 2147483646 h 136"/>
              <a:gd name="T14" fmla="*/ 2147483646 w 19"/>
              <a:gd name="T15" fmla="*/ 2147483646 h 136"/>
              <a:gd name="T16" fmla="*/ 2147483646 w 19"/>
              <a:gd name="T17" fmla="*/ 2147483646 h 136"/>
              <a:gd name="T18" fmla="*/ 2147483646 w 19"/>
              <a:gd name="T19" fmla="*/ 2147483646 h 136"/>
              <a:gd name="T20" fmla="*/ 2147483646 w 19"/>
              <a:gd name="T21" fmla="*/ 2147483646 h 136"/>
              <a:gd name="T22" fmla="*/ 2147483646 w 19"/>
              <a:gd name="T23" fmla="*/ 2147483646 h 136"/>
              <a:gd name="T24" fmla="*/ 2147483646 w 19"/>
              <a:gd name="T25" fmla="*/ 2147483646 h 136"/>
              <a:gd name="T26" fmla="*/ 2147483646 w 19"/>
              <a:gd name="T27" fmla="*/ 2147483646 h 136"/>
              <a:gd name="T28" fmla="*/ 2147483646 w 19"/>
              <a:gd name="T29" fmla="*/ 2147483646 h 136"/>
              <a:gd name="T30" fmla="*/ 2147483646 w 19"/>
              <a:gd name="T31" fmla="*/ 2147483646 h 136"/>
              <a:gd name="T32" fmla="*/ 2147483646 w 19"/>
              <a:gd name="T33" fmla="*/ 2147483646 h 136"/>
              <a:gd name="T34" fmla="*/ 2147483646 w 19"/>
              <a:gd name="T35" fmla="*/ 2147483646 h 136"/>
              <a:gd name="T36" fmla="*/ 0 w 19"/>
              <a:gd name="T37" fmla="*/ 0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136"/>
              <a:gd name="T59" fmla="*/ 19 w 19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136">
                <a:moveTo>
                  <a:pt x="19" y="136"/>
                </a:moveTo>
                <a:lnTo>
                  <a:pt x="18" y="130"/>
                </a:lnTo>
                <a:lnTo>
                  <a:pt x="17" y="124"/>
                </a:lnTo>
                <a:lnTo>
                  <a:pt x="16" y="117"/>
                </a:lnTo>
                <a:lnTo>
                  <a:pt x="15" y="110"/>
                </a:lnTo>
                <a:lnTo>
                  <a:pt x="14" y="102"/>
                </a:lnTo>
                <a:lnTo>
                  <a:pt x="13" y="94"/>
                </a:lnTo>
                <a:lnTo>
                  <a:pt x="12" y="86"/>
                </a:lnTo>
                <a:lnTo>
                  <a:pt x="12" y="78"/>
                </a:lnTo>
                <a:lnTo>
                  <a:pt x="11" y="69"/>
                </a:lnTo>
                <a:lnTo>
                  <a:pt x="10" y="61"/>
                </a:lnTo>
                <a:lnTo>
                  <a:pt x="9" y="52"/>
                </a:lnTo>
                <a:lnTo>
                  <a:pt x="8" y="44"/>
                </a:lnTo>
                <a:lnTo>
                  <a:pt x="7" y="36"/>
                </a:lnTo>
                <a:lnTo>
                  <a:pt x="6" y="28"/>
                </a:lnTo>
                <a:lnTo>
                  <a:pt x="5" y="20"/>
                </a:lnTo>
                <a:lnTo>
                  <a:pt x="4" y="13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Freeform 60"/>
          <p:cNvSpPr>
            <a:spLocks noChangeArrowheads="1"/>
          </p:cNvSpPr>
          <p:nvPr/>
        </p:nvSpPr>
        <p:spPr bwMode="auto">
          <a:xfrm>
            <a:off x="4483100" y="5119688"/>
            <a:ext cx="136525" cy="134937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2147483646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2147483646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2147483646 w 86"/>
              <a:gd name="T31" fmla="*/ 0 h 85"/>
              <a:gd name="T32" fmla="*/ 0 w 86"/>
              <a:gd name="T33" fmla="*/ 0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5"/>
              <a:gd name="T53" fmla="*/ 86 w 86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5">
                <a:moveTo>
                  <a:pt x="86" y="85"/>
                </a:moveTo>
                <a:lnTo>
                  <a:pt x="83" y="79"/>
                </a:lnTo>
                <a:lnTo>
                  <a:pt x="79" y="72"/>
                </a:lnTo>
                <a:lnTo>
                  <a:pt x="74" y="65"/>
                </a:lnTo>
                <a:lnTo>
                  <a:pt x="68" y="57"/>
                </a:lnTo>
                <a:lnTo>
                  <a:pt x="61" y="50"/>
                </a:lnTo>
                <a:lnTo>
                  <a:pt x="54" y="43"/>
                </a:lnTo>
                <a:lnTo>
                  <a:pt x="46" y="36"/>
                </a:lnTo>
                <a:lnTo>
                  <a:pt x="39" y="29"/>
                </a:lnTo>
                <a:lnTo>
                  <a:pt x="32" y="23"/>
                </a:lnTo>
                <a:lnTo>
                  <a:pt x="24" y="17"/>
                </a:lnTo>
                <a:lnTo>
                  <a:pt x="18" y="12"/>
                </a:lnTo>
                <a:lnTo>
                  <a:pt x="12" y="8"/>
                </a:lnTo>
                <a:lnTo>
                  <a:pt x="7" y="4"/>
                </a:lnTo>
                <a:lnTo>
                  <a:pt x="4" y="2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Freeform 61"/>
          <p:cNvSpPr>
            <a:spLocks noChangeArrowheads="1"/>
          </p:cNvSpPr>
          <p:nvPr/>
        </p:nvSpPr>
        <p:spPr bwMode="auto">
          <a:xfrm>
            <a:off x="4479925" y="5114925"/>
            <a:ext cx="68263" cy="92075"/>
          </a:xfrm>
          <a:custGeom>
            <a:avLst/>
            <a:gdLst>
              <a:gd name="T0" fmla="*/ 0 w 43"/>
              <a:gd name="T1" fmla="*/ 0 h 58"/>
              <a:gd name="T2" fmla="*/ 2147483646 w 43"/>
              <a:gd name="T3" fmla="*/ 2147483646 h 58"/>
              <a:gd name="T4" fmla="*/ 2147483646 w 43"/>
              <a:gd name="T5" fmla="*/ 2147483646 h 58"/>
              <a:gd name="T6" fmla="*/ 0 w 43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58"/>
              <a:gd name="T14" fmla="*/ 43 w 43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58">
                <a:moveTo>
                  <a:pt x="0" y="0"/>
                </a:moveTo>
                <a:lnTo>
                  <a:pt x="43" y="58"/>
                </a:lnTo>
                <a:lnTo>
                  <a:pt x="43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62"/>
          <p:cNvSpPr>
            <a:spLocks noChangeArrowheads="1"/>
          </p:cNvSpPr>
          <p:nvPr/>
        </p:nvSpPr>
        <p:spPr bwMode="auto">
          <a:xfrm>
            <a:off x="4476750" y="5116513"/>
            <a:ext cx="104775" cy="49212"/>
          </a:xfrm>
          <a:custGeom>
            <a:avLst/>
            <a:gdLst>
              <a:gd name="T0" fmla="*/ 0 w 66"/>
              <a:gd name="T1" fmla="*/ 0 h 31"/>
              <a:gd name="T2" fmla="*/ 2147483646 w 66"/>
              <a:gd name="T3" fmla="*/ 2147483646 h 31"/>
              <a:gd name="T4" fmla="*/ 2147483646 w 66"/>
              <a:gd name="T5" fmla="*/ 2147483646 h 31"/>
              <a:gd name="T6" fmla="*/ 0 w 6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1"/>
              <a:gd name="T14" fmla="*/ 66 w 6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1">
                <a:moveTo>
                  <a:pt x="0" y="0"/>
                </a:moveTo>
                <a:lnTo>
                  <a:pt x="66" y="28"/>
                </a:lnTo>
                <a:lnTo>
                  <a:pt x="42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95" name="Group 82"/>
          <p:cNvGrpSpPr>
            <a:grpSpLocks/>
          </p:cNvGrpSpPr>
          <p:nvPr/>
        </p:nvGrpSpPr>
        <p:grpSpPr bwMode="auto">
          <a:xfrm>
            <a:off x="4379913" y="5259388"/>
            <a:ext cx="973137" cy="1131887"/>
            <a:chOff x="4379913" y="5259388"/>
            <a:chExt cx="973138" cy="1131888"/>
          </a:xfrm>
        </p:grpSpPr>
        <p:sp>
          <p:nvSpPr>
            <p:cNvPr id="6203" name="Freeform 8"/>
            <p:cNvSpPr>
              <a:spLocks noChangeArrowheads="1"/>
            </p:cNvSpPr>
            <p:nvPr/>
          </p:nvSpPr>
          <p:spPr bwMode="auto">
            <a:xfrm>
              <a:off x="4497388" y="5486400"/>
              <a:ext cx="762000" cy="706438"/>
            </a:xfrm>
            <a:custGeom>
              <a:avLst/>
              <a:gdLst>
                <a:gd name="T0" fmla="*/ 2147483646 w 480"/>
                <a:gd name="T1" fmla="*/ 2147483646 h 445"/>
                <a:gd name="T2" fmla="*/ 2147483646 w 480"/>
                <a:gd name="T3" fmla="*/ 2147483646 h 445"/>
                <a:gd name="T4" fmla="*/ 2147483646 w 480"/>
                <a:gd name="T5" fmla="*/ 2147483646 h 445"/>
                <a:gd name="T6" fmla="*/ 2147483646 w 480"/>
                <a:gd name="T7" fmla="*/ 2147483646 h 445"/>
                <a:gd name="T8" fmla="*/ 2147483646 w 480"/>
                <a:gd name="T9" fmla="*/ 2147483646 h 445"/>
                <a:gd name="T10" fmla="*/ 2147483646 w 480"/>
                <a:gd name="T11" fmla="*/ 2147483646 h 445"/>
                <a:gd name="T12" fmla="*/ 2147483646 w 480"/>
                <a:gd name="T13" fmla="*/ 2147483646 h 445"/>
                <a:gd name="T14" fmla="*/ 2147483646 w 480"/>
                <a:gd name="T15" fmla="*/ 2147483646 h 445"/>
                <a:gd name="T16" fmla="*/ 2147483646 w 480"/>
                <a:gd name="T17" fmla="*/ 2147483646 h 445"/>
                <a:gd name="T18" fmla="*/ 2147483646 w 480"/>
                <a:gd name="T19" fmla="*/ 2147483646 h 445"/>
                <a:gd name="T20" fmla="*/ 2147483646 w 480"/>
                <a:gd name="T21" fmla="*/ 2147483646 h 445"/>
                <a:gd name="T22" fmla="*/ 2147483646 w 480"/>
                <a:gd name="T23" fmla="*/ 2147483646 h 445"/>
                <a:gd name="T24" fmla="*/ 2147483646 w 480"/>
                <a:gd name="T25" fmla="*/ 2147483646 h 445"/>
                <a:gd name="T26" fmla="*/ 2147483646 w 480"/>
                <a:gd name="T27" fmla="*/ 2147483646 h 445"/>
                <a:gd name="T28" fmla="*/ 2147483646 w 480"/>
                <a:gd name="T29" fmla="*/ 2147483646 h 445"/>
                <a:gd name="T30" fmla="*/ 2147483646 w 480"/>
                <a:gd name="T31" fmla="*/ 2147483646 h 445"/>
                <a:gd name="T32" fmla="*/ 2147483646 w 480"/>
                <a:gd name="T33" fmla="*/ 2147483646 h 445"/>
                <a:gd name="T34" fmla="*/ 2147483646 w 480"/>
                <a:gd name="T35" fmla="*/ 2147483646 h 445"/>
                <a:gd name="T36" fmla="*/ 2147483646 w 480"/>
                <a:gd name="T37" fmla="*/ 2147483646 h 445"/>
                <a:gd name="T38" fmla="*/ 2147483646 w 480"/>
                <a:gd name="T39" fmla="*/ 2147483646 h 445"/>
                <a:gd name="T40" fmla="*/ 2147483646 w 480"/>
                <a:gd name="T41" fmla="*/ 2147483646 h 445"/>
                <a:gd name="T42" fmla="*/ 2147483646 w 480"/>
                <a:gd name="T43" fmla="*/ 2147483646 h 445"/>
                <a:gd name="T44" fmla="*/ 2147483646 w 480"/>
                <a:gd name="T45" fmla="*/ 2147483646 h 445"/>
                <a:gd name="T46" fmla="*/ 2147483646 w 480"/>
                <a:gd name="T47" fmla="*/ 2147483646 h 445"/>
                <a:gd name="T48" fmla="*/ 2147483646 w 480"/>
                <a:gd name="T49" fmla="*/ 2147483646 h 445"/>
                <a:gd name="T50" fmla="*/ 2147483646 w 480"/>
                <a:gd name="T51" fmla="*/ 2147483646 h 445"/>
                <a:gd name="T52" fmla="*/ 2147483646 w 480"/>
                <a:gd name="T53" fmla="*/ 2147483646 h 445"/>
                <a:gd name="T54" fmla="*/ 2147483646 w 480"/>
                <a:gd name="T55" fmla="*/ 2147483646 h 445"/>
                <a:gd name="T56" fmla="*/ 2147483646 w 480"/>
                <a:gd name="T57" fmla="*/ 2147483646 h 445"/>
                <a:gd name="T58" fmla="*/ 2147483646 w 480"/>
                <a:gd name="T59" fmla="*/ 2147483646 h 445"/>
                <a:gd name="T60" fmla="*/ 2147483646 w 480"/>
                <a:gd name="T61" fmla="*/ 2147483646 h 445"/>
                <a:gd name="T62" fmla="*/ 2147483646 w 480"/>
                <a:gd name="T63" fmla="*/ 2147483646 h 445"/>
                <a:gd name="T64" fmla="*/ 2147483646 w 480"/>
                <a:gd name="T65" fmla="*/ 2147483646 h 445"/>
                <a:gd name="T66" fmla="*/ 2147483646 w 480"/>
                <a:gd name="T67" fmla="*/ 2147483646 h 445"/>
                <a:gd name="T68" fmla="*/ 2147483646 w 480"/>
                <a:gd name="T69" fmla="*/ 2147483646 h 445"/>
                <a:gd name="T70" fmla="*/ 2147483646 w 480"/>
                <a:gd name="T71" fmla="*/ 2147483646 h 445"/>
                <a:gd name="T72" fmla="*/ 2147483646 w 480"/>
                <a:gd name="T73" fmla="*/ 2147483646 h 445"/>
                <a:gd name="T74" fmla="*/ 2147483646 w 480"/>
                <a:gd name="T75" fmla="*/ 2147483646 h 445"/>
                <a:gd name="T76" fmla="*/ 2147483646 w 480"/>
                <a:gd name="T77" fmla="*/ 2147483646 h 445"/>
                <a:gd name="T78" fmla="*/ 2147483646 w 480"/>
                <a:gd name="T79" fmla="*/ 2147483646 h 445"/>
                <a:gd name="T80" fmla="*/ 2147483646 w 480"/>
                <a:gd name="T81" fmla="*/ 2147483646 h 445"/>
                <a:gd name="T82" fmla="*/ 2147483646 w 480"/>
                <a:gd name="T83" fmla="*/ 2147483646 h 445"/>
                <a:gd name="T84" fmla="*/ 2147483646 w 480"/>
                <a:gd name="T85" fmla="*/ 2147483646 h 445"/>
                <a:gd name="T86" fmla="*/ 2147483646 w 480"/>
                <a:gd name="T87" fmla="*/ 2147483646 h 445"/>
                <a:gd name="T88" fmla="*/ 2147483646 w 480"/>
                <a:gd name="T89" fmla="*/ 2147483646 h 445"/>
                <a:gd name="T90" fmla="*/ 2147483646 w 480"/>
                <a:gd name="T91" fmla="*/ 2147483646 h 445"/>
                <a:gd name="T92" fmla="*/ 2147483646 w 480"/>
                <a:gd name="T93" fmla="*/ 2147483646 h 445"/>
                <a:gd name="T94" fmla="*/ 2147483646 w 480"/>
                <a:gd name="T95" fmla="*/ 2147483646 h 445"/>
                <a:gd name="T96" fmla="*/ 2147483646 w 480"/>
                <a:gd name="T97" fmla="*/ 2147483646 h 445"/>
                <a:gd name="T98" fmla="*/ 2147483646 w 480"/>
                <a:gd name="T99" fmla="*/ 2147483646 h 445"/>
                <a:gd name="T100" fmla="*/ 2147483646 w 480"/>
                <a:gd name="T101" fmla="*/ 2147483646 h 445"/>
                <a:gd name="T102" fmla="*/ 2147483646 w 480"/>
                <a:gd name="T103" fmla="*/ 2147483646 h 445"/>
                <a:gd name="T104" fmla="*/ 2147483646 w 480"/>
                <a:gd name="T105" fmla="*/ 2147483646 h 445"/>
                <a:gd name="T106" fmla="*/ 2147483646 w 480"/>
                <a:gd name="T107" fmla="*/ 2147483646 h 445"/>
                <a:gd name="T108" fmla="*/ 2147483646 w 480"/>
                <a:gd name="T109" fmla="*/ 2147483646 h 445"/>
                <a:gd name="T110" fmla="*/ 2147483646 w 480"/>
                <a:gd name="T111" fmla="*/ 2147483646 h 445"/>
                <a:gd name="T112" fmla="*/ 2147483646 w 480"/>
                <a:gd name="T113" fmla="*/ 2147483646 h 445"/>
                <a:gd name="T114" fmla="*/ 2147483646 w 480"/>
                <a:gd name="T115" fmla="*/ 2147483646 h 445"/>
                <a:gd name="T116" fmla="*/ 2147483646 w 480"/>
                <a:gd name="T117" fmla="*/ 2147483646 h 4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0"/>
                <a:gd name="T178" fmla="*/ 0 h 445"/>
                <a:gd name="T179" fmla="*/ 480 w 480"/>
                <a:gd name="T180" fmla="*/ 445 h 4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0" h="445">
                  <a:moveTo>
                    <a:pt x="39" y="284"/>
                  </a:moveTo>
                  <a:lnTo>
                    <a:pt x="44" y="292"/>
                  </a:lnTo>
                  <a:lnTo>
                    <a:pt x="47" y="300"/>
                  </a:lnTo>
                  <a:lnTo>
                    <a:pt x="51" y="308"/>
                  </a:lnTo>
                  <a:lnTo>
                    <a:pt x="54" y="316"/>
                  </a:lnTo>
                  <a:lnTo>
                    <a:pt x="56" y="323"/>
                  </a:lnTo>
                  <a:lnTo>
                    <a:pt x="58" y="330"/>
                  </a:lnTo>
                  <a:lnTo>
                    <a:pt x="61" y="337"/>
                  </a:lnTo>
                  <a:lnTo>
                    <a:pt x="63" y="343"/>
                  </a:lnTo>
                  <a:lnTo>
                    <a:pt x="65" y="349"/>
                  </a:lnTo>
                  <a:lnTo>
                    <a:pt x="67" y="354"/>
                  </a:lnTo>
                  <a:lnTo>
                    <a:pt x="69" y="359"/>
                  </a:lnTo>
                  <a:lnTo>
                    <a:pt x="72" y="363"/>
                  </a:lnTo>
                  <a:lnTo>
                    <a:pt x="75" y="368"/>
                  </a:lnTo>
                  <a:lnTo>
                    <a:pt x="78" y="371"/>
                  </a:lnTo>
                  <a:lnTo>
                    <a:pt x="82" y="374"/>
                  </a:lnTo>
                  <a:lnTo>
                    <a:pt x="87" y="377"/>
                  </a:lnTo>
                  <a:lnTo>
                    <a:pt x="92" y="379"/>
                  </a:lnTo>
                  <a:lnTo>
                    <a:pt x="98" y="380"/>
                  </a:lnTo>
                  <a:lnTo>
                    <a:pt x="105" y="381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1" y="381"/>
                  </a:lnTo>
                  <a:lnTo>
                    <a:pt x="126" y="380"/>
                  </a:lnTo>
                  <a:lnTo>
                    <a:pt x="130" y="379"/>
                  </a:lnTo>
                  <a:lnTo>
                    <a:pt x="134" y="378"/>
                  </a:lnTo>
                  <a:lnTo>
                    <a:pt x="139" y="376"/>
                  </a:lnTo>
                  <a:lnTo>
                    <a:pt x="143" y="374"/>
                  </a:lnTo>
                  <a:lnTo>
                    <a:pt x="149" y="373"/>
                  </a:lnTo>
                  <a:lnTo>
                    <a:pt x="154" y="371"/>
                  </a:lnTo>
                  <a:lnTo>
                    <a:pt x="161" y="369"/>
                  </a:lnTo>
                  <a:lnTo>
                    <a:pt x="169" y="367"/>
                  </a:lnTo>
                  <a:lnTo>
                    <a:pt x="178" y="366"/>
                  </a:lnTo>
                  <a:lnTo>
                    <a:pt x="188" y="364"/>
                  </a:lnTo>
                  <a:lnTo>
                    <a:pt x="200" y="363"/>
                  </a:lnTo>
                  <a:lnTo>
                    <a:pt x="206" y="363"/>
                  </a:lnTo>
                  <a:lnTo>
                    <a:pt x="212" y="363"/>
                  </a:lnTo>
                  <a:lnTo>
                    <a:pt x="218" y="364"/>
                  </a:lnTo>
                  <a:lnTo>
                    <a:pt x="224" y="366"/>
                  </a:lnTo>
                  <a:lnTo>
                    <a:pt x="229" y="368"/>
                  </a:lnTo>
                  <a:lnTo>
                    <a:pt x="235" y="370"/>
                  </a:lnTo>
                  <a:lnTo>
                    <a:pt x="240" y="373"/>
                  </a:lnTo>
                  <a:lnTo>
                    <a:pt x="245" y="376"/>
                  </a:lnTo>
                  <a:lnTo>
                    <a:pt x="250" y="380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5" y="392"/>
                  </a:lnTo>
                  <a:lnTo>
                    <a:pt x="269" y="396"/>
                  </a:lnTo>
                  <a:lnTo>
                    <a:pt x="274" y="400"/>
                  </a:lnTo>
                  <a:lnTo>
                    <a:pt x="279" y="404"/>
                  </a:lnTo>
                  <a:lnTo>
                    <a:pt x="283" y="409"/>
                  </a:lnTo>
                  <a:lnTo>
                    <a:pt x="288" y="413"/>
                  </a:lnTo>
                  <a:lnTo>
                    <a:pt x="292" y="417"/>
                  </a:lnTo>
                  <a:lnTo>
                    <a:pt x="297" y="421"/>
                  </a:lnTo>
                  <a:lnTo>
                    <a:pt x="301" y="425"/>
                  </a:lnTo>
                  <a:lnTo>
                    <a:pt x="306" y="429"/>
                  </a:lnTo>
                  <a:lnTo>
                    <a:pt x="311" y="432"/>
                  </a:lnTo>
                  <a:lnTo>
                    <a:pt x="315" y="435"/>
                  </a:lnTo>
                  <a:lnTo>
                    <a:pt x="320" y="438"/>
                  </a:lnTo>
                  <a:lnTo>
                    <a:pt x="325" y="440"/>
                  </a:lnTo>
                  <a:lnTo>
                    <a:pt x="330" y="442"/>
                  </a:lnTo>
                  <a:lnTo>
                    <a:pt x="335" y="444"/>
                  </a:lnTo>
                  <a:lnTo>
                    <a:pt x="340" y="444"/>
                  </a:lnTo>
                  <a:lnTo>
                    <a:pt x="345" y="445"/>
                  </a:lnTo>
                  <a:lnTo>
                    <a:pt x="351" y="444"/>
                  </a:lnTo>
                  <a:lnTo>
                    <a:pt x="356" y="443"/>
                  </a:lnTo>
                  <a:lnTo>
                    <a:pt x="361" y="442"/>
                  </a:lnTo>
                  <a:lnTo>
                    <a:pt x="365" y="440"/>
                  </a:lnTo>
                  <a:lnTo>
                    <a:pt x="370" y="438"/>
                  </a:lnTo>
                  <a:lnTo>
                    <a:pt x="375" y="434"/>
                  </a:lnTo>
                  <a:lnTo>
                    <a:pt x="379" y="431"/>
                  </a:lnTo>
                  <a:lnTo>
                    <a:pt x="384" y="427"/>
                  </a:lnTo>
                  <a:lnTo>
                    <a:pt x="389" y="422"/>
                  </a:lnTo>
                  <a:lnTo>
                    <a:pt x="394" y="417"/>
                  </a:lnTo>
                  <a:lnTo>
                    <a:pt x="399" y="412"/>
                  </a:lnTo>
                  <a:lnTo>
                    <a:pt x="404" y="407"/>
                  </a:lnTo>
                  <a:lnTo>
                    <a:pt x="408" y="401"/>
                  </a:lnTo>
                  <a:lnTo>
                    <a:pt x="413" y="394"/>
                  </a:lnTo>
                  <a:lnTo>
                    <a:pt x="418" y="388"/>
                  </a:lnTo>
                  <a:lnTo>
                    <a:pt x="422" y="381"/>
                  </a:lnTo>
                  <a:lnTo>
                    <a:pt x="427" y="374"/>
                  </a:lnTo>
                  <a:lnTo>
                    <a:pt x="431" y="367"/>
                  </a:lnTo>
                  <a:lnTo>
                    <a:pt x="436" y="360"/>
                  </a:lnTo>
                  <a:lnTo>
                    <a:pt x="440" y="352"/>
                  </a:lnTo>
                  <a:lnTo>
                    <a:pt x="444" y="345"/>
                  </a:lnTo>
                  <a:lnTo>
                    <a:pt x="448" y="337"/>
                  </a:lnTo>
                  <a:lnTo>
                    <a:pt x="452" y="330"/>
                  </a:lnTo>
                  <a:lnTo>
                    <a:pt x="455" y="322"/>
                  </a:lnTo>
                  <a:lnTo>
                    <a:pt x="459" y="314"/>
                  </a:lnTo>
                  <a:lnTo>
                    <a:pt x="462" y="307"/>
                  </a:lnTo>
                  <a:lnTo>
                    <a:pt x="465" y="299"/>
                  </a:lnTo>
                  <a:lnTo>
                    <a:pt x="468" y="292"/>
                  </a:lnTo>
                  <a:lnTo>
                    <a:pt x="470" y="285"/>
                  </a:lnTo>
                  <a:lnTo>
                    <a:pt x="472" y="278"/>
                  </a:lnTo>
                  <a:lnTo>
                    <a:pt x="474" y="271"/>
                  </a:lnTo>
                  <a:lnTo>
                    <a:pt x="476" y="265"/>
                  </a:lnTo>
                  <a:lnTo>
                    <a:pt x="478" y="258"/>
                  </a:lnTo>
                  <a:lnTo>
                    <a:pt x="479" y="252"/>
                  </a:lnTo>
                  <a:lnTo>
                    <a:pt x="480" y="247"/>
                  </a:lnTo>
                  <a:lnTo>
                    <a:pt x="480" y="241"/>
                  </a:lnTo>
                  <a:lnTo>
                    <a:pt x="480" y="236"/>
                  </a:lnTo>
                  <a:lnTo>
                    <a:pt x="480" y="232"/>
                  </a:lnTo>
                  <a:lnTo>
                    <a:pt x="479" y="228"/>
                  </a:lnTo>
                  <a:lnTo>
                    <a:pt x="478" y="224"/>
                  </a:lnTo>
                  <a:lnTo>
                    <a:pt x="477" y="221"/>
                  </a:lnTo>
                  <a:lnTo>
                    <a:pt x="475" y="218"/>
                  </a:lnTo>
                  <a:lnTo>
                    <a:pt x="473" y="215"/>
                  </a:lnTo>
                  <a:lnTo>
                    <a:pt x="471" y="212"/>
                  </a:lnTo>
                  <a:lnTo>
                    <a:pt x="468" y="208"/>
                  </a:lnTo>
                  <a:lnTo>
                    <a:pt x="465" y="205"/>
                  </a:lnTo>
                  <a:lnTo>
                    <a:pt x="461" y="200"/>
                  </a:lnTo>
                  <a:lnTo>
                    <a:pt x="457" y="196"/>
                  </a:lnTo>
                  <a:lnTo>
                    <a:pt x="453" y="191"/>
                  </a:lnTo>
                  <a:lnTo>
                    <a:pt x="448" y="186"/>
                  </a:lnTo>
                  <a:lnTo>
                    <a:pt x="443" y="181"/>
                  </a:lnTo>
                  <a:lnTo>
                    <a:pt x="437" y="176"/>
                  </a:lnTo>
                  <a:lnTo>
                    <a:pt x="432" y="171"/>
                  </a:lnTo>
                  <a:lnTo>
                    <a:pt x="426" y="165"/>
                  </a:lnTo>
                  <a:lnTo>
                    <a:pt x="420" y="159"/>
                  </a:lnTo>
                  <a:lnTo>
                    <a:pt x="414" y="154"/>
                  </a:lnTo>
                  <a:lnTo>
                    <a:pt x="407" y="148"/>
                  </a:lnTo>
                  <a:lnTo>
                    <a:pt x="401" y="142"/>
                  </a:lnTo>
                  <a:lnTo>
                    <a:pt x="394" y="136"/>
                  </a:lnTo>
                  <a:lnTo>
                    <a:pt x="387" y="130"/>
                  </a:lnTo>
                  <a:lnTo>
                    <a:pt x="380" y="124"/>
                  </a:lnTo>
                  <a:lnTo>
                    <a:pt x="373" y="118"/>
                  </a:lnTo>
                  <a:lnTo>
                    <a:pt x="366" y="112"/>
                  </a:lnTo>
                  <a:lnTo>
                    <a:pt x="359" y="106"/>
                  </a:lnTo>
                  <a:lnTo>
                    <a:pt x="352" y="100"/>
                  </a:lnTo>
                  <a:lnTo>
                    <a:pt x="344" y="94"/>
                  </a:lnTo>
                  <a:lnTo>
                    <a:pt x="337" y="88"/>
                  </a:lnTo>
                  <a:lnTo>
                    <a:pt x="330" y="83"/>
                  </a:lnTo>
                  <a:lnTo>
                    <a:pt x="323" y="77"/>
                  </a:lnTo>
                  <a:lnTo>
                    <a:pt x="316" y="72"/>
                  </a:lnTo>
                  <a:lnTo>
                    <a:pt x="309" y="67"/>
                  </a:lnTo>
                  <a:lnTo>
                    <a:pt x="302" y="62"/>
                  </a:lnTo>
                  <a:lnTo>
                    <a:pt x="295" y="57"/>
                  </a:lnTo>
                  <a:lnTo>
                    <a:pt x="288" y="52"/>
                  </a:lnTo>
                  <a:lnTo>
                    <a:pt x="282" y="48"/>
                  </a:lnTo>
                  <a:lnTo>
                    <a:pt x="275" y="44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8" y="33"/>
                  </a:lnTo>
                  <a:lnTo>
                    <a:pt x="252" y="30"/>
                  </a:lnTo>
                  <a:lnTo>
                    <a:pt x="247" y="27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4" y="22"/>
                  </a:lnTo>
                  <a:lnTo>
                    <a:pt x="224" y="19"/>
                  </a:lnTo>
                  <a:lnTo>
                    <a:pt x="216" y="16"/>
                  </a:lnTo>
                  <a:lnTo>
                    <a:pt x="208" y="14"/>
                  </a:lnTo>
                  <a:lnTo>
                    <a:pt x="200" y="11"/>
                  </a:lnTo>
                  <a:lnTo>
                    <a:pt x="193" y="9"/>
                  </a:lnTo>
                  <a:lnTo>
                    <a:pt x="187" y="7"/>
                  </a:lnTo>
                  <a:lnTo>
                    <a:pt x="181" y="5"/>
                  </a:lnTo>
                  <a:lnTo>
                    <a:pt x="174" y="4"/>
                  </a:lnTo>
                  <a:lnTo>
                    <a:pt x="168" y="2"/>
                  </a:lnTo>
                  <a:lnTo>
                    <a:pt x="162" y="1"/>
                  </a:lnTo>
                  <a:lnTo>
                    <a:pt x="156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29" y="1"/>
                  </a:lnTo>
                  <a:lnTo>
                    <a:pt x="121" y="2"/>
                  </a:lnTo>
                  <a:lnTo>
                    <a:pt x="113" y="3"/>
                  </a:lnTo>
                  <a:lnTo>
                    <a:pt x="104" y="5"/>
                  </a:lnTo>
                  <a:lnTo>
                    <a:pt x="99" y="7"/>
                  </a:lnTo>
                  <a:lnTo>
                    <a:pt x="94" y="8"/>
                  </a:lnTo>
                  <a:lnTo>
                    <a:pt x="91" y="10"/>
                  </a:lnTo>
                  <a:lnTo>
                    <a:pt x="88" y="13"/>
                  </a:lnTo>
                  <a:lnTo>
                    <a:pt x="85" y="15"/>
                  </a:lnTo>
                  <a:lnTo>
                    <a:pt x="83" y="18"/>
                  </a:lnTo>
                  <a:lnTo>
                    <a:pt x="81" y="22"/>
                  </a:lnTo>
                  <a:lnTo>
                    <a:pt x="80" y="25"/>
                  </a:lnTo>
                  <a:lnTo>
                    <a:pt x="79" y="29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9"/>
                  </a:lnTo>
                  <a:lnTo>
                    <a:pt x="79" y="54"/>
                  </a:lnTo>
                  <a:lnTo>
                    <a:pt x="79" y="59"/>
                  </a:lnTo>
                  <a:lnTo>
                    <a:pt x="80" y="63"/>
                  </a:lnTo>
                  <a:lnTo>
                    <a:pt x="80" y="68"/>
                  </a:lnTo>
                  <a:lnTo>
                    <a:pt x="80" y="72"/>
                  </a:lnTo>
                  <a:lnTo>
                    <a:pt x="79" y="77"/>
                  </a:lnTo>
                  <a:lnTo>
                    <a:pt x="79" y="82"/>
                  </a:lnTo>
                  <a:lnTo>
                    <a:pt x="78" y="86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3" y="99"/>
                  </a:lnTo>
                  <a:lnTo>
                    <a:pt x="71" y="103"/>
                  </a:lnTo>
                  <a:lnTo>
                    <a:pt x="68" y="107"/>
                  </a:lnTo>
                  <a:lnTo>
                    <a:pt x="64" y="111"/>
                  </a:lnTo>
                  <a:lnTo>
                    <a:pt x="60" y="115"/>
                  </a:lnTo>
                  <a:lnTo>
                    <a:pt x="55" y="118"/>
                  </a:lnTo>
                  <a:lnTo>
                    <a:pt x="49" y="121"/>
                  </a:lnTo>
                  <a:lnTo>
                    <a:pt x="42" y="124"/>
                  </a:lnTo>
                  <a:lnTo>
                    <a:pt x="35" y="127"/>
                  </a:lnTo>
                  <a:lnTo>
                    <a:pt x="29" y="130"/>
                  </a:lnTo>
                  <a:lnTo>
                    <a:pt x="23" y="133"/>
                  </a:lnTo>
                  <a:lnTo>
                    <a:pt x="19" y="137"/>
                  </a:lnTo>
                  <a:lnTo>
                    <a:pt x="14" y="141"/>
                  </a:lnTo>
                  <a:lnTo>
                    <a:pt x="11" y="145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3" y="159"/>
                  </a:lnTo>
                  <a:lnTo>
                    <a:pt x="2" y="164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1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5" y="210"/>
                  </a:lnTo>
                  <a:lnTo>
                    <a:pt x="7" y="216"/>
                  </a:lnTo>
                  <a:lnTo>
                    <a:pt x="9" y="222"/>
                  </a:lnTo>
                  <a:lnTo>
                    <a:pt x="11" y="227"/>
                  </a:lnTo>
                  <a:lnTo>
                    <a:pt x="14" y="233"/>
                  </a:lnTo>
                  <a:lnTo>
                    <a:pt x="16" y="239"/>
                  </a:lnTo>
                  <a:lnTo>
                    <a:pt x="19" y="245"/>
                  </a:lnTo>
                  <a:lnTo>
                    <a:pt x="22" y="251"/>
                  </a:lnTo>
                  <a:lnTo>
                    <a:pt x="25" y="257"/>
                  </a:lnTo>
                  <a:lnTo>
                    <a:pt x="28" y="262"/>
                  </a:lnTo>
                  <a:lnTo>
                    <a:pt x="31" y="268"/>
                  </a:lnTo>
                  <a:lnTo>
                    <a:pt x="34" y="273"/>
                  </a:lnTo>
                  <a:lnTo>
                    <a:pt x="37" y="279"/>
                  </a:lnTo>
                  <a:lnTo>
                    <a:pt x="39" y="284"/>
                  </a:lnTo>
                  <a:close/>
                </a:path>
              </a:pathLst>
            </a:custGeom>
            <a:gradFill rotWithShape="0">
              <a:gsLst>
                <a:gs pos="0">
                  <a:srgbClr val="0080FF"/>
                </a:gs>
                <a:gs pos="50000">
                  <a:srgbClr val="0080FF"/>
                </a:gs>
                <a:gs pos="100000">
                  <a:srgbClr val="FFFFFF"/>
                </a:gs>
              </a:gsLst>
              <a:lin ang="84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>
                <a:gd name="T0" fmla="*/ 2147483646 w 156"/>
                <a:gd name="T1" fmla="*/ 2147483646 h 183"/>
                <a:gd name="T2" fmla="*/ 2147483646 w 156"/>
                <a:gd name="T3" fmla="*/ 2147483646 h 183"/>
                <a:gd name="T4" fmla="*/ 2147483646 w 156"/>
                <a:gd name="T5" fmla="*/ 2147483646 h 183"/>
                <a:gd name="T6" fmla="*/ 2147483646 w 156"/>
                <a:gd name="T7" fmla="*/ 0 h 183"/>
                <a:gd name="T8" fmla="*/ 2147483646 w 156"/>
                <a:gd name="T9" fmla="*/ 2147483646 h 183"/>
                <a:gd name="T10" fmla="*/ 2147483646 w 156"/>
                <a:gd name="T11" fmla="*/ 2147483646 h 183"/>
                <a:gd name="T12" fmla="*/ 2147483646 w 156"/>
                <a:gd name="T13" fmla="*/ 2147483646 h 183"/>
                <a:gd name="T14" fmla="*/ 2147483646 w 156"/>
                <a:gd name="T15" fmla="*/ 2147483646 h 183"/>
                <a:gd name="T16" fmla="*/ 2147483646 w 156"/>
                <a:gd name="T17" fmla="*/ 2147483646 h 183"/>
                <a:gd name="T18" fmla="*/ 2147483646 w 156"/>
                <a:gd name="T19" fmla="*/ 2147483646 h 183"/>
                <a:gd name="T20" fmla="*/ 2147483646 w 156"/>
                <a:gd name="T21" fmla="*/ 2147483646 h 183"/>
                <a:gd name="T22" fmla="*/ 2147483646 w 156"/>
                <a:gd name="T23" fmla="*/ 2147483646 h 183"/>
                <a:gd name="T24" fmla="*/ 2147483646 w 156"/>
                <a:gd name="T25" fmla="*/ 2147483646 h 183"/>
                <a:gd name="T26" fmla="*/ 2147483646 w 156"/>
                <a:gd name="T27" fmla="*/ 2147483646 h 183"/>
                <a:gd name="T28" fmla="*/ 2147483646 w 156"/>
                <a:gd name="T29" fmla="*/ 2147483646 h 183"/>
                <a:gd name="T30" fmla="*/ 2147483646 w 156"/>
                <a:gd name="T31" fmla="*/ 2147483646 h 183"/>
                <a:gd name="T32" fmla="*/ 2147483646 w 156"/>
                <a:gd name="T33" fmla="*/ 2147483646 h 183"/>
                <a:gd name="T34" fmla="*/ 2147483646 w 156"/>
                <a:gd name="T35" fmla="*/ 2147483646 h 183"/>
                <a:gd name="T36" fmla="*/ 2147483646 w 156"/>
                <a:gd name="T37" fmla="*/ 2147483646 h 183"/>
                <a:gd name="T38" fmla="*/ 2147483646 w 156"/>
                <a:gd name="T39" fmla="*/ 2147483646 h 183"/>
                <a:gd name="T40" fmla="*/ 2147483646 w 156"/>
                <a:gd name="T41" fmla="*/ 2147483646 h 183"/>
                <a:gd name="T42" fmla="*/ 2147483646 w 156"/>
                <a:gd name="T43" fmla="*/ 2147483646 h 183"/>
                <a:gd name="T44" fmla="*/ 2147483646 w 156"/>
                <a:gd name="T45" fmla="*/ 2147483646 h 183"/>
                <a:gd name="T46" fmla="*/ 2147483646 w 156"/>
                <a:gd name="T47" fmla="*/ 2147483646 h 183"/>
                <a:gd name="T48" fmla="*/ 2147483646 w 156"/>
                <a:gd name="T49" fmla="*/ 2147483646 h 183"/>
                <a:gd name="T50" fmla="*/ 2147483646 w 156"/>
                <a:gd name="T51" fmla="*/ 2147483646 h 183"/>
                <a:gd name="T52" fmla="*/ 2147483646 w 156"/>
                <a:gd name="T53" fmla="*/ 2147483646 h 183"/>
                <a:gd name="T54" fmla="*/ 2147483646 w 156"/>
                <a:gd name="T55" fmla="*/ 2147483646 h 183"/>
                <a:gd name="T56" fmla="*/ 2147483646 w 156"/>
                <a:gd name="T57" fmla="*/ 2147483646 h 183"/>
                <a:gd name="T58" fmla="*/ 2147483646 w 156"/>
                <a:gd name="T59" fmla="*/ 2147483646 h 183"/>
                <a:gd name="T60" fmla="*/ 2147483646 w 156"/>
                <a:gd name="T61" fmla="*/ 2147483646 h 183"/>
                <a:gd name="T62" fmla="*/ 2147483646 w 156"/>
                <a:gd name="T63" fmla="*/ 2147483646 h 183"/>
                <a:gd name="T64" fmla="*/ 2147483646 w 156"/>
                <a:gd name="T65" fmla="*/ 2147483646 h 183"/>
                <a:gd name="T66" fmla="*/ 0 w 156"/>
                <a:gd name="T67" fmla="*/ 2147483646 h 183"/>
                <a:gd name="T68" fmla="*/ 2147483646 w 156"/>
                <a:gd name="T69" fmla="*/ 2147483646 h 183"/>
                <a:gd name="T70" fmla="*/ 2147483646 w 156"/>
                <a:gd name="T71" fmla="*/ 2147483646 h 183"/>
                <a:gd name="T72" fmla="*/ 2147483646 w 156"/>
                <a:gd name="T73" fmla="*/ 2147483646 h 183"/>
                <a:gd name="T74" fmla="*/ 2147483646 w 156"/>
                <a:gd name="T75" fmla="*/ 2147483646 h 183"/>
                <a:gd name="T76" fmla="*/ 2147483646 w 156"/>
                <a:gd name="T77" fmla="*/ 2147483646 h 183"/>
                <a:gd name="T78" fmla="*/ 2147483646 w 156"/>
                <a:gd name="T79" fmla="*/ 214748364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6"/>
                <a:gd name="T121" fmla="*/ 0 h 183"/>
                <a:gd name="T122" fmla="*/ 156 w 156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E0C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>
                <a:gd name="T0" fmla="*/ 2147483646 w 185"/>
                <a:gd name="T1" fmla="*/ 2147483646 h 155"/>
                <a:gd name="T2" fmla="*/ 2147483646 w 185"/>
                <a:gd name="T3" fmla="*/ 2147483646 h 155"/>
                <a:gd name="T4" fmla="*/ 2147483646 w 185"/>
                <a:gd name="T5" fmla="*/ 2147483646 h 155"/>
                <a:gd name="T6" fmla="*/ 2147483646 w 185"/>
                <a:gd name="T7" fmla="*/ 2147483646 h 155"/>
                <a:gd name="T8" fmla="*/ 0 w 185"/>
                <a:gd name="T9" fmla="*/ 2147483646 h 155"/>
                <a:gd name="T10" fmla="*/ 0 w 185"/>
                <a:gd name="T11" fmla="*/ 2147483646 h 155"/>
                <a:gd name="T12" fmla="*/ 2147483646 w 185"/>
                <a:gd name="T13" fmla="*/ 2147483646 h 155"/>
                <a:gd name="T14" fmla="*/ 2147483646 w 185"/>
                <a:gd name="T15" fmla="*/ 2147483646 h 155"/>
                <a:gd name="T16" fmla="*/ 2147483646 w 185"/>
                <a:gd name="T17" fmla="*/ 2147483646 h 155"/>
                <a:gd name="T18" fmla="*/ 2147483646 w 185"/>
                <a:gd name="T19" fmla="*/ 2147483646 h 155"/>
                <a:gd name="T20" fmla="*/ 2147483646 w 185"/>
                <a:gd name="T21" fmla="*/ 2147483646 h 155"/>
                <a:gd name="T22" fmla="*/ 2147483646 w 185"/>
                <a:gd name="T23" fmla="*/ 2147483646 h 155"/>
                <a:gd name="T24" fmla="*/ 2147483646 w 185"/>
                <a:gd name="T25" fmla="*/ 2147483646 h 155"/>
                <a:gd name="T26" fmla="*/ 2147483646 w 185"/>
                <a:gd name="T27" fmla="*/ 2147483646 h 155"/>
                <a:gd name="T28" fmla="*/ 2147483646 w 185"/>
                <a:gd name="T29" fmla="*/ 2147483646 h 155"/>
                <a:gd name="T30" fmla="*/ 2147483646 w 185"/>
                <a:gd name="T31" fmla="*/ 2147483646 h 155"/>
                <a:gd name="T32" fmla="*/ 2147483646 w 185"/>
                <a:gd name="T33" fmla="*/ 2147483646 h 155"/>
                <a:gd name="T34" fmla="*/ 2147483646 w 185"/>
                <a:gd name="T35" fmla="*/ 2147483646 h 155"/>
                <a:gd name="T36" fmla="*/ 2147483646 w 185"/>
                <a:gd name="T37" fmla="*/ 2147483646 h 155"/>
                <a:gd name="T38" fmla="*/ 2147483646 w 185"/>
                <a:gd name="T39" fmla="*/ 2147483646 h 155"/>
                <a:gd name="T40" fmla="*/ 2147483646 w 185"/>
                <a:gd name="T41" fmla="*/ 2147483646 h 155"/>
                <a:gd name="T42" fmla="*/ 2147483646 w 185"/>
                <a:gd name="T43" fmla="*/ 2147483646 h 155"/>
                <a:gd name="T44" fmla="*/ 2147483646 w 185"/>
                <a:gd name="T45" fmla="*/ 2147483646 h 155"/>
                <a:gd name="T46" fmla="*/ 2147483646 w 185"/>
                <a:gd name="T47" fmla="*/ 2147483646 h 155"/>
                <a:gd name="T48" fmla="*/ 2147483646 w 185"/>
                <a:gd name="T49" fmla="*/ 2147483646 h 155"/>
                <a:gd name="T50" fmla="*/ 2147483646 w 185"/>
                <a:gd name="T51" fmla="*/ 2147483646 h 155"/>
                <a:gd name="T52" fmla="*/ 2147483646 w 185"/>
                <a:gd name="T53" fmla="*/ 2147483646 h 155"/>
                <a:gd name="T54" fmla="*/ 2147483646 w 185"/>
                <a:gd name="T55" fmla="*/ 2147483646 h 155"/>
                <a:gd name="T56" fmla="*/ 2147483646 w 185"/>
                <a:gd name="T57" fmla="*/ 2147483646 h 155"/>
                <a:gd name="T58" fmla="*/ 2147483646 w 185"/>
                <a:gd name="T59" fmla="*/ 2147483646 h 155"/>
                <a:gd name="T60" fmla="*/ 2147483646 w 185"/>
                <a:gd name="T61" fmla="*/ 2147483646 h 155"/>
                <a:gd name="T62" fmla="*/ 2147483646 w 185"/>
                <a:gd name="T63" fmla="*/ 2147483646 h 155"/>
                <a:gd name="T64" fmla="*/ 2147483646 w 185"/>
                <a:gd name="T65" fmla="*/ 2147483646 h 155"/>
                <a:gd name="T66" fmla="*/ 2147483646 w 185"/>
                <a:gd name="T67" fmla="*/ 0 h 155"/>
                <a:gd name="T68" fmla="*/ 2147483646 w 185"/>
                <a:gd name="T69" fmla="*/ 0 h 155"/>
                <a:gd name="T70" fmla="*/ 2147483646 w 185"/>
                <a:gd name="T71" fmla="*/ 2147483646 h 155"/>
                <a:gd name="T72" fmla="*/ 2147483646 w 185"/>
                <a:gd name="T73" fmla="*/ 2147483646 h 155"/>
                <a:gd name="T74" fmla="*/ 2147483646 w 185"/>
                <a:gd name="T75" fmla="*/ 2147483646 h 155"/>
                <a:gd name="T76" fmla="*/ 2147483646 w 185"/>
                <a:gd name="T77" fmla="*/ 2147483646 h 155"/>
                <a:gd name="T78" fmla="*/ 2147483646 w 185"/>
                <a:gd name="T79" fmla="*/ 2147483646 h 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5"/>
                <a:gd name="T121" fmla="*/ 0 h 155"/>
                <a:gd name="T122" fmla="*/ 185 w 185"/>
                <a:gd name="T123" fmla="*/ 155 h 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>
                <a:gd name="T0" fmla="*/ 2147483646 w 153"/>
                <a:gd name="T1" fmla="*/ 2147483646 h 168"/>
                <a:gd name="T2" fmla="*/ 2147483646 w 153"/>
                <a:gd name="T3" fmla="*/ 2147483646 h 168"/>
                <a:gd name="T4" fmla="*/ 2147483646 w 153"/>
                <a:gd name="T5" fmla="*/ 2147483646 h 168"/>
                <a:gd name="T6" fmla="*/ 2147483646 w 153"/>
                <a:gd name="T7" fmla="*/ 2147483646 h 168"/>
                <a:gd name="T8" fmla="*/ 2147483646 w 153"/>
                <a:gd name="T9" fmla="*/ 2147483646 h 168"/>
                <a:gd name="T10" fmla="*/ 2147483646 w 153"/>
                <a:gd name="T11" fmla="*/ 2147483646 h 168"/>
                <a:gd name="T12" fmla="*/ 2147483646 w 153"/>
                <a:gd name="T13" fmla="*/ 0 h 168"/>
                <a:gd name="T14" fmla="*/ 2147483646 w 153"/>
                <a:gd name="T15" fmla="*/ 2147483646 h 168"/>
                <a:gd name="T16" fmla="*/ 2147483646 w 153"/>
                <a:gd name="T17" fmla="*/ 2147483646 h 168"/>
                <a:gd name="T18" fmla="*/ 2147483646 w 153"/>
                <a:gd name="T19" fmla="*/ 2147483646 h 168"/>
                <a:gd name="T20" fmla="*/ 2147483646 w 153"/>
                <a:gd name="T21" fmla="*/ 2147483646 h 168"/>
                <a:gd name="T22" fmla="*/ 2147483646 w 153"/>
                <a:gd name="T23" fmla="*/ 2147483646 h 168"/>
                <a:gd name="T24" fmla="*/ 2147483646 w 153"/>
                <a:gd name="T25" fmla="*/ 2147483646 h 168"/>
                <a:gd name="T26" fmla="*/ 2147483646 w 153"/>
                <a:gd name="T27" fmla="*/ 2147483646 h 168"/>
                <a:gd name="T28" fmla="*/ 2147483646 w 153"/>
                <a:gd name="T29" fmla="*/ 2147483646 h 168"/>
                <a:gd name="T30" fmla="*/ 2147483646 w 153"/>
                <a:gd name="T31" fmla="*/ 2147483646 h 168"/>
                <a:gd name="T32" fmla="*/ 2147483646 w 153"/>
                <a:gd name="T33" fmla="*/ 2147483646 h 168"/>
                <a:gd name="T34" fmla="*/ 2147483646 w 153"/>
                <a:gd name="T35" fmla="*/ 2147483646 h 168"/>
                <a:gd name="T36" fmla="*/ 2147483646 w 153"/>
                <a:gd name="T37" fmla="*/ 2147483646 h 168"/>
                <a:gd name="T38" fmla="*/ 2147483646 w 153"/>
                <a:gd name="T39" fmla="*/ 2147483646 h 168"/>
                <a:gd name="T40" fmla="*/ 0 w 153"/>
                <a:gd name="T41" fmla="*/ 2147483646 h 168"/>
                <a:gd name="T42" fmla="*/ 0 w 153"/>
                <a:gd name="T43" fmla="*/ 2147483646 h 168"/>
                <a:gd name="T44" fmla="*/ 2147483646 w 153"/>
                <a:gd name="T45" fmla="*/ 2147483646 h 168"/>
                <a:gd name="T46" fmla="*/ 2147483646 w 153"/>
                <a:gd name="T47" fmla="*/ 2147483646 h 168"/>
                <a:gd name="T48" fmla="*/ 2147483646 w 153"/>
                <a:gd name="T49" fmla="*/ 2147483646 h 168"/>
                <a:gd name="T50" fmla="*/ 2147483646 w 153"/>
                <a:gd name="T51" fmla="*/ 2147483646 h 168"/>
                <a:gd name="T52" fmla="*/ 2147483646 w 153"/>
                <a:gd name="T53" fmla="*/ 2147483646 h 168"/>
                <a:gd name="T54" fmla="*/ 2147483646 w 153"/>
                <a:gd name="T55" fmla="*/ 2147483646 h 168"/>
                <a:gd name="T56" fmla="*/ 2147483646 w 153"/>
                <a:gd name="T57" fmla="*/ 2147483646 h 168"/>
                <a:gd name="T58" fmla="*/ 2147483646 w 153"/>
                <a:gd name="T59" fmla="*/ 2147483646 h 168"/>
                <a:gd name="T60" fmla="*/ 2147483646 w 153"/>
                <a:gd name="T61" fmla="*/ 2147483646 h 168"/>
                <a:gd name="T62" fmla="*/ 2147483646 w 153"/>
                <a:gd name="T63" fmla="*/ 2147483646 h 168"/>
                <a:gd name="T64" fmla="*/ 2147483646 w 153"/>
                <a:gd name="T65" fmla="*/ 2147483646 h 168"/>
                <a:gd name="T66" fmla="*/ 2147483646 w 153"/>
                <a:gd name="T67" fmla="*/ 2147483646 h 168"/>
                <a:gd name="T68" fmla="*/ 2147483646 w 153"/>
                <a:gd name="T69" fmla="*/ 2147483646 h 168"/>
                <a:gd name="T70" fmla="*/ 2147483646 w 153"/>
                <a:gd name="T71" fmla="*/ 2147483646 h 168"/>
                <a:gd name="T72" fmla="*/ 2147483646 w 153"/>
                <a:gd name="T73" fmla="*/ 2147483646 h 168"/>
                <a:gd name="T74" fmla="*/ 2147483646 w 153"/>
                <a:gd name="T75" fmla="*/ 2147483646 h 168"/>
                <a:gd name="T76" fmla="*/ 2147483646 w 153"/>
                <a:gd name="T77" fmla="*/ 2147483646 h 168"/>
                <a:gd name="T78" fmla="*/ 2147483646 w 153"/>
                <a:gd name="T79" fmla="*/ 2147483646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68"/>
                <a:gd name="T122" fmla="*/ 153 w 153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>
                <a:gd name="T0" fmla="*/ 2147483646 w 148"/>
                <a:gd name="T1" fmla="*/ 2147483646 h 146"/>
                <a:gd name="T2" fmla="*/ 2147483646 w 148"/>
                <a:gd name="T3" fmla="*/ 2147483646 h 146"/>
                <a:gd name="T4" fmla="*/ 2147483646 w 148"/>
                <a:gd name="T5" fmla="*/ 2147483646 h 146"/>
                <a:gd name="T6" fmla="*/ 2147483646 w 148"/>
                <a:gd name="T7" fmla="*/ 2147483646 h 146"/>
                <a:gd name="T8" fmla="*/ 2147483646 w 148"/>
                <a:gd name="T9" fmla="*/ 2147483646 h 146"/>
                <a:gd name="T10" fmla="*/ 2147483646 w 148"/>
                <a:gd name="T11" fmla="*/ 2147483646 h 146"/>
                <a:gd name="T12" fmla="*/ 2147483646 w 148"/>
                <a:gd name="T13" fmla="*/ 2147483646 h 146"/>
                <a:gd name="T14" fmla="*/ 2147483646 w 148"/>
                <a:gd name="T15" fmla="*/ 0 h 146"/>
                <a:gd name="T16" fmla="*/ 2147483646 w 148"/>
                <a:gd name="T17" fmla="*/ 0 h 146"/>
                <a:gd name="T18" fmla="*/ 2147483646 w 148"/>
                <a:gd name="T19" fmla="*/ 2147483646 h 146"/>
                <a:gd name="T20" fmla="*/ 2147483646 w 148"/>
                <a:gd name="T21" fmla="*/ 2147483646 h 146"/>
                <a:gd name="T22" fmla="*/ 2147483646 w 148"/>
                <a:gd name="T23" fmla="*/ 2147483646 h 146"/>
                <a:gd name="T24" fmla="*/ 2147483646 w 148"/>
                <a:gd name="T25" fmla="*/ 2147483646 h 146"/>
                <a:gd name="T26" fmla="*/ 2147483646 w 148"/>
                <a:gd name="T27" fmla="*/ 2147483646 h 146"/>
                <a:gd name="T28" fmla="*/ 2147483646 w 148"/>
                <a:gd name="T29" fmla="*/ 2147483646 h 146"/>
                <a:gd name="T30" fmla="*/ 2147483646 w 148"/>
                <a:gd name="T31" fmla="*/ 2147483646 h 146"/>
                <a:gd name="T32" fmla="*/ 2147483646 w 148"/>
                <a:gd name="T33" fmla="*/ 2147483646 h 146"/>
                <a:gd name="T34" fmla="*/ 2147483646 w 148"/>
                <a:gd name="T35" fmla="*/ 2147483646 h 146"/>
                <a:gd name="T36" fmla="*/ 2147483646 w 148"/>
                <a:gd name="T37" fmla="*/ 2147483646 h 146"/>
                <a:gd name="T38" fmla="*/ 2147483646 w 148"/>
                <a:gd name="T39" fmla="*/ 2147483646 h 146"/>
                <a:gd name="T40" fmla="*/ 2147483646 w 148"/>
                <a:gd name="T41" fmla="*/ 2147483646 h 146"/>
                <a:gd name="T42" fmla="*/ 2147483646 w 148"/>
                <a:gd name="T43" fmla="*/ 2147483646 h 146"/>
                <a:gd name="T44" fmla="*/ 2147483646 w 148"/>
                <a:gd name="T45" fmla="*/ 2147483646 h 146"/>
                <a:gd name="T46" fmla="*/ 2147483646 w 148"/>
                <a:gd name="T47" fmla="*/ 2147483646 h 146"/>
                <a:gd name="T48" fmla="*/ 2147483646 w 148"/>
                <a:gd name="T49" fmla="*/ 2147483646 h 146"/>
                <a:gd name="T50" fmla="*/ 2147483646 w 148"/>
                <a:gd name="T51" fmla="*/ 2147483646 h 146"/>
                <a:gd name="T52" fmla="*/ 2147483646 w 148"/>
                <a:gd name="T53" fmla="*/ 2147483646 h 146"/>
                <a:gd name="T54" fmla="*/ 2147483646 w 148"/>
                <a:gd name="T55" fmla="*/ 2147483646 h 146"/>
                <a:gd name="T56" fmla="*/ 2147483646 w 148"/>
                <a:gd name="T57" fmla="*/ 2147483646 h 146"/>
                <a:gd name="T58" fmla="*/ 2147483646 w 148"/>
                <a:gd name="T59" fmla="*/ 2147483646 h 146"/>
                <a:gd name="T60" fmla="*/ 2147483646 w 148"/>
                <a:gd name="T61" fmla="*/ 2147483646 h 146"/>
                <a:gd name="T62" fmla="*/ 2147483646 w 148"/>
                <a:gd name="T63" fmla="*/ 2147483646 h 146"/>
                <a:gd name="T64" fmla="*/ 2147483646 w 148"/>
                <a:gd name="T65" fmla="*/ 2147483646 h 146"/>
                <a:gd name="T66" fmla="*/ 2147483646 w 148"/>
                <a:gd name="T67" fmla="*/ 2147483646 h 146"/>
                <a:gd name="T68" fmla="*/ 2147483646 w 148"/>
                <a:gd name="T69" fmla="*/ 2147483646 h 146"/>
                <a:gd name="T70" fmla="*/ 2147483646 w 148"/>
                <a:gd name="T71" fmla="*/ 2147483646 h 146"/>
                <a:gd name="T72" fmla="*/ 2147483646 w 148"/>
                <a:gd name="T73" fmla="*/ 2147483646 h 146"/>
                <a:gd name="T74" fmla="*/ 2147483646 w 148"/>
                <a:gd name="T75" fmla="*/ 2147483646 h 146"/>
                <a:gd name="T76" fmla="*/ 2147483646 w 148"/>
                <a:gd name="T77" fmla="*/ 2147483646 h 146"/>
                <a:gd name="T78" fmla="*/ 0 w 148"/>
                <a:gd name="T79" fmla="*/ 2147483646 h 146"/>
                <a:gd name="T80" fmla="*/ 2147483646 w 148"/>
                <a:gd name="T81" fmla="*/ 2147483646 h 146"/>
                <a:gd name="T82" fmla="*/ 2147483646 w 148"/>
                <a:gd name="T83" fmla="*/ 2147483646 h 146"/>
                <a:gd name="T84" fmla="*/ 2147483646 w 148"/>
                <a:gd name="T85" fmla="*/ 2147483646 h 146"/>
                <a:gd name="T86" fmla="*/ 2147483646 w 148"/>
                <a:gd name="T87" fmla="*/ 2147483646 h 146"/>
                <a:gd name="T88" fmla="*/ 2147483646 w 148"/>
                <a:gd name="T89" fmla="*/ 2147483646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8"/>
                <a:gd name="T136" fmla="*/ 0 h 146"/>
                <a:gd name="T137" fmla="*/ 148 w 148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>
                <a:gd name="T0" fmla="*/ 2147483646 w 142"/>
                <a:gd name="T1" fmla="*/ 2147483646 h 156"/>
                <a:gd name="T2" fmla="*/ 2147483646 w 142"/>
                <a:gd name="T3" fmla="*/ 2147483646 h 156"/>
                <a:gd name="T4" fmla="*/ 2147483646 w 142"/>
                <a:gd name="T5" fmla="*/ 2147483646 h 156"/>
                <a:gd name="T6" fmla="*/ 2147483646 w 142"/>
                <a:gd name="T7" fmla="*/ 2147483646 h 156"/>
                <a:gd name="T8" fmla="*/ 2147483646 w 142"/>
                <a:gd name="T9" fmla="*/ 2147483646 h 156"/>
                <a:gd name="T10" fmla="*/ 2147483646 w 142"/>
                <a:gd name="T11" fmla="*/ 2147483646 h 156"/>
                <a:gd name="T12" fmla="*/ 2147483646 w 142"/>
                <a:gd name="T13" fmla="*/ 2147483646 h 156"/>
                <a:gd name="T14" fmla="*/ 2147483646 w 142"/>
                <a:gd name="T15" fmla="*/ 2147483646 h 156"/>
                <a:gd name="T16" fmla="*/ 2147483646 w 142"/>
                <a:gd name="T17" fmla="*/ 2147483646 h 156"/>
                <a:gd name="T18" fmla="*/ 2147483646 w 142"/>
                <a:gd name="T19" fmla="*/ 2147483646 h 156"/>
                <a:gd name="T20" fmla="*/ 2147483646 w 142"/>
                <a:gd name="T21" fmla="*/ 2147483646 h 156"/>
                <a:gd name="T22" fmla="*/ 2147483646 w 142"/>
                <a:gd name="T23" fmla="*/ 2147483646 h 156"/>
                <a:gd name="T24" fmla="*/ 2147483646 w 142"/>
                <a:gd name="T25" fmla="*/ 2147483646 h 156"/>
                <a:gd name="T26" fmla="*/ 2147483646 w 142"/>
                <a:gd name="T27" fmla="*/ 2147483646 h 156"/>
                <a:gd name="T28" fmla="*/ 2147483646 w 142"/>
                <a:gd name="T29" fmla="*/ 2147483646 h 156"/>
                <a:gd name="T30" fmla="*/ 2147483646 w 142"/>
                <a:gd name="T31" fmla="*/ 2147483646 h 156"/>
                <a:gd name="T32" fmla="*/ 2147483646 w 142"/>
                <a:gd name="T33" fmla="*/ 2147483646 h 156"/>
                <a:gd name="T34" fmla="*/ 2147483646 w 142"/>
                <a:gd name="T35" fmla="*/ 0 h 156"/>
                <a:gd name="T36" fmla="*/ 2147483646 w 142"/>
                <a:gd name="T37" fmla="*/ 2147483646 h 156"/>
                <a:gd name="T38" fmla="*/ 2147483646 w 142"/>
                <a:gd name="T39" fmla="*/ 2147483646 h 156"/>
                <a:gd name="T40" fmla="*/ 2147483646 w 142"/>
                <a:gd name="T41" fmla="*/ 2147483646 h 156"/>
                <a:gd name="T42" fmla="*/ 2147483646 w 142"/>
                <a:gd name="T43" fmla="*/ 2147483646 h 156"/>
                <a:gd name="T44" fmla="*/ 2147483646 w 142"/>
                <a:gd name="T45" fmla="*/ 2147483646 h 156"/>
                <a:gd name="T46" fmla="*/ 2147483646 w 142"/>
                <a:gd name="T47" fmla="*/ 2147483646 h 156"/>
                <a:gd name="T48" fmla="*/ 2147483646 w 142"/>
                <a:gd name="T49" fmla="*/ 2147483646 h 156"/>
                <a:gd name="T50" fmla="*/ 0 w 142"/>
                <a:gd name="T51" fmla="*/ 2147483646 h 156"/>
                <a:gd name="T52" fmla="*/ 2147483646 w 142"/>
                <a:gd name="T53" fmla="*/ 2147483646 h 156"/>
                <a:gd name="T54" fmla="*/ 2147483646 w 142"/>
                <a:gd name="T55" fmla="*/ 2147483646 h 156"/>
                <a:gd name="T56" fmla="*/ 2147483646 w 142"/>
                <a:gd name="T57" fmla="*/ 2147483646 h 156"/>
                <a:gd name="T58" fmla="*/ 2147483646 w 142"/>
                <a:gd name="T59" fmla="*/ 2147483646 h 156"/>
                <a:gd name="T60" fmla="*/ 2147483646 w 142"/>
                <a:gd name="T61" fmla="*/ 2147483646 h 156"/>
                <a:gd name="T62" fmla="*/ 2147483646 w 142"/>
                <a:gd name="T63" fmla="*/ 2147483646 h 156"/>
                <a:gd name="T64" fmla="*/ 2147483646 w 142"/>
                <a:gd name="T65" fmla="*/ 2147483646 h 156"/>
                <a:gd name="T66" fmla="*/ 2147483646 w 142"/>
                <a:gd name="T67" fmla="*/ 2147483646 h 156"/>
                <a:gd name="T68" fmla="*/ 2147483646 w 142"/>
                <a:gd name="T69" fmla="*/ 2147483646 h 156"/>
                <a:gd name="T70" fmla="*/ 2147483646 w 142"/>
                <a:gd name="T71" fmla="*/ 2147483646 h 156"/>
                <a:gd name="T72" fmla="*/ 2147483646 w 142"/>
                <a:gd name="T73" fmla="*/ 2147483646 h 156"/>
                <a:gd name="T74" fmla="*/ 2147483646 w 142"/>
                <a:gd name="T75" fmla="*/ 2147483646 h 156"/>
                <a:gd name="T76" fmla="*/ 2147483646 w 142"/>
                <a:gd name="T77" fmla="*/ 2147483646 h 156"/>
                <a:gd name="T78" fmla="*/ 2147483646 w 142"/>
                <a:gd name="T79" fmla="*/ 2147483646 h 156"/>
                <a:gd name="T80" fmla="*/ 2147483646 w 142"/>
                <a:gd name="T81" fmla="*/ 2147483646 h 156"/>
                <a:gd name="T82" fmla="*/ 2147483646 w 142"/>
                <a:gd name="T83" fmla="*/ 2147483646 h 156"/>
                <a:gd name="T84" fmla="*/ 2147483646 w 142"/>
                <a:gd name="T85" fmla="*/ 2147483646 h 156"/>
                <a:gd name="T86" fmla="*/ 2147483646 w 142"/>
                <a:gd name="T87" fmla="*/ 2147483646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56"/>
                <a:gd name="T134" fmla="*/ 142 w 142"/>
                <a:gd name="T135" fmla="*/ 156 h 1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B87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>
                <a:gd name="T0" fmla="*/ 2147483646 w 146"/>
                <a:gd name="T1" fmla="*/ 2147483646 h 145"/>
                <a:gd name="T2" fmla="*/ 2147483646 w 146"/>
                <a:gd name="T3" fmla="*/ 2147483646 h 145"/>
                <a:gd name="T4" fmla="*/ 2147483646 w 146"/>
                <a:gd name="T5" fmla="*/ 2147483646 h 145"/>
                <a:gd name="T6" fmla="*/ 2147483646 w 146"/>
                <a:gd name="T7" fmla="*/ 2147483646 h 145"/>
                <a:gd name="T8" fmla="*/ 2147483646 w 146"/>
                <a:gd name="T9" fmla="*/ 2147483646 h 145"/>
                <a:gd name="T10" fmla="*/ 2147483646 w 146"/>
                <a:gd name="T11" fmla="*/ 2147483646 h 145"/>
                <a:gd name="T12" fmla="*/ 2147483646 w 146"/>
                <a:gd name="T13" fmla="*/ 2147483646 h 145"/>
                <a:gd name="T14" fmla="*/ 0 w 146"/>
                <a:gd name="T15" fmla="*/ 2147483646 h 145"/>
                <a:gd name="T16" fmla="*/ 0 w 146"/>
                <a:gd name="T17" fmla="*/ 2147483646 h 145"/>
                <a:gd name="T18" fmla="*/ 2147483646 w 146"/>
                <a:gd name="T19" fmla="*/ 2147483646 h 145"/>
                <a:gd name="T20" fmla="*/ 2147483646 w 146"/>
                <a:gd name="T21" fmla="*/ 2147483646 h 145"/>
                <a:gd name="T22" fmla="*/ 2147483646 w 146"/>
                <a:gd name="T23" fmla="*/ 2147483646 h 145"/>
                <a:gd name="T24" fmla="*/ 2147483646 w 146"/>
                <a:gd name="T25" fmla="*/ 2147483646 h 145"/>
                <a:gd name="T26" fmla="*/ 2147483646 w 146"/>
                <a:gd name="T27" fmla="*/ 2147483646 h 145"/>
                <a:gd name="T28" fmla="*/ 2147483646 w 146"/>
                <a:gd name="T29" fmla="*/ 2147483646 h 145"/>
                <a:gd name="T30" fmla="*/ 2147483646 w 146"/>
                <a:gd name="T31" fmla="*/ 2147483646 h 145"/>
                <a:gd name="T32" fmla="*/ 2147483646 w 146"/>
                <a:gd name="T33" fmla="*/ 2147483646 h 145"/>
                <a:gd name="T34" fmla="*/ 2147483646 w 146"/>
                <a:gd name="T35" fmla="*/ 0 h 145"/>
                <a:gd name="T36" fmla="*/ 2147483646 w 146"/>
                <a:gd name="T37" fmla="*/ 2147483646 h 145"/>
                <a:gd name="T38" fmla="*/ 2147483646 w 146"/>
                <a:gd name="T39" fmla="*/ 2147483646 h 145"/>
                <a:gd name="T40" fmla="*/ 2147483646 w 146"/>
                <a:gd name="T41" fmla="*/ 2147483646 h 145"/>
                <a:gd name="T42" fmla="*/ 2147483646 w 146"/>
                <a:gd name="T43" fmla="*/ 2147483646 h 145"/>
                <a:gd name="T44" fmla="*/ 2147483646 w 146"/>
                <a:gd name="T45" fmla="*/ 2147483646 h 145"/>
                <a:gd name="T46" fmla="*/ 2147483646 w 146"/>
                <a:gd name="T47" fmla="*/ 2147483646 h 145"/>
                <a:gd name="T48" fmla="*/ 2147483646 w 146"/>
                <a:gd name="T49" fmla="*/ 2147483646 h 145"/>
                <a:gd name="T50" fmla="*/ 2147483646 w 146"/>
                <a:gd name="T51" fmla="*/ 2147483646 h 145"/>
                <a:gd name="T52" fmla="*/ 2147483646 w 146"/>
                <a:gd name="T53" fmla="*/ 2147483646 h 145"/>
                <a:gd name="T54" fmla="*/ 2147483646 w 146"/>
                <a:gd name="T55" fmla="*/ 2147483646 h 145"/>
                <a:gd name="T56" fmla="*/ 2147483646 w 146"/>
                <a:gd name="T57" fmla="*/ 2147483646 h 145"/>
                <a:gd name="T58" fmla="*/ 2147483646 w 146"/>
                <a:gd name="T59" fmla="*/ 2147483646 h 145"/>
                <a:gd name="T60" fmla="*/ 2147483646 w 146"/>
                <a:gd name="T61" fmla="*/ 2147483646 h 145"/>
                <a:gd name="T62" fmla="*/ 2147483646 w 146"/>
                <a:gd name="T63" fmla="*/ 2147483646 h 145"/>
                <a:gd name="T64" fmla="*/ 2147483646 w 146"/>
                <a:gd name="T65" fmla="*/ 2147483646 h 145"/>
                <a:gd name="T66" fmla="*/ 2147483646 w 146"/>
                <a:gd name="T67" fmla="*/ 2147483646 h 145"/>
                <a:gd name="T68" fmla="*/ 2147483646 w 146"/>
                <a:gd name="T69" fmla="*/ 2147483646 h 145"/>
                <a:gd name="T70" fmla="*/ 2147483646 w 146"/>
                <a:gd name="T71" fmla="*/ 2147483646 h 145"/>
                <a:gd name="T72" fmla="*/ 2147483646 w 146"/>
                <a:gd name="T73" fmla="*/ 2147483646 h 145"/>
                <a:gd name="T74" fmla="*/ 2147483646 w 146"/>
                <a:gd name="T75" fmla="*/ 2147483646 h 145"/>
                <a:gd name="T76" fmla="*/ 2147483646 w 146"/>
                <a:gd name="T77" fmla="*/ 2147483646 h 145"/>
                <a:gd name="T78" fmla="*/ 2147483646 w 146"/>
                <a:gd name="T79" fmla="*/ 2147483646 h 145"/>
                <a:gd name="T80" fmla="*/ 2147483646 w 146"/>
                <a:gd name="T81" fmla="*/ 2147483646 h 145"/>
                <a:gd name="T82" fmla="*/ 2147483646 w 146"/>
                <a:gd name="T83" fmla="*/ 2147483646 h 145"/>
                <a:gd name="T84" fmla="*/ 2147483646 w 146"/>
                <a:gd name="T85" fmla="*/ 2147483646 h 145"/>
                <a:gd name="T86" fmla="*/ 2147483646 w 146"/>
                <a:gd name="T87" fmla="*/ 2147483646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45"/>
                <a:gd name="T134" fmla="*/ 146 w 146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>
                <a:gd name="T0" fmla="*/ 2147483646 w 146"/>
                <a:gd name="T1" fmla="*/ 2147483646 h 144"/>
                <a:gd name="T2" fmla="*/ 2147483646 w 146"/>
                <a:gd name="T3" fmla="*/ 2147483646 h 144"/>
                <a:gd name="T4" fmla="*/ 2147483646 w 146"/>
                <a:gd name="T5" fmla="*/ 2147483646 h 144"/>
                <a:gd name="T6" fmla="*/ 2147483646 w 146"/>
                <a:gd name="T7" fmla="*/ 2147483646 h 144"/>
                <a:gd name="T8" fmla="*/ 2147483646 w 146"/>
                <a:gd name="T9" fmla="*/ 2147483646 h 144"/>
                <a:gd name="T10" fmla="*/ 2147483646 w 146"/>
                <a:gd name="T11" fmla="*/ 2147483646 h 144"/>
                <a:gd name="T12" fmla="*/ 2147483646 w 146"/>
                <a:gd name="T13" fmla="*/ 2147483646 h 144"/>
                <a:gd name="T14" fmla="*/ 0 w 146"/>
                <a:gd name="T15" fmla="*/ 2147483646 h 144"/>
                <a:gd name="T16" fmla="*/ 2147483646 w 146"/>
                <a:gd name="T17" fmla="*/ 2147483646 h 144"/>
                <a:gd name="T18" fmla="*/ 2147483646 w 146"/>
                <a:gd name="T19" fmla="*/ 2147483646 h 144"/>
                <a:gd name="T20" fmla="*/ 2147483646 w 146"/>
                <a:gd name="T21" fmla="*/ 2147483646 h 144"/>
                <a:gd name="T22" fmla="*/ 2147483646 w 146"/>
                <a:gd name="T23" fmla="*/ 2147483646 h 144"/>
                <a:gd name="T24" fmla="*/ 2147483646 w 146"/>
                <a:gd name="T25" fmla="*/ 2147483646 h 144"/>
                <a:gd name="T26" fmla="*/ 2147483646 w 146"/>
                <a:gd name="T27" fmla="*/ 2147483646 h 144"/>
                <a:gd name="T28" fmla="*/ 2147483646 w 146"/>
                <a:gd name="T29" fmla="*/ 2147483646 h 144"/>
                <a:gd name="T30" fmla="*/ 2147483646 w 146"/>
                <a:gd name="T31" fmla="*/ 2147483646 h 144"/>
                <a:gd name="T32" fmla="*/ 2147483646 w 146"/>
                <a:gd name="T33" fmla="*/ 2147483646 h 144"/>
                <a:gd name="T34" fmla="*/ 2147483646 w 146"/>
                <a:gd name="T35" fmla="*/ 0 h 144"/>
                <a:gd name="T36" fmla="*/ 2147483646 w 146"/>
                <a:gd name="T37" fmla="*/ 2147483646 h 144"/>
                <a:gd name="T38" fmla="*/ 2147483646 w 146"/>
                <a:gd name="T39" fmla="*/ 2147483646 h 144"/>
                <a:gd name="T40" fmla="*/ 2147483646 w 146"/>
                <a:gd name="T41" fmla="*/ 2147483646 h 144"/>
                <a:gd name="T42" fmla="*/ 2147483646 w 146"/>
                <a:gd name="T43" fmla="*/ 2147483646 h 144"/>
                <a:gd name="T44" fmla="*/ 2147483646 w 146"/>
                <a:gd name="T45" fmla="*/ 2147483646 h 144"/>
                <a:gd name="T46" fmla="*/ 2147483646 w 146"/>
                <a:gd name="T47" fmla="*/ 2147483646 h 144"/>
                <a:gd name="T48" fmla="*/ 2147483646 w 146"/>
                <a:gd name="T49" fmla="*/ 2147483646 h 144"/>
                <a:gd name="T50" fmla="*/ 2147483646 w 146"/>
                <a:gd name="T51" fmla="*/ 2147483646 h 144"/>
                <a:gd name="T52" fmla="*/ 2147483646 w 146"/>
                <a:gd name="T53" fmla="*/ 2147483646 h 144"/>
                <a:gd name="T54" fmla="*/ 2147483646 w 146"/>
                <a:gd name="T55" fmla="*/ 2147483646 h 144"/>
                <a:gd name="T56" fmla="*/ 2147483646 w 146"/>
                <a:gd name="T57" fmla="*/ 2147483646 h 144"/>
                <a:gd name="T58" fmla="*/ 2147483646 w 146"/>
                <a:gd name="T59" fmla="*/ 2147483646 h 144"/>
                <a:gd name="T60" fmla="*/ 2147483646 w 146"/>
                <a:gd name="T61" fmla="*/ 2147483646 h 144"/>
                <a:gd name="T62" fmla="*/ 2147483646 w 146"/>
                <a:gd name="T63" fmla="*/ 2147483646 h 144"/>
                <a:gd name="T64" fmla="*/ 2147483646 w 146"/>
                <a:gd name="T65" fmla="*/ 2147483646 h 144"/>
                <a:gd name="T66" fmla="*/ 2147483646 w 146"/>
                <a:gd name="T67" fmla="*/ 2147483646 h 144"/>
                <a:gd name="T68" fmla="*/ 2147483646 w 146"/>
                <a:gd name="T69" fmla="*/ 2147483646 h 144"/>
                <a:gd name="T70" fmla="*/ 2147483646 w 146"/>
                <a:gd name="T71" fmla="*/ 2147483646 h 144"/>
                <a:gd name="T72" fmla="*/ 2147483646 w 146"/>
                <a:gd name="T73" fmla="*/ 2147483646 h 144"/>
                <a:gd name="T74" fmla="*/ 2147483646 w 146"/>
                <a:gd name="T75" fmla="*/ 2147483646 h 144"/>
                <a:gd name="T76" fmla="*/ 2147483646 w 146"/>
                <a:gd name="T77" fmla="*/ 2147483646 h 144"/>
                <a:gd name="T78" fmla="*/ 2147483646 w 146"/>
                <a:gd name="T79" fmla="*/ 2147483646 h 144"/>
                <a:gd name="T80" fmla="*/ 2147483646 w 146"/>
                <a:gd name="T81" fmla="*/ 2147483646 h 144"/>
                <a:gd name="T82" fmla="*/ 2147483646 w 146"/>
                <a:gd name="T83" fmla="*/ 2147483646 h 144"/>
                <a:gd name="T84" fmla="*/ 2147483646 w 146"/>
                <a:gd name="T85" fmla="*/ 2147483646 h 144"/>
                <a:gd name="T86" fmla="*/ 2147483646 w 146"/>
                <a:gd name="T87" fmla="*/ 2147483646 h 144"/>
                <a:gd name="T88" fmla="*/ 2147483646 w 146"/>
                <a:gd name="T89" fmla="*/ 2147483646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144"/>
                <a:gd name="T137" fmla="*/ 146 w 146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close/>
                </a:path>
              </a:pathLst>
            </a:custGeom>
            <a:gradFill rotWithShape="0">
              <a:gsLst>
                <a:gs pos="0">
                  <a:srgbClr val="FFB870"/>
                </a:gs>
                <a:gs pos="100000">
                  <a:srgbClr val="FFFFFF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>
                <a:gd name="T0" fmla="*/ 2147483646 w 151"/>
                <a:gd name="T1" fmla="*/ 2147483646 h 151"/>
                <a:gd name="T2" fmla="*/ 2147483646 w 151"/>
                <a:gd name="T3" fmla="*/ 2147483646 h 151"/>
                <a:gd name="T4" fmla="*/ 2147483646 w 151"/>
                <a:gd name="T5" fmla="*/ 2147483646 h 151"/>
                <a:gd name="T6" fmla="*/ 2147483646 w 151"/>
                <a:gd name="T7" fmla="*/ 2147483646 h 151"/>
                <a:gd name="T8" fmla="*/ 2147483646 w 151"/>
                <a:gd name="T9" fmla="*/ 2147483646 h 151"/>
                <a:gd name="T10" fmla="*/ 2147483646 w 151"/>
                <a:gd name="T11" fmla="*/ 2147483646 h 151"/>
                <a:gd name="T12" fmla="*/ 2147483646 w 151"/>
                <a:gd name="T13" fmla="*/ 2147483646 h 151"/>
                <a:gd name="T14" fmla="*/ 2147483646 w 151"/>
                <a:gd name="T15" fmla="*/ 2147483646 h 151"/>
                <a:gd name="T16" fmla="*/ 2147483646 w 151"/>
                <a:gd name="T17" fmla="*/ 2147483646 h 151"/>
                <a:gd name="T18" fmla="*/ 2147483646 w 151"/>
                <a:gd name="T19" fmla="*/ 2147483646 h 151"/>
                <a:gd name="T20" fmla="*/ 2147483646 w 151"/>
                <a:gd name="T21" fmla="*/ 2147483646 h 151"/>
                <a:gd name="T22" fmla="*/ 2147483646 w 151"/>
                <a:gd name="T23" fmla="*/ 2147483646 h 151"/>
                <a:gd name="T24" fmla="*/ 2147483646 w 151"/>
                <a:gd name="T25" fmla="*/ 2147483646 h 151"/>
                <a:gd name="T26" fmla="*/ 2147483646 w 151"/>
                <a:gd name="T27" fmla="*/ 2147483646 h 151"/>
                <a:gd name="T28" fmla="*/ 2147483646 w 151"/>
                <a:gd name="T29" fmla="*/ 2147483646 h 151"/>
                <a:gd name="T30" fmla="*/ 2147483646 w 151"/>
                <a:gd name="T31" fmla="*/ 2147483646 h 151"/>
                <a:gd name="T32" fmla="*/ 2147483646 w 151"/>
                <a:gd name="T33" fmla="*/ 2147483646 h 151"/>
                <a:gd name="T34" fmla="*/ 2147483646 w 151"/>
                <a:gd name="T35" fmla="*/ 2147483646 h 151"/>
                <a:gd name="T36" fmla="*/ 2147483646 w 151"/>
                <a:gd name="T37" fmla="*/ 2147483646 h 151"/>
                <a:gd name="T38" fmla="*/ 2147483646 w 151"/>
                <a:gd name="T39" fmla="*/ 2147483646 h 151"/>
                <a:gd name="T40" fmla="*/ 2147483646 w 151"/>
                <a:gd name="T41" fmla="*/ 2147483646 h 151"/>
                <a:gd name="T42" fmla="*/ 2147483646 w 151"/>
                <a:gd name="T43" fmla="*/ 2147483646 h 151"/>
                <a:gd name="T44" fmla="*/ 2147483646 w 151"/>
                <a:gd name="T45" fmla="*/ 2147483646 h 151"/>
                <a:gd name="T46" fmla="*/ 2147483646 w 151"/>
                <a:gd name="T47" fmla="*/ 2147483646 h 151"/>
                <a:gd name="T48" fmla="*/ 2147483646 w 151"/>
                <a:gd name="T49" fmla="*/ 2147483646 h 151"/>
                <a:gd name="T50" fmla="*/ 2147483646 w 151"/>
                <a:gd name="T51" fmla="*/ 2147483646 h 151"/>
                <a:gd name="T52" fmla="*/ 2147483646 w 151"/>
                <a:gd name="T53" fmla="*/ 0 h 151"/>
                <a:gd name="T54" fmla="*/ 2147483646 w 151"/>
                <a:gd name="T55" fmla="*/ 0 h 151"/>
                <a:gd name="T56" fmla="*/ 2147483646 w 151"/>
                <a:gd name="T57" fmla="*/ 2147483646 h 151"/>
                <a:gd name="T58" fmla="*/ 2147483646 w 151"/>
                <a:gd name="T59" fmla="*/ 2147483646 h 151"/>
                <a:gd name="T60" fmla="*/ 2147483646 w 151"/>
                <a:gd name="T61" fmla="*/ 2147483646 h 151"/>
                <a:gd name="T62" fmla="*/ 2147483646 w 151"/>
                <a:gd name="T63" fmla="*/ 2147483646 h 151"/>
                <a:gd name="T64" fmla="*/ 2147483646 w 151"/>
                <a:gd name="T65" fmla="*/ 2147483646 h 151"/>
                <a:gd name="T66" fmla="*/ 2147483646 w 151"/>
                <a:gd name="T67" fmla="*/ 2147483646 h 151"/>
                <a:gd name="T68" fmla="*/ 0 w 151"/>
                <a:gd name="T69" fmla="*/ 2147483646 h 151"/>
                <a:gd name="T70" fmla="*/ 0 w 151"/>
                <a:gd name="T71" fmla="*/ 2147483646 h 151"/>
                <a:gd name="T72" fmla="*/ 2147483646 w 151"/>
                <a:gd name="T73" fmla="*/ 2147483646 h 151"/>
                <a:gd name="T74" fmla="*/ 2147483646 w 151"/>
                <a:gd name="T75" fmla="*/ 2147483646 h 151"/>
                <a:gd name="T76" fmla="*/ 2147483646 w 151"/>
                <a:gd name="T77" fmla="*/ 2147483646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51"/>
                <a:gd name="T119" fmla="*/ 151 w 151"/>
                <a:gd name="T120" fmla="*/ 151 h 1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0B090"/>
                </a:gs>
              </a:gsLst>
              <a:path path="rect">
                <a:fillToRect r="100000" b="10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>
                <a:gd name="T0" fmla="*/ 2147483646 w 137"/>
                <a:gd name="T1" fmla="*/ 2147483646 h 161"/>
                <a:gd name="T2" fmla="*/ 2147483646 w 137"/>
                <a:gd name="T3" fmla="*/ 2147483646 h 161"/>
                <a:gd name="T4" fmla="*/ 2147483646 w 137"/>
                <a:gd name="T5" fmla="*/ 2147483646 h 161"/>
                <a:gd name="T6" fmla="*/ 2147483646 w 137"/>
                <a:gd name="T7" fmla="*/ 2147483646 h 161"/>
                <a:gd name="T8" fmla="*/ 2147483646 w 137"/>
                <a:gd name="T9" fmla="*/ 2147483646 h 161"/>
                <a:gd name="T10" fmla="*/ 2147483646 w 137"/>
                <a:gd name="T11" fmla="*/ 2147483646 h 161"/>
                <a:gd name="T12" fmla="*/ 2147483646 w 137"/>
                <a:gd name="T13" fmla="*/ 2147483646 h 161"/>
                <a:gd name="T14" fmla="*/ 2147483646 w 137"/>
                <a:gd name="T15" fmla="*/ 2147483646 h 161"/>
                <a:gd name="T16" fmla="*/ 2147483646 w 137"/>
                <a:gd name="T17" fmla="*/ 2147483646 h 161"/>
                <a:gd name="T18" fmla="*/ 2147483646 w 137"/>
                <a:gd name="T19" fmla="*/ 2147483646 h 161"/>
                <a:gd name="T20" fmla="*/ 2147483646 w 137"/>
                <a:gd name="T21" fmla="*/ 2147483646 h 161"/>
                <a:gd name="T22" fmla="*/ 2147483646 w 137"/>
                <a:gd name="T23" fmla="*/ 2147483646 h 161"/>
                <a:gd name="T24" fmla="*/ 2147483646 w 137"/>
                <a:gd name="T25" fmla="*/ 2147483646 h 161"/>
                <a:gd name="T26" fmla="*/ 2147483646 w 137"/>
                <a:gd name="T27" fmla="*/ 2147483646 h 161"/>
                <a:gd name="T28" fmla="*/ 2147483646 w 137"/>
                <a:gd name="T29" fmla="*/ 2147483646 h 161"/>
                <a:gd name="T30" fmla="*/ 2147483646 w 137"/>
                <a:gd name="T31" fmla="*/ 2147483646 h 161"/>
                <a:gd name="T32" fmla="*/ 2147483646 w 137"/>
                <a:gd name="T33" fmla="*/ 2147483646 h 161"/>
                <a:gd name="T34" fmla="*/ 2147483646 w 137"/>
                <a:gd name="T35" fmla="*/ 2147483646 h 161"/>
                <a:gd name="T36" fmla="*/ 2147483646 w 137"/>
                <a:gd name="T37" fmla="*/ 2147483646 h 161"/>
                <a:gd name="T38" fmla="*/ 2147483646 w 137"/>
                <a:gd name="T39" fmla="*/ 2147483646 h 161"/>
                <a:gd name="T40" fmla="*/ 2147483646 w 137"/>
                <a:gd name="T41" fmla="*/ 2147483646 h 161"/>
                <a:gd name="T42" fmla="*/ 2147483646 w 137"/>
                <a:gd name="T43" fmla="*/ 2147483646 h 161"/>
                <a:gd name="T44" fmla="*/ 2147483646 w 137"/>
                <a:gd name="T45" fmla="*/ 2147483646 h 161"/>
                <a:gd name="T46" fmla="*/ 2147483646 w 137"/>
                <a:gd name="T47" fmla="*/ 2147483646 h 161"/>
                <a:gd name="T48" fmla="*/ 0 w 137"/>
                <a:gd name="T49" fmla="*/ 2147483646 h 161"/>
                <a:gd name="T50" fmla="*/ 0 w 137"/>
                <a:gd name="T51" fmla="*/ 2147483646 h 161"/>
                <a:gd name="T52" fmla="*/ 0 w 137"/>
                <a:gd name="T53" fmla="*/ 2147483646 h 161"/>
                <a:gd name="T54" fmla="*/ 2147483646 w 137"/>
                <a:gd name="T55" fmla="*/ 2147483646 h 161"/>
                <a:gd name="T56" fmla="*/ 2147483646 w 137"/>
                <a:gd name="T57" fmla="*/ 2147483646 h 161"/>
                <a:gd name="T58" fmla="*/ 2147483646 w 137"/>
                <a:gd name="T59" fmla="*/ 2147483646 h 161"/>
                <a:gd name="T60" fmla="*/ 2147483646 w 137"/>
                <a:gd name="T61" fmla="*/ 2147483646 h 161"/>
                <a:gd name="T62" fmla="*/ 2147483646 w 137"/>
                <a:gd name="T63" fmla="*/ 2147483646 h 161"/>
                <a:gd name="T64" fmla="*/ 2147483646 w 137"/>
                <a:gd name="T65" fmla="*/ 2147483646 h 161"/>
                <a:gd name="T66" fmla="*/ 2147483646 w 137"/>
                <a:gd name="T67" fmla="*/ 2147483646 h 161"/>
                <a:gd name="T68" fmla="*/ 2147483646 w 137"/>
                <a:gd name="T69" fmla="*/ 0 h 161"/>
                <a:gd name="T70" fmla="*/ 2147483646 w 137"/>
                <a:gd name="T71" fmla="*/ 2147483646 h 161"/>
                <a:gd name="T72" fmla="*/ 2147483646 w 137"/>
                <a:gd name="T73" fmla="*/ 2147483646 h 161"/>
                <a:gd name="T74" fmla="*/ 2147483646 w 137"/>
                <a:gd name="T75" fmla="*/ 2147483646 h 161"/>
                <a:gd name="T76" fmla="*/ 2147483646 w 137"/>
                <a:gd name="T77" fmla="*/ 2147483646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7"/>
                <a:gd name="T118" fmla="*/ 0 h 161"/>
                <a:gd name="T119" fmla="*/ 137 w 137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>
                <a:gd name="T0" fmla="*/ 2147483646 w 177"/>
                <a:gd name="T1" fmla="*/ 2147483646 h 128"/>
                <a:gd name="T2" fmla="*/ 2147483646 w 177"/>
                <a:gd name="T3" fmla="*/ 2147483646 h 128"/>
                <a:gd name="T4" fmla="*/ 2147483646 w 177"/>
                <a:gd name="T5" fmla="*/ 2147483646 h 128"/>
                <a:gd name="T6" fmla="*/ 2147483646 w 177"/>
                <a:gd name="T7" fmla="*/ 2147483646 h 128"/>
                <a:gd name="T8" fmla="*/ 2147483646 w 177"/>
                <a:gd name="T9" fmla="*/ 2147483646 h 128"/>
                <a:gd name="T10" fmla="*/ 2147483646 w 177"/>
                <a:gd name="T11" fmla="*/ 2147483646 h 128"/>
                <a:gd name="T12" fmla="*/ 2147483646 w 177"/>
                <a:gd name="T13" fmla="*/ 2147483646 h 128"/>
                <a:gd name="T14" fmla="*/ 2147483646 w 177"/>
                <a:gd name="T15" fmla="*/ 2147483646 h 128"/>
                <a:gd name="T16" fmla="*/ 2147483646 w 177"/>
                <a:gd name="T17" fmla="*/ 2147483646 h 128"/>
                <a:gd name="T18" fmla="*/ 2147483646 w 177"/>
                <a:gd name="T19" fmla="*/ 2147483646 h 128"/>
                <a:gd name="T20" fmla="*/ 2147483646 w 177"/>
                <a:gd name="T21" fmla="*/ 2147483646 h 128"/>
                <a:gd name="T22" fmla="*/ 2147483646 w 177"/>
                <a:gd name="T23" fmla="*/ 2147483646 h 128"/>
                <a:gd name="T24" fmla="*/ 2147483646 w 177"/>
                <a:gd name="T25" fmla="*/ 2147483646 h 128"/>
                <a:gd name="T26" fmla="*/ 2147483646 w 177"/>
                <a:gd name="T27" fmla="*/ 2147483646 h 128"/>
                <a:gd name="T28" fmla="*/ 2147483646 w 177"/>
                <a:gd name="T29" fmla="*/ 2147483646 h 128"/>
                <a:gd name="T30" fmla="*/ 2147483646 w 177"/>
                <a:gd name="T31" fmla="*/ 2147483646 h 128"/>
                <a:gd name="T32" fmla="*/ 2147483646 w 177"/>
                <a:gd name="T33" fmla="*/ 2147483646 h 128"/>
                <a:gd name="T34" fmla="*/ 2147483646 w 177"/>
                <a:gd name="T35" fmla="*/ 2147483646 h 128"/>
                <a:gd name="T36" fmla="*/ 2147483646 w 177"/>
                <a:gd name="T37" fmla="*/ 2147483646 h 128"/>
                <a:gd name="T38" fmla="*/ 2147483646 w 177"/>
                <a:gd name="T39" fmla="*/ 2147483646 h 128"/>
                <a:gd name="T40" fmla="*/ 2147483646 w 177"/>
                <a:gd name="T41" fmla="*/ 2147483646 h 128"/>
                <a:gd name="T42" fmla="*/ 2147483646 w 177"/>
                <a:gd name="T43" fmla="*/ 2147483646 h 128"/>
                <a:gd name="T44" fmla="*/ 2147483646 w 177"/>
                <a:gd name="T45" fmla="*/ 2147483646 h 128"/>
                <a:gd name="T46" fmla="*/ 2147483646 w 177"/>
                <a:gd name="T47" fmla="*/ 2147483646 h 128"/>
                <a:gd name="T48" fmla="*/ 2147483646 w 177"/>
                <a:gd name="T49" fmla="*/ 2147483646 h 128"/>
                <a:gd name="T50" fmla="*/ 2147483646 w 177"/>
                <a:gd name="T51" fmla="*/ 2147483646 h 128"/>
                <a:gd name="T52" fmla="*/ 2147483646 w 177"/>
                <a:gd name="T53" fmla="*/ 2147483646 h 128"/>
                <a:gd name="T54" fmla="*/ 2147483646 w 177"/>
                <a:gd name="T55" fmla="*/ 2147483646 h 128"/>
                <a:gd name="T56" fmla="*/ 2147483646 w 177"/>
                <a:gd name="T57" fmla="*/ 2147483646 h 128"/>
                <a:gd name="T58" fmla="*/ 2147483646 w 177"/>
                <a:gd name="T59" fmla="*/ 2147483646 h 128"/>
                <a:gd name="T60" fmla="*/ 2147483646 w 177"/>
                <a:gd name="T61" fmla="*/ 2147483646 h 128"/>
                <a:gd name="T62" fmla="*/ 0 w 177"/>
                <a:gd name="T63" fmla="*/ 2147483646 h 128"/>
                <a:gd name="T64" fmla="*/ 0 w 177"/>
                <a:gd name="T65" fmla="*/ 2147483646 h 128"/>
                <a:gd name="T66" fmla="*/ 2147483646 w 177"/>
                <a:gd name="T67" fmla="*/ 2147483646 h 128"/>
                <a:gd name="T68" fmla="*/ 2147483646 w 177"/>
                <a:gd name="T69" fmla="*/ 2147483646 h 128"/>
                <a:gd name="T70" fmla="*/ 2147483646 w 177"/>
                <a:gd name="T71" fmla="*/ 2147483646 h 128"/>
                <a:gd name="T72" fmla="*/ 2147483646 w 177"/>
                <a:gd name="T73" fmla="*/ 2147483646 h 128"/>
                <a:gd name="T74" fmla="*/ 2147483646 w 177"/>
                <a:gd name="T75" fmla="*/ 2147483646 h 128"/>
                <a:gd name="T76" fmla="*/ 2147483646 w 177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128"/>
                <a:gd name="T119" fmla="*/ 177 w 177"/>
                <a:gd name="T120" fmla="*/ 128 h 1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>
                <a:gd name="T0" fmla="*/ 2147483646 w 154"/>
                <a:gd name="T1" fmla="*/ 2147483646 h 167"/>
                <a:gd name="T2" fmla="*/ 2147483646 w 154"/>
                <a:gd name="T3" fmla="*/ 2147483646 h 167"/>
                <a:gd name="T4" fmla="*/ 2147483646 w 154"/>
                <a:gd name="T5" fmla="*/ 2147483646 h 167"/>
                <a:gd name="T6" fmla="*/ 2147483646 w 154"/>
                <a:gd name="T7" fmla="*/ 2147483646 h 167"/>
                <a:gd name="T8" fmla="*/ 2147483646 w 154"/>
                <a:gd name="T9" fmla="*/ 2147483646 h 167"/>
                <a:gd name="T10" fmla="*/ 2147483646 w 154"/>
                <a:gd name="T11" fmla="*/ 2147483646 h 167"/>
                <a:gd name="T12" fmla="*/ 2147483646 w 154"/>
                <a:gd name="T13" fmla="*/ 0 h 167"/>
                <a:gd name="T14" fmla="*/ 2147483646 w 154"/>
                <a:gd name="T15" fmla="*/ 2147483646 h 167"/>
                <a:gd name="T16" fmla="*/ 2147483646 w 154"/>
                <a:gd name="T17" fmla="*/ 2147483646 h 167"/>
                <a:gd name="T18" fmla="*/ 2147483646 w 154"/>
                <a:gd name="T19" fmla="*/ 2147483646 h 167"/>
                <a:gd name="T20" fmla="*/ 2147483646 w 154"/>
                <a:gd name="T21" fmla="*/ 2147483646 h 167"/>
                <a:gd name="T22" fmla="*/ 2147483646 w 154"/>
                <a:gd name="T23" fmla="*/ 2147483646 h 167"/>
                <a:gd name="T24" fmla="*/ 2147483646 w 154"/>
                <a:gd name="T25" fmla="*/ 2147483646 h 167"/>
                <a:gd name="T26" fmla="*/ 2147483646 w 154"/>
                <a:gd name="T27" fmla="*/ 2147483646 h 167"/>
                <a:gd name="T28" fmla="*/ 2147483646 w 154"/>
                <a:gd name="T29" fmla="*/ 2147483646 h 167"/>
                <a:gd name="T30" fmla="*/ 2147483646 w 154"/>
                <a:gd name="T31" fmla="*/ 2147483646 h 167"/>
                <a:gd name="T32" fmla="*/ 2147483646 w 154"/>
                <a:gd name="T33" fmla="*/ 2147483646 h 167"/>
                <a:gd name="T34" fmla="*/ 2147483646 w 154"/>
                <a:gd name="T35" fmla="*/ 2147483646 h 167"/>
                <a:gd name="T36" fmla="*/ 2147483646 w 154"/>
                <a:gd name="T37" fmla="*/ 2147483646 h 167"/>
                <a:gd name="T38" fmla="*/ 2147483646 w 154"/>
                <a:gd name="T39" fmla="*/ 2147483646 h 167"/>
                <a:gd name="T40" fmla="*/ 0 w 154"/>
                <a:gd name="T41" fmla="*/ 2147483646 h 167"/>
                <a:gd name="T42" fmla="*/ 2147483646 w 154"/>
                <a:gd name="T43" fmla="*/ 2147483646 h 167"/>
                <a:gd name="T44" fmla="*/ 2147483646 w 154"/>
                <a:gd name="T45" fmla="*/ 2147483646 h 167"/>
                <a:gd name="T46" fmla="*/ 2147483646 w 154"/>
                <a:gd name="T47" fmla="*/ 2147483646 h 167"/>
                <a:gd name="T48" fmla="*/ 2147483646 w 154"/>
                <a:gd name="T49" fmla="*/ 2147483646 h 167"/>
                <a:gd name="T50" fmla="*/ 2147483646 w 154"/>
                <a:gd name="T51" fmla="*/ 2147483646 h 167"/>
                <a:gd name="T52" fmla="*/ 2147483646 w 154"/>
                <a:gd name="T53" fmla="*/ 2147483646 h 167"/>
                <a:gd name="T54" fmla="*/ 2147483646 w 154"/>
                <a:gd name="T55" fmla="*/ 2147483646 h 167"/>
                <a:gd name="T56" fmla="*/ 2147483646 w 154"/>
                <a:gd name="T57" fmla="*/ 2147483646 h 167"/>
                <a:gd name="T58" fmla="*/ 2147483646 w 154"/>
                <a:gd name="T59" fmla="*/ 2147483646 h 167"/>
                <a:gd name="T60" fmla="*/ 2147483646 w 154"/>
                <a:gd name="T61" fmla="*/ 2147483646 h 167"/>
                <a:gd name="T62" fmla="*/ 2147483646 w 154"/>
                <a:gd name="T63" fmla="*/ 2147483646 h 167"/>
                <a:gd name="T64" fmla="*/ 2147483646 w 154"/>
                <a:gd name="T65" fmla="*/ 2147483646 h 167"/>
                <a:gd name="T66" fmla="*/ 2147483646 w 154"/>
                <a:gd name="T67" fmla="*/ 2147483646 h 167"/>
                <a:gd name="T68" fmla="*/ 2147483646 w 154"/>
                <a:gd name="T69" fmla="*/ 2147483646 h 167"/>
                <a:gd name="T70" fmla="*/ 2147483646 w 154"/>
                <a:gd name="T71" fmla="*/ 2147483646 h 167"/>
                <a:gd name="T72" fmla="*/ 2147483646 w 154"/>
                <a:gd name="T73" fmla="*/ 2147483646 h 167"/>
                <a:gd name="T74" fmla="*/ 2147483646 w 154"/>
                <a:gd name="T75" fmla="*/ 2147483646 h 167"/>
                <a:gd name="T76" fmla="*/ 2147483646 w 154"/>
                <a:gd name="T77" fmla="*/ 2147483646 h 167"/>
                <a:gd name="T78" fmla="*/ 2147483646 w 154"/>
                <a:gd name="T79" fmla="*/ 2147483646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"/>
                <a:gd name="T121" fmla="*/ 0 h 167"/>
                <a:gd name="T122" fmla="*/ 154 w 154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58"/>
            <p:cNvSpPr>
              <a:spLocks noChangeArrowheads="1"/>
            </p:cNvSpPr>
            <p:nvPr/>
          </p:nvSpPr>
          <p:spPr bwMode="auto">
            <a:xfrm>
              <a:off x="4649788" y="5470525"/>
              <a:ext cx="101600" cy="115888"/>
            </a:xfrm>
            <a:custGeom>
              <a:avLst/>
              <a:gdLst>
                <a:gd name="T0" fmla="*/ 2147483646 w 64"/>
                <a:gd name="T1" fmla="*/ 2147483646 h 73"/>
                <a:gd name="T2" fmla="*/ 2147483646 w 64"/>
                <a:gd name="T3" fmla="*/ 2147483646 h 73"/>
                <a:gd name="T4" fmla="*/ 2147483646 w 64"/>
                <a:gd name="T5" fmla="*/ 2147483646 h 73"/>
                <a:gd name="T6" fmla="*/ 2147483646 w 64"/>
                <a:gd name="T7" fmla="*/ 2147483646 h 73"/>
                <a:gd name="T8" fmla="*/ 2147483646 w 64"/>
                <a:gd name="T9" fmla="*/ 2147483646 h 73"/>
                <a:gd name="T10" fmla="*/ 2147483646 w 64"/>
                <a:gd name="T11" fmla="*/ 2147483646 h 73"/>
                <a:gd name="T12" fmla="*/ 2147483646 w 64"/>
                <a:gd name="T13" fmla="*/ 2147483646 h 73"/>
                <a:gd name="T14" fmla="*/ 2147483646 w 64"/>
                <a:gd name="T15" fmla="*/ 2147483646 h 73"/>
                <a:gd name="T16" fmla="*/ 2147483646 w 64"/>
                <a:gd name="T17" fmla="*/ 2147483646 h 73"/>
                <a:gd name="T18" fmla="*/ 2147483646 w 64"/>
                <a:gd name="T19" fmla="*/ 2147483646 h 73"/>
                <a:gd name="T20" fmla="*/ 2147483646 w 64"/>
                <a:gd name="T21" fmla="*/ 2147483646 h 73"/>
                <a:gd name="T22" fmla="*/ 2147483646 w 64"/>
                <a:gd name="T23" fmla="*/ 2147483646 h 73"/>
                <a:gd name="T24" fmla="*/ 2147483646 w 64"/>
                <a:gd name="T25" fmla="*/ 2147483646 h 73"/>
                <a:gd name="T26" fmla="*/ 0 w 64"/>
                <a:gd name="T27" fmla="*/ 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3"/>
                <a:gd name="T44" fmla="*/ 64 w 64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3">
                  <a:moveTo>
                    <a:pt x="64" y="73"/>
                  </a:moveTo>
                  <a:lnTo>
                    <a:pt x="63" y="72"/>
                  </a:lnTo>
                  <a:lnTo>
                    <a:pt x="61" y="70"/>
                  </a:lnTo>
                  <a:lnTo>
                    <a:pt x="56" y="67"/>
                  </a:lnTo>
                  <a:lnTo>
                    <a:pt x="51" y="62"/>
                  </a:lnTo>
                  <a:lnTo>
                    <a:pt x="45" y="56"/>
                  </a:lnTo>
                  <a:lnTo>
                    <a:pt x="38" y="50"/>
                  </a:lnTo>
                  <a:lnTo>
                    <a:pt x="31" y="43"/>
                  </a:lnTo>
                  <a:lnTo>
                    <a:pt x="24" y="35"/>
                  </a:lnTo>
                  <a:lnTo>
                    <a:pt x="17" y="28"/>
                  </a:lnTo>
                  <a:lnTo>
                    <a:pt x="11" y="20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63"/>
            <p:cNvSpPr>
              <a:spLocks noChangeArrowheads="1"/>
            </p:cNvSpPr>
            <p:nvPr/>
          </p:nvSpPr>
          <p:spPr bwMode="auto">
            <a:xfrm>
              <a:off x="4948238" y="5929313"/>
              <a:ext cx="57150" cy="144463"/>
            </a:xfrm>
            <a:custGeom>
              <a:avLst/>
              <a:gdLst>
                <a:gd name="T0" fmla="*/ 2147483646 w 36"/>
                <a:gd name="T1" fmla="*/ 0 h 91"/>
                <a:gd name="T2" fmla="*/ 2147483646 w 36"/>
                <a:gd name="T3" fmla="*/ 2147483646 h 91"/>
                <a:gd name="T4" fmla="*/ 2147483646 w 36"/>
                <a:gd name="T5" fmla="*/ 2147483646 h 91"/>
                <a:gd name="T6" fmla="*/ 2147483646 w 36"/>
                <a:gd name="T7" fmla="*/ 2147483646 h 91"/>
                <a:gd name="T8" fmla="*/ 2147483646 w 36"/>
                <a:gd name="T9" fmla="*/ 2147483646 h 91"/>
                <a:gd name="T10" fmla="*/ 2147483646 w 36"/>
                <a:gd name="T11" fmla="*/ 2147483646 h 91"/>
                <a:gd name="T12" fmla="*/ 2147483646 w 36"/>
                <a:gd name="T13" fmla="*/ 2147483646 h 91"/>
                <a:gd name="T14" fmla="*/ 2147483646 w 36"/>
                <a:gd name="T15" fmla="*/ 2147483646 h 91"/>
                <a:gd name="T16" fmla="*/ 2147483646 w 36"/>
                <a:gd name="T17" fmla="*/ 2147483646 h 91"/>
                <a:gd name="T18" fmla="*/ 2147483646 w 36"/>
                <a:gd name="T19" fmla="*/ 2147483646 h 91"/>
                <a:gd name="T20" fmla="*/ 2147483646 w 36"/>
                <a:gd name="T21" fmla="*/ 2147483646 h 91"/>
                <a:gd name="T22" fmla="*/ 2147483646 w 36"/>
                <a:gd name="T23" fmla="*/ 2147483646 h 91"/>
                <a:gd name="T24" fmla="*/ 2147483646 w 36"/>
                <a:gd name="T25" fmla="*/ 2147483646 h 91"/>
                <a:gd name="T26" fmla="*/ 0 w 36"/>
                <a:gd name="T27" fmla="*/ 2147483646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91"/>
                <a:gd name="T44" fmla="*/ 36 w 36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91">
                  <a:moveTo>
                    <a:pt x="36" y="0"/>
                  </a:moveTo>
                  <a:lnTo>
                    <a:pt x="36" y="1"/>
                  </a:lnTo>
                  <a:lnTo>
                    <a:pt x="35" y="4"/>
                  </a:lnTo>
                  <a:lnTo>
                    <a:pt x="34" y="10"/>
                  </a:lnTo>
                  <a:lnTo>
                    <a:pt x="32" y="17"/>
                  </a:lnTo>
                  <a:lnTo>
                    <a:pt x="30" y="25"/>
                  </a:lnTo>
                  <a:lnTo>
                    <a:pt x="27" y="34"/>
                  </a:lnTo>
                  <a:lnTo>
                    <a:pt x="24" y="43"/>
                  </a:lnTo>
                  <a:lnTo>
                    <a:pt x="21" y="53"/>
                  </a:lnTo>
                  <a:lnTo>
                    <a:pt x="17" y="62"/>
                  </a:lnTo>
                  <a:lnTo>
                    <a:pt x="13" y="71"/>
                  </a:lnTo>
                  <a:lnTo>
                    <a:pt x="9" y="79"/>
                  </a:lnTo>
                  <a:lnTo>
                    <a:pt x="5" y="85"/>
                  </a:lnTo>
                  <a:lnTo>
                    <a:pt x="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64"/>
            <p:cNvSpPr>
              <a:spLocks noChangeArrowheads="1"/>
            </p:cNvSpPr>
            <p:nvPr/>
          </p:nvSpPr>
          <p:spPr bwMode="auto">
            <a:xfrm>
              <a:off x="4770438" y="6073775"/>
              <a:ext cx="177800" cy="125413"/>
            </a:xfrm>
            <a:custGeom>
              <a:avLst/>
              <a:gdLst>
                <a:gd name="T0" fmla="*/ 2147483646 w 112"/>
                <a:gd name="T1" fmla="*/ 0 h 79"/>
                <a:gd name="T2" fmla="*/ 2147483646 w 112"/>
                <a:gd name="T3" fmla="*/ 2147483646 h 79"/>
                <a:gd name="T4" fmla="*/ 2147483646 w 112"/>
                <a:gd name="T5" fmla="*/ 2147483646 h 79"/>
                <a:gd name="T6" fmla="*/ 2147483646 w 112"/>
                <a:gd name="T7" fmla="*/ 2147483646 h 79"/>
                <a:gd name="T8" fmla="*/ 2147483646 w 112"/>
                <a:gd name="T9" fmla="*/ 2147483646 h 79"/>
                <a:gd name="T10" fmla="*/ 2147483646 w 112"/>
                <a:gd name="T11" fmla="*/ 2147483646 h 79"/>
                <a:gd name="T12" fmla="*/ 2147483646 w 112"/>
                <a:gd name="T13" fmla="*/ 2147483646 h 79"/>
                <a:gd name="T14" fmla="*/ 2147483646 w 112"/>
                <a:gd name="T15" fmla="*/ 2147483646 h 79"/>
                <a:gd name="T16" fmla="*/ 2147483646 w 112"/>
                <a:gd name="T17" fmla="*/ 2147483646 h 79"/>
                <a:gd name="T18" fmla="*/ 2147483646 w 112"/>
                <a:gd name="T19" fmla="*/ 2147483646 h 79"/>
                <a:gd name="T20" fmla="*/ 2147483646 w 112"/>
                <a:gd name="T21" fmla="*/ 2147483646 h 79"/>
                <a:gd name="T22" fmla="*/ 2147483646 w 112"/>
                <a:gd name="T23" fmla="*/ 2147483646 h 79"/>
                <a:gd name="T24" fmla="*/ 2147483646 w 112"/>
                <a:gd name="T25" fmla="*/ 2147483646 h 79"/>
                <a:gd name="T26" fmla="*/ 2147483646 w 112"/>
                <a:gd name="T27" fmla="*/ 2147483646 h 79"/>
                <a:gd name="T28" fmla="*/ 2147483646 w 112"/>
                <a:gd name="T29" fmla="*/ 2147483646 h 79"/>
                <a:gd name="T30" fmla="*/ 2147483646 w 112"/>
                <a:gd name="T31" fmla="*/ 2147483646 h 79"/>
                <a:gd name="T32" fmla="*/ 2147483646 w 112"/>
                <a:gd name="T33" fmla="*/ 2147483646 h 79"/>
                <a:gd name="T34" fmla="*/ 2147483646 w 112"/>
                <a:gd name="T35" fmla="*/ 2147483646 h 79"/>
                <a:gd name="T36" fmla="*/ 0 w 112"/>
                <a:gd name="T37" fmla="*/ 214748364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79"/>
                <a:gd name="T59" fmla="*/ 112 w 112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79">
                  <a:moveTo>
                    <a:pt x="112" y="0"/>
                  </a:moveTo>
                  <a:lnTo>
                    <a:pt x="108" y="3"/>
                  </a:lnTo>
                  <a:lnTo>
                    <a:pt x="103" y="7"/>
                  </a:lnTo>
                  <a:lnTo>
                    <a:pt x="97" y="11"/>
                  </a:lnTo>
                  <a:lnTo>
                    <a:pt x="91" y="15"/>
                  </a:lnTo>
                  <a:lnTo>
                    <a:pt x="84" y="19"/>
                  </a:lnTo>
                  <a:lnTo>
                    <a:pt x="78" y="24"/>
                  </a:lnTo>
                  <a:lnTo>
                    <a:pt x="71" y="28"/>
                  </a:lnTo>
                  <a:lnTo>
                    <a:pt x="64" y="33"/>
                  </a:lnTo>
                  <a:lnTo>
                    <a:pt x="56" y="37"/>
                  </a:lnTo>
                  <a:lnTo>
                    <a:pt x="49" y="42"/>
                  </a:lnTo>
                  <a:lnTo>
                    <a:pt x="42" y="47"/>
                  </a:lnTo>
                  <a:lnTo>
                    <a:pt x="35" y="51"/>
                  </a:lnTo>
                  <a:lnTo>
                    <a:pt x="28" y="56"/>
                  </a:lnTo>
                  <a:lnTo>
                    <a:pt x="22" y="61"/>
                  </a:lnTo>
                  <a:lnTo>
                    <a:pt x="16" y="65"/>
                  </a:lnTo>
                  <a:lnTo>
                    <a:pt x="10" y="70"/>
                  </a:lnTo>
                  <a:lnTo>
                    <a:pt x="5" y="74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65"/>
            <p:cNvSpPr>
              <a:spLocks noChangeArrowheads="1"/>
            </p:cNvSpPr>
            <p:nvPr/>
          </p:nvSpPr>
          <p:spPr bwMode="auto">
            <a:xfrm>
              <a:off x="4711701" y="6199188"/>
              <a:ext cx="58738" cy="182563"/>
            </a:xfrm>
            <a:custGeom>
              <a:avLst/>
              <a:gdLst>
                <a:gd name="T0" fmla="*/ 2147483646 w 37"/>
                <a:gd name="T1" fmla="*/ 0 h 115"/>
                <a:gd name="T2" fmla="*/ 2147483646 w 37"/>
                <a:gd name="T3" fmla="*/ 2147483646 h 115"/>
                <a:gd name="T4" fmla="*/ 2147483646 w 37"/>
                <a:gd name="T5" fmla="*/ 2147483646 h 115"/>
                <a:gd name="T6" fmla="*/ 2147483646 w 37"/>
                <a:gd name="T7" fmla="*/ 2147483646 h 115"/>
                <a:gd name="T8" fmla="*/ 2147483646 w 37"/>
                <a:gd name="T9" fmla="*/ 2147483646 h 115"/>
                <a:gd name="T10" fmla="*/ 2147483646 w 37"/>
                <a:gd name="T11" fmla="*/ 2147483646 h 115"/>
                <a:gd name="T12" fmla="*/ 2147483646 w 37"/>
                <a:gd name="T13" fmla="*/ 2147483646 h 115"/>
                <a:gd name="T14" fmla="*/ 2147483646 w 37"/>
                <a:gd name="T15" fmla="*/ 2147483646 h 115"/>
                <a:gd name="T16" fmla="*/ 2147483646 w 37"/>
                <a:gd name="T17" fmla="*/ 2147483646 h 115"/>
                <a:gd name="T18" fmla="*/ 2147483646 w 37"/>
                <a:gd name="T19" fmla="*/ 2147483646 h 115"/>
                <a:gd name="T20" fmla="*/ 2147483646 w 37"/>
                <a:gd name="T21" fmla="*/ 2147483646 h 115"/>
                <a:gd name="T22" fmla="*/ 2147483646 w 37"/>
                <a:gd name="T23" fmla="*/ 2147483646 h 115"/>
                <a:gd name="T24" fmla="*/ 2147483646 w 37"/>
                <a:gd name="T25" fmla="*/ 2147483646 h 115"/>
                <a:gd name="T26" fmla="*/ 2147483646 w 37"/>
                <a:gd name="T27" fmla="*/ 2147483646 h 115"/>
                <a:gd name="T28" fmla="*/ 2147483646 w 37"/>
                <a:gd name="T29" fmla="*/ 2147483646 h 115"/>
                <a:gd name="T30" fmla="*/ 0 w 37"/>
                <a:gd name="T31" fmla="*/ 2147483646 h 115"/>
                <a:gd name="T32" fmla="*/ 0 w 37"/>
                <a:gd name="T33" fmla="*/ 2147483646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15"/>
                <a:gd name="T53" fmla="*/ 37 w 37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15">
                  <a:moveTo>
                    <a:pt x="37" y="0"/>
                  </a:moveTo>
                  <a:lnTo>
                    <a:pt x="33" y="5"/>
                  </a:lnTo>
                  <a:lnTo>
                    <a:pt x="28" y="12"/>
                  </a:lnTo>
                  <a:lnTo>
                    <a:pt x="24" y="20"/>
                  </a:lnTo>
                  <a:lnTo>
                    <a:pt x="21" y="28"/>
                  </a:lnTo>
                  <a:lnTo>
                    <a:pt x="17" y="38"/>
                  </a:lnTo>
                  <a:lnTo>
                    <a:pt x="14" y="47"/>
                  </a:lnTo>
                  <a:lnTo>
                    <a:pt x="11" y="57"/>
                  </a:lnTo>
                  <a:lnTo>
                    <a:pt x="9" y="67"/>
                  </a:lnTo>
                  <a:lnTo>
                    <a:pt x="7" y="76"/>
                  </a:lnTo>
                  <a:lnTo>
                    <a:pt x="5" y="85"/>
                  </a:lnTo>
                  <a:lnTo>
                    <a:pt x="4" y="93"/>
                  </a:lnTo>
                  <a:lnTo>
                    <a:pt x="2" y="100"/>
                  </a:lnTo>
                  <a:lnTo>
                    <a:pt x="1" y="106"/>
                  </a:lnTo>
                  <a:lnTo>
                    <a:pt x="1" y="111"/>
                  </a:lnTo>
                  <a:lnTo>
                    <a:pt x="0" y="114"/>
                  </a:lnTo>
                  <a:lnTo>
                    <a:pt x="0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66"/>
            <p:cNvSpPr>
              <a:spLocks noChangeArrowheads="1"/>
            </p:cNvSpPr>
            <p:nvPr/>
          </p:nvSpPr>
          <p:spPr bwMode="auto">
            <a:xfrm>
              <a:off x="4710113" y="6283325"/>
              <a:ext cx="50800" cy="103188"/>
            </a:xfrm>
            <a:custGeom>
              <a:avLst/>
              <a:gdLst>
                <a:gd name="T0" fmla="*/ 0 w 32"/>
                <a:gd name="T1" fmla="*/ 2147483646 h 65"/>
                <a:gd name="T2" fmla="*/ 2147483646 w 32"/>
                <a:gd name="T3" fmla="*/ 0 h 65"/>
                <a:gd name="T4" fmla="*/ 2147483646 w 32"/>
                <a:gd name="T5" fmla="*/ 2147483646 h 65"/>
                <a:gd name="T6" fmla="*/ 0 w 32"/>
                <a:gd name="T7" fmla="*/ 214748364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65"/>
                <a:gd name="T14" fmla="*/ 32 w 3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65">
                  <a:moveTo>
                    <a:pt x="0" y="65"/>
                  </a:moveTo>
                  <a:lnTo>
                    <a:pt x="32" y="0"/>
                  </a:lnTo>
                  <a:lnTo>
                    <a:pt x="8" y="1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67"/>
            <p:cNvSpPr>
              <a:spLocks noChangeArrowheads="1"/>
            </p:cNvSpPr>
            <p:nvPr/>
          </p:nvSpPr>
          <p:spPr bwMode="auto">
            <a:xfrm>
              <a:off x="4705351" y="6275388"/>
              <a:ext cx="20638" cy="115888"/>
            </a:xfrm>
            <a:custGeom>
              <a:avLst/>
              <a:gdLst>
                <a:gd name="T0" fmla="*/ 2147483646 w 13"/>
                <a:gd name="T1" fmla="*/ 2147483646 h 73"/>
                <a:gd name="T2" fmla="*/ 0 w 13"/>
                <a:gd name="T3" fmla="*/ 0 h 73"/>
                <a:gd name="T4" fmla="*/ 2147483646 w 13"/>
                <a:gd name="T5" fmla="*/ 2147483646 h 73"/>
                <a:gd name="T6" fmla="*/ 2147483646 w 13"/>
                <a:gd name="T7" fmla="*/ 2147483646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73"/>
                <a:gd name="T14" fmla="*/ 13 w 13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73">
                  <a:moveTo>
                    <a:pt x="5" y="73"/>
                  </a:moveTo>
                  <a:lnTo>
                    <a:pt x="0" y="0"/>
                  </a:lnTo>
                  <a:lnTo>
                    <a:pt x="13" y="20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68"/>
            <p:cNvSpPr>
              <a:spLocks noChangeArrowheads="1"/>
            </p:cNvSpPr>
            <p:nvPr/>
          </p:nvSpPr>
          <p:spPr bwMode="auto">
            <a:xfrm>
              <a:off x="4999038" y="5559425"/>
              <a:ext cx="68263" cy="138113"/>
            </a:xfrm>
            <a:custGeom>
              <a:avLst/>
              <a:gdLst>
                <a:gd name="T0" fmla="*/ 0 w 43"/>
                <a:gd name="T1" fmla="*/ 2147483646 h 87"/>
                <a:gd name="T2" fmla="*/ 0 w 43"/>
                <a:gd name="T3" fmla="*/ 2147483646 h 87"/>
                <a:gd name="T4" fmla="*/ 2147483646 w 43"/>
                <a:gd name="T5" fmla="*/ 2147483646 h 87"/>
                <a:gd name="T6" fmla="*/ 2147483646 w 43"/>
                <a:gd name="T7" fmla="*/ 2147483646 h 87"/>
                <a:gd name="T8" fmla="*/ 2147483646 w 43"/>
                <a:gd name="T9" fmla="*/ 2147483646 h 87"/>
                <a:gd name="T10" fmla="*/ 2147483646 w 43"/>
                <a:gd name="T11" fmla="*/ 2147483646 h 87"/>
                <a:gd name="T12" fmla="*/ 2147483646 w 43"/>
                <a:gd name="T13" fmla="*/ 2147483646 h 87"/>
                <a:gd name="T14" fmla="*/ 2147483646 w 43"/>
                <a:gd name="T15" fmla="*/ 2147483646 h 87"/>
                <a:gd name="T16" fmla="*/ 2147483646 w 43"/>
                <a:gd name="T17" fmla="*/ 2147483646 h 87"/>
                <a:gd name="T18" fmla="*/ 2147483646 w 43"/>
                <a:gd name="T19" fmla="*/ 2147483646 h 87"/>
                <a:gd name="T20" fmla="*/ 2147483646 w 43"/>
                <a:gd name="T21" fmla="*/ 2147483646 h 87"/>
                <a:gd name="T22" fmla="*/ 2147483646 w 43"/>
                <a:gd name="T23" fmla="*/ 2147483646 h 87"/>
                <a:gd name="T24" fmla="*/ 2147483646 w 43"/>
                <a:gd name="T25" fmla="*/ 2147483646 h 87"/>
                <a:gd name="T26" fmla="*/ 2147483646 w 43"/>
                <a:gd name="T27" fmla="*/ 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87"/>
                <a:gd name="T44" fmla="*/ 43 w 4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87">
                  <a:moveTo>
                    <a:pt x="0" y="87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5" y="70"/>
                  </a:lnTo>
                  <a:lnTo>
                    <a:pt x="8" y="62"/>
                  </a:lnTo>
                  <a:lnTo>
                    <a:pt x="11" y="54"/>
                  </a:lnTo>
                  <a:lnTo>
                    <a:pt x="15" y="45"/>
                  </a:lnTo>
                  <a:lnTo>
                    <a:pt x="19" y="35"/>
                  </a:lnTo>
                  <a:lnTo>
                    <a:pt x="24" y="26"/>
                  </a:lnTo>
                  <a:lnTo>
                    <a:pt x="28" y="18"/>
                  </a:lnTo>
                  <a:lnTo>
                    <a:pt x="33" y="10"/>
                  </a:lnTo>
                  <a:lnTo>
                    <a:pt x="38" y="4"/>
                  </a:lnTo>
                  <a:lnTo>
                    <a:pt x="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69"/>
            <p:cNvSpPr>
              <a:spLocks noChangeArrowheads="1"/>
            </p:cNvSpPr>
            <p:nvPr/>
          </p:nvSpPr>
          <p:spPr bwMode="auto">
            <a:xfrm>
              <a:off x="5067301" y="5446713"/>
              <a:ext cx="185738" cy="112713"/>
            </a:xfrm>
            <a:custGeom>
              <a:avLst/>
              <a:gdLst>
                <a:gd name="T0" fmla="*/ 0 w 117"/>
                <a:gd name="T1" fmla="*/ 2147483646 h 71"/>
                <a:gd name="T2" fmla="*/ 2147483646 w 117"/>
                <a:gd name="T3" fmla="*/ 2147483646 h 71"/>
                <a:gd name="T4" fmla="*/ 2147483646 w 117"/>
                <a:gd name="T5" fmla="*/ 2147483646 h 71"/>
                <a:gd name="T6" fmla="*/ 2147483646 w 117"/>
                <a:gd name="T7" fmla="*/ 2147483646 h 71"/>
                <a:gd name="T8" fmla="*/ 2147483646 w 117"/>
                <a:gd name="T9" fmla="*/ 2147483646 h 71"/>
                <a:gd name="T10" fmla="*/ 2147483646 w 117"/>
                <a:gd name="T11" fmla="*/ 2147483646 h 71"/>
                <a:gd name="T12" fmla="*/ 2147483646 w 117"/>
                <a:gd name="T13" fmla="*/ 2147483646 h 71"/>
                <a:gd name="T14" fmla="*/ 2147483646 w 117"/>
                <a:gd name="T15" fmla="*/ 2147483646 h 71"/>
                <a:gd name="T16" fmla="*/ 2147483646 w 117"/>
                <a:gd name="T17" fmla="*/ 2147483646 h 71"/>
                <a:gd name="T18" fmla="*/ 2147483646 w 117"/>
                <a:gd name="T19" fmla="*/ 2147483646 h 71"/>
                <a:gd name="T20" fmla="*/ 2147483646 w 117"/>
                <a:gd name="T21" fmla="*/ 2147483646 h 71"/>
                <a:gd name="T22" fmla="*/ 2147483646 w 117"/>
                <a:gd name="T23" fmla="*/ 2147483646 h 71"/>
                <a:gd name="T24" fmla="*/ 2147483646 w 117"/>
                <a:gd name="T25" fmla="*/ 2147483646 h 71"/>
                <a:gd name="T26" fmla="*/ 2147483646 w 117"/>
                <a:gd name="T27" fmla="*/ 2147483646 h 71"/>
                <a:gd name="T28" fmla="*/ 2147483646 w 117"/>
                <a:gd name="T29" fmla="*/ 2147483646 h 71"/>
                <a:gd name="T30" fmla="*/ 2147483646 w 117"/>
                <a:gd name="T31" fmla="*/ 2147483646 h 71"/>
                <a:gd name="T32" fmla="*/ 2147483646 w 117"/>
                <a:gd name="T33" fmla="*/ 2147483646 h 71"/>
                <a:gd name="T34" fmla="*/ 2147483646 w 117"/>
                <a:gd name="T35" fmla="*/ 2147483646 h 71"/>
                <a:gd name="T36" fmla="*/ 2147483646 w 117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1"/>
                <a:gd name="T59" fmla="*/ 117 w 117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1">
                  <a:moveTo>
                    <a:pt x="0" y="71"/>
                  </a:moveTo>
                  <a:lnTo>
                    <a:pt x="5" y="67"/>
                  </a:lnTo>
                  <a:lnTo>
                    <a:pt x="10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9" y="52"/>
                  </a:lnTo>
                  <a:lnTo>
                    <a:pt x="36" y="48"/>
                  </a:lnTo>
                  <a:lnTo>
                    <a:pt x="43" y="45"/>
                  </a:lnTo>
                  <a:lnTo>
                    <a:pt x="50" y="41"/>
                  </a:lnTo>
                  <a:lnTo>
                    <a:pt x="58" y="36"/>
                  </a:lnTo>
                  <a:lnTo>
                    <a:pt x="66" y="32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1" y="12"/>
                  </a:lnTo>
                  <a:lnTo>
                    <a:pt x="107" y="8"/>
                  </a:lnTo>
                  <a:lnTo>
                    <a:pt x="112" y="4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70"/>
            <p:cNvSpPr>
              <a:spLocks noChangeArrowheads="1"/>
            </p:cNvSpPr>
            <p:nvPr/>
          </p:nvSpPr>
          <p:spPr bwMode="auto">
            <a:xfrm>
              <a:off x="5253038" y="5268913"/>
              <a:ext cx="73025" cy="177800"/>
            </a:xfrm>
            <a:custGeom>
              <a:avLst/>
              <a:gdLst>
                <a:gd name="T0" fmla="*/ 0 w 46"/>
                <a:gd name="T1" fmla="*/ 2147483646 h 112"/>
                <a:gd name="T2" fmla="*/ 2147483646 w 46"/>
                <a:gd name="T3" fmla="*/ 2147483646 h 112"/>
                <a:gd name="T4" fmla="*/ 2147483646 w 46"/>
                <a:gd name="T5" fmla="*/ 2147483646 h 112"/>
                <a:gd name="T6" fmla="*/ 2147483646 w 46"/>
                <a:gd name="T7" fmla="*/ 2147483646 h 112"/>
                <a:gd name="T8" fmla="*/ 2147483646 w 46"/>
                <a:gd name="T9" fmla="*/ 2147483646 h 112"/>
                <a:gd name="T10" fmla="*/ 2147483646 w 46"/>
                <a:gd name="T11" fmla="*/ 2147483646 h 112"/>
                <a:gd name="T12" fmla="*/ 2147483646 w 46"/>
                <a:gd name="T13" fmla="*/ 2147483646 h 112"/>
                <a:gd name="T14" fmla="*/ 2147483646 w 46"/>
                <a:gd name="T15" fmla="*/ 2147483646 h 112"/>
                <a:gd name="T16" fmla="*/ 2147483646 w 46"/>
                <a:gd name="T17" fmla="*/ 2147483646 h 112"/>
                <a:gd name="T18" fmla="*/ 2147483646 w 46"/>
                <a:gd name="T19" fmla="*/ 2147483646 h 112"/>
                <a:gd name="T20" fmla="*/ 2147483646 w 46"/>
                <a:gd name="T21" fmla="*/ 2147483646 h 112"/>
                <a:gd name="T22" fmla="*/ 2147483646 w 46"/>
                <a:gd name="T23" fmla="*/ 2147483646 h 112"/>
                <a:gd name="T24" fmla="*/ 2147483646 w 46"/>
                <a:gd name="T25" fmla="*/ 2147483646 h 112"/>
                <a:gd name="T26" fmla="*/ 2147483646 w 46"/>
                <a:gd name="T27" fmla="*/ 2147483646 h 112"/>
                <a:gd name="T28" fmla="*/ 2147483646 w 46"/>
                <a:gd name="T29" fmla="*/ 2147483646 h 112"/>
                <a:gd name="T30" fmla="*/ 2147483646 w 46"/>
                <a:gd name="T31" fmla="*/ 2147483646 h 112"/>
                <a:gd name="T32" fmla="*/ 2147483646 w 46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12"/>
                <a:gd name="T53" fmla="*/ 46 w 46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12">
                  <a:moveTo>
                    <a:pt x="0" y="112"/>
                  </a:moveTo>
                  <a:lnTo>
                    <a:pt x="5" y="107"/>
                  </a:lnTo>
                  <a:lnTo>
                    <a:pt x="10" y="100"/>
                  </a:lnTo>
                  <a:lnTo>
                    <a:pt x="15" y="93"/>
                  </a:lnTo>
                  <a:lnTo>
                    <a:pt x="19" y="84"/>
                  </a:lnTo>
                  <a:lnTo>
                    <a:pt x="23" y="75"/>
                  </a:lnTo>
                  <a:lnTo>
                    <a:pt x="27" y="66"/>
                  </a:lnTo>
                  <a:lnTo>
                    <a:pt x="30" y="56"/>
                  </a:lnTo>
                  <a:lnTo>
                    <a:pt x="33" y="47"/>
                  </a:lnTo>
                  <a:lnTo>
                    <a:pt x="36" y="38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71"/>
            <p:cNvSpPr>
              <a:spLocks noChangeArrowheads="1"/>
            </p:cNvSpPr>
            <p:nvPr/>
          </p:nvSpPr>
          <p:spPr bwMode="auto">
            <a:xfrm>
              <a:off x="5270501" y="5264150"/>
              <a:ext cx="57150" cy="98425"/>
            </a:xfrm>
            <a:custGeom>
              <a:avLst/>
              <a:gdLst>
                <a:gd name="T0" fmla="*/ 2147483646 w 36"/>
                <a:gd name="T1" fmla="*/ 0 h 62"/>
                <a:gd name="T2" fmla="*/ 0 w 36"/>
                <a:gd name="T3" fmla="*/ 2147483646 h 62"/>
                <a:gd name="T4" fmla="*/ 2147483646 w 36"/>
                <a:gd name="T5" fmla="*/ 2147483646 h 62"/>
                <a:gd name="T6" fmla="*/ 2147483646 w 3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2"/>
                <a:gd name="T14" fmla="*/ 36 w 3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2">
                  <a:moveTo>
                    <a:pt x="36" y="0"/>
                  </a:moveTo>
                  <a:lnTo>
                    <a:pt x="0" y="62"/>
                  </a:lnTo>
                  <a:lnTo>
                    <a:pt x="24" y="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72"/>
            <p:cNvSpPr>
              <a:spLocks noChangeArrowheads="1"/>
            </p:cNvSpPr>
            <p:nvPr/>
          </p:nvSpPr>
          <p:spPr bwMode="auto">
            <a:xfrm>
              <a:off x="5305426" y="5259388"/>
              <a:ext cx="17463" cy="114300"/>
            </a:xfrm>
            <a:custGeom>
              <a:avLst/>
              <a:gdLst>
                <a:gd name="T0" fmla="*/ 2147483646 w 11"/>
                <a:gd name="T1" fmla="*/ 0 h 72"/>
                <a:gd name="T2" fmla="*/ 2147483646 w 11"/>
                <a:gd name="T3" fmla="*/ 2147483646 h 72"/>
                <a:gd name="T4" fmla="*/ 0 w 11"/>
                <a:gd name="T5" fmla="*/ 2147483646 h 72"/>
                <a:gd name="T6" fmla="*/ 2147483646 w 11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2"/>
                <a:gd name="T14" fmla="*/ 11 w 1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2">
                  <a:moveTo>
                    <a:pt x="11" y="0"/>
                  </a:moveTo>
                  <a:lnTo>
                    <a:pt x="11" y="72"/>
                  </a:lnTo>
                  <a:lnTo>
                    <a:pt x="0" y="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" name="Text Box 73"/>
          <p:cNvSpPr txBox="1">
            <a:spLocks noChangeArrowheads="1"/>
          </p:cNvSpPr>
          <p:nvPr/>
        </p:nvSpPr>
        <p:spPr bwMode="auto">
          <a:xfrm>
            <a:off x="3724275" y="4872038"/>
            <a:ext cx="98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Expulsion of the water</a:t>
            </a:r>
          </a:p>
        </p:txBody>
      </p:sp>
      <p:sp>
        <p:nvSpPr>
          <p:cNvPr id="6197" name="Text Box 74"/>
          <p:cNvSpPr txBox="1">
            <a:spLocks noChangeArrowheads="1"/>
          </p:cNvSpPr>
          <p:nvPr/>
        </p:nvSpPr>
        <p:spPr bwMode="auto">
          <a:xfrm>
            <a:off x="214313" y="382588"/>
            <a:ext cx="8318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800000"/>
                </a:solidFill>
              </a:rPr>
              <a:t>Consolidation Settlement</a:t>
            </a:r>
            <a:r>
              <a:rPr lang="en-US" altLang="en-US" sz="2400">
                <a:solidFill>
                  <a:srgbClr val="800000"/>
                </a:solidFill>
              </a:rPr>
              <a:t> (Time Dependent Settlement)</a:t>
            </a:r>
          </a:p>
        </p:txBody>
      </p:sp>
      <p:sp>
        <p:nvSpPr>
          <p:cNvPr id="6198" name="Text Box 75"/>
          <p:cNvSpPr txBox="1">
            <a:spLocks noChangeArrowheads="1"/>
          </p:cNvSpPr>
          <p:nvPr/>
        </p:nvSpPr>
        <p:spPr bwMode="auto">
          <a:xfrm>
            <a:off x="7502525" y="33338"/>
            <a:ext cx="16240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6199" name="Text Box 76"/>
          <p:cNvSpPr txBox="1">
            <a:spLocks noChangeArrowheads="1"/>
          </p:cNvSpPr>
          <p:nvPr/>
        </p:nvSpPr>
        <p:spPr bwMode="auto">
          <a:xfrm>
            <a:off x="65088" y="965200"/>
            <a:ext cx="9205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   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   *  Consolidation settlement occurs in cohesive soils due to the expulsion of the water from the voids.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   *  Because of the soil permeability the rate of settlement may varied from soil to another.   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   *  Also the variation in the rate of consolidation settlement depends on the boundary conditions.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2400" b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>
                <a:solidFill>
                  <a:srgbClr val="000000"/>
                </a:solidFill>
              </a:rPr>
              <a:t>Consolidation</a:t>
            </a:r>
            <a:r>
              <a:rPr lang="en-US" altLang="en-US" sz="2400" b="1">
                <a:solidFill>
                  <a:srgbClr val="000000"/>
                </a:solidFill>
              </a:rPr>
              <a:t> = S</a:t>
            </a:r>
            <a:r>
              <a:rPr lang="en-US" altLang="en-US" sz="2400" b="1" baseline="-25000">
                <a:solidFill>
                  <a:srgbClr val="000000"/>
                </a:solidFill>
              </a:rPr>
              <a:t>primary</a:t>
            </a:r>
            <a:r>
              <a:rPr lang="en-US" altLang="en-US" sz="2400" b="1">
                <a:solidFill>
                  <a:srgbClr val="000000"/>
                </a:solidFill>
              </a:rPr>
              <a:t> + S</a:t>
            </a:r>
            <a:r>
              <a:rPr lang="en-US" altLang="en-US" sz="2400" b="1" baseline="-25000">
                <a:solidFill>
                  <a:srgbClr val="000000"/>
                </a:solidFill>
              </a:rPr>
              <a:t>secondary</a:t>
            </a:r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Primary Consolidation                Volume change is due to reduction in pore water pressure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Secondary Consolidation          Volume change is due to the rearrangement of the soil particles 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							     </a:t>
            </a:r>
            <a:r>
              <a:rPr lang="en-US" altLang="en-US" sz="1200">
                <a:solidFill>
                  <a:srgbClr val="00B050"/>
                </a:solidFill>
              </a:rPr>
              <a:t>(No pore water pressure change, Δu = 0, occurs </a:t>
            </a:r>
            <a:r>
              <a:rPr lang="en-US" altLang="en-US" sz="1200" u="sng">
                <a:solidFill>
                  <a:srgbClr val="00B050"/>
                </a:solidFill>
              </a:rPr>
              <a:t>after the primary consolidation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6200" name="Straight Arrow Connector 78"/>
          <p:cNvCxnSpPr>
            <a:cxnSpLocks noChangeShapeType="1"/>
          </p:cNvCxnSpPr>
          <p:nvPr/>
        </p:nvCxnSpPr>
        <p:spPr bwMode="auto">
          <a:xfrm rot="10800000" flipV="1">
            <a:off x="5376863" y="5294313"/>
            <a:ext cx="1060450" cy="401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1" name="TextBox 79"/>
          <p:cNvSpPr txBox="1">
            <a:spLocks noChangeArrowheads="1"/>
          </p:cNvSpPr>
          <p:nvPr/>
        </p:nvSpPr>
        <p:spPr bwMode="auto">
          <a:xfrm>
            <a:off x="6437313" y="4819650"/>
            <a:ext cx="2224087" cy="1570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When the water in the voids starts to flow out of the soil matrix due to consolidation of the clay layer.  Consequently, the excess pore water pressure (</a:t>
            </a:r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u) will reduce,  and the void ratio (e) of the soil matrix will reduce too. </a:t>
            </a:r>
          </a:p>
        </p:txBody>
      </p:sp>
      <p:grpSp>
        <p:nvGrpSpPr>
          <p:cNvPr id="3" name="Group 83"/>
          <p:cNvGrpSpPr/>
          <p:nvPr/>
        </p:nvGrpSpPr>
        <p:grpSpPr>
          <a:xfrm>
            <a:off x="4242817" y="5268811"/>
            <a:ext cx="1243584" cy="1074769"/>
            <a:chOff x="4379913" y="5351463"/>
            <a:chExt cx="973138" cy="887412"/>
          </a:xfrm>
          <a:solidFill>
            <a:schemeClr val="bg1">
              <a:alpha val="0"/>
            </a:schemeClr>
          </a:solidFill>
        </p:grpSpPr>
        <p:sp>
          <p:nvSpPr>
            <p:cNvPr id="86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7" y="0"/>
                </a:cxn>
                <a:cxn ang="0">
                  <a:pos x="108" y="1"/>
                </a:cxn>
                <a:cxn ang="0">
                  <a:pos x="113" y="1"/>
                </a:cxn>
                <a:cxn ang="0">
                  <a:pos x="122" y="7"/>
                </a:cxn>
                <a:cxn ang="0">
                  <a:pos x="128" y="20"/>
                </a:cxn>
                <a:cxn ang="0">
                  <a:pos x="132" y="36"/>
                </a:cxn>
                <a:cxn ang="0">
                  <a:pos x="136" y="51"/>
                </a:cxn>
                <a:cxn ang="0">
                  <a:pos x="142" y="62"/>
                </a:cxn>
                <a:cxn ang="0">
                  <a:pos x="148" y="70"/>
                </a:cxn>
                <a:cxn ang="0">
                  <a:pos x="156" y="86"/>
                </a:cxn>
                <a:cxn ang="0">
                  <a:pos x="155" y="102"/>
                </a:cxn>
                <a:cxn ang="0">
                  <a:pos x="151" y="107"/>
                </a:cxn>
                <a:cxn ang="0">
                  <a:pos x="139" y="116"/>
                </a:cxn>
                <a:cxn ang="0">
                  <a:pos x="123" y="127"/>
                </a:cxn>
                <a:cxn ang="0">
                  <a:pos x="116" y="135"/>
                </a:cxn>
                <a:cxn ang="0">
                  <a:pos x="109" y="150"/>
                </a:cxn>
                <a:cxn ang="0">
                  <a:pos x="106" y="165"/>
                </a:cxn>
                <a:cxn ang="0">
                  <a:pos x="101" y="176"/>
                </a:cxn>
                <a:cxn ang="0">
                  <a:pos x="95" y="180"/>
                </a:cxn>
                <a:cxn ang="0">
                  <a:pos x="81" y="183"/>
                </a:cxn>
                <a:cxn ang="0">
                  <a:pos x="64" y="180"/>
                </a:cxn>
                <a:cxn ang="0">
                  <a:pos x="48" y="173"/>
                </a:cxn>
                <a:cxn ang="0">
                  <a:pos x="37" y="164"/>
                </a:cxn>
                <a:cxn ang="0">
                  <a:pos x="32" y="155"/>
                </a:cxn>
                <a:cxn ang="0">
                  <a:pos x="32" y="138"/>
                </a:cxn>
                <a:cxn ang="0">
                  <a:pos x="33" y="128"/>
                </a:cxn>
                <a:cxn ang="0">
                  <a:pos x="29" y="110"/>
                </a:cxn>
                <a:cxn ang="0">
                  <a:pos x="10" y="102"/>
                </a:cxn>
                <a:cxn ang="0">
                  <a:pos x="7" y="100"/>
                </a:cxn>
                <a:cxn ang="0">
                  <a:pos x="2" y="94"/>
                </a:cxn>
                <a:cxn ang="0">
                  <a:pos x="0" y="85"/>
                </a:cxn>
                <a:cxn ang="0">
                  <a:pos x="2" y="74"/>
                </a:cxn>
                <a:cxn ang="0">
                  <a:pos x="7" y="62"/>
                </a:cxn>
                <a:cxn ang="0">
                  <a:pos x="16" y="49"/>
                </a:cxn>
                <a:cxn ang="0">
                  <a:pos x="27" y="36"/>
                </a:cxn>
                <a:cxn ang="0">
                  <a:pos x="43" y="23"/>
                </a:cxn>
                <a:cxn ang="0">
                  <a:pos x="43" y="23"/>
                </a:cxn>
              </a:cxnLst>
              <a:rect l="0" t="0" r="r" b="b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7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13" y="53"/>
                </a:cxn>
                <a:cxn ang="0">
                  <a:pos x="5" y="65"/>
                </a:cxn>
                <a:cxn ang="0">
                  <a:pos x="2" y="75"/>
                </a:cxn>
                <a:cxn ang="0">
                  <a:pos x="0" y="85"/>
                </a:cxn>
                <a:cxn ang="0">
                  <a:pos x="0" y="91"/>
                </a:cxn>
                <a:cxn ang="0">
                  <a:pos x="3" y="101"/>
                </a:cxn>
                <a:cxn ang="0">
                  <a:pos x="14" y="109"/>
                </a:cxn>
                <a:cxn ang="0">
                  <a:pos x="29" y="117"/>
                </a:cxn>
                <a:cxn ang="0">
                  <a:pos x="43" y="125"/>
                </a:cxn>
                <a:cxn ang="0">
                  <a:pos x="52" y="132"/>
                </a:cxn>
                <a:cxn ang="0">
                  <a:pos x="58" y="140"/>
                </a:cxn>
                <a:cxn ang="0">
                  <a:pos x="72" y="151"/>
                </a:cxn>
                <a:cxn ang="0">
                  <a:pos x="88" y="155"/>
                </a:cxn>
                <a:cxn ang="0">
                  <a:pos x="94" y="152"/>
                </a:cxn>
                <a:cxn ang="0">
                  <a:pos x="105" y="142"/>
                </a:cxn>
                <a:cxn ang="0">
                  <a:pos x="119" y="129"/>
                </a:cxn>
                <a:cxn ang="0">
                  <a:pos x="129" y="124"/>
                </a:cxn>
                <a:cxn ang="0">
                  <a:pos x="146" y="120"/>
                </a:cxn>
                <a:cxn ang="0">
                  <a:pos x="160" y="121"/>
                </a:cxn>
                <a:cxn ang="0">
                  <a:pos x="173" y="119"/>
                </a:cxn>
                <a:cxn ang="0">
                  <a:pos x="178" y="115"/>
                </a:cxn>
                <a:cxn ang="0">
                  <a:pos x="183" y="101"/>
                </a:cxn>
                <a:cxn ang="0">
                  <a:pos x="185" y="84"/>
                </a:cxn>
                <a:cxn ang="0">
                  <a:pos x="182" y="66"/>
                </a:cxn>
                <a:cxn ang="0">
                  <a:pos x="175" y="54"/>
                </a:cxn>
                <a:cxn ang="0">
                  <a:pos x="167" y="47"/>
                </a:cxn>
                <a:cxn ang="0">
                  <a:pos x="151" y="43"/>
                </a:cxn>
                <a:cxn ang="0">
                  <a:pos x="140" y="41"/>
                </a:cxn>
                <a:cxn ang="0">
                  <a:pos x="125" y="34"/>
                </a:cxn>
                <a:cxn ang="0">
                  <a:pos x="121" y="13"/>
                </a:cxn>
                <a:cxn ang="0">
                  <a:pos x="120" y="10"/>
                </a:cxn>
                <a:cxn ang="0">
                  <a:pos x="115" y="4"/>
                </a:cxn>
                <a:cxn ang="0">
                  <a:pos x="107" y="0"/>
                </a:cxn>
                <a:cxn ang="0">
                  <a:pos x="96" y="0"/>
                </a:cxn>
                <a:cxn ang="0">
                  <a:pos x="83" y="2"/>
                </a:cxn>
                <a:cxn ang="0">
                  <a:pos x="68" y="7"/>
                </a:cxn>
                <a:cxn ang="0">
                  <a:pos x="53" y="15"/>
                </a:cxn>
                <a:cxn ang="0">
                  <a:pos x="37" y="27"/>
                </a:cxn>
                <a:cxn ang="0">
                  <a:pos x="37" y="27"/>
                </a:cxn>
              </a:cxnLst>
              <a:rect l="0" t="0" r="r" b="b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8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2" y="0"/>
                </a:cxn>
                <a:cxn ang="0">
                  <a:pos x="99" y="4"/>
                </a:cxn>
                <a:cxn ang="0">
                  <a:pos x="84" y="11"/>
                </a:cxn>
                <a:cxn ang="0">
                  <a:pos x="70" y="18"/>
                </a:cxn>
                <a:cxn ang="0">
                  <a:pos x="58" y="21"/>
                </a:cxn>
                <a:cxn ang="0">
                  <a:pos x="48" y="22"/>
                </a:cxn>
                <a:cxn ang="0">
                  <a:pos x="31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0" y="134"/>
                </a:cxn>
                <a:cxn ang="0">
                  <a:pos x="8" y="147"/>
                </a:cxn>
                <a:cxn ang="0">
                  <a:pos x="21" y="158"/>
                </a:cxn>
                <a:cxn ang="0">
                  <a:pos x="37" y="166"/>
                </a:cxn>
                <a:cxn ang="0">
                  <a:pos x="51" y="168"/>
                </a:cxn>
                <a:cxn ang="0">
                  <a:pos x="61" y="165"/>
                </a:cxn>
                <a:cxn ang="0">
                  <a:pos x="73" y="154"/>
                </a:cxn>
                <a:cxn ang="0">
                  <a:pos x="81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19" y="148"/>
                </a:cxn>
                <a:cxn ang="0">
                  <a:pos x="127" y="147"/>
                </a:cxn>
                <a:cxn ang="0">
                  <a:pos x="134" y="143"/>
                </a:cxn>
                <a:cxn ang="0">
                  <a:pos x="141" y="134"/>
                </a:cxn>
                <a:cxn ang="0">
                  <a:pos x="147" y="122"/>
                </a:cxn>
                <a:cxn ang="0">
                  <a:pos x="151" y="107"/>
                </a:cxn>
                <a:cxn ang="0">
                  <a:pos x="153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9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57" y="7"/>
                </a:cxn>
                <a:cxn ang="0">
                  <a:pos x="62" y="5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2" y="2"/>
                </a:cxn>
                <a:cxn ang="0">
                  <a:pos x="64" y="2"/>
                </a:cxn>
                <a:cxn ang="0">
                  <a:pos x="72" y="0"/>
                </a:cxn>
                <a:cxn ang="0">
                  <a:pos x="79" y="0"/>
                </a:cxn>
                <a:cxn ang="0">
                  <a:pos x="90" y="6"/>
                </a:cxn>
                <a:cxn ang="0">
                  <a:pos x="99" y="17"/>
                </a:cxn>
                <a:cxn ang="0">
                  <a:pos x="106" y="30"/>
                </a:cxn>
                <a:cxn ang="0">
                  <a:pos x="112" y="44"/>
                </a:cxn>
                <a:cxn ang="0">
                  <a:pos x="118" y="55"/>
                </a:cxn>
                <a:cxn ang="0">
                  <a:pos x="120" y="58"/>
                </a:cxn>
                <a:cxn ang="0">
                  <a:pos x="134" y="70"/>
                </a:cxn>
                <a:cxn ang="0">
                  <a:pos x="145" y="81"/>
                </a:cxn>
                <a:cxn ang="0">
                  <a:pos x="148" y="93"/>
                </a:cxn>
                <a:cxn ang="0">
                  <a:pos x="144" y="98"/>
                </a:cxn>
                <a:cxn ang="0">
                  <a:pos x="132" y="107"/>
                </a:cxn>
                <a:cxn ang="0">
                  <a:pos x="116" y="118"/>
                </a:cxn>
                <a:cxn ang="0">
                  <a:pos x="109" y="126"/>
                </a:cxn>
                <a:cxn ang="0">
                  <a:pos x="100" y="137"/>
                </a:cxn>
                <a:cxn ang="0">
                  <a:pos x="95" y="139"/>
                </a:cxn>
                <a:cxn ang="0">
                  <a:pos x="85" y="143"/>
                </a:cxn>
                <a:cxn ang="0">
                  <a:pos x="76" y="146"/>
                </a:cxn>
                <a:cxn ang="0">
                  <a:pos x="68" y="140"/>
                </a:cxn>
                <a:cxn ang="0">
                  <a:pos x="63" y="131"/>
                </a:cxn>
                <a:cxn ang="0">
                  <a:pos x="54" y="125"/>
                </a:cxn>
                <a:cxn ang="0">
                  <a:pos x="41" y="126"/>
                </a:cxn>
                <a:cxn ang="0">
                  <a:pos x="31" y="125"/>
                </a:cxn>
                <a:cxn ang="0">
                  <a:pos x="26" y="118"/>
                </a:cxn>
                <a:cxn ang="0">
                  <a:pos x="26" y="111"/>
                </a:cxn>
                <a:cxn ang="0">
                  <a:pos x="28" y="95"/>
                </a:cxn>
                <a:cxn ang="0">
                  <a:pos x="26" y="81"/>
                </a:cxn>
                <a:cxn ang="0">
                  <a:pos x="15" y="73"/>
                </a:cxn>
                <a:cxn ang="0">
                  <a:pos x="11" y="71"/>
                </a:cxn>
                <a:cxn ang="0">
                  <a:pos x="5" y="65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21" y="17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/>
              <a:ahLst/>
              <a:cxnLst>
                <a:cxn ang="0">
                  <a:pos x="126" y="119"/>
                </a:cxn>
                <a:cxn ang="0">
                  <a:pos x="131" y="109"/>
                </a:cxn>
                <a:cxn ang="0">
                  <a:pos x="134" y="105"/>
                </a:cxn>
                <a:cxn ang="0">
                  <a:pos x="135" y="104"/>
                </a:cxn>
                <a:cxn ang="0">
                  <a:pos x="136" y="105"/>
                </a:cxn>
                <a:cxn ang="0">
                  <a:pos x="136" y="105"/>
                </a:cxn>
                <a:cxn ang="0">
                  <a:pos x="138" y="103"/>
                </a:cxn>
                <a:cxn ang="0">
                  <a:pos x="141" y="96"/>
                </a:cxn>
                <a:cxn ang="0">
                  <a:pos x="142" y="89"/>
                </a:cxn>
                <a:cxn ang="0">
                  <a:pos x="139" y="77"/>
                </a:cxn>
                <a:cxn ang="0">
                  <a:pos x="131" y="66"/>
                </a:cxn>
                <a:cxn ang="0">
                  <a:pos x="119" y="56"/>
                </a:cxn>
                <a:cxn ang="0">
                  <a:pos x="108" y="47"/>
                </a:cxn>
                <a:cxn ang="0">
                  <a:pos x="98" y="39"/>
                </a:cxn>
                <a:cxn ang="0">
                  <a:pos x="95" y="36"/>
                </a:cxn>
                <a:cxn ang="0">
                  <a:pos x="87" y="20"/>
                </a:cxn>
                <a:cxn ang="0">
                  <a:pos x="79" y="6"/>
                </a:cxn>
                <a:cxn ang="0">
                  <a:pos x="68" y="0"/>
                </a:cxn>
                <a:cxn ang="0">
                  <a:pos x="62" y="3"/>
                </a:cxn>
                <a:cxn ang="0">
                  <a:pos x="51" y="13"/>
                </a:cxn>
                <a:cxn ang="0">
                  <a:pos x="37" y="26"/>
                </a:cxn>
                <a:cxn ang="0">
                  <a:pos x="27" y="31"/>
                </a:cxn>
                <a:cxn ang="0">
                  <a:pos x="13" y="38"/>
                </a:cxn>
                <a:cxn ang="0">
                  <a:pos x="9" y="44"/>
                </a:cxn>
                <a:cxn ang="0">
                  <a:pos x="5" y="50"/>
                </a:cxn>
                <a:cxn ang="0">
                  <a:pos x="0" y="63"/>
                </a:cxn>
                <a:cxn ang="0">
                  <a:pos x="12" y="74"/>
                </a:cxn>
                <a:cxn ang="0">
                  <a:pos x="14" y="79"/>
                </a:cxn>
                <a:cxn ang="0">
                  <a:pos x="13" y="91"/>
                </a:cxn>
                <a:cxn ang="0">
                  <a:pos x="10" y="102"/>
                </a:cxn>
                <a:cxn ang="0">
                  <a:pos x="11" y="111"/>
                </a:cxn>
                <a:cxn ang="0">
                  <a:pos x="15" y="113"/>
                </a:cxn>
                <a:cxn ang="0">
                  <a:pos x="30" y="116"/>
                </a:cxn>
                <a:cxn ang="0">
                  <a:pos x="45" y="119"/>
                </a:cxn>
                <a:cxn ang="0">
                  <a:pos x="55" y="127"/>
                </a:cxn>
                <a:cxn ang="0">
                  <a:pos x="57" y="134"/>
                </a:cxn>
                <a:cxn ang="0">
                  <a:pos x="59" y="142"/>
                </a:cxn>
                <a:cxn ang="0">
                  <a:pos x="65" y="149"/>
                </a:cxn>
                <a:cxn ang="0">
                  <a:pos x="74" y="154"/>
                </a:cxn>
                <a:cxn ang="0">
                  <a:pos x="85" y="156"/>
                </a:cxn>
                <a:cxn ang="0">
                  <a:pos x="96" y="154"/>
                </a:cxn>
                <a:cxn ang="0">
                  <a:pos x="108" y="147"/>
                </a:cxn>
                <a:cxn ang="0">
                  <a:pos x="118" y="135"/>
                </a:cxn>
                <a:cxn ang="0">
                  <a:pos x="122" y="127"/>
                </a:cxn>
              </a:cxnLst>
              <a:rect l="0" t="0" r="r" b="b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22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1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/>
              <a:ahLst/>
              <a:cxnLst>
                <a:cxn ang="0">
                  <a:pos x="8" y="97"/>
                </a:cxn>
                <a:cxn ang="0">
                  <a:pos x="6" y="86"/>
                </a:cxn>
                <a:cxn ang="0">
                  <a:pos x="4" y="81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1" y="81"/>
                </a:cxn>
                <a:cxn ang="0">
                  <a:pos x="1" y="79"/>
                </a:cxn>
                <a:cxn ang="0">
                  <a:pos x="0" y="71"/>
                </a:cxn>
                <a:cxn ang="0">
                  <a:pos x="0" y="64"/>
                </a:cxn>
                <a:cxn ang="0">
                  <a:pos x="7" y="53"/>
                </a:cxn>
                <a:cxn ang="0">
                  <a:pos x="18" y="45"/>
                </a:cxn>
                <a:cxn ang="0">
                  <a:pos x="31" y="38"/>
                </a:cxn>
                <a:cxn ang="0">
                  <a:pos x="45" y="33"/>
                </a:cxn>
                <a:cxn ang="0">
                  <a:pos x="56" y="28"/>
                </a:cxn>
                <a:cxn ang="0">
                  <a:pos x="60" y="26"/>
                </a:cxn>
                <a:cxn ang="0">
                  <a:pos x="73" y="13"/>
                </a:cxn>
                <a:cxn ang="0">
                  <a:pos x="84" y="2"/>
                </a:cxn>
                <a:cxn ang="0">
                  <a:pos x="96" y="0"/>
                </a:cxn>
                <a:cxn ang="0">
                  <a:pos x="102" y="4"/>
                </a:cxn>
                <a:cxn ang="0">
                  <a:pos x="110" y="17"/>
                </a:cxn>
                <a:cxn ang="0">
                  <a:pos x="119" y="33"/>
                </a:cxn>
                <a:cxn ang="0">
                  <a:pos x="127" y="40"/>
                </a:cxn>
                <a:cxn ang="0">
                  <a:pos x="138" y="51"/>
                </a:cxn>
                <a:cxn ang="0">
                  <a:pos x="140" y="58"/>
                </a:cxn>
                <a:cxn ang="0">
                  <a:pos x="143" y="65"/>
                </a:cxn>
                <a:cxn ang="0">
                  <a:pos x="144" y="79"/>
                </a:cxn>
                <a:cxn ang="0">
                  <a:pos x="130" y="87"/>
                </a:cxn>
                <a:cxn ang="0">
                  <a:pos x="126" y="91"/>
                </a:cxn>
                <a:cxn ang="0">
                  <a:pos x="123" y="102"/>
                </a:cxn>
                <a:cxn ang="0">
                  <a:pos x="124" y="114"/>
                </a:cxn>
                <a:cxn ang="0">
                  <a:pos x="120" y="122"/>
                </a:cxn>
                <a:cxn ang="0">
                  <a:pos x="116" y="123"/>
                </a:cxn>
                <a:cxn ang="0">
                  <a:pos x="100" y="121"/>
                </a:cxn>
                <a:cxn ang="0">
                  <a:pos x="85" y="120"/>
                </a:cxn>
                <a:cxn ang="0">
                  <a:pos x="73" y="125"/>
                </a:cxn>
                <a:cxn ang="0">
                  <a:pos x="70" y="132"/>
                </a:cxn>
                <a:cxn ang="0">
                  <a:pos x="65" y="139"/>
                </a:cxn>
                <a:cxn ang="0">
                  <a:pos x="57" y="143"/>
                </a:cxn>
                <a:cxn ang="0">
                  <a:pos x="47" y="145"/>
                </a:cxn>
                <a:cxn ang="0">
                  <a:pos x="37" y="144"/>
                </a:cxn>
                <a:cxn ang="0">
                  <a:pos x="26" y="139"/>
                </a:cxn>
                <a:cxn ang="0">
                  <a:pos x="17" y="129"/>
                </a:cxn>
                <a:cxn ang="0">
                  <a:pos x="11" y="115"/>
                </a:cxn>
                <a:cxn ang="0">
                  <a:pos x="9" y="106"/>
                </a:cxn>
              </a:cxnLst>
              <a:rect l="0" t="0" r="r" b="b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2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5" y="83"/>
                </a:cxn>
                <a:cxn ang="0">
                  <a:pos x="4" y="78"/>
                </a:cxn>
                <a:cxn ang="0">
                  <a:pos x="3" y="77"/>
                </a:cxn>
                <a:cxn ang="0">
                  <a:pos x="2" y="78"/>
                </a:cxn>
                <a:cxn ang="0">
                  <a:pos x="1" y="78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1" y="60"/>
                </a:cxn>
                <a:cxn ang="0">
                  <a:pos x="8" y="50"/>
                </a:cxn>
                <a:cxn ang="0">
                  <a:pos x="19" y="42"/>
                </a:cxn>
                <a:cxn ang="0">
                  <a:pos x="33" y="36"/>
                </a:cxn>
                <a:cxn ang="0">
                  <a:pos x="47" y="32"/>
                </a:cxn>
                <a:cxn ang="0">
                  <a:pos x="58" y="27"/>
                </a:cxn>
                <a:cxn ang="0">
                  <a:pos x="62" y="25"/>
                </a:cxn>
                <a:cxn ang="0">
                  <a:pos x="75" y="13"/>
                </a:cxn>
                <a:cxn ang="0">
                  <a:pos x="88" y="2"/>
                </a:cxn>
                <a:cxn ang="0">
                  <a:pos x="100" y="0"/>
                </a:cxn>
                <a:cxn ang="0">
                  <a:pos x="105" y="4"/>
                </a:cxn>
                <a:cxn ang="0">
                  <a:pos x="112" y="18"/>
                </a:cxn>
                <a:cxn ang="0">
                  <a:pos x="121" y="34"/>
                </a:cxn>
                <a:cxn ang="0">
                  <a:pos x="128" y="42"/>
                </a:cxn>
                <a:cxn ang="0">
                  <a:pos x="139" y="52"/>
                </a:cxn>
                <a:cxn ang="0">
                  <a:pos x="141" y="57"/>
                </a:cxn>
                <a:cxn ang="0">
                  <a:pos x="143" y="68"/>
                </a:cxn>
                <a:cxn ang="0">
                  <a:pos x="146" y="77"/>
                </a:cxn>
                <a:cxn ang="0">
                  <a:pos x="138" y="84"/>
                </a:cxn>
                <a:cxn ang="0">
                  <a:pos x="129" y="89"/>
                </a:cxn>
                <a:cxn ang="0">
                  <a:pos x="123" y="98"/>
                </a:cxn>
                <a:cxn ang="0">
                  <a:pos x="122" y="110"/>
                </a:cxn>
                <a:cxn ang="0">
                  <a:pos x="121" y="120"/>
                </a:cxn>
                <a:cxn ang="0">
                  <a:pos x="114" y="124"/>
                </a:cxn>
                <a:cxn ang="0">
                  <a:pos x="106" y="123"/>
                </a:cxn>
                <a:cxn ang="0">
                  <a:pos x="91" y="120"/>
                </a:cxn>
                <a:cxn ang="0">
                  <a:pos x="76" y="121"/>
                </a:cxn>
                <a:cxn ang="0">
                  <a:pos x="67" y="131"/>
                </a:cxn>
                <a:cxn ang="0">
                  <a:pos x="65" y="134"/>
                </a:cxn>
                <a:cxn ang="0">
                  <a:pos x="59" y="140"/>
                </a:cxn>
                <a:cxn ang="0">
                  <a:pos x="50" y="143"/>
                </a:cxn>
                <a:cxn ang="0">
                  <a:pos x="39" y="143"/>
                </a:cxn>
                <a:cxn ang="0">
                  <a:pos x="29" y="140"/>
                </a:cxn>
                <a:cxn ang="0">
                  <a:pos x="19" y="132"/>
                </a:cxn>
                <a:cxn ang="0">
                  <a:pos x="12" y="120"/>
                </a:cxn>
                <a:cxn ang="0">
                  <a:pos x="8" y="103"/>
                </a:cxn>
                <a:cxn ang="0">
                  <a:pos x="8" y="103"/>
                </a:cxn>
              </a:cxnLst>
              <a:rect l="0" t="0" r="r" b="b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/>
              <a:ahLst/>
              <a:cxnLst>
                <a:cxn ang="0">
                  <a:pos x="22" y="73"/>
                </a:cxn>
                <a:cxn ang="0">
                  <a:pos x="37" y="90"/>
                </a:cxn>
                <a:cxn ang="0">
                  <a:pos x="51" y="106"/>
                </a:cxn>
                <a:cxn ang="0">
                  <a:pos x="64" y="118"/>
                </a:cxn>
                <a:cxn ang="0">
                  <a:pos x="76" y="129"/>
                </a:cxn>
                <a:cxn ang="0">
                  <a:pos x="87" y="138"/>
                </a:cxn>
                <a:cxn ang="0">
                  <a:pos x="97" y="144"/>
                </a:cxn>
                <a:cxn ang="0">
                  <a:pos x="107" y="149"/>
                </a:cxn>
                <a:cxn ang="0">
                  <a:pos x="115" y="151"/>
                </a:cxn>
                <a:cxn ang="0">
                  <a:pos x="123" y="151"/>
                </a:cxn>
                <a:cxn ang="0">
                  <a:pos x="127" y="150"/>
                </a:cxn>
                <a:cxn ang="0">
                  <a:pos x="134" y="142"/>
                </a:cxn>
                <a:cxn ang="0">
                  <a:pos x="140" y="130"/>
                </a:cxn>
                <a:cxn ang="0">
                  <a:pos x="145" y="114"/>
                </a:cxn>
                <a:cxn ang="0">
                  <a:pos x="149" y="97"/>
                </a:cxn>
                <a:cxn ang="0">
                  <a:pos x="151" y="79"/>
                </a:cxn>
                <a:cxn ang="0">
                  <a:pos x="151" y="63"/>
                </a:cxn>
                <a:cxn ang="0">
                  <a:pos x="150" y="50"/>
                </a:cxn>
                <a:cxn ang="0">
                  <a:pos x="149" y="45"/>
                </a:cxn>
                <a:cxn ang="0">
                  <a:pos x="142" y="33"/>
                </a:cxn>
                <a:cxn ang="0">
                  <a:pos x="131" y="24"/>
                </a:cxn>
                <a:cxn ang="0">
                  <a:pos x="117" y="17"/>
                </a:cxn>
                <a:cxn ang="0">
                  <a:pos x="102" y="11"/>
                </a:cxn>
                <a:cxn ang="0">
                  <a:pos x="89" y="5"/>
                </a:cxn>
                <a:cxn ang="0">
                  <a:pos x="83" y="3"/>
                </a:cxn>
                <a:cxn ang="0">
                  <a:pos x="77" y="1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9" y="1"/>
                </a:cxn>
                <a:cxn ang="0">
                  <a:pos x="38" y="2"/>
                </a:cxn>
                <a:cxn ang="0">
                  <a:pos x="27" y="5"/>
                </a:cxn>
                <a:cxn ang="0">
                  <a:pos x="17" y="9"/>
                </a:cxn>
                <a:cxn ang="0">
                  <a:pos x="9" y="14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5" y="51"/>
                </a:cxn>
                <a:cxn ang="0">
                  <a:pos x="14" y="64"/>
                </a:cxn>
                <a:cxn ang="0">
                  <a:pos x="14" y="64"/>
                </a:cxn>
              </a:cxnLst>
              <a:rect l="0" t="0" r="r" b="b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4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/>
              <a:ahLst/>
              <a:cxnLst>
                <a:cxn ang="0">
                  <a:pos x="82" y="31"/>
                </a:cxn>
                <a:cxn ang="0">
                  <a:pos x="96" y="50"/>
                </a:cxn>
                <a:cxn ang="0">
                  <a:pos x="107" y="67"/>
                </a:cxn>
                <a:cxn ang="0">
                  <a:pos x="117" y="82"/>
                </a:cxn>
                <a:cxn ang="0">
                  <a:pos x="125" y="97"/>
                </a:cxn>
                <a:cxn ang="0">
                  <a:pos x="130" y="109"/>
                </a:cxn>
                <a:cxn ang="0">
                  <a:pos x="134" y="121"/>
                </a:cxn>
                <a:cxn ang="0">
                  <a:pos x="137" y="131"/>
                </a:cxn>
                <a:cxn ang="0">
                  <a:pos x="137" y="140"/>
                </a:cxn>
                <a:cxn ang="0">
                  <a:pos x="135" y="147"/>
                </a:cxn>
                <a:cxn ang="0">
                  <a:pos x="133" y="151"/>
                </a:cxn>
                <a:cxn ang="0">
                  <a:pos x="124" y="156"/>
                </a:cxn>
                <a:cxn ang="0">
                  <a:pos x="110" y="159"/>
                </a:cxn>
                <a:cxn ang="0">
                  <a:pos x="94" y="161"/>
                </a:cxn>
                <a:cxn ang="0">
                  <a:pos x="76" y="160"/>
                </a:cxn>
                <a:cxn ang="0">
                  <a:pos x="59" y="158"/>
                </a:cxn>
                <a:cxn ang="0">
                  <a:pos x="43" y="155"/>
                </a:cxn>
                <a:cxn ang="0">
                  <a:pos x="30" y="151"/>
                </a:cxn>
                <a:cxn ang="0">
                  <a:pos x="25" y="149"/>
                </a:cxn>
                <a:cxn ang="0">
                  <a:pos x="16" y="139"/>
                </a:cxn>
                <a:cxn ang="0">
                  <a:pos x="9" y="126"/>
                </a:cxn>
                <a:cxn ang="0">
                  <a:pos x="6" y="111"/>
                </a:cxn>
                <a:cxn ang="0">
                  <a:pos x="3" y="95"/>
                </a:cxn>
                <a:cxn ang="0">
                  <a:pos x="1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2" y="51"/>
                </a:cxn>
                <a:cxn ang="0">
                  <a:pos x="5" y="41"/>
                </a:cxn>
                <a:cxn ang="0">
                  <a:pos x="10" y="30"/>
                </a:cxn>
                <a:cxn ang="0">
                  <a:pos x="15" y="21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54" y="3"/>
                </a:cxn>
                <a:cxn ang="0">
                  <a:pos x="64" y="10"/>
                </a:cxn>
                <a:cxn ang="0">
                  <a:pos x="75" y="21"/>
                </a:cxn>
                <a:cxn ang="0">
                  <a:pos x="75" y="21"/>
                </a:cxn>
              </a:cxnLst>
              <a:rect l="0" t="0" r="r" b="b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5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79" y="121"/>
                </a:cxn>
                <a:cxn ang="0">
                  <a:pos x="100" y="117"/>
                </a:cxn>
                <a:cxn ang="0">
                  <a:pos x="118" y="112"/>
                </a:cxn>
                <a:cxn ang="0">
                  <a:pos x="133" y="108"/>
                </a:cxn>
                <a:cxn ang="0">
                  <a:pos x="146" y="103"/>
                </a:cxn>
                <a:cxn ang="0">
                  <a:pos x="157" y="97"/>
                </a:cxn>
                <a:cxn ang="0">
                  <a:pos x="166" y="91"/>
                </a:cxn>
                <a:cxn ang="0">
                  <a:pos x="172" y="85"/>
                </a:cxn>
                <a:cxn ang="0">
                  <a:pos x="176" y="79"/>
                </a:cxn>
                <a:cxn ang="0">
                  <a:pos x="177" y="74"/>
                </a:cxn>
                <a:cxn ang="0">
                  <a:pos x="174" y="64"/>
                </a:cxn>
                <a:cxn ang="0">
                  <a:pos x="167" y="53"/>
                </a:cxn>
                <a:cxn ang="0">
                  <a:pos x="156" y="40"/>
                </a:cxn>
                <a:cxn ang="0">
                  <a:pos x="143" y="28"/>
                </a:cxn>
                <a:cxn ang="0">
                  <a:pos x="129" y="17"/>
                </a:cxn>
                <a:cxn ang="0">
                  <a:pos x="116" y="8"/>
                </a:cxn>
                <a:cxn ang="0">
                  <a:pos x="104" y="2"/>
                </a:cxn>
                <a:cxn ang="0">
                  <a:pos x="99" y="1"/>
                </a:cxn>
                <a:cxn ang="0">
                  <a:pos x="85" y="1"/>
                </a:cxn>
                <a:cxn ang="0">
                  <a:pos x="71" y="6"/>
                </a:cxn>
                <a:cxn ang="0">
                  <a:pos x="58" y="14"/>
                </a:cxn>
                <a:cxn ang="0">
                  <a:pos x="45" y="24"/>
                </a:cxn>
                <a:cxn ang="0">
                  <a:pos x="34" y="33"/>
                </a:cxn>
                <a:cxn ang="0">
                  <a:pos x="29" y="36"/>
                </a:cxn>
                <a:cxn ang="0">
                  <a:pos x="24" y="40"/>
                </a:cxn>
                <a:cxn ang="0">
                  <a:pos x="19" y="47"/>
                </a:cxn>
                <a:cxn ang="0">
                  <a:pos x="14" y="55"/>
                </a:cxn>
                <a:cxn ang="0">
                  <a:pos x="9" y="64"/>
                </a:cxn>
                <a:cxn ang="0">
                  <a:pos x="5" y="74"/>
                </a:cxn>
                <a:cxn ang="0">
                  <a:pos x="1" y="85"/>
                </a:cxn>
                <a:cxn ang="0">
                  <a:pos x="0" y="95"/>
                </a:cxn>
                <a:cxn ang="0">
                  <a:pos x="0" y="105"/>
                </a:cxn>
                <a:cxn ang="0">
                  <a:pos x="3" y="114"/>
                </a:cxn>
                <a:cxn ang="0">
                  <a:pos x="8" y="120"/>
                </a:cxn>
                <a:cxn ang="0">
                  <a:pos x="17" y="125"/>
                </a:cxn>
                <a:cxn ang="0">
                  <a:pos x="29" y="128"/>
                </a:cxn>
                <a:cxn ang="0">
                  <a:pos x="45" y="127"/>
                </a:cxn>
                <a:cxn ang="0">
                  <a:pos x="45" y="127"/>
                </a:cxn>
              </a:cxnLst>
              <a:rect l="0" t="0" r="r" b="b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6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3" y="0"/>
                </a:cxn>
                <a:cxn ang="0">
                  <a:pos x="99" y="4"/>
                </a:cxn>
                <a:cxn ang="0">
                  <a:pos x="85" y="11"/>
                </a:cxn>
                <a:cxn ang="0">
                  <a:pos x="70" y="18"/>
                </a:cxn>
                <a:cxn ang="0">
                  <a:pos x="59" y="21"/>
                </a:cxn>
                <a:cxn ang="0">
                  <a:pos x="49" y="22"/>
                </a:cxn>
                <a:cxn ang="0">
                  <a:pos x="32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1" y="134"/>
                </a:cxn>
                <a:cxn ang="0">
                  <a:pos x="8" y="147"/>
                </a:cxn>
                <a:cxn ang="0">
                  <a:pos x="22" y="158"/>
                </a:cxn>
                <a:cxn ang="0">
                  <a:pos x="38" y="166"/>
                </a:cxn>
                <a:cxn ang="0">
                  <a:pos x="52" y="167"/>
                </a:cxn>
                <a:cxn ang="0">
                  <a:pos x="62" y="164"/>
                </a:cxn>
                <a:cxn ang="0">
                  <a:pos x="74" y="154"/>
                </a:cxn>
                <a:cxn ang="0">
                  <a:pos x="82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20" y="148"/>
                </a:cxn>
                <a:cxn ang="0">
                  <a:pos x="127" y="148"/>
                </a:cxn>
                <a:cxn ang="0">
                  <a:pos x="135" y="143"/>
                </a:cxn>
                <a:cxn ang="0">
                  <a:pos x="142" y="134"/>
                </a:cxn>
                <a:cxn ang="0">
                  <a:pos x="147" y="122"/>
                </a:cxn>
                <a:cxn ang="0">
                  <a:pos x="152" y="107"/>
                </a:cxn>
                <a:cxn ang="0">
                  <a:pos x="154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ransition advClick="0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0838" y="95250"/>
            <a:ext cx="60039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000000"/>
                </a:solidFill>
              </a:rPr>
              <a:t>Elastic Settlement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7575" y="1249363"/>
            <a:ext cx="4846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</a:rPr>
              <a:t>S</a:t>
            </a:r>
            <a:r>
              <a:rPr lang="en-US" altLang="en-US" sz="2700" baseline="-25000">
                <a:solidFill>
                  <a:srgbClr val="000000"/>
                </a:solidFill>
              </a:rPr>
              <a:t>e</a:t>
            </a:r>
            <a:r>
              <a:rPr lang="en-US" altLang="en-US" sz="2700">
                <a:solidFill>
                  <a:srgbClr val="000000"/>
                </a:solidFill>
              </a:rPr>
              <a:t> =       (1 - μ</a:t>
            </a:r>
            <a:r>
              <a:rPr lang="en-US" altLang="en-US" sz="2700" baseline="-25000">
                <a:solidFill>
                  <a:srgbClr val="000000"/>
                </a:solidFill>
              </a:rPr>
              <a:t>s</a:t>
            </a:r>
            <a:r>
              <a:rPr lang="en-US" alt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>
            <a:off x="3475038" y="1636713"/>
            <a:ext cx="315912" cy="0"/>
          </a:xfrm>
          <a:custGeom>
            <a:avLst/>
            <a:gdLst>
              <a:gd name="T0" fmla="*/ 0 w 199"/>
              <a:gd name="T1" fmla="*/ 2147483646 w 199"/>
              <a:gd name="T2" fmla="*/ 0 60000 65536"/>
              <a:gd name="T3" fmla="*/ 0 60000 65536"/>
              <a:gd name="T4" fmla="*/ 0 w 199"/>
              <a:gd name="T5" fmla="*/ 199 w 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9">
                <a:moveTo>
                  <a:pt x="0" y="0"/>
                </a:moveTo>
                <a:lnTo>
                  <a:pt x="199" y="0"/>
                </a:lnTo>
              </a:path>
            </a:pathLst>
          </a:custGeom>
          <a:noFill/>
          <a:ln w="2994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8850" y="1636713"/>
            <a:ext cx="2857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024188" y="1220788"/>
            <a:ext cx="287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156075" y="1439863"/>
            <a:ext cx="4595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(corner of the flexible foundation)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901700" y="2457450"/>
            <a:ext cx="4846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</a:rPr>
              <a:t>S</a:t>
            </a:r>
            <a:r>
              <a:rPr lang="en-US" altLang="en-US" sz="2700" baseline="-25000">
                <a:solidFill>
                  <a:srgbClr val="000000"/>
                </a:solidFill>
              </a:rPr>
              <a:t>e</a:t>
            </a:r>
            <a:r>
              <a:rPr lang="en-US" altLang="en-US" sz="2700">
                <a:solidFill>
                  <a:srgbClr val="000000"/>
                </a:solidFill>
              </a:rPr>
              <a:t> =       (1 - μ</a:t>
            </a:r>
            <a:r>
              <a:rPr lang="en-US" altLang="en-US" sz="2700" baseline="-25000">
                <a:solidFill>
                  <a:srgbClr val="000000"/>
                </a:solidFill>
              </a:rPr>
              <a:t>s</a:t>
            </a:r>
            <a:r>
              <a:rPr lang="en-US" alt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000375" y="2444750"/>
            <a:ext cx="287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140200" y="2555875"/>
            <a:ext cx="4594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(center of the flexible foundation)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7496175" y="6689725"/>
            <a:ext cx="16240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471488" y="4048125"/>
            <a:ext cx="8734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Where α =        [ ln (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+ m /  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- m  ) + m. ln (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+ 1 /  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- 1  ) 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m = B/L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B = width of foundation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L = length of foundation</a:t>
            </a:r>
          </a:p>
        </p:txBody>
      </p:sp>
      <p:sp>
        <p:nvSpPr>
          <p:cNvPr id="8205" name="Freeform 17"/>
          <p:cNvSpPr>
            <a:spLocks noChangeArrowheads="1"/>
          </p:cNvSpPr>
          <p:nvPr/>
        </p:nvSpPr>
        <p:spPr bwMode="auto">
          <a:xfrm>
            <a:off x="5902325" y="4051300"/>
            <a:ext cx="608013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18"/>
          <p:cNvSpPr>
            <a:spLocks noChangeArrowheads="1"/>
          </p:cNvSpPr>
          <p:nvPr/>
        </p:nvSpPr>
        <p:spPr bwMode="auto">
          <a:xfrm>
            <a:off x="2414588" y="4051300"/>
            <a:ext cx="609600" cy="0"/>
          </a:xfrm>
          <a:custGeom>
            <a:avLst/>
            <a:gdLst>
              <a:gd name="T0" fmla="*/ 0 w 384"/>
              <a:gd name="T1" fmla="*/ 2147483646 w 384"/>
              <a:gd name="T2" fmla="*/ 0 60000 65536"/>
              <a:gd name="T3" fmla="*/ 0 60000 65536"/>
              <a:gd name="T4" fmla="*/ 0 w 384"/>
              <a:gd name="T5" fmla="*/ 384 w 3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4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9"/>
          <p:cNvSpPr>
            <a:spLocks noChangeArrowheads="1"/>
          </p:cNvSpPr>
          <p:nvPr/>
        </p:nvSpPr>
        <p:spPr bwMode="auto">
          <a:xfrm>
            <a:off x="3795713" y="4051300"/>
            <a:ext cx="608012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20"/>
          <p:cNvSpPr>
            <a:spLocks noChangeArrowheads="1"/>
          </p:cNvSpPr>
          <p:nvPr/>
        </p:nvSpPr>
        <p:spPr bwMode="auto">
          <a:xfrm>
            <a:off x="7242175" y="4051300"/>
            <a:ext cx="608013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9" name="Group 31"/>
          <p:cNvGrpSpPr>
            <a:grpSpLocks/>
          </p:cNvGrpSpPr>
          <p:nvPr/>
        </p:nvGrpSpPr>
        <p:grpSpPr bwMode="auto">
          <a:xfrm>
            <a:off x="1471613" y="3890963"/>
            <a:ext cx="325437" cy="581025"/>
            <a:chOff x="4645152" y="5586984"/>
            <a:chExt cx="325723" cy="581365"/>
          </a:xfrm>
        </p:grpSpPr>
        <p:sp>
          <p:nvSpPr>
            <p:cNvPr id="8218" name="TextBox 20"/>
            <p:cNvSpPr txBox="1">
              <a:spLocks noChangeArrowheads="1"/>
            </p:cNvSpPr>
            <p:nvPr/>
          </p:nvSpPr>
          <p:spPr bwMode="auto">
            <a:xfrm>
              <a:off x="4645152" y="558698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/>
                <a:t>1</a:t>
              </a:r>
            </a:p>
          </p:txBody>
        </p:sp>
        <p:cxnSp>
          <p:nvCxnSpPr>
            <p:cNvPr id="8219" name="Straight Connector 29"/>
            <p:cNvCxnSpPr>
              <a:cxnSpLocks noChangeShapeType="1"/>
            </p:cNvCxnSpPr>
            <p:nvPr/>
          </p:nvCxnSpPr>
          <p:spPr bwMode="auto">
            <a:xfrm>
              <a:off x="4718304" y="5900538"/>
              <a:ext cx="1828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0" name="TextBox 30"/>
            <p:cNvSpPr txBox="1">
              <a:spLocks noChangeArrowheads="1"/>
            </p:cNvSpPr>
            <p:nvPr/>
          </p:nvSpPr>
          <p:spPr bwMode="auto">
            <a:xfrm>
              <a:off x="4657969" y="579901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Symbol" panose="05050102010706020507" pitchFamily="18" charset="2"/>
                </a:rPr>
                <a:t>p</a:t>
              </a:r>
            </a:p>
          </p:txBody>
        </p:sp>
      </p:grpSp>
      <p:grpSp>
        <p:nvGrpSpPr>
          <p:cNvPr id="8210" name="Group 25"/>
          <p:cNvGrpSpPr>
            <a:grpSpLocks/>
          </p:cNvGrpSpPr>
          <p:nvPr/>
        </p:nvGrpSpPr>
        <p:grpSpPr bwMode="auto">
          <a:xfrm>
            <a:off x="1592263" y="2290763"/>
            <a:ext cx="776287" cy="727075"/>
            <a:chOff x="4186708" y="5026242"/>
            <a:chExt cx="776916" cy="726494"/>
          </a:xfrm>
        </p:grpSpPr>
        <p:sp>
          <p:nvSpPr>
            <p:cNvPr id="8215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E</a:t>
              </a:r>
              <a:r>
                <a:rPr lang="en-US" alt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216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6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Rectangle 24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Bq</a:t>
              </a:r>
              <a:r>
                <a:rPr lang="en-US" altLang="en-US" baseline="-250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</p:grpSp>
      <p:grpSp>
        <p:nvGrpSpPr>
          <p:cNvPr id="8211" name="Group 26"/>
          <p:cNvGrpSpPr>
            <a:grpSpLocks/>
          </p:cNvGrpSpPr>
          <p:nvPr/>
        </p:nvGrpSpPr>
        <p:grpSpPr bwMode="auto">
          <a:xfrm>
            <a:off x="1611313" y="1090613"/>
            <a:ext cx="777875" cy="727075"/>
            <a:chOff x="4186708" y="5026242"/>
            <a:chExt cx="776916" cy="726494"/>
          </a:xfrm>
        </p:grpSpPr>
        <p:sp>
          <p:nvSpPr>
            <p:cNvPr id="8212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E</a:t>
              </a:r>
              <a:r>
                <a:rPr lang="en-US" alt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213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6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29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Bq</a:t>
              </a:r>
              <a:r>
                <a:rPr lang="en-US" altLang="en-US" baseline="-250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</p:grpSp>
    </p:spTree>
  </p:cSld>
  <p:clrMapOvr>
    <a:masterClrMapping/>
  </p:clrMapOvr>
  <p:transition advClick="0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93013" y="6526213"/>
            <a:ext cx="16240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0243" name="Freeform 3"/>
          <p:cNvSpPr>
            <a:spLocks noChangeArrowheads="1"/>
          </p:cNvSpPr>
          <p:nvPr/>
        </p:nvSpPr>
        <p:spPr bwMode="auto">
          <a:xfrm>
            <a:off x="280352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 noChangeArrowheads="1"/>
          </p:cNvSpPr>
          <p:nvPr/>
        </p:nvSpPr>
        <p:spPr bwMode="auto">
          <a:xfrm>
            <a:off x="19843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 noChangeArrowheads="1"/>
          </p:cNvSpPr>
          <p:nvPr/>
        </p:nvSpPr>
        <p:spPr bwMode="auto">
          <a:xfrm>
            <a:off x="3630613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 noChangeArrowheads="1"/>
          </p:cNvSpPr>
          <p:nvPr/>
        </p:nvSpPr>
        <p:spPr bwMode="auto">
          <a:xfrm>
            <a:off x="444182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52609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69373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7778750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1149350" y="1925638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1149350" y="2767013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1149350" y="4429125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>
            <a:off x="1150938" y="1844675"/>
            <a:ext cx="7493000" cy="2389188"/>
          </a:xfrm>
          <a:custGeom>
            <a:avLst/>
            <a:gdLst>
              <a:gd name="T0" fmla="*/ 2147483646 w 4720"/>
              <a:gd name="T1" fmla="*/ 2147483646 h 1505"/>
              <a:gd name="T2" fmla="*/ 2147483646 w 4720"/>
              <a:gd name="T3" fmla="*/ 2147483646 h 1505"/>
              <a:gd name="T4" fmla="*/ 2147483646 w 4720"/>
              <a:gd name="T5" fmla="*/ 2147483646 h 1505"/>
              <a:gd name="T6" fmla="*/ 2147483646 w 4720"/>
              <a:gd name="T7" fmla="*/ 2147483646 h 1505"/>
              <a:gd name="T8" fmla="*/ 2147483646 w 4720"/>
              <a:gd name="T9" fmla="*/ 2147483646 h 1505"/>
              <a:gd name="T10" fmla="*/ 2147483646 w 4720"/>
              <a:gd name="T11" fmla="*/ 2147483646 h 1505"/>
              <a:gd name="T12" fmla="*/ 2147483646 w 4720"/>
              <a:gd name="T13" fmla="*/ 2147483646 h 1505"/>
              <a:gd name="T14" fmla="*/ 2147483646 w 4720"/>
              <a:gd name="T15" fmla="*/ 2147483646 h 1505"/>
              <a:gd name="T16" fmla="*/ 2147483646 w 4720"/>
              <a:gd name="T17" fmla="*/ 2147483646 h 1505"/>
              <a:gd name="T18" fmla="*/ 2147483646 w 4720"/>
              <a:gd name="T19" fmla="*/ 2147483646 h 1505"/>
              <a:gd name="T20" fmla="*/ 2147483646 w 4720"/>
              <a:gd name="T21" fmla="*/ 2147483646 h 1505"/>
              <a:gd name="T22" fmla="*/ 2147483646 w 4720"/>
              <a:gd name="T23" fmla="*/ 2147483646 h 1505"/>
              <a:gd name="T24" fmla="*/ 2147483646 w 4720"/>
              <a:gd name="T25" fmla="*/ 2147483646 h 1505"/>
              <a:gd name="T26" fmla="*/ 2147483646 w 4720"/>
              <a:gd name="T27" fmla="*/ 2147483646 h 1505"/>
              <a:gd name="T28" fmla="*/ 2147483646 w 4720"/>
              <a:gd name="T29" fmla="*/ 2147483646 h 1505"/>
              <a:gd name="T30" fmla="*/ 2147483646 w 4720"/>
              <a:gd name="T31" fmla="*/ 2147483646 h 1505"/>
              <a:gd name="T32" fmla="*/ 2147483646 w 4720"/>
              <a:gd name="T33" fmla="*/ 2147483646 h 1505"/>
              <a:gd name="T34" fmla="*/ 2147483646 w 4720"/>
              <a:gd name="T35" fmla="*/ 2147483646 h 1505"/>
              <a:gd name="T36" fmla="*/ 2147483646 w 4720"/>
              <a:gd name="T37" fmla="*/ 2147483646 h 1505"/>
              <a:gd name="T38" fmla="*/ 2147483646 w 4720"/>
              <a:gd name="T39" fmla="*/ 2147483646 h 1505"/>
              <a:gd name="T40" fmla="*/ 2147483646 w 4720"/>
              <a:gd name="T41" fmla="*/ 2147483646 h 1505"/>
              <a:gd name="T42" fmla="*/ 2147483646 w 4720"/>
              <a:gd name="T43" fmla="*/ 2147483646 h 1505"/>
              <a:gd name="T44" fmla="*/ 2147483646 w 4720"/>
              <a:gd name="T45" fmla="*/ 2147483646 h 1505"/>
              <a:gd name="T46" fmla="*/ 2147483646 w 4720"/>
              <a:gd name="T47" fmla="*/ 2147483646 h 1505"/>
              <a:gd name="T48" fmla="*/ 2147483646 w 4720"/>
              <a:gd name="T49" fmla="*/ 2147483646 h 1505"/>
              <a:gd name="T50" fmla="*/ 2147483646 w 4720"/>
              <a:gd name="T51" fmla="*/ 2147483646 h 1505"/>
              <a:gd name="T52" fmla="*/ 2147483646 w 4720"/>
              <a:gd name="T53" fmla="*/ 2147483646 h 1505"/>
              <a:gd name="T54" fmla="*/ 2147483646 w 4720"/>
              <a:gd name="T55" fmla="*/ 2147483646 h 1505"/>
              <a:gd name="T56" fmla="*/ 2147483646 w 4720"/>
              <a:gd name="T57" fmla="*/ 2147483646 h 1505"/>
              <a:gd name="T58" fmla="*/ 2147483646 w 4720"/>
              <a:gd name="T59" fmla="*/ 2147483646 h 1505"/>
              <a:gd name="T60" fmla="*/ 2147483646 w 4720"/>
              <a:gd name="T61" fmla="*/ 2147483646 h 1505"/>
              <a:gd name="T62" fmla="*/ 2147483646 w 4720"/>
              <a:gd name="T63" fmla="*/ 2147483646 h 1505"/>
              <a:gd name="T64" fmla="*/ 2147483646 w 4720"/>
              <a:gd name="T65" fmla="*/ 2147483646 h 1505"/>
              <a:gd name="T66" fmla="*/ 2147483646 w 4720"/>
              <a:gd name="T67" fmla="*/ 2147483646 h 1505"/>
              <a:gd name="T68" fmla="*/ 2147483646 w 4720"/>
              <a:gd name="T69" fmla="*/ 2147483646 h 1505"/>
              <a:gd name="T70" fmla="*/ 2147483646 w 4720"/>
              <a:gd name="T71" fmla="*/ 2147483646 h 1505"/>
              <a:gd name="T72" fmla="*/ 2147483646 w 4720"/>
              <a:gd name="T73" fmla="*/ 2147483646 h 1505"/>
              <a:gd name="T74" fmla="*/ 2147483646 w 4720"/>
              <a:gd name="T75" fmla="*/ 2147483646 h 1505"/>
              <a:gd name="T76" fmla="*/ 2147483646 w 4720"/>
              <a:gd name="T77" fmla="*/ 2147483646 h 1505"/>
              <a:gd name="T78" fmla="*/ 2147483646 w 4720"/>
              <a:gd name="T79" fmla="*/ 2147483646 h 1505"/>
              <a:gd name="T80" fmla="*/ 2147483646 w 4720"/>
              <a:gd name="T81" fmla="*/ 2147483646 h 1505"/>
              <a:gd name="T82" fmla="*/ 2147483646 w 4720"/>
              <a:gd name="T83" fmla="*/ 2147483646 h 1505"/>
              <a:gd name="T84" fmla="*/ 2147483646 w 4720"/>
              <a:gd name="T85" fmla="*/ 2147483646 h 1505"/>
              <a:gd name="T86" fmla="*/ 2147483646 w 4720"/>
              <a:gd name="T87" fmla="*/ 2147483646 h 1505"/>
              <a:gd name="T88" fmla="*/ 2147483646 w 4720"/>
              <a:gd name="T89" fmla="*/ 2147483646 h 1505"/>
              <a:gd name="T90" fmla="*/ 2147483646 w 4720"/>
              <a:gd name="T91" fmla="*/ 2147483646 h 1505"/>
              <a:gd name="T92" fmla="*/ 2147483646 w 4720"/>
              <a:gd name="T93" fmla="*/ 2147483646 h 1505"/>
              <a:gd name="T94" fmla="*/ 2147483646 w 4720"/>
              <a:gd name="T95" fmla="*/ 2147483646 h 1505"/>
              <a:gd name="T96" fmla="*/ 2147483646 w 4720"/>
              <a:gd name="T97" fmla="*/ 2147483646 h 1505"/>
              <a:gd name="T98" fmla="*/ 2147483646 w 4720"/>
              <a:gd name="T99" fmla="*/ 2147483646 h 1505"/>
              <a:gd name="T100" fmla="*/ 2147483646 w 4720"/>
              <a:gd name="T101" fmla="*/ 2147483646 h 1505"/>
              <a:gd name="T102" fmla="*/ 2147483646 w 4720"/>
              <a:gd name="T103" fmla="*/ 2147483646 h 1505"/>
              <a:gd name="T104" fmla="*/ 2147483646 w 4720"/>
              <a:gd name="T105" fmla="*/ 2147483646 h 1505"/>
              <a:gd name="T106" fmla="*/ 2147483646 w 4720"/>
              <a:gd name="T107" fmla="*/ 2147483646 h 1505"/>
              <a:gd name="T108" fmla="*/ 2147483646 w 4720"/>
              <a:gd name="T109" fmla="*/ 2147483646 h 1505"/>
              <a:gd name="T110" fmla="*/ 2147483646 w 4720"/>
              <a:gd name="T111" fmla="*/ 2147483646 h 1505"/>
              <a:gd name="T112" fmla="*/ 2147483646 w 4720"/>
              <a:gd name="T113" fmla="*/ 2147483646 h 1505"/>
              <a:gd name="T114" fmla="*/ 2147483646 w 4720"/>
              <a:gd name="T115" fmla="*/ 2147483646 h 1505"/>
              <a:gd name="T116" fmla="*/ 2147483646 w 4720"/>
              <a:gd name="T117" fmla="*/ 2147483646 h 15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20"/>
              <a:gd name="T178" fmla="*/ 0 h 1505"/>
              <a:gd name="T179" fmla="*/ 4720 w 4720"/>
              <a:gd name="T180" fmla="*/ 1505 h 15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20" h="1505">
                <a:moveTo>
                  <a:pt x="4720" y="0"/>
                </a:moveTo>
                <a:lnTo>
                  <a:pt x="4706" y="2"/>
                </a:lnTo>
                <a:lnTo>
                  <a:pt x="4692" y="3"/>
                </a:lnTo>
                <a:lnTo>
                  <a:pt x="4678" y="4"/>
                </a:lnTo>
                <a:lnTo>
                  <a:pt x="4664" y="6"/>
                </a:lnTo>
                <a:lnTo>
                  <a:pt x="4650" y="7"/>
                </a:lnTo>
                <a:lnTo>
                  <a:pt x="4636" y="9"/>
                </a:lnTo>
                <a:lnTo>
                  <a:pt x="4623" y="10"/>
                </a:lnTo>
                <a:lnTo>
                  <a:pt x="4609" y="12"/>
                </a:lnTo>
                <a:lnTo>
                  <a:pt x="4595" y="14"/>
                </a:lnTo>
                <a:lnTo>
                  <a:pt x="4581" y="15"/>
                </a:lnTo>
                <a:lnTo>
                  <a:pt x="4567" y="17"/>
                </a:lnTo>
                <a:lnTo>
                  <a:pt x="4554" y="18"/>
                </a:lnTo>
                <a:lnTo>
                  <a:pt x="4540" y="20"/>
                </a:lnTo>
                <a:lnTo>
                  <a:pt x="4526" y="21"/>
                </a:lnTo>
                <a:lnTo>
                  <a:pt x="4513" y="23"/>
                </a:lnTo>
                <a:lnTo>
                  <a:pt x="4499" y="24"/>
                </a:lnTo>
                <a:lnTo>
                  <a:pt x="4486" y="26"/>
                </a:lnTo>
                <a:lnTo>
                  <a:pt x="4472" y="27"/>
                </a:lnTo>
                <a:lnTo>
                  <a:pt x="4459" y="29"/>
                </a:lnTo>
                <a:lnTo>
                  <a:pt x="4445" y="30"/>
                </a:lnTo>
                <a:lnTo>
                  <a:pt x="4432" y="32"/>
                </a:lnTo>
                <a:lnTo>
                  <a:pt x="4418" y="34"/>
                </a:lnTo>
                <a:lnTo>
                  <a:pt x="4405" y="35"/>
                </a:lnTo>
                <a:lnTo>
                  <a:pt x="4392" y="37"/>
                </a:lnTo>
                <a:lnTo>
                  <a:pt x="4378" y="38"/>
                </a:lnTo>
                <a:lnTo>
                  <a:pt x="4365" y="40"/>
                </a:lnTo>
                <a:lnTo>
                  <a:pt x="4352" y="41"/>
                </a:lnTo>
                <a:lnTo>
                  <a:pt x="4338" y="43"/>
                </a:lnTo>
                <a:lnTo>
                  <a:pt x="4325" y="45"/>
                </a:lnTo>
                <a:lnTo>
                  <a:pt x="4312" y="46"/>
                </a:lnTo>
                <a:lnTo>
                  <a:pt x="4299" y="48"/>
                </a:lnTo>
                <a:lnTo>
                  <a:pt x="4285" y="49"/>
                </a:lnTo>
                <a:lnTo>
                  <a:pt x="4272" y="51"/>
                </a:lnTo>
                <a:lnTo>
                  <a:pt x="4259" y="53"/>
                </a:lnTo>
                <a:lnTo>
                  <a:pt x="4246" y="54"/>
                </a:lnTo>
                <a:lnTo>
                  <a:pt x="4233" y="56"/>
                </a:lnTo>
                <a:lnTo>
                  <a:pt x="4220" y="58"/>
                </a:lnTo>
                <a:lnTo>
                  <a:pt x="4207" y="59"/>
                </a:lnTo>
                <a:lnTo>
                  <a:pt x="4194" y="61"/>
                </a:lnTo>
                <a:lnTo>
                  <a:pt x="4181" y="62"/>
                </a:lnTo>
                <a:lnTo>
                  <a:pt x="4168" y="64"/>
                </a:lnTo>
                <a:lnTo>
                  <a:pt x="4155" y="66"/>
                </a:lnTo>
                <a:lnTo>
                  <a:pt x="4143" y="67"/>
                </a:lnTo>
                <a:lnTo>
                  <a:pt x="4130" y="69"/>
                </a:lnTo>
                <a:lnTo>
                  <a:pt x="4117" y="71"/>
                </a:lnTo>
                <a:lnTo>
                  <a:pt x="4104" y="72"/>
                </a:lnTo>
                <a:lnTo>
                  <a:pt x="4091" y="74"/>
                </a:lnTo>
                <a:lnTo>
                  <a:pt x="4079" y="76"/>
                </a:lnTo>
                <a:lnTo>
                  <a:pt x="4066" y="77"/>
                </a:lnTo>
                <a:lnTo>
                  <a:pt x="4053" y="79"/>
                </a:lnTo>
                <a:lnTo>
                  <a:pt x="4041" y="81"/>
                </a:lnTo>
                <a:lnTo>
                  <a:pt x="4028" y="82"/>
                </a:lnTo>
                <a:lnTo>
                  <a:pt x="4015" y="84"/>
                </a:lnTo>
                <a:lnTo>
                  <a:pt x="4003" y="86"/>
                </a:lnTo>
                <a:lnTo>
                  <a:pt x="3990" y="88"/>
                </a:lnTo>
                <a:lnTo>
                  <a:pt x="3978" y="89"/>
                </a:lnTo>
                <a:lnTo>
                  <a:pt x="3965" y="91"/>
                </a:lnTo>
                <a:lnTo>
                  <a:pt x="3953" y="93"/>
                </a:lnTo>
                <a:lnTo>
                  <a:pt x="3940" y="94"/>
                </a:lnTo>
                <a:lnTo>
                  <a:pt x="3928" y="96"/>
                </a:lnTo>
                <a:lnTo>
                  <a:pt x="3915" y="98"/>
                </a:lnTo>
                <a:lnTo>
                  <a:pt x="3903" y="99"/>
                </a:lnTo>
                <a:lnTo>
                  <a:pt x="3891" y="101"/>
                </a:lnTo>
                <a:lnTo>
                  <a:pt x="3878" y="103"/>
                </a:lnTo>
                <a:lnTo>
                  <a:pt x="3866" y="105"/>
                </a:lnTo>
                <a:lnTo>
                  <a:pt x="3854" y="106"/>
                </a:lnTo>
                <a:lnTo>
                  <a:pt x="3842" y="108"/>
                </a:lnTo>
                <a:lnTo>
                  <a:pt x="3829" y="110"/>
                </a:lnTo>
                <a:lnTo>
                  <a:pt x="3817" y="112"/>
                </a:lnTo>
                <a:lnTo>
                  <a:pt x="3805" y="113"/>
                </a:lnTo>
                <a:lnTo>
                  <a:pt x="3793" y="115"/>
                </a:lnTo>
                <a:lnTo>
                  <a:pt x="3781" y="117"/>
                </a:lnTo>
                <a:lnTo>
                  <a:pt x="3769" y="119"/>
                </a:lnTo>
                <a:lnTo>
                  <a:pt x="3757" y="120"/>
                </a:lnTo>
                <a:lnTo>
                  <a:pt x="3745" y="122"/>
                </a:lnTo>
                <a:lnTo>
                  <a:pt x="3733" y="124"/>
                </a:lnTo>
                <a:lnTo>
                  <a:pt x="3721" y="126"/>
                </a:lnTo>
                <a:lnTo>
                  <a:pt x="3709" y="128"/>
                </a:lnTo>
                <a:lnTo>
                  <a:pt x="3697" y="129"/>
                </a:lnTo>
                <a:lnTo>
                  <a:pt x="3685" y="131"/>
                </a:lnTo>
                <a:lnTo>
                  <a:pt x="3673" y="133"/>
                </a:lnTo>
                <a:lnTo>
                  <a:pt x="3661" y="135"/>
                </a:lnTo>
                <a:lnTo>
                  <a:pt x="3649" y="136"/>
                </a:lnTo>
                <a:lnTo>
                  <a:pt x="3638" y="138"/>
                </a:lnTo>
                <a:lnTo>
                  <a:pt x="3626" y="140"/>
                </a:lnTo>
                <a:lnTo>
                  <a:pt x="3614" y="142"/>
                </a:lnTo>
                <a:lnTo>
                  <a:pt x="3602" y="144"/>
                </a:lnTo>
                <a:lnTo>
                  <a:pt x="3591" y="145"/>
                </a:lnTo>
                <a:lnTo>
                  <a:pt x="3579" y="147"/>
                </a:lnTo>
                <a:lnTo>
                  <a:pt x="3567" y="149"/>
                </a:lnTo>
                <a:lnTo>
                  <a:pt x="3556" y="151"/>
                </a:lnTo>
                <a:lnTo>
                  <a:pt x="3544" y="153"/>
                </a:lnTo>
                <a:lnTo>
                  <a:pt x="3532" y="155"/>
                </a:lnTo>
                <a:lnTo>
                  <a:pt x="3521" y="156"/>
                </a:lnTo>
                <a:lnTo>
                  <a:pt x="3509" y="158"/>
                </a:lnTo>
                <a:lnTo>
                  <a:pt x="3498" y="160"/>
                </a:lnTo>
                <a:lnTo>
                  <a:pt x="3486" y="162"/>
                </a:lnTo>
                <a:lnTo>
                  <a:pt x="3475" y="164"/>
                </a:lnTo>
                <a:lnTo>
                  <a:pt x="3463" y="166"/>
                </a:lnTo>
                <a:lnTo>
                  <a:pt x="3452" y="167"/>
                </a:lnTo>
                <a:lnTo>
                  <a:pt x="3441" y="169"/>
                </a:lnTo>
                <a:lnTo>
                  <a:pt x="3429" y="171"/>
                </a:lnTo>
                <a:lnTo>
                  <a:pt x="3418" y="173"/>
                </a:lnTo>
                <a:lnTo>
                  <a:pt x="3407" y="175"/>
                </a:lnTo>
                <a:lnTo>
                  <a:pt x="3395" y="177"/>
                </a:lnTo>
                <a:lnTo>
                  <a:pt x="3384" y="179"/>
                </a:lnTo>
                <a:lnTo>
                  <a:pt x="3373" y="180"/>
                </a:lnTo>
                <a:lnTo>
                  <a:pt x="3362" y="182"/>
                </a:lnTo>
                <a:lnTo>
                  <a:pt x="3351" y="184"/>
                </a:lnTo>
                <a:lnTo>
                  <a:pt x="3339" y="186"/>
                </a:lnTo>
                <a:lnTo>
                  <a:pt x="3328" y="188"/>
                </a:lnTo>
                <a:lnTo>
                  <a:pt x="3317" y="190"/>
                </a:lnTo>
                <a:lnTo>
                  <a:pt x="3306" y="192"/>
                </a:lnTo>
                <a:lnTo>
                  <a:pt x="3295" y="194"/>
                </a:lnTo>
                <a:lnTo>
                  <a:pt x="3284" y="196"/>
                </a:lnTo>
                <a:lnTo>
                  <a:pt x="3273" y="197"/>
                </a:lnTo>
                <a:lnTo>
                  <a:pt x="3262" y="199"/>
                </a:lnTo>
                <a:lnTo>
                  <a:pt x="3251" y="201"/>
                </a:lnTo>
                <a:lnTo>
                  <a:pt x="3240" y="203"/>
                </a:lnTo>
                <a:lnTo>
                  <a:pt x="3229" y="205"/>
                </a:lnTo>
                <a:lnTo>
                  <a:pt x="3218" y="207"/>
                </a:lnTo>
                <a:lnTo>
                  <a:pt x="3207" y="209"/>
                </a:lnTo>
                <a:lnTo>
                  <a:pt x="3197" y="211"/>
                </a:lnTo>
                <a:lnTo>
                  <a:pt x="3186" y="213"/>
                </a:lnTo>
                <a:lnTo>
                  <a:pt x="3175" y="215"/>
                </a:lnTo>
                <a:lnTo>
                  <a:pt x="3164" y="217"/>
                </a:lnTo>
                <a:lnTo>
                  <a:pt x="3153" y="219"/>
                </a:lnTo>
                <a:lnTo>
                  <a:pt x="3143" y="220"/>
                </a:lnTo>
                <a:lnTo>
                  <a:pt x="3132" y="222"/>
                </a:lnTo>
                <a:lnTo>
                  <a:pt x="3121" y="224"/>
                </a:lnTo>
                <a:lnTo>
                  <a:pt x="3111" y="226"/>
                </a:lnTo>
                <a:lnTo>
                  <a:pt x="3100" y="228"/>
                </a:lnTo>
                <a:lnTo>
                  <a:pt x="3090" y="230"/>
                </a:lnTo>
                <a:lnTo>
                  <a:pt x="3079" y="232"/>
                </a:lnTo>
                <a:lnTo>
                  <a:pt x="3068" y="234"/>
                </a:lnTo>
                <a:lnTo>
                  <a:pt x="3058" y="236"/>
                </a:lnTo>
                <a:lnTo>
                  <a:pt x="3047" y="238"/>
                </a:lnTo>
                <a:lnTo>
                  <a:pt x="3037" y="240"/>
                </a:lnTo>
                <a:lnTo>
                  <a:pt x="3026" y="242"/>
                </a:lnTo>
                <a:lnTo>
                  <a:pt x="3016" y="244"/>
                </a:lnTo>
                <a:lnTo>
                  <a:pt x="3006" y="246"/>
                </a:lnTo>
                <a:lnTo>
                  <a:pt x="2995" y="248"/>
                </a:lnTo>
                <a:lnTo>
                  <a:pt x="2985" y="250"/>
                </a:lnTo>
                <a:lnTo>
                  <a:pt x="2975" y="252"/>
                </a:lnTo>
                <a:lnTo>
                  <a:pt x="2964" y="254"/>
                </a:lnTo>
                <a:lnTo>
                  <a:pt x="2954" y="256"/>
                </a:lnTo>
                <a:lnTo>
                  <a:pt x="2944" y="258"/>
                </a:lnTo>
                <a:lnTo>
                  <a:pt x="2933" y="260"/>
                </a:lnTo>
                <a:lnTo>
                  <a:pt x="2923" y="262"/>
                </a:lnTo>
                <a:lnTo>
                  <a:pt x="2913" y="264"/>
                </a:lnTo>
                <a:lnTo>
                  <a:pt x="2903" y="266"/>
                </a:lnTo>
                <a:lnTo>
                  <a:pt x="2893" y="268"/>
                </a:lnTo>
                <a:lnTo>
                  <a:pt x="2883" y="270"/>
                </a:lnTo>
                <a:lnTo>
                  <a:pt x="2872" y="272"/>
                </a:lnTo>
                <a:lnTo>
                  <a:pt x="2862" y="274"/>
                </a:lnTo>
                <a:lnTo>
                  <a:pt x="2852" y="276"/>
                </a:lnTo>
                <a:lnTo>
                  <a:pt x="2842" y="278"/>
                </a:lnTo>
                <a:lnTo>
                  <a:pt x="2832" y="280"/>
                </a:lnTo>
                <a:lnTo>
                  <a:pt x="2822" y="282"/>
                </a:lnTo>
                <a:lnTo>
                  <a:pt x="2812" y="284"/>
                </a:lnTo>
                <a:lnTo>
                  <a:pt x="2802" y="286"/>
                </a:lnTo>
                <a:lnTo>
                  <a:pt x="2792" y="288"/>
                </a:lnTo>
                <a:lnTo>
                  <a:pt x="2783" y="290"/>
                </a:lnTo>
                <a:lnTo>
                  <a:pt x="2773" y="292"/>
                </a:lnTo>
                <a:lnTo>
                  <a:pt x="2763" y="294"/>
                </a:lnTo>
                <a:lnTo>
                  <a:pt x="2753" y="296"/>
                </a:lnTo>
                <a:lnTo>
                  <a:pt x="2743" y="298"/>
                </a:lnTo>
                <a:lnTo>
                  <a:pt x="2733" y="300"/>
                </a:lnTo>
                <a:lnTo>
                  <a:pt x="2724" y="302"/>
                </a:lnTo>
                <a:lnTo>
                  <a:pt x="2714" y="304"/>
                </a:lnTo>
                <a:lnTo>
                  <a:pt x="2704" y="306"/>
                </a:lnTo>
                <a:lnTo>
                  <a:pt x="2694" y="308"/>
                </a:lnTo>
                <a:lnTo>
                  <a:pt x="2685" y="310"/>
                </a:lnTo>
                <a:lnTo>
                  <a:pt x="2675" y="312"/>
                </a:lnTo>
                <a:lnTo>
                  <a:pt x="2666" y="314"/>
                </a:lnTo>
                <a:lnTo>
                  <a:pt x="2656" y="316"/>
                </a:lnTo>
                <a:lnTo>
                  <a:pt x="2646" y="319"/>
                </a:lnTo>
                <a:lnTo>
                  <a:pt x="2637" y="321"/>
                </a:lnTo>
                <a:lnTo>
                  <a:pt x="2627" y="323"/>
                </a:lnTo>
                <a:lnTo>
                  <a:pt x="2618" y="325"/>
                </a:lnTo>
                <a:lnTo>
                  <a:pt x="2608" y="327"/>
                </a:lnTo>
                <a:lnTo>
                  <a:pt x="2599" y="329"/>
                </a:lnTo>
                <a:lnTo>
                  <a:pt x="2589" y="331"/>
                </a:lnTo>
                <a:lnTo>
                  <a:pt x="2580" y="333"/>
                </a:lnTo>
                <a:lnTo>
                  <a:pt x="2571" y="335"/>
                </a:lnTo>
                <a:lnTo>
                  <a:pt x="2561" y="337"/>
                </a:lnTo>
                <a:lnTo>
                  <a:pt x="2552" y="339"/>
                </a:lnTo>
                <a:lnTo>
                  <a:pt x="2542" y="341"/>
                </a:lnTo>
                <a:lnTo>
                  <a:pt x="2533" y="344"/>
                </a:lnTo>
                <a:lnTo>
                  <a:pt x="2524" y="346"/>
                </a:lnTo>
                <a:lnTo>
                  <a:pt x="2515" y="348"/>
                </a:lnTo>
                <a:lnTo>
                  <a:pt x="2505" y="350"/>
                </a:lnTo>
                <a:lnTo>
                  <a:pt x="2496" y="352"/>
                </a:lnTo>
                <a:lnTo>
                  <a:pt x="2487" y="354"/>
                </a:lnTo>
                <a:lnTo>
                  <a:pt x="2478" y="356"/>
                </a:lnTo>
                <a:lnTo>
                  <a:pt x="2469" y="358"/>
                </a:lnTo>
                <a:lnTo>
                  <a:pt x="2460" y="360"/>
                </a:lnTo>
                <a:lnTo>
                  <a:pt x="2450" y="362"/>
                </a:lnTo>
                <a:lnTo>
                  <a:pt x="2441" y="365"/>
                </a:lnTo>
                <a:lnTo>
                  <a:pt x="2432" y="367"/>
                </a:lnTo>
                <a:lnTo>
                  <a:pt x="2423" y="369"/>
                </a:lnTo>
                <a:lnTo>
                  <a:pt x="2414" y="371"/>
                </a:lnTo>
                <a:lnTo>
                  <a:pt x="2405" y="373"/>
                </a:lnTo>
                <a:lnTo>
                  <a:pt x="2396" y="375"/>
                </a:lnTo>
                <a:lnTo>
                  <a:pt x="2387" y="377"/>
                </a:lnTo>
                <a:lnTo>
                  <a:pt x="2378" y="379"/>
                </a:lnTo>
                <a:lnTo>
                  <a:pt x="2369" y="382"/>
                </a:lnTo>
                <a:lnTo>
                  <a:pt x="2360" y="384"/>
                </a:lnTo>
                <a:lnTo>
                  <a:pt x="2352" y="386"/>
                </a:lnTo>
                <a:lnTo>
                  <a:pt x="2343" y="388"/>
                </a:lnTo>
                <a:lnTo>
                  <a:pt x="2334" y="390"/>
                </a:lnTo>
                <a:lnTo>
                  <a:pt x="2325" y="392"/>
                </a:lnTo>
                <a:lnTo>
                  <a:pt x="2316" y="394"/>
                </a:lnTo>
                <a:lnTo>
                  <a:pt x="2308" y="396"/>
                </a:lnTo>
                <a:lnTo>
                  <a:pt x="2299" y="399"/>
                </a:lnTo>
                <a:lnTo>
                  <a:pt x="2290" y="401"/>
                </a:lnTo>
                <a:lnTo>
                  <a:pt x="2281" y="403"/>
                </a:lnTo>
                <a:lnTo>
                  <a:pt x="2273" y="405"/>
                </a:lnTo>
                <a:lnTo>
                  <a:pt x="2264" y="407"/>
                </a:lnTo>
                <a:lnTo>
                  <a:pt x="2255" y="409"/>
                </a:lnTo>
                <a:lnTo>
                  <a:pt x="2247" y="412"/>
                </a:lnTo>
                <a:lnTo>
                  <a:pt x="2238" y="414"/>
                </a:lnTo>
                <a:lnTo>
                  <a:pt x="2230" y="416"/>
                </a:lnTo>
                <a:lnTo>
                  <a:pt x="2221" y="418"/>
                </a:lnTo>
                <a:lnTo>
                  <a:pt x="2213" y="420"/>
                </a:lnTo>
                <a:lnTo>
                  <a:pt x="2204" y="422"/>
                </a:lnTo>
                <a:lnTo>
                  <a:pt x="2196" y="425"/>
                </a:lnTo>
                <a:lnTo>
                  <a:pt x="2187" y="427"/>
                </a:lnTo>
                <a:lnTo>
                  <a:pt x="2179" y="429"/>
                </a:lnTo>
                <a:lnTo>
                  <a:pt x="2170" y="431"/>
                </a:lnTo>
                <a:lnTo>
                  <a:pt x="2162" y="433"/>
                </a:lnTo>
                <a:lnTo>
                  <a:pt x="2154" y="435"/>
                </a:lnTo>
                <a:lnTo>
                  <a:pt x="2145" y="438"/>
                </a:lnTo>
                <a:lnTo>
                  <a:pt x="2137" y="440"/>
                </a:lnTo>
                <a:lnTo>
                  <a:pt x="2128" y="442"/>
                </a:lnTo>
                <a:lnTo>
                  <a:pt x="2120" y="444"/>
                </a:lnTo>
                <a:lnTo>
                  <a:pt x="2112" y="446"/>
                </a:lnTo>
                <a:lnTo>
                  <a:pt x="2104" y="449"/>
                </a:lnTo>
                <a:lnTo>
                  <a:pt x="2095" y="451"/>
                </a:lnTo>
                <a:lnTo>
                  <a:pt x="2087" y="453"/>
                </a:lnTo>
                <a:lnTo>
                  <a:pt x="2079" y="455"/>
                </a:lnTo>
                <a:lnTo>
                  <a:pt x="2071" y="457"/>
                </a:lnTo>
                <a:lnTo>
                  <a:pt x="2063" y="460"/>
                </a:lnTo>
                <a:lnTo>
                  <a:pt x="2055" y="462"/>
                </a:lnTo>
                <a:lnTo>
                  <a:pt x="2046" y="464"/>
                </a:lnTo>
                <a:lnTo>
                  <a:pt x="2038" y="466"/>
                </a:lnTo>
                <a:lnTo>
                  <a:pt x="2030" y="468"/>
                </a:lnTo>
                <a:lnTo>
                  <a:pt x="2022" y="471"/>
                </a:lnTo>
                <a:lnTo>
                  <a:pt x="2014" y="473"/>
                </a:lnTo>
                <a:lnTo>
                  <a:pt x="2006" y="475"/>
                </a:lnTo>
                <a:lnTo>
                  <a:pt x="1998" y="477"/>
                </a:lnTo>
                <a:lnTo>
                  <a:pt x="1990" y="479"/>
                </a:lnTo>
                <a:lnTo>
                  <a:pt x="1982" y="482"/>
                </a:lnTo>
                <a:lnTo>
                  <a:pt x="1974" y="484"/>
                </a:lnTo>
                <a:lnTo>
                  <a:pt x="1966" y="486"/>
                </a:lnTo>
                <a:lnTo>
                  <a:pt x="1959" y="488"/>
                </a:lnTo>
                <a:lnTo>
                  <a:pt x="1951" y="490"/>
                </a:lnTo>
                <a:lnTo>
                  <a:pt x="1943" y="493"/>
                </a:lnTo>
                <a:lnTo>
                  <a:pt x="1935" y="495"/>
                </a:lnTo>
                <a:lnTo>
                  <a:pt x="1927" y="497"/>
                </a:lnTo>
                <a:lnTo>
                  <a:pt x="1919" y="499"/>
                </a:lnTo>
                <a:lnTo>
                  <a:pt x="1912" y="502"/>
                </a:lnTo>
                <a:lnTo>
                  <a:pt x="1904" y="504"/>
                </a:lnTo>
                <a:lnTo>
                  <a:pt x="1896" y="506"/>
                </a:lnTo>
                <a:lnTo>
                  <a:pt x="1889" y="508"/>
                </a:lnTo>
                <a:lnTo>
                  <a:pt x="1881" y="511"/>
                </a:lnTo>
                <a:lnTo>
                  <a:pt x="1873" y="513"/>
                </a:lnTo>
                <a:lnTo>
                  <a:pt x="1866" y="515"/>
                </a:lnTo>
                <a:lnTo>
                  <a:pt x="1858" y="517"/>
                </a:lnTo>
                <a:lnTo>
                  <a:pt x="1850" y="519"/>
                </a:lnTo>
                <a:lnTo>
                  <a:pt x="1843" y="522"/>
                </a:lnTo>
                <a:lnTo>
                  <a:pt x="1835" y="524"/>
                </a:lnTo>
                <a:lnTo>
                  <a:pt x="1828" y="526"/>
                </a:lnTo>
                <a:lnTo>
                  <a:pt x="1820" y="528"/>
                </a:lnTo>
                <a:lnTo>
                  <a:pt x="1813" y="531"/>
                </a:lnTo>
                <a:lnTo>
                  <a:pt x="1805" y="533"/>
                </a:lnTo>
                <a:lnTo>
                  <a:pt x="1798" y="535"/>
                </a:lnTo>
                <a:lnTo>
                  <a:pt x="1790" y="537"/>
                </a:lnTo>
                <a:lnTo>
                  <a:pt x="1783" y="540"/>
                </a:lnTo>
                <a:lnTo>
                  <a:pt x="1775" y="542"/>
                </a:lnTo>
                <a:lnTo>
                  <a:pt x="1768" y="544"/>
                </a:lnTo>
                <a:lnTo>
                  <a:pt x="1761" y="546"/>
                </a:lnTo>
                <a:lnTo>
                  <a:pt x="1753" y="549"/>
                </a:lnTo>
                <a:lnTo>
                  <a:pt x="1746" y="551"/>
                </a:lnTo>
                <a:lnTo>
                  <a:pt x="1739" y="553"/>
                </a:lnTo>
                <a:lnTo>
                  <a:pt x="1731" y="555"/>
                </a:lnTo>
                <a:lnTo>
                  <a:pt x="1724" y="558"/>
                </a:lnTo>
                <a:lnTo>
                  <a:pt x="1717" y="560"/>
                </a:lnTo>
                <a:lnTo>
                  <a:pt x="1710" y="562"/>
                </a:lnTo>
                <a:lnTo>
                  <a:pt x="1702" y="565"/>
                </a:lnTo>
                <a:lnTo>
                  <a:pt x="1695" y="567"/>
                </a:lnTo>
                <a:lnTo>
                  <a:pt x="1688" y="569"/>
                </a:lnTo>
                <a:lnTo>
                  <a:pt x="1681" y="571"/>
                </a:lnTo>
                <a:lnTo>
                  <a:pt x="1674" y="574"/>
                </a:lnTo>
                <a:lnTo>
                  <a:pt x="1667" y="576"/>
                </a:lnTo>
                <a:lnTo>
                  <a:pt x="1659" y="578"/>
                </a:lnTo>
                <a:lnTo>
                  <a:pt x="1652" y="580"/>
                </a:lnTo>
                <a:lnTo>
                  <a:pt x="1645" y="583"/>
                </a:lnTo>
                <a:lnTo>
                  <a:pt x="1638" y="585"/>
                </a:lnTo>
                <a:lnTo>
                  <a:pt x="1631" y="587"/>
                </a:lnTo>
                <a:lnTo>
                  <a:pt x="1624" y="590"/>
                </a:lnTo>
                <a:lnTo>
                  <a:pt x="1617" y="592"/>
                </a:lnTo>
                <a:lnTo>
                  <a:pt x="1610" y="594"/>
                </a:lnTo>
                <a:lnTo>
                  <a:pt x="1603" y="596"/>
                </a:lnTo>
                <a:lnTo>
                  <a:pt x="1596" y="599"/>
                </a:lnTo>
                <a:lnTo>
                  <a:pt x="1589" y="601"/>
                </a:lnTo>
                <a:lnTo>
                  <a:pt x="1583" y="603"/>
                </a:lnTo>
                <a:lnTo>
                  <a:pt x="1576" y="606"/>
                </a:lnTo>
                <a:lnTo>
                  <a:pt x="1569" y="608"/>
                </a:lnTo>
                <a:lnTo>
                  <a:pt x="1562" y="610"/>
                </a:lnTo>
                <a:lnTo>
                  <a:pt x="1555" y="612"/>
                </a:lnTo>
                <a:lnTo>
                  <a:pt x="1548" y="615"/>
                </a:lnTo>
                <a:lnTo>
                  <a:pt x="1542" y="617"/>
                </a:lnTo>
                <a:lnTo>
                  <a:pt x="1535" y="619"/>
                </a:lnTo>
                <a:lnTo>
                  <a:pt x="1528" y="622"/>
                </a:lnTo>
                <a:lnTo>
                  <a:pt x="1521" y="624"/>
                </a:lnTo>
                <a:lnTo>
                  <a:pt x="1515" y="626"/>
                </a:lnTo>
                <a:lnTo>
                  <a:pt x="1508" y="628"/>
                </a:lnTo>
                <a:lnTo>
                  <a:pt x="1501" y="631"/>
                </a:lnTo>
                <a:lnTo>
                  <a:pt x="1495" y="633"/>
                </a:lnTo>
                <a:lnTo>
                  <a:pt x="1488" y="635"/>
                </a:lnTo>
                <a:lnTo>
                  <a:pt x="1481" y="638"/>
                </a:lnTo>
                <a:lnTo>
                  <a:pt x="1475" y="640"/>
                </a:lnTo>
                <a:lnTo>
                  <a:pt x="1468" y="642"/>
                </a:lnTo>
                <a:lnTo>
                  <a:pt x="1462" y="645"/>
                </a:lnTo>
                <a:lnTo>
                  <a:pt x="1455" y="647"/>
                </a:lnTo>
                <a:lnTo>
                  <a:pt x="1449" y="649"/>
                </a:lnTo>
                <a:lnTo>
                  <a:pt x="1442" y="651"/>
                </a:lnTo>
                <a:lnTo>
                  <a:pt x="1436" y="654"/>
                </a:lnTo>
                <a:lnTo>
                  <a:pt x="1429" y="656"/>
                </a:lnTo>
                <a:lnTo>
                  <a:pt x="1423" y="658"/>
                </a:lnTo>
                <a:lnTo>
                  <a:pt x="1416" y="661"/>
                </a:lnTo>
                <a:lnTo>
                  <a:pt x="1410" y="663"/>
                </a:lnTo>
                <a:lnTo>
                  <a:pt x="1403" y="665"/>
                </a:lnTo>
                <a:lnTo>
                  <a:pt x="1397" y="668"/>
                </a:lnTo>
                <a:lnTo>
                  <a:pt x="1391" y="670"/>
                </a:lnTo>
                <a:lnTo>
                  <a:pt x="1384" y="672"/>
                </a:lnTo>
                <a:lnTo>
                  <a:pt x="1378" y="675"/>
                </a:lnTo>
                <a:lnTo>
                  <a:pt x="1372" y="677"/>
                </a:lnTo>
                <a:lnTo>
                  <a:pt x="1365" y="679"/>
                </a:lnTo>
                <a:lnTo>
                  <a:pt x="1359" y="681"/>
                </a:lnTo>
                <a:lnTo>
                  <a:pt x="1353" y="684"/>
                </a:lnTo>
                <a:lnTo>
                  <a:pt x="1347" y="686"/>
                </a:lnTo>
                <a:lnTo>
                  <a:pt x="1340" y="688"/>
                </a:lnTo>
                <a:lnTo>
                  <a:pt x="1334" y="691"/>
                </a:lnTo>
                <a:lnTo>
                  <a:pt x="1328" y="693"/>
                </a:lnTo>
                <a:lnTo>
                  <a:pt x="1322" y="695"/>
                </a:lnTo>
                <a:lnTo>
                  <a:pt x="1316" y="698"/>
                </a:lnTo>
                <a:lnTo>
                  <a:pt x="1310" y="700"/>
                </a:lnTo>
                <a:lnTo>
                  <a:pt x="1304" y="702"/>
                </a:lnTo>
                <a:lnTo>
                  <a:pt x="1297" y="705"/>
                </a:lnTo>
                <a:lnTo>
                  <a:pt x="1291" y="707"/>
                </a:lnTo>
                <a:lnTo>
                  <a:pt x="1285" y="709"/>
                </a:lnTo>
                <a:lnTo>
                  <a:pt x="1279" y="712"/>
                </a:lnTo>
                <a:lnTo>
                  <a:pt x="1273" y="714"/>
                </a:lnTo>
                <a:lnTo>
                  <a:pt x="1267" y="716"/>
                </a:lnTo>
                <a:lnTo>
                  <a:pt x="1261" y="719"/>
                </a:lnTo>
                <a:lnTo>
                  <a:pt x="1255" y="721"/>
                </a:lnTo>
                <a:lnTo>
                  <a:pt x="1249" y="723"/>
                </a:lnTo>
                <a:lnTo>
                  <a:pt x="1243" y="726"/>
                </a:lnTo>
                <a:lnTo>
                  <a:pt x="1237" y="728"/>
                </a:lnTo>
                <a:lnTo>
                  <a:pt x="1232" y="730"/>
                </a:lnTo>
                <a:lnTo>
                  <a:pt x="1226" y="733"/>
                </a:lnTo>
                <a:lnTo>
                  <a:pt x="1220" y="735"/>
                </a:lnTo>
                <a:lnTo>
                  <a:pt x="1214" y="737"/>
                </a:lnTo>
                <a:lnTo>
                  <a:pt x="1208" y="740"/>
                </a:lnTo>
                <a:lnTo>
                  <a:pt x="1202" y="742"/>
                </a:lnTo>
                <a:lnTo>
                  <a:pt x="1196" y="744"/>
                </a:lnTo>
                <a:lnTo>
                  <a:pt x="1191" y="747"/>
                </a:lnTo>
                <a:lnTo>
                  <a:pt x="1185" y="749"/>
                </a:lnTo>
                <a:lnTo>
                  <a:pt x="1179" y="751"/>
                </a:lnTo>
                <a:lnTo>
                  <a:pt x="1173" y="754"/>
                </a:lnTo>
                <a:lnTo>
                  <a:pt x="1168" y="756"/>
                </a:lnTo>
                <a:lnTo>
                  <a:pt x="1162" y="758"/>
                </a:lnTo>
                <a:lnTo>
                  <a:pt x="1156" y="760"/>
                </a:lnTo>
                <a:lnTo>
                  <a:pt x="1151" y="763"/>
                </a:lnTo>
                <a:lnTo>
                  <a:pt x="1145" y="765"/>
                </a:lnTo>
                <a:lnTo>
                  <a:pt x="1139" y="767"/>
                </a:lnTo>
                <a:lnTo>
                  <a:pt x="1134" y="770"/>
                </a:lnTo>
                <a:lnTo>
                  <a:pt x="1128" y="772"/>
                </a:lnTo>
                <a:lnTo>
                  <a:pt x="1123" y="774"/>
                </a:lnTo>
                <a:lnTo>
                  <a:pt x="1117" y="777"/>
                </a:lnTo>
                <a:lnTo>
                  <a:pt x="1111" y="779"/>
                </a:lnTo>
                <a:lnTo>
                  <a:pt x="1106" y="781"/>
                </a:lnTo>
                <a:lnTo>
                  <a:pt x="1100" y="784"/>
                </a:lnTo>
                <a:lnTo>
                  <a:pt x="1095" y="786"/>
                </a:lnTo>
                <a:lnTo>
                  <a:pt x="1089" y="788"/>
                </a:lnTo>
                <a:lnTo>
                  <a:pt x="1084" y="791"/>
                </a:lnTo>
                <a:lnTo>
                  <a:pt x="1078" y="793"/>
                </a:lnTo>
                <a:lnTo>
                  <a:pt x="1073" y="795"/>
                </a:lnTo>
                <a:lnTo>
                  <a:pt x="1068" y="798"/>
                </a:lnTo>
                <a:lnTo>
                  <a:pt x="1062" y="800"/>
                </a:lnTo>
                <a:lnTo>
                  <a:pt x="1057" y="803"/>
                </a:lnTo>
                <a:lnTo>
                  <a:pt x="1051" y="805"/>
                </a:lnTo>
                <a:lnTo>
                  <a:pt x="1046" y="807"/>
                </a:lnTo>
                <a:lnTo>
                  <a:pt x="1041" y="810"/>
                </a:lnTo>
                <a:lnTo>
                  <a:pt x="1035" y="812"/>
                </a:lnTo>
                <a:lnTo>
                  <a:pt x="1030" y="814"/>
                </a:lnTo>
                <a:lnTo>
                  <a:pt x="1025" y="817"/>
                </a:lnTo>
                <a:lnTo>
                  <a:pt x="1020" y="819"/>
                </a:lnTo>
                <a:lnTo>
                  <a:pt x="1014" y="821"/>
                </a:lnTo>
                <a:lnTo>
                  <a:pt x="1009" y="824"/>
                </a:lnTo>
                <a:lnTo>
                  <a:pt x="1004" y="826"/>
                </a:lnTo>
                <a:lnTo>
                  <a:pt x="999" y="828"/>
                </a:lnTo>
                <a:lnTo>
                  <a:pt x="993" y="831"/>
                </a:lnTo>
                <a:lnTo>
                  <a:pt x="988" y="833"/>
                </a:lnTo>
                <a:lnTo>
                  <a:pt x="983" y="835"/>
                </a:lnTo>
                <a:lnTo>
                  <a:pt x="978" y="838"/>
                </a:lnTo>
                <a:lnTo>
                  <a:pt x="973" y="840"/>
                </a:lnTo>
                <a:lnTo>
                  <a:pt x="968" y="842"/>
                </a:lnTo>
                <a:lnTo>
                  <a:pt x="963" y="845"/>
                </a:lnTo>
                <a:lnTo>
                  <a:pt x="958" y="847"/>
                </a:lnTo>
                <a:lnTo>
                  <a:pt x="952" y="849"/>
                </a:lnTo>
                <a:lnTo>
                  <a:pt x="947" y="852"/>
                </a:lnTo>
                <a:lnTo>
                  <a:pt x="942" y="854"/>
                </a:lnTo>
                <a:lnTo>
                  <a:pt x="937" y="856"/>
                </a:lnTo>
                <a:lnTo>
                  <a:pt x="932" y="859"/>
                </a:lnTo>
                <a:lnTo>
                  <a:pt x="927" y="861"/>
                </a:lnTo>
                <a:lnTo>
                  <a:pt x="922" y="863"/>
                </a:lnTo>
                <a:lnTo>
                  <a:pt x="917" y="866"/>
                </a:lnTo>
                <a:lnTo>
                  <a:pt x="912" y="868"/>
                </a:lnTo>
                <a:lnTo>
                  <a:pt x="908" y="870"/>
                </a:lnTo>
                <a:lnTo>
                  <a:pt x="903" y="873"/>
                </a:lnTo>
                <a:lnTo>
                  <a:pt x="898" y="875"/>
                </a:lnTo>
                <a:lnTo>
                  <a:pt x="893" y="877"/>
                </a:lnTo>
                <a:lnTo>
                  <a:pt x="888" y="880"/>
                </a:lnTo>
                <a:lnTo>
                  <a:pt x="883" y="882"/>
                </a:lnTo>
                <a:lnTo>
                  <a:pt x="878" y="884"/>
                </a:lnTo>
                <a:lnTo>
                  <a:pt x="873" y="887"/>
                </a:lnTo>
                <a:lnTo>
                  <a:pt x="869" y="889"/>
                </a:lnTo>
                <a:lnTo>
                  <a:pt x="864" y="891"/>
                </a:lnTo>
                <a:lnTo>
                  <a:pt x="859" y="894"/>
                </a:lnTo>
                <a:lnTo>
                  <a:pt x="854" y="896"/>
                </a:lnTo>
                <a:lnTo>
                  <a:pt x="850" y="898"/>
                </a:lnTo>
                <a:lnTo>
                  <a:pt x="845" y="901"/>
                </a:lnTo>
                <a:lnTo>
                  <a:pt x="840" y="903"/>
                </a:lnTo>
                <a:lnTo>
                  <a:pt x="835" y="905"/>
                </a:lnTo>
                <a:lnTo>
                  <a:pt x="831" y="908"/>
                </a:lnTo>
                <a:lnTo>
                  <a:pt x="826" y="910"/>
                </a:lnTo>
                <a:lnTo>
                  <a:pt x="821" y="912"/>
                </a:lnTo>
                <a:lnTo>
                  <a:pt x="817" y="915"/>
                </a:lnTo>
                <a:lnTo>
                  <a:pt x="812" y="917"/>
                </a:lnTo>
                <a:lnTo>
                  <a:pt x="808" y="919"/>
                </a:lnTo>
                <a:lnTo>
                  <a:pt x="803" y="922"/>
                </a:lnTo>
                <a:lnTo>
                  <a:pt x="798" y="924"/>
                </a:lnTo>
                <a:lnTo>
                  <a:pt x="794" y="926"/>
                </a:lnTo>
                <a:lnTo>
                  <a:pt x="789" y="929"/>
                </a:lnTo>
                <a:lnTo>
                  <a:pt x="785" y="931"/>
                </a:lnTo>
                <a:lnTo>
                  <a:pt x="780" y="933"/>
                </a:lnTo>
                <a:lnTo>
                  <a:pt x="776" y="935"/>
                </a:lnTo>
                <a:lnTo>
                  <a:pt x="771" y="938"/>
                </a:lnTo>
                <a:lnTo>
                  <a:pt x="767" y="940"/>
                </a:lnTo>
                <a:lnTo>
                  <a:pt x="762" y="942"/>
                </a:lnTo>
                <a:lnTo>
                  <a:pt x="758" y="945"/>
                </a:lnTo>
                <a:lnTo>
                  <a:pt x="753" y="947"/>
                </a:lnTo>
                <a:lnTo>
                  <a:pt x="749" y="949"/>
                </a:lnTo>
                <a:lnTo>
                  <a:pt x="744" y="952"/>
                </a:lnTo>
                <a:lnTo>
                  <a:pt x="740" y="954"/>
                </a:lnTo>
                <a:lnTo>
                  <a:pt x="736" y="956"/>
                </a:lnTo>
                <a:lnTo>
                  <a:pt x="731" y="959"/>
                </a:lnTo>
                <a:lnTo>
                  <a:pt x="727" y="961"/>
                </a:lnTo>
                <a:lnTo>
                  <a:pt x="723" y="963"/>
                </a:lnTo>
                <a:lnTo>
                  <a:pt x="718" y="966"/>
                </a:lnTo>
                <a:lnTo>
                  <a:pt x="714" y="968"/>
                </a:lnTo>
                <a:lnTo>
                  <a:pt x="710" y="970"/>
                </a:lnTo>
                <a:lnTo>
                  <a:pt x="705" y="973"/>
                </a:lnTo>
                <a:lnTo>
                  <a:pt x="701" y="975"/>
                </a:lnTo>
                <a:lnTo>
                  <a:pt x="697" y="977"/>
                </a:lnTo>
                <a:lnTo>
                  <a:pt x="693" y="980"/>
                </a:lnTo>
                <a:lnTo>
                  <a:pt x="688" y="982"/>
                </a:lnTo>
                <a:lnTo>
                  <a:pt x="684" y="984"/>
                </a:lnTo>
                <a:lnTo>
                  <a:pt x="680" y="987"/>
                </a:lnTo>
                <a:lnTo>
                  <a:pt x="676" y="989"/>
                </a:lnTo>
                <a:lnTo>
                  <a:pt x="672" y="991"/>
                </a:lnTo>
                <a:lnTo>
                  <a:pt x="668" y="993"/>
                </a:lnTo>
                <a:lnTo>
                  <a:pt x="663" y="996"/>
                </a:lnTo>
                <a:lnTo>
                  <a:pt x="659" y="998"/>
                </a:lnTo>
                <a:lnTo>
                  <a:pt x="655" y="1000"/>
                </a:lnTo>
                <a:lnTo>
                  <a:pt x="651" y="1003"/>
                </a:lnTo>
                <a:lnTo>
                  <a:pt x="647" y="1005"/>
                </a:lnTo>
                <a:lnTo>
                  <a:pt x="643" y="1007"/>
                </a:lnTo>
                <a:lnTo>
                  <a:pt x="639" y="1010"/>
                </a:lnTo>
                <a:lnTo>
                  <a:pt x="635" y="1012"/>
                </a:lnTo>
                <a:lnTo>
                  <a:pt x="631" y="1014"/>
                </a:lnTo>
                <a:lnTo>
                  <a:pt x="627" y="1017"/>
                </a:lnTo>
                <a:lnTo>
                  <a:pt x="623" y="1019"/>
                </a:lnTo>
                <a:lnTo>
                  <a:pt x="619" y="1021"/>
                </a:lnTo>
                <a:lnTo>
                  <a:pt x="615" y="1023"/>
                </a:lnTo>
                <a:lnTo>
                  <a:pt x="611" y="1026"/>
                </a:lnTo>
                <a:lnTo>
                  <a:pt x="607" y="1028"/>
                </a:lnTo>
                <a:lnTo>
                  <a:pt x="603" y="1030"/>
                </a:lnTo>
                <a:lnTo>
                  <a:pt x="599" y="1033"/>
                </a:lnTo>
                <a:lnTo>
                  <a:pt x="595" y="1035"/>
                </a:lnTo>
                <a:lnTo>
                  <a:pt x="591" y="1037"/>
                </a:lnTo>
                <a:lnTo>
                  <a:pt x="587" y="1040"/>
                </a:lnTo>
                <a:lnTo>
                  <a:pt x="583" y="1042"/>
                </a:lnTo>
                <a:lnTo>
                  <a:pt x="580" y="1044"/>
                </a:lnTo>
                <a:lnTo>
                  <a:pt x="576" y="1046"/>
                </a:lnTo>
                <a:lnTo>
                  <a:pt x="572" y="1049"/>
                </a:lnTo>
                <a:lnTo>
                  <a:pt x="568" y="1051"/>
                </a:lnTo>
                <a:lnTo>
                  <a:pt x="564" y="1053"/>
                </a:lnTo>
                <a:lnTo>
                  <a:pt x="560" y="1056"/>
                </a:lnTo>
                <a:lnTo>
                  <a:pt x="557" y="1058"/>
                </a:lnTo>
                <a:lnTo>
                  <a:pt x="553" y="1060"/>
                </a:lnTo>
                <a:lnTo>
                  <a:pt x="549" y="1062"/>
                </a:lnTo>
                <a:lnTo>
                  <a:pt x="545" y="1065"/>
                </a:lnTo>
                <a:lnTo>
                  <a:pt x="542" y="1067"/>
                </a:lnTo>
                <a:lnTo>
                  <a:pt x="538" y="1069"/>
                </a:lnTo>
                <a:lnTo>
                  <a:pt x="534" y="1072"/>
                </a:lnTo>
                <a:lnTo>
                  <a:pt x="531" y="1074"/>
                </a:lnTo>
                <a:lnTo>
                  <a:pt x="527" y="1076"/>
                </a:lnTo>
                <a:lnTo>
                  <a:pt x="523" y="1078"/>
                </a:lnTo>
                <a:lnTo>
                  <a:pt x="520" y="1081"/>
                </a:lnTo>
                <a:lnTo>
                  <a:pt x="516" y="1083"/>
                </a:lnTo>
                <a:lnTo>
                  <a:pt x="512" y="1085"/>
                </a:lnTo>
                <a:lnTo>
                  <a:pt x="509" y="1087"/>
                </a:lnTo>
                <a:lnTo>
                  <a:pt x="505" y="1090"/>
                </a:lnTo>
                <a:lnTo>
                  <a:pt x="501" y="1092"/>
                </a:lnTo>
                <a:lnTo>
                  <a:pt x="498" y="1094"/>
                </a:lnTo>
                <a:lnTo>
                  <a:pt x="494" y="1097"/>
                </a:lnTo>
                <a:lnTo>
                  <a:pt x="491" y="1099"/>
                </a:lnTo>
                <a:lnTo>
                  <a:pt x="487" y="1101"/>
                </a:lnTo>
                <a:lnTo>
                  <a:pt x="484" y="1103"/>
                </a:lnTo>
                <a:lnTo>
                  <a:pt x="480" y="1106"/>
                </a:lnTo>
                <a:lnTo>
                  <a:pt x="477" y="1108"/>
                </a:lnTo>
                <a:lnTo>
                  <a:pt x="473" y="1110"/>
                </a:lnTo>
                <a:lnTo>
                  <a:pt x="470" y="1112"/>
                </a:lnTo>
                <a:lnTo>
                  <a:pt x="466" y="1115"/>
                </a:lnTo>
                <a:lnTo>
                  <a:pt x="463" y="1117"/>
                </a:lnTo>
                <a:lnTo>
                  <a:pt x="459" y="1119"/>
                </a:lnTo>
                <a:lnTo>
                  <a:pt x="456" y="1121"/>
                </a:lnTo>
                <a:lnTo>
                  <a:pt x="453" y="1124"/>
                </a:lnTo>
                <a:lnTo>
                  <a:pt x="449" y="1126"/>
                </a:lnTo>
                <a:lnTo>
                  <a:pt x="446" y="1128"/>
                </a:lnTo>
                <a:lnTo>
                  <a:pt x="442" y="1130"/>
                </a:lnTo>
                <a:lnTo>
                  <a:pt x="439" y="1133"/>
                </a:lnTo>
                <a:lnTo>
                  <a:pt x="436" y="1135"/>
                </a:lnTo>
                <a:lnTo>
                  <a:pt x="432" y="1137"/>
                </a:lnTo>
                <a:lnTo>
                  <a:pt x="429" y="1139"/>
                </a:lnTo>
                <a:lnTo>
                  <a:pt x="426" y="1142"/>
                </a:lnTo>
                <a:lnTo>
                  <a:pt x="422" y="1144"/>
                </a:lnTo>
                <a:lnTo>
                  <a:pt x="419" y="1146"/>
                </a:lnTo>
                <a:lnTo>
                  <a:pt x="416" y="1148"/>
                </a:lnTo>
                <a:lnTo>
                  <a:pt x="413" y="1151"/>
                </a:lnTo>
                <a:lnTo>
                  <a:pt x="409" y="1153"/>
                </a:lnTo>
                <a:lnTo>
                  <a:pt x="406" y="1155"/>
                </a:lnTo>
                <a:lnTo>
                  <a:pt x="403" y="1157"/>
                </a:lnTo>
                <a:lnTo>
                  <a:pt x="400" y="1160"/>
                </a:lnTo>
                <a:lnTo>
                  <a:pt x="396" y="1162"/>
                </a:lnTo>
                <a:lnTo>
                  <a:pt x="393" y="1164"/>
                </a:lnTo>
                <a:lnTo>
                  <a:pt x="390" y="1166"/>
                </a:lnTo>
                <a:lnTo>
                  <a:pt x="387" y="1168"/>
                </a:lnTo>
                <a:lnTo>
                  <a:pt x="384" y="1171"/>
                </a:lnTo>
                <a:lnTo>
                  <a:pt x="380" y="1173"/>
                </a:lnTo>
                <a:lnTo>
                  <a:pt x="377" y="1175"/>
                </a:lnTo>
                <a:lnTo>
                  <a:pt x="374" y="1177"/>
                </a:lnTo>
                <a:lnTo>
                  <a:pt x="371" y="1180"/>
                </a:lnTo>
                <a:lnTo>
                  <a:pt x="368" y="1182"/>
                </a:lnTo>
                <a:lnTo>
                  <a:pt x="365" y="1184"/>
                </a:lnTo>
                <a:lnTo>
                  <a:pt x="362" y="1186"/>
                </a:lnTo>
                <a:lnTo>
                  <a:pt x="359" y="1188"/>
                </a:lnTo>
                <a:lnTo>
                  <a:pt x="356" y="1191"/>
                </a:lnTo>
                <a:lnTo>
                  <a:pt x="353" y="1193"/>
                </a:lnTo>
                <a:lnTo>
                  <a:pt x="350" y="1195"/>
                </a:lnTo>
                <a:lnTo>
                  <a:pt x="346" y="1197"/>
                </a:lnTo>
                <a:lnTo>
                  <a:pt x="343" y="1199"/>
                </a:lnTo>
                <a:lnTo>
                  <a:pt x="340" y="1202"/>
                </a:lnTo>
                <a:lnTo>
                  <a:pt x="337" y="1204"/>
                </a:lnTo>
                <a:lnTo>
                  <a:pt x="334" y="1206"/>
                </a:lnTo>
                <a:lnTo>
                  <a:pt x="331" y="1208"/>
                </a:lnTo>
                <a:lnTo>
                  <a:pt x="329" y="1210"/>
                </a:lnTo>
                <a:lnTo>
                  <a:pt x="326" y="1213"/>
                </a:lnTo>
                <a:lnTo>
                  <a:pt x="323" y="1215"/>
                </a:lnTo>
                <a:lnTo>
                  <a:pt x="320" y="1217"/>
                </a:lnTo>
                <a:lnTo>
                  <a:pt x="317" y="1219"/>
                </a:lnTo>
                <a:lnTo>
                  <a:pt x="314" y="1221"/>
                </a:lnTo>
                <a:lnTo>
                  <a:pt x="311" y="1224"/>
                </a:lnTo>
                <a:lnTo>
                  <a:pt x="308" y="1226"/>
                </a:lnTo>
                <a:lnTo>
                  <a:pt x="305" y="1228"/>
                </a:lnTo>
                <a:lnTo>
                  <a:pt x="302" y="1230"/>
                </a:lnTo>
                <a:lnTo>
                  <a:pt x="299" y="1232"/>
                </a:lnTo>
                <a:lnTo>
                  <a:pt x="297" y="1234"/>
                </a:lnTo>
                <a:lnTo>
                  <a:pt x="294" y="1237"/>
                </a:lnTo>
                <a:lnTo>
                  <a:pt x="291" y="1239"/>
                </a:lnTo>
                <a:lnTo>
                  <a:pt x="288" y="1241"/>
                </a:lnTo>
                <a:lnTo>
                  <a:pt x="285" y="1243"/>
                </a:lnTo>
                <a:lnTo>
                  <a:pt x="283" y="1245"/>
                </a:lnTo>
                <a:lnTo>
                  <a:pt x="280" y="1247"/>
                </a:lnTo>
                <a:lnTo>
                  <a:pt x="277" y="1250"/>
                </a:lnTo>
                <a:lnTo>
                  <a:pt x="274" y="1252"/>
                </a:lnTo>
                <a:lnTo>
                  <a:pt x="272" y="1254"/>
                </a:lnTo>
                <a:lnTo>
                  <a:pt x="269" y="1256"/>
                </a:lnTo>
                <a:lnTo>
                  <a:pt x="266" y="1258"/>
                </a:lnTo>
                <a:lnTo>
                  <a:pt x="263" y="1260"/>
                </a:lnTo>
                <a:lnTo>
                  <a:pt x="261" y="1262"/>
                </a:lnTo>
                <a:lnTo>
                  <a:pt x="258" y="1265"/>
                </a:lnTo>
                <a:lnTo>
                  <a:pt x="255" y="1267"/>
                </a:lnTo>
                <a:lnTo>
                  <a:pt x="253" y="1269"/>
                </a:lnTo>
                <a:lnTo>
                  <a:pt x="250" y="1271"/>
                </a:lnTo>
                <a:lnTo>
                  <a:pt x="247" y="1273"/>
                </a:lnTo>
                <a:lnTo>
                  <a:pt x="245" y="1275"/>
                </a:lnTo>
                <a:lnTo>
                  <a:pt x="242" y="1277"/>
                </a:lnTo>
                <a:lnTo>
                  <a:pt x="239" y="1280"/>
                </a:lnTo>
                <a:lnTo>
                  <a:pt x="237" y="1282"/>
                </a:lnTo>
                <a:lnTo>
                  <a:pt x="234" y="1284"/>
                </a:lnTo>
                <a:lnTo>
                  <a:pt x="232" y="1286"/>
                </a:lnTo>
                <a:lnTo>
                  <a:pt x="229" y="1288"/>
                </a:lnTo>
                <a:lnTo>
                  <a:pt x="226" y="1290"/>
                </a:lnTo>
                <a:lnTo>
                  <a:pt x="224" y="1292"/>
                </a:lnTo>
                <a:lnTo>
                  <a:pt x="221" y="1294"/>
                </a:lnTo>
                <a:lnTo>
                  <a:pt x="219" y="1297"/>
                </a:lnTo>
                <a:lnTo>
                  <a:pt x="216" y="1299"/>
                </a:lnTo>
                <a:lnTo>
                  <a:pt x="214" y="1301"/>
                </a:lnTo>
                <a:lnTo>
                  <a:pt x="211" y="1303"/>
                </a:lnTo>
                <a:lnTo>
                  <a:pt x="209" y="1305"/>
                </a:lnTo>
                <a:lnTo>
                  <a:pt x="206" y="1307"/>
                </a:lnTo>
                <a:lnTo>
                  <a:pt x="204" y="1309"/>
                </a:lnTo>
                <a:lnTo>
                  <a:pt x="201" y="1311"/>
                </a:lnTo>
                <a:lnTo>
                  <a:pt x="199" y="1313"/>
                </a:lnTo>
                <a:lnTo>
                  <a:pt x="196" y="1316"/>
                </a:lnTo>
                <a:lnTo>
                  <a:pt x="194" y="1318"/>
                </a:lnTo>
                <a:lnTo>
                  <a:pt x="191" y="1320"/>
                </a:lnTo>
                <a:lnTo>
                  <a:pt x="189" y="1322"/>
                </a:lnTo>
                <a:lnTo>
                  <a:pt x="186" y="1324"/>
                </a:lnTo>
                <a:lnTo>
                  <a:pt x="184" y="1326"/>
                </a:lnTo>
                <a:lnTo>
                  <a:pt x="182" y="1328"/>
                </a:lnTo>
                <a:lnTo>
                  <a:pt x="179" y="1330"/>
                </a:lnTo>
                <a:lnTo>
                  <a:pt x="177" y="1332"/>
                </a:lnTo>
                <a:lnTo>
                  <a:pt x="174" y="1334"/>
                </a:lnTo>
                <a:lnTo>
                  <a:pt x="172" y="1336"/>
                </a:lnTo>
                <a:lnTo>
                  <a:pt x="170" y="1338"/>
                </a:lnTo>
                <a:lnTo>
                  <a:pt x="167" y="1341"/>
                </a:lnTo>
                <a:lnTo>
                  <a:pt x="165" y="1343"/>
                </a:lnTo>
                <a:lnTo>
                  <a:pt x="163" y="1345"/>
                </a:lnTo>
                <a:lnTo>
                  <a:pt x="160" y="1347"/>
                </a:lnTo>
                <a:lnTo>
                  <a:pt x="158" y="1349"/>
                </a:lnTo>
                <a:lnTo>
                  <a:pt x="156" y="1351"/>
                </a:lnTo>
                <a:lnTo>
                  <a:pt x="154" y="1353"/>
                </a:lnTo>
                <a:lnTo>
                  <a:pt x="151" y="1355"/>
                </a:lnTo>
                <a:lnTo>
                  <a:pt x="149" y="1357"/>
                </a:lnTo>
                <a:lnTo>
                  <a:pt x="147" y="1359"/>
                </a:lnTo>
                <a:lnTo>
                  <a:pt x="144" y="1361"/>
                </a:lnTo>
                <a:lnTo>
                  <a:pt x="142" y="1363"/>
                </a:lnTo>
                <a:lnTo>
                  <a:pt x="140" y="1365"/>
                </a:lnTo>
                <a:lnTo>
                  <a:pt x="138" y="1367"/>
                </a:lnTo>
                <a:lnTo>
                  <a:pt x="135" y="1369"/>
                </a:lnTo>
                <a:lnTo>
                  <a:pt x="133" y="1371"/>
                </a:lnTo>
                <a:lnTo>
                  <a:pt x="131" y="1373"/>
                </a:lnTo>
                <a:lnTo>
                  <a:pt x="129" y="1375"/>
                </a:lnTo>
                <a:lnTo>
                  <a:pt x="127" y="1377"/>
                </a:lnTo>
                <a:lnTo>
                  <a:pt x="125" y="1379"/>
                </a:lnTo>
                <a:lnTo>
                  <a:pt x="122" y="1381"/>
                </a:lnTo>
                <a:lnTo>
                  <a:pt x="120" y="1383"/>
                </a:lnTo>
                <a:lnTo>
                  <a:pt x="118" y="1385"/>
                </a:lnTo>
                <a:lnTo>
                  <a:pt x="116" y="1387"/>
                </a:lnTo>
                <a:lnTo>
                  <a:pt x="114" y="1389"/>
                </a:lnTo>
                <a:lnTo>
                  <a:pt x="112" y="1391"/>
                </a:lnTo>
                <a:lnTo>
                  <a:pt x="110" y="1393"/>
                </a:lnTo>
                <a:lnTo>
                  <a:pt x="107" y="1395"/>
                </a:lnTo>
                <a:lnTo>
                  <a:pt x="105" y="1397"/>
                </a:lnTo>
                <a:lnTo>
                  <a:pt x="103" y="1399"/>
                </a:lnTo>
                <a:lnTo>
                  <a:pt x="101" y="1401"/>
                </a:lnTo>
                <a:lnTo>
                  <a:pt x="99" y="1403"/>
                </a:lnTo>
                <a:lnTo>
                  <a:pt x="97" y="1405"/>
                </a:lnTo>
                <a:lnTo>
                  <a:pt x="95" y="1407"/>
                </a:lnTo>
                <a:lnTo>
                  <a:pt x="93" y="1409"/>
                </a:lnTo>
                <a:lnTo>
                  <a:pt x="91" y="1411"/>
                </a:lnTo>
                <a:lnTo>
                  <a:pt x="89" y="1413"/>
                </a:lnTo>
                <a:lnTo>
                  <a:pt x="87" y="1415"/>
                </a:lnTo>
                <a:lnTo>
                  <a:pt x="85" y="1417"/>
                </a:lnTo>
                <a:lnTo>
                  <a:pt x="83" y="1419"/>
                </a:lnTo>
                <a:lnTo>
                  <a:pt x="81" y="1421"/>
                </a:lnTo>
                <a:lnTo>
                  <a:pt x="79" y="1423"/>
                </a:lnTo>
                <a:lnTo>
                  <a:pt x="77" y="1425"/>
                </a:lnTo>
                <a:lnTo>
                  <a:pt x="75" y="1427"/>
                </a:lnTo>
                <a:lnTo>
                  <a:pt x="73" y="1429"/>
                </a:lnTo>
                <a:lnTo>
                  <a:pt x="71" y="1431"/>
                </a:lnTo>
                <a:lnTo>
                  <a:pt x="69" y="1433"/>
                </a:lnTo>
                <a:lnTo>
                  <a:pt x="67" y="1435"/>
                </a:lnTo>
                <a:lnTo>
                  <a:pt x="65" y="1437"/>
                </a:lnTo>
                <a:lnTo>
                  <a:pt x="63" y="1439"/>
                </a:lnTo>
                <a:lnTo>
                  <a:pt x="61" y="1441"/>
                </a:lnTo>
                <a:lnTo>
                  <a:pt x="59" y="1443"/>
                </a:lnTo>
                <a:lnTo>
                  <a:pt x="57" y="1445"/>
                </a:lnTo>
                <a:lnTo>
                  <a:pt x="55" y="1447"/>
                </a:lnTo>
                <a:lnTo>
                  <a:pt x="54" y="1448"/>
                </a:lnTo>
                <a:lnTo>
                  <a:pt x="52" y="1450"/>
                </a:lnTo>
                <a:lnTo>
                  <a:pt x="50" y="1452"/>
                </a:lnTo>
                <a:lnTo>
                  <a:pt x="48" y="1454"/>
                </a:lnTo>
                <a:lnTo>
                  <a:pt x="46" y="1456"/>
                </a:lnTo>
                <a:lnTo>
                  <a:pt x="44" y="1458"/>
                </a:lnTo>
                <a:lnTo>
                  <a:pt x="42" y="1460"/>
                </a:lnTo>
                <a:lnTo>
                  <a:pt x="41" y="1462"/>
                </a:lnTo>
                <a:lnTo>
                  <a:pt x="39" y="1464"/>
                </a:lnTo>
                <a:lnTo>
                  <a:pt x="37" y="1466"/>
                </a:lnTo>
                <a:lnTo>
                  <a:pt x="35" y="1468"/>
                </a:lnTo>
                <a:lnTo>
                  <a:pt x="33" y="1469"/>
                </a:lnTo>
                <a:lnTo>
                  <a:pt x="31" y="1471"/>
                </a:lnTo>
                <a:lnTo>
                  <a:pt x="30" y="1473"/>
                </a:lnTo>
                <a:lnTo>
                  <a:pt x="28" y="1475"/>
                </a:lnTo>
                <a:lnTo>
                  <a:pt x="26" y="1477"/>
                </a:lnTo>
                <a:lnTo>
                  <a:pt x="24" y="1479"/>
                </a:lnTo>
                <a:lnTo>
                  <a:pt x="23" y="1481"/>
                </a:lnTo>
                <a:lnTo>
                  <a:pt x="21" y="1483"/>
                </a:lnTo>
                <a:lnTo>
                  <a:pt x="19" y="1484"/>
                </a:lnTo>
                <a:lnTo>
                  <a:pt x="17" y="1486"/>
                </a:lnTo>
                <a:lnTo>
                  <a:pt x="16" y="1488"/>
                </a:lnTo>
                <a:lnTo>
                  <a:pt x="14" y="1490"/>
                </a:lnTo>
                <a:lnTo>
                  <a:pt x="12" y="1492"/>
                </a:lnTo>
                <a:lnTo>
                  <a:pt x="10" y="1494"/>
                </a:lnTo>
                <a:lnTo>
                  <a:pt x="9" y="1496"/>
                </a:lnTo>
                <a:lnTo>
                  <a:pt x="7" y="1497"/>
                </a:lnTo>
                <a:lnTo>
                  <a:pt x="5" y="1499"/>
                </a:lnTo>
                <a:lnTo>
                  <a:pt x="4" y="1501"/>
                </a:lnTo>
                <a:lnTo>
                  <a:pt x="2" y="1503"/>
                </a:lnTo>
                <a:lnTo>
                  <a:pt x="0" y="1505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 noChangeArrowheads="1"/>
          </p:cNvSpPr>
          <p:nvPr/>
        </p:nvSpPr>
        <p:spPr bwMode="auto">
          <a:xfrm>
            <a:off x="4060825" y="2319338"/>
            <a:ext cx="4597400" cy="785812"/>
          </a:xfrm>
          <a:custGeom>
            <a:avLst/>
            <a:gdLst>
              <a:gd name="T0" fmla="*/ 2147483646 w 2896"/>
              <a:gd name="T1" fmla="*/ 2147483646 h 495"/>
              <a:gd name="T2" fmla="*/ 2147483646 w 2896"/>
              <a:gd name="T3" fmla="*/ 2147483646 h 495"/>
              <a:gd name="T4" fmla="*/ 2147483646 w 2896"/>
              <a:gd name="T5" fmla="*/ 2147483646 h 495"/>
              <a:gd name="T6" fmla="*/ 2147483646 w 2896"/>
              <a:gd name="T7" fmla="*/ 2147483646 h 495"/>
              <a:gd name="T8" fmla="*/ 2147483646 w 2896"/>
              <a:gd name="T9" fmla="*/ 2147483646 h 495"/>
              <a:gd name="T10" fmla="*/ 2147483646 w 2896"/>
              <a:gd name="T11" fmla="*/ 2147483646 h 495"/>
              <a:gd name="T12" fmla="*/ 2147483646 w 2896"/>
              <a:gd name="T13" fmla="*/ 2147483646 h 495"/>
              <a:gd name="T14" fmla="*/ 2147483646 w 2896"/>
              <a:gd name="T15" fmla="*/ 2147483646 h 495"/>
              <a:gd name="T16" fmla="*/ 2147483646 w 2896"/>
              <a:gd name="T17" fmla="*/ 2147483646 h 495"/>
              <a:gd name="T18" fmla="*/ 2147483646 w 2896"/>
              <a:gd name="T19" fmla="*/ 2147483646 h 495"/>
              <a:gd name="T20" fmla="*/ 2147483646 w 2896"/>
              <a:gd name="T21" fmla="*/ 2147483646 h 495"/>
              <a:gd name="T22" fmla="*/ 2147483646 w 2896"/>
              <a:gd name="T23" fmla="*/ 2147483646 h 495"/>
              <a:gd name="T24" fmla="*/ 2147483646 w 2896"/>
              <a:gd name="T25" fmla="*/ 2147483646 h 495"/>
              <a:gd name="T26" fmla="*/ 2147483646 w 2896"/>
              <a:gd name="T27" fmla="*/ 2147483646 h 495"/>
              <a:gd name="T28" fmla="*/ 2147483646 w 2896"/>
              <a:gd name="T29" fmla="*/ 2147483646 h 495"/>
              <a:gd name="T30" fmla="*/ 2147483646 w 2896"/>
              <a:gd name="T31" fmla="*/ 2147483646 h 495"/>
              <a:gd name="T32" fmla="*/ 2147483646 w 2896"/>
              <a:gd name="T33" fmla="*/ 2147483646 h 495"/>
              <a:gd name="T34" fmla="*/ 2147483646 w 2896"/>
              <a:gd name="T35" fmla="*/ 2147483646 h 495"/>
              <a:gd name="T36" fmla="*/ 2147483646 w 2896"/>
              <a:gd name="T37" fmla="*/ 2147483646 h 495"/>
              <a:gd name="T38" fmla="*/ 2147483646 w 2896"/>
              <a:gd name="T39" fmla="*/ 2147483646 h 495"/>
              <a:gd name="T40" fmla="*/ 2147483646 w 2896"/>
              <a:gd name="T41" fmla="*/ 2147483646 h 495"/>
              <a:gd name="T42" fmla="*/ 2147483646 w 2896"/>
              <a:gd name="T43" fmla="*/ 2147483646 h 495"/>
              <a:gd name="T44" fmla="*/ 2147483646 w 2896"/>
              <a:gd name="T45" fmla="*/ 2147483646 h 495"/>
              <a:gd name="T46" fmla="*/ 2147483646 w 2896"/>
              <a:gd name="T47" fmla="*/ 2147483646 h 495"/>
              <a:gd name="T48" fmla="*/ 2147483646 w 2896"/>
              <a:gd name="T49" fmla="*/ 2147483646 h 495"/>
              <a:gd name="T50" fmla="*/ 2147483646 w 2896"/>
              <a:gd name="T51" fmla="*/ 2147483646 h 495"/>
              <a:gd name="T52" fmla="*/ 2147483646 w 2896"/>
              <a:gd name="T53" fmla="*/ 2147483646 h 495"/>
              <a:gd name="T54" fmla="*/ 2147483646 w 2896"/>
              <a:gd name="T55" fmla="*/ 2147483646 h 495"/>
              <a:gd name="T56" fmla="*/ 2147483646 w 2896"/>
              <a:gd name="T57" fmla="*/ 2147483646 h 495"/>
              <a:gd name="T58" fmla="*/ 2147483646 w 2896"/>
              <a:gd name="T59" fmla="*/ 2147483646 h 495"/>
              <a:gd name="T60" fmla="*/ 2147483646 w 2896"/>
              <a:gd name="T61" fmla="*/ 2147483646 h 495"/>
              <a:gd name="T62" fmla="*/ 2147483646 w 2896"/>
              <a:gd name="T63" fmla="*/ 2147483646 h 495"/>
              <a:gd name="T64" fmla="*/ 2147483646 w 2896"/>
              <a:gd name="T65" fmla="*/ 2147483646 h 495"/>
              <a:gd name="T66" fmla="*/ 2147483646 w 2896"/>
              <a:gd name="T67" fmla="*/ 2147483646 h 495"/>
              <a:gd name="T68" fmla="*/ 2147483646 w 2896"/>
              <a:gd name="T69" fmla="*/ 2147483646 h 495"/>
              <a:gd name="T70" fmla="*/ 2147483646 w 2896"/>
              <a:gd name="T71" fmla="*/ 2147483646 h 495"/>
              <a:gd name="T72" fmla="*/ 2147483646 w 2896"/>
              <a:gd name="T73" fmla="*/ 2147483646 h 495"/>
              <a:gd name="T74" fmla="*/ 2147483646 w 2896"/>
              <a:gd name="T75" fmla="*/ 2147483646 h 495"/>
              <a:gd name="T76" fmla="*/ 2147483646 w 2896"/>
              <a:gd name="T77" fmla="*/ 2147483646 h 495"/>
              <a:gd name="T78" fmla="*/ 2147483646 w 2896"/>
              <a:gd name="T79" fmla="*/ 2147483646 h 495"/>
              <a:gd name="T80" fmla="*/ 2147483646 w 2896"/>
              <a:gd name="T81" fmla="*/ 2147483646 h 495"/>
              <a:gd name="T82" fmla="*/ 2147483646 w 2896"/>
              <a:gd name="T83" fmla="*/ 2147483646 h 495"/>
              <a:gd name="T84" fmla="*/ 2147483646 w 2896"/>
              <a:gd name="T85" fmla="*/ 2147483646 h 495"/>
              <a:gd name="T86" fmla="*/ 2147483646 w 2896"/>
              <a:gd name="T87" fmla="*/ 2147483646 h 495"/>
              <a:gd name="T88" fmla="*/ 2147483646 w 2896"/>
              <a:gd name="T89" fmla="*/ 2147483646 h 495"/>
              <a:gd name="T90" fmla="*/ 2147483646 w 2896"/>
              <a:gd name="T91" fmla="*/ 2147483646 h 495"/>
              <a:gd name="T92" fmla="*/ 2147483646 w 2896"/>
              <a:gd name="T93" fmla="*/ 2147483646 h 495"/>
              <a:gd name="T94" fmla="*/ 2147483646 w 2896"/>
              <a:gd name="T95" fmla="*/ 2147483646 h 495"/>
              <a:gd name="T96" fmla="*/ 2147483646 w 2896"/>
              <a:gd name="T97" fmla="*/ 2147483646 h 495"/>
              <a:gd name="T98" fmla="*/ 2147483646 w 2896"/>
              <a:gd name="T99" fmla="*/ 2147483646 h 495"/>
              <a:gd name="T100" fmla="*/ 2147483646 w 2896"/>
              <a:gd name="T101" fmla="*/ 2147483646 h 495"/>
              <a:gd name="T102" fmla="*/ 2147483646 w 2896"/>
              <a:gd name="T103" fmla="*/ 2147483646 h 495"/>
              <a:gd name="T104" fmla="*/ 2147483646 w 2896"/>
              <a:gd name="T105" fmla="*/ 2147483646 h 495"/>
              <a:gd name="T106" fmla="*/ 2147483646 w 2896"/>
              <a:gd name="T107" fmla="*/ 2147483646 h 495"/>
              <a:gd name="T108" fmla="*/ 2147483646 w 2896"/>
              <a:gd name="T109" fmla="*/ 2147483646 h 495"/>
              <a:gd name="T110" fmla="*/ 2147483646 w 2896"/>
              <a:gd name="T111" fmla="*/ 2147483646 h 495"/>
              <a:gd name="T112" fmla="*/ 2147483646 w 2896"/>
              <a:gd name="T113" fmla="*/ 2147483646 h 495"/>
              <a:gd name="T114" fmla="*/ 2147483646 w 2896"/>
              <a:gd name="T115" fmla="*/ 2147483646 h 4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96"/>
              <a:gd name="T175" fmla="*/ 0 h 495"/>
              <a:gd name="T176" fmla="*/ 2896 w 2896"/>
              <a:gd name="T177" fmla="*/ 495 h 4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96" h="495">
                <a:moveTo>
                  <a:pt x="2896" y="0"/>
                </a:moveTo>
                <a:lnTo>
                  <a:pt x="2887" y="0"/>
                </a:lnTo>
                <a:lnTo>
                  <a:pt x="2879" y="1"/>
                </a:lnTo>
                <a:lnTo>
                  <a:pt x="2870" y="2"/>
                </a:lnTo>
                <a:lnTo>
                  <a:pt x="2862" y="3"/>
                </a:lnTo>
                <a:lnTo>
                  <a:pt x="2854" y="3"/>
                </a:lnTo>
                <a:lnTo>
                  <a:pt x="2845" y="4"/>
                </a:lnTo>
                <a:lnTo>
                  <a:pt x="2837" y="5"/>
                </a:lnTo>
                <a:lnTo>
                  <a:pt x="2829" y="6"/>
                </a:lnTo>
                <a:lnTo>
                  <a:pt x="2820" y="6"/>
                </a:lnTo>
                <a:lnTo>
                  <a:pt x="2812" y="7"/>
                </a:lnTo>
                <a:lnTo>
                  <a:pt x="2804" y="8"/>
                </a:lnTo>
                <a:lnTo>
                  <a:pt x="2795" y="9"/>
                </a:lnTo>
                <a:lnTo>
                  <a:pt x="2787" y="10"/>
                </a:lnTo>
                <a:lnTo>
                  <a:pt x="2779" y="10"/>
                </a:lnTo>
                <a:lnTo>
                  <a:pt x="2770" y="11"/>
                </a:lnTo>
                <a:lnTo>
                  <a:pt x="2762" y="12"/>
                </a:lnTo>
                <a:lnTo>
                  <a:pt x="2754" y="13"/>
                </a:lnTo>
                <a:lnTo>
                  <a:pt x="2745" y="14"/>
                </a:lnTo>
                <a:lnTo>
                  <a:pt x="2737" y="14"/>
                </a:lnTo>
                <a:lnTo>
                  <a:pt x="2729" y="15"/>
                </a:lnTo>
                <a:lnTo>
                  <a:pt x="2721" y="16"/>
                </a:lnTo>
                <a:lnTo>
                  <a:pt x="2712" y="17"/>
                </a:lnTo>
                <a:lnTo>
                  <a:pt x="2704" y="18"/>
                </a:lnTo>
                <a:lnTo>
                  <a:pt x="2696" y="18"/>
                </a:lnTo>
                <a:lnTo>
                  <a:pt x="2687" y="19"/>
                </a:lnTo>
                <a:lnTo>
                  <a:pt x="2679" y="20"/>
                </a:lnTo>
                <a:lnTo>
                  <a:pt x="2671" y="21"/>
                </a:lnTo>
                <a:lnTo>
                  <a:pt x="2663" y="22"/>
                </a:lnTo>
                <a:lnTo>
                  <a:pt x="2655" y="23"/>
                </a:lnTo>
                <a:lnTo>
                  <a:pt x="2646" y="23"/>
                </a:lnTo>
                <a:lnTo>
                  <a:pt x="2638" y="24"/>
                </a:lnTo>
                <a:lnTo>
                  <a:pt x="2630" y="25"/>
                </a:lnTo>
                <a:lnTo>
                  <a:pt x="2622" y="26"/>
                </a:lnTo>
                <a:lnTo>
                  <a:pt x="2614" y="27"/>
                </a:lnTo>
                <a:lnTo>
                  <a:pt x="2605" y="28"/>
                </a:lnTo>
                <a:lnTo>
                  <a:pt x="2597" y="28"/>
                </a:lnTo>
                <a:lnTo>
                  <a:pt x="2589" y="29"/>
                </a:lnTo>
                <a:lnTo>
                  <a:pt x="2581" y="30"/>
                </a:lnTo>
                <a:lnTo>
                  <a:pt x="2573" y="31"/>
                </a:lnTo>
                <a:lnTo>
                  <a:pt x="2565" y="32"/>
                </a:lnTo>
                <a:lnTo>
                  <a:pt x="2556" y="33"/>
                </a:lnTo>
                <a:lnTo>
                  <a:pt x="2548" y="33"/>
                </a:lnTo>
                <a:lnTo>
                  <a:pt x="2540" y="34"/>
                </a:lnTo>
                <a:lnTo>
                  <a:pt x="2532" y="35"/>
                </a:lnTo>
                <a:lnTo>
                  <a:pt x="2524" y="36"/>
                </a:lnTo>
                <a:lnTo>
                  <a:pt x="2516" y="37"/>
                </a:lnTo>
                <a:lnTo>
                  <a:pt x="2508" y="38"/>
                </a:lnTo>
                <a:lnTo>
                  <a:pt x="2500" y="39"/>
                </a:lnTo>
                <a:lnTo>
                  <a:pt x="2491" y="39"/>
                </a:lnTo>
                <a:lnTo>
                  <a:pt x="2483" y="40"/>
                </a:lnTo>
                <a:lnTo>
                  <a:pt x="2475" y="41"/>
                </a:lnTo>
                <a:lnTo>
                  <a:pt x="2467" y="42"/>
                </a:lnTo>
                <a:lnTo>
                  <a:pt x="2459" y="43"/>
                </a:lnTo>
                <a:lnTo>
                  <a:pt x="2451" y="44"/>
                </a:lnTo>
                <a:lnTo>
                  <a:pt x="2443" y="45"/>
                </a:lnTo>
                <a:lnTo>
                  <a:pt x="2435" y="46"/>
                </a:lnTo>
                <a:lnTo>
                  <a:pt x="2427" y="46"/>
                </a:lnTo>
                <a:lnTo>
                  <a:pt x="2419" y="47"/>
                </a:lnTo>
                <a:lnTo>
                  <a:pt x="2411" y="48"/>
                </a:lnTo>
                <a:lnTo>
                  <a:pt x="2403" y="49"/>
                </a:lnTo>
                <a:lnTo>
                  <a:pt x="2395" y="50"/>
                </a:lnTo>
                <a:lnTo>
                  <a:pt x="2387" y="51"/>
                </a:lnTo>
                <a:lnTo>
                  <a:pt x="2379" y="52"/>
                </a:lnTo>
                <a:lnTo>
                  <a:pt x="2371" y="53"/>
                </a:lnTo>
                <a:lnTo>
                  <a:pt x="2363" y="54"/>
                </a:lnTo>
                <a:lnTo>
                  <a:pt x="2355" y="55"/>
                </a:lnTo>
                <a:lnTo>
                  <a:pt x="2347" y="55"/>
                </a:lnTo>
                <a:lnTo>
                  <a:pt x="2339" y="56"/>
                </a:lnTo>
                <a:lnTo>
                  <a:pt x="2331" y="57"/>
                </a:lnTo>
                <a:lnTo>
                  <a:pt x="2323" y="58"/>
                </a:lnTo>
                <a:lnTo>
                  <a:pt x="2315" y="59"/>
                </a:lnTo>
                <a:lnTo>
                  <a:pt x="2307" y="60"/>
                </a:lnTo>
                <a:lnTo>
                  <a:pt x="2299" y="61"/>
                </a:lnTo>
                <a:lnTo>
                  <a:pt x="2291" y="62"/>
                </a:lnTo>
                <a:lnTo>
                  <a:pt x="2283" y="63"/>
                </a:lnTo>
                <a:lnTo>
                  <a:pt x="2275" y="64"/>
                </a:lnTo>
                <a:lnTo>
                  <a:pt x="2267" y="65"/>
                </a:lnTo>
                <a:lnTo>
                  <a:pt x="2259" y="66"/>
                </a:lnTo>
                <a:lnTo>
                  <a:pt x="2252" y="66"/>
                </a:lnTo>
                <a:lnTo>
                  <a:pt x="2244" y="67"/>
                </a:lnTo>
                <a:lnTo>
                  <a:pt x="2236" y="68"/>
                </a:lnTo>
                <a:lnTo>
                  <a:pt x="2228" y="69"/>
                </a:lnTo>
                <a:lnTo>
                  <a:pt x="2220" y="70"/>
                </a:lnTo>
                <a:lnTo>
                  <a:pt x="2212" y="71"/>
                </a:lnTo>
                <a:lnTo>
                  <a:pt x="2204" y="72"/>
                </a:lnTo>
                <a:lnTo>
                  <a:pt x="2196" y="73"/>
                </a:lnTo>
                <a:lnTo>
                  <a:pt x="2189" y="74"/>
                </a:lnTo>
                <a:lnTo>
                  <a:pt x="2181" y="75"/>
                </a:lnTo>
                <a:lnTo>
                  <a:pt x="2173" y="76"/>
                </a:lnTo>
                <a:lnTo>
                  <a:pt x="2165" y="77"/>
                </a:lnTo>
                <a:lnTo>
                  <a:pt x="2157" y="78"/>
                </a:lnTo>
                <a:lnTo>
                  <a:pt x="2149" y="79"/>
                </a:lnTo>
                <a:lnTo>
                  <a:pt x="2142" y="80"/>
                </a:lnTo>
                <a:lnTo>
                  <a:pt x="2134" y="81"/>
                </a:lnTo>
                <a:lnTo>
                  <a:pt x="2126" y="82"/>
                </a:lnTo>
                <a:lnTo>
                  <a:pt x="2118" y="83"/>
                </a:lnTo>
                <a:lnTo>
                  <a:pt x="2110" y="84"/>
                </a:lnTo>
                <a:lnTo>
                  <a:pt x="2103" y="85"/>
                </a:lnTo>
                <a:lnTo>
                  <a:pt x="2095" y="86"/>
                </a:lnTo>
                <a:lnTo>
                  <a:pt x="2087" y="87"/>
                </a:lnTo>
                <a:lnTo>
                  <a:pt x="2079" y="88"/>
                </a:lnTo>
                <a:lnTo>
                  <a:pt x="2072" y="89"/>
                </a:lnTo>
                <a:lnTo>
                  <a:pt x="2064" y="90"/>
                </a:lnTo>
                <a:lnTo>
                  <a:pt x="2056" y="91"/>
                </a:lnTo>
                <a:lnTo>
                  <a:pt x="2048" y="92"/>
                </a:lnTo>
                <a:lnTo>
                  <a:pt x="2041" y="93"/>
                </a:lnTo>
                <a:lnTo>
                  <a:pt x="2033" y="94"/>
                </a:lnTo>
                <a:lnTo>
                  <a:pt x="2025" y="95"/>
                </a:lnTo>
                <a:lnTo>
                  <a:pt x="2017" y="96"/>
                </a:lnTo>
                <a:lnTo>
                  <a:pt x="2010" y="97"/>
                </a:lnTo>
                <a:lnTo>
                  <a:pt x="2002" y="98"/>
                </a:lnTo>
                <a:lnTo>
                  <a:pt x="1994" y="99"/>
                </a:lnTo>
                <a:lnTo>
                  <a:pt x="1987" y="100"/>
                </a:lnTo>
                <a:lnTo>
                  <a:pt x="1979" y="101"/>
                </a:lnTo>
                <a:lnTo>
                  <a:pt x="1971" y="102"/>
                </a:lnTo>
                <a:lnTo>
                  <a:pt x="1964" y="103"/>
                </a:lnTo>
                <a:lnTo>
                  <a:pt x="1956" y="104"/>
                </a:lnTo>
                <a:lnTo>
                  <a:pt x="1948" y="105"/>
                </a:lnTo>
                <a:lnTo>
                  <a:pt x="1941" y="106"/>
                </a:lnTo>
                <a:lnTo>
                  <a:pt x="1933" y="107"/>
                </a:lnTo>
                <a:lnTo>
                  <a:pt x="1925" y="108"/>
                </a:lnTo>
                <a:lnTo>
                  <a:pt x="1918" y="109"/>
                </a:lnTo>
                <a:lnTo>
                  <a:pt x="1910" y="110"/>
                </a:lnTo>
                <a:lnTo>
                  <a:pt x="1903" y="111"/>
                </a:lnTo>
                <a:lnTo>
                  <a:pt x="1895" y="112"/>
                </a:lnTo>
                <a:lnTo>
                  <a:pt x="1887" y="113"/>
                </a:lnTo>
                <a:lnTo>
                  <a:pt x="1880" y="114"/>
                </a:lnTo>
                <a:lnTo>
                  <a:pt x="1872" y="115"/>
                </a:lnTo>
                <a:lnTo>
                  <a:pt x="1865" y="116"/>
                </a:lnTo>
                <a:lnTo>
                  <a:pt x="1857" y="117"/>
                </a:lnTo>
                <a:lnTo>
                  <a:pt x="1849" y="118"/>
                </a:lnTo>
                <a:lnTo>
                  <a:pt x="1842" y="119"/>
                </a:lnTo>
                <a:lnTo>
                  <a:pt x="1834" y="120"/>
                </a:lnTo>
                <a:lnTo>
                  <a:pt x="1827" y="121"/>
                </a:lnTo>
                <a:lnTo>
                  <a:pt x="1819" y="122"/>
                </a:lnTo>
                <a:lnTo>
                  <a:pt x="1812" y="123"/>
                </a:lnTo>
                <a:lnTo>
                  <a:pt x="1804" y="125"/>
                </a:lnTo>
                <a:lnTo>
                  <a:pt x="1797" y="126"/>
                </a:lnTo>
                <a:lnTo>
                  <a:pt x="1789" y="127"/>
                </a:lnTo>
                <a:lnTo>
                  <a:pt x="1782" y="128"/>
                </a:lnTo>
                <a:lnTo>
                  <a:pt x="1774" y="129"/>
                </a:lnTo>
                <a:lnTo>
                  <a:pt x="1767" y="130"/>
                </a:lnTo>
                <a:lnTo>
                  <a:pt x="1759" y="131"/>
                </a:lnTo>
                <a:lnTo>
                  <a:pt x="1752" y="132"/>
                </a:lnTo>
                <a:lnTo>
                  <a:pt x="1744" y="133"/>
                </a:lnTo>
                <a:lnTo>
                  <a:pt x="1737" y="134"/>
                </a:lnTo>
                <a:lnTo>
                  <a:pt x="1729" y="135"/>
                </a:lnTo>
                <a:lnTo>
                  <a:pt x="1722" y="136"/>
                </a:lnTo>
                <a:lnTo>
                  <a:pt x="1714" y="137"/>
                </a:lnTo>
                <a:lnTo>
                  <a:pt x="1707" y="139"/>
                </a:lnTo>
                <a:lnTo>
                  <a:pt x="1699" y="140"/>
                </a:lnTo>
                <a:lnTo>
                  <a:pt x="1692" y="141"/>
                </a:lnTo>
                <a:lnTo>
                  <a:pt x="1685" y="142"/>
                </a:lnTo>
                <a:lnTo>
                  <a:pt x="1677" y="143"/>
                </a:lnTo>
                <a:lnTo>
                  <a:pt x="1670" y="144"/>
                </a:lnTo>
                <a:lnTo>
                  <a:pt x="1662" y="145"/>
                </a:lnTo>
                <a:lnTo>
                  <a:pt x="1655" y="146"/>
                </a:lnTo>
                <a:lnTo>
                  <a:pt x="1647" y="147"/>
                </a:lnTo>
                <a:lnTo>
                  <a:pt x="1640" y="148"/>
                </a:lnTo>
                <a:lnTo>
                  <a:pt x="1633" y="150"/>
                </a:lnTo>
                <a:lnTo>
                  <a:pt x="1625" y="151"/>
                </a:lnTo>
                <a:lnTo>
                  <a:pt x="1618" y="152"/>
                </a:lnTo>
                <a:lnTo>
                  <a:pt x="1611" y="153"/>
                </a:lnTo>
                <a:lnTo>
                  <a:pt x="1603" y="154"/>
                </a:lnTo>
                <a:lnTo>
                  <a:pt x="1596" y="155"/>
                </a:lnTo>
                <a:lnTo>
                  <a:pt x="1589" y="156"/>
                </a:lnTo>
                <a:lnTo>
                  <a:pt x="1581" y="157"/>
                </a:lnTo>
                <a:lnTo>
                  <a:pt x="1574" y="159"/>
                </a:lnTo>
                <a:lnTo>
                  <a:pt x="1567" y="160"/>
                </a:lnTo>
                <a:lnTo>
                  <a:pt x="1559" y="161"/>
                </a:lnTo>
                <a:lnTo>
                  <a:pt x="1552" y="162"/>
                </a:lnTo>
                <a:lnTo>
                  <a:pt x="1545" y="163"/>
                </a:lnTo>
                <a:lnTo>
                  <a:pt x="1537" y="164"/>
                </a:lnTo>
                <a:lnTo>
                  <a:pt x="1530" y="165"/>
                </a:lnTo>
                <a:lnTo>
                  <a:pt x="1523" y="167"/>
                </a:lnTo>
                <a:lnTo>
                  <a:pt x="1515" y="168"/>
                </a:lnTo>
                <a:lnTo>
                  <a:pt x="1508" y="169"/>
                </a:lnTo>
                <a:lnTo>
                  <a:pt x="1501" y="170"/>
                </a:lnTo>
                <a:lnTo>
                  <a:pt x="1494" y="171"/>
                </a:lnTo>
                <a:lnTo>
                  <a:pt x="1486" y="172"/>
                </a:lnTo>
                <a:lnTo>
                  <a:pt x="1479" y="174"/>
                </a:lnTo>
                <a:lnTo>
                  <a:pt x="1472" y="175"/>
                </a:lnTo>
                <a:lnTo>
                  <a:pt x="1465" y="176"/>
                </a:lnTo>
                <a:lnTo>
                  <a:pt x="1457" y="177"/>
                </a:lnTo>
                <a:lnTo>
                  <a:pt x="1450" y="178"/>
                </a:lnTo>
                <a:lnTo>
                  <a:pt x="1443" y="179"/>
                </a:lnTo>
                <a:lnTo>
                  <a:pt x="1436" y="181"/>
                </a:lnTo>
                <a:lnTo>
                  <a:pt x="1429" y="182"/>
                </a:lnTo>
                <a:lnTo>
                  <a:pt x="1421" y="183"/>
                </a:lnTo>
                <a:lnTo>
                  <a:pt x="1414" y="184"/>
                </a:lnTo>
                <a:lnTo>
                  <a:pt x="1407" y="185"/>
                </a:lnTo>
                <a:lnTo>
                  <a:pt x="1400" y="186"/>
                </a:lnTo>
                <a:lnTo>
                  <a:pt x="1393" y="188"/>
                </a:lnTo>
                <a:lnTo>
                  <a:pt x="1385" y="189"/>
                </a:lnTo>
                <a:lnTo>
                  <a:pt x="1378" y="190"/>
                </a:lnTo>
                <a:lnTo>
                  <a:pt x="1371" y="191"/>
                </a:lnTo>
                <a:lnTo>
                  <a:pt x="1364" y="192"/>
                </a:lnTo>
                <a:lnTo>
                  <a:pt x="1357" y="194"/>
                </a:lnTo>
                <a:lnTo>
                  <a:pt x="1350" y="195"/>
                </a:lnTo>
                <a:lnTo>
                  <a:pt x="1343" y="196"/>
                </a:lnTo>
                <a:lnTo>
                  <a:pt x="1336" y="197"/>
                </a:lnTo>
                <a:lnTo>
                  <a:pt x="1328" y="198"/>
                </a:lnTo>
                <a:lnTo>
                  <a:pt x="1321" y="200"/>
                </a:lnTo>
                <a:lnTo>
                  <a:pt x="1314" y="201"/>
                </a:lnTo>
                <a:lnTo>
                  <a:pt x="1307" y="202"/>
                </a:lnTo>
                <a:lnTo>
                  <a:pt x="1300" y="203"/>
                </a:lnTo>
                <a:lnTo>
                  <a:pt x="1293" y="205"/>
                </a:lnTo>
                <a:lnTo>
                  <a:pt x="1286" y="206"/>
                </a:lnTo>
                <a:lnTo>
                  <a:pt x="1279" y="207"/>
                </a:lnTo>
                <a:lnTo>
                  <a:pt x="1272" y="208"/>
                </a:lnTo>
                <a:lnTo>
                  <a:pt x="1265" y="209"/>
                </a:lnTo>
                <a:lnTo>
                  <a:pt x="1258" y="211"/>
                </a:lnTo>
                <a:lnTo>
                  <a:pt x="1251" y="212"/>
                </a:lnTo>
                <a:lnTo>
                  <a:pt x="1244" y="213"/>
                </a:lnTo>
                <a:lnTo>
                  <a:pt x="1236" y="214"/>
                </a:lnTo>
                <a:lnTo>
                  <a:pt x="1229" y="216"/>
                </a:lnTo>
                <a:lnTo>
                  <a:pt x="1222" y="217"/>
                </a:lnTo>
                <a:lnTo>
                  <a:pt x="1215" y="218"/>
                </a:lnTo>
                <a:lnTo>
                  <a:pt x="1208" y="219"/>
                </a:lnTo>
                <a:lnTo>
                  <a:pt x="1201" y="221"/>
                </a:lnTo>
                <a:lnTo>
                  <a:pt x="1194" y="222"/>
                </a:lnTo>
                <a:lnTo>
                  <a:pt x="1187" y="223"/>
                </a:lnTo>
                <a:lnTo>
                  <a:pt x="1180" y="224"/>
                </a:lnTo>
                <a:lnTo>
                  <a:pt x="1174" y="226"/>
                </a:lnTo>
                <a:lnTo>
                  <a:pt x="1167" y="227"/>
                </a:lnTo>
                <a:lnTo>
                  <a:pt x="1160" y="228"/>
                </a:lnTo>
                <a:lnTo>
                  <a:pt x="1153" y="229"/>
                </a:lnTo>
                <a:lnTo>
                  <a:pt x="1146" y="231"/>
                </a:lnTo>
                <a:lnTo>
                  <a:pt x="1139" y="232"/>
                </a:lnTo>
                <a:lnTo>
                  <a:pt x="1132" y="233"/>
                </a:lnTo>
                <a:lnTo>
                  <a:pt x="1125" y="235"/>
                </a:lnTo>
                <a:lnTo>
                  <a:pt x="1118" y="236"/>
                </a:lnTo>
                <a:lnTo>
                  <a:pt x="1111" y="237"/>
                </a:lnTo>
                <a:lnTo>
                  <a:pt x="1104" y="238"/>
                </a:lnTo>
                <a:lnTo>
                  <a:pt x="1097" y="240"/>
                </a:lnTo>
                <a:lnTo>
                  <a:pt x="1090" y="241"/>
                </a:lnTo>
                <a:lnTo>
                  <a:pt x="1083" y="242"/>
                </a:lnTo>
                <a:lnTo>
                  <a:pt x="1077" y="243"/>
                </a:lnTo>
                <a:lnTo>
                  <a:pt x="1070" y="245"/>
                </a:lnTo>
                <a:lnTo>
                  <a:pt x="1063" y="246"/>
                </a:lnTo>
                <a:lnTo>
                  <a:pt x="1056" y="247"/>
                </a:lnTo>
                <a:lnTo>
                  <a:pt x="1049" y="249"/>
                </a:lnTo>
                <a:lnTo>
                  <a:pt x="1042" y="250"/>
                </a:lnTo>
                <a:lnTo>
                  <a:pt x="1035" y="251"/>
                </a:lnTo>
                <a:lnTo>
                  <a:pt x="1029" y="253"/>
                </a:lnTo>
                <a:lnTo>
                  <a:pt x="1022" y="254"/>
                </a:lnTo>
                <a:lnTo>
                  <a:pt x="1015" y="255"/>
                </a:lnTo>
                <a:lnTo>
                  <a:pt x="1008" y="257"/>
                </a:lnTo>
                <a:lnTo>
                  <a:pt x="1001" y="258"/>
                </a:lnTo>
                <a:lnTo>
                  <a:pt x="994" y="259"/>
                </a:lnTo>
                <a:lnTo>
                  <a:pt x="988" y="260"/>
                </a:lnTo>
                <a:lnTo>
                  <a:pt x="981" y="262"/>
                </a:lnTo>
                <a:lnTo>
                  <a:pt x="974" y="263"/>
                </a:lnTo>
                <a:lnTo>
                  <a:pt x="967" y="264"/>
                </a:lnTo>
                <a:lnTo>
                  <a:pt x="961" y="266"/>
                </a:lnTo>
                <a:lnTo>
                  <a:pt x="954" y="267"/>
                </a:lnTo>
                <a:lnTo>
                  <a:pt x="947" y="268"/>
                </a:lnTo>
                <a:lnTo>
                  <a:pt x="940" y="270"/>
                </a:lnTo>
                <a:lnTo>
                  <a:pt x="934" y="271"/>
                </a:lnTo>
                <a:lnTo>
                  <a:pt x="927" y="272"/>
                </a:lnTo>
                <a:lnTo>
                  <a:pt x="920" y="274"/>
                </a:lnTo>
                <a:lnTo>
                  <a:pt x="913" y="275"/>
                </a:lnTo>
                <a:lnTo>
                  <a:pt x="907" y="276"/>
                </a:lnTo>
                <a:lnTo>
                  <a:pt x="900" y="278"/>
                </a:lnTo>
                <a:lnTo>
                  <a:pt x="893" y="279"/>
                </a:lnTo>
                <a:lnTo>
                  <a:pt x="886" y="281"/>
                </a:lnTo>
                <a:lnTo>
                  <a:pt x="880" y="282"/>
                </a:lnTo>
                <a:lnTo>
                  <a:pt x="873" y="283"/>
                </a:lnTo>
                <a:lnTo>
                  <a:pt x="866" y="285"/>
                </a:lnTo>
                <a:lnTo>
                  <a:pt x="860" y="286"/>
                </a:lnTo>
                <a:lnTo>
                  <a:pt x="853" y="287"/>
                </a:lnTo>
                <a:lnTo>
                  <a:pt x="846" y="289"/>
                </a:lnTo>
                <a:lnTo>
                  <a:pt x="840" y="290"/>
                </a:lnTo>
                <a:lnTo>
                  <a:pt x="833" y="291"/>
                </a:lnTo>
                <a:lnTo>
                  <a:pt x="826" y="293"/>
                </a:lnTo>
                <a:lnTo>
                  <a:pt x="820" y="294"/>
                </a:lnTo>
                <a:lnTo>
                  <a:pt x="813" y="296"/>
                </a:lnTo>
                <a:lnTo>
                  <a:pt x="807" y="297"/>
                </a:lnTo>
                <a:lnTo>
                  <a:pt x="800" y="298"/>
                </a:lnTo>
                <a:lnTo>
                  <a:pt x="793" y="300"/>
                </a:lnTo>
                <a:lnTo>
                  <a:pt x="787" y="301"/>
                </a:lnTo>
                <a:lnTo>
                  <a:pt x="780" y="302"/>
                </a:lnTo>
                <a:lnTo>
                  <a:pt x="773" y="304"/>
                </a:lnTo>
                <a:lnTo>
                  <a:pt x="767" y="305"/>
                </a:lnTo>
                <a:lnTo>
                  <a:pt x="760" y="307"/>
                </a:lnTo>
                <a:lnTo>
                  <a:pt x="754" y="308"/>
                </a:lnTo>
                <a:lnTo>
                  <a:pt x="747" y="309"/>
                </a:lnTo>
                <a:lnTo>
                  <a:pt x="741" y="311"/>
                </a:lnTo>
                <a:lnTo>
                  <a:pt x="734" y="312"/>
                </a:lnTo>
                <a:lnTo>
                  <a:pt x="728" y="314"/>
                </a:lnTo>
                <a:lnTo>
                  <a:pt x="721" y="315"/>
                </a:lnTo>
                <a:lnTo>
                  <a:pt x="714" y="316"/>
                </a:lnTo>
                <a:lnTo>
                  <a:pt x="708" y="318"/>
                </a:lnTo>
                <a:lnTo>
                  <a:pt x="701" y="319"/>
                </a:lnTo>
                <a:lnTo>
                  <a:pt x="695" y="321"/>
                </a:lnTo>
                <a:lnTo>
                  <a:pt x="688" y="322"/>
                </a:lnTo>
                <a:lnTo>
                  <a:pt x="682" y="324"/>
                </a:lnTo>
                <a:lnTo>
                  <a:pt x="675" y="325"/>
                </a:lnTo>
                <a:lnTo>
                  <a:pt x="669" y="326"/>
                </a:lnTo>
                <a:lnTo>
                  <a:pt x="662" y="328"/>
                </a:lnTo>
                <a:lnTo>
                  <a:pt x="656" y="329"/>
                </a:lnTo>
                <a:lnTo>
                  <a:pt x="649" y="331"/>
                </a:lnTo>
                <a:lnTo>
                  <a:pt x="643" y="332"/>
                </a:lnTo>
                <a:lnTo>
                  <a:pt x="637" y="334"/>
                </a:lnTo>
                <a:lnTo>
                  <a:pt x="630" y="335"/>
                </a:lnTo>
                <a:lnTo>
                  <a:pt x="624" y="336"/>
                </a:lnTo>
                <a:lnTo>
                  <a:pt x="617" y="338"/>
                </a:lnTo>
                <a:lnTo>
                  <a:pt x="611" y="339"/>
                </a:lnTo>
                <a:lnTo>
                  <a:pt x="604" y="341"/>
                </a:lnTo>
                <a:lnTo>
                  <a:pt x="598" y="342"/>
                </a:lnTo>
                <a:lnTo>
                  <a:pt x="591" y="344"/>
                </a:lnTo>
                <a:lnTo>
                  <a:pt x="585" y="345"/>
                </a:lnTo>
                <a:lnTo>
                  <a:pt x="579" y="347"/>
                </a:lnTo>
                <a:lnTo>
                  <a:pt x="572" y="348"/>
                </a:lnTo>
                <a:lnTo>
                  <a:pt x="566" y="350"/>
                </a:lnTo>
                <a:lnTo>
                  <a:pt x="560" y="351"/>
                </a:lnTo>
                <a:lnTo>
                  <a:pt x="553" y="352"/>
                </a:lnTo>
                <a:lnTo>
                  <a:pt x="547" y="354"/>
                </a:lnTo>
                <a:lnTo>
                  <a:pt x="540" y="355"/>
                </a:lnTo>
                <a:lnTo>
                  <a:pt x="534" y="357"/>
                </a:lnTo>
                <a:lnTo>
                  <a:pt x="528" y="358"/>
                </a:lnTo>
                <a:lnTo>
                  <a:pt x="521" y="360"/>
                </a:lnTo>
                <a:lnTo>
                  <a:pt x="515" y="361"/>
                </a:lnTo>
                <a:lnTo>
                  <a:pt x="509" y="363"/>
                </a:lnTo>
                <a:lnTo>
                  <a:pt x="502" y="364"/>
                </a:lnTo>
                <a:lnTo>
                  <a:pt x="496" y="366"/>
                </a:lnTo>
                <a:lnTo>
                  <a:pt x="490" y="367"/>
                </a:lnTo>
                <a:lnTo>
                  <a:pt x="483" y="369"/>
                </a:lnTo>
                <a:lnTo>
                  <a:pt x="477" y="370"/>
                </a:lnTo>
                <a:lnTo>
                  <a:pt x="471" y="372"/>
                </a:lnTo>
                <a:lnTo>
                  <a:pt x="465" y="373"/>
                </a:lnTo>
                <a:lnTo>
                  <a:pt x="458" y="375"/>
                </a:lnTo>
                <a:lnTo>
                  <a:pt x="452" y="376"/>
                </a:lnTo>
                <a:lnTo>
                  <a:pt x="446" y="378"/>
                </a:lnTo>
                <a:lnTo>
                  <a:pt x="439" y="379"/>
                </a:lnTo>
                <a:lnTo>
                  <a:pt x="433" y="381"/>
                </a:lnTo>
                <a:lnTo>
                  <a:pt x="427" y="382"/>
                </a:lnTo>
                <a:lnTo>
                  <a:pt x="421" y="384"/>
                </a:lnTo>
                <a:lnTo>
                  <a:pt x="414" y="385"/>
                </a:lnTo>
                <a:lnTo>
                  <a:pt x="408" y="387"/>
                </a:lnTo>
                <a:lnTo>
                  <a:pt x="402" y="388"/>
                </a:lnTo>
                <a:lnTo>
                  <a:pt x="396" y="390"/>
                </a:lnTo>
                <a:lnTo>
                  <a:pt x="390" y="391"/>
                </a:lnTo>
                <a:lnTo>
                  <a:pt x="383" y="393"/>
                </a:lnTo>
                <a:lnTo>
                  <a:pt x="377" y="394"/>
                </a:lnTo>
                <a:lnTo>
                  <a:pt x="371" y="396"/>
                </a:lnTo>
                <a:lnTo>
                  <a:pt x="365" y="398"/>
                </a:lnTo>
                <a:lnTo>
                  <a:pt x="359" y="399"/>
                </a:lnTo>
                <a:lnTo>
                  <a:pt x="352" y="401"/>
                </a:lnTo>
                <a:lnTo>
                  <a:pt x="346" y="402"/>
                </a:lnTo>
                <a:lnTo>
                  <a:pt x="340" y="404"/>
                </a:lnTo>
                <a:lnTo>
                  <a:pt x="334" y="405"/>
                </a:lnTo>
                <a:lnTo>
                  <a:pt x="328" y="407"/>
                </a:lnTo>
                <a:lnTo>
                  <a:pt x="322" y="408"/>
                </a:lnTo>
                <a:lnTo>
                  <a:pt x="316" y="410"/>
                </a:lnTo>
                <a:lnTo>
                  <a:pt x="309" y="411"/>
                </a:lnTo>
                <a:lnTo>
                  <a:pt x="303" y="413"/>
                </a:lnTo>
                <a:lnTo>
                  <a:pt x="297" y="415"/>
                </a:lnTo>
                <a:lnTo>
                  <a:pt x="291" y="416"/>
                </a:lnTo>
                <a:lnTo>
                  <a:pt x="285" y="418"/>
                </a:lnTo>
                <a:lnTo>
                  <a:pt x="279" y="419"/>
                </a:lnTo>
                <a:lnTo>
                  <a:pt x="273" y="421"/>
                </a:lnTo>
                <a:lnTo>
                  <a:pt x="267" y="422"/>
                </a:lnTo>
                <a:lnTo>
                  <a:pt x="261" y="424"/>
                </a:lnTo>
                <a:lnTo>
                  <a:pt x="255" y="426"/>
                </a:lnTo>
                <a:lnTo>
                  <a:pt x="249" y="427"/>
                </a:lnTo>
                <a:lnTo>
                  <a:pt x="243" y="429"/>
                </a:lnTo>
                <a:lnTo>
                  <a:pt x="236" y="430"/>
                </a:lnTo>
                <a:lnTo>
                  <a:pt x="230" y="432"/>
                </a:lnTo>
                <a:lnTo>
                  <a:pt x="224" y="433"/>
                </a:lnTo>
                <a:lnTo>
                  <a:pt x="218" y="435"/>
                </a:lnTo>
                <a:lnTo>
                  <a:pt x="212" y="437"/>
                </a:lnTo>
                <a:lnTo>
                  <a:pt x="206" y="438"/>
                </a:lnTo>
                <a:lnTo>
                  <a:pt x="200" y="440"/>
                </a:lnTo>
                <a:lnTo>
                  <a:pt x="194" y="441"/>
                </a:lnTo>
                <a:lnTo>
                  <a:pt x="188" y="443"/>
                </a:lnTo>
                <a:lnTo>
                  <a:pt x="182" y="445"/>
                </a:lnTo>
                <a:lnTo>
                  <a:pt x="176" y="446"/>
                </a:lnTo>
                <a:lnTo>
                  <a:pt x="170" y="448"/>
                </a:lnTo>
                <a:lnTo>
                  <a:pt x="164" y="449"/>
                </a:lnTo>
                <a:lnTo>
                  <a:pt x="158" y="451"/>
                </a:lnTo>
                <a:lnTo>
                  <a:pt x="152" y="453"/>
                </a:lnTo>
                <a:lnTo>
                  <a:pt x="147" y="454"/>
                </a:lnTo>
                <a:lnTo>
                  <a:pt x="141" y="456"/>
                </a:lnTo>
                <a:lnTo>
                  <a:pt x="135" y="458"/>
                </a:lnTo>
                <a:lnTo>
                  <a:pt x="129" y="459"/>
                </a:lnTo>
                <a:lnTo>
                  <a:pt x="123" y="461"/>
                </a:lnTo>
                <a:lnTo>
                  <a:pt x="117" y="462"/>
                </a:lnTo>
                <a:lnTo>
                  <a:pt x="111" y="464"/>
                </a:lnTo>
                <a:lnTo>
                  <a:pt x="105" y="466"/>
                </a:lnTo>
                <a:lnTo>
                  <a:pt x="99" y="467"/>
                </a:lnTo>
                <a:lnTo>
                  <a:pt x="93" y="469"/>
                </a:lnTo>
                <a:lnTo>
                  <a:pt x="87" y="471"/>
                </a:lnTo>
                <a:lnTo>
                  <a:pt x="81" y="472"/>
                </a:lnTo>
                <a:lnTo>
                  <a:pt x="76" y="474"/>
                </a:lnTo>
                <a:lnTo>
                  <a:pt x="70" y="476"/>
                </a:lnTo>
                <a:lnTo>
                  <a:pt x="64" y="477"/>
                </a:lnTo>
                <a:lnTo>
                  <a:pt x="58" y="479"/>
                </a:lnTo>
                <a:lnTo>
                  <a:pt x="52" y="480"/>
                </a:lnTo>
                <a:lnTo>
                  <a:pt x="46" y="482"/>
                </a:lnTo>
                <a:lnTo>
                  <a:pt x="40" y="484"/>
                </a:lnTo>
                <a:lnTo>
                  <a:pt x="35" y="485"/>
                </a:lnTo>
                <a:lnTo>
                  <a:pt x="29" y="487"/>
                </a:lnTo>
                <a:lnTo>
                  <a:pt x="23" y="489"/>
                </a:lnTo>
                <a:lnTo>
                  <a:pt x="17" y="490"/>
                </a:lnTo>
                <a:lnTo>
                  <a:pt x="11" y="492"/>
                </a:lnTo>
                <a:lnTo>
                  <a:pt x="6" y="494"/>
                </a:lnTo>
                <a:lnTo>
                  <a:pt x="0" y="495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 noChangeArrowheads="1"/>
          </p:cNvSpPr>
          <p:nvPr/>
        </p:nvSpPr>
        <p:spPr bwMode="auto">
          <a:xfrm>
            <a:off x="1157288" y="3105150"/>
            <a:ext cx="2903537" cy="1381125"/>
          </a:xfrm>
          <a:custGeom>
            <a:avLst/>
            <a:gdLst>
              <a:gd name="T0" fmla="*/ 2147483646 w 1829"/>
              <a:gd name="T1" fmla="*/ 2147483646 h 870"/>
              <a:gd name="T2" fmla="*/ 2147483646 w 1829"/>
              <a:gd name="T3" fmla="*/ 2147483646 h 870"/>
              <a:gd name="T4" fmla="*/ 2147483646 w 1829"/>
              <a:gd name="T5" fmla="*/ 2147483646 h 870"/>
              <a:gd name="T6" fmla="*/ 2147483646 w 1829"/>
              <a:gd name="T7" fmla="*/ 2147483646 h 870"/>
              <a:gd name="T8" fmla="*/ 2147483646 w 1829"/>
              <a:gd name="T9" fmla="*/ 2147483646 h 870"/>
              <a:gd name="T10" fmla="*/ 2147483646 w 1829"/>
              <a:gd name="T11" fmla="*/ 2147483646 h 870"/>
              <a:gd name="T12" fmla="*/ 2147483646 w 1829"/>
              <a:gd name="T13" fmla="*/ 2147483646 h 870"/>
              <a:gd name="T14" fmla="*/ 2147483646 w 1829"/>
              <a:gd name="T15" fmla="*/ 2147483646 h 870"/>
              <a:gd name="T16" fmla="*/ 2147483646 w 1829"/>
              <a:gd name="T17" fmla="*/ 2147483646 h 870"/>
              <a:gd name="T18" fmla="*/ 2147483646 w 1829"/>
              <a:gd name="T19" fmla="*/ 2147483646 h 870"/>
              <a:gd name="T20" fmla="*/ 2147483646 w 1829"/>
              <a:gd name="T21" fmla="*/ 2147483646 h 870"/>
              <a:gd name="T22" fmla="*/ 2147483646 w 1829"/>
              <a:gd name="T23" fmla="*/ 2147483646 h 870"/>
              <a:gd name="T24" fmla="*/ 2147483646 w 1829"/>
              <a:gd name="T25" fmla="*/ 2147483646 h 870"/>
              <a:gd name="T26" fmla="*/ 2147483646 w 1829"/>
              <a:gd name="T27" fmla="*/ 2147483646 h 870"/>
              <a:gd name="T28" fmla="*/ 2147483646 w 1829"/>
              <a:gd name="T29" fmla="*/ 2147483646 h 870"/>
              <a:gd name="T30" fmla="*/ 2147483646 w 1829"/>
              <a:gd name="T31" fmla="*/ 2147483646 h 870"/>
              <a:gd name="T32" fmla="*/ 2147483646 w 1829"/>
              <a:gd name="T33" fmla="*/ 2147483646 h 870"/>
              <a:gd name="T34" fmla="*/ 2147483646 w 1829"/>
              <a:gd name="T35" fmla="*/ 2147483646 h 870"/>
              <a:gd name="T36" fmla="*/ 2147483646 w 1829"/>
              <a:gd name="T37" fmla="*/ 2147483646 h 870"/>
              <a:gd name="T38" fmla="*/ 2147483646 w 1829"/>
              <a:gd name="T39" fmla="*/ 2147483646 h 870"/>
              <a:gd name="T40" fmla="*/ 2147483646 w 1829"/>
              <a:gd name="T41" fmla="*/ 2147483646 h 870"/>
              <a:gd name="T42" fmla="*/ 2147483646 w 1829"/>
              <a:gd name="T43" fmla="*/ 2147483646 h 870"/>
              <a:gd name="T44" fmla="*/ 2147483646 w 1829"/>
              <a:gd name="T45" fmla="*/ 2147483646 h 870"/>
              <a:gd name="T46" fmla="*/ 2147483646 w 1829"/>
              <a:gd name="T47" fmla="*/ 2147483646 h 870"/>
              <a:gd name="T48" fmla="*/ 2147483646 w 1829"/>
              <a:gd name="T49" fmla="*/ 2147483646 h 870"/>
              <a:gd name="T50" fmla="*/ 2147483646 w 1829"/>
              <a:gd name="T51" fmla="*/ 2147483646 h 870"/>
              <a:gd name="T52" fmla="*/ 2147483646 w 1829"/>
              <a:gd name="T53" fmla="*/ 2147483646 h 870"/>
              <a:gd name="T54" fmla="*/ 2147483646 w 1829"/>
              <a:gd name="T55" fmla="*/ 2147483646 h 870"/>
              <a:gd name="T56" fmla="*/ 2147483646 w 1829"/>
              <a:gd name="T57" fmla="*/ 2147483646 h 870"/>
              <a:gd name="T58" fmla="*/ 2147483646 w 1829"/>
              <a:gd name="T59" fmla="*/ 2147483646 h 870"/>
              <a:gd name="T60" fmla="*/ 2147483646 w 1829"/>
              <a:gd name="T61" fmla="*/ 2147483646 h 870"/>
              <a:gd name="T62" fmla="*/ 2147483646 w 1829"/>
              <a:gd name="T63" fmla="*/ 2147483646 h 870"/>
              <a:gd name="T64" fmla="*/ 2147483646 w 1829"/>
              <a:gd name="T65" fmla="*/ 2147483646 h 870"/>
              <a:gd name="T66" fmla="*/ 2147483646 w 1829"/>
              <a:gd name="T67" fmla="*/ 2147483646 h 870"/>
              <a:gd name="T68" fmla="*/ 2147483646 w 1829"/>
              <a:gd name="T69" fmla="*/ 2147483646 h 870"/>
              <a:gd name="T70" fmla="*/ 2147483646 w 1829"/>
              <a:gd name="T71" fmla="*/ 2147483646 h 870"/>
              <a:gd name="T72" fmla="*/ 2147483646 w 1829"/>
              <a:gd name="T73" fmla="*/ 2147483646 h 870"/>
              <a:gd name="T74" fmla="*/ 2147483646 w 1829"/>
              <a:gd name="T75" fmla="*/ 2147483646 h 870"/>
              <a:gd name="T76" fmla="*/ 2147483646 w 1829"/>
              <a:gd name="T77" fmla="*/ 2147483646 h 870"/>
              <a:gd name="T78" fmla="*/ 2147483646 w 1829"/>
              <a:gd name="T79" fmla="*/ 2147483646 h 870"/>
              <a:gd name="T80" fmla="*/ 2147483646 w 1829"/>
              <a:gd name="T81" fmla="*/ 2147483646 h 870"/>
              <a:gd name="T82" fmla="*/ 2147483646 w 1829"/>
              <a:gd name="T83" fmla="*/ 2147483646 h 870"/>
              <a:gd name="T84" fmla="*/ 2147483646 w 1829"/>
              <a:gd name="T85" fmla="*/ 2147483646 h 870"/>
              <a:gd name="T86" fmla="*/ 2147483646 w 1829"/>
              <a:gd name="T87" fmla="*/ 2147483646 h 870"/>
              <a:gd name="T88" fmla="*/ 2147483646 w 1829"/>
              <a:gd name="T89" fmla="*/ 2147483646 h 870"/>
              <a:gd name="T90" fmla="*/ 2147483646 w 1829"/>
              <a:gd name="T91" fmla="*/ 2147483646 h 870"/>
              <a:gd name="T92" fmla="*/ 2147483646 w 1829"/>
              <a:gd name="T93" fmla="*/ 2147483646 h 870"/>
              <a:gd name="T94" fmla="*/ 2147483646 w 1829"/>
              <a:gd name="T95" fmla="*/ 2147483646 h 870"/>
              <a:gd name="T96" fmla="*/ 2147483646 w 1829"/>
              <a:gd name="T97" fmla="*/ 2147483646 h 870"/>
              <a:gd name="T98" fmla="*/ 2147483646 w 1829"/>
              <a:gd name="T99" fmla="*/ 2147483646 h 870"/>
              <a:gd name="T100" fmla="*/ 2147483646 w 1829"/>
              <a:gd name="T101" fmla="*/ 2147483646 h 870"/>
              <a:gd name="T102" fmla="*/ 2147483646 w 1829"/>
              <a:gd name="T103" fmla="*/ 2147483646 h 870"/>
              <a:gd name="T104" fmla="*/ 2147483646 w 1829"/>
              <a:gd name="T105" fmla="*/ 2147483646 h 870"/>
              <a:gd name="T106" fmla="*/ 2147483646 w 1829"/>
              <a:gd name="T107" fmla="*/ 2147483646 h 870"/>
              <a:gd name="T108" fmla="*/ 2147483646 w 1829"/>
              <a:gd name="T109" fmla="*/ 2147483646 h 870"/>
              <a:gd name="T110" fmla="*/ 2147483646 w 1829"/>
              <a:gd name="T111" fmla="*/ 2147483646 h 8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9"/>
              <a:gd name="T169" fmla="*/ 0 h 870"/>
              <a:gd name="T170" fmla="*/ 1829 w 1829"/>
              <a:gd name="T171" fmla="*/ 870 h 8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9" h="870">
                <a:moveTo>
                  <a:pt x="1829" y="0"/>
                </a:moveTo>
                <a:lnTo>
                  <a:pt x="1820" y="3"/>
                </a:lnTo>
                <a:lnTo>
                  <a:pt x="1812" y="5"/>
                </a:lnTo>
                <a:lnTo>
                  <a:pt x="1804" y="8"/>
                </a:lnTo>
                <a:lnTo>
                  <a:pt x="1796" y="10"/>
                </a:lnTo>
                <a:lnTo>
                  <a:pt x="1787" y="13"/>
                </a:lnTo>
                <a:lnTo>
                  <a:pt x="1779" y="15"/>
                </a:lnTo>
                <a:lnTo>
                  <a:pt x="1771" y="17"/>
                </a:lnTo>
                <a:lnTo>
                  <a:pt x="1762" y="20"/>
                </a:lnTo>
                <a:lnTo>
                  <a:pt x="1754" y="22"/>
                </a:lnTo>
                <a:lnTo>
                  <a:pt x="1746" y="25"/>
                </a:lnTo>
                <a:lnTo>
                  <a:pt x="1738" y="27"/>
                </a:lnTo>
                <a:lnTo>
                  <a:pt x="1730" y="30"/>
                </a:lnTo>
                <a:lnTo>
                  <a:pt x="1721" y="32"/>
                </a:lnTo>
                <a:lnTo>
                  <a:pt x="1713" y="35"/>
                </a:lnTo>
                <a:lnTo>
                  <a:pt x="1705" y="37"/>
                </a:lnTo>
                <a:lnTo>
                  <a:pt x="1697" y="40"/>
                </a:lnTo>
                <a:lnTo>
                  <a:pt x="1689" y="42"/>
                </a:lnTo>
                <a:lnTo>
                  <a:pt x="1681" y="45"/>
                </a:lnTo>
                <a:lnTo>
                  <a:pt x="1673" y="47"/>
                </a:lnTo>
                <a:lnTo>
                  <a:pt x="1665" y="50"/>
                </a:lnTo>
                <a:lnTo>
                  <a:pt x="1657" y="52"/>
                </a:lnTo>
                <a:lnTo>
                  <a:pt x="1648" y="55"/>
                </a:lnTo>
                <a:lnTo>
                  <a:pt x="1640" y="57"/>
                </a:lnTo>
                <a:lnTo>
                  <a:pt x="1632" y="60"/>
                </a:lnTo>
                <a:lnTo>
                  <a:pt x="1624" y="62"/>
                </a:lnTo>
                <a:lnTo>
                  <a:pt x="1616" y="65"/>
                </a:lnTo>
                <a:lnTo>
                  <a:pt x="1608" y="67"/>
                </a:lnTo>
                <a:lnTo>
                  <a:pt x="1600" y="70"/>
                </a:lnTo>
                <a:lnTo>
                  <a:pt x="1592" y="72"/>
                </a:lnTo>
                <a:lnTo>
                  <a:pt x="1584" y="75"/>
                </a:lnTo>
                <a:lnTo>
                  <a:pt x="1577" y="77"/>
                </a:lnTo>
                <a:lnTo>
                  <a:pt x="1569" y="80"/>
                </a:lnTo>
                <a:lnTo>
                  <a:pt x="1561" y="83"/>
                </a:lnTo>
                <a:lnTo>
                  <a:pt x="1553" y="85"/>
                </a:lnTo>
                <a:lnTo>
                  <a:pt x="1545" y="88"/>
                </a:lnTo>
                <a:lnTo>
                  <a:pt x="1537" y="90"/>
                </a:lnTo>
                <a:lnTo>
                  <a:pt x="1529" y="93"/>
                </a:lnTo>
                <a:lnTo>
                  <a:pt x="1521" y="95"/>
                </a:lnTo>
                <a:lnTo>
                  <a:pt x="1513" y="98"/>
                </a:lnTo>
                <a:lnTo>
                  <a:pt x="1506" y="101"/>
                </a:lnTo>
                <a:lnTo>
                  <a:pt x="1498" y="103"/>
                </a:lnTo>
                <a:lnTo>
                  <a:pt x="1490" y="106"/>
                </a:lnTo>
                <a:lnTo>
                  <a:pt x="1482" y="108"/>
                </a:lnTo>
                <a:lnTo>
                  <a:pt x="1475" y="111"/>
                </a:lnTo>
                <a:lnTo>
                  <a:pt x="1467" y="114"/>
                </a:lnTo>
                <a:lnTo>
                  <a:pt x="1459" y="116"/>
                </a:lnTo>
                <a:lnTo>
                  <a:pt x="1451" y="119"/>
                </a:lnTo>
                <a:lnTo>
                  <a:pt x="1444" y="122"/>
                </a:lnTo>
                <a:lnTo>
                  <a:pt x="1436" y="124"/>
                </a:lnTo>
                <a:lnTo>
                  <a:pt x="1428" y="127"/>
                </a:lnTo>
                <a:lnTo>
                  <a:pt x="1421" y="130"/>
                </a:lnTo>
                <a:lnTo>
                  <a:pt x="1413" y="132"/>
                </a:lnTo>
                <a:lnTo>
                  <a:pt x="1405" y="135"/>
                </a:lnTo>
                <a:lnTo>
                  <a:pt x="1398" y="137"/>
                </a:lnTo>
                <a:lnTo>
                  <a:pt x="1390" y="140"/>
                </a:lnTo>
                <a:lnTo>
                  <a:pt x="1382" y="143"/>
                </a:lnTo>
                <a:lnTo>
                  <a:pt x="1375" y="145"/>
                </a:lnTo>
                <a:lnTo>
                  <a:pt x="1367" y="148"/>
                </a:lnTo>
                <a:lnTo>
                  <a:pt x="1360" y="151"/>
                </a:lnTo>
                <a:lnTo>
                  <a:pt x="1352" y="154"/>
                </a:lnTo>
                <a:lnTo>
                  <a:pt x="1345" y="156"/>
                </a:lnTo>
                <a:lnTo>
                  <a:pt x="1337" y="159"/>
                </a:lnTo>
                <a:lnTo>
                  <a:pt x="1330" y="162"/>
                </a:lnTo>
                <a:lnTo>
                  <a:pt x="1322" y="164"/>
                </a:lnTo>
                <a:lnTo>
                  <a:pt x="1315" y="167"/>
                </a:lnTo>
                <a:lnTo>
                  <a:pt x="1307" y="170"/>
                </a:lnTo>
                <a:lnTo>
                  <a:pt x="1300" y="173"/>
                </a:lnTo>
                <a:lnTo>
                  <a:pt x="1292" y="175"/>
                </a:lnTo>
                <a:lnTo>
                  <a:pt x="1285" y="178"/>
                </a:lnTo>
                <a:lnTo>
                  <a:pt x="1277" y="181"/>
                </a:lnTo>
                <a:lnTo>
                  <a:pt x="1270" y="183"/>
                </a:lnTo>
                <a:lnTo>
                  <a:pt x="1262" y="186"/>
                </a:lnTo>
                <a:lnTo>
                  <a:pt x="1255" y="189"/>
                </a:lnTo>
                <a:lnTo>
                  <a:pt x="1248" y="192"/>
                </a:lnTo>
                <a:lnTo>
                  <a:pt x="1240" y="194"/>
                </a:lnTo>
                <a:lnTo>
                  <a:pt x="1233" y="197"/>
                </a:lnTo>
                <a:lnTo>
                  <a:pt x="1226" y="200"/>
                </a:lnTo>
                <a:lnTo>
                  <a:pt x="1218" y="203"/>
                </a:lnTo>
                <a:lnTo>
                  <a:pt x="1211" y="206"/>
                </a:lnTo>
                <a:lnTo>
                  <a:pt x="1204" y="208"/>
                </a:lnTo>
                <a:lnTo>
                  <a:pt x="1197" y="211"/>
                </a:lnTo>
                <a:lnTo>
                  <a:pt x="1189" y="214"/>
                </a:lnTo>
                <a:lnTo>
                  <a:pt x="1182" y="217"/>
                </a:lnTo>
                <a:lnTo>
                  <a:pt x="1175" y="220"/>
                </a:lnTo>
                <a:lnTo>
                  <a:pt x="1168" y="222"/>
                </a:lnTo>
                <a:lnTo>
                  <a:pt x="1160" y="225"/>
                </a:lnTo>
                <a:lnTo>
                  <a:pt x="1153" y="228"/>
                </a:lnTo>
                <a:lnTo>
                  <a:pt x="1146" y="231"/>
                </a:lnTo>
                <a:lnTo>
                  <a:pt x="1139" y="234"/>
                </a:lnTo>
                <a:lnTo>
                  <a:pt x="1132" y="236"/>
                </a:lnTo>
                <a:lnTo>
                  <a:pt x="1125" y="239"/>
                </a:lnTo>
                <a:lnTo>
                  <a:pt x="1117" y="242"/>
                </a:lnTo>
                <a:lnTo>
                  <a:pt x="1110" y="245"/>
                </a:lnTo>
                <a:lnTo>
                  <a:pt x="1103" y="248"/>
                </a:lnTo>
                <a:lnTo>
                  <a:pt x="1096" y="251"/>
                </a:lnTo>
                <a:lnTo>
                  <a:pt x="1089" y="254"/>
                </a:lnTo>
                <a:lnTo>
                  <a:pt x="1082" y="256"/>
                </a:lnTo>
                <a:lnTo>
                  <a:pt x="1075" y="259"/>
                </a:lnTo>
                <a:lnTo>
                  <a:pt x="1068" y="262"/>
                </a:lnTo>
                <a:lnTo>
                  <a:pt x="1061" y="265"/>
                </a:lnTo>
                <a:lnTo>
                  <a:pt x="1054" y="268"/>
                </a:lnTo>
                <a:lnTo>
                  <a:pt x="1047" y="271"/>
                </a:lnTo>
                <a:lnTo>
                  <a:pt x="1040" y="274"/>
                </a:lnTo>
                <a:lnTo>
                  <a:pt x="1033" y="277"/>
                </a:lnTo>
                <a:lnTo>
                  <a:pt x="1026" y="279"/>
                </a:lnTo>
                <a:lnTo>
                  <a:pt x="1019" y="282"/>
                </a:lnTo>
                <a:lnTo>
                  <a:pt x="1012" y="285"/>
                </a:lnTo>
                <a:lnTo>
                  <a:pt x="1005" y="288"/>
                </a:lnTo>
                <a:lnTo>
                  <a:pt x="998" y="291"/>
                </a:lnTo>
                <a:lnTo>
                  <a:pt x="991" y="294"/>
                </a:lnTo>
                <a:lnTo>
                  <a:pt x="985" y="297"/>
                </a:lnTo>
                <a:lnTo>
                  <a:pt x="978" y="300"/>
                </a:lnTo>
                <a:lnTo>
                  <a:pt x="971" y="303"/>
                </a:lnTo>
                <a:lnTo>
                  <a:pt x="964" y="306"/>
                </a:lnTo>
                <a:lnTo>
                  <a:pt x="957" y="309"/>
                </a:lnTo>
                <a:lnTo>
                  <a:pt x="950" y="312"/>
                </a:lnTo>
                <a:lnTo>
                  <a:pt x="944" y="315"/>
                </a:lnTo>
                <a:lnTo>
                  <a:pt x="937" y="318"/>
                </a:lnTo>
                <a:lnTo>
                  <a:pt x="930" y="321"/>
                </a:lnTo>
                <a:lnTo>
                  <a:pt x="923" y="324"/>
                </a:lnTo>
                <a:lnTo>
                  <a:pt x="917" y="326"/>
                </a:lnTo>
                <a:lnTo>
                  <a:pt x="910" y="329"/>
                </a:lnTo>
                <a:lnTo>
                  <a:pt x="903" y="332"/>
                </a:lnTo>
                <a:lnTo>
                  <a:pt x="896" y="335"/>
                </a:lnTo>
                <a:lnTo>
                  <a:pt x="890" y="338"/>
                </a:lnTo>
                <a:lnTo>
                  <a:pt x="883" y="341"/>
                </a:lnTo>
                <a:lnTo>
                  <a:pt x="876" y="344"/>
                </a:lnTo>
                <a:lnTo>
                  <a:pt x="870" y="347"/>
                </a:lnTo>
                <a:lnTo>
                  <a:pt x="863" y="350"/>
                </a:lnTo>
                <a:lnTo>
                  <a:pt x="856" y="353"/>
                </a:lnTo>
                <a:lnTo>
                  <a:pt x="850" y="356"/>
                </a:lnTo>
                <a:lnTo>
                  <a:pt x="843" y="360"/>
                </a:lnTo>
                <a:lnTo>
                  <a:pt x="837" y="363"/>
                </a:lnTo>
                <a:lnTo>
                  <a:pt x="830" y="366"/>
                </a:lnTo>
                <a:lnTo>
                  <a:pt x="824" y="369"/>
                </a:lnTo>
                <a:lnTo>
                  <a:pt x="817" y="372"/>
                </a:lnTo>
                <a:lnTo>
                  <a:pt x="810" y="375"/>
                </a:lnTo>
                <a:lnTo>
                  <a:pt x="804" y="378"/>
                </a:lnTo>
                <a:lnTo>
                  <a:pt x="797" y="381"/>
                </a:lnTo>
                <a:lnTo>
                  <a:pt x="791" y="384"/>
                </a:lnTo>
                <a:lnTo>
                  <a:pt x="785" y="387"/>
                </a:lnTo>
                <a:lnTo>
                  <a:pt x="778" y="390"/>
                </a:lnTo>
                <a:lnTo>
                  <a:pt x="772" y="393"/>
                </a:lnTo>
                <a:lnTo>
                  <a:pt x="765" y="396"/>
                </a:lnTo>
                <a:lnTo>
                  <a:pt x="759" y="399"/>
                </a:lnTo>
                <a:lnTo>
                  <a:pt x="752" y="402"/>
                </a:lnTo>
                <a:lnTo>
                  <a:pt x="746" y="405"/>
                </a:lnTo>
                <a:lnTo>
                  <a:pt x="740" y="409"/>
                </a:lnTo>
                <a:lnTo>
                  <a:pt x="733" y="412"/>
                </a:lnTo>
                <a:lnTo>
                  <a:pt x="727" y="415"/>
                </a:lnTo>
                <a:lnTo>
                  <a:pt x="721" y="418"/>
                </a:lnTo>
                <a:lnTo>
                  <a:pt x="714" y="421"/>
                </a:lnTo>
                <a:lnTo>
                  <a:pt x="708" y="424"/>
                </a:lnTo>
                <a:lnTo>
                  <a:pt x="702" y="427"/>
                </a:lnTo>
                <a:lnTo>
                  <a:pt x="695" y="430"/>
                </a:lnTo>
                <a:lnTo>
                  <a:pt x="689" y="434"/>
                </a:lnTo>
                <a:lnTo>
                  <a:pt x="683" y="437"/>
                </a:lnTo>
                <a:lnTo>
                  <a:pt x="676" y="440"/>
                </a:lnTo>
                <a:lnTo>
                  <a:pt x="670" y="443"/>
                </a:lnTo>
                <a:lnTo>
                  <a:pt x="664" y="446"/>
                </a:lnTo>
                <a:lnTo>
                  <a:pt x="658" y="449"/>
                </a:lnTo>
                <a:lnTo>
                  <a:pt x="652" y="452"/>
                </a:lnTo>
                <a:lnTo>
                  <a:pt x="645" y="456"/>
                </a:lnTo>
                <a:lnTo>
                  <a:pt x="639" y="459"/>
                </a:lnTo>
                <a:lnTo>
                  <a:pt x="633" y="462"/>
                </a:lnTo>
                <a:lnTo>
                  <a:pt x="627" y="465"/>
                </a:lnTo>
                <a:lnTo>
                  <a:pt x="621" y="468"/>
                </a:lnTo>
                <a:lnTo>
                  <a:pt x="615" y="472"/>
                </a:lnTo>
                <a:lnTo>
                  <a:pt x="609" y="475"/>
                </a:lnTo>
                <a:lnTo>
                  <a:pt x="603" y="478"/>
                </a:lnTo>
                <a:lnTo>
                  <a:pt x="596" y="481"/>
                </a:lnTo>
                <a:lnTo>
                  <a:pt x="590" y="484"/>
                </a:lnTo>
                <a:lnTo>
                  <a:pt x="584" y="488"/>
                </a:lnTo>
                <a:lnTo>
                  <a:pt x="578" y="491"/>
                </a:lnTo>
                <a:lnTo>
                  <a:pt x="572" y="494"/>
                </a:lnTo>
                <a:lnTo>
                  <a:pt x="566" y="497"/>
                </a:lnTo>
                <a:lnTo>
                  <a:pt x="560" y="501"/>
                </a:lnTo>
                <a:lnTo>
                  <a:pt x="554" y="504"/>
                </a:lnTo>
                <a:lnTo>
                  <a:pt x="548" y="507"/>
                </a:lnTo>
                <a:lnTo>
                  <a:pt x="542" y="510"/>
                </a:lnTo>
                <a:lnTo>
                  <a:pt x="536" y="514"/>
                </a:lnTo>
                <a:lnTo>
                  <a:pt x="531" y="517"/>
                </a:lnTo>
                <a:lnTo>
                  <a:pt x="525" y="520"/>
                </a:lnTo>
                <a:lnTo>
                  <a:pt x="519" y="523"/>
                </a:lnTo>
                <a:lnTo>
                  <a:pt x="513" y="527"/>
                </a:lnTo>
                <a:lnTo>
                  <a:pt x="507" y="530"/>
                </a:lnTo>
                <a:lnTo>
                  <a:pt x="501" y="533"/>
                </a:lnTo>
                <a:lnTo>
                  <a:pt x="495" y="536"/>
                </a:lnTo>
                <a:lnTo>
                  <a:pt x="489" y="540"/>
                </a:lnTo>
                <a:lnTo>
                  <a:pt x="484" y="543"/>
                </a:lnTo>
                <a:lnTo>
                  <a:pt x="478" y="546"/>
                </a:lnTo>
                <a:lnTo>
                  <a:pt x="472" y="550"/>
                </a:lnTo>
                <a:lnTo>
                  <a:pt x="466" y="553"/>
                </a:lnTo>
                <a:lnTo>
                  <a:pt x="460" y="556"/>
                </a:lnTo>
                <a:lnTo>
                  <a:pt x="455" y="560"/>
                </a:lnTo>
                <a:lnTo>
                  <a:pt x="449" y="563"/>
                </a:lnTo>
                <a:lnTo>
                  <a:pt x="443" y="566"/>
                </a:lnTo>
                <a:lnTo>
                  <a:pt x="438" y="570"/>
                </a:lnTo>
                <a:lnTo>
                  <a:pt x="432" y="573"/>
                </a:lnTo>
                <a:lnTo>
                  <a:pt x="426" y="576"/>
                </a:lnTo>
                <a:lnTo>
                  <a:pt x="420" y="580"/>
                </a:lnTo>
                <a:lnTo>
                  <a:pt x="415" y="583"/>
                </a:lnTo>
                <a:lnTo>
                  <a:pt x="409" y="586"/>
                </a:lnTo>
                <a:lnTo>
                  <a:pt x="403" y="590"/>
                </a:lnTo>
                <a:lnTo>
                  <a:pt x="398" y="593"/>
                </a:lnTo>
                <a:lnTo>
                  <a:pt x="392" y="596"/>
                </a:lnTo>
                <a:lnTo>
                  <a:pt x="387" y="600"/>
                </a:lnTo>
                <a:lnTo>
                  <a:pt x="381" y="603"/>
                </a:lnTo>
                <a:lnTo>
                  <a:pt x="376" y="607"/>
                </a:lnTo>
                <a:lnTo>
                  <a:pt x="370" y="610"/>
                </a:lnTo>
                <a:lnTo>
                  <a:pt x="364" y="613"/>
                </a:lnTo>
                <a:lnTo>
                  <a:pt x="359" y="617"/>
                </a:lnTo>
                <a:lnTo>
                  <a:pt x="353" y="620"/>
                </a:lnTo>
                <a:lnTo>
                  <a:pt x="348" y="624"/>
                </a:lnTo>
                <a:lnTo>
                  <a:pt x="342" y="627"/>
                </a:lnTo>
                <a:lnTo>
                  <a:pt x="337" y="630"/>
                </a:lnTo>
                <a:lnTo>
                  <a:pt x="331" y="634"/>
                </a:lnTo>
                <a:lnTo>
                  <a:pt x="326" y="637"/>
                </a:lnTo>
                <a:lnTo>
                  <a:pt x="321" y="641"/>
                </a:lnTo>
                <a:lnTo>
                  <a:pt x="315" y="644"/>
                </a:lnTo>
                <a:lnTo>
                  <a:pt x="310" y="648"/>
                </a:lnTo>
                <a:lnTo>
                  <a:pt x="304" y="651"/>
                </a:lnTo>
                <a:lnTo>
                  <a:pt x="299" y="655"/>
                </a:lnTo>
                <a:lnTo>
                  <a:pt x="294" y="658"/>
                </a:lnTo>
                <a:lnTo>
                  <a:pt x="288" y="661"/>
                </a:lnTo>
                <a:lnTo>
                  <a:pt x="283" y="665"/>
                </a:lnTo>
                <a:lnTo>
                  <a:pt x="278" y="668"/>
                </a:lnTo>
                <a:lnTo>
                  <a:pt x="272" y="672"/>
                </a:lnTo>
                <a:lnTo>
                  <a:pt x="267" y="675"/>
                </a:lnTo>
                <a:lnTo>
                  <a:pt x="262" y="679"/>
                </a:lnTo>
                <a:lnTo>
                  <a:pt x="256" y="682"/>
                </a:lnTo>
                <a:lnTo>
                  <a:pt x="251" y="686"/>
                </a:lnTo>
                <a:lnTo>
                  <a:pt x="246" y="689"/>
                </a:lnTo>
                <a:lnTo>
                  <a:pt x="241" y="693"/>
                </a:lnTo>
                <a:lnTo>
                  <a:pt x="235" y="696"/>
                </a:lnTo>
                <a:lnTo>
                  <a:pt x="230" y="700"/>
                </a:lnTo>
                <a:lnTo>
                  <a:pt x="225" y="703"/>
                </a:lnTo>
                <a:lnTo>
                  <a:pt x="220" y="707"/>
                </a:lnTo>
                <a:lnTo>
                  <a:pt x="215" y="710"/>
                </a:lnTo>
                <a:lnTo>
                  <a:pt x="210" y="714"/>
                </a:lnTo>
                <a:lnTo>
                  <a:pt x="204" y="717"/>
                </a:lnTo>
                <a:lnTo>
                  <a:pt x="199" y="721"/>
                </a:lnTo>
                <a:lnTo>
                  <a:pt x="194" y="725"/>
                </a:lnTo>
                <a:lnTo>
                  <a:pt x="189" y="728"/>
                </a:lnTo>
                <a:lnTo>
                  <a:pt x="184" y="732"/>
                </a:lnTo>
                <a:lnTo>
                  <a:pt x="179" y="735"/>
                </a:lnTo>
                <a:lnTo>
                  <a:pt x="174" y="739"/>
                </a:lnTo>
                <a:lnTo>
                  <a:pt x="169" y="742"/>
                </a:lnTo>
                <a:lnTo>
                  <a:pt x="164" y="746"/>
                </a:lnTo>
                <a:lnTo>
                  <a:pt x="159" y="749"/>
                </a:lnTo>
                <a:lnTo>
                  <a:pt x="154" y="753"/>
                </a:lnTo>
                <a:lnTo>
                  <a:pt x="149" y="757"/>
                </a:lnTo>
                <a:lnTo>
                  <a:pt x="144" y="760"/>
                </a:lnTo>
                <a:lnTo>
                  <a:pt x="139" y="764"/>
                </a:lnTo>
                <a:lnTo>
                  <a:pt x="134" y="767"/>
                </a:lnTo>
                <a:lnTo>
                  <a:pt x="129" y="771"/>
                </a:lnTo>
                <a:lnTo>
                  <a:pt x="124" y="775"/>
                </a:lnTo>
                <a:lnTo>
                  <a:pt x="119" y="778"/>
                </a:lnTo>
                <a:lnTo>
                  <a:pt x="114" y="782"/>
                </a:lnTo>
                <a:lnTo>
                  <a:pt x="109" y="786"/>
                </a:lnTo>
                <a:lnTo>
                  <a:pt x="104" y="789"/>
                </a:lnTo>
                <a:lnTo>
                  <a:pt x="100" y="793"/>
                </a:lnTo>
                <a:lnTo>
                  <a:pt x="95" y="796"/>
                </a:lnTo>
                <a:lnTo>
                  <a:pt x="90" y="800"/>
                </a:lnTo>
                <a:lnTo>
                  <a:pt x="85" y="804"/>
                </a:lnTo>
                <a:lnTo>
                  <a:pt x="80" y="807"/>
                </a:lnTo>
                <a:lnTo>
                  <a:pt x="75" y="811"/>
                </a:lnTo>
                <a:lnTo>
                  <a:pt x="71" y="815"/>
                </a:lnTo>
                <a:lnTo>
                  <a:pt x="66" y="818"/>
                </a:lnTo>
                <a:lnTo>
                  <a:pt x="61" y="822"/>
                </a:lnTo>
                <a:lnTo>
                  <a:pt x="56" y="826"/>
                </a:lnTo>
                <a:lnTo>
                  <a:pt x="52" y="829"/>
                </a:lnTo>
                <a:lnTo>
                  <a:pt x="47" y="833"/>
                </a:lnTo>
                <a:lnTo>
                  <a:pt x="42" y="837"/>
                </a:lnTo>
                <a:lnTo>
                  <a:pt x="38" y="840"/>
                </a:lnTo>
                <a:lnTo>
                  <a:pt x="33" y="844"/>
                </a:lnTo>
                <a:lnTo>
                  <a:pt x="28" y="848"/>
                </a:lnTo>
                <a:lnTo>
                  <a:pt x="24" y="852"/>
                </a:lnTo>
                <a:lnTo>
                  <a:pt x="19" y="855"/>
                </a:lnTo>
                <a:lnTo>
                  <a:pt x="14" y="859"/>
                </a:lnTo>
                <a:lnTo>
                  <a:pt x="10" y="863"/>
                </a:lnTo>
                <a:lnTo>
                  <a:pt x="5" y="866"/>
                </a:lnTo>
                <a:lnTo>
                  <a:pt x="0" y="870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 noChangeArrowheads="1"/>
          </p:cNvSpPr>
          <p:nvPr/>
        </p:nvSpPr>
        <p:spPr bwMode="auto">
          <a:xfrm>
            <a:off x="1150938" y="2565400"/>
            <a:ext cx="7507287" cy="2041525"/>
          </a:xfrm>
          <a:custGeom>
            <a:avLst/>
            <a:gdLst>
              <a:gd name="T0" fmla="*/ 2147483646 w 4729"/>
              <a:gd name="T1" fmla="*/ 2147483646 h 1286"/>
              <a:gd name="T2" fmla="*/ 2147483646 w 4729"/>
              <a:gd name="T3" fmla="*/ 2147483646 h 1286"/>
              <a:gd name="T4" fmla="*/ 2147483646 w 4729"/>
              <a:gd name="T5" fmla="*/ 2147483646 h 1286"/>
              <a:gd name="T6" fmla="*/ 2147483646 w 4729"/>
              <a:gd name="T7" fmla="*/ 2147483646 h 1286"/>
              <a:gd name="T8" fmla="*/ 2147483646 w 4729"/>
              <a:gd name="T9" fmla="*/ 2147483646 h 1286"/>
              <a:gd name="T10" fmla="*/ 2147483646 w 4729"/>
              <a:gd name="T11" fmla="*/ 2147483646 h 1286"/>
              <a:gd name="T12" fmla="*/ 2147483646 w 4729"/>
              <a:gd name="T13" fmla="*/ 2147483646 h 1286"/>
              <a:gd name="T14" fmla="*/ 2147483646 w 4729"/>
              <a:gd name="T15" fmla="*/ 2147483646 h 1286"/>
              <a:gd name="T16" fmla="*/ 2147483646 w 4729"/>
              <a:gd name="T17" fmla="*/ 2147483646 h 1286"/>
              <a:gd name="T18" fmla="*/ 2147483646 w 4729"/>
              <a:gd name="T19" fmla="*/ 2147483646 h 1286"/>
              <a:gd name="T20" fmla="*/ 2147483646 w 4729"/>
              <a:gd name="T21" fmla="*/ 2147483646 h 1286"/>
              <a:gd name="T22" fmla="*/ 2147483646 w 4729"/>
              <a:gd name="T23" fmla="*/ 2147483646 h 1286"/>
              <a:gd name="T24" fmla="*/ 2147483646 w 4729"/>
              <a:gd name="T25" fmla="*/ 2147483646 h 1286"/>
              <a:gd name="T26" fmla="*/ 2147483646 w 4729"/>
              <a:gd name="T27" fmla="*/ 2147483646 h 1286"/>
              <a:gd name="T28" fmla="*/ 2147483646 w 4729"/>
              <a:gd name="T29" fmla="*/ 2147483646 h 1286"/>
              <a:gd name="T30" fmla="*/ 2147483646 w 4729"/>
              <a:gd name="T31" fmla="*/ 2147483646 h 1286"/>
              <a:gd name="T32" fmla="*/ 2147483646 w 4729"/>
              <a:gd name="T33" fmla="*/ 2147483646 h 1286"/>
              <a:gd name="T34" fmla="*/ 2147483646 w 4729"/>
              <a:gd name="T35" fmla="*/ 2147483646 h 1286"/>
              <a:gd name="T36" fmla="*/ 2147483646 w 4729"/>
              <a:gd name="T37" fmla="*/ 2147483646 h 1286"/>
              <a:gd name="T38" fmla="*/ 2147483646 w 4729"/>
              <a:gd name="T39" fmla="*/ 2147483646 h 1286"/>
              <a:gd name="T40" fmla="*/ 2147483646 w 4729"/>
              <a:gd name="T41" fmla="*/ 2147483646 h 1286"/>
              <a:gd name="T42" fmla="*/ 2147483646 w 4729"/>
              <a:gd name="T43" fmla="*/ 2147483646 h 1286"/>
              <a:gd name="T44" fmla="*/ 2147483646 w 4729"/>
              <a:gd name="T45" fmla="*/ 2147483646 h 1286"/>
              <a:gd name="T46" fmla="*/ 2147483646 w 4729"/>
              <a:gd name="T47" fmla="*/ 2147483646 h 1286"/>
              <a:gd name="T48" fmla="*/ 2147483646 w 4729"/>
              <a:gd name="T49" fmla="*/ 2147483646 h 1286"/>
              <a:gd name="T50" fmla="*/ 2147483646 w 4729"/>
              <a:gd name="T51" fmla="*/ 2147483646 h 1286"/>
              <a:gd name="T52" fmla="*/ 2147483646 w 4729"/>
              <a:gd name="T53" fmla="*/ 2147483646 h 1286"/>
              <a:gd name="T54" fmla="*/ 2147483646 w 4729"/>
              <a:gd name="T55" fmla="*/ 2147483646 h 1286"/>
              <a:gd name="T56" fmla="*/ 2147483646 w 4729"/>
              <a:gd name="T57" fmla="*/ 2147483646 h 1286"/>
              <a:gd name="T58" fmla="*/ 2147483646 w 4729"/>
              <a:gd name="T59" fmla="*/ 2147483646 h 1286"/>
              <a:gd name="T60" fmla="*/ 2147483646 w 4729"/>
              <a:gd name="T61" fmla="*/ 2147483646 h 1286"/>
              <a:gd name="T62" fmla="*/ 2147483646 w 4729"/>
              <a:gd name="T63" fmla="*/ 2147483646 h 1286"/>
              <a:gd name="T64" fmla="*/ 2147483646 w 4729"/>
              <a:gd name="T65" fmla="*/ 2147483646 h 1286"/>
              <a:gd name="T66" fmla="*/ 2147483646 w 4729"/>
              <a:gd name="T67" fmla="*/ 2147483646 h 1286"/>
              <a:gd name="T68" fmla="*/ 2147483646 w 4729"/>
              <a:gd name="T69" fmla="*/ 2147483646 h 1286"/>
              <a:gd name="T70" fmla="*/ 2147483646 w 4729"/>
              <a:gd name="T71" fmla="*/ 2147483646 h 1286"/>
              <a:gd name="T72" fmla="*/ 2147483646 w 4729"/>
              <a:gd name="T73" fmla="*/ 2147483646 h 1286"/>
              <a:gd name="T74" fmla="*/ 2147483646 w 4729"/>
              <a:gd name="T75" fmla="*/ 2147483646 h 1286"/>
              <a:gd name="T76" fmla="*/ 2147483646 w 4729"/>
              <a:gd name="T77" fmla="*/ 2147483646 h 1286"/>
              <a:gd name="T78" fmla="*/ 2147483646 w 4729"/>
              <a:gd name="T79" fmla="*/ 2147483646 h 1286"/>
              <a:gd name="T80" fmla="*/ 2147483646 w 4729"/>
              <a:gd name="T81" fmla="*/ 2147483646 h 1286"/>
              <a:gd name="T82" fmla="*/ 2147483646 w 4729"/>
              <a:gd name="T83" fmla="*/ 2147483646 h 1286"/>
              <a:gd name="T84" fmla="*/ 2147483646 w 4729"/>
              <a:gd name="T85" fmla="*/ 2147483646 h 1286"/>
              <a:gd name="T86" fmla="*/ 2147483646 w 4729"/>
              <a:gd name="T87" fmla="*/ 2147483646 h 1286"/>
              <a:gd name="T88" fmla="*/ 2147483646 w 4729"/>
              <a:gd name="T89" fmla="*/ 2147483646 h 1286"/>
              <a:gd name="T90" fmla="*/ 2147483646 w 4729"/>
              <a:gd name="T91" fmla="*/ 2147483646 h 1286"/>
              <a:gd name="T92" fmla="*/ 2147483646 w 4729"/>
              <a:gd name="T93" fmla="*/ 2147483646 h 1286"/>
              <a:gd name="T94" fmla="*/ 2147483646 w 4729"/>
              <a:gd name="T95" fmla="*/ 2147483646 h 1286"/>
              <a:gd name="T96" fmla="*/ 2147483646 w 4729"/>
              <a:gd name="T97" fmla="*/ 2147483646 h 1286"/>
              <a:gd name="T98" fmla="*/ 2147483646 w 4729"/>
              <a:gd name="T99" fmla="*/ 2147483646 h 1286"/>
              <a:gd name="T100" fmla="*/ 2147483646 w 4729"/>
              <a:gd name="T101" fmla="*/ 2147483646 h 1286"/>
              <a:gd name="T102" fmla="*/ 2147483646 w 4729"/>
              <a:gd name="T103" fmla="*/ 2147483646 h 1286"/>
              <a:gd name="T104" fmla="*/ 2147483646 w 4729"/>
              <a:gd name="T105" fmla="*/ 2147483646 h 1286"/>
              <a:gd name="T106" fmla="*/ 2147483646 w 4729"/>
              <a:gd name="T107" fmla="*/ 2147483646 h 1286"/>
              <a:gd name="T108" fmla="*/ 2147483646 w 4729"/>
              <a:gd name="T109" fmla="*/ 2147483646 h 1286"/>
              <a:gd name="T110" fmla="*/ 2147483646 w 4729"/>
              <a:gd name="T111" fmla="*/ 2147483646 h 1286"/>
              <a:gd name="T112" fmla="*/ 2147483646 w 4729"/>
              <a:gd name="T113" fmla="*/ 2147483646 h 1286"/>
              <a:gd name="T114" fmla="*/ 2147483646 w 4729"/>
              <a:gd name="T115" fmla="*/ 2147483646 h 12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29"/>
              <a:gd name="T175" fmla="*/ 0 h 1286"/>
              <a:gd name="T176" fmla="*/ 4729 w 4729"/>
              <a:gd name="T177" fmla="*/ 1286 h 12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29" h="1286">
                <a:moveTo>
                  <a:pt x="4729" y="0"/>
                </a:moveTo>
                <a:lnTo>
                  <a:pt x="4713" y="2"/>
                </a:lnTo>
                <a:lnTo>
                  <a:pt x="4697" y="3"/>
                </a:lnTo>
                <a:lnTo>
                  <a:pt x="4682" y="5"/>
                </a:lnTo>
                <a:lnTo>
                  <a:pt x="4666" y="7"/>
                </a:lnTo>
                <a:lnTo>
                  <a:pt x="4650" y="8"/>
                </a:lnTo>
                <a:lnTo>
                  <a:pt x="4635" y="10"/>
                </a:lnTo>
                <a:lnTo>
                  <a:pt x="4619" y="12"/>
                </a:lnTo>
                <a:lnTo>
                  <a:pt x="4604" y="13"/>
                </a:lnTo>
                <a:lnTo>
                  <a:pt x="4588" y="15"/>
                </a:lnTo>
                <a:lnTo>
                  <a:pt x="4573" y="16"/>
                </a:lnTo>
                <a:lnTo>
                  <a:pt x="4557" y="18"/>
                </a:lnTo>
                <a:lnTo>
                  <a:pt x="4542" y="20"/>
                </a:lnTo>
                <a:lnTo>
                  <a:pt x="4527" y="21"/>
                </a:lnTo>
                <a:lnTo>
                  <a:pt x="4512" y="23"/>
                </a:lnTo>
                <a:lnTo>
                  <a:pt x="4496" y="25"/>
                </a:lnTo>
                <a:lnTo>
                  <a:pt x="4481" y="26"/>
                </a:lnTo>
                <a:lnTo>
                  <a:pt x="4466" y="28"/>
                </a:lnTo>
                <a:lnTo>
                  <a:pt x="4451" y="30"/>
                </a:lnTo>
                <a:lnTo>
                  <a:pt x="4436" y="31"/>
                </a:lnTo>
                <a:lnTo>
                  <a:pt x="4421" y="33"/>
                </a:lnTo>
                <a:lnTo>
                  <a:pt x="4406" y="35"/>
                </a:lnTo>
                <a:lnTo>
                  <a:pt x="4391" y="37"/>
                </a:lnTo>
                <a:lnTo>
                  <a:pt x="4376" y="38"/>
                </a:lnTo>
                <a:lnTo>
                  <a:pt x="4361" y="40"/>
                </a:lnTo>
                <a:lnTo>
                  <a:pt x="4346" y="42"/>
                </a:lnTo>
                <a:lnTo>
                  <a:pt x="4331" y="43"/>
                </a:lnTo>
                <a:lnTo>
                  <a:pt x="4316" y="45"/>
                </a:lnTo>
                <a:lnTo>
                  <a:pt x="4302" y="47"/>
                </a:lnTo>
                <a:lnTo>
                  <a:pt x="4287" y="48"/>
                </a:lnTo>
                <a:lnTo>
                  <a:pt x="4272" y="50"/>
                </a:lnTo>
                <a:lnTo>
                  <a:pt x="4257" y="52"/>
                </a:lnTo>
                <a:lnTo>
                  <a:pt x="4243" y="53"/>
                </a:lnTo>
                <a:lnTo>
                  <a:pt x="4228" y="55"/>
                </a:lnTo>
                <a:lnTo>
                  <a:pt x="4214" y="57"/>
                </a:lnTo>
                <a:lnTo>
                  <a:pt x="4199" y="59"/>
                </a:lnTo>
                <a:lnTo>
                  <a:pt x="4185" y="60"/>
                </a:lnTo>
                <a:lnTo>
                  <a:pt x="4170" y="62"/>
                </a:lnTo>
                <a:lnTo>
                  <a:pt x="4156" y="64"/>
                </a:lnTo>
                <a:lnTo>
                  <a:pt x="4141" y="66"/>
                </a:lnTo>
                <a:lnTo>
                  <a:pt x="4127" y="67"/>
                </a:lnTo>
                <a:lnTo>
                  <a:pt x="4113" y="69"/>
                </a:lnTo>
                <a:lnTo>
                  <a:pt x="4099" y="71"/>
                </a:lnTo>
                <a:lnTo>
                  <a:pt x="4084" y="72"/>
                </a:lnTo>
                <a:lnTo>
                  <a:pt x="4070" y="74"/>
                </a:lnTo>
                <a:lnTo>
                  <a:pt x="4056" y="76"/>
                </a:lnTo>
                <a:lnTo>
                  <a:pt x="4042" y="78"/>
                </a:lnTo>
                <a:lnTo>
                  <a:pt x="4028" y="79"/>
                </a:lnTo>
                <a:lnTo>
                  <a:pt x="4014" y="81"/>
                </a:lnTo>
                <a:lnTo>
                  <a:pt x="4000" y="83"/>
                </a:lnTo>
                <a:lnTo>
                  <a:pt x="3986" y="85"/>
                </a:lnTo>
                <a:lnTo>
                  <a:pt x="3972" y="86"/>
                </a:lnTo>
                <a:lnTo>
                  <a:pt x="3958" y="88"/>
                </a:lnTo>
                <a:lnTo>
                  <a:pt x="3944" y="90"/>
                </a:lnTo>
                <a:lnTo>
                  <a:pt x="3930" y="92"/>
                </a:lnTo>
                <a:lnTo>
                  <a:pt x="3916" y="93"/>
                </a:lnTo>
                <a:lnTo>
                  <a:pt x="3903" y="95"/>
                </a:lnTo>
                <a:lnTo>
                  <a:pt x="3889" y="97"/>
                </a:lnTo>
                <a:lnTo>
                  <a:pt x="3875" y="99"/>
                </a:lnTo>
                <a:lnTo>
                  <a:pt x="3861" y="101"/>
                </a:lnTo>
                <a:lnTo>
                  <a:pt x="3848" y="102"/>
                </a:lnTo>
                <a:lnTo>
                  <a:pt x="3834" y="104"/>
                </a:lnTo>
                <a:lnTo>
                  <a:pt x="3821" y="106"/>
                </a:lnTo>
                <a:lnTo>
                  <a:pt x="3807" y="108"/>
                </a:lnTo>
                <a:lnTo>
                  <a:pt x="3794" y="109"/>
                </a:lnTo>
                <a:lnTo>
                  <a:pt x="3780" y="111"/>
                </a:lnTo>
                <a:lnTo>
                  <a:pt x="3767" y="113"/>
                </a:lnTo>
                <a:lnTo>
                  <a:pt x="3753" y="115"/>
                </a:lnTo>
                <a:lnTo>
                  <a:pt x="3740" y="117"/>
                </a:lnTo>
                <a:lnTo>
                  <a:pt x="3727" y="118"/>
                </a:lnTo>
                <a:lnTo>
                  <a:pt x="3713" y="120"/>
                </a:lnTo>
                <a:lnTo>
                  <a:pt x="3700" y="122"/>
                </a:lnTo>
                <a:lnTo>
                  <a:pt x="3687" y="124"/>
                </a:lnTo>
                <a:lnTo>
                  <a:pt x="3674" y="126"/>
                </a:lnTo>
                <a:lnTo>
                  <a:pt x="3660" y="127"/>
                </a:lnTo>
                <a:lnTo>
                  <a:pt x="3647" y="129"/>
                </a:lnTo>
                <a:lnTo>
                  <a:pt x="3634" y="131"/>
                </a:lnTo>
                <a:lnTo>
                  <a:pt x="3621" y="133"/>
                </a:lnTo>
                <a:lnTo>
                  <a:pt x="3608" y="135"/>
                </a:lnTo>
                <a:lnTo>
                  <a:pt x="3595" y="137"/>
                </a:lnTo>
                <a:lnTo>
                  <a:pt x="3582" y="138"/>
                </a:lnTo>
                <a:lnTo>
                  <a:pt x="3569" y="140"/>
                </a:lnTo>
                <a:lnTo>
                  <a:pt x="3556" y="142"/>
                </a:lnTo>
                <a:lnTo>
                  <a:pt x="3543" y="144"/>
                </a:lnTo>
                <a:lnTo>
                  <a:pt x="3531" y="146"/>
                </a:lnTo>
                <a:lnTo>
                  <a:pt x="3518" y="148"/>
                </a:lnTo>
                <a:lnTo>
                  <a:pt x="3505" y="149"/>
                </a:lnTo>
                <a:lnTo>
                  <a:pt x="3492" y="151"/>
                </a:lnTo>
                <a:lnTo>
                  <a:pt x="3480" y="153"/>
                </a:lnTo>
                <a:lnTo>
                  <a:pt x="3467" y="155"/>
                </a:lnTo>
                <a:lnTo>
                  <a:pt x="3454" y="157"/>
                </a:lnTo>
                <a:lnTo>
                  <a:pt x="3442" y="159"/>
                </a:lnTo>
                <a:lnTo>
                  <a:pt x="3429" y="160"/>
                </a:lnTo>
                <a:lnTo>
                  <a:pt x="3417" y="162"/>
                </a:lnTo>
                <a:lnTo>
                  <a:pt x="3404" y="164"/>
                </a:lnTo>
                <a:lnTo>
                  <a:pt x="3392" y="166"/>
                </a:lnTo>
                <a:lnTo>
                  <a:pt x="3379" y="168"/>
                </a:lnTo>
                <a:lnTo>
                  <a:pt x="3367" y="170"/>
                </a:lnTo>
                <a:lnTo>
                  <a:pt x="3354" y="172"/>
                </a:lnTo>
                <a:lnTo>
                  <a:pt x="3342" y="173"/>
                </a:lnTo>
                <a:lnTo>
                  <a:pt x="3330" y="175"/>
                </a:lnTo>
                <a:lnTo>
                  <a:pt x="3318" y="177"/>
                </a:lnTo>
                <a:lnTo>
                  <a:pt x="3305" y="179"/>
                </a:lnTo>
                <a:lnTo>
                  <a:pt x="3293" y="181"/>
                </a:lnTo>
                <a:lnTo>
                  <a:pt x="3281" y="183"/>
                </a:lnTo>
                <a:lnTo>
                  <a:pt x="3269" y="185"/>
                </a:lnTo>
                <a:lnTo>
                  <a:pt x="3257" y="186"/>
                </a:lnTo>
                <a:lnTo>
                  <a:pt x="3245" y="188"/>
                </a:lnTo>
                <a:lnTo>
                  <a:pt x="3233" y="190"/>
                </a:lnTo>
                <a:lnTo>
                  <a:pt x="3221" y="192"/>
                </a:lnTo>
                <a:lnTo>
                  <a:pt x="3209" y="194"/>
                </a:lnTo>
                <a:lnTo>
                  <a:pt x="3197" y="196"/>
                </a:lnTo>
                <a:lnTo>
                  <a:pt x="3185" y="198"/>
                </a:lnTo>
                <a:lnTo>
                  <a:pt x="3173" y="200"/>
                </a:lnTo>
                <a:lnTo>
                  <a:pt x="3161" y="202"/>
                </a:lnTo>
                <a:lnTo>
                  <a:pt x="3149" y="203"/>
                </a:lnTo>
                <a:lnTo>
                  <a:pt x="3137" y="205"/>
                </a:lnTo>
                <a:lnTo>
                  <a:pt x="3126" y="207"/>
                </a:lnTo>
                <a:lnTo>
                  <a:pt x="3114" y="209"/>
                </a:lnTo>
                <a:lnTo>
                  <a:pt x="3102" y="211"/>
                </a:lnTo>
                <a:lnTo>
                  <a:pt x="3090" y="213"/>
                </a:lnTo>
                <a:lnTo>
                  <a:pt x="3079" y="215"/>
                </a:lnTo>
                <a:lnTo>
                  <a:pt x="3067" y="217"/>
                </a:lnTo>
                <a:lnTo>
                  <a:pt x="3056" y="219"/>
                </a:lnTo>
                <a:lnTo>
                  <a:pt x="3044" y="220"/>
                </a:lnTo>
                <a:lnTo>
                  <a:pt x="3033" y="222"/>
                </a:lnTo>
                <a:lnTo>
                  <a:pt x="3021" y="224"/>
                </a:lnTo>
                <a:lnTo>
                  <a:pt x="3010" y="226"/>
                </a:lnTo>
                <a:lnTo>
                  <a:pt x="2998" y="228"/>
                </a:lnTo>
                <a:lnTo>
                  <a:pt x="2987" y="230"/>
                </a:lnTo>
                <a:lnTo>
                  <a:pt x="2976" y="232"/>
                </a:lnTo>
                <a:lnTo>
                  <a:pt x="2964" y="234"/>
                </a:lnTo>
                <a:lnTo>
                  <a:pt x="2953" y="236"/>
                </a:lnTo>
                <a:lnTo>
                  <a:pt x="2942" y="238"/>
                </a:lnTo>
                <a:lnTo>
                  <a:pt x="2930" y="240"/>
                </a:lnTo>
                <a:lnTo>
                  <a:pt x="2919" y="242"/>
                </a:lnTo>
                <a:lnTo>
                  <a:pt x="2908" y="243"/>
                </a:lnTo>
                <a:lnTo>
                  <a:pt x="2897" y="245"/>
                </a:lnTo>
                <a:lnTo>
                  <a:pt x="2886" y="247"/>
                </a:lnTo>
                <a:lnTo>
                  <a:pt x="2875" y="249"/>
                </a:lnTo>
                <a:lnTo>
                  <a:pt x="2864" y="251"/>
                </a:lnTo>
                <a:lnTo>
                  <a:pt x="2853" y="253"/>
                </a:lnTo>
                <a:lnTo>
                  <a:pt x="2842" y="255"/>
                </a:lnTo>
                <a:lnTo>
                  <a:pt x="2831" y="257"/>
                </a:lnTo>
                <a:lnTo>
                  <a:pt x="2820" y="259"/>
                </a:lnTo>
                <a:lnTo>
                  <a:pt x="2809" y="261"/>
                </a:lnTo>
                <a:lnTo>
                  <a:pt x="2798" y="263"/>
                </a:lnTo>
                <a:lnTo>
                  <a:pt x="2787" y="265"/>
                </a:lnTo>
                <a:lnTo>
                  <a:pt x="2776" y="267"/>
                </a:lnTo>
                <a:lnTo>
                  <a:pt x="2766" y="269"/>
                </a:lnTo>
                <a:lnTo>
                  <a:pt x="2755" y="271"/>
                </a:lnTo>
                <a:lnTo>
                  <a:pt x="2744" y="273"/>
                </a:lnTo>
                <a:lnTo>
                  <a:pt x="2733" y="274"/>
                </a:lnTo>
                <a:lnTo>
                  <a:pt x="2723" y="276"/>
                </a:lnTo>
                <a:lnTo>
                  <a:pt x="2712" y="278"/>
                </a:lnTo>
                <a:lnTo>
                  <a:pt x="2702" y="280"/>
                </a:lnTo>
                <a:lnTo>
                  <a:pt x="2691" y="282"/>
                </a:lnTo>
                <a:lnTo>
                  <a:pt x="2681" y="284"/>
                </a:lnTo>
                <a:lnTo>
                  <a:pt x="2670" y="286"/>
                </a:lnTo>
                <a:lnTo>
                  <a:pt x="2660" y="288"/>
                </a:lnTo>
                <a:lnTo>
                  <a:pt x="2649" y="290"/>
                </a:lnTo>
                <a:lnTo>
                  <a:pt x="2639" y="292"/>
                </a:lnTo>
                <a:lnTo>
                  <a:pt x="2628" y="294"/>
                </a:lnTo>
                <a:lnTo>
                  <a:pt x="2618" y="296"/>
                </a:lnTo>
                <a:lnTo>
                  <a:pt x="2608" y="298"/>
                </a:lnTo>
                <a:lnTo>
                  <a:pt x="2597" y="300"/>
                </a:lnTo>
                <a:lnTo>
                  <a:pt x="2587" y="302"/>
                </a:lnTo>
                <a:lnTo>
                  <a:pt x="2577" y="304"/>
                </a:lnTo>
                <a:lnTo>
                  <a:pt x="2567" y="306"/>
                </a:lnTo>
                <a:lnTo>
                  <a:pt x="2556" y="308"/>
                </a:lnTo>
                <a:lnTo>
                  <a:pt x="2546" y="310"/>
                </a:lnTo>
                <a:lnTo>
                  <a:pt x="2536" y="312"/>
                </a:lnTo>
                <a:lnTo>
                  <a:pt x="2526" y="314"/>
                </a:lnTo>
                <a:lnTo>
                  <a:pt x="2516" y="316"/>
                </a:lnTo>
                <a:lnTo>
                  <a:pt x="2506" y="318"/>
                </a:lnTo>
                <a:lnTo>
                  <a:pt x="2496" y="320"/>
                </a:lnTo>
                <a:lnTo>
                  <a:pt x="2486" y="322"/>
                </a:lnTo>
                <a:lnTo>
                  <a:pt x="2476" y="324"/>
                </a:lnTo>
                <a:lnTo>
                  <a:pt x="2466" y="326"/>
                </a:lnTo>
                <a:lnTo>
                  <a:pt x="2456" y="328"/>
                </a:lnTo>
                <a:lnTo>
                  <a:pt x="2446" y="330"/>
                </a:lnTo>
                <a:lnTo>
                  <a:pt x="2436" y="332"/>
                </a:lnTo>
                <a:lnTo>
                  <a:pt x="2427" y="333"/>
                </a:lnTo>
                <a:lnTo>
                  <a:pt x="2417" y="335"/>
                </a:lnTo>
                <a:lnTo>
                  <a:pt x="2407" y="337"/>
                </a:lnTo>
                <a:lnTo>
                  <a:pt x="2397" y="339"/>
                </a:lnTo>
                <a:lnTo>
                  <a:pt x="2388" y="341"/>
                </a:lnTo>
                <a:lnTo>
                  <a:pt x="2378" y="343"/>
                </a:lnTo>
                <a:lnTo>
                  <a:pt x="2368" y="345"/>
                </a:lnTo>
                <a:lnTo>
                  <a:pt x="2359" y="347"/>
                </a:lnTo>
                <a:lnTo>
                  <a:pt x="2349" y="349"/>
                </a:lnTo>
                <a:lnTo>
                  <a:pt x="2339" y="351"/>
                </a:lnTo>
                <a:lnTo>
                  <a:pt x="2330" y="353"/>
                </a:lnTo>
                <a:lnTo>
                  <a:pt x="2320" y="355"/>
                </a:lnTo>
                <a:lnTo>
                  <a:pt x="2311" y="357"/>
                </a:lnTo>
                <a:lnTo>
                  <a:pt x="2302" y="359"/>
                </a:lnTo>
                <a:lnTo>
                  <a:pt x="2292" y="361"/>
                </a:lnTo>
                <a:lnTo>
                  <a:pt x="2283" y="363"/>
                </a:lnTo>
                <a:lnTo>
                  <a:pt x="2273" y="365"/>
                </a:lnTo>
                <a:lnTo>
                  <a:pt x="2264" y="367"/>
                </a:lnTo>
                <a:lnTo>
                  <a:pt x="2255" y="369"/>
                </a:lnTo>
                <a:lnTo>
                  <a:pt x="2245" y="371"/>
                </a:lnTo>
                <a:lnTo>
                  <a:pt x="2236" y="373"/>
                </a:lnTo>
                <a:lnTo>
                  <a:pt x="2227" y="375"/>
                </a:lnTo>
                <a:lnTo>
                  <a:pt x="2218" y="377"/>
                </a:lnTo>
                <a:lnTo>
                  <a:pt x="2209" y="379"/>
                </a:lnTo>
                <a:lnTo>
                  <a:pt x="2199" y="381"/>
                </a:lnTo>
                <a:lnTo>
                  <a:pt x="2190" y="383"/>
                </a:lnTo>
                <a:lnTo>
                  <a:pt x="2181" y="385"/>
                </a:lnTo>
                <a:lnTo>
                  <a:pt x="2172" y="387"/>
                </a:lnTo>
                <a:lnTo>
                  <a:pt x="2163" y="389"/>
                </a:lnTo>
                <a:lnTo>
                  <a:pt x="2154" y="391"/>
                </a:lnTo>
                <a:lnTo>
                  <a:pt x="2145" y="394"/>
                </a:lnTo>
                <a:lnTo>
                  <a:pt x="2136" y="396"/>
                </a:lnTo>
                <a:lnTo>
                  <a:pt x="2127" y="398"/>
                </a:lnTo>
                <a:lnTo>
                  <a:pt x="2118" y="400"/>
                </a:lnTo>
                <a:lnTo>
                  <a:pt x="2109" y="402"/>
                </a:lnTo>
                <a:lnTo>
                  <a:pt x="2101" y="404"/>
                </a:lnTo>
                <a:lnTo>
                  <a:pt x="2092" y="406"/>
                </a:lnTo>
                <a:lnTo>
                  <a:pt x="2083" y="408"/>
                </a:lnTo>
                <a:lnTo>
                  <a:pt x="2074" y="410"/>
                </a:lnTo>
                <a:lnTo>
                  <a:pt x="2065" y="412"/>
                </a:lnTo>
                <a:lnTo>
                  <a:pt x="2057" y="414"/>
                </a:lnTo>
                <a:lnTo>
                  <a:pt x="2048" y="416"/>
                </a:lnTo>
                <a:lnTo>
                  <a:pt x="2039" y="418"/>
                </a:lnTo>
                <a:lnTo>
                  <a:pt x="2031" y="420"/>
                </a:lnTo>
                <a:lnTo>
                  <a:pt x="2022" y="422"/>
                </a:lnTo>
                <a:lnTo>
                  <a:pt x="2014" y="424"/>
                </a:lnTo>
                <a:lnTo>
                  <a:pt x="2005" y="426"/>
                </a:lnTo>
                <a:lnTo>
                  <a:pt x="1996" y="428"/>
                </a:lnTo>
                <a:lnTo>
                  <a:pt x="1988" y="430"/>
                </a:lnTo>
                <a:lnTo>
                  <a:pt x="1979" y="432"/>
                </a:lnTo>
                <a:lnTo>
                  <a:pt x="1971" y="434"/>
                </a:lnTo>
                <a:lnTo>
                  <a:pt x="1963" y="436"/>
                </a:lnTo>
                <a:lnTo>
                  <a:pt x="1954" y="438"/>
                </a:lnTo>
                <a:lnTo>
                  <a:pt x="1946" y="440"/>
                </a:lnTo>
                <a:lnTo>
                  <a:pt x="1937" y="442"/>
                </a:lnTo>
                <a:lnTo>
                  <a:pt x="1929" y="444"/>
                </a:lnTo>
                <a:lnTo>
                  <a:pt x="1921" y="446"/>
                </a:lnTo>
                <a:lnTo>
                  <a:pt x="1912" y="448"/>
                </a:lnTo>
                <a:lnTo>
                  <a:pt x="1904" y="450"/>
                </a:lnTo>
                <a:lnTo>
                  <a:pt x="1896" y="452"/>
                </a:lnTo>
                <a:lnTo>
                  <a:pt x="1888" y="454"/>
                </a:lnTo>
                <a:lnTo>
                  <a:pt x="1880" y="456"/>
                </a:lnTo>
                <a:lnTo>
                  <a:pt x="1871" y="458"/>
                </a:lnTo>
                <a:lnTo>
                  <a:pt x="1863" y="460"/>
                </a:lnTo>
                <a:lnTo>
                  <a:pt x="1855" y="462"/>
                </a:lnTo>
                <a:lnTo>
                  <a:pt x="1847" y="464"/>
                </a:lnTo>
                <a:lnTo>
                  <a:pt x="1839" y="466"/>
                </a:lnTo>
                <a:lnTo>
                  <a:pt x="1831" y="468"/>
                </a:lnTo>
                <a:lnTo>
                  <a:pt x="1823" y="471"/>
                </a:lnTo>
                <a:lnTo>
                  <a:pt x="1815" y="473"/>
                </a:lnTo>
                <a:lnTo>
                  <a:pt x="1807" y="475"/>
                </a:lnTo>
                <a:lnTo>
                  <a:pt x="1799" y="477"/>
                </a:lnTo>
                <a:lnTo>
                  <a:pt x="1791" y="479"/>
                </a:lnTo>
                <a:lnTo>
                  <a:pt x="1783" y="481"/>
                </a:lnTo>
                <a:lnTo>
                  <a:pt x="1776" y="483"/>
                </a:lnTo>
                <a:lnTo>
                  <a:pt x="1768" y="485"/>
                </a:lnTo>
                <a:lnTo>
                  <a:pt x="1760" y="487"/>
                </a:lnTo>
                <a:lnTo>
                  <a:pt x="1752" y="489"/>
                </a:lnTo>
                <a:lnTo>
                  <a:pt x="1744" y="491"/>
                </a:lnTo>
                <a:lnTo>
                  <a:pt x="1737" y="493"/>
                </a:lnTo>
                <a:lnTo>
                  <a:pt x="1729" y="495"/>
                </a:lnTo>
                <a:lnTo>
                  <a:pt x="1721" y="497"/>
                </a:lnTo>
                <a:lnTo>
                  <a:pt x="1714" y="499"/>
                </a:lnTo>
                <a:lnTo>
                  <a:pt x="1706" y="501"/>
                </a:lnTo>
                <a:lnTo>
                  <a:pt x="1698" y="503"/>
                </a:lnTo>
                <a:lnTo>
                  <a:pt x="1691" y="505"/>
                </a:lnTo>
                <a:lnTo>
                  <a:pt x="1683" y="507"/>
                </a:lnTo>
                <a:lnTo>
                  <a:pt x="1676" y="509"/>
                </a:lnTo>
                <a:lnTo>
                  <a:pt x="1668" y="511"/>
                </a:lnTo>
                <a:lnTo>
                  <a:pt x="1661" y="513"/>
                </a:lnTo>
                <a:lnTo>
                  <a:pt x="1653" y="515"/>
                </a:lnTo>
                <a:lnTo>
                  <a:pt x="1646" y="517"/>
                </a:lnTo>
                <a:lnTo>
                  <a:pt x="1639" y="519"/>
                </a:lnTo>
                <a:lnTo>
                  <a:pt x="1631" y="522"/>
                </a:lnTo>
                <a:lnTo>
                  <a:pt x="1624" y="524"/>
                </a:lnTo>
                <a:lnTo>
                  <a:pt x="1616" y="526"/>
                </a:lnTo>
                <a:lnTo>
                  <a:pt x="1609" y="528"/>
                </a:lnTo>
                <a:lnTo>
                  <a:pt x="1602" y="530"/>
                </a:lnTo>
                <a:lnTo>
                  <a:pt x="1595" y="532"/>
                </a:lnTo>
                <a:lnTo>
                  <a:pt x="1587" y="534"/>
                </a:lnTo>
                <a:lnTo>
                  <a:pt x="1580" y="536"/>
                </a:lnTo>
                <a:lnTo>
                  <a:pt x="1573" y="538"/>
                </a:lnTo>
                <a:lnTo>
                  <a:pt x="1566" y="540"/>
                </a:lnTo>
                <a:lnTo>
                  <a:pt x="1559" y="542"/>
                </a:lnTo>
                <a:lnTo>
                  <a:pt x="1551" y="544"/>
                </a:lnTo>
                <a:lnTo>
                  <a:pt x="1544" y="546"/>
                </a:lnTo>
                <a:lnTo>
                  <a:pt x="1537" y="548"/>
                </a:lnTo>
                <a:lnTo>
                  <a:pt x="1530" y="550"/>
                </a:lnTo>
                <a:lnTo>
                  <a:pt x="1523" y="552"/>
                </a:lnTo>
                <a:lnTo>
                  <a:pt x="1516" y="554"/>
                </a:lnTo>
                <a:lnTo>
                  <a:pt x="1509" y="556"/>
                </a:lnTo>
                <a:lnTo>
                  <a:pt x="1502" y="558"/>
                </a:lnTo>
                <a:lnTo>
                  <a:pt x="1495" y="560"/>
                </a:lnTo>
                <a:lnTo>
                  <a:pt x="1488" y="562"/>
                </a:lnTo>
                <a:lnTo>
                  <a:pt x="1481" y="564"/>
                </a:lnTo>
                <a:lnTo>
                  <a:pt x="1474" y="567"/>
                </a:lnTo>
                <a:lnTo>
                  <a:pt x="1468" y="569"/>
                </a:lnTo>
                <a:lnTo>
                  <a:pt x="1461" y="571"/>
                </a:lnTo>
                <a:lnTo>
                  <a:pt x="1454" y="573"/>
                </a:lnTo>
                <a:lnTo>
                  <a:pt x="1447" y="575"/>
                </a:lnTo>
                <a:lnTo>
                  <a:pt x="1440" y="577"/>
                </a:lnTo>
                <a:lnTo>
                  <a:pt x="1434" y="579"/>
                </a:lnTo>
                <a:lnTo>
                  <a:pt x="1427" y="581"/>
                </a:lnTo>
                <a:lnTo>
                  <a:pt x="1420" y="583"/>
                </a:lnTo>
                <a:lnTo>
                  <a:pt x="1414" y="585"/>
                </a:lnTo>
                <a:lnTo>
                  <a:pt x="1407" y="587"/>
                </a:lnTo>
                <a:lnTo>
                  <a:pt x="1400" y="589"/>
                </a:lnTo>
                <a:lnTo>
                  <a:pt x="1394" y="591"/>
                </a:lnTo>
                <a:lnTo>
                  <a:pt x="1387" y="593"/>
                </a:lnTo>
                <a:lnTo>
                  <a:pt x="1381" y="595"/>
                </a:lnTo>
                <a:lnTo>
                  <a:pt x="1374" y="597"/>
                </a:lnTo>
                <a:lnTo>
                  <a:pt x="1367" y="599"/>
                </a:lnTo>
                <a:lnTo>
                  <a:pt x="1361" y="601"/>
                </a:lnTo>
                <a:lnTo>
                  <a:pt x="1355" y="603"/>
                </a:lnTo>
                <a:lnTo>
                  <a:pt x="1348" y="605"/>
                </a:lnTo>
                <a:lnTo>
                  <a:pt x="1342" y="607"/>
                </a:lnTo>
                <a:lnTo>
                  <a:pt x="1335" y="609"/>
                </a:lnTo>
                <a:lnTo>
                  <a:pt x="1329" y="611"/>
                </a:lnTo>
                <a:lnTo>
                  <a:pt x="1322" y="614"/>
                </a:lnTo>
                <a:lnTo>
                  <a:pt x="1316" y="616"/>
                </a:lnTo>
                <a:lnTo>
                  <a:pt x="1310" y="618"/>
                </a:lnTo>
                <a:lnTo>
                  <a:pt x="1303" y="620"/>
                </a:lnTo>
                <a:lnTo>
                  <a:pt x="1297" y="622"/>
                </a:lnTo>
                <a:lnTo>
                  <a:pt x="1291" y="624"/>
                </a:lnTo>
                <a:lnTo>
                  <a:pt x="1285" y="626"/>
                </a:lnTo>
                <a:lnTo>
                  <a:pt x="1278" y="628"/>
                </a:lnTo>
                <a:lnTo>
                  <a:pt x="1272" y="630"/>
                </a:lnTo>
                <a:lnTo>
                  <a:pt x="1266" y="632"/>
                </a:lnTo>
                <a:lnTo>
                  <a:pt x="1260" y="634"/>
                </a:lnTo>
                <a:lnTo>
                  <a:pt x="1254" y="636"/>
                </a:lnTo>
                <a:lnTo>
                  <a:pt x="1248" y="638"/>
                </a:lnTo>
                <a:lnTo>
                  <a:pt x="1242" y="640"/>
                </a:lnTo>
                <a:lnTo>
                  <a:pt x="1236" y="642"/>
                </a:lnTo>
                <a:lnTo>
                  <a:pt x="1229" y="644"/>
                </a:lnTo>
                <a:lnTo>
                  <a:pt x="1223" y="646"/>
                </a:lnTo>
                <a:lnTo>
                  <a:pt x="1217" y="648"/>
                </a:lnTo>
                <a:lnTo>
                  <a:pt x="1211" y="650"/>
                </a:lnTo>
                <a:lnTo>
                  <a:pt x="1205" y="652"/>
                </a:lnTo>
                <a:lnTo>
                  <a:pt x="1200" y="654"/>
                </a:lnTo>
                <a:lnTo>
                  <a:pt x="1194" y="656"/>
                </a:lnTo>
                <a:lnTo>
                  <a:pt x="1188" y="658"/>
                </a:lnTo>
                <a:lnTo>
                  <a:pt x="1182" y="660"/>
                </a:lnTo>
                <a:lnTo>
                  <a:pt x="1176" y="662"/>
                </a:lnTo>
                <a:lnTo>
                  <a:pt x="1170" y="664"/>
                </a:lnTo>
                <a:lnTo>
                  <a:pt x="1164" y="666"/>
                </a:lnTo>
                <a:lnTo>
                  <a:pt x="1158" y="669"/>
                </a:lnTo>
                <a:lnTo>
                  <a:pt x="1153" y="671"/>
                </a:lnTo>
                <a:lnTo>
                  <a:pt x="1147" y="673"/>
                </a:lnTo>
                <a:lnTo>
                  <a:pt x="1141" y="675"/>
                </a:lnTo>
                <a:lnTo>
                  <a:pt x="1135" y="677"/>
                </a:lnTo>
                <a:lnTo>
                  <a:pt x="1130" y="679"/>
                </a:lnTo>
                <a:lnTo>
                  <a:pt x="1124" y="681"/>
                </a:lnTo>
                <a:lnTo>
                  <a:pt x="1118" y="683"/>
                </a:lnTo>
                <a:lnTo>
                  <a:pt x="1113" y="685"/>
                </a:lnTo>
                <a:lnTo>
                  <a:pt x="1107" y="687"/>
                </a:lnTo>
                <a:lnTo>
                  <a:pt x="1101" y="689"/>
                </a:lnTo>
                <a:lnTo>
                  <a:pt x="1096" y="691"/>
                </a:lnTo>
                <a:lnTo>
                  <a:pt x="1090" y="693"/>
                </a:lnTo>
                <a:lnTo>
                  <a:pt x="1085" y="695"/>
                </a:lnTo>
                <a:lnTo>
                  <a:pt x="1079" y="697"/>
                </a:lnTo>
                <a:lnTo>
                  <a:pt x="1074" y="699"/>
                </a:lnTo>
                <a:lnTo>
                  <a:pt x="1068" y="701"/>
                </a:lnTo>
                <a:lnTo>
                  <a:pt x="1063" y="703"/>
                </a:lnTo>
                <a:lnTo>
                  <a:pt x="1057" y="705"/>
                </a:lnTo>
                <a:lnTo>
                  <a:pt x="1052" y="707"/>
                </a:lnTo>
                <a:lnTo>
                  <a:pt x="1047" y="709"/>
                </a:lnTo>
                <a:lnTo>
                  <a:pt x="1041" y="711"/>
                </a:lnTo>
                <a:lnTo>
                  <a:pt x="1036" y="713"/>
                </a:lnTo>
                <a:lnTo>
                  <a:pt x="1030" y="715"/>
                </a:lnTo>
                <a:lnTo>
                  <a:pt x="1025" y="717"/>
                </a:lnTo>
                <a:lnTo>
                  <a:pt x="1020" y="719"/>
                </a:lnTo>
                <a:lnTo>
                  <a:pt x="1014" y="721"/>
                </a:lnTo>
                <a:lnTo>
                  <a:pt x="1009" y="723"/>
                </a:lnTo>
                <a:lnTo>
                  <a:pt x="1004" y="725"/>
                </a:lnTo>
                <a:lnTo>
                  <a:pt x="999" y="727"/>
                </a:lnTo>
                <a:lnTo>
                  <a:pt x="993" y="729"/>
                </a:lnTo>
                <a:lnTo>
                  <a:pt x="988" y="731"/>
                </a:lnTo>
                <a:lnTo>
                  <a:pt x="983" y="733"/>
                </a:lnTo>
                <a:lnTo>
                  <a:pt x="978" y="735"/>
                </a:lnTo>
                <a:lnTo>
                  <a:pt x="973" y="737"/>
                </a:lnTo>
                <a:lnTo>
                  <a:pt x="968" y="739"/>
                </a:lnTo>
                <a:lnTo>
                  <a:pt x="963" y="741"/>
                </a:lnTo>
                <a:lnTo>
                  <a:pt x="957" y="743"/>
                </a:lnTo>
                <a:lnTo>
                  <a:pt x="952" y="745"/>
                </a:lnTo>
                <a:lnTo>
                  <a:pt x="947" y="747"/>
                </a:lnTo>
                <a:lnTo>
                  <a:pt x="942" y="749"/>
                </a:lnTo>
                <a:lnTo>
                  <a:pt x="937" y="751"/>
                </a:lnTo>
                <a:lnTo>
                  <a:pt x="932" y="753"/>
                </a:lnTo>
                <a:lnTo>
                  <a:pt x="927" y="755"/>
                </a:lnTo>
                <a:lnTo>
                  <a:pt x="922" y="757"/>
                </a:lnTo>
                <a:lnTo>
                  <a:pt x="917" y="759"/>
                </a:lnTo>
                <a:lnTo>
                  <a:pt x="912" y="761"/>
                </a:lnTo>
                <a:lnTo>
                  <a:pt x="908" y="763"/>
                </a:lnTo>
                <a:lnTo>
                  <a:pt x="903" y="765"/>
                </a:lnTo>
                <a:lnTo>
                  <a:pt x="898" y="767"/>
                </a:lnTo>
                <a:lnTo>
                  <a:pt x="893" y="769"/>
                </a:lnTo>
                <a:lnTo>
                  <a:pt x="888" y="771"/>
                </a:lnTo>
                <a:lnTo>
                  <a:pt x="883" y="773"/>
                </a:lnTo>
                <a:lnTo>
                  <a:pt x="878" y="775"/>
                </a:lnTo>
                <a:lnTo>
                  <a:pt x="874" y="777"/>
                </a:lnTo>
                <a:lnTo>
                  <a:pt x="869" y="779"/>
                </a:lnTo>
                <a:lnTo>
                  <a:pt x="864" y="781"/>
                </a:lnTo>
                <a:lnTo>
                  <a:pt x="859" y="783"/>
                </a:lnTo>
                <a:lnTo>
                  <a:pt x="855" y="785"/>
                </a:lnTo>
                <a:lnTo>
                  <a:pt x="850" y="787"/>
                </a:lnTo>
                <a:lnTo>
                  <a:pt x="845" y="789"/>
                </a:lnTo>
                <a:lnTo>
                  <a:pt x="841" y="791"/>
                </a:lnTo>
                <a:lnTo>
                  <a:pt x="836" y="793"/>
                </a:lnTo>
                <a:lnTo>
                  <a:pt x="831" y="795"/>
                </a:lnTo>
                <a:lnTo>
                  <a:pt x="827" y="797"/>
                </a:lnTo>
                <a:lnTo>
                  <a:pt x="822" y="799"/>
                </a:lnTo>
                <a:lnTo>
                  <a:pt x="818" y="801"/>
                </a:lnTo>
                <a:lnTo>
                  <a:pt x="813" y="803"/>
                </a:lnTo>
                <a:lnTo>
                  <a:pt x="809" y="805"/>
                </a:lnTo>
                <a:lnTo>
                  <a:pt x="804" y="807"/>
                </a:lnTo>
                <a:lnTo>
                  <a:pt x="799" y="809"/>
                </a:lnTo>
                <a:lnTo>
                  <a:pt x="795" y="811"/>
                </a:lnTo>
                <a:lnTo>
                  <a:pt x="791" y="813"/>
                </a:lnTo>
                <a:lnTo>
                  <a:pt x="786" y="815"/>
                </a:lnTo>
                <a:lnTo>
                  <a:pt x="782" y="817"/>
                </a:lnTo>
                <a:lnTo>
                  <a:pt x="777" y="819"/>
                </a:lnTo>
                <a:lnTo>
                  <a:pt x="773" y="821"/>
                </a:lnTo>
                <a:lnTo>
                  <a:pt x="768" y="822"/>
                </a:lnTo>
                <a:lnTo>
                  <a:pt x="764" y="824"/>
                </a:lnTo>
                <a:lnTo>
                  <a:pt x="760" y="826"/>
                </a:lnTo>
                <a:lnTo>
                  <a:pt x="755" y="828"/>
                </a:lnTo>
                <a:lnTo>
                  <a:pt x="751" y="830"/>
                </a:lnTo>
                <a:lnTo>
                  <a:pt x="747" y="832"/>
                </a:lnTo>
                <a:lnTo>
                  <a:pt x="742" y="834"/>
                </a:lnTo>
                <a:lnTo>
                  <a:pt x="738" y="836"/>
                </a:lnTo>
                <a:lnTo>
                  <a:pt x="734" y="838"/>
                </a:lnTo>
                <a:lnTo>
                  <a:pt x="730" y="840"/>
                </a:lnTo>
                <a:lnTo>
                  <a:pt x="725" y="842"/>
                </a:lnTo>
                <a:lnTo>
                  <a:pt x="721" y="844"/>
                </a:lnTo>
                <a:lnTo>
                  <a:pt x="717" y="846"/>
                </a:lnTo>
                <a:lnTo>
                  <a:pt x="713" y="848"/>
                </a:lnTo>
                <a:lnTo>
                  <a:pt x="709" y="850"/>
                </a:lnTo>
                <a:lnTo>
                  <a:pt x="704" y="852"/>
                </a:lnTo>
                <a:lnTo>
                  <a:pt x="700" y="854"/>
                </a:lnTo>
                <a:lnTo>
                  <a:pt x="696" y="856"/>
                </a:lnTo>
                <a:lnTo>
                  <a:pt x="692" y="858"/>
                </a:lnTo>
                <a:lnTo>
                  <a:pt x="688" y="859"/>
                </a:lnTo>
                <a:lnTo>
                  <a:pt x="684" y="861"/>
                </a:lnTo>
                <a:lnTo>
                  <a:pt x="680" y="863"/>
                </a:lnTo>
                <a:lnTo>
                  <a:pt x="676" y="865"/>
                </a:lnTo>
                <a:lnTo>
                  <a:pt x="672" y="867"/>
                </a:lnTo>
                <a:lnTo>
                  <a:pt x="668" y="869"/>
                </a:lnTo>
                <a:lnTo>
                  <a:pt x="664" y="871"/>
                </a:lnTo>
                <a:lnTo>
                  <a:pt x="660" y="873"/>
                </a:lnTo>
                <a:lnTo>
                  <a:pt x="656" y="875"/>
                </a:lnTo>
                <a:lnTo>
                  <a:pt x="652" y="877"/>
                </a:lnTo>
                <a:lnTo>
                  <a:pt x="648" y="879"/>
                </a:lnTo>
                <a:lnTo>
                  <a:pt x="644" y="881"/>
                </a:lnTo>
                <a:lnTo>
                  <a:pt x="640" y="883"/>
                </a:lnTo>
                <a:lnTo>
                  <a:pt x="636" y="884"/>
                </a:lnTo>
                <a:lnTo>
                  <a:pt x="632" y="886"/>
                </a:lnTo>
                <a:lnTo>
                  <a:pt x="628" y="888"/>
                </a:lnTo>
                <a:lnTo>
                  <a:pt x="625" y="890"/>
                </a:lnTo>
                <a:lnTo>
                  <a:pt x="621" y="892"/>
                </a:lnTo>
                <a:lnTo>
                  <a:pt x="617" y="894"/>
                </a:lnTo>
                <a:lnTo>
                  <a:pt x="613" y="896"/>
                </a:lnTo>
                <a:lnTo>
                  <a:pt x="609" y="898"/>
                </a:lnTo>
                <a:lnTo>
                  <a:pt x="606" y="900"/>
                </a:lnTo>
                <a:lnTo>
                  <a:pt x="602" y="902"/>
                </a:lnTo>
                <a:lnTo>
                  <a:pt x="598" y="903"/>
                </a:lnTo>
                <a:lnTo>
                  <a:pt x="594" y="905"/>
                </a:lnTo>
                <a:lnTo>
                  <a:pt x="591" y="907"/>
                </a:lnTo>
                <a:lnTo>
                  <a:pt x="587" y="909"/>
                </a:lnTo>
                <a:lnTo>
                  <a:pt x="583" y="911"/>
                </a:lnTo>
                <a:lnTo>
                  <a:pt x="580" y="913"/>
                </a:lnTo>
                <a:lnTo>
                  <a:pt x="576" y="915"/>
                </a:lnTo>
                <a:lnTo>
                  <a:pt x="572" y="917"/>
                </a:lnTo>
                <a:lnTo>
                  <a:pt x="569" y="919"/>
                </a:lnTo>
                <a:lnTo>
                  <a:pt x="565" y="920"/>
                </a:lnTo>
                <a:lnTo>
                  <a:pt x="561" y="922"/>
                </a:lnTo>
                <a:lnTo>
                  <a:pt x="558" y="924"/>
                </a:lnTo>
                <a:lnTo>
                  <a:pt x="554" y="926"/>
                </a:lnTo>
                <a:lnTo>
                  <a:pt x="551" y="928"/>
                </a:lnTo>
                <a:lnTo>
                  <a:pt x="547" y="930"/>
                </a:lnTo>
                <a:lnTo>
                  <a:pt x="544" y="932"/>
                </a:lnTo>
                <a:lnTo>
                  <a:pt x="540" y="934"/>
                </a:lnTo>
                <a:lnTo>
                  <a:pt x="537" y="935"/>
                </a:lnTo>
                <a:lnTo>
                  <a:pt x="533" y="937"/>
                </a:lnTo>
                <a:lnTo>
                  <a:pt x="530" y="939"/>
                </a:lnTo>
                <a:lnTo>
                  <a:pt x="526" y="941"/>
                </a:lnTo>
                <a:lnTo>
                  <a:pt x="523" y="943"/>
                </a:lnTo>
                <a:lnTo>
                  <a:pt x="519" y="945"/>
                </a:lnTo>
                <a:lnTo>
                  <a:pt x="516" y="947"/>
                </a:lnTo>
                <a:lnTo>
                  <a:pt x="512" y="948"/>
                </a:lnTo>
                <a:lnTo>
                  <a:pt x="509" y="950"/>
                </a:lnTo>
                <a:lnTo>
                  <a:pt x="506" y="952"/>
                </a:lnTo>
                <a:lnTo>
                  <a:pt x="502" y="954"/>
                </a:lnTo>
                <a:lnTo>
                  <a:pt x="499" y="956"/>
                </a:lnTo>
                <a:lnTo>
                  <a:pt x="495" y="958"/>
                </a:lnTo>
                <a:lnTo>
                  <a:pt x="492" y="960"/>
                </a:lnTo>
                <a:lnTo>
                  <a:pt x="489" y="961"/>
                </a:lnTo>
                <a:lnTo>
                  <a:pt x="485" y="963"/>
                </a:lnTo>
                <a:lnTo>
                  <a:pt x="482" y="965"/>
                </a:lnTo>
                <a:lnTo>
                  <a:pt x="479" y="967"/>
                </a:lnTo>
                <a:lnTo>
                  <a:pt x="476" y="969"/>
                </a:lnTo>
                <a:lnTo>
                  <a:pt x="472" y="971"/>
                </a:lnTo>
                <a:lnTo>
                  <a:pt x="469" y="972"/>
                </a:lnTo>
                <a:lnTo>
                  <a:pt x="466" y="974"/>
                </a:lnTo>
                <a:lnTo>
                  <a:pt x="463" y="976"/>
                </a:lnTo>
                <a:lnTo>
                  <a:pt x="459" y="978"/>
                </a:lnTo>
                <a:lnTo>
                  <a:pt x="456" y="980"/>
                </a:lnTo>
                <a:lnTo>
                  <a:pt x="453" y="981"/>
                </a:lnTo>
                <a:lnTo>
                  <a:pt x="450" y="983"/>
                </a:lnTo>
                <a:lnTo>
                  <a:pt x="447" y="985"/>
                </a:lnTo>
                <a:lnTo>
                  <a:pt x="444" y="987"/>
                </a:lnTo>
                <a:lnTo>
                  <a:pt x="440" y="989"/>
                </a:lnTo>
                <a:lnTo>
                  <a:pt x="437" y="991"/>
                </a:lnTo>
                <a:lnTo>
                  <a:pt x="434" y="992"/>
                </a:lnTo>
                <a:lnTo>
                  <a:pt x="431" y="994"/>
                </a:lnTo>
                <a:lnTo>
                  <a:pt x="428" y="996"/>
                </a:lnTo>
                <a:lnTo>
                  <a:pt x="425" y="998"/>
                </a:lnTo>
                <a:lnTo>
                  <a:pt x="422" y="999"/>
                </a:lnTo>
                <a:lnTo>
                  <a:pt x="419" y="1001"/>
                </a:lnTo>
                <a:lnTo>
                  <a:pt x="416" y="1003"/>
                </a:lnTo>
                <a:lnTo>
                  <a:pt x="413" y="1005"/>
                </a:lnTo>
                <a:lnTo>
                  <a:pt x="410" y="1007"/>
                </a:lnTo>
                <a:lnTo>
                  <a:pt x="407" y="1008"/>
                </a:lnTo>
                <a:lnTo>
                  <a:pt x="404" y="1010"/>
                </a:lnTo>
                <a:lnTo>
                  <a:pt x="401" y="1012"/>
                </a:lnTo>
                <a:lnTo>
                  <a:pt x="398" y="1014"/>
                </a:lnTo>
                <a:lnTo>
                  <a:pt x="395" y="1016"/>
                </a:lnTo>
                <a:lnTo>
                  <a:pt x="392" y="1017"/>
                </a:lnTo>
                <a:lnTo>
                  <a:pt x="389" y="1019"/>
                </a:lnTo>
                <a:lnTo>
                  <a:pt x="386" y="1021"/>
                </a:lnTo>
                <a:lnTo>
                  <a:pt x="383" y="1023"/>
                </a:lnTo>
                <a:lnTo>
                  <a:pt x="380" y="1024"/>
                </a:lnTo>
                <a:lnTo>
                  <a:pt x="377" y="1026"/>
                </a:lnTo>
                <a:lnTo>
                  <a:pt x="374" y="1028"/>
                </a:lnTo>
                <a:lnTo>
                  <a:pt x="371" y="1030"/>
                </a:lnTo>
                <a:lnTo>
                  <a:pt x="369" y="1031"/>
                </a:lnTo>
                <a:lnTo>
                  <a:pt x="366" y="1033"/>
                </a:lnTo>
                <a:lnTo>
                  <a:pt x="363" y="1035"/>
                </a:lnTo>
                <a:lnTo>
                  <a:pt x="360" y="1037"/>
                </a:lnTo>
                <a:lnTo>
                  <a:pt x="357" y="1038"/>
                </a:lnTo>
                <a:lnTo>
                  <a:pt x="354" y="1040"/>
                </a:lnTo>
                <a:lnTo>
                  <a:pt x="352" y="1042"/>
                </a:lnTo>
                <a:lnTo>
                  <a:pt x="349" y="1044"/>
                </a:lnTo>
                <a:lnTo>
                  <a:pt x="346" y="1045"/>
                </a:lnTo>
                <a:lnTo>
                  <a:pt x="343" y="1047"/>
                </a:lnTo>
                <a:lnTo>
                  <a:pt x="341" y="1049"/>
                </a:lnTo>
                <a:lnTo>
                  <a:pt x="338" y="1050"/>
                </a:lnTo>
                <a:lnTo>
                  <a:pt x="335" y="1052"/>
                </a:lnTo>
                <a:lnTo>
                  <a:pt x="332" y="1054"/>
                </a:lnTo>
                <a:lnTo>
                  <a:pt x="330" y="1056"/>
                </a:lnTo>
                <a:lnTo>
                  <a:pt x="327" y="1057"/>
                </a:lnTo>
                <a:lnTo>
                  <a:pt x="324" y="1059"/>
                </a:lnTo>
                <a:lnTo>
                  <a:pt x="322" y="1061"/>
                </a:lnTo>
                <a:lnTo>
                  <a:pt x="319" y="1063"/>
                </a:lnTo>
                <a:lnTo>
                  <a:pt x="316" y="1064"/>
                </a:lnTo>
                <a:lnTo>
                  <a:pt x="314" y="1066"/>
                </a:lnTo>
                <a:lnTo>
                  <a:pt x="311" y="1068"/>
                </a:lnTo>
                <a:lnTo>
                  <a:pt x="308" y="1069"/>
                </a:lnTo>
                <a:lnTo>
                  <a:pt x="306" y="1071"/>
                </a:lnTo>
                <a:lnTo>
                  <a:pt x="303" y="1073"/>
                </a:lnTo>
                <a:lnTo>
                  <a:pt x="300" y="1074"/>
                </a:lnTo>
                <a:lnTo>
                  <a:pt x="298" y="1076"/>
                </a:lnTo>
                <a:lnTo>
                  <a:pt x="295" y="1078"/>
                </a:lnTo>
                <a:lnTo>
                  <a:pt x="293" y="1079"/>
                </a:lnTo>
                <a:lnTo>
                  <a:pt x="290" y="1081"/>
                </a:lnTo>
                <a:lnTo>
                  <a:pt x="288" y="1083"/>
                </a:lnTo>
                <a:lnTo>
                  <a:pt x="285" y="1084"/>
                </a:lnTo>
                <a:lnTo>
                  <a:pt x="283" y="1086"/>
                </a:lnTo>
                <a:lnTo>
                  <a:pt x="280" y="1088"/>
                </a:lnTo>
                <a:lnTo>
                  <a:pt x="277" y="1089"/>
                </a:lnTo>
                <a:lnTo>
                  <a:pt x="275" y="1091"/>
                </a:lnTo>
                <a:lnTo>
                  <a:pt x="272" y="1093"/>
                </a:lnTo>
                <a:lnTo>
                  <a:pt x="270" y="1094"/>
                </a:lnTo>
                <a:lnTo>
                  <a:pt x="267" y="1096"/>
                </a:lnTo>
                <a:lnTo>
                  <a:pt x="265" y="1098"/>
                </a:lnTo>
                <a:lnTo>
                  <a:pt x="263" y="1099"/>
                </a:lnTo>
                <a:lnTo>
                  <a:pt x="260" y="1101"/>
                </a:lnTo>
                <a:lnTo>
                  <a:pt x="258" y="1103"/>
                </a:lnTo>
                <a:lnTo>
                  <a:pt x="255" y="1104"/>
                </a:lnTo>
                <a:lnTo>
                  <a:pt x="253" y="1106"/>
                </a:lnTo>
                <a:lnTo>
                  <a:pt x="250" y="1108"/>
                </a:lnTo>
                <a:lnTo>
                  <a:pt x="248" y="1109"/>
                </a:lnTo>
                <a:lnTo>
                  <a:pt x="246" y="1111"/>
                </a:lnTo>
                <a:lnTo>
                  <a:pt x="243" y="1112"/>
                </a:lnTo>
                <a:lnTo>
                  <a:pt x="241" y="1114"/>
                </a:lnTo>
                <a:lnTo>
                  <a:pt x="238" y="1116"/>
                </a:lnTo>
                <a:lnTo>
                  <a:pt x="236" y="1117"/>
                </a:lnTo>
                <a:lnTo>
                  <a:pt x="234" y="1119"/>
                </a:lnTo>
                <a:lnTo>
                  <a:pt x="231" y="1121"/>
                </a:lnTo>
                <a:lnTo>
                  <a:pt x="229" y="1122"/>
                </a:lnTo>
                <a:lnTo>
                  <a:pt x="227" y="1124"/>
                </a:lnTo>
                <a:lnTo>
                  <a:pt x="224" y="1125"/>
                </a:lnTo>
                <a:lnTo>
                  <a:pt x="222" y="1127"/>
                </a:lnTo>
                <a:lnTo>
                  <a:pt x="220" y="1129"/>
                </a:lnTo>
                <a:lnTo>
                  <a:pt x="217" y="1130"/>
                </a:lnTo>
                <a:lnTo>
                  <a:pt x="215" y="1132"/>
                </a:lnTo>
                <a:lnTo>
                  <a:pt x="213" y="1133"/>
                </a:lnTo>
                <a:lnTo>
                  <a:pt x="211" y="1135"/>
                </a:lnTo>
                <a:lnTo>
                  <a:pt x="208" y="1136"/>
                </a:lnTo>
                <a:lnTo>
                  <a:pt x="206" y="1138"/>
                </a:lnTo>
                <a:lnTo>
                  <a:pt x="204" y="1140"/>
                </a:lnTo>
                <a:lnTo>
                  <a:pt x="201" y="1141"/>
                </a:lnTo>
                <a:lnTo>
                  <a:pt x="199" y="1143"/>
                </a:lnTo>
                <a:lnTo>
                  <a:pt x="197" y="1144"/>
                </a:lnTo>
                <a:lnTo>
                  <a:pt x="195" y="1146"/>
                </a:lnTo>
                <a:lnTo>
                  <a:pt x="193" y="1147"/>
                </a:lnTo>
                <a:lnTo>
                  <a:pt x="190" y="1149"/>
                </a:lnTo>
                <a:lnTo>
                  <a:pt x="188" y="1151"/>
                </a:lnTo>
                <a:lnTo>
                  <a:pt x="186" y="1152"/>
                </a:lnTo>
                <a:lnTo>
                  <a:pt x="184" y="1154"/>
                </a:lnTo>
                <a:lnTo>
                  <a:pt x="182" y="1155"/>
                </a:lnTo>
                <a:lnTo>
                  <a:pt x="179" y="1157"/>
                </a:lnTo>
                <a:lnTo>
                  <a:pt x="177" y="1158"/>
                </a:lnTo>
                <a:lnTo>
                  <a:pt x="175" y="1160"/>
                </a:lnTo>
                <a:lnTo>
                  <a:pt x="173" y="1161"/>
                </a:lnTo>
                <a:lnTo>
                  <a:pt x="171" y="1163"/>
                </a:lnTo>
                <a:lnTo>
                  <a:pt x="169" y="1164"/>
                </a:lnTo>
                <a:lnTo>
                  <a:pt x="167" y="1166"/>
                </a:lnTo>
                <a:lnTo>
                  <a:pt x="164" y="1167"/>
                </a:lnTo>
                <a:lnTo>
                  <a:pt x="162" y="1169"/>
                </a:lnTo>
                <a:lnTo>
                  <a:pt x="160" y="1170"/>
                </a:lnTo>
                <a:lnTo>
                  <a:pt x="158" y="1172"/>
                </a:lnTo>
                <a:lnTo>
                  <a:pt x="156" y="1173"/>
                </a:lnTo>
                <a:lnTo>
                  <a:pt x="154" y="1175"/>
                </a:lnTo>
                <a:lnTo>
                  <a:pt x="152" y="1176"/>
                </a:lnTo>
                <a:lnTo>
                  <a:pt x="150" y="1178"/>
                </a:lnTo>
                <a:lnTo>
                  <a:pt x="148" y="1179"/>
                </a:lnTo>
                <a:lnTo>
                  <a:pt x="146" y="1181"/>
                </a:lnTo>
                <a:lnTo>
                  <a:pt x="143" y="1182"/>
                </a:lnTo>
                <a:lnTo>
                  <a:pt x="141" y="1184"/>
                </a:lnTo>
                <a:lnTo>
                  <a:pt x="139" y="1185"/>
                </a:lnTo>
                <a:lnTo>
                  <a:pt x="137" y="1187"/>
                </a:lnTo>
                <a:lnTo>
                  <a:pt x="135" y="1188"/>
                </a:lnTo>
                <a:lnTo>
                  <a:pt x="133" y="1190"/>
                </a:lnTo>
                <a:lnTo>
                  <a:pt x="131" y="1191"/>
                </a:lnTo>
                <a:lnTo>
                  <a:pt x="129" y="1193"/>
                </a:lnTo>
                <a:lnTo>
                  <a:pt x="127" y="1194"/>
                </a:lnTo>
                <a:lnTo>
                  <a:pt x="125" y="1196"/>
                </a:lnTo>
                <a:lnTo>
                  <a:pt x="123" y="1197"/>
                </a:lnTo>
                <a:lnTo>
                  <a:pt x="121" y="1199"/>
                </a:lnTo>
                <a:lnTo>
                  <a:pt x="119" y="1200"/>
                </a:lnTo>
                <a:lnTo>
                  <a:pt x="117" y="1201"/>
                </a:lnTo>
                <a:lnTo>
                  <a:pt x="115" y="1203"/>
                </a:lnTo>
                <a:lnTo>
                  <a:pt x="113" y="1204"/>
                </a:lnTo>
                <a:lnTo>
                  <a:pt x="111" y="1206"/>
                </a:lnTo>
                <a:lnTo>
                  <a:pt x="109" y="1207"/>
                </a:lnTo>
                <a:lnTo>
                  <a:pt x="107" y="1209"/>
                </a:lnTo>
                <a:lnTo>
                  <a:pt x="106" y="1210"/>
                </a:lnTo>
                <a:lnTo>
                  <a:pt x="104" y="1211"/>
                </a:lnTo>
                <a:lnTo>
                  <a:pt x="102" y="1213"/>
                </a:lnTo>
                <a:lnTo>
                  <a:pt x="100" y="1214"/>
                </a:lnTo>
                <a:lnTo>
                  <a:pt x="98" y="1216"/>
                </a:lnTo>
                <a:lnTo>
                  <a:pt x="96" y="1217"/>
                </a:lnTo>
                <a:lnTo>
                  <a:pt x="94" y="1218"/>
                </a:lnTo>
                <a:lnTo>
                  <a:pt x="92" y="1220"/>
                </a:lnTo>
                <a:lnTo>
                  <a:pt x="90" y="1221"/>
                </a:lnTo>
                <a:lnTo>
                  <a:pt x="88" y="1223"/>
                </a:lnTo>
                <a:lnTo>
                  <a:pt x="86" y="1224"/>
                </a:lnTo>
                <a:lnTo>
                  <a:pt x="84" y="1225"/>
                </a:lnTo>
                <a:lnTo>
                  <a:pt x="83" y="1227"/>
                </a:lnTo>
                <a:lnTo>
                  <a:pt x="81" y="1228"/>
                </a:lnTo>
                <a:lnTo>
                  <a:pt x="79" y="1230"/>
                </a:lnTo>
                <a:lnTo>
                  <a:pt x="77" y="1231"/>
                </a:lnTo>
                <a:lnTo>
                  <a:pt x="75" y="1232"/>
                </a:lnTo>
                <a:lnTo>
                  <a:pt x="73" y="1234"/>
                </a:lnTo>
                <a:lnTo>
                  <a:pt x="71" y="1235"/>
                </a:lnTo>
                <a:lnTo>
                  <a:pt x="69" y="1236"/>
                </a:lnTo>
                <a:lnTo>
                  <a:pt x="68" y="1238"/>
                </a:lnTo>
                <a:lnTo>
                  <a:pt x="66" y="1239"/>
                </a:lnTo>
                <a:lnTo>
                  <a:pt x="64" y="1240"/>
                </a:lnTo>
                <a:lnTo>
                  <a:pt x="62" y="1242"/>
                </a:lnTo>
                <a:lnTo>
                  <a:pt x="60" y="1243"/>
                </a:lnTo>
                <a:lnTo>
                  <a:pt x="58" y="1244"/>
                </a:lnTo>
                <a:lnTo>
                  <a:pt x="57" y="1246"/>
                </a:lnTo>
                <a:lnTo>
                  <a:pt x="55" y="1247"/>
                </a:lnTo>
                <a:lnTo>
                  <a:pt x="53" y="1248"/>
                </a:lnTo>
                <a:lnTo>
                  <a:pt x="51" y="1250"/>
                </a:lnTo>
                <a:lnTo>
                  <a:pt x="49" y="1251"/>
                </a:lnTo>
                <a:lnTo>
                  <a:pt x="48" y="1252"/>
                </a:lnTo>
                <a:lnTo>
                  <a:pt x="46" y="1254"/>
                </a:lnTo>
                <a:lnTo>
                  <a:pt x="44" y="1255"/>
                </a:lnTo>
                <a:lnTo>
                  <a:pt x="42" y="1256"/>
                </a:lnTo>
                <a:lnTo>
                  <a:pt x="40" y="1257"/>
                </a:lnTo>
                <a:lnTo>
                  <a:pt x="39" y="1259"/>
                </a:lnTo>
                <a:lnTo>
                  <a:pt x="37" y="1260"/>
                </a:lnTo>
                <a:lnTo>
                  <a:pt x="35" y="1261"/>
                </a:lnTo>
                <a:lnTo>
                  <a:pt x="33" y="1263"/>
                </a:lnTo>
                <a:lnTo>
                  <a:pt x="32" y="1264"/>
                </a:lnTo>
                <a:lnTo>
                  <a:pt x="30" y="1265"/>
                </a:lnTo>
                <a:lnTo>
                  <a:pt x="28" y="1266"/>
                </a:lnTo>
                <a:lnTo>
                  <a:pt x="26" y="1268"/>
                </a:lnTo>
                <a:lnTo>
                  <a:pt x="24" y="1269"/>
                </a:lnTo>
                <a:lnTo>
                  <a:pt x="23" y="1270"/>
                </a:lnTo>
                <a:lnTo>
                  <a:pt x="21" y="1271"/>
                </a:lnTo>
                <a:lnTo>
                  <a:pt x="19" y="1273"/>
                </a:lnTo>
                <a:lnTo>
                  <a:pt x="17" y="1274"/>
                </a:lnTo>
                <a:lnTo>
                  <a:pt x="16" y="1275"/>
                </a:lnTo>
                <a:lnTo>
                  <a:pt x="14" y="1276"/>
                </a:lnTo>
                <a:lnTo>
                  <a:pt x="12" y="1278"/>
                </a:lnTo>
                <a:lnTo>
                  <a:pt x="11" y="1279"/>
                </a:lnTo>
                <a:lnTo>
                  <a:pt x="9" y="1280"/>
                </a:lnTo>
                <a:lnTo>
                  <a:pt x="7" y="1281"/>
                </a:lnTo>
                <a:lnTo>
                  <a:pt x="5" y="1282"/>
                </a:lnTo>
                <a:lnTo>
                  <a:pt x="4" y="1284"/>
                </a:lnTo>
                <a:lnTo>
                  <a:pt x="2" y="1285"/>
                </a:lnTo>
                <a:lnTo>
                  <a:pt x="0" y="1286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31838" y="9906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31838" y="1831975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2.5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31838" y="26797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2.0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31838" y="3494088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31838" y="4321175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554538" y="5681663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L / B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31838" y="51689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0.0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9256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875463" y="5402263"/>
            <a:ext cx="201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567113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46375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373563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2149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048375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8504238" y="5402263"/>
            <a:ext cx="260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7168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079500" y="540226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 rot="-5400000">
            <a:off x="11112" y="3259138"/>
            <a:ext cx="98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α, α</a:t>
            </a:r>
            <a:r>
              <a:rPr lang="en-US" altLang="en-US" b="1" baseline="-25000">
                <a:solidFill>
                  <a:srgbClr val="000000"/>
                </a:solidFill>
              </a:rPr>
              <a:t>av</a:t>
            </a:r>
            <a:r>
              <a:rPr lang="en-US" altLang="en-US" b="1">
                <a:solidFill>
                  <a:srgbClr val="000000"/>
                </a:solidFill>
              </a:rPr>
              <a:t>, α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514975" y="2073275"/>
            <a:ext cx="17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369050" y="2259013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7169150" y="2486025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108700" y="3586163"/>
            <a:ext cx="2535238" cy="1684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369050" y="3979863"/>
            <a:ext cx="2047875" cy="987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For circular foundation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 = 1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  <a:r>
              <a:rPr lang="en-US" altLang="en-US" sz="1600">
                <a:solidFill>
                  <a:srgbClr val="000000"/>
                </a:solidFill>
              </a:rPr>
              <a:t> = 0.85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  <a:r>
              <a:rPr lang="en-US" altLang="en-US" sz="1600">
                <a:solidFill>
                  <a:srgbClr val="000000"/>
                </a:solidFill>
              </a:rPr>
              <a:t> = 0.88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600450" y="6196013"/>
            <a:ext cx="3656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Values of α, 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  <a:r>
              <a:rPr lang="en-US" altLang="en-US" sz="1600">
                <a:solidFill>
                  <a:srgbClr val="000000"/>
                </a:solidFill>
              </a:rPr>
              <a:t>, and 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1141413" y="1084263"/>
            <a:ext cx="7502525" cy="4187825"/>
          </a:xfrm>
          <a:prstGeom prst="rect">
            <a:avLst/>
          </a:prstGeom>
          <a:noFill/>
          <a:ln w="19961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Freeform 42"/>
          <p:cNvSpPr>
            <a:spLocks noChangeArrowheads="1"/>
          </p:cNvSpPr>
          <p:nvPr/>
        </p:nvSpPr>
        <p:spPr bwMode="auto">
          <a:xfrm>
            <a:off x="6110288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Freeform 43"/>
          <p:cNvSpPr>
            <a:spLocks noChangeArrowheads="1"/>
          </p:cNvSpPr>
          <p:nvPr/>
        </p:nvSpPr>
        <p:spPr bwMode="auto">
          <a:xfrm>
            <a:off x="1149350" y="3586163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4" name="Group 50"/>
          <p:cNvGrpSpPr>
            <a:grpSpLocks/>
          </p:cNvGrpSpPr>
          <p:nvPr/>
        </p:nvGrpSpPr>
        <p:grpSpPr bwMode="auto">
          <a:xfrm>
            <a:off x="3694113" y="528638"/>
            <a:ext cx="1912937" cy="506412"/>
            <a:chOff x="523" y="132"/>
            <a:chExt cx="1205" cy="319"/>
          </a:xfrm>
        </p:grpSpPr>
        <p:sp>
          <p:nvSpPr>
            <p:cNvPr id="10285" name="Text Box 44"/>
            <p:cNvSpPr txBox="1">
              <a:spLocks noChangeArrowheads="1"/>
            </p:cNvSpPr>
            <p:nvPr/>
          </p:nvSpPr>
          <p:spPr bwMode="auto">
            <a:xfrm>
              <a:off x="599" y="132"/>
              <a:ext cx="11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        Bq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o</a:t>
              </a:r>
              <a:r>
                <a:rPr lang="en-US" altLang="en-US" sz="1400">
                  <a:solidFill>
                    <a:srgbClr val="000000"/>
                  </a:solidFill>
                </a:rPr>
                <a:t>  (1 - μ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s</a:t>
              </a:r>
              <a:r>
                <a:rPr lang="en-US" altLang="en-US" sz="1400">
                  <a:solidFill>
                    <a:srgbClr val="000000"/>
                  </a:solidFill>
                </a:rPr>
                <a:t>) α</a:t>
              </a:r>
            </a:p>
          </p:txBody>
        </p:sp>
        <p:sp>
          <p:nvSpPr>
            <p:cNvPr id="10286" name="Text Box 45"/>
            <p:cNvSpPr txBox="1">
              <a:spLocks noChangeArrowheads="1"/>
            </p:cNvSpPr>
            <p:nvPr/>
          </p:nvSpPr>
          <p:spPr bwMode="auto">
            <a:xfrm>
              <a:off x="1129" y="317"/>
              <a:ext cx="4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E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0287" name="Line 48"/>
            <p:cNvSpPr>
              <a:spLocks noChangeShapeType="1"/>
            </p:cNvSpPr>
            <p:nvPr/>
          </p:nvSpPr>
          <p:spPr bwMode="auto">
            <a:xfrm>
              <a:off x="876" y="294"/>
              <a:ext cx="6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Text Box 49"/>
            <p:cNvSpPr txBox="1">
              <a:spLocks noChangeArrowheads="1"/>
            </p:cNvSpPr>
            <p:nvPr/>
          </p:nvSpPr>
          <p:spPr bwMode="auto">
            <a:xfrm>
              <a:off x="523" y="178"/>
              <a:ext cx="3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  <a:r>
                <a:rPr lang="en-US" altLang="en-US" baseline="-25000"/>
                <a:t>e </a:t>
              </a:r>
              <a:r>
                <a:rPr lang="en-US" altLang="en-US"/>
                <a:t>=</a:t>
              </a:r>
            </a:p>
          </p:txBody>
        </p:sp>
      </p:grpSp>
    </p:spTree>
  </p:cSld>
  <p:clrMapOvr>
    <a:masterClrMapping/>
  </p:clrMapOvr>
  <p:transition advClick="0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49275" y="685800"/>
          <a:ext cx="8594725" cy="604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rawing" r:id="rId4" imgW="9151620" imgH="6431280" progId="Presentations.Drawing.12">
                  <p:embed/>
                </p:oleObj>
              </mc:Choice>
              <mc:Fallback>
                <p:oleObj name="Drawing" r:id="rId4" imgW="9151620" imgH="64312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685800"/>
                        <a:ext cx="8594725" cy="604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422400"/>
            <a:ext cx="19415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25463" y="344488"/>
          <a:ext cx="8070850" cy="610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Drawing" r:id="rId4" imgW="8999220" imgH="6812280" progId="Presentations.Drawing.12">
                  <p:embed/>
                </p:oleObj>
              </mc:Choice>
              <mc:Fallback>
                <p:oleObj name="Drawing" r:id="rId4" imgW="8999220" imgH="68122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44488"/>
                        <a:ext cx="8070850" cy="610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492375" y="4916488"/>
            <a:ext cx="4010025" cy="164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302000" y="5208588"/>
            <a:ext cx="2386013" cy="695325"/>
            <a:chOff x="152400" y="2035175"/>
            <a:chExt cx="2386013" cy="695325"/>
          </a:xfrm>
        </p:grpSpPr>
        <p:sp>
          <p:nvSpPr>
            <p:cNvPr id="6" name="Rectangle 5"/>
            <p:cNvSpPr/>
            <p:nvPr/>
          </p:nvSpPr>
          <p:spPr>
            <a:xfrm>
              <a:off x="152400" y="2095500"/>
              <a:ext cx="2374900" cy="63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544" name="TextBox 88"/>
            <p:cNvSpPr txBox="1">
              <a:spLocks noChangeArrowheads="1"/>
            </p:cNvSpPr>
            <p:nvPr/>
          </p:nvSpPr>
          <p:spPr bwMode="auto">
            <a:xfrm>
              <a:off x="174625" y="2035175"/>
              <a:ext cx="6254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400">
                <a:latin typeface="Calibri" panose="020F0502020204030204" pitchFamily="34" charset="0"/>
              </a:endParaRPr>
            </a:p>
            <a:p>
              <a:r>
                <a:rPr lang="en-US" altLang="en-US" sz="1400">
                  <a:latin typeface="Symbol" panose="05050102010706020507" pitchFamily="18" charset="2"/>
                </a:rPr>
                <a:t>DH</a:t>
              </a:r>
              <a:r>
                <a:rPr lang="en-US" altLang="en-US" sz="1400">
                  <a:latin typeface="Calibri" panose="020F0502020204030204" pitchFamily="34" charset="0"/>
                </a:rPr>
                <a:t> =                    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74688" y="2414587"/>
              <a:ext cx="673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6" name="TextBox 163"/>
            <p:cNvSpPr txBox="1">
              <a:spLocks noChangeArrowheads="1"/>
            </p:cNvSpPr>
            <p:nvPr/>
          </p:nvSpPr>
          <p:spPr bwMode="auto">
            <a:xfrm>
              <a:off x="738188" y="2135188"/>
              <a:ext cx="476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C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S </a:t>
              </a:r>
              <a:r>
                <a:rPr lang="en-US" altLang="en-US" sz="14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22547" name="TextBox 112"/>
            <p:cNvSpPr txBox="1">
              <a:spLocks noChangeArrowheads="1"/>
            </p:cNvSpPr>
            <p:nvPr/>
          </p:nvSpPr>
          <p:spPr bwMode="auto">
            <a:xfrm>
              <a:off x="725488" y="2389188"/>
              <a:ext cx="614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1 + e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2548" name="TextBox 183"/>
            <p:cNvSpPr txBox="1">
              <a:spLocks noChangeArrowheads="1"/>
            </p:cNvSpPr>
            <p:nvPr/>
          </p:nvSpPr>
          <p:spPr bwMode="auto">
            <a:xfrm>
              <a:off x="1847850" y="2384425"/>
              <a:ext cx="3413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0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758950" y="2424112"/>
              <a:ext cx="5191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0" name="TextBox 185"/>
            <p:cNvSpPr txBox="1">
              <a:spLocks noChangeArrowheads="1"/>
            </p:cNvSpPr>
            <p:nvPr/>
          </p:nvSpPr>
          <p:spPr bwMode="auto">
            <a:xfrm>
              <a:off x="1670050" y="2143125"/>
              <a:ext cx="7508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r>
                <a:rPr lang="en-US" altLang="en-US" sz="1400">
                  <a:latin typeface="Calibri" panose="020F0502020204030204" pitchFamily="34" charset="0"/>
                </a:rPr>
                <a:t>  + </a:t>
              </a:r>
              <a:r>
                <a:rPr lang="en-US" altLang="en-US" sz="1400">
                  <a:latin typeface="Symbol" panose="05050102010706020507" pitchFamily="18" charset="2"/>
                </a:rPr>
                <a:t>D</a:t>
              </a:r>
              <a:r>
                <a:rPr lang="en-US" altLang="en-US" sz="1400"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22551" name="TextBox 187"/>
            <p:cNvSpPr txBox="1">
              <a:spLocks noChangeArrowheads="1"/>
            </p:cNvSpPr>
            <p:nvPr/>
          </p:nvSpPr>
          <p:spPr bwMode="auto">
            <a:xfrm>
              <a:off x="1304925" y="2209800"/>
              <a:ext cx="12334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log</a:t>
              </a:r>
              <a:r>
                <a:rPr lang="en-US" altLang="en-US">
                  <a:latin typeface="Calibri" panose="020F0502020204030204" pitchFamily="34" charset="0"/>
                </a:rPr>
                <a:t> (            )</a:t>
              </a:r>
            </a:p>
          </p:txBody>
        </p:sp>
      </p:grpSp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4314825" y="1871663"/>
            <a:ext cx="280988" cy="1666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4152900" y="1800225"/>
            <a:ext cx="36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p</a:t>
            </a:r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6943725" y="1876425"/>
            <a:ext cx="280988" cy="1666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900863" y="1814513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4376738" y="3276600"/>
            <a:ext cx="3635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p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7024688" y="3248025"/>
            <a:ext cx="3635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p</a:t>
            </a:r>
          </a:p>
        </p:txBody>
      </p:sp>
      <p:sp>
        <p:nvSpPr>
          <p:cNvPr id="22539" name="Rectangle 21"/>
          <p:cNvSpPr>
            <a:spLocks noChangeArrowheads="1"/>
          </p:cNvSpPr>
          <p:nvPr/>
        </p:nvSpPr>
        <p:spPr bwMode="auto">
          <a:xfrm>
            <a:off x="7415213" y="4714875"/>
            <a:ext cx="17145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TextBox 20"/>
          <p:cNvSpPr txBox="1">
            <a:spLocks noChangeArrowheads="1"/>
          </p:cNvSpPr>
          <p:nvPr/>
        </p:nvSpPr>
        <p:spPr bwMode="auto">
          <a:xfrm>
            <a:off x="7324725" y="4657725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  <p:sp>
        <p:nvSpPr>
          <p:cNvPr id="22541" name="Rectangle 22"/>
          <p:cNvSpPr>
            <a:spLocks noChangeArrowheads="1"/>
          </p:cNvSpPr>
          <p:nvPr/>
        </p:nvSpPr>
        <p:spPr bwMode="auto">
          <a:xfrm>
            <a:off x="4748213" y="4719638"/>
            <a:ext cx="17145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4662488" y="4676775"/>
            <a:ext cx="3190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27063" y="265113"/>
          <a:ext cx="8134350" cy="636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Drawing" r:id="rId4" imgW="7962900" imgH="6545580" progId="Presentations.Drawing.12">
                  <p:embed/>
                </p:oleObj>
              </mc:Choice>
              <mc:Fallback>
                <p:oleObj name="Drawing" r:id="rId4" imgW="7962900" imgH="65455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265113"/>
                        <a:ext cx="8134350" cy="636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259013" y="5611813"/>
            <a:ext cx="654843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594475" y="5222875"/>
            <a:ext cx="236538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51100" y="5213350"/>
            <a:ext cx="17145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6488113" y="5157788"/>
            <a:ext cx="3206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2349500" y="5159375"/>
            <a:ext cx="32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821363" y="3559175"/>
            <a:ext cx="361950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5727700" y="1992313"/>
            <a:ext cx="314325" cy="1762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5748338" y="1984375"/>
            <a:ext cx="361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1943100" y="2022475"/>
            <a:ext cx="314325" cy="1762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14525" y="1998663"/>
            <a:ext cx="363538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sz="900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065338" y="3709988"/>
            <a:ext cx="319087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endParaRPr lang="en-US" altLang="en-US" sz="900" baseline="-25000"/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5703888" y="3776663"/>
            <a:ext cx="3190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endParaRPr lang="en-US" altLang="en-US" sz="900" baseline="-25000"/>
          </a:p>
        </p:txBody>
      </p:sp>
      <p:grpSp>
        <p:nvGrpSpPr>
          <p:cNvPr id="24591" name="Group 189"/>
          <p:cNvGrpSpPr>
            <a:grpSpLocks/>
          </p:cNvGrpSpPr>
          <p:nvPr/>
        </p:nvGrpSpPr>
        <p:grpSpPr bwMode="auto">
          <a:xfrm>
            <a:off x="2300288" y="5727700"/>
            <a:ext cx="4090987" cy="561975"/>
            <a:chOff x="174728" y="1246496"/>
            <a:chExt cx="4091243" cy="561777"/>
          </a:xfrm>
        </p:grpSpPr>
        <p:sp>
          <p:nvSpPr>
            <p:cNvPr id="24593" name="TextBox 88"/>
            <p:cNvSpPr txBox="1">
              <a:spLocks noChangeArrowheads="1"/>
            </p:cNvSpPr>
            <p:nvPr/>
          </p:nvSpPr>
          <p:spPr bwMode="auto">
            <a:xfrm>
              <a:off x="174728" y="1361464"/>
              <a:ext cx="3193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Symbol" panose="05050102010706020507" pitchFamily="18" charset="2"/>
                </a:rPr>
                <a:t>DH</a:t>
              </a:r>
              <a:r>
                <a:rPr lang="en-US" altLang="en-US" sz="1400">
                  <a:latin typeface="Calibri" panose="020F0502020204030204" pitchFamily="34" charset="0"/>
                </a:rPr>
                <a:t> =                     log  (         ) +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74821" y="1525798"/>
              <a:ext cx="6731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5" name="TextBox 163"/>
            <p:cNvSpPr txBox="1">
              <a:spLocks noChangeArrowheads="1"/>
            </p:cNvSpPr>
            <p:nvPr/>
          </p:nvSpPr>
          <p:spPr bwMode="auto">
            <a:xfrm>
              <a:off x="738875" y="1246496"/>
              <a:ext cx="474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C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S </a:t>
              </a:r>
              <a:r>
                <a:rPr lang="en-US" altLang="en-US" sz="14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24596" name="TextBox 112"/>
            <p:cNvSpPr txBox="1">
              <a:spLocks noChangeArrowheads="1"/>
            </p:cNvSpPr>
            <p:nvPr/>
          </p:nvSpPr>
          <p:spPr bwMode="auto">
            <a:xfrm>
              <a:off x="726175" y="1500496"/>
              <a:ext cx="614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1 + e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4597" name="TextBox 129"/>
            <p:cNvSpPr txBox="1">
              <a:spLocks noChangeArrowheads="1"/>
            </p:cNvSpPr>
            <p:nvPr/>
          </p:nvSpPr>
          <p:spPr bwMode="auto">
            <a:xfrm>
              <a:off x="1831075" y="1246496"/>
              <a:ext cx="3417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C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4598" name="TextBox 134"/>
            <p:cNvSpPr txBox="1">
              <a:spLocks noChangeArrowheads="1"/>
            </p:cNvSpPr>
            <p:nvPr/>
          </p:nvSpPr>
          <p:spPr bwMode="auto">
            <a:xfrm>
              <a:off x="1831075" y="1475096"/>
              <a:ext cx="3365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868696" y="1533733"/>
              <a:ext cx="228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89429" y="1525798"/>
              <a:ext cx="6731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1" name="TextBox 180"/>
            <p:cNvSpPr txBox="1">
              <a:spLocks noChangeArrowheads="1"/>
            </p:cNvSpPr>
            <p:nvPr/>
          </p:nvSpPr>
          <p:spPr bwMode="auto">
            <a:xfrm>
              <a:off x="2453375" y="1246496"/>
              <a:ext cx="5245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C 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C </a:t>
              </a:r>
              <a:r>
                <a:rPr lang="en-US" altLang="en-US" sz="14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24602" name="TextBox 181"/>
            <p:cNvSpPr txBox="1">
              <a:spLocks noChangeArrowheads="1"/>
            </p:cNvSpPr>
            <p:nvPr/>
          </p:nvSpPr>
          <p:spPr bwMode="auto">
            <a:xfrm>
              <a:off x="2440675" y="1500496"/>
              <a:ext cx="614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1 + e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4603" name="TextBox 183"/>
            <p:cNvSpPr txBox="1">
              <a:spLocks noChangeArrowheads="1"/>
            </p:cNvSpPr>
            <p:nvPr/>
          </p:nvSpPr>
          <p:spPr bwMode="auto">
            <a:xfrm>
              <a:off x="3574927" y="1494940"/>
              <a:ext cx="3417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C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488047" y="1535319"/>
              <a:ext cx="5191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5" name="TextBox 185"/>
            <p:cNvSpPr txBox="1">
              <a:spLocks noChangeArrowheads="1"/>
            </p:cNvSpPr>
            <p:nvPr/>
          </p:nvSpPr>
          <p:spPr bwMode="auto">
            <a:xfrm>
              <a:off x="3397923" y="1253640"/>
              <a:ext cx="750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r>
                <a:rPr lang="en-US" altLang="en-US" sz="1400">
                  <a:latin typeface="Calibri" panose="020F0502020204030204" pitchFamily="34" charset="0"/>
                </a:rPr>
                <a:t>  + </a:t>
              </a:r>
              <a:r>
                <a:rPr lang="en-US" altLang="en-US" sz="1400">
                  <a:latin typeface="Symbol" panose="05050102010706020507" pitchFamily="18" charset="2"/>
                </a:rPr>
                <a:t>D</a:t>
              </a:r>
              <a:r>
                <a:rPr lang="en-US" altLang="en-US" sz="1400"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24606" name="TextBox 187"/>
            <p:cNvSpPr txBox="1">
              <a:spLocks noChangeArrowheads="1"/>
            </p:cNvSpPr>
            <p:nvPr/>
          </p:nvSpPr>
          <p:spPr bwMode="auto">
            <a:xfrm>
              <a:off x="3031338" y="1320007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log</a:t>
              </a:r>
              <a:r>
                <a:rPr lang="en-US" altLang="en-US">
                  <a:latin typeface="Calibri" panose="020F0502020204030204" pitchFamily="34" charset="0"/>
                </a:rPr>
                <a:t> (            )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27263" y="5675313"/>
            <a:ext cx="43180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7525" y="265113"/>
          <a:ext cx="8524875" cy="628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Drawing" r:id="rId4" imgW="7924800" imgH="6499860" progId="Presentations.Drawing.12">
                  <p:embed/>
                </p:oleObj>
              </mc:Choice>
              <mc:Fallback>
                <p:oleObj name="Drawing" r:id="rId4" imgW="7924800" imgH="649986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65113"/>
                        <a:ext cx="8524875" cy="628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133850" y="5376863"/>
            <a:ext cx="4033838" cy="906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030413" y="3659188"/>
            <a:ext cx="319087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endParaRPr lang="en-US" altLang="en-US" sz="900" baseline="-250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910263" y="1982788"/>
            <a:ext cx="373062" cy="1666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908175" y="2016125"/>
            <a:ext cx="311150" cy="1412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905500" y="1944688"/>
            <a:ext cx="361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463" y="1984375"/>
            <a:ext cx="36195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sz="900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056313" y="3344863"/>
            <a:ext cx="296862" cy="24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830888" y="3711575"/>
            <a:ext cx="217487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5770563" y="3689350"/>
            <a:ext cx="363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5961063" y="3373438"/>
            <a:ext cx="361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6637" name="TextBox 88"/>
          <p:cNvSpPr txBox="1">
            <a:spLocks noChangeArrowheads="1"/>
          </p:cNvSpPr>
          <p:nvPr/>
        </p:nvSpPr>
        <p:spPr bwMode="auto">
          <a:xfrm>
            <a:off x="2300288" y="5842000"/>
            <a:ext cx="319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Symbol" panose="05050102010706020507" pitchFamily="18" charset="2"/>
              </a:rPr>
              <a:t>DH</a:t>
            </a:r>
            <a:r>
              <a:rPr lang="en-US" altLang="en-US" sz="1400">
                <a:latin typeface="Calibri" panose="020F0502020204030204" pitchFamily="34" charset="0"/>
              </a:rPr>
              <a:t> =                     log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800350" y="6007100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163"/>
          <p:cNvSpPr txBox="1">
            <a:spLocks noChangeArrowheads="1"/>
          </p:cNvSpPr>
          <p:nvPr/>
        </p:nvSpPr>
        <p:spPr bwMode="auto">
          <a:xfrm>
            <a:off x="2863850" y="572770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S </a:t>
            </a:r>
            <a:r>
              <a:rPr lang="en-US" altLang="en-US" sz="14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6640" name="TextBox 112"/>
          <p:cNvSpPr txBox="1">
            <a:spLocks noChangeArrowheads="1"/>
          </p:cNvSpPr>
          <p:nvPr/>
        </p:nvSpPr>
        <p:spPr bwMode="auto">
          <a:xfrm>
            <a:off x="2851150" y="5981700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1 + e</a:t>
            </a:r>
            <a:r>
              <a:rPr lang="en-US" altLang="en-US" sz="1400" baseline="-25000">
                <a:latin typeface="Calibri" panose="020F0502020204030204" pitchFamily="34" charset="0"/>
              </a:rPr>
              <a:t>O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6641" name="TextBox 183"/>
          <p:cNvSpPr txBox="1">
            <a:spLocks noChangeArrowheads="1"/>
          </p:cNvSpPr>
          <p:nvPr/>
        </p:nvSpPr>
        <p:spPr bwMode="auto">
          <a:xfrm>
            <a:off x="4059238" y="5975350"/>
            <a:ext cx="33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P</a:t>
            </a:r>
            <a:r>
              <a:rPr lang="en-US" altLang="en-US" sz="1400" baseline="-25000">
                <a:latin typeface="Calibri" panose="020F0502020204030204" pitchFamily="34" charset="0"/>
              </a:rPr>
              <a:t>o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3971925" y="6016625"/>
            <a:ext cx="5191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TextBox 185"/>
          <p:cNvSpPr txBox="1">
            <a:spLocks noChangeArrowheads="1"/>
          </p:cNvSpPr>
          <p:nvPr/>
        </p:nvSpPr>
        <p:spPr bwMode="auto">
          <a:xfrm>
            <a:off x="3883025" y="573405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P</a:t>
            </a:r>
            <a:r>
              <a:rPr lang="en-US" altLang="en-US" sz="1400" baseline="-25000">
                <a:latin typeface="Calibri" panose="020F0502020204030204" pitchFamily="34" charset="0"/>
              </a:rPr>
              <a:t>o</a:t>
            </a:r>
            <a:r>
              <a:rPr lang="en-US" altLang="en-US" sz="1400">
                <a:latin typeface="Calibri" panose="020F0502020204030204" pitchFamily="34" charset="0"/>
              </a:rPr>
              <a:t>  + </a:t>
            </a:r>
            <a:r>
              <a:rPr lang="en-US" altLang="en-US" sz="1400">
                <a:latin typeface="Symbol" panose="05050102010706020507" pitchFamily="18" charset="2"/>
              </a:rPr>
              <a:t>D</a:t>
            </a:r>
            <a:r>
              <a:rPr lang="en-US" altLang="en-US" sz="140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26644" name="TextBox 187"/>
          <p:cNvSpPr txBox="1">
            <a:spLocks noChangeArrowheads="1"/>
          </p:cNvSpPr>
          <p:nvPr/>
        </p:nvSpPr>
        <p:spPr bwMode="auto">
          <a:xfrm>
            <a:off x="3516313" y="5800725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      </a:t>
            </a:r>
            <a:r>
              <a:rPr lang="en-US" altLang="en-US">
                <a:latin typeface="Calibri" panose="020F0502020204030204" pitchFamily="34" charset="0"/>
              </a:rPr>
              <a:t> (            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27263" y="5675313"/>
            <a:ext cx="26416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46" name="TextBox 29"/>
          <p:cNvSpPr txBox="1">
            <a:spLocks noChangeArrowheads="1"/>
          </p:cNvSpPr>
          <p:nvPr/>
        </p:nvSpPr>
        <p:spPr bwMode="auto">
          <a:xfrm>
            <a:off x="4400550" y="5853113"/>
            <a:ext cx="247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472</Words>
  <Application>Microsoft Office PowerPoint</Application>
  <PresentationFormat>On-screen Show (4:3)</PresentationFormat>
  <Paragraphs>154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Symbol</vt:lpstr>
      <vt:lpstr>Times New Roman Italic</vt:lpstr>
      <vt:lpstr>Times New Roman</vt:lpstr>
      <vt:lpstr>Calibri</vt:lpstr>
      <vt:lpstr>Default Design</vt:lpstr>
      <vt:lpstr>Presentations 12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tawfiq</dc:creator>
  <cp:lastModifiedBy>Kamal</cp:lastModifiedBy>
  <cp:revision>43</cp:revision>
  <dcterms:modified xsi:type="dcterms:W3CDTF">2018-04-18T17:51:08Z</dcterms:modified>
</cp:coreProperties>
</file>