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65" r:id="rId2"/>
    <p:sldId id="257" r:id="rId3"/>
    <p:sldId id="258" r:id="rId4"/>
    <p:sldId id="259" r:id="rId5"/>
    <p:sldId id="260" r:id="rId6"/>
    <p:sldId id="285" r:id="rId7"/>
    <p:sldId id="289" r:id="rId8"/>
    <p:sldId id="290" r:id="rId9"/>
    <p:sldId id="291" r:id="rId10"/>
    <p:sldId id="278" r:id="rId11"/>
    <p:sldId id="288" r:id="rId12"/>
    <p:sldId id="279" r:id="rId13"/>
    <p:sldId id="276" r:id="rId14"/>
    <p:sldId id="292" r:id="rId15"/>
    <p:sldId id="293" r:id="rId16"/>
    <p:sldId id="287" r:id="rId17"/>
    <p:sldId id="283" r:id="rId18"/>
    <p:sldId id="280" r:id="rId19"/>
    <p:sldId id="284" r:id="rId20"/>
    <p:sldId id="272" r:id="rId21"/>
    <p:sldId id="273" r:id="rId22"/>
    <p:sldId id="274" r:id="rId23"/>
    <p:sldId id="275" r:id="rId24"/>
    <p:sldId id="271" r:id="rId25"/>
    <p:sldId id="277"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962-4477-A5DF-F72587CA96B7}"/>
            </c:ext>
          </c:extLst>
        </c:ser>
        <c:dLbls>
          <c:showLegendKey val="0"/>
          <c:showVal val="0"/>
          <c:showCatName val="0"/>
          <c:showSerName val="0"/>
          <c:showPercent val="0"/>
          <c:showBubbleSize val="0"/>
        </c:dLbls>
        <c:axId val="-1705878912"/>
        <c:axId val="-1693742784"/>
      </c:scatterChart>
      <c:valAx>
        <c:axId val="-1705878912"/>
        <c:scaling>
          <c:logBase val="10"/>
          <c:orientation val="minMax"/>
          <c:max val="100"/>
        </c:scaling>
        <c:delete val="1"/>
        <c:axPos val="b"/>
        <c:majorGridlines/>
        <c:minorGridlines/>
        <c:numFmt formatCode="General" sourceLinked="1"/>
        <c:majorTickMark val="in"/>
        <c:minorTickMark val="in"/>
        <c:tickLblPos val="none"/>
        <c:crossAx val="-1693742784"/>
        <c:crosses val="autoZero"/>
        <c:crossBetween val="midCat"/>
      </c:valAx>
      <c:valAx>
        <c:axId val="-1693742784"/>
        <c:scaling>
          <c:orientation val="minMax"/>
          <c:max val="1"/>
          <c:min val="0.30000000000000032"/>
        </c:scaling>
        <c:delete val="1"/>
        <c:axPos val="l"/>
        <c:majorGridlines/>
        <c:numFmt formatCode="General" sourceLinked="1"/>
        <c:majorTickMark val="in"/>
        <c:minorTickMark val="none"/>
        <c:tickLblPos val="none"/>
        <c:crossAx val="-170587891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1F08-4DF1-8F0A-9FA274F27748}"/>
            </c:ext>
          </c:extLst>
        </c:ser>
        <c:dLbls>
          <c:showLegendKey val="0"/>
          <c:showVal val="0"/>
          <c:showCatName val="0"/>
          <c:showSerName val="0"/>
          <c:showPercent val="0"/>
          <c:showBubbleSize val="0"/>
        </c:dLbls>
        <c:axId val="-1693735712"/>
        <c:axId val="-1693744960"/>
      </c:scatterChart>
      <c:valAx>
        <c:axId val="-1693735712"/>
        <c:scaling>
          <c:logBase val="10"/>
          <c:orientation val="minMax"/>
          <c:max val="10000"/>
          <c:min val="100"/>
        </c:scaling>
        <c:delete val="0"/>
        <c:axPos val="b"/>
        <c:majorGridlines/>
        <c:minorGridlines/>
        <c:numFmt formatCode="General" sourceLinked="1"/>
        <c:majorTickMark val="in"/>
        <c:minorTickMark val="in"/>
        <c:tickLblPos val="nextTo"/>
        <c:crossAx val="-1693744960"/>
        <c:crosses val="autoZero"/>
        <c:crossBetween val="midCat"/>
      </c:valAx>
      <c:valAx>
        <c:axId val="-1693744960"/>
        <c:scaling>
          <c:orientation val="minMax"/>
          <c:max val="1"/>
          <c:min val="0.30000000000000032"/>
        </c:scaling>
        <c:delete val="0"/>
        <c:axPos val="l"/>
        <c:majorGridlines/>
        <c:numFmt formatCode="General" sourceLinked="1"/>
        <c:majorTickMark val="in"/>
        <c:minorTickMark val="none"/>
        <c:tickLblPos val="nextTo"/>
        <c:crossAx val="-169373571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74DB-46F7-B835-D42CF574A1CF}"/>
            </c:ext>
          </c:extLst>
        </c:ser>
        <c:dLbls>
          <c:showLegendKey val="0"/>
          <c:showVal val="0"/>
          <c:showCatName val="0"/>
          <c:showSerName val="0"/>
          <c:showPercent val="0"/>
          <c:showBubbleSize val="0"/>
        </c:dLbls>
        <c:axId val="-1693736800"/>
        <c:axId val="-1693737344"/>
      </c:scatterChart>
      <c:valAx>
        <c:axId val="-1693736800"/>
        <c:scaling>
          <c:logBase val="10"/>
          <c:orientation val="minMax"/>
          <c:max val="100"/>
        </c:scaling>
        <c:delete val="1"/>
        <c:axPos val="b"/>
        <c:majorGridlines/>
        <c:minorGridlines/>
        <c:numFmt formatCode="General" sourceLinked="1"/>
        <c:majorTickMark val="in"/>
        <c:minorTickMark val="in"/>
        <c:tickLblPos val="none"/>
        <c:crossAx val="-1693737344"/>
        <c:crosses val="autoZero"/>
        <c:crossBetween val="midCat"/>
      </c:valAx>
      <c:valAx>
        <c:axId val="-1693737344"/>
        <c:scaling>
          <c:orientation val="minMax"/>
          <c:max val="1"/>
          <c:min val="0.30000000000000032"/>
        </c:scaling>
        <c:delete val="1"/>
        <c:axPos val="l"/>
        <c:majorGridlines/>
        <c:numFmt formatCode="General" sourceLinked="1"/>
        <c:majorTickMark val="in"/>
        <c:minorTickMark val="none"/>
        <c:tickLblPos val="none"/>
        <c:crossAx val="-1693736800"/>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1A24-47CB-8176-A6CDC7E73F00}"/>
            </c:ext>
          </c:extLst>
        </c:ser>
        <c:dLbls>
          <c:showLegendKey val="0"/>
          <c:showVal val="0"/>
          <c:showCatName val="0"/>
          <c:showSerName val="0"/>
          <c:showPercent val="0"/>
          <c:showBubbleSize val="0"/>
        </c:dLbls>
        <c:axId val="-1693737888"/>
        <c:axId val="-1693735168"/>
      </c:scatterChart>
      <c:valAx>
        <c:axId val="-1693737888"/>
        <c:scaling>
          <c:logBase val="10"/>
          <c:orientation val="minMax"/>
          <c:max val="10000"/>
          <c:min val="100"/>
        </c:scaling>
        <c:delete val="0"/>
        <c:axPos val="b"/>
        <c:majorGridlines>
          <c:spPr>
            <a:ln>
              <a:solidFill>
                <a:srgbClr val="FFFFFF">
                  <a:lumMod val="95000"/>
                </a:srgbClr>
              </a:solidFill>
            </a:ln>
          </c:spPr>
        </c:majorGridlines>
        <c:minorGridlines>
          <c:spPr>
            <a:ln>
              <a:solidFill>
                <a:srgbClr val="FFFFFF">
                  <a:lumMod val="95000"/>
                </a:srgbClr>
              </a:solidFill>
            </a:ln>
          </c:spPr>
        </c:minorGridlines>
        <c:numFmt formatCode="General" sourceLinked="1"/>
        <c:majorTickMark val="in"/>
        <c:minorTickMark val="in"/>
        <c:tickLblPos val="nextTo"/>
        <c:crossAx val="-1693735168"/>
        <c:crosses val="autoZero"/>
        <c:crossBetween val="midCat"/>
      </c:valAx>
      <c:valAx>
        <c:axId val="-1693735168"/>
        <c:scaling>
          <c:orientation val="minMax"/>
          <c:max val="1"/>
          <c:min val="0.30000000000000032"/>
        </c:scaling>
        <c:delete val="0"/>
        <c:axPos val="l"/>
        <c:majorGridlines>
          <c:spPr>
            <a:ln>
              <a:solidFill>
                <a:srgbClr val="FFFFFF">
                  <a:lumMod val="95000"/>
                </a:srgbClr>
              </a:solidFill>
            </a:ln>
          </c:spPr>
        </c:majorGridlines>
        <c:numFmt formatCode="General" sourceLinked="1"/>
        <c:majorTickMark val="in"/>
        <c:minorTickMark val="none"/>
        <c:tickLblPos val="nextTo"/>
        <c:crossAx val="-169373788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BE70-413B-910E-5A1BBD02B8C1}"/>
            </c:ext>
          </c:extLst>
        </c:ser>
        <c:dLbls>
          <c:showLegendKey val="0"/>
          <c:showVal val="0"/>
          <c:showCatName val="0"/>
          <c:showSerName val="0"/>
          <c:showPercent val="0"/>
          <c:showBubbleSize val="0"/>
        </c:dLbls>
        <c:axId val="-1693733536"/>
        <c:axId val="-1693742240"/>
      </c:scatterChart>
      <c:valAx>
        <c:axId val="-1693733536"/>
        <c:scaling>
          <c:logBase val="10"/>
          <c:orientation val="minMax"/>
          <c:max val="10000"/>
          <c:min val="100"/>
        </c:scaling>
        <c:delete val="0"/>
        <c:axPos val="b"/>
        <c:majorGridlines/>
        <c:minorGridlines>
          <c:spPr>
            <a:ln>
              <a:solidFill>
                <a:srgbClr val="FFFFFF">
                  <a:lumMod val="95000"/>
                </a:srgbClr>
              </a:solidFill>
            </a:ln>
          </c:spPr>
        </c:minorGridlines>
        <c:numFmt formatCode="General" sourceLinked="1"/>
        <c:majorTickMark val="in"/>
        <c:minorTickMark val="in"/>
        <c:tickLblPos val="nextTo"/>
        <c:crossAx val="-1693742240"/>
        <c:crosses val="autoZero"/>
        <c:crossBetween val="midCat"/>
      </c:valAx>
      <c:valAx>
        <c:axId val="-1693742240"/>
        <c:scaling>
          <c:orientation val="minMax"/>
          <c:max val="1"/>
          <c:min val="0.30000000000000032"/>
        </c:scaling>
        <c:delete val="0"/>
        <c:axPos val="l"/>
        <c:majorGridlines/>
        <c:numFmt formatCode="General" sourceLinked="1"/>
        <c:majorTickMark val="in"/>
        <c:minorTickMark val="none"/>
        <c:tickLblPos val="nextTo"/>
        <c:crossAx val="-1693733536"/>
        <c:crosses val="autoZero"/>
        <c:crossBetween val="midCat"/>
      </c:valAx>
      <c:spPr>
        <a:ln>
          <a:solidFill>
            <a:srgbClr val="000000"/>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F7F0-4EA6-B803-D21A11D7143A}"/>
            </c:ext>
          </c:extLst>
        </c:ser>
        <c:dLbls>
          <c:showLegendKey val="0"/>
          <c:showVal val="0"/>
          <c:showCatName val="0"/>
          <c:showSerName val="0"/>
          <c:showPercent val="0"/>
          <c:showBubbleSize val="0"/>
        </c:dLbls>
        <c:axId val="-1693744416"/>
        <c:axId val="-1693736256"/>
      </c:scatterChart>
      <c:valAx>
        <c:axId val="-1693744416"/>
        <c:scaling>
          <c:logBase val="10"/>
          <c:orientation val="minMax"/>
          <c:max val="10000"/>
          <c:min val="100"/>
        </c:scaling>
        <c:delete val="0"/>
        <c:axPos val="b"/>
        <c:majorGridlines/>
        <c:minorGridlines>
          <c:spPr>
            <a:ln>
              <a:solidFill>
                <a:srgbClr val="FFFFFF">
                  <a:lumMod val="95000"/>
                </a:srgbClr>
              </a:solidFill>
            </a:ln>
          </c:spPr>
        </c:minorGridlines>
        <c:numFmt formatCode="General" sourceLinked="1"/>
        <c:majorTickMark val="in"/>
        <c:minorTickMark val="in"/>
        <c:tickLblPos val="nextTo"/>
        <c:crossAx val="-1693736256"/>
        <c:crosses val="autoZero"/>
        <c:crossBetween val="midCat"/>
      </c:valAx>
      <c:valAx>
        <c:axId val="-1693736256"/>
        <c:scaling>
          <c:orientation val="minMax"/>
          <c:max val="1"/>
          <c:min val="0.30000000000000032"/>
        </c:scaling>
        <c:delete val="0"/>
        <c:axPos val="l"/>
        <c:majorGridlines/>
        <c:numFmt formatCode="General" sourceLinked="1"/>
        <c:majorTickMark val="in"/>
        <c:minorTickMark val="none"/>
        <c:tickLblPos val="nextTo"/>
        <c:crossAx val="-1693744416"/>
        <c:crosses val="autoZero"/>
        <c:crossBetween val="midCat"/>
      </c:valAx>
      <c:spPr>
        <a:ln>
          <a:solidFill>
            <a:srgbClr val="000000"/>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C269C89-5381-422F-904C-ACD5769DC90B}" type="datetimeFigureOut">
              <a:rPr lang="en-US" smtClean="0"/>
              <a:t>12/4/2019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E50ADD4-19A0-48CE-A25B-5CADDD2F1131}" type="slidenum">
              <a:rPr lang="en-US" smtClean="0"/>
              <a:t>‹#›</a:t>
            </a:fld>
            <a:endParaRPr lang="en-US"/>
          </a:p>
        </p:txBody>
      </p:sp>
    </p:spTree>
    <p:extLst>
      <p:ext uri="{BB962C8B-B14F-4D97-AF65-F5344CB8AC3E}">
        <p14:creationId xmlns:p14="http://schemas.microsoft.com/office/powerpoint/2010/main" val="292118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ACCF64D-337E-4AAA-B565-3A95C92E7BAF}" type="slidenum">
              <a:rPr lang="en-US"/>
              <a:pPr>
                <a:defRPr/>
              </a:pPr>
              <a:t>‹#›</a:t>
            </a:fld>
            <a:endParaRPr lang="en-US"/>
          </a:p>
        </p:txBody>
      </p:sp>
    </p:spTree>
    <p:extLst>
      <p:ext uri="{BB962C8B-B14F-4D97-AF65-F5344CB8AC3E}">
        <p14:creationId xmlns:p14="http://schemas.microsoft.com/office/powerpoint/2010/main" val="336503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4E7C5D2-8C04-4E20-9EA8-830ABE5E5B65}" type="slidenum">
              <a:rPr lang="en-US" altLang="en-US" smtClean="0"/>
              <a:pPr/>
              <a:t>1</a:t>
            </a:fld>
            <a:endParaRPr lang="en-US" altLang="en-US"/>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6397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CCF64D-337E-4AAA-B565-3A95C92E7BAF}" type="slidenum">
              <a:rPr lang="en-US" smtClean="0"/>
              <a:pPr>
                <a:defRPr/>
              </a:pPr>
              <a:t>10</a:t>
            </a:fld>
            <a:endParaRPr lang="en-US"/>
          </a:p>
        </p:txBody>
      </p:sp>
    </p:spTree>
    <p:extLst>
      <p:ext uri="{BB962C8B-B14F-4D97-AF65-F5344CB8AC3E}">
        <p14:creationId xmlns:p14="http://schemas.microsoft.com/office/powerpoint/2010/main" val="338093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11</a:t>
            </a:fld>
            <a:endParaRPr lang="en-US" dirty="0"/>
          </a:p>
        </p:txBody>
      </p:sp>
    </p:spTree>
    <p:extLst>
      <p:ext uri="{BB962C8B-B14F-4D97-AF65-F5344CB8AC3E}">
        <p14:creationId xmlns:p14="http://schemas.microsoft.com/office/powerpoint/2010/main" val="203098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12</a:t>
            </a:fld>
            <a:endParaRPr lang="en-US" dirty="0"/>
          </a:p>
        </p:txBody>
      </p:sp>
    </p:spTree>
    <p:extLst>
      <p:ext uri="{BB962C8B-B14F-4D97-AF65-F5344CB8AC3E}">
        <p14:creationId xmlns:p14="http://schemas.microsoft.com/office/powerpoint/2010/main" val="251436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A5485B2-B9B2-40F0-98DB-9B63333290B4}" type="slidenum">
              <a:rPr lang="en-US" altLang="en-US" smtClean="0"/>
              <a:pPr/>
              <a:t>13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2824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F34FFB3-FA5E-4C09-846C-5A0D50BE765C}" type="slidenum">
              <a:rPr lang="en-US" altLang="en-US" smtClean="0"/>
              <a:pPr/>
              <a:t>20</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697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B4007D1-E68B-4DAB-B247-543581940941}" type="slidenum">
              <a:rPr lang="en-US" altLang="en-US" smtClean="0"/>
              <a:pPr/>
              <a:t>21</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8629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C64FFE0-B8B3-42DA-91DF-EB83147E8F6F}" type="slidenum">
              <a:rPr lang="en-US" altLang="en-US" smtClean="0"/>
              <a:pPr/>
              <a:t>22</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3400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BB3B052-9A98-4891-B061-B09D381F6B1C}" type="slidenum">
              <a:rPr lang="en-US" altLang="en-US" smtClean="0"/>
              <a:pPr/>
              <a:t>23</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0025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0A4FD6B-46D2-4C7A-8740-5CE11EF6CC4A}" type="slidenum">
              <a:rPr lang="en-US" altLang="en-US" smtClean="0"/>
              <a:pPr/>
              <a:t>24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2791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2E4CF70-98C7-4DCA-9483-777F608C6433}" type="slidenum">
              <a:rPr lang="en-US" altLang="en-US" smtClean="0"/>
              <a:pPr/>
              <a:t>25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815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F0C1CFF-138A-4E34-A3E7-0A2D25BF8668}" type="slidenum">
              <a:rPr lang="en-US" altLang="en-US" smtClean="0"/>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2377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4F5C504-B4DF-4772-B5F2-CD0F11B1F9A1}" type="slidenum">
              <a:rPr lang="en-US" altLang="en-US" smtClean="0"/>
              <a:pPr/>
              <a:t>3</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323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FAC9471-B717-4B77-9102-A3E0CDBFE07E}" type="slidenum">
              <a:rPr lang="en-US" altLang="en-US" smtClean="0"/>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3909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C315FBC-6DA8-4137-A81A-C274B28F925A}" type="slidenum">
              <a:rPr lang="en-US" altLang="en-US" smtClean="0"/>
              <a:pPr/>
              <a:t>5</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7410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99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7</a:t>
            </a:fld>
            <a:endParaRPr lang="en-US" dirty="0"/>
          </a:p>
        </p:txBody>
      </p:sp>
    </p:spTree>
    <p:extLst>
      <p:ext uri="{BB962C8B-B14F-4D97-AF65-F5344CB8AC3E}">
        <p14:creationId xmlns:p14="http://schemas.microsoft.com/office/powerpoint/2010/main" val="334402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8</a:t>
            </a:fld>
            <a:endParaRPr lang="en-US" dirty="0"/>
          </a:p>
        </p:txBody>
      </p:sp>
    </p:spTree>
    <p:extLst>
      <p:ext uri="{BB962C8B-B14F-4D97-AF65-F5344CB8AC3E}">
        <p14:creationId xmlns:p14="http://schemas.microsoft.com/office/powerpoint/2010/main" val="409255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9</a:t>
            </a:fld>
            <a:endParaRPr lang="en-US" dirty="0"/>
          </a:p>
        </p:txBody>
      </p:sp>
    </p:spTree>
    <p:extLst>
      <p:ext uri="{BB962C8B-B14F-4D97-AF65-F5344CB8AC3E}">
        <p14:creationId xmlns:p14="http://schemas.microsoft.com/office/powerpoint/2010/main" val="20819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017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0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81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2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8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1008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0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24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1899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97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658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667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200.png"/></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1155700" y="758952"/>
            <a:ext cx="6659683" cy="5002578"/>
          </a:xfrm>
          <a:prstGeom prst="rect">
            <a:avLst/>
          </a:prstGeom>
          <a:solidFill>
            <a:schemeClr val="accent1">
              <a:alpha val="21000"/>
            </a:schemeClr>
          </a:solidFill>
          <a:ln w="9525">
            <a:noFill/>
            <a:miter lim="800000"/>
            <a:headEnd/>
            <a:tailEnd/>
          </a:ln>
        </p:spPr>
      </p:pic>
      <p:sp>
        <p:nvSpPr>
          <p:cNvPr id="2051" name="Text Box 2"/>
          <p:cNvSpPr txBox="1">
            <a:spLocks noChangeArrowheads="1"/>
          </p:cNvSpPr>
          <p:nvPr/>
        </p:nvSpPr>
        <p:spPr bwMode="auto">
          <a:xfrm>
            <a:off x="1381125" y="1030288"/>
            <a:ext cx="6119813"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200" b="1" dirty="0">
                <a:solidFill>
                  <a:srgbClr val="0000FF"/>
                </a:solidFill>
              </a:rPr>
              <a:t>Soil Settlement</a:t>
            </a:r>
            <a:endParaRPr lang="en-US" altLang="en-US" sz="4200" dirty="0">
              <a:solidFill>
                <a:srgbClr val="0000FF"/>
              </a:solidFill>
            </a:endParaRPr>
          </a:p>
          <a:p>
            <a:pPr algn="ctr"/>
            <a:endParaRPr lang="en-US" altLang="en-US" sz="4200" dirty="0">
              <a:solidFill>
                <a:srgbClr val="0000FF"/>
              </a:solidFill>
            </a:endParaRPr>
          </a:p>
          <a:p>
            <a:pPr algn="ctr"/>
            <a:r>
              <a:rPr lang="en-US" altLang="en-US" sz="2200" dirty="0">
                <a:solidFill>
                  <a:srgbClr val="0000FF"/>
                </a:solidFill>
              </a:rPr>
              <a:t>By</a:t>
            </a:r>
          </a:p>
          <a:p>
            <a:pPr algn="ctr"/>
            <a:endParaRPr lang="en-US" altLang="en-US" sz="2200" dirty="0">
              <a:solidFill>
                <a:srgbClr val="0000FF"/>
              </a:solidFill>
            </a:endParaRPr>
          </a:p>
          <a:p>
            <a:pPr algn="ctr"/>
            <a:endParaRPr lang="en-US" altLang="en-US" sz="2200" dirty="0">
              <a:solidFill>
                <a:srgbClr val="0000FF"/>
              </a:solidFill>
            </a:endParaRPr>
          </a:p>
          <a:p>
            <a:pPr algn="ctr"/>
            <a:endParaRPr lang="en-US" altLang="en-US" sz="2200" dirty="0">
              <a:solidFill>
                <a:srgbClr val="0000FF"/>
              </a:solidFill>
            </a:endParaRPr>
          </a:p>
          <a:p>
            <a:pPr algn="ctr"/>
            <a:r>
              <a:rPr lang="en-US" altLang="en-US" sz="2200" dirty="0">
                <a:solidFill>
                  <a:srgbClr val="0000FF"/>
                </a:solidFill>
              </a:rPr>
              <a:t>Kamal Tawfiq, Ph.D., P.E., F.ASCE</a:t>
            </a:r>
          </a:p>
          <a:p>
            <a:pPr algn="ctr"/>
            <a:endParaRPr lang="en-US" altLang="en-US" sz="4200" dirty="0">
              <a:solidFill>
                <a:srgbClr val="0000FF"/>
              </a:solidFill>
            </a:endParaRPr>
          </a:p>
          <a:p>
            <a:pPr algn="ctr"/>
            <a:endParaRPr lang="en-US" altLang="en-US" sz="4200" dirty="0">
              <a:solidFill>
                <a:srgbClr val="0000FF"/>
              </a:solidFill>
            </a:endParaRPr>
          </a:p>
          <a:p>
            <a:pPr algn="ctr"/>
            <a:endParaRPr lang="en-US" altLang="en-US" sz="1600" dirty="0">
              <a:solidFill>
                <a:srgbClr val="0000FF"/>
              </a:solidFill>
            </a:endParaRPr>
          </a:p>
          <a:p>
            <a:pPr algn="ctr"/>
            <a:r>
              <a:rPr lang="en-US" altLang="en-US" sz="1600" dirty="0">
                <a:solidFill>
                  <a:srgbClr val="0000FF"/>
                </a:solidFill>
              </a:rPr>
              <a:t>Spring 2019</a:t>
            </a:r>
            <a:endParaRPr lang="en-US" altLang="en-US" sz="4200" dirty="0">
              <a:solidFill>
                <a:srgbClr val="0000FF"/>
              </a:solidFill>
            </a:endParaRPr>
          </a:p>
          <a:p>
            <a:pPr algn="ctr"/>
            <a:endParaRPr lang="en-US" altLang="en-US" sz="4200" dirty="0">
              <a:solidFill>
                <a:srgbClr val="0000FF"/>
              </a:solidFill>
            </a:endParaRPr>
          </a:p>
        </p:txBody>
      </p:sp>
    </p:spTree>
  </p:cSld>
  <p:clrMapOvr>
    <a:masterClrMapping/>
  </p:clrMapOvr>
  <p:transition advClick="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lum bright="20000"/>
          </a:blip>
          <a:srcRect l="60403"/>
          <a:stretch/>
        </p:blipFill>
        <p:spPr>
          <a:xfrm>
            <a:off x="265890" y="1269524"/>
            <a:ext cx="1628218" cy="2185481"/>
          </a:xfrm>
          <a:prstGeom prst="rect">
            <a:avLst/>
          </a:prstGeom>
        </p:spPr>
      </p:pic>
      <p:sp>
        <p:nvSpPr>
          <p:cNvPr id="3" name="TextBox 2"/>
          <p:cNvSpPr txBox="1"/>
          <p:nvPr/>
        </p:nvSpPr>
        <p:spPr>
          <a:xfrm>
            <a:off x="654996" y="466928"/>
            <a:ext cx="3557384" cy="923330"/>
          </a:xfrm>
          <a:prstGeom prst="rect">
            <a:avLst/>
          </a:prstGeom>
          <a:noFill/>
        </p:spPr>
        <p:txBody>
          <a:bodyPr wrap="none" rtlCol="0">
            <a:spAutoFit/>
          </a:bodyPr>
          <a:lstStyle/>
          <a:p>
            <a:r>
              <a:rPr lang="en-US" b="1" u="sng" dirty="0"/>
              <a:t>Laboratory Consolidation Test</a:t>
            </a:r>
          </a:p>
          <a:p>
            <a:endParaRPr lang="en-US" dirty="0"/>
          </a:p>
          <a:p>
            <a:r>
              <a:rPr lang="en-US" dirty="0"/>
              <a:t>- One Dimensional Consolidation</a:t>
            </a:r>
          </a:p>
        </p:txBody>
      </p:sp>
      <p:pic>
        <p:nvPicPr>
          <p:cNvPr id="4" name="Picture 3"/>
          <p:cNvPicPr>
            <a:picLocks noChangeAspect="1"/>
          </p:cNvPicPr>
          <p:nvPr/>
        </p:nvPicPr>
        <p:blipFill>
          <a:blip r:embed="rId4">
            <a:lum bright="-20000" contrast="40000"/>
          </a:blip>
          <a:stretch>
            <a:fillRect/>
          </a:stretch>
        </p:blipFill>
        <p:spPr>
          <a:xfrm>
            <a:off x="6213949" y="779046"/>
            <a:ext cx="2845744" cy="2503268"/>
          </a:xfrm>
          <a:prstGeom prst="rect">
            <a:avLst/>
          </a:prstGeom>
        </p:spPr>
      </p:pic>
      <p:pic>
        <p:nvPicPr>
          <p:cNvPr id="5" name="Picture 4"/>
          <p:cNvPicPr>
            <a:picLocks noChangeAspect="1"/>
          </p:cNvPicPr>
          <p:nvPr/>
        </p:nvPicPr>
        <p:blipFill>
          <a:blip r:embed="rId5">
            <a:lum bright="-20000" contrast="40000"/>
          </a:blip>
          <a:stretch>
            <a:fillRect/>
          </a:stretch>
        </p:blipFill>
        <p:spPr>
          <a:xfrm>
            <a:off x="6589631" y="3417650"/>
            <a:ext cx="2476404" cy="3081643"/>
          </a:xfrm>
          <a:prstGeom prst="rect">
            <a:avLst/>
          </a:prstGeom>
        </p:spPr>
      </p:pic>
      <p:pic>
        <p:nvPicPr>
          <p:cNvPr id="6" name="Picture 5"/>
          <p:cNvPicPr>
            <a:picLocks noChangeAspect="1"/>
          </p:cNvPicPr>
          <p:nvPr/>
        </p:nvPicPr>
        <p:blipFill>
          <a:blip r:embed="rId6">
            <a:lum bright="-20000" contrast="40000"/>
          </a:blip>
          <a:stretch>
            <a:fillRect/>
          </a:stretch>
        </p:blipFill>
        <p:spPr>
          <a:xfrm>
            <a:off x="1780761" y="1421248"/>
            <a:ext cx="2551290" cy="1833562"/>
          </a:xfrm>
          <a:prstGeom prst="rect">
            <a:avLst/>
          </a:prstGeom>
        </p:spPr>
      </p:pic>
      <p:cxnSp>
        <p:nvCxnSpPr>
          <p:cNvPr id="8" name="Straight Connector 7"/>
          <p:cNvCxnSpPr/>
          <p:nvPr/>
        </p:nvCxnSpPr>
        <p:spPr bwMode="auto">
          <a:xfrm>
            <a:off x="6225701" y="0"/>
            <a:ext cx="0" cy="6858000"/>
          </a:xfrm>
          <a:prstGeom prst="line">
            <a:avLst/>
          </a:prstGeom>
          <a:solidFill>
            <a:schemeClr val="accent1"/>
          </a:solidFill>
          <a:ln w="34925" cap="flat" cmpd="sng" algn="ctr">
            <a:solidFill>
              <a:schemeClr val="tx1"/>
            </a:solidFill>
            <a:prstDash val="solid"/>
            <a:round/>
            <a:headEnd type="none" w="med" len="med"/>
            <a:tailEnd type="none" w="med" len="med"/>
          </a:ln>
          <a:effectLst/>
        </p:spPr>
      </p:cxnSp>
      <p:sp>
        <p:nvSpPr>
          <p:cNvPr id="9" name="Rectangle 8"/>
          <p:cNvSpPr/>
          <p:nvPr/>
        </p:nvSpPr>
        <p:spPr bwMode="auto">
          <a:xfrm>
            <a:off x="6517532" y="2211421"/>
            <a:ext cx="116732" cy="1297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Freeform 9"/>
          <p:cNvSpPr/>
          <p:nvPr/>
        </p:nvSpPr>
        <p:spPr bwMode="auto">
          <a:xfrm>
            <a:off x="3334513" y="1768763"/>
            <a:ext cx="3254356" cy="839287"/>
          </a:xfrm>
          <a:custGeom>
            <a:avLst/>
            <a:gdLst>
              <a:gd name="connsiteX0" fmla="*/ 2276272 w 2342419"/>
              <a:gd name="connsiteY0" fmla="*/ 854960 h 1432134"/>
              <a:gd name="connsiteX1" fmla="*/ 2276272 w 2342419"/>
              <a:gd name="connsiteY1" fmla="*/ 757683 h 1432134"/>
              <a:gd name="connsiteX2" fmla="*/ 1588851 w 2342419"/>
              <a:gd name="connsiteY2" fmla="*/ 11896 h 1432134"/>
              <a:gd name="connsiteX3" fmla="*/ 0 w 2342419"/>
              <a:gd name="connsiteY3" fmla="*/ 1432134 h 1432134"/>
              <a:gd name="connsiteX0" fmla="*/ 2276272 w 2276272"/>
              <a:gd name="connsiteY0" fmla="*/ 757683 h 1432134"/>
              <a:gd name="connsiteX1" fmla="*/ 1588851 w 2276272"/>
              <a:gd name="connsiteY1" fmla="*/ 11896 h 1432134"/>
              <a:gd name="connsiteX2" fmla="*/ 0 w 2276272"/>
              <a:gd name="connsiteY2" fmla="*/ 1432134 h 1432134"/>
              <a:gd name="connsiteX0" fmla="*/ 2276272 w 2276272"/>
              <a:gd name="connsiteY0" fmla="*/ 0 h 674451"/>
              <a:gd name="connsiteX1" fmla="*/ 0 w 2276272"/>
              <a:gd name="connsiteY1" fmla="*/ 674451 h 674451"/>
              <a:gd name="connsiteX0" fmla="*/ 2276272 w 2276272"/>
              <a:gd name="connsiteY0" fmla="*/ 445174 h 1119625"/>
              <a:gd name="connsiteX1" fmla="*/ 0 w 2276272"/>
              <a:gd name="connsiteY1" fmla="*/ 1119625 h 1119625"/>
              <a:gd name="connsiteX0" fmla="*/ 2256817 w 2256817"/>
              <a:gd name="connsiteY0" fmla="*/ 460102 h 1050247"/>
              <a:gd name="connsiteX1" fmla="*/ 0 w 2256817"/>
              <a:gd name="connsiteY1" fmla="*/ 1050247 h 1050247"/>
              <a:gd name="connsiteX0" fmla="*/ 3190673 w 3190673"/>
              <a:gd name="connsiteY0" fmla="*/ 468549 h 1013298"/>
              <a:gd name="connsiteX1" fmla="*/ 0 w 3190673"/>
              <a:gd name="connsiteY1" fmla="*/ 1013298 h 1013298"/>
              <a:gd name="connsiteX0" fmla="*/ 3111425 w 3111425"/>
              <a:gd name="connsiteY0" fmla="*/ 513994 h 839287"/>
              <a:gd name="connsiteX1" fmla="*/ 0 w 3111425"/>
              <a:gd name="connsiteY1" fmla="*/ 839287 h 839287"/>
            </a:gdLst>
            <a:ahLst/>
            <a:cxnLst>
              <a:cxn ang="0">
                <a:pos x="connsiteX0" y="connsiteY0"/>
              </a:cxn>
              <a:cxn ang="0">
                <a:pos x="connsiteX1" y="connsiteY1"/>
              </a:cxn>
            </a:cxnLst>
            <a:rect l="l" t="t" r="r" b="b"/>
            <a:pathLst>
              <a:path w="3111425" h="839287">
                <a:moveTo>
                  <a:pt x="3111425" y="513994"/>
                </a:moveTo>
                <a:cubicBezTo>
                  <a:pt x="2073808" y="-713853"/>
                  <a:pt x="758757" y="614470"/>
                  <a:pt x="0" y="839287"/>
                </a:cubicBezTo>
              </a:path>
            </a:pathLst>
          </a:custGeom>
          <a:noFill/>
          <a:ln w="9525" cap="flat" cmpd="sng" algn="ctr">
            <a:solidFill>
              <a:schemeClr val="tx1"/>
            </a:solidFill>
            <a:prstDash val="lgDash"/>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6355404" y="2302213"/>
            <a:ext cx="906017" cy="253916"/>
          </a:xfrm>
          <a:prstGeom prst="rect">
            <a:avLst/>
          </a:prstGeom>
          <a:noFill/>
        </p:spPr>
        <p:txBody>
          <a:bodyPr wrap="none" rtlCol="0">
            <a:spAutoFit/>
          </a:bodyPr>
          <a:lstStyle/>
          <a:p>
            <a:r>
              <a:rPr lang="en-US" sz="1050" u="sng" dirty="0"/>
              <a:t>Soil Sample</a:t>
            </a:r>
          </a:p>
        </p:txBody>
      </p:sp>
      <p:cxnSp>
        <p:nvCxnSpPr>
          <p:cNvPr id="13" name="Straight Connector 12"/>
          <p:cNvCxnSpPr>
            <a:stCxn id="9" idx="3"/>
          </p:cNvCxnSpPr>
          <p:nvPr/>
        </p:nvCxnSpPr>
        <p:spPr bwMode="auto">
          <a:xfrm>
            <a:off x="6634264" y="2276272"/>
            <a:ext cx="3112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flipV="1">
            <a:off x="6874213" y="1206230"/>
            <a:ext cx="0" cy="106355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6" name="TextBox 15"/>
          <p:cNvSpPr txBox="1"/>
          <p:nvPr/>
        </p:nvSpPr>
        <p:spPr>
          <a:xfrm>
            <a:off x="6530502" y="1582365"/>
            <a:ext cx="1091966" cy="215444"/>
          </a:xfrm>
          <a:prstGeom prst="rect">
            <a:avLst/>
          </a:prstGeom>
          <a:solidFill>
            <a:schemeClr val="bg1"/>
          </a:solidFill>
        </p:spPr>
        <p:txBody>
          <a:bodyPr wrap="none" rtlCol="0">
            <a:spAutoFit/>
          </a:bodyPr>
          <a:lstStyle/>
          <a:p>
            <a:r>
              <a:rPr lang="en-US" sz="800" b="1" dirty="0">
                <a:effectLst>
                  <a:outerShdw blurRad="38100" dist="38100" dir="2700000" algn="tl">
                    <a:srgbClr val="000000">
                      <a:alpha val="43137"/>
                    </a:srgbClr>
                  </a:outerShdw>
                </a:effectLst>
              </a:rPr>
              <a:t>Depth of Sampling</a:t>
            </a:r>
          </a:p>
        </p:txBody>
      </p:sp>
      <p:pic>
        <p:nvPicPr>
          <p:cNvPr id="17" name="Picture 16"/>
          <p:cNvPicPr>
            <a:picLocks noChangeAspect="1"/>
          </p:cNvPicPr>
          <p:nvPr/>
        </p:nvPicPr>
        <p:blipFill>
          <a:blip r:embed="rId7">
            <a:lum bright="-20000" contrast="40000"/>
          </a:blip>
          <a:stretch>
            <a:fillRect/>
          </a:stretch>
        </p:blipFill>
        <p:spPr>
          <a:xfrm>
            <a:off x="933856" y="3441190"/>
            <a:ext cx="2907716" cy="1297865"/>
          </a:xfrm>
          <a:prstGeom prst="rect">
            <a:avLst/>
          </a:prstGeom>
        </p:spPr>
      </p:pic>
      <p:sp>
        <p:nvSpPr>
          <p:cNvPr id="18" name="TextBox 17"/>
          <p:cNvSpPr txBox="1"/>
          <p:nvPr/>
        </p:nvSpPr>
        <p:spPr>
          <a:xfrm>
            <a:off x="583660" y="3895992"/>
            <a:ext cx="351378" cy="369332"/>
          </a:xfrm>
          <a:prstGeom prst="rect">
            <a:avLst/>
          </a:prstGeom>
          <a:noFill/>
        </p:spPr>
        <p:txBody>
          <a:bodyPr wrap="none" rtlCol="0">
            <a:spAutoFit/>
          </a:bodyPr>
          <a:lstStyle/>
          <a:p>
            <a:r>
              <a:rPr lang="en-US" dirty="0"/>
              <a:t>H</a:t>
            </a:r>
          </a:p>
        </p:txBody>
      </p:sp>
      <p:sp>
        <p:nvSpPr>
          <p:cNvPr id="19" name="TextBox 18"/>
          <p:cNvSpPr txBox="1"/>
          <p:nvPr/>
        </p:nvSpPr>
        <p:spPr>
          <a:xfrm>
            <a:off x="2658893" y="3260453"/>
            <a:ext cx="453970" cy="369332"/>
          </a:xfrm>
          <a:prstGeom prst="rect">
            <a:avLst/>
          </a:prstGeom>
          <a:noFill/>
        </p:spPr>
        <p:txBody>
          <a:bodyPr wrap="none" rtlCol="0">
            <a:spAutoFit/>
          </a:bodyPr>
          <a:lstStyle/>
          <a:p>
            <a:r>
              <a:rPr lang="en-US" dirty="0">
                <a:latin typeface="Symbol" panose="05050102010706020507" pitchFamily="18" charset="2"/>
              </a:rPr>
              <a:t>D</a:t>
            </a:r>
            <a:r>
              <a:rPr lang="en-US" dirty="0"/>
              <a:t>e</a:t>
            </a:r>
          </a:p>
        </p:txBody>
      </p:sp>
      <p:sp>
        <p:nvSpPr>
          <p:cNvPr id="20" name="Freeform 19"/>
          <p:cNvSpPr/>
          <p:nvPr/>
        </p:nvSpPr>
        <p:spPr bwMode="auto">
          <a:xfrm>
            <a:off x="2481097" y="3448520"/>
            <a:ext cx="275073" cy="214009"/>
          </a:xfrm>
          <a:custGeom>
            <a:avLst/>
            <a:gdLst>
              <a:gd name="connsiteX0" fmla="*/ 87005 w 275073"/>
              <a:gd name="connsiteY0" fmla="*/ 214009 h 214009"/>
              <a:gd name="connsiteX1" fmla="*/ 9184 w 275073"/>
              <a:gd name="connsiteY1" fmla="*/ 58366 h 214009"/>
              <a:gd name="connsiteX2" fmla="*/ 275073 w 275073"/>
              <a:gd name="connsiteY2" fmla="*/ 0 h 214009"/>
            </a:gdLst>
            <a:ahLst/>
            <a:cxnLst>
              <a:cxn ang="0">
                <a:pos x="connsiteX0" y="connsiteY0"/>
              </a:cxn>
              <a:cxn ang="0">
                <a:pos x="connsiteX1" y="connsiteY1"/>
              </a:cxn>
              <a:cxn ang="0">
                <a:pos x="connsiteX2" y="connsiteY2"/>
              </a:cxn>
            </a:cxnLst>
            <a:rect l="l" t="t" r="r" b="b"/>
            <a:pathLst>
              <a:path w="275073" h="214009">
                <a:moveTo>
                  <a:pt x="87005" y="214009"/>
                </a:moveTo>
                <a:cubicBezTo>
                  <a:pt x="32422" y="154021"/>
                  <a:pt x="-22161" y="94034"/>
                  <a:pt x="9184" y="58366"/>
                </a:cubicBezTo>
                <a:cubicBezTo>
                  <a:pt x="40529" y="22698"/>
                  <a:pt x="157801" y="11349"/>
                  <a:pt x="275073" y="0"/>
                </a:cubicBezTo>
              </a:path>
            </a:pathLst>
          </a:custGeom>
          <a:noFill/>
          <a:ln w="9525" cap="flat" cmpd="sng" algn="ctr">
            <a:solidFill>
              <a:schemeClr val="tx1"/>
            </a:solidFill>
            <a:prstDash val="solid"/>
            <a:round/>
            <a:headEnd type="arrow" w="sm" len="sm"/>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3735421" y="3662528"/>
            <a:ext cx="312906" cy="369332"/>
          </a:xfrm>
          <a:prstGeom prst="rect">
            <a:avLst/>
          </a:prstGeom>
          <a:noFill/>
        </p:spPr>
        <p:txBody>
          <a:bodyPr wrap="none" rtlCol="0">
            <a:spAutoFit/>
          </a:bodyPr>
          <a:lstStyle/>
          <a:p>
            <a:r>
              <a:rPr lang="en-US" dirty="0"/>
              <a:t>1</a:t>
            </a:r>
          </a:p>
        </p:txBody>
      </p:sp>
      <p:sp>
        <p:nvSpPr>
          <p:cNvPr id="22" name="TextBox 21"/>
          <p:cNvSpPr txBox="1"/>
          <p:nvPr/>
        </p:nvSpPr>
        <p:spPr>
          <a:xfrm>
            <a:off x="3699753" y="4217005"/>
            <a:ext cx="312906" cy="369332"/>
          </a:xfrm>
          <a:prstGeom prst="rect">
            <a:avLst/>
          </a:prstGeom>
          <a:noFill/>
        </p:spPr>
        <p:txBody>
          <a:bodyPr wrap="none" rtlCol="0">
            <a:spAutoFit/>
          </a:bodyPr>
          <a:lstStyle/>
          <a:p>
            <a:r>
              <a:rPr lang="en-US" dirty="0"/>
              <a:t>e</a:t>
            </a:r>
          </a:p>
        </p:txBody>
      </p:sp>
      <p:grpSp>
        <p:nvGrpSpPr>
          <p:cNvPr id="64" name="Group 63"/>
          <p:cNvGrpSpPr/>
          <p:nvPr/>
        </p:nvGrpSpPr>
        <p:grpSpPr>
          <a:xfrm>
            <a:off x="150783" y="4846190"/>
            <a:ext cx="5880873" cy="1780162"/>
            <a:chOff x="150783" y="4846190"/>
            <a:chExt cx="5880873" cy="1780162"/>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3886" y="4897189"/>
              <a:ext cx="1557770" cy="1612950"/>
            </a:xfrm>
            <a:prstGeom prst="rect">
              <a:avLst/>
            </a:prstGeom>
          </p:spPr>
        </p:pic>
        <p:pic>
          <p:nvPicPr>
            <p:cNvPr id="25" name="Picture 24"/>
            <p:cNvPicPr>
              <a:picLocks noChangeAspect="1"/>
            </p:cNvPicPr>
            <p:nvPr/>
          </p:nvPicPr>
          <p:blipFill>
            <a:blip r:embed="rId9">
              <a:lum bright="-20000" contrast="40000"/>
            </a:blip>
            <a:stretch>
              <a:fillRect/>
            </a:stretch>
          </p:blipFill>
          <p:spPr>
            <a:xfrm>
              <a:off x="150783" y="4995348"/>
              <a:ext cx="624386" cy="450715"/>
            </a:xfrm>
            <a:prstGeom prst="rect">
              <a:avLst/>
            </a:prstGeom>
          </p:spPr>
        </p:pic>
        <p:pic>
          <p:nvPicPr>
            <p:cNvPr id="26" name="Picture 25"/>
            <p:cNvPicPr>
              <a:picLocks noChangeAspect="1"/>
            </p:cNvPicPr>
            <p:nvPr/>
          </p:nvPicPr>
          <p:blipFill>
            <a:blip r:embed="rId9">
              <a:lum bright="-20000" contrast="40000"/>
            </a:blip>
            <a:stretch>
              <a:fillRect/>
            </a:stretch>
          </p:blipFill>
          <p:spPr>
            <a:xfrm>
              <a:off x="400459" y="5290420"/>
              <a:ext cx="624386" cy="450715"/>
            </a:xfrm>
            <a:prstGeom prst="rect">
              <a:avLst/>
            </a:prstGeom>
          </p:spPr>
        </p:pic>
        <p:pic>
          <p:nvPicPr>
            <p:cNvPr id="27" name="Picture 26"/>
            <p:cNvPicPr>
              <a:picLocks noChangeAspect="1"/>
            </p:cNvPicPr>
            <p:nvPr/>
          </p:nvPicPr>
          <p:blipFill>
            <a:blip r:embed="rId9">
              <a:lum bright="-20000" contrast="40000"/>
            </a:blip>
            <a:stretch>
              <a:fillRect/>
            </a:stretch>
          </p:blipFill>
          <p:spPr>
            <a:xfrm>
              <a:off x="552859" y="5442820"/>
              <a:ext cx="624386" cy="450715"/>
            </a:xfrm>
            <a:prstGeom prst="rect">
              <a:avLst/>
            </a:prstGeom>
          </p:spPr>
        </p:pic>
        <p:pic>
          <p:nvPicPr>
            <p:cNvPr id="28" name="Picture 27"/>
            <p:cNvPicPr>
              <a:picLocks noChangeAspect="1"/>
            </p:cNvPicPr>
            <p:nvPr/>
          </p:nvPicPr>
          <p:blipFill>
            <a:blip r:embed="rId9">
              <a:lum bright="-20000" contrast="40000"/>
            </a:blip>
            <a:stretch>
              <a:fillRect/>
            </a:stretch>
          </p:blipFill>
          <p:spPr>
            <a:xfrm>
              <a:off x="705259" y="5595220"/>
              <a:ext cx="624386" cy="450715"/>
            </a:xfrm>
            <a:prstGeom prst="rect">
              <a:avLst/>
            </a:prstGeom>
          </p:spPr>
        </p:pic>
        <p:pic>
          <p:nvPicPr>
            <p:cNvPr id="29" name="Picture 28"/>
            <p:cNvPicPr>
              <a:picLocks noChangeAspect="1"/>
            </p:cNvPicPr>
            <p:nvPr/>
          </p:nvPicPr>
          <p:blipFill>
            <a:blip r:embed="rId9">
              <a:lum bright="-20000" contrast="40000"/>
            </a:blip>
            <a:stretch>
              <a:fillRect/>
            </a:stretch>
          </p:blipFill>
          <p:spPr>
            <a:xfrm>
              <a:off x="851174" y="5793016"/>
              <a:ext cx="624386" cy="450715"/>
            </a:xfrm>
            <a:prstGeom prst="rect">
              <a:avLst/>
            </a:prstGeom>
          </p:spPr>
        </p:pic>
        <p:sp>
          <p:nvSpPr>
            <p:cNvPr id="30" name="TextBox 29"/>
            <p:cNvSpPr txBox="1"/>
            <p:nvPr/>
          </p:nvSpPr>
          <p:spPr>
            <a:xfrm>
              <a:off x="243845" y="4846190"/>
              <a:ext cx="1042273" cy="215444"/>
            </a:xfrm>
            <a:prstGeom prst="rect">
              <a:avLst/>
            </a:prstGeom>
            <a:noFill/>
          </p:spPr>
          <p:txBody>
            <a:bodyPr wrap="none" rtlCol="0">
              <a:spAutoFit/>
            </a:bodyPr>
            <a:lstStyle/>
            <a:p>
              <a:r>
                <a:rPr lang="en-US" sz="800" dirty="0"/>
                <a:t>1</a:t>
              </a:r>
              <a:r>
                <a:rPr lang="en-US" sz="800" baseline="30000" dirty="0"/>
                <a:t>st</a:t>
              </a:r>
              <a:r>
                <a:rPr lang="en-US" sz="800" dirty="0"/>
                <a:t> Load Increment</a:t>
              </a:r>
            </a:p>
          </p:txBody>
        </p:sp>
        <p:sp>
          <p:nvSpPr>
            <p:cNvPr id="31" name="TextBox 30"/>
            <p:cNvSpPr txBox="1"/>
            <p:nvPr/>
          </p:nvSpPr>
          <p:spPr>
            <a:xfrm>
              <a:off x="545402" y="5251509"/>
              <a:ext cx="1042273" cy="215444"/>
            </a:xfrm>
            <a:prstGeom prst="rect">
              <a:avLst/>
            </a:prstGeom>
            <a:noFill/>
          </p:spPr>
          <p:txBody>
            <a:bodyPr wrap="none" rtlCol="0">
              <a:spAutoFit/>
            </a:bodyPr>
            <a:lstStyle/>
            <a:p>
              <a:r>
                <a:rPr lang="en-US" sz="800" dirty="0"/>
                <a:t>2</a:t>
              </a:r>
              <a:r>
                <a:rPr lang="en-US" sz="800" baseline="30000" dirty="0"/>
                <a:t>st</a:t>
              </a:r>
              <a:r>
                <a:rPr lang="en-US" sz="800" dirty="0"/>
                <a:t> Load Increment</a:t>
              </a:r>
            </a:p>
          </p:txBody>
        </p:sp>
        <p:sp>
          <p:nvSpPr>
            <p:cNvPr id="32" name="TextBox 31"/>
            <p:cNvSpPr txBox="1"/>
            <p:nvPr/>
          </p:nvSpPr>
          <p:spPr>
            <a:xfrm>
              <a:off x="1138790" y="5747619"/>
              <a:ext cx="643125" cy="338554"/>
            </a:xfrm>
            <a:prstGeom prst="rect">
              <a:avLst/>
            </a:prstGeom>
            <a:noFill/>
          </p:spPr>
          <p:txBody>
            <a:bodyPr wrap="none" rtlCol="0">
              <a:spAutoFit/>
            </a:bodyPr>
            <a:lstStyle/>
            <a:p>
              <a:r>
                <a:rPr lang="en-US" sz="800" dirty="0"/>
                <a:t>4</a:t>
              </a:r>
              <a:r>
                <a:rPr lang="en-US" sz="800" baseline="30000" dirty="0"/>
                <a:t>st</a:t>
              </a:r>
              <a:r>
                <a:rPr lang="en-US" sz="800" dirty="0"/>
                <a:t> Load</a:t>
              </a:r>
            </a:p>
            <a:p>
              <a:r>
                <a:rPr lang="en-US" sz="800" dirty="0"/>
                <a:t>Increment</a:t>
              </a:r>
            </a:p>
          </p:txBody>
        </p:sp>
        <p:sp>
          <p:nvSpPr>
            <p:cNvPr id="33" name="Right Brace 32"/>
            <p:cNvSpPr/>
            <p:nvPr/>
          </p:nvSpPr>
          <p:spPr bwMode="auto">
            <a:xfrm>
              <a:off x="1685998" y="4936982"/>
              <a:ext cx="220494" cy="1297021"/>
            </a:xfrm>
            <a:prstGeom prst="rightBrace">
              <a:avLst>
                <a:gd name="adj1" fmla="val 78125"/>
                <a:gd name="adj2" fmla="val 50000"/>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6" name="Straight Arrow Connector 35"/>
            <p:cNvCxnSpPr/>
            <p:nvPr/>
          </p:nvCxnSpPr>
          <p:spPr bwMode="auto">
            <a:xfrm>
              <a:off x="1912328" y="5592367"/>
              <a:ext cx="8430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p:cNvSpPr txBox="1"/>
            <p:nvPr/>
          </p:nvSpPr>
          <p:spPr>
            <a:xfrm>
              <a:off x="1767594" y="5239836"/>
              <a:ext cx="1268296" cy="338554"/>
            </a:xfrm>
            <a:prstGeom prst="rect">
              <a:avLst/>
            </a:prstGeom>
            <a:noFill/>
          </p:spPr>
          <p:txBody>
            <a:bodyPr wrap="none" rtlCol="0">
              <a:spAutoFit/>
            </a:bodyPr>
            <a:lstStyle/>
            <a:p>
              <a:pPr algn="ctr"/>
              <a:r>
                <a:rPr lang="en-US" sz="800" dirty="0"/>
                <a:t>Plot all </a:t>
              </a:r>
            </a:p>
            <a:p>
              <a:pPr algn="ctr"/>
              <a:r>
                <a:rPr lang="en-US" sz="800" dirty="0">
                  <a:latin typeface="Symbol" panose="05050102010706020507" pitchFamily="18" charset="2"/>
                </a:rPr>
                <a:t>D</a:t>
              </a:r>
              <a:r>
                <a:rPr lang="en-US" sz="800" dirty="0"/>
                <a:t>e vs. Load increments</a:t>
              </a:r>
            </a:p>
          </p:txBody>
        </p:sp>
        <p:sp>
          <p:nvSpPr>
            <p:cNvPr id="38" name="TextBox 37"/>
            <p:cNvSpPr txBox="1"/>
            <p:nvPr/>
          </p:nvSpPr>
          <p:spPr>
            <a:xfrm>
              <a:off x="532100" y="5011560"/>
              <a:ext cx="702436" cy="215444"/>
            </a:xfrm>
            <a:prstGeom prst="rect">
              <a:avLst/>
            </a:prstGeom>
            <a:noFill/>
          </p:spPr>
          <p:txBody>
            <a:bodyPr wrap="none" rtlCol="0">
              <a:spAutoFit/>
            </a:bodyPr>
            <a:lstStyle/>
            <a:p>
              <a:pPr algn="ctr"/>
              <a:r>
                <a:rPr lang="en-US" sz="800" dirty="0">
                  <a:latin typeface="Symbol" panose="05050102010706020507" pitchFamily="18" charset="2"/>
                </a:rPr>
                <a:t>D</a:t>
              </a:r>
              <a:r>
                <a:rPr lang="en-US" sz="800" dirty="0"/>
                <a:t>e</a:t>
              </a:r>
              <a:r>
                <a:rPr lang="en-US" sz="800" baseline="-25000" dirty="0"/>
                <a:t>1</a:t>
              </a:r>
              <a:r>
                <a:rPr lang="en-US" sz="800" dirty="0"/>
                <a:t> vs. </a:t>
              </a:r>
              <a:r>
                <a:rPr lang="en-US" sz="800" dirty="0">
                  <a:latin typeface="Symbol" panose="05050102010706020507" pitchFamily="18" charset="2"/>
                </a:rPr>
                <a:t>D</a:t>
              </a:r>
              <a:r>
                <a:rPr lang="en-US" sz="800" dirty="0"/>
                <a:t>P</a:t>
              </a:r>
              <a:r>
                <a:rPr lang="en-US" sz="800" baseline="-25000" dirty="0"/>
                <a:t>1</a:t>
              </a:r>
              <a:endParaRPr lang="en-US" sz="800" dirty="0"/>
            </a:p>
          </p:txBody>
        </p:sp>
        <p:sp>
          <p:nvSpPr>
            <p:cNvPr id="39" name="TextBox 38"/>
            <p:cNvSpPr txBox="1"/>
            <p:nvPr/>
          </p:nvSpPr>
          <p:spPr>
            <a:xfrm>
              <a:off x="824040" y="5423364"/>
              <a:ext cx="721672" cy="215444"/>
            </a:xfrm>
            <a:prstGeom prst="rect">
              <a:avLst/>
            </a:prstGeom>
            <a:noFill/>
          </p:spPr>
          <p:txBody>
            <a:bodyPr wrap="none" rtlCol="0">
              <a:spAutoFit/>
            </a:bodyPr>
            <a:lstStyle/>
            <a:p>
              <a:pPr algn="ctr"/>
              <a:r>
                <a:rPr lang="en-US" sz="800" dirty="0">
                  <a:latin typeface="Symbol" panose="05050102010706020507" pitchFamily="18" charset="2"/>
                </a:rPr>
                <a:t>D</a:t>
              </a:r>
              <a:r>
                <a:rPr lang="en-US" sz="800" dirty="0"/>
                <a:t>e</a:t>
              </a:r>
              <a:r>
                <a:rPr lang="en-US" sz="800" baseline="-25000" dirty="0"/>
                <a:t>2</a:t>
              </a:r>
              <a:r>
                <a:rPr lang="en-US" sz="800" dirty="0"/>
                <a:t> vs. </a:t>
              </a:r>
              <a:r>
                <a:rPr lang="en-US" sz="800" dirty="0">
                  <a:latin typeface="Symbol" panose="05050102010706020507" pitchFamily="18" charset="2"/>
                </a:rPr>
                <a:t>D</a:t>
              </a:r>
              <a:r>
                <a:rPr lang="en-US" sz="800" dirty="0"/>
                <a:t>P</a:t>
              </a:r>
              <a:r>
                <a:rPr lang="en-US" sz="800" baseline="-25000" dirty="0"/>
                <a:t>2</a:t>
              </a:r>
            </a:p>
          </p:txBody>
        </p:sp>
        <p:grpSp>
          <p:nvGrpSpPr>
            <p:cNvPr id="56" name="Group 55"/>
            <p:cNvGrpSpPr/>
            <p:nvPr/>
          </p:nvGrpSpPr>
          <p:grpSpPr>
            <a:xfrm>
              <a:off x="2762581" y="4919394"/>
              <a:ext cx="1708499" cy="1706958"/>
              <a:chOff x="3427045" y="5086165"/>
              <a:chExt cx="1708499" cy="1706958"/>
            </a:xfrm>
          </p:grpSpPr>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7774" y="5086165"/>
                <a:ext cx="1557770" cy="1612950"/>
              </a:xfrm>
              <a:prstGeom prst="rect">
                <a:avLst/>
              </a:prstGeom>
            </p:spPr>
          </p:pic>
          <p:sp>
            <p:nvSpPr>
              <p:cNvPr id="40" name="Rectangle 39"/>
              <p:cNvSpPr/>
              <p:nvPr/>
            </p:nvSpPr>
            <p:spPr>
              <a:xfrm>
                <a:off x="3427045" y="5228778"/>
                <a:ext cx="343364" cy="215444"/>
              </a:xfrm>
              <a:prstGeom prst="rect">
                <a:avLst/>
              </a:prstGeom>
            </p:spPr>
            <p:txBody>
              <a:bodyPr wrap="none">
                <a:spAutoFit/>
              </a:bodyPr>
              <a:lstStyle/>
              <a:p>
                <a:r>
                  <a:rPr lang="en-US" sz="800" dirty="0">
                    <a:latin typeface="Symbol" panose="05050102010706020507" pitchFamily="18" charset="2"/>
                  </a:rPr>
                  <a:t>D</a:t>
                </a:r>
                <a:r>
                  <a:rPr lang="en-US" sz="800" dirty="0"/>
                  <a:t>e</a:t>
                </a:r>
                <a:r>
                  <a:rPr lang="en-US" sz="800" baseline="-25000" dirty="0"/>
                  <a:t>1</a:t>
                </a:r>
                <a:endParaRPr lang="en-US" sz="800" dirty="0"/>
              </a:p>
            </p:txBody>
          </p:sp>
          <p:sp>
            <p:nvSpPr>
              <p:cNvPr id="41" name="Rectangle 40"/>
              <p:cNvSpPr/>
              <p:nvPr/>
            </p:nvSpPr>
            <p:spPr>
              <a:xfrm>
                <a:off x="3824018" y="6577679"/>
                <a:ext cx="354584" cy="215444"/>
              </a:xfrm>
              <a:prstGeom prst="rect">
                <a:avLst/>
              </a:prstGeom>
              <a:solidFill>
                <a:schemeClr val="bg1"/>
              </a:solidFill>
            </p:spPr>
            <p:txBody>
              <a:bodyPr wrap="none">
                <a:spAutoFit/>
              </a:bodyPr>
              <a:lstStyle/>
              <a:p>
                <a:pPr algn="ctr"/>
                <a:r>
                  <a:rPr lang="en-US" sz="800" dirty="0">
                    <a:latin typeface="Symbol" panose="05050102010706020507" pitchFamily="18" charset="2"/>
                  </a:rPr>
                  <a:t>D</a:t>
                </a:r>
                <a:r>
                  <a:rPr lang="en-US" sz="800" dirty="0"/>
                  <a:t>P</a:t>
                </a:r>
                <a:r>
                  <a:rPr lang="en-US" sz="800" baseline="-25000" dirty="0"/>
                  <a:t>2</a:t>
                </a:r>
              </a:p>
            </p:txBody>
          </p:sp>
          <p:cxnSp>
            <p:nvCxnSpPr>
              <p:cNvPr id="43" name="Straight Arrow Connector 42"/>
              <p:cNvCxnSpPr/>
              <p:nvPr/>
            </p:nvCxnSpPr>
            <p:spPr bwMode="auto">
              <a:xfrm>
                <a:off x="3715966" y="5337243"/>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 name="Straight Arrow Connector 44"/>
              <p:cNvCxnSpPr/>
              <p:nvPr/>
            </p:nvCxnSpPr>
            <p:spPr bwMode="auto">
              <a:xfrm flipH="1">
                <a:off x="4007796" y="5337243"/>
                <a:ext cx="6485" cy="123217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46" name="Oval 45"/>
              <p:cNvSpPr/>
              <p:nvPr/>
            </p:nvSpPr>
            <p:spPr bwMode="auto">
              <a:xfrm>
                <a:off x="3981856" y="529184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Oval 46"/>
              <p:cNvSpPr/>
              <p:nvPr/>
            </p:nvSpPr>
            <p:spPr bwMode="auto">
              <a:xfrm>
                <a:off x="4229506" y="537185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Oval 47"/>
              <p:cNvSpPr/>
              <p:nvPr/>
            </p:nvSpPr>
            <p:spPr bwMode="auto">
              <a:xfrm>
                <a:off x="4364761" y="555664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Oval 48"/>
              <p:cNvSpPr/>
              <p:nvPr/>
            </p:nvSpPr>
            <p:spPr bwMode="auto">
              <a:xfrm>
                <a:off x="4223791" y="585382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Oval 49"/>
              <p:cNvSpPr/>
              <p:nvPr/>
            </p:nvSpPr>
            <p:spPr bwMode="auto">
              <a:xfrm>
                <a:off x="4132351" y="576428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Oval 50"/>
              <p:cNvSpPr/>
              <p:nvPr/>
            </p:nvSpPr>
            <p:spPr bwMode="auto">
              <a:xfrm>
                <a:off x="4543831" y="5954787"/>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Oval 51"/>
              <p:cNvSpPr/>
              <p:nvPr/>
            </p:nvSpPr>
            <p:spPr bwMode="auto">
              <a:xfrm>
                <a:off x="4635271" y="6166242"/>
                <a:ext cx="71336" cy="713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ight Triangle 52"/>
              <p:cNvSpPr/>
              <p:nvPr/>
            </p:nvSpPr>
            <p:spPr bwMode="auto">
              <a:xfrm>
                <a:off x="4431792" y="5675376"/>
                <a:ext cx="237744" cy="524256"/>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TextBox 53"/>
              <p:cNvSpPr txBox="1"/>
              <p:nvPr/>
            </p:nvSpPr>
            <p:spPr>
              <a:xfrm>
                <a:off x="4547616" y="5748528"/>
                <a:ext cx="428322" cy="369332"/>
              </a:xfrm>
              <a:prstGeom prst="rect">
                <a:avLst/>
              </a:prstGeom>
              <a:noFill/>
            </p:spPr>
            <p:txBody>
              <a:bodyPr wrap="none" rtlCol="0">
                <a:spAutoFit/>
              </a:bodyPr>
              <a:lstStyle/>
              <a:p>
                <a:r>
                  <a:rPr lang="en-US" dirty="0"/>
                  <a:t>C</a:t>
                </a:r>
                <a:r>
                  <a:rPr lang="en-US" baseline="-25000" dirty="0"/>
                  <a:t>c</a:t>
                </a:r>
              </a:p>
            </p:txBody>
          </p:sp>
        </p:grpSp>
        <p:sp>
          <p:nvSpPr>
            <p:cNvPr id="59" name="Right Triangle 52"/>
            <p:cNvSpPr/>
            <p:nvPr/>
          </p:nvSpPr>
          <p:spPr bwMode="auto">
            <a:xfrm>
              <a:off x="5352288" y="5532989"/>
              <a:ext cx="237744" cy="524256"/>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TextBox 59"/>
            <p:cNvSpPr txBox="1"/>
            <p:nvPr/>
          </p:nvSpPr>
          <p:spPr>
            <a:xfrm>
              <a:off x="5419344" y="5630525"/>
              <a:ext cx="428322" cy="369332"/>
            </a:xfrm>
            <a:prstGeom prst="rect">
              <a:avLst/>
            </a:prstGeom>
            <a:noFill/>
          </p:spPr>
          <p:txBody>
            <a:bodyPr wrap="none" rtlCol="0">
              <a:spAutoFit/>
            </a:bodyPr>
            <a:lstStyle/>
            <a:p>
              <a:r>
                <a:rPr lang="en-US" dirty="0"/>
                <a:t>C</a:t>
              </a:r>
              <a:r>
                <a:rPr lang="en-US" baseline="-25000" dirty="0"/>
                <a:t>c</a:t>
              </a:r>
            </a:p>
          </p:txBody>
        </p:sp>
        <p:sp>
          <p:nvSpPr>
            <p:cNvPr id="61" name="Rectangle 60"/>
            <p:cNvSpPr/>
            <p:nvPr/>
          </p:nvSpPr>
          <p:spPr bwMode="auto">
            <a:xfrm>
              <a:off x="4895088" y="5730240"/>
              <a:ext cx="402336" cy="646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Right Triangle 52"/>
            <p:cNvSpPr/>
            <p:nvPr/>
          </p:nvSpPr>
          <p:spPr bwMode="auto">
            <a:xfrm>
              <a:off x="4852415" y="5612237"/>
              <a:ext cx="414529" cy="87523"/>
            </a:xfrm>
            <a:custGeom>
              <a:avLst/>
              <a:gdLst>
                <a:gd name="connsiteX0" fmla="*/ 0 w 457200"/>
                <a:gd name="connsiteY0" fmla="*/ 475488 h 475488"/>
                <a:gd name="connsiteX1" fmla="*/ 0 w 457200"/>
                <a:gd name="connsiteY1" fmla="*/ 0 h 475488"/>
                <a:gd name="connsiteX2" fmla="*/ 457200 w 457200"/>
                <a:gd name="connsiteY2" fmla="*/ 475488 h 475488"/>
                <a:gd name="connsiteX3" fmla="*/ 0 w 457200"/>
                <a:gd name="connsiteY3" fmla="*/ 475488 h 475488"/>
                <a:gd name="connsiteX0" fmla="*/ 0 w 457200"/>
                <a:gd name="connsiteY0" fmla="*/ 524256 h 524256"/>
                <a:gd name="connsiteX1" fmla="*/ 219456 w 457200"/>
                <a:gd name="connsiteY1" fmla="*/ 0 h 524256"/>
                <a:gd name="connsiteX2" fmla="*/ 457200 w 457200"/>
                <a:gd name="connsiteY2" fmla="*/ 524256 h 524256"/>
                <a:gd name="connsiteX3" fmla="*/ 0 w 457200"/>
                <a:gd name="connsiteY3" fmla="*/ 524256 h 524256"/>
                <a:gd name="connsiteX0" fmla="*/ 6096 w 237744"/>
                <a:gd name="connsiteY0" fmla="*/ 524256 h 524256"/>
                <a:gd name="connsiteX1" fmla="*/ 0 w 237744"/>
                <a:gd name="connsiteY1" fmla="*/ 0 h 524256"/>
                <a:gd name="connsiteX2" fmla="*/ 237744 w 237744"/>
                <a:gd name="connsiteY2" fmla="*/ 524256 h 524256"/>
                <a:gd name="connsiteX3" fmla="*/ 6096 w 237744"/>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37744" h="524256">
                  <a:moveTo>
                    <a:pt x="6096" y="524256"/>
                  </a:moveTo>
                  <a:lnTo>
                    <a:pt x="0" y="0"/>
                  </a:lnTo>
                  <a:lnTo>
                    <a:pt x="237744" y="524256"/>
                  </a:lnTo>
                  <a:lnTo>
                    <a:pt x="6096" y="524256"/>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3" name="TextBox 62"/>
            <p:cNvSpPr txBox="1"/>
            <p:nvPr/>
          </p:nvSpPr>
          <p:spPr>
            <a:xfrm>
              <a:off x="4797552" y="5313533"/>
              <a:ext cx="428322" cy="369332"/>
            </a:xfrm>
            <a:prstGeom prst="rect">
              <a:avLst/>
            </a:prstGeom>
            <a:noFill/>
          </p:spPr>
          <p:txBody>
            <a:bodyPr wrap="none" rtlCol="0">
              <a:spAutoFit/>
            </a:bodyPr>
            <a:lstStyle/>
            <a:p>
              <a:r>
                <a:rPr lang="en-US" dirty="0"/>
                <a:t>C</a:t>
              </a:r>
              <a:r>
                <a:rPr lang="en-US" baseline="-25000" dirty="0"/>
                <a:t>s</a:t>
              </a:r>
            </a:p>
          </p:txBody>
        </p:sp>
      </p:grpSp>
    </p:spTree>
    <p:extLst>
      <p:ext uri="{BB962C8B-B14F-4D97-AF65-F5344CB8AC3E}">
        <p14:creationId xmlns:p14="http://schemas.microsoft.com/office/powerpoint/2010/main" val="175139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3" name="Picture 9"/>
          <p:cNvPicPr>
            <a:picLocks noChangeAspect="1" noChangeArrowheads="1"/>
          </p:cNvPicPr>
          <p:nvPr/>
        </p:nvPicPr>
        <p:blipFill>
          <a:blip r:embed="rId3" cstate="print"/>
          <a:srcRect/>
          <a:stretch>
            <a:fillRect/>
          </a:stretch>
        </p:blipFill>
        <p:spPr bwMode="auto">
          <a:xfrm>
            <a:off x="5032688" y="1231427"/>
            <a:ext cx="1574174" cy="2589215"/>
          </a:xfrm>
          <a:prstGeom prst="rect">
            <a:avLst/>
          </a:prstGeom>
          <a:noFill/>
          <a:ln w="9525">
            <a:noFill/>
            <a:miter lim="800000"/>
            <a:headEnd/>
            <a:tailEnd/>
          </a:ln>
        </p:spPr>
      </p:pic>
      <p:pic>
        <p:nvPicPr>
          <p:cNvPr id="2344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385864">
            <a:off x="3467039" y="1264399"/>
            <a:ext cx="18097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740" y="103030"/>
            <a:ext cx="5468164" cy="369332"/>
          </a:xfrm>
          <a:prstGeom prst="rect">
            <a:avLst/>
          </a:prstGeom>
          <a:solidFill>
            <a:srgbClr val="FFFF00"/>
          </a:solidFill>
        </p:spPr>
        <p:txBody>
          <a:bodyPr wrap="none" rtlCol="0">
            <a:spAutoFit/>
          </a:bodyPr>
          <a:lstStyle/>
          <a:p>
            <a:r>
              <a:rPr lang="en-US" dirty="0"/>
              <a:t>Normally Consolidated and Overconsolidated  Clay</a:t>
            </a:r>
          </a:p>
        </p:txBody>
      </p:sp>
      <p:pic>
        <p:nvPicPr>
          <p:cNvPr id="287750" name="Picture 6"/>
          <p:cNvPicPr>
            <a:picLocks noChangeAspect="1" noChangeArrowheads="1"/>
          </p:cNvPicPr>
          <p:nvPr/>
        </p:nvPicPr>
        <p:blipFill>
          <a:blip r:embed="rId6" cstate="print">
            <a:lum bright="30000"/>
          </a:blip>
          <a:srcRect/>
          <a:stretch>
            <a:fillRect/>
          </a:stretch>
        </p:blipFill>
        <p:spPr bwMode="auto">
          <a:xfrm>
            <a:off x="701631" y="5137602"/>
            <a:ext cx="1989451" cy="1675327"/>
          </a:xfrm>
          <a:prstGeom prst="rect">
            <a:avLst/>
          </a:prstGeom>
          <a:noFill/>
          <a:ln w="9525">
            <a:noFill/>
            <a:miter lim="800000"/>
            <a:headEnd/>
            <a:tailEnd/>
          </a:ln>
        </p:spPr>
      </p:pic>
      <p:sp>
        <p:nvSpPr>
          <p:cNvPr id="101" name="Freeform 100"/>
          <p:cNvSpPr/>
          <p:nvPr/>
        </p:nvSpPr>
        <p:spPr>
          <a:xfrm>
            <a:off x="695459" y="5512162"/>
            <a:ext cx="2009104" cy="422862"/>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101"/>
          <p:cNvSpPr/>
          <p:nvPr/>
        </p:nvSpPr>
        <p:spPr>
          <a:xfrm>
            <a:off x="640452" y="4764046"/>
            <a:ext cx="2125903" cy="307777"/>
          </a:xfrm>
          <a:prstGeom prst="rect">
            <a:avLst/>
          </a:prstGeom>
        </p:spPr>
        <p:txBody>
          <a:bodyPr wrap="none">
            <a:spAutoFit/>
          </a:bodyPr>
          <a:lstStyle/>
          <a:p>
            <a:r>
              <a:rPr lang="en-US" sz="1400" dirty="0"/>
              <a:t>Glacial covered Chicago</a:t>
            </a:r>
          </a:p>
        </p:txBody>
      </p:sp>
      <p:cxnSp>
        <p:nvCxnSpPr>
          <p:cNvPr id="104" name="Straight Arrow Connector 103"/>
          <p:cNvCxnSpPr>
            <a:endCxn id="101" idx="37"/>
          </p:cNvCxnSpPr>
          <p:nvPr/>
        </p:nvCxnSpPr>
        <p:spPr>
          <a:xfrm rot="16200000" flipH="1">
            <a:off x="1966033" y="5233261"/>
            <a:ext cx="489397" cy="68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274" y="4720119"/>
            <a:ext cx="646331" cy="369332"/>
          </a:xfrm>
          <a:prstGeom prst="rect">
            <a:avLst/>
          </a:prstGeom>
          <a:noFill/>
        </p:spPr>
        <p:txBody>
          <a:bodyPr wrap="none" rtlCol="0">
            <a:spAutoFit/>
          </a:bodyPr>
          <a:lstStyle/>
          <a:p>
            <a:r>
              <a:rPr lang="en-US" i="1" dirty="0">
                <a:solidFill>
                  <a:schemeClr val="tx1">
                    <a:lumMod val="85000"/>
                  </a:schemeClr>
                </a:solidFill>
              </a:rPr>
              <a:t>Past</a:t>
            </a:r>
          </a:p>
        </p:txBody>
      </p:sp>
      <p:sp>
        <p:nvSpPr>
          <p:cNvPr id="70" name="Rectangle 69"/>
          <p:cNvSpPr/>
          <p:nvPr/>
        </p:nvSpPr>
        <p:spPr>
          <a:xfrm>
            <a:off x="160986" y="561739"/>
            <a:ext cx="3316310" cy="3970318"/>
          </a:xfrm>
          <a:prstGeom prst="rect">
            <a:avLst/>
          </a:prstGeom>
        </p:spPr>
        <p:txBody>
          <a:bodyPr wrap="square">
            <a:spAutoFit/>
          </a:bodyPr>
          <a:lstStyle/>
          <a:p>
            <a:pPr marL="166688" indent="-166688">
              <a:buBlip>
                <a:blip r:embed="rId7"/>
              </a:buBlip>
            </a:pPr>
            <a:r>
              <a:rPr lang="en-US" sz="1400" dirty="0"/>
              <a:t>When clay particles are deposited by deposition agents like water, wind, ice or gravity, layers after layers are deposited with time which induces effective stresses in the clay layer below.  The clay layer in this case is called “</a:t>
            </a:r>
            <a:r>
              <a:rPr lang="en-US" sz="1400" u="sng" dirty="0"/>
              <a:t>Normally Consolidated Clay</a:t>
            </a:r>
            <a:r>
              <a:rPr lang="en-US" sz="1400" dirty="0"/>
              <a:t>.” </a:t>
            </a:r>
          </a:p>
          <a:p>
            <a:pPr marL="166688" indent="-166688">
              <a:buBlip>
                <a:blip r:embed="rId7"/>
              </a:buBlip>
            </a:pPr>
            <a:endParaRPr lang="en-US" sz="1400" dirty="0"/>
          </a:p>
          <a:p>
            <a:pPr marL="166688" indent="-166688">
              <a:buBlip>
                <a:blip r:embed="rId7"/>
              </a:buBlip>
            </a:pPr>
            <a:r>
              <a:rPr lang="en-US" sz="1400" dirty="0">
                <a:solidFill>
                  <a:srgbClr val="0562AF"/>
                </a:solidFill>
              </a:rPr>
              <a:t>If the to soil layers experienced cycles of erosion and deposition  </a:t>
            </a:r>
          </a:p>
          <a:p>
            <a:pPr marL="166688" indent="-166688"/>
            <a:r>
              <a:rPr lang="en-US" sz="1400" dirty="0">
                <a:solidFill>
                  <a:srgbClr val="0562AF"/>
                </a:solidFill>
              </a:rPr>
              <a:t>	with time such as case 1, the clay layer will be called “</a:t>
            </a:r>
            <a:r>
              <a:rPr lang="en-US" sz="1400" u="sng" dirty="0">
                <a:solidFill>
                  <a:srgbClr val="0562AF"/>
                </a:solidFill>
              </a:rPr>
              <a:t>Over</a:t>
            </a:r>
            <a:r>
              <a:rPr lang="en-US" sz="1400" dirty="0">
                <a:solidFill>
                  <a:srgbClr val="0562AF"/>
                </a:solidFill>
              </a:rPr>
              <a:t> </a:t>
            </a:r>
            <a:r>
              <a:rPr lang="en-US" sz="1400" u="sng" dirty="0">
                <a:solidFill>
                  <a:srgbClr val="0562AF"/>
                </a:solidFill>
              </a:rPr>
              <a:t>Consolidated Clay</a:t>
            </a:r>
            <a:r>
              <a:rPr lang="en-US" sz="1400" dirty="0">
                <a:solidFill>
                  <a:srgbClr val="0562AF"/>
                </a:solidFill>
              </a:rPr>
              <a:t>.” </a:t>
            </a:r>
          </a:p>
          <a:p>
            <a:pPr marL="166688" indent="-166688">
              <a:buBlip>
                <a:blip r:embed="rId7"/>
              </a:buBlip>
            </a:pPr>
            <a:endParaRPr lang="en-US" sz="1400" dirty="0">
              <a:solidFill>
                <a:schemeClr val="bg1"/>
              </a:solidFill>
            </a:endParaRPr>
          </a:p>
          <a:p>
            <a:pPr marL="166688" indent="-166688">
              <a:buBlip>
                <a:blip r:embed="rId7"/>
              </a:buBlip>
            </a:pPr>
            <a:r>
              <a:rPr lang="en-US" sz="1400" dirty="0">
                <a:solidFill>
                  <a:srgbClr val="007635"/>
                </a:solidFill>
              </a:rPr>
              <a:t>Overconsolidation can also be developed from loading and unloading the clay layer such as </a:t>
            </a:r>
          </a:p>
          <a:p>
            <a:pPr marL="166688" indent="-166688"/>
            <a:r>
              <a:rPr lang="en-US" sz="1400" dirty="0">
                <a:solidFill>
                  <a:srgbClr val="007635"/>
                </a:solidFill>
              </a:rPr>
              <a:t>	case 2. </a:t>
            </a:r>
          </a:p>
        </p:txBody>
      </p:sp>
      <p:pic>
        <p:nvPicPr>
          <p:cNvPr id="287749" name="Picture 5"/>
          <p:cNvPicPr>
            <a:picLocks noChangeAspect="1" noChangeArrowheads="1"/>
          </p:cNvPicPr>
          <p:nvPr/>
        </p:nvPicPr>
        <p:blipFill>
          <a:blip r:embed="rId8" cstate="print">
            <a:lum bright="20000"/>
          </a:blip>
          <a:srcRect/>
          <a:stretch>
            <a:fillRect/>
          </a:stretch>
        </p:blipFill>
        <p:spPr bwMode="auto">
          <a:xfrm>
            <a:off x="7410048" y="2060618"/>
            <a:ext cx="1362709" cy="1393401"/>
          </a:xfrm>
          <a:prstGeom prst="rect">
            <a:avLst/>
          </a:prstGeom>
          <a:noFill/>
          <a:ln w="9525">
            <a:noFill/>
            <a:miter lim="800000"/>
            <a:headEnd/>
            <a:tailEnd/>
          </a:ln>
        </p:spPr>
      </p:pic>
      <p:sp>
        <p:nvSpPr>
          <p:cNvPr id="90" name="Freeform 89"/>
          <p:cNvSpPr/>
          <p:nvPr/>
        </p:nvSpPr>
        <p:spPr>
          <a:xfrm>
            <a:off x="3335633" y="1339409"/>
            <a:ext cx="5460642" cy="117197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a:off x="3087857" y="6027589"/>
            <a:ext cx="6094258" cy="656557"/>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127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3" name="Freeform 2"/>
          <p:cNvSpPr/>
          <p:nvPr/>
        </p:nvSpPr>
        <p:spPr>
          <a:xfrm>
            <a:off x="3128640" y="3314008"/>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a:gsLst>
              <a:gs pos="0">
                <a:srgbClr val="FFC000"/>
              </a:gs>
              <a:gs pos="50000">
                <a:schemeClr val="accent1">
                  <a:tint val="44500"/>
                  <a:satMod val="160000"/>
                </a:schemeClr>
              </a:gs>
              <a:gs pos="100000">
                <a:schemeClr val="accent2">
                  <a:lumMod val="60000"/>
                  <a:lumOff val="40000"/>
                </a:schemeClr>
              </a:gs>
            </a:gsLst>
            <a:lin ang="5400000" scaled="0"/>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14" name="TextBox 30"/>
          <p:cNvSpPr txBox="1">
            <a:spLocks noChangeArrowheads="1"/>
          </p:cNvSpPr>
          <p:nvPr/>
        </p:nvSpPr>
        <p:spPr bwMode="auto">
          <a:xfrm>
            <a:off x="8270082" y="2964585"/>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15" name="Isosceles Triangle 14"/>
          <p:cNvSpPr/>
          <p:nvPr/>
        </p:nvSpPr>
        <p:spPr>
          <a:xfrm rot="10800000">
            <a:off x="8473720" y="3269159"/>
            <a:ext cx="124170" cy="17318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33" name="TextBox 79"/>
          <p:cNvSpPr txBox="1">
            <a:spLocks noChangeArrowheads="1"/>
          </p:cNvSpPr>
          <p:nvPr/>
        </p:nvSpPr>
        <p:spPr bwMode="auto">
          <a:xfrm>
            <a:off x="8022289" y="3484554"/>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89" name="TextBox 88"/>
          <p:cNvSpPr txBox="1"/>
          <p:nvPr/>
        </p:nvSpPr>
        <p:spPr>
          <a:xfrm>
            <a:off x="3737387" y="869667"/>
            <a:ext cx="800284" cy="369332"/>
          </a:xfrm>
          <a:prstGeom prst="rect">
            <a:avLst/>
          </a:prstGeom>
          <a:noFill/>
        </p:spPr>
        <p:txBody>
          <a:bodyPr wrap="none" rtlCol="0">
            <a:spAutoFit/>
          </a:bodyPr>
          <a:lstStyle/>
          <a:p>
            <a:r>
              <a:rPr lang="en-US" dirty="0">
                <a:solidFill>
                  <a:srgbClr val="007635"/>
                </a:solidFill>
              </a:rPr>
              <a:t>Today</a:t>
            </a:r>
          </a:p>
        </p:txBody>
      </p:sp>
      <p:cxnSp>
        <p:nvCxnSpPr>
          <p:cNvPr id="92" name="Straight Arrow Connector 91"/>
          <p:cNvCxnSpPr>
            <a:endCxn id="3" idx="5"/>
          </p:cNvCxnSpPr>
          <p:nvPr/>
        </p:nvCxnSpPr>
        <p:spPr>
          <a:xfrm rot="16200000" flipH="1">
            <a:off x="5881650" y="2450992"/>
            <a:ext cx="1997775" cy="6428"/>
          </a:xfrm>
          <a:prstGeom prst="straightConnector1">
            <a:avLst/>
          </a:prstGeom>
          <a:ln w="31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68357" y="731954"/>
            <a:ext cx="915635" cy="646331"/>
          </a:xfrm>
          <a:prstGeom prst="rect">
            <a:avLst/>
          </a:prstGeom>
          <a:noFill/>
        </p:spPr>
        <p:txBody>
          <a:bodyPr wrap="none" rtlCol="0">
            <a:spAutoFit/>
          </a:bodyPr>
          <a:lstStyle/>
          <a:p>
            <a:pPr algn="ctr"/>
            <a:r>
              <a:rPr lang="en-US" dirty="0">
                <a:solidFill>
                  <a:schemeClr val="bg1">
                    <a:lumMod val="50000"/>
                  </a:schemeClr>
                </a:solidFill>
              </a:rPr>
              <a:t>Case 1</a:t>
            </a:r>
          </a:p>
          <a:p>
            <a:pPr algn="ctr"/>
            <a:r>
              <a:rPr lang="en-US" dirty="0">
                <a:solidFill>
                  <a:schemeClr val="bg1">
                    <a:lumMod val="50000"/>
                  </a:schemeClr>
                </a:solidFill>
              </a:rPr>
              <a:t>Past</a:t>
            </a:r>
          </a:p>
        </p:txBody>
      </p:sp>
      <p:sp>
        <p:nvSpPr>
          <p:cNvPr id="107" name="TextBox 106"/>
          <p:cNvSpPr txBox="1"/>
          <p:nvPr/>
        </p:nvSpPr>
        <p:spPr>
          <a:xfrm>
            <a:off x="5482111" y="729808"/>
            <a:ext cx="915635" cy="646331"/>
          </a:xfrm>
          <a:prstGeom prst="rect">
            <a:avLst/>
          </a:prstGeom>
          <a:noFill/>
        </p:spPr>
        <p:txBody>
          <a:bodyPr wrap="none" rtlCol="0">
            <a:spAutoFit/>
          </a:bodyPr>
          <a:lstStyle/>
          <a:p>
            <a:pPr algn="ctr"/>
            <a:r>
              <a:rPr lang="en-US" dirty="0">
                <a:solidFill>
                  <a:schemeClr val="bg1">
                    <a:lumMod val="50000"/>
                  </a:schemeClr>
                </a:solidFill>
              </a:rPr>
              <a:t>Case 2</a:t>
            </a:r>
          </a:p>
          <a:p>
            <a:pPr algn="ctr"/>
            <a:r>
              <a:rPr lang="en-US" dirty="0">
                <a:solidFill>
                  <a:schemeClr val="bg1">
                    <a:lumMod val="50000"/>
                  </a:schemeClr>
                </a:solidFill>
              </a:rPr>
              <a:t>Past</a:t>
            </a:r>
          </a:p>
        </p:txBody>
      </p:sp>
      <p:sp>
        <p:nvSpPr>
          <p:cNvPr id="66" name="Rectangle 65"/>
          <p:cNvSpPr/>
          <p:nvPr/>
        </p:nvSpPr>
        <p:spPr>
          <a:xfrm flipH="1">
            <a:off x="3322749" y="4533653"/>
            <a:ext cx="5499278" cy="1711494"/>
          </a:xfrm>
          <a:prstGeom prst="rect">
            <a:avLst/>
          </a:prstGeom>
          <a:gradFill>
            <a:gsLst>
              <a:gs pos="48000">
                <a:schemeClr val="accent3">
                  <a:lumMod val="60000"/>
                  <a:lumOff val="40000"/>
                </a:schemeClr>
              </a:gs>
              <a:gs pos="2000">
                <a:schemeClr val="accent3">
                  <a:lumMod val="20000"/>
                  <a:lumOff val="80000"/>
                </a:schemeClr>
              </a:gs>
              <a:gs pos="100000">
                <a:schemeClr val="accent3">
                  <a:lumMod val="40000"/>
                  <a:lumOff val="60000"/>
                </a:schemeClr>
              </a:gs>
            </a:gsLst>
            <a:lin ang="5400000" scaled="0"/>
          </a:gra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32" name="TextBox 78"/>
          <p:cNvSpPr txBox="1">
            <a:spLocks noChangeArrowheads="1"/>
          </p:cNvSpPr>
          <p:nvPr/>
        </p:nvSpPr>
        <p:spPr bwMode="auto">
          <a:xfrm>
            <a:off x="5937250" y="4727826"/>
            <a:ext cx="524503" cy="523220"/>
          </a:xfrm>
          <a:prstGeom prst="rect">
            <a:avLst/>
          </a:prstGeom>
          <a:noFill/>
          <a:ln w="9525">
            <a:noFill/>
            <a:miter lim="800000"/>
            <a:headEnd/>
            <a:tailEnd/>
          </a:ln>
        </p:spPr>
        <p:txBody>
          <a:bodyPr wrap="none">
            <a:spAutoFit/>
          </a:bodyPr>
          <a:lstStyle/>
          <a:p>
            <a:r>
              <a:rPr lang="en-US" sz="2800" i="1" dirty="0">
                <a:effectLst>
                  <a:outerShdw blurRad="38100" dist="38100" dir="2700000" algn="tl">
                    <a:srgbClr val="000000">
                      <a:alpha val="43137"/>
                    </a:srgbClr>
                  </a:outerShdw>
                </a:effectLst>
                <a:latin typeface="Times New Roman" pitchFamily="18" charset="0"/>
                <a:cs typeface="Times New Roman" pitchFamily="18" charset="0"/>
              </a:rPr>
              <a:t>P</a:t>
            </a:r>
            <a:r>
              <a:rPr lang="en-US" sz="2800" i="1" baseline="-25000" dirty="0">
                <a:effectLst>
                  <a:outerShdw blurRad="38100" dist="38100" dir="2700000" algn="tl">
                    <a:srgbClr val="000000">
                      <a:alpha val="43137"/>
                    </a:srgbClr>
                  </a:outerShdw>
                </a:effectLst>
                <a:latin typeface="Times New Roman" pitchFamily="18" charset="0"/>
                <a:cs typeface="Times New Roman" pitchFamily="18" charset="0"/>
              </a:rPr>
              <a:t>o</a:t>
            </a:r>
          </a:p>
        </p:txBody>
      </p:sp>
      <p:sp>
        <p:nvSpPr>
          <p:cNvPr id="34" name="TextBox 80"/>
          <p:cNvSpPr txBox="1">
            <a:spLocks noChangeArrowheads="1"/>
          </p:cNvSpPr>
          <p:nvPr/>
        </p:nvSpPr>
        <p:spPr bwMode="auto">
          <a:xfrm>
            <a:off x="8094769" y="4518115"/>
            <a:ext cx="697627" cy="400110"/>
          </a:xfrm>
          <a:prstGeom prst="rect">
            <a:avLst/>
          </a:prstGeom>
          <a:noFill/>
          <a:ln w="9525">
            <a:noFill/>
            <a:miter lim="800000"/>
            <a:headEnd/>
            <a:tailEnd/>
          </a:ln>
        </p:spPr>
        <p:txBody>
          <a:bodyPr wrap="none">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Clay</a:t>
            </a:r>
          </a:p>
        </p:txBody>
      </p:sp>
      <p:grpSp>
        <p:nvGrpSpPr>
          <p:cNvPr id="5" name="Group 4"/>
          <p:cNvGrpSpPr/>
          <p:nvPr/>
        </p:nvGrpSpPr>
        <p:grpSpPr>
          <a:xfrm>
            <a:off x="3385989" y="5235014"/>
            <a:ext cx="5364139" cy="191070"/>
            <a:chOff x="3385989" y="5235014"/>
            <a:chExt cx="5364139" cy="191070"/>
          </a:xfrm>
        </p:grpSpPr>
        <p:cxnSp>
          <p:nvCxnSpPr>
            <p:cNvPr id="82" name="Straight Arrow Connector 81"/>
            <p:cNvCxnSpPr/>
            <p:nvPr/>
          </p:nvCxnSpPr>
          <p:spPr bwMode="auto">
            <a:xfrm rot="5400000">
              <a:off x="3306753"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5400000">
              <a:off x="3510400"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5400000">
              <a:off x="3699146"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85989" y="5422687"/>
              <a:ext cx="536413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rot="5400000">
              <a:off x="702342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rot="5400000">
              <a:off x="7227068"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rot="5400000">
              <a:off x="7415814"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rot="5400000">
              <a:off x="761946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rot="5400000">
              <a:off x="781317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rot="5400000">
              <a:off x="8016819"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rot="5400000">
              <a:off x="8205565"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rot="5400000">
              <a:off x="840921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rot="5400000">
              <a:off x="54489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rot="5400000">
              <a:off x="5652593"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rot="5400000">
              <a:off x="58413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rot="5400000">
              <a:off x="604498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rot="5400000">
              <a:off x="623869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rot="5400000">
              <a:off x="64423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rot="5400000">
              <a:off x="663109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rot="5400000">
              <a:off x="68347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rot="5400000">
              <a:off x="38498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5400000">
              <a:off x="405346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rot="5400000">
              <a:off x="42422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rot="5400000">
              <a:off x="444585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rot="5400000">
              <a:off x="463957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8432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rot="5400000">
              <a:off x="5031965"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rot="5400000">
              <a:off x="52356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5400000">
              <a:off x="8615004"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026367" y="3239299"/>
            <a:ext cx="309094" cy="348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80" name="Rectangle 79"/>
          <p:cNvSpPr/>
          <p:nvPr/>
        </p:nvSpPr>
        <p:spPr>
          <a:xfrm>
            <a:off x="8809340" y="3288668"/>
            <a:ext cx="322697" cy="343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Tree>
    <p:extLst>
      <p:ext uri="{BB962C8B-B14F-4D97-AF65-F5344CB8AC3E}">
        <p14:creationId xmlns:p14="http://schemas.microsoft.com/office/powerpoint/2010/main" val="299671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675" y="901523"/>
            <a:ext cx="6800046" cy="5509200"/>
          </a:xfrm>
          <a:prstGeom prst="rect">
            <a:avLst/>
          </a:prstGeom>
          <a:noFill/>
        </p:spPr>
        <p:txBody>
          <a:bodyPr wrap="square" rtlCol="0">
            <a:spAutoFit/>
          </a:bodyPr>
          <a:lstStyle/>
          <a:p>
            <a:pPr algn="ctr"/>
            <a:r>
              <a:rPr lang="en-US" sz="4400" b="1" dirty="0">
                <a:solidFill>
                  <a:srgbClr val="00B0F0"/>
                </a:solidFill>
                <a:effectLst>
                  <a:outerShdw blurRad="38100" dist="38100" dir="2700000" algn="tl">
                    <a:srgbClr val="000000">
                      <a:alpha val="43137"/>
                    </a:srgbClr>
                  </a:outerShdw>
                </a:effectLst>
              </a:rPr>
              <a:t>How do you know if the clay layer at the site is</a:t>
            </a:r>
          </a:p>
          <a:p>
            <a:pPr algn="ctr"/>
            <a:endParaRPr lang="en-US" sz="4400" b="1" dirty="0">
              <a:solidFill>
                <a:srgbClr val="00B0F0"/>
              </a:solidFill>
              <a:effectLst>
                <a:outerShdw blurRad="38100" dist="38100" dir="2700000" algn="tl">
                  <a:srgbClr val="000000">
                    <a:alpha val="43137"/>
                  </a:srgbClr>
                </a:outerShdw>
              </a:effectLst>
            </a:endParaRPr>
          </a:p>
          <a:p>
            <a:pPr algn="ctr"/>
            <a:endParaRPr lang="en-US" sz="4400" b="1" dirty="0">
              <a:solidFill>
                <a:srgbClr val="00B0F0"/>
              </a:solidFill>
              <a:effectLst>
                <a:outerShdw blurRad="38100" dist="38100" dir="2700000" algn="tl">
                  <a:srgbClr val="000000">
                    <a:alpha val="43137"/>
                  </a:srgbClr>
                </a:outerShdw>
              </a:effectLst>
            </a:endParaRPr>
          </a:p>
          <a:p>
            <a:pPr algn="ctr"/>
            <a:r>
              <a:rPr lang="en-US" sz="4400" b="1" dirty="0">
                <a:solidFill>
                  <a:srgbClr val="00B0F0"/>
                </a:solidFill>
                <a:effectLst>
                  <a:outerShdw blurRad="38100" dist="38100" dir="2700000" algn="tl">
                    <a:srgbClr val="000000">
                      <a:alpha val="43137"/>
                    </a:srgbClr>
                  </a:outerShdw>
                </a:effectLst>
              </a:rPr>
              <a:t> </a:t>
            </a:r>
          </a:p>
          <a:p>
            <a:pPr algn="ctr"/>
            <a:r>
              <a:rPr lang="en-US" sz="4400" b="1" dirty="0">
                <a:solidFill>
                  <a:srgbClr val="00B0F0"/>
                </a:solidFill>
                <a:effectLst>
                  <a:outerShdw blurRad="38100" dist="38100" dir="2700000" algn="tl">
                    <a:srgbClr val="000000">
                      <a:alpha val="43137"/>
                    </a:srgbClr>
                  </a:outerShdw>
                </a:effectLst>
              </a:rPr>
              <a:t>normally consolidated or </a:t>
            </a:r>
          </a:p>
          <a:p>
            <a:pPr algn="ctr"/>
            <a:r>
              <a:rPr lang="en-US" sz="4400" b="1" dirty="0">
                <a:solidFill>
                  <a:srgbClr val="00B0F0"/>
                </a:solidFill>
                <a:effectLst>
                  <a:outerShdw blurRad="38100" dist="38100" dir="2700000" algn="tl">
                    <a:srgbClr val="000000">
                      <a:alpha val="43137"/>
                    </a:srgbClr>
                  </a:outerShdw>
                </a:effectLst>
              </a:rPr>
              <a:t>Over-consolidated ???</a:t>
            </a:r>
          </a:p>
        </p:txBody>
      </p:sp>
      <p:sp>
        <p:nvSpPr>
          <p:cNvPr id="5" name="TextBox 4"/>
          <p:cNvSpPr txBox="1"/>
          <p:nvPr/>
        </p:nvSpPr>
        <p:spPr>
          <a:xfrm>
            <a:off x="257577" y="309093"/>
            <a:ext cx="1417376" cy="461665"/>
          </a:xfrm>
          <a:prstGeom prst="rect">
            <a:avLst/>
          </a:prstGeom>
          <a:noFill/>
        </p:spPr>
        <p:txBody>
          <a:bodyPr wrap="none" rtlCol="0">
            <a:spAutoFit/>
          </a:bodyPr>
          <a:lstStyle/>
          <a:p>
            <a:r>
              <a:rPr lang="en-US" sz="2400" i="1" u="sng" dirty="0">
                <a:solidFill>
                  <a:srgbClr val="FF0000"/>
                </a:solidFill>
              </a:rPr>
              <a:t>Question</a:t>
            </a:r>
          </a:p>
        </p:txBody>
      </p:sp>
      <p:pic>
        <p:nvPicPr>
          <p:cNvPr id="7" name="Picture 9"/>
          <p:cNvPicPr>
            <a:picLocks noChangeAspect="1" noChangeArrowheads="1"/>
          </p:cNvPicPr>
          <p:nvPr/>
        </p:nvPicPr>
        <p:blipFill>
          <a:blip r:embed="rId3" cstate="print"/>
          <a:srcRect/>
          <a:stretch>
            <a:fillRect/>
          </a:stretch>
        </p:blipFill>
        <p:spPr bwMode="auto">
          <a:xfrm>
            <a:off x="1738679" y="2543537"/>
            <a:ext cx="491069" cy="786406"/>
          </a:xfrm>
          <a:prstGeom prst="rect">
            <a:avLst/>
          </a:prstGeom>
          <a:noFill/>
          <a:ln w="3175">
            <a:noFill/>
            <a:miter lim="800000"/>
            <a:headEnd/>
            <a:tailEnd/>
          </a:ln>
        </p:spPr>
      </p:pic>
      <p:pic>
        <p:nvPicPr>
          <p:cNvPr id="8" name="Picture 5"/>
          <p:cNvPicPr>
            <a:picLocks noChangeAspect="1" noChangeArrowheads="1"/>
          </p:cNvPicPr>
          <p:nvPr/>
        </p:nvPicPr>
        <p:blipFill>
          <a:blip r:embed="rId4" cstate="print">
            <a:lum bright="20000"/>
          </a:blip>
          <a:srcRect/>
          <a:stretch>
            <a:fillRect/>
          </a:stretch>
        </p:blipFill>
        <p:spPr bwMode="auto">
          <a:xfrm>
            <a:off x="2325794" y="2795381"/>
            <a:ext cx="425101" cy="423209"/>
          </a:xfrm>
          <a:prstGeom prst="rect">
            <a:avLst/>
          </a:prstGeom>
          <a:noFill/>
          <a:ln w="3175">
            <a:noFill/>
            <a:miter lim="800000"/>
            <a:headEnd/>
            <a:tailEnd/>
          </a:ln>
        </p:spPr>
      </p:pic>
      <p:sp>
        <p:nvSpPr>
          <p:cNvPr id="9" name="Freeform 8"/>
          <p:cNvSpPr/>
          <p:nvPr/>
        </p:nvSpPr>
        <p:spPr>
          <a:xfrm>
            <a:off x="1209277" y="2576333"/>
            <a:ext cx="1703464" cy="35595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no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pic>
        <p:nvPicPr>
          <p:cNvPr id="10" name="Picture 2"/>
          <p:cNvPicPr>
            <a:picLocks noChangeAspect="1" noChangeArrowheads="1"/>
          </p:cNvPicPr>
          <p:nvPr/>
        </p:nvPicPr>
        <p:blipFill>
          <a:blip r:embed="rId5" cstate="print"/>
          <a:srcRect/>
          <a:stretch>
            <a:fillRect/>
          </a:stretch>
        </p:blipFill>
        <p:spPr bwMode="auto">
          <a:xfrm>
            <a:off x="1381095" y="2760180"/>
            <a:ext cx="240027" cy="502154"/>
          </a:xfrm>
          <a:prstGeom prst="rect">
            <a:avLst/>
          </a:prstGeom>
          <a:noFill/>
          <a:ln w="3175">
            <a:noFill/>
            <a:miter lim="800000"/>
            <a:headEnd/>
            <a:tailEnd/>
          </a:ln>
        </p:spPr>
      </p:pic>
      <p:sp>
        <p:nvSpPr>
          <p:cNvPr id="11" name="Freeform 10"/>
          <p:cNvSpPr/>
          <p:nvPr/>
        </p:nvSpPr>
        <p:spPr>
          <a:xfrm>
            <a:off x="1131983" y="4000244"/>
            <a:ext cx="1901123" cy="199412"/>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solidFill>
                <a:schemeClr val="bg1"/>
              </a:solidFill>
            </a:endParaRPr>
          </a:p>
        </p:txBody>
      </p:sp>
      <p:sp>
        <p:nvSpPr>
          <p:cNvPr id="12" name="Freeform 11"/>
          <p:cNvSpPr/>
          <p:nvPr/>
        </p:nvSpPr>
        <p:spPr>
          <a:xfrm>
            <a:off x="1144705" y="3176066"/>
            <a:ext cx="1901123" cy="43215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31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solidFill>
                <a:schemeClr val="bg1"/>
              </a:solidFill>
            </a:endParaRPr>
          </a:p>
        </p:txBody>
      </p:sp>
      <p:sp>
        <p:nvSpPr>
          <p:cNvPr id="13" name="Rectangle 12"/>
          <p:cNvSpPr/>
          <p:nvPr/>
        </p:nvSpPr>
        <p:spPr>
          <a:xfrm>
            <a:off x="1108839" y="3153375"/>
            <a:ext cx="96423" cy="1058016"/>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sp>
        <p:nvSpPr>
          <p:cNvPr id="14" name="TextBox 30"/>
          <p:cNvSpPr txBox="1">
            <a:spLocks noChangeArrowheads="1"/>
          </p:cNvSpPr>
          <p:nvPr/>
        </p:nvSpPr>
        <p:spPr bwMode="auto">
          <a:xfrm>
            <a:off x="2748594" y="3044865"/>
            <a:ext cx="395097" cy="239132"/>
          </a:xfrm>
          <a:prstGeom prst="rect">
            <a:avLst/>
          </a:prstGeom>
          <a:noFill/>
          <a:ln w="3175">
            <a:noFill/>
            <a:miter lim="800000"/>
            <a:headEnd/>
            <a:tailEnd/>
          </a:ln>
        </p:spPr>
        <p:txBody>
          <a:bodyPr wrap="none">
            <a:spAutoFit/>
          </a:bodyPr>
          <a:lstStyle/>
          <a:p>
            <a:r>
              <a:rPr lang="en-US" sz="800" dirty="0">
                <a:solidFill>
                  <a:schemeClr val="bg1"/>
                </a:solidFill>
                <a:latin typeface="Calibri" pitchFamily="34" charset="0"/>
              </a:rPr>
              <a:t>G.S.</a:t>
            </a:r>
          </a:p>
        </p:txBody>
      </p:sp>
      <p:sp>
        <p:nvSpPr>
          <p:cNvPr id="15" name="Isosceles Triangle 14"/>
          <p:cNvSpPr/>
          <p:nvPr/>
        </p:nvSpPr>
        <p:spPr>
          <a:xfrm rot="10800000">
            <a:off x="2812120" y="3162444"/>
            <a:ext cx="38735" cy="52601"/>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sp>
        <p:nvSpPr>
          <p:cNvPr id="16" name="TextBox 79"/>
          <p:cNvSpPr txBox="1">
            <a:spLocks noChangeArrowheads="1"/>
          </p:cNvSpPr>
          <p:nvPr/>
        </p:nvSpPr>
        <p:spPr bwMode="auto">
          <a:xfrm>
            <a:off x="2589314" y="3234170"/>
            <a:ext cx="389850" cy="215444"/>
          </a:xfrm>
          <a:prstGeom prst="rect">
            <a:avLst/>
          </a:prstGeom>
          <a:noFill/>
          <a:ln w="3175">
            <a:noFill/>
            <a:miter lim="800000"/>
            <a:headEnd/>
            <a:tailEnd/>
          </a:ln>
        </p:spPr>
        <p:txBody>
          <a:bodyPr wrap="none">
            <a:spAutoFit/>
          </a:bodyPr>
          <a:lstStyle/>
          <a:p>
            <a:r>
              <a:rPr lang="en-US" sz="800" dirty="0">
                <a:solidFill>
                  <a:srgbClr val="FF0000"/>
                </a:solidFill>
                <a:latin typeface="Calibri" pitchFamily="34" charset="0"/>
              </a:rPr>
              <a:t>Sand</a:t>
            </a:r>
          </a:p>
        </p:txBody>
      </p:sp>
      <p:sp>
        <p:nvSpPr>
          <p:cNvPr id="17" name="Rectangle 16"/>
          <p:cNvSpPr/>
          <p:nvPr/>
        </p:nvSpPr>
        <p:spPr>
          <a:xfrm>
            <a:off x="2920779" y="3168369"/>
            <a:ext cx="100666" cy="1043022"/>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bg1"/>
              </a:solidFill>
            </a:endParaRPr>
          </a:p>
        </p:txBody>
      </p:sp>
      <p:cxnSp>
        <p:nvCxnSpPr>
          <p:cNvPr id="18" name="Straight Arrow Connector 17"/>
          <p:cNvCxnSpPr/>
          <p:nvPr/>
        </p:nvCxnSpPr>
        <p:spPr bwMode="auto">
          <a:xfrm rot="5400000">
            <a:off x="1201045"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rot="5400000">
            <a:off x="1264574"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rot="5400000">
            <a:off x="1323454"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5964" y="2623273"/>
            <a:ext cx="537639" cy="239132"/>
          </a:xfrm>
          <a:prstGeom prst="rect">
            <a:avLst/>
          </a:prstGeom>
          <a:noFill/>
          <a:ln w="3175">
            <a:noFill/>
          </a:ln>
        </p:spPr>
        <p:txBody>
          <a:bodyPr wrap="none" rtlCol="0">
            <a:spAutoFit/>
          </a:bodyPr>
          <a:lstStyle/>
          <a:p>
            <a:r>
              <a:rPr lang="en-US" sz="800" dirty="0">
                <a:solidFill>
                  <a:srgbClr val="007635"/>
                </a:solidFill>
              </a:rPr>
              <a:t>Today</a:t>
            </a:r>
          </a:p>
        </p:txBody>
      </p:sp>
      <p:cxnSp>
        <p:nvCxnSpPr>
          <p:cNvPr id="22" name="Straight Arrow Connector 21"/>
          <p:cNvCxnSpPr>
            <a:endCxn id="12" idx="5"/>
          </p:cNvCxnSpPr>
          <p:nvPr/>
        </p:nvCxnSpPr>
        <p:spPr>
          <a:xfrm rot="16200000" flipH="1">
            <a:off x="2011736" y="2913921"/>
            <a:ext cx="606771" cy="2005"/>
          </a:xfrm>
          <a:prstGeom prst="straightConnector1">
            <a:avLst/>
          </a:prstGeom>
          <a:ln w="3175">
            <a:no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24867" y="2391834"/>
            <a:ext cx="583326" cy="375777"/>
          </a:xfrm>
          <a:prstGeom prst="rect">
            <a:avLst/>
          </a:prstGeom>
          <a:noFill/>
          <a:ln w="3175">
            <a:noFill/>
          </a:ln>
        </p:spPr>
        <p:txBody>
          <a:bodyPr wrap="none" rtlCol="0">
            <a:spAutoFit/>
          </a:bodyPr>
          <a:lstStyle/>
          <a:p>
            <a:pPr algn="ctr"/>
            <a:r>
              <a:rPr lang="en-US" sz="800" dirty="0">
                <a:solidFill>
                  <a:schemeClr val="tx1">
                    <a:lumMod val="85000"/>
                  </a:schemeClr>
                </a:solidFill>
              </a:rPr>
              <a:t>Case 1</a:t>
            </a:r>
          </a:p>
          <a:p>
            <a:pPr algn="ctr"/>
            <a:r>
              <a:rPr lang="en-US" sz="800" dirty="0">
                <a:solidFill>
                  <a:schemeClr val="tx1">
                    <a:lumMod val="85000"/>
                  </a:schemeClr>
                </a:solidFill>
              </a:rPr>
              <a:t>Past</a:t>
            </a:r>
          </a:p>
        </p:txBody>
      </p:sp>
      <p:sp>
        <p:nvSpPr>
          <p:cNvPr id="24" name="TextBox 23"/>
          <p:cNvSpPr txBox="1"/>
          <p:nvPr/>
        </p:nvSpPr>
        <p:spPr>
          <a:xfrm>
            <a:off x="1730032" y="2391183"/>
            <a:ext cx="583326" cy="375777"/>
          </a:xfrm>
          <a:prstGeom prst="rect">
            <a:avLst/>
          </a:prstGeom>
          <a:noFill/>
          <a:ln w="3175">
            <a:noFill/>
          </a:ln>
        </p:spPr>
        <p:txBody>
          <a:bodyPr wrap="none" rtlCol="0">
            <a:spAutoFit/>
          </a:bodyPr>
          <a:lstStyle/>
          <a:p>
            <a:pPr algn="ctr"/>
            <a:r>
              <a:rPr lang="en-US" sz="800" dirty="0">
                <a:solidFill>
                  <a:schemeClr val="tx1">
                    <a:lumMod val="85000"/>
                  </a:schemeClr>
                </a:solidFill>
              </a:rPr>
              <a:t>Case 2</a:t>
            </a:r>
          </a:p>
          <a:p>
            <a:pPr algn="ctr"/>
            <a:r>
              <a:rPr lang="en-US" sz="800" dirty="0">
                <a:solidFill>
                  <a:schemeClr val="tx1">
                    <a:lumMod val="85000"/>
                  </a:schemeClr>
                </a:solidFill>
              </a:rPr>
              <a:t>Past</a:t>
            </a:r>
          </a:p>
        </p:txBody>
      </p:sp>
      <p:sp>
        <p:nvSpPr>
          <p:cNvPr id="25" name="Rectangle 24"/>
          <p:cNvSpPr/>
          <p:nvPr/>
        </p:nvSpPr>
        <p:spPr>
          <a:xfrm flipH="1">
            <a:off x="1205258" y="3546501"/>
            <a:ext cx="1715517" cy="519821"/>
          </a:xfrm>
          <a:prstGeom prst="rect">
            <a:avLst/>
          </a:prstGeom>
          <a:blipFill>
            <a:blip r:embed="rId6"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bg1"/>
              </a:solidFill>
            </a:endParaRPr>
          </a:p>
        </p:txBody>
      </p:sp>
      <p:cxnSp>
        <p:nvCxnSpPr>
          <p:cNvPr id="26" name="Straight Connector 25"/>
          <p:cNvCxnSpPr/>
          <p:nvPr/>
        </p:nvCxnSpPr>
        <p:spPr>
          <a:xfrm>
            <a:off x="1224986" y="3816521"/>
            <a:ext cx="1673360" cy="0"/>
          </a:xfrm>
          <a:prstGeom prst="line">
            <a:avLst/>
          </a:prstGeom>
          <a:ln w="31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7" name="TextBox 78"/>
          <p:cNvSpPr txBox="1">
            <a:spLocks noChangeArrowheads="1"/>
          </p:cNvSpPr>
          <p:nvPr/>
        </p:nvSpPr>
        <p:spPr bwMode="auto">
          <a:xfrm>
            <a:off x="1963710" y="3497525"/>
            <a:ext cx="330540" cy="276999"/>
          </a:xfrm>
          <a:prstGeom prst="rect">
            <a:avLst/>
          </a:prstGeom>
          <a:noFill/>
          <a:ln w="3175">
            <a:noFill/>
            <a:miter lim="800000"/>
            <a:headEnd/>
            <a:tailEnd/>
          </a:ln>
        </p:spPr>
        <p:txBody>
          <a:bodyPr wrap="none">
            <a:spAutoFit/>
          </a:bodyPr>
          <a:lstStyle/>
          <a:p>
            <a:r>
              <a:rPr lang="en-US" sz="12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
            </a:r>
            <a:r>
              <a:rPr lang="en-US" sz="1200" i="1" baseline="-25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a:t>
            </a:r>
          </a:p>
        </p:txBody>
      </p:sp>
      <p:grpSp>
        <p:nvGrpSpPr>
          <p:cNvPr id="28" name="Group 36"/>
          <p:cNvGrpSpPr/>
          <p:nvPr/>
        </p:nvGrpSpPr>
        <p:grpSpPr>
          <a:xfrm>
            <a:off x="1398372" y="3760172"/>
            <a:ext cx="1423867" cy="57381"/>
            <a:chOff x="3362232" y="3633038"/>
            <a:chExt cx="4564362" cy="329398"/>
          </a:xfrm>
        </p:grpSpPr>
        <p:grpSp>
          <p:nvGrpSpPr>
            <p:cNvPr id="34" name="Group 68"/>
            <p:cNvGrpSpPr>
              <a:grpSpLocks/>
            </p:cNvGrpSpPr>
            <p:nvPr/>
          </p:nvGrpSpPr>
          <p:grpSpPr bwMode="auto">
            <a:xfrm>
              <a:off x="6535836" y="3633038"/>
              <a:ext cx="1390758" cy="329396"/>
              <a:chOff x="5240338" y="1524006"/>
              <a:chExt cx="888999" cy="153190"/>
            </a:xfrm>
          </p:grpSpPr>
          <p:cxnSp>
            <p:nvCxnSpPr>
              <p:cNvPr id="53" name="Straight Arrow Connector 52"/>
              <p:cNvCxnSpPr/>
              <p:nvPr/>
            </p:nvCxnSpPr>
            <p:spPr>
              <a:xfrm rot="5400000">
                <a:off x="5165331"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295506"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416156"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546331"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670155"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5800330"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5920980"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051155" y="1599013"/>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69"/>
            <p:cNvGrpSpPr>
              <a:grpSpLocks/>
            </p:cNvGrpSpPr>
            <p:nvPr/>
          </p:nvGrpSpPr>
          <p:grpSpPr bwMode="auto">
            <a:xfrm>
              <a:off x="4961359" y="3633042"/>
              <a:ext cx="1390760" cy="329394"/>
              <a:chOff x="5240337" y="1524007"/>
              <a:chExt cx="889000" cy="153190"/>
            </a:xfrm>
          </p:grpSpPr>
          <p:cxnSp>
            <p:nvCxnSpPr>
              <p:cNvPr id="45" name="Straight Arrow Connector 44"/>
              <p:cNvCxnSpPr/>
              <p:nvPr/>
            </p:nvCxnSpPr>
            <p:spPr>
              <a:xfrm rot="5400000">
                <a:off x="5165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529550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416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546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670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800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92098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051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69"/>
            <p:cNvGrpSpPr>
              <a:grpSpLocks/>
            </p:cNvGrpSpPr>
            <p:nvPr/>
          </p:nvGrpSpPr>
          <p:grpSpPr bwMode="auto">
            <a:xfrm>
              <a:off x="3362232" y="3633042"/>
              <a:ext cx="1390760" cy="329394"/>
              <a:chOff x="5240337" y="1524007"/>
              <a:chExt cx="889000" cy="153190"/>
            </a:xfrm>
          </p:grpSpPr>
          <p:cxnSp>
            <p:nvCxnSpPr>
              <p:cNvPr id="37" name="Straight Arrow Connector 36"/>
              <p:cNvCxnSpPr/>
              <p:nvPr/>
            </p:nvCxnSpPr>
            <p:spPr>
              <a:xfrm rot="5400000">
                <a:off x="5165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29550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416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5546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670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80033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920980"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6051155" y="1599014"/>
                <a:ext cx="153190" cy="3175"/>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9" name="TextBox 80"/>
          <p:cNvSpPr txBox="1">
            <a:spLocks noChangeArrowheads="1"/>
          </p:cNvSpPr>
          <p:nvPr/>
        </p:nvSpPr>
        <p:spPr bwMode="auto">
          <a:xfrm>
            <a:off x="2693904" y="3541781"/>
            <a:ext cx="444437" cy="239132"/>
          </a:xfrm>
          <a:prstGeom prst="rect">
            <a:avLst/>
          </a:prstGeom>
          <a:noFill/>
          <a:ln w="3175">
            <a:noFill/>
            <a:miter lim="800000"/>
            <a:headEnd/>
            <a:tailEnd/>
          </a:ln>
        </p:spPr>
        <p:txBody>
          <a:bodyPr wrap="none">
            <a:spAutoFit/>
          </a:bodyPr>
          <a:lstStyle/>
          <a:p>
            <a:r>
              <a:rPr lang="en-US" sz="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Clay</a:t>
            </a:r>
          </a:p>
        </p:txBody>
      </p:sp>
      <p:cxnSp>
        <p:nvCxnSpPr>
          <p:cNvPr id="30" name="Straight Arrow Connector 29"/>
          <p:cNvCxnSpPr/>
          <p:nvPr/>
        </p:nvCxnSpPr>
        <p:spPr bwMode="auto">
          <a:xfrm rot="5400000">
            <a:off x="2856971" y="3788088"/>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rot="5400000">
            <a:off x="1188993"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a:off x="1252521"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rot="5400000">
            <a:off x="1311401" y="3787436"/>
            <a:ext cx="57380" cy="1549"/>
          </a:xfrm>
          <a:prstGeom prst="straightConnector1">
            <a:avLst/>
          </a:prstGeom>
          <a:ln w="31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047740" y="103030"/>
            <a:ext cx="5468164" cy="369332"/>
          </a:xfrm>
          <a:prstGeom prst="rect">
            <a:avLst/>
          </a:prstGeom>
          <a:solidFill>
            <a:srgbClr val="FFFF00"/>
          </a:solidFill>
        </p:spPr>
        <p:txBody>
          <a:bodyPr wrap="none" rtlCol="0">
            <a:spAutoFit/>
          </a:bodyPr>
          <a:lstStyle/>
          <a:p>
            <a:r>
              <a:rPr lang="en-US" dirty="0">
                <a:solidFill>
                  <a:srgbClr val="FF0000"/>
                </a:solidFill>
              </a:rPr>
              <a:t>Normally Consolidated and Overconsolidated  Clay</a:t>
            </a:r>
          </a:p>
        </p:txBody>
      </p:sp>
      <p:sp>
        <p:nvSpPr>
          <p:cNvPr id="62" name="Slide Number Placeholder 61"/>
          <p:cNvSpPr>
            <a:spLocks noGrp="1"/>
          </p:cNvSpPr>
          <p:nvPr>
            <p:ph type="sldNum" sz="quarter" idx="4294967295"/>
          </p:nvPr>
        </p:nvSpPr>
        <p:spPr>
          <a:xfrm>
            <a:off x="7924800" y="6416675"/>
            <a:ext cx="762000" cy="365125"/>
          </a:xfrm>
          <a:prstGeom prst="rect">
            <a:avLst/>
          </a:prstGeom>
        </p:spPr>
        <p:txBody>
          <a:bodyPr/>
          <a:lstStyle/>
          <a:p>
            <a:pPr>
              <a:defRPr/>
            </a:pPr>
            <a:fld id="{51FC7486-94D2-4F48-AC6B-BE828253D4BA}" type="slidenum">
              <a:rPr lang="en-US" smtClean="0"/>
              <a:pPr>
                <a:defRPr/>
              </a:pPr>
              <a:t>12</a:t>
            </a:fld>
            <a:endParaRPr lang="en-US" dirty="0"/>
          </a:p>
        </p:txBody>
      </p:sp>
      <p:grpSp>
        <p:nvGrpSpPr>
          <p:cNvPr id="66" name="Group 65"/>
          <p:cNvGrpSpPr/>
          <p:nvPr/>
        </p:nvGrpSpPr>
        <p:grpSpPr>
          <a:xfrm>
            <a:off x="5392859" y="2349588"/>
            <a:ext cx="2976441" cy="2057312"/>
            <a:chOff x="4326059" y="2364828"/>
            <a:chExt cx="2898681" cy="1898168"/>
          </a:xfrm>
        </p:grpSpPr>
        <p:pic>
          <p:nvPicPr>
            <p:cNvPr id="2" name="Picture 1"/>
            <p:cNvPicPr>
              <a:picLocks noChangeAspect="1"/>
            </p:cNvPicPr>
            <p:nvPr/>
          </p:nvPicPr>
          <p:blipFill rotWithShape="1">
            <a:blip r:embed="rId7"/>
            <a:srcRect l="39517" t="41129" r="17724" b="7962"/>
            <a:stretch/>
          </p:blipFill>
          <p:spPr>
            <a:xfrm>
              <a:off x="4326059" y="2364828"/>
              <a:ext cx="2898681" cy="1898168"/>
            </a:xfrm>
            <a:prstGeom prst="rect">
              <a:avLst/>
            </a:prstGeom>
          </p:spPr>
        </p:pic>
        <p:sp>
          <p:nvSpPr>
            <p:cNvPr id="64" name="Rectangle 63"/>
            <p:cNvSpPr/>
            <p:nvPr/>
          </p:nvSpPr>
          <p:spPr bwMode="auto">
            <a:xfrm>
              <a:off x="5541169" y="3976688"/>
              <a:ext cx="176212" cy="1166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65" name="TextBox 64"/>
          <p:cNvSpPr txBox="1"/>
          <p:nvPr/>
        </p:nvSpPr>
        <p:spPr>
          <a:xfrm>
            <a:off x="3345180" y="2928620"/>
            <a:ext cx="1958339" cy="415498"/>
          </a:xfrm>
          <a:prstGeom prst="rect">
            <a:avLst/>
          </a:prstGeom>
          <a:noFill/>
        </p:spPr>
        <p:txBody>
          <a:bodyPr wrap="square" rtlCol="0">
            <a:spAutoFit/>
          </a:bodyPr>
          <a:lstStyle/>
          <a:p>
            <a:r>
              <a:rPr lang="en-US" sz="1050" dirty="0"/>
              <a:t>Use </a:t>
            </a:r>
            <a:r>
              <a:rPr lang="en-US" sz="1050" dirty="0" err="1"/>
              <a:t>Casagrande</a:t>
            </a:r>
            <a:r>
              <a:rPr lang="en-US" sz="1050" dirty="0"/>
              <a:t> Graphical Method to determine </a:t>
            </a:r>
            <a:r>
              <a:rPr lang="en-US" sz="1050" b="1" dirty="0"/>
              <a:t>Pc</a:t>
            </a:r>
          </a:p>
        </p:txBody>
      </p:sp>
      <p:sp>
        <p:nvSpPr>
          <p:cNvPr id="67" name="Freeform 66"/>
          <p:cNvSpPr/>
          <p:nvPr/>
        </p:nvSpPr>
        <p:spPr bwMode="auto">
          <a:xfrm>
            <a:off x="1676401" y="2730132"/>
            <a:ext cx="1246349" cy="508368"/>
          </a:xfrm>
          <a:custGeom>
            <a:avLst/>
            <a:gdLst>
              <a:gd name="connsiteX0" fmla="*/ 0 w 1241587"/>
              <a:gd name="connsiteY0" fmla="*/ 460743 h 484556"/>
              <a:gd name="connsiteX1" fmla="*/ 304800 w 1241587"/>
              <a:gd name="connsiteY1" fmla="*/ 94031 h 484556"/>
              <a:gd name="connsiteX2" fmla="*/ 557212 w 1241587"/>
              <a:gd name="connsiteY2" fmla="*/ 65456 h 484556"/>
              <a:gd name="connsiteX3" fmla="*/ 704850 w 1241587"/>
              <a:gd name="connsiteY3" fmla="*/ 17831 h 484556"/>
              <a:gd name="connsiteX4" fmla="*/ 847725 w 1241587"/>
              <a:gd name="connsiteY4" fmla="*/ 13068 h 484556"/>
              <a:gd name="connsiteX5" fmla="*/ 1190625 w 1241587"/>
              <a:gd name="connsiteY5" fmla="*/ 184518 h 484556"/>
              <a:gd name="connsiteX6" fmla="*/ 1233487 w 1241587"/>
              <a:gd name="connsiteY6" fmla="*/ 484556 h 484556"/>
              <a:gd name="connsiteX0" fmla="*/ 0 w 1241587"/>
              <a:gd name="connsiteY0" fmla="*/ 460743 h 484556"/>
              <a:gd name="connsiteX1" fmla="*/ 114300 w 1241587"/>
              <a:gd name="connsiteY1" fmla="*/ 46406 h 484556"/>
              <a:gd name="connsiteX2" fmla="*/ 557212 w 1241587"/>
              <a:gd name="connsiteY2" fmla="*/ 65456 h 484556"/>
              <a:gd name="connsiteX3" fmla="*/ 704850 w 1241587"/>
              <a:gd name="connsiteY3" fmla="*/ 17831 h 484556"/>
              <a:gd name="connsiteX4" fmla="*/ 847725 w 1241587"/>
              <a:gd name="connsiteY4" fmla="*/ 13068 h 484556"/>
              <a:gd name="connsiteX5" fmla="*/ 1190625 w 1241587"/>
              <a:gd name="connsiteY5" fmla="*/ 184518 h 484556"/>
              <a:gd name="connsiteX6" fmla="*/ 1233487 w 1241587"/>
              <a:gd name="connsiteY6" fmla="*/ 484556 h 484556"/>
              <a:gd name="connsiteX0" fmla="*/ 0 w 1246349"/>
              <a:gd name="connsiteY0" fmla="*/ 508368 h 508368"/>
              <a:gd name="connsiteX1" fmla="*/ 119062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 name="connsiteX0" fmla="*/ 0 w 1246349"/>
              <a:gd name="connsiteY0" fmla="*/ 508368 h 508368"/>
              <a:gd name="connsiteX1" fmla="*/ 119062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 name="connsiteX0" fmla="*/ 0 w 1246349"/>
              <a:gd name="connsiteY0" fmla="*/ 508368 h 508368"/>
              <a:gd name="connsiteX1" fmla="*/ 190500 w 1246349"/>
              <a:gd name="connsiteY1" fmla="*/ 46406 h 508368"/>
              <a:gd name="connsiteX2" fmla="*/ 561974 w 1246349"/>
              <a:gd name="connsiteY2" fmla="*/ 65456 h 508368"/>
              <a:gd name="connsiteX3" fmla="*/ 709612 w 1246349"/>
              <a:gd name="connsiteY3" fmla="*/ 17831 h 508368"/>
              <a:gd name="connsiteX4" fmla="*/ 852487 w 1246349"/>
              <a:gd name="connsiteY4" fmla="*/ 13068 h 508368"/>
              <a:gd name="connsiteX5" fmla="*/ 1195387 w 1246349"/>
              <a:gd name="connsiteY5" fmla="*/ 184518 h 508368"/>
              <a:gd name="connsiteX6" fmla="*/ 1238249 w 1246349"/>
              <a:gd name="connsiteY6" fmla="*/ 484556 h 50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349" h="508368">
                <a:moveTo>
                  <a:pt x="0" y="508368"/>
                </a:moveTo>
                <a:cubicBezTo>
                  <a:pt x="25003" y="267465"/>
                  <a:pt x="96838" y="120225"/>
                  <a:pt x="190500" y="46406"/>
                </a:cubicBezTo>
                <a:cubicBezTo>
                  <a:pt x="284162" y="-27413"/>
                  <a:pt x="475455" y="70219"/>
                  <a:pt x="561974" y="65456"/>
                </a:cubicBezTo>
                <a:cubicBezTo>
                  <a:pt x="648493" y="60694"/>
                  <a:pt x="661193" y="26562"/>
                  <a:pt x="709612" y="17831"/>
                </a:cubicBezTo>
                <a:cubicBezTo>
                  <a:pt x="758031" y="9100"/>
                  <a:pt x="771525" y="-14713"/>
                  <a:pt x="852487" y="13068"/>
                </a:cubicBezTo>
                <a:cubicBezTo>
                  <a:pt x="933450" y="40849"/>
                  <a:pt x="1131093" y="105937"/>
                  <a:pt x="1195387" y="184518"/>
                </a:cubicBezTo>
                <a:cubicBezTo>
                  <a:pt x="1259681" y="263099"/>
                  <a:pt x="1248965" y="373827"/>
                  <a:pt x="1238249" y="484556"/>
                </a:cubicBezTo>
              </a:path>
            </a:pathLst>
          </a:custGeom>
          <a:noFill/>
          <a:ln w="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Right Arrow 67"/>
          <p:cNvSpPr/>
          <p:nvPr/>
        </p:nvSpPr>
        <p:spPr bwMode="auto">
          <a:xfrm>
            <a:off x="3695700" y="3467100"/>
            <a:ext cx="1104900" cy="3429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0" name="Straight Arrow Connector 69"/>
          <p:cNvCxnSpPr>
            <a:endCxn id="64" idx="3"/>
          </p:cNvCxnSpPr>
          <p:nvPr/>
        </p:nvCxnSpPr>
        <p:spPr bwMode="auto">
          <a:xfrm>
            <a:off x="4762500" y="3263900"/>
            <a:ext cx="2059005" cy="8959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a:off x="6853238" y="2814638"/>
            <a:ext cx="0" cy="12573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74" name="TextBox 73"/>
          <p:cNvSpPr txBox="1"/>
          <p:nvPr/>
        </p:nvSpPr>
        <p:spPr>
          <a:xfrm>
            <a:off x="3479800" y="3841750"/>
            <a:ext cx="1579278" cy="430887"/>
          </a:xfrm>
          <a:prstGeom prst="rect">
            <a:avLst/>
          </a:prstGeom>
          <a:noFill/>
        </p:spPr>
        <p:txBody>
          <a:bodyPr wrap="none" rtlCol="0">
            <a:spAutoFit/>
          </a:bodyPr>
          <a:lstStyle/>
          <a:p>
            <a:r>
              <a:rPr lang="en-US" sz="1100" dirty="0"/>
              <a:t>If P</a:t>
            </a:r>
            <a:r>
              <a:rPr lang="en-US" sz="1100" baseline="-25000" dirty="0"/>
              <a:t>c</a:t>
            </a:r>
            <a:r>
              <a:rPr lang="en-US" sz="1100" dirty="0"/>
              <a:t> = P</a:t>
            </a:r>
            <a:r>
              <a:rPr lang="en-US" sz="1100" baseline="-25000" dirty="0"/>
              <a:t>o</a:t>
            </a:r>
            <a:r>
              <a:rPr lang="en-US" sz="1100" dirty="0"/>
              <a:t> .. Soil is NC</a:t>
            </a:r>
          </a:p>
          <a:p>
            <a:r>
              <a:rPr lang="en-US" sz="1100" dirty="0"/>
              <a:t>If P</a:t>
            </a:r>
            <a:r>
              <a:rPr lang="en-US" sz="1100" baseline="-25000" dirty="0"/>
              <a:t>c</a:t>
            </a:r>
            <a:r>
              <a:rPr lang="en-US" sz="1100" dirty="0"/>
              <a:t> &gt; P</a:t>
            </a:r>
            <a:r>
              <a:rPr lang="en-US" sz="1100" baseline="-25000" dirty="0"/>
              <a:t>o</a:t>
            </a:r>
            <a:r>
              <a:rPr lang="en-US" sz="1100" dirty="0"/>
              <a:t> .. Soil is OC</a:t>
            </a:r>
          </a:p>
        </p:txBody>
      </p:sp>
      <p:sp>
        <p:nvSpPr>
          <p:cNvPr id="75" name="Freeform 74"/>
          <p:cNvSpPr/>
          <p:nvPr/>
        </p:nvSpPr>
        <p:spPr bwMode="auto">
          <a:xfrm>
            <a:off x="2095500" y="3759200"/>
            <a:ext cx="1955800" cy="644012"/>
          </a:xfrm>
          <a:custGeom>
            <a:avLst/>
            <a:gdLst>
              <a:gd name="connsiteX0" fmla="*/ 0 w 1955800"/>
              <a:gd name="connsiteY0" fmla="*/ 0 h 644012"/>
              <a:gd name="connsiteX1" fmla="*/ 260350 w 1955800"/>
              <a:gd name="connsiteY1" fmla="*/ 571500 h 644012"/>
              <a:gd name="connsiteX2" fmla="*/ 1301750 w 1955800"/>
              <a:gd name="connsiteY2" fmla="*/ 622300 h 644012"/>
              <a:gd name="connsiteX3" fmla="*/ 1955800 w 1955800"/>
              <a:gd name="connsiteY3" fmla="*/ 444500 h 644012"/>
            </a:gdLst>
            <a:ahLst/>
            <a:cxnLst>
              <a:cxn ang="0">
                <a:pos x="connsiteX0" y="connsiteY0"/>
              </a:cxn>
              <a:cxn ang="0">
                <a:pos x="connsiteX1" y="connsiteY1"/>
              </a:cxn>
              <a:cxn ang="0">
                <a:pos x="connsiteX2" y="connsiteY2"/>
              </a:cxn>
              <a:cxn ang="0">
                <a:pos x="connsiteX3" y="connsiteY3"/>
              </a:cxn>
            </a:cxnLst>
            <a:rect l="l" t="t" r="r" b="b"/>
            <a:pathLst>
              <a:path w="1955800" h="644012">
                <a:moveTo>
                  <a:pt x="0" y="0"/>
                </a:moveTo>
                <a:cubicBezTo>
                  <a:pt x="21696" y="233891"/>
                  <a:pt x="43392" y="467783"/>
                  <a:pt x="260350" y="571500"/>
                </a:cubicBezTo>
                <a:cubicBezTo>
                  <a:pt x="477308" y="675217"/>
                  <a:pt x="1019175" y="643467"/>
                  <a:pt x="1301750" y="622300"/>
                </a:cubicBezTo>
                <a:cubicBezTo>
                  <a:pt x="1584325" y="601133"/>
                  <a:pt x="1770062" y="522816"/>
                  <a:pt x="1955800" y="444500"/>
                </a:cubicBezTo>
              </a:path>
            </a:pathLst>
          </a:custGeom>
          <a:noFill/>
          <a:ln w="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6" name="TextBox 75"/>
          <p:cNvSpPr txBox="1"/>
          <p:nvPr/>
        </p:nvSpPr>
        <p:spPr>
          <a:xfrm>
            <a:off x="444500" y="4165600"/>
            <a:ext cx="1974850" cy="577081"/>
          </a:xfrm>
          <a:prstGeom prst="rect">
            <a:avLst/>
          </a:prstGeom>
          <a:noFill/>
        </p:spPr>
        <p:txBody>
          <a:bodyPr wrap="square" rtlCol="0">
            <a:spAutoFit/>
          </a:bodyPr>
          <a:lstStyle/>
          <a:p>
            <a:r>
              <a:rPr lang="en-US" sz="1050" dirty="0"/>
              <a:t>P</a:t>
            </a:r>
            <a:r>
              <a:rPr lang="en-US" sz="1050" baseline="-25000" dirty="0"/>
              <a:t>o</a:t>
            </a:r>
            <a:r>
              <a:rPr lang="en-US" sz="1050" dirty="0"/>
              <a:t> = Vertical effective stress at the mid of the clay layer,</a:t>
            </a:r>
          </a:p>
          <a:p>
            <a:r>
              <a:rPr lang="en-US" sz="1050" dirty="0"/>
              <a:t>It is known</a:t>
            </a:r>
          </a:p>
        </p:txBody>
      </p:sp>
    </p:spTree>
    <p:extLst>
      <p:ext uri="{BB962C8B-B14F-4D97-AF65-F5344CB8AC3E}">
        <p14:creationId xmlns:p14="http://schemas.microsoft.com/office/powerpoint/2010/main" val="118340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4"/>
          <p:cNvGraphicFramePr>
            <a:graphicFrameLocks noGrp="1" noChangeAspect="1"/>
          </p:cNvGraphicFramePr>
          <p:nvPr>
            <p:ph idx="1"/>
          </p:nvPr>
        </p:nvGraphicFramePr>
        <p:xfrm>
          <a:off x="973138" y="539750"/>
          <a:ext cx="7697787" cy="5765800"/>
        </p:xfrm>
        <a:graphic>
          <a:graphicData uri="http://schemas.openxmlformats.org/presentationml/2006/ole">
            <mc:AlternateContent xmlns:mc="http://schemas.openxmlformats.org/markup-compatibility/2006">
              <mc:Choice xmlns:v="urn:schemas-microsoft-com:vml" Requires="v">
                <p:oleObj spid="_x0000_s28705" name="Drawing" r:id="rId4" imgW="8968740" imgH="6720840" progId="Presentations.Drawing.12">
                  <p:embed/>
                </p:oleObj>
              </mc:Choice>
              <mc:Fallback>
                <p:oleObj name="Drawing" r:id="rId4" imgW="8968740" imgH="672084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539750"/>
                        <a:ext cx="769778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2568296180"/>
              </p:ext>
            </p:extLst>
          </p:nvPr>
        </p:nvGraphicFramePr>
        <p:xfrm>
          <a:off x="1141351" y="1436667"/>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3960751" y="5322867"/>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257907" y="3044011"/>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2955864" y="226534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2965389" y="2232005"/>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311464" y="225423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546414" y="2293917"/>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082989" y="2665392"/>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368739" y="3068617"/>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4765614" y="3675042"/>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332101" y="3894117"/>
            <a:ext cx="1985963" cy="5889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303526" y="3875067"/>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156014" y="4137005"/>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273614" y="4460855"/>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4208844" cy="369332"/>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Determine the </a:t>
            </a:r>
            <a:r>
              <a:rPr lang="en-US" b="1" u="sng" dirty="0" err="1">
                <a:latin typeface="Calibri" pitchFamily="34" charset="0"/>
              </a:rPr>
              <a:t>Preconsolidation</a:t>
            </a:r>
            <a:r>
              <a:rPr lang="en-US" b="1" u="sng" dirty="0">
                <a:latin typeface="Calibri" pitchFamily="34" charset="0"/>
              </a:rPr>
              <a:t> Pressure</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2" name="TextBox 1"/>
          <p:cNvSpPr txBox="1"/>
          <p:nvPr/>
        </p:nvSpPr>
        <p:spPr>
          <a:xfrm>
            <a:off x="6736938" y="5047260"/>
            <a:ext cx="609462" cy="276999"/>
          </a:xfrm>
          <a:prstGeom prst="rect">
            <a:avLst/>
          </a:prstGeom>
          <a:noFill/>
        </p:spPr>
        <p:txBody>
          <a:bodyPr wrap="none" rtlCol="0">
            <a:spAutoFit/>
          </a:bodyPr>
          <a:lstStyle/>
          <a:p>
            <a:r>
              <a:rPr lang="en-US" sz="1200" dirty="0"/>
              <a:t>10000</a:t>
            </a:r>
          </a:p>
        </p:txBody>
      </p:sp>
      <p:sp>
        <p:nvSpPr>
          <p:cNvPr id="139" name="TextBox 138"/>
          <p:cNvSpPr txBox="1"/>
          <p:nvPr/>
        </p:nvSpPr>
        <p:spPr>
          <a:xfrm>
            <a:off x="4086762" y="4991841"/>
            <a:ext cx="524503" cy="276999"/>
          </a:xfrm>
          <a:prstGeom prst="rect">
            <a:avLst/>
          </a:prstGeom>
          <a:noFill/>
        </p:spPr>
        <p:txBody>
          <a:bodyPr wrap="none" rtlCol="0">
            <a:spAutoFit/>
          </a:bodyPr>
          <a:lstStyle/>
          <a:p>
            <a:r>
              <a:rPr lang="en-US" sz="1200" dirty="0"/>
              <a:t>1000</a:t>
            </a:r>
          </a:p>
        </p:txBody>
      </p:sp>
      <p:sp>
        <p:nvSpPr>
          <p:cNvPr id="140" name="TextBox 139"/>
          <p:cNvSpPr txBox="1"/>
          <p:nvPr/>
        </p:nvSpPr>
        <p:spPr>
          <a:xfrm>
            <a:off x="1270330" y="5019550"/>
            <a:ext cx="439544" cy="276999"/>
          </a:xfrm>
          <a:prstGeom prst="rect">
            <a:avLst/>
          </a:prstGeom>
          <a:noFill/>
        </p:spPr>
        <p:txBody>
          <a:bodyPr wrap="none" rtlCol="0">
            <a:spAutoFit/>
          </a:bodyPr>
          <a:lstStyle/>
          <a:p>
            <a:r>
              <a:rPr lang="en-US" sz="1200" dirty="0"/>
              <a:t>100</a:t>
            </a:r>
          </a:p>
        </p:txBody>
      </p:sp>
    </p:spTree>
    <p:extLst>
      <p:ext uri="{BB962C8B-B14F-4D97-AF65-F5344CB8AC3E}">
        <p14:creationId xmlns:p14="http://schemas.microsoft.com/office/powerpoint/2010/main" val="157529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553358" y="1656113"/>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372758" y="5542313"/>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669914" y="3263457"/>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367871" y="2484788"/>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3865552" y="2858644"/>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52121" y="2597501"/>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071258" y="2538763"/>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053796" y="2786413"/>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3864758" y="5191476"/>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377396" y="2451451"/>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723471" y="2473676"/>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958421" y="2513363"/>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94996" y="2884838"/>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780746" y="32880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177621" y="3894488"/>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468133" y="4337401"/>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744108" y="4113563"/>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15533" y="4094513"/>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568021" y="4356451"/>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601233" y="2322863"/>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685621" y="4680301"/>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013983" y="2619726"/>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587196" y="2378426"/>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445908" y="3270601"/>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474483" y="3143601"/>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604533" y="3781776"/>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367996" y="2235551"/>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569358" y="1287813"/>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3936196" y="1622776"/>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553858" y="3573813"/>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158446" y="2594326"/>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218771" y="2605438"/>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268108" y="2619726"/>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345771" y="5280376"/>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197283" y="579662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2859077" y="3728595"/>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279096" y="4842226"/>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668528" y="64516"/>
            <a:ext cx="6510338" cy="369888"/>
          </a:xfrm>
          <a:prstGeom prst="rect">
            <a:avLst/>
          </a:prstGeom>
          <a:noFill/>
          <a:ln w="9525">
            <a:noFill/>
            <a:miter lim="800000"/>
            <a:headEnd/>
            <a:tailEnd/>
          </a:ln>
        </p:spPr>
        <p:txBody>
          <a:bodyPr wrap="none">
            <a:spAutoFit/>
          </a:bodyPr>
          <a:lstStyle/>
          <a:p>
            <a:r>
              <a:rPr lang="en-US" b="1" u="sng" dirty="0" err="1">
                <a:latin typeface="Calibri" pitchFamily="34" charset="0"/>
              </a:rPr>
              <a:t>Casagrande’s</a:t>
            </a:r>
            <a:r>
              <a:rPr lang="en-US" b="1" u="sng" dirty="0">
                <a:latin typeface="Calibri" pitchFamily="34" charset="0"/>
              </a:rPr>
              <a:t> Method to Determine </a:t>
            </a:r>
            <a:r>
              <a:rPr lang="en-US" b="1" u="sng" dirty="0" err="1">
                <a:latin typeface="Calibri" pitchFamily="34" charset="0"/>
              </a:rPr>
              <a:t>Preconsolidation</a:t>
            </a:r>
            <a:r>
              <a:rPr lang="en-US" b="1" u="sng" dirty="0">
                <a:latin typeface="Calibri" pitchFamily="34" charset="0"/>
              </a:rPr>
              <a:t> Pressure (Pc)</a:t>
            </a:r>
          </a:p>
        </p:txBody>
      </p:sp>
      <p:grpSp>
        <p:nvGrpSpPr>
          <p:cNvPr id="50" name="Group 49"/>
          <p:cNvGrpSpPr/>
          <p:nvPr/>
        </p:nvGrpSpPr>
        <p:grpSpPr>
          <a:xfrm>
            <a:off x="6113233" y="422219"/>
            <a:ext cx="2963690" cy="1267325"/>
            <a:chOff x="5958854" y="915045"/>
            <a:chExt cx="2963690" cy="1267325"/>
          </a:xfrm>
        </p:grpSpPr>
        <p:sp>
          <p:nvSpPr>
            <p:cNvPr id="51" name="Freeform 50"/>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2" name="Rectangle 51"/>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3" name="Rectangle 52"/>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4" name="Straight Connector 53"/>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6" name="Group 28"/>
            <p:cNvGrpSpPr>
              <a:grpSpLocks/>
            </p:cNvGrpSpPr>
            <p:nvPr/>
          </p:nvGrpSpPr>
          <p:grpSpPr bwMode="auto">
            <a:xfrm>
              <a:off x="7796525" y="1219875"/>
              <a:ext cx="204186" cy="57606"/>
              <a:chOff x="762000" y="609600"/>
              <a:chExt cx="533400" cy="228600"/>
            </a:xfrm>
          </p:grpSpPr>
          <p:cxnSp>
            <p:nvCxnSpPr>
              <p:cNvPr id="142" name="Straight Connector 14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0" name="Isosceles Triangle 59"/>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1"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2"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3" name="Straight Connector 62"/>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8" name="Oval 67"/>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9" name="Oval 68"/>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2"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3"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4" name="Rectangle 73"/>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5" name="Straight Connector 74"/>
            <p:cNvCxnSpPr/>
            <p:nvPr/>
          </p:nvCxnSpPr>
          <p:spPr>
            <a:xfrm>
              <a:off x="6214086" y="1721524"/>
              <a:ext cx="2297089"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76" name="Group 68"/>
            <p:cNvGrpSpPr>
              <a:grpSpLocks/>
            </p:cNvGrpSpPr>
            <p:nvPr/>
          </p:nvGrpSpPr>
          <p:grpSpPr bwMode="auto">
            <a:xfrm>
              <a:off x="7733781" y="1606313"/>
              <a:ext cx="595542" cy="116412"/>
              <a:chOff x="5240338" y="1524006"/>
              <a:chExt cx="888999" cy="153190"/>
            </a:xfrm>
          </p:grpSpPr>
          <p:cxnSp>
            <p:nvCxnSpPr>
              <p:cNvPr id="132" name="Straight Arrow Connector 131"/>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7" name="Group 69"/>
            <p:cNvGrpSpPr>
              <a:grpSpLocks/>
            </p:cNvGrpSpPr>
            <p:nvPr/>
          </p:nvGrpSpPr>
          <p:grpSpPr bwMode="auto">
            <a:xfrm>
              <a:off x="7059543" y="1602713"/>
              <a:ext cx="595542" cy="116411"/>
              <a:chOff x="5240338" y="1524006"/>
              <a:chExt cx="888999" cy="153190"/>
            </a:xfrm>
          </p:grpSpPr>
          <p:cxnSp>
            <p:nvCxnSpPr>
              <p:cNvPr id="110" name="Straight Arrow Connector 10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78"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79"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0"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1" name="Group 69"/>
            <p:cNvGrpSpPr>
              <a:grpSpLocks/>
            </p:cNvGrpSpPr>
            <p:nvPr/>
          </p:nvGrpSpPr>
          <p:grpSpPr bwMode="auto">
            <a:xfrm>
              <a:off x="6390622" y="1602713"/>
              <a:ext cx="595542" cy="116411"/>
              <a:chOff x="5240338" y="1524006"/>
              <a:chExt cx="888999" cy="153190"/>
            </a:xfrm>
          </p:grpSpPr>
          <p:cxnSp>
            <p:nvCxnSpPr>
              <p:cNvPr id="90" name="Straight Arrow Connector 8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82" name="Oval 81"/>
          <p:cNvSpPr/>
          <p:nvPr/>
        </p:nvSpPr>
        <p:spPr>
          <a:xfrm>
            <a:off x="4106851" y="255225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6" name="Group 68"/>
          <p:cNvGrpSpPr>
            <a:grpSpLocks/>
          </p:cNvGrpSpPr>
          <p:nvPr/>
        </p:nvGrpSpPr>
        <p:grpSpPr bwMode="auto">
          <a:xfrm>
            <a:off x="7888160" y="1113487"/>
            <a:ext cx="595542" cy="116412"/>
            <a:chOff x="5240338" y="1524006"/>
            <a:chExt cx="888999" cy="153190"/>
          </a:xfrm>
        </p:grpSpPr>
        <p:cxnSp>
          <p:nvCxnSpPr>
            <p:cNvPr id="147" name="Straight Arrow Connector 146"/>
            <p:cNvCxnSpPr/>
            <p:nvPr/>
          </p:nvCxnSpPr>
          <p:spPr>
            <a:xfrm rot="5400000">
              <a:off x="5165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29550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41615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5546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a:off x="5670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5400000">
              <a:off x="580033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592098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6051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5" name="Group 69"/>
          <p:cNvGrpSpPr>
            <a:grpSpLocks/>
          </p:cNvGrpSpPr>
          <p:nvPr/>
        </p:nvGrpSpPr>
        <p:grpSpPr bwMode="auto">
          <a:xfrm>
            <a:off x="7213922" y="1109887"/>
            <a:ext cx="595542" cy="116411"/>
            <a:chOff x="5240338" y="1524006"/>
            <a:chExt cx="888999" cy="153190"/>
          </a:xfrm>
        </p:grpSpPr>
        <p:cxnSp>
          <p:nvCxnSpPr>
            <p:cNvPr id="156" name="Straight Arrow Connector 155"/>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4" name="Group 69"/>
          <p:cNvGrpSpPr>
            <a:grpSpLocks/>
          </p:cNvGrpSpPr>
          <p:nvPr/>
        </p:nvGrpSpPr>
        <p:grpSpPr bwMode="auto">
          <a:xfrm>
            <a:off x="6545001" y="1109887"/>
            <a:ext cx="595542" cy="116411"/>
            <a:chOff x="5240338" y="1524006"/>
            <a:chExt cx="888999" cy="153190"/>
          </a:xfrm>
        </p:grpSpPr>
        <p:cxnSp>
          <p:nvCxnSpPr>
            <p:cNvPr id="165" name="Straight Arrow Connector 164"/>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3" name="Group 69"/>
          <p:cNvGrpSpPr>
            <a:grpSpLocks/>
          </p:cNvGrpSpPr>
          <p:nvPr/>
        </p:nvGrpSpPr>
        <p:grpSpPr bwMode="auto">
          <a:xfrm>
            <a:off x="7128578" y="457615"/>
            <a:ext cx="595542" cy="116411"/>
            <a:chOff x="5240338" y="1524006"/>
            <a:chExt cx="888999" cy="153190"/>
          </a:xfrm>
        </p:grpSpPr>
        <p:cxnSp>
          <p:nvCxnSpPr>
            <p:cNvPr id="174" name="Straight Arrow Connector 173"/>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7866194" y="451519"/>
            <a:ext cx="595542" cy="116411"/>
            <a:chOff x="5240338" y="1524006"/>
            <a:chExt cx="888999" cy="153190"/>
          </a:xfrm>
        </p:grpSpPr>
        <p:cxnSp>
          <p:nvCxnSpPr>
            <p:cNvPr id="183" name="Straight Arrow Connector 18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1" name="Group 69"/>
          <p:cNvGrpSpPr>
            <a:grpSpLocks/>
          </p:cNvGrpSpPr>
          <p:nvPr/>
        </p:nvGrpSpPr>
        <p:grpSpPr bwMode="auto">
          <a:xfrm>
            <a:off x="6409250" y="457615"/>
            <a:ext cx="595542" cy="116411"/>
            <a:chOff x="5240338" y="1524006"/>
            <a:chExt cx="888999" cy="153190"/>
          </a:xfrm>
        </p:grpSpPr>
        <p:cxnSp>
          <p:nvCxnSpPr>
            <p:cNvPr id="192" name="Straight Arrow Connector 191"/>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Box 78"/>
          <p:cNvSpPr txBox="1">
            <a:spLocks noChangeArrowheads="1"/>
          </p:cNvSpPr>
          <p:nvPr/>
        </p:nvSpPr>
        <p:spPr bwMode="auto">
          <a:xfrm>
            <a:off x="7278981" y="250144"/>
            <a:ext cx="300082" cy="215444"/>
          </a:xfrm>
          <a:prstGeom prst="rect">
            <a:avLst/>
          </a:prstGeom>
          <a:noFill/>
          <a:ln w="9525">
            <a:noFill/>
            <a:miter lim="800000"/>
            <a:headEnd/>
            <a:tailEnd/>
          </a:ln>
        </p:spPr>
        <p:txBody>
          <a:bodyPr wrap="none">
            <a:spAutoFit/>
          </a:bodyPr>
          <a:lstStyle/>
          <a:p>
            <a:r>
              <a:rPr lang="en-US" sz="800" dirty="0">
                <a:latin typeface="Symbol" panose="05050102010706020507" pitchFamily="18" charset="2"/>
              </a:rPr>
              <a:t>D</a:t>
            </a:r>
            <a:r>
              <a:rPr lang="en-US" sz="800" dirty="0">
                <a:latin typeface="Calibri" pitchFamily="34" charset="0"/>
              </a:rPr>
              <a:t>P</a:t>
            </a:r>
            <a:endParaRPr lang="en-US" sz="800" baseline="-25000" dirty="0">
              <a:latin typeface="Calibri" pitchFamily="34" charset="0"/>
            </a:endParaRPr>
          </a:p>
        </p:txBody>
      </p:sp>
    </p:spTree>
    <p:extLst>
      <p:ext uri="{BB962C8B-B14F-4D97-AF65-F5344CB8AC3E}">
        <p14:creationId xmlns:p14="http://schemas.microsoft.com/office/powerpoint/2010/main" val="4088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8" grpId="0"/>
      <p:bldP spid="128" grpId="0" animBg="1"/>
      <p:bldP spid="119"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725551" y="1798617"/>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TextBox 14"/>
          <p:cNvSpPr txBox="1">
            <a:spLocks noChangeArrowheads="1"/>
          </p:cNvSpPr>
          <p:nvPr/>
        </p:nvSpPr>
        <p:spPr bwMode="auto">
          <a:xfrm>
            <a:off x="4544951" y="5684817"/>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7412" name="TextBox 16"/>
          <p:cNvSpPr txBox="1">
            <a:spLocks noChangeArrowheads="1"/>
          </p:cNvSpPr>
          <p:nvPr/>
        </p:nvSpPr>
        <p:spPr bwMode="auto">
          <a:xfrm rot="-5400000">
            <a:off x="842107" y="3405961"/>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540064" y="262729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4037745" y="3001148"/>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524314" y="2740005"/>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TextBox 84"/>
          <p:cNvSpPr txBox="1">
            <a:spLocks noChangeArrowheads="1"/>
          </p:cNvSpPr>
          <p:nvPr/>
        </p:nvSpPr>
        <p:spPr bwMode="auto">
          <a:xfrm>
            <a:off x="5243451" y="2681267"/>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8" name="TextBox 85"/>
          <p:cNvSpPr txBox="1">
            <a:spLocks noChangeArrowheads="1"/>
          </p:cNvSpPr>
          <p:nvPr/>
        </p:nvSpPr>
        <p:spPr bwMode="auto">
          <a:xfrm>
            <a:off x="5225989" y="2928917"/>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17419" name="TextBox 87"/>
          <p:cNvSpPr txBox="1">
            <a:spLocks noChangeArrowheads="1"/>
          </p:cNvSpPr>
          <p:nvPr/>
        </p:nvSpPr>
        <p:spPr bwMode="auto">
          <a:xfrm>
            <a:off x="4468751" y="5346680"/>
            <a:ext cx="368300"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c</a:t>
            </a:r>
          </a:p>
        </p:txBody>
      </p:sp>
      <p:sp>
        <p:nvSpPr>
          <p:cNvPr id="91" name="Oval 90"/>
          <p:cNvSpPr/>
          <p:nvPr/>
        </p:nvSpPr>
        <p:spPr>
          <a:xfrm>
            <a:off x="3549589" y="2593955"/>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895664" y="261618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4130614" y="2655867"/>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667189" y="3027342"/>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952939" y="3430567"/>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349814" y="4036992"/>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640326" y="4479905"/>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916301" y="4256067"/>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87726" y="4237017"/>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740214" y="4498955"/>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773426" y="2465367"/>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857814" y="4822805"/>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32" name="TextBox 112"/>
          <p:cNvSpPr txBox="1">
            <a:spLocks noChangeArrowheads="1"/>
          </p:cNvSpPr>
          <p:nvPr/>
        </p:nvSpPr>
        <p:spPr bwMode="auto">
          <a:xfrm>
            <a:off x="4186176" y="2762230"/>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759389" y="2520930"/>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618101" y="3413105"/>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7435" name="TextBox 115"/>
          <p:cNvSpPr txBox="1">
            <a:spLocks noChangeArrowheads="1"/>
          </p:cNvSpPr>
          <p:nvPr/>
        </p:nvSpPr>
        <p:spPr bwMode="auto">
          <a:xfrm rot="897422">
            <a:off x="5646676" y="3286105"/>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7436" name="TextBox 116"/>
          <p:cNvSpPr txBox="1">
            <a:spLocks noChangeArrowheads="1"/>
          </p:cNvSpPr>
          <p:nvPr/>
        </p:nvSpPr>
        <p:spPr bwMode="auto">
          <a:xfrm rot="3404184">
            <a:off x="4774344" y="3925074"/>
            <a:ext cx="1643063" cy="260350"/>
          </a:xfrm>
          <a:prstGeom prst="rect">
            <a:avLst/>
          </a:prstGeom>
          <a:noFill/>
          <a:ln w="9525">
            <a:noFill/>
            <a:miter lim="800000"/>
            <a:headEnd/>
            <a:tailEnd/>
          </a:ln>
        </p:spPr>
        <p:txBody>
          <a:bodyPr wrap="none">
            <a:spAutoFit/>
          </a:bodyPr>
          <a:lstStyle/>
          <a:p>
            <a:r>
              <a:rPr lang="en-US" sz="1100">
                <a:latin typeface="Calibri" pitchFamily="34" charset="0"/>
              </a:rPr>
              <a:t>5    Extend the stright line</a:t>
            </a:r>
          </a:p>
        </p:txBody>
      </p:sp>
      <p:sp>
        <p:nvSpPr>
          <p:cNvPr id="17437" name="TextBox 117"/>
          <p:cNvSpPr txBox="1">
            <a:spLocks noChangeArrowheads="1"/>
          </p:cNvSpPr>
          <p:nvPr/>
        </p:nvSpPr>
        <p:spPr bwMode="auto">
          <a:xfrm rot="-726714">
            <a:off x="4540189" y="2378055"/>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7438" name="TextBox 119"/>
          <p:cNvSpPr txBox="1">
            <a:spLocks noChangeArrowheads="1"/>
          </p:cNvSpPr>
          <p:nvPr/>
        </p:nvSpPr>
        <p:spPr bwMode="auto">
          <a:xfrm>
            <a:off x="2741551" y="1430317"/>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4108389" y="1765280"/>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726051" y="3716317"/>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330639" y="2736830"/>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390964" y="2747942"/>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440301" y="2762230"/>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517964" y="5422880"/>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7445" name="Group 135"/>
          <p:cNvGrpSpPr>
            <a:grpSpLocks/>
          </p:cNvGrpSpPr>
          <p:nvPr/>
        </p:nvGrpSpPr>
        <p:grpSpPr bwMode="auto">
          <a:xfrm>
            <a:off x="161658" y="5731309"/>
            <a:ext cx="4487862" cy="914400"/>
            <a:chOff x="362952" y="5440267"/>
            <a:chExt cx="4488447" cy="915210"/>
          </a:xfrm>
        </p:grpSpPr>
        <p:sp>
          <p:nvSpPr>
            <p:cNvPr id="17455"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err="1">
                  <a:latin typeface="Calibri" pitchFamily="34" charset="0"/>
                </a:rPr>
                <a:t>Overconsolidation</a:t>
              </a:r>
              <a:r>
                <a:rPr lang="en-US" sz="1400" dirty="0">
                  <a:latin typeface="Calibri" pitchFamily="34" charset="0"/>
                </a:rPr>
                <a:t> Ratio   OCR  =            &gt; 1</a:t>
              </a:r>
            </a:p>
            <a:p>
              <a:endParaRPr lang="en-US" sz="1400" dirty="0">
                <a:latin typeface="Calibri" pitchFamily="34" charset="0"/>
              </a:endParaRPr>
            </a:p>
            <a:p>
              <a:r>
                <a:rPr lang="en-US" sz="1400" dirty="0">
                  <a:latin typeface="Calibri" pitchFamily="34" charset="0"/>
                </a:rPr>
                <a:t>The soil is </a:t>
              </a:r>
              <a:r>
                <a:rPr lang="en-US" sz="1400" b="1" u="sng" dirty="0" err="1">
                  <a:latin typeface="Calibri" pitchFamily="34" charset="0"/>
                </a:rPr>
                <a:t>oversonsolidated</a:t>
              </a:r>
              <a:r>
                <a:rPr lang="en-US" sz="1400" b="1" u="sng" dirty="0">
                  <a:latin typeface="Calibri" pitchFamily="34" charset="0"/>
                </a:rPr>
                <a:t> </a:t>
              </a:r>
              <a:r>
                <a:rPr lang="en-US" sz="1400" dirty="0">
                  <a:latin typeface="Calibri" pitchFamily="34" charset="0"/>
                </a:rPr>
                <a:t>(O.C.) soil </a:t>
              </a:r>
            </a:p>
          </p:txBody>
        </p:sp>
        <p:grpSp>
          <p:nvGrpSpPr>
            <p:cNvPr id="17456" name="Group 134"/>
            <p:cNvGrpSpPr>
              <a:grpSpLocks/>
            </p:cNvGrpSpPr>
            <p:nvPr/>
          </p:nvGrpSpPr>
          <p:grpSpPr bwMode="auto">
            <a:xfrm>
              <a:off x="2806884" y="5440267"/>
              <a:ext cx="425835" cy="674132"/>
              <a:chOff x="914584" y="2443067"/>
              <a:chExt cx="425835" cy="674132"/>
            </a:xfrm>
          </p:grpSpPr>
          <p:sp>
            <p:nvSpPr>
              <p:cNvPr id="17457"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7458"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3031270" y="3871099"/>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447" name="TextBox 118"/>
          <p:cNvSpPr txBox="1">
            <a:spLocks noChangeArrowheads="1"/>
          </p:cNvSpPr>
          <p:nvPr/>
        </p:nvSpPr>
        <p:spPr bwMode="auto">
          <a:xfrm>
            <a:off x="4451289" y="4984730"/>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cxnSp>
        <p:nvCxnSpPr>
          <p:cNvPr id="45" name="Straight Arrow Connector 44"/>
          <p:cNvCxnSpPr/>
          <p:nvPr/>
        </p:nvCxnSpPr>
        <p:spPr>
          <a:xfrm rot="5400000">
            <a:off x="2637570" y="3871099"/>
            <a:ext cx="3076575" cy="1587"/>
          </a:xfrm>
          <a:prstGeom prst="straightConnector1">
            <a:avLst/>
          </a:prstGeom>
          <a:ln w="3175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7449" name="TextBox 46"/>
          <p:cNvSpPr txBox="1">
            <a:spLocks noChangeArrowheads="1"/>
          </p:cNvSpPr>
          <p:nvPr/>
        </p:nvSpPr>
        <p:spPr bwMode="auto">
          <a:xfrm>
            <a:off x="3948051" y="5333980"/>
            <a:ext cx="441325" cy="369887"/>
          </a:xfrm>
          <a:prstGeom prst="rect">
            <a:avLst/>
          </a:prstGeom>
          <a:noFill/>
          <a:ln w="9525">
            <a:noFill/>
            <a:miter lim="800000"/>
            <a:headEnd/>
            <a:tailEnd/>
          </a:ln>
        </p:spPr>
        <p:txBody>
          <a:bodyPr wrap="none">
            <a:spAutoFit/>
          </a:bodyPr>
          <a:lstStyle/>
          <a:p>
            <a:r>
              <a:rPr lang="en-US" b="1" dirty="0">
                <a:solidFill>
                  <a:srgbClr val="92D050"/>
                </a:solidFill>
                <a:latin typeface="Calibri" pitchFamily="34" charset="0"/>
              </a:rPr>
              <a:t> P</a:t>
            </a:r>
            <a:r>
              <a:rPr lang="en-US" b="1" baseline="-25000" dirty="0">
                <a:solidFill>
                  <a:srgbClr val="92D050"/>
                </a:solidFill>
                <a:latin typeface="Calibri" pitchFamily="34" charset="0"/>
              </a:rPr>
              <a:t>o</a:t>
            </a:r>
          </a:p>
        </p:txBody>
      </p:sp>
      <p:sp>
        <p:nvSpPr>
          <p:cNvPr id="17450" name="TextBox 47"/>
          <p:cNvSpPr txBox="1">
            <a:spLocks noChangeArrowheads="1"/>
          </p:cNvSpPr>
          <p:nvPr/>
        </p:nvSpPr>
        <p:spPr bwMode="auto">
          <a:xfrm>
            <a:off x="266700" y="444500"/>
            <a:ext cx="301625" cy="369888"/>
          </a:xfrm>
          <a:prstGeom prst="rect">
            <a:avLst/>
          </a:prstGeom>
          <a:noFill/>
          <a:ln w="9525">
            <a:noFill/>
            <a:miter lim="800000"/>
            <a:headEnd/>
            <a:tailEnd/>
          </a:ln>
        </p:spPr>
        <p:txBody>
          <a:bodyPr wrap="none">
            <a:spAutoFit/>
          </a:bodyPr>
          <a:lstStyle/>
          <a:p>
            <a:r>
              <a:rPr lang="en-US" b="1">
                <a:latin typeface="Calibri" pitchFamily="34" charset="0"/>
              </a:rPr>
              <a:t>2</a:t>
            </a:r>
          </a:p>
        </p:txBody>
      </p:sp>
      <p:sp>
        <p:nvSpPr>
          <p:cNvPr id="49" name="Oval 48"/>
          <p:cNvSpPr/>
          <p:nvPr/>
        </p:nvSpPr>
        <p:spPr>
          <a:xfrm>
            <a:off x="177800" y="4064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52" name="Rectangle 49"/>
          <p:cNvSpPr>
            <a:spLocks noChangeArrowheads="1"/>
          </p:cNvSpPr>
          <p:nvPr/>
        </p:nvSpPr>
        <p:spPr bwMode="auto">
          <a:xfrm>
            <a:off x="711200" y="450850"/>
            <a:ext cx="2363788"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Overconsolidated Soil </a:t>
            </a:r>
            <a:endParaRPr lang="en-US" dirty="0">
              <a:latin typeface="Calibri" pitchFamily="34" charset="0"/>
            </a:endParaRPr>
          </a:p>
        </p:txBody>
      </p:sp>
      <p:sp>
        <p:nvSpPr>
          <p:cNvPr id="17453" name="Rectangle 50"/>
          <p:cNvSpPr>
            <a:spLocks noChangeArrowheads="1"/>
          </p:cNvSpPr>
          <p:nvPr/>
        </p:nvSpPr>
        <p:spPr bwMode="auto">
          <a:xfrm>
            <a:off x="774700" y="139700"/>
            <a:ext cx="3813175"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Pc</a:t>
            </a:r>
          </a:p>
        </p:txBody>
      </p:sp>
      <p:sp>
        <p:nvSpPr>
          <p:cNvPr id="82" name="Oval 81"/>
          <p:cNvSpPr/>
          <p:nvPr/>
        </p:nvSpPr>
        <p:spPr>
          <a:xfrm>
            <a:off x="4295713" y="270666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reeform 52"/>
          <p:cNvSpPr/>
          <p:nvPr/>
        </p:nvSpPr>
        <p:spPr>
          <a:xfrm>
            <a:off x="6247230" y="506227"/>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4" name="Rectangle 53"/>
          <p:cNvSpPr/>
          <p:nvPr/>
        </p:nvSpPr>
        <p:spPr>
          <a:xfrm>
            <a:off x="6113233" y="933469"/>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5" name="Rectangle 54"/>
          <p:cNvSpPr/>
          <p:nvPr/>
        </p:nvSpPr>
        <p:spPr>
          <a:xfrm>
            <a:off x="8665554" y="537430"/>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6" name="Straight Connector 55"/>
          <p:cNvCxnSpPr/>
          <p:nvPr/>
        </p:nvCxnSpPr>
        <p:spPr>
          <a:xfrm>
            <a:off x="6368465" y="710247"/>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113233" y="479825"/>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60" name="Group 28"/>
          <p:cNvGrpSpPr>
            <a:grpSpLocks/>
          </p:cNvGrpSpPr>
          <p:nvPr/>
        </p:nvGrpSpPr>
        <p:grpSpPr bwMode="auto">
          <a:xfrm>
            <a:off x="7950904" y="727049"/>
            <a:ext cx="204186" cy="57606"/>
            <a:chOff x="762000" y="609600"/>
            <a:chExt cx="533400" cy="228600"/>
          </a:xfrm>
        </p:grpSpPr>
        <p:cxnSp>
          <p:nvCxnSpPr>
            <p:cNvPr id="133" name="Straight Connector 13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TextBox 29"/>
          <p:cNvSpPr txBox="1">
            <a:spLocks noChangeArrowheads="1"/>
          </p:cNvSpPr>
          <p:nvPr/>
        </p:nvSpPr>
        <p:spPr bwMode="auto">
          <a:xfrm>
            <a:off x="7922191" y="571034"/>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8111488" y="485826"/>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336561" y="526630"/>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347196" y="883064"/>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5" name="Straight Connector 64"/>
          <p:cNvCxnSpPr/>
          <p:nvPr/>
        </p:nvCxnSpPr>
        <p:spPr>
          <a:xfrm rot="10800000">
            <a:off x="8679380" y="55783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678316" y="704247"/>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690015" y="93106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680443" y="153712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700649" y="538631"/>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702776" y="685045"/>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702776" y="911867"/>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700649" y="152152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687032" y="520647"/>
            <a:ext cx="45696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1.5 ft</a:t>
            </a:r>
          </a:p>
        </p:txBody>
      </p:sp>
      <p:sp>
        <p:nvSpPr>
          <p:cNvPr id="74" name="TextBox 49"/>
          <p:cNvSpPr txBox="1">
            <a:spLocks noChangeArrowheads="1"/>
          </p:cNvSpPr>
          <p:nvPr/>
        </p:nvSpPr>
        <p:spPr bwMode="auto">
          <a:xfrm>
            <a:off x="8677552" y="707865"/>
            <a:ext cx="466447"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5" name="TextBox 50"/>
          <p:cNvSpPr txBox="1">
            <a:spLocks noChangeArrowheads="1"/>
          </p:cNvSpPr>
          <p:nvPr/>
        </p:nvSpPr>
        <p:spPr bwMode="auto">
          <a:xfrm>
            <a:off x="8684697" y="1113488"/>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14 ft</a:t>
            </a:r>
          </a:p>
        </p:txBody>
      </p:sp>
      <p:sp>
        <p:nvSpPr>
          <p:cNvPr id="76" name="Rectangle 75"/>
          <p:cNvSpPr/>
          <p:nvPr/>
        </p:nvSpPr>
        <p:spPr>
          <a:xfrm>
            <a:off x="7770115" y="1178294"/>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368465" y="1228698"/>
            <a:ext cx="229708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888160" y="1113487"/>
            <a:ext cx="595542" cy="116412"/>
            <a:chOff x="5240338" y="1524006"/>
            <a:chExt cx="888999" cy="153190"/>
          </a:xfrm>
        </p:grpSpPr>
        <p:cxnSp>
          <p:nvCxnSpPr>
            <p:cNvPr id="119" name="Straight Arrow Connector 118"/>
            <p:cNvCxnSpPr/>
            <p:nvPr/>
          </p:nvCxnSpPr>
          <p:spPr>
            <a:xfrm rot="5400000">
              <a:off x="5165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5400000">
              <a:off x="529550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6"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1"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3"/>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213922" y="1109887"/>
            <a:ext cx="595542" cy="116411"/>
            <a:chOff x="5240338" y="1524006"/>
            <a:chExt cx="888999" cy="153190"/>
          </a:xfrm>
        </p:grpSpPr>
        <p:cxnSp>
          <p:nvCxnSpPr>
            <p:cNvPr id="109" name="Straight Arrow Connector 108"/>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510629" y="969472"/>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7140542" y="703047"/>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365657" y="908267"/>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5" name="Group 69"/>
          <p:cNvGrpSpPr>
            <a:grpSpLocks/>
          </p:cNvGrpSpPr>
          <p:nvPr/>
        </p:nvGrpSpPr>
        <p:grpSpPr bwMode="auto">
          <a:xfrm>
            <a:off x="6545001" y="1109887"/>
            <a:ext cx="595542" cy="116411"/>
            <a:chOff x="5240338" y="1524006"/>
            <a:chExt cx="888999" cy="153190"/>
          </a:xfrm>
        </p:grpSpPr>
        <p:cxnSp>
          <p:nvCxnSpPr>
            <p:cNvPr id="89" name="Straight Arrow Connector 88"/>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p:nvPr/>
        </p:nvCxnSpPr>
        <p:spPr>
          <a:xfrm rot="16200000" flipH="1">
            <a:off x="8111741" y="1027079"/>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502870" y="1178028"/>
            <a:ext cx="688009" cy="261610"/>
          </a:xfrm>
          <a:prstGeom prst="rect">
            <a:avLst/>
          </a:prstGeom>
        </p:spPr>
        <p:txBody>
          <a:bodyPr wrap="none">
            <a:spAutoFit/>
          </a:bodyPr>
          <a:lstStyle/>
          <a:p>
            <a:r>
              <a:rPr lang="en-US" sz="1100" baseline="-25000" dirty="0"/>
              <a:t>Soil Sample</a:t>
            </a:r>
            <a:endParaRPr lang="en-US" sz="1100" dirty="0"/>
          </a:p>
        </p:txBody>
      </p:sp>
      <p:sp>
        <p:nvSpPr>
          <p:cNvPr id="2" name="TextBox 1"/>
          <p:cNvSpPr txBox="1"/>
          <p:nvPr/>
        </p:nvSpPr>
        <p:spPr>
          <a:xfrm>
            <a:off x="7321138" y="5409210"/>
            <a:ext cx="609462" cy="276999"/>
          </a:xfrm>
          <a:prstGeom prst="rect">
            <a:avLst/>
          </a:prstGeom>
          <a:noFill/>
        </p:spPr>
        <p:txBody>
          <a:bodyPr wrap="none" rtlCol="0">
            <a:spAutoFit/>
          </a:bodyPr>
          <a:lstStyle/>
          <a:p>
            <a:r>
              <a:rPr lang="en-US" sz="1200" dirty="0"/>
              <a:t>10000</a:t>
            </a:r>
          </a:p>
        </p:txBody>
      </p:sp>
      <p:sp>
        <p:nvSpPr>
          <p:cNvPr id="139" name="TextBox 138"/>
          <p:cNvSpPr txBox="1"/>
          <p:nvPr/>
        </p:nvSpPr>
        <p:spPr>
          <a:xfrm>
            <a:off x="4670962" y="5353791"/>
            <a:ext cx="524503" cy="276999"/>
          </a:xfrm>
          <a:prstGeom prst="rect">
            <a:avLst/>
          </a:prstGeom>
          <a:noFill/>
        </p:spPr>
        <p:txBody>
          <a:bodyPr wrap="none" rtlCol="0">
            <a:spAutoFit/>
          </a:bodyPr>
          <a:lstStyle/>
          <a:p>
            <a:r>
              <a:rPr lang="en-US" sz="1200" dirty="0"/>
              <a:t>1000</a:t>
            </a:r>
          </a:p>
        </p:txBody>
      </p:sp>
      <p:sp>
        <p:nvSpPr>
          <p:cNvPr id="140" name="TextBox 139"/>
          <p:cNvSpPr txBox="1"/>
          <p:nvPr/>
        </p:nvSpPr>
        <p:spPr>
          <a:xfrm>
            <a:off x="1854530" y="5381500"/>
            <a:ext cx="439544" cy="276999"/>
          </a:xfrm>
          <a:prstGeom prst="rect">
            <a:avLst/>
          </a:prstGeom>
          <a:noFill/>
        </p:spPr>
        <p:txBody>
          <a:bodyPr wrap="none" rtlCol="0">
            <a:spAutoFit/>
          </a:bodyPr>
          <a:lstStyle/>
          <a:p>
            <a:r>
              <a:rPr lang="en-US" sz="1200" dirty="0"/>
              <a:t>100</a:t>
            </a:r>
          </a:p>
        </p:txBody>
      </p:sp>
      <p:sp>
        <p:nvSpPr>
          <p:cNvPr id="141" name="TextBox 46"/>
          <p:cNvSpPr txBox="1">
            <a:spLocks noChangeArrowheads="1"/>
          </p:cNvSpPr>
          <p:nvPr/>
        </p:nvSpPr>
        <p:spPr bwMode="auto">
          <a:xfrm>
            <a:off x="3726378" y="2072226"/>
            <a:ext cx="609462" cy="261610"/>
          </a:xfrm>
          <a:prstGeom prst="rect">
            <a:avLst/>
          </a:prstGeom>
          <a:solidFill>
            <a:schemeClr val="bg1"/>
          </a:solidFill>
          <a:ln w="9525">
            <a:solidFill>
              <a:schemeClr val="accent1"/>
            </a:solidFill>
            <a:miter lim="800000"/>
            <a:headEnd/>
            <a:tailEnd/>
          </a:ln>
        </p:spPr>
        <p:txBody>
          <a:bodyPr wrap="none">
            <a:spAutoFit/>
          </a:bodyPr>
          <a:lstStyle/>
          <a:p>
            <a:r>
              <a:rPr lang="en-US" sz="1100" b="1" dirty="0">
                <a:solidFill>
                  <a:srgbClr val="92D050"/>
                </a:solidFill>
                <a:latin typeface="Calibri" pitchFamily="34" charset="0"/>
              </a:rPr>
              <a:t>578 psf</a:t>
            </a:r>
            <a:endParaRPr lang="en-US" sz="1100" b="1" baseline="-25000" dirty="0">
              <a:solidFill>
                <a:srgbClr val="92D050"/>
              </a:solidFill>
              <a:latin typeface="Calibri" pitchFamily="34" charset="0"/>
            </a:endParaRPr>
          </a:p>
        </p:txBody>
      </p:sp>
      <p:sp>
        <p:nvSpPr>
          <p:cNvPr id="142" name="TextBox 141"/>
          <p:cNvSpPr txBox="1"/>
          <p:nvPr/>
        </p:nvSpPr>
        <p:spPr>
          <a:xfrm>
            <a:off x="1021277" y="1039092"/>
            <a:ext cx="4510658" cy="307777"/>
          </a:xfrm>
          <a:prstGeom prst="rect">
            <a:avLst/>
          </a:prstGeom>
          <a:noFill/>
        </p:spPr>
        <p:txBody>
          <a:bodyPr wrap="none" rtlCol="0">
            <a:spAutoFit/>
          </a:bodyPr>
          <a:lstStyle/>
          <a:p>
            <a:r>
              <a:rPr lang="en-US" sz="1400" i="1" dirty="0"/>
              <a:t>P</a:t>
            </a:r>
            <a:r>
              <a:rPr lang="en-US" sz="1400" i="1" baseline="-25000" dirty="0"/>
              <a:t>o</a:t>
            </a:r>
            <a:r>
              <a:rPr lang="en-US" sz="1400" i="1" dirty="0"/>
              <a:t> = 1.5 x (96) + 3 (96-62.4) + 7 (110-62.4) = 803.2 psf</a:t>
            </a:r>
          </a:p>
        </p:txBody>
      </p:sp>
      <p:grpSp>
        <p:nvGrpSpPr>
          <p:cNvPr id="138" name="Group 69"/>
          <p:cNvGrpSpPr>
            <a:grpSpLocks/>
          </p:cNvGrpSpPr>
          <p:nvPr/>
        </p:nvGrpSpPr>
        <p:grpSpPr bwMode="auto">
          <a:xfrm>
            <a:off x="7128578" y="457615"/>
            <a:ext cx="595542" cy="116411"/>
            <a:chOff x="5240338" y="1524006"/>
            <a:chExt cx="888999" cy="153190"/>
          </a:xfrm>
        </p:grpSpPr>
        <p:cxnSp>
          <p:nvCxnSpPr>
            <p:cNvPr id="143" name="Straight Arrow Connector 14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1" name="TextBox 78"/>
          <p:cNvSpPr txBox="1">
            <a:spLocks noChangeArrowheads="1"/>
          </p:cNvSpPr>
          <p:nvPr/>
        </p:nvSpPr>
        <p:spPr bwMode="auto">
          <a:xfrm>
            <a:off x="7211925" y="225760"/>
            <a:ext cx="300082" cy="215444"/>
          </a:xfrm>
          <a:prstGeom prst="rect">
            <a:avLst/>
          </a:prstGeom>
          <a:noFill/>
          <a:ln w="9525">
            <a:noFill/>
            <a:miter lim="800000"/>
            <a:headEnd/>
            <a:tailEnd/>
          </a:ln>
        </p:spPr>
        <p:txBody>
          <a:bodyPr wrap="none">
            <a:spAutoFit/>
          </a:bodyPr>
          <a:lstStyle/>
          <a:p>
            <a:r>
              <a:rPr lang="en-US" sz="800" dirty="0">
                <a:latin typeface="Symbol" panose="05050102010706020507" pitchFamily="18" charset="2"/>
              </a:rPr>
              <a:t>D</a:t>
            </a:r>
            <a:r>
              <a:rPr lang="en-US" sz="800" dirty="0">
                <a:latin typeface="Calibri" pitchFamily="34" charset="0"/>
              </a:rPr>
              <a:t>P</a:t>
            </a:r>
            <a:endParaRPr lang="en-US" sz="800" baseline="-25000" dirty="0">
              <a:latin typeface="Calibri" pitchFamily="34" charset="0"/>
            </a:endParaRPr>
          </a:p>
        </p:txBody>
      </p:sp>
      <p:grpSp>
        <p:nvGrpSpPr>
          <p:cNvPr id="152" name="Group 69"/>
          <p:cNvGrpSpPr>
            <a:grpSpLocks/>
          </p:cNvGrpSpPr>
          <p:nvPr/>
        </p:nvGrpSpPr>
        <p:grpSpPr bwMode="auto">
          <a:xfrm>
            <a:off x="7866194" y="451519"/>
            <a:ext cx="595542" cy="116411"/>
            <a:chOff x="5240338" y="1524006"/>
            <a:chExt cx="888999" cy="153190"/>
          </a:xfrm>
        </p:grpSpPr>
        <p:cxnSp>
          <p:nvCxnSpPr>
            <p:cNvPr id="153" name="Straight Arrow Connector 152"/>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1" name="Group 69"/>
          <p:cNvGrpSpPr>
            <a:grpSpLocks/>
          </p:cNvGrpSpPr>
          <p:nvPr/>
        </p:nvGrpSpPr>
        <p:grpSpPr bwMode="auto">
          <a:xfrm>
            <a:off x="6409250" y="457615"/>
            <a:ext cx="595542" cy="116411"/>
            <a:chOff x="5240338" y="1524006"/>
            <a:chExt cx="888999" cy="153190"/>
          </a:xfrm>
        </p:grpSpPr>
        <p:cxnSp>
          <p:nvCxnSpPr>
            <p:cNvPr id="162" name="Straight Arrow Connector 161"/>
            <p:cNvCxnSpPr/>
            <p:nvPr/>
          </p:nvCxnSpPr>
          <p:spPr>
            <a:xfrm rot="5400000">
              <a:off x="5165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529550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5416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a:off x="5546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5400000">
              <a:off x="5670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580033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5920980"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a:off x="6051155" y="1599014"/>
              <a:ext cx="153190" cy="317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70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218471504"/>
              </p:ext>
            </p:extLst>
          </p:nvPr>
        </p:nvGraphicFramePr>
        <p:xfrm>
          <a:off x="1625600" y="12700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4"/>
          <p:cNvSpPr txBox="1">
            <a:spLocks noChangeArrowheads="1"/>
          </p:cNvSpPr>
          <p:nvPr/>
        </p:nvSpPr>
        <p:spPr bwMode="auto">
          <a:xfrm>
            <a:off x="4445000" y="5378450"/>
            <a:ext cx="82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Log (p)</a:t>
            </a:r>
          </a:p>
        </p:txBody>
      </p:sp>
      <p:sp>
        <p:nvSpPr>
          <p:cNvPr id="4" name="TextBox 16"/>
          <p:cNvSpPr txBox="1">
            <a:spLocks noChangeArrowheads="1"/>
          </p:cNvSpPr>
          <p:nvPr/>
        </p:nvSpPr>
        <p:spPr bwMode="auto">
          <a:xfrm rot="16200000">
            <a:off x="519907" y="288369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Void Ratio (e)</a:t>
            </a:r>
          </a:p>
        </p:txBody>
      </p:sp>
      <p:sp>
        <p:nvSpPr>
          <p:cNvPr id="5" name="Freeform 4"/>
          <p:cNvSpPr/>
          <p:nvPr/>
        </p:nvSpPr>
        <p:spPr>
          <a:xfrm>
            <a:off x="3440113" y="20986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Oval 5"/>
          <p:cNvSpPr/>
          <p:nvPr/>
        </p:nvSpPr>
        <p:spPr>
          <a:xfrm>
            <a:off x="4422775" y="23383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Arrow Connector 6"/>
          <p:cNvCxnSpPr>
            <a:stCxn id="6" idx="0"/>
          </p:cNvCxnSpPr>
          <p:nvPr/>
        </p:nvCxnSpPr>
        <p:spPr>
          <a:xfrm rot="16200000" flipH="1" flipV="1">
            <a:off x="3197225" y="36099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87"/>
          <p:cNvSpPr txBox="1">
            <a:spLocks noChangeArrowheads="1"/>
          </p:cNvSpPr>
          <p:nvPr/>
        </p:nvSpPr>
        <p:spPr bwMode="auto">
          <a:xfrm>
            <a:off x="4056063" y="4841875"/>
            <a:ext cx="756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P</a:t>
            </a:r>
            <a:r>
              <a:rPr lang="en-US" altLang="en-US" b="1" baseline="-25000" dirty="0">
                <a:solidFill>
                  <a:srgbClr val="FF0000"/>
                </a:solidFill>
                <a:latin typeface="Calibri" panose="020F0502020204030204" pitchFamily="34" charset="0"/>
              </a:rPr>
              <a:t>c </a:t>
            </a:r>
            <a:r>
              <a:rPr lang="en-US" altLang="en-US" b="1" dirty="0">
                <a:solidFill>
                  <a:srgbClr val="FF0000"/>
                </a:solidFill>
                <a:latin typeface="Calibri" panose="020F0502020204030204" pitchFamily="34" charset="0"/>
              </a:rPr>
              <a:t>=</a:t>
            </a:r>
            <a:r>
              <a:rPr lang="en-US" altLang="en-US" b="1" baseline="-25000" dirty="0">
                <a:solidFill>
                  <a:srgbClr val="FF0000"/>
                </a:solidFill>
                <a:latin typeface="Calibri" panose="020F0502020204030204" pitchFamily="34" charset="0"/>
              </a:rPr>
              <a:t> </a:t>
            </a:r>
            <a:r>
              <a:rPr lang="en-US" altLang="en-US" b="1" dirty="0">
                <a:solidFill>
                  <a:srgbClr val="FF0000"/>
                </a:solidFill>
                <a:latin typeface="Calibri" panose="020F0502020204030204" pitchFamily="34" charset="0"/>
              </a:rPr>
              <a:t>P</a:t>
            </a:r>
            <a:r>
              <a:rPr lang="en-US" altLang="en-US" b="1" baseline="-25000" dirty="0">
                <a:solidFill>
                  <a:srgbClr val="FF0000"/>
                </a:solidFill>
                <a:latin typeface="Calibri" panose="020F0502020204030204" pitchFamily="34" charset="0"/>
              </a:rPr>
              <a:t>o</a:t>
            </a:r>
          </a:p>
        </p:txBody>
      </p:sp>
      <p:sp>
        <p:nvSpPr>
          <p:cNvPr id="9" name="Oval 8"/>
          <p:cNvSpPr/>
          <p:nvPr/>
        </p:nvSpPr>
        <p:spPr>
          <a:xfrm>
            <a:off x="3449638" y="20653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3795713" y="20875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4030663" y="21272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4567238" y="24987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4852988" y="29019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5249863" y="35083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5540375" y="39512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a:stCxn id="19" idx="6"/>
          </p:cNvCxnSpPr>
          <p:nvPr/>
        </p:nvCxnSpPr>
        <p:spPr>
          <a:xfrm flipH="1" flipV="1">
            <a:off x="3816350" y="37274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787775" y="3708400"/>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 name="Straight Arrow Connector 17"/>
          <p:cNvCxnSpPr/>
          <p:nvPr/>
        </p:nvCxnSpPr>
        <p:spPr>
          <a:xfrm rot="10800000">
            <a:off x="4640263" y="39703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57863" y="42941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TextBox 19"/>
          <p:cNvSpPr txBox="1"/>
          <p:nvPr/>
        </p:nvSpPr>
        <p:spPr>
          <a:xfrm>
            <a:off x="3278188" y="18065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cxnSp>
        <p:nvCxnSpPr>
          <p:cNvPr id="21" name="Straight Arrow Connector 20"/>
          <p:cNvCxnSpPr/>
          <p:nvPr/>
        </p:nvCxnSpPr>
        <p:spPr>
          <a:xfrm rot="16200000" flipH="1" flipV="1">
            <a:off x="3984625" y="3609976"/>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136"/>
          <p:cNvSpPr txBox="1">
            <a:spLocks noChangeArrowheads="1"/>
          </p:cNvSpPr>
          <p:nvPr/>
        </p:nvSpPr>
        <p:spPr bwMode="auto">
          <a:xfrm>
            <a:off x="5041900" y="482600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0000"/>
                </a:solidFill>
                <a:latin typeface="Calibri" panose="020F0502020204030204" pitchFamily="34" charset="0"/>
              </a:rPr>
              <a:t>P</a:t>
            </a:r>
            <a:r>
              <a:rPr lang="en-US" altLang="en-US" sz="1400" b="1" baseline="-25000">
                <a:solidFill>
                  <a:srgbClr val="FF0000"/>
                </a:solidFill>
                <a:latin typeface="Calibri" panose="020F0502020204030204" pitchFamily="34" charset="0"/>
              </a:rPr>
              <a:t>o</a:t>
            </a:r>
            <a:r>
              <a:rPr lang="en-US" altLang="en-US" sz="1400" b="1">
                <a:solidFill>
                  <a:srgbClr val="FF0000"/>
                </a:solidFill>
                <a:latin typeface="Calibri" panose="020F0502020204030204" pitchFamily="34" charset="0"/>
              </a:rPr>
              <a:t>  + </a:t>
            </a:r>
            <a:r>
              <a:rPr lang="en-US" altLang="en-US" sz="1400" b="1">
                <a:solidFill>
                  <a:srgbClr val="FF0000"/>
                </a:solidFill>
                <a:latin typeface="Symbol" panose="05050102010706020507" pitchFamily="18" charset="2"/>
              </a:rPr>
              <a:t>D</a:t>
            </a:r>
            <a:r>
              <a:rPr lang="en-US" altLang="en-US" sz="1400" b="1">
                <a:solidFill>
                  <a:srgbClr val="FF0000"/>
                </a:solidFill>
                <a:latin typeface="Calibri" panose="020F0502020204030204" pitchFamily="34" charset="0"/>
              </a:rPr>
              <a:t>P</a:t>
            </a:r>
          </a:p>
        </p:txBody>
      </p:sp>
      <p:cxnSp>
        <p:nvCxnSpPr>
          <p:cNvPr id="23" name="Straight Arrow Connector 22"/>
          <p:cNvCxnSpPr/>
          <p:nvPr/>
        </p:nvCxnSpPr>
        <p:spPr>
          <a:xfrm>
            <a:off x="4470400" y="2743200"/>
            <a:ext cx="8001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08525" y="24288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1</a:t>
            </a:r>
          </a:p>
        </p:txBody>
      </p:sp>
      <p:cxnSp>
        <p:nvCxnSpPr>
          <p:cNvPr id="26" name="Straight Arrow Connector 25"/>
          <p:cNvCxnSpPr/>
          <p:nvPr/>
        </p:nvCxnSpPr>
        <p:spPr>
          <a:xfrm rot="16200000" flipH="1" flipV="1">
            <a:off x="3197225" y="3489327"/>
            <a:ext cx="2543175"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62612" y="729734"/>
            <a:ext cx="2736647"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Normally Consolidated </a:t>
            </a:r>
            <a:endParaRPr lang="en-US" dirty="0"/>
          </a:p>
        </p:txBody>
      </p:sp>
      <p:cxnSp>
        <p:nvCxnSpPr>
          <p:cNvPr id="28" name="Straight Arrow Connector 27"/>
          <p:cNvCxnSpPr/>
          <p:nvPr/>
        </p:nvCxnSpPr>
        <p:spPr bwMode="auto">
          <a:xfrm flipH="1">
            <a:off x="4921250" y="173990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9" name="TextBox 28"/>
          <p:cNvSpPr txBox="1"/>
          <p:nvPr/>
        </p:nvSpPr>
        <p:spPr>
          <a:xfrm>
            <a:off x="3708401" y="1384300"/>
            <a:ext cx="2406650" cy="415498"/>
          </a:xfrm>
          <a:prstGeom prst="rect">
            <a:avLst/>
          </a:prstGeom>
          <a:noFill/>
        </p:spPr>
        <p:txBody>
          <a:bodyPr wrap="square" rtlCol="0">
            <a:spAutoFit/>
          </a:bodyPr>
          <a:lstStyle/>
          <a:p>
            <a:r>
              <a:rPr lang="en-US" sz="1050" dirty="0"/>
              <a:t>Stress of the building at the mid height of the clay layer</a:t>
            </a:r>
          </a:p>
        </p:txBody>
      </p:sp>
      <p:cxnSp>
        <p:nvCxnSpPr>
          <p:cNvPr id="31" name="Straight Arrow Connector 30"/>
          <p:cNvCxnSpPr/>
          <p:nvPr/>
        </p:nvCxnSpPr>
        <p:spPr bwMode="auto">
          <a:xfrm flipV="1">
            <a:off x="3930650" y="5162550"/>
            <a:ext cx="304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2" name="TextBox 87"/>
              <p:cNvSpPr txBox="1">
                <a:spLocks noChangeArrowheads="1"/>
              </p:cNvSpPr>
              <p:nvPr/>
            </p:nvSpPr>
            <p:spPr bwMode="auto">
              <a:xfrm>
                <a:off x="3154363" y="5470525"/>
                <a:ext cx="942822" cy="657552"/>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b="1" i="1" smtClean="0">
                              <a:solidFill>
                                <a:srgbClr val="FF0000"/>
                              </a:solidFill>
                              <a:latin typeface="Cambria Math" panose="02040503050406030204" pitchFamily="18" charset="0"/>
                            </a:rPr>
                          </m:ctrlPr>
                        </m:fPr>
                        <m:num>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𝒄</m:t>
                              </m:r>
                            </m:sub>
                          </m:sSub>
                        </m:num>
                        <m:den>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𝒐</m:t>
                              </m:r>
                            </m:sub>
                          </m:sSub>
                        </m:den>
                      </m:f>
                      <m:r>
                        <a:rPr lang="en-US" altLang="en-US" b="1" i="1" smtClean="0">
                          <a:solidFill>
                            <a:srgbClr val="FF0000"/>
                          </a:solidFill>
                          <a:latin typeface="Cambria Math" panose="02040503050406030204" pitchFamily="18" charset="0"/>
                        </a:rPr>
                        <m:t>=</m:t>
                      </m:r>
                      <m:r>
                        <a:rPr lang="en-US" altLang="en-US" b="1" i="1" smtClean="0">
                          <a:solidFill>
                            <a:srgbClr val="FF0000"/>
                          </a:solidFill>
                          <a:latin typeface="Cambria Math" panose="02040503050406030204" pitchFamily="18" charset="0"/>
                        </a:rPr>
                        <m:t>𝟏</m:t>
                      </m:r>
                    </m:oMath>
                  </m:oMathPara>
                </a14:m>
                <a:endParaRPr lang="en-US" altLang="en-US" b="1" dirty="0">
                  <a:solidFill>
                    <a:srgbClr val="FF0000"/>
                  </a:solidFill>
                  <a:latin typeface="Calibri" panose="020F0502020204030204" pitchFamily="34" charset="0"/>
                </a:endParaRPr>
              </a:p>
            </p:txBody>
          </p:sp>
        </mc:Choice>
        <mc:Fallback xmlns="">
          <p:sp>
            <p:nvSpPr>
              <p:cNvPr id="32" name="TextBox 87"/>
              <p:cNvSpPr txBox="1">
                <a:spLocks noRot="1" noChangeAspect="1" noMove="1" noResize="1" noEditPoints="1" noAdjustHandles="1" noChangeArrowheads="1" noChangeShapeType="1" noTextEdit="1"/>
              </p:cNvSpPr>
              <p:nvPr/>
            </p:nvSpPr>
            <p:spPr bwMode="auto">
              <a:xfrm>
                <a:off x="3154363" y="5470525"/>
                <a:ext cx="942822" cy="657552"/>
              </a:xfrm>
              <a:prstGeom prst="rect">
                <a:avLst/>
              </a:prstGeom>
              <a:blipFill rotWithShape="0">
                <a:blip r:embed="rId4"/>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3" name="TextBox 32"/>
          <p:cNvSpPr txBox="1"/>
          <p:nvPr/>
        </p:nvSpPr>
        <p:spPr>
          <a:xfrm>
            <a:off x="546100" y="508000"/>
            <a:ext cx="915635" cy="369332"/>
          </a:xfrm>
          <a:prstGeom prst="rect">
            <a:avLst/>
          </a:prstGeom>
          <a:noFill/>
        </p:spPr>
        <p:txBody>
          <a:bodyPr wrap="none" rtlCol="0">
            <a:spAutoFit/>
          </a:bodyPr>
          <a:lstStyle/>
          <a:p>
            <a:r>
              <a:rPr lang="en-US" dirty="0"/>
              <a:t>Case 1</a:t>
            </a:r>
          </a:p>
        </p:txBody>
      </p:sp>
      <p:graphicFrame>
        <p:nvGraphicFramePr>
          <p:cNvPr id="34" name="Object 33"/>
          <p:cNvGraphicFramePr>
            <a:graphicFrameLocks noChangeAspect="1"/>
          </p:cNvGraphicFramePr>
          <p:nvPr>
            <p:extLst>
              <p:ext uri="{D42A27DB-BD31-4B8C-83A1-F6EECF244321}">
                <p14:modId xmlns:p14="http://schemas.microsoft.com/office/powerpoint/2010/main" val="677996839"/>
              </p:ext>
            </p:extLst>
          </p:nvPr>
        </p:nvGraphicFramePr>
        <p:xfrm>
          <a:off x="5416377" y="5552515"/>
          <a:ext cx="2960607" cy="855088"/>
        </p:xfrm>
        <a:graphic>
          <a:graphicData uri="http://schemas.openxmlformats.org/presentationml/2006/ole">
            <mc:AlternateContent xmlns:mc="http://schemas.openxmlformats.org/markup-compatibility/2006">
              <mc:Choice xmlns:v="urn:schemas-microsoft-com:vml" Requires="v">
                <p:oleObj spid="_x0000_s36873" name="Equation" r:id="rId5" imgW="1498600" imgH="457200" progId="Equation.3">
                  <p:embed/>
                </p:oleObj>
              </mc:Choice>
              <mc:Fallback>
                <p:oleObj name="Equation"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377" y="555251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56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885848770"/>
              </p:ext>
            </p:extLst>
          </p:nvPr>
        </p:nvGraphicFramePr>
        <p:xfrm>
          <a:off x="1460500" y="1435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2535" name="TextBox 16"/>
          <p:cNvSpPr txBox="1">
            <a:spLocks noChangeArrowheads="1"/>
          </p:cNvSpPr>
          <p:nvPr/>
        </p:nvSpPr>
        <p:spPr bwMode="auto">
          <a:xfrm rot="-5400000">
            <a:off x="577056" y="304244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Void Ratio (e)</a:t>
            </a:r>
          </a:p>
        </p:txBody>
      </p:sp>
      <p:sp>
        <p:nvSpPr>
          <p:cNvPr id="87" name="Freeform 86"/>
          <p:cNvSpPr/>
          <p:nvPr/>
        </p:nvSpPr>
        <p:spPr>
          <a:xfrm>
            <a:off x="3275013" y="2263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4257675" y="25034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2854325" y="3597275"/>
            <a:ext cx="2887663" cy="11113"/>
          </a:xfrm>
          <a:prstGeom prst="straightConnector1">
            <a:avLst/>
          </a:prstGeom>
          <a:ln w="952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22564" name="TextBox 87"/>
          <p:cNvSpPr txBox="1">
            <a:spLocks noChangeArrowheads="1"/>
          </p:cNvSpPr>
          <p:nvPr/>
        </p:nvSpPr>
        <p:spPr bwMode="auto">
          <a:xfrm>
            <a:off x="4151313" y="4956175"/>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o</a:t>
            </a:r>
          </a:p>
        </p:txBody>
      </p:sp>
      <p:sp>
        <p:nvSpPr>
          <p:cNvPr id="91" name="Oval 90"/>
          <p:cNvSpPr/>
          <p:nvPr/>
        </p:nvSpPr>
        <p:spPr>
          <a:xfrm>
            <a:off x="3284538" y="2230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630613" y="2252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865563" y="2292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02138" y="2663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687888" y="3067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084763" y="3673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375275" y="4116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651250" y="3892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22675" y="386873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475163" y="4135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592763" y="4459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3113088" y="19716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cxnSp>
        <p:nvCxnSpPr>
          <p:cNvPr id="136" name="Straight Arrow Connector 135"/>
          <p:cNvCxnSpPr/>
          <p:nvPr/>
        </p:nvCxnSpPr>
        <p:spPr>
          <a:xfrm rot="16200000" flipH="1" flipV="1">
            <a:off x="3819525" y="3775076"/>
            <a:ext cx="254317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596" name="TextBox 136"/>
          <p:cNvSpPr txBox="1">
            <a:spLocks noChangeArrowheads="1"/>
          </p:cNvSpPr>
          <p:nvPr/>
        </p:nvSpPr>
        <p:spPr bwMode="auto">
          <a:xfrm>
            <a:off x="5308600" y="499110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rgbClr val="FF0000"/>
                </a:solidFill>
                <a:latin typeface="Calibri" panose="020F0502020204030204" pitchFamily="34" charset="0"/>
              </a:rPr>
              <a:t>P</a:t>
            </a:r>
            <a:r>
              <a:rPr lang="en-US" altLang="en-US" sz="1400" b="1" baseline="-25000">
                <a:solidFill>
                  <a:srgbClr val="FF0000"/>
                </a:solidFill>
                <a:latin typeface="Calibri" panose="020F0502020204030204" pitchFamily="34" charset="0"/>
              </a:rPr>
              <a:t>o</a:t>
            </a:r>
            <a:r>
              <a:rPr lang="en-US" altLang="en-US" sz="1400" b="1">
                <a:solidFill>
                  <a:srgbClr val="FF0000"/>
                </a:solidFill>
                <a:latin typeface="Calibri" panose="020F0502020204030204" pitchFamily="34" charset="0"/>
              </a:rPr>
              <a:t>  + </a:t>
            </a:r>
            <a:r>
              <a:rPr lang="en-US" altLang="en-US" sz="1400" b="1">
                <a:solidFill>
                  <a:srgbClr val="FF0000"/>
                </a:solidFill>
                <a:latin typeface="Symbol" panose="05050102010706020507" pitchFamily="18" charset="2"/>
              </a:rPr>
              <a:t>D</a:t>
            </a:r>
            <a:r>
              <a:rPr lang="en-US" altLang="en-US" sz="1400" b="1">
                <a:solidFill>
                  <a:srgbClr val="FF0000"/>
                </a:solidFill>
                <a:latin typeface="Calibri" panose="020F0502020204030204" pitchFamily="34" charset="0"/>
              </a:rPr>
              <a:t>P</a:t>
            </a:r>
          </a:p>
        </p:txBody>
      </p:sp>
      <p:cxnSp>
        <p:nvCxnSpPr>
          <p:cNvPr id="140" name="Straight Arrow Connector 139"/>
          <p:cNvCxnSpPr/>
          <p:nvPr/>
        </p:nvCxnSpPr>
        <p:spPr>
          <a:xfrm>
            <a:off x="4305300" y="2908300"/>
            <a:ext cx="8001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733925" y="2009775"/>
            <a:ext cx="449263" cy="306388"/>
          </a:xfrm>
          <a:prstGeom prst="rect">
            <a:avLst/>
          </a:prstGeom>
          <a:noFill/>
        </p:spPr>
        <p:txBody>
          <a:bodyPr wrap="none">
            <a:spAutoFit/>
          </a:bodyPr>
          <a:lstStyle/>
          <a:p>
            <a:pPr fontAlgn="auto">
              <a:spcBef>
                <a:spcPts val="0"/>
              </a:spcBef>
              <a:spcAft>
                <a:spcPts val="0"/>
              </a:spcAft>
              <a:defRPr/>
            </a:pPr>
            <a:r>
              <a:rPr lang="en-US" sz="1400" dirty="0">
                <a:effectLst>
                  <a:outerShdw blurRad="38100" dist="38100" dir="2700000" algn="tl">
                    <a:srgbClr val="000000">
                      <a:alpha val="43137"/>
                    </a:srgbClr>
                  </a:outerShdw>
                </a:effectLst>
                <a:latin typeface="Symbol" pitchFamily="18" charset="2"/>
                <a:cs typeface="+mn-cs"/>
              </a:rPr>
              <a:t>D</a:t>
            </a:r>
            <a:r>
              <a:rPr lang="en-US" sz="1400" dirty="0">
                <a:effectLst>
                  <a:outerShdw blurRad="38100" dist="38100" dir="2700000" algn="tl">
                    <a:srgbClr val="000000">
                      <a:alpha val="43137"/>
                    </a:srgbClr>
                  </a:outerShdw>
                </a:effectLst>
                <a:latin typeface="+mn-lt"/>
                <a:cs typeface="+mn-cs"/>
              </a:rPr>
              <a:t>P</a:t>
            </a:r>
            <a:r>
              <a:rPr lang="en-US" sz="1400" baseline="-25000" dirty="0">
                <a:effectLst>
                  <a:outerShdw blurRad="38100" dist="38100" dir="2700000" algn="tl">
                    <a:srgbClr val="000000">
                      <a:alpha val="43137"/>
                    </a:srgbClr>
                  </a:outerShdw>
                </a:effectLst>
                <a:latin typeface="+mn-lt"/>
                <a:cs typeface="+mn-cs"/>
              </a:rPr>
              <a:t>2</a:t>
            </a:r>
          </a:p>
        </p:txBody>
      </p:sp>
      <p:sp>
        <p:nvSpPr>
          <p:cNvPr id="134" name="Oval 133"/>
          <p:cNvSpPr/>
          <p:nvPr/>
        </p:nvSpPr>
        <p:spPr>
          <a:xfrm>
            <a:off x="5049838" y="36544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4305300" y="3457575"/>
            <a:ext cx="793750" cy="238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264025" y="34115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4649788" y="3557588"/>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4105275" y="3665538"/>
            <a:ext cx="2760663" cy="1587"/>
          </a:xfrm>
          <a:prstGeom prst="straightConnector1">
            <a:avLst/>
          </a:prstGeom>
          <a:ln w="317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4267200" y="2324100"/>
            <a:ext cx="1244600" cy="1588"/>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6200000" flipV="1">
            <a:off x="5219700" y="3943351"/>
            <a:ext cx="168275" cy="1206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2609" name="TextBox 173"/>
          <p:cNvSpPr txBox="1">
            <a:spLocks noChangeArrowheads="1"/>
          </p:cNvSpPr>
          <p:nvPr/>
        </p:nvSpPr>
        <p:spPr bwMode="auto">
          <a:xfrm>
            <a:off x="4535488" y="3582988"/>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S</a:t>
            </a:r>
            <a:endParaRPr lang="en-US" altLang="en-US" sz="1400">
              <a:latin typeface="Calibri" panose="020F0502020204030204" pitchFamily="34" charset="0"/>
            </a:endParaRPr>
          </a:p>
        </p:txBody>
      </p:sp>
      <p:sp>
        <p:nvSpPr>
          <p:cNvPr id="22610" name="TextBox 174"/>
          <p:cNvSpPr txBox="1">
            <a:spLocks noChangeArrowheads="1"/>
          </p:cNvSpPr>
          <p:nvPr/>
        </p:nvSpPr>
        <p:spPr bwMode="auto">
          <a:xfrm>
            <a:off x="5030788" y="396398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2614" name="TextBox 192"/>
          <p:cNvSpPr txBox="1">
            <a:spLocks noChangeArrowheads="1"/>
          </p:cNvSpPr>
          <p:nvPr/>
        </p:nvSpPr>
        <p:spPr bwMode="auto">
          <a:xfrm>
            <a:off x="4913313" y="49688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c</a:t>
            </a:r>
          </a:p>
        </p:txBody>
      </p:sp>
      <p:cxnSp>
        <p:nvCxnSpPr>
          <p:cNvPr id="202" name="Straight Connector 201"/>
          <p:cNvCxnSpPr>
            <a:endCxn id="170" idx="5"/>
          </p:cNvCxnSpPr>
          <p:nvPr/>
        </p:nvCxnSpPr>
        <p:spPr>
          <a:xfrm rot="16200000" flipH="1">
            <a:off x="4995863" y="3795713"/>
            <a:ext cx="623887" cy="41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5445125" y="4244975"/>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 name="TextBox 204"/>
          <p:cNvSpPr txBox="1"/>
          <p:nvPr/>
        </p:nvSpPr>
        <p:spPr>
          <a:xfrm>
            <a:off x="4538663" y="2643188"/>
            <a:ext cx="482824" cy="307777"/>
          </a:xfrm>
          <a:prstGeom prst="rect">
            <a:avLst/>
          </a:prstGeom>
          <a:noFill/>
        </p:spPr>
        <p:txBody>
          <a:bodyPr wrap="none">
            <a:spAutoFit/>
          </a:bodyPr>
          <a:lstStyle/>
          <a:p>
            <a:pPr fontAlgn="auto">
              <a:spcBef>
                <a:spcPts val="0"/>
              </a:spcBef>
              <a:spcAft>
                <a:spcPts val="0"/>
              </a:spcAft>
              <a:defRPr/>
            </a:pPr>
            <a:r>
              <a:rPr lang="en-US" sz="1400" dirty="0">
                <a:solidFill>
                  <a:srgbClr val="FF0000"/>
                </a:solidFill>
                <a:effectLst>
                  <a:outerShdw blurRad="38100" dist="38100" dir="2700000" algn="tl">
                    <a:srgbClr val="000000">
                      <a:alpha val="43137"/>
                    </a:srgbClr>
                  </a:outerShdw>
                </a:effectLst>
                <a:latin typeface="Symbol" pitchFamily="18" charset="2"/>
                <a:cs typeface="+mn-cs"/>
              </a:rPr>
              <a:t>D</a:t>
            </a:r>
            <a:r>
              <a:rPr lang="en-US" sz="1400" dirty="0">
                <a:solidFill>
                  <a:srgbClr val="FF0000"/>
                </a:solidFill>
                <a:effectLst>
                  <a:outerShdw blurRad="38100" dist="38100" dir="2700000" algn="tl">
                    <a:srgbClr val="000000">
                      <a:alpha val="43137"/>
                    </a:srgbClr>
                  </a:outerShdw>
                </a:effectLst>
                <a:latin typeface="+mn-lt"/>
                <a:cs typeface="+mn-cs"/>
              </a:rPr>
              <a:t>P</a:t>
            </a:r>
            <a:r>
              <a:rPr lang="en-US" sz="1400" baseline="-25000" dirty="0">
                <a:solidFill>
                  <a:srgbClr val="FF0000"/>
                </a:solidFill>
                <a:effectLst>
                  <a:outerShdw blurRad="38100" dist="38100" dir="2700000" algn="tl">
                    <a:srgbClr val="000000">
                      <a:alpha val="43137"/>
                    </a:srgbClr>
                  </a:outerShdw>
                </a:effectLst>
                <a:latin typeface="+mn-lt"/>
                <a:cs typeface="+mn-cs"/>
              </a:rPr>
              <a:t>1</a:t>
            </a:r>
          </a:p>
        </p:txBody>
      </p:sp>
      <p:cxnSp>
        <p:nvCxnSpPr>
          <p:cNvPr id="3" name="Straight Arrow Connector 2"/>
          <p:cNvCxnSpPr/>
          <p:nvPr/>
        </p:nvCxnSpPr>
        <p:spPr bwMode="auto">
          <a:xfrm flipH="1">
            <a:off x="5073650" y="138430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1962150" y="1028700"/>
            <a:ext cx="5788764" cy="369332"/>
          </a:xfrm>
          <a:prstGeom prst="rect">
            <a:avLst/>
          </a:prstGeom>
          <a:noFill/>
        </p:spPr>
        <p:txBody>
          <a:bodyPr wrap="none" rtlCol="0">
            <a:spAutoFit/>
          </a:bodyPr>
          <a:lstStyle/>
          <a:p>
            <a:r>
              <a:rPr lang="en-US" dirty="0"/>
              <a:t>Stress of the building at the mid height of the clay layer</a:t>
            </a:r>
          </a:p>
        </p:txBody>
      </p:sp>
      <p:sp>
        <p:nvSpPr>
          <p:cNvPr id="9" name="Rectangle 8"/>
          <p:cNvSpPr/>
          <p:nvPr/>
        </p:nvSpPr>
        <p:spPr>
          <a:xfrm>
            <a:off x="3403627" y="316984"/>
            <a:ext cx="2210862"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Over-consolidated</a:t>
            </a:r>
            <a:endParaRPr lang="en-US" dirty="0"/>
          </a:p>
        </p:txBody>
      </p:sp>
      <p:grpSp>
        <p:nvGrpSpPr>
          <p:cNvPr id="190" name="Group 189"/>
          <p:cNvGrpSpPr/>
          <p:nvPr/>
        </p:nvGrpSpPr>
        <p:grpSpPr>
          <a:xfrm>
            <a:off x="5175251" y="5308601"/>
            <a:ext cx="1042834" cy="882976"/>
            <a:chOff x="5175251" y="5308601"/>
            <a:chExt cx="1042834" cy="882976"/>
          </a:xfrm>
        </p:grpSpPr>
        <mc:AlternateContent xmlns:mc="http://schemas.openxmlformats.org/markup-compatibility/2006" xmlns:a14="http://schemas.microsoft.com/office/drawing/2010/main">
          <mc:Choice Requires="a14">
            <p:sp>
              <p:nvSpPr>
                <p:cNvPr id="191" name="TextBox 87"/>
                <p:cNvSpPr txBox="1">
                  <a:spLocks noChangeArrowheads="1"/>
                </p:cNvSpPr>
                <p:nvPr/>
              </p:nvSpPr>
              <p:spPr bwMode="auto">
                <a:xfrm>
                  <a:off x="5275263" y="5534025"/>
                  <a:ext cx="942822" cy="657552"/>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b="1" i="1" smtClean="0">
                                <a:solidFill>
                                  <a:srgbClr val="FF0000"/>
                                </a:solidFill>
                                <a:latin typeface="Cambria Math" panose="02040503050406030204" pitchFamily="18" charset="0"/>
                              </a:rPr>
                            </m:ctrlPr>
                          </m:fPr>
                          <m:num>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𝒄</m:t>
                                </m:r>
                              </m:sub>
                            </m:sSub>
                          </m:num>
                          <m:den>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𝒐</m:t>
                                </m:r>
                              </m:sub>
                            </m:sSub>
                          </m:den>
                        </m:f>
                        <m:r>
                          <a:rPr lang="en-US" altLang="en-US" b="1" i="1">
                            <a:solidFill>
                              <a:srgbClr val="FF0000"/>
                            </a:solidFill>
                            <a:latin typeface="Cambria Math" panose="02040503050406030204" pitchFamily="18" charset="0"/>
                            <a:ea typeface="Cambria Math" panose="02040503050406030204" pitchFamily="18" charset="0"/>
                          </a:rPr>
                          <m:t>&gt;</m:t>
                        </m:r>
                        <m:r>
                          <a:rPr lang="en-US" altLang="en-US" b="1" i="1" smtClean="0">
                            <a:solidFill>
                              <a:srgbClr val="FF0000"/>
                            </a:solidFill>
                            <a:latin typeface="Cambria Math" panose="02040503050406030204" pitchFamily="18" charset="0"/>
                            <a:ea typeface="Cambria Math" panose="02040503050406030204" pitchFamily="18" charset="0"/>
                          </a:rPr>
                          <m:t>𝟏</m:t>
                        </m:r>
                      </m:oMath>
                    </m:oMathPara>
                  </a14:m>
                  <a:endParaRPr lang="en-US" altLang="en-US" b="1" dirty="0">
                    <a:solidFill>
                      <a:srgbClr val="FF0000"/>
                    </a:solidFill>
                    <a:latin typeface="Calibri" panose="020F0502020204030204" pitchFamily="34" charset="0"/>
                  </a:endParaRPr>
                </a:p>
              </p:txBody>
            </p:sp>
          </mc:Choice>
          <mc:Fallback xmlns="">
            <p:sp>
              <p:nvSpPr>
                <p:cNvPr id="191" name="TextBox 87"/>
                <p:cNvSpPr txBox="1">
                  <a:spLocks noRot="1" noChangeAspect="1" noMove="1" noResize="1" noEditPoints="1" noAdjustHandles="1" noChangeArrowheads="1" noChangeShapeType="1" noTextEdit="1"/>
                </p:cNvSpPr>
                <p:nvPr/>
              </p:nvSpPr>
              <p:spPr bwMode="auto">
                <a:xfrm>
                  <a:off x="5275263" y="5534025"/>
                  <a:ext cx="942822" cy="657552"/>
                </a:xfrm>
                <a:prstGeom prst="rect">
                  <a:avLst/>
                </a:prstGeom>
                <a:blipFill rotWithShape="0">
                  <a:blip r:embed="rId3"/>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3" name="Straight Arrow Connector 192"/>
            <p:cNvCxnSpPr/>
            <p:nvPr/>
          </p:nvCxnSpPr>
          <p:spPr bwMode="auto">
            <a:xfrm flipH="1" flipV="1">
              <a:off x="5175251" y="5308601"/>
              <a:ext cx="571423" cy="2254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1" name="TextBox 10"/>
          <p:cNvSpPr txBox="1"/>
          <p:nvPr/>
        </p:nvSpPr>
        <p:spPr>
          <a:xfrm>
            <a:off x="546100" y="508000"/>
            <a:ext cx="1120820" cy="369332"/>
          </a:xfrm>
          <a:prstGeom prst="rect">
            <a:avLst/>
          </a:prstGeom>
          <a:noFill/>
        </p:spPr>
        <p:txBody>
          <a:bodyPr wrap="none" rtlCol="0">
            <a:spAutoFit/>
          </a:bodyPr>
          <a:lstStyle/>
          <a:p>
            <a:r>
              <a:rPr lang="en-US" dirty="0"/>
              <a:t>Case 2-1</a:t>
            </a:r>
          </a:p>
        </p:txBody>
      </p:sp>
      <p:sp>
        <p:nvSpPr>
          <p:cNvPr id="207" name="Rectangle 206"/>
          <p:cNvSpPr/>
          <p:nvPr/>
        </p:nvSpPr>
        <p:spPr bwMode="auto">
          <a:xfrm>
            <a:off x="4445000" y="5111750"/>
            <a:ext cx="342900" cy="171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558800" y="5645150"/>
                <a:ext cx="4133696"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sub>
                          </m:sSub>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sub>
                              </m:sSub>
                            </m:num>
                            <m:den>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𝑜</m:t>
                                  </m:r>
                                </m:sub>
                              </m:sSub>
                            </m:den>
                          </m:f>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func>
                        </m:e>
                      </m:func>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58800" y="5645150"/>
                <a:ext cx="4133696" cy="659540"/>
              </a:xfrm>
              <a:prstGeom prst="rect">
                <a:avLst/>
              </a:prstGeom>
              <a:blipFill rotWithShape="0">
                <a:blip r:embed="rId4"/>
                <a:stretch>
                  <a:fillRect/>
                </a:stretch>
              </a:blipFill>
            </p:spPr>
            <p:txBody>
              <a:bodyPr/>
              <a:lstStyle/>
              <a:p>
                <a:r>
                  <a:rPr lang="en-US">
                    <a:noFill/>
                  </a:rPr>
                  <a:t> </a:t>
                </a:r>
              </a:p>
            </p:txBody>
          </p:sp>
        </mc:Fallback>
      </mc:AlternateContent>
      <p:sp>
        <p:nvSpPr>
          <p:cNvPr id="4" name="Rounded Rectangle 3"/>
          <p:cNvSpPr/>
          <p:nvPr/>
        </p:nvSpPr>
        <p:spPr bwMode="auto">
          <a:xfrm>
            <a:off x="1231900" y="5657850"/>
            <a:ext cx="1358900" cy="628650"/>
          </a:xfrm>
          <a:prstGeom prst="roundRect">
            <a:avLst/>
          </a:prstGeom>
          <a:noFill/>
          <a:ln w="317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Rounded Rectangle 47"/>
          <p:cNvSpPr/>
          <p:nvPr/>
        </p:nvSpPr>
        <p:spPr bwMode="auto">
          <a:xfrm>
            <a:off x="2743200" y="5645150"/>
            <a:ext cx="1866900" cy="628650"/>
          </a:xfrm>
          <a:prstGeom prst="roundRect">
            <a:avLst/>
          </a:prstGeom>
          <a:noFill/>
          <a:ln w="317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280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460500" y="1435100"/>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22535" name="TextBox 16"/>
          <p:cNvSpPr txBox="1">
            <a:spLocks noChangeArrowheads="1"/>
          </p:cNvSpPr>
          <p:nvPr/>
        </p:nvSpPr>
        <p:spPr bwMode="auto">
          <a:xfrm rot="-5400000">
            <a:off x="577056" y="3042444"/>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Void Ratio (e)</a:t>
            </a:r>
          </a:p>
        </p:txBody>
      </p:sp>
      <p:sp>
        <p:nvSpPr>
          <p:cNvPr id="87" name="Freeform 86"/>
          <p:cNvSpPr/>
          <p:nvPr/>
        </p:nvSpPr>
        <p:spPr>
          <a:xfrm>
            <a:off x="3275013" y="2263775"/>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 name="Oval 58"/>
          <p:cNvSpPr/>
          <p:nvPr/>
        </p:nvSpPr>
        <p:spPr>
          <a:xfrm>
            <a:off x="4257675" y="2503488"/>
            <a:ext cx="93663" cy="93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3" name="Straight Arrow Connector 82"/>
          <p:cNvCxnSpPr/>
          <p:nvPr/>
        </p:nvCxnSpPr>
        <p:spPr>
          <a:xfrm rot="16200000" flipH="1">
            <a:off x="2854325" y="3597275"/>
            <a:ext cx="2887663" cy="11113"/>
          </a:xfrm>
          <a:prstGeom prst="straightConnector1">
            <a:avLst/>
          </a:prstGeom>
          <a:ln w="952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22564" name="TextBox 87"/>
          <p:cNvSpPr txBox="1">
            <a:spLocks noChangeArrowheads="1"/>
          </p:cNvSpPr>
          <p:nvPr/>
        </p:nvSpPr>
        <p:spPr bwMode="auto">
          <a:xfrm>
            <a:off x="4151313" y="4956175"/>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o</a:t>
            </a:r>
          </a:p>
        </p:txBody>
      </p:sp>
      <p:sp>
        <p:nvSpPr>
          <p:cNvPr id="91" name="Oval 90"/>
          <p:cNvSpPr/>
          <p:nvPr/>
        </p:nvSpPr>
        <p:spPr>
          <a:xfrm>
            <a:off x="3284538" y="2230438"/>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630613" y="22526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865563" y="229235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02138" y="26638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687888" y="3067050"/>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084763" y="367347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375275" y="411638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651250" y="3892550"/>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22675" y="3868738"/>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475163" y="4135438"/>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592763" y="44592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TextBox 104"/>
          <p:cNvSpPr txBox="1"/>
          <p:nvPr/>
        </p:nvSpPr>
        <p:spPr>
          <a:xfrm>
            <a:off x="3113088" y="1971675"/>
            <a:ext cx="411162" cy="277813"/>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Symbol" pitchFamily="18" charset="2"/>
                <a:cs typeface="+mn-cs"/>
              </a:rPr>
              <a:t>D</a:t>
            </a:r>
            <a:r>
              <a:rPr lang="en-US" sz="1200" dirty="0">
                <a:solidFill>
                  <a:schemeClr val="bg1">
                    <a:lumMod val="50000"/>
                  </a:schemeClr>
                </a:solidFill>
                <a:latin typeface="+mn-lt"/>
                <a:cs typeface="+mn-cs"/>
              </a:rPr>
              <a:t>p</a:t>
            </a:r>
            <a:r>
              <a:rPr lang="en-US" sz="1200" baseline="-25000" dirty="0">
                <a:solidFill>
                  <a:schemeClr val="bg1">
                    <a:lumMod val="50000"/>
                  </a:schemeClr>
                </a:solidFill>
                <a:latin typeface="+mn-lt"/>
                <a:cs typeface="+mn-cs"/>
              </a:rPr>
              <a:t>1</a:t>
            </a:r>
          </a:p>
        </p:txBody>
      </p:sp>
      <p:cxnSp>
        <p:nvCxnSpPr>
          <p:cNvPr id="136" name="Straight Arrow Connector 135"/>
          <p:cNvCxnSpPr/>
          <p:nvPr/>
        </p:nvCxnSpPr>
        <p:spPr>
          <a:xfrm rot="16200000" flipH="1" flipV="1">
            <a:off x="3819525" y="3775076"/>
            <a:ext cx="254317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596" name="TextBox 136"/>
          <p:cNvSpPr txBox="1">
            <a:spLocks noChangeArrowheads="1"/>
          </p:cNvSpPr>
          <p:nvPr/>
        </p:nvSpPr>
        <p:spPr bwMode="auto">
          <a:xfrm>
            <a:off x="4324350" y="5346700"/>
            <a:ext cx="75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dirty="0">
                <a:solidFill>
                  <a:srgbClr val="FF0000"/>
                </a:solidFill>
                <a:latin typeface="Calibri" panose="020F0502020204030204" pitchFamily="34" charset="0"/>
              </a:rPr>
              <a:t>P</a:t>
            </a:r>
            <a:r>
              <a:rPr lang="en-US" altLang="en-US" sz="1400" b="1" baseline="-25000" dirty="0">
                <a:solidFill>
                  <a:srgbClr val="FF0000"/>
                </a:solidFill>
                <a:latin typeface="Calibri" panose="020F0502020204030204" pitchFamily="34" charset="0"/>
              </a:rPr>
              <a:t>o</a:t>
            </a:r>
            <a:r>
              <a:rPr lang="en-US" altLang="en-US" sz="1400" b="1" dirty="0">
                <a:solidFill>
                  <a:srgbClr val="FF0000"/>
                </a:solidFill>
                <a:latin typeface="Calibri" panose="020F0502020204030204" pitchFamily="34" charset="0"/>
              </a:rPr>
              <a:t>  + </a:t>
            </a:r>
            <a:r>
              <a:rPr lang="en-US" altLang="en-US" sz="1400" b="1" dirty="0">
                <a:solidFill>
                  <a:srgbClr val="FF0000"/>
                </a:solidFill>
                <a:latin typeface="Symbol" panose="05050102010706020507" pitchFamily="18" charset="2"/>
              </a:rPr>
              <a:t>D</a:t>
            </a:r>
            <a:r>
              <a:rPr lang="en-US" altLang="en-US" sz="1400" b="1" dirty="0">
                <a:solidFill>
                  <a:srgbClr val="FF0000"/>
                </a:solidFill>
                <a:latin typeface="Calibri" panose="020F0502020204030204" pitchFamily="34" charset="0"/>
              </a:rPr>
              <a:t>P</a:t>
            </a:r>
          </a:p>
        </p:txBody>
      </p:sp>
      <p:cxnSp>
        <p:nvCxnSpPr>
          <p:cNvPr id="140" name="Straight Arrow Connector 139"/>
          <p:cNvCxnSpPr/>
          <p:nvPr/>
        </p:nvCxnSpPr>
        <p:spPr>
          <a:xfrm>
            <a:off x="4292600" y="2882900"/>
            <a:ext cx="419100" cy="0"/>
          </a:xfrm>
          <a:prstGeom prst="straightConnector1">
            <a:avLst/>
          </a:prstGeom>
          <a:ln w="31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5049838" y="3654425"/>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rot="10800000">
            <a:off x="4305300" y="3457575"/>
            <a:ext cx="793750" cy="238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264025" y="3411538"/>
            <a:ext cx="82550" cy="82550"/>
          </a:xfrm>
          <a:prstGeom prst="ellipse">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8" name="Straight Arrow Connector 167"/>
          <p:cNvCxnSpPr/>
          <p:nvPr/>
        </p:nvCxnSpPr>
        <p:spPr>
          <a:xfrm rot="10800000">
            <a:off x="4649788" y="3557588"/>
            <a:ext cx="187325" cy="571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3324225" y="3665538"/>
            <a:ext cx="2760663" cy="1587"/>
          </a:xfrm>
          <a:prstGeom prst="straightConnector1">
            <a:avLst/>
          </a:prstGeom>
          <a:ln w="317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6200000" flipV="1">
            <a:off x="5219700" y="3943351"/>
            <a:ext cx="168275" cy="120650"/>
          </a:xfrm>
          <a:prstGeom prst="straightConnector1">
            <a:avLst/>
          </a:prstGeom>
          <a:ln w="2857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2609" name="TextBox 173"/>
          <p:cNvSpPr txBox="1">
            <a:spLocks noChangeArrowheads="1"/>
          </p:cNvSpPr>
          <p:nvPr/>
        </p:nvSpPr>
        <p:spPr bwMode="auto">
          <a:xfrm>
            <a:off x="4535488" y="3582988"/>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S</a:t>
            </a:r>
            <a:endParaRPr lang="en-US" altLang="en-US" sz="1400">
              <a:latin typeface="Calibri" panose="020F0502020204030204" pitchFamily="34" charset="0"/>
            </a:endParaRPr>
          </a:p>
        </p:txBody>
      </p:sp>
      <p:sp>
        <p:nvSpPr>
          <p:cNvPr id="22610" name="TextBox 174"/>
          <p:cNvSpPr txBox="1">
            <a:spLocks noChangeArrowheads="1"/>
          </p:cNvSpPr>
          <p:nvPr/>
        </p:nvSpPr>
        <p:spPr bwMode="auto">
          <a:xfrm>
            <a:off x="5030788" y="396398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2614" name="TextBox 192"/>
          <p:cNvSpPr txBox="1">
            <a:spLocks noChangeArrowheads="1"/>
          </p:cNvSpPr>
          <p:nvPr/>
        </p:nvSpPr>
        <p:spPr bwMode="auto">
          <a:xfrm>
            <a:off x="4913313" y="49688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Calibri" panose="020F0502020204030204" pitchFamily="34" charset="0"/>
              </a:rPr>
              <a:t>P</a:t>
            </a:r>
            <a:r>
              <a:rPr lang="en-US" altLang="en-US" b="1" baseline="-25000">
                <a:solidFill>
                  <a:srgbClr val="FF0000"/>
                </a:solidFill>
                <a:latin typeface="Calibri" panose="020F0502020204030204" pitchFamily="34" charset="0"/>
              </a:rPr>
              <a:t>c</a:t>
            </a:r>
          </a:p>
        </p:txBody>
      </p:sp>
      <p:cxnSp>
        <p:nvCxnSpPr>
          <p:cNvPr id="202" name="Straight Connector 201"/>
          <p:cNvCxnSpPr>
            <a:endCxn id="170" idx="5"/>
          </p:cNvCxnSpPr>
          <p:nvPr/>
        </p:nvCxnSpPr>
        <p:spPr>
          <a:xfrm rot="16200000" flipH="1">
            <a:off x="4995863" y="3795713"/>
            <a:ext cx="623887" cy="414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5445125" y="4244975"/>
            <a:ext cx="80963" cy="82550"/>
          </a:xfrm>
          <a:prstGeom prst="ellipse">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 name="TextBox 204"/>
          <p:cNvSpPr txBox="1"/>
          <p:nvPr/>
        </p:nvSpPr>
        <p:spPr>
          <a:xfrm>
            <a:off x="4265613" y="2605088"/>
            <a:ext cx="482824" cy="307777"/>
          </a:xfrm>
          <a:prstGeom prst="rect">
            <a:avLst/>
          </a:prstGeom>
          <a:noFill/>
        </p:spPr>
        <p:txBody>
          <a:bodyPr wrap="none">
            <a:spAutoFit/>
          </a:bodyPr>
          <a:lstStyle/>
          <a:p>
            <a:pPr fontAlgn="auto">
              <a:spcBef>
                <a:spcPts val="0"/>
              </a:spcBef>
              <a:spcAft>
                <a:spcPts val="0"/>
              </a:spcAft>
              <a:defRPr/>
            </a:pPr>
            <a:r>
              <a:rPr lang="en-US" sz="1400" dirty="0">
                <a:solidFill>
                  <a:srgbClr val="FF0000"/>
                </a:solidFill>
                <a:effectLst>
                  <a:outerShdw blurRad="38100" dist="38100" dir="2700000" algn="tl">
                    <a:srgbClr val="000000">
                      <a:alpha val="43137"/>
                    </a:srgbClr>
                  </a:outerShdw>
                </a:effectLst>
                <a:latin typeface="Symbol" pitchFamily="18" charset="2"/>
                <a:cs typeface="+mn-cs"/>
              </a:rPr>
              <a:t>D</a:t>
            </a:r>
            <a:r>
              <a:rPr lang="en-US" sz="1400" dirty="0">
                <a:solidFill>
                  <a:srgbClr val="FF0000"/>
                </a:solidFill>
                <a:effectLst>
                  <a:outerShdw blurRad="38100" dist="38100" dir="2700000" algn="tl">
                    <a:srgbClr val="000000">
                      <a:alpha val="43137"/>
                    </a:srgbClr>
                  </a:outerShdw>
                </a:effectLst>
                <a:latin typeface="+mn-lt"/>
                <a:cs typeface="+mn-cs"/>
              </a:rPr>
              <a:t>P</a:t>
            </a:r>
            <a:r>
              <a:rPr lang="en-US" sz="1400" baseline="-25000" dirty="0">
                <a:solidFill>
                  <a:srgbClr val="FF0000"/>
                </a:solidFill>
                <a:effectLst>
                  <a:outerShdw blurRad="38100" dist="38100" dir="2700000" algn="tl">
                    <a:srgbClr val="000000">
                      <a:alpha val="43137"/>
                    </a:srgbClr>
                  </a:outerShdw>
                </a:effectLst>
                <a:latin typeface="+mn-lt"/>
              </a:rPr>
              <a:t>2</a:t>
            </a:r>
            <a:endParaRPr lang="en-US" sz="1400" baseline="-25000" dirty="0">
              <a:solidFill>
                <a:srgbClr val="FF0000"/>
              </a:solidFill>
              <a:effectLst>
                <a:outerShdw blurRad="38100" dist="38100" dir="2700000" algn="tl">
                  <a:srgbClr val="000000">
                    <a:alpha val="43137"/>
                  </a:srgbClr>
                </a:outerShdw>
              </a:effectLst>
              <a:latin typeface="+mn-lt"/>
              <a:cs typeface="+mn-cs"/>
            </a:endParaRPr>
          </a:p>
        </p:txBody>
      </p:sp>
      <p:cxnSp>
        <p:nvCxnSpPr>
          <p:cNvPr id="3" name="Straight Arrow Connector 2"/>
          <p:cNvCxnSpPr/>
          <p:nvPr/>
        </p:nvCxnSpPr>
        <p:spPr bwMode="auto">
          <a:xfrm flipH="1">
            <a:off x="5073650" y="1384300"/>
            <a:ext cx="184150" cy="704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1962150" y="1028700"/>
            <a:ext cx="5788764" cy="369332"/>
          </a:xfrm>
          <a:prstGeom prst="rect">
            <a:avLst/>
          </a:prstGeom>
          <a:noFill/>
        </p:spPr>
        <p:txBody>
          <a:bodyPr wrap="none" rtlCol="0">
            <a:spAutoFit/>
          </a:bodyPr>
          <a:lstStyle/>
          <a:p>
            <a:r>
              <a:rPr lang="en-US" dirty="0"/>
              <a:t>Stress of the building at the mid height of the clay layer</a:t>
            </a:r>
          </a:p>
        </p:txBody>
      </p:sp>
      <p:sp>
        <p:nvSpPr>
          <p:cNvPr id="9" name="Rectangle 8"/>
          <p:cNvSpPr/>
          <p:nvPr/>
        </p:nvSpPr>
        <p:spPr>
          <a:xfrm>
            <a:off x="3403627" y="316984"/>
            <a:ext cx="2198038" cy="369332"/>
          </a:xfrm>
          <a:prstGeom prst="rect">
            <a:avLst/>
          </a:prstGeom>
        </p:spPr>
        <p:txBody>
          <a:bodyPr wrap="none">
            <a:spAutoFit/>
          </a:bodyPr>
          <a:lstStyle/>
          <a:p>
            <a:r>
              <a:rPr lang="en-US" b="1" dirty="0">
                <a:solidFill>
                  <a:srgbClr val="00B0F0"/>
                </a:solidFill>
                <a:effectLst>
                  <a:outerShdw blurRad="38100" dist="38100" dir="2700000" algn="tl">
                    <a:srgbClr val="000000">
                      <a:alpha val="43137"/>
                    </a:srgbClr>
                  </a:outerShdw>
                </a:effectLst>
              </a:rPr>
              <a:t>Over-consolidated</a:t>
            </a:r>
            <a:endParaRPr lang="en-US" dirty="0"/>
          </a:p>
        </p:txBody>
      </p:sp>
      <p:grpSp>
        <p:nvGrpSpPr>
          <p:cNvPr id="190" name="Group 189"/>
          <p:cNvGrpSpPr/>
          <p:nvPr/>
        </p:nvGrpSpPr>
        <p:grpSpPr>
          <a:xfrm>
            <a:off x="5175251" y="5308601"/>
            <a:ext cx="1042834" cy="882976"/>
            <a:chOff x="5175251" y="5308601"/>
            <a:chExt cx="1042834" cy="882976"/>
          </a:xfrm>
        </p:grpSpPr>
        <mc:AlternateContent xmlns:mc="http://schemas.openxmlformats.org/markup-compatibility/2006" xmlns:a14="http://schemas.microsoft.com/office/drawing/2010/main">
          <mc:Choice Requires="a14">
            <p:sp>
              <p:nvSpPr>
                <p:cNvPr id="191" name="TextBox 87"/>
                <p:cNvSpPr txBox="1">
                  <a:spLocks noChangeArrowheads="1"/>
                </p:cNvSpPr>
                <p:nvPr/>
              </p:nvSpPr>
              <p:spPr bwMode="auto">
                <a:xfrm>
                  <a:off x="5275263" y="5534025"/>
                  <a:ext cx="942822" cy="657552"/>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f>
                          <m:fPr>
                            <m:ctrlPr>
                              <a:rPr lang="en-US" altLang="en-US" b="1" i="1" smtClean="0">
                                <a:solidFill>
                                  <a:srgbClr val="FF0000"/>
                                </a:solidFill>
                                <a:latin typeface="Cambria Math" panose="02040503050406030204" pitchFamily="18" charset="0"/>
                              </a:rPr>
                            </m:ctrlPr>
                          </m:fPr>
                          <m:num>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𝒄</m:t>
                                </m:r>
                              </m:sub>
                            </m:sSub>
                          </m:num>
                          <m:den>
                            <m:sSub>
                              <m:sSubPr>
                                <m:ctrlPr>
                                  <a:rPr lang="en-US" altLang="en-US" b="1" i="1" smtClean="0">
                                    <a:solidFill>
                                      <a:srgbClr val="FF0000"/>
                                    </a:solidFill>
                                    <a:latin typeface="Cambria Math" panose="02040503050406030204" pitchFamily="18" charset="0"/>
                                  </a:rPr>
                                </m:ctrlPr>
                              </m:sSubPr>
                              <m:e>
                                <m:r>
                                  <a:rPr lang="en-US" altLang="en-US" b="1" i="1" smtClean="0">
                                    <a:solidFill>
                                      <a:srgbClr val="FF0000"/>
                                    </a:solidFill>
                                    <a:latin typeface="Cambria Math" panose="02040503050406030204" pitchFamily="18" charset="0"/>
                                  </a:rPr>
                                  <m:t>𝑷</m:t>
                                </m:r>
                              </m:e>
                              <m:sub>
                                <m:r>
                                  <a:rPr lang="en-US" altLang="en-US" b="1" i="1" smtClean="0">
                                    <a:solidFill>
                                      <a:srgbClr val="FF0000"/>
                                    </a:solidFill>
                                    <a:latin typeface="Cambria Math" panose="02040503050406030204" pitchFamily="18" charset="0"/>
                                  </a:rPr>
                                  <m:t>𝒐</m:t>
                                </m:r>
                              </m:sub>
                            </m:sSub>
                          </m:den>
                        </m:f>
                        <m:r>
                          <a:rPr lang="en-US" altLang="en-US" b="1" i="1">
                            <a:solidFill>
                              <a:srgbClr val="FF0000"/>
                            </a:solidFill>
                            <a:latin typeface="Cambria Math" panose="02040503050406030204" pitchFamily="18" charset="0"/>
                            <a:ea typeface="Cambria Math" panose="02040503050406030204" pitchFamily="18" charset="0"/>
                          </a:rPr>
                          <m:t>&gt;</m:t>
                        </m:r>
                        <m:r>
                          <a:rPr lang="en-US" altLang="en-US" b="1" i="1" smtClean="0">
                            <a:solidFill>
                              <a:srgbClr val="FF0000"/>
                            </a:solidFill>
                            <a:latin typeface="Cambria Math" panose="02040503050406030204" pitchFamily="18" charset="0"/>
                            <a:ea typeface="Cambria Math" panose="02040503050406030204" pitchFamily="18" charset="0"/>
                          </a:rPr>
                          <m:t>𝟏</m:t>
                        </m:r>
                      </m:oMath>
                    </m:oMathPara>
                  </a14:m>
                  <a:endParaRPr lang="en-US" altLang="en-US" b="1" dirty="0">
                    <a:solidFill>
                      <a:srgbClr val="FF0000"/>
                    </a:solidFill>
                    <a:latin typeface="Calibri" panose="020F0502020204030204" pitchFamily="34" charset="0"/>
                  </a:endParaRPr>
                </a:p>
              </p:txBody>
            </p:sp>
          </mc:Choice>
          <mc:Fallback xmlns="">
            <p:sp>
              <p:nvSpPr>
                <p:cNvPr id="191" name="TextBox 87"/>
                <p:cNvSpPr txBox="1">
                  <a:spLocks noRot="1" noChangeAspect="1" noMove="1" noResize="1" noEditPoints="1" noAdjustHandles="1" noChangeArrowheads="1" noChangeShapeType="1" noTextEdit="1"/>
                </p:cNvSpPr>
                <p:nvPr/>
              </p:nvSpPr>
              <p:spPr bwMode="auto">
                <a:xfrm>
                  <a:off x="5275263" y="5534025"/>
                  <a:ext cx="942822" cy="657552"/>
                </a:xfrm>
                <a:prstGeom prst="rect">
                  <a:avLst/>
                </a:prstGeom>
                <a:blipFill rotWithShape="0">
                  <a:blip r:embed="rId3"/>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3" name="Straight Arrow Connector 192"/>
            <p:cNvCxnSpPr/>
            <p:nvPr/>
          </p:nvCxnSpPr>
          <p:spPr bwMode="auto">
            <a:xfrm flipH="1" flipV="1">
              <a:off x="5175251" y="5308601"/>
              <a:ext cx="571423" cy="2254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1" name="TextBox 10"/>
          <p:cNvSpPr txBox="1"/>
          <p:nvPr/>
        </p:nvSpPr>
        <p:spPr>
          <a:xfrm>
            <a:off x="546100" y="508000"/>
            <a:ext cx="1120820" cy="369332"/>
          </a:xfrm>
          <a:prstGeom prst="rect">
            <a:avLst/>
          </a:prstGeom>
          <a:noFill/>
        </p:spPr>
        <p:txBody>
          <a:bodyPr wrap="none" rtlCol="0">
            <a:spAutoFit/>
          </a:bodyPr>
          <a:lstStyle/>
          <a:p>
            <a:r>
              <a:rPr lang="en-US" dirty="0"/>
              <a:t>Case 2-2</a:t>
            </a:r>
          </a:p>
        </p:txBody>
      </p:sp>
      <p:sp>
        <p:nvSpPr>
          <p:cNvPr id="5" name="Rectangle 4"/>
          <p:cNvSpPr/>
          <p:nvPr/>
        </p:nvSpPr>
        <p:spPr bwMode="auto">
          <a:xfrm>
            <a:off x="4445000" y="5111750"/>
            <a:ext cx="342900" cy="171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 name="Straight Connector 6"/>
          <p:cNvCxnSpPr/>
          <p:nvPr/>
        </p:nvCxnSpPr>
        <p:spPr bwMode="auto">
          <a:xfrm>
            <a:off x="4705350" y="4972050"/>
            <a:ext cx="0" cy="444500"/>
          </a:xfrm>
          <a:prstGeom prst="line">
            <a:avLst/>
          </a:prstGeom>
          <a:solidFill>
            <a:schemeClr val="accent1"/>
          </a:solidFill>
          <a:ln w="0" cap="flat" cmpd="sng" algn="ctr">
            <a:solidFill>
              <a:srgbClr val="00B050"/>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44" name="TextBox 43"/>
              <p:cNvSpPr txBox="1"/>
              <p:nvPr/>
            </p:nvSpPr>
            <p:spPr>
              <a:xfrm>
                <a:off x="1149350" y="5473700"/>
                <a:ext cx="2633991"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sub>
                          </m:sSub>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func>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1149350" y="5473700"/>
                <a:ext cx="2633991" cy="65954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39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3038" y="460375"/>
            <a:ext cx="4646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800000"/>
                </a:solidFill>
              </a:rPr>
              <a:t>Soil Settlement</a:t>
            </a:r>
            <a:r>
              <a:rPr lang="en-US" altLang="en-US" sz="3200">
                <a:solidFill>
                  <a:srgbClr val="800000"/>
                </a:solidFill>
              </a:rPr>
              <a:t>:</a:t>
            </a:r>
          </a:p>
        </p:txBody>
      </p:sp>
      <p:sp>
        <p:nvSpPr>
          <p:cNvPr id="4099" name="Text Box 3"/>
          <p:cNvSpPr txBox="1">
            <a:spLocks noChangeArrowheads="1"/>
          </p:cNvSpPr>
          <p:nvPr/>
        </p:nvSpPr>
        <p:spPr bwMode="auto">
          <a:xfrm>
            <a:off x="476250" y="1225550"/>
            <a:ext cx="7461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Total Soil Settlement = Elastic Settlement + Consolidation Settlement</a:t>
            </a:r>
            <a:endParaRPr lang="en-US" altLang="en-US" sz="3200">
              <a:solidFill>
                <a:srgbClr val="000000"/>
              </a:solidFill>
            </a:endParaRPr>
          </a:p>
          <a:p>
            <a:endParaRPr lang="en-US" altLang="en-US">
              <a:solidFill>
                <a:srgbClr val="000000"/>
              </a:solidFill>
            </a:endParaRPr>
          </a:p>
          <a:p>
            <a:r>
              <a:rPr lang="en-US" altLang="en-US">
                <a:solidFill>
                  <a:srgbClr val="000000"/>
                </a:solidFill>
              </a:rPr>
              <a:t>   S</a:t>
            </a:r>
            <a:r>
              <a:rPr lang="en-US" altLang="en-US" baseline="-25000">
                <a:solidFill>
                  <a:srgbClr val="000000"/>
                </a:solidFill>
              </a:rPr>
              <a:t>total</a:t>
            </a:r>
            <a:r>
              <a:rPr lang="en-US" altLang="en-US">
                <a:solidFill>
                  <a:srgbClr val="000000"/>
                </a:solidFill>
              </a:rPr>
              <a:t> = S</a:t>
            </a:r>
            <a:r>
              <a:rPr lang="en-US" altLang="en-US" baseline="-25000">
                <a:solidFill>
                  <a:srgbClr val="000000"/>
                </a:solidFill>
              </a:rPr>
              <a:t>e</a:t>
            </a:r>
            <a:r>
              <a:rPr lang="en-US" altLang="en-US">
                <a:solidFill>
                  <a:srgbClr val="000000"/>
                </a:solidFill>
              </a:rPr>
              <a:t> + S</a:t>
            </a:r>
            <a:r>
              <a:rPr lang="en-US" altLang="en-US" baseline="-25000">
                <a:solidFill>
                  <a:srgbClr val="000000"/>
                </a:solidFill>
              </a:rPr>
              <a:t>c</a:t>
            </a:r>
          </a:p>
        </p:txBody>
      </p:sp>
      <p:sp>
        <p:nvSpPr>
          <p:cNvPr id="4100" name="Text Box 4"/>
          <p:cNvSpPr txBox="1">
            <a:spLocks noChangeArrowheads="1"/>
          </p:cNvSpPr>
          <p:nvPr/>
        </p:nvSpPr>
        <p:spPr bwMode="auto">
          <a:xfrm>
            <a:off x="142875" y="2527300"/>
            <a:ext cx="90805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1pPr>
            <a:lvl2pPr marL="742950" indent="-28575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2pPr>
            <a:lvl3pPr marL="11430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3pPr>
            <a:lvl4pPr marL="16002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4pPr>
            <a:lvl5pPr marL="20574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defRPr>
            </a:lvl9pPr>
          </a:lstStyle>
          <a:p>
            <a:r>
              <a:rPr lang="en-US" altLang="en-US" sz="1400">
                <a:solidFill>
                  <a:srgbClr val="000000"/>
                </a:solidFill>
              </a:rPr>
              <a:t>																											    Load Type (Rigid; Flexible)</a:t>
            </a:r>
          </a:p>
          <a:p>
            <a:endParaRPr lang="en-US" altLang="en-US" sz="1400">
              <a:solidFill>
                <a:srgbClr val="000000"/>
              </a:solidFill>
            </a:endParaRPr>
          </a:p>
          <a:p>
            <a:r>
              <a:rPr lang="en-US" altLang="en-US" sz="1400">
                <a:solidFill>
                  <a:srgbClr val="000000"/>
                </a:solidFill>
              </a:rPr>
              <a:t>Elastic Settlement or Immediate Settlement depends on   </a:t>
            </a:r>
          </a:p>
          <a:p>
            <a:endParaRPr lang="en-US" altLang="en-US" sz="1400">
              <a:solidFill>
                <a:srgbClr val="000000"/>
              </a:solidFill>
            </a:endParaRPr>
          </a:p>
          <a:p>
            <a:r>
              <a:rPr lang="en-US" altLang="en-US" sz="1400">
                <a:solidFill>
                  <a:srgbClr val="000000"/>
                </a:solidFill>
              </a:rPr>
              <a:t>																											    Settlement Location (Center or Corner)</a:t>
            </a:r>
          </a:p>
        </p:txBody>
      </p:sp>
      <p:sp>
        <p:nvSpPr>
          <p:cNvPr id="4101" name="Text Box 5"/>
          <p:cNvSpPr txBox="1">
            <a:spLocks noChangeArrowheads="1"/>
          </p:cNvSpPr>
          <p:nvPr/>
        </p:nvSpPr>
        <p:spPr bwMode="auto">
          <a:xfrm>
            <a:off x="4678363" y="2185988"/>
            <a:ext cx="3698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600">
                <a:solidFill>
                  <a:srgbClr val="000000"/>
                </a:solidFill>
              </a:rPr>
              <a:t>{</a:t>
            </a:r>
          </a:p>
        </p:txBody>
      </p:sp>
      <p:sp>
        <p:nvSpPr>
          <p:cNvPr id="4102" name="Text Box 6"/>
          <p:cNvSpPr txBox="1">
            <a:spLocks noChangeArrowheads="1"/>
          </p:cNvSpPr>
          <p:nvPr/>
        </p:nvSpPr>
        <p:spPr bwMode="auto">
          <a:xfrm>
            <a:off x="333375" y="4521200"/>
            <a:ext cx="90217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1pPr>
            <a:lvl2pPr marL="742950" indent="-28575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2pPr>
            <a:lvl3pPr marL="11430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3pPr>
            <a:lvl4pPr marL="16002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4pPr>
            <a:lvl5pPr marL="2057400" indent="-228600" defTabSz="381000">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tabLst>
                <a:tab pos="203200" algn="l"/>
                <a:tab pos="406400" algn="l"/>
                <a:tab pos="609600" algn="l"/>
                <a:tab pos="812800" algn="l"/>
                <a:tab pos="1016000" algn="l"/>
                <a:tab pos="1219200" algn="l"/>
                <a:tab pos="1423988" algn="l"/>
                <a:tab pos="1627188" algn="l"/>
                <a:tab pos="1830388" algn="l"/>
                <a:tab pos="2033588" algn="l"/>
              </a:tabLst>
              <a:defRPr>
                <a:solidFill>
                  <a:schemeClr val="tx1"/>
                </a:solidFill>
                <a:latin typeface="Arial" panose="020B0604020202020204" pitchFamily="34" charset="0"/>
              </a:defRPr>
            </a:lvl9pPr>
          </a:lstStyle>
          <a:p>
            <a:r>
              <a:rPr lang="en-US" altLang="en-US" sz="1600">
                <a:solidFill>
                  <a:srgbClr val="000000"/>
                </a:solidFill>
              </a:rPr>
              <a:t>										  Theory of Elasticity</a:t>
            </a:r>
          </a:p>
          <a:p>
            <a:endParaRPr lang="en-US" altLang="en-US" sz="1600">
              <a:solidFill>
                <a:srgbClr val="000000"/>
              </a:solidFill>
            </a:endParaRPr>
          </a:p>
          <a:p>
            <a:r>
              <a:rPr lang="en-US" altLang="en-US" sz="1600">
                <a:solidFill>
                  <a:srgbClr val="000000"/>
                </a:solidFill>
              </a:rPr>
              <a:t>Elastic Settlement</a:t>
            </a:r>
          </a:p>
          <a:p>
            <a:endParaRPr lang="en-US" altLang="en-US" sz="1600">
              <a:solidFill>
                <a:srgbClr val="000000"/>
              </a:solidFill>
            </a:endParaRPr>
          </a:p>
          <a:p>
            <a:r>
              <a:rPr lang="en-US" altLang="en-US" sz="1600">
                <a:solidFill>
                  <a:srgbClr val="000000"/>
                </a:solidFill>
              </a:rPr>
              <a:t>										 Time Depended Elastic Settlement </a:t>
            </a:r>
            <a:r>
              <a:rPr lang="en-US" altLang="en-US" sz="1200">
                <a:solidFill>
                  <a:srgbClr val="000000"/>
                </a:solidFill>
              </a:rPr>
              <a:t>(Schmertman &amp; Hartman Method (1978)</a:t>
            </a:r>
          </a:p>
        </p:txBody>
      </p:sp>
      <p:sp>
        <p:nvSpPr>
          <p:cNvPr id="4103" name="Text Box 7"/>
          <p:cNvSpPr txBox="1">
            <a:spLocks noChangeArrowheads="1"/>
          </p:cNvSpPr>
          <p:nvPr/>
        </p:nvSpPr>
        <p:spPr bwMode="auto">
          <a:xfrm>
            <a:off x="1992313" y="4270375"/>
            <a:ext cx="3698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600">
                <a:solidFill>
                  <a:srgbClr val="000000"/>
                </a:solidFill>
              </a:rPr>
              <a:t>{</a:t>
            </a:r>
          </a:p>
        </p:txBody>
      </p:sp>
      <p:sp>
        <p:nvSpPr>
          <p:cNvPr id="4104" name="Text Box 8"/>
          <p:cNvSpPr txBox="1">
            <a:spLocks noChangeArrowheads="1"/>
          </p:cNvSpPr>
          <p:nvPr/>
        </p:nvSpPr>
        <p:spPr bwMode="auto">
          <a:xfrm>
            <a:off x="7519988" y="6691313"/>
            <a:ext cx="162401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4105" name="Text Box 9"/>
          <p:cNvSpPr txBox="1">
            <a:spLocks noChangeArrowheads="1"/>
          </p:cNvSpPr>
          <p:nvPr/>
        </p:nvSpPr>
        <p:spPr bwMode="auto">
          <a:xfrm>
            <a:off x="492125" y="6148388"/>
            <a:ext cx="76311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Elastic settlement occurs in sandy, silty, and clayey soils.</a:t>
            </a:r>
          </a:p>
        </p:txBody>
      </p:sp>
    </p:spTree>
  </p:cSld>
  <p:clrMapOvr>
    <a:masterClrMapping/>
  </p:clrMapOvr>
  <p:transition advClick="0">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Grp="1" noChangeAspect="1"/>
          </p:cNvGraphicFramePr>
          <p:nvPr>
            <p:ph idx="1"/>
          </p:nvPr>
        </p:nvGraphicFramePr>
        <p:xfrm>
          <a:off x="549275" y="685800"/>
          <a:ext cx="8594725" cy="6040438"/>
        </p:xfrm>
        <a:graphic>
          <a:graphicData uri="http://schemas.openxmlformats.org/presentationml/2006/ole">
            <mc:AlternateContent xmlns:mc="http://schemas.openxmlformats.org/markup-compatibility/2006">
              <mc:Choice xmlns:v="urn:schemas-microsoft-com:vml" Requires="v">
                <p:oleObj spid="_x0000_s20514" name="Drawing" r:id="rId4" imgW="9151620" imgH="6431280" progId="Presentations.Drawing.12">
                  <p:embed/>
                </p:oleObj>
              </mc:Choice>
              <mc:Fallback>
                <p:oleObj name="Drawing" r:id="rId4" imgW="9151620" imgH="64312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85800"/>
                        <a:ext cx="8594725"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3" name="Picture 3"/>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4130675" y="1422400"/>
            <a:ext cx="19415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Grp="1" noChangeAspect="1"/>
          </p:cNvGraphicFramePr>
          <p:nvPr>
            <p:ph idx="1"/>
          </p:nvPr>
        </p:nvGraphicFramePr>
        <p:xfrm>
          <a:off x="525463" y="344488"/>
          <a:ext cx="8070850" cy="6107112"/>
        </p:xfrm>
        <a:graphic>
          <a:graphicData uri="http://schemas.openxmlformats.org/presentationml/2006/ole">
            <mc:AlternateContent xmlns:mc="http://schemas.openxmlformats.org/markup-compatibility/2006">
              <mc:Choice xmlns:v="urn:schemas-microsoft-com:vml" Requires="v">
                <p:oleObj spid="_x0000_s22582" name="Drawing" r:id="rId4" imgW="8999220" imgH="6812280" progId="Presentations.Drawing.12">
                  <p:embed/>
                </p:oleObj>
              </mc:Choice>
              <mc:Fallback>
                <p:oleObj name="Drawing" r:id="rId4" imgW="8999220" imgH="68122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4488"/>
                        <a:ext cx="8070850" cy="61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2492375" y="4916488"/>
            <a:ext cx="4010025" cy="1647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22532" name="Group 4"/>
          <p:cNvGrpSpPr>
            <a:grpSpLocks/>
          </p:cNvGrpSpPr>
          <p:nvPr/>
        </p:nvGrpSpPr>
        <p:grpSpPr bwMode="auto">
          <a:xfrm>
            <a:off x="3302000" y="5208588"/>
            <a:ext cx="2386013" cy="695325"/>
            <a:chOff x="152400" y="2035175"/>
            <a:chExt cx="2386013" cy="695325"/>
          </a:xfrm>
        </p:grpSpPr>
        <p:sp>
          <p:nvSpPr>
            <p:cNvPr id="6" name="Rectangle 5"/>
            <p:cNvSpPr/>
            <p:nvPr/>
          </p:nvSpPr>
          <p:spPr>
            <a:xfrm>
              <a:off x="152400" y="2095500"/>
              <a:ext cx="2374900" cy="63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44" name="TextBox 88"/>
            <p:cNvSpPr txBox="1">
              <a:spLocks noChangeArrowheads="1"/>
            </p:cNvSpPr>
            <p:nvPr/>
          </p:nvSpPr>
          <p:spPr bwMode="auto">
            <a:xfrm>
              <a:off x="174625" y="2035175"/>
              <a:ext cx="625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Calibri" panose="020F0502020204030204" pitchFamily="34" charset="0"/>
              </a:endParaRPr>
            </a:p>
            <a:p>
              <a:r>
                <a:rPr lang="en-US" altLang="en-US" sz="1400">
                  <a:latin typeface="Symbol" panose="05050102010706020507" pitchFamily="18" charset="2"/>
                </a:rPr>
                <a:t>DH</a:t>
              </a:r>
              <a:r>
                <a:rPr lang="en-US" altLang="en-US" sz="1400">
                  <a:latin typeface="Calibri" panose="020F0502020204030204" pitchFamily="34" charset="0"/>
                </a:rPr>
                <a:t> =                     </a:t>
              </a:r>
            </a:p>
          </p:txBody>
        </p:sp>
        <p:cxnSp>
          <p:nvCxnSpPr>
            <p:cNvPr id="8" name="Straight Connector 7"/>
            <p:cNvCxnSpPr/>
            <p:nvPr/>
          </p:nvCxnSpPr>
          <p:spPr>
            <a:xfrm>
              <a:off x="674688" y="2414587"/>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6" name="TextBox 163"/>
            <p:cNvSpPr txBox="1">
              <a:spLocks noChangeArrowheads="1"/>
            </p:cNvSpPr>
            <p:nvPr/>
          </p:nvSpPr>
          <p:spPr bwMode="auto">
            <a:xfrm>
              <a:off x="738188" y="2135188"/>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2547" name="TextBox 112"/>
            <p:cNvSpPr txBox="1">
              <a:spLocks noChangeArrowheads="1"/>
            </p:cNvSpPr>
            <p:nvPr/>
          </p:nvSpPr>
          <p:spPr bwMode="auto">
            <a:xfrm>
              <a:off x="725488" y="23891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2548" name="TextBox 183"/>
            <p:cNvSpPr txBox="1">
              <a:spLocks noChangeArrowheads="1"/>
            </p:cNvSpPr>
            <p:nvPr/>
          </p:nvSpPr>
          <p:spPr bwMode="auto">
            <a:xfrm>
              <a:off x="1847850" y="2384425"/>
              <a:ext cx="34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0</a:t>
              </a:r>
              <a:endParaRPr lang="en-US" altLang="en-US" sz="1400">
                <a:latin typeface="Calibri" panose="020F0502020204030204" pitchFamily="34" charset="0"/>
              </a:endParaRPr>
            </a:p>
          </p:txBody>
        </p:sp>
        <p:cxnSp>
          <p:nvCxnSpPr>
            <p:cNvPr id="12" name="Straight Connector 11"/>
            <p:cNvCxnSpPr/>
            <p:nvPr/>
          </p:nvCxnSpPr>
          <p:spPr>
            <a:xfrm flipV="1">
              <a:off x="1758950" y="2424112"/>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0" name="TextBox 185"/>
            <p:cNvSpPr txBox="1">
              <a:spLocks noChangeArrowheads="1"/>
            </p:cNvSpPr>
            <p:nvPr/>
          </p:nvSpPr>
          <p:spPr bwMode="auto">
            <a:xfrm>
              <a:off x="1670050" y="2143125"/>
              <a:ext cx="750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2551" name="TextBox 187"/>
            <p:cNvSpPr txBox="1">
              <a:spLocks noChangeArrowheads="1"/>
            </p:cNvSpPr>
            <p:nvPr/>
          </p:nvSpPr>
          <p:spPr bwMode="auto">
            <a:xfrm>
              <a:off x="1304925" y="2209800"/>
              <a:ext cx="1233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log</a:t>
              </a:r>
              <a:r>
                <a:rPr lang="en-US" altLang="en-US">
                  <a:latin typeface="Calibri" panose="020F0502020204030204" pitchFamily="34" charset="0"/>
                </a:rPr>
                <a:t> (            )</a:t>
              </a:r>
            </a:p>
          </p:txBody>
        </p:sp>
      </p:grpSp>
      <p:sp>
        <p:nvSpPr>
          <p:cNvPr id="22533" name="Rectangle 15"/>
          <p:cNvSpPr>
            <a:spLocks noChangeArrowheads="1"/>
          </p:cNvSpPr>
          <p:nvPr/>
        </p:nvSpPr>
        <p:spPr bwMode="auto">
          <a:xfrm>
            <a:off x="4314825" y="1871663"/>
            <a:ext cx="280988" cy="166687"/>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4" name="TextBox 14"/>
          <p:cNvSpPr txBox="1">
            <a:spLocks noChangeArrowheads="1"/>
          </p:cNvSpPr>
          <p:nvPr/>
        </p:nvSpPr>
        <p:spPr bwMode="auto">
          <a:xfrm>
            <a:off x="4152900" y="1800225"/>
            <a:ext cx="363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5" name="Rectangle 16"/>
          <p:cNvSpPr>
            <a:spLocks noChangeArrowheads="1"/>
          </p:cNvSpPr>
          <p:nvPr/>
        </p:nvSpPr>
        <p:spPr bwMode="auto">
          <a:xfrm>
            <a:off x="6943725" y="1876425"/>
            <a:ext cx="280988" cy="166688"/>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8" name="TextBox 17"/>
          <p:cNvSpPr txBox="1"/>
          <p:nvPr/>
        </p:nvSpPr>
        <p:spPr>
          <a:xfrm>
            <a:off x="6900863" y="1814513"/>
            <a:ext cx="363537" cy="276225"/>
          </a:xfrm>
          <a:prstGeom prst="rect">
            <a:avLst/>
          </a:prstGeom>
          <a:noFill/>
        </p:spPr>
        <p:txBody>
          <a:bodyPr wrap="none">
            <a:spAutoFit/>
          </a:bodyPr>
          <a:lstStyle/>
          <a:p>
            <a:pPr>
              <a:defRPr/>
            </a:pPr>
            <a:r>
              <a:rPr lang="en-US" sz="1200" dirty="0">
                <a:solidFill>
                  <a:schemeClr val="bg1">
                    <a:lumMod val="75000"/>
                  </a:schemeClr>
                </a:solidFill>
                <a:latin typeface="Symbol" pitchFamily="18" charset="2"/>
              </a:rPr>
              <a:t>D</a:t>
            </a:r>
            <a:r>
              <a:rPr lang="en-US" sz="1200" dirty="0">
                <a:solidFill>
                  <a:schemeClr val="bg1">
                    <a:lumMod val="75000"/>
                  </a:schemeClr>
                </a:solidFill>
                <a:latin typeface="Arial" charset="0"/>
              </a:rPr>
              <a:t>p</a:t>
            </a:r>
          </a:p>
        </p:txBody>
      </p:sp>
      <p:sp>
        <p:nvSpPr>
          <p:cNvPr id="22537" name="TextBox 18"/>
          <p:cNvSpPr txBox="1">
            <a:spLocks noChangeArrowheads="1"/>
          </p:cNvSpPr>
          <p:nvPr/>
        </p:nvSpPr>
        <p:spPr bwMode="auto">
          <a:xfrm>
            <a:off x="4376738" y="3276600"/>
            <a:ext cx="3635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8" name="TextBox 19"/>
          <p:cNvSpPr txBox="1">
            <a:spLocks noChangeArrowheads="1"/>
          </p:cNvSpPr>
          <p:nvPr/>
        </p:nvSpPr>
        <p:spPr bwMode="auto">
          <a:xfrm>
            <a:off x="7024688" y="3248025"/>
            <a:ext cx="3635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Symbol" panose="05050102010706020507" pitchFamily="18" charset="2"/>
              </a:rPr>
              <a:t>D</a:t>
            </a:r>
            <a:r>
              <a:rPr lang="en-US" altLang="en-US" sz="1200"/>
              <a:t>p</a:t>
            </a:r>
          </a:p>
        </p:txBody>
      </p:sp>
      <p:sp>
        <p:nvSpPr>
          <p:cNvPr id="22539" name="Rectangle 21"/>
          <p:cNvSpPr>
            <a:spLocks noChangeArrowheads="1"/>
          </p:cNvSpPr>
          <p:nvPr/>
        </p:nvSpPr>
        <p:spPr bwMode="auto">
          <a:xfrm>
            <a:off x="7415213" y="4714875"/>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0" name="TextBox 20"/>
          <p:cNvSpPr txBox="1">
            <a:spLocks noChangeArrowheads="1"/>
          </p:cNvSpPr>
          <p:nvPr/>
        </p:nvSpPr>
        <p:spPr bwMode="auto">
          <a:xfrm>
            <a:off x="7324725" y="4657725"/>
            <a:ext cx="319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2541" name="Rectangle 22"/>
          <p:cNvSpPr>
            <a:spLocks noChangeArrowheads="1"/>
          </p:cNvSpPr>
          <p:nvPr/>
        </p:nvSpPr>
        <p:spPr bwMode="auto">
          <a:xfrm>
            <a:off x="4748213" y="4719638"/>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42" name="TextBox 23"/>
          <p:cNvSpPr txBox="1">
            <a:spLocks noChangeArrowheads="1"/>
          </p:cNvSpPr>
          <p:nvPr/>
        </p:nvSpPr>
        <p:spPr bwMode="auto">
          <a:xfrm>
            <a:off x="4662488" y="4676775"/>
            <a:ext cx="3190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idx="1"/>
          </p:nvPr>
        </p:nvGraphicFramePr>
        <p:xfrm>
          <a:off x="627063" y="265113"/>
          <a:ext cx="8134350" cy="6361112"/>
        </p:xfrm>
        <a:graphic>
          <a:graphicData uri="http://schemas.openxmlformats.org/presentationml/2006/ole">
            <mc:AlternateContent xmlns:mc="http://schemas.openxmlformats.org/markup-compatibility/2006">
              <mc:Choice xmlns:v="urn:schemas-microsoft-com:vml" Requires="v">
                <p:oleObj spid="_x0000_s24637" name="Drawing" r:id="rId4" imgW="7962900" imgH="6545580" progId="Presentations.Drawing.12">
                  <p:embed/>
                </p:oleObj>
              </mc:Choice>
              <mc:Fallback>
                <p:oleObj name="Drawing" r:id="rId4" imgW="7962900" imgH="654558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65113"/>
                        <a:ext cx="8134350"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2"/>
          <p:cNvSpPr>
            <a:spLocks noChangeArrowheads="1"/>
          </p:cNvSpPr>
          <p:nvPr/>
        </p:nvSpPr>
        <p:spPr bwMode="auto">
          <a:xfrm>
            <a:off x="2259013" y="5611813"/>
            <a:ext cx="6548437" cy="8286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0" name="Rectangle 4"/>
          <p:cNvSpPr>
            <a:spLocks noChangeArrowheads="1"/>
          </p:cNvSpPr>
          <p:nvPr/>
        </p:nvSpPr>
        <p:spPr bwMode="auto">
          <a:xfrm>
            <a:off x="6594475" y="5222875"/>
            <a:ext cx="236538" cy="1857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1" name="Rectangle 5"/>
          <p:cNvSpPr>
            <a:spLocks noChangeArrowheads="1"/>
          </p:cNvSpPr>
          <p:nvPr/>
        </p:nvSpPr>
        <p:spPr bwMode="auto">
          <a:xfrm>
            <a:off x="2451100" y="5213350"/>
            <a:ext cx="171450" cy="190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2" name="TextBox 3"/>
          <p:cNvSpPr txBox="1">
            <a:spLocks noChangeArrowheads="1"/>
          </p:cNvSpPr>
          <p:nvPr/>
        </p:nvSpPr>
        <p:spPr bwMode="auto">
          <a:xfrm>
            <a:off x="6488113" y="5157788"/>
            <a:ext cx="3206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4583" name="TextBox 6"/>
          <p:cNvSpPr txBox="1">
            <a:spLocks noChangeArrowheads="1"/>
          </p:cNvSpPr>
          <p:nvPr/>
        </p:nvSpPr>
        <p:spPr bwMode="auto">
          <a:xfrm>
            <a:off x="2349500" y="5159375"/>
            <a:ext cx="32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p>
        </p:txBody>
      </p:sp>
      <p:sp>
        <p:nvSpPr>
          <p:cNvPr id="24584" name="TextBox 7"/>
          <p:cNvSpPr txBox="1">
            <a:spLocks noChangeArrowheads="1"/>
          </p:cNvSpPr>
          <p:nvPr/>
        </p:nvSpPr>
        <p:spPr bwMode="auto">
          <a:xfrm>
            <a:off x="5821363" y="3559175"/>
            <a:ext cx="36195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4585" name="Rectangle 8"/>
          <p:cNvSpPr>
            <a:spLocks noChangeArrowheads="1"/>
          </p:cNvSpPr>
          <p:nvPr/>
        </p:nvSpPr>
        <p:spPr bwMode="auto">
          <a:xfrm>
            <a:off x="5727700" y="1992313"/>
            <a:ext cx="314325" cy="176212"/>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6" name="TextBox 9"/>
          <p:cNvSpPr txBox="1">
            <a:spLocks noChangeArrowheads="1"/>
          </p:cNvSpPr>
          <p:nvPr/>
        </p:nvSpPr>
        <p:spPr bwMode="auto">
          <a:xfrm>
            <a:off x="5748338" y="1984375"/>
            <a:ext cx="361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4587" name="Rectangle 10"/>
          <p:cNvSpPr>
            <a:spLocks noChangeArrowheads="1"/>
          </p:cNvSpPr>
          <p:nvPr/>
        </p:nvSpPr>
        <p:spPr bwMode="auto">
          <a:xfrm>
            <a:off x="1943100" y="2022475"/>
            <a:ext cx="314325" cy="176213"/>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 name="TextBox 11"/>
          <p:cNvSpPr txBox="1"/>
          <p:nvPr/>
        </p:nvSpPr>
        <p:spPr>
          <a:xfrm>
            <a:off x="1914525" y="1998663"/>
            <a:ext cx="363538"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latin typeface="Arial" charset="0"/>
              </a:rPr>
              <a:t>p</a:t>
            </a:r>
            <a:r>
              <a:rPr lang="en-US" sz="900" baseline="-25000" dirty="0">
                <a:solidFill>
                  <a:schemeClr val="bg1">
                    <a:lumMod val="75000"/>
                  </a:schemeClr>
                </a:solidFill>
                <a:latin typeface="Arial" charset="0"/>
              </a:rPr>
              <a:t>2</a:t>
            </a:r>
          </a:p>
        </p:txBody>
      </p:sp>
      <p:sp>
        <p:nvSpPr>
          <p:cNvPr id="24589" name="TextBox 12"/>
          <p:cNvSpPr txBox="1">
            <a:spLocks noChangeArrowheads="1"/>
          </p:cNvSpPr>
          <p:nvPr/>
        </p:nvSpPr>
        <p:spPr bwMode="auto">
          <a:xfrm>
            <a:off x="2065338" y="3709988"/>
            <a:ext cx="319087"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sp>
        <p:nvSpPr>
          <p:cNvPr id="24590" name="TextBox 13"/>
          <p:cNvSpPr txBox="1">
            <a:spLocks noChangeArrowheads="1"/>
          </p:cNvSpPr>
          <p:nvPr/>
        </p:nvSpPr>
        <p:spPr bwMode="auto">
          <a:xfrm>
            <a:off x="5703888" y="3776663"/>
            <a:ext cx="3190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grpSp>
        <p:nvGrpSpPr>
          <p:cNvPr id="24591" name="Group 189"/>
          <p:cNvGrpSpPr>
            <a:grpSpLocks/>
          </p:cNvGrpSpPr>
          <p:nvPr/>
        </p:nvGrpSpPr>
        <p:grpSpPr bwMode="auto">
          <a:xfrm>
            <a:off x="2300288" y="5727700"/>
            <a:ext cx="4090987" cy="561975"/>
            <a:chOff x="174728" y="1246496"/>
            <a:chExt cx="4091243" cy="561777"/>
          </a:xfrm>
        </p:grpSpPr>
        <p:sp>
          <p:nvSpPr>
            <p:cNvPr id="24593" name="TextBox 88"/>
            <p:cNvSpPr txBox="1">
              <a:spLocks noChangeArrowheads="1"/>
            </p:cNvSpPr>
            <p:nvPr/>
          </p:nvSpPr>
          <p:spPr bwMode="auto">
            <a:xfrm>
              <a:off x="174728" y="1361464"/>
              <a:ext cx="3193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Symbol" panose="05050102010706020507" pitchFamily="18" charset="2"/>
                </a:rPr>
                <a:t>DH</a:t>
              </a:r>
              <a:r>
                <a:rPr lang="en-US" altLang="en-US" sz="1400">
                  <a:latin typeface="Calibri" panose="020F0502020204030204" pitchFamily="34" charset="0"/>
                </a:rPr>
                <a:t> =                     log  (         ) +</a:t>
              </a:r>
            </a:p>
          </p:txBody>
        </p:sp>
        <p:cxnSp>
          <p:nvCxnSpPr>
            <p:cNvPr id="20" name="Straight Connector 19"/>
            <p:cNvCxnSpPr/>
            <p:nvPr/>
          </p:nvCxnSpPr>
          <p:spPr>
            <a:xfrm>
              <a:off x="674821" y="1525798"/>
              <a:ext cx="673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95" name="TextBox 163"/>
            <p:cNvSpPr txBox="1">
              <a:spLocks noChangeArrowheads="1"/>
            </p:cNvSpPr>
            <p:nvPr/>
          </p:nvSpPr>
          <p:spPr bwMode="auto">
            <a:xfrm>
              <a:off x="738875" y="1246496"/>
              <a:ext cx="4748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4596" name="TextBox 112"/>
            <p:cNvSpPr txBox="1">
              <a:spLocks noChangeArrowheads="1"/>
            </p:cNvSpPr>
            <p:nvPr/>
          </p:nvSpPr>
          <p:spPr bwMode="auto">
            <a:xfrm>
              <a:off x="726175" y="1500496"/>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4597" name="TextBox 129"/>
            <p:cNvSpPr txBox="1">
              <a:spLocks noChangeArrowheads="1"/>
            </p:cNvSpPr>
            <p:nvPr/>
          </p:nvSpPr>
          <p:spPr bwMode="auto">
            <a:xfrm>
              <a:off x="1831075" y="1246496"/>
              <a:ext cx="341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sp>
          <p:nvSpPr>
            <p:cNvPr id="24598" name="TextBox 134"/>
            <p:cNvSpPr txBox="1">
              <a:spLocks noChangeArrowheads="1"/>
            </p:cNvSpPr>
            <p:nvPr/>
          </p:nvSpPr>
          <p:spPr bwMode="auto">
            <a:xfrm>
              <a:off x="1831075" y="1475096"/>
              <a:ext cx="336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cxnSp>
          <p:nvCxnSpPr>
            <p:cNvPr id="25" name="Straight Connector 24"/>
            <p:cNvCxnSpPr/>
            <p:nvPr/>
          </p:nvCxnSpPr>
          <p:spPr>
            <a:xfrm>
              <a:off x="1868696" y="1533733"/>
              <a:ext cx="228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89429" y="1525798"/>
              <a:ext cx="673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1" name="TextBox 180"/>
            <p:cNvSpPr txBox="1">
              <a:spLocks noChangeArrowheads="1"/>
            </p:cNvSpPr>
            <p:nvPr/>
          </p:nvSpPr>
          <p:spPr bwMode="auto">
            <a:xfrm>
              <a:off x="2453375" y="1246496"/>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 </a:t>
              </a:r>
              <a:r>
                <a:rPr lang="en-US" altLang="en-US" sz="1400" baseline="-25000">
                  <a:latin typeface="Calibri" panose="020F0502020204030204" pitchFamily="34" charset="0"/>
                </a:rPr>
                <a:t>C </a:t>
              </a:r>
              <a:r>
                <a:rPr lang="en-US" altLang="en-US" sz="1400">
                  <a:latin typeface="Calibri" panose="020F0502020204030204" pitchFamily="34" charset="0"/>
                </a:rPr>
                <a:t>H</a:t>
              </a:r>
            </a:p>
          </p:txBody>
        </p:sp>
        <p:sp>
          <p:nvSpPr>
            <p:cNvPr id="24602" name="TextBox 181"/>
            <p:cNvSpPr txBox="1">
              <a:spLocks noChangeArrowheads="1"/>
            </p:cNvSpPr>
            <p:nvPr/>
          </p:nvSpPr>
          <p:spPr bwMode="auto">
            <a:xfrm>
              <a:off x="2440675" y="1500496"/>
              <a:ext cx="61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4603" name="TextBox 183"/>
            <p:cNvSpPr txBox="1">
              <a:spLocks noChangeArrowheads="1"/>
            </p:cNvSpPr>
            <p:nvPr/>
          </p:nvSpPr>
          <p:spPr bwMode="auto">
            <a:xfrm>
              <a:off x="3574927" y="1494940"/>
              <a:ext cx="341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C</a:t>
              </a:r>
              <a:endParaRPr lang="en-US" altLang="en-US" sz="1400">
                <a:latin typeface="Calibri" panose="020F0502020204030204" pitchFamily="34" charset="0"/>
              </a:endParaRPr>
            </a:p>
          </p:txBody>
        </p:sp>
        <p:cxnSp>
          <p:nvCxnSpPr>
            <p:cNvPr id="30" name="Straight Connector 29"/>
            <p:cNvCxnSpPr/>
            <p:nvPr/>
          </p:nvCxnSpPr>
          <p:spPr>
            <a:xfrm flipV="1">
              <a:off x="3488047" y="1535319"/>
              <a:ext cx="51914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5" name="TextBox 185"/>
            <p:cNvSpPr txBox="1">
              <a:spLocks noChangeArrowheads="1"/>
            </p:cNvSpPr>
            <p:nvPr/>
          </p:nvSpPr>
          <p:spPr bwMode="auto">
            <a:xfrm>
              <a:off x="3397923" y="1253640"/>
              <a:ext cx="750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4606" name="TextBox 187"/>
            <p:cNvSpPr txBox="1">
              <a:spLocks noChangeArrowheads="1"/>
            </p:cNvSpPr>
            <p:nvPr/>
          </p:nvSpPr>
          <p:spPr bwMode="auto">
            <a:xfrm>
              <a:off x="3031338" y="1320007"/>
              <a:ext cx="1234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log</a:t>
              </a:r>
              <a:r>
                <a:rPr lang="en-US" altLang="en-US">
                  <a:latin typeface="Calibri" panose="020F0502020204030204" pitchFamily="34" charset="0"/>
                </a:rPr>
                <a:t> (            )</a:t>
              </a:r>
            </a:p>
          </p:txBody>
        </p:sp>
      </p:grpSp>
      <p:sp>
        <p:nvSpPr>
          <p:cNvPr id="33" name="Rectangle 32"/>
          <p:cNvSpPr/>
          <p:nvPr/>
        </p:nvSpPr>
        <p:spPr>
          <a:xfrm>
            <a:off x="2227263" y="5675313"/>
            <a:ext cx="43180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4"/>
          <p:cNvGraphicFramePr>
            <a:graphicFrameLocks noGrp="1" noChangeAspect="1"/>
          </p:cNvGraphicFramePr>
          <p:nvPr>
            <p:ph idx="1"/>
          </p:nvPr>
        </p:nvGraphicFramePr>
        <p:xfrm>
          <a:off x="517525" y="265113"/>
          <a:ext cx="8524875" cy="6281737"/>
        </p:xfrm>
        <a:graphic>
          <a:graphicData uri="http://schemas.openxmlformats.org/presentationml/2006/ole">
            <mc:AlternateContent xmlns:mc="http://schemas.openxmlformats.org/markup-compatibility/2006">
              <mc:Choice xmlns:v="urn:schemas-microsoft-com:vml" Requires="v">
                <p:oleObj spid="_x0000_s26677" name="Drawing" r:id="rId4" imgW="7924800" imgH="6499860" progId="Presentations.Drawing.12">
                  <p:embed/>
                </p:oleObj>
              </mc:Choice>
              <mc:Fallback>
                <p:oleObj name="Drawing" r:id="rId4" imgW="7924800" imgH="649986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65113"/>
                        <a:ext cx="852487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Rectangle 2"/>
          <p:cNvSpPr>
            <a:spLocks noChangeArrowheads="1"/>
          </p:cNvSpPr>
          <p:nvPr/>
        </p:nvSpPr>
        <p:spPr bwMode="auto">
          <a:xfrm>
            <a:off x="4133850" y="5376863"/>
            <a:ext cx="4033838" cy="9064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28" name="TextBox 3"/>
          <p:cNvSpPr txBox="1">
            <a:spLocks noChangeArrowheads="1"/>
          </p:cNvSpPr>
          <p:nvPr/>
        </p:nvSpPr>
        <p:spPr bwMode="auto">
          <a:xfrm>
            <a:off x="2030413" y="3659188"/>
            <a:ext cx="319087"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endParaRPr lang="en-US" altLang="en-US" sz="900" baseline="-25000"/>
          </a:p>
        </p:txBody>
      </p:sp>
      <p:sp>
        <p:nvSpPr>
          <p:cNvPr id="26629" name="Rectangle 5"/>
          <p:cNvSpPr>
            <a:spLocks noChangeArrowheads="1"/>
          </p:cNvSpPr>
          <p:nvPr/>
        </p:nvSpPr>
        <p:spPr bwMode="auto">
          <a:xfrm>
            <a:off x="5910263" y="1982788"/>
            <a:ext cx="373062" cy="166687"/>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0" name="Rectangle 6"/>
          <p:cNvSpPr>
            <a:spLocks noChangeArrowheads="1"/>
          </p:cNvSpPr>
          <p:nvPr/>
        </p:nvSpPr>
        <p:spPr bwMode="auto">
          <a:xfrm>
            <a:off x="1908175" y="2016125"/>
            <a:ext cx="311150" cy="141288"/>
          </a:xfrm>
          <a:prstGeom prst="rect">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1" name="TextBox 7"/>
          <p:cNvSpPr txBox="1">
            <a:spLocks noChangeArrowheads="1"/>
          </p:cNvSpPr>
          <p:nvPr/>
        </p:nvSpPr>
        <p:spPr bwMode="auto">
          <a:xfrm>
            <a:off x="5905500" y="1944688"/>
            <a:ext cx="361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9" name="TextBox 8"/>
          <p:cNvSpPr txBox="1"/>
          <p:nvPr/>
        </p:nvSpPr>
        <p:spPr>
          <a:xfrm>
            <a:off x="1922463" y="1984375"/>
            <a:ext cx="361950"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latin typeface="Arial" charset="0"/>
              </a:rPr>
              <a:t>p</a:t>
            </a:r>
            <a:r>
              <a:rPr lang="en-US" sz="900" baseline="-25000" dirty="0">
                <a:solidFill>
                  <a:schemeClr val="bg1">
                    <a:lumMod val="75000"/>
                  </a:schemeClr>
                </a:solidFill>
                <a:latin typeface="Arial" charset="0"/>
              </a:rPr>
              <a:t>2</a:t>
            </a:r>
          </a:p>
        </p:txBody>
      </p:sp>
      <p:sp>
        <p:nvSpPr>
          <p:cNvPr id="26633" name="Rectangle 9"/>
          <p:cNvSpPr>
            <a:spLocks noChangeArrowheads="1"/>
          </p:cNvSpPr>
          <p:nvPr/>
        </p:nvSpPr>
        <p:spPr bwMode="auto">
          <a:xfrm>
            <a:off x="6056313" y="3344863"/>
            <a:ext cx="296862" cy="2428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4" name="Rectangle 10"/>
          <p:cNvSpPr>
            <a:spLocks noChangeArrowheads="1"/>
          </p:cNvSpPr>
          <p:nvPr/>
        </p:nvSpPr>
        <p:spPr bwMode="auto">
          <a:xfrm>
            <a:off x="5830888" y="3711575"/>
            <a:ext cx="217487"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5" name="TextBox 4"/>
          <p:cNvSpPr txBox="1">
            <a:spLocks noChangeArrowheads="1"/>
          </p:cNvSpPr>
          <p:nvPr/>
        </p:nvSpPr>
        <p:spPr bwMode="auto">
          <a:xfrm>
            <a:off x="5770563" y="3689350"/>
            <a:ext cx="363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6636" name="TextBox 11"/>
          <p:cNvSpPr txBox="1">
            <a:spLocks noChangeArrowheads="1"/>
          </p:cNvSpPr>
          <p:nvPr/>
        </p:nvSpPr>
        <p:spPr bwMode="auto">
          <a:xfrm>
            <a:off x="5961063" y="3373438"/>
            <a:ext cx="361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Symbol" panose="05050102010706020507" pitchFamily="18" charset="2"/>
              </a:rPr>
              <a:t>D</a:t>
            </a:r>
            <a:r>
              <a:rPr lang="en-US" altLang="en-US" sz="900"/>
              <a:t>p</a:t>
            </a:r>
            <a:r>
              <a:rPr lang="en-US" altLang="en-US" sz="900" baseline="-25000"/>
              <a:t>2</a:t>
            </a:r>
          </a:p>
        </p:txBody>
      </p:sp>
      <p:sp>
        <p:nvSpPr>
          <p:cNvPr id="26637" name="TextBox 88"/>
          <p:cNvSpPr txBox="1">
            <a:spLocks noChangeArrowheads="1"/>
          </p:cNvSpPr>
          <p:nvPr/>
        </p:nvSpPr>
        <p:spPr bwMode="auto">
          <a:xfrm>
            <a:off x="2300288" y="5842000"/>
            <a:ext cx="319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6400">
              <a:defRPr>
                <a:solidFill>
                  <a:schemeClr val="tx1"/>
                </a:solidFill>
                <a:latin typeface="Arial" panose="020B0604020202020204" pitchFamily="34" charset="0"/>
              </a:defRPr>
            </a:lvl1pPr>
            <a:lvl2pPr marL="742950" indent="-285750" defTabSz="406400">
              <a:defRPr>
                <a:solidFill>
                  <a:schemeClr val="tx1"/>
                </a:solidFill>
                <a:latin typeface="Arial" panose="020B0604020202020204" pitchFamily="34" charset="0"/>
              </a:defRPr>
            </a:lvl2pPr>
            <a:lvl3pPr marL="1143000" indent="-228600" defTabSz="406400">
              <a:defRPr>
                <a:solidFill>
                  <a:schemeClr val="tx1"/>
                </a:solidFill>
                <a:latin typeface="Arial" panose="020B0604020202020204" pitchFamily="34" charset="0"/>
              </a:defRPr>
            </a:lvl3pPr>
            <a:lvl4pPr marL="1600200" indent="-228600" defTabSz="406400">
              <a:defRPr>
                <a:solidFill>
                  <a:schemeClr val="tx1"/>
                </a:solidFill>
                <a:latin typeface="Arial" panose="020B0604020202020204" pitchFamily="34" charset="0"/>
              </a:defRPr>
            </a:lvl4pPr>
            <a:lvl5pPr marL="2057400" indent="-228600" defTabSz="406400">
              <a:defRPr>
                <a:solidFill>
                  <a:schemeClr val="tx1"/>
                </a:solidFill>
                <a:latin typeface="Arial" panose="020B0604020202020204" pitchFamily="34" charset="0"/>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Symbol" panose="05050102010706020507" pitchFamily="18" charset="2"/>
              </a:rPr>
              <a:t>DH</a:t>
            </a:r>
            <a:r>
              <a:rPr lang="en-US" altLang="en-US" sz="1400">
                <a:latin typeface="Calibri" panose="020F0502020204030204" pitchFamily="34" charset="0"/>
              </a:rPr>
              <a:t> =                     log </a:t>
            </a:r>
          </a:p>
        </p:txBody>
      </p:sp>
      <p:cxnSp>
        <p:nvCxnSpPr>
          <p:cNvPr id="16" name="Straight Connector 15"/>
          <p:cNvCxnSpPr/>
          <p:nvPr/>
        </p:nvCxnSpPr>
        <p:spPr bwMode="auto">
          <a:xfrm>
            <a:off x="2800350" y="6007100"/>
            <a:ext cx="6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39" name="TextBox 163"/>
          <p:cNvSpPr txBox="1">
            <a:spLocks noChangeArrowheads="1"/>
          </p:cNvSpPr>
          <p:nvPr/>
        </p:nvSpPr>
        <p:spPr bwMode="auto">
          <a:xfrm>
            <a:off x="2863850" y="5727700"/>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C</a:t>
            </a:r>
            <a:r>
              <a:rPr lang="en-US" altLang="en-US" sz="1400" baseline="-25000">
                <a:latin typeface="Calibri" panose="020F0502020204030204" pitchFamily="34" charset="0"/>
              </a:rPr>
              <a:t>S </a:t>
            </a:r>
            <a:r>
              <a:rPr lang="en-US" altLang="en-US" sz="1400">
                <a:latin typeface="Calibri" panose="020F0502020204030204" pitchFamily="34" charset="0"/>
              </a:rPr>
              <a:t>H</a:t>
            </a:r>
          </a:p>
        </p:txBody>
      </p:sp>
      <p:sp>
        <p:nvSpPr>
          <p:cNvPr id="26640" name="TextBox 112"/>
          <p:cNvSpPr txBox="1">
            <a:spLocks noChangeArrowheads="1"/>
          </p:cNvSpPr>
          <p:nvPr/>
        </p:nvSpPr>
        <p:spPr bwMode="auto">
          <a:xfrm>
            <a:off x="2851150" y="5981700"/>
            <a:ext cx="614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1 + e</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sp>
        <p:nvSpPr>
          <p:cNvPr id="26641" name="TextBox 183"/>
          <p:cNvSpPr txBox="1">
            <a:spLocks noChangeArrowheads="1"/>
          </p:cNvSpPr>
          <p:nvPr/>
        </p:nvSpPr>
        <p:spPr bwMode="auto">
          <a:xfrm>
            <a:off x="4059238" y="5975350"/>
            <a:ext cx="33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endParaRPr lang="en-US" altLang="en-US" sz="1400">
              <a:latin typeface="Calibri" panose="020F0502020204030204" pitchFamily="34" charset="0"/>
            </a:endParaRPr>
          </a:p>
        </p:txBody>
      </p:sp>
      <p:cxnSp>
        <p:nvCxnSpPr>
          <p:cNvPr id="26" name="Straight Connector 25"/>
          <p:cNvCxnSpPr/>
          <p:nvPr/>
        </p:nvCxnSpPr>
        <p:spPr bwMode="auto">
          <a:xfrm flipV="1">
            <a:off x="3971925" y="6016625"/>
            <a:ext cx="5191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43" name="TextBox 185"/>
          <p:cNvSpPr txBox="1">
            <a:spLocks noChangeArrowheads="1"/>
          </p:cNvSpPr>
          <p:nvPr/>
        </p:nvSpPr>
        <p:spPr bwMode="auto">
          <a:xfrm>
            <a:off x="3883025" y="5734050"/>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P</a:t>
            </a:r>
            <a:r>
              <a:rPr lang="en-US" altLang="en-US" sz="1400" baseline="-25000">
                <a:latin typeface="Calibri" panose="020F0502020204030204" pitchFamily="34" charset="0"/>
              </a:rPr>
              <a:t>o</a:t>
            </a:r>
            <a:r>
              <a:rPr lang="en-US" altLang="en-US" sz="1400">
                <a:latin typeface="Calibri" panose="020F0502020204030204" pitchFamily="34" charset="0"/>
              </a:rPr>
              <a:t>  + </a:t>
            </a:r>
            <a:r>
              <a:rPr lang="en-US" altLang="en-US" sz="1400">
                <a:latin typeface="Symbol" panose="05050102010706020507" pitchFamily="18" charset="2"/>
              </a:rPr>
              <a:t>D</a:t>
            </a:r>
            <a:r>
              <a:rPr lang="en-US" altLang="en-US" sz="1400">
                <a:latin typeface="Calibri" panose="020F0502020204030204" pitchFamily="34" charset="0"/>
              </a:rPr>
              <a:t>P</a:t>
            </a:r>
          </a:p>
        </p:txBody>
      </p:sp>
      <p:sp>
        <p:nvSpPr>
          <p:cNvPr id="26644" name="TextBox 187"/>
          <p:cNvSpPr txBox="1">
            <a:spLocks noChangeArrowheads="1"/>
          </p:cNvSpPr>
          <p:nvPr/>
        </p:nvSpPr>
        <p:spPr bwMode="auto">
          <a:xfrm>
            <a:off x="3516313" y="5800725"/>
            <a:ext cx="125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latin typeface="Calibri" panose="020F0502020204030204" pitchFamily="34" charset="0"/>
              </a:rPr>
              <a:t>      </a:t>
            </a:r>
            <a:r>
              <a:rPr lang="en-US" altLang="en-US">
                <a:latin typeface="Calibri" panose="020F0502020204030204" pitchFamily="34" charset="0"/>
              </a:rPr>
              <a:t> (            )</a:t>
            </a:r>
          </a:p>
        </p:txBody>
      </p:sp>
      <p:sp>
        <p:nvSpPr>
          <p:cNvPr id="29" name="Rectangle 28"/>
          <p:cNvSpPr/>
          <p:nvPr/>
        </p:nvSpPr>
        <p:spPr>
          <a:xfrm>
            <a:off x="2227263" y="5675313"/>
            <a:ext cx="2641600"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46" name="TextBox 29"/>
          <p:cNvSpPr txBox="1">
            <a:spLocks noChangeArrowheads="1"/>
          </p:cNvSpPr>
          <p:nvPr/>
        </p:nvSpPr>
        <p:spPr bwMode="auto">
          <a:xfrm>
            <a:off x="4400550" y="5853113"/>
            <a:ext cx="247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4"/>
          <p:cNvGraphicFramePr>
            <a:graphicFrameLocks noGrp="1" noChangeAspect="1"/>
          </p:cNvGraphicFramePr>
          <p:nvPr>
            <p:ph idx="1"/>
          </p:nvPr>
        </p:nvGraphicFramePr>
        <p:xfrm>
          <a:off x="581025" y="577850"/>
          <a:ext cx="7786688" cy="5697538"/>
        </p:xfrm>
        <a:graphic>
          <a:graphicData uri="http://schemas.openxmlformats.org/presentationml/2006/ole">
            <mc:AlternateContent xmlns:mc="http://schemas.openxmlformats.org/markup-compatibility/2006">
              <mc:Choice xmlns:v="urn:schemas-microsoft-com:vml" Requires="v">
                <p:oleObj spid="_x0000_s30753" name="Drawing" r:id="rId4" imgW="9227820" imgH="6751320" progId="Presentations.Drawing.12">
                  <p:embed/>
                </p:oleObj>
              </mc:Choice>
              <mc:Fallback>
                <p:oleObj name="Drawing" r:id="rId4" imgW="9227820" imgH="675132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577850"/>
                        <a:ext cx="7786688"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Grp="1" noChangeAspect="1"/>
          </p:cNvGraphicFramePr>
          <p:nvPr>
            <p:ph idx="1"/>
          </p:nvPr>
        </p:nvGraphicFramePr>
        <p:xfrm>
          <a:off x="935038" y="711200"/>
          <a:ext cx="7515225" cy="5634038"/>
        </p:xfrm>
        <a:graphic>
          <a:graphicData uri="http://schemas.openxmlformats.org/presentationml/2006/ole">
            <mc:AlternateContent xmlns:mc="http://schemas.openxmlformats.org/markup-compatibility/2006">
              <mc:Choice xmlns:v="urn:schemas-microsoft-com:vml" Requires="v">
                <p:oleObj spid="_x0000_s32801" name="Drawing" r:id="rId4" imgW="8801100" imgH="6598920" progId="Presentations.Drawing.12">
                  <p:embed/>
                </p:oleObj>
              </mc:Choice>
              <mc:Fallback>
                <p:oleObj name="Drawing" r:id="rId4" imgW="8801100" imgH="6598920" progId="Presentations.Drawing.12">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711200"/>
                        <a:ext cx="7515225" cy="5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169" y="1734998"/>
            <a:ext cx="1910674" cy="1228290"/>
          </a:xfrm>
          <a:prstGeom prst="rect">
            <a:avLst/>
          </a:prstGeom>
        </p:spPr>
      </p:pic>
      <p:pic>
        <p:nvPicPr>
          <p:cNvPr id="6146"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3676650"/>
            <a:ext cx="20843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Freeform 2"/>
          <p:cNvSpPr>
            <a:spLocks noChangeArrowheads="1"/>
          </p:cNvSpPr>
          <p:nvPr/>
        </p:nvSpPr>
        <p:spPr bwMode="auto">
          <a:xfrm>
            <a:off x="2706688" y="4343400"/>
            <a:ext cx="3224212" cy="1779588"/>
          </a:xfrm>
          <a:custGeom>
            <a:avLst/>
            <a:gdLst>
              <a:gd name="T0" fmla="*/ 2147483646 w 2031"/>
              <a:gd name="T1" fmla="*/ 2147483646 h 1121"/>
              <a:gd name="T2" fmla="*/ 2147483646 w 2031"/>
              <a:gd name="T3" fmla="*/ 2147483646 h 1121"/>
              <a:gd name="T4" fmla="*/ 2147483646 w 2031"/>
              <a:gd name="T5" fmla="*/ 0 h 1121"/>
              <a:gd name="T6" fmla="*/ 2147483646 w 2031"/>
              <a:gd name="T7" fmla="*/ 2147483646 h 1121"/>
              <a:gd name="T8" fmla="*/ 2147483646 w 2031"/>
              <a:gd name="T9" fmla="*/ 2147483646 h 1121"/>
              <a:gd name="T10" fmla="*/ 2147483646 w 2031"/>
              <a:gd name="T11" fmla="*/ 2147483646 h 1121"/>
              <a:gd name="T12" fmla="*/ 2147483646 w 2031"/>
              <a:gd name="T13" fmla="*/ 2147483646 h 1121"/>
              <a:gd name="T14" fmla="*/ 2147483646 w 2031"/>
              <a:gd name="T15" fmla="*/ 2147483646 h 1121"/>
              <a:gd name="T16" fmla="*/ 0 w 2031"/>
              <a:gd name="T17" fmla="*/ 2147483646 h 1121"/>
              <a:gd name="T18" fmla="*/ 2147483646 w 2031"/>
              <a:gd name="T19" fmla="*/ 2147483646 h 1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1"/>
              <a:gd name="T31" fmla="*/ 0 h 1121"/>
              <a:gd name="T32" fmla="*/ 2031 w 2031"/>
              <a:gd name="T33" fmla="*/ 1121 h 1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1" h="1121">
                <a:moveTo>
                  <a:pt x="26" y="20"/>
                </a:moveTo>
                <a:lnTo>
                  <a:pt x="834" y="24"/>
                </a:lnTo>
                <a:lnTo>
                  <a:pt x="1505" y="0"/>
                </a:lnTo>
                <a:lnTo>
                  <a:pt x="1942" y="85"/>
                </a:lnTo>
                <a:lnTo>
                  <a:pt x="1914" y="529"/>
                </a:lnTo>
                <a:lnTo>
                  <a:pt x="2031" y="1121"/>
                </a:lnTo>
                <a:lnTo>
                  <a:pt x="136" y="1098"/>
                </a:lnTo>
                <a:lnTo>
                  <a:pt x="111" y="571"/>
                </a:lnTo>
                <a:lnTo>
                  <a:pt x="0" y="228"/>
                </a:lnTo>
                <a:lnTo>
                  <a:pt x="26" y="20"/>
                </a:lnTo>
                <a:close/>
              </a:path>
            </a:pathLst>
          </a:custGeom>
          <a:gradFill rotWithShape="0">
            <a:gsLst>
              <a:gs pos="0">
                <a:srgbClr val="FFFFFF"/>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3"/>
          <p:cNvSpPr>
            <a:spLocks noChangeArrowheads="1"/>
          </p:cNvSpPr>
          <p:nvPr/>
        </p:nvSpPr>
        <p:spPr bwMode="auto">
          <a:xfrm>
            <a:off x="2762250" y="4837113"/>
            <a:ext cx="3290888" cy="1509712"/>
          </a:xfrm>
          <a:custGeom>
            <a:avLst/>
            <a:gdLst>
              <a:gd name="T0" fmla="*/ 0 w 2073"/>
              <a:gd name="T1" fmla="*/ 0 h 951"/>
              <a:gd name="T2" fmla="*/ 2147483646 w 2073"/>
              <a:gd name="T3" fmla="*/ 2147483646 h 951"/>
              <a:gd name="T4" fmla="*/ 2147483646 w 2073"/>
              <a:gd name="T5" fmla="*/ 2147483646 h 951"/>
              <a:gd name="T6" fmla="*/ 2147483646 w 2073"/>
              <a:gd name="T7" fmla="*/ 2147483646 h 951"/>
              <a:gd name="T8" fmla="*/ 2147483646 w 2073"/>
              <a:gd name="T9" fmla="*/ 2147483646 h 951"/>
              <a:gd name="T10" fmla="*/ 2147483646 w 2073"/>
              <a:gd name="T11" fmla="*/ 2147483646 h 951"/>
              <a:gd name="T12" fmla="*/ 2147483646 w 2073"/>
              <a:gd name="T13" fmla="*/ 2147483646 h 951"/>
              <a:gd name="T14" fmla="*/ 0 w 2073"/>
              <a:gd name="T15" fmla="*/ 0 h 951"/>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951"/>
              <a:gd name="T26" fmla="*/ 2073 w 2073"/>
              <a:gd name="T27" fmla="*/ 951 h 9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951">
                <a:moveTo>
                  <a:pt x="0" y="0"/>
                </a:moveTo>
                <a:lnTo>
                  <a:pt x="50" y="433"/>
                </a:lnTo>
                <a:lnTo>
                  <a:pt x="22" y="692"/>
                </a:lnTo>
                <a:lnTo>
                  <a:pt x="23" y="951"/>
                </a:lnTo>
                <a:lnTo>
                  <a:pt x="2073" y="908"/>
                </a:lnTo>
                <a:lnTo>
                  <a:pt x="1914" y="329"/>
                </a:lnTo>
                <a:lnTo>
                  <a:pt x="1897" y="4"/>
                </a:lnTo>
                <a:lnTo>
                  <a:pt x="0" y="0"/>
                </a:lnTo>
                <a:close/>
              </a:path>
            </a:pathLst>
          </a:custGeom>
          <a:gradFill rotWithShape="0">
            <a:gsLst>
              <a:gs pos="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 name="Rectangle 4"/>
          <p:cNvSpPr>
            <a:spLocks noChangeArrowheads="1"/>
          </p:cNvSpPr>
          <p:nvPr/>
        </p:nvSpPr>
        <p:spPr bwMode="auto">
          <a:xfrm>
            <a:off x="5186363" y="5013325"/>
            <a:ext cx="282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Water</a:t>
            </a:r>
          </a:p>
        </p:txBody>
      </p:sp>
      <p:sp>
        <p:nvSpPr>
          <p:cNvPr id="6150" name="Freeform 5"/>
          <p:cNvSpPr>
            <a:spLocks noChangeArrowheads="1"/>
          </p:cNvSpPr>
          <p:nvPr/>
        </p:nvSpPr>
        <p:spPr bwMode="auto">
          <a:xfrm>
            <a:off x="5121275" y="4716463"/>
            <a:ext cx="139700" cy="122237"/>
          </a:xfrm>
          <a:custGeom>
            <a:avLst/>
            <a:gdLst>
              <a:gd name="T0" fmla="*/ 0 w 88"/>
              <a:gd name="T1" fmla="*/ 0 h 77"/>
              <a:gd name="T2" fmla="*/ 2147483646 w 88"/>
              <a:gd name="T3" fmla="*/ 2147483646 h 77"/>
              <a:gd name="T4" fmla="*/ 2147483646 w 88"/>
              <a:gd name="T5" fmla="*/ 0 h 77"/>
              <a:gd name="T6" fmla="*/ 0 w 88"/>
              <a:gd name="T7" fmla="*/ 0 h 77"/>
              <a:gd name="T8" fmla="*/ 0 60000 65536"/>
              <a:gd name="T9" fmla="*/ 0 60000 65536"/>
              <a:gd name="T10" fmla="*/ 0 60000 65536"/>
              <a:gd name="T11" fmla="*/ 0 60000 65536"/>
              <a:gd name="T12" fmla="*/ 0 w 88"/>
              <a:gd name="T13" fmla="*/ 0 h 77"/>
              <a:gd name="T14" fmla="*/ 88 w 88"/>
              <a:gd name="T15" fmla="*/ 77 h 77"/>
            </a:gdLst>
            <a:ahLst/>
            <a:cxnLst>
              <a:cxn ang="T8">
                <a:pos x="T0" y="T1"/>
              </a:cxn>
              <a:cxn ang="T9">
                <a:pos x="T2" y="T3"/>
              </a:cxn>
              <a:cxn ang="T10">
                <a:pos x="T4" y="T5"/>
              </a:cxn>
              <a:cxn ang="T11">
                <a:pos x="T6" y="T7"/>
              </a:cxn>
            </a:cxnLst>
            <a:rect l="T12" t="T13" r="T14" b="T15"/>
            <a:pathLst>
              <a:path w="88" h="77">
                <a:moveTo>
                  <a:pt x="0" y="0"/>
                </a:moveTo>
                <a:lnTo>
                  <a:pt x="44" y="77"/>
                </a:lnTo>
                <a:lnTo>
                  <a:pt x="88"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Rectangle 6"/>
          <p:cNvSpPr>
            <a:spLocks noChangeArrowheads="1"/>
          </p:cNvSpPr>
          <p:nvPr/>
        </p:nvSpPr>
        <p:spPr bwMode="auto">
          <a:xfrm>
            <a:off x="4675188" y="4583113"/>
            <a:ext cx="887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00FF"/>
                </a:solidFill>
              </a:rPr>
              <a:t>Water Table (W.T.)</a:t>
            </a:r>
          </a:p>
        </p:txBody>
      </p:sp>
      <p:sp>
        <p:nvSpPr>
          <p:cNvPr id="6152" name="Oval 7"/>
          <p:cNvSpPr>
            <a:spLocks noChangeArrowheads="1"/>
          </p:cNvSpPr>
          <p:nvPr/>
        </p:nvSpPr>
        <p:spPr bwMode="auto">
          <a:xfrm>
            <a:off x="4259263" y="5248275"/>
            <a:ext cx="1127125" cy="1123950"/>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3" name="Freeform 20"/>
          <p:cNvSpPr>
            <a:spLocks/>
          </p:cNvSpPr>
          <p:nvPr/>
        </p:nvSpPr>
        <p:spPr bwMode="auto">
          <a:xfrm>
            <a:off x="4200525" y="5905500"/>
            <a:ext cx="457200" cy="276225"/>
          </a:xfrm>
          <a:custGeom>
            <a:avLst/>
            <a:gdLst>
              <a:gd name="T0" fmla="*/ 2147483646 w 288"/>
              <a:gd name="T1" fmla="*/ 0 h 174"/>
              <a:gd name="T2" fmla="*/ 0 w 288"/>
              <a:gd name="T3" fmla="*/ 2147483646 h 174"/>
              <a:gd name="T4" fmla="*/ 2147483646 w 288"/>
              <a:gd name="T5" fmla="*/ 2147483646 h 174"/>
              <a:gd name="T6" fmla="*/ 0 60000 65536"/>
              <a:gd name="T7" fmla="*/ 0 60000 65536"/>
              <a:gd name="T8" fmla="*/ 0 60000 65536"/>
              <a:gd name="T9" fmla="*/ 0 w 288"/>
              <a:gd name="T10" fmla="*/ 0 h 174"/>
              <a:gd name="T11" fmla="*/ 288 w 288"/>
              <a:gd name="T12" fmla="*/ 174 h 174"/>
            </a:gdLst>
            <a:ahLst/>
            <a:cxnLst>
              <a:cxn ang="T6">
                <a:pos x="T0" y="T1"/>
              </a:cxn>
              <a:cxn ang="T7">
                <a:pos x="T2" y="T3"/>
              </a:cxn>
              <a:cxn ang="T8">
                <a:pos x="T4" y="T5"/>
              </a:cxn>
            </a:cxnLst>
            <a:rect l="T9" t="T10" r="T11" b="T12"/>
            <a:pathLst>
              <a:path w="288" h="174">
                <a:moveTo>
                  <a:pt x="165" y="0"/>
                </a:moveTo>
                <a:lnTo>
                  <a:pt x="0" y="174"/>
                </a:lnTo>
                <a:lnTo>
                  <a:pt x="288" y="72"/>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 name="Freeform 21"/>
          <p:cNvSpPr>
            <a:spLocks noChangeArrowheads="1"/>
          </p:cNvSpPr>
          <p:nvPr/>
        </p:nvSpPr>
        <p:spPr bwMode="auto">
          <a:xfrm>
            <a:off x="3648075" y="6181725"/>
            <a:ext cx="552450" cy="0"/>
          </a:xfrm>
          <a:custGeom>
            <a:avLst/>
            <a:gdLst>
              <a:gd name="T0" fmla="*/ 2147483646 w 348"/>
              <a:gd name="T1" fmla="*/ 2147483646 w 348"/>
              <a:gd name="T2" fmla="*/ 2147483646 w 348"/>
              <a:gd name="T3" fmla="*/ 2147483646 w 348"/>
              <a:gd name="T4" fmla="*/ 2147483646 w 348"/>
              <a:gd name="T5" fmla="*/ 2147483646 w 348"/>
              <a:gd name="T6" fmla="*/ 2147483646 w 348"/>
              <a:gd name="T7" fmla="*/ 2147483646 w 348"/>
              <a:gd name="T8" fmla="*/ 2147483646 w 348"/>
              <a:gd name="T9" fmla="*/ 2147483646 w 348"/>
              <a:gd name="T10" fmla="*/ 2147483646 w 348"/>
              <a:gd name="T11" fmla="*/ 2147483646 w 348"/>
              <a:gd name="T12" fmla="*/ 2147483646 w 348"/>
              <a:gd name="T13" fmla="*/ 2147483646 w 348"/>
              <a:gd name="T14" fmla="*/ 2147483646 w 348"/>
              <a:gd name="T15" fmla="*/ 2147483646 w 348"/>
              <a:gd name="T16" fmla="*/ 2147483646 w 348"/>
              <a:gd name="T17" fmla="*/ 2147483646 w 348"/>
              <a:gd name="T18" fmla="*/ 2147483646 w 348"/>
              <a:gd name="T19" fmla="*/ 2147483646 w 348"/>
              <a:gd name="T20" fmla="*/ 2147483646 w 348"/>
              <a:gd name="T21" fmla="*/ 2147483646 w 348"/>
              <a:gd name="T22" fmla="*/ 2147483646 w 348"/>
              <a:gd name="T23" fmla="*/ 2147483646 w 348"/>
              <a:gd name="T24" fmla="*/ 2147483646 w 348"/>
              <a:gd name="T25" fmla="*/ 2147483646 w 348"/>
              <a:gd name="T26" fmla="*/ 2147483646 w 348"/>
              <a:gd name="T27" fmla="*/ 2147483646 w 348"/>
              <a:gd name="T28" fmla="*/ 2147483646 w 348"/>
              <a:gd name="T29" fmla="*/ 2147483646 w 348"/>
              <a:gd name="T30" fmla="*/ 2147483646 w 348"/>
              <a:gd name="T31" fmla="*/ 2147483646 w 348"/>
              <a:gd name="T32" fmla="*/ 2147483646 w 348"/>
              <a:gd name="T33" fmla="*/ 2147483646 w 348"/>
              <a:gd name="T34" fmla="*/ 2147483646 w 348"/>
              <a:gd name="T35" fmla="*/ 2147483646 w 348"/>
              <a:gd name="T36" fmla="*/ 2147483646 w 348"/>
              <a:gd name="T37" fmla="*/ 2147483646 w 348"/>
              <a:gd name="T38" fmla="*/ 2147483646 w 348"/>
              <a:gd name="T39" fmla="*/ 2147483646 w 348"/>
              <a:gd name="T40" fmla="*/ 2147483646 w 348"/>
              <a:gd name="T41" fmla="*/ 2147483646 w 348"/>
              <a:gd name="T42" fmla="*/ 2147483646 w 348"/>
              <a:gd name="T43" fmla="*/ 2147483646 w 348"/>
              <a:gd name="T44" fmla="*/ 2147483646 w 348"/>
              <a:gd name="T45" fmla="*/ 2147483646 w 348"/>
              <a:gd name="T46" fmla="*/ 0 w 348"/>
              <a:gd name="T47" fmla="*/ 0 w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348 w 348"/>
            </a:gdLst>
            <a:ahLst/>
            <a:cxnLst>
              <a:cxn ang="T48">
                <a:pos x="T0" y="0"/>
              </a:cxn>
              <a:cxn ang="T49">
                <a:pos x="T1" y="0"/>
              </a:cxn>
              <a:cxn ang="T50">
                <a:pos x="T2" y="0"/>
              </a:cxn>
              <a:cxn ang="T51">
                <a:pos x="T3" y="0"/>
              </a:cxn>
              <a:cxn ang="T52">
                <a:pos x="T4" y="0"/>
              </a:cxn>
              <a:cxn ang="T53">
                <a:pos x="T5" y="0"/>
              </a:cxn>
              <a:cxn ang="T54">
                <a:pos x="T6" y="0"/>
              </a:cxn>
              <a:cxn ang="T55">
                <a:pos x="T7" y="0"/>
              </a:cxn>
              <a:cxn ang="T56">
                <a:pos x="T8" y="0"/>
              </a:cxn>
              <a:cxn ang="T57">
                <a:pos x="T9" y="0"/>
              </a:cxn>
              <a:cxn ang="T58">
                <a:pos x="T10" y="0"/>
              </a:cxn>
              <a:cxn ang="T59">
                <a:pos x="T11" y="0"/>
              </a:cxn>
              <a:cxn ang="T60">
                <a:pos x="T12" y="0"/>
              </a:cxn>
              <a:cxn ang="T61">
                <a:pos x="T13" y="0"/>
              </a:cxn>
              <a:cxn ang="T62">
                <a:pos x="T14" y="0"/>
              </a:cxn>
              <a:cxn ang="T63">
                <a:pos x="T15" y="0"/>
              </a:cxn>
              <a:cxn ang="T64">
                <a:pos x="T16" y="0"/>
              </a:cxn>
              <a:cxn ang="T65">
                <a:pos x="T17" y="0"/>
              </a:cxn>
              <a:cxn ang="T66">
                <a:pos x="T18" y="0"/>
              </a:cxn>
              <a:cxn ang="T67">
                <a:pos x="T19" y="0"/>
              </a:cxn>
              <a:cxn ang="T68">
                <a:pos x="T20" y="0"/>
              </a:cxn>
              <a:cxn ang="T69">
                <a:pos x="T21" y="0"/>
              </a:cxn>
              <a:cxn ang="T70">
                <a:pos x="T22" y="0"/>
              </a:cxn>
              <a:cxn ang="T71">
                <a:pos x="T23" y="0"/>
              </a:cxn>
              <a:cxn ang="T72">
                <a:pos x="T24" y="0"/>
              </a:cxn>
              <a:cxn ang="T73">
                <a:pos x="T25" y="0"/>
              </a:cxn>
              <a:cxn ang="T74">
                <a:pos x="T26" y="0"/>
              </a:cxn>
              <a:cxn ang="T75">
                <a:pos x="T27" y="0"/>
              </a:cxn>
              <a:cxn ang="T76">
                <a:pos x="T28" y="0"/>
              </a:cxn>
              <a:cxn ang="T77">
                <a:pos x="T29" y="0"/>
              </a:cxn>
              <a:cxn ang="T78">
                <a:pos x="T30" y="0"/>
              </a:cxn>
              <a:cxn ang="T79">
                <a:pos x="T31" y="0"/>
              </a:cxn>
              <a:cxn ang="T80">
                <a:pos x="T32" y="0"/>
              </a:cxn>
              <a:cxn ang="T81">
                <a:pos x="T33" y="0"/>
              </a:cxn>
              <a:cxn ang="T82">
                <a:pos x="T34" y="0"/>
              </a:cxn>
              <a:cxn ang="T83">
                <a:pos x="T35" y="0"/>
              </a:cxn>
              <a:cxn ang="T84">
                <a:pos x="T36" y="0"/>
              </a:cxn>
              <a:cxn ang="T85">
                <a:pos x="T37" y="0"/>
              </a:cxn>
              <a:cxn ang="T86">
                <a:pos x="T38" y="0"/>
              </a:cxn>
              <a:cxn ang="T87">
                <a:pos x="T39" y="0"/>
              </a:cxn>
              <a:cxn ang="T88">
                <a:pos x="T40" y="0"/>
              </a:cxn>
              <a:cxn ang="T89">
                <a:pos x="T41" y="0"/>
              </a:cxn>
              <a:cxn ang="T90">
                <a:pos x="T42" y="0"/>
              </a:cxn>
              <a:cxn ang="T91">
                <a:pos x="T43" y="0"/>
              </a:cxn>
              <a:cxn ang="T92">
                <a:pos x="T44" y="0"/>
              </a:cxn>
              <a:cxn ang="T93">
                <a:pos x="T45" y="0"/>
              </a:cxn>
              <a:cxn ang="T94">
                <a:pos x="T46" y="0"/>
              </a:cxn>
              <a:cxn ang="T95">
                <a:pos x="T47" y="0"/>
              </a:cxn>
            </a:cxnLst>
            <a:rect l="T96" t="0" r="T97" b="0"/>
            <a:pathLst>
              <a:path w="348">
                <a:moveTo>
                  <a:pt x="348" y="0"/>
                </a:moveTo>
                <a:lnTo>
                  <a:pt x="347" y="0"/>
                </a:lnTo>
                <a:lnTo>
                  <a:pt x="346" y="0"/>
                </a:lnTo>
                <a:lnTo>
                  <a:pt x="344" y="0"/>
                </a:lnTo>
                <a:lnTo>
                  <a:pt x="341" y="0"/>
                </a:lnTo>
                <a:lnTo>
                  <a:pt x="337" y="0"/>
                </a:lnTo>
                <a:lnTo>
                  <a:pt x="332" y="0"/>
                </a:lnTo>
                <a:lnTo>
                  <a:pt x="327" y="0"/>
                </a:lnTo>
                <a:lnTo>
                  <a:pt x="321" y="0"/>
                </a:lnTo>
                <a:lnTo>
                  <a:pt x="314" y="0"/>
                </a:lnTo>
                <a:lnTo>
                  <a:pt x="307" y="0"/>
                </a:lnTo>
                <a:lnTo>
                  <a:pt x="299" y="0"/>
                </a:lnTo>
                <a:lnTo>
                  <a:pt x="291" y="0"/>
                </a:lnTo>
                <a:lnTo>
                  <a:pt x="283" y="0"/>
                </a:lnTo>
                <a:lnTo>
                  <a:pt x="274" y="0"/>
                </a:lnTo>
                <a:lnTo>
                  <a:pt x="264" y="0"/>
                </a:lnTo>
                <a:lnTo>
                  <a:pt x="254" y="0"/>
                </a:lnTo>
                <a:lnTo>
                  <a:pt x="244" y="0"/>
                </a:lnTo>
                <a:lnTo>
                  <a:pt x="234" y="0"/>
                </a:lnTo>
                <a:lnTo>
                  <a:pt x="223" y="0"/>
                </a:lnTo>
                <a:lnTo>
                  <a:pt x="212" y="0"/>
                </a:lnTo>
                <a:lnTo>
                  <a:pt x="201" y="0"/>
                </a:lnTo>
                <a:lnTo>
                  <a:pt x="190" y="0"/>
                </a:lnTo>
                <a:lnTo>
                  <a:pt x="179" y="0"/>
                </a:lnTo>
                <a:lnTo>
                  <a:pt x="168" y="0"/>
                </a:lnTo>
                <a:lnTo>
                  <a:pt x="157" y="0"/>
                </a:lnTo>
                <a:lnTo>
                  <a:pt x="146" y="0"/>
                </a:lnTo>
                <a:lnTo>
                  <a:pt x="135" y="0"/>
                </a:lnTo>
                <a:lnTo>
                  <a:pt x="124" y="0"/>
                </a:lnTo>
                <a:lnTo>
                  <a:pt x="114" y="0"/>
                </a:lnTo>
                <a:lnTo>
                  <a:pt x="103" y="0"/>
                </a:lnTo>
                <a:lnTo>
                  <a:pt x="93" y="0"/>
                </a:lnTo>
                <a:lnTo>
                  <a:pt x="83" y="0"/>
                </a:lnTo>
                <a:lnTo>
                  <a:pt x="74" y="0"/>
                </a:lnTo>
                <a:lnTo>
                  <a:pt x="65" y="0"/>
                </a:lnTo>
                <a:lnTo>
                  <a:pt x="56" y="0"/>
                </a:lnTo>
                <a:lnTo>
                  <a:pt x="48" y="0"/>
                </a:lnTo>
                <a:lnTo>
                  <a:pt x="40" y="0"/>
                </a:lnTo>
                <a:lnTo>
                  <a:pt x="33" y="0"/>
                </a:lnTo>
                <a:lnTo>
                  <a:pt x="27" y="0"/>
                </a:lnTo>
                <a:lnTo>
                  <a:pt x="21" y="0"/>
                </a:lnTo>
                <a:lnTo>
                  <a:pt x="15" y="0"/>
                </a:lnTo>
                <a:lnTo>
                  <a:pt x="11" y="0"/>
                </a:lnTo>
                <a:lnTo>
                  <a:pt x="7" y="0"/>
                </a:lnTo>
                <a:lnTo>
                  <a:pt x="4" y="0"/>
                </a:lnTo>
                <a:lnTo>
                  <a:pt x="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Freeform 22"/>
          <p:cNvSpPr>
            <a:spLocks/>
          </p:cNvSpPr>
          <p:nvPr/>
        </p:nvSpPr>
        <p:spPr bwMode="auto">
          <a:xfrm>
            <a:off x="5064125" y="5951538"/>
            <a:ext cx="742950" cy="90487"/>
          </a:xfrm>
          <a:custGeom>
            <a:avLst/>
            <a:gdLst>
              <a:gd name="T0" fmla="*/ 0 w 468"/>
              <a:gd name="T1" fmla="*/ 0 h 57"/>
              <a:gd name="T2" fmla="*/ 2147483646 w 468"/>
              <a:gd name="T3" fmla="*/ 2147483646 h 57"/>
              <a:gd name="T4" fmla="*/ 2147483646 w 468"/>
              <a:gd name="T5" fmla="*/ 2147483646 h 57"/>
              <a:gd name="T6" fmla="*/ 0 60000 65536"/>
              <a:gd name="T7" fmla="*/ 0 60000 65536"/>
              <a:gd name="T8" fmla="*/ 0 60000 65536"/>
              <a:gd name="T9" fmla="*/ 0 w 468"/>
              <a:gd name="T10" fmla="*/ 0 h 57"/>
              <a:gd name="T11" fmla="*/ 468 w 468"/>
              <a:gd name="T12" fmla="*/ 57 h 57"/>
            </a:gdLst>
            <a:ahLst/>
            <a:cxnLst>
              <a:cxn ang="T6">
                <a:pos x="T0" y="T1"/>
              </a:cxn>
              <a:cxn ang="T7">
                <a:pos x="T2" y="T3"/>
              </a:cxn>
              <a:cxn ang="T8">
                <a:pos x="T4" y="T5"/>
              </a:cxn>
            </a:cxnLst>
            <a:rect l="T9" t="T10" r="T11" b="T12"/>
            <a:pathLst>
              <a:path w="468" h="57">
                <a:moveTo>
                  <a:pt x="0" y="0"/>
                </a:moveTo>
                <a:lnTo>
                  <a:pt x="182" y="57"/>
                </a:lnTo>
                <a:lnTo>
                  <a:pt x="468" y="57"/>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23"/>
          <p:cNvSpPr>
            <a:spLocks/>
          </p:cNvSpPr>
          <p:nvPr/>
        </p:nvSpPr>
        <p:spPr bwMode="auto">
          <a:xfrm>
            <a:off x="4787900" y="5118100"/>
            <a:ext cx="722313" cy="465138"/>
          </a:xfrm>
          <a:custGeom>
            <a:avLst/>
            <a:gdLst>
              <a:gd name="T0" fmla="*/ 0 w 455"/>
              <a:gd name="T1" fmla="*/ 2147483646 h 293"/>
              <a:gd name="T2" fmla="*/ 2147483646 w 455"/>
              <a:gd name="T3" fmla="*/ 0 h 293"/>
              <a:gd name="T4" fmla="*/ 2147483646 w 455"/>
              <a:gd name="T5" fmla="*/ 0 h 293"/>
              <a:gd name="T6" fmla="*/ 0 60000 65536"/>
              <a:gd name="T7" fmla="*/ 0 60000 65536"/>
              <a:gd name="T8" fmla="*/ 0 60000 65536"/>
              <a:gd name="T9" fmla="*/ 0 w 455"/>
              <a:gd name="T10" fmla="*/ 0 h 293"/>
              <a:gd name="T11" fmla="*/ 455 w 455"/>
              <a:gd name="T12" fmla="*/ 293 h 293"/>
            </a:gdLst>
            <a:ahLst/>
            <a:cxnLst>
              <a:cxn ang="T6">
                <a:pos x="T0" y="T1"/>
              </a:cxn>
              <a:cxn ang="T7">
                <a:pos x="T2" y="T3"/>
              </a:cxn>
              <a:cxn ang="T8">
                <a:pos x="T4" y="T5"/>
              </a:cxn>
            </a:cxnLst>
            <a:rect l="T9" t="T10" r="T11" b="T12"/>
            <a:pathLst>
              <a:path w="455" h="293">
                <a:moveTo>
                  <a:pt x="0" y="293"/>
                </a:moveTo>
                <a:lnTo>
                  <a:pt x="172" y="0"/>
                </a:lnTo>
                <a:lnTo>
                  <a:pt x="455" y="0"/>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24"/>
          <p:cNvSpPr>
            <a:spLocks noChangeArrowheads="1"/>
          </p:cNvSpPr>
          <p:nvPr/>
        </p:nvSpPr>
        <p:spPr bwMode="auto">
          <a:xfrm>
            <a:off x="5410200" y="5918200"/>
            <a:ext cx="2778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Voids</a:t>
            </a:r>
          </a:p>
        </p:txBody>
      </p:sp>
      <p:sp>
        <p:nvSpPr>
          <p:cNvPr id="6158" name="Rectangle 25"/>
          <p:cNvSpPr>
            <a:spLocks noChangeArrowheads="1"/>
          </p:cNvSpPr>
          <p:nvPr/>
        </p:nvSpPr>
        <p:spPr bwMode="auto">
          <a:xfrm>
            <a:off x="3738563" y="6040438"/>
            <a:ext cx="3063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005A50"/>
                </a:solidFill>
              </a:rPr>
              <a:t>Solids</a:t>
            </a:r>
          </a:p>
        </p:txBody>
      </p:sp>
      <p:sp>
        <p:nvSpPr>
          <p:cNvPr id="6159" name="Freeform 26"/>
          <p:cNvSpPr>
            <a:spLocks noChangeArrowheads="1"/>
          </p:cNvSpPr>
          <p:nvPr/>
        </p:nvSpPr>
        <p:spPr bwMode="auto">
          <a:xfrm>
            <a:off x="33686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Freeform 27"/>
          <p:cNvSpPr>
            <a:spLocks noChangeArrowheads="1"/>
          </p:cNvSpPr>
          <p:nvPr/>
        </p:nvSpPr>
        <p:spPr bwMode="auto">
          <a:xfrm>
            <a:off x="34020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Freeform 28"/>
          <p:cNvSpPr>
            <a:spLocks noChangeArrowheads="1"/>
          </p:cNvSpPr>
          <p:nvPr/>
        </p:nvSpPr>
        <p:spPr bwMode="auto">
          <a:xfrm>
            <a:off x="34369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29"/>
          <p:cNvSpPr>
            <a:spLocks noChangeArrowheads="1"/>
          </p:cNvSpPr>
          <p:nvPr/>
        </p:nvSpPr>
        <p:spPr bwMode="auto">
          <a:xfrm>
            <a:off x="34671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30"/>
          <p:cNvSpPr>
            <a:spLocks noChangeArrowheads="1"/>
          </p:cNvSpPr>
          <p:nvPr/>
        </p:nvSpPr>
        <p:spPr bwMode="auto">
          <a:xfrm>
            <a:off x="3732213" y="4402138"/>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31"/>
          <p:cNvSpPr>
            <a:spLocks noChangeArrowheads="1"/>
          </p:cNvSpPr>
          <p:nvPr/>
        </p:nvSpPr>
        <p:spPr bwMode="auto">
          <a:xfrm>
            <a:off x="3713163" y="4422775"/>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32"/>
          <p:cNvSpPr>
            <a:spLocks noChangeArrowheads="1"/>
          </p:cNvSpPr>
          <p:nvPr/>
        </p:nvSpPr>
        <p:spPr bwMode="auto">
          <a:xfrm>
            <a:off x="3700463" y="4448175"/>
            <a:ext cx="69850" cy="42863"/>
          </a:xfrm>
          <a:custGeom>
            <a:avLst/>
            <a:gdLst>
              <a:gd name="T0" fmla="*/ 0 w 44"/>
              <a:gd name="T1" fmla="*/ 0 h 27"/>
              <a:gd name="T2" fmla="*/ 2147483646 w 44"/>
              <a:gd name="T3" fmla="*/ 2147483646 h 27"/>
              <a:gd name="T4" fmla="*/ 0 60000 65536"/>
              <a:gd name="T5" fmla="*/ 0 60000 65536"/>
              <a:gd name="T6" fmla="*/ 0 w 44"/>
              <a:gd name="T7" fmla="*/ 0 h 27"/>
              <a:gd name="T8" fmla="*/ 44 w 44"/>
              <a:gd name="T9" fmla="*/ 27 h 27"/>
            </a:gdLst>
            <a:ahLst/>
            <a:cxnLst>
              <a:cxn ang="T4">
                <a:pos x="T0" y="T1"/>
              </a:cxn>
              <a:cxn ang="T5">
                <a:pos x="T2" y="T3"/>
              </a:cxn>
            </a:cxnLst>
            <a:rect l="T6" t="T7" r="T8" b="T9"/>
            <a:pathLst>
              <a:path w="44" h="27">
                <a:moveTo>
                  <a:pt x="0" y="0"/>
                </a:moveTo>
                <a:lnTo>
                  <a:pt x="44"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33"/>
          <p:cNvSpPr>
            <a:spLocks noChangeArrowheads="1"/>
          </p:cNvSpPr>
          <p:nvPr/>
        </p:nvSpPr>
        <p:spPr bwMode="auto">
          <a:xfrm>
            <a:off x="3683000" y="4468813"/>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7" name="Freeform 34"/>
          <p:cNvSpPr>
            <a:spLocks noChangeArrowheads="1"/>
          </p:cNvSpPr>
          <p:nvPr/>
        </p:nvSpPr>
        <p:spPr bwMode="auto">
          <a:xfrm>
            <a:off x="3933825" y="4405313"/>
            <a:ext cx="73025" cy="47625"/>
          </a:xfrm>
          <a:custGeom>
            <a:avLst/>
            <a:gdLst>
              <a:gd name="T0" fmla="*/ 0 w 46"/>
              <a:gd name="T1" fmla="*/ 0 h 30"/>
              <a:gd name="T2" fmla="*/ 2147483646 w 46"/>
              <a:gd name="T3" fmla="*/ 2147483646 h 30"/>
              <a:gd name="T4" fmla="*/ 0 60000 65536"/>
              <a:gd name="T5" fmla="*/ 0 60000 65536"/>
              <a:gd name="T6" fmla="*/ 0 w 46"/>
              <a:gd name="T7" fmla="*/ 0 h 30"/>
              <a:gd name="T8" fmla="*/ 46 w 46"/>
              <a:gd name="T9" fmla="*/ 30 h 30"/>
            </a:gdLst>
            <a:ahLst/>
            <a:cxnLst>
              <a:cxn ang="T4">
                <a:pos x="T0" y="T1"/>
              </a:cxn>
              <a:cxn ang="T5">
                <a:pos x="T2" y="T3"/>
              </a:cxn>
            </a:cxnLst>
            <a:rect l="T6" t="T7" r="T8" b="T9"/>
            <a:pathLst>
              <a:path w="46" h="30">
                <a:moveTo>
                  <a:pt x="0" y="0"/>
                </a:moveTo>
                <a:lnTo>
                  <a:pt x="46"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8" name="Freeform 35"/>
          <p:cNvSpPr>
            <a:spLocks noChangeArrowheads="1"/>
          </p:cNvSpPr>
          <p:nvPr/>
        </p:nvSpPr>
        <p:spPr bwMode="auto">
          <a:xfrm>
            <a:off x="3916363" y="4425950"/>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Freeform 36"/>
          <p:cNvSpPr>
            <a:spLocks noChangeArrowheads="1"/>
          </p:cNvSpPr>
          <p:nvPr/>
        </p:nvSpPr>
        <p:spPr bwMode="auto">
          <a:xfrm>
            <a:off x="3903663" y="4451350"/>
            <a:ext cx="69850" cy="41275"/>
          </a:xfrm>
          <a:custGeom>
            <a:avLst/>
            <a:gdLst>
              <a:gd name="T0" fmla="*/ 0 w 44"/>
              <a:gd name="T1" fmla="*/ 0 h 26"/>
              <a:gd name="T2" fmla="*/ 2147483646 w 44"/>
              <a:gd name="T3" fmla="*/ 2147483646 h 26"/>
              <a:gd name="T4" fmla="*/ 0 60000 65536"/>
              <a:gd name="T5" fmla="*/ 0 60000 65536"/>
              <a:gd name="T6" fmla="*/ 0 w 44"/>
              <a:gd name="T7" fmla="*/ 0 h 26"/>
              <a:gd name="T8" fmla="*/ 44 w 44"/>
              <a:gd name="T9" fmla="*/ 26 h 26"/>
            </a:gdLst>
            <a:ahLst/>
            <a:cxnLst>
              <a:cxn ang="T4">
                <a:pos x="T0" y="T1"/>
              </a:cxn>
              <a:cxn ang="T5">
                <a:pos x="T2" y="T3"/>
              </a:cxn>
            </a:cxnLst>
            <a:rect l="T6" t="T7" r="T8" b="T9"/>
            <a:pathLst>
              <a:path w="44" h="26">
                <a:moveTo>
                  <a:pt x="0" y="0"/>
                </a:moveTo>
                <a:lnTo>
                  <a:pt x="44"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Freeform 37"/>
          <p:cNvSpPr>
            <a:spLocks noChangeArrowheads="1"/>
          </p:cNvSpPr>
          <p:nvPr/>
        </p:nvSpPr>
        <p:spPr bwMode="auto">
          <a:xfrm>
            <a:off x="3886200" y="447198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Freeform 38"/>
          <p:cNvSpPr>
            <a:spLocks noChangeArrowheads="1"/>
          </p:cNvSpPr>
          <p:nvPr/>
        </p:nvSpPr>
        <p:spPr bwMode="auto">
          <a:xfrm>
            <a:off x="37750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2" name="Freeform 39"/>
          <p:cNvSpPr>
            <a:spLocks noChangeArrowheads="1"/>
          </p:cNvSpPr>
          <p:nvPr/>
        </p:nvSpPr>
        <p:spPr bwMode="auto">
          <a:xfrm>
            <a:off x="38084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3" name="Freeform 40"/>
          <p:cNvSpPr>
            <a:spLocks noChangeArrowheads="1"/>
          </p:cNvSpPr>
          <p:nvPr/>
        </p:nvSpPr>
        <p:spPr bwMode="auto">
          <a:xfrm>
            <a:off x="38433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4" name="Freeform 41"/>
          <p:cNvSpPr>
            <a:spLocks noChangeArrowheads="1"/>
          </p:cNvSpPr>
          <p:nvPr/>
        </p:nvSpPr>
        <p:spPr bwMode="auto">
          <a:xfrm>
            <a:off x="38735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5" name="Freeform 42"/>
          <p:cNvSpPr>
            <a:spLocks noChangeArrowheads="1"/>
          </p:cNvSpPr>
          <p:nvPr/>
        </p:nvSpPr>
        <p:spPr bwMode="auto">
          <a:xfrm>
            <a:off x="3973513" y="4405313"/>
            <a:ext cx="61912"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Freeform 43"/>
          <p:cNvSpPr>
            <a:spLocks noChangeArrowheads="1"/>
          </p:cNvSpPr>
          <p:nvPr/>
        </p:nvSpPr>
        <p:spPr bwMode="auto">
          <a:xfrm>
            <a:off x="4006850" y="4405313"/>
            <a:ext cx="60325" cy="87312"/>
          </a:xfrm>
          <a:custGeom>
            <a:avLst/>
            <a:gdLst>
              <a:gd name="T0" fmla="*/ 2147483646 w 38"/>
              <a:gd name="T1" fmla="*/ 0 h 55"/>
              <a:gd name="T2" fmla="*/ 0 w 38"/>
              <a:gd name="T3" fmla="*/ 2147483646 h 55"/>
              <a:gd name="T4" fmla="*/ 0 60000 65536"/>
              <a:gd name="T5" fmla="*/ 0 60000 65536"/>
              <a:gd name="T6" fmla="*/ 0 w 38"/>
              <a:gd name="T7" fmla="*/ 0 h 55"/>
              <a:gd name="T8" fmla="*/ 38 w 38"/>
              <a:gd name="T9" fmla="*/ 55 h 55"/>
            </a:gdLst>
            <a:ahLst/>
            <a:cxnLst>
              <a:cxn ang="T4">
                <a:pos x="T0" y="T1"/>
              </a:cxn>
              <a:cxn ang="T5">
                <a:pos x="T2" y="T3"/>
              </a:cxn>
            </a:cxnLst>
            <a:rect l="T6" t="T7" r="T8" b="T9"/>
            <a:pathLst>
              <a:path w="38" h="55">
                <a:moveTo>
                  <a:pt x="38"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7" name="Freeform 44"/>
          <p:cNvSpPr>
            <a:spLocks noChangeArrowheads="1"/>
          </p:cNvSpPr>
          <p:nvPr/>
        </p:nvSpPr>
        <p:spPr bwMode="auto">
          <a:xfrm>
            <a:off x="4040188" y="4406900"/>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Freeform 45"/>
          <p:cNvSpPr>
            <a:spLocks noChangeArrowheads="1"/>
          </p:cNvSpPr>
          <p:nvPr/>
        </p:nvSpPr>
        <p:spPr bwMode="auto">
          <a:xfrm>
            <a:off x="4071938" y="4405313"/>
            <a:ext cx="55562"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Freeform 46"/>
          <p:cNvSpPr>
            <a:spLocks noChangeArrowheads="1"/>
          </p:cNvSpPr>
          <p:nvPr/>
        </p:nvSpPr>
        <p:spPr bwMode="auto">
          <a:xfrm>
            <a:off x="3529013" y="4398963"/>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47"/>
          <p:cNvSpPr>
            <a:spLocks noChangeArrowheads="1"/>
          </p:cNvSpPr>
          <p:nvPr/>
        </p:nvSpPr>
        <p:spPr bwMode="auto">
          <a:xfrm>
            <a:off x="3511550" y="4419600"/>
            <a:ext cx="69850" cy="44450"/>
          </a:xfrm>
          <a:custGeom>
            <a:avLst/>
            <a:gdLst>
              <a:gd name="T0" fmla="*/ 0 w 44"/>
              <a:gd name="T1" fmla="*/ 0 h 28"/>
              <a:gd name="T2" fmla="*/ 2147483646 w 44"/>
              <a:gd name="T3" fmla="*/ 2147483646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0" y="0"/>
                </a:moveTo>
                <a:lnTo>
                  <a:pt x="44"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48"/>
          <p:cNvSpPr>
            <a:spLocks noChangeArrowheads="1"/>
          </p:cNvSpPr>
          <p:nvPr/>
        </p:nvSpPr>
        <p:spPr bwMode="auto">
          <a:xfrm>
            <a:off x="3498850" y="4445000"/>
            <a:ext cx="68263" cy="42863"/>
          </a:xfrm>
          <a:custGeom>
            <a:avLst/>
            <a:gdLst>
              <a:gd name="T0" fmla="*/ 0 w 43"/>
              <a:gd name="T1" fmla="*/ 0 h 27"/>
              <a:gd name="T2" fmla="*/ 2147483646 w 43"/>
              <a:gd name="T3" fmla="*/ 2147483646 h 27"/>
              <a:gd name="T4" fmla="*/ 0 60000 65536"/>
              <a:gd name="T5" fmla="*/ 0 60000 65536"/>
              <a:gd name="T6" fmla="*/ 0 w 43"/>
              <a:gd name="T7" fmla="*/ 0 h 27"/>
              <a:gd name="T8" fmla="*/ 43 w 43"/>
              <a:gd name="T9" fmla="*/ 27 h 27"/>
            </a:gdLst>
            <a:ahLst/>
            <a:cxnLst>
              <a:cxn ang="T4">
                <a:pos x="T0" y="T1"/>
              </a:cxn>
              <a:cxn ang="T5">
                <a:pos x="T2" y="T3"/>
              </a:cxn>
            </a:cxnLst>
            <a:rect l="T6" t="T7" r="T8" b="T9"/>
            <a:pathLst>
              <a:path w="43" h="27">
                <a:moveTo>
                  <a:pt x="0" y="0"/>
                </a:moveTo>
                <a:lnTo>
                  <a:pt x="43"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49"/>
          <p:cNvSpPr>
            <a:spLocks noChangeArrowheads="1"/>
          </p:cNvSpPr>
          <p:nvPr/>
        </p:nvSpPr>
        <p:spPr bwMode="auto">
          <a:xfrm>
            <a:off x="3481388" y="446563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50"/>
          <p:cNvSpPr>
            <a:spLocks noChangeArrowheads="1"/>
          </p:cNvSpPr>
          <p:nvPr/>
        </p:nvSpPr>
        <p:spPr bwMode="auto">
          <a:xfrm>
            <a:off x="35718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51"/>
          <p:cNvSpPr>
            <a:spLocks noChangeArrowheads="1"/>
          </p:cNvSpPr>
          <p:nvPr/>
        </p:nvSpPr>
        <p:spPr bwMode="auto">
          <a:xfrm>
            <a:off x="36052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52"/>
          <p:cNvSpPr>
            <a:spLocks noChangeArrowheads="1"/>
          </p:cNvSpPr>
          <p:nvPr/>
        </p:nvSpPr>
        <p:spPr bwMode="auto">
          <a:xfrm>
            <a:off x="3640138" y="4403725"/>
            <a:ext cx="55562" cy="85725"/>
          </a:xfrm>
          <a:custGeom>
            <a:avLst/>
            <a:gdLst>
              <a:gd name="T0" fmla="*/ 2147483646 w 35"/>
              <a:gd name="T1" fmla="*/ 0 h 54"/>
              <a:gd name="T2" fmla="*/ 0 w 35"/>
              <a:gd name="T3" fmla="*/ 2147483646 h 54"/>
              <a:gd name="T4" fmla="*/ 0 60000 65536"/>
              <a:gd name="T5" fmla="*/ 0 60000 65536"/>
              <a:gd name="T6" fmla="*/ 0 w 35"/>
              <a:gd name="T7" fmla="*/ 0 h 54"/>
              <a:gd name="T8" fmla="*/ 35 w 35"/>
              <a:gd name="T9" fmla="*/ 54 h 54"/>
            </a:gdLst>
            <a:ahLst/>
            <a:cxnLst>
              <a:cxn ang="T4">
                <a:pos x="T0" y="T1"/>
              </a:cxn>
              <a:cxn ang="T5">
                <a:pos x="T2" y="T3"/>
              </a:cxn>
            </a:cxnLst>
            <a:rect l="T6" t="T7" r="T8" b="T9"/>
            <a:pathLst>
              <a:path w="35" h="54">
                <a:moveTo>
                  <a:pt x="35"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53"/>
          <p:cNvSpPr>
            <a:spLocks noChangeArrowheads="1"/>
          </p:cNvSpPr>
          <p:nvPr/>
        </p:nvSpPr>
        <p:spPr bwMode="auto">
          <a:xfrm>
            <a:off x="36703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54"/>
          <p:cNvSpPr>
            <a:spLocks noChangeArrowheads="1"/>
          </p:cNvSpPr>
          <p:nvPr/>
        </p:nvSpPr>
        <p:spPr bwMode="auto">
          <a:xfrm>
            <a:off x="4864100" y="4864100"/>
            <a:ext cx="636588" cy="0"/>
          </a:xfrm>
          <a:custGeom>
            <a:avLst/>
            <a:gdLst>
              <a:gd name="T0" fmla="*/ 0 w 401"/>
              <a:gd name="T1" fmla="*/ 2147483646 w 401"/>
              <a:gd name="T2" fmla="*/ 0 60000 65536"/>
              <a:gd name="T3" fmla="*/ 0 60000 65536"/>
              <a:gd name="T4" fmla="*/ 0 w 401"/>
              <a:gd name="T5" fmla="*/ 401 w 401"/>
            </a:gdLst>
            <a:ahLst/>
            <a:cxnLst>
              <a:cxn ang="T2">
                <a:pos x="T0" y="0"/>
              </a:cxn>
              <a:cxn ang="T3">
                <a:pos x="T1" y="0"/>
              </a:cxn>
            </a:cxnLst>
            <a:rect l="T4" t="0" r="T5" b="0"/>
            <a:pathLst>
              <a:path w="401">
                <a:moveTo>
                  <a:pt x="0" y="0"/>
                </a:move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55"/>
          <p:cNvSpPr>
            <a:spLocks noChangeArrowheads="1"/>
          </p:cNvSpPr>
          <p:nvPr/>
        </p:nvSpPr>
        <p:spPr bwMode="auto">
          <a:xfrm>
            <a:off x="4946650" y="4892675"/>
            <a:ext cx="471488" cy="0"/>
          </a:xfrm>
          <a:custGeom>
            <a:avLst/>
            <a:gdLst>
              <a:gd name="T0" fmla="*/ 0 w 297"/>
              <a:gd name="T1" fmla="*/ 2147483646 w 297"/>
              <a:gd name="T2" fmla="*/ 0 60000 65536"/>
              <a:gd name="T3" fmla="*/ 0 60000 65536"/>
              <a:gd name="T4" fmla="*/ 0 w 297"/>
              <a:gd name="T5" fmla="*/ 297 w 297"/>
            </a:gdLst>
            <a:ahLst/>
            <a:cxnLst>
              <a:cxn ang="T2">
                <a:pos x="T0" y="0"/>
              </a:cxn>
              <a:cxn ang="T3">
                <a:pos x="T1" y="0"/>
              </a:cxn>
            </a:cxnLst>
            <a:rect l="T4" t="0" r="T5" b="0"/>
            <a:pathLst>
              <a:path w="297">
                <a:moveTo>
                  <a:pt x="0" y="0"/>
                </a:moveTo>
                <a:lnTo>
                  <a:pt x="29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56"/>
          <p:cNvSpPr>
            <a:spLocks noChangeArrowheads="1"/>
          </p:cNvSpPr>
          <p:nvPr/>
        </p:nvSpPr>
        <p:spPr bwMode="auto">
          <a:xfrm>
            <a:off x="5010150" y="4922838"/>
            <a:ext cx="350838" cy="0"/>
          </a:xfrm>
          <a:custGeom>
            <a:avLst/>
            <a:gdLst>
              <a:gd name="T0" fmla="*/ 0 w 221"/>
              <a:gd name="T1" fmla="*/ 2147483646 w 221"/>
              <a:gd name="T2" fmla="*/ 0 60000 65536"/>
              <a:gd name="T3" fmla="*/ 0 60000 65536"/>
              <a:gd name="T4" fmla="*/ 0 w 221"/>
              <a:gd name="T5" fmla="*/ 221 w 221"/>
            </a:gdLst>
            <a:ahLst/>
            <a:cxnLst>
              <a:cxn ang="T2">
                <a:pos x="T0" y="0"/>
              </a:cxn>
              <a:cxn ang="T3">
                <a:pos x="T1" y="0"/>
              </a:cxn>
            </a:cxnLst>
            <a:rect l="T4" t="0" r="T5" b="0"/>
            <a:pathLst>
              <a:path w="221">
                <a:moveTo>
                  <a:pt x="0" y="0"/>
                </a:moveTo>
                <a:lnTo>
                  <a:pt x="2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57"/>
          <p:cNvSpPr>
            <a:spLocks noChangeArrowheads="1"/>
          </p:cNvSpPr>
          <p:nvPr/>
        </p:nvSpPr>
        <p:spPr bwMode="auto">
          <a:xfrm>
            <a:off x="5086350" y="4949825"/>
            <a:ext cx="207963" cy="0"/>
          </a:xfrm>
          <a:custGeom>
            <a:avLst/>
            <a:gdLst>
              <a:gd name="T0" fmla="*/ 0 w 131"/>
              <a:gd name="T1" fmla="*/ 2147483646 w 131"/>
              <a:gd name="T2" fmla="*/ 0 60000 65536"/>
              <a:gd name="T3" fmla="*/ 0 60000 65536"/>
              <a:gd name="T4" fmla="*/ 0 w 131"/>
              <a:gd name="T5" fmla="*/ 131 w 131"/>
            </a:gdLst>
            <a:ahLst/>
            <a:cxnLst>
              <a:cxn ang="T2">
                <a:pos x="T0" y="0"/>
              </a:cxn>
              <a:cxn ang="T3">
                <a:pos x="T1" y="0"/>
              </a:cxn>
            </a:cxnLst>
            <a:rect l="T4" t="0" r="T5" b="0"/>
            <a:pathLst>
              <a:path w="131">
                <a:moveTo>
                  <a:pt x="0" y="0"/>
                </a:move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59"/>
          <p:cNvSpPr>
            <a:spLocks noChangeArrowheads="1"/>
          </p:cNvSpPr>
          <p:nvPr/>
        </p:nvSpPr>
        <p:spPr bwMode="auto">
          <a:xfrm>
            <a:off x="4619625" y="5254625"/>
            <a:ext cx="30163" cy="215900"/>
          </a:xfrm>
          <a:custGeom>
            <a:avLst/>
            <a:gdLst>
              <a:gd name="T0" fmla="*/ 2147483646 w 19"/>
              <a:gd name="T1" fmla="*/ 2147483646 h 136"/>
              <a:gd name="T2" fmla="*/ 2147483646 w 19"/>
              <a:gd name="T3" fmla="*/ 2147483646 h 136"/>
              <a:gd name="T4" fmla="*/ 2147483646 w 19"/>
              <a:gd name="T5" fmla="*/ 2147483646 h 136"/>
              <a:gd name="T6" fmla="*/ 2147483646 w 19"/>
              <a:gd name="T7" fmla="*/ 2147483646 h 136"/>
              <a:gd name="T8" fmla="*/ 2147483646 w 19"/>
              <a:gd name="T9" fmla="*/ 2147483646 h 136"/>
              <a:gd name="T10" fmla="*/ 2147483646 w 19"/>
              <a:gd name="T11" fmla="*/ 2147483646 h 136"/>
              <a:gd name="T12" fmla="*/ 2147483646 w 19"/>
              <a:gd name="T13" fmla="*/ 2147483646 h 136"/>
              <a:gd name="T14" fmla="*/ 2147483646 w 19"/>
              <a:gd name="T15" fmla="*/ 2147483646 h 136"/>
              <a:gd name="T16" fmla="*/ 2147483646 w 19"/>
              <a:gd name="T17" fmla="*/ 2147483646 h 136"/>
              <a:gd name="T18" fmla="*/ 2147483646 w 19"/>
              <a:gd name="T19" fmla="*/ 2147483646 h 136"/>
              <a:gd name="T20" fmla="*/ 2147483646 w 19"/>
              <a:gd name="T21" fmla="*/ 2147483646 h 136"/>
              <a:gd name="T22" fmla="*/ 2147483646 w 19"/>
              <a:gd name="T23" fmla="*/ 2147483646 h 136"/>
              <a:gd name="T24" fmla="*/ 2147483646 w 19"/>
              <a:gd name="T25" fmla="*/ 2147483646 h 136"/>
              <a:gd name="T26" fmla="*/ 2147483646 w 19"/>
              <a:gd name="T27" fmla="*/ 2147483646 h 136"/>
              <a:gd name="T28" fmla="*/ 2147483646 w 19"/>
              <a:gd name="T29" fmla="*/ 2147483646 h 136"/>
              <a:gd name="T30" fmla="*/ 2147483646 w 19"/>
              <a:gd name="T31" fmla="*/ 2147483646 h 136"/>
              <a:gd name="T32" fmla="*/ 2147483646 w 19"/>
              <a:gd name="T33" fmla="*/ 2147483646 h 136"/>
              <a:gd name="T34" fmla="*/ 2147483646 w 19"/>
              <a:gd name="T35" fmla="*/ 2147483646 h 136"/>
              <a:gd name="T36" fmla="*/ 0 w 19"/>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6"/>
              <a:gd name="T59" fmla="*/ 19 w 19"/>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6">
                <a:moveTo>
                  <a:pt x="19" y="136"/>
                </a:moveTo>
                <a:lnTo>
                  <a:pt x="18" y="130"/>
                </a:lnTo>
                <a:lnTo>
                  <a:pt x="17" y="124"/>
                </a:lnTo>
                <a:lnTo>
                  <a:pt x="16" y="117"/>
                </a:lnTo>
                <a:lnTo>
                  <a:pt x="15" y="110"/>
                </a:lnTo>
                <a:lnTo>
                  <a:pt x="14" y="102"/>
                </a:lnTo>
                <a:lnTo>
                  <a:pt x="13" y="94"/>
                </a:lnTo>
                <a:lnTo>
                  <a:pt x="12" y="86"/>
                </a:lnTo>
                <a:lnTo>
                  <a:pt x="12" y="78"/>
                </a:lnTo>
                <a:lnTo>
                  <a:pt x="11" y="69"/>
                </a:lnTo>
                <a:lnTo>
                  <a:pt x="10" y="61"/>
                </a:lnTo>
                <a:lnTo>
                  <a:pt x="9" y="52"/>
                </a:lnTo>
                <a:lnTo>
                  <a:pt x="8" y="44"/>
                </a:lnTo>
                <a:lnTo>
                  <a:pt x="7" y="36"/>
                </a:lnTo>
                <a:lnTo>
                  <a:pt x="6" y="28"/>
                </a:lnTo>
                <a:lnTo>
                  <a:pt x="5" y="20"/>
                </a:lnTo>
                <a:lnTo>
                  <a:pt x="4" y="13"/>
                </a:lnTo>
                <a:lnTo>
                  <a:pt x="2" y="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60"/>
          <p:cNvSpPr>
            <a:spLocks noChangeArrowheads="1"/>
          </p:cNvSpPr>
          <p:nvPr/>
        </p:nvSpPr>
        <p:spPr bwMode="auto">
          <a:xfrm>
            <a:off x="4483100" y="5119688"/>
            <a:ext cx="136525" cy="134937"/>
          </a:xfrm>
          <a:custGeom>
            <a:avLst/>
            <a:gdLst>
              <a:gd name="T0" fmla="*/ 2147483646 w 86"/>
              <a:gd name="T1" fmla="*/ 2147483646 h 85"/>
              <a:gd name="T2" fmla="*/ 2147483646 w 86"/>
              <a:gd name="T3" fmla="*/ 2147483646 h 85"/>
              <a:gd name="T4" fmla="*/ 2147483646 w 86"/>
              <a:gd name="T5" fmla="*/ 2147483646 h 85"/>
              <a:gd name="T6" fmla="*/ 2147483646 w 86"/>
              <a:gd name="T7" fmla="*/ 2147483646 h 85"/>
              <a:gd name="T8" fmla="*/ 2147483646 w 86"/>
              <a:gd name="T9" fmla="*/ 2147483646 h 85"/>
              <a:gd name="T10" fmla="*/ 2147483646 w 86"/>
              <a:gd name="T11" fmla="*/ 2147483646 h 85"/>
              <a:gd name="T12" fmla="*/ 2147483646 w 86"/>
              <a:gd name="T13" fmla="*/ 2147483646 h 85"/>
              <a:gd name="T14" fmla="*/ 2147483646 w 86"/>
              <a:gd name="T15" fmla="*/ 2147483646 h 85"/>
              <a:gd name="T16" fmla="*/ 2147483646 w 86"/>
              <a:gd name="T17" fmla="*/ 2147483646 h 85"/>
              <a:gd name="T18" fmla="*/ 2147483646 w 86"/>
              <a:gd name="T19" fmla="*/ 2147483646 h 85"/>
              <a:gd name="T20" fmla="*/ 2147483646 w 86"/>
              <a:gd name="T21" fmla="*/ 2147483646 h 85"/>
              <a:gd name="T22" fmla="*/ 2147483646 w 86"/>
              <a:gd name="T23" fmla="*/ 2147483646 h 85"/>
              <a:gd name="T24" fmla="*/ 2147483646 w 86"/>
              <a:gd name="T25" fmla="*/ 2147483646 h 85"/>
              <a:gd name="T26" fmla="*/ 2147483646 w 86"/>
              <a:gd name="T27" fmla="*/ 2147483646 h 85"/>
              <a:gd name="T28" fmla="*/ 2147483646 w 86"/>
              <a:gd name="T29" fmla="*/ 2147483646 h 85"/>
              <a:gd name="T30" fmla="*/ 2147483646 w 86"/>
              <a:gd name="T31" fmla="*/ 0 h 85"/>
              <a:gd name="T32" fmla="*/ 0 w 86"/>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5"/>
              <a:gd name="T53" fmla="*/ 86 w 86"/>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5">
                <a:moveTo>
                  <a:pt x="86" y="85"/>
                </a:moveTo>
                <a:lnTo>
                  <a:pt x="83" y="79"/>
                </a:lnTo>
                <a:lnTo>
                  <a:pt x="79" y="72"/>
                </a:lnTo>
                <a:lnTo>
                  <a:pt x="74" y="65"/>
                </a:lnTo>
                <a:lnTo>
                  <a:pt x="68" y="57"/>
                </a:lnTo>
                <a:lnTo>
                  <a:pt x="61" y="50"/>
                </a:lnTo>
                <a:lnTo>
                  <a:pt x="54" y="43"/>
                </a:lnTo>
                <a:lnTo>
                  <a:pt x="46" y="36"/>
                </a:lnTo>
                <a:lnTo>
                  <a:pt x="39" y="29"/>
                </a:lnTo>
                <a:lnTo>
                  <a:pt x="32" y="23"/>
                </a:lnTo>
                <a:lnTo>
                  <a:pt x="24" y="17"/>
                </a:lnTo>
                <a:lnTo>
                  <a:pt x="18" y="12"/>
                </a:lnTo>
                <a:lnTo>
                  <a:pt x="12" y="8"/>
                </a:lnTo>
                <a:lnTo>
                  <a:pt x="7" y="4"/>
                </a:lnTo>
                <a:lnTo>
                  <a:pt x="4" y="2"/>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61"/>
          <p:cNvSpPr>
            <a:spLocks noChangeArrowheads="1"/>
          </p:cNvSpPr>
          <p:nvPr/>
        </p:nvSpPr>
        <p:spPr bwMode="auto">
          <a:xfrm>
            <a:off x="4479925" y="5114925"/>
            <a:ext cx="68263" cy="92075"/>
          </a:xfrm>
          <a:custGeom>
            <a:avLst/>
            <a:gdLst>
              <a:gd name="T0" fmla="*/ 0 w 43"/>
              <a:gd name="T1" fmla="*/ 0 h 58"/>
              <a:gd name="T2" fmla="*/ 2147483646 w 43"/>
              <a:gd name="T3" fmla="*/ 2147483646 h 58"/>
              <a:gd name="T4" fmla="*/ 2147483646 w 43"/>
              <a:gd name="T5" fmla="*/ 2147483646 h 58"/>
              <a:gd name="T6" fmla="*/ 0 w 43"/>
              <a:gd name="T7" fmla="*/ 0 h 58"/>
              <a:gd name="T8" fmla="*/ 0 60000 65536"/>
              <a:gd name="T9" fmla="*/ 0 60000 65536"/>
              <a:gd name="T10" fmla="*/ 0 60000 65536"/>
              <a:gd name="T11" fmla="*/ 0 60000 65536"/>
              <a:gd name="T12" fmla="*/ 0 w 43"/>
              <a:gd name="T13" fmla="*/ 0 h 58"/>
              <a:gd name="T14" fmla="*/ 43 w 43"/>
              <a:gd name="T15" fmla="*/ 58 h 58"/>
            </a:gdLst>
            <a:ahLst/>
            <a:cxnLst>
              <a:cxn ang="T8">
                <a:pos x="T0" y="T1"/>
              </a:cxn>
              <a:cxn ang="T9">
                <a:pos x="T2" y="T3"/>
              </a:cxn>
              <a:cxn ang="T10">
                <a:pos x="T4" y="T5"/>
              </a:cxn>
              <a:cxn ang="T11">
                <a:pos x="T6" y="T7"/>
              </a:cxn>
            </a:cxnLst>
            <a:rect l="T12" t="T13" r="T14" b="T15"/>
            <a:pathLst>
              <a:path w="43" h="58">
                <a:moveTo>
                  <a:pt x="0" y="0"/>
                </a:moveTo>
                <a:lnTo>
                  <a:pt x="43" y="58"/>
                </a:lnTo>
                <a:lnTo>
                  <a:pt x="43"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194" name="Freeform 62"/>
          <p:cNvSpPr>
            <a:spLocks noChangeArrowheads="1"/>
          </p:cNvSpPr>
          <p:nvPr/>
        </p:nvSpPr>
        <p:spPr bwMode="auto">
          <a:xfrm>
            <a:off x="4476750" y="5116513"/>
            <a:ext cx="104775" cy="49212"/>
          </a:xfrm>
          <a:custGeom>
            <a:avLst/>
            <a:gdLst>
              <a:gd name="T0" fmla="*/ 0 w 66"/>
              <a:gd name="T1" fmla="*/ 0 h 31"/>
              <a:gd name="T2" fmla="*/ 2147483646 w 66"/>
              <a:gd name="T3" fmla="*/ 2147483646 h 31"/>
              <a:gd name="T4" fmla="*/ 2147483646 w 66"/>
              <a:gd name="T5" fmla="*/ 2147483646 h 31"/>
              <a:gd name="T6" fmla="*/ 0 w 66"/>
              <a:gd name="T7" fmla="*/ 0 h 31"/>
              <a:gd name="T8" fmla="*/ 0 60000 65536"/>
              <a:gd name="T9" fmla="*/ 0 60000 65536"/>
              <a:gd name="T10" fmla="*/ 0 60000 65536"/>
              <a:gd name="T11" fmla="*/ 0 60000 65536"/>
              <a:gd name="T12" fmla="*/ 0 w 66"/>
              <a:gd name="T13" fmla="*/ 0 h 31"/>
              <a:gd name="T14" fmla="*/ 66 w 66"/>
              <a:gd name="T15" fmla="*/ 31 h 31"/>
            </a:gdLst>
            <a:ahLst/>
            <a:cxnLst>
              <a:cxn ang="T8">
                <a:pos x="T0" y="T1"/>
              </a:cxn>
              <a:cxn ang="T9">
                <a:pos x="T2" y="T3"/>
              </a:cxn>
              <a:cxn ang="T10">
                <a:pos x="T4" y="T5"/>
              </a:cxn>
              <a:cxn ang="T11">
                <a:pos x="T6" y="T7"/>
              </a:cxn>
            </a:cxnLst>
            <a:rect l="T12" t="T13" r="T14" b="T15"/>
            <a:pathLst>
              <a:path w="66" h="31">
                <a:moveTo>
                  <a:pt x="0" y="0"/>
                </a:moveTo>
                <a:lnTo>
                  <a:pt x="66" y="28"/>
                </a:lnTo>
                <a:lnTo>
                  <a:pt x="42" y="31"/>
                </a:ln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6195" name="Group 82"/>
          <p:cNvGrpSpPr>
            <a:grpSpLocks/>
          </p:cNvGrpSpPr>
          <p:nvPr/>
        </p:nvGrpSpPr>
        <p:grpSpPr bwMode="auto">
          <a:xfrm>
            <a:off x="4379913" y="5259388"/>
            <a:ext cx="973137" cy="1131887"/>
            <a:chOff x="4379913" y="5259388"/>
            <a:chExt cx="973138" cy="1131888"/>
          </a:xfrm>
        </p:grpSpPr>
        <p:sp>
          <p:nvSpPr>
            <p:cNvPr id="6203" name="Freeform 8"/>
            <p:cNvSpPr>
              <a:spLocks noChangeArrowheads="1"/>
            </p:cNvSpPr>
            <p:nvPr/>
          </p:nvSpPr>
          <p:spPr bwMode="auto">
            <a:xfrm>
              <a:off x="4497388" y="5486400"/>
              <a:ext cx="762000" cy="706438"/>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9"/>
            <p:cNvSpPr>
              <a:spLocks noChangeArrowheads="1"/>
            </p:cNvSpPr>
            <p:nvPr/>
          </p:nvSpPr>
          <p:spPr bwMode="auto">
            <a:xfrm>
              <a:off x="4613276" y="5622925"/>
              <a:ext cx="247650" cy="290513"/>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6205" name="Freeform 10"/>
            <p:cNvSpPr>
              <a:spLocks noChangeArrowheads="1"/>
            </p:cNvSpPr>
            <p:nvPr/>
          </p:nvSpPr>
          <p:spPr bwMode="auto">
            <a:xfrm>
              <a:off x="4851401" y="5694363"/>
              <a:ext cx="293688" cy="24606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6206" name="Freeform 11"/>
            <p:cNvSpPr>
              <a:spLocks noChangeArrowheads="1"/>
            </p:cNvSpPr>
            <p:nvPr/>
          </p:nvSpPr>
          <p:spPr bwMode="auto">
            <a:xfrm>
              <a:off x="4937126" y="5972175"/>
              <a:ext cx="242888" cy="26670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6207" name="Freeform 12"/>
            <p:cNvSpPr>
              <a:spLocks noChangeArrowheads="1"/>
            </p:cNvSpPr>
            <p:nvPr/>
          </p:nvSpPr>
          <p:spPr bwMode="auto">
            <a:xfrm>
              <a:off x="4743451" y="5870575"/>
              <a:ext cx="234950" cy="231775"/>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6208" name="Freeform 13"/>
            <p:cNvSpPr>
              <a:spLocks noChangeArrowheads="1"/>
            </p:cNvSpPr>
            <p:nvPr/>
          </p:nvSpPr>
          <p:spPr bwMode="auto">
            <a:xfrm>
              <a:off x="4545013" y="5883275"/>
              <a:ext cx="225425" cy="24765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6209" name="Freeform 14"/>
            <p:cNvSpPr>
              <a:spLocks noChangeArrowheads="1"/>
            </p:cNvSpPr>
            <p:nvPr/>
          </p:nvSpPr>
          <p:spPr bwMode="auto">
            <a:xfrm>
              <a:off x="4803776" y="5499100"/>
              <a:ext cx="231775" cy="230188"/>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6210" name="Freeform 15"/>
            <p:cNvSpPr>
              <a:spLocks noChangeArrowheads="1"/>
            </p:cNvSpPr>
            <p:nvPr/>
          </p:nvSpPr>
          <p:spPr bwMode="auto">
            <a:xfrm>
              <a:off x="4486276" y="5470525"/>
              <a:ext cx="231775" cy="22860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6211" name="Freeform 16"/>
            <p:cNvSpPr>
              <a:spLocks noChangeArrowheads="1"/>
            </p:cNvSpPr>
            <p:nvPr/>
          </p:nvSpPr>
          <p:spPr bwMode="auto">
            <a:xfrm>
              <a:off x="5035551" y="5559425"/>
              <a:ext cx="239713" cy="239713"/>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6212" name="Freeform 17"/>
            <p:cNvSpPr>
              <a:spLocks noChangeArrowheads="1"/>
            </p:cNvSpPr>
            <p:nvPr/>
          </p:nvSpPr>
          <p:spPr bwMode="auto">
            <a:xfrm>
              <a:off x="5135563" y="5795963"/>
              <a:ext cx="217488" cy="255588"/>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6213" name="Freeform 18"/>
            <p:cNvSpPr>
              <a:spLocks noChangeArrowheads="1"/>
            </p:cNvSpPr>
            <p:nvPr/>
          </p:nvSpPr>
          <p:spPr bwMode="auto">
            <a:xfrm>
              <a:off x="4678363" y="5351463"/>
              <a:ext cx="280988" cy="203200"/>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6214" name="Freeform 19"/>
            <p:cNvSpPr>
              <a:spLocks noChangeArrowheads="1"/>
            </p:cNvSpPr>
            <p:nvPr/>
          </p:nvSpPr>
          <p:spPr bwMode="auto">
            <a:xfrm>
              <a:off x="4379913" y="5702300"/>
              <a:ext cx="244475" cy="265113"/>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6215" name="Freeform 58"/>
            <p:cNvSpPr>
              <a:spLocks noChangeArrowheads="1"/>
            </p:cNvSpPr>
            <p:nvPr/>
          </p:nvSpPr>
          <p:spPr bwMode="auto">
            <a:xfrm>
              <a:off x="4649788" y="5470525"/>
              <a:ext cx="101600" cy="115888"/>
            </a:xfrm>
            <a:custGeom>
              <a:avLst/>
              <a:gdLst>
                <a:gd name="T0" fmla="*/ 2147483646 w 64"/>
                <a:gd name="T1" fmla="*/ 2147483646 h 73"/>
                <a:gd name="T2" fmla="*/ 2147483646 w 64"/>
                <a:gd name="T3" fmla="*/ 2147483646 h 73"/>
                <a:gd name="T4" fmla="*/ 2147483646 w 64"/>
                <a:gd name="T5" fmla="*/ 2147483646 h 73"/>
                <a:gd name="T6" fmla="*/ 2147483646 w 64"/>
                <a:gd name="T7" fmla="*/ 2147483646 h 73"/>
                <a:gd name="T8" fmla="*/ 2147483646 w 64"/>
                <a:gd name="T9" fmla="*/ 2147483646 h 73"/>
                <a:gd name="T10" fmla="*/ 2147483646 w 64"/>
                <a:gd name="T11" fmla="*/ 2147483646 h 73"/>
                <a:gd name="T12" fmla="*/ 2147483646 w 64"/>
                <a:gd name="T13" fmla="*/ 2147483646 h 73"/>
                <a:gd name="T14" fmla="*/ 2147483646 w 64"/>
                <a:gd name="T15" fmla="*/ 2147483646 h 73"/>
                <a:gd name="T16" fmla="*/ 2147483646 w 64"/>
                <a:gd name="T17" fmla="*/ 2147483646 h 73"/>
                <a:gd name="T18" fmla="*/ 2147483646 w 64"/>
                <a:gd name="T19" fmla="*/ 2147483646 h 73"/>
                <a:gd name="T20" fmla="*/ 2147483646 w 64"/>
                <a:gd name="T21" fmla="*/ 2147483646 h 73"/>
                <a:gd name="T22" fmla="*/ 2147483646 w 64"/>
                <a:gd name="T23" fmla="*/ 2147483646 h 73"/>
                <a:gd name="T24" fmla="*/ 2147483646 w 64"/>
                <a:gd name="T25" fmla="*/ 2147483646 h 73"/>
                <a:gd name="T26" fmla="*/ 0 w 6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73"/>
                <a:gd name="T44" fmla="*/ 64 w 6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73">
                  <a:moveTo>
                    <a:pt x="64" y="73"/>
                  </a:moveTo>
                  <a:lnTo>
                    <a:pt x="63" y="72"/>
                  </a:lnTo>
                  <a:lnTo>
                    <a:pt x="61" y="70"/>
                  </a:lnTo>
                  <a:lnTo>
                    <a:pt x="56" y="67"/>
                  </a:lnTo>
                  <a:lnTo>
                    <a:pt x="51" y="62"/>
                  </a:lnTo>
                  <a:lnTo>
                    <a:pt x="45" y="56"/>
                  </a:lnTo>
                  <a:lnTo>
                    <a:pt x="38" y="50"/>
                  </a:lnTo>
                  <a:lnTo>
                    <a:pt x="31" y="43"/>
                  </a:lnTo>
                  <a:lnTo>
                    <a:pt x="24" y="35"/>
                  </a:lnTo>
                  <a:lnTo>
                    <a:pt x="17" y="28"/>
                  </a:lnTo>
                  <a:lnTo>
                    <a:pt x="11" y="20"/>
                  </a:lnTo>
                  <a:lnTo>
                    <a:pt x="6" y="13"/>
                  </a:lnTo>
                  <a:lnTo>
                    <a:pt x="2"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6" name="Freeform 63"/>
            <p:cNvSpPr>
              <a:spLocks noChangeArrowheads="1"/>
            </p:cNvSpPr>
            <p:nvPr/>
          </p:nvSpPr>
          <p:spPr bwMode="auto">
            <a:xfrm>
              <a:off x="4948238" y="5929313"/>
              <a:ext cx="57150" cy="144463"/>
            </a:xfrm>
            <a:custGeom>
              <a:avLst/>
              <a:gdLst>
                <a:gd name="T0" fmla="*/ 2147483646 w 36"/>
                <a:gd name="T1" fmla="*/ 0 h 91"/>
                <a:gd name="T2" fmla="*/ 2147483646 w 36"/>
                <a:gd name="T3" fmla="*/ 2147483646 h 91"/>
                <a:gd name="T4" fmla="*/ 2147483646 w 36"/>
                <a:gd name="T5" fmla="*/ 2147483646 h 91"/>
                <a:gd name="T6" fmla="*/ 2147483646 w 36"/>
                <a:gd name="T7" fmla="*/ 2147483646 h 91"/>
                <a:gd name="T8" fmla="*/ 2147483646 w 36"/>
                <a:gd name="T9" fmla="*/ 2147483646 h 91"/>
                <a:gd name="T10" fmla="*/ 2147483646 w 36"/>
                <a:gd name="T11" fmla="*/ 2147483646 h 91"/>
                <a:gd name="T12" fmla="*/ 2147483646 w 36"/>
                <a:gd name="T13" fmla="*/ 2147483646 h 91"/>
                <a:gd name="T14" fmla="*/ 2147483646 w 36"/>
                <a:gd name="T15" fmla="*/ 2147483646 h 91"/>
                <a:gd name="T16" fmla="*/ 2147483646 w 36"/>
                <a:gd name="T17" fmla="*/ 2147483646 h 91"/>
                <a:gd name="T18" fmla="*/ 2147483646 w 36"/>
                <a:gd name="T19" fmla="*/ 2147483646 h 91"/>
                <a:gd name="T20" fmla="*/ 2147483646 w 36"/>
                <a:gd name="T21" fmla="*/ 2147483646 h 91"/>
                <a:gd name="T22" fmla="*/ 2147483646 w 36"/>
                <a:gd name="T23" fmla="*/ 2147483646 h 91"/>
                <a:gd name="T24" fmla="*/ 2147483646 w 36"/>
                <a:gd name="T25" fmla="*/ 2147483646 h 91"/>
                <a:gd name="T26" fmla="*/ 0 w 36"/>
                <a:gd name="T27" fmla="*/ 2147483646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1"/>
                <a:gd name="T44" fmla="*/ 36 w 3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1">
                  <a:moveTo>
                    <a:pt x="36" y="0"/>
                  </a:moveTo>
                  <a:lnTo>
                    <a:pt x="36" y="1"/>
                  </a:lnTo>
                  <a:lnTo>
                    <a:pt x="35" y="4"/>
                  </a:lnTo>
                  <a:lnTo>
                    <a:pt x="34" y="10"/>
                  </a:lnTo>
                  <a:lnTo>
                    <a:pt x="32" y="17"/>
                  </a:lnTo>
                  <a:lnTo>
                    <a:pt x="30" y="25"/>
                  </a:lnTo>
                  <a:lnTo>
                    <a:pt x="27" y="34"/>
                  </a:lnTo>
                  <a:lnTo>
                    <a:pt x="24" y="43"/>
                  </a:lnTo>
                  <a:lnTo>
                    <a:pt x="21" y="53"/>
                  </a:lnTo>
                  <a:lnTo>
                    <a:pt x="17" y="62"/>
                  </a:lnTo>
                  <a:lnTo>
                    <a:pt x="13" y="71"/>
                  </a:lnTo>
                  <a:lnTo>
                    <a:pt x="9" y="79"/>
                  </a:lnTo>
                  <a:lnTo>
                    <a:pt x="5" y="85"/>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7" name="Freeform 64"/>
            <p:cNvSpPr>
              <a:spLocks noChangeArrowheads="1"/>
            </p:cNvSpPr>
            <p:nvPr/>
          </p:nvSpPr>
          <p:spPr bwMode="auto">
            <a:xfrm>
              <a:off x="4770438" y="6073775"/>
              <a:ext cx="177800" cy="125413"/>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0 w 112"/>
                <a:gd name="T37" fmla="*/ 2147483646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79"/>
                <a:gd name="T59" fmla="*/ 112 w 11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79">
                  <a:moveTo>
                    <a:pt x="112" y="0"/>
                  </a:moveTo>
                  <a:lnTo>
                    <a:pt x="108" y="3"/>
                  </a:lnTo>
                  <a:lnTo>
                    <a:pt x="103" y="7"/>
                  </a:lnTo>
                  <a:lnTo>
                    <a:pt x="97" y="11"/>
                  </a:lnTo>
                  <a:lnTo>
                    <a:pt x="91" y="15"/>
                  </a:lnTo>
                  <a:lnTo>
                    <a:pt x="84" y="19"/>
                  </a:lnTo>
                  <a:lnTo>
                    <a:pt x="78" y="24"/>
                  </a:lnTo>
                  <a:lnTo>
                    <a:pt x="71" y="28"/>
                  </a:lnTo>
                  <a:lnTo>
                    <a:pt x="64" y="33"/>
                  </a:lnTo>
                  <a:lnTo>
                    <a:pt x="56" y="37"/>
                  </a:lnTo>
                  <a:lnTo>
                    <a:pt x="49" y="42"/>
                  </a:lnTo>
                  <a:lnTo>
                    <a:pt x="42" y="47"/>
                  </a:lnTo>
                  <a:lnTo>
                    <a:pt x="35" y="51"/>
                  </a:lnTo>
                  <a:lnTo>
                    <a:pt x="28" y="56"/>
                  </a:lnTo>
                  <a:lnTo>
                    <a:pt x="22" y="61"/>
                  </a:lnTo>
                  <a:lnTo>
                    <a:pt x="16" y="65"/>
                  </a:lnTo>
                  <a:lnTo>
                    <a:pt x="10" y="70"/>
                  </a:lnTo>
                  <a:lnTo>
                    <a:pt x="5" y="74"/>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8" name="Freeform 65"/>
            <p:cNvSpPr>
              <a:spLocks noChangeArrowheads="1"/>
            </p:cNvSpPr>
            <p:nvPr/>
          </p:nvSpPr>
          <p:spPr bwMode="auto">
            <a:xfrm>
              <a:off x="4711701" y="6199188"/>
              <a:ext cx="58738" cy="182563"/>
            </a:xfrm>
            <a:custGeom>
              <a:avLst/>
              <a:gdLst>
                <a:gd name="T0" fmla="*/ 2147483646 w 37"/>
                <a:gd name="T1" fmla="*/ 0 h 115"/>
                <a:gd name="T2" fmla="*/ 2147483646 w 37"/>
                <a:gd name="T3" fmla="*/ 2147483646 h 115"/>
                <a:gd name="T4" fmla="*/ 2147483646 w 37"/>
                <a:gd name="T5" fmla="*/ 2147483646 h 115"/>
                <a:gd name="T6" fmla="*/ 2147483646 w 37"/>
                <a:gd name="T7" fmla="*/ 2147483646 h 115"/>
                <a:gd name="T8" fmla="*/ 2147483646 w 37"/>
                <a:gd name="T9" fmla="*/ 2147483646 h 115"/>
                <a:gd name="T10" fmla="*/ 2147483646 w 37"/>
                <a:gd name="T11" fmla="*/ 2147483646 h 115"/>
                <a:gd name="T12" fmla="*/ 2147483646 w 37"/>
                <a:gd name="T13" fmla="*/ 2147483646 h 115"/>
                <a:gd name="T14" fmla="*/ 2147483646 w 37"/>
                <a:gd name="T15" fmla="*/ 2147483646 h 115"/>
                <a:gd name="T16" fmla="*/ 2147483646 w 37"/>
                <a:gd name="T17" fmla="*/ 2147483646 h 115"/>
                <a:gd name="T18" fmla="*/ 2147483646 w 37"/>
                <a:gd name="T19" fmla="*/ 2147483646 h 115"/>
                <a:gd name="T20" fmla="*/ 2147483646 w 37"/>
                <a:gd name="T21" fmla="*/ 2147483646 h 115"/>
                <a:gd name="T22" fmla="*/ 2147483646 w 37"/>
                <a:gd name="T23" fmla="*/ 2147483646 h 115"/>
                <a:gd name="T24" fmla="*/ 2147483646 w 37"/>
                <a:gd name="T25" fmla="*/ 2147483646 h 115"/>
                <a:gd name="T26" fmla="*/ 2147483646 w 37"/>
                <a:gd name="T27" fmla="*/ 2147483646 h 115"/>
                <a:gd name="T28" fmla="*/ 2147483646 w 37"/>
                <a:gd name="T29" fmla="*/ 2147483646 h 115"/>
                <a:gd name="T30" fmla="*/ 0 w 37"/>
                <a:gd name="T31" fmla="*/ 2147483646 h 115"/>
                <a:gd name="T32" fmla="*/ 0 w 37"/>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5"/>
                <a:gd name="T53" fmla="*/ 37 w 3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5">
                  <a:moveTo>
                    <a:pt x="37" y="0"/>
                  </a:moveTo>
                  <a:lnTo>
                    <a:pt x="33" y="5"/>
                  </a:lnTo>
                  <a:lnTo>
                    <a:pt x="28" y="12"/>
                  </a:lnTo>
                  <a:lnTo>
                    <a:pt x="24" y="20"/>
                  </a:lnTo>
                  <a:lnTo>
                    <a:pt x="21" y="28"/>
                  </a:lnTo>
                  <a:lnTo>
                    <a:pt x="17" y="38"/>
                  </a:lnTo>
                  <a:lnTo>
                    <a:pt x="14" y="47"/>
                  </a:lnTo>
                  <a:lnTo>
                    <a:pt x="11" y="57"/>
                  </a:lnTo>
                  <a:lnTo>
                    <a:pt x="9" y="67"/>
                  </a:lnTo>
                  <a:lnTo>
                    <a:pt x="7" y="76"/>
                  </a:lnTo>
                  <a:lnTo>
                    <a:pt x="5" y="85"/>
                  </a:lnTo>
                  <a:lnTo>
                    <a:pt x="4" y="93"/>
                  </a:lnTo>
                  <a:lnTo>
                    <a:pt x="2" y="100"/>
                  </a:lnTo>
                  <a:lnTo>
                    <a:pt x="1" y="106"/>
                  </a:lnTo>
                  <a:lnTo>
                    <a:pt x="1" y="111"/>
                  </a:lnTo>
                  <a:lnTo>
                    <a:pt x="0" y="114"/>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9" name="Freeform 66"/>
            <p:cNvSpPr>
              <a:spLocks noChangeArrowheads="1"/>
            </p:cNvSpPr>
            <p:nvPr/>
          </p:nvSpPr>
          <p:spPr bwMode="auto">
            <a:xfrm>
              <a:off x="4710113" y="6283325"/>
              <a:ext cx="50800" cy="103188"/>
            </a:xfrm>
            <a:custGeom>
              <a:avLst/>
              <a:gdLst>
                <a:gd name="T0" fmla="*/ 0 w 32"/>
                <a:gd name="T1" fmla="*/ 2147483646 h 65"/>
                <a:gd name="T2" fmla="*/ 2147483646 w 32"/>
                <a:gd name="T3" fmla="*/ 0 h 65"/>
                <a:gd name="T4" fmla="*/ 2147483646 w 32"/>
                <a:gd name="T5" fmla="*/ 2147483646 h 65"/>
                <a:gd name="T6" fmla="*/ 0 w 32"/>
                <a:gd name="T7" fmla="*/ 2147483646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32" y="0"/>
                  </a:lnTo>
                  <a:lnTo>
                    <a:pt x="8" y="12"/>
                  </a:lnTo>
                  <a:lnTo>
                    <a:pt x="0" y="65"/>
                  </a:lnTo>
                  <a:close/>
                </a:path>
              </a:pathLst>
            </a:custGeom>
            <a:solidFill>
              <a:srgbClr val="000000"/>
            </a:solidFill>
            <a:ln w="0">
              <a:solidFill>
                <a:srgbClr val="000000"/>
              </a:solidFill>
              <a:prstDash val="solid"/>
              <a:round/>
              <a:headEnd/>
              <a:tailEnd/>
            </a:ln>
          </p:spPr>
          <p:txBody>
            <a:bodyPr/>
            <a:lstStyle/>
            <a:p>
              <a:endParaRPr lang="en-US"/>
            </a:p>
          </p:txBody>
        </p:sp>
        <p:sp>
          <p:nvSpPr>
            <p:cNvPr id="6220" name="Freeform 67"/>
            <p:cNvSpPr>
              <a:spLocks noChangeArrowheads="1"/>
            </p:cNvSpPr>
            <p:nvPr/>
          </p:nvSpPr>
          <p:spPr bwMode="auto">
            <a:xfrm>
              <a:off x="4705351" y="6275388"/>
              <a:ext cx="20638" cy="115888"/>
            </a:xfrm>
            <a:custGeom>
              <a:avLst/>
              <a:gdLst>
                <a:gd name="T0" fmla="*/ 2147483646 w 13"/>
                <a:gd name="T1" fmla="*/ 2147483646 h 73"/>
                <a:gd name="T2" fmla="*/ 0 w 13"/>
                <a:gd name="T3" fmla="*/ 0 h 73"/>
                <a:gd name="T4" fmla="*/ 2147483646 w 13"/>
                <a:gd name="T5" fmla="*/ 2147483646 h 73"/>
                <a:gd name="T6" fmla="*/ 2147483646 w 13"/>
                <a:gd name="T7" fmla="*/ 2147483646 h 73"/>
                <a:gd name="T8" fmla="*/ 0 60000 65536"/>
                <a:gd name="T9" fmla="*/ 0 60000 65536"/>
                <a:gd name="T10" fmla="*/ 0 60000 65536"/>
                <a:gd name="T11" fmla="*/ 0 60000 65536"/>
                <a:gd name="T12" fmla="*/ 0 w 13"/>
                <a:gd name="T13" fmla="*/ 0 h 73"/>
                <a:gd name="T14" fmla="*/ 13 w 13"/>
                <a:gd name="T15" fmla="*/ 73 h 73"/>
              </a:gdLst>
              <a:ahLst/>
              <a:cxnLst>
                <a:cxn ang="T8">
                  <a:pos x="T0" y="T1"/>
                </a:cxn>
                <a:cxn ang="T9">
                  <a:pos x="T2" y="T3"/>
                </a:cxn>
                <a:cxn ang="T10">
                  <a:pos x="T4" y="T5"/>
                </a:cxn>
                <a:cxn ang="T11">
                  <a:pos x="T6" y="T7"/>
                </a:cxn>
              </a:cxnLst>
              <a:rect l="T12" t="T13" r="T14" b="T15"/>
              <a:pathLst>
                <a:path w="13" h="73">
                  <a:moveTo>
                    <a:pt x="5" y="73"/>
                  </a:moveTo>
                  <a:lnTo>
                    <a:pt x="0" y="0"/>
                  </a:lnTo>
                  <a:lnTo>
                    <a:pt x="13" y="20"/>
                  </a:lnTo>
                  <a:lnTo>
                    <a:pt x="5" y="73"/>
                  </a:lnTo>
                  <a:close/>
                </a:path>
              </a:pathLst>
            </a:custGeom>
            <a:solidFill>
              <a:srgbClr val="000000"/>
            </a:solidFill>
            <a:ln w="0">
              <a:solidFill>
                <a:srgbClr val="000000"/>
              </a:solidFill>
              <a:prstDash val="solid"/>
              <a:round/>
              <a:headEnd/>
              <a:tailEnd/>
            </a:ln>
          </p:spPr>
          <p:txBody>
            <a:bodyPr/>
            <a:lstStyle/>
            <a:p>
              <a:endParaRPr lang="en-US"/>
            </a:p>
          </p:txBody>
        </p:sp>
        <p:sp>
          <p:nvSpPr>
            <p:cNvPr id="6221" name="Freeform 68"/>
            <p:cNvSpPr>
              <a:spLocks noChangeArrowheads="1"/>
            </p:cNvSpPr>
            <p:nvPr/>
          </p:nvSpPr>
          <p:spPr bwMode="auto">
            <a:xfrm>
              <a:off x="4999038" y="5559425"/>
              <a:ext cx="68263" cy="138113"/>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2" name="Freeform 69"/>
            <p:cNvSpPr>
              <a:spLocks noChangeArrowheads="1"/>
            </p:cNvSpPr>
            <p:nvPr/>
          </p:nvSpPr>
          <p:spPr bwMode="auto">
            <a:xfrm>
              <a:off x="5067301" y="5446713"/>
              <a:ext cx="185738" cy="112713"/>
            </a:xfrm>
            <a:custGeom>
              <a:avLst/>
              <a:gdLst>
                <a:gd name="T0" fmla="*/ 0 w 117"/>
                <a:gd name="T1" fmla="*/ 2147483646 h 71"/>
                <a:gd name="T2" fmla="*/ 2147483646 w 117"/>
                <a:gd name="T3" fmla="*/ 2147483646 h 71"/>
                <a:gd name="T4" fmla="*/ 2147483646 w 117"/>
                <a:gd name="T5" fmla="*/ 2147483646 h 71"/>
                <a:gd name="T6" fmla="*/ 2147483646 w 117"/>
                <a:gd name="T7" fmla="*/ 2147483646 h 71"/>
                <a:gd name="T8" fmla="*/ 2147483646 w 117"/>
                <a:gd name="T9" fmla="*/ 2147483646 h 71"/>
                <a:gd name="T10" fmla="*/ 2147483646 w 117"/>
                <a:gd name="T11" fmla="*/ 2147483646 h 71"/>
                <a:gd name="T12" fmla="*/ 2147483646 w 117"/>
                <a:gd name="T13" fmla="*/ 2147483646 h 71"/>
                <a:gd name="T14" fmla="*/ 2147483646 w 117"/>
                <a:gd name="T15" fmla="*/ 2147483646 h 71"/>
                <a:gd name="T16" fmla="*/ 2147483646 w 117"/>
                <a:gd name="T17" fmla="*/ 2147483646 h 71"/>
                <a:gd name="T18" fmla="*/ 2147483646 w 117"/>
                <a:gd name="T19" fmla="*/ 2147483646 h 71"/>
                <a:gd name="T20" fmla="*/ 2147483646 w 117"/>
                <a:gd name="T21" fmla="*/ 2147483646 h 71"/>
                <a:gd name="T22" fmla="*/ 2147483646 w 117"/>
                <a:gd name="T23" fmla="*/ 2147483646 h 71"/>
                <a:gd name="T24" fmla="*/ 2147483646 w 117"/>
                <a:gd name="T25" fmla="*/ 2147483646 h 71"/>
                <a:gd name="T26" fmla="*/ 2147483646 w 117"/>
                <a:gd name="T27" fmla="*/ 2147483646 h 71"/>
                <a:gd name="T28" fmla="*/ 2147483646 w 117"/>
                <a:gd name="T29" fmla="*/ 2147483646 h 71"/>
                <a:gd name="T30" fmla="*/ 2147483646 w 117"/>
                <a:gd name="T31" fmla="*/ 2147483646 h 71"/>
                <a:gd name="T32" fmla="*/ 2147483646 w 117"/>
                <a:gd name="T33" fmla="*/ 2147483646 h 71"/>
                <a:gd name="T34" fmla="*/ 2147483646 w 117"/>
                <a:gd name="T35" fmla="*/ 2147483646 h 71"/>
                <a:gd name="T36" fmla="*/ 2147483646 w 117"/>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0" y="71"/>
                  </a:moveTo>
                  <a:lnTo>
                    <a:pt x="5" y="67"/>
                  </a:lnTo>
                  <a:lnTo>
                    <a:pt x="10" y="64"/>
                  </a:lnTo>
                  <a:lnTo>
                    <a:pt x="16" y="60"/>
                  </a:lnTo>
                  <a:lnTo>
                    <a:pt x="22" y="56"/>
                  </a:lnTo>
                  <a:lnTo>
                    <a:pt x="29" y="52"/>
                  </a:lnTo>
                  <a:lnTo>
                    <a:pt x="36" y="48"/>
                  </a:lnTo>
                  <a:lnTo>
                    <a:pt x="43" y="45"/>
                  </a:lnTo>
                  <a:lnTo>
                    <a:pt x="50" y="41"/>
                  </a:lnTo>
                  <a:lnTo>
                    <a:pt x="58" y="36"/>
                  </a:lnTo>
                  <a:lnTo>
                    <a:pt x="66" y="32"/>
                  </a:lnTo>
                  <a:lnTo>
                    <a:pt x="73" y="28"/>
                  </a:lnTo>
                  <a:lnTo>
                    <a:pt x="80" y="24"/>
                  </a:lnTo>
                  <a:lnTo>
                    <a:pt x="87" y="20"/>
                  </a:lnTo>
                  <a:lnTo>
                    <a:pt x="94" y="16"/>
                  </a:lnTo>
                  <a:lnTo>
                    <a:pt x="101" y="12"/>
                  </a:lnTo>
                  <a:lnTo>
                    <a:pt x="107" y="8"/>
                  </a:lnTo>
                  <a:lnTo>
                    <a:pt x="112" y="4"/>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3" name="Freeform 70"/>
            <p:cNvSpPr>
              <a:spLocks noChangeArrowheads="1"/>
            </p:cNvSpPr>
            <p:nvPr/>
          </p:nvSpPr>
          <p:spPr bwMode="auto">
            <a:xfrm>
              <a:off x="5253038" y="5268913"/>
              <a:ext cx="73025" cy="177800"/>
            </a:xfrm>
            <a:custGeom>
              <a:avLst/>
              <a:gdLst>
                <a:gd name="T0" fmla="*/ 0 w 46"/>
                <a:gd name="T1" fmla="*/ 2147483646 h 112"/>
                <a:gd name="T2" fmla="*/ 2147483646 w 46"/>
                <a:gd name="T3" fmla="*/ 2147483646 h 112"/>
                <a:gd name="T4" fmla="*/ 2147483646 w 46"/>
                <a:gd name="T5" fmla="*/ 2147483646 h 112"/>
                <a:gd name="T6" fmla="*/ 2147483646 w 46"/>
                <a:gd name="T7" fmla="*/ 2147483646 h 112"/>
                <a:gd name="T8" fmla="*/ 2147483646 w 46"/>
                <a:gd name="T9" fmla="*/ 2147483646 h 112"/>
                <a:gd name="T10" fmla="*/ 2147483646 w 46"/>
                <a:gd name="T11" fmla="*/ 2147483646 h 112"/>
                <a:gd name="T12" fmla="*/ 2147483646 w 46"/>
                <a:gd name="T13" fmla="*/ 2147483646 h 112"/>
                <a:gd name="T14" fmla="*/ 2147483646 w 46"/>
                <a:gd name="T15" fmla="*/ 2147483646 h 112"/>
                <a:gd name="T16" fmla="*/ 2147483646 w 46"/>
                <a:gd name="T17" fmla="*/ 2147483646 h 112"/>
                <a:gd name="T18" fmla="*/ 2147483646 w 46"/>
                <a:gd name="T19" fmla="*/ 2147483646 h 112"/>
                <a:gd name="T20" fmla="*/ 2147483646 w 46"/>
                <a:gd name="T21" fmla="*/ 2147483646 h 112"/>
                <a:gd name="T22" fmla="*/ 2147483646 w 46"/>
                <a:gd name="T23" fmla="*/ 2147483646 h 112"/>
                <a:gd name="T24" fmla="*/ 2147483646 w 46"/>
                <a:gd name="T25" fmla="*/ 2147483646 h 112"/>
                <a:gd name="T26" fmla="*/ 2147483646 w 46"/>
                <a:gd name="T27" fmla="*/ 2147483646 h 112"/>
                <a:gd name="T28" fmla="*/ 2147483646 w 46"/>
                <a:gd name="T29" fmla="*/ 2147483646 h 112"/>
                <a:gd name="T30" fmla="*/ 2147483646 w 46"/>
                <a:gd name="T31" fmla="*/ 2147483646 h 112"/>
                <a:gd name="T32" fmla="*/ 2147483646 w 46"/>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12"/>
                <a:gd name="T53" fmla="*/ 46 w 4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12">
                  <a:moveTo>
                    <a:pt x="0" y="112"/>
                  </a:moveTo>
                  <a:lnTo>
                    <a:pt x="5" y="107"/>
                  </a:lnTo>
                  <a:lnTo>
                    <a:pt x="10" y="100"/>
                  </a:lnTo>
                  <a:lnTo>
                    <a:pt x="15" y="93"/>
                  </a:lnTo>
                  <a:lnTo>
                    <a:pt x="19" y="84"/>
                  </a:lnTo>
                  <a:lnTo>
                    <a:pt x="23" y="75"/>
                  </a:lnTo>
                  <a:lnTo>
                    <a:pt x="27" y="66"/>
                  </a:lnTo>
                  <a:lnTo>
                    <a:pt x="30" y="56"/>
                  </a:lnTo>
                  <a:lnTo>
                    <a:pt x="33" y="47"/>
                  </a:lnTo>
                  <a:lnTo>
                    <a:pt x="36" y="38"/>
                  </a:lnTo>
                  <a:lnTo>
                    <a:pt x="39" y="29"/>
                  </a:lnTo>
                  <a:lnTo>
                    <a:pt x="41" y="21"/>
                  </a:lnTo>
                  <a:lnTo>
                    <a:pt x="42" y="14"/>
                  </a:lnTo>
                  <a:lnTo>
                    <a:pt x="44" y="8"/>
                  </a:lnTo>
                  <a:lnTo>
                    <a:pt x="45" y="3"/>
                  </a:lnTo>
                  <a:lnTo>
                    <a:pt x="45" y="1"/>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4" name="Freeform 71"/>
            <p:cNvSpPr>
              <a:spLocks noChangeArrowheads="1"/>
            </p:cNvSpPr>
            <p:nvPr/>
          </p:nvSpPr>
          <p:spPr bwMode="auto">
            <a:xfrm>
              <a:off x="5270501" y="5264150"/>
              <a:ext cx="57150" cy="98425"/>
            </a:xfrm>
            <a:custGeom>
              <a:avLst/>
              <a:gdLst>
                <a:gd name="T0" fmla="*/ 2147483646 w 36"/>
                <a:gd name="T1" fmla="*/ 0 h 62"/>
                <a:gd name="T2" fmla="*/ 0 w 36"/>
                <a:gd name="T3" fmla="*/ 2147483646 h 62"/>
                <a:gd name="T4" fmla="*/ 2147483646 w 36"/>
                <a:gd name="T5" fmla="*/ 2147483646 h 62"/>
                <a:gd name="T6" fmla="*/ 2147483646 w 36"/>
                <a:gd name="T7" fmla="*/ 0 h 62"/>
                <a:gd name="T8" fmla="*/ 0 60000 65536"/>
                <a:gd name="T9" fmla="*/ 0 60000 65536"/>
                <a:gd name="T10" fmla="*/ 0 60000 65536"/>
                <a:gd name="T11" fmla="*/ 0 60000 65536"/>
                <a:gd name="T12" fmla="*/ 0 w 36"/>
                <a:gd name="T13" fmla="*/ 0 h 62"/>
                <a:gd name="T14" fmla="*/ 36 w 36"/>
                <a:gd name="T15" fmla="*/ 62 h 62"/>
              </a:gdLst>
              <a:ahLst/>
              <a:cxnLst>
                <a:cxn ang="T8">
                  <a:pos x="T0" y="T1"/>
                </a:cxn>
                <a:cxn ang="T9">
                  <a:pos x="T2" y="T3"/>
                </a:cxn>
                <a:cxn ang="T10">
                  <a:pos x="T4" y="T5"/>
                </a:cxn>
                <a:cxn ang="T11">
                  <a:pos x="T6" y="T7"/>
                </a:cxn>
              </a:cxnLst>
              <a:rect l="T12" t="T13" r="T14" b="T15"/>
              <a:pathLst>
                <a:path w="36" h="62">
                  <a:moveTo>
                    <a:pt x="36" y="0"/>
                  </a:moveTo>
                  <a:lnTo>
                    <a:pt x="0" y="62"/>
                  </a:lnTo>
                  <a:lnTo>
                    <a:pt x="24" y="5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6225" name="Freeform 72"/>
            <p:cNvSpPr>
              <a:spLocks noChangeArrowheads="1"/>
            </p:cNvSpPr>
            <p:nvPr/>
          </p:nvSpPr>
          <p:spPr bwMode="auto">
            <a:xfrm>
              <a:off x="5305426" y="5259388"/>
              <a:ext cx="17463" cy="114300"/>
            </a:xfrm>
            <a:custGeom>
              <a:avLst/>
              <a:gdLst>
                <a:gd name="T0" fmla="*/ 2147483646 w 11"/>
                <a:gd name="T1" fmla="*/ 0 h 72"/>
                <a:gd name="T2" fmla="*/ 2147483646 w 11"/>
                <a:gd name="T3" fmla="*/ 2147483646 h 72"/>
                <a:gd name="T4" fmla="*/ 0 w 11"/>
                <a:gd name="T5" fmla="*/ 2147483646 h 72"/>
                <a:gd name="T6" fmla="*/ 2147483646 w 11"/>
                <a:gd name="T7" fmla="*/ 0 h 72"/>
                <a:gd name="T8" fmla="*/ 0 60000 65536"/>
                <a:gd name="T9" fmla="*/ 0 60000 65536"/>
                <a:gd name="T10" fmla="*/ 0 60000 65536"/>
                <a:gd name="T11" fmla="*/ 0 60000 65536"/>
                <a:gd name="T12" fmla="*/ 0 w 11"/>
                <a:gd name="T13" fmla="*/ 0 h 72"/>
                <a:gd name="T14" fmla="*/ 11 w 11"/>
                <a:gd name="T15" fmla="*/ 72 h 72"/>
              </a:gdLst>
              <a:ahLst/>
              <a:cxnLst>
                <a:cxn ang="T8">
                  <a:pos x="T0" y="T1"/>
                </a:cxn>
                <a:cxn ang="T9">
                  <a:pos x="T2" y="T3"/>
                </a:cxn>
                <a:cxn ang="T10">
                  <a:pos x="T4" y="T5"/>
                </a:cxn>
                <a:cxn ang="T11">
                  <a:pos x="T6" y="T7"/>
                </a:cxn>
              </a:cxnLst>
              <a:rect l="T12" t="T13" r="T14" b="T15"/>
              <a:pathLst>
                <a:path w="11" h="72">
                  <a:moveTo>
                    <a:pt x="11" y="0"/>
                  </a:moveTo>
                  <a:lnTo>
                    <a:pt x="11" y="72"/>
                  </a:lnTo>
                  <a:lnTo>
                    <a:pt x="0" y="51"/>
                  </a:lnTo>
                  <a:lnTo>
                    <a:pt x="11" y="0"/>
                  </a:lnTo>
                  <a:close/>
                </a:path>
              </a:pathLst>
            </a:custGeom>
            <a:solidFill>
              <a:srgbClr val="000000"/>
            </a:solidFill>
            <a:ln w="0">
              <a:solidFill>
                <a:srgbClr val="000000"/>
              </a:solidFill>
              <a:prstDash val="solid"/>
              <a:round/>
              <a:headEnd/>
              <a:tailEnd/>
            </a:ln>
          </p:spPr>
          <p:txBody>
            <a:bodyPr/>
            <a:lstStyle/>
            <a:p>
              <a:endParaRPr lang="en-US"/>
            </a:p>
          </p:txBody>
        </p:sp>
      </p:grpSp>
      <p:sp>
        <p:nvSpPr>
          <p:cNvPr id="6196" name="Text Box 73"/>
          <p:cNvSpPr txBox="1">
            <a:spLocks noChangeArrowheads="1"/>
          </p:cNvSpPr>
          <p:nvPr/>
        </p:nvSpPr>
        <p:spPr bwMode="auto">
          <a:xfrm>
            <a:off x="3724275" y="4872038"/>
            <a:ext cx="985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Expulsion of the water</a:t>
            </a:r>
          </a:p>
        </p:txBody>
      </p:sp>
      <p:sp>
        <p:nvSpPr>
          <p:cNvPr id="6197" name="Text Box 74"/>
          <p:cNvSpPr txBox="1">
            <a:spLocks noChangeArrowheads="1"/>
          </p:cNvSpPr>
          <p:nvPr/>
        </p:nvSpPr>
        <p:spPr bwMode="auto">
          <a:xfrm>
            <a:off x="214313" y="382588"/>
            <a:ext cx="83185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a:solidFill>
                  <a:srgbClr val="800000"/>
                </a:solidFill>
              </a:rPr>
              <a:t>Consolidation Settlement</a:t>
            </a:r>
            <a:r>
              <a:rPr lang="en-US" altLang="en-US" sz="2400">
                <a:solidFill>
                  <a:srgbClr val="800000"/>
                </a:solidFill>
              </a:rPr>
              <a:t> (Time Dependent Settlement)</a:t>
            </a:r>
          </a:p>
        </p:txBody>
      </p:sp>
      <p:sp>
        <p:nvSpPr>
          <p:cNvPr id="6198" name="Text Box 75"/>
          <p:cNvSpPr txBox="1">
            <a:spLocks noChangeArrowheads="1"/>
          </p:cNvSpPr>
          <p:nvPr/>
        </p:nvSpPr>
        <p:spPr bwMode="auto">
          <a:xfrm>
            <a:off x="7502525" y="33338"/>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6199" name="Text Box 76"/>
          <p:cNvSpPr txBox="1">
            <a:spLocks noChangeArrowheads="1"/>
          </p:cNvSpPr>
          <p:nvPr/>
        </p:nvSpPr>
        <p:spPr bwMode="auto">
          <a:xfrm>
            <a:off x="65088" y="965200"/>
            <a:ext cx="92059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a:t>
            </a:r>
          </a:p>
          <a:p>
            <a:r>
              <a:rPr lang="en-US" altLang="en-US" sz="1400" dirty="0">
                <a:solidFill>
                  <a:srgbClr val="000000"/>
                </a:solidFill>
              </a:rPr>
              <a:t>   *  Consolidation settlement occurs in cohesive soils due to the expulsion of the water from the voids.</a:t>
            </a:r>
          </a:p>
          <a:p>
            <a:r>
              <a:rPr lang="en-US" altLang="en-US" sz="1400" dirty="0">
                <a:solidFill>
                  <a:srgbClr val="000000"/>
                </a:solidFill>
              </a:rPr>
              <a:t>   *  Because of the soil permeability the rate of settlement may varied from soil to another.   </a:t>
            </a:r>
          </a:p>
          <a:p>
            <a:r>
              <a:rPr lang="en-US" altLang="en-US" sz="1400" dirty="0">
                <a:solidFill>
                  <a:srgbClr val="000000"/>
                </a:solidFill>
              </a:rPr>
              <a:t>   *  Also the variation in the rate of consolidation settlement depends on the boundary conditions.</a:t>
            </a:r>
          </a:p>
          <a:p>
            <a:endParaRPr lang="en-US" altLang="en-US" sz="1400" dirty="0">
              <a:solidFill>
                <a:srgbClr val="000000"/>
              </a:solidFill>
            </a:endParaRPr>
          </a:p>
          <a:p>
            <a:r>
              <a:rPr lang="en-US" altLang="en-US" sz="2400" b="1" dirty="0" err="1">
                <a:solidFill>
                  <a:srgbClr val="000000"/>
                </a:solidFill>
              </a:rPr>
              <a:t>S</a:t>
            </a:r>
            <a:r>
              <a:rPr lang="en-US" altLang="en-US" sz="2400" b="1" baseline="-25000" dirty="0" err="1">
                <a:solidFill>
                  <a:srgbClr val="000000"/>
                </a:solidFill>
              </a:rPr>
              <a:t>Consolidation</a:t>
            </a:r>
            <a:r>
              <a:rPr lang="en-US" altLang="en-US" sz="2400" b="1" dirty="0">
                <a:solidFill>
                  <a:srgbClr val="000000"/>
                </a:solidFill>
              </a:rPr>
              <a:t> = </a:t>
            </a:r>
            <a:r>
              <a:rPr lang="en-US" altLang="en-US" sz="2400" b="1" dirty="0" err="1">
                <a:solidFill>
                  <a:srgbClr val="000000"/>
                </a:solidFill>
              </a:rPr>
              <a:t>S</a:t>
            </a:r>
            <a:r>
              <a:rPr lang="en-US" altLang="en-US" sz="2400" b="1" baseline="-25000" dirty="0" err="1">
                <a:solidFill>
                  <a:srgbClr val="000000"/>
                </a:solidFill>
              </a:rPr>
              <a:t>primary</a:t>
            </a:r>
            <a:r>
              <a:rPr lang="en-US" altLang="en-US" sz="2400" b="1" dirty="0">
                <a:solidFill>
                  <a:srgbClr val="000000"/>
                </a:solidFill>
              </a:rPr>
              <a:t> + </a:t>
            </a:r>
            <a:r>
              <a:rPr lang="en-US" altLang="en-US" sz="2400" b="1" dirty="0" err="1">
                <a:solidFill>
                  <a:srgbClr val="000000"/>
                </a:solidFill>
              </a:rPr>
              <a:t>S</a:t>
            </a:r>
            <a:r>
              <a:rPr lang="en-US" altLang="en-US" sz="2400" b="1" baseline="-25000" dirty="0" err="1">
                <a:solidFill>
                  <a:srgbClr val="000000"/>
                </a:solidFill>
              </a:rPr>
              <a:t>secondary</a:t>
            </a:r>
            <a:endParaRPr lang="en-US" altLang="en-US" sz="1600" dirty="0">
              <a:solidFill>
                <a:srgbClr val="000000"/>
              </a:solidFill>
            </a:endParaRPr>
          </a:p>
          <a:p>
            <a:pPr algn="ctr"/>
            <a:endParaRPr lang="en-US" altLang="en-US" sz="1600" dirty="0">
              <a:solidFill>
                <a:srgbClr val="000000"/>
              </a:solidFill>
            </a:endParaRPr>
          </a:p>
          <a:p>
            <a:pPr algn="ctr"/>
            <a:endParaRPr lang="en-US" altLang="en-US" sz="1600" dirty="0">
              <a:solidFill>
                <a:srgbClr val="000000"/>
              </a:solidFill>
            </a:endParaRPr>
          </a:p>
          <a:p>
            <a:r>
              <a:rPr lang="en-US" altLang="en-US" sz="1600" dirty="0">
                <a:solidFill>
                  <a:srgbClr val="000000"/>
                </a:solidFill>
              </a:rPr>
              <a:t>Primary Consolidation                Volume change is due to reduction in pore water pressure</a:t>
            </a:r>
          </a:p>
          <a:p>
            <a:endParaRPr lang="en-US" altLang="en-US" sz="1600" dirty="0">
              <a:solidFill>
                <a:srgbClr val="000000"/>
              </a:solidFill>
            </a:endParaRPr>
          </a:p>
          <a:p>
            <a:r>
              <a:rPr lang="en-US" altLang="en-US" sz="1600" dirty="0">
                <a:solidFill>
                  <a:srgbClr val="000000"/>
                </a:solidFill>
              </a:rPr>
              <a:t>Secondary Consolidation          Volume change is due to the rearrangement of the soil particles </a:t>
            </a:r>
          </a:p>
          <a:p>
            <a:r>
              <a:rPr lang="en-US" altLang="en-US" sz="1600" dirty="0">
                <a:solidFill>
                  <a:srgbClr val="000000"/>
                </a:solidFill>
              </a:rPr>
              <a:t>							     </a:t>
            </a:r>
            <a:r>
              <a:rPr lang="en-US" altLang="en-US" sz="1200" dirty="0">
                <a:solidFill>
                  <a:srgbClr val="00B050"/>
                </a:solidFill>
              </a:rPr>
              <a:t>(No pore water pressure change, </a:t>
            </a:r>
            <a:r>
              <a:rPr lang="en-US" altLang="en-US" sz="1200" dirty="0" err="1">
                <a:solidFill>
                  <a:srgbClr val="00B050"/>
                </a:solidFill>
              </a:rPr>
              <a:t>Δu</a:t>
            </a:r>
            <a:r>
              <a:rPr lang="en-US" altLang="en-US" sz="1200" dirty="0">
                <a:solidFill>
                  <a:srgbClr val="00B050"/>
                </a:solidFill>
              </a:rPr>
              <a:t> = 0, occurs </a:t>
            </a:r>
            <a:r>
              <a:rPr lang="en-US" altLang="en-US" sz="1200" u="sng" dirty="0">
                <a:solidFill>
                  <a:srgbClr val="00B050"/>
                </a:solidFill>
              </a:rPr>
              <a:t>after the primary consolidation</a:t>
            </a:r>
            <a:r>
              <a:rPr lang="en-US" altLang="en-US" sz="1200" dirty="0">
                <a:solidFill>
                  <a:srgbClr val="00B050"/>
                </a:solidFill>
              </a:rPr>
              <a:t>)</a:t>
            </a:r>
          </a:p>
        </p:txBody>
      </p:sp>
      <p:cxnSp>
        <p:nvCxnSpPr>
          <p:cNvPr id="6200" name="Straight Arrow Connector 78"/>
          <p:cNvCxnSpPr>
            <a:cxnSpLocks noChangeShapeType="1"/>
          </p:cNvCxnSpPr>
          <p:nvPr/>
        </p:nvCxnSpPr>
        <p:spPr bwMode="auto">
          <a:xfrm rot="10800000" flipV="1">
            <a:off x="5376863" y="5294313"/>
            <a:ext cx="1060450" cy="401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01" name="TextBox 79"/>
          <p:cNvSpPr txBox="1">
            <a:spLocks noChangeArrowheads="1"/>
          </p:cNvSpPr>
          <p:nvPr/>
        </p:nvSpPr>
        <p:spPr bwMode="auto">
          <a:xfrm>
            <a:off x="6437313" y="4819650"/>
            <a:ext cx="2224087" cy="1570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When the water in the voids starts to flow out of the soil matrix due to consolidation of the clay layer.  Consequently, the excess pore water pressure (</a:t>
            </a:r>
            <a:r>
              <a:rPr lang="en-US" altLang="en-US" sz="1200">
                <a:latin typeface="Symbol" panose="05050102010706020507" pitchFamily="18" charset="2"/>
              </a:rPr>
              <a:t>D</a:t>
            </a:r>
            <a:r>
              <a:rPr lang="en-US" altLang="en-US" sz="1200"/>
              <a:t>u) will reduce,  and the void ratio (e) of the soil matrix will reduce too. </a:t>
            </a:r>
          </a:p>
        </p:txBody>
      </p:sp>
      <p:grpSp>
        <p:nvGrpSpPr>
          <p:cNvPr id="3" name="Group 83"/>
          <p:cNvGrpSpPr/>
          <p:nvPr/>
        </p:nvGrpSpPr>
        <p:grpSpPr>
          <a:xfrm>
            <a:off x="4242817" y="5268811"/>
            <a:ext cx="1243584" cy="1074769"/>
            <a:chOff x="4379913" y="5351463"/>
            <a:chExt cx="973138" cy="887412"/>
          </a:xfrm>
          <a:solidFill>
            <a:schemeClr val="bg1">
              <a:alpha val="0"/>
            </a:schemeClr>
          </a:solidFill>
        </p:grpSpPr>
        <p:sp>
          <p:nvSpPr>
            <p:cNvPr id="86"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7"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8"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89"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0"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1"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2"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3"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4"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5"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sp>
          <p:nvSpPr>
            <p:cNvPr id="96"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a:defRPr/>
              </a:pPr>
              <a:endParaRPr lang="en-US" dirty="0">
                <a:latin typeface="Arial" charset="0"/>
              </a:endParaRPr>
            </a:p>
          </p:txBody>
        </p:sp>
      </p:grpSp>
      <p:sp>
        <p:nvSpPr>
          <p:cNvPr id="2" name="AutoShape 2" descr="Image result for primary and secondary consolidation"/>
          <p:cNvSpPr>
            <a:spLocks noChangeAspect="1" noChangeArrowheads="1"/>
          </p:cNvSpPr>
          <p:nvPr/>
        </p:nvSpPr>
        <p:spPr bwMode="auto">
          <a:xfrm>
            <a:off x="155575" y="-1081088"/>
            <a:ext cx="2009775"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rot="16200000">
            <a:off x="5074780" y="2256817"/>
            <a:ext cx="875561" cy="215444"/>
          </a:xfrm>
          <a:prstGeom prst="rect">
            <a:avLst/>
          </a:prstGeom>
          <a:noFill/>
        </p:spPr>
        <p:txBody>
          <a:bodyPr wrap="none" rtlCol="0">
            <a:spAutoFit/>
          </a:bodyPr>
          <a:lstStyle/>
          <a:p>
            <a:r>
              <a:rPr lang="en-US" sz="800" b="1" dirty="0"/>
              <a:t>Settlement </a:t>
            </a:r>
            <a:r>
              <a:rPr lang="en-US" sz="800" b="1" dirty="0">
                <a:latin typeface="Symbol" panose="05050102010706020507" pitchFamily="18" charset="2"/>
              </a:rPr>
              <a:t>D</a:t>
            </a:r>
            <a:r>
              <a:rPr lang="en-US" sz="800" b="1" dirty="0"/>
              <a:t>H</a:t>
            </a:r>
          </a:p>
        </p:txBody>
      </p:sp>
      <p:sp>
        <p:nvSpPr>
          <p:cNvPr id="97" name="TextBox 96"/>
          <p:cNvSpPr txBox="1"/>
          <p:nvPr/>
        </p:nvSpPr>
        <p:spPr>
          <a:xfrm>
            <a:off x="7331414" y="2733472"/>
            <a:ext cx="641522" cy="215444"/>
          </a:xfrm>
          <a:prstGeom prst="rect">
            <a:avLst/>
          </a:prstGeom>
          <a:noFill/>
        </p:spPr>
        <p:txBody>
          <a:bodyPr wrap="none" rtlCol="0">
            <a:spAutoFit/>
          </a:bodyPr>
          <a:lstStyle/>
          <a:p>
            <a:r>
              <a:rPr lang="en-US" sz="800" b="1" dirty="0"/>
              <a:t>Log Time</a:t>
            </a:r>
          </a:p>
        </p:txBody>
      </p:sp>
      <p:sp>
        <p:nvSpPr>
          <p:cNvPr id="7" name="Rectangle 6"/>
          <p:cNvSpPr/>
          <p:nvPr/>
        </p:nvSpPr>
        <p:spPr>
          <a:xfrm>
            <a:off x="6494068" y="1850036"/>
            <a:ext cx="1106393" cy="246221"/>
          </a:xfrm>
          <a:prstGeom prst="rect">
            <a:avLst/>
          </a:prstGeom>
          <a:solidFill>
            <a:schemeClr val="bg1"/>
          </a:solidFill>
        </p:spPr>
        <p:txBody>
          <a:bodyPr wrap="none">
            <a:spAutoFit/>
          </a:bodyPr>
          <a:lstStyle/>
          <a:p>
            <a:r>
              <a:rPr lang="en-US" altLang="en-US" sz="1000" b="1" baseline="-25000" dirty="0">
                <a:solidFill>
                  <a:srgbClr val="000000"/>
                </a:solidFill>
              </a:rPr>
              <a:t>Primary Consolidation</a:t>
            </a:r>
            <a:endParaRPr lang="en-US" sz="1000" dirty="0"/>
          </a:p>
        </p:txBody>
      </p:sp>
      <p:sp>
        <p:nvSpPr>
          <p:cNvPr id="99" name="Rectangle 98"/>
          <p:cNvSpPr/>
          <p:nvPr/>
        </p:nvSpPr>
        <p:spPr>
          <a:xfrm>
            <a:off x="6918843" y="2378572"/>
            <a:ext cx="1228221" cy="246221"/>
          </a:xfrm>
          <a:prstGeom prst="rect">
            <a:avLst/>
          </a:prstGeom>
          <a:solidFill>
            <a:schemeClr val="bg1"/>
          </a:solidFill>
        </p:spPr>
        <p:txBody>
          <a:bodyPr wrap="none">
            <a:spAutoFit/>
          </a:bodyPr>
          <a:lstStyle/>
          <a:p>
            <a:r>
              <a:rPr lang="en-US" altLang="en-US" sz="1000" b="1" baseline="-25000" dirty="0">
                <a:solidFill>
                  <a:srgbClr val="000000"/>
                </a:solidFill>
              </a:rPr>
              <a:t>Secondary Consolidation</a:t>
            </a:r>
            <a:endParaRPr lang="en-US" sz="1000" dirty="0"/>
          </a:p>
        </p:txBody>
      </p:sp>
    </p:spTree>
  </p:cSld>
  <p:clrMapOvr>
    <a:masterClrMapping/>
  </p:clrMapOvr>
  <p:transition advClick="0">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0838" y="95250"/>
            <a:ext cx="6003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000000"/>
                </a:solidFill>
              </a:rPr>
              <a:t>Elastic Settlement</a:t>
            </a:r>
          </a:p>
        </p:txBody>
      </p:sp>
      <p:sp>
        <p:nvSpPr>
          <p:cNvPr id="8195" name="Text Box 3"/>
          <p:cNvSpPr txBox="1">
            <a:spLocks noChangeArrowheads="1"/>
          </p:cNvSpPr>
          <p:nvPr/>
        </p:nvSpPr>
        <p:spPr bwMode="auto">
          <a:xfrm>
            <a:off x="917575" y="1249363"/>
            <a:ext cx="4846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solidFill>
                  <a:srgbClr val="000000"/>
                </a:solidFill>
              </a:rPr>
              <a:t>S</a:t>
            </a:r>
            <a:r>
              <a:rPr lang="en-US" altLang="en-US" sz="2700" baseline="-25000" dirty="0">
                <a:solidFill>
                  <a:srgbClr val="000000"/>
                </a:solidFill>
              </a:rPr>
              <a:t>e</a:t>
            </a:r>
            <a:r>
              <a:rPr lang="en-US" altLang="en-US" sz="2700" dirty="0">
                <a:solidFill>
                  <a:srgbClr val="000000"/>
                </a:solidFill>
              </a:rPr>
              <a:t> =       (1 - μ</a:t>
            </a:r>
            <a:r>
              <a:rPr lang="en-US" altLang="en-US" sz="2700" baseline="-25000" dirty="0">
                <a:solidFill>
                  <a:srgbClr val="000000"/>
                </a:solidFill>
              </a:rPr>
              <a:t>s</a:t>
            </a:r>
            <a:r>
              <a:rPr lang="en-US" altLang="en-US" sz="2700" dirty="0">
                <a:solidFill>
                  <a:srgbClr val="000000"/>
                </a:solidFill>
              </a:rPr>
              <a:t>) α</a:t>
            </a:r>
          </a:p>
        </p:txBody>
      </p:sp>
      <p:sp>
        <p:nvSpPr>
          <p:cNvPr id="8196" name="Freeform 4"/>
          <p:cNvSpPr>
            <a:spLocks noChangeArrowheads="1"/>
          </p:cNvSpPr>
          <p:nvPr/>
        </p:nvSpPr>
        <p:spPr bwMode="auto">
          <a:xfrm>
            <a:off x="3475038" y="1636713"/>
            <a:ext cx="315912" cy="0"/>
          </a:xfrm>
          <a:custGeom>
            <a:avLst/>
            <a:gdLst>
              <a:gd name="T0" fmla="*/ 0 w 199"/>
              <a:gd name="T1" fmla="*/ 2147483646 w 199"/>
              <a:gd name="T2" fmla="*/ 0 60000 65536"/>
              <a:gd name="T3" fmla="*/ 0 60000 65536"/>
              <a:gd name="T4" fmla="*/ 0 w 199"/>
              <a:gd name="T5" fmla="*/ 199 w 199"/>
            </a:gdLst>
            <a:ahLst/>
            <a:cxnLst>
              <a:cxn ang="T2">
                <a:pos x="T0" y="0"/>
              </a:cxn>
              <a:cxn ang="T3">
                <a:pos x="T1" y="0"/>
              </a:cxn>
            </a:cxnLst>
            <a:rect l="T4" t="0" r="T5" b="0"/>
            <a:pathLst>
              <a:path w="199">
                <a:moveTo>
                  <a:pt x="0" y="0"/>
                </a:moveTo>
                <a:lnTo>
                  <a:pt x="199" y="0"/>
                </a:lnTo>
              </a:path>
            </a:pathLst>
          </a:custGeom>
          <a:noFill/>
          <a:ln w="2994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7" name="Text Box 5"/>
          <p:cNvSpPr txBox="1">
            <a:spLocks noChangeArrowheads="1"/>
          </p:cNvSpPr>
          <p:nvPr/>
        </p:nvSpPr>
        <p:spPr bwMode="auto">
          <a:xfrm>
            <a:off x="3498850" y="1636713"/>
            <a:ext cx="2857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a:solidFill>
                  <a:srgbClr val="000000"/>
                </a:solidFill>
              </a:rPr>
              <a:t>2</a:t>
            </a:r>
          </a:p>
        </p:txBody>
      </p:sp>
      <p:sp>
        <p:nvSpPr>
          <p:cNvPr id="8198" name="Text Box 8"/>
          <p:cNvSpPr txBox="1">
            <a:spLocks noChangeArrowheads="1"/>
          </p:cNvSpPr>
          <p:nvPr/>
        </p:nvSpPr>
        <p:spPr bwMode="auto">
          <a:xfrm>
            <a:off x="3024188" y="1220788"/>
            <a:ext cx="2873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a:t>
            </a:r>
          </a:p>
        </p:txBody>
      </p:sp>
      <p:sp>
        <p:nvSpPr>
          <p:cNvPr id="8199" name="Text Box 9"/>
          <p:cNvSpPr txBox="1">
            <a:spLocks noChangeArrowheads="1"/>
          </p:cNvSpPr>
          <p:nvPr/>
        </p:nvSpPr>
        <p:spPr bwMode="auto">
          <a:xfrm>
            <a:off x="4156075" y="1439863"/>
            <a:ext cx="459581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(corner of the flexible foundation)</a:t>
            </a:r>
          </a:p>
        </p:txBody>
      </p:sp>
      <p:sp>
        <p:nvSpPr>
          <p:cNvPr id="8200" name="Text Box 10"/>
          <p:cNvSpPr txBox="1">
            <a:spLocks noChangeArrowheads="1"/>
          </p:cNvSpPr>
          <p:nvPr/>
        </p:nvSpPr>
        <p:spPr bwMode="auto">
          <a:xfrm>
            <a:off x="901700" y="2457450"/>
            <a:ext cx="4846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solidFill>
                  <a:srgbClr val="000000"/>
                </a:solidFill>
              </a:rPr>
              <a:t>S</a:t>
            </a:r>
            <a:r>
              <a:rPr lang="en-US" altLang="en-US" sz="2700" baseline="-25000" dirty="0">
                <a:solidFill>
                  <a:srgbClr val="000000"/>
                </a:solidFill>
              </a:rPr>
              <a:t>e</a:t>
            </a:r>
            <a:r>
              <a:rPr lang="en-US" altLang="en-US" sz="2700" dirty="0">
                <a:solidFill>
                  <a:srgbClr val="000000"/>
                </a:solidFill>
              </a:rPr>
              <a:t> =       (1 - μ</a:t>
            </a:r>
            <a:r>
              <a:rPr lang="en-US" altLang="en-US" sz="2700" baseline="-25000" dirty="0">
                <a:solidFill>
                  <a:srgbClr val="000000"/>
                </a:solidFill>
              </a:rPr>
              <a:t>s</a:t>
            </a:r>
            <a:r>
              <a:rPr lang="en-US" altLang="en-US" sz="2700" dirty="0">
                <a:solidFill>
                  <a:srgbClr val="000000"/>
                </a:solidFill>
              </a:rPr>
              <a:t>) α</a:t>
            </a:r>
          </a:p>
        </p:txBody>
      </p:sp>
      <p:sp>
        <p:nvSpPr>
          <p:cNvPr id="8201" name="Text Box 13"/>
          <p:cNvSpPr txBox="1">
            <a:spLocks noChangeArrowheads="1"/>
          </p:cNvSpPr>
          <p:nvPr/>
        </p:nvSpPr>
        <p:spPr bwMode="auto">
          <a:xfrm>
            <a:off x="3000375" y="2444750"/>
            <a:ext cx="28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 </a:t>
            </a:r>
          </a:p>
        </p:txBody>
      </p:sp>
      <p:sp>
        <p:nvSpPr>
          <p:cNvPr id="8202" name="Text Box 14"/>
          <p:cNvSpPr txBox="1">
            <a:spLocks noChangeArrowheads="1"/>
          </p:cNvSpPr>
          <p:nvPr/>
        </p:nvSpPr>
        <p:spPr bwMode="auto">
          <a:xfrm>
            <a:off x="4140200" y="2555875"/>
            <a:ext cx="45942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(center of the flexible foundation)</a:t>
            </a:r>
          </a:p>
        </p:txBody>
      </p:sp>
      <p:sp>
        <p:nvSpPr>
          <p:cNvPr id="8203" name="Text Box 15"/>
          <p:cNvSpPr txBox="1">
            <a:spLocks noChangeArrowheads="1"/>
          </p:cNvSpPr>
          <p:nvPr/>
        </p:nvSpPr>
        <p:spPr bwMode="auto">
          <a:xfrm>
            <a:off x="7496175" y="6689725"/>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8204" name="Text Box 16"/>
          <p:cNvSpPr txBox="1">
            <a:spLocks noChangeArrowheads="1"/>
          </p:cNvSpPr>
          <p:nvPr/>
        </p:nvSpPr>
        <p:spPr bwMode="auto">
          <a:xfrm>
            <a:off x="471488" y="4048125"/>
            <a:ext cx="87344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Where α =        [ ln ( √1 + m</a:t>
            </a:r>
            <a:r>
              <a:rPr lang="en-US" altLang="en-US" sz="1600" baseline="30000">
                <a:solidFill>
                  <a:srgbClr val="000000"/>
                </a:solidFill>
              </a:rPr>
              <a:t>2</a:t>
            </a:r>
            <a:r>
              <a:rPr lang="en-US" altLang="en-US" sz="1600">
                <a:solidFill>
                  <a:srgbClr val="000000"/>
                </a:solidFill>
              </a:rPr>
              <a:t> + m /   √1 + m</a:t>
            </a:r>
            <a:r>
              <a:rPr lang="en-US" altLang="en-US" sz="1600" baseline="30000">
                <a:solidFill>
                  <a:srgbClr val="000000"/>
                </a:solidFill>
              </a:rPr>
              <a:t>2</a:t>
            </a:r>
            <a:r>
              <a:rPr lang="en-US" altLang="en-US" sz="1600">
                <a:solidFill>
                  <a:srgbClr val="000000"/>
                </a:solidFill>
              </a:rPr>
              <a:t> - m  ) + m. ln ( √1 + m</a:t>
            </a:r>
            <a:r>
              <a:rPr lang="en-US" altLang="en-US" sz="1600" baseline="30000">
                <a:solidFill>
                  <a:srgbClr val="000000"/>
                </a:solidFill>
              </a:rPr>
              <a:t>2</a:t>
            </a:r>
            <a:r>
              <a:rPr lang="en-US" altLang="en-US" sz="1600">
                <a:solidFill>
                  <a:srgbClr val="000000"/>
                </a:solidFill>
              </a:rPr>
              <a:t> + 1 /   √1 + m</a:t>
            </a:r>
            <a:r>
              <a:rPr lang="en-US" altLang="en-US" sz="1600" baseline="30000">
                <a:solidFill>
                  <a:srgbClr val="000000"/>
                </a:solidFill>
              </a:rPr>
              <a:t>2</a:t>
            </a:r>
            <a:r>
              <a:rPr lang="en-US" altLang="en-US" sz="1600">
                <a:solidFill>
                  <a:srgbClr val="000000"/>
                </a:solidFill>
              </a:rPr>
              <a:t> - 1  ) </a:t>
            </a:r>
          </a:p>
          <a:p>
            <a:endParaRPr lang="en-US" altLang="en-US" sz="1600">
              <a:solidFill>
                <a:srgbClr val="000000"/>
              </a:solidFill>
            </a:endParaRPr>
          </a:p>
          <a:p>
            <a:r>
              <a:rPr lang="en-US" altLang="en-US" sz="1600">
                <a:solidFill>
                  <a:srgbClr val="000000"/>
                </a:solidFill>
              </a:rPr>
              <a:t>m = B/L</a:t>
            </a:r>
          </a:p>
          <a:p>
            <a:endParaRPr lang="en-US" altLang="en-US" sz="1600">
              <a:solidFill>
                <a:srgbClr val="000000"/>
              </a:solidFill>
            </a:endParaRPr>
          </a:p>
          <a:p>
            <a:r>
              <a:rPr lang="en-US" altLang="en-US" sz="1600">
                <a:solidFill>
                  <a:srgbClr val="000000"/>
                </a:solidFill>
              </a:rPr>
              <a:t>B = width of foundation</a:t>
            </a:r>
          </a:p>
          <a:p>
            <a:r>
              <a:rPr lang="en-US" altLang="en-US" sz="1600">
                <a:solidFill>
                  <a:srgbClr val="000000"/>
                </a:solidFill>
              </a:rPr>
              <a:t>L = length of foundation</a:t>
            </a:r>
          </a:p>
        </p:txBody>
      </p:sp>
      <p:sp>
        <p:nvSpPr>
          <p:cNvPr id="8205" name="Freeform 17"/>
          <p:cNvSpPr>
            <a:spLocks noChangeArrowheads="1"/>
          </p:cNvSpPr>
          <p:nvPr/>
        </p:nvSpPr>
        <p:spPr bwMode="auto">
          <a:xfrm>
            <a:off x="5902325" y="4051300"/>
            <a:ext cx="608013" cy="0"/>
          </a:xfrm>
          <a:custGeom>
            <a:avLst/>
            <a:gdLst>
              <a:gd name="T0" fmla="*/ 0 w 383"/>
              <a:gd name="T1" fmla="*/ 2147483646 w 383"/>
              <a:gd name="T2" fmla="*/ 0 60000 65536"/>
              <a:gd name="T3" fmla="*/ 0 60000 65536"/>
              <a:gd name="T4" fmla="*/ 0 w 383"/>
              <a:gd name="T5" fmla="*/ 383 w 383"/>
            </a:gdLst>
            <a:ahLst/>
            <a:cxnLst>
              <a:cxn ang="T2">
                <a:pos x="T0" y="0"/>
              </a:cxn>
              <a:cxn ang="T3">
                <a:pos x="T1" y="0"/>
              </a:cxn>
            </a:cxnLst>
            <a:rect l="T4" t="0" r="T5" b="0"/>
            <a:pathLst>
              <a:path w="383">
                <a:moveTo>
                  <a:pt x="0" y="0"/>
                </a:moveTo>
                <a:lnTo>
                  <a:pt x="38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6" name="Freeform 18"/>
          <p:cNvSpPr>
            <a:spLocks noChangeArrowheads="1"/>
          </p:cNvSpPr>
          <p:nvPr/>
        </p:nvSpPr>
        <p:spPr bwMode="auto">
          <a:xfrm>
            <a:off x="2414588" y="4051300"/>
            <a:ext cx="609600" cy="0"/>
          </a:xfrm>
          <a:custGeom>
            <a:avLst/>
            <a:gdLst>
              <a:gd name="T0" fmla="*/ 0 w 384"/>
              <a:gd name="T1" fmla="*/ 2147483646 w 384"/>
              <a:gd name="T2" fmla="*/ 0 60000 65536"/>
              <a:gd name="T3" fmla="*/ 0 60000 65536"/>
              <a:gd name="T4" fmla="*/ 0 w 384"/>
              <a:gd name="T5" fmla="*/ 384 w 384"/>
            </a:gdLst>
            <a:ahLst/>
            <a:cxnLst>
              <a:cxn ang="T2">
                <a:pos x="T0" y="0"/>
              </a:cxn>
              <a:cxn ang="T3">
                <a:pos x="T1" y="0"/>
              </a:cxn>
            </a:cxnLst>
            <a:rect l="T4" t="0" r="T5" b="0"/>
            <a:pathLst>
              <a:path w="384">
                <a:moveTo>
                  <a:pt x="0" y="0"/>
                </a:moveTo>
                <a:lnTo>
                  <a:pt x="3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Freeform 19"/>
          <p:cNvSpPr>
            <a:spLocks noChangeArrowheads="1"/>
          </p:cNvSpPr>
          <p:nvPr/>
        </p:nvSpPr>
        <p:spPr bwMode="auto">
          <a:xfrm>
            <a:off x="3795713" y="4051300"/>
            <a:ext cx="608012" cy="0"/>
          </a:xfrm>
          <a:custGeom>
            <a:avLst/>
            <a:gdLst>
              <a:gd name="T0" fmla="*/ 0 w 383"/>
              <a:gd name="T1" fmla="*/ 2147483646 w 383"/>
              <a:gd name="T2" fmla="*/ 0 60000 65536"/>
              <a:gd name="T3" fmla="*/ 0 60000 65536"/>
              <a:gd name="T4" fmla="*/ 0 w 383"/>
              <a:gd name="T5" fmla="*/ 383 w 383"/>
            </a:gdLst>
            <a:ahLst/>
            <a:cxnLst>
              <a:cxn ang="T2">
                <a:pos x="T0" y="0"/>
              </a:cxn>
              <a:cxn ang="T3">
                <a:pos x="T1" y="0"/>
              </a:cxn>
            </a:cxnLst>
            <a:rect l="T4" t="0" r="T5" b="0"/>
            <a:pathLst>
              <a:path w="383">
                <a:moveTo>
                  <a:pt x="0" y="0"/>
                </a:moveTo>
                <a:lnTo>
                  <a:pt x="38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Freeform 20"/>
          <p:cNvSpPr>
            <a:spLocks noChangeArrowheads="1"/>
          </p:cNvSpPr>
          <p:nvPr/>
        </p:nvSpPr>
        <p:spPr bwMode="auto">
          <a:xfrm>
            <a:off x="7242175" y="4051300"/>
            <a:ext cx="608013" cy="0"/>
          </a:xfrm>
          <a:custGeom>
            <a:avLst/>
            <a:gdLst>
              <a:gd name="T0" fmla="*/ 0 w 383"/>
              <a:gd name="T1" fmla="*/ 2147483646 w 383"/>
              <a:gd name="T2" fmla="*/ 0 60000 65536"/>
              <a:gd name="T3" fmla="*/ 0 60000 65536"/>
              <a:gd name="T4" fmla="*/ 0 w 383"/>
              <a:gd name="T5" fmla="*/ 383 w 383"/>
            </a:gdLst>
            <a:ahLst/>
            <a:cxnLst>
              <a:cxn ang="T2">
                <a:pos x="T0" y="0"/>
              </a:cxn>
              <a:cxn ang="T3">
                <a:pos x="T1" y="0"/>
              </a:cxn>
            </a:cxnLst>
            <a:rect l="T4" t="0" r="T5" b="0"/>
            <a:pathLst>
              <a:path w="383">
                <a:moveTo>
                  <a:pt x="0" y="0"/>
                </a:moveTo>
                <a:lnTo>
                  <a:pt x="38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09" name="Group 31"/>
          <p:cNvGrpSpPr>
            <a:grpSpLocks/>
          </p:cNvGrpSpPr>
          <p:nvPr/>
        </p:nvGrpSpPr>
        <p:grpSpPr bwMode="auto">
          <a:xfrm>
            <a:off x="1471613" y="3890963"/>
            <a:ext cx="325437" cy="581025"/>
            <a:chOff x="4645152" y="5586984"/>
            <a:chExt cx="325723" cy="581365"/>
          </a:xfrm>
        </p:grpSpPr>
        <p:sp>
          <p:nvSpPr>
            <p:cNvPr id="8218" name="TextBox 20"/>
            <p:cNvSpPr txBox="1">
              <a:spLocks noChangeArrowheads="1"/>
            </p:cNvSpPr>
            <p:nvPr/>
          </p:nvSpPr>
          <p:spPr bwMode="auto">
            <a:xfrm>
              <a:off x="4645152" y="558698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1</a:t>
              </a:r>
            </a:p>
          </p:txBody>
        </p:sp>
        <p:cxnSp>
          <p:nvCxnSpPr>
            <p:cNvPr id="8219" name="Straight Connector 29"/>
            <p:cNvCxnSpPr>
              <a:cxnSpLocks noChangeShapeType="1"/>
            </p:cNvCxnSpPr>
            <p:nvPr/>
          </p:nvCxnSpPr>
          <p:spPr bwMode="auto">
            <a:xfrm>
              <a:off x="4718304" y="5900538"/>
              <a:ext cx="18288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20" name="TextBox 30"/>
            <p:cNvSpPr txBox="1">
              <a:spLocks noChangeArrowheads="1"/>
            </p:cNvSpPr>
            <p:nvPr/>
          </p:nvSpPr>
          <p:spPr bwMode="auto">
            <a:xfrm>
              <a:off x="4657969" y="579901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p</a:t>
              </a:r>
            </a:p>
          </p:txBody>
        </p:sp>
      </p:grpSp>
      <p:grpSp>
        <p:nvGrpSpPr>
          <p:cNvPr id="8210" name="Group 25"/>
          <p:cNvGrpSpPr>
            <a:grpSpLocks/>
          </p:cNvGrpSpPr>
          <p:nvPr/>
        </p:nvGrpSpPr>
        <p:grpSpPr bwMode="auto">
          <a:xfrm>
            <a:off x="1592263" y="2290763"/>
            <a:ext cx="776287" cy="727075"/>
            <a:chOff x="4186708" y="5026242"/>
            <a:chExt cx="776916" cy="726494"/>
          </a:xfrm>
        </p:grpSpPr>
        <p:sp>
          <p:nvSpPr>
            <p:cNvPr id="8215" name="Text Box 11"/>
            <p:cNvSpPr txBox="1">
              <a:spLocks noChangeArrowheads="1"/>
            </p:cNvSpPr>
            <p:nvPr/>
          </p:nvSpPr>
          <p:spPr bwMode="auto">
            <a:xfrm>
              <a:off x="4304811" y="5424123"/>
              <a:ext cx="65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a:solidFill>
                    <a:srgbClr val="000000"/>
                  </a:solidFill>
                </a:rPr>
                <a:t>E</a:t>
              </a:r>
              <a:r>
                <a:rPr lang="en-US" altLang="en-US" sz="2300" baseline="-25000">
                  <a:solidFill>
                    <a:srgbClr val="000000"/>
                  </a:solidFill>
                </a:rPr>
                <a:t>s</a:t>
              </a:r>
            </a:p>
          </p:txBody>
        </p:sp>
        <p:sp>
          <p:nvSpPr>
            <p:cNvPr id="8216" name="Freeform 12"/>
            <p:cNvSpPr>
              <a:spLocks noChangeArrowheads="1"/>
            </p:cNvSpPr>
            <p:nvPr/>
          </p:nvSpPr>
          <p:spPr bwMode="auto">
            <a:xfrm>
              <a:off x="4204799" y="5409831"/>
              <a:ext cx="515937" cy="0"/>
            </a:xfrm>
            <a:custGeom>
              <a:avLst/>
              <a:gdLst>
                <a:gd name="T0" fmla="*/ 0 w 325"/>
                <a:gd name="T1" fmla="*/ 2147483646 w 325"/>
                <a:gd name="T2" fmla="*/ 0 60000 65536"/>
                <a:gd name="T3" fmla="*/ 0 60000 65536"/>
                <a:gd name="T4" fmla="*/ 0 w 325"/>
                <a:gd name="T5" fmla="*/ 325 w 325"/>
              </a:gdLst>
              <a:ahLst/>
              <a:cxnLst>
                <a:cxn ang="T2">
                  <a:pos x="T0" y="0"/>
                </a:cxn>
                <a:cxn ang="T3">
                  <a:pos x="T1" y="0"/>
                </a:cxn>
              </a:cxnLst>
              <a:rect l="T4" t="0" r="T5" b="0"/>
              <a:pathLst>
                <a:path w="325">
                  <a:moveTo>
                    <a:pt x="0" y="0"/>
                  </a:moveTo>
                  <a:lnTo>
                    <a:pt x="325" y="0"/>
                  </a:lnTo>
                </a:path>
              </a:pathLst>
            </a:custGeom>
            <a:noFill/>
            <a:ln w="34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Rectangle 24"/>
            <p:cNvSpPr>
              <a:spLocks noChangeArrowheads="1"/>
            </p:cNvSpPr>
            <p:nvPr/>
          </p:nvSpPr>
          <p:spPr bwMode="auto">
            <a:xfrm>
              <a:off x="4186708" y="5026242"/>
              <a:ext cx="551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Bq</a:t>
              </a:r>
              <a:r>
                <a:rPr lang="en-US" altLang="en-US" baseline="-25000">
                  <a:solidFill>
                    <a:srgbClr val="000000"/>
                  </a:solidFill>
                </a:rPr>
                <a:t>o</a:t>
              </a:r>
              <a:endParaRPr lang="en-US" altLang="en-US"/>
            </a:p>
          </p:txBody>
        </p:sp>
      </p:grpSp>
      <p:grpSp>
        <p:nvGrpSpPr>
          <p:cNvPr id="8211" name="Group 26"/>
          <p:cNvGrpSpPr>
            <a:grpSpLocks/>
          </p:cNvGrpSpPr>
          <p:nvPr/>
        </p:nvGrpSpPr>
        <p:grpSpPr bwMode="auto">
          <a:xfrm>
            <a:off x="1611313" y="1090613"/>
            <a:ext cx="777875" cy="727075"/>
            <a:chOff x="4186708" y="5026242"/>
            <a:chExt cx="776916" cy="726494"/>
          </a:xfrm>
        </p:grpSpPr>
        <p:sp>
          <p:nvSpPr>
            <p:cNvPr id="8212" name="Text Box 11"/>
            <p:cNvSpPr txBox="1">
              <a:spLocks noChangeArrowheads="1"/>
            </p:cNvSpPr>
            <p:nvPr/>
          </p:nvSpPr>
          <p:spPr bwMode="auto">
            <a:xfrm>
              <a:off x="4304811" y="5424123"/>
              <a:ext cx="65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a:solidFill>
                    <a:srgbClr val="000000"/>
                  </a:solidFill>
                </a:rPr>
                <a:t>E</a:t>
              </a:r>
              <a:r>
                <a:rPr lang="en-US" altLang="en-US" sz="2300" baseline="-25000">
                  <a:solidFill>
                    <a:srgbClr val="000000"/>
                  </a:solidFill>
                </a:rPr>
                <a:t>s</a:t>
              </a:r>
            </a:p>
          </p:txBody>
        </p:sp>
        <p:sp>
          <p:nvSpPr>
            <p:cNvPr id="8213" name="Freeform 12"/>
            <p:cNvSpPr>
              <a:spLocks noChangeArrowheads="1"/>
            </p:cNvSpPr>
            <p:nvPr/>
          </p:nvSpPr>
          <p:spPr bwMode="auto">
            <a:xfrm>
              <a:off x="4204799" y="5409831"/>
              <a:ext cx="515937" cy="0"/>
            </a:xfrm>
            <a:custGeom>
              <a:avLst/>
              <a:gdLst>
                <a:gd name="T0" fmla="*/ 0 w 325"/>
                <a:gd name="T1" fmla="*/ 2147483646 w 325"/>
                <a:gd name="T2" fmla="*/ 0 60000 65536"/>
                <a:gd name="T3" fmla="*/ 0 60000 65536"/>
                <a:gd name="T4" fmla="*/ 0 w 325"/>
                <a:gd name="T5" fmla="*/ 325 w 325"/>
              </a:gdLst>
              <a:ahLst/>
              <a:cxnLst>
                <a:cxn ang="T2">
                  <a:pos x="T0" y="0"/>
                </a:cxn>
                <a:cxn ang="T3">
                  <a:pos x="T1" y="0"/>
                </a:cxn>
              </a:cxnLst>
              <a:rect l="T4" t="0" r="T5" b="0"/>
              <a:pathLst>
                <a:path w="325">
                  <a:moveTo>
                    <a:pt x="0" y="0"/>
                  </a:moveTo>
                  <a:lnTo>
                    <a:pt x="325" y="0"/>
                  </a:lnTo>
                </a:path>
              </a:pathLst>
            </a:custGeom>
            <a:noFill/>
            <a:ln w="34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4" name="Rectangle 29"/>
            <p:cNvSpPr>
              <a:spLocks noChangeArrowheads="1"/>
            </p:cNvSpPr>
            <p:nvPr/>
          </p:nvSpPr>
          <p:spPr bwMode="auto">
            <a:xfrm>
              <a:off x="4186708" y="5026242"/>
              <a:ext cx="551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Bq</a:t>
              </a:r>
              <a:r>
                <a:rPr lang="en-US" altLang="en-US" baseline="-25000">
                  <a:solidFill>
                    <a:srgbClr val="000000"/>
                  </a:solidFill>
                </a:rPr>
                <a:t>o</a:t>
              </a:r>
              <a:endParaRPr lang="en-US" altLang="en-US"/>
            </a:p>
          </p:txBody>
        </p:sp>
      </p:grpSp>
      <p:sp>
        <p:nvSpPr>
          <p:cNvPr id="2" name="Rectangle 1">
            <a:extLst>
              <a:ext uri="{FF2B5EF4-FFF2-40B4-BE49-F238E27FC236}">
                <a16:creationId xmlns:a16="http://schemas.microsoft.com/office/drawing/2014/main" id="{9FE8440F-4952-4709-99CC-C32A464FFC2F}"/>
              </a:ext>
            </a:extLst>
          </p:cNvPr>
          <p:cNvSpPr/>
          <p:nvPr/>
        </p:nvSpPr>
        <p:spPr bwMode="auto">
          <a:xfrm>
            <a:off x="471488" y="2103120"/>
            <a:ext cx="7378700" cy="112744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advClick="0">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93013" y="6526213"/>
            <a:ext cx="16240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10243" name="Freeform 3"/>
          <p:cNvSpPr>
            <a:spLocks noChangeArrowheads="1"/>
          </p:cNvSpPr>
          <p:nvPr/>
        </p:nvSpPr>
        <p:spPr bwMode="auto">
          <a:xfrm>
            <a:off x="28035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 name="Freeform 4"/>
          <p:cNvSpPr>
            <a:spLocks noChangeArrowheads="1"/>
          </p:cNvSpPr>
          <p:nvPr/>
        </p:nvSpPr>
        <p:spPr bwMode="auto">
          <a:xfrm>
            <a:off x="1984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noChangeArrowheads="1"/>
          </p:cNvSpPr>
          <p:nvPr/>
        </p:nvSpPr>
        <p:spPr bwMode="auto">
          <a:xfrm>
            <a:off x="3630613"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6"/>
          <p:cNvSpPr>
            <a:spLocks noChangeArrowheads="1"/>
          </p:cNvSpPr>
          <p:nvPr/>
        </p:nvSpPr>
        <p:spPr bwMode="auto">
          <a:xfrm>
            <a:off x="44418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noChangeArrowheads="1"/>
          </p:cNvSpPr>
          <p:nvPr/>
        </p:nvSpPr>
        <p:spPr bwMode="auto">
          <a:xfrm>
            <a:off x="52609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Freeform 8"/>
          <p:cNvSpPr>
            <a:spLocks noChangeArrowheads="1"/>
          </p:cNvSpPr>
          <p:nvPr/>
        </p:nvSpPr>
        <p:spPr bwMode="auto">
          <a:xfrm>
            <a:off x="6937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Freeform 9"/>
          <p:cNvSpPr>
            <a:spLocks noChangeArrowheads="1"/>
          </p:cNvSpPr>
          <p:nvPr/>
        </p:nvSpPr>
        <p:spPr bwMode="auto">
          <a:xfrm>
            <a:off x="7778750"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Freeform 10"/>
          <p:cNvSpPr>
            <a:spLocks noChangeArrowheads="1"/>
          </p:cNvSpPr>
          <p:nvPr/>
        </p:nvSpPr>
        <p:spPr bwMode="auto">
          <a:xfrm>
            <a:off x="1149350" y="1925638"/>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1"/>
          <p:cNvSpPr>
            <a:spLocks noChangeArrowheads="1"/>
          </p:cNvSpPr>
          <p:nvPr/>
        </p:nvSpPr>
        <p:spPr bwMode="auto">
          <a:xfrm>
            <a:off x="1149350" y="276701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noChangeArrowheads="1"/>
          </p:cNvSpPr>
          <p:nvPr/>
        </p:nvSpPr>
        <p:spPr bwMode="auto">
          <a:xfrm>
            <a:off x="1149350" y="4429125"/>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Freeform 13"/>
          <p:cNvSpPr>
            <a:spLocks noChangeArrowheads="1"/>
          </p:cNvSpPr>
          <p:nvPr/>
        </p:nvSpPr>
        <p:spPr bwMode="auto">
          <a:xfrm>
            <a:off x="1150938" y="1844675"/>
            <a:ext cx="7493000" cy="2389188"/>
          </a:xfrm>
          <a:custGeom>
            <a:avLst/>
            <a:gdLst>
              <a:gd name="T0" fmla="*/ 2147483646 w 4720"/>
              <a:gd name="T1" fmla="*/ 2147483646 h 1505"/>
              <a:gd name="T2" fmla="*/ 2147483646 w 4720"/>
              <a:gd name="T3" fmla="*/ 2147483646 h 1505"/>
              <a:gd name="T4" fmla="*/ 2147483646 w 4720"/>
              <a:gd name="T5" fmla="*/ 2147483646 h 1505"/>
              <a:gd name="T6" fmla="*/ 2147483646 w 4720"/>
              <a:gd name="T7" fmla="*/ 2147483646 h 1505"/>
              <a:gd name="T8" fmla="*/ 2147483646 w 4720"/>
              <a:gd name="T9" fmla="*/ 2147483646 h 1505"/>
              <a:gd name="T10" fmla="*/ 2147483646 w 4720"/>
              <a:gd name="T11" fmla="*/ 2147483646 h 1505"/>
              <a:gd name="T12" fmla="*/ 2147483646 w 4720"/>
              <a:gd name="T13" fmla="*/ 2147483646 h 1505"/>
              <a:gd name="T14" fmla="*/ 2147483646 w 4720"/>
              <a:gd name="T15" fmla="*/ 2147483646 h 1505"/>
              <a:gd name="T16" fmla="*/ 2147483646 w 4720"/>
              <a:gd name="T17" fmla="*/ 2147483646 h 1505"/>
              <a:gd name="T18" fmla="*/ 2147483646 w 4720"/>
              <a:gd name="T19" fmla="*/ 2147483646 h 1505"/>
              <a:gd name="T20" fmla="*/ 2147483646 w 4720"/>
              <a:gd name="T21" fmla="*/ 2147483646 h 1505"/>
              <a:gd name="T22" fmla="*/ 2147483646 w 4720"/>
              <a:gd name="T23" fmla="*/ 2147483646 h 1505"/>
              <a:gd name="T24" fmla="*/ 2147483646 w 4720"/>
              <a:gd name="T25" fmla="*/ 2147483646 h 1505"/>
              <a:gd name="T26" fmla="*/ 2147483646 w 4720"/>
              <a:gd name="T27" fmla="*/ 2147483646 h 1505"/>
              <a:gd name="T28" fmla="*/ 2147483646 w 4720"/>
              <a:gd name="T29" fmla="*/ 2147483646 h 1505"/>
              <a:gd name="T30" fmla="*/ 2147483646 w 4720"/>
              <a:gd name="T31" fmla="*/ 2147483646 h 1505"/>
              <a:gd name="T32" fmla="*/ 2147483646 w 4720"/>
              <a:gd name="T33" fmla="*/ 2147483646 h 1505"/>
              <a:gd name="T34" fmla="*/ 2147483646 w 4720"/>
              <a:gd name="T35" fmla="*/ 2147483646 h 1505"/>
              <a:gd name="T36" fmla="*/ 2147483646 w 4720"/>
              <a:gd name="T37" fmla="*/ 2147483646 h 1505"/>
              <a:gd name="T38" fmla="*/ 2147483646 w 4720"/>
              <a:gd name="T39" fmla="*/ 2147483646 h 1505"/>
              <a:gd name="T40" fmla="*/ 2147483646 w 4720"/>
              <a:gd name="T41" fmla="*/ 2147483646 h 1505"/>
              <a:gd name="T42" fmla="*/ 2147483646 w 4720"/>
              <a:gd name="T43" fmla="*/ 2147483646 h 1505"/>
              <a:gd name="T44" fmla="*/ 2147483646 w 4720"/>
              <a:gd name="T45" fmla="*/ 2147483646 h 1505"/>
              <a:gd name="T46" fmla="*/ 2147483646 w 4720"/>
              <a:gd name="T47" fmla="*/ 2147483646 h 1505"/>
              <a:gd name="T48" fmla="*/ 2147483646 w 4720"/>
              <a:gd name="T49" fmla="*/ 2147483646 h 1505"/>
              <a:gd name="T50" fmla="*/ 2147483646 w 4720"/>
              <a:gd name="T51" fmla="*/ 2147483646 h 1505"/>
              <a:gd name="T52" fmla="*/ 2147483646 w 4720"/>
              <a:gd name="T53" fmla="*/ 2147483646 h 1505"/>
              <a:gd name="T54" fmla="*/ 2147483646 w 4720"/>
              <a:gd name="T55" fmla="*/ 2147483646 h 1505"/>
              <a:gd name="T56" fmla="*/ 2147483646 w 4720"/>
              <a:gd name="T57" fmla="*/ 2147483646 h 1505"/>
              <a:gd name="T58" fmla="*/ 2147483646 w 4720"/>
              <a:gd name="T59" fmla="*/ 2147483646 h 1505"/>
              <a:gd name="T60" fmla="*/ 2147483646 w 4720"/>
              <a:gd name="T61" fmla="*/ 2147483646 h 1505"/>
              <a:gd name="T62" fmla="*/ 2147483646 w 4720"/>
              <a:gd name="T63" fmla="*/ 2147483646 h 1505"/>
              <a:gd name="T64" fmla="*/ 2147483646 w 4720"/>
              <a:gd name="T65" fmla="*/ 2147483646 h 1505"/>
              <a:gd name="T66" fmla="*/ 2147483646 w 4720"/>
              <a:gd name="T67" fmla="*/ 2147483646 h 1505"/>
              <a:gd name="T68" fmla="*/ 2147483646 w 4720"/>
              <a:gd name="T69" fmla="*/ 2147483646 h 1505"/>
              <a:gd name="T70" fmla="*/ 2147483646 w 4720"/>
              <a:gd name="T71" fmla="*/ 2147483646 h 1505"/>
              <a:gd name="T72" fmla="*/ 2147483646 w 4720"/>
              <a:gd name="T73" fmla="*/ 2147483646 h 1505"/>
              <a:gd name="T74" fmla="*/ 2147483646 w 4720"/>
              <a:gd name="T75" fmla="*/ 2147483646 h 1505"/>
              <a:gd name="T76" fmla="*/ 2147483646 w 4720"/>
              <a:gd name="T77" fmla="*/ 2147483646 h 1505"/>
              <a:gd name="T78" fmla="*/ 2147483646 w 4720"/>
              <a:gd name="T79" fmla="*/ 2147483646 h 1505"/>
              <a:gd name="T80" fmla="*/ 2147483646 w 4720"/>
              <a:gd name="T81" fmla="*/ 2147483646 h 1505"/>
              <a:gd name="T82" fmla="*/ 2147483646 w 4720"/>
              <a:gd name="T83" fmla="*/ 2147483646 h 1505"/>
              <a:gd name="T84" fmla="*/ 2147483646 w 4720"/>
              <a:gd name="T85" fmla="*/ 2147483646 h 1505"/>
              <a:gd name="T86" fmla="*/ 2147483646 w 4720"/>
              <a:gd name="T87" fmla="*/ 2147483646 h 1505"/>
              <a:gd name="T88" fmla="*/ 2147483646 w 4720"/>
              <a:gd name="T89" fmla="*/ 2147483646 h 1505"/>
              <a:gd name="T90" fmla="*/ 2147483646 w 4720"/>
              <a:gd name="T91" fmla="*/ 2147483646 h 1505"/>
              <a:gd name="T92" fmla="*/ 2147483646 w 4720"/>
              <a:gd name="T93" fmla="*/ 2147483646 h 1505"/>
              <a:gd name="T94" fmla="*/ 2147483646 w 4720"/>
              <a:gd name="T95" fmla="*/ 2147483646 h 1505"/>
              <a:gd name="T96" fmla="*/ 2147483646 w 4720"/>
              <a:gd name="T97" fmla="*/ 2147483646 h 1505"/>
              <a:gd name="T98" fmla="*/ 2147483646 w 4720"/>
              <a:gd name="T99" fmla="*/ 2147483646 h 1505"/>
              <a:gd name="T100" fmla="*/ 2147483646 w 4720"/>
              <a:gd name="T101" fmla="*/ 2147483646 h 1505"/>
              <a:gd name="T102" fmla="*/ 2147483646 w 4720"/>
              <a:gd name="T103" fmla="*/ 2147483646 h 1505"/>
              <a:gd name="T104" fmla="*/ 2147483646 w 4720"/>
              <a:gd name="T105" fmla="*/ 2147483646 h 1505"/>
              <a:gd name="T106" fmla="*/ 2147483646 w 4720"/>
              <a:gd name="T107" fmla="*/ 2147483646 h 1505"/>
              <a:gd name="T108" fmla="*/ 2147483646 w 4720"/>
              <a:gd name="T109" fmla="*/ 2147483646 h 1505"/>
              <a:gd name="T110" fmla="*/ 2147483646 w 4720"/>
              <a:gd name="T111" fmla="*/ 2147483646 h 1505"/>
              <a:gd name="T112" fmla="*/ 2147483646 w 4720"/>
              <a:gd name="T113" fmla="*/ 2147483646 h 1505"/>
              <a:gd name="T114" fmla="*/ 2147483646 w 4720"/>
              <a:gd name="T115" fmla="*/ 2147483646 h 1505"/>
              <a:gd name="T116" fmla="*/ 2147483646 w 4720"/>
              <a:gd name="T117" fmla="*/ 2147483646 h 15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20"/>
              <a:gd name="T178" fmla="*/ 0 h 1505"/>
              <a:gd name="T179" fmla="*/ 4720 w 4720"/>
              <a:gd name="T180" fmla="*/ 1505 h 15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20" h="1505">
                <a:moveTo>
                  <a:pt x="4720" y="0"/>
                </a:moveTo>
                <a:lnTo>
                  <a:pt x="4706" y="2"/>
                </a:lnTo>
                <a:lnTo>
                  <a:pt x="4692" y="3"/>
                </a:lnTo>
                <a:lnTo>
                  <a:pt x="4678" y="4"/>
                </a:lnTo>
                <a:lnTo>
                  <a:pt x="4664" y="6"/>
                </a:lnTo>
                <a:lnTo>
                  <a:pt x="4650" y="7"/>
                </a:lnTo>
                <a:lnTo>
                  <a:pt x="4636" y="9"/>
                </a:lnTo>
                <a:lnTo>
                  <a:pt x="4623" y="10"/>
                </a:lnTo>
                <a:lnTo>
                  <a:pt x="4609" y="12"/>
                </a:lnTo>
                <a:lnTo>
                  <a:pt x="4595" y="14"/>
                </a:lnTo>
                <a:lnTo>
                  <a:pt x="4581" y="15"/>
                </a:lnTo>
                <a:lnTo>
                  <a:pt x="4567" y="17"/>
                </a:lnTo>
                <a:lnTo>
                  <a:pt x="4554" y="18"/>
                </a:lnTo>
                <a:lnTo>
                  <a:pt x="4540" y="20"/>
                </a:lnTo>
                <a:lnTo>
                  <a:pt x="4526" y="21"/>
                </a:lnTo>
                <a:lnTo>
                  <a:pt x="4513" y="23"/>
                </a:lnTo>
                <a:lnTo>
                  <a:pt x="4499" y="24"/>
                </a:lnTo>
                <a:lnTo>
                  <a:pt x="4486" y="26"/>
                </a:lnTo>
                <a:lnTo>
                  <a:pt x="4472" y="27"/>
                </a:lnTo>
                <a:lnTo>
                  <a:pt x="4459" y="29"/>
                </a:lnTo>
                <a:lnTo>
                  <a:pt x="4445" y="30"/>
                </a:lnTo>
                <a:lnTo>
                  <a:pt x="4432" y="32"/>
                </a:lnTo>
                <a:lnTo>
                  <a:pt x="4418" y="34"/>
                </a:lnTo>
                <a:lnTo>
                  <a:pt x="4405" y="35"/>
                </a:lnTo>
                <a:lnTo>
                  <a:pt x="4392" y="37"/>
                </a:lnTo>
                <a:lnTo>
                  <a:pt x="4378" y="38"/>
                </a:lnTo>
                <a:lnTo>
                  <a:pt x="4365" y="40"/>
                </a:lnTo>
                <a:lnTo>
                  <a:pt x="4352" y="41"/>
                </a:lnTo>
                <a:lnTo>
                  <a:pt x="4338" y="43"/>
                </a:lnTo>
                <a:lnTo>
                  <a:pt x="4325" y="45"/>
                </a:lnTo>
                <a:lnTo>
                  <a:pt x="4312" y="46"/>
                </a:lnTo>
                <a:lnTo>
                  <a:pt x="4299" y="48"/>
                </a:lnTo>
                <a:lnTo>
                  <a:pt x="4285" y="49"/>
                </a:lnTo>
                <a:lnTo>
                  <a:pt x="4272" y="51"/>
                </a:lnTo>
                <a:lnTo>
                  <a:pt x="4259" y="53"/>
                </a:lnTo>
                <a:lnTo>
                  <a:pt x="4246" y="54"/>
                </a:lnTo>
                <a:lnTo>
                  <a:pt x="4233" y="56"/>
                </a:lnTo>
                <a:lnTo>
                  <a:pt x="4220" y="58"/>
                </a:lnTo>
                <a:lnTo>
                  <a:pt x="4207" y="59"/>
                </a:lnTo>
                <a:lnTo>
                  <a:pt x="4194" y="61"/>
                </a:lnTo>
                <a:lnTo>
                  <a:pt x="4181" y="62"/>
                </a:lnTo>
                <a:lnTo>
                  <a:pt x="4168" y="64"/>
                </a:lnTo>
                <a:lnTo>
                  <a:pt x="4155" y="66"/>
                </a:lnTo>
                <a:lnTo>
                  <a:pt x="4143" y="67"/>
                </a:lnTo>
                <a:lnTo>
                  <a:pt x="4130" y="69"/>
                </a:lnTo>
                <a:lnTo>
                  <a:pt x="4117" y="71"/>
                </a:lnTo>
                <a:lnTo>
                  <a:pt x="4104" y="72"/>
                </a:lnTo>
                <a:lnTo>
                  <a:pt x="4091" y="74"/>
                </a:lnTo>
                <a:lnTo>
                  <a:pt x="4079" y="76"/>
                </a:lnTo>
                <a:lnTo>
                  <a:pt x="4066" y="77"/>
                </a:lnTo>
                <a:lnTo>
                  <a:pt x="4053" y="79"/>
                </a:lnTo>
                <a:lnTo>
                  <a:pt x="4041" y="81"/>
                </a:lnTo>
                <a:lnTo>
                  <a:pt x="4028" y="82"/>
                </a:lnTo>
                <a:lnTo>
                  <a:pt x="4015" y="84"/>
                </a:lnTo>
                <a:lnTo>
                  <a:pt x="4003" y="86"/>
                </a:lnTo>
                <a:lnTo>
                  <a:pt x="3990" y="88"/>
                </a:lnTo>
                <a:lnTo>
                  <a:pt x="3978" y="89"/>
                </a:lnTo>
                <a:lnTo>
                  <a:pt x="3965" y="91"/>
                </a:lnTo>
                <a:lnTo>
                  <a:pt x="3953" y="93"/>
                </a:lnTo>
                <a:lnTo>
                  <a:pt x="3940" y="94"/>
                </a:lnTo>
                <a:lnTo>
                  <a:pt x="3928" y="96"/>
                </a:lnTo>
                <a:lnTo>
                  <a:pt x="3915" y="98"/>
                </a:lnTo>
                <a:lnTo>
                  <a:pt x="3903" y="99"/>
                </a:lnTo>
                <a:lnTo>
                  <a:pt x="3891" y="101"/>
                </a:lnTo>
                <a:lnTo>
                  <a:pt x="3878" y="103"/>
                </a:lnTo>
                <a:lnTo>
                  <a:pt x="3866" y="105"/>
                </a:lnTo>
                <a:lnTo>
                  <a:pt x="3854" y="106"/>
                </a:lnTo>
                <a:lnTo>
                  <a:pt x="3842" y="108"/>
                </a:lnTo>
                <a:lnTo>
                  <a:pt x="3829" y="110"/>
                </a:lnTo>
                <a:lnTo>
                  <a:pt x="3817" y="112"/>
                </a:lnTo>
                <a:lnTo>
                  <a:pt x="3805" y="113"/>
                </a:lnTo>
                <a:lnTo>
                  <a:pt x="3793" y="115"/>
                </a:lnTo>
                <a:lnTo>
                  <a:pt x="3781" y="117"/>
                </a:lnTo>
                <a:lnTo>
                  <a:pt x="3769" y="119"/>
                </a:lnTo>
                <a:lnTo>
                  <a:pt x="3757" y="120"/>
                </a:lnTo>
                <a:lnTo>
                  <a:pt x="3745" y="122"/>
                </a:lnTo>
                <a:lnTo>
                  <a:pt x="3733" y="124"/>
                </a:lnTo>
                <a:lnTo>
                  <a:pt x="3721" y="126"/>
                </a:lnTo>
                <a:lnTo>
                  <a:pt x="3709" y="128"/>
                </a:lnTo>
                <a:lnTo>
                  <a:pt x="3697" y="129"/>
                </a:lnTo>
                <a:lnTo>
                  <a:pt x="3685" y="131"/>
                </a:lnTo>
                <a:lnTo>
                  <a:pt x="3673" y="133"/>
                </a:lnTo>
                <a:lnTo>
                  <a:pt x="3661" y="135"/>
                </a:lnTo>
                <a:lnTo>
                  <a:pt x="3649" y="136"/>
                </a:lnTo>
                <a:lnTo>
                  <a:pt x="3638" y="138"/>
                </a:lnTo>
                <a:lnTo>
                  <a:pt x="3626" y="140"/>
                </a:lnTo>
                <a:lnTo>
                  <a:pt x="3614" y="142"/>
                </a:lnTo>
                <a:lnTo>
                  <a:pt x="3602" y="144"/>
                </a:lnTo>
                <a:lnTo>
                  <a:pt x="3591" y="145"/>
                </a:lnTo>
                <a:lnTo>
                  <a:pt x="3579" y="147"/>
                </a:lnTo>
                <a:lnTo>
                  <a:pt x="3567" y="149"/>
                </a:lnTo>
                <a:lnTo>
                  <a:pt x="3556" y="151"/>
                </a:lnTo>
                <a:lnTo>
                  <a:pt x="3544" y="153"/>
                </a:lnTo>
                <a:lnTo>
                  <a:pt x="3532" y="155"/>
                </a:lnTo>
                <a:lnTo>
                  <a:pt x="3521" y="156"/>
                </a:lnTo>
                <a:lnTo>
                  <a:pt x="3509" y="158"/>
                </a:lnTo>
                <a:lnTo>
                  <a:pt x="3498" y="160"/>
                </a:lnTo>
                <a:lnTo>
                  <a:pt x="3486" y="162"/>
                </a:lnTo>
                <a:lnTo>
                  <a:pt x="3475" y="164"/>
                </a:lnTo>
                <a:lnTo>
                  <a:pt x="3463" y="166"/>
                </a:lnTo>
                <a:lnTo>
                  <a:pt x="3452" y="167"/>
                </a:lnTo>
                <a:lnTo>
                  <a:pt x="3441" y="169"/>
                </a:lnTo>
                <a:lnTo>
                  <a:pt x="3429" y="171"/>
                </a:lnTo>
                <a:lnTo>
                  <a:pt x="3418" y="173"/>
                </a:lnTo>
                <a:lnTo>
                  <a:pt x="3407" y="175"/>
                </a:lnTo>
                <a:lnTo>
                  <a:pt x="3395" y="177"/>
                </a:lnTo>
                <a:lnTo>
                  <a:pt x="3384" y="179"/>
                </a:lnTo>
                <a:lnTo>
                  <a:pt x="3373" y="180"/>
                </a:lnTo>
                <a:lnTo>
                  <a:pt x="3362" y="182"/>
                </a:lnTo>
                <a:lnTo>
                  <a:pt x="3351" y="184"/>
                </a:lnTo>
                <a:lnTo>
                  <a:pt x="3339" y="186"/>
                </a:lnTo>
                <a:lnTo>
                  <a:pt x="3328" y="188"/>
                </a:lnTo>
                <a:lnTo>
                  <a:pt x="3317" y="190"/>
                </a:lnTo>
                <a:lnTo>
                  <a:pt x="3306" y="192"/>
                </a:lnTo>
                <a:lnTo>
                  <a:pt x="3295" y="194"/>
                </a:lnTo>
                <a:lnTo>
                  <a:pt x="3284" y="196"/>
                </a:lnTo>
                <a:lnTo>
                  <a:pt x="3273" y="197"/>
                </a:lnTo>
                <a:lnTo>
                  <a:pt x="3262" y="199"/>
                </a:lnTo>
                <a:lnTo>
                  <a:pt x="3251" y="201"/>
                </a:lnTo>
                <a:lnTo>
                  <a:pt x="3240" y="203"/>
                </a:lnTo>
                <a:lnTo>
                  <a:pt x="3229" y="205"/>
                </a:lnTo>
                <a:lnTo>
                  <a:pt x="3218" y="207"/>
                </a:lnTo>
                <a:lnTo>
                  <a:pt x="3207" y="209"/>
                </a:lnTo>
                <a:lnTo>
                  <a:pt x="3197" y="211"/>
                </a:lnTo>
                <a:lnTo>
                  <a:pt x="3186" y="213"/>
                </a:lnTo>
                <a:lnTo>
                  <a:pt x="3175" y="215"/>
                </a:lnTo>
                <a:lnTo>
                  <a:pt x="3164" y="217"/>
                </a:lnTo>
                <a:lnTo>
                  <a:pt x="3153" y="219"/>
                </a:lnTo>
                <a:lnTo>
                  <a:pt x="3143" y="220"/>
                </a:lnTo>
                <a:lnTo>
                  <a:pt x="3132" y="222"/>
                </a:lnTo>
                <a:lnTo>
                  <a:pt x="3121" y="224"/>
                </a:lnTo>
                <a:lnTo>
                  <a:pt x="3111" y="226"/>
                </a:lnTo>
                <a:lnTo>
                  <a:pt x="3100" y="228"/>
                </a:lnTo>
                <a:lnTo>
                  <a:pt x="3090" y="230"/>
                </a:lnTo>
                <a:lnTo>
                  <a:pt x="3079" y="232"/>
                </a:lnTo>
                <a:lnTo>
                  <a:pt x="3068" y="234"/>
                </a:lnTo>
                <a:lnTo>
                  <a:pt x="3058" y="236"/>
                </a:lnTo>
                <a:lnTo>
                  <a:pt x="3047" y="238"/>
                </a:lnTo>
                <a:lnTo>
                  <a:pt x="3037" y="240"/>
                </a:lnTo>
                <a:lnTo>
                  <a:pt x="3026" y="242"/>
                </a:lnTo>
                <a:lnTo>
                  <a:pt x="3016" y="244"/>
                </a:lnTo>
                <a:lnTo>
                  <a:pt x="3006" y="246"/>
                </a:lnTo>
                <a:lnTo>
                  <a:pt x="2995" y="248"/>
                </a:lnTo>
                <a:lnTo>
                  <a:pt x="2985" y="250"/>
                </a:lnTo>
                <a:lnTo>
                  <a:pt x="2975" y="252"/>
                </a:lnTo>
                <a:lnTo>
                  <a:pt x="2964" y="254"/>
                </a:lnTo>
                <a:lnTo>
                  <a:pt x="2954" y="256"/>
                </a:lnTo>
                <a:lnTo>
                  <a:pt x="2944" y="258"/>
                </a:lnTo>
                <a:lnTo>
                  <a:pt x="2933" y="260"/>
                </a:lnTo>
                <a:lnTo>
                  <a:pt x="2923" y="262"/>
                </a:lnTo>
                <a:lnTo>
                  <a:pt x="2913" y="264"/>
                </a:lnTo>
                <a:lnTo>
                  <a:pt x="2903" y="266"/>
                </a:lnTo>
                <a:lnTo>
                  <a:pt x="2893" y="268"/>
                </a:lnTo>
                <a:lnTo>
                  <a:pt x="2883" y="270"/>
                </a:lnTo>
                <a:lnTo>
                  <a:pt x="2872" y="272"/>
                </a:lnTo>
                <a:lnTo>
                  <a:pt x="2862" y="274"/>
                </a:lnTo>
                <a:lnTo>
                  <a:pt x="2852" y="276"/>
                </a:lnTo>
                <a:lnTo>
                  <a:pt x="2842" y="278"/>
                </a:lnTo>
                <a:lnTo>
                  <a:pt x="2832" y="280"/>
                </a:lnTo>
                <a:lnTo>
                  <a:pt x="2822" y="282"/>
                </a:lnTo>
                <a:lnTo>
                  <a:pt x="2812" y="284"/>
                </a:lnTo>
                <a:lnTo>
                  <a:pt x="2802" y="286"/>
                </a:lnTo>
                <a:lnTo>
                  <a:pt x="2792" y="288"/>
                </a:lnTo>
                <a:lnTo>
                  <a:pt x="2783" y="290"/>
                </a:lnTo>
                <a:lnTo>
                  <a:pt x="2773" y="292"/>
                </a:lnTo>
                <a:lnTo>
                  <a:pt x="2763" y="294"/>
                </a:lnTo>
                <a:lnTo>
                  <a:pt x="2753" y="296"/>
                </a:lnTo>
                <a:lnTo>
                  <a:pt x="2743" y="298"/>
                </a:lnTo>
                <a:lnTo>
                  <a:pt x="2733" y="300"/>
                </a:lnTo>
                <a:lnTo>
                  <a:pt x="2724" y="302"/>
                </a:lnTo>
                <a:lnTo>
                  <a:pt x="2714" y="304"/>
                </a:lnTo>
                <a:lnTo>
                  <a:pt x="2704" y="306"/>
                </a:lnTo>
                <a:lnTo>
                  <a:pt x="2694" y="308"/>
                </a:lnTo>
                <a:lnTo>
                  <a:pt x="2685" y="310"/>
                </a:lnTo>
                <a:lnTo>
                  <a:pt x="2675" y="312"/>
                </a:lnTo>
                <a:lnTo>
                  <a:pt x="2666" y="314"/>
                </a:lnTo>
                <a:lnTo>
                  <a:pt x="2656" y="316"/>
                </a:lnTo>
                <a:lnTo>
                  <a:pt x="2646" y="319"/>
                </a:lnTo>
                <a:lnTo>
                  <a:pt x="2637" y="321"/>
                </a:lnTo>
                <a:lnTo>
                  <a:pt x="2627" y="323"/>
                </a:lnTo>
                <a:lnTo>
                  <a:pt x="2618" y="325"/>
                </a:lnTo>
                <a:lnTo>
                  <a:pt x="2608" y="327"/>
                </a:lnTo>
                <a:lnTo>
                  <a:pt x="2599" y="329"/>
                </a:lnTo>
                <a:lnTo>
                  <a:pt x="2589" y="331"/>
                </a:lnTo>
                <a:lnTo>
                  <a:pt x="2580" y="333"/>
                </a:lnTo>
                <a:lnTo>
                  <a:pt x="2571" y="335"/>
                </a:lnTo>
                <a:lnTo>
                  <a:pt x="2561" y="337"/>
                </a:lnTo>
                <a:lnTo>
                  <a:pt x="2552" y="339"/>
                </a:lnTo>
                <a:lnTo>
                  <a:pt x="2542" y="341"/>
                </a:lnTo>
                <a:lnTo>
                  <a:pt x="2533" y="344"/>
                </a:lnTo>
                <a:lnTo>
                  <a:pt x="2524" y="346"/>
                </a:lnTo>
                <a:lnTo>
                  <a:pt x="2515" y="348"/>
                </a:lnTo>
                <a:lnTo>
                  <a:pt x="2505" y="350"/>
                </a:lnTo>
                <a:lnTo>
                  <a:pt x="2496" y="352"/>
                </a:lnTo>
                <a:lnTo>
                  <a:pt x="2487" y="354"/>
                </a:lnTo>
                <a:lnTo>
                  <a:pt x="2478" y="356"/>
                </a:lnTo>
                <a:lnTo>
                  <a:pt x="2469" y="358"/>
                </a:lnTo>
                <a:lnTo>
                  <a:pt x="2460" y="360"/>
                </a:lnTo>
                <a:lnTo>
                  <a:pt x="2450" y="362"/>
                </a:lnTo>
                <a:lnTo>
                  <a:pt x="2441" y="365"/>
                </a:lnTo>
                <a:lnTo>
                  <a:pt x="2432" y="367"/>
                </a:lnTo>
                <a:lnTo>
                  <a:pt x="2423" y="369"/>
                </a:lnTo>
                <a:lnTo>
                  <a:pt x="2414" y="371"/>
                </a:lnTo>
                <a:lnTo>
                  <a:pt x="2405" y="373"/>
                </a:lnTo>
                <a:lnTo>
                  <a:pt x="2396" y="375"/>
                </a:lnTo>
                <a:lnTo>
                  <a:pt x="2387" y="377"/>
                </a:lnTo>
                <a:lnTo>
                  <a:pt x="2378" y="379"/>
                </a:lnTo>
                <a:lnTo>
                  <a:pt x="2369" y="382"/>
                </a:lnTo>
                <a:lnTo>
                  <a:pt x="2360" y="384"/>
                </a:lnTo>
                <a:lnTo>
                  <a:pt x="2352" y="386"/>
                </a:lnTo>
                <a:lnTo>
                  <a:pt x="2343" y="388"/>
                </a:lnTo>
                <a:lnTo>
                  <a:pt x="2334" y="390"/>
                </a:lnTo>
                <a:lnTo>
                  <a:pt x="2325" y="392"/>
                </a:lnTo>
                <a:lnTo>
                  <a:pt x="2316" y="394"/>
                </a:lnTo>
                <a:lnTo>
                  <a:pt x="2308" y="396"/>
                </a:lnTo>
                <a:lnTo>
                  <a:pt x="2299" y="399"/>
                </a:lnTo>
                <a:lnTo>
                  <a:pt x="2290" y="401"/>
                </a:lnTo>
                <a:lnTo>
                  <a:pt x="2281" y="403"/>
                </a:lnTo>
                <a:lnTo>
                  <a:pt x="2273" y="405"/>
                </a:lnTo>
                <a:lnTo>
                  <a:pt x="2264" y="407"/>
                </a:lnTo>
                <a:lnTo>
                  <a:pt x="2255" y="409"/>
                </a:lnTo>
                <a:lnTo>
                  <a:pt x="2247" y="412"/>
                </a:lnTo>
                <a:lnTo>
                  <a:pt x="2238" y="414"/>
                </a:lnTo>
                <a:lnTo>
                  <a:pt x="2230" y="416"/>
                </a:lnTo>
                <a:lnTo>
                  <a:pt x="2221" y="418"/>
                </a:lnTo>
                <a:lnTo>
                  <a:pt x="2213" y="420"/>
                </a:lnTo>
                <a:lnTo>
                  <a:pt x="2204" y="422"/>
                </a:lnTo>
                <a:lnTo>
                  <a:pt x="2196" y="425"/>
                </a:lnTo>
                <a:lnTo>
                  <a:pt x="2187" y="427"/>
                </a:lnTo>
                <a:lnTo>
                  <a:pt x="2179" y="429"/>
                </a:lnTo>
                <a:lnTo>
                  <a:pt x="2170" y="431"/>
                </a:lnTo>
                <a:lnTo>
                  <a:pt x="2162" y="433"/>
                </a:lnTo>
                <a:lnTo>
                  <a:pt x="2154" y="435"/>
                </a:lnTo>
                <a:lnTo>
                  <a:pt x="2145" y="438"/>
                </a:lnTo>
                <a:lnTo>
                  <a:pt x="2137" y="440"/>
                </a:lnTo>
                <a:lnTo>
                  <a:pt x="2128" y="442"/>
                </a:lnTo>
                <a:lnTo>
                  <a:pt x="2120" y="444"/>
                </a:lnTo>
                <a:lnTo>
                  <a:pt x="2112" y="446"/>
                </a:lnTo>
                <a:lnTo>
                  <a:pt x="2104" y="449"/>
                </a:lnTo>
                <a:lnTo>
                  <a:pt x="2095" y="451"/>
                </a:lnTo>
                <a:lnTo>
                  <a:pt x="2087" y="453"/>
                </a:lnTo>
                <a:lnTo>
                  <a:pt x="2079" y="455"/>
                </a:lnTo>
                <a:lnTo>
                  <a:pt x="2071" y="457"/>
                </a:lnTo>
                <a:lnTo>
                  <a:pt x="2063" y="460"/>
                </a:lnTo>
                <a:lnTo>
                  <a:pt x="2055" y="462"/>
                </a:lnTo>
                <a:lnTo>
                  <a:pt x="2046" y="464"/>
                </a:lnTo>
                <a:lnTo>
                  <a:pt x="2038" y="466"/>
                </a:lnTo>
                <a:lnTo>
                  <a:pt x="2030" y="468"/>
                </a:lnTo>
                <a:lnTo>
                  <a:pt x="2022" y="471"/>
                </a:lnTo>
                <a:lnTo>
                  <a:pt x="2014" y="473"/>
                </a:lnTo>
                <a:lnTo>
                  <a:pt x="2006" y="475"/>
                </a:lnTo>
                <a:lnTo>
                  <a:pt x="1998" y="477"/>
                </a:lnTo>
                <a:lnTo>
                  <a:pt x="1990" y="479"/>
                </a:lnTo>
                <a:lnTo>
                  <a:pt x="1982" y="482"/>
                </a:lnTo>
                <a:lnTo>
                  <a:pt x="1974" y="484"/>
                </a:lnTo>
                <a:lnTo>
                  <a:pt x="1966" y="486"/>
                </a:lnTo>
                <a:lnTo>
                  <a:pt x="1959" y="488"/>
                </a:lnTo>
                <a:lnTo>
                  <a:pt x="1951" y="490"/>
                </a:lnTo>
                <a:lnTo>
                  <a:pt x="1943" y="493"/>
                </a:lnTo>
                <a:lnTo>
                  <a:pt x="1935" y="495"/>
                </a:lnTo>
                <a:lnTo>
                  <a:pt x="1927" y="497"/>
                </a:lnTo>
                <a:lnTo>
                  <a:pt x="1919" y="499"/>
                </a:lnTo>
                <a:lnTo>
                  <a:pt x="1912" y="502"/>
                </a:lnTo>
                <a:lnTo>
                  <a:pt x="1904" y="504"/>
                </a:lnTo>
                <a:lnTo>
                  <a:pt x="1896" y="506"/>
                </a:lnTo>
                <a:lnTo>
                  <a:pt x="1889" y="508"/>
                </a:lnTo>
                <a:lnTo>
                  <a:pt x="1881" y="511"/>
                </a:lnTo>
                <a:lnTo>
                  <a:pt x="1873" y="513"/>
                </a:lnTo>
                <a:lnTo>
                  <a:pt x="1866" y="515"/>
                </a:lnTo>
                <a:lnTo>
                  <a:pt x="1858" y="517"/>
                </a:lnTo>
                <a:lnTo>
                  <a:pt x="1850" y="519"/>
                </a:lnTo>
                <a:lnTo>
                  <a:pt x="1843" y="522"/>
                </a:lnTo>
                <a:lnTo>
                  <a:pt x="1835" y="524"/>
                </a:lnTo>
                <a:lnTo>
                  <a:pt x="1828" y="526"/>
                </a:lnTo>
                <a:lnTo>
                  <a:pt x="1820" y="528"/>
                </a:lnTo>
                <a:lnTo>
                  <a:pt x="1813" y="531"/>
                </a:lnTo>
                <a:lnTo>
                  <a:pt x="1805" y="533"/>
                </a:lnTo>
                <a:lnTo>
                  <a:pt x="1798" y="535"/>
                </a:lnTo>
                <a:lnTo>
                  <a:pt x="1790" y="537"/>
                </a:lnTo>
                <a:lnTo>
                  <a:pt x="1783" y="540"/>
                </a:lnTo>
                <a:lnTo>
                  <a:pt x="1775" y="542"/>
                </a:lnTo>
                <a:lnTo>
                  <a:pt x="1768" y="544"/>
                </a:lnTo>
                <a:lnTo>
                  <a:pt x="1761" y="546"/>
                </a:lnTo>
                <a:lnTo>
                  <a:pt x="1753" y="549"/>
                </a:lnTo>
                <a:lnTo>
                  <a:pt x="1746" y="551"/>
                </a:lnTo>
                <a:lnTo>
                  <a:pt x="1739" y="553"/>
                </a:lnTo>
                <a:lnTo>
                  <a:pt x="1731" y="555"/>
                </a:lnTo>
                <a:lnTo>
                  <a:pt x="1724" y="558"/>
                </a:lnTo>
                <a:lnTo>
                  <a:pt x="1717" y="560"/>
                </a:lnTo>
                <a:lnTo>
                  <a:pt x="1710" y="562"/>
                </a:lnTo>
                <a:lnTo>
                  <a:pt x="1702" y="565"/>
                </a:lnTo>
                <a:lnTo>
                  <a:pt x="1695" y="567"/>
                </a:lnTo>
                <a:lnTo>
                  <a:pt x="1688" y="569"/>
                </a:lnTo>
                <a:lnTo>
                  <a:pt x="1681" y="571"/>
                </a:lnTo>
                <a:lnTo>
                  <a:pt x="1674" y="574"/>
                </a:lnTo>
                <a:lnTo>
                  <a:pt x="1667" y="576"/>
                </a:lnTo>
                <a:lnTo>
                  <a:pt x="1659" y="578"/>
                </a:lnTo>
                <a:lnTo>
                  <a:pt x="1652" y="580"/>
                </a:lnTo>
                <a:lnTo>
                  <a:pt x="1645" y="583"/>
                </a:lnTo>
                <a:lnTo>
                  <a:pt x="1638" y="585"/>
                </a:lnTo>
                <a:lnTo>
                  <a:pt x="1631" y="587"/>
                </a:lnTo>
                <a:lnTo>
                  <a:pt x="1624" y="590"/>
                </a:lnTo>
                <a:lnTo>
                  <a:pt x="1617" y="592"/>
                </a:lnTo>
                <a:lnTo>
                  <a:pt x="1610" y="594"/>
                </a:lnTo>
                <a:lnTo>
                  <a:pt x="1603" y="596"/>
                </a:lnTo>
                <a:lnTo>
                  <a:pt x="1596" y="599"/>
                </a:lnTo>
                <a:lnTo>
                  <a:pt x="1589" y="601"/>
                </a:lnTo>
                <a:lnTo>
                  <a:pt x="1583" y="603"/>
                </a:lnTo>
                <a:lnTo>
                  <a:pt x="1576" y="606"/>
                </a:lnTo>
                <a:lnTo>
                  <a:pt x="1569" y="608"/>
                </a:lnTo>
                <a:lnTo>
                  <a:pt x="1562" y="610"/>
                </a:lnTo>
                <a:lnTo>
                  <a:pt x="1555" y="612"/>
                </a:lnTo>
                <a:lnTo>
                  <a:pt x="1548" y="615"/>
                </a:lnTo>
                <a:lnTo>
                  <a:pt x="1542" y="617"/>
                </a:lnTo>
                <a:lnTo>
                  <a:pt x="1535" y="619"/>
                </a:lnTo>
                <a:lnTo>
                  <a:pt x="1528" y="622"/>
                </a:lnTo>
                <a:lnTo>
                  <a:pt x="1521" y="624"/>
                </a:lnTo>
                <a:lnTo>
                  <a:pt x="1515" y="626"/>
                </a:lnTo>
                <a:lnTo>
                  <a:pt x="1508" y="628"/>
                </a:lnTo>
                <a:lnTo>
                  <a:pt x="1501" y="631"/>
                </a:lnTo>
                <a:lnTo>
                  <a:pt x="1495" y="633"/>
                </a:lnTo>
                <a:lnTo>
                  <a:pt x="1488" y="635"/>
                </a:lnTo>
                <a:lnTo>
                  <a:pt x="1481" y="638"/>
                </a:lnTo>
                <a:lnTo>
                  <a:pt x="1475" y="640"/>
                </a:lnTo>
                <a:lnTo>
                  <a:pt x="1468" y="642"/>
                </a:lnTo>
                <a:lnTo>
                  <a:pt x="1462" y="645"/>
                </a:lnTo>
                <a:lnTo>
                  <a:pt x="1455" y="647"/>
                </a:lnTo>
                <a:lnTo>
                  <a:pt x="1449" y="649"/>
                </a:lnTo>
                <a:lnTo>
                  <a:pt x="1442" y="651"/>
                </a:lnTo>
                <a:lnTo>
                  <a:pt x="1436" y="654"/>
                </a:lnTo>
                <a:lnTo>
                  <a:pt x="1429" y="656"/>
                </a:lnTo>
                <a:lnTo>
                  <a:pt x="1423" y="658"/>
                </a:lnTo>
                <a:lnTo>
                  <a:pt x="1416" y="661"/>
                </a:lnTo>
                <a:lnTo>
                  <a:pt x="1410" y="663"/>
                </a:lnTo>
                <a:lnTo>
                  <a:pt x="1403" y="665"/>
                </a:lnTo>
                <a:lnTo>
                  <a:pt x="1397" y="668"/>
                </a:lnTo>
                <a:lnTo>
                  <a:pt x="1391" y="670"/>
                </a:lnTo>
                <a:lnTo>
                  <a:pt x="1384" y="672"/>
                </a:lnTo>
                <a:lnTo>
                  <a:pt x="1378" y="675"/>
                </a:lnTo>
                <a:lnTo>
                  <a:pt x="1372" y="677"/>
                </a:lnTo>
                <a:lnTo>
                  <a:pt x="1365" y="679"/>
                </a:lnTo>
                <a:lnTo>
                  <a:pt x="1359" y="681"/>
                </a:lnTo>
                <a:lnTo>
                  <a:pt x="1353" y="684"/>
                </a:lnTo>
                <a:lnTo>
                  <a:pt x="1347" y="686"/>
                </a:lnTo>
                <a:lnTo>
                  <a:pt x="1340" y="688"/>
                </a:lnTo>
                <a:lnTo>
                  <a:pt x="1334" y="691"/>
                </a:lnTo>
                <a:lnTo>
                  <a:pt x="1328" y="693"/>
                </a:lnTo>
                <a:lnTo>
                  <a:pt x="1322" y="695"/>
                </a:lnTo>
                <a:lnTo>
                  <a:pt x="1316" y="698"/>
                </a:lnTo>
                <a:lnTo>
                  <a:pt x="1310" y="700"/>
                </a:lnTo>
                <a:lnTo>
                  <a:pt x="1304" y="702"/>
                </a:lnTo>
                <a:lnTo>
                  <a:pt x="1297" y="705"/>
                </a:lnTo>
                <a:lnTo>
                  <a:pt x="1291" y="707"/>
                </a:lnTo>
                <a:lnTo>
                  <a:pt x="1285" y="709"/>
                </a:lnTo>
                <a:lnTo>
                  <a:pt x="1279" y="712"/>
                </a:lnTo>
                <a:lnTo>
                  <a:pt x="1273" y="714"/>
                </a:lnTo>
                <a:lnTo>
                  <a:pt x="1267" y="716"/>
                </a:lnTo>
                <a:lnTo>
                  <a:pt x="1261" y="719"/>
                </a:lnTo>
                <a:lnTo>
                  <a:pt x="1255" y="721"/>
                </a:lnTo>
                <a:lnTo>
                  <a:pt x="1249" y="723"/>
                </a:lnTo>
                <a:lnTo>
                  <a:pt x="1243" y="726"/>
                </a:lnTo>
                <a:lnTo>
                  <a:pt x="1237" y="728"/>
                </a:lnTo>
                <a:lnTo>
                  <a:pt x="1232" y="730"/>
                </a:lnTo>
                <a:lnTo>
                  <a:pt x="1226" y="733"/>
                </a:lnTo>
                <a:lnTo>
                  <a:pt x="1220" y="735"/>
                </a:lnTo>
                <a:lnTo>
                  <a:pt x="1214" y="737"/>
                </a:lnTo>
                <a:lnTo>
                  <a:pt x="1208" y="740"/>
                </a:lnTo>
                <a:lnTo>
                  <a:pt x="1202" y="742"/>
                </a:lnTo>
                <a:lnTo>
                  <a:pt x="1196" y="744"/>
                </a:lnTo>
                <a:lnTo>
                  <a:pt x="1191" y="747"/>
                </a:lnTo>
                <a:lnTo>
                  <a:pt x="1185" y="749"/>
                </a:lnTo>
                <a:lnTo>
                  <a:pt x="1179" y="751"/>
                </a:lnTo>
                <a:lnTo>
                  <a:pt x="1173" y="754"/>
                </a:lnTo>
                <a:lnTo>
                  <a:pt x="1168" y="756"/>
                </a:lnTo>
                <a:lnTo>
                  <a:pt x="1162" y="758"/>
                </a:lnTo>
                <a:lnTo>
                  <a:pt x="1156" y="760"/>
                </a:lnTo>
                <a:lnTo>
                  <a:pt x="1151" y="763"/>
                </a:lnTo>
                <a:lnTo>
                  <a:pt x="1145" y="765"/>
                </a:lnTo>
                <a:lnTo>
                  <a:pt x="1139" y="767"/>
                </a:lnTo>
                <a:lnTo>
                  <a:pt x="1134" y="770"/>
                </a:lnTo>
                <a:lnTo>
                  <a:pt x="1128" y="772"/>
                </a:lnTo>
                <a:lnTo>
                  <a:pt x="1123" y="774"/>
                </a:lnTo>
                <a:lnTo>
                  <a:pt x="1117" y="777"/>
                </a:lnTo>
                <a:lnTo>
                  <a:pt x="1111" y="779"/>
                </a:lnTo>
                <a:lnTo>
                  <a:pt x="1106" y="781"/>
                </a:lnTo>
                <a:lnTo>
                  <a:pt x="1100" y="784"/>
                </a:lnTo>
                <a:lnTo>
                  <a:pt x="1095" y="786"/>
                </a:lnTo>
                <a:lnTo>
                  <a:pt x="1089" y="788"/>
                </a:lnTo>
                <a:lnTo>
                  <a:pt x="1084" y="791"/>
                </a:lnTo>
                <a:lnTo>
                  <a:pt x="1078" y="793"/>
                </a:lnTo>
                <a:lnTo>
                  <a:pt x="1073" y="795"/>
                </a:lnTo>
                <a:lnTo>
                  <a:pt x="1068" y="798"/>
                </a:lnTo>
                <a:lnTo>
                  <a:pt x="1062" y="800"/>
                </a:lnTo>
                <a:lnTo>
                  <a:pt x="1057" y="803"/>
                </a:lnTo>
                <a:lnTo>
                  <a:pt x="1051" y="805"/>
                </a:lnTo>
                <a:lnTo>
                  <a:pt x="1046" y="807"/>
                </a:lnTo>
                <a:lnTo>
                  <a:pt x="1041" y="810"/>
                </a:lnTo>
                <a:lnTo>
                  <a:pt x="1035" y="812"/>
                </a:lnTo>
                <a:lnTo>
                  <a:pt x="1030" y="814"/>
                </a:lnTo>
                <a:lnTo>
                  <a:pt x="1025" y="817"/>
                </a:lnTo>
                <a:lnTo>
                  <a:pt x="1020" y="819"/>
                </a:lnTo>
                <a:lnTo>
                  <a:pt x="1014" y="821"/>
                </a:lnTo>
                <a:lnTo>
                  <a:pt x="1009" y="824"/>
                </a:lnTo>
                <a:lnTo>
                  <a:pt x="1004" y="826"/>
                </a:lnTo>
                <a:lnTo>
                  <a:pt x="999" y="828"/>
                </a:lnTo>
                <a:lnTo>
                  <a:pt x="993" y="831"/>
                </a:lnTo>
                <a:lnTo>
                  <a:pt x="988" y="833"/>
                </a:lnTo>
                <a:lnTo>
                  <a:pt x="983" y="835"/>
                </a:lnTo>
                <a:lnTo>
                  <a:pt x="978" y="838"/>
                </a:lnTo>
                <a:lnTo>
                  <a:pt x="973" y="840"/>
                </a:lnTo>
                <a:lnTo>
                  <a:pt x="968" y="842"/>
                </a:lnTo>
                <a:lnTo>
                  <a:pt x="963" y="845"/>
                </a:lnTo>
                <a:lnTo>
                  <a:pt x="958" y="847"/>
                </a:lnTo>
                <a:lnTo>
                  <a:pt x="952" y="849"/>
                </a:lnTo>
                <a:lnTo>
                  <a:pt x="947" y="852"/>
                </a:lnTo>
                <a:lnTo>
                  <a:pt x="942" y="854"/>
                </a:lnTo>
                <a:lnTo>
                  <a:pt x="937" y="856"/>
                </a:lnTo>
                <a:lnTo>
                  <a:pt x="932" y="859"/>
                </a:lnTo>
                <a:lnTo>
                  <a:pt x="927" y="861"/>
                </a:lnTo>
                <a:lnTo>
                  <a:pt x="922" y="863"/>
                </a:lnTo>
                <a:lnTo>
                  <a:pt x="917" y="866"/>
                </a:lnTo>
                <a:lnTo>
                  <a:pt x="912" y="868"/>
                </a:lnTo>
                <a:lnTo>
                  <a:pt x="908" y="870"/>
                </a:lnTo>
                <a:lnTo>
                  <a:pt x="903" y="873"/>
                </a:lnTo>
                <a:lnTo>
                  <a:pt x="898" y="875"/>
                </a:lnTo>
                <a:lnTo>
                  <a:pt x="893" y="877"/>
                </a:lnTo>
                <a:lnTo>
                  <a:pt x="888" y="880"/>
                </a:lnTo>
                <a:lnTo>
                  <a:pt x="883" y="882"/>
                </a:lnTo>
                <a:lnTo>
                  <a:pt x="878" y="884"/>
                </a:lnTo>
                <a:lnTo>
                  <a:pt x="873" y="887"/>
                </a:lnTo>
                <a:lnTo>
                  <a:pt x="869" y="889"/>
                </a:lnTo>
                <a:lnTo>
                  <a:pt x="864" y="891"/>
                </a:lnTo>
                <a:lnTo>
                  <a:pt x="859" y="894"/>
                </a:lnTo>
                <a:lnTo>
                  <a:pt x="854" y="896"/>
                </a:lnTo>
                <a:lnTo>
                  <a:pt x="850" y="898"/>
                </a:lnTo>
                <a:lnTo>
                  <a:pt x="845" y="901"/>
                </a:lnTo>
                <a:lnTo>
                  <a:pt x="840" y="903"/>
                </a:lnTo>
                <a:lnTo>
                  <a:pt x="835" y="905"/>
                </a:lnTo>
                <a:lnTo>
                  <a:pt x="831" y="908"/>
                </a:lnTo>
                <a:lnTo>
                  <a:pt x="826" y="910"/>
                </a:lnTo>
                <a:lnTo>
                  <a:pt x="821" y="912"/>
                </a:lnTo>
                <a:lnTo>
                  <a:pt x="817" y="915"/>
                </a:lnTo>
                <a:lnTo>
                  <a:pt x="812" y="917"/>
                </a:lnTo>
                <a:lnTo>
                  <a:pt x="808" y="919"/>
                </a:lnTo>
                <a:lnTo>
                  <a:pt x="803" y="922"/>
                </a:lnTo>
                <a:lnTo>
                  <a:pt x="798" y="924"/>
                </a:lnTo>
                <a:lnTo>
                  <a:pt x="794" y="926"/>
                </a:lnTo>
                <a:lnTo>
                  <a:pt x="789" y="929"/>
                </a:lnTo>
                <a:lnTo>
                  <a:pt x="785" y="931"/>
                </a:lnTo>
                <a:lnTo>
                  <a:pt x="780" y="933"/>
                </a:lnTo>
                <a:lnTo>
                  <a:pt x="776" y="935"/>
                </a:lnTo>
                <a:lnTo>
                  <a:pt x="771" y="938"/>
                </a:lnTo>
                <a:lnTo>
                  <a:pt x="767" y="940"/>
                </a:lnTo>
                <a:lnTo>
                  <a:pt x="762" y="942"/>
                </a:lnTo>
                <a:lnTo>
                  <a:pt x="758" y="945"/>
                </a:lnTo>
                <a:lnTo>
                  <a:pt x="753" y="947"/>
                </a:lnTo>
                <a:lnTo>
                  <a:pt x="749" y="949"/>
                </a:lnTo>
                <a:lnTo>
                  <a:pt x="744" y="952"/>
                </a:lnTo>
                <a:lnTo>
                  <a:pt x="740" y="954"/>
                </a:lnTo>
                <a:lnTo>
                  <a:pt x="736" y="956"/>
                </a:lnTo>
                <a:lnTo>
                  <a:pt x="731" y="959"/>
                </a:lnTo>
                <a:lnTo>
                  <a:pt x="727" y="961"/>
                </a:lnTo>
                <a:lnTo>
                  <a:pt x="723" y="963"/>
                </a:lnTo>
                <a:lnTo>
                  <a:pt x="718" y="966"/>
                </a:lnTo>
                <a:lnTo>
                  <a:pt x="714" y="968"/>
                </a:lnTo>
                <a:lnTo>
                  <a:pt x="710" y="970"/>
                </a:lnTo>
                <a:lnTo>
                  <a:pt x="705" y="973"/>
                </a:lnTo>
                <a:lnTo>
                  <a:pt x="701" y="975"/>
                </a:lnTo>
                <a:lnTo>
                  <a:pt x="697" y="977"/>
                </a:lnTo>
                <a:lnTo>
                  <a:pt x="693" y="980"/>
                </a:lnTo>
                <a:lnTo>
                  <a:pt x="688" y="982"/>
                </a:lnTo>
                <a:lnTo>
                  <a:pt x="684" y="984"/>
                </a:lnTo>
                <a:lnTo>
                  <a:pt x="680" y="987"/>
                </a:lnTo>
                <a:lnTo>
                  <a:pt x="676" y="989"/>
                </a:lnTo>
                <a:lnTo>
                  <a:pt x="672" y="991"/>
                </a:lnTo>
                <a:lnTo>
                  <a:pt x="668" y="993"/>
                </a:lnTo>
                <a:lnTo>
                  <a:pt x="663" y="996"/>
                </a:lnTo>
                <a:lnTo>
                  <a:pt x="659" y="998"/>
                </a:lnTo>
                <a:lnTo>
                  <a:pt x="655" y="1000"/>
                </a:lnTo>
                <a:lnTo>
                  <a:pt x="651" y="1003"/>
                </a:lnTo>
                <a:lnTo>
                  <a:pt x="647" y="1005"/>
                </a:lnTo>
                <a:lnTo>
                  <a:pt x="643" y="1007"/>
                </a:lnTo>
                <a:lnTo>
                  <a:pt x="639" y="1010"/>
                </a:lnTo>
                <a:lnTo>
                  <a:pt x="635" y="1012"/>
                </a:lnTo>
                <a:lnTo>
                  <a:pt x="631" y="1014"/>
                </a:lnTo>
                <a:lnTo>
                  <a:pt x="627" y="1017"/>
                </a:lnTo>
                <a:lnTo>
                  <a:pt x="623" y="1019"/>
                </a:lnTo>
                <a:lnTo>
                  <a:pt x="619" y="1021"/>
                </a:lnTo>
                <a:lnTo>
                  <a:pt x="615" y="1023"/>
                </a:lnTo>
                <a:lnTo>
                  <a:pt x="611" y="1026"/>
                </a:lnTo>
                <a:lnTo>
                  <a:pt x="607" y="1028"/>
                </a:lnTo>
                <a:lnTo>
                  <a:pt x="603" y="1030"/>
                </a:lnTo>
                <a:lnTo>
                  <a:pt x="599" y="1033"/>
                </a:lnTo>
                <a:lnTo>
                  <a:pt x="595" y="1035"/>
                </a:lnTo>
                <a:lnTo>
                  <a:pt x="591" y="1037"/>
                </a:lnTo>
                <a:lnTo>
                  <a:pt x="587" y="1040"/>
                </a:lnTo>
                <a:lnTo>
                  <a:pt x="583" y="1042"/>
                </a:lnTo>
                <a:lnTo>
                  <a:pt x="580" y="1044"/>
                </a:lnTo>
                <a:lnTo>
                  <a:pt x="576" y="1046"/>
                </a:lnTo>
                <a:lnTo>
                  <a:pt x="572" y="1049"/>
                </a:lnTo>
                <a:lnTo>
                  <a:pt x="568" y="1051"/>
                </a:lnTo>
                <a:lnTo>
                  <a:pt x="564" y="1053"/>
                </a:lnTo>
                <a:lnTo>
                  <a:pt x="560" y="1056"/>
                </a:lnTo>
                <a:lnTo>
                  <a:pt x="557" y="1058"/>
                </a:lnTo>
                <a:lnTo>
                  <a:pt x="553" y="1060"/>
                </a:lnTo>
                <a:lnTo>
                  <a:pt x="549" y="1062"/>
                </a:lnTo>
                <a:lnTo>
                  <a:pt x="545" y="1065"/>
                </a:lnTo>
                <a:lnTo>
                  <a:pt x="542" y="1067"/>
                </a:lnTo>
                <a:lnTo>
                  <a:pt x="538" y="1069"/>
                </a:lnTo>
                <a:lnTo>
                  <a:pt x="534" y="1072"/>
                </a:lnTo>
                <a:lnTo>
                  <a:pt x="531" y="1074"/>
                </a:lnTo>
                <a:lnTo>
                  <a:pt x="527" y="1076"/>
                </a:lnTo>
                <a:lnTo>
                  <a:pt x="523" y="1078"/>
                </a:lnTo>
                <a:lnTo>
                  <a:pt x="520" y="1081"/>
                </a:lnTo>
                <a:lnTo>
                  <a:pt x="516" y="1083"/>
                </a:lnTo>
                <a:lnTo>
                  <a:pt x="512" y="1085"/>
                </a:lnTo>
                <a:lnTo>
                  <a:pt x="509" y="1087"/>
                </a:lnTo>
                <a:lnTo>
                  <a:pt x="505" y="1090"/>
                </a:lnTo>
                <a:lnTo>
                  <a:pt x="501" y="1092"/>
                </a:lnTo>
                <a:lnTo>
                  <a:pt x="498" y="1094"/>
                </a:lnTo>
                <a:lnTo>
                  <a:pt x="494" y="1097"/>
                </a:lnTo>
                <a:lnTo>
                  <a:pt x="491" y="1099"/>
                </a:lnTo>
                <a:lnTo>
                  <a:pt x="487" y="1101"/>
                </a:lnTo>
                <a:lnTo>
                  <a:pt x="484" y="1103"/>
                </a:lnTo>
                <a:lnTo>
                  <a:pt x="480" y="1106"/>
                </a:lnTo>
                <a:lnTo>
                  <a:pt x="477" y="1108"/>
                </a:lnTo>
                <a:lnTo>
                  <a:pt x="473" y="1110"/>
                </a:lnTo>
                <a:lnTo>
                  <a:pt x="470" y="1112"/>
                </a:lnTo>
                <a:lnTo>
                  <a:pt x="466" y="1115"/>
                </a:lnTo>
                <a:lnTo>
                  <a:pt x="463" y="1117"/>
                </a:lnTo>
                <a:lnTo>
                  <a:pt x="459" y="1119"/>
                </a:lnTo>
                <a:lnTo>
                  <a:pt x="456" y="1121"/>
                </a:lnTo>
                <a:lnTo>
                  <a:pt x="453" y="1124"/>
                </a:lnTo>
                <a:lnTo>
                  <a:pt x="449" y="1126"/>
                </a:lnTo>
                <a:lnTo>
                  <a:pt x="446" y="1128"/>
                </a:lnTo>
                <a:lnTo>
                  <a:pt x="442" y="1130"/>
                </a:lnTo>
                <a:lnTo>
                  <a:pt x="439" y="1133"/>
                </a:lnTo>
                <a:lnTo>
                  <a:pt x="436" y="1135"/>
                </a:lnTo>
                <a:lnTo>
                  <a:pt x="432" y="1137"/>
                </a:lnTo>
                <a:lnTo>
                  <a:pt x="429" y="1139"/>
                </a:lnTo>
                <a:lnTo>
                  <a:pt x="426" y="1142"/>
                </a:lnTo>
                <a:lnTo>
                  <a:pt x="422" y="1144"/>
                </a:lnTo>
                <a:lnTo>
                  <a:pt x="419" y="1146"/>
                </a:lnTo>
                <a:lnTo>
                  <a:pt x="416" y="1148"/>
                </a:lnTo>
                <a:lnTo>
                  <a:pt x="413" y="1151"/>
                </a:lnTo>
                <a:lnTo>
                  <a:pt x="409" y="1153"/>
                </a:lnTo>
                <a:lnTo>
                  <a:pt x="406" y="1155"/>
                </a:lnTo>
                <a:lnTo>
                  <a:pt x="403" y="1157"/>
                </a:lnTo>
                <a:lnTo>
                  <a:pt x="400" y="1160"/>
                </a:lnTo>
                <a:lnTo>
                  <a:pt x="396" y="1162"/>
                </a:lnTo>
                <a:lnTo>
                  <a:pt x="393" y="1164"/>
                </a:lnTo>
                <a:lnTo>
                  <a:pt x="390" y="1166"/>
                </a:lnTo>
                <a:lnTo>
                  <a:pt x="387" y="1168"/>
                </a:lnTo>
                <a:lnTo>
                  <a:pt x="384" y="1171"/>
                </a:lnTo>
                <a:lnTo>
                  <a:pt x="380" y="1173"/>
                </a:lnTo>
                <a:lnTo>
                  <a:pt x="377" y="1175"/>
                </a:lnTo>
                <a:lnTo>
                  <a:pt x="374" y="1177"/>
                </a:lnTo>
                <a:lnTo>
                  <a:pt x="371" y="1180"/>
                </a:lnTo>
                <a:lnTo>
                  <a:pt x="368" y="1182"/>
                </a:lnTo>
                <a:lnTo>
                  <a:pt x="365" y="1184"/>
                </a:lnTo>
                <a:lnTo>
                  <a:pt x="362" y="1186"/>
                </a:lnTo>
                <a:lnTo>
                  <a:pt x="359" y="1188"/>
                </a:lnTo>
                <a:lnTo>
                  <a:pt x="356" y="1191"/>
                </a:lnTo>
                <a:lnTo>
                  <a:pt x="353" y="1193"/>
                </a:lnTo>
                <a:lnTo>
                  <a:pt x="350" y="1195"/>
                </a:lnTo>
                <a:lnTo>
                  <a:pt x="346" y="1197"/>
                </a:lnTo>
                <a:lnTo>
                  <a:pt x="343" y="1199"/>
                </a:lnTo>
                <a:lnTo>
                  <a:pt x="340" y="1202"/>
                </a:lnTo>
                <a:lnTo>
                  <a:pt x="337" y="1204"/>
                </a:lnTo>
                <a:lnTo>
                  <a:pt x="334" y="1206"/>
                </a:lnTo>
                <a:lnTo>
                  <a:pt x="331" y="1208"/>
                </a:lnTo>
                <a:lnTo>
                  <a:pt x="329" y="1210"/>
                </a:lnTo>
                <a:lnTo>
                  <a:pt x="326" y="1213"/>
                </a:lnTo>
                <a:lnTo>
                  <a:pt x="323" y="1215"/>
                </a:lnTo>
                <a:lnTo>
                  <a:pt x="320" y="1217"/>
                </a:lnTo>
                <a:lnTo>
                  <a:pt x="317" y="1219"/>
                </a:lnTo>
                <a:lnTo>
                  <a:pt x="314" y="1221"/>
                </a:lnTo>
                <a:lnTo>
                  <a:pt x="311" y="1224"/>
                </a:lnTo>
                <a:lnTo>
                  <a:pt x="308" y="1226"/>
                </a:lnTo>
                <a:lnTo>
                  <a:pt x="305" y="1228"/>
                </a:lnTo>
                <a:lnTo>
                  <a:pt x="302" y="1230"/>
                </a:lnTo>
                <a:lnTo>
                  <a:pt x="299" y="1232"/>
                </a:lnTo>
                <a:lnTo>
                  <a:pt x="297" y="1234"/>
                </a:lnTo>
                <a:lnTo>
                  <a:pt x="294" y="1237"/>
                </a:lnTo>
                <a:lnTo>
                  <a:pt x="291" y="1239"/>
                </a:lnTo>
                <a:lnTo>
                  <a:pt x="288" y="1241"/>
                </a:lnTo>
                <a:lnTo>
                  <a:pt x="285" y="1243"/>
                </a:lnTo>
                <a:lnTo>
                  <a:pt x="283" y="1245"/>
                </a:lnTo>
                <a:lnTo>
                  <a:pt x="280" y="1247"/>
                </a:lnTo>
                <a:lnTo>
                  <a:pt x="277" y="1250"/>
                </a:lnTo>
                <a:lnTo>
                  <a:pt x="274" y="1252"/>
                </a:lnTo>
                <a:lnTo>
                  <a:pt x="272" y="1254"/>
                </a:lnTo>
                <a:lnTo>
                  <a:pt x="269" y="1256"/>
                </a:lnTo>
                <a:lnTo>
                  <a:pt x="266" y="1258"/>
                </a:lnTo>
                <a:lnTo>
                  <a:pt x="263" y="1260"/>
                </a:lnTo>
                <a:lnTo>
                  <a:pt x="261" y="1262"/>
                </a:lnTo>
                <a:lnTo>
                  <a:pt x="258" y="1265"/>
                </a:lnTo>
                <a:lnTo>
                  <a:pt x="255" y="1267"/>
                </a:lnTo>
                <a:lnTo>
                  <a:pt x="253" y="1269"/>
                </a:lnTo>
                <a:lnTo>
                  <a:pt x="250" y="1271"/>
                </a:lnTo>
                <a:lnTo>
                  <a:pt x="247" y="1273"/>
                </a:lnTo>
                <a:lnTo>
                  <a:pt x="245" y="1275"/>
                </a:lnTo>
                <a:lnTo>
                  <a:pt x="242" y="1277"/>
                </a:lnTo>
                <a:lnTo>
                  <a:pt x="239" y="1280"/>
                </a:lnTo>
                <a:lnTo>
                  <a:pt x="237" y="1282"/>
                </a:lnTo>
                <a:lnTo>
                  <a:pt x="234" y="1284"/>
                </a:lnTo>
                <a:lnTo>
                  <a:pt x="232" y="1286"/>
                </a:lnTo>
                <a:lnTo>
                  <a:pt x="229" y="1288"/>
                </a:lnTo>
                <a:lnTo>
                  <a:pt x="226" y="1290"/>
                </a:lnTo>
                <a:lnTo>
                  <a:pt x="224" y="1292"/>
                </a:lnTo>
                <a:lnTo>
                  <a:pt x="221" y="1294"/>
                </a:lnTo>
                <a:lnTo>
                  <a:pt x="219" y="1297"/>
                </a:lnTo>
                <a:lnTo>
                  <a:pt x="216" y="1299"/>
                </a:lnTo>
                <a:lnTo>
                  <a:pt x="214" y="1301"/>
                </a:lnTo>
                <a:lnTo>
                  <a:pt x="211" y="1303"/>
                </a:lnTo>
                <a:lnTo>
                  <a:pt x="209" y="1305"/>
                </a:lnTo>
                <a:lnTo>
                  <a:pt x="206" y="1307"/>
                </a:lnTo>
                <a:lnTo>
                  <a:pt x="204" y="1309"/>
                </a:lnTo>
                <a:lnTo>
                  <a:pt x="201" y="1311"/>
                </a:lnTo>
                <a:lnTo>
                  <a:pt x="199" y="1313"/>
                </a:lnTo>
                <a:lnTo>
                  <a:pt x="196" y="1316"/>
                </a:lnTo>
                <a:lnTo>
                  <a:pt x="194" y="1318"/>
                </a:lnTo>
                <a:lnTo>
                  <a:pt x="191" y="1320"/>
                </a:lnTo>
                <a:lnTo>
                  <a:pt x="189" y="1322"/>
                </a:lnTo>
                <a:lnTo>
                  <a:pt x="186" y="1324"/>
                </a:lnTo>
                <a:lnTo>
                  <a:pt x="184" y="1326"/>
                </a:lnTo>
                <a:lnTo>
                  <a:pt x="182" y="1328"/>
                </a:lnTo>
                <a:lnTo>
                  <a:pt x="179" y="1330"/>
                </a:lnTo>
                <a:lnTo>
                  <a:pt x="177" y="1332"/>
                </a:lnTo>
                <a:lnTo>
                  <a:pt x="174" y="1334"/>
                </a:lnTo>
                <a:lnTo>
                  <a:pt x="172" y="1336"/>
                </a:lnTo>
                <a:lnTo>
                  <a:pt x="170" y="1338"/>
                </a:lnTo>
                <a:lnTo>
                  <a:pt x="167" y="1341"/>
                </a:lnTo>
                <a:lnTo>
                  <a:pt x="165" y="1343"/>
                </a:lnTo>
                <a:lnTo>
                  <a:pt x="163" y="1345"/>
                </a:lnTo>
                <a:lnTo>
                  <a:pt x="160" y="1347"/>
                </a:lnTo>
                <a:lnTo>
                  <a:pt x="158" y="1349"/>
                </a:lnTo>
                <a:lnTo>
                  <a:pt x="156" y="1351"/>
                </a:lnTo>
                <a:lnTo>
                  <a:pt x="154" y="1353"/>
                </a:lnTo>
                <a:lnTo>
                  <a:pt x="151" y="1355"/>
                </a:lnTo>
                <a:lnTo>
                  <a:pt x="149" y="1357"/>
                </a:lnTo>
                <a:lnTo>
                  <a:pt x="147" y="1359"/>
                </a:lnTo>
                <a:lnTo>
                  <a:pt x="144" y="1361"/>
                </a:lnTo>
                <a:lnTo>
                  <a:pt x="142" y="1363"/>
                </a:lnTo>
                <a:lnTo>
                  <a:pt x="140" y="1365"/>
                </a:lnTo>
                <a:lnTo>
                  <a:pt x="138" y="1367"/>
                </a:lnTo>
                <a:lnTo>
                  <a:pt x="135" y="1369"/>
                </a:lnTo>
                <a:lnTo>
                  <a:pt x="133" y="1371"/>
                </a:lnTo>
                <a:lnTo>
                  <a:pt x="131" y="1373"/>
                </a:lnTo>
                <a:lnTo>
                  <a:pt x="129" y="1375"/>
                </a:lnTo>
                <a:lnTo>
                  <a:pt x="127" y="1377"/>
                </a:lnTo>
                <a:lnTo>
                  <a:pt x="125" y="1379"/>
                </a:lnTo>
                <a:lnTo>
                  <a:pt x="122" y="1381"/>
                </a:lnTo>
                <a:lnTo>
                  <a:pt x="120" y="1383"/>
                </a:lnTo>
                <a:lnTo>
                  <a:pt x="118" y="1385"/>
                </a:lnTo>
                <a:lnTo>
                  <a:pt x="116" y="1387"/>
                </a:lnTo>
                <a:lnTo>
                  <a:pt x="114" y="1389"/>
                </a:lnTo>
                <a:lnTo>
                  <a:pt x="112" y="1391"/>
                </a:lnTo>
                <a:lnTo>
                  <a:pt x="110" y="1393"/>
                </a:lnTo>
                <a:lnTo>
                  <a:pt x="107" y="1395"/>
                </a:lnTo>
                <a:lnTo>
                  <a:pt x="105" y="1397"/>
                </a:lnTo>
                <a:lnTo>
                  <a:pt x="103" y="1399"/>
                </a:lnTo>
                <a:lnTo>
                  <a:pt x="101" y="1401"/>
                </a:lnTo>
                <a:lnTo>
                  <a:pt x="99" y="1403"/>
                </a:lnTo>
                <a:lnTo>
                  <a:pt x="97" y="1405"/>
                </a:lnTo>
                <a:lnTo>
                  <a:pt x="95" y="1407"/>
                </a:lnTo>
                <a:lnTo>
                  <a:pt x="93" y="1409"/>
                </a:lnTo>
                <a:lnTo>
                  <a:pt x="91" y="1411"/>
                </a:lnTo>
                <a:lnTo>
                  <a:pt x="89" y="1413"/>
                </a:lnTo>
                <a:lnTo>
                  <a:pt x="87" y="1415"/>
                </a:lnTo>
                <a:lnTo>
                  <a:pt x="85" y="1417"/>
                </a:lnTo>
                <a:lnTo>
                  <a:pt x="83" y="1419"/>
                </a:lnTo>
                <a:lnTo>
                  <a:pt x="81" y="1421"/>
                </a:lnTo>
                <a:lnTo>
                  <a:pt x="79" y="1423"/>
                </a:lnTo>
                <a:lnTo>
                  <a:pt x="77" y="1425"/>
                </a:lnTo>
                <a:lnTo>
                  <a:pt x="75" y="1427"/>
                </a:lnTo>
                <a:lnTo>
                  <a:pt x="73" y="1429"/>
                </a:lnTo>
                <a:lnTo>
                  <a:pt x="71" y="1431"/>
                </a:lnTo>
                <a:lnTo>
                  <a:pt x="69" y="1433"/>
                </a:lnTo>
                <a:lnTo>
                  <a:pt x="67" y="1435"/>
                </a:lnTo>
                <a:lnTo>
                  <a:pt x="65" y="1437"/>
                </a:lnTo>
                <a:lnTo>
                  <a:pt x="63" y="1439"/>
                </a:lnTo>
                <a:lnTo>
                  <a:pt x="61" y="1441"/>
                </a:lnTo>
                <a:lnTo>
                  <a:pt x="59" y="1443"/>
                </a:lnTo>
                <a:lnTo>
                  <a:pt x="57" y="1445"/>
                </a:lnTo>
                <a:lnTo>
                  <a:pt x="55" y="1447"/>
                </a:lnTo>
                <a:lnTo>
                  <a:pt x="54" y="1448"/>
                </a:lnTo>
                <a:lnTo>
                  <a:pt x="52" y="1450"/>
                </a:lnTo>
                <a:lnTo>
                  <a:pt x="50" y="1452"/>
                </a:lnTo>
                <a:lnTo>
                  <a:pt x="48" y="1454"/>
                </a:lnTo>
                <a:lnTo>
                  <a:pt x="46" y="1456"/>
                </a:lnTo>
                <a:lnTo>
                  <a:pt x="44" y="1458"/>
                </a:lnTo>
                <a:lnTo>
                  <a:pt x="42" y="1460"/>
                </a:lnTo>
                <a:lnTo>
                  <a:pt x="41" y="1462"/>
                </a:lnTo>
                <a:lnTo>
                  <a:pt x="39" y="1464"/>
                </a:lnTo>
                <a:lnTo>
                  <a:pt x="37" y="1466"/>
                </a:lnTo>
                <a:lnTo>
                  <a:pt x="35" y="1468"/>
                </a:lnTo>
                <a:lnTo>
                  <a:pt x="33" y="1469"/>
                </a:lnTo>
                <a:lnTo>
                  <a:pt x="31" y="1471"/>
                </a:lnTo>
                <a:lnTo>
                  <a:pt x="30" y="1473"/>
                </a:lnTo>
                <a:lnTo>
                  <a:pt x="28" y="1475"/>
                </a:lnTo>
                <a:lnTo>
                  <a:pt x="26" y="1477"/>
                </a:lnTo>
                <a:lnTo>
                  <a:pt x="24" y="1479"/>
                </a:lnTo>
                <a:lnTo>
                  <a:pt x="23" y="1481"/>
                </a:lnTo>
                <a:lnTo>
                  <a:pt x="21" y="1483"/>
                </a:lnTo>
                <a:lnTo>
                  <a:pt x="19" y="1484"/>
                </a:lnTo>
                <a:lnTo>
                  <a:pt x="17" y="1486"/>
                </a:lnTo>
                <a:lnTo>
                  <a:pt x="16" y="1488"/>
                </a:lnTo>
                <a:lnTo>
                  <a:pt x="14" y="1490"/>
                </a:lnTo>
                <a:lnTo>
                  <a:pt x="12" y="1492"/>
                </a:lnTo>
                <a:lnTo>
                  <a:pt x="10" y="1494"/>
                </a:lnTo>
                <a:lnTo>
                  <a:pt x="9" y="1496"/>
                </a:lnTo>
                <a:lnTo>
                  <a:pt x="7" y="1497"/>
                </a:lnTo>
                <a:lnTo>
                  <a:pt x="5" y="1499"/>
                </a:lnTo>
                <a:lnTo>
                  <a:pt x="4" y="1501"/>
                </a:lnTo>
                <a:lnTo>
                  <a:pt x="2" y="1503"/>
                </a:lnTo>
                <a:lnTo>
                  <a:pt x="0" y="1505"/>
                </a:lnTo>
              </a:path>
            </a:pathLst>
          </a:custGeom>
          <a:noFill/>
          <a:ln w="3175" cap="rnd" cmpd="sng">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4"/>
          <p:cNvSpPr>
            <a:spLocks noChangeArrowheads="1"/>
          </p:cNvSpPr>
          <p:nvPr/>
        </p:nvSpPr>
        <p:spPr bwMode="auto">
          <a:xfrm>
            <a:off x="4060825" y="2319338"/>
            <a:ext cx="4597400" cy="785812"/>
          </a:xfrm>
          <a:custGeom>
            <a:avLst/>
            <a:gdLst>
              <a:gd name="T0" fmla="*/ 2147483646 w 2896"/>
              <a:gd name="T1" fmla="*/ 2147483646 h 495"/>
              <a:gd name="T2" fmla="*/ 2147483646 w 2896"/>
              <a:gd name="T3" fmla="*/ 2147483646 h 495"/>
              <a:gd name="T4" fmla="*/ 2147483646 w 2896"/>
              <a:gd name="T5" fmla="*/ 2147483646 h 495"/>
              <a:gd name="T6" fmla="*/ 2147483646 w 2896"/>
              <a:gd name="T7" fmla="*/ 2147483646 h 495"/>
              <a:gd name="T8" fmla="*/ 2147483646 w 2896"/>
              <a:gd name="T9" fmla="*/ 2147483646 h 495"/>
              <a:gd name="T10" fmla="*/ 2147483646 w 2896"/>
              <a:gd name="T11" fmla="*/ 2147483646 h 495"/>
              <a:gd name="T12" fmla="*/ 2147483646 w 2896"/>
              <a:gd name="T13" fmla="*/ 2147483646 h 495"/>
              <a:gd name="T14" fmla="*/ 2147483646 w 2896"/>
              <a:gd name="T15" fmla="*/ 2147483646 h 495"/>
              <a:gd name="T16" fmla="*/ 2147483646 w 2896"/>
              <a:gd name="T17" fmla="*/ 2147483646 h 495"/>
              <a:gd name="T18" fmla="*/ 2147483646 w 2896"/>
              <a:gd name="T19" fmla="*/ 2147483646 h 495"/>
              <a:gd name="T20" fmla="*/ 2147483646 w 2896"/>
              <a:gd name="T21" fmla="*/ 2147483646 h 495"/>
              <a:gd name="T22" fmla="*/ 2147483646 w 2896"/>
              <a:gd name="T23" fmla="*/ 2147483646 h 495"/>
              <a:gd name="T24" fmla="*/ 2147483646 w 2896"/>
              <a:gd name="T25" fmla="*/ 2147483646 h 495"/>
              <a:gd name="T26" fmla="*/ 2147483646 w 2896"/>
              <a:gd name="T27" fmla="*/ 2147483646 h 495"/>
              <a:gd name="T28" fmla="*/ 2147483646 w 2896"/>
              <a:gd name="T29" fmla="*/ 2147483646 h 495"/>
              <a:gd name="T30" fmla="*/ 2147483646 w 2896"/>
              <a:gd name="T31" fmla="*/ 2147483646 h 495"/>
              <a:gd name="T32" fmla="*/ 2147483646 w 2896"/>
              <a:gd name="T33" fmla="*/ 2147483646 h 495"/>
              <a:gd name="T34" fmla="*/ 2147483646 w 2896"/>
              <a:gd name="T35" fmla="*/ 2147483646 h 495"/>
              <a:gd name="T36" fmla="*/ 2147483646 w 2896"/>
              <a:gd name="T37" fmla="*/ 2147483646 h 495"/>
              <a:gd name="T38" fmla="*/ 2147483646 w 2896"/>
              <a:gd name="T39" fmla="*/ 2147483646 h 495"/>
              <a:gd name="T40" fmla="*/ 2147483646 w 2896"/>
              <a:gd name="T41" fmla="*/ 2147483646 h 495"/>
              <a:gd name="T42" fmla="*/ 2147483646 w 2896"/>
              <a:gd name="T43" fmla="*/ 2147483646 h 495"/>
              <a:gd name="T44" fmla="*/ 2147483646 w 2896"/>
              <a:gd name="T45" fmla="*/ 2147483646 h 495"/>
              <a:gd name="T46" fmla="*/ 2147483646 w 2896"/>
              <a:gd name="T47" fmla="*/ 2147483646 h 495"/>
              <a:gd name="T48" fmla="*/ 2147483646 w 2896"/>
              <a:gd name="T49" fmla="*/ 2147483646 h 495"/>
              <a:gd name="T50" fmla="*/ 2147483646 w 2896"/>
              <a:gd name="T51" fmla="*/ 2147483646 h 495"/>
              <a:gd name="T52" fmla="*/ 2147483646 w 2896"/>
              <a:gd name="T53" fmla="*/ 2147483646 h 495"/>
              <a:gd name="T54" fmla="*/ 2147483646 w 2896"/>
              <a:gd name="T55" fmla="*/ 2147483646 h 495"/>
              <a:gd name="T56" fmla="*/ 2147483646 w 2896"/>
              <a:gd name="T57" fmla="*/ 2147483646 h 495"/>
              <a:gd name="T58" fmla="*/ 2147483646 w 2896"/>
              <a:gd name="T59" fmla="*/ 2147483646 h 495"/>
              <a:gd name="T60" fmla="*/ 2147483646 w 2896"/>
              <a:gd name="T61" fmla="*/ 2147483646 h 495"/>
              <a:gd name="T62" fmla="*/ 2147483646 w 2896"/>
              <a:gd name="T63" fmla="*/ 2147483646 h 495"/>
              <a:gd name="T64" fmla="*/ 2147483646 w 2896"/>
              <a:gd name="T65" fmla="*/ 2147483646 h 495"/>
              <a:gd name="T66" fmla="*/ 2147483646 w 2896"/>
              <a:gd name="T67" fmla="*/ 2147483646 h 495"/>
              <a:gd name="T68" fmla="*/ 2147483646 w 2896"/>
              <a:gd name="T69" fmla="*/ 2147483646 h 495"/>
              <a:gd name="T70" fmla="*/ 2147483646 w 2896"/>
              <a:gd name="T71" fmla="*/ 2147483646 h 495"/>
              <a:gd name="T72" fmla="*/ 2147483646 w 2896"/>
              <a:gd name="T73" fmla="*/ 2147483646 h 495"/>
              <a:gd name="T74" fmla="*/ 2147483646 w 2896"/>
              <a:gd name="T75" fmla="*/ 2147483646 h 495"/>
              <a:gd name="T76" fmla="*/ 2147483646 w 2896"/>
              <a:gd name="T77" fmla="*/ 2147483646 h 495"/>
              <a:gd name="T78" fmla="*/ 2147483646 w 2896"/>
              <a:gd name="T79" fmla="*/ 2147483646 h 495"/>
              <a:gd name="T80" fmla="*/ 2147483646 w 2896"/>
              <a:gd name="T81" fmla="*/ 2147483646 h 495"/>
              <a:gd name="T82" fmla="*/ 2147483646 w 2896"/>
              <a:gd name="T83" fmla="*/ 2147483646 h 495"/>
              <a:gd name="T84" fmla="*/ 2147483646 w 2896"/>
              <a:gd name="T85" fmla="*/ 2147483646 h 495"/>
              <a:gd name="T86" fmla="*/ 2147483646 w 2896"/>
              <a:gd name="T87" fmla="*/ 2147483646 h 495"/>
              <a:gd name="T88" fmla="*/ 2147483646 w 2896"/>
              <a:gd name="T89" fmla="*/ 2147483646 h 495"/>
              <a:gd name="T90" fmla="*/ 2147483646 w 2896"/>
              <a:gd name="T91" fmla="*/ 2147483646 h 495"/>
              <a:gd name="T92" fmla="*/ 2147483646 w 2896"/>
              <a:gd name="T93" fmla="*/ 2147483646 h 495"/>
              <a:gd name="T94" fmla="*/ 2147483646 w 2896"/>
              <a:gd name="T95" fmla="*/ 2147483646 h 495"/>
              <a:gd name="T96" fmla="*/ 2147483646 w 2896"/>
              <a:gd name="T97" fmla="*/ 2147483646 h 495"/>
              <a:gd name="T98" fmla="*/ 2147483646 w 2896"/>
              <a:gd name="T99" fmla="*/ 2147483646 h 495"/>
              <a:gd name="T100" fmla="*/ 2147483646 w 2896"/>
              <a:gd name="T101" fmla="*/ 2147483646 h 495"/>
              <a:gd name="T102" fmla="*/ 2147483646 w 2896"/>
              <a:gd name="T103" fmla="*/ 2147483646 h 495"/>
              <a:gd name="T104" fmla="*/ 2147483646 w 2896"/>
              <a:gd name="T105" fmla="*/ 2147483646 h 495"/>
              <a:gd name="T106" fmla="*/ 2147483646 w 2896"/>
              <a:gd name="T107" fmla="*/ 2147483646 h 495"/>
              <a:gd name="T108" fmla="*/ 2147483646 w 2896"/>
              <a:gd name="T109" fmla="*/ 2147483646 h 495"/>
              <a:gd name="T110" fmla="*/ 2147483646 w 2896"/>
              <a:gd name="T111" fmla="*/ 2147483646 h 495"/>
              <a:gd name="T112" fmla="*/ 2147483646 w 2896"/>
              <a:gd name="T113" fmla="*/ 2147483646 h 495"/>
              <a:gd name="T114" fmla="*/ 2147483646 w 2896"/>
              <a:gd name="T115" fmla="*/ 2147483646 h 4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6"/>
              <a:gd name="T175" fmla="*/ 0 h 495"/>
              <a:gd name="T176" fmla="*/ 2896 w 2896"/>
              <a:gd name="T177" fmla="*/ 495 h 4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6" h="495">
                <a:moveTo>
                  <a:pt x="2896" y="0"/>
                </a:moveTo>
                <a:lnTo>
                  <a:pt x="2887" y="0"/>
                </a:lnTo>
                <a:lnTo>
                  <a:pt x="2879" y="1"/>
                </a:lnTo>
                <a:lnTo>
                  <a:pt x="2870" y="2"/>
                </a:lnTo>
                <a:lnTo>
                  <a:pt x="2862" y="3"/>
                </a:lnTo>
                <a:lnTo>
                  <a:pt x="2854" y="3"/>
                </a:lnTo>
                <a:lnTo>
                  <a:pt x="2845" y="4"/>
                </a:lnTo>
                <a:lnTo>
                  <a:pt x="2837" y="5"/>
                </a:lnTo>
                <a:lnTo>
                  <a:pt x="2829" y="6"/>
                </a:lnTo>
                <a:lnTo>
                  <a:pt x="2820" y="6"/>
                </a:lnTo>
                <a:lnTo>
                  <a:pt x="2812" y="7"/>
                </a:lnTo>
                <a:lnTo>
                  <a:pt x="2804" y="8"/>
                </a:lnTo>
                <a:lnTo>
                  <a:pt x="2795" y="9"/>
                </a:lnTo>
                <a:lnTo>
                  <a:pt x="2787" y="10"/>
                </a:lnTo>
                <a:lnTo>
                  <a:pt x="2779" y="10"/>
                </a:lnTo>
                <a:lnTo>
                  <a:pt x="2770" y="11"/>
                </a:lnTo>
                <a:lnTo>
                  <a:pt x="2762" y="12"/>
                </a:lnTo>
                <a:lnTo>
                  <a:pt x="2754" y="13"/>
                </a:lnTo>
                <a:lnTo>
                  <a:pt x="2745" y="14"/>
                </a:lnTo>
                <a:lnTo>
                  <a:pt x="2737" y="14"/>
                </a:lnTo>
                <a:lnTo>
                  <a:pt x="2729" y="15"/>
                </a:lnTo>
                <a:lnTo>
                  <a:pt x="2721" y="16"/>
                </a:lnTo>
                <a:lnTo>
                  <a:pt x="2712" y="17"/>
                </a:lnTo>
                <a:lnTo>
                  <a:pt x="2704" y="18"/>
                </a:lnTo>
                <a:lnTo>
                  <a:pt x="2696" y="18"/>
                </a:lnTo>
                <a:lnTo>
                  <a:pt x="2687" y="19"/>
                </a:lnTo>
                <a:lnTo>
                  <a:pt x="2679" y="20"/>
                </a:lnTo>
                <a:lnTo>
                  <a:pt x="2671" y="21"/>
                </a:lnTo>
                <a:lnTo>
                  <a:pt x="2663" y="22"/>
                </a:lnTo>
                <a:lnTo>
                  <a:pt x="2655" y="23"/>
                </a:lnTo>
                <a:lnTo>
                  <a:pt x="2646" y="23"/>
                </a:lnTo>
                <a:lnTo>
                  <a:pt x="2638" y="24"/>
                </a:lnTo>
                <a:lnTo>
                  <a:pt x="2630" y="25"/>
                </a:lnTo>
                <a:lnTo>
                  <a:pt x="2622" y="26"/>
                </a:lnTo>
                <a:lnTo>
                  <a:pt x="2614" y="27"/>
                </a:lnTo>
                <a:lnTo>
                  <a:pt x="2605" y="28"/>
                </a:lnTo>
                <a:lnTo>
                  <a:pt x="2597" y="28"/>
                </a:lnTo>
                <a:lnTo>
                  <a:pt x="2589" y="29"/>
                </a:lnTo>
                <a:lnTo>
                  <a:pt x="2581" y="30"/>
                </a:lnTo>
                <a:lnTo>
                  <a:pt x="2573" y="31"/>
                </a:lnTo>
                <a:lnTo>
                  <a:pt x="2565" y="32"/>
                </a:lnTo>
                <a:lnTo>
                  <a:pt x="2556" y="33"/>
                </a:lnTo>
                <a:lnTo>
                  <a:pt x="2548" y="33"/>
                </a:lnTo>
                <a:lnTo>
                  <a:pt x="2540" y="34"/>
                </a:lnTo>
                <a:lnTo>
                  <a:pt x="2532" y="35"/>
                </a:lnTo>
                <a:lnTo>
                  <a:pt x="2524" y="36"/>
                </a:lnTo>
                <a:lnTo>
                  <a:pt x="2516" y="37"/>
                </a:lnTo>
                <a:lnTo>
                  <a:pt x="2508" y="38"/>
                </a:lnTo>
                <a:lnTo>
                  <a:pt x="2500" y="39"/>
                </a:lnTo>
                <a:lnTo>
                  <a:pt x="2491" y="39"/>
                </a:lnTo>
                <a:lnTo>
                  <a:pt x="2483" y="40"/>
                </a:lnTo>
                <a:lnTo>
                  <a:pt x="2475" y="41"/>
                </a:lnTo>
                <a:lnTo>
                  <a:pt x="2467" y="42"/>
                </a:lnTo>
                <a:lnTo>
                  <a:pt x="2459" y="43"/>
                </a:lnTo>
                <a:lnTo>
                  <a:pt x="2451" y="44"/>
                </a:lnTo>
                <a:lnTo>
                  <a:pt x="2443" y="45"/>
                </a:lnTo>
                <a:lnTo>
                  <a:pt x="2435" y="46"/>
                </a:lnTo>
                <a:lnTo>
                  <a:pt x="2427" y="46"/>
                </a:lnTo>
                <a:lnTo>
                  <a:pt x="2419" y="47"/>
                </a:lnTo>
                <a:lnTo>
                  <a:pt x="2411" y="48"/>
                </a:lnTo>
                <a:lnTo>
                  <a:pt x="2403" y="49"/>
                </a:lnTo>
                <a:lnTo>
                  <a:pt x="2395" y="50"/>
                </a:lnTo>
                <a:lnTo>
                  <a:pt x="2387" y="51"/>
                </a:lnTo>
                <a:lnTo>
                  <a:pt x="2379" y="52"/>
                </a:lnTo>
                <a:lnTo>
                  <a:pt x="2371" y="53"/>
                </a:lnTo>
                <a:lnTo>
                  <a:pt x="2363" y="54"/>
                </a:lnTo>
                <a:lnTo>
                  <a:pt x="2355" y="55"/>
                </a:lnTo>
                <a:lnTo>
                  <a:pt x="2347" y="55"/>
                </a:lnTo>
                <a:lnTo>
                  <a:pt x="2339" y="56"/>
                </a:lnTo>
                <a:lnTo>
                  <a:pt x="2331" y="57"/>
                </a:lnTo>
                <a:lnTo>
                  <a:pt x="2323" y="58"/>
                </a:lnTo>
                <a:lnTo>
                  <a:pt x="2315" y="59"/>
                </a:lnTo>
                <a:lnTo>
                  <a:pt x="2307" y="60"/>
                </a:lnTo>
                <a:lnTo>
                  <a:pt x="2299" y="61"/>
                </a:lnTo>
                <a:lnTo>
                  <a:pt x="2291" y="62"/>
                </a:lnTo>
                <a:lnTo>
                  <a:pt x="2283" y="63"/>
                </a:lnTo>
                <a:lnTo>
                  <a:pt x="2275" y="64"/>
                </a:lnTo>
                <a:lnTo>
                  <a:pt x="2267" y="65"/>
                </a:lnTo>
                <a:lnTo>
                  <a:pt x="2259" y="66"/>
                </a:lnTo>
                <a:lnTo>
                  <a:pt x="2252" y="66"/>
                </a:lnTo>
                <a:lnTo>
                  <a:pt x="2244" y="67"/>
                </a:lnTo>
                <a:lnTo>
                  <a:pt x="2236" y="68"/>
                </a:lnTo>
                <a:lnTo>
                  <a:pt x="2228" y="69"/>
                </a:lnTo>
                <a:lnTo>
                  <a:pt x="2220" y="70"/>
                </a:lnTo>
                <a:lnTo>
                  <a:pt x="2212" y="71"/>
                </a:lnTo>
                <a:lnTo>
                  <a:pt x="2204" y="72"/>
                </a:lnTo>
                <a:lnTo>
                  <a:pt x="2196" y="73"/>
                </a:lnTo>
                <a:lnTo>
                  <a:pt x="2189" y="74"/>
                </a:lnTo>
                <a:lnTo>
                  <a:pt x="2181" y="75"/>
                </a:lnTo>
                <a:lnTo>
                  <a:pt x="2173" y="76"/>
                </a:lnTo>
                <a:lnTo>
                  <a:pt x="2165" y="77"/>
                </a:lnTo>
                <a:lnTo>
                  <a:pt x="2157" y="78"/>
                </a:lnTo>
                <a:lnTo>
                  <a:pt x="2149" y="79"/>
                </a:lnTo>
                <a:lnTo>
                  <a:pt x="2142" y="80"/>
                </a:lnTo>
                <a:lnTo>
                  <a:pt x="2134" y="81"/>
                </a:lnTo>
                <a:lnTo>
                  <a:pt x="2126" y="82"/>
                </a:lnTo>
                <a:lnTo>
                  <a:pt x="2118" y="83"/>
                </a:lnTo>
                <a:lnTo>
                  <a:pt x="2110" y="84"/>
                </a:lnTo>
                <a:lnTo>
                  <a:pt x="2103" y="85"/>
                </a:lnTo>
                <a:lnTo>
                  <a:pt x="2095" y="86"/>
                </a:lnTo>
                <a:lnTo>
                  <a:pt x="2087" y="87"/>
                </a:lnTo>
                <a:lnTo>
                  <a:pt x="2079" y="88"/>
                </a:lnTo>
                <a:lnTo>
                  <a:pt x="2072" y="89"/>
                </a:lnTo>
                <a:lnTo>
                  <a:pt x="2064" y="90"/>
                </a:lnTo>
                <a:lnTo>
                  <a:pt x="2056" y="91"/>
                </a:lnTo>
                <a:lnTo>
                  <a:pt x="2048" y="92"/>
                </a:lnTo>
                <a:lnTo>
                  <a:pt x="2041" y="93"/>
                </a:lnTo>
                <a:lnTo>
                  <a:pt x="2033" y="94"/>
                </a:lnTo>
                <a:lnTo>
                  <a:pt x="2025" y="95"/>
                </a:lnTo>
                <a:lnTo>
                  <a:pt x="2017" y="96"/>
                </a:lnTo>
                <a:lnTo>
                  <a:pt x="2010" y="97"/>
                </a:lnTo>
                <a:lnTo>
                  <a:pt x="2002" y="98"/>
                </a:lnTo>
                <a:lnTo>
                  <a:pt x="1994" y="99"/>
                </a:lnTo>
                <a:lnTo>
                  <a:pt x="1987" y="100"/>
                </a:lnTo>
                <a:lnTo>
                  <a:pt x="1979" y="101"/>
                </a:lnTo>
                <a:lnTo>
                  <a:pt x="1971" y="102"/>
                </a:lnTo>
                <a:lnTo>
                  <a:pt x="1964" y="103"/>
                </a:lnTo>
                <a:lnTo>
                  <a:pt x="1956" y="104"/>
                </a:lnTo>
                <a:lnTo>
                  <a:pt x="1948" y="105"/>
                </a:lnTo>
                <a:lnTo>
                  <a:pt x="1941" y="106"/>
                </a:lnTo>
                <a:lnTo>
                  <a:pt x="1933" y="107"/>
                </a:lnTo>
                <a:lnTo>
                  <a:pt x="1925" y="108"/>
                </a:lnTo>
                <a:lnTo>
                  <a:pt x="1918" y="109"/>
                </a:lnTo>
                <a:lnTo>
                  <a:pt x="1910" y="110"/>
                </a:lnTo>
                <a:lnTo>
                  <a:pt x="1903" y="111"/>
                </a:lnTo>
                <a:lnTo>
                  <a:pt x="1895" y="112"/>
                </a:lnTo>
                <a:lnTo>
                  <a:pt x="1887" y="113"/>
                </a:lnTo>
                <a:lnTo>
                  <a:pt x="1880" y="114"/>
                </a:lnTo>
                <a:lnTo>
                  <a:pt x="1872" y="115"/>
                </a:lnTo>
                <a:lnTo>
                  <a:pt x="1865" y="116"/>
                </a:lnTo>
                <a:lnTo>
                  <a:pt x="1857" y="117"/>
                </a:lnTo>
                <a:lnTo>
                  <a:pt x="1849" y="118"/>
                </a:lnTo>
                <a:lnTo>
                  <a:pt x="1842" y="119"/>
                </a:lnTo>
                <a:lnTo>
                  <a:pt x="1834" y="120"/>
                </a:lnTo>
                <a:lnTo>
                  <a:pt x="1827" y="121"/>
                </a:lnTo>
                <a:lnTo>
                  <a:pt x="1819" y="122"/>
                </a:lnTo>
                <a:lnTo>
                  <a:pt x="1812" y="123"/>
                </a:lnTo>
                <a:lnTo>
                  <a:pt x="1804" y="125"/>
                </a:lnTo>
                <a:lnTo>
                  <a:pt x="1797" y="126"/>
                </a:lnTo>
                <a:lnTo>
                  <a:pt x="1789" y="127"/>
                </a:lnTo>
                <a:lnTo>
                  <a:pt x="1782" y="128"/>
                </a:lnTo>
                <a:lnTo>
                  <a:pt x="1774" y="129"/>
                </a:lnTo>
                <a:lnTo>
                  <a:pt x="1767" y="130"/>
                </a:lnTo>
                <a:lnTo>
                  <a:pt x="1759" y="131"/>
                </a:lnTo>
                <a:lnTo>
                  <a:pt x="1752" y="132"/>
                </a:lnTo>
                <a:lnTo>
                  <a:pt x="1744" y="133"/>
                </a:lnTo>
                <a:lnTo>
                  <a:pt x="1737" y="134"/>
                </a:lnTo>
                <a:lnTo>
                  <a:pt x="1729" y="135"/>
                </a:lnTo>
                <a:lnTo>
                  <a:pt x="1722" y="136"/>
                </a:lnTo>
                <a:lnTo>
                  <a:pt x="1714" y="137"/>
                </a:lnTo>
                <a:lnTo>
                  <a:pt x="1707" y="139"/>
                </a:lnTo>
                <a:lnTo>
                  <a:pt x="1699" y="140"/>
                </a:lnTo>
                <a:lnTo>
                  <a:pt x="1692" y="141"/>
                </a:lnTo>
                <a:lnTo>
                  <a:pt x="1685" y="142"/>
                </a:lnTo>
                <a:lnTo>
                  <a:pt x="1677" y="143"/>
                </a:lnTo>
                <a:lnTo>
                  <a:pt x="1670" y="144"/>
                </a:lnTo>
                <a:lnTo>
                  <a:pt x="1662" y="145"/>
                </a:lnTo>
                <a:lnTo>
                  <a:pt x="1655" y="146"/>
                </a:lnTo>
                <a:lnTo>
                  <a:pt x="1647" y="147"/>
                </a:lnTo>
                <a:lnTo>
                  <a:pt x="1640" y="148"/>
                </a:lnTo>
                <a:lnTo>
                  <a:pt x="1633" y="150"/>
                </a:lnTo>
                <a:lnTo>
                  <a:pt x="1625" y="151"/>
                </a:lnTo>
                <a:lnTo>
                  <a:pt x="1618" y="152"/>
                </a:lnTo>
                <a:lnTo>
                  <a:pt x="1611" y="153"/>
                </a:lnTo>
                <a:lnTo>
                  <a:pt x="1603" y="154"/>
                </a:lnTo>
                <a:lnTo>
                  <a:pt x="1596" y="155"/>
                </a:lnTo>
                <a:lnTo>
                  <a:pt x="1589" y="156"/>
                </a:lnTo>
                <a:lnTo>
                  <a:pt x="1581" y="157"/>
                </a:lnTo>
                <a:lnTo>
                  <a:pt x="1574" y="159"/>
                </a:lnTo>
                <a:lnTo>
                  <a:pt x="1567" y="160"/>
                </a:lnTo>
                <a:lnTo>
                  <a:pt x="1559" y="161"/>
                </a:lnTo>
                <a:lnTo>
                  <a:pt x="1552" y="162"/>
                </a:lnTo>
                <a:lnTo>
                  <a:pt x="1545" y="163"/>
                </a:lnTo>
                <a:lnTo>
                  <a:pt x="1537" y="164"/>
                </a:lnTo>
                <a:lnTo>
                  <a:pt x="1530" y="165"/>
                </a:lnTo>
                <a:lnTo>
                  <a:pt x="1523" y="167"/>
                </a:lnTo>
                <a:lnTo>
                  <a:pt x="1515" y="168"/>
                </a:lnTo>
                <a:lnTo>
                  <a:pt x="1508" y="169"/>
                </a:lnTo>
                <a:lnTo>
                  <a:pt x="1501" y="170"/>
                </a:lnTo>
                <a:lnTo>
                  <a:pt x="1494" y="171"/>
                </a:lnTo>
                <a:lnTo>
                  <a:pt x="1486" y="172"/>
                </a:lnTo>
                <a:lnTo>
                  <a:pt x="1479" y="174"/>
                </a:lnTo>
                <a:lnTo>
                  <a:pt x="1472" y="175"/>
                </a:lnTo>
                <a:lnTo>
                  <a:pt x="1465" y="176"/>
                </a:lnTo>
                <a:lnTo>
                  <a:pt x="1457" y="177"/>
                </a:lnTo>
                <a:lnTo>
                  <a:pt x="1450" y="178"/>
                </a:lnTo>
                <a:lnTo>
                  <a:pt x="1443" y="179"/>
                </a:lnTo>
                <a:lnTo>
                  <a:pt x="1436" y="181"/>
                </a:lnTo>
                <a:lnTo>
                  <a:pt x="1429" y="182"/>
                </a:lnTo>
                <a:lnTo>
                  <a:pt x="1421" y="183"/>
                </a:lnTo>
                <a:lnTo>
                  <a:pt x="1414" y="184"/>
                </a:lnTo>
                <a:lnTo>
                  <a:pt x="1407" y="185"/>
                </a:lnTo>
                <a:lnTo>
                  <a:pt x="1400" y="186"/>
                </a:lnTo>
                <a:lnTo>
                  <a:pt x="1393" y="188"/>
                </a:lnTo>
                <a:lnTo>
                  <a:pt x="1385" y="189"/>
                </a:lnTo>
                <a:lnTo>
                  <a:pt x="1378" y="190"/>
                </a:lnTo>
                <a:lnTo>
                  <a:pt x="1371" y="191"/>
                </a:lnTo>
                <a:lnTo>
                  <a:pt x="1364" y="192"/>
                </a:lnTo>
                <a:lnTo>
                  <a:pt x="1357" y="194"/>
                </a:lnTo>
                <a:lnTo>
                  <a:pt x="1350" y="195"/>
                </a:lnTo>
                <a:lnTo>
                  <a:pt x="1343" y="196"/>
                </a:lnTo>
                <a:lnTo>
                  <a:pt x="1336" y="197"/>
                </a:lnTo>
                <a:lnTo>
                  <a:pt x="1328" y="198"/>
                </a:lnTo>
                <a:lnTo>
                  <a:pt x="1321" y="200"/>
                </a:lnTo>
                <a:lnTo>
                  <a:pt x="1314" y="201"/>
                </a:lnTo>
                <a:lnTo>
                  <a:pt x="1307" y="202"/>
                </a:lnTo>
                <a:lnTo>
                  <a:pt x="1300" y="203"/>
                </a:lnTo>
                <a:lnTo>
                  <a:pt x="1293" y="205"/>
                </a:lnTo>
                <a:lnTo>
                  <a:pt x="1286" y="206"/>
                </a:lnTo>
                <a:lnTo>
                  <a:pt x="1279" y="207"/>
                </a:lnTo>
                <a:lnTo>
                  <a:pt x="1272" y="208"/>
                </a:lnTo>
                <a:lnTo>
                  <a:pt x="1265" y="209"/>
                </a:lnTo>
                <a:lnTo>
                  <a:pt x="1258" y="211"/>
                </a:lnTo>
                <a:lnTo>
                  <a:pt x="1251" y="212"/>
                </a:lnTo>
                <a:lnTo>
                  <a:pt x="1244" y="213"/>
                </a:lnTo>
                <a:lnTo>
                  <a:pt x="1236" y="214"/>
                </a:lnTo>
                <a:lnTo>
                  <a:pt x="1229" y="216"/>
                </a:lnTo>
                <a:lnTo>
                  <a:pt x="1222" y="217"/>
                </a:lnTo>
                <a:lnTo>
                  <a:pt x="1215" y="218"/>
                </a:lnTo>
                <a:lnTo>
                  <a:pt x="1208" y="219"/>
                </a:lnTo>
                <a:lnTo>
                  <a:pt x="1201" y="221"/>
                </a:lnTo>
                <a:lnTo>
                  <a:pt x="1194" y="222"/>
                </a:lnTo>
                <a:lnTo>
                  <a:pt x="1187" y="223"/>
                </a:lnTo>
                <a:lnTo>
                  <a:pt x="1180" y="224"/>
                </a:lnTo>
                <a:lnTo>
                  <a:pt x="1174" y="226"/>
                </a:lnTo>
                <a:lnTo>
                  <a:pt x="1167" y="227"/>
                </a:lnTo>
                <a:lnTo>
                  <a:pt x="1160" y="228"/>
                </a:lnTo>
                <a:lnTo>
                  <a:pt x="1153" y="229"/>
                </a:lnTo>
                <a:lnTo>
                  <a:pt x="1146" y="231"/>
                </a:lnTo>
                <a:lnTo>
                  <a:pt x="1139" y="232"/>
                </a:lnTo>
                <a:lnTo>
                  <a:pt x="1132" y="233"/>
                </a:lnTo>
                <a:lnTo>
                  <a:pt x="1125" y="235"/>
                </a:lnTo>
                <a:lnTo>
                  <a:pt x="1118" y="236"/>
                </a:lnTo>
                <a:lnTo>
                  <a:pt x="1111" y="237"/>
                </a:lnTo>
                <a:lnTo>
                  <a:pt x="1104" y="238"/>
                </a:lnTo>
                <a:lnTo>
                  <a:pt x="1097" y="240"/>
                </a:lnTo>
                <a:lnTo>
                  <a:pt x="1090" y="241"/>
                </a:lnTo>
                <a:lnTo>
                  <a:pt x="1083" y="242"/>
                </a:lnTo>
                <a:lnTo>
                  <a:pt x="1077" y="243"/>
                </a:lnTo>
                <a:lnTo>
                  <a:pt x="1070" y="245"/>
                </a:lnTo>
                <a:lnTo>
                  <a:pt x="1063" y="246"/>
                </a:lnTo>
                <a:lnTo>
                  <a:pt x="1056" y="247"/>
                </a:lnTo>
                <a:lnTo>
                  <a:pt x="1049" y="249"/>
                </a:lnTo>
                <a:lnTo>
                  <a:pt x="1042" y="250"/>
                </a:lnTo>
                <a:lnTo>
                  <a:pt x="1035" y="251"/>
                </a:lnTo>
                <a:lnTo>
                  <a:pt x="1029" y="253"/>
                </a:lnTo>
                <a:lnTo>
                  <a:pt x="1022" y="254"/>
                </a:lnTo>
                <a:lnTo>
                  <a:pt x="1015" y="255"/>
                </a:lnTo>
                <a:lnTo>
                  <a:pt x="1008" y="257"/>
                </a:lnTo>
                <a:lnTo>
                  <a:pt x="1001" y="258"/>
                </a:lnTo>
                <a:lnTo>
                  <a:pt x="994" y="259"/>
                </a:lnTo>
                <a:lnTo>
                  <a:pt x="988" y="260"/>
                </a:lnTo>
                <a:lnTo>
                  <a:pt x="981" y="262"/>
                </a:lnTo>
                <a:lnTo>
                  <a:pt x="974" y="263"/>
                </a:lnTo>
                <a:lnTo>
                  <a:pt x="967" y="264"/>
                </a:lnTo>
                <a:lnTo>
                  <a:pt x="961" y="266"/>
                </a:lnTo>
                <a:lnTo>
                  <a:pt x="954" y="267"/>
                </a:lnTo>
                <a:lnTo>
                  <a:pt x="947" y="268"/>
                </a:lnTo>
                <a:lnTo>
                  <a:pt x="940" y="270"/>
                </a:lnTo>
                <a:lnTo>
                  <a:pt x="934" y="271"/>
                </a:lnTo>
                <a:lnTo>
                  <a:pt x="927" y="272"/>
                </a:lnTo>
                <a:lnTo>
                  <a:pt x="920" y="274"/>
                </a:lnTo>
                <a:lnTo>
                  <a:pt x="913" y="275"/>
                </a:lnTo>
                <a:lnTo>
                  <a:pt x="907" y="276"/>
                </a:lnTo>
                <a:lnTo>
                  <a:pt x="900" y="278"/>
                </a:lnTo>
                <a:lnTo>
                  <a:pt x="893" y="279"/>
                </a:lnTo>
                <a:lnTo>
                  <a:pt x="886" y="281"/>
                </a:lnTo>
                <a:lnTo>
                  <a:pt x="880" y="282"/>
                </a:lnTo>
                <a:lnTo>
                  <a:pt x="873" y="283"/>
                </a:lnTo>
                <a:lnTo>
                  <a:pt x="866" y="285"/>
                </a:lnTo>
                <a:lnTo>
                  <a:pt x="860" y="286"/>
                </a:lnTo>
                <a:lnTo>
                  <a:pt x="853" y="287"/>
                </a:lnTo>
                <a:lnTo>
                  <a:pt x="846" y="289"/>
                </a:lnTo>
                <a:lnTo>
                  <a:pt x="840" y="290"/>
                </a:lnTo>
                <a:lnTo>
                  <a:pt x="833" y="291"/>
                </a:lnTo>
                <a:lnTo>
                  <a:pt x="826" y="293"/>
                </a:lnTo>
                <a:lnTo>
                  <a:pt x="820" y="294"/>
                </a:lnTo>
                <a:lnTo>
                  <a:pt x="813" y="296"/>
                </a:lnTo>
                <a:lnTo>
                  <a:pt x="807" y="297"/>
                </a:lnTo>
                <a:lnTo>
                  <a:pt x="800" y="298"/>
                </a:lnTo>
                <a:lnTo>
                  <a:pt x="793" y="300"/>
                </a:lnTo>
                <a:lnTo>
                  <a:pt x="787" y="301"/>
                </a:lnTo>
                <a:lnTo>
                  <a:pt x="780" y="302"/>
                </a:lnTo>
                <a:lnTo>
                  <a:pt x="773" y="304"/>
                </a:lnTo>
                <a:lnTo>
                  <a:pt x="767" y="305"/>
                </a:lnTo>
                <a:lnTo>
                  <a:pt x="760" y="307"/>
                </a:lnTo>
                <a:lnTo>
                  <a:pt x="754" y="308"/>
                </a:lnTo>
                <a:lnTo>
                  <a:pt x="747" y="309"/>
                </a:lnTo>
                <a:lnTo>
                  <a:pt x="741" y="311"/>
                </a:lnTo>
                <a:lnTo>
                  <a:pt x="734" y="312"/>
                </a:lnTo>
                <a:lnTo>
                  <a:pt x="728" y="314"/>
                </a:lnTo>
                <a:lnTo>
                  <a:pt x="721" y="315"/>
                </a:lnTo>
                <a:lnTo>
                  <a:pt x="714" y="316"/>
                </a:lnTo>
                <a:lnTo>
                  <a:pt x="708" y="318"/>
                </a:lnTo>
                <a:lnTo>
                  <a:pt x="701" y="319"/>
                </a:lnTo>
                <a:lnTo>
                  <a:pt x="695" y="321"/>
                </a:lnTo>
                <a:lnTo>
                  <a:pt x="688" y="322"/>
                </a:lnTo>
                <a:lnTo>
                  <a:pt x="682" y="324"/>
                </a:lnTo>
                <a:lnTo>
                  <a:pt x="675" y="325"/>
                </a:lnTo>
                <a:lnTo>
                  <a:pt x="669" y="326"/>
                </a:lnTo>
                <a:lnTo>
                  <a:pt x="662" y="328"/>
                </a:lnTo>
                <a:lnTo>
                  <a:pt x="656" y="329"/>
                </a:lnTo>
                <a:lnTo>
                  <a:pt x="649" y="331"/>
                </a:lnTo>
                <a:lnTo>
                  <a:pt x="643" y="332"/>
                </a:lnTo>
                <a:lnTo>
                  <a:pt x="637" y="334"/>
                </a:lnTo>
                <a:lnTo>
                  <a:pt x="630" y="335"/>
                </a:lnTo>
                <a:lnTo>
                  <a:pt x="624" y="336"/>
                </a:lnTo>
                <a:lnTo>
                  <a:pt x="617" y="338"/>
                </a:lnTo>
                <a:lnTo>
                  <a:pt x="611" y="339"/>
                </a:lnTo>
                <a:lnTo>
                  <a:pt x="604" y="341"/>
                </a:lnTo>
                <a:lnTo>
                  <a:pt x="598" y="342"/>
                </a:lnTo>
                <a:lnTo>
                  <a:pt x="591" y="344"/>
                </a:lnTo>
                <a:lnTo>
                  <a:pt x="585" y="345"/>
                </a:lnTo>
                <a:lnTo>
                  <a:pt x="579" y="347"/>
                </a:lnTo>
                <a:lnTo>
                  <a:pt x="572" y="348"/>
                </a:lnTo>
                <a:lnTo>
                  <a:pt x="566" y="350"/>
                </a:lnTo>
                <a:lnTo>
                  <a:pt x="560" y="351"/>
                </a:lnTo>
                <a:lnTo>
                  <a:pt x="553" y="352"/>
                </a:lnTo>
                <a:lnTo>
                  <a:pt x="547" y="354"/>
                </a:lnTo>
                <a:lnTo>
                  <a:pt x="540" y="355"/>
                </a:lnTo>
                <a:lnTo>
                  <a:pt x="534" y="357"/>
                </a:lnTo>
                <a:lnTo>
                  <a:pt x="528" y="358"/>
                </a:lnTo>
                <a:lnTo>
                  <a:pt x="521" y="360"/>
                </a:lnTo>
                <a:lnTo>
                  <a:pt x="515" y="361"/>
                </a:lnTo>
                <a:lnTo>
                  <a:pt x="509" y="363"/>
                </a:lnTo>
                <a:lnTo>
                  <a:pt x="502" y="364"/>
                </a:lnTo>
                <a:lnTo>
                  <a:pt x="496" y="366"/>
                </a:lnTo>
                <a:lnTo>
                  <a:pt x="490" y="367"/>
                </a:lnTo>
                <a:lnTo>
                  <a:pt x="483" y="369"/>
                </a:lnTo>
                <a:lnTo>
                  <a:pt x="477" y="370"/>
                </a:lnTo>
                <a:lnTo>
                  <a:pt x="471" y="372"/>
                </a:lnTo>
                <a:lnTo>
                  <a:pt x="465" y="373"/>
                </a:lnTo>
                <a:lnTo>
                  <a:pt x="458" y="375"/>
                </a:lnTo>
                <a:lnTo>
                  <a:pt x="452" y="376"/>
                </a:lnTo>
                <a:lnTo>
                  <a:pt x="446" y="378"/>
                </a:lnTo>
                <a:lnTo>
                  <a:pt x="439" y="379"/>
                </a:lnTo>
                <a:lnTo>
                  <a:pt x="433" y="381"/>
                </a:lnTo>
                <a:lnTo>
                  <a:pt x="427" y="382"/>
                </a:lnTo>
                <a:lnTo>
                  <a:pt x="421" y="384"/>
                </a:lnTo>
                <a:lnTo>
                  <a:pt x="414" y="385"/>
                </a:lnTo>
                <a:lnTo>
                  <a:pt x="408" y="387"/>
                </a:lnTo>
                <a:lnTo>
                  <a:pt x="402" y="388"/>
                </a:lnTo>
                <a:lnTo>
                  <a:pt x="396" y="390"/>
                </a:lnTo>
                <a:lnTo>
                  <a:pt x="390" y="391"/>
                </a:lnTo>
                <a:lnTo>
                  <a:pt x="383" y="393"/>
                </a:lnTo>
                <a:lnTo>
                  <a:pt x="377" y="394"/>
                </a:lnTo>
                <a:lnTo>
                  <a:pt x="371" y="396"/>
                </a:lnTo>
                <a:lnTo>
                  <a:pt x="365" y="398"/>
                </a:lnTo>
                <a:lnTo>
                  <a:pt x="359" y="399"/>
                </a:lnTo>
                <a:lnTo>
                  <a:pt x="352" y="401"/>
                </a:lnTo>
                <a:lnTo>
                  <a:pt x="346" y="402"/>
                </a:lnTo>
                <a:lnTo>
                  <a:pt x="340" y="404"/>
                </a:lnTo>
                <a:lnTo>
                  <a:pt x="334" y="405"/>
                </a:lnTo>
                <a:lnTo>
                  <a:pt x="328" y="407"/>
                </a:lnTo>
                <a:lnTo>
                  <a:pt x="322" y="408"/>
                </a:lnTo>
                <a:lnTo>
                  <a:pt x="316" y="410"/>
                </a:lnTo>
                <a:lnTo>
                  <a:pt x="309" y="411"/>
                </a:lnTo>
                <a:lnTo>
                  <a:pt x="303" y="413"/>
                </a:lnTo>
                <a:lnTo>
                  <a:pt x="297" y="415"/>
                </a:lnTo>
                <a:lnTo>
                  <a:pt x="291" y="416"/>
                </a:lnTo>
                <a:lnTo>
                  <a:pt x="285" y="418"/>
                </a:lnTo>
                <a:lnTo>
                  <a:pt x="279" y="419"/>
                </a:lnTo>
                <a:lnTo>
                  <a:pt x="273" y="421"/>
                </a:lnTo>
                <a:lnTo>
                  <a:pt x="267" y="422"/>
                </a:lnTo>
                <a:lnTo>
                  <a:pt x="261" y="424"/>
                </a:lnTo>
                <a:lnTo>
                  <a:pt x="255" y="426"/>
                </a:lnTo>
                <a:lnTo>
                  <a:pt x="249" y="427"/>
                </a:lnTo>
                <a:lnTo>
                  <a:pt x="243" y="429"/>
                </a:lnTo>
                <a:lnTo>
                  <a:pt x="236" y="430"/>
                </a:lnTo>
                <a:lnTo>
                  <a:pt x="230" y="432"/>
                </a:lnTo>
                <a:lnTo>
                  <a:pt x="224" y="433"/>
                </a:lnTo>
                <a:lnTo>
                  <a:pt x="218" y="435"/>
                </a:lnTo>
                <a:lnTo>
                  <a:pt x="212" y="437"/>
                </a:lnTo>
                <a:lnTo>
                  <a:pt x="206" y="438"/>
                </a:lnTo>
                <a:lnTo>
                  <a:pt x="200" y="440"/>
                </a:lnTo>
                <a:lnTo>
                  <a:pt x="194" y="441"/>
                </a:lnTo>
                <a:lnTo>
                  <a:pt x="188" y="443"/>
                </a:lnTo>
                <a:lnTo>
                  <a:pt x="182" y="445"/>
                </a:lnTo>
                <a:lnTo>
                  <a:pt x="176" y="446"/>
                </a:lnTo>
                <a:lnTo>
                  <a:pt x="170" y="448"/>
                </a:lnTo>
                <a:lnTo>
                  <a:pt x="164" y="449"/>
                </a:lnTo>
                <a:lnTo>
                  <a:pt x="158" y="451"/>
                </a:lnTo>
                <a:lnTo>
                  <a:pt x="152" y="453"/>
                </a:lnTo>
                <a:lnTo>
                  <a:pt x="147" y="454"/>
                </a:lnTo>
                <a:lnTo>
                  <a:pt x="141" y="456"/>
                </a:lnTo>
                <a:lnTo>
                  <a:pt x="135" y="458"/>
                </a:lnTo>
                <a:lnTo>
                  <a:pt x="129" y="459"/>
                </a:lnTo>
                <a:lnTo>
                  <a:pt x="123" y="461"/>
                </a:lnTo>
                <a:lnTo>
                  <a:pt x="117" y="462"/>
                </a:lnTo>
                <a:lnTo>
                  <a:pt x="111" y="464"/>
                </a:lnTo>
                <a:lnTo>
                  <a:pt x="105" y="466"/>
                </a:lnTo>
                <a:lnTo>
                  <a:pt x="99" y="467"/>
                </a:lnTo>
                <a:lnTo>
                  <a:pt x="93" y="469"/>
                </a:lnTo>
                <a:lnTo>
                  <a:pt x="87" y="471"/>
                </a:lnTo>
                <a:lnTo>
                  <a:pt x="81" y="472"/>
                </a:lnTo>
                <a:lnTo>
                  <a:pt x="76" y="474"/>
                </a:lnTo>
                <a:lnTo>
                  <a:pt x="70" y="476"/>
                </a:lnTo>
                <a:lnTo>
                  <a:pt x="64" y="477"/>
                </a:lnTo>
                <a:lnTo>
                  <a:pt x="58" y="479"/>
                </a:lnTo>
                <a:lnTo>
                  <a:pt x="52" y="480"/>
                </a:lnTo>
                <a:lnTo>
                  <a:pt x="46" y="482"/>
                </a:lnTo>
                <a:lnTo>
                  <a:pt x="40" y="484"/>
                </a:lnTo>
                <a:lnTo>
                  <a:pt x="35" y="485"/>
                </a:lnTo>
                <a:lnTo>
                  <a:pt x="29" y="487"/>
                </a:lnTo>
                <a:lnTo>
                  <a:pt x="23" y="489"/>
                </a:lnTo>
                <a:lnTo>
                  <a:pt x="17" y="490"/>
                </a:lnTo>
                <a:lnTo>
                  <a:pt x="11" y="492"/>
                </a:lnTo>
                <a:lnTo>
                  <a:pt x="6" y="494"/>
                </a:lnTo>
                <a:lnTo>
                  <a:pt x="0" y="495"/>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15"/>
          <p:cNvSpPr>
            <a:spLocks noChangeArrowheads="1"/>
          </p:cNvSpPr>
          <p:nvPr/>
        </p:nvSpPr>
        <p:spPr bwMode="auto">
          <a:xfrm>
            <a:off x="1157288" y="3105150"/>
            <a:ext cx="2903537" cy="1381125"/>
          </a:xfrm>
          <a:custGeom>
            <a:avLst/>
            <a:gdLst>
              <a:gd name="T0" fmla="*/ 2147483646 w 1829"/>
              <a:gd name="T1" fmla="*/ 2147483646 h 870"/>
              <a:gd name="T2" fmla="*/ 2147483646 w 1829"/>
              <a:gd name="T3" fmla="*/ 2147483646 h 870"/>
              <a:gd name="T4" fmla="*/ 2147483646 w 1829"/>
              <a:gd name="T5" fmla="*/ 2147483646 h 870"/>
              <a:gd name="T6" fmla="*/ 2147483646 w 1829"/>
              <a:gd name="T7" fmla="*/ 2147483646 h 870"/>
              <a:gd name="T8" fmla="*/ 2147483646 w 1829"/>
              <a:gd name="T9" fmla="*/ 2147483646 h 870"/>
              <a:gd name="T10" fmla="*/ 2147483646 w 1829"/>
              <a:gd name="T11" fmla="*/ 2147483646 h 870"/>
              <a:gd name="T12" fmla="*/ 2147483646 w 1829"/>
              <a:gd name="T13" fmla="*/ 2147483646 h 870"/>
              <a:gd name="T14" fmla="*/ 2147483646 w 1829"/>
              <a:gd name="T15" fmla="*/ 2147483646 h 870"/>
              <a:gd name="T16" fmla="*/ 2147483646 w 1829"/>
              <a:gd name="T17" fmla="*/ 2147483646 h 870"/>
              <a:gd name="T18" fmla="*/ 2147483646 w 1829"/>
              <a:gd name="T19" fmla="*/ 2147483646 h 870"/>
              <a:gd name="T20" fmla="*/ 2147483646 w 1829"/>
              <a:gd name="T21" fmla="*/ 2147483646 h 870"/>
              <a:gd name="T22" fmla="*/ 2147483646 w 1829"/>
              <a:gd name="T23" fmla="*/ 2147483646 h 870"/>
              <a:gd name="T24" fmla="*/ 2147483646 w 1829"/>
              <a:gd name="T25" fmla="*/ 2147483646 h 870"/>
              <a:gd name="T26" fmla="*/ 2147483646 w 1829"/>
              <a:gd name="T27" fmla="*/ 2147483646 h 870"/>
              <a:gd name="T28" fmla="*/ 2147483646 w 1829"/>
              <a:gd name="T29" fmla="*/ 2147483646 h 870"/>
              <a:gd name="T30" fmla="*/ 2147483646 w 1829"/>
              <a:gd name="T31" fmla="*/ 2147483646 h 870"/>
              <a:gd name="T32" fmla="*/ 2147483646 w 1829"/>
              <a:gd name="T33" fmla="*/ 2147483646 h 870"/>
              <a:gd name="T34" fmla="*/ 2147483646 w 1829"/>
              <a:gd name="T35" fmla="*/ 2147483646 h 870"/>
              <a:gd name="T36" fmla="*/ 2147483646 w 1829"/>
              <a:gd name="T37" fmla="*/ 2147483646 h 870"/>
              <a:gd name="T38" fmla="*/ 2147483646 w 1829"/>
              <a:gd name="T39" fmla="*/ 2147483646 h 870"/>
              <a:gd name="T40" fmla="*/ 2147483646 w 1829"/>
              <a:gd name="T41" fmla="*/ 2147483646 h 870"/>
              <a:gd name="T42" fmla="*/ 2147483646 w 1829"/>
              <a:gd name="T43" fmla="*/ 2147483646 h 870"/>
              <a:gd name="T44" fmla="*/ 2147483646 w 1829"/>
              <a:gd name="T45" fmla="*/ 2147483646 h 870"/>
              <a:gd name="T46" fmla="*/ 2147483646 w 1829"/>
              <a:gd name="T47" fmla="*/ 2147483646 h 870"/>
              <a:gd name="T48" fmla="*/ 2147483646 w 1829"/>
              <a:gd name="T49" fmla="*/ 2147483646 h 870"/>
              <a:gd name="T50" fmla="*/ 2147483646 w 1829"/>
              <a:gd name="T51" fmla="*/ 2147483646 h 870"/>
              <a:gd name="T52" fmla="*/ 2147483646 w 1829"/>
              <a:gd name="T53" fmla="*/ 2147483646 h 870"/>
              <a:gd name="T54" fmla="*/ 2147483646 w 1829"/>
              <a:gd name="T55" fmla="*/ 2147483646 h 870"/>
              <a:gd name="T56" fmla="*/ 2147483646 w 1829"/>
              <a:gd name="T57" fmla="*/ 2147483646 h 870"/>
              <a:gd name="T58" fmla="*/ 2147483646 w 1829"/>
              <a:gd name="T59" fmla="*/ 2147483646 h 870"/>
              <a:gd name="T60" fmla="*/ 2147483646 w 1829"/>
              <a:gd name="T61" fmla="*/ 2147483646 h 870"/>
              <a:gd name="T62" fmla="*/ 2147483646 w 1829"/>
              <a:gd name="T63" fmla="*/ 2147483646 h 870"/>
              <a:gd name="T64" fmla="*/ 2147483646 w 1829"/>
              <a:gd name="T65" fmla="*/ 2147483646 h 870"/>
              <a:gd name="T66" fmla="*/ 2147483646 w 1829"/>
              <a:gd name="T67" fmla="*/ 2147483646 h 870"/>
              <a:gd name="T68" fmla="*/ 2147483646 w 1829"/>
              <a:gd name="T69" fmla="*/ 2147483646 h 870"/>
              <a:gd name="T70" fmla="*/ 2147483646 w 1829"/>
              <a:gd name="T71" fmla="*/ 2147483646 h 870"/>
              <a:gd name="T72" fmla="*/ 2147483646 w 1829"/>
              <a:gd name="T73" fmla="*/ 2147483646 h 870"/>
              <a:gd name="T74" fmla="*/ 2147483646 w 1829"/>
              <a:gd name="T75" fmla="*/ 2147483646 h 870"/>
              <a:gd name="T76" fmla="*/ 2147483646 w 1829"/>
              <a:gd name="T77" fmla="*/ 2147483646 h 870"/>
              <a:gd name="T78" fmla="*/ 2147483646 w 1829"/>
              <a:gd name="T79" fmla="*/ 2147483646 h 870"/>
              <a:gd name="T80" fmla="*/ 2147483646 w 1829"/>
              <a:gd name="T81" fmla="*/ 2147483646 h 870"/>
              <a:gd name="T82" fmla="*/ 2147483646 w 1829"/>
              <a:gd name="T83" fmla="*/ 2147483646 h 870"/>
              <a:gd name="T84" fmla="*/ 2147483646 w 1829"/>
              <a:gd name="T85" fmla="*/ 2147483646 h 870"/>
              <a:gd name="T86" fmla="*/ 2147483646 w 1829"/>
              <a:gd name="T87" fmla="*/ 2147483646 h 870"/>
              <a:gd name="T88" fmla="*/ 2147483646 w 1829"/>
              <a:gd name="T89" fmla="*/ 2147483646 h 870"/>
              <a:gd name="T90" fmla="*/ 2147483646 w 1829"/>
              <a:gd name="T91" fmla="*/ 2147483646 h 870"/>
              <a:gd name="T92" fmla="*/ 2147483646 w 1829"/>
              <a:gd name="T93" fmla="*/ 2147483646 h 870"/>
              <a:gd name="T94" fmla="*/ 2147483646 w 1829"/>
              <a:gd name="T95" fmla="*/ 2147483646 h 870"/>
              <a:gd name="T96" fmla="*/ 2147483646 w 1829"/>
              <a:gd name="T97" fmla="*/ 2147483646 h 870"/>
              <a:gd name="T98" fmla="*/ 2147483646 w 1829"/>
              <a:gd name="T99" fmla="*/ 2147483646 h 870"/>
              <a:gd name="T100" fmla="*/ 2147483646 w 1829"/>
              <a:gd name="T101" fmla="*/ 2147483646 h 870"/>
              <a:gd name="T102" fmla="*/ 2147483646 w 1829"/>
              <a:gd name="T103" fmla="*/ 2147483646 h 870"/>
              <a:gd name="T104" fmla="*/ 2147483646 w 1829"/>
              <a:gd name="T105" fmla="*/ 2147483646 h 870"/>
              <a:gd name="T106" fmla="*/ 2147483646 w 1829"/>
              <a:gd name="T107" fmla="*/ 2147483646 h 870"/>
              <a:gd name="T108" fmla="*/ 2147483646 w 1829"/>
              <a:gd name="T109" fmla="*/ 2147483646 h 870"/>
              <a:gd name="T110" fmla="*/ 2147483646 w 1829"/>
              <a:gd name="T111" fmla="*/ 214748364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9"/>
              <a:gd name="T169" fmla="*/ 0 h 870"/>
              <a:gd name="T170" fmla="*/ 1829 w 1829"/>
              <a:gd name="T171" fmla="*/ 870 h 8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9" h="870">
                <a:moveTo>
                  <a:pt x="1829" y="0"/>
                </a:moveTo>
                <a:lnTo>
                  <a:pt x="1820" y="3"/>
                </a:lnTo>
                <a:lnTo>
                  <a:pt x="1812" y="5"/>
                </a:lnTo>
                <a:lnTo>
                  <a:pt x="1804" y="8"/>
                </a:lnTo>
                <a:lnTo>
                  <a:pt x="1796" y="10"/>
                </a:lnTo>
                <a:lnTo>
                  <a:pt x="1787" y="13"/>
                </a:lnTo>
                <a:lnTo>
                  <a:pt x="1779" y="15"/>
                </a:lnTo>
                <a:lnTo>
                  <a:pt x="1771" y="17"/>
                </a:lnTo>
                <a:lnTo>
                  <a:pt x="1762" y="20"/>
                </a:lnTo>
                <a:lnTo>
                  <a:pt x="1754" y="22"/>
                </a:lnTo>
                <a:lnTo>
                  <a:pt x="1746" y="25"/>
                </a:lnTo>
                <a:lnTo>
                  <a:pt x="1738" y="27"/>
                </a:lnTo>
                <a:lnTo>
                  <a:pt x="1730" y="30"/>
                </a:lnTo>
                <a:lnTo>
                  <a:pt x="1721" y="32"/>
                </a:lnTo>
                <a:lnTo>
                  <a:pt x="1713" y="35"/>
                </a:lnTo>
                <a:lnTo>
                  <a:pt x="1705" y="37"/>
                </a:lnTo>
                <a:lnTo>
                  <a:pt x="1697" y="40"/>
                </a:lnTo>
                <a:lnTo>
                  <a:pt x="1689" y="42"/>
                </a:lnTo>
                <a:lnTo>
                  <a:pt x="1681" y="45"/>
                </a:lnTo>
                <a:lnTo>
                  <a:pt x="1673" y="47"/>
                </a:lnTo>
                <a:lnTo>
                  <a:pt x="1665" y="50"/>
                </a:lnTo>
                <a:lnTo>
                  <a:pt x="1657" y="52"/>
                </a:lnTo>
                <a:lnTo>
                  <a:pt x="1648" y="55"/>
                </a:lnTo>
                <a:lnTo>
                  <a:pt x="1640" y="57"/>
                </a:lnTo>
                <a:lnTo>
                  <a:pt x="1632" y="60"/>
                </a:lnTo>
                <a:lnTo>
                  <a:pt x="1624" y="62"/>
                </a:lnTo>
                <a:lnTo>
                  <a:pt x="1616" y="65"/>
                </a:lnTo>
                <a:lnTo>
                  <a:pt x="1608" y="67"/>
                </a:lnTo>
                <a:lnTo>
                  <a:pt x="1600" y="70"/>
                </a:lnTo>
                <a:lnTo>
                  <a:pt x="1592" y="72"/>
                </a:lnTo>
                <a:lnTo>
                  <a:pt x="1584" y="75"/>
                </a:lnTo>
                <a:lnTo>
                  <a:pt x="1577" y="77"/>
                </a:lnTo>
                <a:lnTo>
                  <a:pt x="1569" y="80"/>
                </a:lnTo>
                <a:lnTo>
                  <a:pt x="1561" y="83"/>
                </a:lnTo>
                <a:lnTo>
                  <a:pt x="1553" y="85"/>
                </a:lnTo>
                <a:lnTo>
                  <a:pt x="1545" y="88"/>
                </a:lnTo>
                <a:lnTo>
                  <a:pt x="1537" y="90"/>
                </a:lnTo>
                <a:lnTo>
                  <a:pt x="1529" y="93"/>
                </a:lnTo>
                <a:lnTo>
                  <a:pt x="1521" y="95"/>
                </a:lnTo>
                <a:lnTo>
                  <a:pt x="1513" y="98"/>
                </a:lnTo>
                <a:lnTo>
                  <a:pt x="1506" y="101"/>
                </a:lnTo>
                <a:lnTo>
                  <a:pt x="1498" y="103"/>
                </a:lnTo>
                <a:lnTo>
                  <a:pt x="1490" y="106"/>
                </a:lnTo>
                <a:lnTo>
                  <a:pt x="1482" y="108"/>
                </a:lnTo>
                <a:lnTo>
                  <a:pt x="1475" y="111"/>
                </a:lnTo>
                <a:lnTo>
                  <a:pt x="1467" y="114"/>
                </a:lnTo>
                <a:lnTo>
                  <a:pt x="1459" y="116"/>
                </a:lnTo>
                <a:lnTo>
                  <a:pt x="1451" y="119"/>
                </a:lnTo>
                <a:lnTo>
                  <a:pt x="1444" y="122"/>
                </a:lnTo>
                <a:lnTo>
                  <a:pt x="1436" y="124"/>
                </a:lnTo>
                <a:lnTo>
                  <a:pt x="1428" y="127"/>
                </a:lnTo>
                <a:lnTo>
                  <a:pt x="1421" y="130"/>
                </a:lnTo>
                <a:lnTo>
                  <a:pt x="1413" y="132"/>
                </a:lnTo>
                <a:lnTo>
                  <a:pt x="1405" y="135"/>
                </a:lnTo>
                <a:lnTo>
                  <a:pt x="1398" y="137"/>
                </a:lnTo>
                <a:lnTo>
                  <a:pt x="1390" y="140"/>
                </a:lnTo>
                <a:lnTo>
                  <a:pt x="1382" y="143"/>
                </a:lnTo>
                <a:lnTo>
                  <a:pt x="1375" y="145"/>
                </a:lnTo>
                <a:lnTo>
                  <a:pt x="1367" y="148"/>
                </a:lnTo>
                <a:lnTo>
                  <a:pt x="1360" y="151"/>
                </a:lnTo>
                <a:lnTo>
                  <a:pt x="1352" y="154"/>
                </a:lnTo>
                <a:lnTo>
                  <a:pt x="1345" y="156"/>
                </a:lnTo>
                <a:lnTo>
                  <a:pt x="1337" y="159"/>
                </a:lnTo>
                <a:lnTo>
                  <a:pt x="1330" y="162"/>
                </a:lnTo>
                <a:lnTo>
                  <a:pt x="1322" y="164"/>
                </a:lnTo>
                <a:lnTo>
                  <a:pt x="1315" y="167"/>
                </a:lnTo>
                <a:lnTo>
                  <a:pt x="1307" y="170"/>
                </a:lnTo>
                <a:lnTo>
                  <a:pt x="1300" y="173"/>
                </a:lnTo>
                <a:lnTo>
                  <a:pt x="1292" y="175"/>
                </a:lnTo>
                <a:lnTo>
                  <a:pt x="1285" y="178"/>
                </a:lnTo>
                <a:lnTo>
                  <a:pt x="1277" y="181"/>
                </a:lnTo>
                <a:lnTo>
                  <a:pt x="1270" y="183"/>
                </a:lnTo>
                <a:lnTo>
                  <a:pt x="1262" y="186"/>
                </a:lnTo>
                <a:lnTo>
                  <a:pt x="1255" y="189"/>
                </a:lnTo>
                <a:lnTo>
                  <a:pt x="1248" y="192"/>
                </a:lnTo>
                <a:lnTo>
                  <a:pt x="1240" y="194"/>
                </a:lnTo>
                <a:lnTo>
                  <a:pt x="1233" y="197"/>
                </a:lnTo>
                <a:lnTo>
                  <a:pt x="1226" y="200"/>
                </a:lnTo>
                <a:lnTo>
                  <a:pt x="1218" y="203"/>
                </a:lnTo>
                <a:lnTo>
                  <a:pt x="1211" y="206"/>
                </a:lnTo>
                <a:lnTo>
                  <a:pt x="1204" y="208"/>
                </a:lnTo>
                <a:lnTo>
                  <a:pt x="1197" y="211"/>
                </a:lnTo>
                <a:lnTo>
                  <a:pt x="1189" y="214"/>
                </a:lnTo>
                <a:lnTo>
                  <a:pt x="1182" y="217"/>
                </a:lnTo>
                <a:lnTo>
                  <a:pt x="1175" y="220"/>
                </a:lnTo>
                <a:lnTo>
                  <a:pt x="1168" y="222"/>
                </a:lnTo>
                <a:lnTo>
                  <a:pt x="1160" y="225"/>
                </a:lnTo>
                <a:lnTo>
                  <a:pt x="1153" y="228"/>
                </a:lnTo>
                <a:lnTo>
                  <a:pt x="1146" y="231"/>
                </a:lnTo>
                <a:lnTo>
                  <a:pt x="1139" y="234"/>
                </a:lnTo>
                <a:lnTo>
                  <a:pt x="1132" y="236"/>
                </a:lnTo>
                <a:lnTo>
                  <a:pt x="1125" y="239"/>
                </a:lnTo>
                <a:lnTo>
                  <a:pt x="1117" y="242"/>
                </a:lnTo>
                <a:lnTo>
                  <a:pt x="1110" y="245"/>
                </a:lnTo>
                <a:lnTo>
                  <a:pt x="1103" y="248"/>
                </a:lnTo>
                <a:lnTo>
                  <a:pt x="1096" y="251"/>
                </a:lnTo>
                <a:lnTo>
                  <a:pt x="1089" y="254"/>
                </a:lnTo>
                <a:lnTo>
                  <a:pt x="1082" y="256"/>
                </a:lnTo>
                <a:lnTo>
                  <a:pt x="1075" y="259"/>
                </a:lnTo>
                <a:lnTo>
                  <a:pt x="1068" y="262"/>
                </a:lnTo>
                <a:lnTo>
                  <a:pt x="1061" y="265"/>
                </a:lnTo>
                <a:lnTo>
                  <a:pt x="1054" y="268"/>
                </a:lnTo>
                <a:lnTo>
                  <a:pt x="1047" y="271"/>
                </a:lnTo>
                <a:lnTo>
                  <a:pt x="1040" y="274"/>
                </a:lnTo>
                <a:lnTo>
                  <a:pt x="1033" y="277"/>
                </a:lnTo>
                <a:lnTo>
                  <a:pt x="1026" y="279"/>
                </a:lnTo>
                <a:lnTo>
                  <a:pt x="1019" y="282"/>
                </a:lnTo>
                <a:lnTo>
                  <a:pt x="1012" y="285"/>
                </a:lnTo>
                <a:lnTo>
                  <a:pt x="1005" y="288"/>
                </a:lnTo>
                <a:lnTo>
                  <a:pt x="998" y="291"/>
                </a:lnTo>
                <a:lnTo>
                  <a:pt x="991" y="294"/>
                </a:lnTo>
                <a:lnTo>
                  <a:pt x="985" y="297"/>
                </a:lnTo>
                <a:lnTo>
                  <a:pt x="978" y="300"/>
                </a:lnTo>
                <a:lnTo>
                  <a:pt x="971" y="303"/>
                </a:lnTo>
                <a:lnTo>
                  <a:pt x="964" y="306"/>
                </a:lnTo>
                <a:lnTo>
                  <a:pt x="957" y="309"/>
                </a:lnTo>
                <a:lnTo>
                  <a:pt x="950" y="312"/>
                </a:lnTo>
                <a:lnTo>
                  <a:pt x="944" y="315"/>
                </a:lnTo>
                <a:lnTo>
                  <a:pt x="937" y="318"/>
                </a:lnTo>
                <a:lnTo>
                  <a:pt x="930" y="321"/>
                </a:lnTo>
                <a:lnTo>
                  <a:pt x="923" y="324"/>
                </a:lnTo>
                <a:lnTo>
                  <a:pt x="917" y="326"/>
                </a:lnTo>
                <a:lnTo>
                  <a:pt x="910" y="329"/>
                </a:lnTo>
                <a:lnTo>
                  <a:pt x="903" y="332"/>
                </a:lnTo>
                <a:lnTo>
                  <a:pt x="896" y="335"/>
                </a:lnTo>
                <a:lnTo>
                  <a:pt x="890" y="338"/>
                </a:lnTo>
                <a:lnTo>
                  <a:pt x="883" y="341"/>
                </a:lnTo>
                <a:lnTo>
                  <a:pt x="876" y="344"/>
                </a:lnTo>
                <a:lnTo>
                  <a:pt x="870" y="347"/>
                </a:lnTo>
                <a:lnTo>
                  <a:pt x="863" y="350"/>
                </a:lnTo>
                <a:lnTo>
                  <a:pt x="856" y="353"/>
                </a:lnTo>
                <a:lnTo>
                  <a:pt x="850" y="356"/>
                </a:lnTo>
                <a:lnTo>
                  <a:pt x="843" y="360"/>
                </a:lnTo>
                <a:lnTo>
                  <a:pt x="837" y="363"/>
                </a:lnTo>
                <a:lnTo>
                  <a:pt x="830" y="366"/>
                </a:lnTo>
                <a:lnTo>
                  <a:pt x="824" y="369"/>
                </a:lnTo>
                <a:lnTo>
                  <a:pt x="817" y="372"/>
                </a:lnTo>
                <a:lnTo>
                  <a:pt x="810" y="375"/>
                </a:lnTo>
                <a:lnTo>
                  <a:pt x="804" y="378"/>
                </a:lnTo>
                <a:lnTo>
                  <a:pt x="797" y="381"/>
                </a:lnTo>
                <a:lnTo>
                  <a:pt x="791" y="384"/>
                </a:lnTo>
                <a:lnTo>
                  <a:pt x="785" y="387"/>
                </a:lnTo>
                <a:lnTo>
                  <a:pt x="778" y="390"/>
                </a:lnTo>
                <a:lnTo>
                  <a:pt x="772" y="393"/>
                </a:lnTo>
                <a:lnTo>
                  <a:pt x="765" y="396"/>
                </a:lnTo>
                <a:lnTo>
                  <a:pt x="759" y="399"/>
                </a:lnTo>
                <a:lnTo>
                  <a:pt x="752" y="402"/>
                </a:lnTo>
                <a:lnTo>
                  <a:pt x="746" y="405"/>
                </a:lnTo>
                <a:lnTo>
                  <a:pt x="740" y="409"/>
                </a:lnTo>
                <a:lnTo>
                  <a:pt x="733" y="412"/>
                </a:lnTo>
                <a:lnTo>
                  <a:pt x="727" y="415"/>
                </a:lnTo>
                <a:lnTo>
                  <a:pt x="721" y="418"/>
                </a:lnTo>
                <a:lnTo>
                  <a:pt x="714" y="421"/>
                </a:lnTo>
                <a:lnTo>
                  <a:pt x="708" y="424"/>
                </a:lnTo>
                <a:lnTo>
                  <a:pt x="702" y="427"/>
                </a:lnTo>
                <a:lnTo>
                  <a:pt x="695" y="430"/>
                </a:lnTo>
                <a:lnTo>
                  <a:pt x="689" y="434"/>
                </a:lnTo>
                <a:lnTo>
                  <a:pt x="683" y="437"/>
                </a:lnTo>
                <a:lnTo>
                  <a:pt x="676" y="440"/>
                </a:lnTo>
                <a:lnTo>
                  <a:pt x="670" y="443"/>
                </a:lnTo>
                <a:lnTo>
                  <a:pt x="664" y="446"/>
                </a:lnTo>
                <a:lnTo>
                  <a:pt x="658" y="449"/>
                </a:lnTo>
                <a:lnTo>
                  <a:pt x="652" y="452"/>
                </a:lnTo>
                <a:lnTo>
                  <a:pt x="645" y="456"/>
                </a:lnTo>
                <a:lnTo>
                  <a:pt x="639" y="459"/>
                </a:lnTo>
                <a:lnTo>
                  <a:pt x="633" y="462"/>
                </a:lnTo>
                <a:lnTo>
                  <a:pt x="627" y="465"/>
                </a:lnTo>
                <a:lnTo>
                  <a:pt x="621" y="468"/>
                </a:lnTo>
                <a:lnTo>
                  <a:pt x="615" y="472"/>
                </a:lnTo>
                <a:lnTo>
                  <a:pt x="609" y="475"/>
                </a:lnTo>
                <a:lnTo>
                  <a:pt x="603" y="478"/>
                </a:lnTo>
                <a:lnTo>
                  <a:pt x="596" y="481"/>
                </a:lnTo>
                <a:lnTo>
                  <a:pt x="590" y="484"/>
                </a:lnTo>
                <a:lnTo>
                  <a:pt x="584" y="488"/>
                </a:lnTo>
                <a:lnTo>
                  <a:pt x="578" y="491"/>
                </a:lnTo>
                <a:lnTo>
                  <a:pt x="572" y="494"/>
                </a:lnTo>
                <a:lnTo>
                  <a:pt x="566" y="497"/>
                </a:lnTo>
                <a:lnTo>
                  <a:pt x="560" y="501"/>
                </a:lnTo>
                <a:lnTo>
                  <a:pt x="554" y="504"/>
                </a:lnTo>
                <a:lnTo>
                  <a:pt x="548" y="507"/>
                </a:lnTo>
                <a:lnTo>
                  <a:pt x="542" y="510"/>
                </a:lnTo>
                <a:lnTo>
                  <a:pt x="536" y="514"/>
                </a:lnTo>
                <a:lnTo>
                  <a:pt x="531" y="517"/>
                </a:lnTo>
                <a:lnTo>
                  <a:pt x="525" y="520"/>
                </a:lnTo>
                <a:lnTo>
                  <a:pt x="519" y="523"/>
                </a:lnTo>
                <a:lnTo>
                  <a:pt x="513" y="527"/>
                </a:lnTo>
                <a:lnTo>
                  <a:pt x="507" y="530"/>
                </a:lnTo>
                <a:lnTo>
                  <a:pt x="501" y="533"/>
                </a:lnTo>
                <a:lnTo>
                  <a:pt x="495" y="536"/>
                </a:lnTo>
                <a:lnTo>
                  <a:pt x="489" y="540"/>
                </a:lnTo>
                <a:lnTo>
                  <a:pt x="484" y="543"/>
                </a:lnTo>
                <a:lnTo>
                  <a:pt x="478" y="546"/>
                </a:lnTo>
                <a:lnTo>
                  <a:pt x="472" y="550"/>
                </a:lnTo>
                <a:lnTo>
                  <a:pt x="466" y="553"/>
                </a:lnTo>
                <a:lnTo>
                  <a:pt x="460" y="556"/>
                </a:lnTo>
                <a:lnTo>
                  <a:pt x="455" y="560"/>
                </a:lnTo>
                <a:lnTo>
                  <a:pt x="449" y="563"/>
                </a:lnTo>
                <a:lnTo>
                  <a:pt x="443" y="566"/>
                </a:lnTo>
                <a:lnTo>
                  <a:pt x="438" y="570"/>
                </a:lnTo>
                <a:lnTo>
                  <a:pt x="432" y="573"/>
                </a:lnTo>
                <a:lnTo>
                  <a:pt x="426" y="576"/>
                </a:lnTo>
                <a:lnTo>
                  <a:pt x="420" y="580"/>
                </a:lnTo>
                <a:lnTo>
                  <a:pt x="415" y="583"/>
                </a:lnTo>
                <a:lnTo>
                  <a:pt x="409" y="586"/>
                </a:lnTo>
                <a:lnTo>
                  <a:pt x="403" y="590"/>
                </a:lnTo>
                <a:lnTo>
                  <a:pt x="398" y="593"/>
                </a:lnTo>
                <a:lnTo>
                  <a:pt x="392" y="596"/>
                </a:lnTo>
                <a:lnTo>
                  <a:pt x="387" y="600"/>
                </a:lnTo>
                <a:lnTo>
                  <a:pt x="381" y="603"/>
                </a:lnTo>
                <a:lnTo>
                  <a:pt x="376" y="607"/>
                </a:lnTo>
                <a:lnTo>
                  <a:pt x="370" y="610"/>
                </a:lnTo>
                <a:lnTo>
                  <a:pt x="364" y="613"/>
                </a:lnTo>
                <a:lnTo>
                  <a:pt x="359" y="617"/>
                </a:lnTo>
                <a:lnTo>
                  <a:pt x="353" y="620"/>
                </a:lnTo>
                <a:lnTo>
                  <a:pt x="348" y="624"/>
                </a:lnTo>
                <a:lnTo>
                  <a:pt x="342" y="627"/>
                </a:lnTo>
                <a:lnTo>
                  <a:pt x="337" y="630"/>
                </a:lnTo>
                <a:lnTo>
                  <a:pt x="331" y="634"/>
                </a:lnTo>
                <a:lnTo>
                  <a:pt x="326" y="637"/>
                </a:lnTo>
                <a:lnTo>
                  <a:pt x="321" y="641"/>
                </a:lnTo>
                <a:lnTo>
                  <a:pt x="315" y="644"/>
                </a:lnTo>
                <a:lnTo>
                  <a:pt x="310" y="648"/>
                </a:lnTo>
                <a:lnTo>
                  <a:pt x="304" y="651"/>
                </a:lnTo>
                <a:lnTo>
                  <a:pt x="299" y="655"/>
                </a:lnTo>
                <a:lnTo>
                  <a:pt x="294" y="658"/>
                </a:lnTo>
                <a:lnTo>
                  <a:pt x="288" y="661"/>
                </a:lnTo>
                <a:lnTo>
                  <a:pt x="283" y="665"/>
                </a:lnTo>
                <a:lnTo>
                  <a:pt x="278" y="668"/>
                </a:lnTo>
                <a:lnTo>
                  <a:pt x="272" y="672"/>
                </a:lnTo>
                <a:lnTo>
                  <a:pt x="267" y="675"/>
                </a:lnTo>
                <a:lnTo>
                  <a:pt x="262" y="679"/>
                </a:lnTo>
                <a:lnTo>
                  <a:pt x="256" y="682"/>
                </a:lnTo>
                <a:lnTo>
                  <a:pt x="251" y="686"/>
                </a:lnTo>
                <a:lnTo>
                  <a:pt x="246" y="689"/>
                </a:lnTo>
                <a:lnTo>
                  <a:pt x="241" y="693"/>
                </a:lnTo>
                <a:lnTo>
                  <a:pt x="235" y="696"/>
                </a:lnTo>
                <a:lnTo>
                  <a:pt x="230" y="700"/>
                </a:lnTo>
                <a:lnTo>
                  <a:pt x="225" y="703"/>
                </a:lnTo>
                <a:lnTo>
                  <a:pt x="220" y="707"/>
                </a:lnTo>
                <a:lnTo>
                  <a:pt x="215" y="710"/>
                </a:lnTo>
                <a:lnTo>
                  <a:pt x="210" y="714"/>
                </a:lnTo>
                <a:lnTo>
                  <a:pt x="204" y="717"/>
                </a:lnTo>
                <a:lnTo>
                  <a:pt x="199" y="721"/>
                </a:lnTo>
                <a:lnTo>
                  <a:pt x="194" y="725"/>
                </a:lnTo>
                <a:lnTo>
                  <a:pt x="189" y="728"/>
                </a:lnTo>
                <a:lnTo>
                  <a:pt x="184" y="732"/>
                </a:lnTo>
                <a:lnTo>
                  <a:pt x="179" y="735"/>
                </a:lnTo>
                <a:lnTo>
                  <a:pt x="174" y="739"/>
                </a:lnTo>
                <a:lnTo>
                  <a:pt x="169" y="742"/>
                </a:lnTo>
                <a:lnTo>
                  <a:pt x="164" y="746"/>
                </a:lnTo>
                <a:lnTo>
                  <a:pt x="159" y="749"/>
                </a:lnTo>
                <a:lnTo>
                  <a:pt x="154" y="753"/>
                </a:lnTo>
                <a:lnTo>
                  <a:pt x="149" y="757"/>
                </a:lnTo>
                <a:lnTo>
                  <a:pt x="144" y="760"/>
                </a:lnTo>
                <a:lnTo>
                  <a:pt x="139" y="764"/>
                </a:lnTo>
                <a:lnTo>
                  <a:pt x="134" y="767"/>
                </a:lnTo>
                <a:lnTo>
                  <a:pt x="129" y="771"/>
                </a:lnTo>
                <a:lnTo>
                  <a:pt x="124" y="775"/>
                </a:lnTo>
                <a:lnTo>
                  <a:pt x="119" y="778"/>
                </a:lnTo>
                <a:lnTo>
                  <a:pt x="114" y="782"/>
                </a:lnTo>
                <a:lnTo>
                  <a:pt x="109" y="786"/>
                </a:lnTo>
                <a:lnTo>
                  <a:pt x="104" y="789"/>
                </a:lnTo>
                <a:lnTo>
                  <a:pt x="100" y="793"/>
                </a:lnTo>
                <a:lnTo>
                  <a:pt x="95" y="796"/>
                </a:lnTo>
                <a:lnTo>
                  <a:pt x="90" y="800"/>
                </a:lnTo>
                <a:lnTo>
                  <a:pt x="85" y="804"/>
                </a:lnTo>
                <a:lnTo>
                  <a:pt x="80" y="807"/>
                </a:lnTo>
                <a:lnTo>
                  <a:pt x="75" y="811"/>
                </a:lnTo>
                <a:lnTo>
                  <a:pt x="71" y="815"/>
                </a:lnTo>
                <a:lnTo>
                  <a:pt x="66" y="818"/>
                </a:lnTo>
                <a:lnTo>
                  <a:pt x="61" y="822"/>
                </a:lnTo>
                <a:lnTo>
                  <a:pt x="56" y="826"/>
                </a:lnTo>
                <a:lnTo>
                  <a:pt x="52" y="829"/>
                </a:lnTo>
                <a:lnTo>
                  <a:pt x="47" y="833"/>
                </a:lnTo>
                <a:lnTo>
                  <a:pt x="42" y="837"/>
                </a:lnTo>
                <a:lnTo>
                  <a:pt x="38" y="840"/>
                </a:lnTo>
                <a:lnTo>
                  <a:pt x="33" y="844"/>
                </a:lnTo>
                <a:lnTo>
                  <a:pt x="28" y="848"/>
                </a:lnTo>
                <a:lnTo>
                  <a:pt x="24" y="852"/>
                </a:lnTo>
                <a:lnTo>
                  <a:pt x="19" y="855"/>
                </a:lnTo>
                <a:lnTo>
                  <a:pt x="14" y="859"/>
                </a:lnTo>
                <a:lnTo>
                  <a:pt x="10" y="863"/>
                </a:lnTo>
                <a:lnTo>
                  <a:pt x="5" y="866"/>
                </a:lnTo>
                <a:lnTo>
                  <a:pt x="0" y="870"/>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16"/>
          <p:cNvSpPr>
            <a:spLocks noChangeArrowheads="1"/>
          </p:cNvSpPr>
          <p:nvPr/>
        </p:nvSpPr>
        <p:spPr bwMode="auto">
          <a:xfrm>
            <a:off x="1150938" y="2565400"/>
            <a:ext cx="7507287" cy="2041525"/>
          </a:xfrm>
          <a:custGeom>
            <a:avLst/>
            <a:gdLst>
              <a:gd name="T0" fmla="*/ 2147483646 w 4729"/>
              <a:gd name="T1" fmla="*/ 2147483646 h 1286"/>
              <a:gd name="T2" fmla="*/ 2147483646 w 4729"/>
              <a:gd name="T3" fmla="*/ 2147483646 h 1286"/>
              <a:gd name="T4" fmla="*/ 2147483646 w 4729"/>
              <a:gd name="T5" fmla="*/ 2147483646 h 1286"/>
              <a:gd name="T6" fmla="*/ 2147483646 w 4729"/>
              <a:gd name="T7" fmla="*/ 2147483646 h 1286"/>
              <a:gd name="T8" fmla="*/ 2147483646 w 4729"/>
              <a:gd name="T9" fmla="*/ 2147483646 h 1286"/>
              <a:gd name="T10" fmla="*/ 2147483646 w 4729"/>
              <a:gd name="T11" fmla="*/ 2147483646 h 1286"/>
              <a:gd name="T12" fmla="*/ 2147483646 w 4729"/>
              <a:gd name="T13" fmla="*/ 2147483646 h 1286"/>
              <a:gd name="T14" fmla="*/ 2147483646 w 4729"/>
              <a:gd name="T15" fmla="*/ 2147483646 h 1286"/>
              <a:gd name="T16" fmla="*/ 2147483646 w 4729"/>
              <a:gd name="T17" fmla="*/ 2147483646 h 1286"/>
              <a:gd name="T18" fmla="*/ 2147483646 w 4729"/>
              <a:gd name="T19" fmla="*/ 2147483646 h 1286"/>
              <a:gd name="T20" fmla="*/ 2147483646 w 4729"/>
              <a:gd name="T21" fmla="*/ 2147483646 h 1286"/>
              <a:gd name="T22" fmla="*/ 2147483646 w 4729"/>
              <a:gd name="T23" fmla="*/ 2147483646 h 1286"/>
              <a:gd name="T24" fmla="*/ 2147483646 w 4729"/>
              <a:gd name="T25" fmla="*/ 2147483646 h 1286"/>
              <a:gd name="T26" fmla="*/ 2147483646 w 4729"/>
              <a:gd name="T27" fmla="*/ 2147483646 h 1286"/>
              <a:gd name="T28" fmla="*/ 2147483646 w 4729"/>
              <a:gd name="T29" fmla="*/ 2147483646 h 1286"/>
              <a:gd name="T30" fmla="*/ 2147483646 w 4729"/>
              <a:gd name="T31" fmla="*/ 2147483646 h 1286"/>
              <a:gd name="T32" fmla="*/ 2147483646 w 4729"/>
              <a:gd name="T33" fmla="*/ 2147483646 h 1286"/>
              <a:gd name="T34" fmla="*/ 2147483646 w 4729"/>
              <a:gd name="T35" fmla="*/ 2147483646 h 1286"/>
              <a:gd name="T36" fmla="*/ 2147483646 w 4729"/>
              <a:gd name="T37" fmla="*/ 2147483646 h 1286"/>
              <a:gd name="T38" fmla="*/ 2147483646 w 4729"/>
              <a:gd name="T39" fmla="*/ 2147483646 h 1286"/>
              <a:gd name="T40" fmla="*/ 2147483646 w 4729"/>
              <a:gd name="T41" fmla="*/ 2147483646 h 1286"/>
              <a:gd name="T42" fmla="*/ 2147483646 w 4729"/>
              <a:gd name="T43" fmla="*/ 2147483646 h 1286"/>
              <a:gd name="T44" fmla="*/ 2147483646 w 4729"/>
              <a:gd name="T45" fmla="*/ 2147483646 h 1286"/>
              <a:gd name="T46" fmla="*/ 2147483646 w 4729"/>
              <a:gd name="T47" fmla="*/ 2147483646 h 1286"/>
              <a:gd name="T48" fmla="*/ 2147483646 w 4729"/>
              <a:gd name="T49" fmla="*/ 2147483646 h 1286"/>
              <a:gd name="T50" fmla="*/ 2147483646 w 4729"/>
              <a:gd name="T51" fmla="*/ 2147483646 h 1286"/>
              <a:gd name="T52" fmla="*/ 2147483646 w 4729"/>
              <a:gd name="T53" fmla="*/ 2147483646 h 1286"/>
              <a:gd name="T54" fmla="*/ 2147483646 w 4729"/>
              <a:gd name="T55" fmla="*/ 2147483646 h 1286"/>
              <a:gd name="T56" fmla="*/ 2147483646 w 4729"/>
              <a:gd name="T57" fmla="*/ 2147483646 h 1286"/>
              <a:gd name="T58" fmla="*/ 2147483646 w 4729"/>
              <a:gd name="T59" fmla="*/ 2147483646 h 1286"/>
              <a:gd name="T60" fmla="*/ 2147483646 w 4729"/>
              <a:gd name="T61" fmla="*/ 2147483646 h 1286"/>
              <a:gd name="T62" fmla="*/ 2147483646 w 4729"/>
              <a:gd name="T63" fmla="*/ 2147483646 h 1286"/>
              <a:gd name="T64" fmla="*/ 2147483646 w 4729"/>
              <a:gd name="T65" fmla="*/ 2147483646 h 1286"/>
              <a:gd name="T66" fmla="*/ 2147483646 w 4729"/>
              <a:gd name="T67" fmla="*/ 2147483646 h 1286"/>
              <a:gd name="T68" fmla="*/ 2147483646 w 4729"/>
              <a:gd name="T69" fmla="*/ 2147483646 h 1286"/>
              <a:gd name="T70" fmla="*/ 2147483646 w 4729"/>
              <a:gd name="T71" fmla="*/ 2147483646 h 1286"/>
              <a:gd name="T72" fmla="*/ 2147483646 w 4729"/>
              <a:gd name="T73" fmla="*/ 2147483646 h 1286"/>
              <a:gd name="T74" fmla="*/ 2147483646 w 4729"/>
              <a:gd name="T75" fmla="*/ 2147483646 h 1286"/>
              <a:gd name="T76" fmla="*/ 2147483646 w 4729"/>
              <a:gd name="T77" fmla="*/ 2147483646 h 1286"/>
              <a:gd name="T78" fmla="*/ 2147483646 w 4729"/>
              <a:gd name="T79" fmla="*/ 2147483646 h 1286"/>
              <a:gd name="T80" fmla="*/ 2147483646 w 4729"/>
              <a:gd name="T81" fmla="*/ 2147483646 h 1286"/>
              <a:gd name="T82" fmla="*/ 2147483646 w 4729"/>
              <a:gd name="T83" fmla="*/ 2147483646 h 1286"/>
              <a:gd name="T84" fmla="*/ 2147483646 w 4729"/>
              <a:gd name="T85" fmla="*/ 2147483646 h 1286"/>
              <a:gd name="T86" fmla="*/ 2147483646 w 4729"/>
              <a:gd name="T87" fmla="*/ 2147483646 h 1286"/>
              <a:gd name="T88" fmla="*/ 2147483646 w 4729"/>
              <a:gd name="T89" fmla="*/ 2147483646 h 1286"/>
              <a:gd name="T90" fmla="*/ 2147483646 w 4729"/>
              <a:gd name="T91" fmla="*/ 2147483646 h 1286"/>
              <a:gd name="T92" fmla="*/ 2147483646 w 4729"/>
              <a:gd name="T93" fmla="*/ 2147483646 h 1286"/>
              <a:gd name="T94" fmla="*/ 2147483646 w 4729"/>
              <a:gd name="T95" fmla="*/ 2147483646 h 1286"/>
              <a:gd name="T96" fmla="*/ 2147483646 w 4729"/>
              <a:gd name="T97" fmla="*/ 2147483646 h 1286"/>
              <a:gd name="T98" fmla="*/ 2147483646 w 4729"/>
              <a:gd name="T99" fmla="*/ 2147483646 h 1286"/>
              <a:gd name="T100" fmla="*/ 2147483646 w 4729"/>
              <a:gd name="T101" fmla="*/ 2147483646 h 1286"/>
              <a:gd name="T102" fmla="*/ 2147483646 w 4729"/>
              <a:gd name="T103" fmla="*/ 2147483646 h 1286"/>
              <a:gd name="T104" fmla="*/ 2147483646 w 4729"/>
              <a:gd name="T105" fmla="*/ 2147483646 h 1286"/>
              <a:gd name="T106" fmla="*/ 2147483646 w 4729"/>
              <a:gd name="T107" fmla="*/ 2147483646 h 1286"/>
              <a:gd name="T108" fmla="*/ 2147483646 w 4729"/>
              <a:gd name="T109" fmla="*/ 2147483646 h 1286"/>
              <a:gd name="T110" fmla="*/ 2147483646 w 4729"/>
              <a:gd name="T111" fmla="*/ 2147483646 h 1286"/>
              <a:gd name="T112" fmla="*/ 2147483646 w 4729"/>
              <a:gd name="T113" fmla="*/ 2147483646 h 1286"/>
              <a:gd name="T114" fmla="*/ 2147483646 w 4729"/>
              <a:gd name="T115" fmla="*/ 2147483646 h 1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29"/>
              <a:gd name="T175" fmla="*/ 0 h 1286"/>
              <a:gd name="T176" fmla="*/ 4729 w 4729"/>
              <a:gd name="T177" fmla="*/ 1286 h 1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29" h="1286">
                <a:moveTo>
                  <a:pt x="4729" y="0"/>
                </a:moveTo>
                <a:lnTo>
                  <a:pt x="4713" y="2"/>
                </a:lnTo>
                <a:lnTo>
                  <a:pt x="4697" y="3"/>
                </a:lnTo>
                <a:lnTo>
                  <a:pt x="4682" y="5"/>
                </a:lnTo>
                <a:lnTo>
                  <a:pt x="4666" y="7"/>
                </a:lnTo>
                <a:lnTo>
                  <a:pt x="4650" y="8"/>
                </a:lnTo>
                <a:lnTo>
                  <a:pt x="4635" y="10"/>
                </a:lnTo>
                <a:lnTo>
                  <a:pt x="4619" y="12"/>
                </a:lnTo>
                <a:lnTo>
                  <a:pt x="4604" y="13"/>
                </a:lnTo>
                <a:lnTo>
                  <a:pt x="4588" y="15"/>
                </a:lnTo>
                <a:lnTo>
                  <a:pt x="4573" y="16"/>
                </a:lnTo>
                <a:lnTo>
                  <a:pt x="4557" y="18"/>
                </a:lnTo>
                <a:lnTo>
                  <a:pt x="4542" y="20"/>
                </a:lnTo>
                <a:lnTo>
                  <a:pt x="4527" y="21"/>
                </a:lnTo>
                <a:lnTo>
                  <a:pt x="4512" y="23"/>
                </a:lnTo>
                <a:lnTo>
                  <a:pt x="4496" y="25"/>
                </a:lnTo>
                <a:lnTo>
                  <a:pt x="4481" y="26"/>
                </a:lnTo>
                <a:lnTo>
                  <a:pt x="4466" y="28"/>
                </a:lnTo>
                <a:lnTo>
                  <a:pt x="4451" y="30"/>
                </a:lnTo>
                <a:lnTo>
                  <a:pt x="4436" y="31"/>
                </a:lnTo>
                <a:lnTo>
                  <a:pt x="4421" y="33"/>
                </a:lnTo>
                <a:lnTo>
                  <a:pt x="4406" y="35"/>
                </a:lnTo>
                <a:lnTo>
                  <a:pt x="4391" y="37"/>
                </a:lnTo>
                <a:lnTo>
                  <a:pt x="4376" y="38"/>
                </a:lnTo>
                <a:lnTo>
                  <a:pt x="4361" y="40"/>
                </a:lnTo>
                <a:lnTo>
                  <a:pt x="4346" y="42"/>
                </a:lnTo>
                <a:lnTo>
                  <a:pt x="4331" y="43"/>
                </a:lnTo>
                <a:lnTo>
                  <a:pt x="4316" y="45"/>
                </a:lnTo>
                <a:lnTo>
                  <a:pt x="4302" y="47"/>
                </a:lnTo>
                <a:lnTo>
                  <a:pt x="4287" y="48"/>
                </a:lnTo>
                <a:lnTo>
                  <a:pt x="4272" y="50"/>
                </a:lnTo>
                <a:lnTo>
                  <a:pt x="4257" y="52"/>
                </a:lnTo>
                <a:lnTo>
                  <a:pt x="4243" y="53"/>
                </a:lnTo>
                <a:lnTo>
                  <a:pt x="4228" y="55"/>
                </a:lnTo>
                <a:lnTo>
                  <a:pt x="4214" y="57"/>
                </a:lnTo>
                <a:lnTo>
                  <a:pt x="4199" y="59"/>
                </a:lnTo>
                <a:lnTo>
                  <a:pt x="4185" y="60"/>
                </a:lnTo>
                <a:lnTo>
                  <a:pt x="4170" y="62"/>
                </a:lnTo>
                <a:lnTo>
                  <a:pt x="4156" y="64"/>
                </a:lnTo>
                <a:lnTo>
                  <a:pt x="4141" y="66"/>
                </a:lnTo>
                <a:lnTo>
                  <a:pt x="4127" y="67"/>
                </a:lnTo>
                <a:lnTo>
                  <a:pt x="4113" y="69"/>
                </a:lnTo>
                <a:lnTo>
                  <a:pt x="4099" y="71"/>
                </a:lnTo>
                <a:lnTo>
                  <a:pt x="4084" y="72"/>
                </a:lnTo>
                <a:lnTo>
                  <a:pt x="4070" y="74"/>
                </a:lnTo>
                <a:lnTo>
                  <a:pt x="4056" y="76"/>
                </a:lnTo>
                <a:lnTo>
                  <a:pt x="4042" y="78"/>
                </a:lnTo>
                <a:lnTo>
                  <a:pt x="4028" y="79"/>
                </a:lnTo>
                <a:lnTo>
                  <a:pt x="4014" y="81"/>
                </a:lnTo>
                <a:lnTo>
                  <a:pt x="4000" y="83"/>
                </a:lnTo>
                <a:lnTo>
                  <a:pt x="3986" y="85"/>
                </a:lnTo>
                <a:lnTo>
                  <a:pt x="3972" y="86"/>
                </a:lnTo>
                <a:lnTo>
                  <a:pt x="3958" y="88"/>
                </a:lnTo>
                <a:lnTo>
                  <a:pt x="3944" y="90"/>
                </a:lnTo>
                <a:lnTo>
                  <a:pt x="3930" y="92"/>
                </a:lnTo>
                <a:lnTo>
                  <a:pt x="3916" y="93"/>
                </a:lnTo>
                <a:lnTo>
                  <a:pt x="3903" y="95"/>
                </a:lnTo>
                <a:lnTo>
                  <a:pt x="3889" y="97"/>
                </a:lnTo>
                <a:lnTo>
                  <a:pt x="3875" y="99"/>
                </a:lnTo>
                <a:lnTo>
                  <a:pt x="3861" y="101"/>
                </a:lnTo>
                <a:lnTo>
                  <a:pt x="3848" y="102"/>
                </a:lnTo>
                <a:lnTo>
                  <a:pt x="3834" y="104"/>
                </a:lnTo>
                <a:lnTo>
                  <a:pt x="3821" y="106"/>
                </a:lnTo>
                <a:lnTo>
                  <a:pt x="3807" y="108"/>
                </a:lnTo>
                <a:lnTo>
                  <a:pt x="3794" y="109"/>
                </a:lnTo>
                <a:lnTo>
                  <a:pt x="3780" y="111"/>
                </a:lnTo>
                <a:lnTo>
                  <a:pt x="3767" y="113"/>
                </a:lnTo>
                <a:lnTo>
                  <a:pt x="3753" y="115"/>
                </a:lnTo>
                <a:lnTo>
                  <a:pt x="3740" y="117"/>
                </a:lnTo>
                <a:lnTo>
                  <a:pt x="3727" y="118"/>
                </a:lnTo>
                <a:lnTo>
                  <a:pt x="3713" y="120"/>
                </a:lnTo>
                <a:lnTo>
                  <a:pt x="3700" y="122"/>
                </a:lnTo>
                <a:lnTo>
                  <a:pt x="3687" y="124"/>
                </a:lnTo>
                <a:lnTo>
                  <a:pt x="3674" y="126"/>
                </a:lnTo>
                <a:lnTo>
                  <a:pt x="3660" y="127"/>
                </a:lnTo>
                <a:lnTo>
                  <a:pt x="3647" y="129"/>
                </a:lnTo>
                <a:lnTo>
                  <a:pt x="3634" y="131"/>
                </a:lnTo>
                <a:lnTo>
                  <a:pt x="3621" y="133"/>
                </a:lnTo>
                <a:lnTo>
                  <a:pt x="3608" y="135"/>
                </a:lnTo>
                <a:lnTo>
                  <a:pt x="3595" y="137"/>
                </a:lnTo>
                <a:lnTo>
                  <a:pt x="3582" y="138"/>
                </a:lnTo>
                <a:lnTo>
                  <a:pt x="3569" y="140"/>
                </a:lnTo>
                <a:lnTo>
                  <a:pt x="3556" y="142"/>
                </a:lnTo>
                <a:lnTo>
                  <a:pt x="3543" y="144"/>
                </a:lnTo>
                <a:lnTo>
                  <a:pt x="3531" y="146"/>
                </a:lnTo>
                <a:lnTo>
                  <a:pt x="3518" y="148"/>
                </a:lnTo>
                <a:lnTo>
                  <a:pt x="3505" y="149"/>
                </a:lnTo>
                <a:lnTo>
                  <a:pt x="3492" y="151"/>
                </a:lnTo>
                <a:lnTo>
                  <a:pt x="3480" y="153"/>
                </a:lnTo>
                <a:lnTo>
                  <a:pt x="3467" y="155"/>
                </a:lnTo>
                <a:lnTo>
                  <a:pt x="3454" y="157"/>
                </a:lnTo>
                <a:lnTo>
                  <a:pt x="3442" y="159"/>
                </a:lnTo>
                <a:lnTo>
                  <a:pt x="3429" y="160"/>
                </a:lnTo>
                <a:lnTo>
                  <a:pt x="3417" y="162"/>
                </a:lnTo>
                <a:lnTo>
                  <a:pt x="3404" y="164"/>
                </a:lnTo>
                <a:lnTo>
                  <a:pt x="3392" y="166"/>
                </a:lnTo>
                <a:lnTo>
                  <a:pt x="3379" y="168"/>
                </a:lnTo>
                <a:lnTo>
                  <a:pt x="3367" y="170"/>
                </a:lnTo>
                <a:lnTo>
                  <a:pt x="3354" y="172"/>
                </a:lnTo>
                <a:lnTo>
                  <a:pt x="3342" y="173"/>
                </a:lnTo>
                <a:lnTo>
                  <a:pt x="3330" y="175"/>
                </a:lnTo>
                <a:lnTo>
                  <a:pt x="3318" y="177"/>
                </a:lnTo>
                <a:lnTo>
                  <a:pt x="3305" y="179"/>
                </a:lnTo>
                <a:lnTo>
                  <a:pt x="3293" y="181"/>
                </a:lnTo>
                <a:lnTo>
                  <a:pt x="3281" y="183"/>
                </a:lnTo>
                <a:lnTo>
                  <a:pt x="3269" y="185"/>
                </a:lnTo>
                <a:lnTo>
                  <a:pt x="3257" y="186"/>
                </a:lnTo>
                <a:lnTo>
                  <a:pt x="3245" y="188"/>
                </a:lnTo>
                <a:lnTo>
                  <a:pt x="3233" y="190"/>
                </a:lnTo>
                <a:lnTo>
                  <a:pt x="3221" y="192"/>
                </a:lnTo>
                <a:lnTo>
                  <a:pt x="3209" y="194"/>
                </a:lnTo>
                <a:lnTo>
                  <a:pt x="3197" y="196"/>
                </a:lnTo>
                <a:lnTo>
                  <a:pt x="3185" y="198"/>
                </a:lnTo>
                <a:lnTo>
                  <a:pt x="3173" y="200"/>
                </a:lnTo>
                <a:lnTo>
                  <a:pt x="3161" y="202"/>
                </a:lnTo>
                <a:lnTo>
                  <a:pt x="3149" y="203"/>
                </a:lnTo>
                <a:lnTo>
                  <a:pt x="3137" y="205"/>
                </a:lnTo>
                <a:lnTo>
                  <a:pt x="3126" y="207"/>
                </a:lnTo>
                <a:lnTo>
                  <a:pt x="3114" y="209"/>
                </a:lnTo>
                <a:lnTo>
                  <a:pt x="3102" y="211"/>
                </a:lnTo>
                <a:lnTo>
                  <a:pt x="3090" y="213"/>
                </a:lnTo>
                <a:lnTo>
                  <a:pt x="3079" y="215"/>
                </a:lnTo>
                <a:lnTo>
                  <a:pt x="3067" y="217"/>
                </a:lnTo>
                <a:lnTo>
                  <a:pt x="3056" y="219"/>
                </a:lnTo>
                <a:lnTo>
                  <a:pt x="3044" y="220"/>
                </a:lnTo>
                <a:lnTo>
                  <a:pt x="3033" y="222"/>
                </a:lnTo>
                <a:lnTo>
                  <a:pt x="3021" y="224"/>
                </a:lnTo>
                <a:lnTo>
                  <a:pt x="3010" y="226"/>
                </a:lnTo>
                <a:lnTo>
                  <a:pt x="2998" y="228"/>
                </a:lnTo>
                <a:lnTo>
                  <a:pt x="2987" y="230"/>
                </a:lnTo>
                <a:lnTo>
                  <a:pt x="2976" y="232"/>
                </a:lnTo>
                <a:lnTo>
                  <a:pt x="2964" y="234"/>
                </a:lnTo>
                <a:lnTo>
                  <a:pt x="2953" y="236"/>
                </a:lnTo>
                <a:lnTo>
                  <a:pt x="2942" y="238"/>
                </a:lnTo>
                <a:lnTo>
                  <a:pt x="2930" y="240"/>
                </a:lnTo>
                <a:lnTo>
                  <a:pt x="2919" y="242"/>
                </a:lnTo>
                <a:lnTo>
                  <a:pt x="2908" y="243"/>
                </a:lnTo>
                <a:lnTo>
                  <a:pt x="2897" y="245"/>
                </a:lnTo>
                <a:lnTo>
                  <a:pt x="2886" y="247"/>
                </a:lnTo>
                <a:lnTo>
                  <a:pt x="2875" y="249"/>
                </a:lnTo>
                <a:lnTo>
                  <a:pt x="2864" y="251"/>
                </a:lnTo>
                <a:lnTo>
                  <a:pt x="2853" y="253"/>
                </a:lnTo>
                <a:lnTo>
                  <a:pt x="2842" y="255"/>
                </a:lnTo>
                <a:lnTo>
                  <a:pt x="2831" y="257"/>
                </a:lnTo>
                <a:lnTo>
                  <a:pt x="2820" y="259"/>
                </a:lnTo>
                <a:lnTo>
                  <a:pt x="2809" y="261"/>
                </a:lnTo>
                <a:lnTo>
                  <a:pt x="2798" y="263"/>
                </a:lnTo>
                <a:lnTo>
                  <a:pt x="2787" y="265"/>
                </a:lnTo>
                <a:lnTo>
                  <a:pt x="2776" y="267"/>
                </a:lnTo>
                <a:lnTo>
                  <a:pt x="2766" y="269"/>
                </a:lnTo>
                <a:lnTo>
                  <a:pt x="2755" y="271"/>
                </a:lnTo>
                <a:lnTo>
                  <a:pt x="2744" y="273"/>
                </a:lnTo>
                <a:lnTo>
                  <a:pt x="2733" y="274"/>
                </a:lnTo>
                <a:lnTo>
                  <a:pt x="2723" y="276"/>
                </a:lnTo>
                <a:lnTo>
                  <a:pt x="2712" y="278"/>
                </a:lnTo>
                <a:lnTo>
                  <a:pt x="2702" y="280"/>
                </a:lnTo>
                <a:lnTo>
                  <a:pt x="2691" y="282"/>
                </a:lnTo>
                <a:lnTo>
                  <a:pt x="2681" y="284"/>
                </a:lnTo>
                <a:lnTo>
                  <a:pt x="2670" y="286"/>
                </a:lnTo>
                <a:lnTo>
                  <a:pt x="2660" y="288"/>
                </a:lnTo>
                <a:lnTo>
                  <a:pt x="2649" y="290"/>
                </a:lnTo>
                <a:lnTo>
                  <a:pt x="2639" y="292"/>
                </a:lnTo>
                <a:lnTo>
                  <a:pt x="2628" y="294"/>
                </a:lnTo>
                <a:lnTo>
                  <a:pt x="2618" y="296"/>
                </a:lnTo>
                <a:lnTo>
                  <a:pt x="2608" y="298"/>
                </a:lnTo>
                <a:lnTo>
                  <a:pt x="2597" y="300"/>
                </a:lnTo>
                <a:lnTo>
                  <a:pt x="2587" y="302"/>
                </a:lnTo>
                <a:lnTo>
                  <a:pt x="2577" y="304"/>
                </a:lnTo>
                <a:lnTo>
                  <a:pt x="2567" y="306"/>
                </a:lnTo>
                <a:lnTo>
                  <a:pt x="2556" y="308"/>
                </a:lnTo>
                <a:lnTo>
                  <a:pt x="2546" y="310"/>
                </a:lnTo>
                <a:lnTo>
                  <a:pt x="2536" y="312"/>
                </a:lnTo>
                <a:lnTo>
                  <a:pt x="2526" y="314"/>
                </a:lnTo>
                <a:lnTo>
                  <a:pt x="2516" y="316"/>
                </a:lnTo>
                <a:lnTo>
                  <a:pt x="2506" y="318"/>
                </a:lnTo>
                <a:lnTo>
                  <a:pt x="2496" y="320"/>
                </a:lnTo>
                <a:lnTo>
                  <a:pt x="2486" y="322"/>
                </a:lnTo>
                <a:lnTo>
                  <a:pt x="2476" y="324"/>
                </a:lnTo>
                <a:lnTo>
                  <a:pt x="2466" y="326"/>
                </a:lnTo>
                <a:lnTo>
                  <a:pt x="2456" y="328"/>
                </a:lnTo>
                <a:lnTo>
                  <a:pt x="2446" y="330"/>
                </a:lnTo>
                <a:lnTo>
                  <a:pt x="2436" y="332"/>
                </a:lnTo>
                <a:lnTo>
                  <a:pt x="2427" y="333"/>
                </a:lnTo>
                <a:lnTo>
                  <a:pt x="2417" y="335"/>
                </a:lnTo>
                <a:lnTo>
                  <a:pt x="2407" y="337"/>
                </a:lnTo>
                <a:lnTo>
                  <a:pt x="2397" y="339"/>
                </a:lnTo>
                <a:lnTo>
                  <a:pt x="2388" y="341"/>
                </a:lnTo>
                <a:lnTo>
                  <a:pt x="2378" y="343"/>
                </a:lnTo>
                <a:lnTo>
                  <a:pt x="2368" y="345"/>
                </a:lnTo>
                <a:lnTo>
                  <a:pt x="2359" y="347"/>
                </a:lnTo>
                <a:lnTo>
                  <a:pt x="2349" y="349"/>
                </a:lnTo>
                <a:lnTo>
                  <a:pt x="2339" y="351"/>
                </a:lnTo>
                <a:lnTo>
                  <a:pt x="2330" y="353"/>
                </a:lnTo>
                <a:lnTo>
                  <a:pt x="2320" y="355"/>
                </a:lnTo>
                <a:lnTo>
                  <a:pt x="2311" y="357"/>
                </a:lnTo>
                <a:lnTo>
                  <a:pt x="2302" y="359"/>
                </a:lnTo>
                <a:lnTo>
                  <a:pt x="2292" y="361"/>
                </a:lnTo>
                <a:lnTo>
                  <a:pt x="2283" y="363"/>
                </a:lnTo>
                <a:lnTo>
                  <a:pt x="2273" y="365"/>
                </a:lnTo>
                <a:lnTo>
                  <a:pt x="2264" y="367"/>
                </a:lnTo>
                <a:lnTo>
                  <a:pt x="2255" y="369"/>
                </a:lnTo>
                <a:lnTo>
                  <a:pt x="2245" y="371"/>
                </a:lnTo>
                <a:lnTo>
                  <a:pt x="2236" y="373"/>
                </a:lnTo>
                <a:lnTo>
                  <a:pt x="2227" y="375"/>
                </a:lnTo>
                <a:lnTo>
                  <a:pt x="2218" y="377"/>
                </a:lnTo>
                <a:lnTo>
                  <a:pt x="2209" y="379"/>
                </a:lnTo>
                <a:lnTo>
                  <a:pt x="2199" y="381"/>
                </a:lnTo>
                <a:lnTo>
                  <a:pt x="2190" y="383"/>
                </a:lnTo>
                <a:lnTo>
                  <a:pt x="2181" y="385"/>
                </a:lnTo>
                <a:lnTo>
                  <a:pt x="2172" y="387"/>
                </a:lnTo>
                <a:lnTo>
                  <a:pt x="2163" y="389"/>
                </a:lnTo>
                <a:lnTo>
                  <a:pt x="2154" y="391"/>
                </a:lnTo>
                <a:lnTo>
                  <a:pt x="2145" y="394"/>
                </a:lnTo>
                <a:lnTo>
                  <a:pt x="2136" y="396"/>
                </a:lnTo>
                <a:lnTo>
                  <a:pt x="2127" y="398"/>
                </a:lnTo>
                <a:lnTo>
                  <a:pt x="2118" y="400"/>
                </a:lnTo>
                <a:lnTo>
                  <a:pt x="2109" y="402"/>
                </a:lnTo>
                <a:lnTo>
                  <a:pt x="2101" y="404"/>
                </a:lnTo>
                <a:lnTo>
                  <a:pt x="2092" y="406"/>
                </a:lnTo>
                <a:lnTo>
                  <a:pt x="2083" y="408"/>
                </a:lnTo>
                <a:lnTo>
                  <a:pt x="2074" y="410"/>
                </a:lnTo>
                <a:lnTo>
                  <a:pt x="2065" y="412"/>
                </a:lnTo>
                <a:lnTo>
                  <a:pt x="2057" y="414"/>
                </a:lnTo>
                <a:lnTo>
                  <a:pt x="2048" y="416"/>
                </a:lnTo>
                <a:lnTo>
                  <a:pt x="2039" y="418"/>
                </a:lnTo>
                <a:lnTo>
                  <a:pt x="2031" y="420"/>
                </a:lnTo>
                <a:lnTo>
                  <a:pt x="2022" y="422"/>
                </a:lnTo>
                <a:lnTo>
                  <a:pt x="2014" y="424"/>
                </a:lnTo>
                <a:lnTo>
                  <a:pt x="2005" y="426"/>
                </a:lnTo>
                <a:lnTo>
                  <a:pt x="1996" y="428"/>
                </a:lnTo>
                <a:lnTo>
                  <a:pt x="1988" y="430"/>
                </a:lnTo>
                <a:lnTo>
                  <a:pt x="1979" y="432"/>
                </a:lnTo>
                <a:lnTo>
                  <a:pt x="1971" y="434"/>
                </a:lnTo>
                <a:lnTo>
                  <a:pt x="1963" y="436"/>
                </a:lnTo>
                <a:lnTo>
                  <a:pt x="1954" y="438"/>
                </a:lnTo>
                <a:lnTo>
                  <a:pt x="1946" y="440"/>
                </a:lnTo>
                <a:lnTo>
                  <a:pt x="1937" y="442"/>
                </a:lnTo>
                <a:lnTo>
                  <a:pt x="1929" y="444"/>
                </a:lnTo>
                <a:lnTo>
                  <a:pt x="1921" y="446"/>
                </a:lnTo>
                <a:lnTo>
                  <a:pt x="1912" y="448"/>
                </a:lnTo>
                <a:lnTo>
                  <a:pt x="1904" y="450"/>
                </a:lnTo>
                <a:lnTo>
                  <a:pt x="1896" y="452"/>
                </a:lnTo>
                <a:lnTo>
                  <a:pt x="1888" y="454"/>
                </a:lnTo>
                <a:lnTo>
                  <a:pt x="1880" y="456"/>
                </a:lnTo>
                <a:lnTo>
                  <a:pt x="1871" y="458"/>
                </a:lnTo>
                <a:lnTo>
                  <a:pt x="1863" y="460"/>
                </a:lnTo>
                <a:lnTo>
                  <a:pt x="1855" y="462"/>
                </a:lnTo>
                <a:lnTo>
                  <a:pt x="1847" y="464"/>
                </a:lnTo>
                <a:lnTo>
                  <a:pt x="1839" y="466"/>
                </a:lnTo>
                <a:lnTo>
                  <a:pt x="1831" y="468"/>
                </a:lnTo>
                <a:lnTo>
                  <a:pt x="1823" y="471"/>
                </a:lnTo>
                <a:lnTo>
                  <a:pt x="1815" y="473"/>
                </a:lnTo>
                <a:lnTo>
                  <a:pt x="1807" y="475"/>
                </a:lnTo>
                <a:lnTo>
                  <a:pt x="1799" y="477"/>
                </a:lnTo>
                <a:lnTo>
                  <a:pt x="1791" y="479"/>
                </a:lnTo>
                <a:lnTo>
                  <a:pt x="1783" y="481"/>
                </a:lnTo>
                <a:lnTo>
                  <a:pt x="1776" y="483"/>
                </a:lnTo>
                <a:lnTo>
                  <a:pt x="1768" y="485"/>
                </a:lnTo>
                <a:lnTo>
                  <a:pt x="1760" y="487"/>
                </a:lnTo>
                <a:lnTo>
                  <a:pt x="1752" y="489"/>
                </a:lnTo>
                <a:lnTo>
                  <a:pt x="1744" y="491"/>
                </a:lnTo>
                <a:lnTo>
                  <a:pt x="1737" y="493"/>
                </a:lnTo>
                <a:lnTo>
                  <a:pt x="1729" y="495"/>
                </a:lnTo>
                <a:lnTo>
                  <a:pt x="1721" y="497"/>
                </a:lnTo>
                <a:lnTo>
                  <a:pt x="1714" y="499"/>
                </a:lnTo>
                <a:lnTo>
                  <a:pt x="1706" y="501"/>
                </a:lnTo>
                <a:lnTo>
                  <a:pt x="1698" y="503"/>
                </a:lnTo>
                <a:lnTo>
                  <a:pt x="1691" y="505"/>
                </a:lnTo>
                <a:lnTo>
                  <a:pt x="1683" y="507"/>
                </a:lnTo>
                <a:lnTo>
                  <a:pt x="1676" y="509"/>
                </a:lnTo>
                <a:lnTo>
                  <a:pt x="1668" y="511"/>
                </a:lnTo>
                <a:lnTo>
                  <a:pt x="1661" y="513"/>
                </a:lnTo>
                <a:lnTo>
                  <a:pt x="1653" y="515"/>
                </a:lnTo>
                <a:lnTo>
                  <a:pt x="1646" y="517"/>
                </a:lnTo>
                <a:lnTo>
                  <a:pt x="1639" y="519"/>
                </a:lnTo>
                <a:lnTo>
                  <a:pt x="1631" y="522"/>
                </a:lnTo>
                <a:lnTo>
                  <a:pt x="1624" y="524"/>
                </a:lnTo>
                <a:lnTo>
                  <a:pt x="1616" y="526"/>
                </a:lnTo>
                <a:lnTo>
                  <a:pt x="1609" y="528"/>
                </a:lnTo>
                <a:lnTo>
                  <a:pt x="1602" y="530"/>
                </a:lnTo>
                <a:lnTo>
                  <a:pt x="1595" y="532"/>
                </a:lnTo>
                <a:lnTo>
                  <a:pt x="1587" y="534"/>
                </a:lnTo>
                <a:lnTo>
                  <a:pt x="1580" y="536"/>
                </a:lnTo>
                <a:lnTo>
                  <a:pt x="1573" y="538"/>
                </a:lnTo>
                <a:lnTo>
                  <a:pt x="1566" y="540"/>
                </a:lnTo>
                <a:lnTo>
                  <a:pt x="1559" y="542"/>
                </a:lnTo>
                <a:lnTo>
                  <a:pt x="1551" y="544"/>
                </a:lnTo>
                <a:lnTo>
                  <a:pt x="1544" y="546"/>
                </a:lnTo>
                <a:lnTo>
                  <a:pt x="1537" y="548"/>
                </a:lnTo>
                <a:lnTo>
                  <a:pt x="1530" y="550"/>
                </a:lnTo>
                <a:lnTo>
                  <a:pt x="1523" y="552"/>
                </a:lnTo>
                <a:lnTo>
                  <a:pt x="1516" y="554"/>
                </a:lnTo>
                <a:lnTo>
                  <a:pt x="1509" y="556"/>
                </a:lnTo>
                <a:lnTo>
                  <a:pt x="1502" y="558"/>
                </a:lnTo>
                <a:lnTo>
                  <a:pt x="1495" y="560"/>
                </a:lnTo>
                <a:lnTo>
                  <a:pt x="1488" y="562"/>
                </a:lnTo>
                <a:lnTo>
                  <a:pt x="1481" y="564"/>
                </a:lnTo>
                <a:lnTo>
                  <a:pt x="1474" y="567"/>
                </a:lnTo>
                <a:lnTo>
                  <a:pt x="1468" y="569"/>
                </a:lnTo>
                <a:lnTo>
                  <a:pt x="1461" y="571"/>
                </a:lnTo>
                <a:lnTo>
                  <a:pt x="1454" y="573"/>
                </a:lnTo>
                <a:lnTo>
                  <a:pt x="1447" y="575"/>
                </a:lnTo>
                <a:lnTo>
                  <a:pt x="1440" y="577"/>
                </a:lnTo>
                <a:lnTo>
                  <a:pt x="1434" y="579"/>
                </a:lnTo>
                <a:lnTo>
                  <a:pt x="1427" y="581"/>
                </a:lnTo>
                <a:lnTo>
                  <a:pt x="1420" y="583"/>
                </a:lnTo>
                <a:lnTo>
                  <a:pt x="1414" y="585"/>
                </a:lnTo>
                <a:lnTo>
                  <a:pt x="1407" y="587"/>
                </a:lnTo>
                <a:lnTo>
                  <a:pt x="1400" y="589"/>
                </a:lnTo>
                <a:lnTo>
                  <a:pt x="1394" y="591"/>
                </a:lnTo>
                <a:lnTo>
                  <a:pt x="1387" y="593"/>
                </a:lnTo>
                <a:lnTo>
                  <a:pt x="1381" y="595"/>
                </a:lnTo>
                <a:lnTo>
                  <a:pt x="1374" y="597"/>
                </a:lnTo>
                <a:lnTo>
                  <a:pt x="1367" y="599"/>
                </a:lnTo>
                <a:lnTo>
                  <a:pt x="1361" y="601"/>
                </a:lnTo>
                <a:lnTo>
                  <a:pt x="1355" y="603"/>
                </a:lnTo>
                <a:lnTo>
                  <a:pt x="1348" y="605"/>
                </a:lnTo>
                <a:lnTo>
                  <a:pt x="1342" y="607"/>
                </a:lnTo>
                <a:lnTo>
                  <a:pt x="1335" y="609"/>
                </a:lnTo>
                <a:lnTo>
                  <a:pt x="1329" y="611"/>
                </a:lnTo>
                <a:lnTo>
                  <a:pt x="1322" y="614"/>
                </a:lnTo>
                <a:lnTo>
                  <a:pt x="1316" y="616"/>
                </a:lnTo>
                <a:lnTo>
                  <a:pt x="1310" y="618"/>
                </a:lnTo>
                <a:lnTo>
                  <a:pt x="1303" y="620"/>
                </a:lnTo>
                <a:lnTo>
                  <a:pt x="1297" y="622"/>
                </a:lnTo>
                <a:lnTo>
                  <a:pt x="1291" y="624"/>
                </a:lnTo>
                <a:lnTo>
                  <a:pt x="1285" y="626"/>
                </a:lnTo>
                <a:lnTo>
                  <a:pt x="1278" y="628"/>
                </a:lnTo>
                <a:lnTo>
                  <a:pt x="1272" y="630"/>
                </a:lnTo>
                <a:lnTo>
                  <a:pt x="1266" y="632"/>
                </a:lnTo>
                <a:lnTo>
                  <a:pt x="1260" y="634"/>
                </a:lnTo>
                <a:lnTo>
                  <a:pt x="1254" y="636"/>
                </a:lnTo>
                <a:lnTo>
                  <a:pt x="1248" y="638"/>
                </a:lnTo>
                <a:lnTo>
                  <a:pt x="1242" y="640"/>
                </a:lnTo>
                <a:lnTo>
                  <a:pt x="1236" y="642"/>
                </a:lnTo>
                <a:lnTo>
                  <a:pt x="1229" y="644"/>
                </a:lnTo>
                <a:lnTo>
                  <a:pt x="1223" y="646"/>
                </a:lnTo>
                <a:lnTo>
                  <a:pt x="1217" y="648"/>
                </a:lnTo>
                <a:lnTo>
                  <a:pt x="1211" y="650"/>
                </a:lnTo>
                <a:lnTo>
                  <a:pt x="1205" y="652"/>
                </a:lnTo>
                <a:lnTo>
                  <a:pt x="1200" y="654"/>
                </a:lnTo>
                <a:lnTo>
                  <a:pt x="1194" y="656"/>
                </a:lnTo>
                <a:lnTo>
                  <a:pt x="1188" y="658"/>
                </a:lnTo>
                <a:lnTo>
                  <a:pt x="1182" y="660"/>
                </a:lnTo>
                <a:lnTo>
                  <a:pt x="1176" y="662"/>
                </a:lnTo>
                <a:lnTo>
                  <a:pt x="1170" y="664"/>
                </a:lnTo>
                <a:lnTo>
                  <a:pt x="1164" y="666"/>
                </a:lnTo>
                <a:lnTo>
                  <a:pt x="1158" y="669"/>
                </a:lnTo>
                <a:lnTo>
                  <a:pt x="1153" y="671"/>
                </a:lnTo>
                <a:lnTo>
                  <a:pt x="1147" y="673"/>
                </a:lnTo>
                <a:lnTo>
                  <a:pt x="1141" y="675"/>
                </a:lnTo>
                <a:lnTo>
                  <a:pt x="1135" y="677"/>
                </a:lnTo>
                <a:lnTo>
                  <a:pt x="1130" y="679"/>
                </a:lnTo>
                <a:lnTo>
                  <a:pt x="1124" y="681"/>
                </a:lnTo>
                <a:lnTo>
                  <a:pt x="1118" y="683"/>
                </a:lnTo>
                <a:lnTo>
                  <a:pt x="1113" y="685"/>
                </a:lnTo>
                <a:lnTo>
                  <a:pt x="1107" y="687"/>
                </a:lnTo>
                <a:lnTo>
                  <a:pt x="1101" y="689"/>
                </a:lnTo>
                <a:lnTo>
                  <a:pt x="1096" y="691"/>
                </a:lnTo>
                <a:lnTo>
                  <a:pt x="1090" y="693"/>
                </a:lnTo>
                <a:lnTo>
                  <a:pt x="1085" y="695"/>
                </a:lnTo>
                <a:lnTo>
                  <a:pt x="1079" y="697"/>
                </a:lnTo>
                <a:lnTo>
                  <a:pt x="1074" y="699"/>
                </a:lnTo>
                <a:lnTo>
                  <a:pt x="1068" y="701"/>
                </a:lnTo>
                <a:lnTo>
                  <a:pt x="1063" y="703"/>
                </a:lnTo>
                <a:lnTo>
                  <a:pt x="1057" y="705"/>
                </a:lnTo>
                <a:lnTo>
                  <a:pt x="1052" y="707"/>
                </a:lnTo>
                <a:lnTo>
                  <a:pt x="1047" y="709"/>
                </a:lnTo>
                <a:lnTo>
                  <a:pt x="1041" y="711"/>
                </a:lnTo>
                <a:lnTo>
                  <a:pt x="1036" y="713"/>
                </a:lnTo>
                <a:lnTo>
                  <a:pt x="1030" y="715"/>
                </a:lnTo>
                <a:lnTo>
                  <a:pt x="1025" y="717"/>
                </a:lnTo>
                <a:lnTo>
                  <a:pt x="1020" y="719"/>
                </a:lnTo>
                <a:lnTo>
                  <a:pt x="1014" y="721"/>
                </a:lnTo>
                <a:lnTo>
                  <a:pt x="1009" y="723"/>
                </a:lnTo>
                <a:lnTo>
                  <a:pt x="1004" y="725"/>
                </a:lnTo>
                <a:lnTo>
                  <a:pt x="999" y="727"/>
                </a:lnTo>
                <a:lnTo>
                  <a:pt x="993" y="729"/>
                </a:lnTo>
                <a:lnTo>
                  <a:pt x="988" y="731"/>
                </a:lnTo>
                <a:lnTo>
                  <a:pt x="983" y="733"/>
                </a:lnTo>
                <a:lnTo>
                  <a:pt x="978" y="735"/>
                </a:lnTo>
                <a:lnTo>
                  <a:pt x="973" y="737"/>
                </a:lnTo>
                <a:lnTo>
                  <a:pt x="968" y="739"/>
                </a:lnTo>
                <a:lnTo>
                  <a:pt x="963" y="741"/>
                </a:lnTo>
                <a:lnTo>
                  <a:pt x="957" y="743"/>
                </a:lnTo>
                <a:lnTo>
                  <a:pt x="952" y="745"/>
                </a:lnTo>
                <a:lnTo>
                  <a:pt x="947" y="747"/>
                </a:lnTo>
                <a:lnTo>
                  <a:pt x="942" y="749"/>
                </a:lnTo>
                <a:lnTo>
                  <a:pt x="937" y="751"/>
                </a:lnTo>
                <a:lnTo>
                  <a:pt x="932" y="753"/>
                </a:lnTo>
                <a:lnTo>
                  <a:pt x="927" y="755"/>
                </a:lnTo>
                <a:lnTo>
                  <a:pt x="922" y="757"/>
                </a:lnTo>
                <a:lnTo>
                  <a:pt x="917" y="759"/>
                </a:lnTo>
                <a:lnTo>
                  <a:pt x="912" y="761"/>
                </a:lnTo>
                <a:lnTo>
                  <a:pt x="908" y="763"/>
                </a:lnTo>
                <a:lnTo>
                  <a:pt x="903" y="765"/>
                </a:lnTo>
                <a:lnTo>
                  <a:pt x="898" y="767"/>
                </a:lnTo>
                <a:lnTo>
                  <a:pt x="893" y="769"/>
                </a:lnTo>
                <a:lnTo>
                  <a:pt x="888" y="771"/>
                </a:lnTo>
                <a:lnTo>
                  <a:pt x="883" y="773"/>
                </a:lnTo>
                <a:lnTo>
                  <a:pt x="878" y="775"/>
                </a:lnTo>
                <a:lnTo>
                  <a:pt x="874" y="777"/>
                </a:lnTo>
                <a:lnTo>
                  <a:pt x="869" y="779"/>
                </a:lnTo>
                <a:lnTo>
                  <a:pt x="864" y="781"/>
                </a:lnTo>
                <a:lnTo>
                  <a:pt x="859" y="783"/>
                </a:lnTo>
                <a:lnTo>
                  <a:pt x="855" y="785"/>
                </a:lnTo>
                <a:lnTo>
                  <a:pt x="850" y="787"/>
                </a:lnTo>
                <a:lnTo>
                  <a:pt x="845" y="789"/>
                </a:lnTo>
                <a:lnTo>
                  <a:pt x="841" y="791"/>
                </a:lnTo>
                <a:lnTo>
                  <a:pt x="836" y="793"/>
                </a:lnTo>
                <a:lnTo>
                  <a:pt x="831" y="795"/>
                </a:lnTo>
                <a:lnTo>
                  <a:pt x="827" y="797"/>
                </a:lnTo>
                <a:lnTo>
                  <a:pt x="822" y="799"/>
                </a:lnTo>
                <a:lnTo>
                  <a:pt x="818" y="801"/>
                </a:lnTo>
                <a:lnTo>
                  <a:pt x="813" y="803"/>
                </a:lnTo>
                <a:lnTo>
                  <a:pt x="809" y="805"/>
                </a:lnTo>
                <a:lnTo>
                  <a:pt x="804" y="807"/>
                </a:lnTo>
                <a:lnTo>
                  <a:pt x="799" y="809"/>
                </a:lnTo>
                <a:lnTo>
                  <a:pt x="795" y="811"/>
                </a:lnTo>
                <a:lnTo>
                  <a:pt x="791" y="813"/>
                </a:lnTo>
                <a:lnTo>
                  <a:pt x="786" y="815"/>
                </a:lnTo>
                <a:lnTo>
                  <a:pt x="782" y="817"/>
                </a:lnTo>
                <a:lnTo>
                  <a:pt x="777" y="819"/>
                </a:lnTo>
                <a:lnTo>
                  <a:pt x="773" y="821"/>
                </a:lnTo>
                <a:lnTo>
                  <a:pt x="768" y="822"/>
                </a:lnTo>
                <a:lnTo>
                  <a:pt x="764" y="824"/>
                </a:lnTo>
                <a:lnTo>
                  <a:pt x="760" y="826"/>
                </a:lnTo>
                <a:lnTo>
                  <a:pt x="755" y="828"/>
                </a:lnTo>
                <a:lnTo>
                  <a:pt x="751" y="830"/>
                </a:lnTo>
                <a:lnTo>
                  <a:pt x="747" y="832"/>
                </a:lnTo>
                <a:lnTo>
                  <a:pt x="742" y="834"/>
                </a:lnTo>
                <a:lnTo>
                  <a:pt x="738" y="836"/>
                </a:lnTo>
                <a:lnTo>
                  <a:pt x="734" y="838"/>
                </a:lnTo>
                <a:lnTo>
                  <a:pt x="730" y="840"/>
                </a:lnTo>
                <a:lnTo>
                  <a:pt x="725" y="842"/>
                </a:lnTo>
                <a:lnTo>
                  <a:pt x="721" y="844"/>
                </a:lnTo>
                <a:lnTo>
                  <a:pt x="717" y="846"/>
                </a:lnTo>
                <a:lnTo>
                  <a:pt x="713" y="848"/>
                </a:lnTo>
                <a:lnTo>
                  <a:pt x="709" y="850"/>
                </a:lnTo>
                <a:lnTo>
                  <a:pt x="704" y="852"/>
                </a:lnTo>
                <a:lnTo>
                  <a:pt x="700" y="854"/>
                </a:lnTo>
                <a:lnTo>
                  <a:pt x="696" y="856"/>
                </a:lnTo>
                <a:lnTo>
                  <a:pt x="692" y="858"/>
                </a:lnTo>
                <a:lnTo>
                  <a:pt x="688" y="859"/>
                </a:lnTo>
                <a:lnTo>
                  <a:pt x="684" y="861"/>
                </a:lnTo>
                <a:lnTo>
                  <a:pt x="680" y="863"/>
                </a:lnTo>
                <a:lnTo>
                  <a:pt x="676" y="865"/>
                </a:lnTo>
                <a:lnTo>
                  <a:pt x="672" y="867"/>
                </a:lnTo>
                <a:lnTo>
                  <a:pt x="668" y="869"/>
                </a:lnTo>
                <a:lnTo>
                  <a:pt x="664" y="871"/>
                </a:lnTo>
                <a:lnTo>
                  <a:pt x="660" y="873"/>
                </a:lnTo>
                <a:lnTo>
                  <a:pt x="656" y="875"/>
                </a:lnTo>
                <a:lnTo>
                  <a:pt x="652" y="877"/>
                </a:lnTo>
                <a:lnTo>
                  <a:pt x="648" y="879"/>
                </a:lnTo>
                <a:lnTo>
                  <a:pt x="644" y="881"/>
                </a:lnTo>
                <a:lnTo>
                  <a:pt x="640" y="883"/>
                </a:lnTo>
                <a:lnTo>
                  <a:pt x="636" y="884"/>
                </a:lnTo>
                <a:lnTo>
                  <a:pt x="632" y="886"/>
                </a:lnTo>
                <a:lnTo>
                  <a:pt x="628" y="888"/>
                </a:lnTo>
                <a:lnTo>
                  <a:pt x="625" y="890"/>
                </a:lnTo>
                <a:lnTo>
                  <a:pt x="621" y="892"/>
                </a:lnTo>
                <a:lnTo>
                  <a:pt x="617" y="894"/>
                </a:lnTo>
                <a:lnTo>
                  <a:pt x="613" y="896"/>
                </a:lnTo>
                <a:lnTo>
                  <a:pt x="609" y="898"/>
                </a:lnTo>
                <a:lnTo>
                  <a:pt x="606" y="900"/>
                </a:lnTo>
                <a:lnTo>
                  <a:pt x="602" y="902"/>
                </a:lnTo>
                <a:lnTo>
                  <a:pt x="598" y="903"/>
                </a:lnTo>
                <a:lnTo>
                  <a:pt x="594" y="905"/>
                </a:lnTo>
                <a:lnTo>
                  <a:pt x="591" y="907"/>
                </a:lnTo>
                <a:lnTo>
                  <a:pt x="587" y="909"/>
                </a:lnTo>
                <a:lnTo>
                  <a:pt x="583" y="911"/>
                </a:lnTo>
                <a:lnTo>
                  <a:pt x="580" y="913"/>
                </a:lnTo>
                <a:lnTo>
                  <a:pt x="576" y="915"/>
                </a:lnTo>
                <a:lnTo>
                  <a:pt x="572" y="917"/>
                </a:lnTo>
                <a:lnTo>
                  <a:pt x="569" y="919"/>
                </a:lnTo>
                <a:lnTo>
                  <a:pt x="565" y="920"/>
                </a:lnTo>
                <a:lnTo>
                  <a:pt x="561" y="922"/>
                </a:lnTo>
                <a:lnTo>
                  <a:pt x="558" y="924"/>
                </a:lnTo>
                <a:lnTo>
                  <a:pt x="554" y="926"/>
                </a:lnTo>
                <a:lnTo>
                  <a:pt x="551" y="928"/>
                </a:lnTo>
                <a:lnTo>
                  <a:pt x="547" y="930"/>
                </a:lnTo>
                <a:lnTo>
                  <a:pt x="544" y="932"/>
                </a:lnTo>
                <a:lnTo>
                  <a:pt x="540" y="934"/>
                </a:lnTo>
                <a:lnTo>
                  <a:pt x="537" y="935"/>
                </a:lnTo>
                <a:lnTo>
                  <a:pt x="533" y="937"/>
                </a:lnTo>
                <a:lnTo>
                  <a:pt x="530" y="939"/>
                </a:lnTo>
                <a:lnTo>
                  <a:pt x="526" y="941"/>
                </a:lnTo>
                <a:lnTo>
                  <a:pt x="523" y="943"/>
                </a:lnTo>
                <a:lnTo>
                  <a:pt x="519" y="945"/>
                </a:lnTo>
                <a:lnTo>
                  <a:pt x="516" y="947"/>
                </a:lnTo>
                <a:lnTo>
                  <a:pt x="512" y="948"/>
                </a:lnTo>
                <a:lnTo>
                  <a:pt x="509" y="950"/>
                </a:lnTo>
                <a:lnTo>
                  <a:pt x="506" y="952"/>
                </a:lnTo>
                <a:lnTo>
                  <a:pt x="502" y="954"/>
                </a:lnTo>
                <a:lnTo>
                  <a:pt x="499" y="956"/>
                </a:lnTo>
                <a:lnTo>
                  <a:pt x="495" y="958"/>
                </a:lnTo>
                <a:lnTo>
                  <a:pt x="492" y="960"/>
                </a:lnTo>
                <a:lnTo>
                  <a:pt x="489" y="961"/>
                </a:lnTo>
                <a:lnTo>
                  <a:pt x="485" y="963"/>
                </a:lnTo>
                <a:lnTo>
                  <a:pt x="482" y="965"/>
                </a:lnTo>
                <a:lnTo>
                  <a:pt x="479" y="967"/>
                </a:lnTo>
                <a:lnTo>
                  <a:pt x="476" y="969"/>
                </a:lnTo>
                <a:lnTo>
                  <a:pt x="472" y="971"/>
                </a:lnTo>
                <a:lnTo>
                  <a:pt x="469" y="972"/>
                </a:lnTo>
                <a:lnTo>
                  <a:pt x="466" y="974"/>
                </a:lnTo>
                <a:lnTo>
                  <a:pt x="463" y="976"/>
                </a:lnTo>
                <a:lnTo>
                  <a:pt x="459" y="978"/>
                </a:lnTo>
                <a:lnTo>
                  <a:pt x="456" y="980"/>
                </a:lnTo>
                <a:lnTo>
                  <a:pt x="453" y="981"/>
                </a:lnTo>
                <a:lnTo>
                  <a:pt x="450" y="983"/>
                </a:lnTo>
                <a:lnTo>
                  <a:pt x="447" y="985"/>
                </a:lnTo>
                <a:lnTo>
                  <a:pt x="444" y="987"/>
                </a:lnTo>
                <a:lnTo>
                  <a:pt x="440" y="989"/>
                </a:lnTo>
                <a:lnTo>
                  <a:pt x="437" y="991"/>
                </a:lnTo>
                <a:lnTo>
                  <a:pt x="434" y="992"/>
                </a:lnTo>
                <a:lnTo>
                  <a:pt x="431" y="994"/>
                </a:lnTo>
                <a:lnTo>
                  <a:pt x="428" y="996"/>
                </a:lnTo>
                <a:lnTo>
                  <a:pt x="425" y="998"/>
                </a:lnTo>
                <a:lnTo>
                  <a:pt x="422" y="999"/>
                </a:lnTo>
                <a:lnTo>
                  <a:pt x="419" y="1001"/>
                </a:lnTo>
                <a:lnTo>
                  <a:pt x="416" y="1003"/>
                </a:lnTo>
                <a:lnTo>
                  <a:pt x="413" y="1005"/>
                </a:lnTo>
                <a:lnTo>
                  <a:pt x="410" y="1007"/>
                </a:lnTo>
                <a:lnTo>
                  <a:pt x="407" y="1008"/>
                </a:lnTo>
                <a:lnTo>
                  <a:pt x="404" y="1010"/>
                </a:lnTo>
                <a:lnTo>
                  <a:pt x="401" y="1012"/>
                </a:lnTo>
                <a:lnTo>
                  <a:pt x="398" y="1014"/>
                </a:lnTo>
                <a:lnTo>
                  <a:pt x="395" y="1016"/>
                </a:lnTo>
                <a:lnTo>
                  <a:pt x="392" y="1017"/>
                </a:lnTo>
                <a:lnTo>
                  <a:pt x="389" y="1019"/>
                </a:lnTo>
                <a:lnTo>
                  <a:pt x="386" y="1021"/>
                </a:lnTo>
                <a:lnTo>
                  <a:pt x="383" y="1023"/>
                </a:lnTo>
                <a:lnTo>
                  <a:pt x="380" y="1024"/>
                </a:lnTo>
                <a:lnTo>
                  <a:pt x="377" y="1026"/>
                </a:lnTo>
                <a:lnTo>
                  <a:pt x="374" y="1028"/>
                </a:lnTo>
                <a:lnTo>
                  <a:pt x="371" y="1030"/>
                </a:lnTo>
                <a:lnTo>
                  <a:pt x="369" y="1031"/>
                </a:lnTo>
                <a:lnTo>
                  <a:pt x="366" y="1033"/>
                </a:lnTo>
                <a:lnTo>
                  <a:pt x="363" y="1035"/>
                </a:lnTo>
                <a:lnTo>
                  <a:pt x="360" y="1037"/>
                </a:lnTo>
                <a:lnTo>
                  <a:pt x="357" y="1038"/>
                </a:lnTo>
                <a:lnTo>
                  <a:pt x="354" y="1040"/>
                </a:lnTo>
                <a:lnTo>
                  <a:pt x="352" y="1042"/>
                </a:lnTo>
                <a:lnTo>
                  <a:pt x="349" y="1044"/>
                </a:lnTo>
                <a:lnTo>
                  <a:pt x="346" y="1045"/>
                </a:lnTo>
                <a:lnTo>
                  <a:pt x="343" y="1047"/>
                </a:lnTo>
                <a:lnTo>
                  <a:pt x="341" y="1049"/>
                </a:lnTo>
                <a:lnTo>
                  <a:pt x="338" y="1050"/>
                </a:lnTo>
                <a:lnTo>
                  <a:pt x="335" y="1052"/>
                </a:lnTo>
                <a:lnTo>
                  <a:pt x="332" y="1054"/>
                </a:lnTo>
                <a:lnTo>
                  <a:pt x="330" y="1056"/>
                </a:lnTo>
                <a:lnTo>
                  <a:pt x="327" y="1057"/>
                </a:lnTo>
                <a:lnTo>
                  <a:pt x="324" y="1059"/>
                </a:lnTo>
                <a:lnTo>
                  <a:pt x="322" y="1061"/>
                </a:lnTo>
                <a:lnTo>
                  <a:pt x="319" y="1063"/>
                </a:lnTo>
                <a:lnTo>
                  <a:pt x="316" y="1064"/>
                </a:lnTo>
                <a:lnTo>
                  <a:pt x="314" y="1066"/>
                </a:lnTo>
                <a:lnTo>
                  <a:pt x="311" y="1068"/>
                </a:lnTo>
                <a:lnTo>
                  <a:pt x="308" y="1069"/>
                </a:lnTo>
                <a:lnTo>
                  <a:pt x="306" y="1071"/>
                </a:lnTo>
                <a:lnTo>
                  <a:pt x="303" y="1073"/>
                </a:lnTo>
                <a:lnTo>
                  <a:pt x="300" y="1074"/>
                </a:lnTo>
                <a:lnTo>
                  <a:pt x="298" y="1076"/>
                </a:lnTo>
                <a:lnTo>
                  <a:pt x="295" y="1078"/>
                </a:lnTo>
                <a:lnTo>
                  <a:pt x="293" y="1079"/>
                </a:lnTo>
                <a:lnTo>
                  <a:pt x="290" y="1081"/>
                </a:lnTo>
                <a:lnTo>
                  <a:pt x="288" y="1083"/>
                </a:lnTo>
                <a:lnTo>
                  <a:pt x="285" y="1084"/>
                </a:lnTo>
                <a:lnTo>
                  <a:pt x="283" y="1086"/>
                </a:lnTo>
                <a:lnTo>
                  <a:pt x="280" y="1088"/>
                </a:lnTo>
                <a:lnTo>
                  <a:pt x="277" y="1089"/>
                </a:lnTo>
                <a:lnTo>
                  <a:pt x="275" y="1091"/>
                </a:lnTo>
                <a:lnTo>
                  <a:pt x="272" y="1093"/>
                </a:lnTo>
                <a:lnTo>
                  <a:pt x="270" y="1094"/>
                </a:lnTo>
                <a:lnTo>
                  <a:pt x="267" y="1096"/>
                </a:lnTo>
                <a:lnTo>
                  <a:pt x="265" y="1098"/>
                </a:lnTo>
                <a:lnTo>
                  <a:pt x="263" y="1099"/>
                </a:lnTo>
                <a:lnTo>
                  <a:pt x="260" y="1101"/>
                </a:lnTo>
                <a:lnTo>
                  <a:pt x="258" y="1103"/>
                </a:lnTo>
                <a:lnTo>
                  <a:pt x="255" y="1104"/>
                </a:lnTo>
                <a:lnTo>
                  <a:pt x="253" y="1106"/>
                </a:lnTo>
                <a:lnTo>
                  <a:pt x="250" y="1108"/>
                </a:lnTo>
                <a:lnTo>
                  <a:pt x="248" y="1109"/>
                </a:lnTo>
                <a:lnTo>
                  <a:pt x="246" y="1111"/>
                </a:lnTo>
                <a:lnTo>
                  <a:pt x="243" y="1112"/>
                </a:lnTo>
                <a:lnTo>
                  <a:pt x="241" y="1114"/>
                </a:lnTo>
                <a:lnTo>
                  <a:pt x="238" y="1116"/>
                </a:lnTo>
                <a:lnTo>
                  <a:pt x="236" y="1117"/>
                </a:lnTo>
                <a:lnTo>
                  <a:pt x="234" y="1119"/>
                </a:lnTo>
                <a:lnTo>
                  <a:pt x="231" y="1121"/>
                </a:lnTo>
                <a:lnTo>
                  <a:pt x="229" y="1122"/>
                </a:lnTo>
                <a:lnTo>
                  <a:pt x="227" y="1124"/>
                </a:lnTo>
                <a:lnTo>
                  <a:pt x="224" y="1125"/>
                </a:lnTo>
                <a:lnTo>
                  <a:pt x="222" y="1127"/>
                </a:lnTo>
                <a:lnTo>
                  <a:pt x="220" y="1129"/>
                </a:lnTo>
                <a:lnTo>
                  <a:pt x="217" y="1130"/>
                </a:lnTo>
                <a:lnTo>
                  <a:pt x="215" y="1132"/>
                </a:lnTo>
                <a:lnTo>
                  <a:pt x="213" y="1133"/>
                </a:lnTo>
                <a:lnTo>
                  <a:pt x="211" y="1135"/>
                </a:lnTo>
                <a:lnTo>
                  <a:pt x="208" y="1136"/>
                </a:lnTo>
                <a:lnTo>
                  <a:pt x="206" y="1138"/>
                </a:lnTo>
                <a:lnTo>
                  <a:pt x="204" y="1140"/>
                </a:lnTo>
                <a:lnTo>
                  <a:pt x="201" y="1141"/>
                </a:lnTo>
                <a:lnTo>
                  <a:pt x="199" y="1143"/>
                </a:lnTo>
                <a:lnTo>
                  <a:pt x="197" y="1144"/>
                </a:lnTo>
                <a:lnTo>
                  <a:pt x="195" y="1146"/>
                </a:lnTo>
                <a:lnTo>
                  <a:pt x="193" y="1147"/>
                </a:lnTo>
                <a:lnTo>
                  <a:pt x="190" y="1149"/>
                </a:lnTo>
                <a:lnTo>
                  <a:pt x="188" y="1151"/>
                </a:lnTo>
                <a:lnTo>
                  <a:pt x="186" y="1152"/>
                </a:lnTo>
                <a:lnTo>
                  <a:pt x="184" y="1154"/>
                </a:lnTo>
                <a:lnTo>
                  <a:pt x="182" y="1155"/>
                </a:lnTo>
                <a:lnTo>
                  <a:pt x="179" y="1157"/>
                </a:lnTo>
                <a:lnTo>
                  <a:pt x="177" y="1158"/>
                </a:lnTo>
                <a:lnTo>
                  <a:pt x="175" y="1160"/>
                </a:lnTo>
                <a:lnTo>
                  <a:pt x="173" y="1161"/>
                </a:lnTo>
                <a:lnTo>
                  <a:pt x="171" y="1163"/>
                </a:lnTo>
                <a:lnTo>
                  <a:pt x="169" y="1164"/>
                </a:lnTo>
                <a:lnTo>
                  <a:pt x="167" y="1166"/>
                </a:lnTo>
                <a:lnTo>
                  <a:pt x="164" y="1167"/>
                </a:lnTo>
                <a:lnTo>
                  <a:pt x="162" y="1169"/>
                </a:lnTo>
                <a:lnTo>
                  <a:pt x="160" y="1170"/>
                </a:lnTo>
                <a:lnTo>
                  <a:pt x="158" y="1172"/>
                </a:lnTo>
                <a:lnTo>
                  <a:pt x="156" y="1173"/>
                </a:lnTo>
                <a:lnTo>
                  <a:pt x="154" y="1175"/>
                </a:lnTo>
                <a:lnTo>
                  <a:pt x="152" y="1176"/>
                </a:lnTo>
                <a:lnTo>
                  <a:pt x="150" y="1178"/>
                </a:lnTo>
                <a:lnTo>
                  <a:pt x="148" y="1179"/>
                </a:lnTo>
                <a:lnTo>
                  <a:pt x="146" y="1181"/>
                </a:lnTo>
                <a:lnTo>
                  <a:pt x="143" y="1182"/>
                </a:lnTo>
                <a:lnTo>
                  <a:pt x="141" y="1184"/>
                </a:lnTo>
                <a:lnTo>
                  <a:pt x="139" y="1185"/>
                </a:lnTo>
                <a:lnTo>
                  <a:pt x="137" y="1187"/>
                </a:lnTo>
                <a:lnTo>
                  <a:pt x="135" y="1188"/>
                </a:lnTo>
                <a:lnTo>
                  <a:pt x="133" y="1190"/>
                </a:lnTo>
                <a:lnTo>
                  <a:pt x="131" y="1191"/>
                </a:lnTo>
                <a:lnTo>
                  <a:pt x="129" y="1193"/>
                </a:lnTo>
                <a:lnTo>
                  <a:pt x="127" y="1194"/>
                </a:lnTo>
                <a:lnTo>
                  <a:pt x="125" y="1196"/>
                </a:lnTo>
                <a:lnTo>
                  <a:pt x="123" y="1197"/>
                </a:lnTo>
                <a:lnTo>
                  <a:pt x="121" y="1199"/>
                </a:lnTo>
                <a:lnTo>
                  <a:pt x="119" y="1200"/>
                </a:lnTo>
                <a:lnTo>
                  <a:pt x="117" y="1201"/>
                </a:lnTo>
                <a:lnTo>
                  <a:pt x="115" y="1203"/>
                </a:lnTo>
                <a:lnTo>
                  <a:pt x="113" y="1204"/>
                </a:lnTo>
                <a:lnTo>
                  <a:pt x="111" y="1206"/>
                </a:lnTo>
                <a:lnTo>
                  <a:pt x="109" y="1207"/>
                </a:lnTo>
                <a:lnTo>
                  <a:pt x="107" y="1209"/>
                </a:lnTo>
                <a:lnTo>
                  <a:pt x="106" y="1210"/>
                </a:lnTo>
                <a:lnTo>
                  <a:pt x="104" y="1211"/>
                </a:lnTo>
                <a:lnTo>
                  <a:pt x="102" y="1213"/>
                </a:lnTo>
                <a:lnTo>
                  <a:pt x="100" y="1214"/>
                </a:lnTo>
                <a:lnTo>
                  <a:pt x="98" y="1216"/>
                </a:lnTo>
                <a:lnTo>
                  <a:pt x="96" y="1217"/>
                </a:lnTo>
                <a:lnTo>
                  <a:pt x="94" y="1218"/>
                </a:lnTo>
                <a:lnTo>
                  <a:pt x="92" y="1220"/>
                </a:lnTo>
                <a:lnTo>
                  <a:pt x="90" y="1221"/>
                </a:lnTo>
                <a:lnTo>
                  <a:pt x="88" y="1223"/>
                </a:lnTo>
                <a:lnTo>
                  <a:pt x="86" y="1224"/>
                </a:lnTo>
                <a:lnTo>
                  <a:pt x="84" y="1225"/>
                </a:lnTo>
                <a:lnTo>
                  <a:pt x="83" y="1227"/>
                </a:lnTo>
                <a:lnTo>
                  <a:pt x="81" y="1228"/>
                </a:lnTo>
                <a:lnTo>
                  <a:pt x="79" y="1230"/>
                </a:lnTo>
                <a:lnTo>
                  <a:pt x="77" y="1231"/>
                </a:lnTo>
                <a:lnTo>
                  <a:pt x="75" y="1232"/>
                </a:lnTo>
                <a:lnTo>
                  <a:pt x="73" y="1234"/>
                </a:lnTo>
                <a:lnTo>
                  <a:pt x="71" y="1235"/>
                </a:lnTo>
                <a:lnTo>
                  <a:pt x="69" y="1236"/>
                </a:lnTo>
                <a:lnTo>
                  <a:pt x="68" y="1238"/>
                </a:lnTo>
                <a:lnTo>
                  <a:pt x="66" y="1239"/>
                </a:lnTo>
                <a:lnTo>
                  <a:pt x="64" y="1240"/>
                </a:lnTo>
                <a:lnTo>
                  <a:pt x="62" y="1242"/>
                </a:lnTo>
                <a:lnTo>
                  <a:pt x="60" y="1243"/>
                </a:lnTo>
                <a:lnTo>
                  <a:pt x="58" y="1244"/>
                </a:lnTo>
                <a:lnTo>
                  <a:pt x="57" y="1246"/>
                </a:lnTo>
                <a:lnTo>
                  <a:pt x="55" y="1247"/>
                </a:lnTo>
                <a:lnTo>
                  <a:pt x="53" y="1248"/>
                </a:lnTo>
                <a:lnTo>
                  <a:pt x="51" y="1250"/>
                </a:lnTo>
                <a:lnTo>
                  <a:pt x="49" y="1251"/>
                </a:lnTo>
                <a:lnTo>
                  <a:pt x="48" y="1252"/>
                </a:lnTo>
                <a:lnTo>
                  <a:pt x="46" y="1254"/>
                </a:lnTo>
                <a:lnTo>
                  <a:pt x="44" y="1255"/>
                </a:lnTo>
                <a:lnTo>
                  <a:pt x="42" y="1256"/>
                </a:lnTo>
                <a:lnTo>
                  <a:pt x="40" y="1257"/>
                </a:lnTo>
                <a:lnTo>
                  <a:pt x="39" y="1259"/>
                </a:lnTo>
                <a:lnTo>
                  <a:pt x="37" y="1260"/>
                </a:lnTo>
                <a:lnTo>
                  <a:pt x="35" y="1261"/>
                </a:lnTo>
                <a:lnTo>
                  <a:pt x="33" y="1263"/>
                </a:lnTo>
                <a:lnTo>
                  <a:pt x="32" y="1264"/>
                </a:lnTo>
                <a:lnTo>
                  <a:pt x="30" y="1265"/>
                </a:lnTo>
                <a:lnTo>
                  <a:pt x="28" y="1266"/>
                </a:lnTo>
                <a:lnTo>
                  <a:pt x="26" y="1268"/>
                </a:lnTo>
                <a:lnTo>
                  <a:pt x="24" y="1269"/>
                </a:lnTo>
                <a:lnTo>
                  <a:pt x="23" y="1270"/>
                </a:lnTo>
                <a:lnTo>
                  <a:pt x="21" y="1271"/>
                </a:lnTo>
                <a:lnTo>
                  <a:pt x="19" y="1273"/>
                </a:lnTo>
                <a:lnTo>
                  <a:pt x="17" y="1274"/>
                </a:lnTo>
                <a:lnTo>
                  <a:pt x="16" y="1275"/>
                </a:lnTo>
                <a:lnTo>
                  <a:pt x="14" y="1276"/>
                </a:lnTo>
                <a:lnTo>
                  <a:pt x="12" y="1278"/>
                </a:lnTo>
                <a:lnTo>
                  <a:pt x="11" y="1279"/>
                </a:lnTo>
                <a:lnTo>
                  <a:pt x="9" y="1280"/>
                </a:lnTo>
                <a:lnTo>
                  <a:pt x="7" y="1281"/>
                </a:lnTo>
                <a:lnTo>
                  <a:pt x="5" y="1282"/>
                </a:lnTo>
                <a:lnTo>
                  <a:pt x="4" y="1284"/>
                </a:lnTo>
                <a:lnTo>
                  <a:pt x="2" y="1285"/>
                </a:lnTo>
                <a:lnTo>
                  <a:pt x="0" y="1286"/>
                </a:lnTo>
              </a:path>
            </a:pathLst>
          </a:custGeom>
          <a:noFill/>
          <a:ln w="3175" cap="rnd" cmpd="sng">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Text Box 17"/>
          <p:cNvSpPr txBox="1">
            <a:spLocks noChangeArrowheads="1"/>
          </p:cNvSpPr>
          <p:nvPr/>
        </p:nvSpPr>
        <p:spPr bwMode="auto">
          <a:xfrm>
            <a:off x="731838" y="9906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3.0</a:t>
            </a:r>
          </a:p>
        </p:txBody>
      </p:sp>
      <p:sp>
        <p:nvSpPr>
          <p:cNvPr id="10258" name="Text Box 18"/>
          <p:cNvSpPr txBox="1">
            <a:spLocks noChangeArrowheads="1"/>
          </p:cNvSpPr>
          <p:nvPr/>
        </p:nvSpPr>
        <p:spPr bwMode="auto">
          <a:xfrm>
            <a:off x="731838" y="18319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2.5</a:t>
            </a:r>
          </a:p>
        </p:txBody>
      </p:sp>
      <p:sp>
        <p:nvSpPr>
          <p:cNvPr id="10259" name="Text Box 19"/>
          <p:cNvSpPr txBox="1">
            <a:spLocks noChangeArrowheads="1"/>
          </p:cNvSpPr>
          <p:nvPr/>
        </p:nvSpPr>
        <p:spPr bwMode="auto">
          <a:xfrm>
            <a:off x="731838" y="26797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2.0</a:t>
            </a:r>
          </a:p>
        </p:txBody>
      </p:sp>
      <p:sp>
        <p:nvSpPr>
          <p:cNvPr id="10260" name="Text Box 20"/>
          <p:cNvSpPr txBox="1">
            <a:spLocks noChangeArrowheads="1"/>
          </p:cNvSpPr>
          <p:nvPr/>
        </p:nvSpPr>
        <p:spPr bwMode="auto">
          <a:xfrm>
            <a:off x="731838" y="3494088"/>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1.5</a:t>
            </a:r>
          </a:p>
        </p:txBody>
      </p:sp>
      <p:sp>
        <p:nvSpPr>
          <p:cNvPr id="10261" name="Text Box 21"/>
          <p:cNvSpPr txBox="1">
            <a:spLocks noChangeArrowheads="1"/>
          </p:cNvSpPr>
          <p:nvPr/>
        </p:nvSpPr>
        <p:spPr bwMode="auto">
          <a:xfrm>
            <a:off x="731838" y="43211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62" name="Text Box 22"/>
          <p:cNvSpPr txBox="1">
            <a:spLocks noChangeArrowheads="1"/>
          </p:cNvSpPr>
          <p:nvPr/>
        </p:nvSpPr>
        <p:spPr bwMode="auto">
          <a:xfrm>
            <a:off x="4554538" y="568166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L / B</a:t>
            </a:r>
          </a:p>
        </p:txBody>
      </p:sp>
      <p:sp>
        <p:nvSpPr>
          <p:cNvPr id="10263" name="Text Box 23"/>
          <p:cNvSpPr txBox="1">
            <a:spLocks noChangeArrowheads="1"/>
          </p:cNvSpPr>
          <p:nvPr/>
        </p:nvSpPr>
        <p:spPr bwMode="auto">
          <a:xfrm>
            <a:off x="731838" y="51689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0.0</a:t>
            </a:r>
          </a:p>
        </p:txBody>
      </p:sp>
      <p:sp>
        <p:nvSpPr>
          <p:cNvPr id="10264" name="Text Box 24"/>
          <p:cNvSpPr txBox="1">
            <a:spLocks noChangeArrowheads="1"/>
          </p:cNvSpPr>
          <p:nvPr/>
        </p:nvSpPr>
        <p:spPr bwMode="auto">
          <a:xfrm>
            <a:off x="19256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a:t>
            </a:r>
          </a:p>
        </p:txBody>
      </p:sp>
      <p:sp>
        <p:nvSpPr>
          <p:cNvPr id="10265" name="Text Box 25"/>
          <p:cNvSpPr txBox="1">
            <a:spLocks noChangeArrowheads="1"/>
          </p:cNvSpPr>
          <p:nvPr/>
        </p:nvSpPr>
        <p:spPr bwMode="auto">
          <a:xfrm>
            <a:off x="6875463" y="5402263"/>
            <a:ext cx="201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8</a:t>
            </a:r>
          </a:p>
        </p:txBody>
      </p:sp>
      <p:sp>
        <p:nvSpPr>
          <p:cNvPr id="10266" name="Text Box 26"/>
          <p:cNvSpPr txBox="1">
            <a:spLocks noChangeArrowheads="1"/>
          </p:cNvSpPr>
          <p:nvPr/>
        </p:nvSpPr>
        <p:spPr bwMode="auto">
          <a:xfrm>
            <a:off x="356711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4</a:t>
            </a:r>
          </a:p>
        </p:txBody>
      </p:sp>
      <p:sp>
        <p:nvSpPr>
          <p:cNvPr id="10267" name="Text Box 27"/>
          <p:cNvSpPr txBox="1">
            <a:spLocks noChangeArrowheads="1"/>
          </p:cNvSpPr>
          <p:nvPr/>
        </p:nvSpPr>
        <p:spPr bwMode="auto">
          <a:xfrm>
            <a:off x="2746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a:t>
            </a:r>
          </a:p>
        </p:txBody>
      </p:sp>
      <p:sp>
        <p:nvSpPr>
          <p:cNvPr id="10268" name="Text Box 28"/>
          <p:cNvSpPr txBox="1">
            <a:spLocks noChangeArrowheads="1"/>
          </p:cNvSpPr>
          <p:nvPr/>
        </p:nvSpPr>
        <p:spPr bwMode="auto">
          <a:xfrm>
            <a:off x="437356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5</a:t>
            </a:r>
          </a:p>
        </p:txBody>
      </p:sp>
      <p:sp>
        <p:nvSpPr>
          <p:cNvPr id="10269" name="Text Box 29"/>
          <p:cNvSpPr txBox="1">
            <a:spLocks noChangeArrowheads="1"/>
          </p:cNvSpPr>
          <p:nvPr/>
        </p:nvSpPr>
        <p:spPr bwMode="auto">
          <a:xfrm>
            <a:off x="52149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6</a:t>
            </a:r>
          </a:p>
        </p:txBody>
      </p:sp>
      <p:sp>
        <p:nvSpPr>
          <p:cNvPr id="10270" name="Text Box 30"/>
          <p:cNvSpPr txBox="1">
            <a:spLocks noChangeArrowheads="1"/>
          </p:cNvSpPr>
          <p:nvPr/>
        </p:nvSpPr>
        <p:spPr bwMode="auto">
          <a:xfrm>
            <a:off x="6048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7</a:t>
            </a:r>
          </a:p>
        </p:txBody>
      </p:sp>
      <p:sp>
        <p:nvSpPr>
          <p:cNvPr id="10271" name="Text Box 31"/>
          <p:cNvSpPr txBox="1">
            <a:spLocks noChangeArrowheads="1"/>
          </p:cNvSpPr>
          <p:nvPr/>
        </p:nvSpPr>
        <p:spPr bwMode="auto">
          <a:xfrm>
            <a:off x="8504238" y="54022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72" name="Text Box 32"/>
          <p:cNvSpPr txBox="1">
            <a:spLocks noChangeArrowheads="1"/>
          </p:cNvSpPr>
          <p:nvPr/>
        </p:nvSpPr>
        <p:spPr bwMode="auto">
          <a:xfrm>
            <a:off x="77168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9</a:t>
            </a:r>
          </a:p>
        </p:txBody>
      </p:sp>
      <p:sp>
        <p:nvSpPr>
          <p:cNvPr id="10273" name="Text Box 33"/>
          <p:cNvSpPr txBox="1">
            <a:spLocks noChangeArrowheads="1"/>
          </p:cNvSpPr>
          <p:nvPr/>
        </p:nvSpPr>
        <p:spPr bwMode="auto">
          <a:xfrm>
            <a:off x="1079500" y="5402263"/>
            <a:ext cx="198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a:t>
            </a:r>
          </a:p>
        </p:txBody>
      </p:sp>
      <p:sp>
        <p:nvSpPr>
          <p:cNvPr id="10274" name="Text Box 34"/>
          <p:cNvSpPr txBox="1">
            <a:spLocks noChangeArrowheads="1"/>
          </p:cNvSpPr>
          <p:nvPr/>
        </p:nvSpPr>
        <p:spPr bwMode="auto">
          <a:xfrm rot="-5400000">
            <a:off x="11112" y="3259138"/>
            <a:ext cx="98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α, α</a:t>
            </a:r>
            <a:r>
              <a:rPr lang="en-US" altLang="en-US" b="1" baseline="-25000">
                <a:solidFill>
                  <a:srgbClr val="000000"/>
                </a:solidFill>
              </a:rPr>
              <a:t>av</a:t>
            </a:r>
            <a:r>
              <a:rPr lang="en-US" altLang="en-US" b="1">
                <a:solidFill>
                  <a:srgbClr val="000000"/>
                </a:solidFill>
              </a:rPr>
              <a:t>, α</a:t>
            </a:r>
            <a:r>
              <a:rPr lang="en-US" altLang="en-US" b="1" baseline="-25000">
                <a:solidFill>
                  <a:srgbClr val="000000"/>
                </a:solidFill>
              </a:rPr>
              <a:t>r</a:t>
            </a:r>
          </a:p>
        </p:txBody>
      </p:sp>
      <p:sp>
        <p:nvSpPr>
          <p:cNvPr id="10275" name="Text Box 35"/>
          <p:cNvSpPr txBox="1">
            <a:spLocks noChangeArrowheads="1"/>
          </p:cNvSpPr>
          <p:nvPr/>
        </p:nvSpPr>
        <p:spPr bwMode="auto">
          <a:xfrm>
            <a:off x="5514975" y="2073275"/>
            <a:ext cx="17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p>
        </p:txBody>
      </p:sp>
      <p:sp>
        <p:nvSpPr>
          <p:cNvPr id="10276" name="Text Box 36"/>
          <p:cNvSpPr txBox="1">
            <a:spLocks noChangeArrowheads="1"/>
          </p:cNvSpPr>
          <p:nvPr/>
        </p:nvSpPr>
        <p:spPr bwMode="auto">
          <a:xfrm>
            <a:off x="6369050" y="2259013"/>
            <a:ext cx="38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r>
              <a:rPr lang="en-US" altLang="en-US" sz="1600" baseline="-25000">
                <a:solidFill>
                  <a:srgbClr val="000000"/>
                </a:solidFill>
              </a:rPr>
              <a:t>av</a:t>
            </a:r>
          </a:p>
        </p:txBody>
      </p:sp>
      <p:sp>
        <p:nvSpPr>
          <p:cNvPr id="10277" name="Text Box 37"/>
          <p:cNvSpPr txBox="1">
            <a:spLocks noChangeArrowheads="1"/>
          </p:cNvSpPr>
          <p:nvPr/>
        </p:nvSpPr>
        <p:spPr bwMode="auto">
          <a:xfrm>
            <a:off x="7169150" y="2486025"/>
            <a:ext cx="38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r>
              <a:rPr lang="en-US" altLang="en-US" sz="1600" baseline="-25000">
                <a:solidFill>
                  <a:srgbClr val="000000"/>
                </a:solidFill>
              </a:rPr>
              <a:t>r</a:t>
            </a:r>
          </a:p>
        </p:txBody>
      </p:sp>
      <p:sp>
        <p:nvSpPr>
          <p:cNvPr id="10278" name="Rectangle 38"/>
          <p:cNvSpPr>
            <a:spLocks noChangeArrowheads="1"/>
          </p:cNvSpPr>
          <p:nvPr/>
        </p:nvSpPr>
        <p:spPr bwMode="auto">
          <a:xfrm>
            <a:off x="6108700" y="3586163"/>
            <a:ext cx="2535238" cy="1684337"/>
          </a:xfrm>
          <a:prstGeom prst="rect">
            <a:avLst/>
          </a:prstGeom>
          <a:solidFill>
            <a:srgbClr val="FFFFFF"/>
          </a:solidFill>
          <a:ln w="9525">
            <a:solidFill>
              <a:schemeClr val="bg2"/>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79" name="Text Box 39"/>
          <p:cNvSpPr txBox="1">
            <a:spLocks noChangeArrowheads="1"/>
          </p:cNvSpPr>
          <p:nvPr/>
        </p:nvSpPr>
        <p:spPr bwMode="auto">
          <a:xfrm>
            <a:off x="6369050" y="3979863"/>
            <a:ext cx="2047875" cy="9874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For circular foundation</a:t>
            </a:r>
          </a:p>
          <a:p>
            <a:r>
              <a:rPr lang="en-US" altLang="en-US" sz="1600">
                <a:solidFill>
                  <a:srgbClr val="000000"/>
                </a:solidFill>
              </a:rPr>
              <a:t>α = 1</a:t>
            </a:r>
          </a:p>
          <a:p>
            <a:r>
              <a:rPr lang="en-US" altLang="en-US" sz="1600">
                <a:solidFill>
                  <a:srgbClr val="000000"/>
                </a:solidFill>
              </a:rPr>
              <a:t>α</a:t>
            </a:r>
            <a:r>
              <a:rPr lang="en-US" altLang="en-US" sz="1600" baseline="-25000">
                <a:solidFill>
                  <a:srgbClr val="000000"/>
                </a:solidFill>
              </a:rPr>
              <a:t>av</a:t>
            </a:r>
            <a:r>
              <a:rPr lang="en-US" altLang="en-US" sz="1600">
                <a:solidFill>
                  <a:srgbClr val="000000"/>
                </a:solidFill>
              </a:rPr>
              <a:t> = 0.85</a:t>
            </a:r>
          </a:p>
          <a:p>
            <a:r>
              <a:rPr lang="en-US" altLang="en-US" sz="1600">
                <a:solidFill>
                  <a:srgbClr val="000000"/>
                </a:solidFill>
              </a:rPr>
              <a:t>α</a:t>
            </a:r>
            <a:r>
              <a:rPr lang="en-US" altLang="en-US" sz="1600" baseline="-25000">
                <a:solidFill>
                  <a:srgbClr val="000000"/>
                </a:solidFill>
              </a:rPr>
              <a:t>r</a:t>
            </a:r>
            <a:r>
              <a:rPr lang="en-US" altLang="en-US" sz="1600">
                <a:solidFill>
                  <a:srgbClr val="000000"/>
                </a:solidFill>
              </a:rPr>
              <a:t> = 0.88</a:t>
            </a:r>
          </a:p>
        </p:txBody>
      </p:sp>
      <p:sp>
        <p:nvSpPr>
          <p:cNvPr id="10280" name="Text Box 40"/>
          <p:cNvSpPr txBox="1">
            <a:spLocks noChangeArrowheads="1"/>
          </p:cNvSpPr>
          <p:nvPr/>
        </p:nvSpPr>
        <p:spPr bwMode="auto">
          <a:xfrm>
            <a:off x="3600450" y="6196013"/>
            <a:ext cx="3656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Values of α, α</a:t>
            </a:r>
            <a:r>
              <a:rPr lang="en-US" altLang="en-US" sz="1600" baseline="-25000">
                <a:solidFill>
                  <a:srgbClr val="000000"/>
                </a:solidFill>
              </a:rPr>
              <a:t>av</a:t>
            </a:r>
            <a:r>
              <a:rPr lang="en-US" altLang="en-US" sz="1600">
                <a:solidFill>
                  <a:srgbClr val="000000"/>
                </a:solidFill>
              </a:rPr>
              <a:t>, and α</a:t>
            </a:r>
            <a:r>
              <a:rPr lang="en-US" altLang="en-US" sz="1600" baseline="-25000">
                <a:solidFill>
                  <a:srgbClr val="000000"/>
                </a:solidFill>
              </a:rPr>
              <a:t>r</a:t>
            </a:r>
          </a:p>
        </p:txBody>
      </p:sp>
      <p:sp>
        <p:nvSpPr>
          <p:cNvPr id="10281" name="Rectangle 41"/>
          <p:cNvSpPr>
            <a:spLocks noChangeArrowheads="1"/>
          </p:cNvSpPr>
          <p:nvPr/>
        </p:nvSpPr>
        <p:spPr bwMode="auto">
          <a:xfrm>
            <a:off x="1141413" y="1084263"/>
            <a:ext cx="7502525" cy="4187825"/>
          </a:xfrm>
          <a:prstGeom prst="rect">
            <a:avLst/>
          </a:prstGeom>
          <a:noFill/>
          <a:ln w="19961">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82" name="Freeform 42"/>
          <p:cNvSpPr>
            <a:spLocks noChangeArrowheads="1"/>
          </p:cNvSpPr>
          <p:nvPr/>
        </p:nvSpPr>
        <p:spPr bwMode="auto">
          <a:xfrm>
            <a:off x="6110288"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43"/>
          <p:cNvSpPr>
            <a:spLocks noChangeArrowheads="1"/>
          </p:cNvSpPr>
          <p:nvPr/>
        </p:nvSpPr>
        <p:spPr bwMode="auto">
          <a:xfrm>
            <a:off x="1149350" y="358616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84" name="Group 50"/>
          <p:cNvGrpSpPr>
            <a:grpSpLocks/>
          </p:cNvGrpSpPr>
          <p:nvPr/>
        </p:nvGrpSpPr>
        <p:grpSpPr bwMode="auto">
          <a:xfrm>
            <a:off x="3694113" y="528638"/>
            <a:ext cx="1912937" cy="506412"/>
            <a:chOff x="523" y="132"/>
            <a:chExt cx="1205" cy="319"/>
          </a:xfrm>
        </p:grpSpPr>
        <p:sp>
          <p:nvSpPr>
            <p:cNvPr id="10285" name="Text Box 44"/>
            <p:cNvSpPr txBox="1">
              <a:spLocks noChangeArrowheads="1"/>
            </p:cNvSpPr>
            <p:nvPr/>
          </p:nvSpPr>
          <p:spPr bwMode="auto">
            <a:xfrm>
              <a:off x="599" y="132"/>
              <a:ext cx="11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a:t>
              </a:r>
              <a:r>
                <a:rPr lang="en-US" altLang="en-US" sz="1400" dirty="0" err="1">
                  <a:solidFill>
                    <a:srgbClr val="000000"/>
                  </a:solidFill>
                </a:rPr>
                <a:t>Bq</a:t>
              </a:r>
              <a:r>
                <a:rPr lang="en-US" altLang="en-US" sz="1400" baseline="-25000" dirty="0" err="1">
                  <a:solidFill>
                    <a:srgbClr val="000000"/>
                  </a:solidFill>
                </a:rPr>
                <a:t>o</a:t>
              </a:r>
              <a:r>
                <a:rPr lang="en-US" altLang="en-US" sz="1400" dirty="0">
                  <a:solidFill>
                    <a:srgbClr val="000000"/>
                  </a:solidFill>
                </a:rPr>
                <a:t>  (1 - μ</a:t>
              </a:r>
              <a:r>
                <a:rPr lang="en-US" altLang="en-US" sz="1400" baseline="-25000" dirty="0">
                  <a:solidFill>
                    <a:srgbClr val="000000"/>
                  </a:solidFill>
                </a:rPr>
                <a:t>s</a:t>
              </a:r>
              <a:r>
                <a:rPr lang="en-US" altLang="en-US" sz="1400" dirty="0">
                  <a:solidFill>
                    <a:srgbClr val="000000"/>
                  </a:solidFill>
                </a:rPr>
                <a:t>) α</a:t>
              </a:r>
            </a:p>
          </p:txBody>
        </p:sp>
        <p:sp>
          <p:nvSpPr>
            <p:cNvPr id="10286" name="Text Box 45"/>
            <p:cNvSpPr txBox="1">
              <a:spLocks noChangeArrowheads="1"/>
            </p:cNvSpPr>
            <p:nvPr/>
          </p:nvSpPr>
          <p:spPr bwMode="auto">
            <a:xfrm>
              <a:off x="1129" y="317"/>
              <a:ext cx="4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E</a:t>
              </a:r>
              <a:r>
                <a:rPr lang="en-US" altLang="en-US" sz="1400" baseline="-25000">
                  <a:solidFill>
                    <a:srgbClr val="000000"/>
                  </a:solidFill>
                </a:rPr>
                <a:t>s</a:t>
              </a:r>
            </a:p>
          </p:txBody>
        </p:sp>
        <p:sp>
          <p:nvSpPr>
            <p:cNvPr id="10287" name="Line 48"/>
            <p:cNvSpPr>
              <a:spLocks noChangeShapeType="1"/>
            </p:cNvSpPr>
            <p:nvPr/>
          </p:nvSpPr>
          <p:spPr bwMode="auto">
            <a:xfrm>
              <a:off x="876" y="294"/>
              <a:ext cx="6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Text Box 49"/>
            <p:cNvSpPr txBox="1">
              <a:spLocks noChangeArrowheads="1"/>
            </p:cNvSpPr>
            <p:nvPr/>
          </p:nvSpPr>
          <p:spPr bwMode="auto">
            <a:xfrm>
              <a:off x="523" y="178"/>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a:t>
              </a:r>
              <a:r>
                <a:rPr lang="en-US" altLang="en-US" baseline="-25000"/>
                <a:t>e </a:t>
              </a:r>
              <a:r>
                <a:rPr lang="en-US" altLang="en-US"/>
                <a:t>=</a:t>
              </a:r>
            </a:p>
          </p:txBody>
        </p:sp>
      </p:grpSp>
    </p:spTree>
  </p:cSld>
  <p:clrMapOvr>
    <a:masterClrMapping/>
  </p:clrMapOvr>
  <p:transition advClick="0">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14118" r="703" b="15793"/>
          <a:stretch/>
        </p:blipFill>
        <p:spPr bwMode="auto">
          <a:xfrm>
            <a:off x="2289549" y="1656876"/>
            <a:ext cx="466344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a:off x="2310045" y="2314736"/>
            <a:ext cx="469645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562" t="34593" r="6250" b="36783"/>
          <a:stretch/>
        </p:blipFill>
        <p:spPr bwMode="auto">
          <a:xfrm rot="10800000">
            <a:off x="2310045" y="2808448"/>
            <a:ext cx="4696459" cy="147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409104" y="2795276"/>
            <a:ext cx="4509407" cy="956464"/>
            <a:chOff x="2643226" y="3058640"/>
            <a:chExt cx="4509407" cy="956464"/>
          </a:xfrm>
        </p:grpSpPr>
        <p:sp>
          <p:nvSpPr>
            <p:cNvPr id="2" name="Freeform 1"/>
            <p:cNvSpPr/>
            <p:nvPr/>
          </p:nvSpPr>
          <p:spPr>
            <a:xfrm>
              <a:off x="45061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rot="10800000" flipH="1">
              <a:off x="45480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flipH="1">
              <a:off x="48354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rot="10800000">
              <a:off x="48069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512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p:nvPr/>
          </p:nvSpPr>
          <p:spPr>
            <a:xfrm rot="10800000" flipH="1">
              <a:off x="517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H="1">
              <a:off x="545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rot="10800000">
              <a:off x="542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3858430"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rot="10800000" flipH="1">
              <a:off x="3900373"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flipH="1">
              <a:off x="4187748"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rot="10800000">
              <a:off x="4159252"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645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10800000" flipH="1">
              <a:off x="649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flipH="1">
              <a:off x="678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rot="10800000">
              <a:off x="675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707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10800000" flipH="1">
              <a:off x="711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580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rot="10800000" flipH="1">
              <a:off x="584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flipH="1">
              <a:off x="613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p:nvPr/>
          </p:nvSpPr>
          <p:spPr>
            <a:xfrm rot="10800000">
              <a:off x="610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26432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rot="10800000" flipH="1">
              <a:off x="26851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flipH="1">
              <a:off x="29725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rot="10800000">
              <a:off x="29440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265526" y="3058640"/>
              <a:ext cx="45130"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0800000" flipH="1">
              <a:off x="3307469" y="3605529"/>
              <a:ext cx="35164"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flipH="1">
              <a:off x="3594844" y="3058640"/>
              <a:ext cx="40217"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10800000">
              <a:off x="3566348" y="3605529"/>
              <a:ext cx="31336" cy="409575"/>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1424" name="Straight Connector 231423"/>
          <p:cNvCxnSpPr/>
          <p:nvPr/>
        </p:nvCxnSpPr>
        <p:spPr>
          <a:xfrm>
            <a:off x="7006504" y="2795276"/>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06504" y="3736980"/>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18530" y="2808448"/>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18530" y="3750152"/>
            <a:ext cx="10905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1428" name="TextBox 231427"/>
          <p:cNvSpPr txBox="1"/>
          <p:nvPr/>
        </p:nvSpPr>
        <p:spPr>
          <a:xfrm>
            <a:off x="2306991" y="67305"/>
            <a:ext cx="4184159" cy="523220"/>
          </a:xfrm>
          <a:prstGeom prst="rect">
            <a:avLst/>
          </a:prstGeom>
          <a:noFill/>
        </p:spPr>
        <p:txBody>
          <a:bodyPr wrap="none" rtlCol="0">
            <a:spAutoFit/>
          </a:bodyPr>
          <a:lstStyle/>
          <a:p>
            <a:pPr algn="ctr"/>
            <a:r>
              <a:rPr lang="en-US" sz="2800" dirty="0"/>
              <a:t>Consolidation Settlement</a:t>
            </a:r>
          </a:p>
        </p:txBody>
      </p:sp>
      <p:sp>
        <p:nvSpPr>
          <p:cNvPr id="231429" name="TextBox 231428"/>
          <p:cNvSpPr txBox="1"/>
          <p:nvPr/>
        </p:nvSpPr>
        <p:spPr>
          <a:xfrm>
            <a:off x="7288156" y="3024074"/>
            <a:ext cx="1277914" cy="523220"/>
          </a:xfrm>
          <a:prstGeom prst="rect">
            <a:avLst/>
          </a:prstGeom>
          <a:noFill/>
        </p:spPr>
        <p:txBody>
          <a:bodyPr wrap="none" rtlCol="0">
            <a:spAutoFit/>
          </a:bodyPr>
          <a:lstStyle/>
          <a:p>
            <a:r>
              <a:rPr lang="en-US" sz="1400" dirty="0">
                <a:solidFill>
                  <a:schemeClr val="bg1"/>
                </a:solidFill>
              </a:rPr>
              <a:t>Two way</a:t>
            </a:r>
          </a:p>
          <a:p>
            <a:r>
              <a:rPr lang="en-US" sz="1400" dirty="0">
                <a:solidFill>
                  <a:schemeClr val="bg1"/>
                </a:solidFill>
              </a:rPr>
              <a:t>drainage path</a:t>
            </a:r>
          </a:p>
        </p:txBody>
      </p:sp>
      <p:cxnSp>
        <p:nvCxnSpPr>
          <p:cNvPr id="231433" name="Straight Connector 231432"/>
          <p:cNvCxnSpPr/>
          <p:nvPr/>
        </p:nvCxnSpPr>
        <p:spPr>
          <a:xfrm>
            <a:off x="1765300" y="3268351"/>
            <a:ext cx="5582066"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p:cNvCxnSpPr/>
          <p:nvPr/>
        </p:nvCxnSpPr>
        <p:spPr>
          <a:xfrm>
            <a:off x="1386556" y="2808448"/>
            <a:ext cx="0" cy="9417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1437" name="TextBox 231436"/>
          <p:cNvSpPr txBox="1"/>
          <p:nvPr/>
        </p:nvSpPr>
        <p:spPr>
          <a:xfrm>
            <a:off x="1066800" y="3038000"/>
            <a:ext cx="407484" cy="461665"/>
          </a:xfrm>
          <a:prstGeom prst="rect">
            <a:avLst/>
          </a:prstGeom>
          <a:noFill/>
        </p:spPr>
        <p:txBody>
          <a:bodyPr wrap="none" rtlCol="0">
            <a:spAutoFit/>
          </a:bodyPr>
          <a:lstStyle/>
          <a:p>
            <a:r>
              <a:rPr lang="en-US" sz="2400" dirty="0">
                <a:solidFill>
                  <a:srgbClr val="FF0000"/>
                </a:solidFill>
              </a:rPr>
              <a:t>H</a:t>
            </a:r>
          </a:p>
        </p:txBody>
      </p:sp>
      <p:cxnSp>
        <p:nvCxnSpPr>
          <p:cNvPr id="231439" name="Straight Arrow Connector 231438"/>
          <p:cNvCxnSpPr/>
          <p:nvPr/>
        </p:nvCxnSpPr>
        <p:spPr>
          <a:xfrm flipH="1" flipV="1">
            <a:off x="6952989" y="2994186"/>
            <a:ext cx="394377" cy="12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1" name="Straight Arrow Connector 231440"/>
          <p:cNvCxnSpPr>
            <a:endCxn id="32" idx="5"/>
          </p:cNvCxnSpPr>
          <p:nvPr/>
        </p:nvCxnSpPr>
        <p:spPr>
          <a:xfrm flipH="1">
            <a:off x="6910604" y="3268351"/>
            <a:ext cx="436762" cy="230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4" name="Straight Arrow Connector 231443"/>
          <p:cNvCxnSpPr/>
          <p:nvPr/>
        </p:nvCxnSpPr>
        <p:spPr>
          <a:xfrm>
            <a:off x="1968500" y="2808448"/>
            <a:ext cx="0" cy="4599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503112" y="2831657"/>
            <a:ext cx="543739" cy="369332"/>
          </a:xfrm>
          <a:prstGeom prst="rect">
            <a:avLst/>
          </a:prstGeom>
          <a:noFill/>
        </p:spPr>
        <p:txBody>
          <a:bodyPr wrap="none" rtlCol="0">
            <a:spAutoFit/>
          </a:bodyPr>
          <a:lstStyle/>
          <a:p>
            <a:r>
              <a:rPr lang="en-US" dirty="0">
                <a:solidFill>
                  <a:schemeClr val="bg1"/>
                </a:solidFill>
              </a:rPr>
              <a:t>H/2</a:t>
            </a:r>
          </a:p>
        </p:txBody>
      </p:sp>
      <p:sp>
        <p:nvSpPr>
          <p:cNvPr id="50" name="TextBox 49"/>
          <p:cNvSpPr txBox="1"/>
          <p:nvPr/>
        </p:nvSpPr>
        <p:spPr>
          <a:xfrm>
            <a:off x="353876" y="930245"/>
            <a:ext cx="3945311" cy="400110"/>
          </a:xfrm>
          <a:prstGeom prst="rect">
            <a:avLst/>
          </a:prstGeom>
          <a:noFill/>
        </p:spPr>
        <p:txBody>
          <a:bodyPr wrap="none" rtlCol="0">
            <a:spAutoFit/>
          </a:bodyPr>
          <a:lstStyle/>
          <a:p>
            <a:r>
              <a:rPr lang="en-US" sz="2000" dirty="0">
                <a:solidFill>
                  <a:srgbClr val="FF0000"/>
                </a:solidFill>
              </a:rPr>
              <a:t>Assume a fully saturated Sponge</a:t>
            </a:r>
          </a:p>
        </p:txBody>
      </p:sp>
      <p:sp>
        <p:nvSpPr>
          <p:cNvPr id="3" name="TextBox 2"/>
          <p:cNvSpPr txBox="1"/>
          <p:nvPr/>
        </p:nvSpPr>
        <p:spPr>
          <a:xfrm>
            <a:off x="7334250" y="3009900"/>
            <a:ext cx="1107996" cy="369332"/>
          </a:xfrm>
          <a:prstGeom prst="rect">
            <a:avLst/>
          </a:prstGeom>
          <a:noFill/>
        </p:spPr>
        <p:txBody>
          <a:bodyPr wrap="none" rtlCol="0">
            <a:spAutoFit/>
          </a:bodyPr>
          <a:lstStyle/>
          <a:p>
            <a:r>
              <a:rPr lang="en-US" dirty="0"/>
              <a:t>Seepage</a:t>
            </a:r>
          </a:p>
        </p:txBody>
      </p:sp>
      <mc:AlternateContent xmlns:mc="http://schemas.openxmlformats.org/markup-compatibility/2006" xmlns:a14="http://schemas.microsoft.com/office/drawing/2010/main">
        <mc:Choice Requires="a14">
          <p:sp>
            <p:nvSpPr>
              <p:cNvPr id="4" name="Rectangle 3"/>
              <p:cNvSpPr/>
              <p:nvPr/>
            </p:nvSpPr>
            <p:spPr>
              <a:xfrm>
                <a:off x="1653111" y="2831584"/>
                <a:ext cx="329834" cy="4081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100" b="1" i="1" dirty="0" smtClean="0">
                              <a:solidFill>
                                <a:srgbClr val="FF0000"/>
                              </a:solidFill>
                              <a:latin typeface="Cambria Math" panose="02040503050406030204" pitchFamily="18" charset="0"/>
                            </a:rPr>
                          </m:ctrlPr>
                        </m:fPr>
                        <m:num>
                          <m:r>
                            <a:rPr lang="en-US" sz="1100" b="1" i="0" dirty="0" smtClean="0">
                              <a:solidFill>
                                <a:srgbClr val="FF0000"/>
                              </a:solidFill>
                              <a:latin typeface="Cambria Math" panose="02040503050406030204" pitchFamily="18" charset="0"/>
                            </a:rPr>
                            <m:t>𝐇</m:t>
                          </m:r>
                        </m:num>
                        <m:den>
                          <m:r>
                            <a:rPr lang="en-US" sz="1100" b="1" i="0" dirty="0" smtClean="0">
                              <a:solidFill>
                                <a:srgbClr val="FF0000"/>
                              </a:solidFill>
                              <a:latin typeface="Cambria Math" panose="02040503050406030204" pitchFamily="18" charset="0"/>
                            </a:rPr>
                            <m:t>𝟐</m:t>
                          </m:r>
                        </m:den>
                      </m:f>
                    </m:oMath>
                  </m:oMathPara>
                </a14:m>
                <a:endParaRPr lang="en-US" sz="1100" b="1"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53111" y="2831584"/>
                <a:ext cx="329834" cy="408125"/>
              </a:xfrm>
              <a:prstGeom prst="rect">
                <a:avLst/>
              </a:prstGeom>
              <a:blipFill rotWithShape="0">
                <a:blip r:embed="rId6"/>
                <a:stretch>
                  <a:fillRect/>
                </a:stretch>
              </a:blipFill>
            </p:spPr>
            <p:txBody>
              <a:bodyPr/>
              <a:lstStyle/>
              <a:p>
                <a:r>
                  <a:rPr lang="en-US">
                    <a:noFill/>
                  </a:rPr>
                  <a:t> </a:t>
                </a:r>
              </a:p>
            </p:txBody>
          </p:sp>
        </mc:Fallback>
      </mc:AlternateContent>
      <p:grpSp>
        <p:nvGrpSpPr>
          <p:cNvPr id="11" name="Group 10"/>
          <p:cNvGrpSpPr/>
          <p:nvPr/>
        </p:nvGrpSpPr>
        <p:grpSpPr>
          <a:xfrm>
            <a:off x="2432050" y="2019300"/>
            <a:ext cx="4584700" cy="311150"/>
            <a:chOff x="2387600" y="2470150"/>
            <a:chExt cx="4584700" cy="311150"/>
          </a:xfrm>
        </p:grpSpPr>
        <p:grpSp>
          <p:nvGrpSpPr>
            <p:cNvPr id="7" name="Group 6"/>
            <p:cNvGrpSpPr/>
            <p:nvPr/>
          </p:nvGrpSpPr>
          <p:grpSpPr>
            <a:xfrm>
              <a:off x="2387600" y="2470150"/>
              <a:ext cx="1371600" cy="311150"/>
              <a:chOff x="933450" y="1771650"/>
              <a:chExt cx="1371600" cy="311150"/>
            </a:xfrm>
          </p:grpSpPr>
          <p:cxnSp>
            <p:nvCxnSpPr>
              <p:cNvPr id="6" name="Straight Arrow Connector 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57" name="Straight Arrow Connector 5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1" name="Straight Arrow Connector 60"/>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2" name="Straight Arrow Connector 61"/>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3" name="Straight Arrow Connector 62"/>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4" name="Straight Arrow Connector 63"/>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5" name="Straight Arrow Connector 64"/>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6" name="Straight Arrow Connector 65"/>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7" name="Straight Arrow Connector 66"/>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8" name="Straight Arrow Connector 67"/>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69" name="Group 68"/>
            <p:cNvGrpSpPr/>
            <p:nvPr/>
          </p:nvGrpSpPr>
          <p:grpSpPr>
            <a:xfrm>
              <a:off x="5600700" y="2470150"/>
              <a:ext cx="1371600" cy="311150"/>
              <a:chOff x="933450" y="1771650"/>
              <a:chExt cx="1371600" cy="311150"/>
            </a:xfrm>
          </p:grpSpPr>
          <p:cxnSp>
            <p:nvCxnSpPr>
              <p:cNvPr id="70" name="Straight Arrow Connector 69"/>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1" name="Straight Arrow Connector 70"/>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2" name="Straight Arrow Connector 71"/>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3" name="Straight Arrow Connector 72"/>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4" name="Straight Arrow Connector 73"/>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5" name="Straight Arrow Connector 74"/>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6" name="Straight Arrow Connector 75"/>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7" name="Straight Arrow Connector 76"/>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8" name="Straight Arrow Connector 77"/>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9" name="Straight Arrow Connector 78"/>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81" name="Group 80"/>
            <p:cNvGrpSpPr/>
            <p:nvPr/>
          </p:nvGrpSpPr>
          <p:grpSpPr>
            <a:xfrm>
              <a:off x="3994150" y="2470150"/>
              <a:ext cx="1371600" cy="311150"/>
              <a:chOff x="933450" y="1771650"/>
              <a:chExt cx="1371600" cy="311150"/>
            </a:xfrm>
          </p:grpSpPr>
          <p:cxnSp>
            <p:nvCxnSpPr>
              <p:cNvPr id="82" name="Straight Arrow Connector 81"/>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3" name="Straight Arrow Connector 82"/>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4" name="Straight Arrow Connector 83"/>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5" name="Straight Arrow Connector 84"/>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6" name="Straight Arrow Connector 85"/>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7" name="Straight Arrow Connector 86"/>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8" name="Straight Arrow Connector 87"/>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9" name="Straight Arrow Connector 88"/>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0" name="Straight Arrow Connector 89"/>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1" name="Straight Arrow Connector 90"/>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grpSp>
        <p:nvGrpSpPr>
          <p:cNvPr id="92" name="Group 91"/>
          <p:cNvGrpSpPr/>
          <p:nvPr/>
        </p:nvGrpSpPr>
        <p:grpSpPr>
          <a:xfrm>
            <a:off x="2381250" y="3079750"/>
            <a:ext cx="4584700" cy="190500"/>
            <a:chOff x="2387600" y="2470150"/>
            <a:chExt cx="4584700" cy="311150"/>
          </a:xfrm>
        </p:grpSpPr>
        <p:grpSp>
          <p:nvGrpSpPr>
            <p:cNvPr id="93" name="Group 92"/>
            <p:cNvGrpSpPr/>
            <p:nvPr/>
          </p:nvGrpSpPr>
          <p:grpSpPr>
            <a:xfrm>
              <a:off x="2387600" y="2470150"/>
              <a:ext cx="1371600" cy="311150"/>
              <a:chOff x="933450" y="1771650"/>
              <a:chExt cx="1371600" cy="311150"/>
            </a:xfrm>
          </p:grpSpPr>
          <p:cxnSp>
            <p:nvCxnSpPr>
              <p:cNvPr id="116" name="Straight Arrow Connector 11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7" name="Straight Arrow Connector 11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8" name="Straight Arrow Connector 11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9" name="Straight Arrow Connector 11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0" name="Straight Arrow Connector 11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1" name="Straight Arrow Connector 12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2" name="Straight Arrow Connector 12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3" name="Straight Arrow Connector 12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4" name="Straight Arrow Connector 12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5" name="Straight Arrow Connector 12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94" name="Group 93"/>
            <p:cNvGrpSpPr/>
            <p:nvPr/>
          </p:nvGrpSpPr>
          <p:grpSpPr>
            <a:xfrm>
              <a:off x="5600700" y="2470150"/>
              <a:ext cx="1371600" cy="311150"/>
              <a:chOff x="933450" y="1771650"/>
              <a:chExt cx="1371600" cy="311150"/>
            </a:xfrm>
          </p:grpSpPr>
          <p:cxnSp>
            <p:nvCxnSpPr>
              <p:cNvPr id="106" name="Straight Arrow Connector 10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7" name="Straight Arrow Connector 10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8" name="Straight Arrow Connector 10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9" name="Straight Arrow Connector 10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0" name="Straight Arrow Connector 10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1" name="Straight Arrow Connector 11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2" name="Straight Arrow Connector 11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3" name="Straight Arrow Connector 11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4" name="Straight Arrow Connector 11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5" name="Straight Arrow Connector 11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95" name="Group 94"/>
            <p:cNvGrpSpPr/>
            <p:nvPr/>
          </p:nvGrpSpPr>
          <p:grpSpPr>
            <a:xfrm>
              <a:off x="3994150" y="2470150"/>
              <a:ext cx="1371600" cy="311150"/>
              <a:chOff x="933450" y="1771650"/>
              <a:chExt cx="1371600" cy="311150"/>
            </a:xfrm>
          </p:grpSpPr>
          <p:cxnSp>
            <p:nvCxnSpPr>
              <p:cNvPr id="96" name="Straight Arrow Connector 95"/>
              <p:cNvCxnSpPr/>
              <p:nvPr/>
            </p:nvCxnSpPr>
            <p:spPr bwMode="auto">
              <a:xfrm>
                <a:off x="933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7" name="Straight Arrow Connector 96"/>
              <p:cNvCxnSpPr/>
              <p:nvPr/>
            </p:nvCxnSpPr>
            <p:spPr bwMode="auto">
              <a:xfrm>
                <a:off x="1085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8" name="Straight Arrow Connector 97"/>
              <p:cNvCxnSpPr/>
              <p:nvPr/>
            </p:nvCxnSpPr>
            <p:spPr bwMode="auto">
              <a:xfrm>
                <a:off x="1238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99" name="Straight Arrow Connector 98"/>
              <p:cNvCxnSpPr/>
              <p:nvPr/>
            </p:nvCxnSpPr>
            <p:spPr bwMode="auto">
              <a:xfrm>
                <a:off x="1390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0" name="Straight Arrow Connector 99"/>
              <p:cNvCxnSpPr/>
              <p:nvPr/>
            </p:nvCxnSpPr>
            <p:spPr bwMode="auto">
              <a:xfrm>
                <a:off x="1543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1" name="Straight Arrow Connector 100"/>
              <p:cNvCxnSpPr/>
              <p:nvPr/>
            </p:nvCxnSpPr>
            <p:spPr bwMode="auto">
              <a:xfrm>
                <a:off x="16954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2" name="Straight Arrow Connector 101"/>
              <p:cNvCxnSpPr/>
              <p:nvPr/>
            </p:nvCxnSpPr>
            <p:spPr bwMode="auto">
              <a:xfrm>
                <a:off x="18478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3" name="Straight Arrow Connector 102"/>
              <p:cNvCxnSpPr/>
              <p:nvPr/>
            </p:nvCxnSpPr>
            <p:spPr bwMode="auto">
              <a:xfrm>
                <a:off x="20002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4" name="Straight Arrow Connector 103"/>
              <p:cNvCxnSpPr/>
              <p:nvPr/>
            </p:nvCxnSpPr>
            <p:spPr bwMode="auto">
              <a:xfrm>
                <a:off x="21526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5" name="Straight Arrow Connector 104"/>
              <p:cNvCxnSpPr/>
              <p:nvPr/>
            </p:nvCxnSpPr>
            <p:spPr bwMode="auto">
              <a:xfrm>
                <a:off x="2305050" y="1771650"/>
                <a:ext cx="0" cy="31115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grpSp>
        <p:nvGrpSpPr>
          <p:cNvPr id="126" name="Group 125"/>
          <p:cNvGrpSpPr/>
          <p:nvPr/>
        </p:nvGrpSpPr>
        <p:grpSpPr>
          <a:xfrm>
            <a:off x="2470150" y="3155950"/>
            <a:ext cx="4584700" cy="127000"/>
            <a:chOff x="2387600" y="2470150"/>
            <a:chExt cx="4584700" cy="311150"/>
          </a:xfrm>
        </p:grpSpPr>
        <p:grpSp>
          <p:nvGrpSpPr>
            <p:cNvPr id="127" name="Group 126"/>
            <p:cNvGrpSpPr/>
            <p:nvPr/>
          </p:nvGrpSpPr>
          <p:grpSpPr>
            <a:xfrm>
              <a:off x="2387600" y="2470150"/>
              <a:ext cx="1371600" cy="311150"/>
              <a:chOff x="933450" y="1771650"/>
              <a:chExt cx="1371600" cy="311150"/>
            </a:xfrm>
          </p:grpSpPr>
          <p:cxnSp>
            <p:nvCxnSpPr>
              <p:cNvPr id="150" name="Straight Arrow Connector 14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1" name="Straight Arrow Connector 15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2" name="Straight Arrow Connector 15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3" name="Straight Arrow Connector 15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4" name="Straight Arrow Connector 15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5" name="Straight Arrow Connector 15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6" name="Straight Arrow Connector 15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7" name="Straight Arrow Connector 15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8" name="Straight Arrow Connector 15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59" name="Straight Arrow Connector 15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nvGrpSpPr>
            <p:cNvPr id="128" name="Group 127"/>
            <p:cNvGrpSpPr/>
            <p:nvPr/>
          </p:nvGrpSpPr>
          <p:grpSpPr>
            <a:xfrm>
              <a:off x="5600700" y="2470150"/>
              <a:ext cx="1371600" cy="311150"/>
              <a:chOff x="933450" y="1771650"/>
              <a:chExt cx="1371600" cy="311150"/>
            </a:xfrm>
          </p:grpSpPr>
          <p:cxnSp>
            <p:nvCxnSpPr>
              <p:cNvPr id="140" name="Straight Arrow Connector 13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1" name="Straight Arrow Connector 14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2" name="Straight Arrow Connector 14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3" name="Straight Arrow Connector 14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4" name="Straight Arrow Connector 14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5" name="Straight Arrow Connector 14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6" name="Straight Arrow Connector 14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7" name="Straight Arrow Connector 14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8" name="Straight Arrow Connector 14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49" name="Straight Arrow Connector 14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nvGrpSpPr>
            <p:cNvPr id="129" name="Group 128"/>
            <p:cNvGrpSpPr/>
            <p:nvPr/>
          </p:nvGrpSpPr>
          <p:grpSpPr>
            <a:xfrm>
              <a:off x="3994150" y="2470150"/>
              <a:ext cx="1371600" cy="311150"/>
              <a:chOff x="933450" y="1771650"/>
              <a:chExt cx="1371600" cy="311150"/>
            </a:xfrm>
          </p:grpSpPr>
          <p:cxnSp>
            <p:nvCxnSpPr>
              <p:cNvPr id="130" name="Straight Arrow Connector 129"/>
              <p:cNvCxnSpPr/>
              <p:nvPr/>
            </p:nvCxnSpPr>
            <p:spPr bwMode="auto">
              <a:xfrm>
                <a:off x="933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1" name="Straight Arrow Connector 130"/>
              <p:cNvCxnSpPr/>
              <p:nvPr/>
            </p:nvCxnSpPr>
            <p:spPr bwMode="auto">
              <a:xfrm>
                <a:off x="1085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2" name="Straight Arrow Connector 131"/>
              <p:cNvCxnSpPr/>
              <p:nvPr/>
            </p:nvCxnSpPr>
            <p:spPr bwMode="auto">
              <a:xfrm>
                <a:off x="1238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3" name="Straight Arrow Connector 132"/>
              <p:cNvCxnSpPr/>
              <p:nvPr/>
            </p:nvCxnSpPr>
            <p:spPr bwMode="auto">
              <a:xfrm>
                <a:off x="1390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4" name="Straight Arrow Connector 133"/>
              <p:cNvCxnSpPr/>
              <p:nvPr/>
            </p:nvCxnSpPr>
            <p:spPr bwMode="auto">
              <a:xfrm>
                <a:off x="1543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5" name="Straight Arrow Connector 134"/>
              <p:cNvCxnSpPr/>
              <p:nvPr/>
            </p:nvCxnSpPr>
            <p:spPr bwMode="auto">
              <a:xfrm>
                <a:off x="16954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6" name="Straight Arrow Connector 135"/>
              <p:cNvCxnSpPr/>
              <p:nvPr/>
            </p:nvCxnSpPr>
            <p:spPr bwMode="auto">
              <a:xfrm>
                <a:off x="18478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7" name="Straight Arrow Connector 136"/>
              <p:cNvCxnSpPr/>
              <p:nvPr/>
            </p:nvCxnSpPr>
            <p:spPr bwMode="auto">
              <a:xfrm>
                <a:off x="20002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8" name="Straight Arrow Connector 137"/>
              <p:cNvCxnSpPr/>
              <p:nvPr/>
            </p:nvCxnSpPr>
            <p:spPr bwMode="auto">
              <a:xfrm>
                <a:off x="21526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9" name="Straight Arrow Connector 138"/>
              <p:cNvCxnSpPr/>
              <p:nvPr/>
            </p:nvCxnSpPr>
            <p:spPr bwMode="auto">
              <a:xfrm>
                <a:off x="2305050" y="1771650"/>
                <a:ext cx="0" cy="311150"/>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grpSp>
      </p:grpSp>
      <p:sp>
        <p:nvSpPr>
          <p:cNvPr id="14" name="TextBox 13"/>
          <p:cNvSpPr txBox="1"/>
          <p:nvPr/>
        </p:nvSpPr>
        <p:spPr>
          <a:xfrm>
            <a:off x="2724150" y="2787650"/>
            <a:ext cx="465192" cy="369332"/>
          </a:xfrm>
          <a:prstGeom prst="rect">
            <a:avLst/>
          </a:prstGeom>
          <a:noFill/>
        </p:spPr>
        <p:txBody>
          <a:bodyPr wrap="none" rtlCol="0">
            <a:spAutoFit/>
          </a:bodyPr>
          <a:lstStyle/>
          <a:p>
            <a:r>
              <a:rPr lang="en-US" b="1" dirty="0">
                <a:solidFill>
                  <a:srgbClr val="00B050"/>
                </a:solidFill>
                <a:effectLst>
                  <a:outerShdw blurRad="38100" dist="38100" dir="2700000" algn="tl">
                    <a:srgbClr val="000000">
                      <a:alpha val="43137"/>
                    </a:srgbClr>
                  </a:outerShdw>
                </a:effectLst>
                <a:latin typeface="Symbol" panose="05050102010706020507" pitchFamily="18" charset="2"/>
              </a:rPr>
              <a:t>Ds</a:t>
            </a:r>
          </a:p>
        </p:txBody>
      </p:sp>
      <p:sp>
        <p:nvSpPr>
          <p:cNvPr id="160" name="TextBox 159"/>
          <p:cNvSpPr txBox="1"/>
          <p:nvPr/>
        </p:nvSpPr>
        <p:spPr>
          <a:xfrm>
            <a:off x="3625850" y="2774950"/>
            <a:ext cx="479618"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Symbol" panose="05050102010706020507" pitchFamily="18" charset="2"/>
              </a:rPr>
              <a:t>D</a:t>
            </a:r>
            <a:r>
              <a:rPr lang="en-US" b="1" dirty="0">
                <a:solidFill>
                  <a:srgbClr val="FF0000"/>
                </a:solidFill>
                <a:effectLst>
                  <a:outerShdw blurRad="38100" dist="38100" dir="2700000" algn="tl">
                    <a:srgbClr val="000000">
                      <a:alpha val="43137"/>
                    </a:srgbClr>
                  </a:outerShdw>
                </a:effectLst>
                <a:latin typeface="+mn-lt"/>
              </a:rPr>
              <a:t>P</a:t>
            </a:r>
          </a:p>
        </p:txBody>
      </p:sp>
      <p:sp>
        <p:nvSpPr>
          <p:cNvPr id="161" name="TextBox 160"/>
          <p:cNvSpPr txBox="1"/>
          <p:nvPr/>
        </p:nvSpPr>
        <p:spPr>
          <a:xfrm>
            <a:off x="3028950" y="1701800"/>
            <a:ext cx="338554"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mn-lt"/>
              </a:rPr>
              <a:t>P</a:t>
            </a:r>
          </a:p>
        </p:txBody>
      </p:sp>
    </p:spTree>
    <p:extLst>
      <p:ext uri="{BB962C8B-B14F-4D97-AF65-F5344CB8AC3E}">
        <p14:creationId xmlns:p14="http://schemas.microsoft.com/office/powerpoint/2010/main" val="309917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p:cNvSpPr/>
          <p:nvPr/>
        </p:nvSpPr>
        <p:spPr>
          <a:xfrm>
            <a:off x="4778060" y="3469068"/>
            <a:ext cx="1030310" cy="231819"/>
          </a:xfrm>
          <a:prstGeom prst="rect">
            <a:avLst/>
          </a:prstGeom>
          <a:solidFill>
            <a:srgbClr val="00B0F0">
              <a:alpha val="17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340588" y="1310485"/>
            <a:ext cx="3352184" cy="1235075"/>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514809" y="49492"/>
            <a:ext cx="4184159" cy="523220"/>
          </a:xfrm>
          <a:prstGeom prst="rect">
            <a:avLst/>
          </a:prstGeom>
          <a:solidFill>
            <a:schemeClr val="bg1"/>
          </a:solidFill>
        </p:spPr>
        <p:txBody>
          <a:bodyPr wrap="none" rtlCol="0">
            <a:spAutoFit/>
          </a:bodyPr>
          <a:lstStyle/>
          <a:p>
            <a:r>
              <a:rPr lang="en-US" sz="2800" dirty="0"/>
              <a:t>Consolidation Settlement</a:t>
            </a:r>
          </a:p>
        </p:txBody>
      </p:sp>
      <p:sp>
        <p:nvSpPr>
          <p:cNvPr id="4" name="Rectangle 3"/>
          <p:cNvSpPr/>
          <p:nvPr/>
        </p:nvSpPr>
        <p:spPr>
          <a:xfrm>
            <a:off x="1360995" y="12946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3609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340588" y="8755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947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337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4430548" y="1307490"/>
            <a:ext cx="4550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08492" y="1454154"/>
            <a:ext cx="398906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788855" y="1019985"/>
            <a:ext cx="0" cy="2746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788855" y="1464770"/>
            <a:ext cx="0" cy="190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322646" y="1764511"/>
            <a:ext cx="593431" cy="338554"/>
          </a:xfrm>
          <a:prstGeom prst="rect">
            <a:avLst/>
          </a:prstGeom>
          <a:noFill/>
        </p:spPr>
        <p:txBody>
          <a:bodyPr wrap="none" rtlCol="0">
            <a:spAutoFit/>
          </a:bodyPr>
          <a:lstStyle/>
          <a:p>
            <a:pPr algn="ctr"/>
            <a:r>
              <a:rPr lang="en-US" sz="1600" dirty="0">
                <a:latin typeface="Arial" pitchFamily="34" charset="0"/>
                <a:cs typeface="Arial" pitchFamily="34" charset="0"/>
              </a:rPr>
              <a:t>Clay</a:t>
            </a:r>
          </a:p>
        </p:txBody>
      </p:sp>
      <p:cxnSp>
        <p:nvCxnSpPr>
          <p:cNvPr id="57" name="Straight Arrow Connector 56"/>
          <p:cNvCxnSpPr/>
          <p:nvPr/>
        </p:nvCxnSpPr>
        <p:spPr>
          <a:xfrm>
            <a:off x="2119366" y="1325070"/>
            <a:ext cx="7144" cy="12204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950821" y="1734388"/>
            <a:ext cx="351378" cy="369332"/>
          </a:xfrm>
          <a:prstGeom prst="rect">
            <a:avLst/>
          </a:prstGeom>
          <a:solidFill>
            <a:srgbClr val="FFDC6D"/>
          </a:solidFill>
        </p:spPr>
        <p:txBody>
          <a:bodyPr wrap="none">
            <a:spAutoFit/>
          </a:bodyPr>
          <a:lstStyle/>
          <a:p>
            <a:pPr algn="ctr"/>
            <a:r>
              <a:rPr lang="en-US" dirty="0"/>
              <a:t>H</a:t>
            </a:r>
          </a:p>
        </p:txBody>
      </p:sp>
      <p:sp>
        <p:nvSpPr>
          <p:cNvPr id="62" name="Rectangle 61"/>
          <p:cNvSpPr/>
          <p:nvPr/>
        </p:nvSpPr>
        <p:spPr>
          <a:xfrm>
            <a:off x="3380626" y="1310485"/>
            <a:ext cx="723035" cy="1235075"/>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1112045" y="2044700"/>
            <a:ext cx="2418556" cy="1425575"/>
          </a:xfrm>
          <a:custGeom>
            <a:avLst/>
            <a:gdLst>
              <a:gd name="connsiteX0" fmla="*/ 1574531 w 1574531"/>
              <a:gd name="connsiteY0" fmla="*/ 0 h 2171700"/>
              <a:gd name="connsiteX1" fmla="*/ 190231 w 1574531"/>
              <a:gd name="connsiteY1" fmla="*/ 1193800 h 2171700"/>
              <a:gd name="connsiteX2" fmla="*/ 12431 w 1574531"/>
              <a:gd name="connsiteY2" fmla="*/ 2171700 h 2171700"/>
              <a:gd name="connsiteX3" fmla="*/ 12431 w 1574531"/>
              <a:gd name="connsiteY3" fmla="*/ 2171700 h 2171700"/>
              <a:gd name="connsiteX0" fmla="*/ 2983878 w 2983878"/>
              <a:gd name="connsiteY0" fmla="*/ 0 h 2171700"/>
              <a:gd name="connsiteX1" fmla="*/ 1599578 w 2983878"/>
              <a:gd name="connsiteY1" fmla="*/ 1193800 h 2171700"/>
              <a:gd name="connsiteX2" fmla="*/ 1421778 w 2983878"/>
              <a:gd name="connsiteY2" fmla="*/ 2171700 h 2171700"/>
              <a:gd name="connsiteX3" fmla="*/ 0 w 2983878"/>
              <a:gd name="connsiteY3" fmla="*/ 2091363 h 2171700"/>
              <a:gd name="connsiteX0" fmla="*/ 2983878 w 2983878"/>
              <a:gd name="connsiteY0" fmla="*/ 0 h 2091363"/>
              <a:gd name="connsiteX1" fmla="*/ 1599578 w 2983878"/>
              <a:gd name="connsiteY1" fmla="*/ 1193800 h 2091363"/>
              <a:gd name="connsiteX2" fmla="*/ 0 w 2983878"/>
              <a:gd name="connsiteY2"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83878 w 2983878"/>
              <a:gd name="connsiteY0" fmla="*/ 0 h 2091363"/>
              <a:gd name="connsiteX1" fmla="*/ 1632263 w 2983878"/>
              <a:gd name="connsiteY1" fmla="*/ 671608 h 2091363"/>
              <a:gd name="connsiteX2" fmla="*/ 352773 w 2983878"/>
              <a:gd name="connsiteY2" fmla="*/ 1847759 h 2091363"/>
              <a:gd name="connsiteX3" fmla="*/ 0 w 2983878"/>
              <a:gd name="connsiteY3"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96007 w 2996007"/>
              <a:gd name="connsiteY0" fmla="*/ 0 h 2091363"/>
              <a:gd name="connsiteX1" fmla="*/ 1644392 w 2996007"/>
              <a:gd name="connsiteY1" fmla="*/ 671608 h 2091363"/>
              <a:gd name="connsiteX2" fmla="*/ 12129 w 2996007"/>
              <a:gd name="connsiteY2" fmla="*/ 2091363 h 2091363"/>
              <a:gd name="connsiteX0" fmla="*/ 2850090 w 2850090"/>
              <a:gd name="connsiteY0" fmla="*/ 0 h 2191785"/>
              <a:gd name="connsiteX1" fmla="*/ 1498475 w 2850090"/>
              <a:gd name="connsiteY1" fmla="*/ 671608 h 2191785"/>
              <a:gd name="connsiteX2" fmla="*/ 13293 w 2850090"/>
              <a:gd name="connsiteY2" fmla="*/ 2191785 h 2191785"/>
              <a:gd name="connsiteX0" fmla="*/ 2836797 w 2836797"/>
              <a:gd name="connsiteY0" fmla="*/ 0 h 2191785"/>
              <a:gd name="connsiteX1" fmla="*/ 0 w 2836797"/>
              <a:gd name="connsiteY1" fmla="*/ 2191785 h 2191785"/>
              <a:gd name="connsiteX0" fmla="*/ 2836797 w 2836797"/>
              <a:gd name="connsiteY0" fmla="*/ 0 h 2191785"/>
              <a:gd name="connsiteX1" fmla="*/ 0 w 2836797"/>
              <a:gd name="connsiteY1" fmla="*/ 2191785 h 2191785"/>
              <a:gd name="connsiteX0" fmla="*/ 2837277 w 2837277"/>
              <a:gd name="connsiteY0" fmla="*/ 0 h 2191785"/>
              <a:gd name="connsiteX1" fmla="*/ 480 w 2837277"/>
              <a:gd name="connsiteY1" fmla="*/ 2191785 h 2191785"/>
              <a:gd name="connsiteX0" fmla="*/ 2837186 w 2837186"/>
              <a:gd name="connsiteY0" fmla="*/ 0 h 2191785"/>
              <a:gd name="connsiteX1" fmla="*/ 389 w 2837186"/>
              <a:gd name="connsiteY1" fmla="*/ 2191785 h 2191785"/>
            </a:gdLst>
            <a:ahLst/>
            <a:cxnLst>
              <a:cxn ang="0">
                <a:pos x="connsiteX0" y="connsiteY0"/>
              </a:cxn>
              <a:cxn ang="0">
                <a:pos x="connsiteX1" y="connsiteY1"/>
              </a:cxn>
            </a:cxnLst>
            <a:rect l="l" t="t" r="r" b="b"/>
            <a:pathLst>
              <a:path w="2837186" h="2191785">
                <a:moveTo>
                  <a:pt x="2837186" y="0"/>
                </a:moveTo>
                <a:cubicBezTo>
                  <a:pt x="2300143" y="1373294"/>
                  <a:pt x="-34547" y="1300515"/>
                  <a:pt x="389" y="2191785"/>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30"/>
          <p:cNvSpPr/>
          <p:nvPr/>
        </p:nvSpPr>
        <p:spPr>
          <a:xfrm>
            <a:off x="2918726" y="2222500"/>
            <a:ext cx="968843" cy="1168042"/>
          </a:xfrm>
          <a:custGeom>
            <a:avLst/>
            <a:gdLst>
              <a:gd name="connsiteX0" fmla="*/ 109754 w 300254"/>
              <a:gd name="connsiteY0" fmla="*/ 0 h 1206500"/>
              <a:gd name="connsiteX1" fmla="*/ 8154 w 300254"/>
              <a:gd name="connsiteY1" fmla="*/ 825500 h 1206500"/>
              <a:gd name="connsiteX2" fmla="*/ 300254 w 300254"/>
              <a:gd name="connsiteY2" fmla="*/ 1206500 h 1206500"/>
              <a:gd name="connsiteX0" fmla="*/ 0 w 190500"/>
              <a:gd name="connsiteY0" fmla="*/ 0 h 1206500"/>
              <a:gd name="connsiteX1" fmla="*/ 190500 w 190500"/>
              <a:gd name="connsiteY1" fmla="*/ 1206500 h 1206500"/>
              <a:gd name="connsiteX0" fmla="*/ 71600 w 71600"/>
              <a:gd name="connsiteY0" fmla="*/ 0 h 1193800"/>
              <a:gd name="connsiteX1" fmla="*/ 0 w 71600"/>
              <a:gd name="connsiteY1" fmla="*/ 1193800 h 1193800"/>
              <a:gd name="connsiteX0" fmla="*/ 120165 w 120165"/>
              <a:gd name="connsiteY0" fmla="*/ 0 h 1193800"/>
              <a:gd name="connsiteX1" fmla="*/ 48565 w 120165"/>
              <a:gd name="connsiteY1" fmla="*/ 1193800 h 1193800"/>
              <a:gd name="connsiteX0" fmla="*/ 110655 w 110655"/>
              <a:gd name="connsiteY0" fmla="*/ 0 h 1193800"/>
              <a:gd name="connsiteX1" fmla="*/ 39055 w 110655"/>
              <a:gd name="connsiteY1" fmla="*/ 1193800 h 1193800"/>
              <a:gd name="connsiteX0" fmla="*/ 197131 w 197131"/>
              <a:gd name="connsiteY0" fmla="*/ 0 h 1168042"/>
              <a:gd name="connsiteX1" fmla="*/ 39055 w 197131"/>
              <a:gd name="connsiteY1" fmla="*/ 1168042 h 1168042"/>
            </a:gdLst>
            <a:ahLst/>
            <a:cxnLst>
              <a:cxn ang="0">
                <a:pos x="connsiteX0" y="connsiteY0"/>
              </a:cxn>
              <a:cxn ang="0">
                <a:pos x="connsiteX1" y="connsiteY1"/>
              </a:cxn>
            </a:cxnLst>
            <a:rect l="l" t="t" r="r" b="b"/>
            <a:pathLst>
              <a:path w="197131" h="1168042">
                <a:moveTo>
                  <a:pt x="197131" y="0"/>
                </a:moveTo>
                <a:cubicBezTo>
                  <a:pt x="173264" y="397933"/>
                  <a:pt x="0" y="488205"/>
                  <a:pt x="39055" y="1168042"/>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a:off x="1374028" y="953091"/>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6" name="TextBox 145"/>
          <p:cNvSpPr txBox="1"/>
          <p:nvPr/>
        </p:nvSpPr>
        <p:spPr>
          <a:xfrm>
            <a:off x="1370392" y="2490584"/>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2" name="Rectangle 141"/>
          <p:cNvSpPr/>
          <p:nvPr/>
        </p:nvSpPr>
        <p:spPr>
          <a:xfrm>
            <a:off x="5021890" y="1454154"/>
            <a:ext cx="3352184" cy="1105991"/>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05895" y="1459711"/>
            <a:ext cx="3384175"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05895" y="2545561"/>
            <a:ext cx="3384175"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4985488" y="10152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5085599"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30206" y="80170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74813" y="82868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19420"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64027" y="84059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08634" y="792971"/>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53241" y="77868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97848" y="79773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42455"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87062" y="82154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31669" y="81916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76276" y="88344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20883" y="8691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65490"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110097" y="88106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54704" y="86678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9311" y="85249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543918" y="842972"/>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88525" y="83582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833132" y="80963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77739" y="764399"/>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122346" y="77392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66947" y="804876"/>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254704" y="1459711"/>
            <a:ext cx="723035" cy="1085850"/>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6447953" y="49984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7" name="TextBox 146"/>
          <p:cNvSpPr txBox="1"/>
          <p:nvPr/>
        </p:nvSpPr>
        <p:spPr>
          <a:xfrm>
            <a:off x="5230206" y="1093796"/>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8" name="TextBox 147"/>
          <p:cNvSpPr txBox="1"/>
          <p:nvPr/>
        </p:nvSpPr>
        <p:spPr>
          <a:xfrm>
            <a:off x="5324839" y="2490584"/>
            <a:ext cx="662361" cy="338554"/>
          </a:xfrm>
          <a:prstGeom prst="rect">
            <a:avLst/>
          </a:prstGeom>
          <a:noFill/>
        </p:spPr>
        <p:txBody>
          <a:bodyPr wrap="none" rtlCol="0">
            <a:spAutoFit/>
          </a:bodyPr>
          <a:lstStyle/>
          <a:p>
            <a:pPr algn="ctr"/>
            <a:r>
              <a:rPr lang="en-US" sz="1600" dirty="0">
                <a:latin typeface="Arial" pitchFamily="34" charset="0"/>
                <a:cs typeface="Arial" pitchFamily="34" charset="0"/>
              </a:rPr>
              <a:t>Sand</a:t>
            </a:r>
          </a:p>
        </p:txBody>
      </p:sp>
      <p:sp>
        <p:nvSpPr>
          <p:cNvPr id="149" name="Rectangle 148"/>
          <p:cNvSpPr/>
          <p:nvPr/>
        </p:nvSpPr>
        <p:spPr>
          <a:xfrm>
            <a:off x="7254703" y="1310486"/>
            <a:ext cx="723035" cy="14922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4972788" y="862811"/>
            <a:ext cx="3400192" cy="449559"/>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39655" y="8120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78648" y="735811"/>
            <a:ext cx="213737"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140"/>
          <p:cNvSpPr/>
          <p:nvPr/>
        </p:nvSpPr>
        <p:spPr>
          <a:xfrm>
            <a:off x="5628068" y="1879600"/>
            <a:ext cx="1799114" cy="1250737"/>
          </a:xfrm>
          <a:custGeom>
            <a:avLst/>
            <a:gdLst>
              <a:gd name="connsiteX0" fmla="*/ 952500 w 1895217"/>
              <a:gd name="connsiteY0" fmla="*/ 0 h 2324100"/>
              <a:gd name="connsiteX1" fmla="*/ 1866900 w 1895217"/>
              <a:gd name="connsiteY1" fmla="*/ 850900 h 2324100"/>
              <a:gd name="connsiteX2" fmla="*/ 0 w 1895217"/>
              <a:gd name="connsiteY2" fmla="*/ 2324100 h 2324100"/>
              <a:gd name="connsiteX3" fmla="*/ 0 w 1895217"/>
              <a:gd name="connsiteY3" fmla="*/ 2324100 h 2324100"/>
              <a:gd name="connsiteX0" fmla="*/ 952500 w 952499"/>
              <a:gd name="connsiteY0" fmla="*/ 0 h 2324100"/>
              <a:gd name="connsiteX1" fmla="*/ 0 w 952499"/>
              <a:gd name="connsiteY1" fmla="*/ 2324100 h 2324100"/>
              <a:gd name="connsiteX2" fmla="*/ 0 w 952499"/>
              <a:gd name="connsiteY2" fmla="*/ 2324100 h 2324100"/>
              <a:gd name="connsiteX0" fmla="*/ 2624431 w 2624431"/>
              <a:gd name="connsiteY0" fmla="*/ 0 h 2324100"/>
              <a:gd name="connsiteX1" fmla="*/ 1671931 w 2624431"/>
              <a:gd name="connsiteY1" fmla="*/ 2324100 h 2324100"/>
              <a:gd name="connsiteX2" fmla="*/ 0 w 2624431"/>
              <a:gd name="connsiteY2" fmla="*/ 893737 h 2324100"/>
              <a:gd name="connsiteX0" fmla="*/ 2624431 w 2624431"/>
              <a:gd name="connsiteY0" fmla="*/ 0 h 979559"/>
              <a:gd name="connsiteX1" fmla="*/ 1277430 w 2624431"/>
              <a:gd name="connsiteY1" fmla="*/ 979559 h 979559"/>
              <a:gd name="connsiteX2" fmla="*/ 0 w 2624431"/>
              <a:gd name="connsiteY2" fmla="*/ 893737 h 979559"/>
              <a:gd name="connsiteX0" fmla="*/ 2624431 w 2624431"/>
              <a:gd name="connsiteY0" fmla="*/ 0 h 893737"/>
              <a:gd name="connsiteX1" fmla="*/ 0 w 2624431"/>
              <a:gd name="connsiteY1" fmla="*/ 893737 h 893737"/>
              <a:gd name="connsiteX0" fmla="*/ 2628483 w 2628483"/>
              <a:gd name="connsiteY0" fmla="*/ 0 h 893737"/>
              <a:gd name="connsiteX1" fmla="*/ 4052 w 2628483"/>
              <a:gd name="connsiteY1" fmla="*/ 893737 h 893737"/>
              <a:gd name="connsiteX0" fmla="*/ 2984780 w 2984780"/>
              <a:gd name="connsiteY0" fmla="*/ 0 h 1036773"/>
              <a:gd name="connsiteX1" fmla="*/ 3419 w 2984780"/>
              <a:gd name="connsiteY1" fmla="*/ 1036773 h 1036773"/>
              <a:gd name="connsiteX0" fmla="*/ 2534761 w 2534761"/>
              <a:gd name="connsiteY0" fmla="*/ 0 h 1165506"/>
              <a:gd name="connsiteX1" fmla="*/ 4258 w 2534761"/>
              <a:gd name="connsiteY1" fmla="*/ 1165506 h 1165506"/>
              <a:gd name="connsiteX0" fmla="*/ 2533600 w 2533600"/>
              <a:gd name="connsiteY0" fmla="*/ 0 h 1165506"/>
              <a:gd name="connsiteX1" fmla="*/ 3097 w 2533600"/>
              <a:gd name="connsiteY1" fmla="*/ 1165506 h 1165506"/>
              <a:gd name="connsiteX0" fmla="*/ 2008413 w 2008413"/>
              <a:gd name="connsiteY0" fmla="*/ 0 h 1408668"/>
              <a:gd name="connsiteX1" fmla="*/ 3911 w 2008413"/>
              <a:gd name="connsiteY1" fmla="*/ 1408668 h 1408668"/>
            </a:gdLst>
            <a:ahLst/>
            <a:cxnLst>
              <a:cxn ang="0">
                <a:pos x="connsiteX0" y="connsiteY0"/>
              </a:cxn>
              <a:cxn ang="0">
                <a:pos x="connsiteX1" y="connsiteY1"/>
              </a:cxn>
            </a:cxnLst>
            <a:rect l="l" t="t" r="r" b="b"/>
            <a:pathLst>
              <a:path w="2008413" h="1408668">
                <a:moveTo>
                  <a:pt x="2008413" y="0"/>
                </a:moveTo>
                <a:cubicBezTo>
                  <a:pt x="1828675" y="1227648"/>
                  <a:pt x="-98137" y="538611"/>
                  <a:pt x="3911" y="1408668"/>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455493" y="3468739"/>
            <a:ext cx="1036196" cy="1770011"/>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2698187" y="3468739"/>
            <a:ext cx="1036196" cy="1770011"/>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24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 t="3833" r="47088" b="10739"/>
          <a:stretch/>
        </p:blipFill>
        <p:spPr bwMode="auto">
          <a:xfrm>
            <a:off x="450863" y="3468739"/>
            <a:ext cx="1053526" cy="177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698187" y="414020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845207" y="3771497"/>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70" name="TextBox 69"/>
          <p:cNvSpPr txBox="1"/>
          <p:nvPr/>
        </p:nvSpPr>
        <p:spPr>
          <a:xfrm>
            <a:off x="2818951" y="4520198"/>
            <a:ext cx="800219" cy="338554"/>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sp>
        <p:nvSpPr>
          <p:cNvPr id="71" name="Rectangle 70"/>
          <p:cNvSpPr/>
          <p:nvPr/>
        </p:nvSpPr>
        <p:spPr>
          <a:xfrm>
            <a:off x="4770493" y="3682597"/>
            <a:ext cx="1036196" cy="1564383"/>
          </a:xfrm>
          <a:prstGeom prst="rect">
            <a:avLst/>
          </a:prstGeom>
          <a:gradFill flip="none" rotWithShape="0">
            <a:gsLst>
              <a:gs pos="1000">
                <a:srgbClr val="03D4A8"/>
              </a:gs>
              <a:gs pos="9000">
                <a:srgbClr val="21D6E0"/>
              </a:gs>
              <a:gs pos="25000">
                <a:srgbClr val="0087E6"/>
              </a:gs>
              <a:gs pos="100000">
                <a:srgbClr val="005CBF"/>
              </a:gs>
            </a:gsLst>
            <a:lin ang="5400000" scaled="0"/>
            <a:tileRect/>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770493" y="41484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4917513" y="3779727"/>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74" name="TextBox 73"/>
          <p:cNvSpPr txBox="1"/>
          <p:nvPr/>
        </p:nvSpPr>
        <p:spPr>
          <a:xfrm>
            <a:off x="4891257" y="4528428"/>
            <a:ext cx="800219" cy="338554"/>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cxnSp>
        <p:nvCxnSpPr>
          <p:cNvPr id="75" name="Straight Connector 74"/>
          <p:cNvCxnSpPr/>
          <p:nvPr/>
        </p:nvCxnSpPr>
        <p:spPr>
          <a:xfrm>
            <a:off x="3773883" y="3468739"/>
            <a:ext cx="25219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469606" y="3689350"/>
            <a:ext cx="305906" cy="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862048" y="36825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075998" y="3468739"/>
            <a:ext cx="622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982466" y="5236266"/>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075998" y="4148430"/>
            <a:ext cx="6221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212440" y="34687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2212440" y="4143668"/>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1529883" y="4068676"/>
            <a:ext cx="469900" cy="578366"/>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p:nvPr/>
        </p:nvCxnSpPr>
        <p:spPr>
          <a:xfrm flipH="1">
            <a:off x="3882146" y="523875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906305"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603298" y="3289300"/>
            <a:ext cx="0" cy="1794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4610442" y="3692122"/>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824655" y="4214200"/>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p:cNvSpPr txBox="1"/>
          <p:nvPr/>
        </p:nvSpPr>
        <p:spPr>
          <a:xfrm>
            <a:off x="3737015" y="4125319"/>
            <a:ext cx="332142"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H</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118" name="Rectangle 117"/>
          <p:cNvSpPr/>
          <p:nvPr/>
        </p:nvSpPr>
        <p:spPr>
          <a:xfrm>
            <a:off x="2060834" y="36921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2098934" y="4562605"/>
            <a:ext cx="284160" cy="194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TextBox 116"/>
          <p:cNvSpPr txBox="1"/>
          <p:nvPr/>
        </p:nvSpPr>
        <p:spPr>
          <a:xfrm>
            <a:off x="1962908" y="3553574"/>
            <a:ext cx="389850" cy="338554"/>
          </a:xfrm>
          <a:prstGeom prst="rect">
            <a:avLst/>
          </a:prstGeom>
          <a:no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V</a:t>
            </a:r>
            <a:r>
              <a:rPr lang="en-US" sz="1600" baseline="-25000" dirty="0">
                <a:effectLst>
                  <a:outerShdw blurRad="38100" dist="38100" dir="2700000" algn="tl">
                    <a:srgbClr val="000000">
                      <a:alpha val="43137"/>
                    </a:srgbClr>
                  </a:outerShdw>
                </a:effectLst>
                <a:latin typeface="Arial" pitchFamily="34" charset="0"/>
                <a:cs typeface="Arial" pitchFamily="34" charset="0"/>
              </a:rPr>
              <a:t>v</a:t>
            </a:r>
          </a:p>
        </p:txBody>
      </p:sp>
      <p:sp>
        <p:nvSpPr>
          <p:cNvPr id="123" name="TextBox 122"/>
          <p:cNvSpPr txBox="1"/>
          <p:nvPr/>
        </p:nvSpPr>
        <p:spPr>
          <a:xfrm>
            <a:off x="1990522" y="4487291"/>
            <a:ext cx="396262" cy="338554"/>
          </a:xfrm>
          <a:prstGeom prst="rect">
            <a:avLst/>
          </a:prstGeom>
          <a:solidFill>
            <a:schemeClr val="bg1"/>
          </a:solid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V</a:t>
            </a:r>
            <a:r>
              <a:rPr lang="en-US" sz="1600" baseline="-25000" dirty="0">
                <a:effectLst>
                  <a:outerShdw blurRad="38100" dist="38100" dir="2700000" algn="tl">
                    <a:srgbClr val="000000">
                      <a:alpha val="43137"/>
                    </a:srgbClr>
                  </a:outerShdw>
                </a:effectLst>
                <a:latin typeface="Arial" pitchFamily="34" charset="0"/>
                <a:cs typeface="Arial" pitchFamily="34" charset="0"/>
              </a:rPr>
              <a:t>s</a:t>
            </a:r>
          </a:p>
        </p:txBody>
      </p:sp>
      <p:sp>
        <p:nvSpPr>
          <p:cNvPr id="124" name="TextBox 123"/>
          <p:cNvSpPr txBox="1"/>
          <p:nvPr/>
        </p:nvSpPr>
        <p:spPr>
          <a:xfrm>
            <a:off x="4183057" y="3040466"/>
            <a:ext cx="423513"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Symbol" pitchFamily="18" charset="2"/>
                <a:cs typeface="Arial" pitchFamily="34" charset="0"/>
              </a:rPr>
              <a:t>D</a:t>
            </a:r>
            <a:r>
              <a:rPr lang="en-US" sz="1600" dirty="0">
                <a:effectLst>
                  <a:outerShdw blurRad="38100" dist="38100" dir="2700000" algn="tl">
                    <a:srgbClr val="000000">
                      <a:alpha val="43137"/>
                    </a:srgbClr>
                  </a:outerShdw>
                </a:effectLst>
                <a:latin typeface="Arial" pitchFamily="34" charset="0"/>
                <a:cs typeface="Arial" pitchFamily="34" charset="0"/>
              </a:rPr>
              <a:t>e</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25" name="Straight Arrow Connector 124"/>
          <p:cNvCxnSpPr/>
          <p:nvPr/>
        </p:nvCxnSpPr>
        <p:spPr>
          <a:xfrm>
            <a:off x="6070111" y="32825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070111" y="36758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009315" y="3033694"/>
            <a:ext cx="457177" cy="338554"/>
          </a:xfrm>
          <a:prstGeom prst="rect">
            <a:avLst/>
          </a:prstGeom>
          <a:noFill/>
        </p:spPr>
        <p:txBody>
          <a:bodyPr wrap="none" rtlCol="0">
            <a:spAutoFit/>
          </a:bodyPr>
          <a:lstStyle/>
          <a:p>
            <a:pPr algn="ctr"/>
            <a:r>
              <a:rPr lang="en-US" sz="1600" dirty="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16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1600"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30" name="Rectangle 129"/>
          <p:cNvSpPr/>
          <p:nvPr/>
        </p:nvSpPr>
        <p:spPr>
          <a:xfrm>
            <a:off x="4770493" y="3468740"/>
            <a:ext cx="1036196" cy="223382"/>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Arrow Connector 133"/>
          <p:cNvCxnSpPr/>
          <p:nvPr/>
        </p:nvCxnSpPr>
        <p:spPr>
          <a:xfrm>
            <a:off x="5635476"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948466" y="31716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119987"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291508"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463029" y="31756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34550" y="31774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776945" y="31688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806072" y="31832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347665" y="2886657"/>
            <a:ext cx="284052" cy="307777"/>
          </a:xfrm>
          <a:prstGeom prst="rect">
            <a:avLst/>
          </a:prstGeom>
          <a:noFill/>
        </p:spPr>
        <p:txBody>
          <a:bodyPr wrap="none" rtlCol="0">
            <a:spAutoFit/>
          </a:bodyPr>
          <a:lstStyle/>
          <a:p>
            <a:pPr algn="ctr"/>
            <a:r>
              <a:rPr lang="en-US" sz="14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14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40096" y="5447258"/>
            <a:ext cx="1197764" cy="369332"/>
          </a:xfrm>
          <a:prstGeom prst="rect">
            <a:avLst/>
          </a:prstGeom>
          <a:noFill/>
        </p:spPr>
        <p:txBody>
          <a:bodyPr wrap="none" rtlCol="0">
            <a:spAutoFit/>
          </a:bodyPr>
          <a:lstStyle/>
          <a:p>
            <a:r>
              <a:rPr lang="en-US" dirty="0">
                <a:solidFill>
                  <a:schemeClr val="tx1"/>
                </a:solidFill>
              </a:rPr>
              <a:t>Soil Block</a:t>
            </a:r>
          </a:p>
        </p:txBody>
      </p:sp>
      <p:sp>
        <p:nvSpPr>
          <p:cNvPr id="104" name="TextBox 103"/>
          <p:cNvSpPr txBox="1"/>
          <p:nvPr/>
        </p:nvSpPr>
        <p:spPr>
          <a:xfrm>
            <a:off x="3394008" y="5447258"/>
            <a:ext cx="1774845" cy="369332"/>
          </a:xfrm>
          <a:prstGeom prst="rect">
            <a:avLst/>
          </a:prstGeom>
          <a:noFill/>
        </p:spPr>
        <p:txBody>
          <a:bodyPr wrap="none" rtlCol="0">
            <a:spAutoFit/>
          </a:bodyPr>
          <a:lstStyle/>
          <a:p>
            <a:r>
              <a:rPr lang="en-US" dirty="0"/>
              <a:t>Phase Diagram</a:t>
            </a:r>
          </a:p>
        </p:txBody>
      </p:sp>
      <p:cxnSp>
        <p:nvCxnSpPr>
          <p:cNvPr id="105" name="Straight Arrow Connector 104"/>
          <p:cNvCxnSpPr/>
          <p:nvPr/>
        </p:nvCxnSpPr>
        <p:spPr>
          <a:xfrm>
            <a:off x="231042" y="346873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49392" y="4214200"/>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65483" y="4129057"/>
            <a:ext cx="332142" cy="338554"/>
          </a:xfrm>
          <a:prstGeom prst="rect">
            <a:avLst/>
          </a:prstGeom>
          <a:solidFill>
            <a:schemeClr val="bg1"/>
          </a:solidFill>
          <a:ln>
            <a:solidFill>
              <a:schemeClr val="bg1"/>
            </a:solid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H</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13" name="Straight Connector 112"/>
          <p:cNvCxnSpPr/>
          <p:nvPr/>
        </p:nvCxnSpPr>
        <p:spPr>
          <a:xfrm rot="10800000" flipV="1">
            <a:off x="71439" y="3467894"/>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flipV="1">
            <a:off x="69056" y="5241925"/>
            <a:ext cx="38099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7"/>
          <p:cNvSpPr>
            <a:spLocks noChangeArrowheads="1"/>
          </p:cNvSpPr>
          <p:nvPr/>
        </p:nvSpPr>
        <p:spPr bwMode="auto">
          <a:xfrm rot="925403">
            <a:off x="7051782" y="3510980"/>
            <a:ext cx="1848645" cy="1843439"/>
          </a:xfrm>
          <a:prstGeom prst="ellipse">
            <a:avLst/>
          </a:prstGeom>
          <a:gradFill rotWithShape="0">
            <a:gsLst>
              <a:gs pos="0">
                <a:srgbClr val="FFFFFF"/>
              </a:gs>
              <a:gs pos="100000">
                <a:srgbClr val="FFFFFF"/>
              </a:gs>
            </a:gsLst>
            <a:lin ang="20760000" scaled="1"/>
          </a:gradFill>
          <a:ln w="9525">
            <a:noFill/>
            <a:round/>
            <a:headEnd/>
            <a:tailEnd/>
          </a:ln>
        </p:spPr>
        <p:txBody>
          <a:bodyPr/>
          <a:lstStyle/>
          <a:p>
            <a:endParaRPr lang="en-US" dirty="0"/>
          </a:p>
        </p:txBody>
      </p:sp>
      <p:sp>
        <p:nvSpPr>
          <p:cNvPr id="121" name="Freeform 8"/>
          <p:cNvSpPr>
            <a:spLocks noChangeArrowheads="1"/>
          </p:cNvSpPr>
          <p:nvPr/>
        </p:nvSpPr>
        <p:spPr bwMode="auto">
          <a:xfrm rot="925403">
            <a:off x="7426248" y="3924040"/>
            <a:ext cx="1249787" cy="1158658"/>
          </a:xfrm>
          <a:custGeom>
            <a:avLst/>
            <a:gdLst>
              <a:gd name="T0" fmla="*/ 128528779 w 480"/>
              <a:gd name="T1" fmla="*/ 776208660 h 445"/>
              <a:gd name="T2" fmla="*/ 153728748 w 480"/>
              <a:gd name="T3" fmla="*/ 849294215 h 445"/>
              <a:gd name="T4" fmla="*/ 173891580 w 480"/>
              <a:gd name="T5" fmla="*/ 904737677 h 445"/>
              <a:gd name="T6" fmla="*/ 206652810 w 480"/>
              <a:gd name="T7" fmla="*/ 942539243 h 445"/>
              <a:gd name="T8" fmla="*/ 246975349 w 480"/>
              <a:gd name="T9" fmla="*/ 957660187 h 445"/>
              <a:gd name="T10" fmla="*/ 304938134 w 480"/>
              <a:gd name="T11" fmla="*/ 960181138 h 445"/>
              <a:gd name="T12" fmla="*/ 350302523 w 480"/>
              <a:gd name="T13" fmla="*/ 947579558 h 445"/>
              <a:gd name="T14" fmla="*/ 405745946 w 480"/>
              <a:gd name="T15" fmla="*/ 929939250 h 445"/>
              <a:gd name="T16" fmla="*/ 504031320 w 480"/>
              <a:gd name="T17" fmla="*/ 914818306 h 445"/>
              <a:gd name="T18" fmla="*/ 549394121 w 480"/>
              <a:gd name="T19" fmla="*/ 917337670 h 445"/>
              <a:gd name="T20" fmla="*/ 604837545 w 480"/>
              <a:gd name="T21" fmla="*/ 940019879 h 445"/>
              <a:gd name="T22" fmla="*/ 655240657 w 480"/>
              <a:gd name="T23" fmla="*/ 975302082 h 445"/>
              <a:gd name="T24" fmla="*/ 703124407 w 480"/>
              <a:gd name="T25" fmla="*/ 1018143963 h 445"/>
              <a:gd name="T26" fmla="*/ 748487208 w 480"/>
              <a:gd name="T27" fmla="*/ 1060987432 h 445"/>
              <a:gd name="T28" fmla="*/ 793850009 w 480"/>
              <a:gd name="T29" fmla="*/ 1096269635 h 445"/>
              <a:gd name="T30" fmla="*/ 844253320 w 480"/>
              <a:gd name="T31" fmla="*/ 1118950257 h 445"/>
              <a:gd name="T32" fmla="*/ 897175794 w 480"/>
              <a:gd name="T33" fmla="*/ 1116430893 h 445"/>
              <a:gd name="T34" fmla="*/ 932457972 w 480"/>
              <a:gd name="T35" fmla="*/ 1103829313 h 445"/>
              <a:gd name="T36" fmla="*/ 980341723 w 480"/>
              <a:gd name="T37" fmla="*/ 1063506795 h 445"/>
              <a:gd name="T38" fmla="*/ 1028223885 w 480"/>
              <a:gd name="T39" fmla="*/ 1010584285 h 445"/>
              <a:gd name="T40" fmla="*/ 1076107636 w 480"/>
              <a:gd name="T41" fmla="*/ 942539243 h 445"/>
              <a:gd name="T42" fmla="*/ 1118949487 w 480"/>
              <a:gd name="T43" fmla="*/ 869455474 h 445"/>
              <a:gd name="T44" fmla="*/ 1156752615 w 480"/>
              <a:gd name="T45" fmla="*/ 791329604 h 445"/>
              <a:gd name="T46" fmla="*/ 1184473533 w 480"/>
              <a:gd name="T47" fmla="*/ 718245835 h 445"/>
              <a:gd name="T48" fmla="*/ 1204634778 w 480"/>
              <a:gd name="T49" fmla="*/ 650200793 h 445"/>
              <a:gd name="T50" fmla="*/ 1209675089 w 480"/>
              <a:gd name="T51" fmla="*/ 594757331 h 445"/>
              <a:gd name="T52" fmla="*/ 1202115416 w 480"/>
              <a:gd name="T53" fmla="*/ 556955765 h 445"/>
              <a:gd name="T54" fmla="*/ 1186994483 w 480"/>
              <a:gd name="T55" fmla="*/ 534273555 h 445"/>
              <a:gd name="T56" fmla="*/ 1151712304 w 480"/>
              <a:gd name="T57" fmla="*/ 493951038 h 445"/>
              <a:gd name="T58" fmla="*/ 1101309192 w 480"/>
              <a:gd name="T59" fmla="*/ 443547891 h 445"/>
              <a:gd name="T60" fmla="*/ 1043344819 w 480"/>
              <a:gd name="T61" fmla="*/ 388104330 h 445"/>
              <a:gd name="T62" fmla="*/ 975301411 w 480"/>
              <a:gd name="T63" fmla="*/ 327620554 h 445"/>
              <a:gd name="T64" fmla="*/ 904737054 w 480"/>
              <a:gd name="T65" fmla="*/ 267136778 h 445"/>
              <a:gd name="T66" fmla="*/ 831651549 w 480"/>
              <a:gd name="T67" fmla="*/ 209173952 h 445"/>
              <a:gd name="T68" fmla="*/ 761087192 w 480"/>
              <a:gd name="T69" fmla="*/ 156249805 h 445"/>
              <a:gd name="T70" fmla="*/ 693043785 w 480"/>
              <a:gd name="T71" fmla="*/ 110886973 h 445"/>
              <a:gd name="T72" fmla="*/ 635079412 w 480"/>
              <a:gd name="T73" fmla="*/ 75604745 h 445"/>
              <a:gd name="T74" fmla="*/ 589716611 w 480"/>
              <a:gd name="T75" fmla="*/ 55443486 h 445"/>
              <a:gd name="T76" fmla="*/ 524192565 w 480"/>
              <a:gd name="T77" fmla="*/ 35282215 h 445"/>
              <a:gd name="T78" fmla="*/ 456149157 w 480"/>
              <a:gd name="T79" fmla="*/ 12601584 h 445"/>
              <a:gd name="T80" fmla="*/ 393144374 w 480"/>
              <a:gd name="T81" fmla="*/ 2520952 h 445"/>
              <a:gd name="T82" fmla="*/ 325100967 w 480"/>
              <a:gd name="T83" fmla="*/ 2520952 h 445"/>
              <a:gd name="T84" fmla="*/ 262096283 w 480"/>
              <a:gd name="T85" fmla="*/ 12601584 h 445"/>
              <a:gd name="T86" fmla="*/ 221773793 w 480"/>
              <a:gd name="T87" fmla="*/ 32762852 h 445"/>
              <a:gd name="T88" fmla="*/ 201612498 w 480"/>
              <a:gd name="T89" fmla="*/ 63004752 h 445"/>
              <a:gd name="T90" fmla="*/ 199093136 w 480"/>
              <a:gd name="T91" fmla="*/ 103327270 h 445"/>
              <a:gd name="T92" fmla="*/ 199093136 w 480"/>
              <a:gd name="T93" fmla="*/ 148690127 h 445"/>
              <a:gd name="T94" fmla="*/ 199093136 w 480"/>
              <a:gd name="T95" fmla="*/ 194052959 h 445"/>
              <a:gd name="T96" fmla="*/ 189012514 w 480"/>
              <a:gd name="T97" fmla="*/ 239415840 h 445"/>
              <a:gd name="T98" fmla="*/ 161290009 w 480"/>
              <a:gd name="T99" fmla="*/ 279738358 h 445"/>
              <a:gd name="T100" fmla="*/ 105846585 w 480"/>
              <a:gd name="T101" fmla="*/ 312499610 h 445"/>
              <a:gd name="T102" fmla="*/ 57964398 w 480"/>
              <a:gd name="T103" fmla="*/ 335181820 h 445"/>
              <a:gd name="T104" fmla="*/ 20161251 w 480"/>
              <a:gd name="T105" fmla="*/ 378023701 h 445"/>
              <a:gd name="T106" fmla="*/ 2520950 w 480"/>
              <a:gd name="T107" fmla="*/ 428426947 h 445"/>
              <a:gd name="T108" fmla="*/ 2520950 w 480"/>
              <a:gd name="T109" fmla="*/ 483870408 h 445"/>
              <a:gd name="T110" fmla="*/ 17641889 w 480"/>
              <a:gd name="T111" fmla="*/ 544354184 h 445"/>
              <a:gd name="T112" fmla="*/ 40322502 w 480"/>
              <a:gd name="T113" fmla="*/ 602318597 h 445"/>
              <a:gd name="T114" fmla="*/ 70564382 w 480"/>
              <a:gd name="T115" fmla="*/ 660281422 h 445"/>
              <a:gd name="T116" fmla="*/ 98286887 w 480"/>
              <a:gd name="T117" fmla="*/ 715724884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w="9525">
            <a:noFill/>
            <a:round/>
            <a:headEnd/>
            <a:tailEnd/>
          </a:ln>
        </p:spPr>
        <p:txBody>
          <a:bodyPr/>
          <a:lstStyle/>
          <a:p>
            <a:endParaRPr lang="en-US" dirty="0"/>
          </a:p>
        </p:txBody>
      </p:sp>
      <p:sp>
        <p:nvSpPr>
          <p:cNvPr id="122" name="Freeform 9"/>
          <p:cNvSpPr>
            <a:spLocks noChangeArrowheads="1"/>
          </p:cNvSpPr>
          <p:nvPr/>
        </p:nvSpPr>
        <p:spPr bwMode="auto">
          <a:xfrm rot="925403">
            <a:off x="7655826" y="4090551"/>
            <a:ext cx="406181" cy="476482"/>
          </a:xfrm>
          <a:custGeom>
            <a:avLst/>
            <a:gdLst>
              <a:gd name="T0" fmla="*/ 136088434 w 156"/>
              <a:gd name="T1" fmla="*/ 40322568 h 183"/>
              <a:gd name="T2" fmla="*/ 183972178 w 156"/>
              <a:gd name="T3" fmla="*/ 12601596 h 183"/>
              <a:gd name="T4" fmla="*/ 216733452 w 156"/>
              <a:gd name="T5" fmla="*/ 2520954 h 183"/>
              <a:gd name="T6" fmla="*/ 244454366 w 156"/>
              <a:gd name="T7" fmla="*/ 0 h 183"/>
              <a:gd name="T8" fmla="*/ 272176868 w 156"/>
              <a:gd name="T9" fmla="*/ 2520954 h 183"/>
              <a:gd name="T10" fmla="*/ 284776850 w 156"/>
              <a:gd name="T11" fmla="*/ 2520954 h 183"/>
              <a:gd name="T12" fmla="*/ 307459041 w 156"/>
              <a:gd name="T13" fmla="*/ 17641918 h 183"/>
              <a:gd name="T14" fmla="*/ 322579973 w 156"/>
              <a:gd name="T15" fmla="*/ 50403207 h 183"/>
              <a:gd name="T16" fmla="*/ 332660594 w 156"/>
              <a:gd name="T17" fmla="*/ 90725776 h 183"/>
              <a:gd name="T18" fmla="*/ 342741215 w 156"/>
              <a:gd name="T19" fmla="*/ 128528990 h 183"/>
              <a:gd name="T20" fmla="*/ 357862147 w 156"/>
              <a:gd name="T21" fmla="*/ 156249954 h 183"/>
              <a:gd name="T22" fmla="*/ 372983078 w 156"/>
              <a:gd name="T23" fmla="*/ 176411232 h 183"/>
              <a:gd name="T24" fmla="*/ 393144320 w 156"/>
              <a:gd name="T25" fmla="*/ 216733837 h 183"/>
              <a:gd name="T26" fmla="*/ 390624959 w 156"/>
              <a:gd name="T27" fmla="*/ 257056393 h 183"/>
              <a:gd name="T28" fmla="*/ 380544338 w 156"/>
              <a:gd name="T29" fmla="*/ 269657986 h 183"/>
              <a:gd name="T30" fmla="*/ 350302475 w 156"/>
              <a:gd name="T31" fmla="*/ 292338630 h 183"/>
              <a:gd name="T32" fmla="*/ 309978403 w 156"/>
              <a:gd name="T33" fmla="*/ 320061181 h 183"/>
              <a:gd name="T34" fmla="*/ 292338110 w 156"/>
              <a:gd name="T35" fmla="*/ 340222459 h 183"/>
              <a:gd name="T36" fmla="*/ 274696229 w 156"/>
              <a:gd name="T37" fmla="*/ 378024061 h 183"/>
              <a:gd name="T38" fmla="*/ 267136557 w 156"/>
              <a:gd name="T39" fmla="*/ 415827251 h 183"/>
              <a:gd name="T40" fmla="*/ 254534987 w 156"/>
              <a:gd name="T41" fmla="*/ 443548314 h 183"/>
              <a:gd name="T42" fmla="*/ 239414056 w 156"/>
              <a:gd name="T43" fmla="*/ 453628953 h 183"/>
              <a:gd name="T44" fmla="*/ 204131832 w 156"/>
              <a:gd name="T45" fmla="*/ 461190226 h 183"/>
              <a:gd name="T46" fmla="*/ 161289987 w 156"/>
              <a:gd name="T47" fmla="*/ 453628953 h 183"/>
              <a:gd name="T48" fmla="*/ 120967502 w 156"/>
              <a:gd name="T49" fmla="*/ 435988628 h 183"/>
              <a:gd name="T50" fmla="*/ 93246563 w 156"/>
              <a:gd name="T51" fmla="*/ 413306298 h 183"/>
              <a:gd name="T52" fmla="*/ 80644993 w 156"/>
              <a:gd name="T53" fmla="*/ 390625654 h 183"/>
              <a:gd name="T54" fmla="*/ 80644993 w 156"/>
              <a:gd name="T55" fmla="*/ 347782144 h 183"/>
              <a:gd name="T56" fmla="*/ 83165942 w 156"/>
              <a:gd name="T57" fmla="*/ 322580547 h 183"/>
              <a:gd name="T58" fmla="*/ 73083734 w 156"/>
              <a:gd name="T59" fmla="*/ 277217671 h 183"/>
              <a:gd name="T60" fmla="*/ 25201559 w 156"/>
              <a:gd name="T61" fmla="*/ 257056393 h 183"/>
              <a:gd name="T62" fmla="*/ 17640299 w 156"/>
              <a:gd name="T63" fmla="*/ 252016074 h 183"/>
              <a:gd name="T64" fmla="*/ 5040312 w 156"/>
              <a:gd name="T65" fmla="*/ 236895115 h 183"/>
              <a:gd name="T66" fmla="*/ 0 w 156"/>
              <a:gd name="T67" fmla="*/ 214214471 h 183"/>
              <a:gd name="T68" fmla="*/ 5040312 w 156"/>
              <a:gd name="T69" fmla="*/ 186491871 h 183"/>
              <a:gd name="T70" fmla="*/ 17640299 w 156"/>
              <a:gd name="T71" fmla="*/ 156249954 h 183"/>
              <a:gd name="T72" fmla="*/ 40322497 w 156"/>
              <a:gd name="T73" fmla="*/ 123488671 h 183"/>
              <a:gd name="T74" fmla="*/ 68043423 w 156"/>
              <a:gd name="T75" fmla="*/ 90725776 h 183"/>
              <a:gd name="T76" fmla="*/ 108365932 w 156"/>
              <a:gd name="T77" fmla="*/ 57964493 h 183"/>
              <a:gd name="T78" fmla="*/ 108365932 w 156"/>
              <a:gd name="T79" fmla="*/ 57964493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dirty="0"/>
          </a:p>
        </p:txBody>
      </p:sp>
      <p:sp>
        <p:nvSpPr>
          <p:cNvPr id="128" name="Freeform 10"/>
          <p:cNvSpPr>
            <a:spLocks noChangeArrowheads="1"/>
          </p:cNvSpPr>
          <p:nvPr/>
        </p:nvSpPr>
        <p:spPr bwMode="auto">
          <a:xfrm rot="925403">
            <a:off x="8009493" y="4318722"/>
            <a:ext cx="481690" cy="403578"/>
          </a:xfrm>
          <a:custGeom>
            <a:avLst/>
            <a:gdLst>
              <a:gd name="T0" fmla="*/ 68045131 w 185"/>
              <a:gd name="T1" fmla="*/ 93246753 h 155"/>
              <a:gd name="T2" fmla="*/ 32762882 w 185"/>
              <a:gd name="T3" fmla="*/ 133569343 h 155"/>
              <a:gd name="T4" fmla="*/ 12601595 w 185"/>
              <a:gd name="T5" fmla="*/ 163811268 h 155"/>
              <a:gd name="T6" fmla="*/ 5040321 w 185"/>
              <a:gd name="T7" fmla="*/ 189012872 h 155"/>
              <a:gd name="T8" fmla="*/ 0 w 185"/>
              <a:gd name="T9" fmla="*/ 214214525 h 155"/>
              <a:gd name="T10" fmla="*/ 0 w 185"/>
              <a:gd name="T11" fmla="*/ 229335487 h 155"/>
              <a:gd name="T12" fmla="*/ 7561276 w 185"/>
              <a:gd name="T13" fmla="*/ 254537091 h 155"/>
              <a:gd name="T14" fmla="*/ 35282248 w 185"/>
              <a:gd name="T15" fmla="*/ 274698374 h 155"/>
              <a:gd name="T16" fmla="*/ 73085450 w 185"/>
              <a:gd name="T17" fmla="*/ 294859657 h 155"/>
              <a:gd name="T18" fmla="*/ 108367711 w 185"/>
              <a:gd name="T19" fmla="*/ 315020940 h 155"/>
              <a:gd name="T20" fmla="*/ 131048354 w 185"/>
              <a:gd name="T21" fmla="*/ 332661269 h 155"/>
              <a:gd name="T22" fmla="*/ 146169313 w 185"/>
              <a:gd name="T23" fmla="*/ 352822552 h 155"/>
              <a:gd name="T24" fmla="*/ 181451549 w 185"/>
              <a:gd name="T25" fmla="*/ 380545110 h 155"/>
              <a:gd name="T26" fmla="*/ 221774154 w 185"/>
              <a:gd name="T27" fmla="*/ 390625752 h 155"/>
              <a:gd name="T28" fmla="*/ 236895112 w 185"/>
              <a:gd name="T29" fmla="*/ 383064477 h 155"/>
              <a:gd name="T30" fmla="*/ 264617662 w 185"/>
              <a:gd name="T31" fmla="*/ 357862873 h 155"/>
              <a:gd name="T32" fmla="*/ 299899898 w 185"/>
              <a:gd name="T33" fmla="*/ 325101582 h 155"/>
              <a:gd name="T34" fmla="*/ 325101495 w 185"/>
              <a:gd name="T35" fmla="*/ 312499986 h 155"/>
              <a:gd name="T36" fmla="*/ 367943417 w 185"/>
              <a:gd name="T37" fmla="*/ 302419345 h 155"/>
              <a:gd name="T38" fmla="*/ 403225653 w 185"/>
              <a:gd name="T39" fmla="*/ 304940299 h 155"/>
              <a:gd name="T40" fmla="*/ 435988622 w 185"/>
              <a:gd name="T41" fmla="*/ 299899978 h 155"/>
              <a:gd name="T42" fmla="*/ 448588627 w 185"/>
              <a:gd name="T43" fmla="*/ 289819337 h 155"/>
              <a:gd name="T44" fmla="*/ 461190219 w 185"/>
              <a:gd name="T45" fmla="*/ 254537091 h 155"/>
              <a:gd name="T46" fmla="*/ 466230538 w 185"/>
              <a:gd name="T47" fmla="*/ 211693571 h 155"/>
              <a:gd name="T48" fmla="*/ 458669265 w 185"/>
              <a:gd name="T49" fmla="*/ 166330635 h 155"/>
              <a:gd name="T50" fmla="*/ 441028941 w 185"/>
              <a:gd name="T51" fmla="*/ 136088710 h 155"/>
              <a:gd name="T52" fmla="*/ 420867664 w 185"/>
              <a:gd name="T53" fmla="*/ 118448381 h 155"/>
              <a:gd name="T54" fmla="*/ 380545009 w 185"/>
              <a:gd name="T55" fmla="*/ 108367740 h 155"/>
              <a:gd name="T56" fmla="*/ 352822458 w 185"/>
              <a:gd name="T57" fmla="*/ 103327394 h 155"/>
              <a:gd name="T58" fmla="*/ 315020857 w 185"/>
              <a:gd name="T59" fmla="*/ 85685478 h 155"/>
              <a:gd name="T60" fmla="*/ 304940218 w 185"/>
              <a:gd name="T61" fmla="*/ 32762891 h 155"/>
              <a:gd name="T62" fmla="*/ 302419264 w 185"/>
              <a:gd name="T63" fmla="*/ 25201610 h 155"/>
              <a:gd name="T64" fmla="*/ 289819260 w 185"/>
              <a:gd name="T65" fmla="*/ 10080645 h 155"/>
              <a:gd name="T66" fmla="*/ 269657982 w 185"/>
              <a:gd name="T67" fmla="*/ 0 h 155"/>
              <a:gd name="T68" fmla="*/ 241935431 w 185"/>
              <a:gd name="T69" fmla="*/ 0 h 155"/>
              <a:gd name="T70" fmla="*/ 209174149 w 185"/>
              <a:gd name="T71" fmla="*/ 5040322 h 155"/>
              <a:gd name="T72" fmla="*/ 171370910 w 185"/>
              <a:gd name="T73" fmla="*/ 17641923 h 155"/>
              <a:gd name="T74" fmla="*/ 133569308 w 185"/>
              <a:gd name="T75" fmla="*/ 37803212 h 155"/>
              <a:gd name="T76" fmla="*/ 93246728 w 185"/>
              <a:gd name="T77" fmla="*/ 68045149 h 155"/>
              <a:gd name="T78" fmla="*/ 93246728 w 185"/>
              <a:gd name="T79" fmla="*/ 68045149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43" name="Freeform 11"/>
          <p:cNvSpPr>
            <a:spLocks noChangeArrowheads="1"/>
          </p:cNvSpPr>
          <p:nvPr/>
        </p:nvSpPr>
        <p:spPr bwMode="auto">
          <a:xfrm rot="925403">
            <a:off x="8020851" y="4783668"/>
            <a:ext cx="398370" cy="437426"/>
          </a:xfrm>
          <a:custGeom>
            <a:avLst/>
            <a:gdLst>
              <a:gd name="T0" fmla="*/ 380545118 w 153"/>
              <a:gd name="T1" fmla="*/ 141128748 h 168"/>
              <a:gd name="T2" fmla="*/ 367943522 w 153"/>
              <a:gd name="T3" fmla="*/ 90725617 h 168"/>
              <a:gd name="T4" fmla="*/ 355343514 w 153"/>
              <a:gd name="T5" fmla="*/ 55443442 h 168"/>
              <a:gd name="T6" fmla="*/ 337701597 w 153"/>
              <a:gd name="T7" fmla="*/ 35282187 h 168"/>
              <a:gd name="T8" fmla="*/ 320061268 w 153"/>
              <a:gd name="T9" fmla="*/ 17640300 h 168"/>
              <a:gd name="T10" fmla="*/ 309980626 w 153"/>
              <a:gd name="T11" fmla="*/ 7559675 h 168"/>
              <a:gd name="T12" fmla="*/ 282258068 w 153"/>
              <a:gd name="T13" fmla="*/ 0 h 168"/>
              <a:gd name="T14" fmla="*/ 249496776 w 153"/>
              <a:gd name="T15" fmla="*/ 10080624 h 168"/>
              <a:gd name="T16" fmla="*/ 211693576 w 153"/>
              <a:gd name="T17" fmla="*/ 27720927 h 168"/>
              <a:gd name="T18" fmla="*/ 176411280 w 153"/>
              <a:gd name="T19" fmla="*/ 45362808 h 168"/>
              <a:gd name="T20" fmla="*/ 146169355 w 153"/>
              <a:gd name="T21" fmla="*/ 52924081 h 168"/>
              <a:gd name="T22" fmla="*/ 120967750 w 153"/>
              <a:gd name="T23" fmla="*/ 55443442 h 168"/>
              <a:gd name="T24" fmla="*/ 78125792 w 153"/>
              <a:gd name="T25" fmla="*/ 68043425 h 168"/>
              <a:gd name="T26" fmla="*/ 50403221 w 153"/>
              <a:gd name="T27" fmla="*/ 95765928 h 168"/>
              <a:gd name="T28" fmla="*/ 45362900 w 153"/>
              <a:gd name="T29" fmla="*/ 110886884 h 168"/>
              <a:gd name="T30" fmla="*/ 50403221 w 153"/>
              <a:gd name="T31" fmla="*/ 148688421 h 168"/>
              <a:gd name="T32" fmla="*/ 55443554 w 153"/>
              <a:gd name="T33" fmla="*/ 196572166 h 168"/>
              <a:gd name="T34" fmla="*/ 52924188 w 153"/>
              <a:gd name="T35" fmla="*/ 224293130 h 168"/>
              <a:gd name="T36" fmla="*/ 35282258 w 153"/>
              <a:gd name="T37" fmla="*/ 264615616 h 168"/>
              <a:gd name="T38" fmla="*/ 12601599 w 153"/>
              <a:gd name="T39" fmla="*/ 292338118 h 168"/>
              <a:gd name="T40" fmla="*/ 0 w 153"/>
              <a:gd name="T41" fmla="*/ 322579982 h 168"/>
              <a:gd name="T42" fmla="*/ 0 w 153"/>
              <a:gd name="T43" fmla="*/ 337700914 h 168"/>
              <a:gd name="T44" fmla="*/ 20161290 w 153"/>
              <a:gd name="T45" fmla="*/ 370463727 h 168"/>
              <a:gd name="T46" fmla="*/ 52924188 w 153"/>
              <a:gd name="T47" fmla="*/ 398184642 h 168"/>
              <a:gd name="T48" fmla="*/ 93246755 w 153"/>
              <a:gd name="T49" fmla="*/ 418345984 h 168"/>
              <a:gd name="T50" fmla="*/ 128529025 w 153"/>
              <a:gd name="T51" fmla="*/ 423386295 h 168"/>
              <a:gd name="T52" fmla="*/ 153730630 w 153"/>
              <a:gd name="T53" fmla="*/ 415826523 h 168"/>
              <a:gd name="T54" fmla="*/ 183972555 w 153"/>
              <a:gd name="T55" fmla="*/ 388104021 h 168"/>
              <a:gd name="T56" fmla="*/ 204133838 w 153"/>
              <a:gd name="T57" fmla="*/ 367942778 h 168"/>
              <a:gd name="T58" fmla="*/ 244456455 w 153"/>
              <a:gd name="T59" fmla="*/ 347781535 h 168"/>
              <a:gd name="T60" fmla="*/ 292338709 w 153"/>
              <a:gd name="T61" fmla="*/ 367942778 h 168"/>
              <a:gd name="T62" fmla="*/ 299899984 w 153"/>
              <a:gd name="T63" fmla="*/ 372983089 h 168"/>
              <a:gd name="T64" fmla="*/ 320061268 w 153"/>
              <a:gd name="T65" fmla="*/ 370463727 h 168"/>
              <a:gd name="T66" fmla="*/ 337701597 w 153"/>
              <a:gd name="T67" fmla="*/ 360383106 h 168"/>
              <a:gd name="T68" fmla="*/ 355343514 w 153"/>
              <a:gd name="T69" fmla="*/ 337700914 h 168"/>
              <a:gd name="T70" fmla="*/ 370464477 w 153"/>
              <a:gd name="T71" fmla="*/ 307459050 h 168"/>
              <a:gd name="T72" fmla="*/ 380545118 w 153"/>
              <a:gd name="T73" fmla="*/ 269655926 h 168"/>
              <a:gd name="T74" fmla="*/ 385585439 w 153"/>
              <a:gd name="T75" fmla="*/ 226814079 h 168"/>
              <a:gd name="T76" fmla="*/ 385585439 w 153"/>
              <a:gd name="T77" fmla="*/ 176410923 h 168"/>
              <a:gd name="T78" fmla="*/ 385585439 w 153"/>
              <a:gd name="T79" fmla="*/ 176410923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1" name="Freeform 12"/>
          <p:cNvSpPr>
            <a:spLocks noChangeArrowheads="1"/>
          </p:cNvSpPr>
          <p:nvPr/>
        </p:nvSpPr>
        <p:spPr bwMode="auto">
          <a:xfrm rot="925403">
            <a:off x="7766805" y="4537851"/>
            <a:ext cx="385351" cy="380144"/>
          </a:xfrm>
          <a:custGeom>
            <a:avLst/>
            <a:gdLst>
              <a:gd name="T0" fmla="*/ 115927189 w 148"/>
              <a:gd name="T1" fmla="*/ 25201558 h 146"/>
              <a:gd name="T2" fmla="*/ 143648103 w 148"/>
              <a:gd name="T3" fmla="*/ 17640299 h 146"/>
              <a:gd name="T4" fmla="*/ 156249673 w 148"/>
              <a:gd name="T5" fmla="*/ 12599985 h 146"/>
              <a:gd name="T6" fmla="*/ 158769034 w 148"/>
              <a:gd name="T7" fmla="*/ 10080624 h 146"/>
              <a:gd name="T8" fmla="*/ 156249673 w 148"/>
              <a:gd name="T9" fmla="*/ 7559675 h 146"/>
              <a:gd name="T10" fmla="*/ 156249673 w 148"/>
              <a:gd name="T11" fmla="*/ 5040312 h 146"/>
              <a:gd name="T12" fmla="*/ 161289983 w 148"/>
              <a:gd name="T13" fmla="*/ 5040312 h 146"/>
              <a:gd name="T14" fmla="*/ 181451225 w 148"/>
              <a:gd name="T15" fmla="*/ 0 h 146"/>
              <a:gd name="T16" fmla="*/ 199091518 w 148"/>
              <a:gd name="T17" fmla="*/ 0 h 146"/>
              <a:gd name="T18" fmla="*/ 226814068 w 148"/>
              <a:gd name="T19" fmla="*/ 15120937 h 146"/>
              <a:gd name="T20" fmla="*/ 249494671 w 148"/>
              <a:gd name="T21" fmla="*/ 42843444 h 146"/>
              <a:gd name="T22" fmla="*/ 267136552 w 148"/>
              <a:gd name="T23" fmla="*/ 75604681 h 146"/>
              <a:gd name="T24" fmla="*/ 282257483 w 148"/>
              <a:gd name="T25" fmla="*/ 110886878 h 146"/>
              <a:gd name="T26" fmla="*/ 297378414 w 148"/>
              <a:gd name="T27" fmla="*/ 138607792 h 146"/>
              <a:gd name="T28" fmla="*/ 302418725 w 148"/>
              <a:gd name="T29" fmla="*/ 146169051 h 146"/>
              <a:gd name="T30" fmla="*/ 337700897 w 148"/>
              <a:gd name="T31" fmla="*/ 176410913 h 146"/>
              <a:gd name="T32" fmla="*/ 365423399 w 148"/>
              <a:gd name="T33" fmla="*/ 204131827 h 146"/>
              <a:gd name="T34" fmla="*/ 372983070 w 148"/>
              <a:gd name="T35" fmla="*/ 234373739 h 146"/>
              <a:gd name="T36" fmla="*/ 362902450 w 148"/>
              <a:gd name="T37" fmla="*/ 246975308 h 146"/>
              <a:gd name="T38" fmla="*/ 332660587 w 148"/>
              <a:gd name="T39" fmla="*/ 269655911 h 146"/>
              <a:gd name="T40" fmla="*/ 292338104 w 148"/>
              <a:gd name="T41" fmla="*/ 297378412 h 146"/>
              <a:gd name="T42" fmla="*/ 274696223 w 148"/>
              <a:gd name="T43" fmla="*/ 317539654 h 146"/>
              <a:gd name="T44" fmla="*/ 252015620 w 148"/>
              <a:gd name="T45" fmla="*/ 345262155 h 146"/>
              <a:gd name="T46" fmla="*/ 239414050 w 148"/>
              <a:gd name="T47" fmla="*/ 350302465 h 146"/>
              <a:gd name="T48" fmla="*/ 214212498 w 148"/>
              <a:gd name="T49" fmla="*/ 360383086 h 146"/>
              <a:gd name="T50" fmla="*/ 191531846 w 148"/>
              <a:gd name="T51" fmla="*/ 367942758 h 146"/>
              <a:gd name="T52" fmla="*/ 171370604 w 148"/>
              <a:gd name="T53" fmla="*/ 352821827 h 146"/>
              <a:gd name="T54" fmla="*/ 158769034 w 148"/>
              <a:gd name="T55" fmla="*/ 330141224 h 146"/>
              <a:gd name="T56" fmla="*/ 136088431 w 148"/>
              <a:gd name="T57" fmla="*/ 315018705 h 146"/>
              <a:gd name="T58" fmla="*/ 103325595 w 148"/>
              <a:gd name="T59" fmla="*/ 317539654 h 146"/>
              <a:gd name="T60" fmla="*/ 78124043 w 148"/>
              <a:gd name="T61" fmla="*/ 315018705 h 146"/>
              <a:gd name="T62" fmla="*/ 65524060 w 148"/>
              <a:gd name="T63" fmla="*/ 297378412 h 146"/>
              <a:gd name="T64" fmla="*/ 65524060 w 148"/>
              <a:gd name="T65" fmla="*/ 279736532 h 146"/>
              <a:gd name="T66" fmla="*/ 70564371 w 148"/>
              <a:gd name="T67" fmla="*/ 239414049 h 146"/>
              <a:gd name="T68" fmla="*/ 65524060 w 148"/>
              <a:gd name="T69" fmla="*/ 204131827 h 146"/>
              <a:gd name="T70" fmla="*/ 37801547 w 148"/>
              <a:gd name="T71" fmla="*/ 183972173 h 146"/>
              <a:gd name="T72" fmla="*/ 27720926 w 148"/>
              <a:gd name="T73" fmla="*/ 178931862 h 146"/>
              <a:gd name="T74" fmla="*/ 12599985 w 148"/>
              <a:gd name="T75" fmla="*/ 163810931 h 146"/>
              <a:gd name="T76" fmla="*/ 2520950 w 148"/>
              <a:gd name="T77" fmla="*/ 143648102 h 146"/>
              <a:gd name="T78" fmla="*/ 0 w 148"/>
              <a:gd name="T79" fmla="*/ 115927189 h 146"/>
              <a:gd name="T80" fmla="*/ 7559675 w 148"/>
              <a:gd name="T81" fmla="*/ 88206250 h 146"/>
              <a:gd name="T82" fmla="*/ 22682197 w 148"/>
              <a:gd name="T83" fmla="*/ 63003111 h 146"/>
              <a:gd name="T84" fmla="*/ 52922490 w 148"/>
              <a:gd name="T85" fmla="*/ 42843444 h 146"/>
              <a:gd name="T86" fmla="*/ 93246561 w 148"/>
              <a:gd name="T87" fmla="*/ 27720926 h 146"/>
              <a:gd name="T88" fmla="*/ 93246561 w 148"/>
              <a:gd name="T89" fmla="*/ 2772092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dirty="0"/>
          </a:p>
        </p:txBody>
      </p:sp>
      <p:sp>
        <p:nvSpPr>
          <p:cNvPr id="152" name="Freeform 13"/>
          <p:cNvSpPr>
            <a:spLocks noChangeArrowheads="1"/>
          </p:cNvSpPr>
          <p:nvPr/>
        </p:nvSpPr>
        <p:spPr bwMode="auto">
          <a:xfrm rot="925403">
            <a:off x="7444339" y="4468827"/>
            <a:ext cx="369729" cy="406181"/>
          </a:xfrm>
          <a:custGeom>
            <a:avLst/>
            <a:gdLst>
              <a:gd name="T0" fmla="*/ 317539650 w 142"/>
              <a:gd name="T1" fmla="*/ 299897782 h 156"/>
              <a:gd name="T2" fmla="*/ 330141220 w 142"/>
              <a:gd name="T3" fmla="*/ 274696229 h 156"/>
              <a:gd name="T4" fmla="*/ 337700892 w 142"/>
              <a:gd name="T5" fmla="*/ 264615608 h 156"/>
              <a:gd name="T6" fmla="*/ 340221840 w 142"/>
              <a:gd name="T7" fmla="*/ 262096247 h 156"/>
              <a:gd name="T8" fmla="*/ 342741202 w 142"/>
              <a:gd name="T9" fmla="*/ 264615608 h 156"/>
              <a:gd name="T10" fmla="*/ 342741202 w 142"/>
              <a:gd name="T11" fmla="*/ 264615608 h 156"/>
              <a:gd name="T12" fmla="*/ 347781512 w 142"/>
              <a:gd name="T13" fmla="*/ 259575298 h 156"/>
              <a:gd name="T14" fmla="*/ 355342771 w 142"/>
              <a:gd name="T15" fmla="*/ 241935005 h 156"/>
              <a:gd name="T16" fmla="*/ 357862133 w 142"/>
              <a:gd name="T17" fmla="*/ 224293124 h 156"/>
              <a:gd name="T18" fmla="*/ 350302461 w 142"/>
              <a:gd name="T19" fmla="*/ 194052799 h 156"/>
              <a:gd name="T20" fmla="*/ 330141220 w 142"/>
              <a:gd name="T21" fmla="*/ 166330297 h 156"/>
              <a:gd name="T22" fmla="*/ 299897770 w 142"/>
              <a:gd name="T23" fmla="*/ 141128744 h 156"/>
              <a:gd name="T24" fmla="*/ 272176857 w 142"/>
              <a:gd name="T25" fmla="*/ 118446553 h 156"/>
              <a:gd name="T26" fmla="*/ 246975306 w 142"/>
              <a:gd name="T27" fmla="*/ 98286874 h 156"/>
              <a:gd name="T28" fmla="*/ 239414046 w 142"/>
              <a:gd name="T29" fmla="*/ 90725614 h 156"/>
              <a:gd name="T30" fmla="*/ 219252805 w 142"/>
              <a:gd name="T31" fmla="*/ 50403118 h 156"/>
              <a:gd name="T32" fmla="*/ 199091514 w 142"/>
              <a:gd name="T33" fmla="*/ 15120938 h 156"/>
              <a:gd name="T34" fmla="*/ 171370601 w 142"/>
              <a:gd name="T35" fmla="*/ 0 h 156"/>
              <a:gd name="T36" fmla="*/ 156249670 w 142"/>
              <a:gd name="T37" fmla="*/ 7559675 h 156"/>
              <a:gd name="T38" fmla="*/ 128527169 w 142"/>
              <a:gd name="T39" fmla="*/ 32761237 h 156"/>
              <a:gd name="T40" fmla="*/ 93244972 w 142"/>
              <a:gd name="T41" fmla="*/ 65524062 h 156"/>
              <a:gd name="T42" fmla="*/ 68043421 w 142"/>
              <a:gd name="T43" fmla="*/ 78124044 h 156"/>
              <a:gd name="T44" fmla="*/ 32761236 w 142"/>
              <a:gd name="T45" fmla="*/ 95765925 h 156"/>
              <a:gd name="T46" fmla="*/ 22680609 w 142"/>
              <a:gd name="T47" fmla="*/ 110886881 h 156"/>
              <a:gd name="T48" fmla="*/ 12599985 w 142"/>
              <a:gd name="T49" fmla="*/ 126007813 h 156"/>
              <a:gd name="T50" fmla="*/ 0 w 142"/>
              <a:gd name="T51" fmla="*/ 158769037 h 156"/>
              <a:gd name="T52" fmla="*/ 30241874 w 142"/>
              <a:gd name="T53" fmla="*/ 186491539 h 156"/>
              <a:gd name="T54" fmla="*/ 35282185 w 142"/>
              <a:gd name="T55" fmla="*/ 199091522 h 156"/>
              <a:gd name="T56" fmla="*/ 32761236 w 142"/>
              <a:gd name="T57" fmla="*/ 229333434 h 156"/>
              <a:gd name="T58" fmla="*/ 25201558 w 142"/>
              <a:gd name="T59" fmla="*/ 257055936 h 156"/>
              <a:gd name="T60" fmla="*/ 27720925 w 142"/>
              <a:gd name="T61" fmla="*/ 279736540 h 156"/>
              <a:gd name="T62" fmla="*/ 37801546 w 142"/>
              <a:gd name="T63" fmla="*/ 284776850 h 156"/>
              <a:gd name="T64" fmla="*/ 75604680 w 142"/>
              <a:gd name="T65" fmla="*/ 292338110 h 156"/>
              <a:gd name="T66" fmla="*/ 113406238 w 142"/>
              <a:gd name="T67" fmla="*/ 299897782 h 156"/>
              <a:gd name="T68" fmla="*/ 138607790 w 142"/>
              <a:gd name="T69" fmla="*/ 320059024 h 156"/>
              <a:gd name="T70" fmla="*/ 143648100 w 142"/>
              <a:gd name="T71" fmla="*/ 337700905 h 156"/>
              <a:gd name="T72" fmla="*/ 148688411 w 142"/>
              <a:gd name="T73" fmla="*/ 357862147 h 156"/>
              <a:gd name="T74" fmla="*/ 163810929 w 142"/>
              <a:gd name="T75" fmla="*/ 375504027 h 156"/>
              <a:gd name="T76" fmla="*/ 186491532 w 142"/>
              <a:gd name="T77" fmla="*/ 388104010 h 156"/>
              <a:gd name="T78" fmla="*/ 214212495 w 142"/>
              <a:gd name="T79" fmla="*/ 393144320 h 156"/>
              <a:gd name="T80" fmla="*/ 241934995 w 142"/>
              <a:gd name="T81" fmla="*/ 388104010 h 156"/>
              <a:gd name="T82" fmla="*/ 272176857 w 142"/>
              <a:gd name="T83" fmla="*/ 370463717 h 156"/>
              <a:gd name="T84" fmla="*/ 297378409 w 142"/>
              <a:gd name="T85" fmla="*/ 340221854 h 156"/>
              <a:gd name="T86" fmla="*/ 307459030 w 142"/>
              <a:gd name="T87" fmla="*/ 320059024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dirty="0"/>
          </a:p>
        </p:txBody>
      </p:sp>
      <p:sp>
        <p:nvSpPr>
          <p:cNvPr id="153" name="Freeform 14"/>
          <p:cNvSpPr>
            <a:spLocks noChangeArrowheads="1"/>
          </p:cNvSpPr>
          <p:nvPr/>
        </p:nvSpPr>
        <p:spPr bwMode="auto">
          <a:xfrm rot="925403">
            <a:off x="8024659" y="3976189"/>
            <a:ext cx="380143" cy="377541"/>
          </a:xfrm>
          <a:custGeom>
            <a:avLst/>
            <a:gdLst>
              <a:gd name="T0" fmla="*/ 20161248 w 146"/>
              <a:gd name="T1" fmla="*/ 244456477 h 145"/>
              <a:gd name="T2" fmla="*/ 15120937 w 146"/>
              <a:gd name="T3" fmla="*/ 216733916 h 145"/>
              <a:gd name="T4" fmla="*/ 10080624 w 146"/>
              <a:gd name="T5" fmla="*/ 204133857 h 145"/>
              <a:gd name="T6" fmla="*/ 7559675 w 146"/>
              <a:gd name="T7" fmla="*/ 201612903 h 145"/>
              <a:gd name="T8" fmla="*/ 5040312 w 146"/>
              <a:gd name="T9" fmla="*/ 204133857 h 145"/>
              <a:gd name="T10" fmla="*/ 2520950 w 146"/>
              <a:gd name="T11" fmla="*/ 204133857 h 145"/>
              <a:gd name="T12" fmla="*/ 2520950 w 146"/>
              <a:gd name="T13" fmla="*/ 199093536 h 145"/>
              <a:gd name="T14" fmla="*/ 0 w 146"/>
              <a:gd name="T15" fmla="*/ 178932250 h 145"/>
              <a:gd name="T16" fmla="*/ 0 w 146"/>
              <a:gd name="T17" fmla="*/ 161290332 h 145"/>
              <a:gd name="T18" fmla="*/ 17640299 w 146"/>
              <a:gd name="T19" fmla="*/ 133569359 h 145"/>
              <a:gd name="T20" fmla="*/ 45362806 w 146"/>
              <a:gd name="T21" fmla="*/ 113408073 h 145"/>
              <a:gd name="T22" fmla="*/ 78124042 w 146"/>
              <a:gd name="T23" fmla="*/ 95766130 h 145"/>
              <a:gd name="T24" fmla="*/ 113406240 w 146"/>
              <a:gd name="T25" fmla="*/ 83166120 h 145"/>
              <a:gd name="T26" fmla="*/ 141128741 w 146"/>
              <a:gd name="T27" fmla="*/ 70564523 h 145"/>
              <a:gd name="T28" fmla="*/ 151209361 w 146"/>
              <a:gd name="T29" fmla="*/ 65524202 h 145"/>
              <a:gd name="T30" fmla="*/ 183972173 w 146"/>
              <a:gd name="T31" fmla="*/ 32762895 h 145"/>
              <a:gd name="T32" fmla="*/ 211693136 w 146"/>
              <a:gd name="T33" fmla="*/ 5040323 h 145"/>
              <a:gd name="T34" fmla="*/ 241934998 w 146"/>
              <a:gd name="T35" fmla="*/ 0 h 145"/>
              <a:gd name="T36" fmla="*/ 257055929 w 146"/>
              <a:gd name="T37" fmla="*/ 10080646 h 145"/>
              <a:gd name="T38" fmla="*/ 277217171 w 146"/>
              <a:gd name="T39" fmla="*/ 42843537 h 145"/>
              <a:gd name="T40" fmla="*/ 299897774 w 146"/>
              <a:gd name="T41" fmla="*/ 83166120 h 145"/>
              <a:gd name="T42" fmla="*/ 320059015 w 146"/>
              <a:gd name="T43" fmla="*/ 100806451 h 145"/>
              <a:gd name="T44" fmla="*/ 347781516 w 146"/>
              <a:gd name="T45" fmla="*/ 128529037 h 145"/>
              <a:gd name="T46" fmla="*/ 352821827 w 146"/>
              <a:gd name="T47" fmla="*/ 146169368 h 145"/>
              <a:gd name="T48" fmla="*/ 360383086 w 146"/>
              <a:gd name="T49" fmla="*/ 163811286 h 145"/>
              <a:gd name="T50" fmla="*/ 362902448 w 146"/>
              <a:gd name="T51" fmla="*/ 199093536 h 145"/>
              <a:gd name="T52" fmla="*/ 327620275 w 146"/>
              <a:gd name="T53" fmla="*/ 219254871 h 145"/>
              <a:gd name="T54" fmla="*/ 317539654 w 146"/>
              <a:gd name="T55" fmla="*/ 229335513 h 145"/>
              <a:gd name="T56" fmla="*/ 309978395 w 146"/>
              <a:gd name="T57" fmla="*/ 257056487 h 145"/>
              <a:gd name="T58" fmla="*/ 312499344 w 146"/>
              <a:gd name="T59" fmla="*/ 287298415 h 145"/>
              <a:gd name="T60" fmla="*/ 302418723 w 146"/>
              <a:gd name="T61" fmla="*/ 307459700 h 145"/>
              <a:gd name="T62" fmla="*/ 292338102 w 146"/>
              <a:gd name="T63" fmla="*/ 309980655 h 145"/>
              <a:gd name="T64" fmla="*/ 252015619 w 146"/>
              <a:gd name="T65" fmla="*/ 304940333 h 145"/>
              <a:gd name="T66" fmla="*/ 214212497 w 146"/>
              <a:gd name="T67" fmla="*/ 302419379 h 145"/>
              <a:gd name="T68" fmla="*/ 183972173 w 146"/>
              <a:gd name="T69" fmla="*/ 315020976 h 145"/>
              <a:gd name="T70" fmla="*/ 176410913 w 146"/>
              <a:gd name="T71" fmla="*/ 332661307 h 145"/>
              <a:gd name="T72" fmla="*/ 163810931 w 146"/>
              <a:gd name="T73" fmla="*/ 350303225 h 145"/>
              <a:gd name="T74" fmla="*/ 143648102 w 146"/>
              <a:gd name="T75" fmla="*/ 360383868 h 145"/>
              <a:gd name="T76" fmla="*/ 118446550 w 146"/>
              <a:gd name="T77" fmla="*/ 365424189 h 145"/>
              <a:gd name="T78" fmla="*/ 93244973 w 146"/>
              <a:gd name="T79" fmla="*/ 362903235 h 145"/>
              <a:gd name="T80" fmla="*/ 65524060 w 146"/>
              <a:gd name="T81" fmla="*/ 350303225 h 145"/>
              <a:gd name="T82" fmla="*/ 42843444 w 146"/>
              <a:gd name="T83" fmla="*/ 325101619 h 145"/>
              <a:gd name="T84" fmla="*/ 27720926 w 146"/>
              <a:gd name="T85" fmla="*/ 289819369 h 145"/>
              <a:gd name="T86" fmla="*/ 22682197 w 146"/>
              <a:gd name="T87" fmla="*/ 267137130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4" name="Freeform 15"/>
          <p:cNvSpPr>
            <a:spLocks noChangeArrowheads="1"/>
          </p:cNvSpPr>
          <p:nvPr/>
        </p:nvSpPr>
        <p:spPr bwMode="auto">
          <a:xfrm rot="925403">
            <a:off x="7535479" y="3792565"/>
            <a:ext cx="380143" cy="374936"/>
          </a:xfrm>
          <a:custGeom>
            <a:avLst/>
            <a:gdLst>
              <a:gd name="T0" fmla="*/ 17640299 w 146"/>
              <a:gd name="T1" fmla="*/ 236894686 h 144"/>
              <a:gd name="T2" fmla="*/ 12599985 w 146"/>
              <a:gd name="T3" fmla="*/ 209172186 h 144"/>
              <a:gd name="T4" fmla="*/ 10080624 w 146"/>
              <a:gd name="T5" fmla="*/ 196572154 h 144"/>
              <a:gd name="T6" fmla="*/ 7559675 w 146"/>
              <a:gd name="T7" fmla="*/ 194051205 h 144"/>
              <a:gd name="T8" fmla="*/ 5040312 w 146"/>
              <a:gd name="T9" fmla="*/ 196572154 h 144"/>
              <a:gd name="T10" fmla="*/ 2520950 w 146"/>
              <a:gd name="T11" fmla="*/ 196572154 h 144"/>
              <a:gd name="T12" fmla="*/ 2520950 w 146"/>
              <a:gd name="T13" fmla="*/ 189010894 h 144"/>
              <a:gd name="T14" fmla="*/ 0 w 146"/>
              <a:gd name="T15" fmla="*/ 168851241 h 144"/>
              <a:gd name="T16" fmla="*/ 2520950 w 146"/>
              <a:gd name="T17" fmla="*/ 151209361 h 144"/>
              <a:gd name="T18" fmla="*/ 20161248 w 146"/>
              <a:gd name="T19" fmla="*/ 126007809 h 144"/>
              <a:gd name="T20" fmla="*/ 47882167 w 146"/>
              <a:gd name="T21" fmla="*/ 105846567 h 144"/>
              <a:gd name="T22" fmla="*/ 83165940 w 146"/>
              <a:gd name="T23" fmla="*/ 90725611 h 144"/>
              <a:gd name="T24" fmla="*/ 118446550 w 146"/>
              <a:gd name="T25" fmla="*/ 80644991 h 144"/>
              <a:gd name="T26" fmla="*/ 146169051 w 146"/>
              <a:gd name="T27" fmla="*/ 68043421 h 144"/>
              <a:gd name="T28" fmla="*/ 156249672 w 146"/>
              <a:gd name="T29" fmla="*/ 63003111 h 144"/>
              <a:gd name="T30" fmla="*/ 189010896 w 146"/>
              <a:gd name="T31" fmla="*/ 32761236 h 144"/>
              <a:gd name="T32" fmla="*/ 221773757 w 146"/>
              <a:gd name="T33" fmla="*/ 5040312 h 144"/>
              <a:gd name="T34" fmla="*/ 252015619 w 146"/>
              <a:gd name="T35" fmla="*/ 0 h 144"/>
              <a:gd name="T36" fmla="*/ 264615601 w 146"/>
              <a:gd name="T37" fmla="*/ 10080624 h 144"/>
              <a:gd name="T38" fmla="*/ 282257481 w 146"/>
              <a:gd name="T39" fmla="*/ 45362806 h 144"/>
              <a:gd name="T40" fmla="*/ 304938084 w 146"/>
              <a:gd name="T41" fmla="*/ 85685301 h 144"/>
              <a:gd name="T42" fmla="*/ 322579964 w 146"/>
              <a:gd name="T43" fmla="*/ 105846567 h 144"/>
              <a:gd name="T44" fmla="*/ 350302465 w 146"/>
              <a:gd name="T45" fmla="*/ 131048119 h 144"/>
              <a:gd name="T46" fmla="*/ 355342776 w 146"/>
              <a:gd name="T47" fmla="*/ 143648101 h 144"/>
              <a:gd name="T48" fmla="*/ 360383086 w 146"/>
              <a:gd name="T49" fmla="*/ 171370602 h 144"/>
              <a:gd name="T50" fmla="*/ 367942758 w 146"/>
              <a:gd name="T51" fmla="*/ 194051205 h 144"/>
              <a:gd name="T52" fmla="*/ 347781516 w 146"/>
              <a:gd name="T53" fmla="*/ 211693134 h 144"/>
              <a:gd name="T54" fmla="*/ 325100913 w 146"/>
              <a:gd name="T55" fmla="*/ 224293117 h 144"/>
              <a:gd name="T56" fmla="*/ 309978395 w 146"/>
              <a:gd name="T57" fmla="*/ 246975307 h 144"/>
              <a:gd name="T58" fmla="*/ 307459033 w 146"/>
              <a:gd name="T59" fmla="*/ 277217169 h 144"/>
              <a:gd name="T60" fmla="*/ 304938084 w 146"/>
              <a:gd name="T61" fmla="*/ 302418721 h 144"/>
              <a:gd name="T62" fmla="*/ 287297792 w 146"/>
              <a:gd name="T63" fmla="*/ 312499342 h 144"/>
              <a:gd name="T64" fmla="*/ 267136550 w 146"/>
              <a:gd name="T65" fmla="*/ 309978393 h 144"/>
              <a:gd name="T66" fmla="*/ 229333428 w 146"/>
              <a:gd name="T67" fmla="*/ 302418721 h 144"/>
              <a:gd name="T68" fmla="*/ 191531845 w 146"/>
              <a:gd name="T69" fmla="*/ 304938082 h 144"/>
              <a:gd name="T70" fmla="*/ 168851242 w 146"/>
              <a:gd name="T71" fmla="*/ 330141222 h 144"/>
              <a:gd name="T72" fmla="*/ 163810931 w 146"/>
              <a:gd name="T73" fmla="*/ 337700894 h 144"/>
              <a:gd name="T74" fmla="*/ 148688412 w 146"/>
              <a:gd name="T75" fmla="*/ 352821825 h 144"/>
              <a:gd name="T76" fmla="*/ 126007809 w 146"/>
              <a:gd name="T77" fmla="*/ 360383084 h 144"/>
              <a:gd name="T78" fmla="*/ 98285284 w 146"/>
              <a:gd name="T79" fmla="*/ 360383084 h 144"/>
              <a:gd name="T80" fmla="*/ 73083732 w 146"/>
              <a:gd name="T81" fmla="*/ 352821825 h 144"/>
              <a:gd name="T82" fmla="*/ 47882167 w 146"/>
              <a:gd name="T83" fmla="*/ 332660583 h 144"/>
              <a:gd name="T84" fmla="*/ 30241875 w 146"/>
              <a:gd name="T85" fmla="*/ 302418721 h 144"/>
              <a:gd name="T86" fmla="*/ 20161248 w 146"/>
              <a:gd name="T87" fmla="*/ 259575289 h 144"/>
              <a:gd name="T88" fmla="*/ 20161248 w 146"/>
              <a:gd name="T89" fmla="*/ 259575289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dirty="0"/>
          </a:p>
        </p:txBody>
      </p:sp>
      <p:sp>
        <p:nvSpPr>
          <p:cNvPr id="155" name="Freeform 16"/>
          <p:cNvSpPr>
            <a:spLocks noChangeArrowheads="1"/>
          </p:cNvSpPr>
          <p:nvPr/>
        </p:nvSpPr>
        <p:spPr bwMode="auto">
          <a:xfrm rot="925403">
            <a:off x="8362487" y="4174116"/>
            <a:ext cx="393163" cy="393163"/>
          </a:xfrm>
          <a:custGeom>
            <a:avLst/>
            <a:gdLst>
              <a:gd name="T0" fmla="*/ 55443556 w 151"/>
              <a:gd name="T1" fmla="*/ 183972559 h 151"/>
              <a:gd name="T2" fmla="*/ 93246757 w 151"/>
              <a:gd name="T3" fmla="*/ 226814543 h 151"/>
              <a:gd name="T4" fmla="*/ 128529028 w 151"/>
              <a:gd name="T5" fmla="*/ 267137111 h 151"/>
              <a:gd name="T6" fmla="*/ 161290321 w 151"/>
              <a:gd name="T7" fmla="*/ 297379037 h 151"/>
              <a:gd name="T8" fmla="*/ 191532247 w 151"/>
              <a:gd name="T9" fmla="*/ 325101596 h 151"/>
              <a:gd name="T10" fmla="*/ 219254855 w 151"/>
              <a:gd name="T11" fmla="*/ 347782247 h 151"/>
              <a:gd name="T12" fmla="*/ 244456460 w 151"/>
              <a:gd name="T13" fmla="*/ 362903209 h 151"/>
              <a:gd name="T14" fmla="*/ 269658065 w 151"/>
              <a:gd name="T15" fmla="*/ 375504806 h 151"/>
              <a:gd name="T16" fmla="*/ 289819349 w 151"/>
              <a:gd name="T17" fmla="*/ 380545127 h 151"/>
              <a:gd name="T18" fmla="*/ 309980633 w 151"/>
              <a:gd name="T19" fmla="*/ 380545127 h 151"/>
              <a:gd name="T20" fmla="*/ 320061275 w 151"/>
              <a:gd name="T21" fmla="*/ 378024172 h 151"/>
              <a:gd name="T22" fmla="*/ 337701605 w 151"/>
              <a:gd name="T23" fmla="*/ 357862889 h 151"/>
              <a:gd name="T24" fmla="*/ 352822568 w 151"/>
              <a:gd name="T25" fmla="*/ 327620963 h 151"/>
              <a:gd name="T26" fmla="*/ 365424164 w 151"/>
              <a:gd name="T27" fmla="*/ 287298395 h 151"/>
              <a:gd name="T28" fmla="*/ 375504806 w 151"/>
              <a:gd name="T29" fmla="*/ 244456460 h 151"/>
              <a:gd name="T30" fmla="*/ 380545127 w 151"/>
              <a:gd name="T31" fmla="*/ 199093522 h 151"/>
              <a:gd name="T32" fmla="*/ 380545127 w 151"/>
              <a:gd name="T33" fmla="*/ 158770954 h 151"/>
              <a:gd name="T34" fmla="*/ 378024172 w 151"/>
              <a:gd name="T35" fmla="*/ 126008074 h 151"/>
              <a:gd name="T36" fmla="*/ 375504806 w 151"/>
              <a:gd name="T37" fmla="*/ 113408065 h 151"/>
              <a:gd name="T38" fmla="*/ 357862889 w 151"/>
              <a:gd name="T39" fmla="*/ 83166115 h 151"/>
              <a:gd name="T40" fmla="*/ 330141917 w 151"/>
              <a:gd name="T41" fmla="*/ 60483877 h 151"/>
              <a:gd name="T42" fmla="*/ 294859670 w 151"/>
              <a:gd name="T43" fmla="*/ 42843534 h 151"/>
              <a:gd name="T44" fmla="*/ 257056469 w 151"/>
              <a:gd name="T45" fmla="*/ 27722572 h 151"/>
              <a:gd name="T46" fmla="*/ 224295176 w 151"/>
              <a:gd name="T47" fmla="*/ 12601599 h 151"/>
              <a:gd name="T48" fmla="*/ 209174213 w 151"/>
              <a:gd name="T49" fmla="*/ 7561278 h 151"/>
              <a:gd name="T50" fmla="*/ 194053201 w 151"/>
              <a:gd name="T51" fmla="*/ 2520955 h 151"/>
              <a:gd name="T52" fmla="*/ 173891917 w 151"/>
              <a:gd name="T53" fmla="*/ 0 h 151"/>
              <a:gd name="T54" fmla="*/ 148690312 w 151"/>
              <a:gd name="T55" fmla="*/ 0 h 151"/>
              <a:gd name="T56" fmla="*/ 123488707 w 151"/>
              <a:gd name="T57" fmla="*/ 2520955 h 151"/>
              <a:gd name="T58" fmla="*/ 95766123 w 151"/>
              <a:gd name="T59" fmla="*/ 5040323 h 151"/>
              <a:gd name="T60" fmla="*/ 68045152 w 151"/>
              <a:gd name="T61" fmla="*/ 12601599 h 151"/>
              <a:gd name="T62" fmla="*/ 42843534 w 151"/>
              <a:gd name="T63" fmla="*/ 22682244 h 151"/>
              <a:gd name="T64" fmla="*/ 22682244 w 151"/>
              <a:gd name="T65" fmla="*/ 35282259 h 151"/>
              <a:gd name="T66" fmla="*/ 7561278 w 151"/>
              <a:gd name="T67" fmla="*/ 52924189 h 151"/>
              <a:gd name="T68" fmla="*/ 0 w 151"/>
              <a:gd name="T69" fmla="*/ 73085473 h 151"/>
              <a:gd name="T70" fmla="*/ 0 w 151"/>
              <a:gd name="T71" fmla="*/ 98287078 h 151"/>
              <a:gd name="T72" fmla="*/ 12601599 w 151"/>
              <a:gd name="T73" fmla="*/ 128529028 h 151"/>
              <a:gd name="T74" fmla="*/ 35282259 w 151"/>
              <a:gd name="T75" fmla="*/ 161290321 h 151"/>
              <a:gd name="T76" fmla="*/ 35282259 w 151"/>
              <a:gd name="T77" fmla="*/ 161290321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dirty="0"/>
          </a:p>
        </p:txBody>
      </p:sp>
      <p:sp>
        <p:nvSpPr>
          <p:cNvPr id="156" name="Freeform 17"/>
          <p:cNvSpPr>
            <a:spLocks noChangeArrowheads="1"/>
          </p:cNvSpPr>
          <p:nvPr/>
        </p:nvSpPr>
        <p:spPr bwMode="auto">
          <a:xfrm rot="925403">
            <a:off x="8414631" y="4586409"/>
            <a:ext cx="356711" cy="419201"/>
          </a:xfrm>
          <a:custGeom>
            <a:avLst/>
            <a:gdLst>
              <a:gd name="T0" fmla="*/ 206653245 w 137"/>
              <a:gd name="T1" fmla="*/ 78125786 h 161"/>
              <a:gd name="T2" fmla="*/ 241935548 w 137"/>
              <a:gd name="T3" fmla="*/ 126008061 h 161"/>
              <a:gd name="T4" fmla="*/ 269658112 w 137"/>
              <a:gd name="T5" fmla="*/ 168851578 h 161"/>
              <a:gd name="T6" fmla="*/ 294859721 w 137"/>
              <a:gd name="T7" fmla="*/ 206653188 h 161"/>
              <a:gd name="T8" fmla="*/ 315021008 w 137"/>
              <a:gd name="T9" fmla="*/ 244456435 h 161"/>
              <a:gd name="T10" fmla="*/ 327621019 w 137"/>
              <a:gd name="T11" fmla="*/ 274698357 h 161"/>
              <a:gd name="T12" fmla="*/ 337701663 w 137"/>
              <a:gd name="T13" fmla="*/ 304940280 h 161"/>
              <a:gd name="T14" fmla="*/ 345262939 w 137"/>
              <a:gd name="T15" fmla="*/ 330141882 h 161"/>
              <a:gd name="T16" fmla="*/ 345262939 w 137"/>
              <a:gd name="T17" fmla="*/ 352822531 h 161"/>
              <a:gd name="T18" fmla="*/ 340222617 w 137"/>
              <a:gd name="T19" fmla="*/ 370464446 h 161"/>
              <a:gd name="T20" fmla="*/ 335182295 w 137"/>
              <a:gd name="T21" fmla="*/ 380545087 h 161"/>
              <a:gd name="T22" fmla="*/ 312500053 w 137"/>
              <a:gd name="T23" fmla="*/ 393145094 h 161"/>
              <a:gd name="T24" fmla="*/ 277217801 w 137"/>
              <a:gd name="T25" fmla="*/ 400706369 h 161"/>
              <a:gd name="T26" fmla="*/ 236895226 w 137"/>
              <a:gd name="T27" fmla="*/ 405746689 h 161"/>
              <a:gd name="T28" fmla="*/ 191532280 w 137"/>
              <a:gd name="T29" fmla="*/ 403225735 h 161"/>
              <a:gd name="T30" fmla="*/ 148690338 w 137"/>
              <a:gd name="T31" fmla="*/ 398185415 h 161"/>
              <a:gd name="T32" fmla="*/ 108367763 w 137"/>
              <a:gd name="T33" fmla="*/ 390625728 h 161"/>
              <a:gd name="T34" fmla="*/ 75604852 w 137"/>
              <a:gd name="T35" fmla="*/ 380545087 h 161"/>
              <a:gd name="T36" fmla="*/ 63004842 w 137"/>
              <a:gd name="T37" fmla="*/ 375504766 h 161"/>
              <a:gd name="T38" fmla="*/ 40322587 w 137"/>
              <a:gd name="T39" fmla="*/ 350303164 h 161"/>
              <a:gd name="T40" fmla="*/ 22682248 w 137"/>
              <a:gd name="T41" fmla="*/ 317540288 h 161"/>
              <a:gd name="T42" fmla="*/ 15120972 w 137"/>
              <a:gd name="T43" fmla="*/ 279738678 h 161"/>
              <a:gd name="T44" fmla="*/ 7561280 w 137"/>
              <a:gd name="T45" fmla="*/ 239416114 h 161"/>
              <a:gd name="T46" fmla="*/ 2520955 w 137"/>
              <a:gd name="T47" fmla="*/ 201612868 h 161"/>
              <a:gd name="T48" fmla="*/ 0 w 137"/>
              <a:gd name="T49" fmla="*/ 186491906 h 161"/>
              <a:gd name="T50" fmla="*/ 0 w 137"/>
              <a:gd name="T51" fmla="*/ 171370945 h 161"/>
              <a:gd name="T52" fmla="*/ 0 w 137"/>
              <a:gd name="T53" fmla="*/ 151209663 h 161"/>
              <a:gd name="T54" fmla="*/ 5040323 w 137"/>
              <a:gd name="T55" fmla="*/ 128529015 h 161"/>
              <a:gd name="T56" fmla="*/ 12601601 w 137"/>
              <a:gd name="T57" fmla="*/ 103327388 h 161"/>
              <a:gd name="T58" fmla="*/ 25201615 w 137"/>
              <a:gd name="T59" fmla="*/ 75604832 h 161"/>
              <a:gd name="T60" fmla="*/ 37803220 w 137"/>
              <a:gd name="T61" fmla="*/ 52924183 h 161"/>
              <a:gd name="T62" fmla="*/ 52924198 w 137"/>
              <a:gd name="T63" fmla="*/ 30241935 h 161"/>
              <a:gd name="T64" fmla="*/ 70564531 w 137"/>
              <a:gd name="T65" fmla="*/ 15120968 h 161"/>
              <a:gd name="T66" fmla="*/ 90725818 w 137"/>
              <a:gd name="T67" fmla="*/ 2520955 h 161"/>
              <a:gd name="T68" fmla="*/ 110887130 w 137"/>
              <a:gd name="T69" fmla="*/ 0 h 161"/>
              <a:gd name="T70" fmla="*/ 136088739 w 137"/>
              <a:gd name="T71" fmla="*/ 7561278 h 161"/>
              <a:gd name="T72" fmla="*/ 161290349 w 137"/>
              <a:gd name="T73" fmla="*/ 25201608 h 161"/>
              <a:gd name="T74" fmla="*/ 189012912 w 137"/>
              <a:gd name="T75" fmla="*/ 52924183 h 161"/>
              <a:gd name="T76" fmla="*/ 189012912 w 137"/>
              <a:gd name="T77" fmla="*/ 5292418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dirty="0"/>
          </a:p>
        </p:txBody>
      </p:sp>
      <p:sp>
        <p:nvSpPr>
          <p:cNvPr id="157" name="Freeform 18"/>
          <p:cNvSpPr>
            <a:spLocks noChangeArrowheads="1"/>
          </p:cNvSpPr>
          <p:nvPr/>
        </p:nvSpPr>
        <p:spPr bwMode="auto">
          <a:xfrm rot="925403">
            <a:off x="7895203" y="3699589"/>
            <a:ext cx="460860" cy="333277"/>
          </a:xfrm>
          <a:custGeom>
            <a:avLst/>
            <a:gdLst>
              <a:gd name="T0" fmla="*/ 143649956 w 177"/>
              <a:gd name="T1" fmla="*/ 315018687 h 128"/>
              <a:gd name="T2" fmla="*/ 199093473 w 177"/>
              <a:gd name="T3" fmla="*/ 304938066 h 128"/>
              <a:gd name="T4" fmla="*/ 252016086 w 177"/>
              <a:gd name="T5" fmla="*/ 294857446 h 128"/>
              <a:gd name="T6" fmla="*/ 297378963 w 177"/>
              <a:gd name="T7" fmla="*/ 282257465 h 128"/>
              <a:gd name="T8" fmla="*/ 335182155 w 177"/>
              <a:gd name="T9" fmla="*/ 272176844 h 128"/>
              <a:gd name="T10" fmla="*/ 367943440 w 177"/>
              <a:gd name="T11" fmla="*/ 259575275 h 128"/>
              <a:gd name="T12" fmla="*/ 395665992 w 177"/>
              <a:gd name="T13" fmla="*/ 244454345 h 128"/>
              <a:gd name="T14" fmla="*/ 418346736 w 177"/>
              <a:gd name="T15" fmla="*/ 229333415 h 128"/>
              <a:gd name="T16" fmla="*/ 433467695 w 177"/>
              <a:gd name="T17" fmla="*/ 214212485 h 128"/>
              <a:gd name="T18" fmla="*/ 443548335 w 177"/>
              <a:gd name="T19" fmla="*/ 199091505 h 128"/>
              <a:gd name="T20" fmla="*/ 446069288 w 177"/>
              <a:gd name="T21" fmla="*/ 186491523 h 128"/>
              <a:gd name="T22" fmla="*/ 438508015 w 177"/>
              <a:gd name="T23" fmla="*/ 161289973 h 128"/>
              <a:gd name="T24" fmla="*/ 420867690 w 177"/>
              <a:gd name="T25" fmla="*/ 133567473 h 128"/>
              <a:gd name="T26" fmla="*/ 393145038 w 177"/>
              <a:gd name="T27" fmla="*/ 100806227 h 128"/>
              <a:gd name="T28" fmla="*/ 360383754 w 177"/>
              <a:gd name="T29" fmla="*/ 70564366 h 128"/>
              <a:gd name="T30" fmla="*/ 325101516 w 177"/>
              <a:gd name="T31" fmla="*/ 42841854 h 128"/>
              <a:gd name="T32" fmla="*/ 292338644 w 177"/>
              <a:gd name="T33" fmla="*/ 20161247 h 128"/>
              <a:gd name="T34" fmla="*/ 262096725 w 177"/>
              <a:gd name="T35" fmla="*/ 5040312 h 128"/>
              <a:gd name="T36" fmla="*/ 249496720 w 177"/>
              <a:gd name="T37" fmla="*/ 2520950 h 128"/>
              <a:gd name="T38" fmla="*/ 214214482 w 177"/>
              <a:gd name="T39" fmla="*/ 2520950 h 128"/>
              <a:gd name="T40" fmla="*/ 178932194 w 177"/>
              <a:gd name="T41" fmla="*/ 15120936 h 128"/>
              <a:gd name="T42" fmla="*/ 146169322 w 177"/>
              <a:gd name="T43" fmla="*/ 35282183 h 128"/>
              <a:gd name="T44" fmla="*/ 113408037 w 177"/>
              <a:gd name="T45" fmla="*/ 60483746 h 128"/>
              <a:gd name="T46" fmla="*/ 85685460 w 177"/>
              <a:gd name="T47" fmla="*/ 83164348 h 128"/>
              <a:gd name="T48" fmla="*/ 73085455 w 177"/>
              <a:gd name="T49" fmla="*/ 90725607 h 128"/>
              <a:gd name="T50" fmla="*/ 60483862 w 177"/>
              <a:gd name="T51" fmla="*/ 100806227 h 128"/>
              <a:gd name="T52" fmla="*/ 47883844 w 177"/>
              <a:gd name="T53" fmla="*/ 118446543 h 128"/>
              <a:gd name="T54" fmla="*/ 35282251 w 177"/>
              <a:gd name="T55" fmla="*/ 138607784 h 128"/>
              <a:gd name="T56" fmla="*/ 22682239 w 177"/>
              <a:gd name="T57" fmla="*/ 161289973 h 128"/>
              <a:gd name="T58" fmla="*/ 12601596 w 177"/>
              <a:gd name="T59" fmla="*/ 186491523 h 128"/>
              <a:gd name="T60" fmla="*/ 2520954 w 177"/>
              <a:gd name="T61" fmla="*/ 214212485 h 128"/>
              <a:gd name="T62" fmla="*/ 0 w 177"/>
              <a:gd name="T63" fmla="*/ 239414035 h 128"/>
              <a:gd name="T64" fmla="*/ 0 w 177"/>
              <a:gd name="T65" fmla="*/ 264615586 h 128"/>
              <a:gd name="T66" fmla="*/ 7561276 w 177"/>
              <a:gd name="T67" fmla="*/ 287297775 h 128"/>
              <a:gd name="T68" fmla="*/ 20161285 w 177"/>
              <a:gd name="T69" fmla="*/ 302418705 h 128"/>
              <a:gd name="T70" fmla="*/ 42843524 w 177"/>
              <a:gd name="T71" fmla="*/ 315018687 h 128"/>
              <a:gd name="T72" fmla="*/ 73085455 w 177"/>
              <a:gd name="T73" fmla="*/ 322579945 h 128"/>
              <a:gd name="T74" fmla="*/ 113408037 w 177"/>
              <a:gd name="T75" fmla="*/ 320058997 h 128"/>
              <a:gd name="T76" fmla="*/ 113408037 w 177"/>
              <a:gd name="T77" fmla="*/ 320058997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dirty="0"/>
          </a:p>
        </p:txBody>
      </p:sp>
      <p:sp>
        <p:nvSpPr>
          <p:cNvPr id="158" name="Freeform 19"/>
          <p:cNvSpPr>
            <a:spLocks noChangeArrowheads="1"/>
          </p:cNvSpPr>
          <p:nvPr/>
        </p:nvSpPr>
        <p:spPr bwMode="auto">
          <a:xfrm rot="925403">
            <a:off x="7257873" y="4114315"/>
            <a:ext cx="400974" cy="434823"/>
          </a:xfrm>
          <a:custGeom>
            <a:avLst/>
            <a:gdLst>
              <a:gd name="T0" fmla="*/ 380544336 w 154"/>
              <a:gd name="T1" fmla="*/ 141129014 h 167"/>
              <a:gd name="T2" fmla="*/ 367942766 w 154"/>
              <a:gd name="T3" fmla="*/ 90725788 h 167"/>
              <a:gd name="T4" fmla="*/ 355342783 w 154"/>
              <a:gd name="T5" fmla="*/ 55443547 h 167"/>
              <a:gd name="T6" fmla="*/ 337700903 w 154"/>
              <a:gd name="T7" fmla="*/ 35282254 h 167"/>
              <a:gd name="T8" fmla="*/ 320059022 w 154"/>
              <a:gd name="T9" fmla="*/ 17641921 h 167"/>
              <a:gd name="T10" fmla="*/ 309978401 w 154"/>
              <a:gd name="T11" fmla="*/ 7561277 h 167"/>
              <a:gd name="T12" fmla="*/ 284776849 w 154"/>
              <a:gd name="T13" fmla="*/ 0 h 167"/>
              <a:gd name="T14" fmla="*/ 249494675 w 154"/>
              <a:gd name="T15" fmla="*/ 10080643 h 167"/>
              <a:gd name="T16" fmla="*/ 214212502 w 154"/>
              <a:gd name="T17" fmla="*/ 27722567 h 167"/>
              <a:gd name="T18" fmla="*/ 176410917 w 154"/>
              <a:gd name="T19" fmla="*/ 45362894 h 167"/>
              <a:gd name="T20" fmla="*/ 148688416 w 154"/>
              <a:gd name="T21" fmla="*/ 52924180 h 167"/>
              <a:gd name="T22" fmla="*/ 123486863 w 154"/>
              <a:gd name="T23" fmla="*/ 55443547 h 167"/>
              <a:gd name="T24" fmla="*/ 80644993 w 154"/>
              <a:gd name="T25" fmla="*/ 68045141 h 167"/>
              <a:gd name="T26" fmla="*/ 50403117 w 154"/>
              <a:gd name="T27" fmla="*/ 95766108 h 167"/>
              <a:gd name="T28" fmla="*/ 45362807 w 154"/>
              <a:gd name="T29" fmla="*/ 110887093 h 167"/>
              <a:gd name="T30" fmla="*/ 50403117 w 154"/>
              <a:gd name="T31" fmla="*/ 148690288 h 167"/>
              <a:gd name="T32" fmla="*/ 55443440 w 154"/>
              <a:gd name="T33" fmla="*/ 196572536 h 167"/>
              <a:gd name="T34" fmla="*/ 52922491 w 154"/>
              <a:gd name="T35" fmla="*/ 224295140 h 167"/>
              <a:gd name="T36" fmla="*/ 35282186 w 154"/>
              <a:gd name="T37" fmla="*/ 264617702 h 167"/>
              <a:gd name="T38" fmla="*/ 12599986 w 154"/>
              <a:gd name="T39" fmla="*/ 292338669 h 167"/>
              <a:gd name="T40" fmla="*/ 0 w 154"/>
              <a:gd name="T41" fmla="*/ 322580590 h 167"/>
              <a:gd name="T42" fmla="*/ 2520950 w 154"/>
              <a:gd name="T43" fmla="*/ 337701550 h 167"/>
              <a:gd name="T44" fmla="*/ 20161248 w 154"/>
              <a:gd name="T45" fmla="*/ 370464425 h 167"/>
              <a:gd name="T46" fmla="*/ 55443440 w 154"/>
              <a:gd name="T47" fmla="*/ 398185392 h 167"/>
              <a:gd name="T48" fmla="*/ 95765924 w 154"/>
              <a:gd name="T49" fmla="*/ 418346772 h 167"/>
              <a:gd name="T50" fmla="*/ 131048123 w 154"/>
              <a:gd name="T51" fmla="*/ 420867726 h 167"/>
              <a:gd name="T52" fmla="*/ 156249675 w 154"/>
              <a:gd name="T53" fmla="*/ 413306353 h 167"/>
              <a:gd name="T54" fmla="*/ 186491538 w 154"/>
              <a:gd name="T55" fmla="*/ 388104752 h 167"/>
              <a:gd name="T56" fmla="*/ 206652780 w 154"/>
              <a:gd name="T57" fmla="*/ 367943471 h 167"/>
              <a:gd name="T58" fmla="*/ 244454365 w 154"/>
              <a:gd name="T59" fmla="*/ 347782191 h 167"/>
              <a:gd name="T60" fmla="*/ 292338108 w 154"/>
              <a:gd name="T61" fmla="*/ 367943471 h 167"/>
              <a:gd name="T62" fmla="*/ 302418729 w 154"/>
              <a:gd name="T63" fmla="*/ 372983791 h 167"/>
              <a:gd name="T64" fmla="*/ 320059022 w 154"/>
              <a:gd name="T65" fmla="*/ 372983791 h 167"/>
              <a:gd name="T66" fmla="*/ 340221852 w 154"/>
              <a:gd name="T67" fmla="*/ 360383785 h 167"/>
              <a:gd name="T68" fmla="*/ 357862145 w 154"/>
              <a:gd name="T69" fmla="*/ 337701550 h 167"/>
              <a:gd name="T70" fmla="*/ 370463715 w 154"/>
              <a:gd name="T71" fmla="*/ 307459629 h 167"/>
              <a:gd name="T72" fmla="*/ 383063697 w 154"/>
              <a:gd name="T73" fmla="*/ 269658022 h 167"/>
              <a:gd name="T74" fmla="*/ 388104008 w 154"/>
              <a:gd name="T75" fmla="*/ 226814507 h 167"/>
              <a:gd name="T76" fmla="*/ 385584646 w 154"/>
              <a:gd name="T77" fmla="*/ 176411255 h 167"/>
              <a:gd name="T78" fmla="*/ 385584646 w 154"/>
              <a:gd name="T79" fmla="*/ 176411255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dirty="0"/>
          </a:p>
        </p:txBody>
      </p:sp>
      <p:sp>
        <p:nvSpPr>
          <p:cNvPr id="159" name="Freeform 68"/>
          <p:cNvSpPr>
            <a:spLocks noChangeArrowheads="1"/>
          </p:cNvSpPr>
          <p:nvPr/>
        </p:nvSpPr>
        <p:spPr bwMode="auto">
          <a:xfrm rot="925403">
            <a:off x="8331979" y="4123797"/>
            <a:ext cx="111961" cy="226525"/>
          </a:xfrm>
          <a:custGeom>
            <a:avLst/>
            <a:gdLst>
              <a:gd name="T0" fmla="*/ 0 w 43"/>
              <a:gd name="T1" fmla="*/ 219255204 h 87"/>
              <a:gd name="T2" fmla="*/ 0 w 43"/>
              <a:gd name="T3" fmla="*/ 216734245 h 87"/>
              <a:gd name="T4" fmla="*/ 2520968 w 43"/>
              <a:gd name="T5" fmla="*/ 206653538 h 87"/>
              <a:gd name="T6" fmla="*/ 7561318 w 43"/>
              <a:gd name="T7" fmla="*/ 194053509 h 87"/>
              <a:gd name="T8" fmla="*/ 12601666 w 43"/>
              <a:gd name="T9" fmla="*/ 176411564 h 87"/>
              <a:gd name="T10" fmla="*/ 20161397 w 43"/>
              <a:gd name="T11" fmla="*/ 156250248 h 87"/>
              <a:gd name="T12" fmla="*/ 27722718 w 43"/>
              <a:gd name="T13" fmla="*/ 136088932 h 87"/>
              <a:gd name="T14" fmla="*/ 37803413 w 43"/>
              <a:gd name="T15" fmla="*/ 113408245 h 87"/>
              <a:gd name="T16" fmla="*/ 47884109 w 43"/>
              <a:gd name="T17" fmla="*/ 88206576 h 87"/>
              <a:gd name="T18" fmla="*/ 60484196 w 43"/>
              <a:gd name="T19" fmla="*/ 65524302 h 87"/>
              <a:gd name="T20" fmla="*/ 70564892 w 43"/>
              <a:gd name="T21" fmla="*/ 45362973 h 87"/>
              <a:gd name="T22" fmla="*/ 83166554 w 43"/>
              <a:gd name="T23" fmla="*/ 25201651 h 87"/>
              <a:gd name="T24" fmla="*/ 95766630 w 43"/>
              <a:gd name="T25" fmla="*/ 10080661 h 87"/>
              <a:gd name="T26" fmla="*/ 108368317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p:spPr>
        <p:txBody>
          <a:bodyPr/>
          <a:lstStyle/>
          <a:p>
            <a:endParaRPr lang="en-US" dirty="0"/>
          </a:p>
        </p:txBody>
      </p:sp>
      <p:grpSp>
        <p:nvGrpSpPr>
          <p:cNvPr id="226" name="Group 83"/>
          <p:cNvGrpSpPr/>
          <p:nvPr/>
        </p:nvGrpSpPr>
        <p:grpSpPr>
          <a:xfrm rot="925403">
            <a:off x="7188531" y="3642576"/>
            <a:ext cx="1754272" cy="1594794"/>
            <a:chOff x="4379913" y="5351463"/>
            <a:chExt cx="973138" cy="887412"/>
          </a:xfrm>
          <a:solidFill>
            <a:schemeClr val="bg1">
              <a:alpha val="0"/>
            </a:schemeClr>
          </a:solidFill>
        </p:grpSpPr>
        <p:sp>
          <p:nvSpPr>
            <p:cNvPr id="180" name="Freeform 9"/>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tx1"/>
              </a:solidFill>
              <a:prstDash val="dash"/>
              <a:round/>
              <a:headEnd/>
              <a:tailEnd/>
            </a:ln>
          </p:spPr>
          <p:txBody>
            <a:bodyPr/>
            <a:lstStyle/>
            <a:p>
              <a:pPr>
                <a:defRPr/>
              </a:pPr>
              <a:endParaRPr lang="en-US" dirty="0"/>
            </a:p>
          </p:txBody>
        </p:sp>
        <p:sp>
          <p:nvSpPr>
            <p:cNvPr id="181" name="Freeform 10"/>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tx1"/>
              </a:solidFill>
              <a:prstDash val="dash"/>
              <a:round/>
              <a:headEnd/>
              <a:tailEnd/>
            </a:ln>
          </p:spPr>
          <p:txBody>
            <a:bodyPr/>
            <a:lstStyle/>
            <a:p>
              <a:pPr>
                <a:defRPr/>
              </a:pPr>
              <a:endParaRPr lang="en-US" dirty="0"/>
            </a:p>
          </p:txBody>
        </p:sp>
        <p:sp>
          <p:nvSpPr>
            <p:cNvPr id="182" name="Freeform 11"/>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sp>
          <p:nvSpPr>
            <p:cNvPr id="183" name="Freeform 12"/>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tx1"/>
              </a:solidFill>
              <a:prstDash val="dash"/>
              <a:round/>
              <a:headEnd/>
              <a:tailEnd/>
            </a:ln>
          </p:spPr>
          <p:txBody>
            <a:bodyPr/>
            <a:lstStyle/>
            <a:p>
              <a:pPr>
                <a:defRPr/>
              </a:pPr>
              <a:endParaRPr lang="en-US" dirty="0"/>
            </a:p>
          </p:txBody>
        </p:sp>
        <p:sp>
          <p:nvSpPr>
            <p:cNvPr id="184" name="Freeform 13"/>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tx1"/>
              </a:solidFill>
              <a:prstDash val="dash"/>
              <a:round/>
              <a:headEnd/>
              <a:tailEnd/>
            </a:ln>
          </p:spPr>
          <p:txBody>
            <a:bodyPr/>
            <a:lstStyle/>
            <a:p>
              <a:pPr>
                <a:defRPr/>
              </a:pPr>
              <a:endParaRPr lang="en-US" dirty="0"/>
            </a:p>
          </p:txBody>
        </p:sp>
        <p:sp>
          <p:nvSpPr>
            <p:cNvPr id="185" name="Freeform 14"/>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tx1"/>
              </a:solidFill>
              <a:prstDash val="dash"/>
              <a:round/>
              <a:headEnd/>
              <a:tailEnd/>
            </a:ln>
          </p:spPr>
          <p:txBody>
            <a:bodyPr/>
            <a:lstStyle/>
            <a:p>
              <a:pPr>
                <a:defRPr/>
              </a:pPr>
              <a:endParaRPr lang="en-US" dirty="0"/>
            </a:p>
          </p:txBody>
        </p:sp>
        <p:sp>
          <p:nvSpPr>
            <p:cNvPr id="186" name="Freeform 15"/>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tx1"/>
              </a:solidFill>
              <a:prstDash val="dash"/>
              <a:round/>
              <a:headEnd/>
              <a:tailEnd/>
            </a:ln>
          </p:spPr>
          <p:txBody>
            <a:bodyPr/>
            <a:lstStyle/>
            <a:p>
              <a:pPr>
                <a:defRPr/>
              </a:pPr>
              <a:endParaRPr lang="en-US" dirty="0"/>
            </a:p>
          </p:txBody>
        </p:sp>
        <p:sp>
          <p:nvSpPr>
            <p:cNvPr id="187" name="Freeform 16"/>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tx1"/>
              </a:solidFill>
              <a:prstDash val="dash"/>
              <a:round/>
              <a:headEnd/>
              <a:tailEnd/>
            </a:ln>
          </p:spPr>
          <p:txBody>
            <a:bodyPr/>
            <a:lstStyle/>
            <a:p>
              <a:pPr>
                <a:defRPr/>
              </a:pPr>
              <a:endParaRPr lang="en-US" dirty="0"/>
            </a:p>
          </p:txBody>
        </p:sp>
        <p:sp>
          <p:nvSpPr>
            <p:cNvPr id="188" name="Freeform 17"/>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tx1"/>
              </a:solidFill>
              <a:prstDash val="dash"/>
              <a:round/>
              <a:headEnd/>
              <a:tailEnd/>
            </a:ln>
          </p:spPr>
          <p:txBody>
            <a:bodyPr/>
            <a:lstStyle/>
            <a:p>
              <a:pPr>
                <a:defRPr/>
              </a:pPr>
              <a:endParaRPr lang="en-US" dirty="0"/>
            </a:p>
          </p:txBody>
        </p:sp>
        <p:sp>
          <p:nvSpPr>
            <p:cNvPr id="189" name="Freeform 18"/>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tx1"/>
              </a:solidFill>
              <a:prstDash val="dash"/>
              <a:round/>
              <a:headEnd/>
              <a:tailEnd/>
            </a:ln>
          </p:spPr>
          <p:txBody>
            <a:bodyPr/>
            <a:lstStyle/>
            <a:p>
              <a:pPr>
                <a:defRPr/>
              </a:pPr>
              <a:endParaRPr lang="en-US" dirty="0"/>
            </a:p>
          </p:txBody>
        </p:sp>
        <p:sp>
          <p:nvSpPr>
            <p:cNvPr id="190" name="Freeform 19"/>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tx1"/>
              </a:solidFill>
              <a:prstDash val="dash"/>
              <a:round/>
              <a:headEnd/>
              <a:tailEnd/>
            </a:ln>
          </p:spPr>
          <p:txBody>
            <a:bodyPr/>
            <a:lstStyle/>
            <a:p>
              <a:pPr>
                <a:defRPr/>
              </a:pPr>
              <a:endParaRPr lang="en-US" dirty="0"/>
            </a:p>
          </p:txBody>
        </p:sp>
      </p:grpSp>
      <p:cxnSp>
        <p:nvCxnSpPr>
          <p:cNvPr id="161" name="Straight Arrow Connector 160"/>
          <p:cNvCxnSpPr/>
          <p:nvPr/>
        </p:nvCxnSpPr>
        <p:spPr>
          <a:xfrm rot="925403">
            <a:off x="7122431" y="3425913"/>
            <a:ext cx="480853" cy="37588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925403" flipH="1">
            <a:off x="8358585" y="3531718"/>
            <a:ext cx="253863" cy="29010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925403">
            <a:off x="7956513" y="3202637"/>
            <a:ext cx="154538" cy="45685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925403" flipV="1">
            <a:off x="6763174" y="4405868"/>
            <a:ext cx="356479" cy="2817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925403" flipH="1" flipV="1">
            <a:off x="8339904" y="5307281"/>
            <a:ext cx="279701" cy="385547"/>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8857088" y="4311337"/>
            <a:ext cx="255183" cy="30839"/>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925403" flipV="1">
            <a:off x="7069389" y="4752742"/>
            <a:ext cx="303883" cy="51121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925403" flipV="1">
            <a:off x="8021228" y="5263517"/>
            <a:ext cx="0" cy="4613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925403">
            <a:off x="6990005" y="3947780"/>
            <a:ext cx="472948" cy="13532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925403" flipH="1">
            <a:off x="8452190" y="3776573"/>
            <a:ext cx="365487" cy="36050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925403" flipV="1">
            <a:off x="7629686" y="4864874"/>
            <a:ext cx="140602" cy="60866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925403" flipH="1" flipV="1">
            <a:off x="8800295" y="5042116"/>
            <a:ext cx="296204" cy="10648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rot="925403">
            <a:off x="7769848" y="3518273"/>
            <a:ext cx="214116" cy="458826"/>
          </a:xfrm>
          <a:custGeom>
            <a:avLst/>
            <a:gdLst>
              <a:gd name="connsiteX0" fmla="*/ 368300 w 368300"/>
              <a:gd name="connsiteY0" fmla="*/ 789225 h 789225"/>
              <a:gd name="connsiteX1" fmla="*/ 279400 w 368300"/>
              <a:gd name="connsiteY1" fmla="*/ 776525 h 789225"/>
              <a:gd name="connsiteX2" fmla="*/ 266700 w 368300"/>
              <a:gd name="connsiteY2" fmla="*/ 738425 h 789225"/>
              <a:gd name="connsiteX3" fmla="*/ 241300 w 368300"/>
              <a:gd name="connsiteY3" fmla="*/ 649525 h 789225"/>
              <a:gd name="connsiteX4" fmla="*/ 228600 w 368300"/>
              <a:gd name="connsiteY4" fmla="*/ 547925 h 789225"/>
              <a:gd name="connsiteX5" fmla="*/ 215900 w 368300"/>
              <a:gd name="connsiteY5" fmla="*/ 382825 h 789225"/>
              <a:gd name="connsiteX6" fmla="*/ 177800 w 368300"/>
              <a:gd name="connsiteY6" fmla="*/ 344725 h 789225"/>
              <a:gd name="connsiteX7" fmla="*/ 88900 w 368300"/>
              <a:gd name="connsiteY7" fmla="*/ 243125 h 789225"/>
              <a:gd name="connsiteX8" fmla="*/ 50800 w 368300"/>
              <a:gd name="connsiteY8" fmla="*/ 217725 h 789225"/>
              <a:gd name="connsiteX9" fmla="*/ 25400 w 368300"/>
              <a:gd name="connsiteY9" fmla="*/ 103425 h 789225"/>
              <a:gd name="connsiteX10" fmla="*/ 12700 w 368300"/>
              <a:gd name="connsiteY10" fmla="*/ 1825 h 789225"/>
              <a:gd name="connsiteX11" fmla="*/ 0 w 368300"/>
              <a:gd name="connsiteY11" fmla="*/ 1825 h 7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00" h="789225">
                <a:moveTo>
                  <a:pt x="368300" y="789225"/>
                </a:moveTo>
                <a:cubicBezTo>
                  <a:pt x="338667" y="784992"/>
                  <a:pt x="306174" y="789912"/>
                  <a:pt x="279400" y="776525"/>
                </a:cubicBezTo>
                <a:cubicBezTo>
                  <a:pt x="267426" y="770538"/>
                  <a:pt x="270378" y="751297"/>
                  <a:pt x="266700" y="738425"/>
                </a:cubicBezTo>
                <a:cubicBezTo>
                  <a:pt x="234806" y="626797"/>
                  <a:pt x="271750" y="740876"/>
                  <a:pt x="241300" y="649525"/>
                </a:cubicBezTo>
                <a:cubicBezTo>
                  <a:pt x="237067" y="615658"/>
                  <a:pt x="231836" y="581901"/>
                  <a:pt x="228600" y="547925"/>
                </a:cubicBezTo>
                <a:cubicBezTo>
                  <a:pt x="223367" y="492978"/>
                  <a:pt x="229287" y="436373"/>
                  <a:pt x="215900" y="382825"/>
                </a:cubicBezTo>
                <a:cubicBezTo>
                  <a:pt x="211544" y="365401"/>
                  <a:pt x="189627" y="358242"/>
                  <a:pt x="177800" y="344725"/>
                </a:cubicBezTo>
                <a:cubicBezTo>
                  <a:pt x="140851" y="302497"/>
                  <a:pt x="129556" y="277005"/>
                  <a:pt x="88900" y="243125"/>
                </a:cubicBezTo>
                <a:cubicBezTo>
                  <a:pt x="77174" y="233354"/>
                  <a:pt x="63500" y="226192"/>
                  <a:pt x="50800" y="217725"/>
                </a:cubicBezTo>
                <a:cubicBezTo>
                  <a:pt x="42333" y="179625"/>
                  <a:pt x="32183" y="141861"/>
                  <a:pt x="25400" y="103425"/>
                </a:cubicBezTo>
                <a:cubicBezTo>
                  <a:pt x="19469" y="69814"/>
                  <a:pt x="20978" y="34936"/>
                  <a:pt x="12700" y="1825"/>
                </a:cubicBezTo>
                <a:cubicBezTo>
                  <a:pt x="11673" y="-2282"/>
                  <a:pt x="4233" y="1825"/>
                  <a:pt x="0" y="1825"/>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reeform 173"/>
          <p:cNvSpPr/>
          <p:nvPr/>
        </p:nvSpPr>
        <p:spPr>
          <a:xfrm rot="925403">
            <a:off x="7600512" y="4705772"/>
            <a:ext cx="149701" cy="524215"/>
          </a:xfrm>
          <a:custGeom>
            <a:avLst/>
            <a:gdLst>
              <a:gd name="connsiteX0" fmla="*/ 215900 w 257501"/>
              <a:gd name="connsiteY0" fmla="*/ 0 h 901700"/>
              <a:gd name="connsiteX1" fmla="*/ 254000 w 257501"/>
              <a:gd name="connsiteY1" fmla="*/ 76200 h 901700"/>
              <a:gd name="connsiteX2" fmla="*/ 215900 w 257501"/>
              <a:gd name="connsiteY2" fmla="*/ 266700 h 901700"/>
              <a:gd name="connsiteX3" fmla="*/ 190500 w 257501"/>
              <a:gd name="connsiteY3" fmla="*/ 304800 h 901700"/>
              <a:gd name="connsiteX4" fmla="*/ 177800 w 257501"/>
              <a:gd name="connsiteY4" fmla="*/ 342900 h 901700"/>
              <a:gd name="connsiteX5" fmla="*/ 127000 w 257501"/>
              <a:gd name="connsiteY5" fmla="*/ 419100 h 901700"/>
              <a:gd name="connsiteX6" fmla="*/ 101600 w 257501"/>
              <a:gd name="connsiteY6" fmla="*/ 495300 h 901700"/>
              <a:gd name="connsiteX7" fmla="*/ 50800 w 257501"/>
              <a:gd name="connsiteY7" fmla="*/ 571500 h 901700"/>
              <a:gd name="connsiteX8" fmla="*/ 12700 w 257501"/>
              <a:gd name="connsiteY8" fmla="*/ 660400 h 901700"/>
              <a:gd name="connsiteX9" fmla="*/ 0 w 257501"/>
              <a:gd name="connsiteY9" fmla="*/ 698500 h 901700"/>
              <a:gd name="connsiteX10" fmla="*/ 12700 w 257501"/>
              <a:gd name="connsiteY10" fmla="*/ 838200 h 901700"/>
              <a:gd name="connsiteX11" fmla="*/ 25400 w 257501"/>
              <a:gd name="connsiteY11"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01" h="901700">
                <a:moveTo>
                  <a:pt x="215900" y="0"/>
                </a:moveTo>
                <a:cubicBezTo>
                  <a:pt x="228600" y="25400"/>
                  <a:pt x="250682" y="47996"/>
                  <a:pt x="254000" y="76200"/>
                </a:cubicBezTo>
                <a:cubicBezTo>
                  <a:pt x="264218" y="163053"/>
                  <a:pt x="252238" y="203109"/>
                  <a:pt x="215900" y="266700"/>
                </a:cubicBezTo>
                <a:cubicBezTo>
                  <a:pt x="208327" y="279952"/>
                  <a:pt x="197326" y="291148"/>
                  <a:pt x="190500" y="304800"/>
                </a:cubicBezTo>
                <a:cubicBezTo>
                  <a:pt x="184513" y="316774"/>
                  <a:pt x="184301" y="331198"/>
                  <a:pt x="177800" y="342900"/>
                </a:cubicBezTo>
                <a:cubicBezTo>
                  <a:pt x="162975" y="369585"/>
                  <a:pt x="143933" y="393700"/>
                  <a:pt x="127000" y="419100"/>
                </a:cubicBezTo>
                <a:cubicBezTo>
                  <a:pt x="112148" y="441377"/>
                  <a:pt x="116452" y="473023"/>
                  <a:pt x="101600" y="495300"/>
                </a:cubicBezTo>
                <a:cubicBezTo>
                  <a:pt x="84667" y="520700"/>
                  <a:pt x="60453" y="542540"/>
                  <a:pt x="50800" y="571500"/>
                </a:cubicBezTo>
                <a:cubicBezTo>
                  <a:pt x="21016" y="660851"/>
                  <a:pt x="59780" y="550546"/>
                  <a:pt x="12700" y="660400"/>
                </a:cubicBezTo>
                <a:cubicBezTo>
                  <a:pt x="7427" y="672705"/>
                  <a:pt x="4233" y="685800"/>
                  <a:pt x="0" y="698500"/>
                </a:cubicBezTo>
                <a:cubicBezTo>
                  <a:pt x="4233" y="745067"/>
                  <a:pt x="6520" y="791851"/>
                  <a:pt x="12700" y="838200"/>
                </a:cubicBezTo>
                <a:cubicBezTo>
                  <a:pt x="26427" y="941151"/>
                  <a:pt x="25400" y="859893"/>
                  <a:pt x="25400" y="9017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Freeform 174"/>
          <p:cNvSpPr/>
          <p:nvPr/>
        </p:nvSpPr>
        <p:spPr>
          <a:xfrm rot="925403">
            <a:off x="8421098" y="4047748"/>
            <a:ext cx="280565" cy="184583"/>
          </a:xfrm>
          <a:custGeom>
            <a:avLst/>
            <a:gdLst>
              <a:gd name="connsiteX0" fmla="*/ 0 w 482600"/>
              <a:gd name="connsiteY0" fmla="*/ 317500 h 317500"/>
              <a:gd name="connsiteX1" fmla="*/ 38100 w 482600"/>
              <a:gd name="connsiteY1" fmla="*/ 254000 h 317500"/>
              <a:gd name="connsiteX2" fmla="*/ 50800 w 482600"/>
              <a:gd name="connsiteY2" fmla="*/ 215900 h 317500"/>
              <a:gd name="connsiteX3" fmla="*/ 88900 w 482600"/>
              <a:gd name="connsiteY3" fmla="*/ 177800 h 317500"/>
              <a:gd name="connsiteX4" fmla="*/ 114300 w 482600"/>
              <a:gd name="connsiteY4" fmla="*/ 139700 h 317500"/>
              <a:gd name="connsiteX5" fmla="*/ 139700 w 482600"/>
              <a:gd name="connsiteY5" fmla="*/ 88900 h 317500"/>
              <a:gd name="connsiteX6" fmla="*/ 177800 w 482600"/>
              <a:gd name="connsiteY6" fmla="*/ 76200 h 317500"/>
              <a:gd name="connsiteX7" fmla="*/ 419100 w 482600"/>
              <a:gd name="connsiteY7" fmla="*/ 38100 h 317500"/>
              <a:gd name="connsiteX8" fmla="*/ 457200 w 482600"/>
              <a:gd name="connsiteY8" fmla="*/ 12700 h 317500"/>
              <a:gd name="connsiteX9" fmla="*/ 482600 w 482600"/>
              <a:gd name="connsiteY9"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317500">
                <a:moveTo>
                  <a:pt x="0" y="317500"/>
                </a:moveTo>
                <a:cubicBezTo>
                  <a:pt x="12700" y="296333"/>
                  <a:pt x="27061" y="276078"/>
                  <a:pt x="38100" y="254000"/>
                </a:cubicBezTo>
                <a:cubicBezTo>
                  <a:pt x="44087" y="242026"/>
                  <a:pt x="43374" y="227039"/>
                  <a:pt x="50800" y="215900"/>
                </a:cubicBezTo>
                <a:cubicBezTo>
                  <a:pt x="60763" y="200956"/>
                  <a:pt x="77402" y="191598"/>
                  <a:pt x="88900" y="177800"/>
                </a:cubicBezTo>
                <a:cubicBezTo>
                  <a:pt x="98671" y="166074"/>
                  <a:pt x="106727" y="152952"/>
                  <a:pt x="114300" y="139700"/>
                </a:cubicBezTo>
                <a:cubicBezTo>
                  <a:pt x="123693" y="123262"/>
                  <a:pt x="126313" y="102287"/>
                  <a:pt x="139700" y="88900"/>
                </a:cubicBezTo>
                <a:cubicBezTo>
                  <a:pt x="149166" y="79434"/>
                  <a:pt x="165100" y="80433"/>
                  <a:pt x="177800" y="76200"/>
                </a:cubicBezTo>
                <a:cubicBezTo>
                  <a:pt x="281579" y="7014"/>
                  <a:pt x="159710" y="79056"/>
                  <a:pt x="419100" y="38100"/>
                </a:cubicBezTo>
                <a:cubicBezTo>
                  <a:pt x="434177" y="35719"/>
                  <a:pt x="444112" y="20553"/>
                  <a:pt x="457200" y="12700"/>
                </a:cubicBezTo>
                <a:cubicBezTo>
                  <a:pt x="465317" y="7830"/>
                  <a:pt x="474133" y="4233"/>
                  <a:pt x="482600"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Freeform 175"/>
          <p:cNvSpPr/>
          <p:nvPr/>
        </p:nvSpPr>
        <p:spPr>
          <a:xfrm rot="925403">
            <a:off x="7319521" y="3975340"/>
            <a:ext cx="406124" cy="169816"/>
          </a:xfrm>
          <a:custGeom>
            <a:avLst/>
            <a:gdLst>
              <a:gd name="connsiteX0" fmla="*/ 698573 w 698573"/>
              <a:gd name="connsiteY0" fmla="*/ 292100 h 292100"/>
              <a:gd name="connsiteX1" fmla="*/ 596973 w 698573"/>
              <a:gd name="connsiteY1" fmla="*/ 254000 h 292100"/>
              <a:gd name="connsiteX2" fmla="*/ 520773 w 698573"/>
              <a:gd name="connsiteY2" fmla="*/ 241300 h 292100"/>
              <a:gd name="connsiteX3" fmla="*/ 482673 w 698573"/>
              <a:gd name="connsiteY3" fmla="*/ 228600 h 292100"/>
              <a:gd name="connsiteX4" fmla="*/ 215973 w 698573"/>
              <a:gd name="connsiteY4" fmla="*/ 215900 h 292100"/>
              <a:gd name="connsiteX5" fmla="*/ 177873 w 698573"/>
              <a:gd name="connsiteY5" fmla="*/ 177800 h 292100"/>
              <a:gd name="connsiteX6" fmla="*/ 88973 w 698573"/>
              <a:gd name="connsiteY6" fmla="*/ 114300 h 292100"/>
              <a:gd name="connsiteX7" fmla="*/ 38173 w 698573"/>
              <a:gd name="connsiteY7" fmla="*/ 38100 h 292100"/>
              <a:gd name="connsiteX8" fmla="*/ 73 w 698573"/>
              <a:gd name="connsiteY8"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73" h="292100">
                <a:moveTo>
                  <a:pt x="698573" y="292100"/>
                </a:moveTo>
                <a:cubicBezTo>
                  <a:pt x="686213" y="287156"/>
                  <a:pt x="619371" y="258977"/>
                  <a:pt x="596973" y="254000"/>
                </a:cubicBezTo>
                <a:cubicBezTo>
                  <a:pt x="571836" y="248414"/>
                  <a:pt x="546173" y="245533"/>
                  <a:pt x="520773" y="241300"/>
                </a:cubicBezTo>
                <a:cubicBezTo>
                  <a:pt x="508073" y="237067"/>
                  <a:pt x="496014" y="229712"/>
                  <a:pt x="482673" y="228600"/>
                </a:cubicBezTo>
                <a:cubicBezTo>
                  <a:pt x="393980" y="221209"/>
                  <a:pt x="303763" y="230532"/>
                  <a:pt x="215973" y="215900"/>
                </a:cubicBezTo>
                <a:cubicBezTo>
                  <a:pt x="198257" y="212947"/>
                  <a:pt x="192488" y="188239"/>
                  <a:pt x="177873" y="177800"/>
                </a:cubicBezTo>
                <a:cubicBezTo>
                  <a:pt x="113071" y="131513"/>
                  <a:pt x="138504" y="177983"/>
                  <a:pt x="88973" y="114300"/>
                </a:cubicBezTo>
                <a:cubicBezTo>
                  <a:pt x="70231" y="90203"/>
                  <a:pt x="63573" y="55033"/>
                  <a:pt x="38173" y="38100"/>
                </a:cubicBezTo>
                <a:cubicBezTo>
                  <a:pt x="-3449" y="10352"/>
                  <a:pt x="73" y="27964"/>
                  <a:pt x="73"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176"/>
          <p:cNvSpPr/>
          <p:nvPr/>
        </p:nvSpPr>
        <p:spPr>
          <a:xfrm rot="925403">
            <a:off x="8507114" y="4596885"/>
            <a:ext cx="451304" cy="40547"/>
          </a:xfrm>
          <a:custGeom>
            <a:avLst/>
            <a:gdLst>
              <a:gd name="connsiteX0" fmla="*/ 0 w 685800"/>
              <a:gd name="connsiteY0" fmla="*/ 0 h 127000"/>
              <a:gd name="connsiteX1" fmla="*/ 482600 w 685800"/>
              <a:gd name="connsiteY1" fmla="*/ 12700 h 127000"/>
              <a:gd name="connsiteX2" fmla="*/ 647700 w 685800"/>
              <a:gd name="connsiteY2" fmla="*/ 25400 h 127000"/>
              <a:gd name="connsiteX3" fmla="*/ 673100 w 685800"/>
              <a:gd name="connsiteY3" fmla="*/ 101600 h 127000"/>
              <a:gd name="connsiteX4" fmla="*/ 685800 w 685800"/>
              <a:gd name="connsiteY4" fmla="*/ 127000 h 127000"/>
              <a:gd name="connsiteX0" fmla="*/ 0 w 720725"/>
              <a:gd name="connsiteY0" fmla="*/ 1025 h 128025"/>
              <a:gd name="connsiteX1" fmla="*/ 482600 w 720725"/>
              <a:gd name="connsiteY1" fmla="*/ 13725 h 128025"/>
              <a:gd name="connsiteX2" fmla="*/ 647700 w 720725"/>
              <a:gd name="connsiteY2" fmla="*/ 26425 h 128025"/>
              <a:gd name="connsiteX3" fmla="*/ 720725 w 720725"/>
              <a:gd name="connsiteY3" fmla="*/ 7375 h 128025"/>
              <a:gd name="connsiteX4" fmla="*/ 685800 w 720725"/>
              <a:gd name="connsiteY4" fmla="*/ 128025 h 128025"/>
              <a:gd name="connsiteX0" fmla="*/ 0 w 776288"/>
              <a:gd name="connsiteY0" fmla="*/ 39688 h 69744"/>
              <a:gd name="connsiteX1" fmla="*/ 482600 w 776288"/>
              <a:gd name="connsiteY1" fmla="*/ 52388 h 69744"/>
              <a:gd name="connsiteX2" fmla="*/ 647700 w 776288"/>
              <a:gd name="connsiteY2" fmla="*/ 65088 h 69744"/>
              <a:gd name="connsiteX3" fmla="*/ 720725 w 776288"/>
              <a:gd name="connsiteY3" fmla="*/ 46038 h 69744"/>
              <a:gd name="connsiteX4" fmla="*/ 776288 w 776288"/>
              <a:gd name="connsiteY4" fmla="*/ 0 h 6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8" h="69744">
                <a:moveTo>
                  <a:pt x="0" y="39688"/>
                </a:moveTo>
                <a:cubicBezTo>
                  <a:pt x="243306" y="88349"/>
                  <a:pt x="83856" y="66629"/>
                  <a:pt x="482600" y="52388"/>
                </a:cubicBezTo>
                <a:cubicBezTo>
                  <a:pt x="537633" y="56621"/>
                  <a:pt x="608013" y="66146"/>
                  <a:pt x="647700" y="65088"/>
                </a:cubicBezTo>
                <a:cubicBezTo>
                  <a:pt x="687387" y="64030"/>
                  <a:pt x="699294" y="56886"/>
                  <a:pt x="720725" y="46038"/>
                </a:cubicBezTo>
                <a:cubicBezTo>
                  <a:pt x="742156" y="35190"/>
                  <a:pt x="757767" y="15346"/>
                  <a:pt x="776288"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177"/>
          <p:cNvSpPr/>
          <p:nvPr/>
        </p:nvSpPr>
        <p:spPr>
          <a:xfrm rot="925403">
            <a:off x="8323695" y="4791501"/>
            <a:ext cx="332248" cy="465148"/>
          </a:xfrm>
          <a:custGeom>
            <a:avLst/>
            <a:gdLst>
              <a:gd name="connsiteX0" fmla="*/ 0 w 571500"/>
              <a:gd name="connsiteY0" fmla="*/ 0 h 800100"/>
              <a:gd name="connsiteX1" fmla="*/ 76200 w 571500"/>
              <a:gd name="connsiteY1" fmla="*/ 38100 h 800100"/>
              <a:gd name="connsiteX2" fmla="*/ 101600 w 571500"/>
              <a:gd name="connsiteY2" fmla="*/ 88900 h 800100"/>
              <a:gd name="connsiteX3" fmla="*/ 114300 w 571500"/>
              <a:gd name="connsiteY3" fmla="*/ 241300 h 800100"/>
              <a:gd name="connsiteX4" fmla="*/ 127000 w 571500"/>
              <a:gd name="connsiteY4" fmla="*/ 317500 h 800100"/>
              <a:gd name="connsiteX5" fmla="*/ 165100 w 571500"/>
              <a:gd name="connsiteY5" fmla="*/ 355600 h 800100"/>
              <a:gd name="connsiteX6" fmla="*/ 203200 w 571500"/>
              <a:gd name="connsiteY6" fmla="*/ 406400 h 800100"/>
              <a:gd name="connsiteX7" fmla="*/ 215900 w 571500"/>
              <a:gd name="connsiteY7" fmla="*/ 457200 h 800100"/>
              <a:gd name="connsiteX8" fmla="*/ 266700 w 571500"/>
              <a:gd name="connsiteY8" fmla="*/ 495300 h 800100"/>
              <a:gd name="connsiteX9" fmla="*/ 304800 w 571500"/>
              <a:gd name="connsiteY9" fmla="*/ 533400 h 800100"/>
              <a:gd name="connsiteX10" fmla="*/ 330200 w 571500"/>
              <a:gd name="connsiteY10" fmla="*/ 571500 h 800100"/>
              <a:gd name="connsiteX11" fmla="*/ 368300 w 571500"/>
              <a:gd name="connsiteY11" fmla="*/ 622300 h 800100"/>
              <a:gd name="connsiteX12" fmla="*/ 406400 w 571500"/>
              <a:gd name="connsiteY12" fmla="*/ 660400 h 800100"/>
              <a:gd name="connsiteX13" fmla="*/ 431800 w 571500"/>
              <a:gd name="connsiteY13" fmla="*/ 698500 h 800100"/>
              <a:gd name="connsiteX14" fmla="*/ 482600 w 571500"/>
              <a:gd name="connsiteY14" fmla="*/ 723900 h 800100"/>
              <a:gd name="connsiteX15" fmla="*/ 546100 w 571500"/>
              <a:gd name="connsiteY15" fmla="*/ 800100 h 800100"/>
              <a:gd name="connsiteX16" fmla="*/ 571500 w 571500"/>
              <a:gd name="connsiteY16" fmla="*/ 7620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800100">
                <a:moveTo>
                  <a:pt x="0" y="0"/>
                </a:moveTo>
                <a:cubicBezTo>
                  <a:pt x="25400" y="12700"/>
                  <a:pt x="54828" y="19400"/>
                  <a:pt x="76200" y="38100"/>
                </a:cubicBezTo>
                <a:cubicBezTo>
                  <a:pt x="90448" y="50567"/>
                  <a:pt x="98111" y="70292"/>
                  <a:pt x="101600" y="88900"/>
                </a:cubicBezTo>
                <a:cubicBezTo>
                  <a:pt x="110994" y="139003"/>
                  <a:pt x="108671" y="190636"/>
                  <a:pt x="114300" y="241300"/>
                </a:cubicBezTo>
                <a:cubicBezTo>
                  <a:pt x="117144" y="266893"/>
                  <a:pt x="116542" y="293969"/>
                  <a:pt x="127000" y="317500"/>
                </a:cubicBezTo>
                <a:cubicBezTo>
                  <a:pt x="134294" y="333913"/>
                  <a:pt x="153411" y="341963"/>
                  <a:pt x="165100" y="355600"/>
                </a:cubicBezTo>
                <a:cubicBezTo>
                  <a:pt x="178875" y="371671"/>
                  <a:pt x="190500" y="389467"/>
                  <a:pt x="203200" y="406400"/>
                </a:cubicBezTo>
                <a:cubicBezTo>
                  <a:pt x="207433" y="423333"/>
                  <a:pt x="205755" y="442997"/>
                  <a:pt x="215900" y="457200"/>
                </a:cubicBezTo>
                <a:cubicBezTo>
                  <a:pt x="228203" y="474424"/>
                  <a:pt x="250629" y="481525"/>
                  <a:pt x="266700" y="495300"/>
                </a:cubicBezTo>
                <a:cubicBezTo>
                  <a:pt x="280337" y="506989"/>
                  <a:pt x="293302" y="519602"/>
                  <a:pt x="304800" y="533400"/>
                </a:cubicBezTo>
                <a:cubicBezTo>
                  <a:pt x="314571" y="545126"/>
                  <a:pt x="321328" y="559080"/>
                  <a:pt x="330200" y="571500"/>
                </a:cubicBezTo>
                <a:cubicBezTo>
                  <a:pt x="342503" y="588724"/>
                  <a:pt x="354525" y="606229"/>
                  <a:pt x="368300" y="622300"/>
                </a:cubicBezTo>
                <a:cubicBezTo>
                  <a:pt x="379989" y="635937"/>
                  <a:pt x="394902" y="646602"/>
                  <a:pt x="406400" y="660400"/>
                </a:cubicBezTo>
                <a:cubicBezTo>
                  <a:pt x="416171" y="672126"/>
                  <a:pt x="420074" y="688729"/>
                  <a:pt x="431800" y="698500"/>
                </a:cubicBezTo>
                <a:cubicBezTo>
                  <a:pt x="446344" y="710620"/>
                  <a:pt x="467194" y="712896"/>
                  <a:pt x="482600" y="723900"/>
                </a:cubicBezTo>
                <a:cubicBezTo>
                  <a:pt x="513714" y="746124"/>
                  <a:pt x="525847" y="769720"/>
                  <a:pt x="546100" y="800100"/>
                </a:cubicBezTo>
                <a:lnTo>
                  <a:pt x="571500" y="762000"/>
                </a:ln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178"/>
          <p:cNvSpPr/>
          <p:nvPr/>
        </p:nvSpPr>
        <p:spPr>
          <a:xfrm rot="925403">
            <a:off x="7237333" y="4413207"/>
            <a:ext cx="391315" cy="332403"/>
          </a:xfrm>
          <a:custGeom>
            <a:avLst/>
            <a:gdLst>
              <a:gd name="connsiteX0" fmla="*/ 673100 w 673100"/>
              <a:gd name="connsiteY0" fmla="*/ 0 h 571765"/>
              <a:gd name="connsiteX1" fmla="*/ 635000 w 673100"/>
              <a:gd name="connsiteY1" fmla="*/ 63500 h 571765"/>
              <a:gd name="connsiteX2" fmla="*/ 546100 w 673100"/>
              <a:gd name="connsiteY2" fmla="*/ 101600 h 571765"/>
              <a:gd name="connsiteX3" fmla="*/ 469900 w 673100"/>
              <a:gd name="connsiteY3" fmla="*/ 139700 h 571765"/>
              <a:gd name="connsiteX4" fmla="*/ 406400 w 673100"/>
              <a:gd name="connsiteY4" fmla="*/ 177800 h 571765"/>
              <a:gd name="connsiteX5" fmla="*/ 317500 w 673100"/>
              <a:gd name="connsiteY5" fmla="*/ 203200 h 571765"/>
              <a:gd name="connsiteX6" fmla="*/ 279400 w 673100"/>
              <a:gd name="connsiteY6" fmla="*/ 241300 h 571765"/>
              <a:gd name="connsiteX7" fmla="*/ 254000 w 673100"/>
              <a:gd name="connsiteY7" fmla="*/ 279400 h 571765"/>
              <a:gd name="connsiteX8" fmla="*/ 165100 w 673100"/>
              <a:gd name="connsiteY8" fmla="*/ 381000 h 571765"/>
              <a:gd name="connsiteX9" fmla="*/ 127000 w 673100"/>
              <a:gd name="connsiteY9" fmla="*/ 393700 h 571765"/>
              <a:gd name="connsiteX10" fmla="*/ 76200 w 673100"/>
              <a:gd name="connsiteY10" fmla="*/ 508000 h 571765"/>
              <a:gd name="connsiteX11" fmla="*/ 63500 w 673100"/>
              <a:gd name="connsiteY11" fmla="*/ 546100 h 571765"/>
              <a:gd name="connsiteX12" fmla="*/ 0 w 673100"/>
              <a:gd name="connsiteY12" fmla="*/ 571500 h 5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571765">
                <a:moveTo>
                  <a:pt x="673100" y="0"/>
                </a:moveTo>
                <a:cubicBezTo>
                  <a:pt x="660400" y="21167"/>
                  <a:pt x="652454" y="46046"/>
                  <a:pt x="635000" y="63500"/>
                </a:cubicBezTo>
                <a:cubicBezTo>
                  <a:pt x="619307" y="79193"/>
                  <a:pt x="568870" y="94010"/>
                  <a:pt x="546100" y="101600"/>
                </a:cubicBezTo>
                <a:cubicBezTo>
                  <a:pt x="436911" y="174393"/>
                  <a:pt x="575060" y="87120"/>
                  <a:pt x="469900" y="139700"/>
                </a:cubicBezTo>
                <a:cubicBezTo>
                  <a:pt x="447822" y="150739"/>
                  <a:pt x="428478" y="166761"/>
                  <a:pt x="406400" y="177800"/>
                </a:cubicBezTo>
                <a:cubicBezTo>
                  <a:pt x="388180" y="186910"/>
                  <a:pt x="333776" y="199131"/>
                  <a:pt x="317500" y="203200"/>
                </a:cubicBezTo>
                <a:cubicBezTo>
                  <a:pt x="304800" y="215900"/>
                  <a:pt x="290898" y="227502"/>
                  <a:pt x="279400" y="241300"/>
                </a:cubicBezTo>
                <a:cubicBezTo>
                  <a:pt x="269629" y="253026"/>
                  <a:pt x="262872" y="266980"/>
                  <a:pt x="254000" y="279400"/>
                </a:cubicBezTo>
                <a:cubicBezTo>
                  <a:pt x="230854" y="311805"/>
                  <a:pt x="197693" y="357719"/>
                  <a:pt x="165100" y="381000"/>
                </a:cubicBezTo>
                <a:cubicBezTo>
                  <a:pt x="154207" y="388781"/>
                  <a:pt x="139700" y="389467"/>
                  <a:pt x="127000" y="393700"/>
                </a:cubicBezTo>
                <a:cubicBezTo>
                  <a:pt x="98138" y="451424"/>
                  <a:pt x="100523" y="443138"/>
                  <a:pt x="76200" y="508000"/>
                </a:cubicBezTo>
                <a:cubicBezTo>
                  <a:pt x="71500" y="520535"/>
                  <a:pt x="71863" y="535647"/>
                  <a:pt x="63500" y="546100"/>
                </a:cubicBezTo>
                <a:cubicBezTo>
                  <a:pt x="39423" y="576196"/>
                  <a:pt x="28977" y="571500"/>
                  <a:pt x="0" y="5715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7368131" y="2235200"/>
            <a:ext cx="315369" cy="1181100"/>
          </a:xfrm>
          <a:custGeom>
            <a:avLst/>
            <a:gdLst>
              <a:gd name="connsiteX0" fmla="*/ 315369 w 315369"/>
              <a:gd name="connsiteY0" fmla="*/ 0 h 1549400"/>
              <a:gd name="connsiteX1" fmla="*/ 10569 w 315369"/>
              <a:gd name="connsiteY1" fmla="*/ 965200 h 1549400"/>
              <a:gd name="connsiteX2" fmla="*/ 99469 w 315369"/>
              <a:gd name="connsiteY2" fmla="*/ 1549400 h 1549400"/>
            </a:gdLst>
            <a:ahLst/>
            <a:cxnLst>
              <a:cxn ang="0">
                <a:pos x="connsiteX0" y="connsiteY0"/>
              </a:cxn>
              <a:cxn ang="0">
                <a:pos x="connsiteX1" y="connsiteY1"/>
              </a:cxn>
              <a:cxn ang="0">
                <a:pos x="connsiteX2" y="connsiteY2"/>
              </a:cxn>
            </a:cxnLst>
            <a:rect l="l" t="t" r="r" b="b"/>
            <a:pathLst>
              <a:path w="315369" h="1549400">
                <a:moveTo>
                  <a:pt x="315369" y="0"/>
                </a:moveTo>
                <a:cubicBezTo>
                  <a:pt x="180960" y="353483"/>
                  <a:pt x="46552" y="706967"/>
                  <a:pt x="10569" y="965200"/>
                </a:cubicBezTo>
                <a:cubicBezTo>
                  <a:pt x="-25414" y="1223433"/>
                  <a:pt x="37027" y="1386416"/>
                  <a:pt x="99469" y="1549400"/>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219148" y="1613921"/>
            <a:ext cx="1165704" cy="584775"/>
          </a:xfrm>
          <a:prstGeom prst="rect">
            <a:avLst/>
          </a:prstGeom>
          <a:noFill/>
        </p:spPr>
        <p:txBody>
          <a:bodyPr wrap="none" rtlCol="0">
            <a:spAutoFit/>
          </a:bodyPr>
          <a:lstStyle/>
          <a:p>
            <a:pPr algn="ctr"/>
            <a:r>
              <a:rPr lang="en-US" sz="1600" dirty="0">
                <a:solidFill>
                  <a:srgbClr val="FF0000"/>
                </a:solidFill>
                <a:latin typeface="Arial" pitchFamily="34" charset="0"/>
                <a:cs typeface="Arial" pitchFamily="34" charset="0"/>
              </a:rPr>
              <a:t>Settlement</a:t>
            </a:r>
          </a:p>
          <a:p>
            <a:pPr algn="ctr"/>
            <a:r>
              <a:rPr lang="en-US" sz="1600" dirty="0">
                <a:solidFill>
                  <a:srgbClr val="FF0000"/>
                </a:solidFill>
                <a:latin typeface="Symbol" pitchFamily="18" charset="2"/>
              </a:rPr>
              <a:t>D</a:t>
            </a:r>
            <a:r>
              <a:rPr lang="en-US" sz="1600" dirty="0">
                <a:solidFill>
                  <a:srgbClr val="FF0000"/>
                </a:solidFill>
              </a:rPr>
              <a:t>H</a:t>
            </a:r>
          </a:p>
        </p:txBody>
      </p:sp>
      <p:graphicFrame>
        <p:nvGraphicFramePr>
          <p:cNvPr id="42" name="Object 41"/>
          <p:cNvGraphicFramePr>
            <a:graphicFrameLocks noChangeAspect="1"/>
          </p:cNvGraphicFramePr>
          <p:nvPr>
            <p:extLst/>
          </p:nvPr>
        </p:nvGraphicFramePr>
        <p:xfrm>
          <a:off x="2266950" y="2976982"/>
          <a:ext cx="496188" cy="431501"/>
        </p:xfrm>
        <a:graphic>
          <a:graphicData uri="http://schemas.openxmlformats.org/presentationml/2006/ole">
            <mc:AlternateContent xmlns:mc="http://schemas.openxmlformats.org/markup-compatibility/2006">
              <mc:Choice xmlns:v="urn:schemas-microsoft-com:vml" Requires="v">
                <p:oleObj spid="_x0000_s33802" name="Equation" r:id="rId6" imgW="469696" imgH="431613" progId="Equation.3">
                  <p:embed/>
                </p:oleObj>
              </mc:Choice>
              <mc:Fallback>
                <p:oleObj name="Equation" r:id="rId6" imgW="46969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950" y="2976982"/>
                        <a:ext cx="496188" cy="431501"/>
                      </a:xfrm>
                      <a:prstGeom prst="rect">
                        <a:avLst/>
                      </a:prstGeom>
                      <a:noFill/>
                      <a:extLst/>
                    </p:spPr>
                  </p:pic>
                </p:oleObj>
              </mc:Fallback>
            </mc:AlternateContent>
          </a:graphicData>
        </a:graphic>
      </p:graphicFrame>
      <p:cxnSp>
        <p:nvCxnSpPr>
          <p:cNvPr id="191" name="Straight Arrow Connector 190"/>
          <p:cNvCxnSpPr/>
          <p:nvPr/>
        </p:nvCxnSpPr>
        <p:spPr>
          <a:xfrm flipV="1">
            <a:off x="2479140" y="3481439"/>
            <a:ext cx="0" cy="67146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2479140" y="4144463"/>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2327534" y="3704822"/>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2365634" y="4575305"/>
            <a:ext cx="284160" cy="19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5" name="TextBox 194"/>
          <p:cNvSpPr txBox="1"/>
          <p:nvPr/>
        </p:nvSpPr>
        <p:spPr>
          <a:xfrm>
            <a:off x="2266195" y="3561512"/>
            <a:ext cx="373821" cy="338554"/>
          </a:xfrm>
          <a:prstGeom prst="rect">
            <a:avLst/>
          </a:prstGeom>
          <a:no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e</a:t>
            </a:r>
            <a:r>
              <a:rPr lang="en-US" sz="1600" baseline="-25000" dirty="0">
                <a:effectLst>
                  <a:outerShdw blurRad="38100" dist="38100" dir="2700000" algn="tl">
                    <a:srgbClr val="000000">
                      <a:alpha val="43137"/>
                    </a:srgbClr>
                  </a:outerShdw>
                </a:effectLst>
                <a:latin typeface="Arial" pitchFamily="34" charset="0"/>
                <a:cs typeface="Arial" pitchFamily="34" charset="0"/>
              </a:rPr>
              <a:t>o</a:t>
            </a:r>
          </a:p>
        </p:txBody>
      </p:sp>
      <p:sp>
        <p:nvSpPr>
          <p:cNvPr id="196" name="TextBox 195"/>
          <p:cNvSpPr txBox="1"/>
          <p:nvPr/>
        </p:nvSpPr>
        <p:spPr>
          <a:xfrm>
            <a:off x="2289446" y="4499991"/>
            <a:ext cx="298479" cy="338554"/>
          </a:xfrm>
          <a:prstGeom prst="rect">
            <a:avLst/>
          </a:prstGeom>
          <a:solidFill>
            <a:schemeClr val="bg1"/>
          </a:solidFill>
          <a:ln>
            <a:noFill/>
          </a:ln>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1</a:t>
            </a:r>
            <a:endParaRPr lang="en-US" sz="16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97" name="Straight Arrow Connector 196"/>
          <p:cNvCxnSpPr/>
          <p:nvPr/>
        </p:nvCxnSpPr>
        <p:spPr>
          <a:xfrm>
            <a:off x="4384537" y="3458025"/>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4258973" y="4087639"/>
            <a:ext cx="284160" cy="19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4176699" y="4004261"/>
            <a:ext cx="607859"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1+e</a:t>
            </a:r>
            <a:r>
              <a:rPr lang="en-US" sz="1600" baseline="-25000" dirty="0">
                <a:effectLst>
                  <a:outerShdw blurRad="38100" dist="38100" dir="2700000" algn="tl">
                    <a:srgbClr val="000000">
                      <a:alpha val="43137"/>
                    </a:srgbClr>
                  </a:outerShdw>
                </a:effectLst>
                <a:latin typeface="Arial" pitchFamily="34" charset="0"/>
                <a:cs typeface="Arial" pitchFamily="34" charset="0"/>
              </a:rPr>
              <a:t>o</a:t>
            </a:r>
          </a:p>
        </p:txBody>
      </p:sp>
      <p:sp>
        <p:nvSpPr>
          <p:cNvPr id="202" name="TextBox 201"/>
          <p:cNvSpPr txBox="1"/>
          <p:nvPr/>
        </p:nvSpPr>
        <p:spPr>
          <a:xfrm>
            <a:off x="7862483" y="294468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3" name="TextBox 202"/>
          <p:cNvSpPr txBox="1"/>
          <p:nvPr/>
        </p:nvSpPr>
        <p:spPr>
          <a:xfrm>
            <a:off x="6523079" y="4412877"/>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4" name="TextBox 203"/>
          <p:cNvSpPr txBox="1"/>
          <p:nvPr/>
        </p:nvSpPr>
        <p:spPr>
          <a:xfrm>
            <a:off x="6791389" y="5067553"/>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5" name="TextBox 204"/>
          <p:cNvSpPr txBox="1"/>
          <p:nvPr/>
        </p:nvSpPr>
        <p:spPr>
          <a:xfrm>
            <a:off x="8816666" y="5065406"/>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6" name="TextBox 205"/>
          <p:cNvSpPr txBox="1"/>
          <p:nvPr/>
        </p:nvSpPr>
        <p:spPr>
          <a:xfrm>
            <a:off x="6774217" y="3633704"/>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7" name="TextBox 206"/>
          <p:cNvSpPr txBox="1"/>
          <p:nvPr/>
        </p:nvSpPr>
        <p:spPr>
          <a:xfrm>
            <a:off x="7351619" y="5421722"/>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8" name="TextBox 207"/>
          <p:cNvSpPr txBox="1"/>
          <p:nvPr/>
        </p:nvSpPr>
        <p:spPr>
          <a:xfrm>
            <a:off x="8585845" y="3307441"/>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9" name="TextBox 208"/>
          <p:cNvSpPr txBox="1"/>
          <p:nvPr/>
        </p:nvSpPr>
        <p:spPr>
          <a:xfrm>
            <a:off x="7785209" y="5662127"/>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0" name="TextBox 209"/>
          <p:cNvSpPr txBox="1"/>
          <p:nvPr/>
        </p:nvSpPr>
        <p:spPr>
          <a:xfrm>
            <a:off x="8465642" y="5672860"/>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1" name="TextBox 210"/>
          <p:cNvSpPr txBox="1"/>
          <p:nvPr/>
        </p:nvSpPr>
        <p:spPr>
          <a:xfrm>
            <a:off x="8761857" y="3612240"/>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2" name="TextBox 211"/>
          <p:cNvSpPr txBox="1"/>
          <p:nvPr/>
        </p:nvSpPr>
        <p:spPr>
          <a:xfrm>
            <a:off x="6995305" y="3159334"/>
            <a:ext cx="327334" cy="400110"/>
          </a:xfrm>
          <a:prstGeom prst="rect">
            <a:avLst/>
          </a:prstGeom>
          <a:noFill/>
        </p:spPr>
        <p:txBody>
          <a:bodyPr wrap="none" rtlCol="0">
            <a:spAutoFit/>
          </a:bodyPr>
          <a:lstStyle/>
          <a:p>
            <a:pPr algn="ctr"/>
            <a:r>
              <a:rPr lang="en-US" sz="2000" i="1"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sz="2000" i="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3" name="Oval 212"/>
          <p:cNvSpPr/>
          <p:nvPr/>
        </p:nvSpPr>
        <p:spPr>
          <a:xfrm>
            <a:off x="7650050" y="2039512"/>
            <a:ext cx="231820" cy="2318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TextBox 213"/>
          <p:cNvSpPr txBox="1"/>
          <p:nvPr/>
        </p:nvSpPr>
        <p:spPr>
          <a:xfrm>
            <a:off x="7593816" y="3231502"/>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5" name="TextBox 214"/>
          <p:cNvSpPr txBox="1"/>
          <p:nvPr/>
        </p:nvSpPr>
        <p:spPr>
          <a:xfrm>
            <a:off x="7256819" y="5083914"/>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6" name="TextBox 215"/>
          <p:cNvSpPr txBox="1"/>
          <p:nvPr/>
        </p:nvSpPr>
        <p:spPr>
          <a:xfrm>
            <a:off x="7076514" y="3692995"/>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7" name="TextBox 216"/>
          <p:cNvSpPr txBox="1"/>
          <p:nvPr/>
        </p:nvSpPr>
        <p:spPr>
          <a:xfrm>
            <a:off x="6870453" y="4568759"/>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8" name="TextBox 217"/>
          <p:cNvSpPr txBox="1"/>
          <p:nvPr/>
        </p:nvSpPr>
        <p:spPr>
          <a:xfrm>
            <a:off x="8454554" y="5109672"/>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19" name="TextBox 218"/>
          <p:cNvSpPr txBox="1"/>
          <p:nvPr/>
        </p:nvSpPr>
        <p:spPr>
          <a:xfrm>
            <a:off x="8617455" y="3899057"/>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220" name="TextBox 219"/>
          <p:cNvSpPr txBox="1"/>
          <p:nvPr/>
        </p:nvSpPr>
        <p:spPr>
          <a:xfrm>
            <a:off x="8746245" y="4594517"/>
            <a:ext cx="423513" cy="338554"/>
          </a:xfrm>
          <a:prstGeom prst="rect">
            <a:avLst/>
          </a:prstGeom>
          <a:noFill/>
        </p:spPr>
        <p:txBody>
          <a:bodyPr wrap="none" rtlCol="0">
            <a:spAutoFit/>
          </a:bodyPr>
          <a:lstStyle/>
          <a:p>
            <a:pPr algn="ctr"/>
            <a:r>
              <a:rPr lang="en-US" sz="1600" i="1" dirty="0">
                <a:effectLst>
                  <a:outerShdw blurRad="38100" dist="38100" dir="2700000" algn="tl">
                    <a:srgbClr val="000000">
                      <a:alpha val="43137"/>
                    </a:srgbClr>
                  </a:outerShdw>
                </a:effectLst>
                <a:latin typeface="Symbol" pitchFamily="18" charset="2"/>
                <a:cs typeface="Arial" pitchFamily="34" charset="0"/>
              </a:rPr>
              <a:t>D</a:t>
            </a:r>
            <a:r>
              <a:rPr lang="en-US" sz="1600" i="1" dirty="0">
                <a:effectLst>
                  <a:outerShdw blurRad="38100" dist="38100" dir="2700000" algn="tl">
                    <a:srgbClr val="000000">
                      <a:alpha val="43137"/>
                    </a:srgbClr>
                  </a:outerShdw>
                </a:effectLst>
                <a:latin typeface="Arial" pitchFamily="34" charset="0"/>
                <a:cs typeface="Arial" pitchFamily="34" charset="0"/>
              </a:rPr>
              <a:t>u</a:t>
            </a:r>
            <a:endParaRPr lang="en-US" sz="1600" i="1"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221" name="Straight Arrow Connector 220"/>
          <p:cNvCxnSpPr/>
          <p:nvPr/>
        </p:nvCxnSpPr>
        <p:spPr>
          <a:xfrm>
            <a:off x="6249455" y="3462389"/>
            <a:ext cx="0" cy="17782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755396" y="5245100"/>
            <a:ext cx="718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196850" y="5772150"/>
                <a:ext cx="1486754"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𝐻</m:t>
                          </m:r>
                        </m:den>
                      </m:f>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96850" y="5772150"/>
                <a:ext cx="1486754" cy="65954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69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0"/>
          <p:cNvGrpSpPr/>
          <p:nvPr/>
        </p:nvGrpSpPr>
        <p:grpSpPr>
          <a:xfrm>
            <a:off x="2450196" y="442261"/>
            <a:ext cx="3086524" cy="3596355"/>
            <a:chOff x="3110596" y="442261"/>
            <a:chExt cx="3086524" cy="3596355"/>
          </a:xfrm>
        </p:grpSpPr>
        <p:grpSp>
          <p:nvGrpSpPr>
            <p:cNvPr id="3" name="Group 121"/>
            <p:cNvGrpSpPr/>
            <p:nvPr/>
          </p:nvGrpSpPr>
          <p:grpSpPr>
            <a:xfrm>
              <a:off x="3414835" y="738097"/>
              <a:ext cx="2782285" cy="3300519"/>
              <a:chOff x="5038476" y="3363894"/>
              <a:chExt cx="1865767" cy="2213286"/>
            </a:xfrm>
          </p:grpSpPr>
          <p:sp>
            <p:nvSpPr>
              <p:cNvPr id="100" name="Rectangle 99"/>
              <p:cNvSpPr/>
              <p:nvPr/>
            </p:nvSpPr>
            <p:spPr>
              <a:xfrm>
                <a:off x="5259895" y="4012797"/>
                <a:ext cx="1036196" cy="1564383"/>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5259895" y="4478630"/>
                <a:ext cx="1036196"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5406915" y="4237675"/>
                <a:ext cx="747705" cy="338554"/>
              </a:xfrm>
              <a:prstGeom prst="rect">
                <a:avLst/>
              </a:prstGeom>
              <a:noFill/>
            </p:spPr>
            <p:txBody>
              <a:bodyPr wrap="none" rtlCol="0">
                <a:spAutoFit/>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Water</a:t>
                </a:r>
              </a:p>
            </p:txBody>
          </p:sp>
          <p:sp>
            <p:nvSpPr>
              <p:cNvPr id="103" name="TextBox 102"/>
              <p:cNvSpPr txBox="1"/>
              <p:nvPr/>
            </p:nvSpPr>
            <p:spPr>
              <a:xfrm>
                <a:off x="5512460" y="4858628"/>
                <a:ext cx="536617" cy="227030"/>
              </a:xfrm>
              <a:prstGeom prst="rect">
                <a:avLst/>
              </a:prstGeom>
              <a:noFill/>
            </p:spPr>
            <p:txBody>
              <a:bodyPr wrap="none" rtlCol="0">
                <a:spAutoFit/>
              </a:bodyPr>
              <a:lstStyle/>
              <a:p>
                <a:pPr algn="ctr"/>
                <a:r>
                  <a:rPr lang="en-US" sz="1600" b="1" dirty="0">
                    <a:effectLst>
                      <a:outerShdw blurRad="38100" dist="38100" dir="2700000" algn="tl">
                        <a:srgbClr val="000000">
                          <a:alpha val="43137"/>
                        </a:srgbClr>
                      </a:outerShdw>
                    </a:effectLst>
                    <a:latin typeface="Arial" pitchFamily="34" charset="0"/>
                    <a:cs typeface="Arial" pitchFamily="34" charset="0"/>
                  </a:rPr>
                  <a:t>Solids</a:t>
                </a:r>
              </a:p>
            </p:txBody>
          </p:sp>
          <p:cxnSp>
            <p:nvCxnSpPr>
              <p:cNvPr id="104" name="Straight Connector 103"/>
              <p:cNvCxnSpPr/>
              <p:nvPr/>
            </p:nvCxnSpPr>
            <p:spPr>
              <a:xfrm flipV="1">
                <a:off x="5038476" y="3798939"/>
                <a:ext cx="1746795" cy="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5038476" y="4012797"/>
                <a:ext cx="2169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351450" y="4012797"/>
                <a:ext cx="4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110482" y="3619500"/>
                <a:ext cx="0" cy="1794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5110482" y="4012797"/>
                <a:ext cx="0" cy="21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559513" y="3612728"/>
                <a:ext cx="0" cy="179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6559513" y="4006025"/>
                <a:ext cx="0" cy="216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550368" y="3363894"/>
                <a:ext cx="353875" cy="268309"/>
              </a:xfrm>
              <a:prstGeom prst="rect">
                <a:avLst/>
              </a:prstGeom>
              <a:noFill/>
            </p:spPr>
            <p:txBody>
              <a:bodyPr wrap="none" rtlCol="0">
                <a:spAutoFit/>
              </a:bodyPr>
              <a:lstStyle/>
              <a:p>
                <a:pPr algn="ctr"/>
                <a:r>
                  <a:rPr lang="en-US" sz="2000" dirty="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2000" dirty="0">
                    <a:solidFill>
                      <a:srgbClr val="FF0000"/>
                    </a:solidFill>
                    <a:effectLst>
                      <a:outerShdw blurRad="38100" dist="38100" dir="2700000" algn="tl">
                        <a:srgbClr val="000000">
                          <a:alpha val="43137"/>
                        </a:srgbClr>
                      </a:outerShdw>
                    </a:effectLst>
                    <a:latin typeface="Arial" pitchFamily="34" charset="0"/>
                    <a:cs typeface="Arial" pitchFamily="34" charset="0"/>
                  </a:rPr>
                  <a:t>H</a:t>
                </a:r>
                <a:endParaRPr lang="en-US" sz="2000"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12" name="Straight Arrow Connector 111"/>
              <p:cNvCxnSpPr/>
              <p:nvPr/>
            </p:nvCxnSpPr>
            <p:spPr>
              <a:xfrm>
                <a:off x="5413365" y="3501820"/>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259895" y="3806620"/>
                <a:ext cx="1036196" cy="20617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Arrow Connector 113"/>
              <p:cNvCxnSpPr/>
              <p:nvPr/>
            </p:nvCxnSpPr>
            <p:spPr>
              <a:xfrm>
                <a:off x="5560383"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707401"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854419"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001437" y="350580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148455" y="3507653"/>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266347" y="3499034"/>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295474" y="3513486"/>
                <a:ext cx="0" cy="293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663668" y="3455311"/>
                <a:ext cx="227030" cy="247669"/>
              </a:xfrm>
              <a:prstGeom prst="rect">
                <a:avLst/>
              </a:prstGeom>
              <a:noFill/>
            </p:spPr>
            <p:txBody>
              <a:bodyPr wrap="none" rtlCol="0">
                <a:spAutoFit/>
              </a:bodyPr>
              <a:lstStyle/>
              <a:p>
                <a:pPr algn="ctr"/>
                <a:r>
                  <a:rPr lang="en-US" dirty="0">
                    <a:solidFill>
                      <a:srgbClr val="FF0000"/>
                    </a:solidFill>
                    <a:effectLst>
                      <a:outerShdw blurRad="38100" dist="38100" dir="2700000" algn="tl">
                        <a:srgbClr val="000000">
                          <a:alpha val="43137"/>
                        </a:srgbClr>
                      </a:outerShdw>
                    </a:effectLst>
                    <a:latin typeface="Arial" pitchFamily="34" charset="0"/>
                    <a:cs typeface="Arial" pitchFamily="34" charset="0"/>
                  </a:rPr>
                  <a:t>P</a:t>
                </a:r>
                <a:endParaRPr lang="en-US"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24" name="TextBox 123"/>
            <p:cNvSpPr txBox="1"/>
            <p:nvPr/>
          </p:nvSpPr>
          <p:spPr>
            <a:xfrm>
              <a:off x="3110596" y="488044"/>
              <a:ext cx="543739"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latin typeface="Symbol" pitchFamily="18" charset="2"/>
                  <a:cs typeface="Arial" pitchFamily="34" charset="0"/>
                </a:rPr>
                <a:t>D</a:t>
              </a:r>
              <a:r>
                <a:rPr lang="en-US" sz="2400" dirty="0">
                  <a:effectLst>
                    <a:outerShdw blurRad="38100" dist="38100" dir="2700000" algn="tl">
                      <a:srgbClr val="000000">
                        <a:alpha val="43137"/>
                      </a:srgbClr>
                    </a:outerShdw>
                  </a:effectLst>
                  <a:latin typeface="Arial" pitchFamily="34" charset="0"/>
                  <a:cs typeface="Arial" pitchFamily="34" charset="0"/>
                </a:rPr>
                <a:t>e</a:t>
              </a:r>
              <a:endParaRPr lang="en-US" sz="2400" baseline="-25000" dirty="0">
                <a:effectLst>
                  <a:outerShdw blurRad="38100" dist="38100" dir="2700000" algn="tl">
                    <a:srgbClr val="000000">
                      <a:alpha val="43137"/>
                    </a:srgbClr>
                  </a:outerShdw>
                </a:effectLst>
                <a:latin typeface="Arial" pitchFamily="34" charset="0"/>
                <a:cs typeface="Arial" pitchFamily="34" charset="0"/>
              </a:endParaRPr>
            </a:p>
          </p:txBody>
        </p:sp>
        <p:cxnSp>
          <p:nvCxnSpPr>
            <p:cNvPr id="126" name="Straight Connector 125"/>
            <p:cNvCxnSpPr/>
            <p:nvPr/>
          </p:nvCxnSpPr>
          <p:spPr>
            <a:xfrm>
              <a:off x="3768368" y="184164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768368" y="19304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68368" y="1993900"/>
              <a:ext cx="15091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140"/>
            <p:cNvGrpSpPr/>
            <p:nvPr/>
          </p:nvGrpSpPr>
          <p:grpSpPr>
            <a:xfrm>
              <a:off x="3738298" y="659232"/>
              <a:ext cx="1534663" cy="218565"/>
              <a:chOff x="5610728" y="4644173"/>
              <a:chExt cx="1534663" cy="437130"/>
            </a:xfrm>
          </p:grpSpPr>
          <p:cxnSp>
            <p:nvCxnSpPr>
              <p:cNvPr id="132" name="Straight Arrow Connector 131"/>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41"/>
            <p:cNvGrpSpPr/>
            <p:nvPr/>
          </p:nvGrpSpPr>
          <p:grpSpPr>
            <a:xfrm>
              <a:off x="3732624" y="442261"/>
              <a:ext cx="1534663" cy="155448"/>
              <a:chOff x="5610728" y="4644173"/>
              <a:chExt cx="1534663" cy="437130"/>
            </a:xfrm>
          </p:grpSpPr>
          <p:cxnSp>
            <p:nvCxnSpPr>
              <p:cNvPr id="143" name="Straight Arrow Connector 142"/>
              <p:cNvCxnSpPr/>
              <p:nvPr/>
            </p:nvCxnSpPr>
            <p:spPr>
              <a:xfrm>
                <a:off x="582996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604920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268440"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648767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706915"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6926153"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610728"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7145391" y="4644173"/>
                <a:ext cx="0" cy="437130"/>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2" name="Object 151"/>
          <p:cNvGraphicFramePr>
            <a:graphicFrameLocks noChangeAspect="1"/>
          </p:cNvGraphicFramePr>
          <p:nvPr>
            <p:extLst/>
          </p:nvPr>
        </p:nvGraphicFramePr>
        <p:xfrm>
          <a:off x="177505" y="291739"/>
          <a:ext cx="1727200" cy="868363"/>
        </p:xfrm>
        <a:graphic>
          <a:graphicData uri="http://schemas.openxmlformats.org/presentationml/2006/ole">
            <mc:AlternateContent xmlns:mc="http://schemas.openxmlformats.org/markup-compatibility/2006">
              <mc:Choice xmlns:v="urn:schemas-microsoft-com:vml" Requires="v">
                <p:oleObj spid="_x0000_s34858" name="Equation" r:id="rId4" imgW="812447" imgH="431613" progId="Equation.3">
                  <p:embed/>
                </p:oleObj>
              </mc:Choice>
              <mc:Fallback>
                <p:oleObj name="Equation" r:id="rId4" imgW="81244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05" y="291739"/>
                        <a:ext cx="172720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85"/>
          <p:cNvGrpSpPr/>
          <p:nvPr/>
        </p:nvGrpSpPr>
        <p:grpSpPr>
          <a:xfrm>
            <a:off x="240835" y="2062740"/>
            <a:ext cx="3865494" cy="3349980"/>
            <a:chOff x="240835" y="2151640"/>
            <a:chExt cx="3865494" cy="3349980"/>
          </a:xfrm>
        </p:grpSpPr>
        <p:grpSp>
          <p:nvGrpSpPr>
            <p:cNvPr id="7" name="Group 98"/>
            <p:cNvGrpSpPr/>
            <p:nvPr/>
          </p:nvGrpSpPr>
          <p:grpSpPr>
            <a:xfrm>
              <a:off x="533399" y="2545968"/>
              <a:ext cx="3250613" cy="2635632"/>
              <a:chOff x="914400" y="1371600"/>
              <a:chExt cx="2819400" cy="2286000"/>
            </a:xfrm>
          </p:grpSpPr>
          <p:cxnSp>
            <p:nvCxnSpPr>
              <p:cNvPr id="96" name="Straight Arrow Connector 95"/>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240835" y="215164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2" name="TextBox 161"/>
            <p:cNvSpPr txBox="1"/>
            <p:nvPr/>
          </p:nvSpPr>
          <p:spPr>
            <a:xfrm>
              <a:off x="3742127" y="4978400"/>
              <a:ext cx="364202"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p>
          </p:txBody>
        </p:sp>
        <p:sp>
          <p:nvSpPr>
            <p:cNvPr id="163" name="Freeform 162"/>
            <p:cNvSpPr/>
            <p:nvPr/>
          </p:nvSpPr>
          <p:spPr>
            <a:xfrm>
              <a:off x="647700" y="2781300"/>
              <a:ext cx="2845608" cy="2311400"/>
            </a:xfrm>
            <a:custGeom>
              <a:avLst/>
              <a:gdLst>
                <a:gd name="connsiteX0" fmla="*/ 64750 w 1766550"/>
                <a:gd name="connsiteY0" fmla="*/ 0 h 2298700"/>
                <a:gd name="connsiteX1" fmla="*/ 204450 w 1766550"/>
                <a:gd name="connsiteY1" fmla="*/ 1905000 h 2298700"/>
                <a:gd name="connsiteX2" fmla="*/ 1766550 w 1766550"/>
                <a:gd name="connsiteY2"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Lst>
              <a:ahLst/>
              <a:cxnLst>
                <a:cxn ang="0">
                  <a:pos x="connsiteX0" y="connsiteY0"/>
                </a:cxn>
                <a:cxn ang="0">
                  <a:pos x="connsiteX1" y="connsiteY1"/>
                </a:cxn>
              </a:cxnLst>
              <a:rect l="l" t="t" r="r" b="b"/>
              <a:pathLst>
                <a:path w="1701800" h="2298700">
                  <a:moveTo>
                    <a:pt x="0" y="0"/>
                  </a:moveTo>
                  <a:cubicBezTo>
                    <a:pt x="211667" y="2442633"/>
                    <a:pt x="778933" y="2205567"/>
                    <a:pt x="1701800" y="2298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84"/>
          <p:cNvGrpSpPr/>
          <p:nvPr/>
        </p:nvGrpSpPr>
        <p:grpSpPr>
          <a:xfrm>
            <a:off x="5239042" y="1980190"/>
            <a:ext cx="3886309" cy="3484590"/>
            <a:chOff x="5188242" y="2151640"/>
            <a:chExt cx="3886309" cy="3484590"/>
          </a:xfrm>
        </p:grpSpPr>
        <p:grpSp>
          <p:nvGrpSpPr>
            <p:cNvPr id="9" name="Group 152"/>
            <p:cNvGrpSpPr/>
            <p:nvPr/>
          </p:nvGrpSpPr>
          <p:grpSpPr>
            <a:xfrm>
              <a:off x="5605911" y="254596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8162122" y="511301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5524036" y="215164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6724643" y="344805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nvCxnSpPr>
          <p:spPr>
            <a:xfrm>
              <a:off x="6121400" y="2967090"/>
              <a:ext cx="2171700" cy="1706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216179" y="345558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6807092" y="403861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5605911" y="3448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5569706" y="40132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6724643"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7452518" y="401955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5188242" y="318518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5188242" y="370588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6521636" y="506983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7290381" y="506473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6967737" y="321567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grpSp>
      <p:graphicFrame>
        <p:nvGraphicFramePr>
          <p:cNvPr id="184" name="Object 183"/>
          <p:cNvGraphicFramePr>
            <a:graphicFrameLocks noChangeAspect="1"/>
          </p:cNvGraphicFramePr>
          <p:nvPr>
            <p:extLst/>
          </p:nvPr>
        </p:nvGraphicFramePr>
        <p:xfrm>
          <a:off x="4430961" y="5605463"/>
          <a:ext cx="4398962" cy="1252537"/>
        </p:xfrm>
        <a:graphic>
          <a:graphicData uri="http://schemas.openxmlformats.org/presentationml/2006/ole">
            <mc:AlternateContent xmlns:mc="http://schemas.openxmlformats.org/markup-compatibility/2006">
              <mc:Choice xmlns:v="urn:schemas-microsoft-com:vml" Requires="v">
                <p:oleObj spid="_x0000_s34859" name="Equation" r:id="rId6" imgW="2070100" imgH="622300" progId="Equation.3">
                  <p:embed/>
                </p:oleObj>
              </mc:Choice>
              <mc:Fallback>
                <p:oleObj name="Equation" r:id="rId6" imgW="2070100" imgH="622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961" y="5605463"/>
                        <a:ext cx="4398962" cy="125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 name="Right Arrow 186"/>
          <p:cNvSpPr/>
          <p:nvPr/>
        </p:nvSpPr>
        <p:spPr>
          <a:xfrm>
            <a:off x="4387649" y="4681226"/>
            <a:ext cx="781025" cy="42162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8" name="Object 187"/>
          <p:cNvGraphicFramePr>
            <a:graphicFrameLocks noChangeAspect="1"/>
          </p:cNvGraphicFramePr>
          <p:nvPr>
            <p:extLst/>
          </p:nvPr>
        </p:nvGraphicFramePr>
        <p:xfrm>
          <a:off x="158517" y="1271580"/>
          <a:ext cx="1997075" cy="868363"/>
        </p:xfrm>
        <a:graphic>
          <a:graphicData uri="http://schemas.openxmlformats.org/presentationml/2006/ole">
            <mc:AlternateContent xmlns:mc="http://schemas.openxmlformats.org/markup-compatibility/2006">
              <mc:Choice xmlns:v="urn:schemas-microsoft-com:vml" Requires="v">
                <p:oleObj spid="_x0000_s34860" name="Equation" r:id="rId8" imgW="939392" imgH="431613" progId="Equation.3">
                  <p:embed/>
                </p:oleObj>
              </mc:Choice>
              <mc:Fallback>
                <p:oleObj name="Equation" r:id="rId8" imgW="939392"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17" y="1271580"/>
                        <a:ext cx="19970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 name="Object 188"/>
          <p:cNvGraphicFramePr>
            <a:graphicFrameLocks noChangeAspect="1"/>
          </p:cNvGraphicFramePr>
          <p:nvPr>
            <p:extLst/>
          </p:nvPr>
        </p:nvGraphicFramePr>
        <p:xfrm>
          <a:off x="5860877" y="1361515"/>
          <a:ext cx="2960607" cy="855088"/>
        </p:xfrm>
        <a:graphic>
          <a:graphicData uri="http://schemas.openxmlformats.org/presentationml/2006/ole">
            <mc:AlternateContent xmlns:mc="http://schemas.openxmlformats.org/markup-compatibility/2006">
              <mc:Choice xmlns:v="urn:schemas-microsoft-com:vml" Requires="v">
                <p:oleObj spid="_x0000_s34861" name="Equation" r:id="rId10" imgW="1498600" imgH="457200" progId="Equation.3">
                  <p:embed/>
                </p:oleObj>
              </mc:Choice>
              <mc:Fallback>
                <p:oleObj name="Equation" r:id="rId10" imgW="1498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0877" y="136151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 name="Object 190"/>
          <p:cNvGraphicFramePr>
            <a:graphicFrameLocks noChangeAspect="1"/>
          </p:cNvGraphicFramePr>
          <p:nvPr>
            <p:extLst/>
          </p:nvPr>
        </p:nvGraphicFramePr>
        <p:xfrm>
          <a:off x="6299200" y="454025"/>
          <a:ext cx="2282825" cy="806450"/>
        </p:xfrm>
        <a:graphic>
          <a:graphicData uri="http://schemas.openxmlformats.org/presentationml/2006/ole">
            <mc:AlternateContent xmlns:mc="http://schemas.openxmlformats.org/markup-compatibility/2006">
              <mc:Choice xmlns:v="urn:schemas-microsoft-com:vml" Requires="v">
                <p:oleObj spid="_x0000_s34862" name="Equation" r:id="rId12" imgW="1155700" imgH="431800" progId="Equation.3">
                  <p:embed/>
                </p:oleObj>
              </mc:Choice>
              <mc:Fallback>
                <p:oleObj name="Equation" r:id="rId12" imgW="11557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99200" y="454025"/>
                        <a:ext cx="22828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3683328" y="185470"/>
            <a:ext cx="344966" cy="892552"/>
          </a:xfrm>
          <a:prstGeom prst="rect">
            <a:avLst/>
          </a:prstGeom>
          <a:noFill/>
        </p:spPr>
        <p:txBody>
          <a:bodyPr wrap="none" rtlCol="0">
            <a:spAutoFit/>
          </a:bodyPr>
          <a:lstStyle/>
          <a:p>
            <a:pPr algn="ctr"/>
            <a:r>
              <a:rPr lang="en-US" sz="1200" dirty="0">
                <a:solidFill>
                  <a:srgbClr val="FF5D5D"/>
                </a:solidFill>
                <a:effectLst>
                  <a:outerShdw blurRad="38100" dist="38100" dir="2700000" algn="tl">
                    <a:srgbClr val="000000">
                      <a:alpha val="43137"/>
                    </a:srgbClr>
                  </a:outerShdw>
                </a:effectLst>
                <a:latin typeface="Arial" pitchFamily="34" charset="0"/>
                <a:cs typeface="Arial" pitchFamily="34" charset="0"/>
              </a:rPr>
              <a:t>P</a:t>
            </a: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n</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r>
              <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rPr>
              <a:t>.</a:t>
            </a:r>
          </a:p>
          <a:p>
            <a:pPr algn="ctr"/>
            <a:endParaRPr lang="en-US" sz="1200" baseline="-25000" dirty="0">
              <a:solidFill>
                <a:srgbClr val="FF5D5D"/>
              </a:solidFill>
              <a:effectLst>
                <a:outerShdw blurRad="38100" dist="38100" dir="2700000" algn="tl">
                  <a:srgbClr val="000000">
                    <a:alpha val="43137"/>
                  </a:srgbClr>
                </a:outerShdw>
              </a:effectLst>
              <a:latin typeface="Arial" pitchFamily="34" charset="0"/>
              <a:cs typeface="Arial" pitchFamily="34" charset="0"/>
            </a:endParaRPr>
          </a:p>
        </p:txBody>
      </p:sp>
      <p:sp>
        <p:nvSpPr>
          <p:cNvPr id="81" name="TextBox 80"/>
          <p:cNvSpPr txBox="1"/>
          <p:nvPr/>
        </p:nvSpPr>
        <p:spPr>
          <a:xfrm>
            <a:off x="7580243" y="2619688"/>
            <a:ext cx="1269899" cy="954107"/>
          </a:xfrm>
          <a:prstGeom prst="rect">
            <a:avLst/>
          </a:prstGeom>
          <a:noFill/>
        </p:spPr>
        <p:txBody>
          <a:bodyPr wrap="none" rtlCol="0">
            <a:spAutoFit/>
          </a:bodyPr>
          <a:lstStyle/>
          <a:p>
            <a:pPr algn="ctr"/>
            <a:r>
              <a:rPr lang="en-US" sz="1400" dirty="0">
                <a:solidFill>
                  <a:srgbClr val="007635"/>
                </a:solidFill>
              </a:rPr>
              <a:t>Virgin </a:t>
            </a:r>
          </a:p>
          <a:p>
            <a:pPr algn="ctr"/>
            <a:r>
              <a:rPr lang="en-US" sz="1400" dirty="0">
                <a:solidFill>
                  <a:srgbClr val="007635"/>
                </a:solidFill>
              </a:rPr>
              <a:t>Consolidation</a:t>
            </a:r>
          </a:p>
          <a:p>
            <a:pPr algn="ctr"/>
            <a:r>
              <a:rPr lang="en-US" sz="1400" dirty="0">
                <a:solidFill>
                  <a:srgbClr val="007635"/>
                </a:solidFill>
              </a:rPr>
              <a:t>Curve</a:t>
            </a:r>
          </a:p>
          <a:p>
            <a:pPr algn="ctr"/>
            <a:r>
              <a:rPr lang="en-US" sz="1400" dirty="0">
                <a:solidFill>
                  <a:srgbClr val="007635"/>
                </a:solidFill>
              </a:rPr>
              <a:t>slope = c</a:t>
            </a:r>
            <a:r>
              <a:rPr lang="en-US" sz="1400" baseline="-25000" dirty="0">
                <a:solidFill>
                  <a:srgbClr val="007635"/>
                </a:solidFill>
              </a:rPr>
              <a:t>c</a:t>
            </a:r>
          </a:p>
        </p:txBody>
      </p:sp>
      <p:cxnSp>
        <p:nvCxnSpPr>
          <p:cNvPr id="83" name="Straight Arrow Connector 82"/>
          <p:cNvCxnSpPr/>
          <p:nvPr/>
        </p:nvCxnSpPr>
        <p:spPr>
          <a:xfrm rot="5400000">
            <a:off x="7508384" y="3649998"/>
            <a:ext cx="450761" cy="141667"/>
          </a:xfrm>
          <a:prstGeom prst="straightConnector1">
            <a:avLst/>
          </a:prstGeom>
          <a:ln>
            <a:solidFill>
              <a:srgbClr val="00763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1600" y="1250950"/>
            <a:ext cx="21844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84900" y="387350"/>
            <a:ext cx="25019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29300" y="1263650"/>
            <a:ext cx="3162300" cy="9207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00550" y="5657850"/>
            <a:ext cx="4591050" cy="11557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67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35858" name="Equation" r:id="rId4" imgW="2070100" imgH="622300" progId="Equation.3">
                  <p:embed/>
                </p:oleObj>
              </mc:Choice>
              <mc:Fallback>
                <p:oleObj name="Equation" r:id="rId4" imgW="20701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35859" name="Equation" r:id="rId6" imgW="1498600" imgH="457200" progId="Equation.3">
                  <p:embed/>
                </p:oleObj>
              </mc:Choice>
              <mc:Fallback>
                <p:oleObj name="Equation" r:id="rId6" imgW="1498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err="1">
                <a:latin typeface="Times New Roman" pitchFamily="18" charset="0"/>
                <a:cs typeface="Times New Roman" pitchFamily="18" charset="0"/>
              </a:rPr>
              <a:t>c</a:t>
            </a:r>
            <a:r>
              <a:rPr lang="en-US" sz="3200" b="1" i="1" baseline="-25000" dirty="0" err="1">
                <a:latin typeface="Times New Roman" pitchFamily="18" charset="0"/>
                <a:cs typeface="Times New Roman" pitchFamily="18" charset="0"/>
              </a:rPr>
              <a:t>s</a:t>
            </a:r>
            <a:endParaRPr lang="en-US" sz="3200" b="1" i="1" baseline="-25000" dirty="0">
              <a:latin typeface="Times New Roman" pitchFamily="18" charset="0"/>
              <a:cs typeface="Times New Roman" pitchFamily="18" charset="0"/>
            </a:endParaRP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428293"/>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455</TotalTime>
  <Words>1208</Words>
  <Application>Microsoft Office PowerPoint</Application>
  <PresentationFormat>On-screen Show (4:3)</PresentationFormat>
  <Paragraphs>448</Paragraphs>
  <Slides>25</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Arial</vt:lpstr>
      <vt:lpstr>Calibri</vt:lpstr>
      <vt:lpstr>Cambria Math</vt:lpstr>
      <vt:lpstr>Symbol</vt:lpstr>
      <vt:lpstr>Times New Roman</vt:lpstr>
      <vt:lpstr>Default Design</vt:lpstr>
      <vt:lpstr>Equation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tawfiq</dc:creator>
  <cp:lastModifiedBy>Kamal Tawfiq</cp:lastModifiedBy>
  <cp:revision>68</cp:revision>
  <cp:lastPrinted>2019-12-02T21:46:51Z</cp:lastPrinted>
  <dcterms:modified xsi:type="dcterms:W3CDTF">2019-12-04T21:59:19Z</dcterms:modified>
</cp:coreProperties>
</file>