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8" r:id="rId3"/>
    <p:sldId id="269" r:id="rId4"/>
    <p:sldId id="270" r:id="rId5"/>
    <p:sldId id="295" r:id="rId6"/>
    <p:sldId id="296" r:id="rId7"/>
    <p:sldId id="311" r:id="rId8"/>
    <p:sldId id="312" r:id="rId9"/>
    <p:sldId id="313" r:id="rId10"/>
    <p:sldId id="292" r:id="rId11"/>
    <p:sldId id="297" r:id="rId12"/>
    <p:sldId id="314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16EDF"/>
    <a:srgbClr val="0099FF"/>
    <a:srgbClr val="009900"/>
    <a:srgbClr val="9966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0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6576" cy="3657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10756F9-A030-4B82-B2A9-BBB3F94BCCC9}" type="datetimeFigureOut">
              <a:rPr lang="en-US"/>
              <a:pPr>
                <a:defRPr/>
              </a:pPr>
              <a:t>11/10/2018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8CB42D2-1389-48FF-A115-E6B5EF687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93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t" anchorCtr="0" compatLnSpc="1">
            <a:prstTxWarp prst="textNoShape">
              <a:avLst/>
            </a:prstTxWarp>
          </a:bodyPr>
          <a:lstStyle>
            <a:lvl1pPr defTabSz="92840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t" anchorCtr="0" compatLnSpc="1">
            <a:prstTxWarp prst="textNoShape">
              <a:avLst/>
            </a:prstTxWarp>
          </a:bodyPr>
          <a:lstStyle>
            <a:lvl1pPr algn="r" defTabSz="92840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509"/>
            <a:ext cx="5607050" cy="4181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42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b" anchorCtr="0" compatLnSpc="1">
            <a:prstTxWarp prst="textNoShape">
              <a:avLst/>
            </a:prstTxWarp>
          </a:bodyPr>
          <a:lstStyle>
            <a:lvl1pPr defTabSz="92840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3142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b" anchorCtr="0" compatLnSpc="1">
            <a:prstTxWarp prst="textNoShape">
              <a:avLst/>
            </a:prstTxWarp>
          </a:bodyPr>
          <a:lstStyle>
            <a:lvl1pPr algn="r" defTabSz="928407">
              <a:defRPr sz="1200"/>
            </a:lvl1pPr>
          </a:lstStyle>
          <a:p>
            <a:pPr>
              <a:defRPr/>
            </a:pPr>
            <a:fld id="{6B2337A9-1AAD-49BC-9CD6-FA0B6F1C2B9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661144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2788" indent="-27305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696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3511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74850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20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92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464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036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1F8E59-9125-4171-8093-D56717C39355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88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2788" indent="-27305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696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3511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74850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20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92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464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036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8A0010-33C8-40BB-B8C5-F4EC1CD8E710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846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2788" indent="-27305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696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3511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74850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20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92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464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036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5F169C-0E0E-4D78-AABA-3540E4C99BE7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24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2788" indent="-27305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696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3511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74850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20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92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464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036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4FE5A5-097A-43BE-BB6A-0C0EBA2BF51B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904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61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81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9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296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13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0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1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37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29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112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2pPr>
      <a:lvl3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4pPr>
      <a:lvl5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5pPr>
      <a:lvl6pPr marL="8001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6pPr>
      <a:lvl7pPr marL="12573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7pPr>
      <a:lvl8pPr marL="17145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8pPr>
      <a:lvl9pPr marL="21717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269067" y="1209675"/>
            <a:ext cx="4842933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MODULE 7</a:t>
            </a:r>
          </a:p>
          <a:p>
            <a:pPr algn="ctr"/>
            <a:endParaRPr lang="en-US" altLang="en-US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altLang="en-US" sz="4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Section III</a:t>
            </a:r>
            <a:endParaRPr lang="en-US" altLang="en-US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endParaRPr lang="en-US" altLang="en-US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alt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Slope Stability Analysis &amp; Design</a:t>
            </a:r>
            <a:endParaRPr lang="en-US" altLang="en-US" sz="13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4"/>
          <p:cNvGrpSpPr>
            <a:grpSpLocks/>
          </p:cNvGrpSpPr>
          <p:nvPr/>
        </p:nvGrpSpPr>
        <p:grpSpPr bwMode="auto">
          <a:xfrm>
            <a:off x="1655763" y="2543175"/>
            <a:ext cx="5335587" cy="4071938"/>
            <a:chOff x="512763" y="209550"/>
            <a:chExt cx="8336834" cy="6359753"/>
          </a:xfrm>
        </p:grpSpPr>
        <p:sp>
          <p:nvSpPr>
            <p:cNvPr id="67590" name="Line 6"/>
            <p:cNvSpPr>
              <a:spLocks noChangeShapeType="1"/>
            </p:cNvSpPr>
            <p:nvPr/>
          </p:nvSpPr>
          <p:spPr bwMode="auto">
            <a:xfrm flipH="1">
              <a:off x="950913" y="6099175"/>
              <a:ext cx="7754937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1" name="Rectangle 7"/>
            <p:cNvSpPr>
              <a:spLocks noChangeArrowheads="1"/>
            </p:cNvSpPr>
            <p:nvPr/>
          </p:nvSpPr>
          <p:spPr bwMode="auto">
            <a:xfrm>
              <a:off x="950913" y="6099175"/>
              <a:ext cx="1938337" cy="7302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900"/>
            </a:p>
          </p:txBody>
        </p:sp>
        <p:sp>
          <p:nvSpPr>
            <p:cNvPr id="67592" name="Freeform 8"/>
            <p:cNvSpPr>
              <a:spLocks/>
            </p:cNvSpPr>
            <p:nvPr/>
          </p:nvSpPr>
          <p:spPr bwMode="auto">
            <a:xfrm>
              <a:off x="1060450" y="2298700"/>
              <a:ext cx="6127750" cy="4206875"/>
            </a:xfrm>
            <a:custGeom>
              <a:avLst/>
              <a:gdLst>
                <a:gd name="T0" fmla="*/ 0 w 3860"/>
                <a:gd name="T1" fmla="*/ 2147483646 h 2650"/>
                <a:gd name="T2" fmla="*/ 2147483646 w 3860"/>
                <a:gd name="T3" fmla="*/ 0 h 2650"/>
                <a:gd name="T4" fmla="*/ 0 60000 65536"/>
                <a:gd name="T5" fmla="*/ 0 60000 65536"/>
                <a:gd name="T6" fmla="*/ 0 w 3860"/>
                <a:gd name="T7" fmla="*/ 0 h 2650"/>
                <a:gd name="T8" fmla="*/ 3860 w 3860"/>
                <a:gd name="T9" fmla="*/ 2650 h 26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860" h="2650">
                  <a:moveTo>
                    <a:pt x="0" y="2349"/>
                  </a:moveTo>
                  <a:cubicBezTo>
                    <a:pt x="2476" y="2650"/>
                    <a:pt x="3608" y="858"/>
                    <a:pt x="3860" y="0"/>
                  </a:cubicBezTo>
                </a:path>
              </a:pathLst>
            </a:custGeom>
            <a:noFill/>
            <a:ln w="28575" cmpd="sng">
              <a:solidFill>
                <a:srgbClr val="0099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3" name="Freeform 10"/>
            <p:cNvSpPr>
              <a:spLocks/>
            </p:cNvSpPr>
            <p:nvPr/>
          </p:nvSpPr>
          <p:spPr bwMode="auto">
            <a:xfrm>
              <a:off x="1866900" y="469900"/>
              <a:ext cx="5321300" cy="1822450"/>
            </a:xfrm>
            <a:custGeom>
              <a:avLst/>
              <a:gdLst>
                <a:gd name="T0" fmla="*/ 0 w 3352"/>
                <a:gd name="T1" fmla="*/ 0 h 1148"/>
                <a:gd name="T2" fmla="*/ 2147483646 w 3352"/>
                <a:gd name="T3" fmla="*/ 2147483646 h 1148"/>
                <a:gd name="T4" fmla="*/ 0 60000 65536"/>
                <a:gd name="T5" fmla="*/ 0 60000 65536"/>
                <a:gd name="T6" fmla="*/ 0 w 3352"/>
                <a:gd name="T7" fmla="*/ 0 h 1148"/>
                <a:gd name="T8" fmla="*/ 3352 w 3352"/>
                <a:gd name="T9" fmla="*/ 1148 h 11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52" h="1148">
                  <a:moveTo>
                    <a:pt x="0" y="0"/>
                  </a:moveTo>
                  <a:lnTo>
                    <a:pt x="3352" y="11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4" name="Freeform 11"/>
            <p:cNvSpPr>
              <a:spLocks/>
            </p:cNvSpPr>
            <p:nvPr/>
          </p:nvSpPr>
          <p:spPr bwMode="auto">
            <a:xfrm>
              <a:off x="2486025" y="3282950"/>
              <a:ext cx="5453063" cy="2811463"/>
            </a:xfrm>
            <a:custGeom>
              <a:avLst/>
              <a:gdLst>
                <a:gd name="T0" fmla="*/ 2147483646 w 3435"/>
                <a:gd name="T1" fmla="*/ 0 h 1771"/>
                <a:gd name="T2" fmla="*/ 0 w 3435"/>
                <a:gd name="T3" fmla="*/ 2147483646 h 1771"/>
                <a:gd name="T4" fmla="*/ 0 60000 65536"/>
                <a:gd name="T5" fmla="*/ 0 60000 65536"/>
                <a:gd name="T6" fmla="*/ 0 w 3435"/>
                <a:gd name="T7" fmla="*/ 0 h 1771"/>
                <a:gd name="T8" fmla="*/ 3435 w 3435"/>
                <a:gd name="T9" fmla="*/ 1771 h 177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35" h="1771">
                  <a:moveTo>
                    <a:pt x="3435" y="0"/>
                  </a:moveTo>
                  <a:cubicBezTo>
                    <a:pt x="1120" y="602"/>
                    <a:pt x="17" y="1231"/>
                    <a:pt x="0" y="1771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5" name="Freeform 12"/>
            <p:cNvSpPr>
              <a:spLocks/>
            </p:cNvSpPr>
            <p:nvPr/>
          </p:nvSpPr>
          <p:spPr bwMode="auto">
            <a:xfrm>
              <a:off x="2667000" y="4073525"/>
              <a:ext cx="5213350" cy="2020888"/>
            </a:xfrm>
            <a:custGeom>
              <a:avLst/>
              <a:gdLst>
                <a:gd name="T0" fmla="*/ 2147483646 w 3284"/>
                <a:gd name="T1" fmla="*/ 0 h 1273"/>
                <a:gd name="T2" fmla="*/ 0 w 3284"/>
                <a:gd name="T3" fmla="*/ 2147483646 h 1273"/>
                <a:gd name="T4" fmla="*/ 0 60000 65536"/>
                <a:gd name="T5" fmla="*/ 0 60000 65536"/>
                <a:gd name="T6" fmla="*/ 0 w 3284"/>
                <a:gd name="T7" fmla="*/ 0 h 1273"/>
                <a:gd name="T8" fmla="*/ 3284 w 3284"/>
                <a:gd name="T9" fmla="*/ 1273 h 127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84" h="1273">
                  <a:moveTo>
                    <a:pt x="3284" y="0"/>
                  </a:moveTo>
                  <a:cubicBezTo>
                    <a:pt x="1224" y="428"/>
                    <a:pt x="18" y="781"/>
                    <a:pt x="0" y="1273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6" name="Freeform 13"/>
            <p:cNvSpPr>
              <a:spLocks/>
            </p:cNvSpPr>
            <p:nvPr/>
          </p:nvSpPr>
          <p:spPr bwMode="auto">
            <a:xfrm>
              <a:off x="2809875" y="4895850"/>
              <a:ext cx="5076825" cy="1195388"/>
            </a:xfrm>
            <a:custGeom>
              <a:avLst/>
              <a:gdLst>
                <a:gd name="T0" fmla="*/ 2147483646 w 3198"/>
                <a:gd name="T1" fmla="*/ 0 h 753"/>
                <a:gd name="T2" fmla="*/ 0 w 3198"/>
                <a:gd name="T3" fmla="*/ 2147483646 h 753"/>
                <a:gd name="T4" fmla="*/ 0 60000 65536"/>
                <a:gd name="T5" fmla="*/ 0 60000 65536"/>
                <a:gd name="T6" fmla="*/ 0 w 3198"/>
                <a:gd name="T7" fmla="*/ 0 h 753"/>
                <a:gd name="T8" fmla="*/ 3198 w 3198"/>
                <a:gd name="T9" fmla="*/ 753 h 75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98" h="753">
                  <a:moveTo>
                    <a:pt x="3198" y="0"/>
                  </a:moveTo>
                  <a:cubicBezTo>
                    <a:pt x="1332" y="144"/>
                    <a:pt x="14" y="410"/>
                    <a:pt x="0" y="753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7" name="Freeform 14"/>
            <p:cNvSpPr>
              <a:spLocks/>
            </p:cNvSpPr>
            <p:nvPr/>
          </p:nvSpPr>
          <p:spPr bwMode="auto">
            <a:xfrm>
              <a:off x="2867025" y="5473700"/>
              <a:ext cx="5073650" cy="631825"/>
            </a:xfrm>
            <a:custGeom>
              <a:avLst/>
              <a:gdLst>
                <a:gd name="T0" fmla="*/ 2147483646 w 3196"/>
                <a:gd name="T1" fmla="*/ 0 h 398"/>
                <a:gd name="T2" fmla="*/ 2147483646 w 3196"/>
                <a:gd name="T3" fmla="*/ 2147483646 h 398"/>
                <a:gd name="T4" fmla="*/ 0 60000 65536"/>
                <a:gd name="T5" fmla="*/ 0 60000 65536"/>
                <a:gd name="T6" fmla="*/ 0 w 3196"/>
                <a:gd name="T7" fmla="*/ 0 h 398"/>
                <a:gd name="T8" fmla="*/ 3196 w 3196"/>
                <a:gd name="T9" fmla="*/ 398 h 39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96" h="398">
                  <a:moveTo>
                    <a:pt x="3196" y="0"/>
                  </a:moveTo>
                  <a:cubicBezTo>
                    <a:pt x="1330" y="144"/>
                    <a:pt x="0" y="212"/>
                    <a:pt x="12" y="398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8" name="Freeform 15"/>
            <p:cNvSpPr>
              <a:spLocks/>
            </p:cNvSpPr>
            <p:nvPr/>
          </p:nvSpPr>
          <p:spPr bwMode="auto">
            <a:xfrm>
              <a:off x="5013325" y="4200525"/>
              <a:ext cx="457200" cy="1898650"/>
            </a:xfrm>
            <a:custGeom>
              <a:avLst/>
              <a:gdLst>
                <a:gd name="T0" fmla="*/ 0 w 288"/>
                <a:gd name="T1" fmla="*/ 0 h 1196"/>
                <a:gd name="T2" fmla="*/ 2147483646 w 288"/>
                <a:gd name="T3" fmla="*/ 2147483646 h 1196"/>
                <a:gd name="T4" fmla="*/ 0 60000 65536"/>
                <a:gd name="T5" fmla="*/ 0 60000 65536"/>
                <a:gd name="T6" fmla="*/ 0 w 288"/>
                <a:gd name="T7" fmla="*/ 0 h 1196"/>
                <a:gd name="T8" fmla="*/ 288 w 288"/>
                <a:gd name="T9" fmla="*/ 1196 h 11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1196">
                  <a:moveTo>
                    <a:pt x="0" y="0"/>
                  </a:moveTo>
                  <a:cubicBezTo>
                    <a:pt x="288" y="348"/>
                    <a:pt x="286" y="1196"/>
                    <a:pt x="286" y="1196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9" name="Freeform 16"/>
            <p:cNvSpPr>
              <a:spLocks/>
            </p:cNvSpPr>
            <p:nvPr/>
          </p:nvSpPr>
          <p:spPr bwMode="auto">
            <a:xfrm>
              <a:off x="5546725" y="4000500"/>
              <a:ext cx="479425" cy="2098675"/>
            </a:xfrm>
            <a:custGeom>
              <a:avLst/>
              <a:gdLst>
                <a:gd name="T0" fmla="*/ 0 w 302"/>
                <a:gd name="T1" fmla="*/ 0 h 1322"/>
                <a:gd name="T2" fmla="*/ 2147483646 w 302"/>
                <a:gd name="T3" fmla="*/ 2147483646 h 1322"/>
                <a:gd name="T4" fmla="*/ 0 60000 65536"/>
                <a:gd name="T5" fmla="*/ 0 60000 65536"/>
                <a:gd name="T6" fmla="*/ 0 w 302"/>
                <a:gd name="T7" fmla="*/ 0 h 1322"/>
                <a:gd name="T8" fmla="*/ 302 w 302"/>
                <a:gd name="T9" fmla="*/ 1322 h 13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2" h="1322">
                  <a:moveTo>
                    <a:pt x="0" y="0"/>
                  </a:moveTo>
                  <a:cubicBezTo>
                    <a:pt x="282" y="390"/>
                    <a:pt x="302" y="1322"/>
                    <a:pt x="302" y="1322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0" name="Freeform 17"/>
            <p:cNvSpPr>
              <a:spLocks/>
            </p:cNvSpPr>
            <p:nvPr/>
          </p:nvSpPr>
          <p:spPr bwMode="auto">
            <a:xfrm>
              <a:off x="6149975" y="3806825"/>
              <a:ext cx="479425" cy="2279650"/>
            </a:xfrm>
            <a:custGeom>
              <a:avLst/>
              <a:gdLst>
                <a:gd name="T0" fmla="*/ 0 w 302"/>
                <a:gd name="T1" fmla="*/ 0 h 1436"/>
                <a:gd name="T2" fmla="*/ 2147483646 w 302"/>
                <a:gd name="T3" fmla="*/ 2147483646 h 1436"/>
                <a:gd name="T4" fmla="*/ 0 60000 65536"/>
                <a:gd name="T5" fmla="*/ 0 60000 65536"/>
                <a:gd name="T6" fmla="*/ 0 w 302"/>
                <a:gd name="T7" fmla="*/ 0 h 1436"/>
                <a:gd name="T8" fmla="*/ 302 w 302"/>
                <a:gd name="T9" fmla="*/ 1436 h 14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2" h="1436">
                  <a:moveTo>
                    <a:pt x="0" y="0"/>
                  </a:moveTo>
                  <a:cubicBezTo>
                    <a:pt x="203" y="490"/>
                    <a:pt x="248" y="602"/>
                    <a:pt x="302" y="1436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1" name="Freeform 18"/>
            <p:cNvSpPr>
              <a:spLocks/>
            </p:cNvSpPr>
            <p:nvPr/>
          </p:nvSpPr>
          <p:spPr bwMode="auto">
            <a:xfrm>
              <a:off x="6813550" y="3603625"/>
              <a:ext cx="473075" cy="2495550"/>
            </a:xfrm>
            <a:custGeom>
              <a:avLst/>
              <a:gdLst>
                <a:gd name="T0" fmla="*/ 0 w 298"/>
                <a:gd name="T1" fmla="*/ 0 h 1572"/>
                <a:gd name="T2" fmla="*/ 2147483646 w 298"/>
                <a:gd name="T3" fmla="*/ 2147483646 h 1572"/>
                <a:gd name="T4" fmla="*/ 0 60000 65536"/>
                <a:gd name="T5" fmla="*/ 0 60000 65536"/>
                <a:gd name="T6" fmla="*/ 0 w 298"/>
                <a:gd name="T7" fmla="*/ 0 h 1572"/>
                <a:gd name="T8" fmla="*/ 298 w 298"/>
                <a:gd name="T9" fmla="*/ 1572 h 15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8" h="1572">
                  <a:moveTo>
                    <a:pt x="0" y="0"/>
                  </a:moveTo>
                  <a:cubicBezTo>
                    <a:pt x="203" y="540"/>
                    <a:pt x="244" y="654"/>
                    <a:pt x="298" y="1572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2" name="Freeform 19"/>
            <p:cNvSpPr>
              <a:spLocks/>
            </p:cNvSpPr>
            <p:nvPr/>
          </p:nvSpPr>
          <p:spPr bwMode="auto">
            <a:xfrm>
              <a:off x="7489825" y="3403600"/>
              <a:ext cx="492125" cy="2695575"/>
            </a:xfrm>
            <a:custGeom>
              <a:avLst/>
              <a:gdLst>
                <a:gd name="T0" fmla="*/ 0 w 310"/>
                <a:gd name="T1" fmla="*/ 0 h 1698"/>
                <a:gd name="T2" fmla="*/ 2147483646 w 310"/>
                <a:gd name="T3" fmla="*/ 2147483646 h 1698"/>
                <a:gd name="T4" fmla="*/ 0 60000 65536"/>
                <a:gd name="T5" fmla="*/ 0 60000 65536"/>
                <a:gd name="T6" fmla="*/ 0 w 310"/>
                <a:gd name="T7" fmla="*/ 0 h 1698"/>
                <a:gd name="T8" fmla="*/ 310 w 310"/>
                <a:gd name="T9" fmla="*/ 1698 h 169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" h="1698">
                  <a:moveTo>
                    <a:pt x="0" y="0"/>
                  </a:moveTo>
                  <a:cubicBezTo>
                    <a:pt x="203" y="571"/>
                    <a:pt x="256" y="727"/>
                    <a:pt x="310" y="1698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3" name="Freeform 20"/>
            <p:cNvSpPr>
              <a:spLocks/>
            </p:cNvSpPr>
            <p:nvPr/>
          </p:nvSpPr>
          <p:spPr bwMode="auto">
            <a:xfrm>
              <a:off x="4572000" y="4379913"/>
              <a:ext cx="457200" cy="1716087"/>
            </a:xfrm>
            <a:custGeom>
              <a:avLst/>
              <a:gdLst>
                <a:gd name="T0" fmla="*/ 0 w 288"/>
                <a:gd name="T1" fmla="*/ 0 h 1081"/>
                <a:gd name="T2" fmla="*/ 2147483646 w 288"/>
                <a:gd name="T3" fmla="*/ 2147483646 h 1081"/>
                <a:gd name="T4" fmla="*/ 0 60000 65536"/>
                <a:gd name="T5" fmla="*/ 0 60000 65536"/>
                <a:gd name="T6" fmla="*/ 0 w 288"/>
                <a:gd name="T7" fmla="*/ 0 h 1081"/>
                <a:gd name="T8" fmla="*/ 288 w 288"/>
                <a:gd name="T9" fmla="*/ 1081 h 108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1081">
                  <a:moveTo>
                    <a:pt x="0" y="0"/>
                  </a:moveTo>
                  <a:cubicBezTo>
                    <a:pt x="288" y="348"/>
                    <a:pt x="252" y="1081"/>
                    <a:pt x="252" y="1081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4" name="Freeform 22"/>
            <p:cNvSpPr>
              <a:spLocks/>
            </p:cNvSpPr>
            <p:nvPr/>
          </p:nvSpPr>
          <p:spPr bwMode="auto">
            <a:xfrm>
              <a:off x="4119563" y="4591050"/>
              <a:ext cx="447675" cy="1508125"/>
            </a:xfrm>
            <a:custGeom>
              <a:avLst/>
              <a:gdLst>
                <a:gd name="T0" fmla="*/ 0 w 282"/>
                <a:gd name="T1" fmla="*/ 0 h 950"/>
                <a:gd name="T2" fmla="*/ 2147483646 w 282"/>
                <a:gd name="T3" fmla="*/ 2147483646 h 950"/>
                <a:gd name="T4" fmla="*/ 0 60000 65536"/>
                <a:gd name="T5" fmla="*/ 0 60000 65536"/>
                <a:gd name="T6" fmla="*/ 0 w 282"/>
                <a:gd name="T7" fmla="*/ 0 h 950"/>
                <a:gd name="T8" fmla="*/ 282 w 282"/>
                <a:gd name="T9" fmla="*/ 950 h 9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2" h="950">
                  <a:moveTo>
                    <a:pt x="0" y="0"/>
                  </a:moveTo>
                  <a:cubicBezTo>
                    <a:pt x="282" y="324"/>
                    <a:pt x="268" y="950"/>
                    <a:pt x="268" y="95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5" name="Freeform 23"/>
            <p:cNvSpPr>
              <a:spLocks/>
            </p:cNvSpPr>
            <p:nvPr/>
          </p:nvSpPr>
          <p:spPr bwMode="auto">
            <a:xfrm>
              <a:off x="3775075" y="4762500"/>
              <a:ext cx="406400" cy="1327150"/>
            </a:xfrm>
            <a:custGeom>
              <a:avLst/>
              <a:gdLst>
                <a:gd name="T0" fmla="*/ 0 w 256"/>
                <a:gd name="T1" fmla="*/ 0 h 836"/>
                <a:gd name="T2" fmla="*/ 2147483646 w 256"/>
                <a:gd name="T3" fmla="*/ 2147483646 h 836"/>
                <a:gd name="T4" fmla="*/ 0 60000 65536"/>
                <a:gd name="T5" fmla="*/ 0 60000 65536"/>
                <a:gd name="T6" fmla="*/ 0 w 256"/>
                <a:gd name="T7" fmla="*/ 0 h 836"/>
                <a:gd name="T8" fmla="*/ 256 w 256"/>
                <a:gd name="T9" fmla="*/ 836 h 8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6" h="836">
                  <a:moveTo>
                    <a:pt x="0" y="0"/>
                  </a:moveTo>
                  <a:cubicBezTo>
                    <a:pt x="134" y="182"/>
                    <a:pt x="248" y="580"/>
                    <a:pt x="256" y="836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6" name="Freeform 24"/>
            <p:cNvSpPr>
              <a:spLocks/>
            </p:cNvSpPr>
            <p:nvPr/>
          </p:nvSpPr>
          <p:spPr bwMode="auto">
            <a:xfrm>
              <a:off x="3390900" y="4986338"/>
              <a:ext cx="449263" cy="1112837"/>
            </a:xfrm>
            <a:custGeom>
              <a:avLst/>
              <a:gdLst>
                <a:gd name="T0" fmla="*/ 0 w 283"/>
                <a:gd name="T1" fmla="*/ 0 h 701"/>
                <a:gd name="T2" fmla="*/ 2147483646 w 283"/>
                <a:gd name="T3" fmla="*/ 2147483646 h 701"/>
                <a:gd name="T4" fmla="*/ 0 60000 65536"/>
                <a:gd name="T5" fmla="*/ 0 60000 65536"/>
                <a:gd name="T6" fmla="*/ 0 w 283"/>
                <a:gd name="T7" fmla="*/ 0 h 701"/>
                <a:gd name="T8" fmla="*/ 283 w 283"/>
                <a:gd name="T9" fmla="*/ 701 h 70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" h="701">
                  <a:moveTo>
                    <a:pt x="0" y="0"/>
                  </a:moveTo>
                  <a:cubicBezTo>
                    <a:pt x="275" y="231"/>
                    <a:pt x="283" y="701"/>
                    <a:pt x="283" y="701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7" name="Freeform 25"/>
            <p:cNvSpPr>
              <a:spLocks/>
            </p:cNvSpPr>
            <p:nvPr/>
          </p:nvSpPr>
          <p:spPr bwMode="auto">
            <a:xfrm>
              <a:off x="3136900" y="5172075"/>
              <a:ext cx="396875" cy="914400"/>
            </a:xfrm>
            <a:custGeom>
              <a:avLst/>
              <a:gdLst>
                <a:gd name="T0" fmla="*/ 0 w 250"/>
                <a:gd name="T1" fmla="*/ 0 h 576"/>
                <a:gd name="T2" fmla="*/ 2147483646 w 250"/>
                <a:gd name="T3" fmla="*/ 2147483646 h 576"/>
                <a:gd name="T4" fmla="*/ 0 60000 65536"/>
                <a:gd name="T5" fmla="*/ 0 60000 65536"/>
                <a:gd name="T6" fmla="*/ 0 w 250"/>
                <a:gd name="T7" fmla="*/ 0 h 576"/>
                <a:gd name="T8" fmla="*/ 250 w 250"/>
                <a:gd name="T9" fmla="*/ 576 h 5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0" h="576">
                  <a:moveTo>
                    <a:pt x="0" y="0"/>
                  </a:moveTo>
                  <a:cubicBezTo>
                    <a:pt x="230" y="193"/>
                    <a:pt x="250" y="576"/>
                    <a:pt x="250" y="576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8" name="Freeform 26"/>
            <p:cNvSpPr>
              <a:spLocks/>
            </p:cNvSpPr>
            <p:nvPr/>
          </p:nvSpPr>
          <p:spPr bwMode="auto">
            <a:xfrm>
              <a:off x="2914650" y="5353050"/>
              <a:ext cx="371475" cy="733425"/>
            </a:xfrm>
            <a:custGeom>
              <a:avLst/>
              <a:gdLst>
                <a:gd name="T0" fmla="*/ 0 w 234"/>
                <a:gd name="T1" fmla="*/ 0 h 462"/>
                <a:gd name="T2" fmla="*/ 2147483646 w 234"/>
                <a:gd name="T3" fmla="*/ 2147483646 h 462"/>
                <a:gd name="T4" fmla="*/ 0 60000 65536"/>
                <a:gd name="T5" fmla="*/ 0 60000 65536"/>
                <a:gd name="T6" fmla="*/ 0 w 234"/>
                <a:gd name="T7" fmla="*/ 0 h 462"/>
                <a:gd name="T8" fmla="*/ 234 w 234"/>
                <a:gd name="T9" fmla="*/ 462 h 4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4" h="462">
                  <a:moveTo>
                    <a:pt x="0" y="0"/>
                  </a:moveTo>
                  <a:cubicBezTo>
                    <a:pt x="195" y="149"/>
                    <a:pt x="234" y="462"/>
                    <a:pt x="234" y="462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9" name="Freeform 27"/>
            <p:cNvSpPr>
              <a:spLocks/>
            </p:cNvSpPr>
            <p:nvPr/>
          </p:nvSpPr>
          <p:spPr bwMode="auto">
            <a:xfrm>
              <a:off x="2733675" y="5540375"/>
              <a:ext cx="365125" cy="558800"/>
            </a:xfrm>
            <a:custGeom>
              <a:avLst/>
              <a:gdLst>
                <a:gd name="T0" fmla="*/ 0 w 230"/>
                <a:gd name="T1" fmla="*/ 0 h 352"/>
                <a:gd name="T2" fmla="*/ 2147483646 w 230"/>
                <a:gd name="T3" fmla="*/ 2147483646 h 352"/>
                <a:gd name="T4" fmla="*/ 0 60000 65536"/>
                <a:gd name="T5" fmla="*/ 0 60000 65536"/>
                <a:gd name="T6" fmla="*/ 0 w 230"/>
                <a:gd name="T7" fmla="*/ 0 h 352"/>
                <a:gd name="T8" fmla="*/ 230 w 230"/>
                <a:gd name="T9" fmla="*/ 352 h 3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0" h="352">
                  <a:moveTo>
                    <a:pt x="0" y="0"/>
                  </a:moveTo>
                  <a:cubicBezTo>
                    <a:pt x="230" y="193"/>
                    <a:pt x="216" y="352"/>
                    <a:pt x="216" y="352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0" name="Freeform 28"/>
            <p:cNvSpPr>
              <a:spLocks/>
            </p:cNvSpPr>
            <p:nvPr/>
          </p:nvSpPr>
          <p:spPr bwMode="auto">
            <a:xfrm>
              <a:off x="2609850" y="5715000"/>
              <a:ext cx="357188" cy="384175"/>
            </a:xfrm>
            <a:custGeom>
              <a:avLst/>
              <a:gdLst>
                <a:gd name="T0" fmla="*/ 0 w 225"/>
                <a:gd name="T1" fmla="*/ 0 h 242"/>
                <a:gd name="T2" fmla="*/ 2147483646 w 225"/>
                <a:gd name="T3" fmla="*/ 2147483646 h 242"/>
                <a:gd name="T4" fmla="*/ 0 60000 65536"/>
                <a:gd name="T5" fmla="*/ 0 60000 65536"/>
                <a:gd name="T6" fmla="*/ 0 w 225"/>
                <a:gd name="T7" fmla="*/ 0 h 242"/>
                <a:gd name="T8" fmla="*/ 225 w 225"/>
                <a:gd name="T9" fmla="*/ 242 h 24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5" h="242">
                  <a:moveTo>
                    <a:pt x="0" y="0"/>
                  </a:moveTo>
                  <a:cubicBezTo>
                    <a:pt x="132" y="14"/>
                    <a:pt x="225" y="242"/>
                    <a:pt x="225" y="242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1" name="Freeform 29"/>
            <p:cNvSpPr>
              <a:spLocks/>
            </p:cNvSpPr>
            <p:nvPr/>
          </p:nvSpPr>
          <p:spPr bwMode="auto">
            <a:xfrm>
              <a:off x="2514600" y="5918200"/>
              <a:ext cx="369888" cy="166688"/>
            </a:xfrm>
            <a:custGeom>
              <a:avLst/>
              <a:gdLst>
                <a:gd name="T0" fmla="*/ 0 w 233"/>
                <a:gd name="T1" fmla="*/ 0 h 105"/>
                <a:gd name="T2" fmla="*/ 2147483646 w 233"/>
                <a:gd name="T3" fmla="*/ 2147483646 h 105"/>
                <a:gd name="T4" fmla="*/ 0 60000 65536"/>
                <a:gd name="T5" fmla="*/ 0 60000 65536"/>
                <a:gd name="T6" fmla="*/ 0 w 233"/>
                <a:gd name="T7" fmla="*/ 0 h 105"/>
                <a:gd name="T8" fmla="*/ 233 w 233"/>
                <a:gd name="T9" fmla="*/ 105 h 10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3" h="105">
                  <a:moveTo>
                    <a:pt x="0" y="0"/>
                  </a:moveTo>
                  <a:cubicBezTo>
                    <a:pt x="138" y="12"/>
                    <a:pt x="233" y="105"/>
                    <a:pt x="233" y="105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2" name="AutoShape 30"/>
            <p:cNvSpPr>
              <a:spLocks noChangeArrowheads="1"/>
            </p:cNvSpPr>
            <p:nvPr/>
          </p:nvSpPr>
          <p:spPr bwMode="auto">
            <a:xfrm flipV="1">
              <a:off x="3949700" y="3502025"/>
              <a:ext cx="731838" cy="512763"/>
            </a:xfrm>
            <a:prstGeom prst="rtTriangle">
              <a:avLst/>
            </a:prstGeom>
            <a:noFill/>
            <a:ln w="3175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900"/>
            </a:p>
          </p:txBody>
        </p:sp>
        <p:sp>
          <p:nvSpPr>
            <p:cNvPr id="67613" name="Oval 31"/>
            <p:cNvSpPr>
              <a:spLocks noChangeArrowheads="1"/>
            </p:cNvSpPr>
            <p:nvPr/>
          </p:nvSpPr>
          <p:spPr bwMode="auto">
            <a:xfrm>
              <a:off x="1828800" y="430213"/>
              <a:ext cx="73025" cy="7302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900"/>
            </a:p>
          </p:txBody>
        </p:sp>
        <p:sp>
          <p:nvSpPr>
            <p:cNvPr id="67614" name="Text Box 32"/>
            <p:cNvSpPr txBox="1">
              <a:spLocks noChangeArrowheads="1"/>
            </p:cNvSpPr>
            <p:nvPr/>
          </p:nvSpPr>
          <p:spPr bwMode="auto">
            <a:xfrm>
              <a:off x="4316412" y="1271588"/>
              <a:ext cx="974599" cy="3605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900"/>
                <a:t>R = 30 ft</a:t>
              </a:r>
            </a:p>
          </p:txBody>
        </p:sp>
        <p:sp>
          <p:nvSpPr>
            <p:cNvPr id="67615" name="Text Box 34"/>
            <p:cNvSpPr txBox="1">
              <a:spLocks noChangeArrowheads="1"/>
            </p:cNvSpPr>
            <p:nvPr/>
          </p:nvSpPr>
          <p:spPr bwMode="auto">
            <a:xfrm>
              <a:off x="4095750" y="3263900"/>
              <a:ext cx="538883" cy="360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900"/>
                <a:t>1.5</a:t>
              </a:r>
            </a:p>
          </p:txBody>
        </p:sp>
        <p:sp>
          <p:nvSpPr>
            <p:cNvPr id="67616" name="Text Box 35"/>
            <p:cNvSpPr txBox="1">
              <a:spLocks noChangeArrowheads="1"/>
            </p:cNvSpPr>
            <p:nvPr/>
          </p:nvSpPr>
          <p:spPr bwMode="auto">
            <a:xfrm>
              <a:off x="3590924" y="3538538"/>
              <a:ext cx="538883" cy="360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900"/>
                <a:t>1.0</a:t>
              </a:r>
            </a:p>
          </p:txBody>
        </p:sp>
        <p:sp>
          <p:nvSpPr>
            <p:cNvPr id="67617" name="Line 36"/>
            <p:cNvSpPr>
              <a:spLocks noChangeShapeType="1"/>
            </p:cNvSpPr>
            <p:nvPr/>
          </p:nvSpPr>
          <p:spPr bwMode="auto">
            <a:xfrm>
              <a:off x="2487613" y="5075238"/>
              <a:ext cx="0" cy="98742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8" name="Line 37"/>
            <p:cNvSpPr>
              <a:spLocks noChangeShapeType="1"/>
            </p:cNvSpPr>
            <p:nvPr/>
          </p:nvSpPr>
          <p:spPr bwMode="auto">
            <a:xfrm>
              <a:off x="2816225" y="4856163"/>
              <a:ext cx="0" cy="116998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9" name="Line 39"/>
            <p:cNvSpPr>
              <a:spLocks noChangeShapeType="1"/>
            </p:cNvSpPr>
            <p:nvPr/>
          </p:nvSpPr>
          <p:spPr bwMode="auto">
            <a:xfrm>
              <a:off x="1865313" y="5476875"/>
              <a:ext cx="0" cy="6223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0" name="Line 40"/>
            <p:cNvSpPr>
              <a:spLocks noChangeShapeType="1"/>
            </p:cNvSpPr>
            <p:nvPr/>
          </p:nvSpPr>
          <p:spPr bwMode="auto">
            <a:xfrm>
              <a:off x="4754563" y="3538538"/>
              <a:ext cx="0" cy="179228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1" name="Line 41"/>
            <p:cNvSpPr>
              <a:spLocks noChangeShapeType="1"/>
            </p:cNvSpPr>
            <p:nvPr/>
          </p:nvSpPr>
          <p:spPr bwMode="auto">
            <a:xfrm>
              <a:off x="5668963" y="2916238"/>
              <a:ext cx="0" cy="171926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2" name="Line 42"/>
            <p:cNvSpPr>
              <a:spLocks noChangeShapeType="1"/>
            </p:cNvSpPr>
            <p:nvPr/>
          </p:nvSpPr>
          <p:spPr bwMode="auto">
            <a:xfrm>
              <a:off x="6473825" y="2405063"/>
              <a:ext cx="0" cy="131603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3" name="Line 43"/>
            <p:cNvSpPr>
              <a:spLocks noChangeShapeType="1"/>
            </p:cNvSpPr>
            <p:nvPr/>
          </p:nvSpPr>
          <p:spPr bwMode="auto">
            <a:xfrm>
              <a:off x="6619875" y="2295525"/>
              <a:ext cx="0" cy="12065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4" name="Line 44"/>
            <p:cNvSpPr>
              <a:spLocks noChangeShapeType="1"/>
            </p:cNvSpPr>
            <p:nvPr/>
          </p:nvSpPr>
          <p:spPr bwMode="auto">
            <a:xfrm flipH="1">
              <a:off x="6619875" y="2295525"/>
              <a:ext cx="2011363" cy="0"/>
            </a:xfrm>
            <a:prstGeom prst="line">
              <a:avLst/>
            </a:prstGeom>
            <a:noFill/>
            <a:ln w="38100">
              <a:solidFill>
                <a:srgbClr val="9966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5" name="Line 45"/>
            <p:cNvSpPr>
              <a:spLocks noChangeShapeType="1"/>
            </p:cNvSpPr>
            <p:nvPr/>
          </p:nvSpPr>
          <p:spPr bwMode="auto">
            <a:xfrm flipH="1">
              <a:off x="950913" y="2295525"/>
              <a:ext cx="5668962" cy="380365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6" name="Text Box 47"/>
            <p:cNvSpPr txBox="1">
              <a:spLocks noChangeArrowheads="1"/>
            </p:cNvSpPr>
            <p:nvPr/>
          </p:nvSpPr>
          <p:spPr bwMode="auto">
            <a:xfrm>
              <a:off x="4425949" y="6208712"/>
              <a:ext cx="1099804" cy="360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900"/>
                <a:t>Stiff Layer</a:t>
              </a:r>
            </a:p>
          </p:txBody>
        </p:sp>
        <p:sp>
          <p:nvSpPr>
            <p:cNvPr id="67627" name="Text Box 48"/>
            <p:cNvSpPr txBox="1">
              <a:spLocks noChangeArrowheads="1"/>
            </p:cNvSpPr>
            <p:nvPr/>
          </p:nvSpPr>
          <p:spPr bwMode="auto">
            <a:xfrm>
              <a:off x="1646238" y="6172200"/>
              <a:ext cx="730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900"/>
                <a:t>Drain</a:t>
              </a:r>
            </a:p>
          </p:txBody>
        </p:sp>
        <p:sp>
          <p:nvSpPr>
            <p:cNvPr id="67628" name="Line 49"/>
            <p:cNvSpPr>
              <a:spLocks noChangeShapeType="1"/>
            </p:cNvSpPr>
            <p:nvPr/>
          </p:nvSpPr>
          <p:spPr bwMode="auto">
            <a:xfrm>
              <a:off x="8448675" y="2295525"/>
              <a:ext cx="0" cy="3803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9" name="Line 50"/>
            <p:cNvSpPr>
              <a:spLocks noChangeShapeType="1"/>
            </p:cNvSpPr>
            <p:nvPr/>
          </p:nvSpPr>
          <p:spPr bwMode="auto">
            <a:xfrm flipH="1">
              <a:off x="512763" y="6099175"/>
              <a:ext cx="438150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0" name="Line 51"/>
            <p:cNvSpPr>
              <a:spLocks noChangeShapeType="1"/>
            </p:cNvSpPr>
            <p:nvPr/>
          </p:nvSpPr>
          <p:spPr bwMode="auto">
            <a:xfrm flipV="1">
              <a:off x="1865313" y="466725"/>
              <a:ext cx="0" cy="5632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1" name="Text Box 33"/>
            <p:cNvSpPr txBox="1">
              <a:spLocks noChangeArrowheads="1"/>
            </p:cNvSpPr>
            <p:nvPr/>
          </p:nvSpPr>
          <p:spPr bwMode="auto">
            <a:xfrm>
              <a:off x="1243013" y="2405063"/>
              <a:ext cx="1379537" cy="793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 typeface="Symbol" panose="05050102010706020507" pitchFamily="18" charset="2"/>
                <a:buChar char="g"/>
              </a:pPr>
              <a:r>
                <a:rPr lang="en-US" altLang="en-US" sz="900"/>
                <a:t> = 125 lb/ft</a:t>
              </a:r>
              <a:r>
                <a:rPr lang="en-US" altLang="en-US" sz="900" baseline="30000"/>
                <a:t>3</a:t>
              </a:r>
            </a:p>
            <a:p>
              <a:pPr>
                <a:buFont typeface="Symbol" panose="05050102010706020507" pitchFamily="18" charset="2"/>
                <a:buNone/>
              </a:pPr>
              <a:r>
                <a:rPr lang="en-US" altLang="en-US" sz="900"/>
                <a:t>c = 90 lb/ft</a:t>
              </a:r>
              <a:r>
                <a:rPr lang="en-US" altLang="en-US" sz="900" baseline="30000"/>
                <a:t>2</a:t>
              </a:r>
            </a:p>
            <a:p>
              <a:pPr>
                <a:buFont typeface="Symbol" panose="05050102010706020507" pitchFamily="18" charset="2"/>
                <a:buNone/>
              </a:pPr>
              <a:r>
                <a:rPr lang="en-US" altLang="en-US" sz="900">
                  <a:latin typeface="Symbol" panose="05050102010706020507" pitchFamily="18" charset="2"/>
                </a:rPr>
                <a:t>f = 32</a:t>
              </a:r>
              <a:r>
                <a:rPr lang="en-US" altLang="en-US" sz="900" baseline="30000">
                  <a:latin typeface="Symbol" panose="05050102010706020507" pitchFamily="18" charset="2"/>
                </a:rPr>
                <a:t>o</a:t>
              </a:r>
              <a:endParaRPr lang="en-US" altLang="en-US" sz="900"/>
            </a:p>
          </p:txBody>
        </p:sp>
        <p:sp>
          <p:nvSpPr>
            <p:cNvPr id="67632" name="Line 53"/>
            <p:cNvSpPr>
              <a:spLocks noChangeShapeType="1"/>
            </p:cNvSpPr>
            <p:nvPr/>
          </p:nvSpPr>
          <p:spPr bwMode="auto">
            <a:xfrm flipV="1">
              <a:off x="3803650" y="4197350"/>
              <a:ext cx="0" cy="1573213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3" name="Text Box 54"/>
            <p:cNvSpPr txBox="1">
              <a:spLocks noChangeArrowheads="1"/>
            </p:cNvSpPr>
            <p:nvPr/>
          </p:nvSpPr>
          <p:spPr bwMode="auto">
            <a:xfrm>
              <a:off x="8210550" y="3856038"/>
              <a:ext cx="639047" cy="3605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900"/>
                <a:t>20 ft</a:t>
              </a:r>
            </a:p>
          </p:txBody>
        </p:sp>
        <p:sp>
          <p:nvSpPr>
            <p:cNvPr id="67634" name="Text Box 55"/>
            <p:cNvSpPr txBox="1">
              <a:spLocks noChangeArrowheads="1"/>
            </p:cNvSpPr>
            <p:nvPr/>
          </p:nvSpPr>
          <p:spPr bwMode="auto">
            <a:xfrm>
              <a:off x="1096962" y="209550"/>
              <a:ext cx="2241676" cy="360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900"/>
                <a:t>Center of failure Surface</a:t>
              </a:r>
            </a:p>
          </p:txBody>
        </p:sp>
        <p:sp>
          <p:nvSpPr>
            <p:cNvPr id="67635" name="Line 56"/>
            <p:cNvSpPr>
              <a:spLocks noChangeShapeType="1"/>
            </p:cNvSpPr>
            <p:nvPr/>
          </p:nvSpPr>
          <p:spPr bwMode="auto">
            <a:xfrm flipH="1">
              <a:off x="5229225" y="4060825"/>
              <a:ext cx="157163" cy="5873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6" name="Line 57"/>
            <p:cNvSpPr>
              <a:spLocks noChangeShapeType="1"/>
            </p:cNvSpPr>
            <p:nvPr/>
          </p:nvSpPr>
          <p:spPr bwMode="auto">
            <a:xfrm flipH="1">
              <a:off x="5372100" y="4605338"/>
              <a:ext cx="166688" cy="4286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7" name="Line 58"/>
            <p:cNvSpPr>
              <a:spLocks noChangeShapeType="1"/>
            </p:cNvSpPr>
            <p:nvPr/>
          </p:nvSpPr>
          <p:spPr bwMode="auto">
            <a:xfrm flipH="1">
              <a:off x="5499100" y="5126038"/>
              <a:ext cx="168275" cy="2381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8" name="Line 59"/>
            <p:cNvSpPr>
              <a:spLocks noChangeShapeType="1"/>
            </p:cNvSpPr>
            <p:nvPr/>
          </p:nvSpPr>
          <p:spPr bwMode="auto">
            <a:xfrm flipH="1">
              <a:off x="5540375" y="5638800"/>
              <a:ext cx="168275" cy="14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9" name="Line 60"/>
            <p:cNvSpPr>
              <a:spLocks noChangeShapeType="1"/>
            </p:cNvSpPr>
            <p:nvPr/>
          </p:nvSpPr>
          <p:spPr bwMode="auto">
            <a:xfrm flipH="1">
              <a:off x="5594350" y="6096000"/>
              <a:ext cx="17303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0" name="Oval 1"/>
            <p:cNvSpPr>
              <a:spLocks noChangeArrowheads="1"/>
            </p:cNvSpPr>
            <p:nvPr/>
          </p:nvSpPr>
          <p:spPr bwMode="auto">
            <a:xfrm>
              <a:off x="5277645" y="4901804"/>
              <a:ext cx="107156" cy="107156"/>
            </a:xfrm>
            <a:prstGeom prst="ellipse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900"/>
            </a:p>
          </p:txBody>
        </p:sp>
        <p:sp>
          <p:nvSpPr>
            <p:cNvPr id="67641" name="TextBox 2"/>
            <p:cNvSpPr txBox="1">
              <a:spLocks noChangeArrowheads="1"/>
            </p:cNvSpPr>
            <p:nvPr/>
          </p:nvSpPr>
          <p:spPr bwMode="auto">
            <a:xfrm>
              <a:off x="5361950" y="4846400"/>
              <a:ext cx="408670" cy="360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900"/>
                <a:t>A</a:t>
              </a:r>
            </a:p>
          </p:txBody>
        </p:sp>
      </p:grpSp>
      <p:sp>
        <p:nvSpPr>
          <p:cNvPr id="67587" name="TextBox 55"/>
          <p:cNvSpPr txBox="1">
            <a:spLocks noChangeArrowheads="1"/>
          </p:cNvSpPr>
          <p:nvPr/>
        </p:nvSpPr>
        <p:spPr bwMode="auto">
          <a:xfrm>
            <a:off x="280988" y="1493838"/>
            <a:ext cx="3130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/>
              <a:t>What is the pore water pressure at point A?</a:t>
            </a:r>
          </a:p>
        </p:txBody>
      </p:sp>
      <p:sp>
        <p:nvSpPr>
          <p:cNvPr id="67588" name="TextBox 5"/>
          <p:cNvSpPr txBox="1">
            <a:spLocks noChangeArrowheads="1"/>
          </p:cNvSpPr>
          <p:nvPr/>
        </p:nvSpPr>
        <p:spPr bwMode="auto">
          <a:xfrm>
            <a:off x="280988" y="141288"/>
            <a:ext cx="8085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Name:__________                                                                        ID:________</a:t>
            </a:r>
          </a:p>
        </p:txBody>
      </p:sp>
      <p:sp>
        <p:nvSpPr>
          <p:cNvPr id="67589" name="TextBox 6"/>
          <p:cNvSpPr txBox="1">
            <a:spLocks noChangeArrowheads="1"/>
          </p:cNvSpPr>
          <p:nvPr/>
        </p:nvSpPr>
        <p:spPr bwMode="auto">
          <a:xfrm>
            <a:off x="2819400" y="693738"/>
            <a:ext cx="3454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CEG 4801 Geotechnical Design</a:t>
            </a:r>
          </a:p>
          <a:p>
            <a:pPr algn="ctr"/>
            <a:r>
              <a:rPr lang="en-US" altLang="en-US" dirty="0"/>
              <a:t>Spring </a:t>
            </a:r>
            <a:r>
              <a:rPr lang="en-US" altLang="en-US" dirty="0" smtClean="0"/>
              <a:t>2018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365125"/>
            <a:ext cx="3178175" cy="264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3" y="2455863"/>
            <a:ext cx="6442075" cy="400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10800000">
            <a:off x="5876702" y="2888792"/>
            <a:ext cx="16172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 flipV="1">
            <a:off x="2537959" y="2888792"/>
            <a:ext cx="3338743" cy="1669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1855765" y="4558164"/>
            <a:ext cx="6781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3782368" y="1592215"/>
            <a:ext cx="2973568" cy="1304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677189" y="2445365"/>
            <a:ext cx="2973568" cy="1252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2537959" y="2900028"/>
            <a:ext cx="4211150" cy="2722360"/>
          </a:xfrm>
          <a:custGeom>
            <a:avLst/>
            <a:gdLst>
              <a:gd name="connsiteX0" fmla="*/ 0 w 6119446"/>
              <a:gd name="connsiteY0" fmla="*/ 2461846 h 2928425"/>
              <a:gd name="connsiteX1" fmla="*/ 3545059 w 6119446"/>
              <a:gd name="connsiteY1" fmla="*/ 2518117 h 2928425"/>
              <a:gd name="connsiteX2" fmla="*/ 6119446 w 6119446"/>
              <a:gd name="connsiteY2" fmla="*/ 0 h 2928425"/>
              <a:gd name="connsiteX0" fmla="*/ 0 w 6119446"/>
              <a:gd name="connsiteY0" fmla="*/ 2461846 h 2461846"/>
              <a:gd name="connsiteX1" fmla="*/ 6119446 w 6119446"/>
              <a:gd name="connsiteY1" fmla="*/ 0 h 2461846"/>
              <a:gd name="connsiteX0" fmla="*/ 0 w 6119446"/>
              <a:gd name="connsiteY0" fmla="*/ 2461846 h 3614224"/>
              <a:gd name="connsiteX1" fmla="*/ 6119446 w 6119446"/>
              <a:gd name="connsiteY1" fmla="*/ 0 h 3614224"/>
              <a:gd name="connsiteX0" fmla="*/ 0 w 6119446"/>
              <a:gd name="connsiteY0" fmla="*/ 2461846 h 3614224"/>
              <a:gd name="connsiteX1" fmla="*/ 958948 w 6119446"/>
              <a:gd name="connsiteY1" fmla="*/ 2955388 h 3614224"/>
              <a:gd name="connsiteX2" fmla="*/ 6119446 w 6119446"/>
              <a:gd name="connsiteY2" fmla="*/ 0 h 3614224"/>
              <a:gd name="connsiteX0" fmla="*/ 0 w 6119446"/>
              <a:gd name="connsiteY0" fmla="*/ 2461846 h 2461846"/>
              <a:gd name="connsiteX1" fmla="*/ 6119446 w 6119446"/>
              <a:gd name="connsiteY1" fmla="*/ 0 h 2461846"/>
              <a:gd name="connsiteX0" fmla="*/ 0 w 6119446"/>
              <a:gd name="connsiteY0" fmla="*/ 2461846 h 3863926"/>
              <a:gd name="connsiteX1" fmla="*/ 6119446 w 6119446"/>
              <a:gd name="connsiteY1" fmla="*/ 0 h 3863926"/>
              <a:gd name="connsiteX0" fmla="*/ 0 w 6119446"/>
              <a:gd name="connsiteY0" fmla="*/ 2461846 h 3863926"/>
              <a:gd name="connsiteX1" fmla="*/ 6119446 w 6119446"/>
              <a:gd name="connsiteY1" fmla="*/ 0 h 3863926"/>
              <a:gd name="connsiteX0" fmla="*/ 0 w 6151098"/>
              <a:gd name="connsiteY0" fmla="*/ 2421988 h 3824068"/>
              <a:gd name="connsiteX1" fmla="*/ 6151098 w 6151098"/>
              <a:gd name="connsiteY1" fmla="*/ 0 h 3824068"/>
              <a:gd name="connsiteX0" fmla="*/ 0 w 6151098"/>
              <a:gd name="connsiteY0" fmla="*/ 2421988 h 3976468"/>
              <a:gd name="connsiteX1" fmla="*/ 6151098 w 6151098"/>
              <a:gd name="connsiteY1" fmla="*/ 0 h 3976468"/>
              <a:gd name="connsiteX0" fmla="*/ 0 w 6151098"/>
              <a:gd name="connsiteY0" fmla="*/ 2421988 h 3976468"/>
              <a:gd name="connsiteX1" fmla="*/ 6151098 w 6151098"/>
              <a:gd name="connsiteY1" fmla="*/ 0 h 3976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51098" h="3976468">
                <a:moveTo>
                  <a:pt x="0" y="2421988"/>
                </a:moveTo>
                <a:cubicBezTo>
                  <a:pt x="4014421" y="3976468"/>
                  <a:pt x="6111680" y="500722"/>
                  <a:pt x="6151098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981038" y="3253967"/>
            <a:ext cx="7303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5355024" y="3462638"/>
            <a:ext cx="11476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4843126" y="3733259"/>
            <a:ext cx="1278113" cy="6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4425783" y="3941930"/>
            <a:ext cx="1278113" cy="6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021483" y="4131039"/>
            <a:ext cx="12324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3659568" y="4271240"/>
            <a:ext cx="109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3359603" y="4375576"/>
            <a:ext cx="8868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3053117" y="4466870"/>
            <a:ext cx="6781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2798798" y="4532080"/>
            <a:ext cx="3130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3718257" y="1591116"/>
            <a:ext cx="156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>
            <a:off x="3724778" y="1584595"/>
            <a:ext cx="156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839866" y="1917165"/>
            <a:ext cx="278971" cy="40034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/>
              <a:t>R</a:t>
            </a:r>
            <a:endParaRPr lang="en-US" sz="3200" dirty="0"/>
          </a:p>
        </p:txBody>
      </p:sp>
      <p:sp>
        <p:nvSpPr>
          <p:cNvPr id="44" name="TextBox 43"/>
          <p:cNvSpPr txBox="1"/>
          <p:nvPr/>
        </p:nvSpPr>
        <p:spPr>
          <a:xfrm>
            <a:off x="3776946" y="1252025"/>
            <a:ext cx="278971" cy="4003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373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573088" y="644525"/>
            <a:ext cx="4435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i="1" u="sng">
                <a:solidFill>
                  <a:srgbClr val="008000"/>
                </a:solidFill>
              </a:rPr>
              <a:t>STATICALLY INDETERMINATE PROBLEMS</a:t>
            </a:r>
          </a:p>
        </p:txBody>
      </p:sp>
      <p:sp>
        <p:nvSpPr>
          <p:cNvPr id="56356" name="Freeform 36"/>
          <p:cNvSpPr>
            <a:spLocks noChangeArrowheads="1"/>
          </p:cNvSpPr>
          <p:nvPr/>
        </p:nvSpPr>
        <p:spPr bwMode="auto">
          <a:xfrm>
            <a:off x="3219450" y="2611438"/>
            <a:ext cx="604838" cy="2362200"/>
          </a:xfrm>
          <a:custGeom>
            <a:avLst/>
            <a:gdLst>
              <a:gd name="T0" fmla="*/ 2147483646 w 381"/>
              <a:gd name="T1" fmla="*/ 0 h 1488"/>
              <a:gd name="T2" fmla="*/ 2147483646 w 381"/>
              <a:gd name="T3" fmla="*/ 2147483646 h 1488"/>
              <a:gd name="T4" fmla="*/ 0 w 381"/>
              <a:gd name="T5" fmla="*/ 2147483646 h 1488"/>
              <a:gd name="T6" fmla="*/ 0 w 381"/>
              <a:gd name="T7" fmla="*/ 2147483646 h 1488"/>
              <a:gd name="T8" fmla="*/ 2147483646 w 381"/>
              <a:gd name="T9" fmla="*/ 0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1"/>
              <a:gd name="T16" fmla="*/ 0 h 1488"/>
              <a:gd name="T17" fmla="*/ 381 w 381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1" h="1488">
                <a:moveTo>
                  <a:pt x="381" y="0"/>
                </a:moveTo>
                <a:lnTo>
                  <a:pt x="381" y="1347"/>
                </a:lnTo>
                <a:lnTo>
                  <a:pt x="0" y="1488"/>
                </a:lnTo>
                <a:lnTo>
                  <a:pt x="0" y="225"/>
                </a:lnTo>
                <a:lnTo>
                  <a:pt x="381" y="0"/>
                </a:lnTo>
                <a:close/>
              </a:path>
            </a:pathLst>
          </a:custGeom>
          <a:gradFill rotWithShape="0">
            <a:gsLst>
              <a:gs pos="0">
                <a:srgbClr val="FFC000"/>
              </a:gs>
              <a:gs pos="100000">
                <a:srgbClr val="FFFFFF"/>
              </a:gs>
            </a:gsLst>
            <a:lin ang="15180000" scaled="1"/>
          </a:gradFill>
          <a:ln w="4991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57" name="Freeform 37"/>
          <p:cNvSpPr>
            <a:spLocks/>
          </p:cNvSpPr>
          <p:nvPr/>
        </p:nvSpPr>
        <p:spPr bwMode="auto">
          <a:xfrm>
            <a:off x="3508375" y="3714750"/>
            <a:ext cx="0" cy="1139825"/>
          </a:xfrm>
          <a:custGeom>
            <a:avLst/>
            <a:gdLst>
              <a:gd name="T0" fmla="*/ 0 h 718"/>
              <a:gd name="T1" fmla="*/ 2147483646 h 718"/>
              <a:gd name="T2" fmla="*/ 0 60000 65536"/>
              <a:gd name="T3" fmla="*/ 0 60000 65536"/>
              <a:gd name="T4" fmla="*/ 0 h 718"/>
              <a:gd name="T5" fmla="*/ 718 h 718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718">
                <a:moveTo>
                  <a:pt x="0" y="0"/>
                </a:moveTo>
                <a:lnTo>
                  <a:pt x="0" y="718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8" name="Freeform 38"/>
          <p:cNvSpPr>
            <a:spLocks noChangeArrowheads="1"/>
          </p:cNvSpPr>
          <p:nvPr/>
        </p:nvSpPr>
        <p:spPr bwMode="auto">
          <a:xfrm>
            <a:off x="3857625" y="3224213"/>
            <a:ext cx="0" cy="700087"/>
          </a:xfrm>
          <a:custGeom>
            <a:avLst/>
            <a:gdLst>
              <a:gd name="T0" fmla="*/ 2147483646 h 441"/>
              <a:gd name="T1" fmla="*/ 0 h 441"/>
              <a:gd name="T2" fmla="*/ 0 60000 65536"/>
              <a:gd name="T3" fmla="*/ 0 60000 65536"/>
              <a:gd name="T4" fmla="*/ 0 h 441"/>
              <a:gd name="T5" fmla="*/ 441 h 441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441">
                <a:moveTo>
                  <a:pt x="0" y="441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9" name="Freeform 39"/>
          <p:cNvSpPr>
            <a:spLocks noChangeArrowheads="1"/>
          </p:cNvSpPr>
          <p:nvPr/>
        </p:nvSpPr>
        <p:spPr bwMode="auto">
          <a:xfrm>
            <a:off x="3173413" y="3611563"/>
            <a:ext cx="0" cy="673100"/>
          </a:xfrm>
          <a:custGeom>
            <a:avLst/>
            <a:gdLst>
              <a:gd name="T0" fmla="*/ 0 h 424"/>
              <a:gd name="T1" fmla="*/ 2147483646 h 424"/>
              <a:gd name="T2" fmla="*/ 0 60000 65536"/>
              <a:gd name="T3" fmla="*/ 0 60000 65536"/>
              <a:gd name="T4" fmla="*/ 0 h 424"/>
              <a:gd name="T5" fmla="*/ 424 h 424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424">
                <a:moveTo>
                  <a:pt x="0" y="0"/>
                </a:moveTo>
                <a:lnTo>
                  <a:pt x="0" y="424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62" name="Freeform 42"/>
          <p:cNvSpPr>
            <a:spLocks noChangeArrowheads="1"/>
          </p:cNvSpPr>
          <p:nvPr/>
        </p:nvSpPr>
        <p:spPr bwMode="auto">
          <a:xfrm>
            <a:off x="3216275" y="3181350"/>
            <a:ext cx="604838" cy="301625"/>
          </a:xfrm>
          <a:custGeom>
            <a:avLst/>
            <a:gdLst>
              <a:gd name="T0" fmla="*/ 2147483646 w 381"/>
              <a:gd name="T1" fmla="*/ 0 h 190"/>
              <a:gd name="T2" fmla="*/ 0 w 381"/>
              <a:gd name="T3" fmla="*/ 2147483646 h 190"/>
              <a:gd name="T4" fmla="*/ 0 60000 65536"/>
              <a:gd name="T5" fmla="*/ 0 60000 65536"/>
              <a:gd name="T6" fmla="*/ 0 w 381"/>
              <a:gd name="T7" fmla="*/ 0 h 190"/>
              <a:gd name="T8" fmla="*/ 381 w 381"/>
              <a:gd name="T9" fmla="*/ 190 h 19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1" h="190">
                <a:moveTo>
                  <a:pt x="381" y="0"/>
                </a:moveTo>
                <a:lnTo>
                  <a:pt x="0" y="19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63" name="Freeform 43"/>
          <p:cNvSpPr>
            <a:spLocks noChangeArrowheads="1"/>
          </p:cNvSpPr>
          <p:nvPr/>
        </p:nvSpPr>
        <p:spPr bwMode="auto">
          <a:xfrm>
            <a:off x="3508375" y="3213100"/>
            <a:ext cx="122238" cy="93663"/>
          </a:xfrm>
          <a:custGeom>
            <a:avLst/>
            <a:gdLst>
              <a:gd name="T0" fmla="*/ 0 w 77"/>
              <a:gd name="T1" fmla="*/ 0 h 59"/>
              <a:gd name="T2" fmla="*/ 2147483646 w 77"/>
              <a:gd name="T3" fmla="*/ 0 h 59"/>
              <a:gd name="T4" fmla="*/ 2147483646 w 77"/>
              <a:gd name="T5" fmla="*/ 2147483646 h 59"/>
              <a:gd name="T6" fmla="*/ 0 w 77"/>
              <a:gd name="T7" fmla="*/ 0 h 59"/>
              <a:gd name="T8" fmla="*/ 0 60000 65536"/>
              <a:gd name="T9" fmla="*/ 0 60000 65536"/>
              <a:gd name="T10" fmla="*/ 0 60000 65536"/>
              <a:gd name="T11" fmla="*/ 0 60000 65536"/>
              <a:gd name="T12" fmla="*/ 0 w 77"/>
              <a:gd name="T13" fmla="*/ 0 h 59"/>
              <a:gd name="T14" fmla="*/ 77 w 77"/>
              <a:gd name="T15" fmla="*/ 59 h 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" h="59">
                <a:moveTo>
                  <a:pt x="0" y="0"/>
                </a:moveTo>
                <a:lnTo>
                  <a:pt x="77" y="0"/>
                </a:lnTo>
                <a:lnTo>
                  <a:pt x="39" y="5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981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64" name="Freeform 44"/>
          <p:cNvSpPr>
            <a:spLocks noChangeArrowheads="1"/>
          </p:cNvSpPr>
          <p:nvPr/>
        </p:nvSpPr>
        <p:spPr bwMode="auto">
          <a:xfrm>
            <a:off x="3533775" y="3314700"/>
            <a:ext cx="93663" cy="46038"/>
          </a:xfrm>
          <a:custGeom>
            <a:avLst/>
            <a:gdLst>
              <a:gd name="T0" fmla="*/ 2147483646 w 59"/>
              <a:gd name="T1" fmla="*/ 0 h 29"/>
              <a:gd name="T2" fmla="*/ 0 w 59"/>
              <a:gd name="T3" fmla="*/ 2147483646 h 29"/>
              <a:gd name="T4" fmla="*/ 0 60000 65536"/>
              <a:gd name="T5" fmla="*/ 0 60000 65536"/>
              <a:gd name="T6" fmla="*/ 0 w 59"/>
              <a:gd name="T7" fmla="*/ 0 h 29"/>
              <a:gd name="T8" fmla="*/ 59 w 59"/>
              <a:gd name="T9" fmla="*/ 29 h 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9" h="29">
                <a:moveTo>
                  <a:pt x="59" y="0"/>
                </a:moveTo>
                <a:lnTo>
                  <a:pt x="0" y="29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65" name="Freeform 45"/>
          <p:cNvSpPr>
            <a:spLocks noChangeArrowheads="1"/>
          </p:cNvSpPr>
          <p:nvPr/>
        </p:nvSpPr>
        <p:spPr bwMode="auto">
          <a:xfrm>
            <a:off x="3576638" y="3359150"/>
            <a:ext cx="36512" cy="12700"/>
          </a:xfrm>
          <a:custGeom>
            <a:avLst/>
            <a:gdLst>
              <a:gd name="T0" fmla="*/ 2147483646 w 23"/>
              <a:gd name="T1" fmla="*/ 0 h 8"/>
              <a:gd name="T2" fmla="*/ 0 w 23"/>
              <a:gd name="T3" fmla="*/ 2147483646 h 8"/>
              <a:gd name="T4" fmla="*/ 0 60000 65536"/>
              <a:gd name="T5" fmla="*/ 0 60000 65536"/>
              <a:gd name="T6" fmla="*/ 0 w 23"/>
              <a:gd name="T7" fmla="*/ 0 h 8"/>
              <a:gd name="T8" fmla="*/ 23 w 23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" h="8">
                <a:moveTo>
                  <a:pt x="23" y="0"/>
                </a:moveTo>
                <a:lnTo>
                  <a:pt x="0" y="8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66" name="Freeform 46"/>
          <p:cNvSpPr>
            <a:spLocks/>
          </p:cNvSpPr>
          <p:nvPr/>
        </p:nvSpPr>
        <p:spPr bwMode="auto">
          <a:xfrm>
            <a:off x="3398838" y="4883150"/>
            <a:ext cx="111125" cy="914400"/>
          </a:xfrm>
          <a:custGeom>
            <a:avLst/>
            <a:gdLst>
              <a:gd name="T0" fmla="*/ 2147483646 w 70"/>
              <a:gd name="T1" fmla="*/ 0 h 576"/>
              <a:gd name="T2" fmla="*/ 0 w 70"/>
              <a:gd name="T3" fmla="*/ 2147483646 h 576"/>
              <a:gd name="T4" fmla="*/ 0 60000 65536"/>
              <a:gd name="T5" fmla="*/ 0 60000 65536"/>
              <a:gd name="T6" fmla="*/ 0 w 70"/>
              <a:gd name="T7" fmla="*/ 0 h 576"/>
              <a:gd name="T8" fmla="*/ 70 w 70"/>
              <a:gd name="T9" fmla="*/ 576 h 5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" h="576">
                <a:moveTo>
                  <a:pt x="70" y="0"/>
                </a:moveTo>
                <a:lnTo>
                  <a:pt x="0" y="576"/>
                </a:lnTo>
              </a:path>
            </a:pathLst>
          </a:custGeom>
          <a:noFill/>
          <a:ln w="9981">
            <a:solidFill>
              <a:srgbClr val="E0B090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69" name="Freeform 49"/>
          <p:cNvSpPr>
            <a:spLocks noChangeArrowheads="1"/>
          </p:cNvSpPr>
          <p:nvPr/>
        </p:nvSpPr>
        <p:spPr bwMode="auto">
          <a:xfrm>
            <a:off x="3913188" y="5362575"/>
            <a:ext cx="0" cy="284163"/>
          </a:xfrm>
          <a:custGeom>
            <a:avLst/>
            <a:gdLst>
              <a:gd name="T0" fmla="*/ 2147483646 h 179"/>
              <a:gd name="T1" fmla="*/ 0 h 179"/>
              <a:gd name="T2" fmla="*/ 0 60000 65536"/>
              <a:gd name="T3" fmla="*/ 0 60000 65536"/>
              <a:gd name="T4" fmla="*/ 0 h 179"/>
              <a:gd name="T5" fmla="*/ 179 h 179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79">
                <a:moveTo>
                  <a:pt x="0" y="179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70" name="Freeform 50"/>
          <p:cNvSpPr>
            <a:spLocks noChangeArrowheads="1"/>
          </p:cNvSpPr>
          <p:nvPr/>
        </p:nvSpPr>
        <p:spPr bwMode="auto">
          <a:xfrm>
            <a:off x="3833813" y="5443538"/>
            <a:ext cx="25400" cy="38100"/>
          </a:xfrm>
          <a:custGeom>
            <a:avLst/>
            <a:gdLst>
              <a:gd name="T0" fmla="*/ 0 w 16"/>
              <a:gd name="T1" fmla="*/ 2147483646 h 24"/>
              <a:gd name="T2" fmla="*/ 2147483646 w 16"/>
              <a:gd name="T3" fmla="*/ 2147483646 h 24"/>
              <a:gd name="T4" fmla="*/ 2147483646 w 16"/>
              <a:gd name="T5" fmla="*/ 2147483646 h 24"/>
              <a:gd name="T6" fmla="*/ 2147483646 w 16"/>
              <a:gd name="T7" fmla="*/ 0 h 24"/>
              <a:gd name="T8" fmla="*/ 0 60000 65536"/>
              <a:gd name="T9" fmla="*/ 0 60000 65536"/>
              <a:gd name="T10" fmla="*/ 0 60000 65536"/>
              <a:gd name="T11" fmla="*/ 0 60000 65536"/>
              <a:gd name="T12" fmla="*/ 0 w 16"/>
              <a:gd name="T13" fmla="*/ 0 h 24"/>
              <a:gd name="T14" fmla="*/ 16 w 16"/>
              <a:gd name="T15" fmla="*/ 24 h 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" h="24">
                <a:moveTo>
                  <a:pt x="0" y="24"/>
                </a:moveTo>
                <a:lnTo>
                  <a:pt x="3" y="13"/>
                </a:lnTo>
                <a:lnTo>
                  <a:pt x="8" y="5"/>
                </a:lnTo>
                <a:lnTo>
                  <a:pt x="16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71" name="Freeform 51"/>
          <p:cNvSpPr>
            <a:spLocks noChangeArrowheads="1"/>
          </p:cNvSpPr>
          <p:nvPr/>
        </p:nvSpPr>
        <p:spPr bwMode="auto">
          <a:xfrm>
            <a:off x="3859213" y="5440363"/>
            <a:ext cx="57150" cy="7937"/>
          </a:xfrm>
          <a:custGeom>
            <a:avLst/>
            <a:gdLst>
              <a:gd name="T0" fmla="*/ 0 w 36"/>
              <a:gd name="T1" fmla="*/ 2147483646 h 5"/>
              <a:gd name="T2" fmla="*/ 2147483646 w 36"/>
              <a:gd name="T3" fmla="*/ 0 h 5"/>
              <a:gd name="T4" fmla="*/ 2147483646 w 36"/>
              <a:gd name="T5" fmla="*/ 0 h 5"/>
              <a:gd name="T6" fmla="*/ 2147483646 w 36"/>
              <a:gd name="T7" fmla="*/ 2147483646 h 5"/>
              <a:gd name="T8" fmla="*/ 2147483646 w 36"/>
              <a:gd name="T9" fmla="*/ 2147483646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5"/>
              <a:gd name="T17" fmla="*/ 36 w 36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5">
                <a:moveTo>
                  <a:pt x="0" y="2"/>
                </a:moveTo>
                <a:lnTo>
                  <a:pt x="7" y="0"/>
                </a:lnTo>
                <a:lnTo>
                  <a:pt x="15" y="0"/>
                </a:lnTo>
                <a:lnTo>
                  <a:pt x="25" y="2"/>
                </a:lnTo>
                <a:lnTo>
                  <a:pt x="36" y="5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72" name="Rectangle 52"/>
          <p:cNvSpPr>
            <a:spLocks noChangeArrowheads="1"/>
          </p:cNvSpPr>
          <p:nvPr/>
        </p:nvSpPr>
        <p:spPr bwMode="auto">
          <a:xfrm>
            <a:off x="3794125" y="5295900"/>
            <a:ext cx="149225" cy="8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000000"/>
                </a:solidFill>
              </a:rPr>
              <a:t>αi</a:t>
            </a:r>
          </a:p>
        </p:txBody>
      </p:sp>
      <p:sp>
        <p:nvSpPr>
          <p:cNvPr id="56373" name="Rectangle 53"/>
          <p:cNvSpPr>
            <a:spLocks noChangeArrowheads="1"/>
          </p:cNvSpPr>
          <p:nvPr/>
        </p:nvSpPr>
        <p:spPr bwMode="auto">
          <a:xfrm>
            <a:off x="2882900" y="5578475"/>
            <a:ext cx="1201738" cy="8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E0B090"/>
                </a:solidFill>
              </a:rPr>
              <a:t>Resultant</a:t>
            </a:r>
          </a:p>
        </p:txBody>
      </p:sp>
      <p:sp>
        <p:nvSpPr>
          <p:cNvPr id="56374" name="Freeform 54"/>
          <p:cNvSpPr>
            <a:spLocks noChangeArrowheads="1"/>
          </p:cNvSpPr>
          <p:nvPr/>
        </p:nvSpPr>
        <p:spPr bwMode="auto">
          <a:xfrm>
            <a:off x="3219450" y="2298700"/>
            <a:ext cx="0" cy="479425"/>
          </a:xfrm>
          <a:custGeom>
            <a:avLst/>
            <a:gdLst>
              <a:gd name="T0" fmla="*/ 2147483646 h 302"/>
              <a:gd name="T1" fmla="*/ 0 h 302"/>
              <a:gd name="T2" fmla="*/ 0 60000 65536"/>
              <a:gd name="T3" fmla="*/ 0 60000 65536"/>
              <a:gd name="T4" fmla="*/ 0 h 302"/>
              <a:gd name="T5" fmla="*/ 302 h 302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302">
                <a:moveTo>
                  <a:pt x="0" y="302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75" name="Freeform 55"/>
          <p:cNvSpPr>
            <a:spLocks noChangeArrowheads="1"/>
          </p:cNvSpPr>
          <p:nvPr/>
        </p:nvSpPr>
        <p:spPr bwMode="auto">
          <a:xfrm>
            <a:off x="3822700" y="2301875"/>
            <a:ext cx="0" cy="246063"/>
          </a:xfrm>
          <a:custGeom>
            <a:avLst/>
            <a:gdLst>
              <a:gd name="T0" fmla="*/ 2147483646 h 155"/>
              <a:gd name="T1" fmla="*/ 0 h 155"/>
              <a:gd name="T2" fmla="*/ 0 60000 65536"/>
              <a:gd name="T3" fmla="*/ 0 60000 65536"/>
              <a:gd name="T4" fmla="*/ 0 h 155"/>
              <a:gd name="T5" fmla="*/ 155 h 155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55">
                <a:moveTo>
                  <a:pt x="0" y="155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76" name="Freeform 56"/>
          <p:cNvSpPr>
            <a:spLocks/>
          </p:cNvSpPr>
          <p:nvPr/>
        </p:nvSpPr>
        <p:spPr bwMode="auto">
          <a:xfrm>
            <a:off x="3219450" y="2436813"/>
            <a:ext cx="603250" cy="0"/>
          </a:xfrm>
          <a:custGeom>
            <a:avLst/>
            <a:gdLst>
              <a:gd name="T0" fmla="*/ 0 w 380"/>
              <a:gd name="T1" fmla="*/ 2147483646 w 380"/>
              <a:gd name="T2" fmla="*/ 0 60000 65536"/>
              <a:gd name="T3" fmla="*/ 0 60000 65536"/>
              <a:gd name="T4" fmla="*/ 0 w 380"/>
              <a:gd name="T5" fmla="*/ 380 w 38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80">
                <a:moveTo>
                  <a:pt x="0" y="0"/>
                </a:moveTo>
                <a:lnTo>
                  <a:pt x="38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77" name="Rectangle 57"/>
          <p:cNvSpPr>
            <a:spLocks noChangeArrowheads="1"/>
          </p:cNvSpPr>
          <p:nvPr/>
        </p:nvSpPr>
        <p:spPr bwMode="auto">
          <a:xfrm>
            <a:off x="3522663" y="2327275"/>
            <a:ext cx="153987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000000"/>
                </a:solidFill>
              </a:rPr>
              <a:t>Δx</a:t>
            </a:r>
          </a:p>
        </p:txBody>
      </p:sp>
      <p:sp>
        <p:nvSpPr>
          <p:cNvPr id="56378" name="Freeform 58"/>
          <p:cNvSpPr>
            <a:spLocks/>
          </p:cNvSpPr>
          <p:nvPr/>
        </p:nvSpPr>
        <p:spPr bwMode="auto">
          <a:xfrm>
            <a:off x="2166938" y="1809750"/>
            <a:ext cx="1344612" cy="0"/>
          </a:xfrm>
          <a:custGeom>
            <a:avLst/>
            <a:gdLst>
              <a:gd name="T0" fmla="*/ 0 w 847"/>
              <a:gd name="T1" fmla="*/ 2147483646 w 847"/>
              <a:gd name="T2" fmla="*/ 0 60000 65536"/>
              <a:gd name="T3" fmla="*/ 0 60000 65536"/>
              <a:gd name="T4" fmla="*/ 0 w 847"/>
              <a:gd name="T5" fmla="*/ 847 w 847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847">
                <a:moveTo>
                  <a:pt x="0" y="0"/>
                </a:moveTo>
                <a:lnTo>
                  <a:pt x="847" y="0"/>
                </a:lnTo>
              </a:path>
            </a:pathLst>
          </a:custGeom>
          <a:noFill/>
          <a:ln w="9981">
            <a:solidFill>
              <a:srgbClr val="FFCC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79" name="Freeform 59"/>
          <p:cNvSpPr>
            <a:spLocks noChangeArrowheads="1"/>
          </p:cNvSpPr>
          <p:nvPr/>
        </p:nvSpPr>
        <p:spPr bwMode="auto">
          <a:xfrm>
            <a:off x="2166938" y="1801813"/>
            <a:ext cx="1344612" cy="3078162"/>
          </a:xfrm>
          <a:custGeom>
            <a:avLst/>
            <a:gdLst>
              <a:gd name="T0" fmla="*/ 0 w 847"/>
              <a:gd name="T1" fmla="*/ 0 h 1939"/>
              <a:gd name="T2" fmla="*/ 2147483646 w 847"/>
              <a:gd name="T3" fmla="*/ 2147483646 h 1939"/>
              <a:gd name="T4" fmla="*/ 0 60000 65536"/>
              <a:gd name="T5" fmla="*/ 0 60000 65536"/>
              <a:gd name="T6" fmla="*/ 0 w 847"/>
              <a:gd name="T7" fmla="*/ 0 h 1939"/>
              <a:gd name="T8" fmla="*/ 847 w 847"/>
              <a:gd name="T9" fmla="*/ 1939 h 19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47" h="1939">
                <a:moveTo>
                  <a:pt x="0" y="0"/>
                </a:moveTo>
                <a:lnTo>
                  <a:pt x="847" y="1939"/>
                </a:lnTo>
              </a:path>
            </a:pathLst>
          </a:custGeom>
          <a:noFill/>
          <a:ln w="9981">
            <a:solidFill>
              <a:srgbClr val="FFCC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80" name="Freeform 60"/>
          <p:cNvSpPr>
            <a:spLocks noChangeArrowheads="1"/>
          </p:cNvSpPr>
          <p:nvPr/>
        </p:nvSpPr>
        <p:spPr bwMode="auto">
          <a:xfrm>
            <a:off x="3511550" y="1662113"/>
            <a:ext cx="0" cy="1812925"/>
          </a:xfrm>
          <a:custGeom>
            <a:avLst/>
            <a:gdLst>
              <a:gd name="T0" fmla="*/ 0 h 1142"/>
              <a:gd name="T1" fmla="*/ 2147483646 h 1142"/>
              <a:gd name="T2" fmla="*/ 0 60000 65536"/>
              <a:gd name="T3" fmla="*/ 0 60000 65536"/>
              <a:gd name="T4" fmla="*/ 0 h 1142"/>
              <a:gd name="T5" fmla="*/ 1142 h 1142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142">
                <a:moveTo>
                  <a:pt x="0" y="0"/>
                </a:moveTo>
                <a:lnTo>
                  <a:pt x="0" y="1142"/>
                </a:lnTo>
              </a:path>
            </a:pathLst>
          </a:custGeom>
          <a:noFill/>
          <a:ln w="9981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81" name="Rectangle 61"/>
          <p:cNvSpPr>
            <a:spLocks noChangeArrowheads="1"/>
          </p:cNvSpPr>
          <p:nvPr/>
        </p:nvSpPr>
        <p:spPr bwMode="auto">
          <a:xfrm>
            <a:off x="3930650" y="3186113"/>
            <a:ext cx="83356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 dirty="0">
                <a:solidFill>
                  <a:srgbClr val="000000"/>
                </a:solidFill>
              </a:rPr>
              <a:t>S</a:t>
            </a:r>
            <a:r>
              <a:rPr lang="en-US" altLang="en-US" sz="800" baseline="-25000" dirty="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6382" name="Freeform 62"/>
          <p:cNvSpPr>
            <a:spLocks noChangeArrowheads="1"/>
          </p:cNvSpPr>
          <p:nvPr/>
        </p:nvSpPr>
        <p:spPr bwMode="auto">
          <a:xfrm>
            <a:off x="1633538" y="4946650"/>
            <a:ext cx="1647825" cy="636588"/>
          </a:xfrm>
          <a:custGeom>
            <a:avLst/>
            <a:gdLst>
              <a:gd name="T0" fmla="*/ 2147483646 w 1038"/>
              <a:gd name="T1" fmla="*/ 0 h 401"/>
              <a:gd name="T2" fmla="*/ 0 w 1038"/>
              <a:gd name="T3" fmla="*/ 2147483646 h 401"/>
              <a:gd name="T4" fmla="*/ 0 60000 65536"/>
              <a:gd name="T5" fmla="*/ 0 60000 65536"/>
              <a:gd name="T6" fmla="*/ 0 w 1038"/>
              <a:gd name="T7" fmla="*/ 0 h 401"/>
              <a:gd name="T8" fmla="*/ 1038 w 1038"/>
              <a:gd name="T9" fmla="*/ 401 h 4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38" h="401">
                <a:moveTo>
                  <a:pt x="1038" y="0"/>
                </a:moveTo>
                <a:lnTo>
                  <a:pt x="0" y="401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83" name="Freeform 63"/>
          <p:cNvSpPr>
            <a:spLocks noChangeArrowheads="1"/>
          </p:cNvSpPr>
          <p:nvPr/>
        </p:nvSpPr>
        <p:spPr bwMode="auto">
          <a:xfrm>
            <a:off x="1628775" y="5588000"/>
            <a:ext cx="371475" cy="0"/>
          </a:xfrm>
          <a:custGeom>
            <a:avLst/>
            <a:gdLst>
              <a:gd name="T0" fmla="*/ 0 w 234"/>
              <a:gd name="T1" fmla="*/ 2147483646 w 234"/>
              <a:gd name="T2" fmla="*/ 0 60000 65536"/>
              <a:gd name="T3" fmla="*/ 0 60000 65536"/>
              <a:gd name="T4" fmla="*/ 0 w 234"/>
              <a:gd name="T5" fmla="*/ 234 w 234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34">
                <a:moveTo>
                  <a:pt x="0" y="0"/>
                </a:moveTo>
                <a:lnTo>
                  <a:pt x="234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84" name="Freeform 64"/>
          <p:cNvSpPr>
            <a:spLocks noChangeArrowheads="1"/>
          </p:cNvSpPr>
          <p:nvPr/>
        </p:nvSpPr>
        <p:spPr bwMode="auto">
          <a:xfrm>
            <a:off x="1865313" y="5503863"/>
            <a:ext cx="36512" cy="42862"/>
          </a:xfrm>
          <a:custGeom>
            <a:avLst/>
            <a:gdLst>
              <a:gd name="T0" fmla="*/ 0 w 23"/>
              <a:gd name="T1" fmla="*/ 0 h 27"/>
              <a:gd name="T2" fmla="*/ 2147483646 w 23"/>
              <a:gd name="T3" fmla="*/ 2147483646 h 27"/>
              <a:gd name="T4" fmla="*/ 2147483646 w 23"/>
              <a:gd name="T5" fmla="*/ 2147483646 h 27"/>
              <a:gd name="T6" fmla="*/ 2147483646 w 23"/>
              <a:gd name="T7" fmla="*/ 2147483646 h 27"/>
              <a:gd name="T8" fmla="*/ 2147483646 w 23"/>
              <a:gd name="T9" fmla="*/ 2147483646 h 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"/>
              <a:gd name="T16" fmla="*/ 0 h 27"/>
              <a:gd name="T17" fmla="*/ 23 w 23"/>
              <a:gd name="T18" fmla="*/ 27 h 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" h="27">
                <a:moveTo>
                  <a:pt x="0" y="0"/>
                </a:moveTo>
                <a:lnTo>
                  <a:pt x="8" y="7"/>
                </a:lnTo>
                <a:lnTo>
                  <a:pt x="15" y="14"/>
                </a:lnTo>
                <a:lnTo>
                  <a:pt x="20" y="21"/>
                </a:lnTo>
                <a:lnTo>
                  <a:pt x="23" y="27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85" name="Freeform 65"/>
          <p:cNvSpPr>
            <a:spLocks noChangeArrowheads="1"/>
          </p:cNvSpPr>
          <p:nvPr/>
        </p:nvSpPr>
        <p:spPr bwMode="auto">
          <a:xfrm>
            <a:off x="1889125" y="5546725"/>
            <a:ext cx="12700" cy="34925"/>
          </a:xfrm>
          <a:custGeom>
            <a:avLst/>
            <a:gdLst>
              <a:gd name="T0" fmla="*/ 2147483646 w 8"/>
              <a:gd name="T1" fmla="*/ 0 h 22"/>
              <a:gd name="T2" fmla="*/ 2147483646 w 8"/>
              <a:gd name="T3" fmla="*/ 2147483646 h 22"/>
              <a:gd name="T4" fmla="*/ 2147483646 w 8"/>
              <a:gd name="T5" fmla="*/ 2147483646 h 22"/>
              <a:gd name="T6" fmla="*/ 0 w 8"/>
              <a:gd name="T7" fmla="*/ 2147483646 h 22"/>
              <a:gd name="T8" fmla="*/ 0 60000 65536"/>
              <a:gd name="T9" fmla="*/ 0 60000 65536"/>
              <a:gd name="T10" fmla="*/ 0 60000 65536"/>
              <a:gd name="T11" fmla="*/ 0 60000 65536"/>
              <a:gd name="T12" fmla="*/ 0 w 8"/>
              <a:gd name="T13" fmla="*/ 0 h 22"/>
              <a:gd name="T14" fmla="*/ 8 w 8"/>
              <a:gd name="T15" fmla="*/ 22 h 2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" h="22">
                <a:moveTo>
                  <a:pt x="8" y="0"/>
                </a:moveTo>
                <a:lnTo>
                  <a:pt x="8" y="8"/>
                </a:lnTo>
                <a:lnTo>
                  <a:pt x="6" y="15"/>
                </a:lnTo>
                <a:lnTo>
                  <a:pt x="0" y="22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86" name="Freeform 66"/>
          <p:cNvSpPr>
            <a:spLocks/>
          </p:cNvSpPr>
          <p:nvPr/>
        </p:nvSpPr>
        <p:spPr bwMode="auto">
          <a:xfrm>
            <a:off x="3217863" y="4330700"/>
            <a:ext cx="611187" cy="252413"/>
          </a:xfrm>
          <a:custGeom>
            <a:avLst/>
            <a:gdLst>
              <a:gd name="T0" fmla="*/ 0 w 385"/>
              <a:gd name="T1" fmla="*/ 2147483646 h 159"/>
              <a:gd name="T2" fmla="*/ 2147483646 w 385"/>
              <a:gd name="T3" fmla="*/ 0 h 159"/>
              <a:gd name="T4" fmla="*/ 0 60000 65536"/>
              <a:gd name="T5" fmla="*/ 0 60000 65536"/>
              <a:gd name="T6" fmla="*/ 0 w 385"/>
              <a:gd name="T7" fmla="*/ 0 h 159"/>
              <a:gd name="T8" fmla="*/ 385 w 385"/>
              <a:gd name="T9" fmla="*/ 159 h 15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5" h="159">
                <a:moveTo>
                  <a:pt x="0" y="159"/>
                </a:moveTo>
                <a:lnTo>
                  <a:pt x="385" y="0"/>
                </a:lnTo>
              </a:path>
            </a:pathLst>
          </a:custGeom>
          <a:noFill/>
          <a:ln w="9981">
            <a:solidFill>
              <a:srgbClr val="A040FF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87" name="Rectangle 67"/>
          <p:cNvSpPr>
            <a:spLocks noChangeArrowheads="1"/>
          </p:cNvSpPr>
          <p:nvPr/>
        </p:nvSpPr>
        <p:spPr bwMode="auto">
          <a:xfrm rot="20298361">
            <a:off x="3416618" y="4326255"/>
            <a:ext cx="84137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 dirty="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56388" name="Rectangle 68"/>
          <p:cNvSpPr>
            <a:spLocks noChangeArrowheads="1"/>
          </p:cNvSpPr>
          <p:nvPr/>
        </p:nvSpPr>
        <p:spPr bwMode="auto">
          <a:xfrm>
            <a:off x="3536950" y="4000500"/>
            <a:ext cx="292100" cy="8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000000"/>
                </a:solidFill>
              </a:rPr>
              <a:t>Wi</a:t>
            </a:r>
          </a:p>
        </p:txBody>
      </p:sp>
      <p:sp>
        <p:nvSpPr>
          <p:cNvPr id="56389" name="Rectangle 69"/>
          <p:cNvSpPr>
            <a:spLocks noChangeArrowheads="1"/>
          </p:cNvSpPr>
          <p:nvPr/>
        </p:nvSpPr>
        <p:spPr bwMode="auto">
          <a:xfrm>
            <a:off x="2738438" y="3530600"/>
            <a:ext cx="346249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 dirty="0" smtClean="0">
                <a:solidFill>
                  <a:srgbClr val="000000"/>
                </a:solidFill>
              </a:rPr>
              <a:t>S</a:t>
            </a:r>
            <a:r>
              <a:rPr lang="en-US" altLang="en-US" sz="800" i="1" baseline="-25000" dirty="0" smtClean="0">
                <a:solidFill>
                  <a:srgbClr val="000000"/>
                </a:solidFill>
              </a:rPr>
              <a:t>i</a:t>
            </a:r>
            <a:r>
              <a:rPr lang="en-US" altLang="en-US" sz="800" i="1" dirty="0" smtClean="0">
                <a:solidFill>
                  <a:srgbClr val="000000"/>
                </a:solidFill>
              </a:rPr>
              <a:t> </a:t>
            </a:r>
            <a:r>
              <a:rPr lang="en-US" altLang="en-US" sz="800" i="1" dirty="0">
                <a:solidFill>
                  <a:srgbClr val="000000"/>
                </a:solidFill>
              </a:rPr>
              <a:t>+ ΔS</a:t>
            </a:r>
          </a:p>
        </p:txBody>
      </p:sp>
      <p:sp>
        <p:nvSpPr>
          <p:cNvPr id="56390" name="Rectangle 70"/>
          <p:cNvSpPr>
            <a:spLocks noChangeArrowheads="1"/>
          </p:cNvSpPr>
          <p:nvPr/>
        </p:nvSpPr>
        <p:spPr bwMode="auto">
          <a:xfrm>
            <a:off x="2765425" y="1658938"/>
            <a:ext cx="3492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X</a:t>
            </a:r>
            <a:r>
              <a:rPr lang="en-US" altLang="en-US" sz="11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6391" name="Rectangle 71"/>
          <p:cNvSpPr>
            <a:spLocks noChangeArrowheads="1"/>
          </p:cNvSpPr>
          <p:nvPr/>
        </p:nvSpPr>
        <p:spPr bwMode="auto">
          <a:xfrm>
            <a:off x="2457450" y="2844800"/>
            <a:ext cx="214313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1" i="1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56392" name="Freeform 72"/>
          <p:cNvSpPr>
            <a:spLocks noChangeArrowheads="1"/>
          </p:cNvSpPr>
          <p:nvPr/>
        </p:nvSpPr>
        <p:spPr bwMode="auto">
          <a:xfrm>
            <a:off x="2166938" y="1736725"/>
            <a:ext cx="0" cy="182563"/>
          </a:xfrm>
          <a:custGeom>
            <a:avLst/>
            <a:gdLst>
              <a:gd name="T0" fmla="*/ 0 h 115"/>
              <a:gd name="T1" fmla="*/ 2147483646 h 115"/>
              <a:gd name="T2" fmla="*/ 0 60000 65536"/>
              <a:gd name="T3" fmla="*/ 0 60000 65536"/>
              <a:gd name="T4" fmla="*/ 0 h 115"/>
              <a:gd name="T5" fmla="*/ 115 h 115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15">
                <a:moveTo>
                  <a:pt x="0" y="0"/>
                </a:moveTo>
                <a:lnTo>
                  <a:pt x="0" y="115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93" name="Freeform 73"/>
          <p:cNvSpPr>
            <a:spLocks noChangeArrowheads="1"/>
          </p:cNvSpPr>
          <p:nvPr/>
        </p:nvSpPr>
        <p:spPr bwMode="auto">
          <a:xfrm>
            <a:off x="1885950" y="1798638"/>
            <a:ext cx="549275" cy="0"/>
          </a:xfrm>
          <a:custGeom>
            <a:avLst/>
            <a:gdLst>
              <a:gd name="T0" fmla="*/ 0 w 346"/>
              <a:gd name="T1" fmla="*/ 2147483646 w 346"/>
              <a:gd name="T2" fmla="*/ 0 60000 65536"/>
              <a:gd name="T3" fmla="*/ 0 60000 65536"/>
              <a:gd name="T4" fmla="*/ 0 w 346"/>
              <a:gd name="T5" fmla="*/ 346 w 34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46">
                <a:moveTo>
                  <a:pt x="0" y="0"/>
                </a:moveTo>
                <a:lnTo>
                  <a:pt x="346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94" name="Rectangle 74"/>
          <p:cNvSpPr>
            <a:spLocks noChangeArrowheads="1"/>
          </p:cNvSpPr>
          <p:nvPr/>
        </p:nvSpPr>
        <p:spPr bwMode="auto">
          <a:xfrm>
            <a:off x="1874838" y="1568450"/>
            <a:ext cx="1095375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1" i="1">
                <a:solidFill>
                  <a:srgbClr val="000000"/>
                </a:solidFill>
              </a:rPr>
              <a:t>Center</a:t>
            </a:r>
          </a:p>
        </p:txBody>
      </p:sp>
      <p:sp>
        <p:nvSpPr>
          <p:cNvPr id="56395" name="Rectangle 75"/>
          <p:cNvSpPr>
            <a:spLocks noChangeArrowheads="1"/>
          </p:cNvSpPr>
          <p:nvPr/>
        </p:nvSpPr>
        <p:spPr bwMode="auto">
          <a:xfrm>
            <a:off x="4037330" y="3472815"/>
            <a:ext cx="83356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 dirty="0" err="1">
                <a:solidFill>
                  <a:srgbClr val="000000"/>
                </a:solidFill>
              </a:rPr>
              <a:t>E</a:t>
            </a:r>
            <a:r>
              <a:rPr lang="en-US" altLang="en-US" sz="800" baseline="-25000" dirty="0" err="1">
                <a:solidFill>
                  <a:srgbClr val="000000"/>
                </a:solidFill>
              </a:rPr>
              <a:t>i</a:t>
            </a:r>
            <a:endParaRPr lang="en-US" altLang="en-US" sz="800" baseline="-25000" dirty="0">
              <a:solidFill>
                <a:srgbClr val="000000"/>
              </a:solidFill>
            </a:endParaRPr>
          </a:p>
        </p:txBody>
      </p:sp>
      <p:sp>
        <p:nvSpPr>
          <p:cNvPr id="56396" name="Rectangle 76"/>
          <p:cNvSpPr>
            <a:spLocks noChangeArrowheads="1"/>
          </p:cNvSpPr>
          <p:nvPr/>
        </p:nvSpPr>
        <p:spPr bwMode="auto">
          <a:xfrm>
            <a:off x="2573338" y="3831590"/>
            <a:ext cx="346249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 dirty="0" err="1" smtClean="0">
                <a:solidFill>
                  <a:srgbClr val="000000"/>
                </a:solidFill>
              </a:rPr>
              <a:t>E</a:t>
            </a:r>
            <a:r>
              <a:rPr lang="en-US" altLang="en-US" sz="800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altLang="en-US" sz="800" i="1" dirty="0" smtClean="0">
                <a:solidFill>
                  <a:srgbClr val="000000"/>
                </a:solidFill>
              </a:rPr>
              <a:t> </a:t>
            </a:r>
            <a:r>
              <a:rPr lang="en-US" altLang="en-US" sz="800" i="1" dirty="0">
                <a:solidFill>
                  <a:srgbClr val="000000"/>
                </a:solidFill>
              </a:rPr>
              <a:t>+ ΔE</a:t>
            </a:r>
          </a:p>
        </p:txBody>
      </p:sp>
      <p:sp>
        <p:nvSpPr>
          <p:cNvPr id="56397" name="Rectangle 77"/>
          <p:cNvSpPr>
            <a:spLocks noChangeArrowheads="1"/>
          </p:cNvSpPr>
          <p:nvPr/>
        </p:nvSpPr>
        <p:spPr bwMode="auto">
          <a:xfrm rot="1200000">
            <a:off x="3943350" y="3902075"/>
            <a:ext cx="887413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000000"/>
                </a:solidFill>
              </a:rPr>
              <a:t>T</a:t>
            </a:r>
            <a:r>
              <a:rPr lang="en-US" altLang="en-US" sz="800" i="1" baseline="-25000">
                <a:solidFill>
                  <a:srgbClr val="000000"/>
                </a:solidFill>
              </a:rPr>
              <a:t>i</a:t>
            </a:r>
            <a:r>
              <a:rPr lang="en-US" altLang="en-US" sz="800" i="1">
                <a:solidFill>
                  <a:srgbClr val="000000"/>
                </a:solidFill>
              </a:rPr>
              <a:t> = c.L + N</a:t>
            </a:r>
            <a:r>
              <a:rPr lang="en-US" altLang="en-US" sz="800" i="1" baseline="-25000">
                <a:solidFill>
                  <a:srgbClr val="000000"/>
                </a:solidFill>
              </a:rPr>
              <a:t>effi</a:t>
            </a:r>
            <a:r>
              <a:rPr lang="en-US" altLang="en-US" sz="800" i="1">
                <a:solidFill>
                  <a:srgbClr val="000000"/>
                </a:solidFill>
              </a:rPr>
              <a:t> tan ϕ</a:t>
            </a:r>
          </a:p>
        </p:txBody>
      </p:sp>
      <p:sp>
        <p:nvSpPr>
          <p:cNvPr id="56399" name="Freeform 80"/>
          <p:cNvSpPr>
            <a:spLocks/>
          </p:cNvSpPr>
          <p:nvPr/>
        </p:nvSpPr>
        <p:spPr bwMode="auto">
          <a:xfrm>
            <a:off x="3509963" y="4864100"/>
            <a:ext cx="400050" cy="779463"/>
          </a:xfrm>
          <a:custGeom>
            <a:avLst/>
            <a:gdLst>
              <a:gd name="T0" fmla="*/ 0 w 252"/>
              <a:gd name="T1" fmla="*/ 0 h 491"/>
              <a:gd name="T2" fmla="*/ 2147483646 w 252"/>
              <a:gd name="T3" fmla="*/ 2147483646 h 491"/>
              <a:gd name="T4" fmla="*/ 0 60000 65536"/>
              <a:gd name="T5" fmla="*/ 0 60000 65536"/>
              <a:gd name="T6" fmla="*/ 0 w 252"/>
              <a:gd name="T7" fmla="*/ 0 h 491"/>
              <a:gd name="T8" fmla="*/ 252 w 252"/>
              <a:gd name="T9" fmla="*/ 491 h 4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91">
                <a:moveTo>
                  <a:pt x="0" y="0"/>
                </a:moveTo>
                <a:lnTo>
                  <a:pt x="252" y="491"/>
                </a:lnTo>
              </a:path>
            </a:pathLst>
          </a:custGeom>
          <a:noFill/>
          <a:ln w="9981">
            <a:solidFill>
              <a:srgbClr val="0099FF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00" name="Rectangle 81"/>
          <p:cNvSpPr>
            <a:spLocks noChangeArrowheads="1"/>
          </p:cNvSpPr>
          <p:nvPr/>
        </p:nvSpPr>
        <p:spPr bwMode="auto">
          <a:xfrm>
            <a:off x="3714750" y="5080000"/>
            <a:ext cx="633413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000000"/>
                </a:solidFill>
              </a:rPr>
              <a:t>N</a:t>
            </a:r>
            <a:r>
              <a:rPr lang="en-US" altLang="en-US" sz="800" i="1" baseline="-25000">
                <a:solidFill>
                  <a:srgbClr val="000000"/>
                </a:solidFill>
              </a:rPr>
              <a:t>i</a:t>
            </a:r>
            <a:r>
              <a:rPr lang="en-US" altLang="en-US" sz="800" i="1">
                <a:solidFill>
                  <a:srgbClr val="000000"/>
                </a:solidFill>
              </a:rPr>
              <a:t> = N</a:t>
            </a:r>
            <a:r>
              <a:rPr lang="en-US" altLang="en-US" sz="800" i="1" baseline="-25000">
                <a:solidFill>
                  <a:srgbClr val="000000"/>
                </a:solidFill>
              </a:rPr>
              <a:t>effi</a:t>
            </a:r>
            <a:r>
              <a:rPr lang="en-US" altLang="en-US" sz="800" i="1">
                <a:solidFill>
                  <a:srgbClr val="000000"/>
                </a:solidFill>
              </a:rPr>
              <a:t> + u</a:t>
            </a:r>
            <a:r>
              <a:rPr lang="en-US" altLang="en-US" sz="800" i="1" baseline="-25000">
                <a:solidFill>
                  <a:srgbClr val="000000"/>
                </a:solidFill>
              </a:rPr>
              <a:t>i</a:t>
            </a:r>
            <a:r>
              <a:rPr lang="en-US" altLang="en-US" sz="800" i="1">
                <a:solidFill>
                  <a:srgbClr val="000000"/>
                </a:solidFill>
              </a:rPr>
              <a:t> L</a:t>
            </a:r>
          </a:p>
        </p:txBody>
      </p:sp>
      <p:sp>
        <p:nvSpPr>
          <p:cNvPr id="56401" name="Rectangle 82"/>
          <p:cNvSpPr>
            <a:spLocks noChangeArrowheads="1"/>
          </p:cNvSpPr>
          <p:nvPr/>
        </p:nvSpPr>
        <p:spPr bwMode="auto">
          <a:xfrm>
            <a:off x="1925638" y="5476875"/>
            <a:ext cx="147637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000000"/>
                </a:solidFill>
              </a:rPr>
              <a:t>αi</a:t>
            </a:r>
          </a:p>
        </p:txBody>
      </p:sp>
      <p:sp>
        <p:nvSpPr>
          <p:cNvPr id="56402" name="Freeform 84"/>
          <p:cNvSpPr>
            <a:spLocks/>
          </p:cNvSpPr>
          <p:nvPr/>
        </p:nvSpPr>
        <p:spPr bwMode="auto">
          <a:xfrm>
            <a:off x="5902325" y="4830763"/>
            <a:ext cx="400050" cy="779462"/>
          </a:xfrm>
          <a:custGeom>
            <a:avLst/>
            <a:gdLst>
              <a:gd name="T0" fmla="*/ 0 w 252"/>
              <a:gd name="T1" fmla="*/ 0 h 491"/>
              <a:gd name="T2" fmla="*/ 2147483646 w 252"/>
              <a:gd name="T3" fmla="*/ 2147483646 h 491"/>
              <a:gd name="T4" fmla="*/ 0 60000 65536"/>
              <a:gd name="T5" fmla="*/ 0 60000 65536"/>
              <a:gd name="T6" fmla="*/ 0 w 252"/>
              <a:gd name="T7" fmla="*/ 0 h 491"/>
              <a:gd name="T8" fmla="*/ 252 w 252"/>
              <a:gd name="T9" fmla="*/ 491 h 4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91">
                <a:moveTo>
                  <a:pt x="0" y="0"/>
                </a:moveTo>
                <a:lnTo>
                  <a:pt x="252" y="491"/>
                </a:lnTo>
              </a:path>
            </a:pathLst>
          </a:custGeom>
          <a:noFill/>
          <a:ln w="9981">
            <a:solidFill>
              <a:srgbClr val="0080FF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03" name="Rectangle 85"/>
          <p:cNvSpPr>
            <a:spLocks noChangeArrowheads="1"/>
          </p:cNvSpPr>
          <p:nvPr/>
        </p:nvSpPr>
        <p:spPr bwMode="auto">
          <a:xfrm>
            <a:off x="5670550" y="4100513"/>
            <a:ext cx="90488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900" i="1">
                <a:solidFill>
                  <a:schemeClr val="accent2"/>
                </a:solidFill>
              </a:rPr>
              <a:t>αi</a:t>
            </a:r>
          </a:p>
        </p:txBody>
      </p:sp>
      <p:sp>
        <p:nvSpPr>
          <p:cNvPr id="56404" name="Freeform 86"/>
          <p:cNvSpPr>
            <a:spLocks/>
          </p:cNvSpPr>
          <p:nvPr/>
        </p:nvSpPr>
        <p:spPr bwMode="auto">
          <a:xfrm>
            <a:off x="5897563" y="3683000"/>
            <a:ext cx="0" cy="1138238"/>
          </a:xfrm>
          <a:custGeom>
            <a:avLst/>
            <a:gdLst>
              <a:gd name="T0" fmla="*/ 0 h 717"/>
              <a:gd name="T1" fmla="*/ 2147483646 h 717"/>
              <a:gd name="T2" fmla="*/ 0 60000 65536"/>
              <a:gd name="T3" fmla="*/ 0 60000 65536"/>
              <a:gd name="T4" fmla="*/ 0 h 717"/>
              <a:gd name="T5" fmla="*/ 717 h 717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717">
                <a:moveTo>
                  <a:pt x="0" y="0"/>
                </a:moveTo>
                <a:lnTo>
                  <a:pt x="0" y="717"/>
                </a:lnTo>
              </a:path>
            </a:pathLst>
          </a:custGeom>
          <a:noFill/>
          <a:ln w="9981">
            <a:solidFill>
              <a:srgbClr val="FF6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05" name="Rectangle 87"/>
          <p:cNvSpPr>
            <a:spLocks noChangeArrowheads="1"/>
          </p:cNvSpPr>
          <p:nvPr/>
        </p:nvSpPr>
        <p:spPr bwMode="auto">
          <a:xfrm>
            <a:off x="6165850" y="5224463"/>
            <a:ext cx="61912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000000"/>
                </a:solidFill>
              </a:rPr>
              <a:t>N</a:t>
            </a:r>
            <a:r>
              <a:rPr lang="en-US" altLang="en-US" sz="800" i="1" baseline="-25000">
                <a:solidFill>
                  <a:srgbClr val="000000"/>
                </a:solidFill>
              </a:rPr>
              <a:t>i</a:t>
            </a:r>
            <a:r>
              <a:rPr lang="en-US" altLang="en-US" sz="800" i="1">
                <a:solidFill>
                  <a:srgbClr val="000000"/>
                </a:solidFill>
              </a:rPr>
              <a:t> = N</a:t>
            </a:r>
            <a:r>
              <a:rPr lang="en-US" altLang="en-US" sz="800" i="1" baseline="-25000">
                <a:solidFill>
                  <a:srgbClr val="000000"/>
                </a:solidFill>
              </a:rPr>
              <a:t>eff</a:t>
            </a:r>
            <a:r>
              <a:rPr lang="en-US" altLang="en-US" sz="800" i="1">
                <a:solidFill>
                  <a:srgbClr val="000000"/>
                </a:solidFill>
              </a:rPr>
              <a:t> + u</a:t>
            </a:r>
            <a:r>
              <a:rPr lang="en-US" altLang="en-US" sz="800" i="1" baseline="-25000">
                <a:solidFill>
                  <a:srgbClr val="000000"/>
                </a:solidFill>
              </a:rPr>
              <a:t>i</a:t>
            </a:r>
            <a:r>
              <a:rPr lang="en-US" altLang="en-US" sz="800" i="1">
                <a:solidFill>
                  <a:srgbClr val="000000"/>
                </a:solidFill>
              </a:rPr>
              <a:t> L</a:t>
            </a:r>
          </a:p>
        </p:txBody>
      </p:sp>
      <p:sp>
        <p:nvSpPr>
          <p:cNvPr id="56406" name="Freeform 88"/>
          <p:cNvSpPr>
            <a:spLocks/>
          </p:cNvSpPr>
          <p:nvPr/>
        </p:nvSpPr>
        <p:spPr bwMode="auto">
          <a:xfrm>
            <a:off x="5389563" y="3884613"/>
            <a:ext cx="438150" cy="836612"/>
          </a:xfrm>
          <a:custGeom>
            <a:avLst/>
            <a:gdLst>
              <a:gd name="T0" fmla="*/ 2147483646 w 276"/>
              <a:gd name="T1" fmla="*/ 2147483646 h 527"/>
              <a:gd name="T2" fmla="*/ 0 w 276"/>
              <a:gd name="T3" fmla="*/ 0 h 527"/>
              <a:gd name="T4" fmla="*/ 0 60000 65536"/>
              <a:gd name="T5" fmla="*/ 0 60000 65536"/>
              <a:gd name="T6" fmla="*/ 0 w 276"/>
              <a:gd name="T7" fmla="*/ 0 h 527"/>
              <a:gd name="T8" fmla="*/ 276 w 276"/>
              <a:gd name="T9" fmla="*/ 527 h 52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6" h="527">
                <a:moveTo>
                  <a:pt x="276" y="527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FF6000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07" name="Rectangle 90"/>
          <p:cNvSpPr>
            <a:spLocks noChangeArrowheads="1"/>
          </p:cNvSpPr>
          <p:nvPr/>
        </p:nvSpPr>
        <p:spPr bwMode="auto">
          <a:xfrm rot="-1250497">
            <a:off x="4975225" y="5051425"/>
            <a:ext cx="87312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000000"/>
                </a:solidFill>
              </a:rPr>
              <a:t>T</a:t>
            </a:r>
            <a:r>
              <a:rPr lang="en-US" altLang="en-US" sz="800" i="1" baseline="-25000">
                <a:solidFill>
                  <a:srgbClr val="000000"/>
                </a:solidFill>
              </a:rPr>
              <a:t>i</a:t>
            </a:r>
            <a:r>
              <a:rPr lang="en-US" altLang="en-US" sz="800" i="1">
                <a:solidFill>
                  <a:srgbClr val="000000"/>
                </a:solidFill>
              </a:rPr>
              <a:t> = c.L + N</a:t>
            </a:r>
            <a:r>
              <a:rPr lang="en-US" altLang="en-US" sz="800" i="1" baseline="-25000">
                <a:solidFill>
                  <a:srgbClr val="000000"/>
                </a:solidFill>
              </a:rPr>
              <a:t>eff</a:t>
            </a:r>
            <a:r>
              <a:rPr lang="en-US" altLang="en-US" sz="800" i="1">
                <a:solidFill>
                  <a:srgbClr val="000000"/>
                </a:solidFill>
              </a:rPr>
              <a:t> tan ϕ</a:t>
            </a:r>
          </a:p>
        </p:txBody>
      </p:sp>
      <p:sp>
        <p:nvSpPr>
          <p:cNvPr id="56408" name="Rectangle 91"/>
          <p:cNvSpPr>
            <a:spLocks noChangeArrowheads="1"/>
          </p:cNvSpPr>
          <p:nvPr/>
        </p:nvSpPr>
        <p:spPr bwMode="auto">
          <a:xfrm>
            <a:off x="5916613" y="3967163"/>
            <a:ext cx="1174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chemeClr val="accent2"/>
                </a:solidFill>
              </a:rPr>
              <a:t>Wi</a:t>
            </a:r>
          </a:p>
        </p:txBody>
      </p:sp>
      <p:sp>
        <p:nvSpPr>
          <p:cNvPr id="56409" name="Freeform 92"/>
          <p:cNvSpPr>
            <a:spLocks noChangeArrowheads="1"/>
          </p:cNvSpPr>
          <p:nvPr/>
        </p:nvSpPr>
        <p:spPr bwMode="auto">
          <a:xfrm>
            <a:off x="5645150" y="4267200"/>
            <a:ext cx="100013" cy="114300"/>
          </a:xfrm>
          <a:custGeom>
            <a:avLst/>
            <a:gdLst>
              <a:gd name="T0" fmla="*/ 0 w 63"/>
              <a:gd name="T1" fmla="*/ 2147483646 h 72"/>
              <a:gd name="T2" fmla="*/ 2147483646 w 63"/>
              <a:gd name="T3" fmla="*/ 2147483646 h 72"/>
              <a:gd name="T4" fmla="*/ 2147483646 w 63"/>
              <a:gd name="T5" fmla="*/ 2147483646 h 72"/>
              <a:gd name="T6" fmla="*/ 2147483646 w 63"/>
              <a:gd name="T7" fmla="*/ 2147483646 h 72"/>
              <a:gd name="T8" fmla="*/ 2147483646 w 63"/>
              <a:gd name="T9" fmla="*/ 2147483646 h 72"/>
              <a:gd name="T10" fmla="*/ 2147483646 w 63"/>
              <a:gd name="T11" fmla="*/ 2147483646 h 72"/>
              <a:gd name="T12" fmla="*/ 2147483646 w 63"/>
              <a:gd name="T13" fmla="*/ 2147483646 h 72"/>
              <a:gd name="T14" fmla="*/ 2147483646 w 63"/>
              <a:gd name="T15" fmla="*/ 2147483646 h 72"/>
              <a:gd name="T16" fmla="*/ 2147483646 w 63"/>
              <a:gd name="T17" fmla="*/ 2147483646 h 72"/>
              <a:gd name="T18" fmla="*/ 2147483646 w 63"/>
              <a:gd name="T19" fmla="*/ 2147483646 h 72"/>
              <a:gd name="T20" fmla="*/ 2147483646 w 63"/>
              <a:gd name="T21" fmla="*/ 2147483646 h 72"/>
              <a:gd name="T22" fmla="*/ 2147483646 w 63"/>
              <a:gd name="T23" fmla="*/ 2147483646 h 72"/>
              <a:gd name="T24" fmla="*/ 2147483646 w 63"/>
              <a:gd name="T25" fmla="*/ 2147483646 h 72"/>
              <a:gd name="T26" fmla="*/ 2147483646 w 63"/>
              <a:gd name="T27" fmla="*/ 0 h 7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3"/>
              <a:gd name="T43" fmla="*/ 0 h 72"/>
              <a:gd name="T44" fmla="*/ 63 w 63"/>
              <a:gd name="T45" fmla="*/ 72 h 7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3" h="72">
                <a:moveTo>
                  <a:pt x="0" y="72"/>
                </a:moveTo>
                <a:lnTo>
                  <a:pt x="3" y="64"/>
                </a:lnTo>
                <a:lnTo>
                  <a:pt x="7" y="56"/>
                </a:lnTo>
                <a:lnTo>
                  <a:pt x="11" y="48"/>
                </a:lnTo>
                <a:lnTo>
                  <a:pt x="16" y="41"/>
                </a:lnTo>
                <a:lnTo>
                  <a:pt x="20" y="35"/>
                </a:lnTo>
                <a:lnTo>
                  <a:pt x="25" y="29"/>
                </a:lnTo>
                <a:lnTo>
                  <a:pt x="30" y="23"/>
                </a:lnTo>
                <a:lnTo>
                  <a:pt x="35" y="18"/>
                </a:lnTo>
                <a:lnTo>
                  <a:pt x="40" y="14"/>
                </a:lnTo>
                <a:lnTo>
                  <a:pt x="45" y="10"/>
                </a:lnTo>
                <a:lnTo>
                  <a:pt x="51" y="6"/>
                </a:lnTo>
                <a:lnTo>
                  <a:pt x="57" y="3"/>
                </a:lnTo>
                <a:lnTo>
                  <a:pt x="63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10" name="Freeform 93"/>
          <p:cNvSpPr>
            <a:spLocks noChangeArrowheads="1"/>
          </p:cNvSpPr>
          <p:nvPr/>
        </p:nvSpPr>
        <p:spPr bwMode="auto">
          <a:xfrm>
            <a:off x="5745163" y="4259263"/>
            <a:ext cx="153987" cy="25400"/>
          </a:xfrm>
          <a:custGeom>
            <a:avLst/>
            <a:gdLst>
              <a:gd name="T0" fmla="*/ 0 w 97"/>
              <a:gd name="T1" fmla="*/ 2147483646 h 16"/>
              <a:gd name="T2" fmla="*/ 2147483646 w 97"/>
              <a:gd name="T3" fmla="*/ 2147483646 h 16"/>
              <a:gd name="T4" fmla="*/ 2147483646 w 97"/>
              <a:gd name="T5" fmla="*/ 2147483646 h 16"/>
              <a:gd name="T6" fmla="*/ 2147483646 w 97"/>
              <a:gd name="T7" fmla="*/ 2147483646 h 16"/>
              <a:gd name="T8" fmla="*/ 2147483646 w 97"/>
              <a:gd name="T9" fmla="*/ 0 h 16"/>
              <a:gd name="T10" fmla="*/ 2147483646 w 97"/>
              <a:gd name="T11" fmla="*/ 0 h 16"/>
              <a:gd name="T12" fmla="*/ 2147483646 w 97"/>
              <a:gd name="T13" fmla="*/ 0 h 16"/>
              <a:gd name="T14" fmla="*/ 2147483646 w 97"/>
              <a:gd name="T15" fmla="*/ 2147483646 h 16"/>
              <a:gd name="T16" fmla="*/ 2147483646 w 97"/>
              <a:gd name="T17" fmla="*/ 2147483646 h 16"/>
              <a:gd name="T18" fmla="*/ 2147483646 w 97"/>
              <a:gd name="T19" fmla="*/ 2147483646 h 16"/>
              <a:gd name="T20" fmla="*/ 2147483646 w 97"/>
              <a:gd name="T21" fmla="*/ 2147483646 h 16"/>
              <a:gd name="T22" fmla="*/ 2147483646 w 97"/>
              <a:gd name="T23" fmla="*/ 2147483646 h 16"/>
              <a:gd name="T24" fmla="*/ 2147483646 w 97"/>
              <a:gd name="T25" fmla="*/ 2147483646 h 16"/>
              <a:gd name="T26" fmla="*/ 2147483646 w 97"/>
              <a:gd name="T27" fmla="*/ 2147483646 h 1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97"/>
              <a:gd name="T43" fmla="*/ 0 h 16"/>
              <a:gd name="T44" fmla="*/ 97 w 97"/>
              <a:gd name="T45" fmla="*/ 16 h 1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97" h="16">
                <a:moveTo>
                  <a:pt x="0" y="5"/>
                </a:moveTo>
                <a:lnTo>
                  <a:pt x="6" y="3"/>
                </a:lnTo>
                <a:lnTo>
                  <a:pt x="13" y="2"/>
                </a:lnTo>
                <a:lnTo>
                  <a:pt x="19" y="1"/>
                </a:lnTo>
                <a:lnTo>
                  <a:pt x="26" y="0"/>
                </a:lnTo>
                <a:lnTo>
                  <a:pt x="33" y="0"/>
                </a:lnTo>
                <a:lnTo>
                  <a:pt x="41" y="0"/>
                </a:lnTo>
                <a:lnTo>
                  <a:pt x="48" y="1"/>
                </a:lnTo>
                <a:lnTo>
                  <a:pt x="56" y="2"/>
                </a:lnTo>
                <a:lnTo>
                  <a:pt x="64" y="4"/>
                </a:lnTo>
                <a:lnTo>
                  <a:pt x="72" y="6"/>
                </a:lnTo>
                <a:lnTo>
                  <a:pt x="80" y="9"/>
                </a:lnTo>
                <a:lnTo>
                  <a:pt x="88" y="12"/>
                </a:lnTo>
                <a:lnTo>
                  <a:pt x="97" y="16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11" name="Rectangle 94"/>
          <p:cNvSpPr>
            <a:spLocks noChangeArrowheads="1"/>
          </p:cNvSpPr>
          <p:nvPr/>
        </p:nvSpPr>
        <p:spPr bwMode="auto">
          <a:xfrm rot="-1291872">
            <a:off x="5154613" y="3649663"/>
            <a:ext cx="3841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chemeClr val="accent2"/>
                </a:solidFill>
              </a:rPr>
              <a:t>W</a:t>
            </a:r>
            <a:r>
              <a:rPr lang="en-US" altLang="en-US" sz="800" i="1" baseline="-25000">
                <a:solidFill>
                  <a:schemeClr val="accent2"/>
                </a:solidFill>
              </a:rPr>
              <a:t>i</a:t>
            </a:r>
            <a:r>
              <a:rPr lang="en-US" altLang="en-US" sz="800">
                <a:solidFill>
                  <a:schemeClr val="accent2"/>
                </a:solidFill>
              </a:rPr>
              <a:t> cos α</a:t>
            </a:r>
          </a:p>
        </p:txBody>
      </p:sp>
      <p:sp>
        <p:nvSpPr>
          <p:cNvPr id="56412" name="Rectangle 95"/>
          <p:cNvSpPr>
            <a:spLocks noChangeArrowheads="1"/>
          </p:cNvSpPr>
          <p:nvPr/>
        </p:nvSpPr>
        <p:spPr bwMode="auto">
          <a:xfrm rot="-853276">
            <a:off x="6357938" y="4335463"/>
            <a:ext cx="3635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chemeClr val="accent2"/>
                </a:solidFill>
              </a:rPr>
              <a:t>Wi</a:t>
            </a:r>
            <a:r>
              <a:rPr lang="en-US" altLang="en-US" sz="800">
                <a:solidFill>
                  <a:schemeClr val="accent2"/>
                </a:solidFill>
              </a:rPr>
              <a:t> sin α</a:t>
            </a:r>
          </a:p>
        </p:txBody>
      </p:sp>
      <p:sp>
        <p:nvSpPr>
          <p:cNvPr id="56413" name="Rectangle 96"/>
          <p:cNvSpPr>
            <a:spLocks noChangeArrowheads="1"/>
          </p:cNvSpPr>
          <p:nvPr/>
        </p:nvSpPr>
        <p:spPr bwMode="auto">
          <a:xfrm>
            <a:off x="7413625" y="6453188"/>
            <a:ext cx="1417638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000000"/>
                </a:solidFill>
              </a:rPr>
              <a:t>By Kamal Tawfiq, Ph.D., P.E</a:t>
            </a:r>
          </a:p>
        </p:txBody>
      </p:sp>
      <p:sp>
        <p:nvSpPr>
          <p:cNvPr id="56414" name="Line 98"/>
          <p:cNvSpPr>
            <a:spLocks noChangeShapeType="1"/>
          </p:cNvSpPr>
          <p:nvPr/>
        </p:nvSpPr>
        <p:spPr bwMode="auto">
          <a:xfrm flipH="1">
            <a:off x="4967288" y="4829175"/>
            <a:ext cx="890587" cy="374650"/>
          </a:xfrm>
          <a:prstGeom prst="line">
            <a:avLst/>
          </a:prstGeom>
          <a:noFill/>
          <a:ln w="9525">
            <a:solidFill>
              <a:srgbClr val="0099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15" name="Line 99"/>
          <p:cNvSpPr>
            <a:spLocks noChangeShapeType="1"/>
          </p:cNvSpPr>
          <p:nvPr/>
        </p:nvSpPr>
        <p:spPr bwMode="auto">
          <a:xfrm flipV="1">
            <a:off x="5918200" y="4557713"/>
            <a:ext cx="576263" cy="2413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16" name="Line 100"/>
          <p:cNvSpPr>
            <a:spLocks noChangeShapeType="1"/>
          </p:cNvSpPr>
          <p:nvPr/>
        </p:nvSpPr>
        <p:spPr bwMode="auto">
          <a:xfrm flipV="1">
            <a:off x="2867025" y="4886325"/>
            <a:ext cx="628650" cy="242888"/>
          </a:xfrm>
          <a:prstGeom prst="line">
            <a:avLst/>
          </a:prstGeom>
          <a:noFill/>
          <a:ln w="9525">
            <a:solidFill>
              <a:srgbClr val="00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17" name="Freeform 101"/>
          <p:cNvSpPr>
            <a:spLocks/>
          </p:cNvSpPr>
          <p:nvPr/>
        </p:nvSpPr>
        <p:spPr bwMode="auto">
          <a:xfrm>
            <a:off x="3140075" y="4043363"/>
            <a:ext cx="341313" cy="768350"/>
          </a:xfrm>
          <a:custGeom>
            <a:avLst/>
            <a:gdLst>
              <a:gd name="T0" fmla="*/ 2147483646 w 276"/>
              <a:gd name="T1" fmla="*/ 2147483646 h 527"/>
              <a:gd name="T2" fmla="*/ 0 w 276"/>
              <a:gd name="T3" fmla="*/ 0 h 527"/>
              <a:gd name="T4" fmla="*/ 0 60000 65536"/>
              <a:gd name="T5" fmla="*/ 0 60000 65536"/>
              <a:gd name="T6" fmla="*/ 0 w 276"/>
              <a:gd name="T7" fmla="*/ 0 h 527"/>
              <a:gd name="T8" fmla="*/ 276 w 276"/>
              <a:gd name="T9" fmla="*/ 527 h 52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6" h="527">
                <a:moveTo>
                  <a:pt x="276" y="527"/>
                </a:moveTo>
                <a:lnTo>
                  <a:pt x="0" y="0"/>
                </a:lnTo>
              </a:path>
            </a:pathLst>
          </a:custGeom>
          <a:noFill/>
          <a:ln w="9981" cap="flat">
            <a:solidFill>
              <a:srgbClr val="FF6000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18" name="Line 102"/>
          <p:cNvSpPr>
            <a:spLocks noChangeShapeType="1"/>
          </p:cNvSpPr>
          <p:nvPr/>
        </p:nvSpPr>
        <p:spPr bwMode="auto">
          <a:xfrm flipV="1">
            <a:off x="3538538" y="4598988"/>
            <a:ext cx="576262" cy="241300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212292" y="773113"/>
            <a:ext cx="3163888" cy="2351087"/>
            <a:chOff x="4899025" y="1179513"/>
            <a:chExt cx="3163888" cy="2351087"/>
          </a:xfrm>
        </p:grpSpPr>
        <p:sp>
          <p:nvSpPr>
            <p:cNvPr id="56323" name="Rectangle 3"/>
            <p:cNvSpPr>
              <a:spLocks noChangeArrowheads="1"/>
            </p:cNvSpPr>
            <p:nvPr/>
          </p:nvSpPr>
          <p:spPr bwMode="auto">
            <a:xfrm>
              <a:off x="5989638" y="1179513"/>
              <a:ext cx="1613429" cy="183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i="1" u="sng" dirty="0">
                  <a:solidFill>
                    <a:srgbClr val="800080"/>
                  </a:solidFill>
                </a:rPr>
                <a:t>METHOD OF SLICES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899025" y="1536700"/>
              <a:ext cx="3163888" cy="1993900"/>
              <a:chOff x="4899025" y="1536700"/>
              <a:chExt cx="3163888" cy="1993900"/>
            </a:xfrm>
          </p:grpSpPr>
          <p:sp>
            <p:nvSpPr>
              <p:cNvPr id="56324" name="Freeform 4"/>
              <p:cNvSpPr>
                <a:spLocks noChangeArrowheads="1"/>
              </p:cNvSpPr>
              <p:nvPr/>
            </p:nvSpPr>
            <p:spPr bwMode="auto">
              <a:xfrm>
                <a:off x="4899025" y="2028825"/>
                <a:ext cx="3163888" cy="806450"/>
              </a:xfrm>
              <a:custGeom>
                <a:avLst/>
                <a:gdLst>
                  <a:gd name="T0" fmla="*/ 2147483646 w 1993"/>
                  <a:gd name="T1" fmla="*/ 0 h 508"/>
                  <a:gd name="T2" fmla="*/ 2147483646 w 1993"/>
                  <a:gd name="T3" fmla="*/ 0 h 508"/>
                  <a:gd name="T4" fmla="*/ 2147483646 w 1993"/>
                  <a:gd name="T5" fmla="*/ 2147483646 h 508"/>
                  <a:gd name="T6" fmla="*/ 0 w 1993"/>
                  <a:gd name="T7" fmla="*/ 2147483646 h 5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93"/>
                  <a:gd name="T13" fmla="*/ 0 h 508"/>
                  <a:gd name="T14" fmla="*/ 1993 w 1993"/>
                  <a:gd name="T15" fmla="*/ 508 h 5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93" h="508">
                    <a:moveTo>
                      <a:pt x="1993" y="0"/>
                    </a:moveTo>
                    <a:lnTo>
                      <a:pt x="1413" y="0"/>
                    </a:lnTo>
                    <a:lnTo>
                      <a:pt x="545" y="508"/>
                    </a:lnTo>
                    <a:lnTo>
                      <a:pt x="0" y="508"/>
                    </a:lnTo>
                  </a:path>
                </a:pathLst>
              </a:custGeom>
              <a:noFill/>
              <a:ln w="11644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25" name="Freeform 5"/>
              <p:cNvSpPr>
                <a:spLocks noChangeArrowheads="1"/>
              </p:cNvSpPr>
              <p:nvPr/>
            </p:nvSpPr>
            <p:spPr bwMode="auto">
              <a:xfrm>
                <a:off x="6238875" y="1689100"/>
                <a:ext cx="0" cy="177800"/>
              </a:xfrm>
              <a:custGeom>
                <a:avLst/>
                <a:gdLst>
                  <a:gd name="T0" fmla="*/ 0 h 112"/>
                  <a:gd name="T1" fmla="*/ 2147483646 h 112"/>
                  <a:gd name="T2" fmla="*/ 0 60000 65536"/>
                  <a:gd name="T3" fmla="*/ 0 60000 65536"/>
                  <a:gd name="T4" fmla="*/ 0 h 112"/>
                  <a:gd name="T5" fmla="*/ 112 h 112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112">
                    <a:moveTo>
                      <a:pt x="0" y="0"/>
                    </a:moveTo>
                    <a:lnTo>
                      <a:pt x="0" y="112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26" name="Freeform 6"/>
              <p:cNvSpPr>
                <a:spLocks noChangeArrowheads="1"/>
              </p:cNvSpPr>
              <p:nvPr/>
            </p:nvSpPr>
            <p:spPr bwMode="auto">
              <a:xfrm>
                <a:off x="6115050" y="1776413"/>
                <a:ext cx="241300" cy="0"/>
              </a:xfrm>
              <a:custGeom>
                <a:avLst/>
                <a:gdLst>
                  <a:gd name="T0" fmla="*/ 0 w 152"/>
                  <a:gd name="T1" fmla="*/ 2147483646 w 152"/>
                  <a:gd name="T2" fmla="*/ 0 60000 65536"/>
                  <a:gd name="T3" fmla="*/ 0 60000 65536"/>
                  <a:gd name="T4" fmla="*/ 0 w 152"/>
                  <a:gd name="T5" fmla="*/ 152 w 152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152">
                    <a:moveTo>
                      <a:pt x="0" y="0"/>
                    </a:moveTo>
                    <a:lnTo>
                      <a:pt x="152" y="0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27" name="Freeform 7"/>
              <p:cNvSpPr>
                <a:spLocks noChangeArrowheads="1"/>
              </p:cNvSpPr>
              <p:nvPr/>
            </p:nvSpPr>
            <p:spPr bwMode="auto">
              <a:xfrm>
                <a:off x="5137150" y="1774825"/>
                <a:ext cx="2684463" cy="1452563"/>
              </a:xfrm>
              <a:custGeom>
                <a:avLst/>
                <a:gdLst>
                  <a:gd name="T0" fmla="*/ 2147483646 w 1691"/>
                  <a:gd name="T1" fmla="*/ 2147483646 h 915"/>
                  <a:gd name="T2" fmla="*/ 2147483646 w 1691"/>
                  <a:gd name="T3" fmla="*/ 2147483646 h 915"/>
                  <a:gd name="T4" fmla="*/ 2147483646 w 1691"/>
                  <a:gd name="T5" fmla="*/ 2147483646 h 915"/>
                  <a:gd name="T6" fmla="*/ 2147483646 w 1691"/>
                  <a:gd name="T7" fmla="*/ 2147483646 h 915"/>
                  <a:gd name="T8" fmla="*/ 2147483646 w 1691"/>
                  <a:gd name="T9" fmla="*/ 2147483646 h 915"/>
                  <a:gd name="T10" fmla="*/ 2147483646 w 1691"/>
                  <a:gd name="T11" fmla="*/ 2147483646 h 915"/>
                  <a:gd name="T12" fmla="*/ 2147483646 w 1691"/>
                  <a:gd name="T13" fmla="*/ 2147483646 h 915"/>
                  <a:gd name="T14" fmla="*/ 2147483646 w 1691"/>
                  <a:gd name="T15" fmla="*/ 2147483646 h 915"/>
                  <a:gd name="T16" fmla="*/ 2147483646 w 1691"/>
                  <a:gd name="T17" fmla="*/ 2147483646 h 915"/>
                  <a:gd name="T18" fmla="*/ 2147483646 w 1691"/>
                  <a:gd name="T19" fmla="*/ 2147483646 h 915"/>
                  <a:gd name="T20" fmla="*/ 2147483646 w 1691"/>
                  <a:gd name="T21" fmla="*/ 2147483646 h 915"/>
                  <a:gd name="T22" fmla="*/ 2147483646 w 1691"/>
                  <a:gd name="T23" fmla="*/ 2147483646 h 915"/>
                  <a:gd name="T24" fmla="*/ 2147483646 w 1691"/>
                  <a:gd name="T25" fmla="*/ 2147483646 h 915"/>
                  <a:gd name="T26" fmla="*/ 2147483646 w 1691"/>
                  <a:gd name="T27" fmla="*/ 2147483646 h 915"/>
                  <a:gd name="T28" fmla="*/ 2147483646 w 1691"/>
                  <a:gd name="T29" fmla="*/ 2147483646 h 915"/>
                  <a:gd name="T30" fmla="*/ 2147483646 w 1691"/>
                  <a:gd name="T31" fmla="*/ 2147483646 h 915"/>
                  <a:gd name="T32" fmla="*/ 2147483646 w 1691"/>
                  <a:gd name="T33" fmla="*/ 2147483646 h 915"/>
                  <a:gd name="T34" fmla="*/ 2147483646 w 1691"/>
                  <a:gd name="T35" fmla="*/ 2147483646 h 915"/>
                  <a:gd name="T36" fmla="*/ 2147483646 w 1691"/>
                  <a:gd name="T37" fmla="*/ 2147483646 h 915"/>
                  <a:gd name="T38" fmla="*/ 2147483646 w 1691"/>
                  <a:gd name="T39" fmla="*/ 2147483646 h 915"/>
                  <a:gd name="T40" fmla="*/ 2147483646 w 1691"/>
                  <a:gd name="T41" fmla="*/ 2147483646 h 915"/>
                  <a:gd name="T42" fmla="*/ 2147483646 w 1691"/>
                  <a:gd name="T43" fmla="*/ 2147483646 h 915"/>
                  <a:gd name="T44" fmla="*/ 2147483646 w 1691"/>
                  <a:gd name="T45" fmla="*/ 2147483646 h 915"/>
                  <a:gd name="T46" fmla="*/ 2147483646 w 1691"/>
                  <a:gd name="T47" fmla="*/ 2147483646 h 915"/>
                  <a:gd name="T48" fmla="*/ 2147483646 w 1691"/>
                  <a:gd name="T49" fmla="*/ 2147483646 h 915"/>
                  <a:gd name="T50" fmla="*/ 2147483646 w 1691"/>
                  <a:gd name="T51" fmla="*/ 2147483646 h 915"/>
                  <a:gd name="T52" fmla="*/ 2147483646 w 1691"/>
                  <a:gd name="T53" fmla="*/ 2147483646 h 915"/>
                  <a:gd name="T54" fmla="*/ 2147483646 w 1691"/>
                  <a:gd name="T55" fmla="*/ 2147483646 h 915"/>
                  <a:gd name="T56" fmla="*/ 2147483646 w 1691"/>
                  <a:gd name="T57" fmla="*/ 2147483646 h 915"/>
                  <a:gd name="T58" fmla="*/ 2147483646 w 1691"/>
                  <a:gd name="T59" fmla="*/ 2147483646 h 915"/>
                  <a:gd name="T60" fmla="*/ 2147483646 w 1691"/>
                  <a:gd name="T61" fmla="*/ 2147483646 h 915"/>
                  <a:gd name="T62" fmla="*/ 2147483646 w 1691"/>
                  <a:gd name="T63" fmla="*/ 2147483646 h 915"/>
                  <a:gd name="T64" fmla="*/ 2147483646 w 1691"/>
                  <a:gd name="T65" fmla="*/ 2147483646 h 915"/>
                  <a:gd name="T66" fmla="*/ 2147483646 w 1691"/>
                  <a:gd name="T67" fmla="*/ 2147483646 h 915"/>
                  <a:gd name="T68" fmla="*/ 2147483646 w 1691"/>
                  <a:gd name="T69" fmla="*/ 2147483646 h 915"/>
                  <a:gd name="T70" fmla="*/ 2147483646 w 1691"/>
                  <a:gd name="T71" fmla="*/ 2147483646 h 915"/>
                  <a:gd name="T72" fmla="*/ 2147483646 w 1691"/>
                  <a:gd name="T73" fmla="*/ 2147483646 h 915"/>
                  <a:gd name="T74" fmla="*/ 2147483646 w 1691"/>
                  <a:gd name="T75" fmla="*/ 2147483646 h 915"/>
                  <a:gd name="T76" fmla="*/ 2147483646 w 1691"/>
                  <a:gd name="T77" fmla="*/ 2147483646 h 915"/>
                  <a:gd name="T78" fmla="*/ 2147483646 w 1691"/>
                  <a:gd name="T79" fmla="*/ 2147483646 h 915"/>
                  <a:gd name="T80" fmla="*/ 2147483646 w 1691"/>
                  <a:gd name="T81" fmla="*/ 2147483646 h 915"/>
                  <a:gd name="T82" fmla="*/ 2147483646 w 1691"/>
                  <a:gd name="T83" fmla="*/ 2147483646 h 915"/>
                  <a:gd name="T84" fmla="*/ 2147483646 w 1691"/>
                  <a:gd name="T85" fmla="*/ 2147483646 h 915"/>
                  <a:gd name="T86" fmla="*/ 2147483646 w 1691"/>
                  <a:gd name="T87" fmla="*/ 2147483646 h 915"/>
                  <a:gd name="T88" fmla="*/ 2147483646 w 1691"/>
                  <a:gd name="T89" fmla="*/ 2147483646 h 915"/>
                  <a:gd name="T90" fmla="*/ 2147483646 w 1691"/>
                  <a:gd name="T91" fmla="*/ 2147483646 h 915"/>
                  <a:gd name="T92" fmla="*/ 2147483646 w 1691"/>
                  <a:gd name="T93" fmla="*/ 2147483646 h 915"/>
                  <a:gd name="T94" fmla="*/ 2147483646 w 1691"/>
                  <a:gd name="T95" fmla="*/ 2147483646 h 915"/>
                  <a:gd name="T96" fmla="*/ 2147483646 w 1691"/>
                  <a:gd name="T97" fmla="*/ 2147483646 h 915"/>
                  <a:gd name="T98" fmla="*/ 2147483646 w 1691"/>
                  <a:gd name="T99" fmla="*/ 2147483646 h 915"/>
                  <a:gd name="T100" fmla="*/ 2147483646 w 1691"/>
                  <a:gd name="T101" fmla="*/ 2147483646 h 915"/>
                  <a:gd name="T102" fmla="*/ 2147483646 w 1691"/>
                  <a:gd name="T103" fmla="*/ 2147483646 h 915"/>
                  <a:gd name="T104" fmla="*/ 2147483646 w 1691"/>
                  <a:gd name="T105" fmla="*/ 2147483646 h 915"/>
                  <a:gd name="T106" fmla="*/ 2147483646 w 1691"/>
                  <a:gd name="T107" fmla="*/ 2147483646 h 915"/>
                  <a:gd name="T108" fmla="*/ 2147483646 w 1691"/>
                  <a:gd name="T109" fmla="*/ 2147483646 h 915"/>
                  <a:gd name="T110" fmla="*/ 2147483646 w 1691"/>
                  <a:gd name="T111" fmla="*/ 2147483646 h 915"/>
                  <a:gd name="T112" fmla="*/ 2147483646 w 1691"/>
                  <a:gd name="T113" fmla="*/ 2147483646 h 915"/>
                  <a:gd name="T114" fmla="*/ 0 w 1691"/>
                  <a:gd name="T115" fmla="*/ 2147483646 h 915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691"/>
                  <a:gd name="T175" fmla="*/ 0 h 915"/>
                  <a:gd name="T176" fmla="*/ 1691 w 1691"/>
                  <a:gd name="T177" fmla="*/ 915 h 915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691" h="915">
                    <a:moveTo>
                      <a:pt x="0" y="668"/>
                    </a:moveTo>
                    <a:lnTo>
                      <a:pt x="5" y="673"/>
                    </a:lnTo>
                    <a:lnTo>
                      <a:pt x="10" y="677"/>
                    </a:lnTo>
                    <a:lnTo>
                      <a:pt x="15" y="681"/>
                    </a:lnTo>
                    <a:lnTo>
                      <a:pt x="20" y="685"/>
                    </a:lnTo>
                    <a:lnTo>
                      <a:pt x="25" y="689"/>
                    </a:lnTo>
                    <a:lnTo>
                      <a:pt x="31" y="693"/>
                    </a:lnTo>
                    <a:lnTo>
                      <a:pt x="36" y="698"/>
                    </a:lnTo>
                    <a:lnTo>
                      <a:pt x="41" y="702"/>
                    </a:lnTo>
                    <a:lnTo>
                      <a:pt x="46" y="705"/>
                    </a:lnTo>
                    <a:lnTo>
                      <a:pt x="52" y="709"/>
                    </a:lnTo>
                    <a:lnTo>
                      <a:pt x="57" y="713"/>
                    </a:lnTo>
                    <a:lnTo>
                      <a:pt x="62" y="717"/>
                    </a:lnTo>
                    <a:lnTo>
                      <a:pt x="68" y="721"/>
                    </a:lnTo>
                    <a:lnTo>
                      <a:pt x="73" y="725"/>
                    </a:lnTo>
                    <a:lnTo>
                      <a:pt x="78" y="728"/>
                    </a:lnTo>
                    <a:lnTo>
                      <a:pt x="84" y="732"/>
                    </a:lnTo>
                    <a:lnTo>
                      <a:pt x="89" y="736"/>
                    </a:lnTo>
                    <a:lnTo>
                      <a:pt x="95" y="739"/>
                    </a:lnTo>
                    <a:lnTo>
                      <a:pt x="100" y="743"/>
                    </a:lnTo>
                    <a:lnTo>
                      <a:pt x="105" y="746"/>
                    </a:lnTo>
                    <a:lnTo>
                      <a:pt x="111" y="750"/>
                    </a:lnTo>
                    <a:lnTo>
                      <a:pt x="116" y="753"/>
                    </a:lnTo>
                    <a:lnTo>
                      <a:pt x="122" y="757"/>
                    </a:lnTo>
                    <a:lnTo>
                      <a:pt x="127" y="760"/>
                    </a:lnTo>
                    <a:lnTo>
                      <a:pt x="133" y="764"/>
                    </a:lnTo>
                    <a:lnTo>
                      <a:pt x="138" y="767"/>
                    </a:lnTo>
                    <a:lnTo>
                      <a:pt x="144" y="770"/>
                    </a:lnTo>
                    <a:lnTo>
                      <a:pt x="150" y="773"/>
                    </a:lnTo>
                    <a:lnTo>
                      <a:pt x="155" y="776"/>
                    </a:lnTo>
                    <a:lnTo>
                      <a:pt x="161" y="780"/>
                    </a:lnTo>
                    <a:lnTo>
                      <a:pt x="166" y="783"/>
                    </a:lnTo>
                    <a:lnTo>
                      <a:pt x="172" y="786"/>
                    </a:lnTo>
                    <a:lnTo>
                      <a:pt x="178" y="789"/>
                    </a:lnTo>
                    <a:lnTo>
                      <a:pt x="183" y="792"/>
                    </a:lnTo>
                    <a:lnTo>
                      <a:pt x="189" y="795"/>
                    </a:lnTo>
                    <a:lnTo>
                      <a:pt x="195" y="798"/>
                    </a:lnTo>
                    <a:lnTo>
                      <a:pt x="200" y="801"/>
                    </a:lnTo>
                    <a:lnTo>
                      <a:pt x="206" y="804"/>
                    </a:lnTo>
                    <a:lnTo>
                      <a:pt x="212" y="806"/>
                    </a:lnTo>
                    <a:lnTo>
                      <a:pt x="217" y="809"/>
                    </a:lnTo>
                    <a:lnTo>
                      <a:pt x="223" y="812"/>
                    </a:lnTo>
                    <a:lnTo>
                      <a:pt x="229" y="815"/>
                    </a:lnTo>
                    <a:lnTo>
                      <a:pt x="235" y="817"/>
                    </a:lnTo>
                    <a:lnTo>
                      <a:pt x="240" y="820"/>
                    </a:lnTo>
                    <a:lnTo>
                      <a:pt x="246" y="822"/>
                    </a:lnTo>
                    <a:lnTo>
                      <a:pt x="252" y="825"/>
                    </a:lnTo>
                    <a:lnTo>
                      <a:pt x="258" y="827"/>
                    </a:lnTo>
                    <a:lnTo>
                      <a:pt x="263" y="830"/>
                    </a:lnTo>
                    <a:lnTo>
                      <a:pt x="269" y="832"/>
                    </a:lnTo>
                    <a:lnTo>
                      <a:pt x="275" y="835"/>
                    </a:lnTo>
                    <a:lnTo>
                      <a:pt x="281" y="837"/>
                    </a:lnTo>
                    <a:lnTo>
                      <a:pt x="287" y="840"/>
                    </a:lnTo>
                    <a:lnTo>
                      <a:pt x="293" y="842"/>
                    </a:lnTo>
                    <a:lnTo>
                      <a:pt x="299" y="844"/>
                    </a:lnTo>
                    <a:lnTo>
                      <a:pt x="304" y="846"/>
                    </a:lnTo>
                    <a:lnTo>
                      <a:pt x="310" y="848"/>
                    </a:lnTo>
                    <a:lnTo>
                      <a:pt x="316" y="851"/>
                    </a:lnTo>
                    <a:lnTo>
                      <a:pt x="322" y="853"/>
                    </a:lnTo>
                    <a:lnTo>
                      <a:pt x="328" y="855"/>
                    </a:lnTo>
                    <a:lnTo>
                      <a:pt x="334" y="857"/>
                    </a:lnTo>
                    <a:lnTo>
                      <a:pt x="340" y="859"/>
                    </a:lnTo>
                    <a:lnTo>
                      <a:pt x="346" y="861"/>
                    </a:lnTo>
                    <a:lnTo>
                      <a:pt x="352" y="863"/>
                    </a:lnTo>
                    <a:lnTo>
                      <a:pt x="358" y="865"/>
                    </a:lnTo>
                    <a:lnTo>
                      <a:pt x="364" y="867"/>
                    </a:lnTo>
                    <a:lnTo>
                      <a:pt x="370" y="868"/>
                    </a:lnTo>
                    <a:lnTo>
                      <a:pt x="376" y="870"/>
                    </a:lnTo>
                    <a:lnTo>
                      <a:pt x="382" y="872"/>
                    </a:lnTo>
                    <a:lnTo>
                      <a:pt x="388" y="874"/>
                    </a:lnTo>
                    <a:lnTo>
                      <a:pt x="394" y="875"/>
                    </a:lnTo>
                    <a:lnTo>
                      <a:pt x="400" y="877"/>
                    </a:lnTo>
                    <a:lnTo>
                      <a:pt x="406" y="879"/>
                    </a:lnTo>
                    <a:lnTo>
                      <a:pt x="412" y="880"/>
                    </a:lnTo>
                    <a:lnTo>
                      <a:pt x="418" y="882"/>
                    </a:lnTo>
                    <a:lnTo>
                      <a:pt x="424" y="883"/>
                    </a:lnTo>
                    <a:lnTo>
                      <a:pt x="430" y="885"/>
                    </a:lnTo>
                    <a:lnTo>
                      <a:pt x="436" y="886"/>
                    </a:lnTo>
                    <a:lnTo>
                      <a:pt x="442" y="888"/>
                    </a:lnTo>
                    <a:lnTo>
                      <a:pt x="448" y="889"/>
                    </a:lnTo>
                    <a:lnTo>
                      <a:pt x="454" y="890"/>
                    </a:lnTo>
                    <a:lnTo>
                      <a:pt x="460" y="891"/>
                    </a:lnTo>
                    <a:lnTo>
                      <a:pt x="466" y="893"/>
                    </a:lnTo>
                    <a:lnTo>
                      <a:pt x="472" y="894"/>
                    </a:lnTo>
                    <a:lnTo>
                      <a:pt x="478" y="895"/>
                    </a:lnTo>
                    <a:lnTo>
                      <a:pt x="484" y="896"/>
                    </a:lnTo>
                    <a:lnTo>
                      <a:pt x="490" y="897"/>
                    </a:lnTo>
                    <a:lnTo>
                      <a:pt x="497" y="899"/>
                    </a:lnTo>
                    <a:lnTo>
                      <a:pt x="503" y="900"/>
                    </a:lnTo>
                    <a:lnTo>
                      <a:pt x="509" y="901"/>
                    </a:lnTo>
                    <a:lnTo>
                      <a:pt x="515" y="902"/>
                    </a:lnTo>
                    <a:lnTo>
                      <a:pt x="521" y="903"/>
                    </a:lnTo>
                    <a:lnTo>
                      <a:pt x="527" y="903"/>
                    </a:lnTo>
                    <a:lnTo>
                      <a:pt x="533" y="904"/>
                    </a:lnTo>
                    <a:lnTo>
                      <a:pt x="539" y="905"/>
                    </a:lnTo>
                    <a:lnTo>
                      <a:pt x="545" y="906"/>
                    </a:lnTo>
                    <a:lnTo>
                      <a:pt x="552" y="907"/>
                    </a:lnTo>
                    <a:lnTo>
                      <a:pt x="558" y="907"/>
                    </a:lnTo>
                    <a:lnTo>
                      <a:pt x="564" y="908"/>
                    </a:lnTo>
                    <a:lnTo>
                      <a:pt x="570" y="909"/>
                    </a:lnTo>
                    <a:lnTo>
                      <a:pt x="576" y="909"/>
                    </a:lnTo>
                    <a:lnTo>
                      <a:pt x="582" y="910"/>
                    </a:lnTo>
                    <a:lnTo>
                      <a:pt x="588" y="911"/>
                    </a:lnTo>
                    <a:lnTo>
                      <a:pt x="594" y="911"/>
                    </a:lnTo>
                    <a:lnTo>
                      <a:pt x="601" y="912"/>
                    </a:lnTo>
                    <a:lnTo>
                      <a:pt x="607" y="912"/>
                    </a:lnTo>
                    <a:lnTo>
                      <a:pt x="613" y="913"/>
                    </a:lnTo>
                    <a:lnTo>
                      <a:pt x="619" y="913"/>
                    </a:lnTo>
                    <a:lnTo>
                      <a:pt x="625" y="913"/>
                    </a:lnTo>
                    <a:lnTo>
                      <a:pt x="631" y="914"/>
                    </a:lnTo>
                    <a:lnTo>
                      <a:pt x="637" y="914"/>
                    </a:lnTo>
                    <a:lnTo>
                      <a:pt x="644" y="914"/>
                    </a:lnTo>
                    <a:lnTo>
                      <a:pt x="650" y="914"/>
                    </a:lnTo>
                    <a:lnTo>
                      <a:pt x="656" y="915"/>
                    </a:lnTo>
                    <a:lnTo>
                      <a:pt x="662" y="915"/>
                    </a:lnTo>
                    <a:lnTo>
                      <a:pt x="668" y="915"/>
                    </a:lnTo>
                    <a:lnTo>
                      <a:pt x="674" y="915"/>
                    </a:lnTo>
                    <a:lnTo>
                      <a:pt x="680" y="915"/>
                    </a:lnTo>
                    <a:lnTo>
                      <a:pt x="686" y="915"/>
                    </a:lnTo>
                    <a:lnTo>
                      <a:pt x="693" y="915"/>
                    </a:lnTo>
                    <a:lnTo>
                      <a:pt x="699" y="915"/>
                    </a:lnTo>
                    <a:lnTo>
                      <a:pt x="705" y="915"/>
                    </a:lnTo>
                    <a:lnTo>
                      <a:pt x="711" y="915"/>
                    </a:lnTo>
                    <a:lnTo>
                      <a:pt x="717" y="915"/>
                    </a:lnTo>
                    <a:lnTo>
                      <a:pt x="723" y="915"/>
                    </a:lnTo>
                    <a:lnTo>
                      <a:pt x="729" y="914"/>
                    </a:lnTo>
                    <a:lnTo>
                      <a:pt x="735" y="914"/>
                    </a:lnTo>
                    <a:lnTo>
                      <a:pt x="742" y="914"/>
                    </a:lnTo>
                    <a:lnTo>
                      <a:pt x="748" y="914"/>
                    </a:lnTo>
                    <a:lnTo>
                      <a:pt x="754" y="913"/>
                    </a:lnTo>
                    <a:lnTo>
                      <a:pt x="760" y="913"/>
                    </a:lnTo>
                    <a:lnTo>
                      <a:pt x="766" y="912"/>
                    </a:lnTo>
                    <a:lnTo>
                      <a:pt x="772" y="912"/>
                    </a:lnTo>
                    <a:lnTo>
                      <a:pt x="778" y="912"/>
                    </a:lnTo>
                    <a:lnTo>
                      <a:pt x="784" y="911"/>
                    </a:lnTo>
                    <a:lnTo>
                      <a:pt x="790" y="911"/>
                    </a:lnTo>
                    <a:lnTo>
                      <a:pt x="796" y="910"/>
                    </a:lnTo>
                    <a:lnTo>
                      <a:pt x="802" y="909"/>
                    </a:lnTo>
                    <a:lnTo>
                      <a:pt x="808" y="909"/>
                    </a:lnTo>
                    <a:lnTo>
                      <a:pt x="814" y="908"/>
                    </a:lnTo>
                    <a:lnTo>
                      <a:pt x="821" y="907"/>
                    </a:lnTo>
                    <a:lnTo>
                      <a:pt x="827" y="907"/>
                    </a:lnTo>
                    <a:lnTo>
                      <a:pt x="833" y="906"/>
                    </a:lnTo>
                    <a:lnTo>
                      <a:pt x="839" y="905"/>
                    </a:lnTo>
                    <a:lnTo>
                      <a:pt x="845" y="904"/>
                    </a:lnTo>
                    <a:lnTo>
                      <a:pt x="851" y="904"/>
                    </a:lnTo>
                    <a:lnTo>
                      <a:pt x="857" y="903"/>
                    </a:lnTo>
                    <a:lnTo>
                      <a:pt x="863" y="902"/>
                    </a:lnTo>
                    <a:lnTo>
                      <a:pt x="869" y="901"/>
                    </a:lnTo>
                    <a:lnTo>
                      <a:pt x="875" y="900"/>
                    </a:lnTo>
                    <a:lnTo>
                      <a:pt x="881" y="899"/>
                    </a:lnTo>
                    <a:lnTo>
                      <a:pt x="887" y="898"/>
                    </a:lnTo>
                    <a:lnTo>
                      <a:pt x="893" y="897"/>
                    </a:lnTo>
                    <a:lnTo>
                      <a:pt x="899" y="896"/>
                    </a:lnTo>
                    <a:lnTo>
                      <a:pt x="905" y="894"/>
                    </a:lnTo>
                    <a:lnTo>
                      <a:pt x="911" y="893"/>
                    </a:lnTo>
                    <a:lnTo>
                      <a:pt x="916" y="892"/>
                    </a:lnTo>
                    <a:lnTo>
                      <a:pt x="922" y="891"/>
                    </a:lnTo>
                    <a:lnTo>
                      <a:pt x="928" y="890"/>
                    </a:lnTo>
                    <a:lnTo>
                      <a:pt x="934" y="888"/>
                    </a:lnTo>
                    <a:lnTo>
                      <a:pt x="940" y="887"/>
                    </a:lnTo>
                    <a:lnTo>
                      <a:pt x="946" y="886"/>
                    </a:lnTo>
                    <a:lnTo>
                      <a:pt x="952" y="884"/>
                    </a:lnTo>
                    <a:lnTo>
                      <a:pt x="958" y="883"/>
                    </a:lnTo>
                    <a:lnTo>
                      <a:pt x="964" y="881"/>
                    </a:lnTo>
                    <a:lnTo>
                      <a:pt x="970" y="880"/>
                    </a:lnTo>
                    <a:lnTo>
                      <a:pt x="975" y="878"/>
                    </a:lnTo>
                    <a:lnTo>
                      <a:pt x="981" y="877"/>
                    </a:lnTo>
                    <a:lnTo>
                      <a:pt x="987" y="875"/>
                    </a:lnTo>
                    <a:lnTo>
                      <a:pt x="993" y="874"/>
                    </a:lnTo>
                    <a:lnTo>
                      <a:pt x="999" y="872"/>
                    </a:lnTo>
                    <a:lnTo>
                      <a:pt x="1005" y="870"/>
                    </a:lnTo>
                    <a:lnTo>
                      <a:pt x="1010" y="869"/>
                    </a:lnTo>
                    <a:lnTo>
                      <a:pt x="1016" y="867"/>
                    </a:lnTo>
                    <a:lnTo>
                      <a:pt x="1022" y="865"/>
                    </a:lnTo>
                    <a:lnTo>
                      <a:pt x="1028" y="863"/>
                    </a:lnTo>
                    <a:lnTo>
                      <a:pt x="1033" y="862"/>
                    </a:lnTo>
                    <a:lnTo>
                      <a:pt x="1039" y="860"/>
                    </a:lnTo>
                    <a:lnTo>
                      <a:pt x="1045" y="858"/>
                    </a:lnTo>
                    <a:lnTo>
                      <a:pt x="1050" y="856"/>
                    </a:lnTo>
                    <a:lnTo>
                      <a:pt x="1056" y="854"/>
                    </a:lnTo>
                    <a:lnTo>
                      <a:pt x="1062" y="852"/>
                    </a:lnTo>
                    <a:lnTo>
                      <a:pt x="1068" y="850"/>
                    </a:lnTo>
                    <a:lnTo>
                      <a:pt x="1073" y="848"/>
                    </a:lnTo>
                    <a:lnTo>
                      <a:pt x="1079" y="846"/>
                    </a:lnTo>
                    <a:lnTo>
                      <a:pt x="1084" y="844"/>
                    </a:lnTo>
                    <a:lnTo>
                      <a:pt x="1090" y="842"/>
                    </a:lnTo>
                    <a:lnTo>
                      <a:pt x="1096" y="840"/>
                    </a:lnTo>
                    <a:lnTo>
                      <a:pt x="1101" y="838"/>
                    </a:lnTo>
                    <a:lnTo>
                      <a:pt x="1107" y="835"/>
                    </a:lnTo>
                    <a:lnTo>
                      <a:pt x="1112" y="833"/>
                    </a:lnTo>
                    <a:lnTo>
                      <a:pt x="1118" y="831"/>
                    </a:lnTo>
                    <a:lnTo>
                      <a:pt x="1123" y="829"/>
                    </a:lnTo>
                    <a:lnTo>
                      <a:pt x="1129" y="826"/>
                    </a:lnTo>
                    <a:lnTo>
                      <a:pt x="1135" y="824"/>
                    </a:lnTo>
                    <a:lnTo>
                      <a:pt x="1140" y="821"/>
                    </a:lnTo>
                    <a:lnTo>
                      <a:pt x="1145" y="819"/>
                    </a:lnTo>
                    <a:lnTo>
                      <a:pt x="1151" y="817"/>
                    </a:lnTo>
                    <a:lnTo>
                      <a:pt x="1156" y="814"/>
                    </a:lnTo>
                    <a:lnTo>
                      <a:pt x="1162" y="812"/>
                    </a:lnTo>
                    <a:lnTo>
                      <a:pt x="1167" y="809"/>
                    </a:lnTo>
                    <a:lnTo>
                      <a:pt x="1173" y="807"/>
                    </a:lnTo>
                    <a:lnTo>
                      <a:pt x="1178" y="804"/>
                    </a:lnTo>
                    <a:lnTo>
                      <a:pt x="1183" y="801"/>
                    </a:lnTo>
                    <a:lnTo>
                      <a:pt x="1189" y="799"/>
                    </a:lnTo>
                    <a:lnTo>
                      <a:pt x="1194" y="796"/>
                    </a:lnTo>
                    <a:lnTo>
                      <a:pt x="1199" y="793"/>
                    </a:lnTo>
                    <a:lnTo>
                      <a:pt x="1205" y="791"/>
                    </a:lnTo>
                    <a:lnTo>
                      <a:pt x="1210" y="788"/>
                    </a:lnTo>
                    <a:lnTo>
                      <a:pt x="1215" y="785"/>
                    </a:lnTo>
                    <a:lnTo>
                      <a:pt x="1220" y="782"/>
                    </a:lnTo>
                    <a:lnTo>
                      <a:pt x="1226" y="779"/>
                    </a:lnTo>
                    <a:lnTo>
                      <a:pt x="1231" y="777"/>
                    </a:lnTo>
                    <a:lnTo>
                      <a:pt x="1236" y="774"/>
                    </a:lnTo>
                    <a:lnTo>
                      <a:pt x="1241" y="771"/>
                    </a:lnTo>
                    <a:lnTo>
                      <a:pt x="1246" y="768"/>
                    </a:lnTo>
                    <a:lnTo>
                      <a:pt x="1251" y="765"/>
                    </a:lnTo>
                    <a:lnTo>
                      <a:pt x="1257" y="762"/>
                    </a:lnTo>
                    <a:lnTo>
                      <a:pt x="1262" y="759"/>
                    </a:lnTo>
                    <a:lnTo>
                      <a:pt x="1267" y="756"/>
                    </a:lnTo>
                    <a:lnTo>
                      <a:pt x="1272" y="753"/>
                    </a:lnTo>
                    <a:lnTo>
                      <a:pt x="1277" y="750"/>
                    </a:lnTo>
                    <a:lnTo>
                      <a:pt x="1282" y="746"/>
                    </a:lnTo>
                    <a:lnTo>
                      <a:pt x="1287" y="743"/>
                    </a:lnTo>
                    <a:lnTo>
                      <a:pt x="1292" y="740"/>
                    </a:lnTo>
                    <a:lnTo>
                      <a:pt x="1297" y="737"/>
                    </a:lnTo>
                    <a:lnTo>
                      <a:pt x="1302" y="733"/>
                    </a:lnTo>
                    <a:lnTo>
                      <a:pt x="1307" y="730"/>
                    </a:lnTo>
                    <a:lnTo>
                      <a:pt x="1312" y="727"/>
                    </a:lnTo>
                    <a:lnTo>
                      <a:pt x="1316" y="724"/>
                    </a:lnTo>
                    <a:lnTo>
                      <a:pt x="1321" y="720"/>
                    </a:lnTo>
                    <a:lnTo>
                      <a:pt x="1326" y="717"/>
                    </a:lnTo>
                    <a:lnTo>
                      <a:pt x="1331" y="713"/>
                    </a:lnTo>
                    <a:lnTo>
                      <a:pt x="1336" y="710"/>
                    </a:lnTo>
                    <a:lnTo>
                      <a:pt x="1341" y="706"/>
                    </a:lnTo>
                    <a:lnTo>
                      <a:pt x="1345" y="703"/>
                    </a:lnTo>
                    <a:lnTo>
                      <a:pt x="1350" y="699"/>
                    </a:lnTo>
                    <a:lnTo>
                      <a:pt x="1355" y="696"/>
                    </a:lnTo>
                    <a:lnTo>
                      <a:pt x="1359" y="692"/>
                    </a:lnTo>
                    <a:lnTo>
                      <a:pt x="1364" y="689"/>
                    </a:lnTo>
                    <a:lnTo>
                      <a:pt x="1369" y="685"/>
                    </a:lnTo>
                    <a:lnTo>
                      <a:pt x="1373" y="681"/>
                    </a:lnTo>
                    <a:lnTo>
                      <a:pt x="1378" y="678"/>
                    </a:lnTo>
                    <a:lnTo>
                      <a:pt x="1382" y="674"/>
                    </a:lnTo>
                    <a:lnTo>
                      <a:pt x="1387" y="670"/>
                    </a:lnTo>
                    <a:lnTo>
                      <a:pt x="1392" y="666"/>
                    </a:lnTo>
                    <a:lnTo>
                      <a:pt x="1396" y="662"/>
                    </a:lnTo>
                    <a:lnTo>
                      <a:pt x="1400" y="659"/>
                    </a:lnTo>
                    <a:lnTo>
                      <a:pt x="1405" y="655"/>
                    </a:lnTo>
                    <a:lnTo>
                      <a:pt x="1409" y="651"/>
                    </a:lnTo>
                    <a:lnTo>
                      <a:pt x="1414" y="647"/>
                    </a:lnTo>
                    <a:lnTo>
                      <a:pt x="1418" y="643"/>
                    </a:lnTo>
                    <a:lnTo>
                      <a:pt x="1422" y="639"/>
                    </a:lnTo>
                    <a:lnTo>
                      <a:pt x="1427" y="635"/>
                    </a:lnTo>
                    <a:lnTo>
                      <a:pt x="1431" y="631"/>
                    </a:lnTo>
                    <a:lnTo>
                      <a:pt x="1435" y="627"/>
                    </a:lnTo>
                    <a:lnTo>
                      <a:pt x="1440" y="623"/>
                    </a:lnTo>
                    <a:lnTo>
                      <a:pt x="1444" y="619"/>
                    </a:lnTo>
                    <a:lnTo>
                      <a:pt x="1448" y="615"/>
                    </a:lnTo>
                    <a:lnTo>
                      <a:pt x="1452" y="611"/>
                    </a:lnTo>
                    <a:lnTo>
                      <a:pt x="1456" y="606"/>
                    </a:lnTo>
                    <a:lnTo>
                      <a:pt x="1460" y="602"/>
                    </a:lnTo>
                    <a:lnTo>
                      <a:pt x="1465" y="598"/>
                    </a:lnTo>
                    <a:lnTo>
                      <a:pt x="1469" y="594"/>
                    </a:lnTo>
                    <a:lnTo>
                      <a:pt x="1473" y="589"/>
                    </a:lnTo>
                    <a:lnTo>
                      <a:pt x="1477" y="585"/>
                    </a:lnTo>
                    <a:lnTo>
                      <a:pt x="1481" y="581"/>
                    </a:lnTo>
                    <a:lnTo>
                      <a:pt x="1485" y="576"/>
                    </a:lnTo>
                    <a:lnTo>
                      <a:pt x="1489" y="572"/>
                    </a:lnTo>
                    <a:lnTo>
                      <a:pt x="1492" y="568"/>
                    </a:lnTo>
                    <a:lnTo>
                      <a:pt x="1496" y="563"/>
                    </a:lnTo>
                    <a:lnTo>
                      <a:pt x="1500" y="559"/>
                    </a:lnTo>
                    <a:lnTo>
                      <a:pt x="1504" y="554"/>
                    </a:lnTo>
                    <a:lnTo>
                      <a:pt x="1508" y="550"/>
                    </a:lnTo>
                    <a:lnTo>
                      <a:pt x="1511" y="545"/>
                    </a:lnTo>
                    <a:lnTo>
                      <a:pt x="1515" y="541"/>
                    </a:lnTo>
                    <a:lnTo>
                      <a:pt x="1519" y="536"/>
                    </a:lnTo>
                    <a:lnTo>
                      <a:pt x="1523" y="531"/>
                    </a:lnTo>
                    <a:lnTo>
                      <a:pt x="1526" y="527"/>
                    </a:lnTo>
                    <a:lnTo>
                      <a:pt x="1530" y="522"/>
                    </a:lnTo>
                    <a:lnTo>
                      <a:pt x="1533" y="517"/>
                    </a:lnTo>
                    <a:lnTo>
                      <a:pt x="1537" y="513"/>
                    </a:lnTo>
                    <a:lnTo>
                      <a:pt x="1540" y="508"/>
                    </a:lnTo>
                    <a:lnTo>
                      <a:pt x="1544" y="503"/>
                    </a:lnTo>
                    <a:lnTo>
                      <a:pt x="1547" y="499"/>
                    </a:lnTo>
                    <a:lnTo>
                      <a:pt x="1551" y="494"/>
                    </a:lnTo>
                    <a:lnTo>
                      <a:pt x="1554" y="489"/>
                    </a:lnTo>
                    <a:lnTo>
                      <a:pt x="1558" y="484"/>
                    </a:lnTo>
                    <a:lnTo>
                      <a:pt x="1561" y="479"/>
                    </a:lnTo>
                    <a:lnTo>
                      <a:pt x="1564" y="474"/>
                    </a:lnTo>
                    <a:lnTo>
                      <a:pt x="1568" y="469"/>
                    </a:lnTo>
                    <a:lnTo>
                      <a:pt x="1571" y="464"/>
                    </a:lnTo>
                    <a:lnTo>
                      <a:pt x="1574" y="459"/>
                    </a:lnTo>
                    <a:lnTo>
                      <a:pt x="1577" y="454"/>
                    </a:lnTo>
                    <a:lnTo>
                      <a:pt x="1580" y="449"/>
                    </a:lnTo>
                    <a:lnTo>
                      <a:pt x="1583" y="444"/>
                    </a:lnTo>
                    <a:lnTo>
                      <a:pt x="1586" y="439"/>
                    </a:lnTo>
                    <a:lnTo>
                      <a:pt x="1590" y="434"/>
                    </a:lnTo>
                    <a:lnTo>
                      <a:pt x="1593" y="429"/>
                    </a:lnTo>
                    <a:lnTo>
                      <a:pt x="1596" y="424"/>
                    </a:lnTo>
                    <a:lnTo>
                      <a:pt x="1598" y="419"/>
                    </a:lnTo>
                    <a:lnTo>
                      <a:pt x="1601" y="413"/>
                    </a:lnTo>
                    <a:lnTo>
                      <a:pt x="1604" y="408"/>
                    </a:lnTo>
                    <a:lnTo>
                      <a:pt x="1607" y="403"/>
                    </a:lnTo>
                    <a:lnTo>
                      <a:pt x="1610" y="398"/>
                    </a:lnTo>
                    <a:lnTo>
                      <a:pt x="1613" y="392"/>
                    </a:lnTo>
                    <a:lnTo>
                      <a:pt x="1615" y="387"/>
                    </a:lnTo>
                    <a:lnTo>
                      <a:pt x="1618" y="382"/>
                    </a:lnTo>
                    <a:lnTo>
                      <a:pt x="1621" y="376"/>
                    </a:lnTo>
                    <a:lnTo>
                      <a:pt x="1623" y="371"/>
                    </a:lnTo>
                    <a:lnTo>
                      <a:pt x="1626" y="366"/>
                    </a:lnTo>
                    <a:lnTo>
                      <a:pt x="1629" y="360"/>
                    </a:lnTo>
                    <a:lnTo>
                      <a:pt x="1631" y="355"/>
                    </a:lnTo>
                    <a:lnTo>
                      <a:pt x="1634" y="349"/>
                    </a:lnTo>
                    <a:lnTo>
                      <a:pt x="1636" y="344"/>
                    </a:lnTo>
                    <a:lnTo>
                      <a:pt x="1639" y="338"/>
                    </a:lnTo>
                    <a:lnTo>
                      <a:pt x="1641" y="333"/>
                    </a:lnTo>
                    <a:lnTo>
                      <a:pt x="1643" y="327"/>
                    </a:lnTo>
                    <a:lnTo>
                      <a:pt x="1646" y="321"/>
                    </a:lnTo>
                    <a:lnTo>
                      <a:pt x="1648" y="316"/>
                    </a:lnTo>
                    <a:lnTo>
                      <a:pt x="1650" y="310"/>
                    </a:lnTo>
                    <a:lnTo>
                      <a:pt x="1652" y="305"/>
                    </a:lnTo>
                    <a:lnTo>
                      <a:pt x="1655" y="299"/>
                    </a:lnTo>
                    <a:lnTo>
                      <a:pt x="1657" y="293"/>
                    </a:lnTo>
                    <a:lnTo>
                      <a:pt x="1659" y="287"/>
                    </a:lnTo>
                    <a:lnTo>
                      <a:pt x="1661" y="282"/>
                    </a:lnTo>
                    <a:lnTo>
                      <a:pt x="1663" y="276"/>
                    </a:lnTo>
                    <a:lnTo>
                      <a:pt x="1665" y="270"/>
                    </a:lnTo>
                    <a:lnTo>
                      <a:pt x="1667" y="264"/>
                    </a:lnTo>
                    <a:lnTo>
                      <a:pt x="1669" y="258"/>
                    </a:lnTo>
                    <a:lnTo>
                      <a:pt x="1671" y="252"/>
                    </a:lnTo>
                    <a:lnTo>
                      <a:pt x="1672" y="247"/>
                    </a:lnTo>
                    <a:lnTo>
                      <a:pt x="1674" y="241"/>
                    </a:lnTo>
                    <a:lnTo>
                      <a:pt x="1676" y="235"/>
                    </a:lnTo>
                    <a:lnTo>
                      <a:pt x="1678" y="229"/>
                    </a:lnTo>
                    <a:lnTo>
                      <a:pt x="1679" y="223"/>
                    </a:lnTo>
                    <a:lnTo>
                      <a:pt x="1681" y="217"/>
                    </a:lnTo>
                    <a:lnTo>
                      <a:pt x="1683" y="211"/>
                    </a:lnTo>
                    <a:lnTo>
                      <a:pt x="1684" y="205"/>
                    </a:lnTo>
                    <a:lnTo>
                      <a:pt x="1686" y="199"/>
                    </a:lnTo>
                    <a:lnTo>
                      <a:pt x="1687" y="193"/>
                    </a:lnTo>
                    <a:lnTo>
                      <a:pt x="1689" y="186"/>
                    </a:lnTo>
                    <a:lnTo>
                      <a:pt x="1690" y="180"/>
                    </a:lnTo>
                    <a:lnTo>
                      <a:pt x="1691" y="174"/>
                    </a:lnTo>
                    <a:lnTo>
                      <a:pt x="693" y="0"/>
                    </a:lnTo>
                    <a:lnTo>
                      <a:pt x="0" y="668"/>
                    </a:lnTo>
                    <a:close/>
                  </a:path>
                </a:pathLst>
              </a:custGeom>
              <a:noFill/>
              <a:ln w="9981" cap="flat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28" name="Freeform 8"/>
              <p:cNvSpPr>
                <a:spLocks noChangeArrowheads="1"/>
              </p:cNvSpPr>
              <p:nvPr/>
            </p:nvSpPr>
            <p:spPr bwMode="auto">
              <a:xfrm>
                <a:off x="6700838" y="2132013"/>
                <a:ext cx="265112" cy="1035050"/>
              </a:xfrm>
              <a:custGeom>
                <a:avLst/>
                <a:gdLst>
                  <a:gd name="T0" fmla="*/ 2147483646 w 167"/>
                  <a:gd name="T1" fmla="*/ 0 h 652"/>
                  <a:gd name="T2" fmla="*/ 2147483646 w 167"/>
                  <a:gd name="T3" fmla="*/ 2147483646 h 652"/>
                  <a:gd name="T4" fmla="*/ 0 w 167"/>
                  <a:gd name="T5" fmla="*/ 2147483646 h 652"/>
                  <a:gd name="T6" fmla="*/ 0 w 167"/>
                  <a:gd name="T7" fmla="*/ 2147483646 h 652"/>
                  <a:gd name="T8" fmla="*/ 2147483646 w 167"/>
                  <a:gd name="T9" fmla="*/ 0 h 6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7"/>
                  <a:gd name="T16" fmla="*/ 0 h 652"/>
                  <a:gd name="T17" fmla="*/ 167 w 167"/>
                  <a:gd name="T18" fmla="*/ 652 h 6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7" h="652">
                    <a:moveTo>
                      <a:pt x="167" y="0"/>
                    </a:moveTo>
                    <a:lnTo>
                      <a:pt x="167" y="590"/>
                    </a:lnTo>
                    <a:lnTo>
                      <a:pt x="0" y="652"/>
                    </a:lnTo>
                    <a:lnTo>
                      <a:pt x="0" y="98"/>
                    </a:lnTo>
                    <a:lnTo>
                      <a:pt x="16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C000"/>
                  </a:gs>
                  <a:gs pos="100000">
                    <a:srgbClr val="FFFFFF"/>
                  </a:gs>
                </a:gsLst>
                <a:lin ang="16800000" scaled="0"/>
              </a:gradFill>
              <a:ln w="5822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29" name="Freeform 9"/>
              <p:cNvSpPr>
                <a:spLocks noChangeArrowheads="1"/>
              </p:cNvSpPr>
              <p:nvPr/>
            </p:nvSpPr>
            <p:spPr bwMode="auto">
              <a:xfrm>
                <a:off x="7596188" y="2028825"/>
                <a:ext cx="0" cy="531813"/>
              </a:xfrm>
              <a:custGeom>
                <a:avLst/>
                <a:gdLst>
                  <a:gd name="T0" fmla="*/ 0 h 335"/>
                  <a:gd name="T1" fmla="*/ 2147483646 h 335"/>
                  <a:gd name="T2" fmla="*/ 0 60000 65536"/>
                  <a:gd name="T3" fmla="*/ 0 60000 65536"/>
                  <a:gd name="T4" fmla="*/ 0 h 335"/>
                  <a:gd name="T5" fmla="*/ 335 h 335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335">
                    <a:moveTo>
                      <a:pt x="0" y="0"/>
                    </a:moveTo>
                    <a:lnTo>
                      <a:pt x="0" y="335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0" name="Freeform 10"/>
              <p:cNvSpPr>
                <a:spLocks noChangeArrowheads="1"/>
              </p:cNvSpPr>
              <p:nvPr/>
            </p:nvSpPr>
            <p:spPr bwMode="auto">
              <a:xfrm>
                <a:off x="7367588" y="2028825"/>
                <a:ext cx="0" cy="781050"/>
              </a:xfrm>
              <a:custGeom>
                <a:avLst/>
                <a:gdLst>
                  <a:gd name="T0" fmla="*/ 0 h 492"/>
                  <a:gd name="T1" fmla="*/ 2147483646 h 492"/>
                  <a:gd name="T2" fmla="*/ 0 60000 65536"/>
                  <a:gd name="T3" fmla="*/ 0 60000 65536"/>
                  <a:gd name="T4" fmla="*/ 0 h 492"/>
                  <a:gd name="T5" fmla="*/ 492 h 492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492">
                    <a:moveTo>
                      <a:pt x="0" y="0"/>
                    </a:moveTo>
                    <a:lnTo>
                      <a:pt x="0" y="492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1" name="Freeform 11"/>
              <p:cNvSpPr>
                <a:spLocks noChangeArrowheads="1"/>
              </p:cNvSpPr>
              <p:nvPr/>
            </p:nvSpPr>
            <p:spPr bwMode="auto">
              <a:xfrm>
                <a:off x="7140575" y="2028825"/>
                <a:ext cx="0" cy="947738"/>
              </a:xfrm>
              <a:custGeom>
                <a:avLst/>
                <a:gdLst>
                  <a:gd name="T0" fmla="*/ 0 h 597"/>
                  <a:gd name="T1" fmla="*/ 2147483646 h 597"/>
                  <a:gd name="T2" fmla="*/ 0 60000 65536"/>
                  <a:gd name="T3" fmla="*/ 0 60000 65536"/>
                  <a:gd name="T4" fmla="*/ 0 h 597"/>
                  <a:gd name="T5" fmla="*/ 597 h 597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597">
                    <a:moveTo>
                      <a:pt x="0" y="0"/>
                    </a:moveTo>
                    <a:lnTo>
                      <a:pt x="0" y="597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2" name="Freeform 12"/>
              <p:cNvSpPr>
                <a:spLocks noChangeArrowheads="1"/>
              </p:cNvSpPr>
              <p:nvPr/>
            </p:nvSpPr>
            <p:spPr bwMode="auto">
              <a:xfrm>
                <a:off x="5478463" y="2833688"/>
                <a:ext cx="0" cy="227012"/>
              </a:xfrm>
              <a:custGeom>
                <a:avLst/>
                <a:gdLst>
                  <a:gd name="T0" fmla="*/ 0 h 143"/>
                  <a:gd name="T1" fmla="*/ 2147483646 h 143"/>
                  <a:gd name="T2" fmla="*/ 0 60000 65536"/>
                  <a:gd name="T3" fmla="*/ 0 60000 65536"/>
                  <a:gd name="T4" fmla="*/ 0 h 143"/>
                  <a:gd name="T5" fmla="*/ 143 h 143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143">
                    <a:moveTo>
                      <a:pt x="0" y="0"/>
                    </a:moveTo>
                    <a:lnTo>
                      <a:pt x="0" y="143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3" name="Freeform 13"/>
              <p:cNvSpPr>
                <a:spLocks noChangeArrowheads="1"/>
              </p:cNvSpPr>
              <p:nvPr/>
            </p:nvSpPr>
            <p:spPr bwMode="auto">
              <a:xfrm>
                <a:off x="5761038" y="2833688"/>
                <a:ext cx="0" cy="328612"/>
              </a:xfrm>
              <a:custGeom>
                <a:avLst/>
                <a:gdLst>
                  <a:gd name="T0" fmla="*/ 0 h 207"/>
                  <a:gd name="T1" fmla="*/ 2147483646 h 207"/>
                  <a:gd name="T2" fmla="*/ 0 60000 65536"/>
                  <a:gd name="T3" fmla="*/ 0 60000 65536"/>
                  <a:gd name="T4" fmla="*/ 0 h 207"/>
                  <a:gd name="T5" fmla="*/ 207 h 207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207">
                    <a:moveTo>
                      <a:pt x="0" y="0"/>
                    </a:moveTo>
                    <a:lnTo>
                      <a:pt x="0" y="207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4" name="Freeform 14"/>
              <p:cNvSpPr>
                <a:spLocks noChangeArrowheads="1"/>
              </p:cNvSpPr>
              <p:nvPr/>
            </p:nvSpPr>
            <p:spPr bwMode="auto">
              <a:xfrm>
                <a:off x="5976938" y="2711450"/>
                <a:ext cx="0" cy="495300"/>
              </a:xfrm>
              <a:custGeom>
                <a:avLst/>
                <a:gdLst>
                  <a:gd name="T0" fmla="*/ 0 h 312"/>
                  <a:gd name="T1" fmla="*/ 2147483646 h 312"/>
                  <a:gd name="T2" fmla="*/ 0 60000 65536"/>
                  <a:gd name="T3" fmla="*/ 0 60000 65536"/>
                  <a:gd name="T4" fmla="*/ 0 h 312"/>
                  <a:gd name="T5" fmla="*/ 312 h 312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312">
                    <a:moveTo>
                      <a:pt x="0" y="0"/>
                    </a:moveTo>
                    <a:lnTo>
                      <a:pt x="0" y="312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5" name="Freeform 15"/>
              <p:cNvSpPr>
                <a:spLocks noChangeArrowheads="1"/>
              </p:cNvSpPr>
              <p:nvPr/>
            </p:nvSpPr>
            <p:spPr bwMode="auto">
              <a:xfrm>
                <a:off x="6216650" y="2568575"/>
                <a:ext cx="0" cy="657225"/>
              </a:xfrm>
              <a:custGeom>
                <a:avLst/>
                <a:gdLst>
                  <a:gd name="T0" fmla="*/ 0 h 414"/>
                  <a:gd name="T1" fmla="*/ 2147483646 h 414"/>
                  <a:gd name="T2" fmla="*/ 0 60000 65536"/>
                  <a:gd name="T3" fmla="*/ 0 60000 65536"/>
                  <a:gd name="T4" fmla="*/ 0 h 414"/>
                  <a:gd name="T5" fmla="*/ 414 h 414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414">
                    <a:moveTo>
                      <a:pt x="0" y="0"/>
                    </a:moveTo>
                    <a:lnTo>
                      <a:pt x="0" y="414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6" name="Freeform 16"/>
              <p:cNvSpPr>
                <a:spLocks noChangeArrowheads="1"/>
              </p:cNvSpPr>
              <p:nvPr/>
            </p:nvSpPr>
            <p:spPr bwMode="auto">
              <a:xfrm>
                <a:off x="6464300" y="2425700"/>
                <a:ext cx="0" cy="781050"/>
              </a:xfrm>
              <a:custGeom>
                <a:avLst/>
                <a:gdLst>
                  <a:gd name="T0" fmla="*/ 0 h 492"/>
                  <a:gd name="T1" fmla="*/ 2147483646 h 492"/>
                  <a:gd name="T2" fmla="*/ 0 60000 65536"/>
                  <a:gd name="T3" fmla="*/ 0 60000 65536"/>
                  <a:gd name="T4" fmla="*/ 0 h 492"/>
                  <a:gd name="T5" fmla="*/ 492 h 492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492">
                    <a:moveTo>
                      <a:pt x="0" y="0"/>
                    </a:moveTo>
                    <a:lnTo>
                      <a:pt x="0" y="492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7" name="Freeform 17"/>
              <p:cNvSpPr>
                <a:spLocks noChangeArrowheads="1"/>
              </p:cNvSpPr>
              <p:nvPr/>
            </p:nvSpPr>
            <p:spPr bwMode="auto">
              <a:xfrm>
                <a:off x="7064375" y="2160588"/>
                <a:ext cx="911225" cy="184150"/>
              </a:xfrm>
              <a:custGeom>
                <a:avLst/>
                <a:gdLst>
                  <a:gd name="T0" fmla="*/ 2147483646 w 574"/>
                  <a:gd name="T1" fmla="*/ 0 h 116"/>
                  <a:gd name="T2" fmla="*/ 2147483646 w 574"/>
                  <a:gd name="T3" fmla="*/ 0 h 116"/>
                  <a:gd name="T4" fmla="*/ 2147483646 w 574"/>
                  <a:gd name="T5" fmla="*/ 0 h 116"/>
                  <a:gd name="T6" fmla="*/ 2147483646 w 574"/>
                  <a:gd name="T7" fmla="*/ 2147483646 h 116"/>
                  <a:gd name="T8" fmla="*/ 2147483646 w 574"/>
                  <a:gd name="T9" fmla="*/ 2147483646 h 116"/>
                  <a:gd name="T10" fmla="*/ 2147483646 w 574"/>
                  <a:gd name="T11" fmla="*/ 2147483646 h 116"/>
                  <a:gd name="T12" fmla="*/ 2147483646 w 574"/>
                  <a:gd name="T13" fmla="*/ 2147483646 h 116"/>
                  <a:gd name="T14" fmla="*/ 2147483646 w 574"/>
                  <a:gd name="T15" fmla="*/ 2147483646 h 116"/>
                  <a:gd name="T16" fmla="*/ 2147483646 w 574"/>
                  <a:gd name="T17" fmla="*/ 2147483646 h 116"/>
                  <a:gd name="T18" fmla="*/ 2147483646 w 574"/>
                  <a:gd name="T19" fmla="*/ 2147483646 h 116"/>
                  <a:gd name="T20" fmla="*/ 2147483646 w 574"/>
                  <a:gd name="T21" fmla="*/ 2147483646 h 116"/>
                  <a:gd name="T22" fmla="*/ 2147483646 w 574"/>
                  <a:gd name="T23" fmla="*/ 2147483646 h 116"/>
                  <a:gd name="T24" fmla="*/ 2147483646 w 574"/>
                  <a:gd name="T25" fmla="*/ 2147483646 h 116"/>
                  <a:gd name="T26" fmla="*/ 2147483646 w 574"/>
                  <a:gd name="T27" fmla="*/ 2147483646 h 116"/>
                  <a:gd name="T28" fmla="*/ 2147483646 w 574"/>
                  <a:gd name="T29" fmla="*/ 2147483646 h 116"/>
                  <a:gd name="T30" fmla="*/ 2147483646 w 574"/>
                  <a:gd name="T31" fmla="*/ 2147483646 h 116"/>
                  <a:gd name="T32" fmla="*/ 2147483646 w 574"/>
                  <a:gd name="T33" fmla="*/ 2147483646 h 116"/>
                  <a:gd name="T34" fmla="*/ 2147483646 w 574"/>
                  <a:gd name="T35" fmla="*/ 2147483646 h 116"/>
                  <a:gd name="T36" fmla="*/ 2147483646 w 574"/>
                  <a:gd name="T37" fmla="*/ 2147483646 h 116"/>
                  <a:gd name="T38" fmla="*/ 2147483646 w 574"/>
                  <a:gd name="T39" fmla="*/ 2147483646 h 116"/>
                  <a:gd name="T40" fmla="*/ 2147483646 w 574"/>
                  <a:gd name="T41" fmla="*/ 2147483646 h 116"/>
                  <a:gd name="T42" fmla="*/ 2147483646 w 574"/>
                  <a:gd name="T43" fmla="*/ 2147483646 h 116"/>
                  <a:gd name="T44" fmla="*/ 2147483646 w 574"/>
                  <a:gd name="T45" fmla="*/ 2147483646 h 116"/>
                  <a:gd name="T46" fmla="*/ 2147483646 w 574"/>
                  <a:gd name="T47" fmla="*/ 2147483646 h 116"/>
                  <a:gd name="T48" fmla="*/ 2147483646 w 574"/>
                  <a:gd name="T49" fmla="*/ 2147483646 h 116"/>
                  <a:gd name="T50" fmla="*/ 2147483646 w 574"/>
                  <a:gd name="T51" fmla="*/ 2147483646 h 116"/>
                  <a:gd name="T52" fmla="*/ 2147483646 w 574"/>
                  <a:gd name="T53" fmla="*/ 2147483646 h 116"/>
                  <a:gd name="T54" fmla="*/ 2147483646 w 574"/>
                  <a:gd name="T55" fmla="*/ 2147483646 h 116"/>
                  <a:gd name="T56" fmla="*/ 2147483646 w 574"/>
                  <a:gd name="T57" fmla="*/ 2147483646 h 116"/>
                  <a:gd name="T58" fmla="*/ 2147483646 w 574"/>
                  <a:gd name="T59" fmla="*/ 2147483646 h 116"/>
                  <a:gd name="T60" fmla="*/ 2147483646 w 574"/>
                  <a:gd name="T61" fmla="*/ 2147483646 h 116"/>
                  <a:gd name="T62" fmla="*/ 2147483646 w 574"/>
                  <a:gd name="T63" fmla="*/ 2147483646 h 116"/>
                  <a:gd name="T64" fmla="*/ 2147483646 w 574"/>
                  <a:gd name="T65" fmla="*/ 2147483646 h 116"/>
                  <a:gd name="T66" fmla="*/ 2147483646 w 574"/>
                  <a:gd name="T67" fmla="*/ 2147483646 h 116"/>
                  <a:gd name="T68" fmla="*/ 2147483646 w 574"/>
                  <a:gd name="T69" fmla="*/ 2147483646 h 116"/>
                  <a:gd name="T70" fmla="*/ 2147483646 w 574"/>
                  <a:gd name="T71" fmla="*/ 2147483646 h 116"/>
                  <a:gd name="T72" fmla="*/ 2147483646 w 574"/>
                  <a:gd name="T73" fmla="*/ 2147483646 h 116"/>
                  <a:gd name="T74" fmla="*/ 2147483646 w 574"/>
                  <a:gd name="T75" fmla="*/ 2147483646 h 116"/>
                  <a:gd name="T76" fmla="*/ 2147483646 w 574"/>
                  <a:gd name="T77" fmla="*/ 2147483646 h 116"/>
                  <a:gd name="T78" fmla="*/ 2147483646 w 574"/>
                  <a:gd name="T79" fmla="*/ 2147483646 h 116"/>
                  <a:gd name="T80" fmla="*/ 0 w 574"/>
                  <a:gd name="T81" fmla="*/ 2147483646 h 11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74"/>
                  <a:gd name="T124" fmla="*/ 0 h 116"/>
                  <a:gd name="T125" fmla="*/ 574 w 574"/>
                  <a:gd name="T126" fmla="*/ 116 h 11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74" h="116">
                    <a:moveTo>
                      <a:pt x="574" y="0"/>
                    </a:moveTo>
                    <a:lnTo>
                      <a:pt x="568" y="0"/>
                    </a:lnTo>
                    <a:lnTo>
                      <a:pt x="562" y="0"/>
                    </a:lnTo>
                    <a:lnTo>
                      <a:pt x="556" y="0"/>
                    </a:lnTo>
                    <a:lnTo>
                      <a:pt x="550" y="0"/>
                    </a:lnTo>
                    <a:lnTo>
                      <a:pt x="544" y="0"/>
                    </a:lnTo>
                    <a:lnTo>
                      <a:pt x="537" y="1"/>
                    </a:lnTo>
                    <a:lnTo>
                      <a:pt x="531" y="1"/>
                    </a:lnTo>
                    <a:lnTo>
                      <a:pt x="524" y="1"/>
                    </a:lnTo>
                    <a:lnTo>
                      <a:pt x="518" y="2"/>
                    </a:lnTo>
                    <a:lnTo>
                      <a:pt x="511" y="2"/>
                    </a:lnTo>
                    <a:lnTo>
                      <a:pt x="505" y="3"/>
                    </a:lnTo>
                    <a:lnTo>
                      <a:pt x="498" y="3"/>
                    </a:lnTo>
                    <a:lnTo>
                      <a:pt x="491" y="4"/>
                    </a:lnTo>
                    <a:lnTo>
                      <a:pt x="484" y="5"/>
                    </a:lnTo>
                    <a:lnTo>
                      <a:pt x="477" y="6"/>
                    </a:lnTo>
                    <a:lnTo>
                      <a:pt x="470" y="6"/>
                    </a:lnTo>
                    <a:lnTo>
                      <a:pt x="463" y="7"/>
                    </a:lnTo>
                    <a:lnTo>
                      <a:pt x="456" y="8"/>
                    </a:lnTo>
                    <a:lnTo>
                      <a:pt x="449" y="9"/>
                    </a:lnTo>
                    <a:lnTo>
                      <a:pt x="442" y="10"/>
                    </a:lnTo>
                    <a:lnTo>
                      <a:pt x="435" y="11"/>
                    </a:lnTo>
                    <a:lnTo>
                      <a:pt x="428" y="12"/>
                    </a:lnTo>
                    <a:lnTo>
                      <a:pt x="420" y="13"/>
                    </a:lnTo>
                    <a:lnTo>
                      <a:pt x="413" y="14"/>
                    </a:lnTo>
                    <a:lnTo>
                      <a:pt x="405" y="15"/>
                    </a:lnTo>
                    <a:lnTo>
                      <a:pt x="398" y="17"/>
                    </a:lnTo>
                    <a:lnTo>
                      <a:pt x="390" y="18"/>
                    </a:lnTo>
                    <a:lnTo>
                      <a:pt x="383" y="19"/>
                    </a:lnTo>
                    <a:lnTo>
                      <a:pt x="375" y="21"/>
                    </a:lnTo>
                    <a:lnTo>
                      <a:pt x="368" y="22"/>
                    </a:lnTo>
                    <a:lnTo>
                      <a:pt x="360" y="23"/>
                    </a:lnTo>
                    <a:lnTo>
                      <a:pt x="353" y="25"/>
                    </a:lnTo>
                    <a:lnTo>
                      <a:pt x="345" y="26"/>
                    </a:lnTo>
                    <a:lnTo>
                      <a:pt x="337" y="28"/>
                    </a:lnTo>
                    <a:lnTo>
                      <a:pt x="330" y="29"/>
                    </a:lnTo>
                    <a:lnTo>
                      <a:pt x="322" y="31"/>
                    </a:lnTo>
                    <a:lnTo>
                      <a:pt x="314" y="32"/>
                    </a:lnTo>
                    <a:lnTo>
                      <a:pt x="307" y="34"/>
                    </a:lnTo>
                    <a:lnTo>
                      <a:pt x="299" y="36"/>
                    </a:lnTo>
                    <a:lnTo>
                      <a:pt x="291" y="37"/>
                    </a:lnTo>
                    <a:lnTo>
                      <a:pt x="283" y="39"/>
                    </a:lnTo>
                    <a:lnTo>
                      <a:pt x="276" y="41"/>
                    </a:lnTo>
                    <a:lnTo>
                      <a:pt x="268" y="42"/>
                    </a:lnTo>
                    <a:lnTo>
                      <a:pt x="260" y="44"/>
                    </a:lnTo>
                    <a:lnTo>
                      <a:pt x="253" y="46"/>
                    </a:lnTo>
                    <a:lnTo>
                      <a:pt x="245" y="48"/>
                    </a:lnTo>
                    <a:lnTo>
                      <a:pt x="237" y="50"/>
                    </a:lnTo>
                    <a:lnTo>
                      <a:pt x="230" y="51"/>
                    </a:lnTo>
                    <a:lnTo>
                      <a:pt x="222" y="53"/>
                    </a:lnTo>
                    <a:lnTo>
                      <a:pt x="214" y="55"/>
                    </a:lnTo>
                    <a:lnTo>
                      <a:pt x="207" y="57"/>
                    </a:lnTo>
                    <a:lnTo>
                      <a:pt x="199" y="59"/>
                    </a:lnTo>
                    <a:lnTo>
                      <a:pt x="192" y="61"/>
                    </a:lnTo>
                    <a:lnTo>
                      <a:pt x="184" y="63"/>
                    </a:lnTo>
                    <a:lnTo>
                      <a:pt x="177" y="65"/>
                    </a:lnTo>
                    <a:lnTo>
                      <a:pt x="169" y="67"/>
                    </a:lnTo>
                    <a:lnTo>
                      <a:pt x="162" y="69"/>
                    </a:lnTo>
                    <a:lnTo>
                      <a:pt x="154" y="71"/>
                    </a:lnTo>
                    <a:lnTo>
                      <a:pt x="147" y="73"/>
                    </a:lnTo>
                    <a:lnTo>
                      <a:pt x="140" y="74"/>
                    </a:lnTo>
                    <a:lnTo>
                      <a:pt x="132" y="76"/>
                    </a:lnTo>
                    <a:lnTo>
                      <a:pt x="125" y="78"/>
                    </a:lnTo>
                    <a:lnTo>
                      <a:pt x="118" y="80"/>
                    </a:lnTo>
                    <a:lnTo>
                      <a:pt x="111" y="82"/>
                    </a:lnTo>
                    <a:lnTo>
                      <a:pt x="104" y="85"/>
                    </a:lnTo>
                    <a:lnTo>
                      <a:pt x="97" y="87"/>
                    </a:lnTo>
                    <a:lnTo>
                      <a:pt x="90" y="89"/>
                    </a:lnTo>
                    <a:lnTo>
                      <a:pt x="83" y="91"/>
                    </a:lnTo>
                    <a:lnTo>
                      <a:pt x="76" y="93"/>
                    </a:lnTo>
                    <a:lnTo>
                      <a:pt x="69" y="95"/>
                    </a:lnTo>
                    <a:lnTo>
                      <a:pt x="62" y="97"/>
                    </a:lnTo>
                    <a:lnTo>
                      <a:pt x="56" y="99"/>
                    </a:lnTo>
                    <a:lnTo>
                      <a:pt x="49" y="101"/>
                    </a:lnTo>
                    <a:lnTo>
                      <a:pt x="43" y="103"/>
                    </a:lnTo>
                    <a:lnTo>
                      <a:pt x="36" y="105"/>
                    </a:lnTo>
                    <a:lnTo>
                      <a:pt x="30" y="107"/>
                    </a:lnTo>
                    <a:lnTo>
                      <a:pt x="24" y="109"/>
                    </a:lnTo>
                    <a:lnTo>
                      <a:pt x="18" y="111"/>
                    </a:lnTo>
                    <a:lnTo>
                      <a:pt x="11" y="113"/>
                    </a:lnTo>
                    <a:lnTo>
                      <a:pt x="5" y="114"/>
                    </a:lnTo>
                    <a:lnTo>
                      <a:pt x="0" y="116"/>
                    </a:ln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8" name="Freeform 18"/>
              <p:cNvSpPr>
                <a:spLocks noChangeArrowheads="1"/>
              </p:cNvSpPr>
              <p:nvPr/>
            </p:nvSpPr>
            <p:spPr bwMode="auto">
              <a:xfrm>
                <a:off x="5772150" y="2344738"/>
                <a:ext cx="1292225" cy="501650"/>
              </a:xfrm>
              <a:custGeom>
                <a:avLst/>
                <a:gdLst>
                  <a:gd name="T0" fmla="*/ 2147483646 w 814"/>
                  <a:gd name="T1" fmla="*/ 2147483646 h 316"/>
                  <a:gd name="T2" fmla="*/ 2147483646 w 814"/>
                  <a:gd name="T3" fmla="*/ 2147483646 h 316"/>
                  <a:gd name="T4" fmla="*/ 2147483646 w 814"/>
                  <a:gd name="T5" fmla="*/ 2147483646 h 316"/>
                  <a:gd name="T6" fmla="*/ 2147483646 w 814"/>
                  <a:gd name="T7" fmla="*/ 2147483646 h 316"/>
                  <a:gd name="T8" fmla="*/ 2147483646 w 814"/>
                  <a:gd name="T9" fmla="*/ 2147483646 h 316"/>
                  <a:gd name="T10" fmla="*/ 2147483646 w 814"/>
                  <a:gd name="T11" fmla="*/ 2147483646 h 316"/>
                  <a:gd name="T12" fmla="*/ 2147483646 w 814"/>
                  <a:gd name="T13" fmla="*/ 2147483646 h 316"/>
                  <a:gd name="T14" fmla="*/ 2147483646 w 814"/>
                  <a:gd name="T15" fmla="*/ 2147483646 h 316"/>
                  <a:gd name="T16" fmla="*/ 2147483646 w 814"/>
                  <a:gd name="T17" fmla="*/ 2147483646 h 316"/>
                  <a:gd name="T18" fmla="*/ 2147483646 w 814"/>
                  <a:gd name="T19" fmla="*/ 2147483646 h 316"/>
                  <a:gd name="T20" fmla="*/ 2147483646 w 814"/>
                  <a:gd name="T21" fmla="*/ 2147483646 h 316"/>
                  <a:gd name="T22" fmla="*/ 2147483646 w 814"/>
                  <a:gd name="T23" fmla="*/ 2147483646 h 316"/>
                  <a:gd name="T24" fmla="*/ 2147483646 w 814"/>
                  <a:gd name="T25" fmla="*/ 2147483646 h 316"/>
                  <a:gd name="T26" fmla="*/ 2147483646 w 814"/>
                  <a:gd name="T27" fmla="*/ 2147483646 h 316"/>
                  <a:gd name="T28" fmla="*/ 2147483646 w 814"/>
                  <a:gd name="T29" fmla="*/ 2147483646 h 316"/>
                  <a:gd name="T30" fmla="*/ 2147483646 w 814"/>
                  <a:gd name="T31" fmla="*/ 2147483646 h 316"/>
                  <a:gd name="T32" fmla="*/ 2147483646 w 814"/>
                  <a:gd name="T33" fmla="*/ 2147483646 h 316"/>
                  <a:gd name="T34" fmla="*/ 2147483646 w 814"/>
                  <a:gd name="T35" fmla="*/ 2147483646 h 316"/>
                  <a:gd name="T36" fmla="*/ 2147483646 w 814"/>
                  <a:gd name="T37" fmla="*/ 2147483646 h 316"/>
                  <a:gd name="T38" fmla="*/ 2147483646 w 814"/>
                  <a:gd name="T39" fmla="*/ 2147483646 h 316"/>
                  <a:gd name="T40" fmla="*/ 2147483646 w 814"/>
                  <a:gd name="T41" fmla="*/ 2147483646 h 316"/>
                  <a:gd name="T42" fmla="*/ 2147483646 w 814"/>
                  <a:gd name="T43" fmla="*/ 2147483646 h 316"/>
                  <a:gd name="T44" fmla="*/ 2147483646 w 814"/>
                  <a:gd name="T45" fmla="*/ 2147483646 h 316"/>
                  <a:gd name="T46" fmla="*/ 2147483646 w 814"/>
                  <a:gd name="T47" fmla="*/ 2147483646 h 316"/>
                  <a:gd name="T48" fmla="*/ 2147483646 w 814"/>
                  <a:gd name="T49" fmla="*/ 2147483646 h 316"/>
                  <a:gd name="T50" fmla="*/ 2147483646 w 814"/>
                  <a:gd name="T51" fmla="*/ 2147483646 h 316"/>
                  <a:gd name="T52" fmla="*/ 2147483646 w 814"/>
                  <a:gd name="T53" fmla="*/ 2147483646 h 316"/>
                  <a:gd name="T54" fmla="*/ 2147483646 w 814"/>
                  <a:gd name="T55" fmla="*/ 2147483646 h 316"/>
                  <a:gd name="T56" fmla="*/ 2147483646 w 814"/>
                  <a:gd name="T57" fmla="*/ 2147483646 h 316"/>
                  <a:gd name="T58" fmla="*/ 2147483646 w 814"/>
                  <a:gd name="T59" fmla="*/ 2147483646 h 316"/>
                  <a:gd name="T60" fmla="*/ 2147483646 w 814"/>
                  <a:gd name="T61" fmla="*/ 2147483646 h 316"/>
                  <a:gd name="T62" fmla="*/ 2147483646 w 814"/>
                  <a:gd name="T63" fmla="*/ 2147483646 h 316"/>
                  <a:gd name="T64" fmla="*/ 2147483646 w 814"/>
                  <a:gd name="T65" fmla="*/ 2147483646 h 316"/>
                  <a:gd name="T66" fmla="*/ 2147483646 w 814"/>
                  <a:gd name="T67" fmla="*/ 2147483646 h 316"/>
                  <a:gd name="T68" fmla="*/ 2147483646 w 814"/>
                  <a:gd name="T69" fmla="*/ 2147483646 h 316"/>
                  <a:gd name="T70" fmla="*/ 2147483646 w 814"/>
                  <a:gd name="T71" fmla="*/ 2147483646 h 316"/>
                  <a:gd name="T72" fmla="*/ 2147483646 w 814"/>
                  <a:gd name="T73" fmla="*/ 2147483646 h 316"/>
                  <a:gd name="T74" fmla="*/ 2147483646 w 814"/>
                  <a:gd name="T75" fmla="*/ 2147483646 h 316"/>
                  <a:gd name="T76" fmla="*/ 2147483646 w 814"/>
                  <a:gd name="T77" fmla="*/ 2147483646 h 316"/>
                  <a:gd name="T78" fmla="*/ 2147483646 w 814"/>
                  <a:gd name="T79" fmla="*/ 2147483646 h 316"/>
                  <a:gd name="T80" fmla="*/ 2147483646 w 814"/>
                  <a:gd name="T81" fmla="*/ 2147483646 h 316"/>
                  <a:gd name="T82" fmla="*/ 2147483646 w 814"/>
                  <a:gd name="T83" fmla="*/ 2147483646 h 316"/>
                  <a:gd name="T84" fmla="*/ 2147483646 w 814"/>
                  <a:gd name="T85" fmla="*/ 2147483646 h 316"/>
                  <a:gd name="T86" fmla="*/ 2147483646 w 814"/>
                  <a:gd name="T87" fmla="*/ 2147483646 h 316"/>
                  <a:gd name="T88" fmla="*/ 2147483646 w 814"/>
                  <a:gd name="T89" fmla="*/ 2147483646 h 316"/>
                  <a:gd name="T90" fmla="*/ 2147483646 w 814"/>
                  <a:gd name="T91" fmla="*/ 2147483646 h 316"/>
                  <a:gd name="T92" fmla="*/ 2147483646 w 814"/>
                  <a:gd name="T93" fmla="*/ 2147483646 h 316"/>
                  <a:gd name="T94" fmla="*/ 2147483646 w 814"/>
                  <a:gd name="T95" fmla="*/ 2147483646 h 316"/>
                  <a:gd name="T96" fmla="*/ 2147483646 w 814"/>
                  <a:gd name="T97" fmla="*/ 2147483646 h 316"/>
                  <a:gd name="T98" fmla="*/ 2147483646 w 814"/>
                  <a:gd name="T99" fmla="*/ 2147483646 h 316"/>
                  <a:gd name="T100" fmla="*/ 2147483646 w 814"/>
                  <a:gd name="T101" fmla="*/ 2147483646 h 316"/>
                  <a:gd name="T102" fmla="*/ 2147483646 w 814"/>
                  <a:gd name="T103" fmla="*/ 2147483646 h 316"/>
                  <a:gd name="T104" fmla="*/ 2147483646 w 814"/>
                  <a:gd name="T105" fmla="*/ 2147483646 h 316"/>
                  <a:gd name="T106" fmla="*/ 2147483646 w 814"/>
                  <a:gd name="T107" fmla="*/ 2147483646 h 316"/>
                  <a:gd name="T108" fmla="*/ 2147483646 w 814"/>
                  <a:gd name="T109" fmla="*/ 2147483646 h 316"/>
                  <a:gd name="T110" fmla="*/ 2147483646 w 814"/>
                  <a:gd name="T111" fmla="*/ 2147483646 h 316"/>
                  <a:gd name="T112" fmla="*/ 2147483646 w 814"/>
                  <a:gd name="T113" fmla="*/ 2147483646 h 316"/>
                  <a:gd name="T114" fmla="*/ 2147483646 w 814"/>
                  <a:gd name="T115" fmla="*/ 2147483646 h 316"/>
                  <a:gd name="T116" fmla="*/ 2147483646 w 814"/>
                  <a:gd name="T117" fmla="*/ 2147483646 h 316"/>
                  <a:gd name="T118" fmla="*/ 2147483646 w 814"/>
                  <a:gd name="T119" fmla="*/ 2147483646 h 31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814"/>
                  <a:gd name="T181" fmla="*/ 0 h 316"/>
                  <a:gd name="T182" fmla="*/ 814 w 814"/>
                  <a:gd name="T183" fmla="*/ 316 h 31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814" h="316">
                    <a:moveTo>
                      <a:pt x="814" y="0"/>
                    </a:moveTo>
                    <a:lnTo>
                      <a:pt x="810" y="2"/>
                    </a:lnTo>
                    <a:lnTo>
                      <a:pt x="806" y="3"/>
                    </a:lnTo>
                    <a:lnTo>
                      <a:pt x="802" y="4"/>
                    </a:lnTo>
                    <a:lnTo>
                      <a:pt x="798" y="6"/>
                    </a:lnTo>
                    <a:lnTo>
                      <a:pt x="794" y="7"/>
                    </a:lnTo>
                    <a:lnTo>
                      <a:pt x="790" y="8"/>
                    </a:lnTo>
                    <a:lnTo>
                      <a:pt x="785" y="10"/>
                    </a:lnTo>
                    <a:lnTo>
                      <a:pt x="781" y="11"/>
                    </a:lnTo>
                    <a:lnTo>
                      <a:pt x="777" y="13"/>
                    </a:lnTo>
                    <a:lnTo>
                      <a:pt x="773" y="14"/>
                    </a:lnTo>
                    <a:lnTo>
                      <a:pt x="769" y="16"/>
                    </a:lnTo>
                    <a:lnTo>
                      <a:pt x="765" y="17"/>
                    </a:lnTo>
                    <a:lnTo>
                      <a:pt x="761" y="19"/>
                    </a:lnTo>
                    <a:lnTo>
                      <a:pt x="756" y="20"/>
                    </a:lnTo>
                    <a:lnTo>
                      <a:pt x="752" y="21"/>
                    </a:lnTo>
                    <a:lnTo>
                      <a:pt x="748" y="23"/>
                    </a:lnTo>
                    <a:lnTo>
                      <a:pt x="744" y="25"/>
                    </a:lnTo>
                    <a:lnTo>
                      <a:pt x="739" y="26"/>
                    </a:lnTo>
                    <a:lnTo>
                      <a:pt x="735" y="28"/>
                    </a:lnTo>
                    <a:lnTo>
                      <a:pt x="731" y="29"/>
                    </a:lnTo>
                    <a:lnTo>
                      <a:pt x="726" y="31"/>
                    </a:lnTo>
                    <a:lnTo>
                      <a:pt x="722" y="32"/>
                    </a:lnTo>
                    <a:lnTo>
                      <a:pt x="717" y="34"/>
                    </a:lnTo>
                    <a:lnTo>
                      <a:pt x="713" y="36"/>
                    </a:lnTo>
                    <a:lnTo>
                      <a:pt x="708" y="37"/>
                    </a:lnTo>
                    <a:lnTo>
                      <a:pt x="704" y="39"/>
                    </a:lnTo>
                    <a:lnTo>
                      <a:pt x="699" y="41"/>
                    </a:lnTo>
                    <a:lnTo>
                      <a:pt x="694" y="43"/>
                    </a:lnTo>
                    <a:lnTo>
                      <a:pt x="690" y="44"/>
                    </a:lnTo>
                    <a:lnTo>
                      <a:pt x="685" y="46"/>
                    </a:lnTo>
                    <a:lnTo>
                      <a:pt x="680" y="48"/>
                    </a:lnTo>
                    <a:lnTo>
                      <a:pt x="675" y="50"/>
                    </a:lnTo>
                    <a:lnTo>
                      <a:pt x="671" y="51"/>
                    </a:lnTo>
                    <a:lnTo>
                      <a:pt x="666" y="53"/>
                    </a:lnTo>
                    <a:lnTo>
                      <a:pt x="661" y="55"/>
                    </a:lnTo>
                    <a:lnTo>
                      <a:pt x="656" y="57"/>
                    </a:lnTo>
                    <a:lnTo>
                      <a:pt x="651" y="59"/>
                    </a:lnTo>
                    <a:lnTo>
                      <a:pt x="646" y="61"/>
                    </a:lnTo>
                    <a:lnTo>
                      <a:pt x="641" y="63"/>
                    </a:lnTo>
                    <a:lnTo>
                      <a:pt x="635" y="65"/>
                    </a:lnTo>
                    <a:lnTo>
                      <a:pt x="630" y="67"/>
                    </a:lnTo>
                    <a:lnTo>
                      <a:pt x="625" y="69"/>
                    </a:lnTo>
                    <a:lnTo>
                      <a:pt x="620" y="71"/>
                    </a:lnTo>
                    <a:lnTo>
                      <a:pt x="614" y="73"/>
                    </a:lnTo>
                    <a:lnTo>
                      <a:pt x="609" y="75"/>
                    </a:lnTo>
                    <a:lnTo>
                      <a:pt x="604" y="77"/>
                    </a:lnTo>
                    <a:lnTo>
                      <a:pt x="598" y="79"/>
                    </a:lnTo>
                    <a:lnTo>
                      <a:pt x="593" y="81"/>
                    </a:lnTo>
                    <a:lnTo>
                      <a:pt x="587" y="84"/>
                    </a:lnTo>
                    <a:lnTo>
                      <a:pt x="581" y="86"/>
                    </a:lnTo>
                    <a:lnTo>
                      <a:pt x="576" y="88"/>
                    </a:lnTo>
                    <a:lnTo>
                      <a:pt x="570" y="90"/>
                    </a:lnTo>
                    <a:lnTo>
                      <a:pt x="564" y="93"/>
                    </a:lnTo>
                    <a:lnTo>
                      <a:pt x="558" y="95"/>
                    </a:lnTo>
                    <a:lnTo>
                      <a:pt x="552" y="97"/>
                    </a:lnTo>
                    <a:lnTo>
                      <a:pt x="546" y="100"/>
                    </a:lnTo>
                    <a:lnTo>
                      <a:pt x="540" y="102"/>
                    </a:lnTo>
                    <a:lnTo>
                      <a:pt x="534" y="104"/>
                    </a:lnTo>
                    <a:lnTo>
                      <a:pt x="528" y="107"/>
                    </a:lnTo>
                    <a:lnTo>
                      <a:pt x="522" y="109"/>
                    </a:lnTo>
                    <a:lnTo>
                      <a:pt x="515" y="112"/>
                    </a:lnTo>
                    <a:lnTo>
                      <a:pt x="509" y="114"/>
                    </a:lnTo>
                    <a:lnTo>
                      <a:pt x="502" y="117"/>
                    </a:lnTo>
                    <a:lnTo>
                      <a:pt x="496" y="119"/>
                    </a:lnTo>
                    <a:lnTo>
                      <a:pt x="489" y="122"/>
                    </a:lnTo>
                    <a:lnTo>
                      <a:pt x="483" y="125"/>
                    </a:lnTo>
                    <a:lnTo>
                      <a:pt x="476" y="127"/>
                    </a:lnTo>
                    <a:lnTo>
                      <a:pt x="469" y="130"/>
                    </a:lnTo>
                    <a:lnTo>
                      <a:pt x="462" y="133"/>
                    </a:lnTo>
                    <a:lnTo>
                      <a:pt x="455" y="135"/>
                    </a:lnTo>
                    <a:lnTo>
                      <a:pt x="448" y="138"/>
                    </a:lnTo>
                    <a:lnTo>
                      <a:pt x="441" y="141"/>
                    </a:lnTo>
                    <a:lnTo>
                      <a:pt x="434" y="144"/>
                    </a:lnTo>
                    <a:lnTo>
                      <a:pt x="427" y="147"/>
                    </a:lnTo>
                    <a:lnTo>
                      <a:pt x="420" y="150"/>
                    </a:lnTo>
                    <a:lnTo>
                      <a:pt x="412" y="152"/>
                    </a:lnTo>
                    <a:lnTo>
                      <a:pt x="405" y="155"/>
                    </a:lnTo>
                    <a:lnTo>
                      <a:pt x="397" y="158"/>
                    </a:lnTo>
                    <a:lnTo>
                      <a:pt x="390" y="161"/>
                    </a:lnTo>
                    <a:lnTo>
                      <a:pt x="382" y="165"/>
                    </a:lnTo>
                    <a:lnTo>
                      <a:pt x="374" y="168"/>
                    </a:lnTo>
                    <a:lnTo>
                      <a:pt x="366" y="171"/>
                    </a:lnTo>
                    <a:lnTo>
                      <a:pt x="359" y="174"/>
                    </a:lnTo>
                    <a:lnTo>
                      <a:pt x="351" y="177"/>
                    </a:lnTo>
                    <a:lnTo>
                      <a:pt x="342" y="180"/>
                    </a:lnTo>
                    <a:lnTo>
                      <a:pt x="334" y="184"/>
                    </a:lnTo>
                    <a:lnTo>
                      <a:pt x="326" y="187"/>
                    </a:lnTo>
                    <a:lnTo>
                      <a:pt x="318" y="190"/>
                    </a:lnTo>
                    <a:lnTo>
                      <a:pt x="309" y="194"/>
                    </a:lnTo>
                    <a:lnTo>
                      <a:pt x="301" y="197"/>
                    </a:lnTo>
                    <a:lnTo>
                      <a:pt x="292" y="200"/>
                    </a:lnTo>
                    <a:lnTo>
                      <a:pt x="283" y="204"/>
                    </a:lnTo>
                    <a:lnTo>
                      <a:pt x="275" y="207"/>
                    </a:lnTo>
                    <a:lnTo>
                      <a:pt x="266" y="211"/>
                    </a:lnTo>
                    <a:lnTo>
                      <a:pt x="257" y="214"/>
                    </a:lnTo>
                    <a:lnTo>
                      <a:pt x="248" y="218"/>
                    </a:lnTo>
                    <a:lnTo>
                      <a:pt x="238" y="222"/>
                    </a:lnTo>
                    <a:lnTo>
                      <a:pt x="229" y="225"/>
                    </a:lnTo>
                    <a:lnTo>
                      <a:pt x="220" y="229"/>
                    </a:lnTo>
                    <a:lnTo>
                      <a:pt x="210" y="233"/>
                    </a:lnTo>
                    <a:lnTo>
                      <a:pt x="201" y="237"/>
                    </a:lnTo>
                    <a:lnTo>
                      <a:pt x="191" y="240"/>
                    </a:lnTo>
                    <a:lnTo>
                      <a:pt x="181" y="244"/>
                    </a:lnTo>
                    <a:lnTo>
                      <a:pt x="171" y="248"/>
                    </a:lnTo>
                    <a:lnTo>
                      <a:pt x="162" y="252"/>
                    </a:lnTo>
                    <a:lnTo>
                      <a:pt x="151" y="256"/>
                    </a:lnTo>
                    <a:lnTo>
                      <a:pt x="141" y="260"/>
                    </a:lnTo>
                    <a:lnTo>
                      <a:pt x="131" y="264"/>
                    </a:lnTo>
                    <a:lnTo>
                      <a:pt x="121" y="268"/>
                    </a:lnTo>
                    <a:lnTo>
                      <a:pt x="110" y="273"/>
                    </a:lnTo>
                    <a:lnTo>
                      <a:pt x="100" y="277"/>
                    </a:lnTo>
                    <a:lnTo>
                      <a:pt x="89" y="281"/>
                    </a:lnTo>
                    <a:lnTo>
                      <a:pt x="78" y="285"/>
                    </a:lnTo>
                    <a:lnTo>
                      <a:pt x="67" y="290"/>
                    </a:lnTo>
                    <a:lnTo>
                      <a:pt x="56" y="294"/>
                    </a:lnTo>
                    <a:lnTo>
                      <a:pt x="45" y="298"/>
                    </a:lnTo>
                    <a:lnTo>
                      <a:pt x="34" y="303"/>
                    </a:lnTo>
                    <a:lnTo>
                      <a:pt x="23" y="307"/>
                    </a:lnTo>
                    <a:lnTo>
                      <a:pt x="11" y="312"/>
                    </a:lnTo>
                    <a:lnTo>
                      <a:pt x="0" y="316"/>
                    </a:ln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9" name="Rectangle 19"/>
              <p:cNvSpPr>
                <a:spLocks noChangeArrowheads="1"/>
              </p:cNvSpPr>
              <p:nvPr/>
            </p:nvSpPr>
            <p:spPr bwMode="auto">
              <a:xfrm>
                <a:off x="6348413" y="3317875"/>
                <a:ext cx="90487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900" i="1">
                    <a:solidFill>
                      <a:schemeClr val="accent2"/>
                    </a:solidFill>
                  </a:rPr>
                  <a:t>αi</a:t>
                </a:r>
              </a:p>
            </p:txBody>
          </p:sp>
          <p:sp>
            <p:nvSpPr>
              <p:cNvPr id="56340" name="Rectangle 20"/>
              <p:cNvSpPr>
                <a:spLocks noChangeArrowheads="1"/>
              </p:cNvSpPr>
              <p:nvPr/>
            </p:nvSpPr>
            <p:spPr bwMode="auto">
              <a:xfrm>
                <a:off x="5945188" y="1536700"/>
                <a:ext cx="1095375" cy="117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1100" b="1" i="1">
                    <a:solidFill>
                      <a:srgbClr val="000000"/>
                    </a:solidFill>
                  </a:rPr>
                  <a:t>Center</a:t>
                </a:r>
              </a:p>
            </p:txBody>
          </p:sp>
          <p:sp>
            <p:nvSpPr>
              <p:cNvPr id="56341" name="Freeform 21"/>
              <p:cNvSpPr>
                <a:spLocks noChangeArrowheads="1"/>
              </p:cNvSpPr>
              <p:nvPr/>
            </p:nvSpPr>
            <p:spPr bwMode="auto">
              <a:xfrm>
                <a:off x="5940425" y="3063875"/>
                <a:ext cx="1033463" cy="384175"/>
              </a:xfrm>
              <a:custGeom>
                <a:avLst/>
                <a:gdLst>
                  <a:gd name="T0" fmla="*/ 2147483646 w 651"/>
                  <a:gd name="T1" fmla="*/ 0 h 242"/>
                  <a:gd name="T2" fmla="*/ 0 w 651"/>
                  <a:gd name="T3" fmla="*/ 2147483646 h 242"/>
                  <a:gd name="T4" fmla="*/ 0 60000 65536"/>
                  <a:gd name="T5" fmla="*/ 0 60000 65536"/>
                  <a:gd name="T6" fmla="*/ 0 w 651"/>
                  <a:gd name="T7" fmla="*/ 0 h 242"/>
                  <a:gd name="T8" fmla="*/ 651 w 651"/>
                  <a:gd name="T9" fmla="*/ 242 h 24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51" h="242">
                    <a:moveTo>
                      <a:pt x="651" y="0"/>
                    </a:moveTo>
                    <a:lnTo>
                      <a:pt x="0" y="242"/>
                    </a:ln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42" name="Freeform 22"/>
              <p:cNvSpPr>
                <a:spLocks noChangeArrowheads="1"/>
              </p:cNvSpPr>
              <p:nvPr/>
            </p:nvSpPr>
            <p:spPr bwMode="auto">
              <a:xfrm>
                <a:off x="5940425" y="3452813"/>
                <a:ext cx="652463" cy="0"/>
              </a:xfrm>
              <a:custGeom>
                <a:avLst/>
                <a:gdLst>
                  <a:gd name="T0" fmla="*/ 0 w 411"/>
                  <a:gd name="T1" fmla="*/ 2147483646 w 411"/>
                  <a:gd name="T2" fmla="*/ 0 60000 65536"/>
                  <a:gd name="T3" fmla="*/ 0 60000 65536"/>
                  <a:gd name="T4" fmla="*/ 0 w 411"/>
                  <a:gd name="T5" fmla="*/ 411 w 411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411">
                    <a:moveTo>
                      <a:pt x="0" y="0"/>
                    </a:moveTo>
                    <a:lnTo>
                      <a:pt x="411" y="0"/>
                    </a:ln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43" name="Freeform 23"/>
              <p:cNvSpPr>
                <a:spLocks noChangeArrowheads="1"/>
              </p:cNvSpPr>
              <p:nvPr/>
            </p:nvSpPr>
            <p:spPr bwMode="auto">
              <a:xfrm>
                <a:off x="6272213" y="3332163"/>
                <a:ext cx="44450" cy="55562"/>
              </a:xfrm>
              <a:custGeom>
                <a:avLst/>
                <a:gdLst>
                  <a:gd name="T0" fmla="*/ 0 w 28"/>
                  <a:gd name="T1" fmla="*/ 0 h 35"/>
                  <a:gd name="T2" fmla="*/ 2147483646 w 28"/>
                  <a:gd name="T3" fmla="*/ 2147483646 h 35"/>
                  <a:gd name="T4" fmla="*/ 2147483646 w 28"/>
                  <a:gd name="T5" fmla="*/ 2147483646 h 35"/>
                  <a:gd name="T6" fmla="*/ 2147483646 w 28"/>
                  <a:gd name="T7" fmla="*/ 2147483646 h 35"/>
                  <a:gd name="T8" fmla="*/ 2147483646 w 28"/>
                  <a:gd name="T9" fmla="*/ 2147483646 h 35"/>
                  <a:gd name="T10" fmla="*/ 2147483646 w 28"/>
                  <a:gd name="T11" fmla="*/ 2147483646 h 3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"/>
                  <a:gd name="T19" fmla="*/ 0 h 35"/>
                  <a:gd name="T20" fmla="*/ 28 w 28"/>
                  <a:gd name="T21" fmla="*/ 35 h 3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" h="35">
                    <a:moveTo>
                      <a:pt x="0" y="0"/>
                    </a:moveTo>
                    <a:lnTo>
                      <a:pt x="9" y="7"/>
                    </a:lnTo>
                    <a:lnTo>
                      <a:pt x="16" y="14"/>
                    </a:lnTo>
                    <a:lnTo>
                      <a:pt x="22" y="21"/>
                    </a:lnTo>
                    <a:lnTo>
                      <a:pt x="26" y="28"/>
                    </a:lnTo>
                    <a:lnTo>
                      <a:pt x="28" y="35"/>
                    </a:ln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44" name="Freeform 24"/>
              <p:cNvSpPr>
                <a:spLocks noChangeArrowheads="1"/>
              </p:cNvSpPr>
              <p:nvPr/>
            </p:nvSpPr>
            <p:spPr bwMode="auto">
              <a:xfrm>
                <a:off x="6302375" y="3387725"/>
                <a:ext cx="15875" cy="63500"/>
              </a:xfrm>
              <a:custGeom>
                <a:avLst/>
                <a:gdLst>
                  <a:gd name="T0" fmla="*/ 2147483646 w 10"/>
                  <a:gd name="T1" fmla="*/ 0 h 40"/>
                  <a:gd name="T2" fmla="*/ 2147483646 w 10"/>
                  <a:gd name="T3" fmla="*/ 2147483646 h 40"/>
                  <a:gd name="T4" fmla="*/ 2147483646 w 10"/>
                  <a:gd name="T5" fmla="*/ 2147483646 h 40"/>
                  <a:gd name="T6" fmla="*/ 2147483646 w 10"/>
                  <a:gd name="T7" fmla="*/ 2147483646 h 40"/>
                  <a:gd name="T8" fmla="*/ 2147483646 w 10"/>
                  <a:gd name="T9" fmla="*/ 2147483646 h 40"/>
                  <a:gd name="T10" fmla="*/ 0 w 10"/>
                  <a:gd name="T11" fmla="*/ 2147483646 h 4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"/>
                  <a:gd name="T19" fmla="*/ 0 h 40"/>
                  <a:gd name="T20" fmla="*/ 10 w 10"/>
                  <a:gd name="T21" fmla="*/ 40 h 4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" h="40">
                    <a:moveTo>
                      <a:pt x="9" y="0"/>
                    </a:moveTo>
                    <a:lnTo>
                      <a:pt x="10" y="8"/>
                    </a:lnTo>
                    <a:lnTo>
                      <a:pt x="10" y="15"/>
                    </a:lnTo>
                    <a:lnTo>
                      <a:pt x="8" y="24"/>
                    </a:lnTo>
                    <a:lnTo>
                      <a:pt x="5" y="32"/>
                    </a:lnTo>
                    <a:lnTo>
                      <a:pt x="0" y="40"/>
                    </a:ln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45" name="Rectangle 25"/>
              <p:cNvSpPr>
                <a:spLocks noChangeArrowheads="1"/>
              </p:cNvSpPr>
              <p:nvPr/>
            </p:nvSpPr>
            <p:spPr bwMode="auto">
              <a:xfrm>
                <a:off x="7642225" y="2247900"/>
                <a:ext cx="142875" cy="84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56346" name="Rectangle 26"/>
              <p:cNvSpPr>
                <a:spLocks noChangeArrowheads="1"/>
              </p:cNvSpPr>
              <p:nvPr/>
            </p:nvSpPr>
            <p:spPr bwMode="auto">
              <a:xfrm>
                <a:off x="7432675" y="2312988"/>
                <a:ext cx="144463" cy="85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56347" name="Rectangle 27"/>
              <p:cNvSpPr>
                <a:spLocks noChangeArrowheads="1"/>
              </p:cNvSpPr>
              <p:nvPr/>
            </p:nvSpPr>
            <p:spPr bwMode="auto">
              <a:xfrm>
                <a:off x="7232650" y="2370138"/>
                <a:ext cx="142875" cy="85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56348" name="Rectangle 28"/>
              <p:cNvSpPr>
                <a:spLocks noChangeArrowheads="1"/>
              </p:cNvSpPr>
              <p:nvPr/>
            </p:nvSpPr>
            <p:spPr bwMode="auto">
              <a:xfrm>
                <a:off x="7015163" y="2436813"/>
                <a:ext cx="142875" cy="84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4</a:t>
                </a:r>
              </a:p>
            </p:txBody>
          </p:sp>
          <p:sp>
            <p:nvSpPr>
              <p:cNvPr id="56349" name="Rectangle 29"/>
              <p:cNvSpPr>
                <a:spLocks noChangeArrowheads="1"/>
              </p:cNvSpPr>
              <p:nvPr/>
            </p:nvSpPr>
            <p:spPr bwMode="auto">
              <a:xfrm>
                <a:off x="6797675" y="2525713"/>
                <a:ext cx="142875" cy="84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5</a:t>
                </a:r>
              </a:p>
            </p:txBody>
          </p:sp>
          <p:sp>
            <p:nvSpPr>
              <p:cNvPr id="56350" name="Rectangle 30"/>
              <p:cNvSpPr>
                <a:spLocks noChangeArrowheads="1"/>
              </p:cNvSpPr>
              <p:nvPr/>
            </p:nvSpPr>
            <p:spPr bwMode="auto">
              <a:xfrm>
                <a:off x="6515100" y="2632075"/>
                <a:ext cx="144463" cy="84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6</a:t>
                </a:r>
              </a:p>
            </p:txBody>
          </p:sp>
          <p:sp>
            <p:nvSpPr>
              <p:cNvPr id="56351" name="Rectangle 31"/>
              <p:cNvSpPr>
                <a:spLocks noChangeArrowheads="1"/>
              </p:cNvSpPr>
              <p:nvPr/>
            </p:nvSpPr>
            <p:spPr bwMode="auto">
              <a:xfrm>
                <a:off x="6286500" y="2771775"/>
                <a:ext cx="142875" cy="84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7</a:t>
                </a:r>
              </a:p>
            </p:txBody>
          </p:sp>
          <p:sp>
            <p:nvSpPr>
              <p:cNvPr id="56352" name="Rectangle 32"/>
              <p:cNvSpPr>
                <a:spLocks noChangeArrowheads="1"/>
              </p:cNvSpPr>
              <p:nvPr/>
            </p:nvSpPr>
            <p:spPr bwMode="auto">
              <a:xfrm>
                <a:off x="6069013" y="2860675"/>
                <a:ext cx="142875" cy="84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8</a:t>
                </a:r>
              </a:p>
            </p:txBody>
          </p:sp>
          <p:sp>
            <p:nvSpPr>
              <p:cNvPr id="56353" name="Rectangle 33"/>
              <p:cNvSpPr>
                <a:spLocks noChangeArrowheads="1"/>
              </p:cNvSpPr>
              <p:nvPr/>
            </p:nvSpPr>
            <p:spPr bwMode="auto">
              <a:xfrm>
                <a:off x="5842000" y="2925763"/>
                <a:ext cx="142875" cy="84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9</a:t>
                </a:r>
              </a:p>
            </p:txBody>
          </p:sp>
          <p:sp>
            <p:nvSpPr>
              <p:cNvPr id="56354" name="Rectangle 34"/>
              <p:cNvSpPr>
                <a:spLocks noChangeArrowheads="1"/>
              </p:cNvSpPr>
              <p:nvPr/>
            </p:nvSpPr>
            <p:spPr bwMode="auto">
              <a:xfrm>
                <a:off x="5586413" y="2909888"/>
                <a:ext cx="287337" cy="84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10</a:t>
                </a:r>
              </a:p>
            </p:txBody>
          </p:sp>
          <p:sp>
            <p:nvSpPr>
              <p:cNvPr id="56355" name="Rectangle 35"/>
              <p:cNvSpPr>
                <a:spLocks noChangeArrowheads="1"/>
              </p:cNvSpPr>
              <p:nvPr/>
            </p:nvSpPr>
            <p:spPr bwMode="auto">
              <a:xfrm>
                <a:off x="5351463" y="2894013"/>
                <a:ext cx="285750" cy="84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>
                    <a:solidFill>
                      <a:srgbClr val="000000"/>
                    </a:solidFill>
                  </a:rPr>
                  <a:t>11</a:t>
                </a:r>
              </a:p>
            </p:txBody>
          </p:sp>
          <p:sp>
            <p:nvSpPr>
              <p:cNvPr id="56367" name="Freeform 47"/>
              <p:cNvSpPr>
                <a:spLocks noChangeArrowheads="1"/>
              </p:cNvSpPr>
              <p:nvPr/>
            </p:nvSpPr>
            <p:spPr bwMode="auto">
              <a:xfrm>
                <a:off x="6824663" y="3319463"/>
                <a:ext cx="63500" cy="30162"/>
              </a:xfrm>
              <a:custGeom>
                <a:avLst/>
                <a:gdLst>
                  <a:gd name="T0" fmla="*/ 0 w 40"/>
                  <a:gd name="T1" fmla="*/ 0 h 19"/>
                  <a:gd name="T2" fmla="*/ 2147483646 w 40"/>
                  <a:gd name="T3" fmla="*/ 2147483646 h 19"/>
                  <a:gd name="T4" fmla="*/ 2147483646 w 40"/>
                  <a:gd name="T5" fmla="*/ 2147483646 h 19"/>
                  <a:gd name="T6" fmla="*/ 2147483646 w 40"/>
                  <a:gd name="T7" fmla="*/ 2147483646 h 19"/>
                  <a:gd name="T8" fmla="*/ 2147483646 w 40"/>
                  <a:gd name="T9" fmla="*/ 2147483646 h 19"/>
                  <a:gd name="T10" fmla="*/ 2147483646 w 40"/>
                  <a:gd name="T11" fmla="*/ 2147483646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"/>
                  <a:gd name="T19" fmla="*/ 0 h 19"/>
                  <a:gd name="T20" fmla="*/ 40 w 40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" h="19">
                    <a:moveTo>
                      <a:pt x="0" y="0"/>
                    </a:moveTo>
                    <a:lnTo>
                      <a:pt x="9" y="8"/>
                    </a:lnTo>
                    <a:lnTo>
                      <a:pt x="17" y="13"/>
                    </a:lnTo>
                    <a:lnTo>
                      <a:pt x="25" y="17"/>
                    </a:lnTo>
                    <a:lnTo>
                      <a:pt x="33" y="19"/>
                    </a:lnTo>
                    <a:lnTo>
                      <a:pt x="40" y="19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68" name="Freeform 48"/>
              <p:cNvSpPr>
                <a:spLocks noChangeArrowheads="1"/>
              </p:cNvSpPr>
              <p:nvPr/>
            </p:nvSpPr>
            <p:spPr bwMode="auto">
              <a:xfrm>
                <a:off x="6888163" y="3306763"/>
                <a:ext cx="50800" cy="42862"/>
              </a:xfrm>
              <a:custGeom>
                <a:avLst/>
                <a:gdLst>
                  <a:gd name="T0" fmla="*/ 0 w 32"/>
                  <a:gd name="T1" fmla="*/ 2147483646 h 27"/>
                  <a:gd name="T2" fmla="*/ 2147483646 w 32"/>
                  <a:gd name="T3" fmla="*/ 2147483646 h 27"/>
                  <a:gd name="T4" fmla="*/ 2147483646 w 32"/>
                  <a:gd name="T5" fmla="*/ 2147483646 h 27"/>
                  <a:gd name="T6" fmla="*/ 2147483646 w 32"/>
                  <a:gd name="T7" fmla="*/ 2147483646 h 27"/>
                  <a:gd name="T8" fmla="*/ 2147483646 w 32"/>
                  <a:gd name="T9" fmla="*/ 2147483646 h 27"/>
                  <a:gd name="T10" fmla="*/ 2147483646 w 32"/>
                  <a:gd name="T11" fmla="*/ 0 h 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2"/>
                  <a:gd name="T19" fmla="*/ 0 h 27"/>
                  <a:gd name="T20" fmla="*/ 32 w 32"/>
                  <a:gd name="T21" fmla="*/ 27 h 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2" h="27">
                    <a:moveTo>
                      <a:pt x="0" y="27"/>
                    </a:moveTo>
                    <a:lnTo>
                      <a:pt x="8" y="24"/>
                    </a:lnTo>
                    <a:lnTo>
                      <a:pt x="15" y="18"/>
                    </a:lnTo>
                    <a:lnTo>
                      <a:pt x="23" y="12"/>
                    </a:lnTo>
                    <a:lnTo>
                      <a:pt x="28" y="5"/>
                    </a:lnTo>
                    <a:lnTo>
                      <a:pt x="32" y="0"/>
                    </a:lnTo>
                  </a:path>
                </a:pathLst>
              </a:custGeom>
              <a:noFill/>
              <a:ln w="9981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98" name="Rectangle 78"/>
              <p:cNvSpPr>
                <a:spLocks noChangeArrowheads="1"/>
              </p:cNvSpPr>
              <p:nvPr/>
            </p:nvSpPr>
            <p:spPr bwMode="auto">
              <a:xfrm>
                <a:off x="6846888" y="3379788"/>
                <a:ext cx="85725" cy="122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800" i="1">
                    <a:solidFill>
                      <a:srgbClr val="FF6000"/>
                    </a:solidFill>
                  </a:rPr>
                  <a:t>ϕ</a:t>
                </a:r>
              </a:p>
            </p:txBody>
          </p:sp>
          <p:sp>
            <p:nvSpPr>
              <p:cNvPr id="56419" name="Freeform 105"/>
              <p:cNvSpPr>
                <a:spLocks/>
              </p:cNvSpPr>
              <p:nvPr/>
            </p:nvSpPr>
            <p:spPr bwMode="auto">
              <a:xfrm>
                <a:off x="6851650" y="3117850"/>
                <a:ext cx="142875" cy="284163"/>
              </a:xfrm>
              <a:custGeom>
                <a:avLst/>
                <a:gdLst>
                  <a:gd name="T0" fmla="*/ 0 w 252"/>
                  <a:gd name="T1" fmla="*/ 0 h 491"/>
                  <a:gd name="T2" fmla="*/ 2147483646 w 252"/>
                  <a:gd name="T3" fmla="*/ 2147483646 h 491"/>
                  <a:gd name="T4" fmla="*/ 0 60000 65536"/>
                  <a:gd name="T5" fmla="*/ 0 60000 65536"/>
                  <a:gd name="T6" fmla="*/ 0 w 252"/>
                  <a:gd name="T7" fmla="*/ 0 h 491"/>
                  <a:gd name="T8" fmla="*/ 252 w 252"/>
                  <a:gd name="T9" fmla="*/ 491 h 49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52" h="491">
                    <a:moveTo>
                      <a:pt x="0" y="0"/>
                    </a:moveTo>
                    <a:lnTo>
                      <a:pt x="252" y="491"/>
                    </a:lnTo>
                  </a:path>
                </a:pathLst>
              </a:custGeom>
              <a:noFill/>
              <a:ln w="9981">
                <a:solidFill>
                  <a:srgbClr val="0080FF"/>
                </a:solidFill>
                <a:prstDash val="solid"/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420" name="Line 106"/>
              <p:cNvSpPr>
                <a:spLocks noChangeShapeType="1"/>
              </p:cNvSpPr>
              <p:nvPr/>
            </p:nvSpPr>
            <p:spPr bwMode="auto">
              <a:xfrm flipH="1">
                <a:off x="6548438" y="3117850"/>
                <a:ext cx="296862" cy="119063"/>
              </a:xfrm>
              <a:prstGeom prst="line">
                <a:avLst/>
              </a:prstGeom>
              <a:noFill/>
              <a:ln w="9525">
                <a:solidFill>
                  <a:srgbClr val="0099FF"/>
                </a:solidFill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421" name="Freeform 107"/>
              <p:cNvSpPr>
                <a:spLocks/>
              </p:cNvSpPr>
              <p:nvPr/>
            </p:nvSpPr>
            <p:spPr bwMode="auto">
              <a:xfrm>
                <a:off x="6789738" y="3130550"/>
                <a:ext cx="47625" cy="400050"/>
              </a:xfrm>
              <a:custGeom>
                <a:avLst/>
                <a:gdLst>
                  <a:gd name="T0" fmla="*/ 2147483646 w 70"/>
                  <a:gd name="T1" fmla="*/ 0 h 576"/>
                  <a:gd name="T2" fmla="*/ 0 w 70"/>
                  <a:gd name="T3" fmla="*/ 2147483646 h 576"/>
                  <a:gd name="T4" fmla="*/ 0 60000 65536"/>
                  <a:gd name="T5" fmla="*/ 0 60000 65536"/>
                  <a:gd name="T6" fmla="*/ 0 w 70"/>
                  <a:gd name="T7" fmla="*/ 0 h 576"/>
                  <a:gd name="T8" fmla="*/ 70 w 70"/>
                  <a:gd name="T9" fmla="*/ 576 h 57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0" h="576">
                    <a:moveTo>
                      <a:pt x="70" y="0"/>
                    </a:moveTo>
                    <a:lnTo>
                      <a:pt x="0" y="576"/>
                    </a:lnTo>
                  </a:path>
                </a:pathLst>
              </a:custGeom>
              <a:noFill/>
              <a:ln w="9981">
                <a:solidFill>
                  <a:srgbClr val="E0B090"/>
                </a:solidFill>
                <a:prstDash val="solid"/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6422" name="Freeform 111"/>
          <p:cNvSpPr>
            <a:spLocks noChangeArrowheads="1"/>
          </p:cNvSpPr>
          <p:nvPr/>
        </p:nvSpPr>
        <p:spPr bwMode="auto">
          <a:xfrm>
            <a:off x="3490913" y="5072063"/>
            <a:ext cx="63500" cy="30162"/>
          </a:xfrm>
          <a:custGeom>
            <a:avLst/>
            <a:gdLst>
              <a:gd name="T0" fmla="*/ 0 w 40"/>
              <a:gd name="T1" fmla="*/ 0 h 19"/>
              <a:gd name="T2" fmla="*/ 2147483646 w 40"/>
              <a:gd name="T3" fmla="*/ 2147483646 h 19"/>
              <a:gd name="T4" fmla="*/ 2147483646 w 40"/>
              <a:gd name="T5" fmla="*/ 2147483646 h 19"/>
              <a:gd name="T6" fmla="*/ 2147483646 w 40"/>
              <a:gd name="T7" fmla="*/ 2147483646 h 19"/>
              <a:gd name="T8" fmla="*/ 2147483646 w 40"/>
              <a:gd name="T9" fmla="*/ 2147483646 h 19"/>
              <a:gd name="T10" fmla="*/ 2147483646 w 40"/>
              <a:gd name="T11" fmla="*/ 2147483646 h 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"/>
              <a:gd name="T19" fmla="*/ 0 h 19"/>
              <a:gd name="T20" fmla="*/ 40 w 40"/>
              <a:gd name="T21" fmla="*/ 19 h 1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" h="19">
                <a:moveTo>
                  <a:pt x="0" y="0"/>
                </a:moveTo>
                <a:lnTo>
                  <a:pt x="9" y="8"/>
                </a:lnTo>
                <a:lnTo>
                  <a:pt x="17" y="13"/>
                </a:lnTo>
                <a:lnTo>
                  <a:pt x="25" y="17"/>
                </a:lnTo>
                <a:lnTo>
                  <a:pt x="33" y="19"/>
                </a:lnTo>
                <a:lnTo>
                  <a:pt x="40" y="19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23" name="Freeform 112"/>
          <p:cNvSpPr>
            <a:spLocks noChangeArrowheads="1"/>
          </p:cNvSpPr>
          <p:nvPr/>
        </p:nvSpPr>
        <p:spPr bwMode="auto">
          <a:xfrm>
            <a:off x="3554413" y="5059363"/>
            <a:ext cx="50800" cy="42862"/>
          </a:xfrm>
          <a:custGeom>
            <a:avLst/>
            <a:gdLst>
              <a:gd name="T0" fmla="*/ 0 w 32"/>
              <a:gd name="T1" fmla="*/ 2147483646 h 27"/>
              <a:gd name="T2" fmla="*/ 2147483646 w 32"/>
              <a:gd name="T3" fmla="*/ 2147483646 h 27"/>
              <a:gd name="T4" fmla="*/ 2147483646 w 32"/>
              <a:gd name="T5" fmla="*/ 2147483646 h 27"/>
              <a:gd name="T6" fmla="*/ 2147483646 w 32"/>
              <a:gd name="T7" fmla="*/ 2147483646 h 27"/>
              <a:gd name="T8" fmla="*/ 2147483646 w 32"/>
              <a:gd name="T9" fmla="*/ 2147483646 h 27"/>
              <a:gd name="T10" fmla="*/ 2147483646 w 32"/>
              <a:gd name="T11" fmla="*/ 0 h 2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2"/>
              <a:gd name="T19" fmla="*/ 0 h 27"/>
              <a:gd name="T20" fmla="*/ 32 w 32"/>
              <a:gd name="T21" fmla="*/ 27 h 2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2" h="27">
                <a:moveTo>
                  <a:pt x="0" y="27"/>
                </a:moveTo>
                <a:lnTo>
                  <a:pt x="8" y="24"/>
                </a:lnTo>
                <a:lnTo>
                  <a:pt x="15" y="18"/>
                </a:lnTo>
                <a:lnTo>
                  <a:pt x="23" y="12"/>
                </a:lnTo>
                <a:lnTo>
                  <a:pt x="28" y="5"/>
                </a:lnTo>
                <a:lnTo>
                  <a:pt x="32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24" name="Rectangle 113"/>
          <p:cNvSpPr>
            <a:spLocks noChangeArrowheads="1"/>
          </p:cNvSpPr>
          <p:nvPr/>
        </p:nvSpPr>
        <p:spPr bwMode="auto">
          <a:xfrm>
            <a:off x="3513138" y="5132388"/>
            <a:ext cx="117475" cy="8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>
                <a:solidFill>
                  <a:srgbClr val="FF6000"/>
                </a:solidFill>
              </a:rPr>
              <a:t>ϕ</a:t>
            </a:r>
          </a:p>
        </p:txBody>
      </p:sp>
      <p:sp>
        <p:nvSpPr>
          <p:cNvPr id="4" name="Right Triangle 3"/>
          <p:cNvSpPr/>
          <p:nvPr/>
        </p:nvSpPr>
        <p:spPr bwMode="auto">
          <a:xfrm>
            <a:off x="3858261" y="3218180"/>
            <a:ext cx="45719" cy="109220"/>
          </a:xfrm>
          <a:prstGeom prst="rtTriangle">
            <a:avLst/>
          </a:prstGeom>
          <a:solidFill>
            <a:schemeClr val="tx1"/>
          </a:solidFill>
          <a:ln w="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8" name="Right Triangle 107"/>
          <p:cNvSpPr/>
          <p:nvPr/>
        </p:nvSpPr>
        <p:spPr bwMode="auto">
          <a:xfrm flipH="1" flipV="1">
            <a:off x="3121662" y="4160520"/>
            <a:ext cx="45719" cy="119380"/>
          </a:xfrm>
          <a:prstGeom prst="rtTriangle">
            <a:avLst/>
          </a:prstGeom>
          <a:solidFill>
            <a:schemeClr val="tx1"/>
          </a:solidFill>
          <a:ln w="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3860800" y="3604260"/>
            <a:ext cx="58521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2695448" y="3958844"/>
            <a:ext cx="4754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reeform 2"/>
          <p:cNvSpPr>
            <a:spLocks noChangeArrowheads="1"/>
          </p:cNvSpPr>
          <p:nvPr/>
        </p:nvSpPr>
        <p:spPr bwMode="auto">
          <a:xfrm>
            <a:off x="6867525" y="1933575"/>
            <a:ext cx="735013" cy="3122613"/>
          </a:xfrm>
          <a:custGeom>
            <a:avLst/>
            <a:gdLst>
              <a:gd name="T0" fmla="*/ 2147483646 w 463"/>
              <a:gd name="T1" fmla="*/ 0 h 1967"/>
              <a:gd name="T2" fmla="*/ 2147483646 w 463"/>
              <a:gd name="T3" fmla="*/ 2147483646 h 1967"/>
              <a:gd name="T4" fmla="*/ 0 w 463"/>
              <a:gd name="T5" fmla="*/ 2147483646 h 1967"/>
              <a:gd name="T6" fmla="*/ 0 w 463"/>
              <a:gd name="T7" fmla="*/ 2147483646 h 1967"/>
              <a:gd name="T8" fmla="*/ 2147483646 w 463"/>
              <a:gd name="T9" fmla="*/ 0 h 19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3"/>
              <a:gd name="T16" fmla="*/ 0 h 1967"/>
              <a:gd name="T17" fmla="*/ 463 w 463"/>
              <a:gd name="T18" fmla="*/ 1967 h 19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3" h="1967">
                <a:moveTo>
                  <a:pt x="463" y="0"/>
                </a:moveTo>
                <a:lnTo>
                  <a:pt x="463" y="1782"/>
                </a:lnTo>
                <a:lnTo>
                  <a:pt x="0" y="1967"/>
                </a:lnTo>
                <a:lnTo>
                  <a:pt x="0" y="297"/>
                </a:lnTo>
                <a:lnTo>
                  <a:pt x="463" y="0"/>
                </a:lnTo>
                <a:close/>
              </a:path>
            </a:pathLst>
          </a:custGeom>
          <a:gradFill rotWithShape="0">
            <a:gsLst>
              <a:gs pos="0">
                <a:srgbClr val="C890FF"/>
              </a:gs>
              <a:gs pos="100000">
                <a:srgbClr val="FFFFFF"/>
              </a:gs>
            </a:gsLst>
            <a:lin ang="17820000" scaled="1"/>
          </a:gradFill>
          <a:ln w="4991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71" name="Freeform 3"/>
          <p:cNvSpPr>
            <a:spLocks/>
          </p:cNvSpPr>
          <p:nvPr/>
        </p:nvSpPr>
        <p:spPr bwMode="auto">
          <a:xfrm>
            <a:off x="7219950" y="3394075"/>
            <a:ext cx="0" cy="1504950"/>
          </a:xfrm>
          <a:custGeom>
            <a:avLst/>
            <a:gdLst>
              <a:gd name="T0" fmla="*/ 0 h 948"/>
              <a:gd name="T1" fmla="*/ 2147483646 h 948"/>
              <a:gd name="T2" fmla="*/ 0 60000 65536"/>
              <a:gd name="T3" fmla="*/ 0 60000 65536"/>
              <a:gd name="T4" fmla="*/ 0 h 948"/>
              <a:gd name="T5" fmla="*/ 948 h 948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948">
                <a:moveTo>
                  <a:pt x="0" y="0"/>
                </a:moveTo>
                <a:lnTo>
                  <a:pt x="0" y="948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2" name="Freeform 4"/>
          <p:cNvSpPr>
            <a:spLocks noChangeArrowheads="1"/>
          </p:cNvSpPr>
          <p:nvPr/>
        </p:nvSpPr>
        <p:spPr bwMode="auto">
          <a:xfrm>
            <a:off x="7643813" y="2744788"/>
            <a:ext cx="0" cy="927100"/>
          </a:xfrm>
          <a:custGeom>
            <a:avLst/>
            <a:gdLst>
              <a:gd name="T0" fmla="*/ 2147483646 h 584"/>
              <a:gd name="T1" fmla="*/ 0 h 584"/>
              <a:gd name="T2" fmla="*/ 0 60000 65536"/>
              <a:gd name="T3" fmla="*/ 0 60000 65536"/>
              <a:gd name="T4" fmla="*/ 0 h 584"/>
              <a:gd name="T5" fmla="*/ 584 h 584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584">
                <a:moveTo>
                  <a:pt x="0" y="584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3" name="Freeform 5"/>
          <p:cNvSpPr>
            <a:spLocks noChangeArrowheads="1"/>
          </p:cNvSpPr>
          <p:nvPr/>
        </p:nvSpPr>
        <p:spPr bwMode="auto">
          <a:xfrm>
            <a:off x="6811963" y="2811463"/>
            <a:ext cx="0" cy="889000"/>
          </a:xfrm>
          <a:custGeom>
            <a:avLst/>
            <a:gdLst>
              <a:gd name="T0" fmla="*/ 0 h 560"/>
              <a:gd name="T1" fmla="*/ 2147483646 h 560"/>
              <a:gd name="T2" fmla="*/ 0 60000 65536"/>
              <a:gd name="T3" fmla="*/ 0 60000 65536"/>
              <a:gd name="T4" fmla="*/ 0 h 560"/>
              <a:gd name="T5" fmla="*/ 560 h 560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560">
                <a:moveTo>
                  <a:pt x="0" y="0"/>
                </a:moveTo>
                <a:lnTo>
                  <a:pt x="0" y="56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Freeform 6"/>
          <p:cNvSpPr>
            <a:spLocks noChangeArrowheads="1"/>
          </p:cNvSpPr>
          <p:nvPr/>
        </p:nvSpPr>
        <p:spPr bwMode="auto">
          <a:xfrm>
            <a:off x="6169025" y="3717925"/>
            <a:ext cx="649288" cy="0"/>
          </a:xfrm>
          <a:custGeom>
            <a:avLst/>
            <a:gdLst>
              <a:gd name="T0" fmla="*/ 2147483646 w 409"/>
              <a:gd name="T1" fmla="*/ 0 w 409"/>
              <a:gd name="T2" fmla="*/ 0 60000 65536"/>
              <a:gd name="T3" fmla="*/ 0 60000 65536"/>
              <a:gd name="T4" fmla="*/ 0 w 409"/>
              <a:gd name="T5" fmla="*/ 409 w 409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409">
                <a:moveTo>
                  <a:pt x="409" y="0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Freeform 7"/>
          <p:cNvSpPr>
            <a:spLocks noChangeArrowheads="1"/>
          </p:cNvSpPr>
          <p:nvPr/>
        </p:nvSpPr>
        <p:spPr bwMode="auto">
          <a:xfrm>
            <a:off x="7658100" y="3243263"/>
            <a:ext cx="649288" cy="0"/>
          </a:xfrm>
          <a:custGeom>
            <a:avLst/>
            <a:gdLst>
              <a:gd name="T0" fmla="*/ 0 w 409"/>
              <a:gd name="T1" fmla="*/ 2147483646 w 409"/>
              <a:gd name="T2" fmla="*/ 0 60000 65536"/>
              <a:gd name="T3" fmla="*/ 0 60000 65536"/>
              <a:gd name="T4" fmla="*/ 0 w 409"/>
              <a:gd name="T5" fmla="*/ 409 w 409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409">
                <a:moveTo>
                  <a:pt x="0" y="0"/>
                </a:moveTo>
                <a:lnTo>
                  <a:pt x="409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6" name="Freeform 8"/>
          <p:cNvSpPr>
            <a:spLocks noChangeArrowheads="1"/>
          </p:cNvSpPr>
          <p:nvPr/>
        </p:nvSpPr>
        <p:spPr bwMode="auto">
          <a:xfrm>
            <a:off x="6865938" y="2687638"/>
            <a:ext cx="733425" cy="398462"/>
          </a:xfrm>
          <a:custGeom>
            <a:avLst/>
            <a:gdLst>
              <a:gd name="T0" fmla="*/ 2147483646 w 462"/>
              <a:gd name="T1" fmla="*/ 0 h 251"/>
              <a:gd name="T2" fmla="*/ 0 w 462"/>
              <a:gd name="T3" fmla="*/ 2147483646 h 251"/>
              <a:gd name="T4" fmla="*/ 0 60000 65536"/>
              <a:gd name="T5" fmla="*/ 0 60000 65536"/>
              <a:gd name="T6" fmla="*/ 0 w 462"/>
              <a:gd name="T7" fmla="*/ 0 h 251"/>
              <a:gd name="T8" fmla="*/ 462 w 462"/>
              <a:gd name="T9" fmla="*/ 251 h 25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62" h="251">
                <a:moveTo>
                  <a:pt x="462" y="0"/>
                </a:moveTo>
                <a:lnTo>
                  <a:pt x="0" y="251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Freeform 9"/>
          <p:cNvSpPr>
            <a:spLocks noChangeArrowheads="1"/>
          </p:cNvSpPr>
          <p:nvPr/>
        </p:nvSpPr>
        <p:spPr bwMode="auto">
          <a:xfrm>
            <a:off x="7219950" y="2728913"/>
            <a:ext cx="146050" cy="125412"/>
          </a:xfrm>
          <a:custGeom>
            <a:avLst/>
            <a:gdLst>
              <a:gd name="T0" fmla="*/ 0 w 92"/>
              <a:gd name="T1" fmla="*/ 0 h 79"/>
              <a:gd name="T2" fmla="*/ 2147483646 w 92"/>
              <a:gd name="T3" fmla="*/ 0 h 79"/>
              <a:gd name="T4" fmla="*/ 2147483646 w 92"/>
              <a:gd name="T5" fmla="*/ 2147483646 h 79"/>
              <a:gd name="T6" fmla="*/ 0 w 92"/>
              <a:gd name="T7" fmla="*/ 0 h 79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79"/>
              <a:gd name="T14" fmla="*/ 92 w 92"/>
              <a:gd name="T15" fmla="*/ 79 h 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79">
                <a:moveTo>
                  <a:pt x="0" y="0"/>
                </a:moveTo>
                <a:lnTo>
                  <a:pt x="92" y="0"/>
                </a:lnTo>
                <a:lnTo>
                  <a:pt x="46" y="7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981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78" name="Freeform 10"/>
          <p:cNvSpPr>
            <a:spLocks noChangeArrowheads="1"/>
          </p:cNvSpPr>
          <p:nvPr/>
        </p:nvSpPr>
        <p:spPr bwMode="auto">
          <a:xfrm>
            <a:off x="7251700" y="2865438"/>
            <a:ext cx="114300" cy="60325"/>
          </a:xfrm>
          <a:custGeom>
            <a:avLst/>
            <a:gdLst>
              <a:gd name="T0" fmla="*/ 2147483646 w 72"/>
              <a:gd name="T1" fmla="*/ 0 h 38"/>
              <a:gd name="T2" fmla="*/ 0 w 72"/>
              <a:gd name="T3" fmla="*/ 2147483646 h 38"/>
              <a:gd name="T4" fmla="*/ 0 60000 65536"/>
              <a:gd name="T5" fmla="*/ 0 60000 65536"/>
              <a:gd name="T6" fmla="*/ 0 w 72"/>
              <a:gd name="T7" fmla="*/ 0 h 38"/>
              <a:gd name="T8" fmla="*/ 72 w 72"/>
              <a:gd name="T9" fmla="*/ 38 h 3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2" h="38">
                <a:moveTo>
                  <a:pt x="72" y="0"/>
                </a:moveTo>
                <a:lnTo>
                  <a:pt x="0" y="38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Freeform 11"/>
          <p:cNvSpPr>
            <a:spLocks noChangeArrowheads="1"/>
          </p:cNvSpPr>
          <p:nvPr/>
        </p:nvSpPr>
        <p:spPr bwMode="auto">
          <a:xfrm>
            <a:off x="7302500" y="2922588"/>
            <a:ext cx="44450" cy="19050"/>
          </a:xfrm>
          <a:custGeom>
            <a:avLst/>
            <a:gdLst>
              <a:gd name="T0" fmla="*/ 2147483646 w 28"/>
              <a:gd name="T1" fmla="*/ 0 h 12"/>
              <a:gd name="T2" fmla="*/ 0 w 28"/>
              <a:gd name="T3" fmla="*/ 2147483646 h 12"/>
              <a:gd name="T4" fmla="*/ 0 60000 65536"/>
              <a:gd name="T5" fmla="*/ 0 60000 65536"/>
              <a:gd name="T6" fmla="*/ 0 w 28"/>
              <a:gd name="T7" fmla="*/ 0 h 12"/>
              <a:gd name="T8" fmla="*/ 28 w 28"/>
              <a:gd name="T9" fmla="*/ 12 h 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" h="12">
                <a:moveTo>
                  <a:pt x="28" y="0"/>
                </a:moveTo>
                <a:lnTo>
                  <a:pt x="0" y="12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Freeform 12"/>
          <p:cNvSpPr>
            <a:spLocks/>
          </p:cNvSpPr>
          <p:nvPr/>
        </p:nvSpPr>
        <p:spPr bwMode="auto">
          <a:xfrm>
            <a:off x="7085013" y="4937125"/>
            <a:ext cx="136525" cy="1208088"/>
          </a:xfrm>
          <a:custGeom>
            <a:avLst/>
            <a:gdLst>
              <a:gd name="T0" fmla="*/ 2147483646 w 86"/>
              <a:gd name="T1" fmla="*/ 0 h 761"/>
              <a:gd name="T2" fmla="*/ 0 w 86"/>
              <a:gd name="T3" fmla="*/ 2147483646 h 761"/>
              <a:gd name="T4" fmla="*/ 0 60000 65536"/>
              <a:gd name="T5" fmla="*/ 0 60000 65536"/>
              <a:gd name="T6" fmla="*/ 0 w 86"/>
              <a:gd name="T7" fmla="*/ 0 h 761"/>
              <a:gd name="T8" fmla="*/ 86 w 86"/>
              <a:gd name="T9" fmla="*/ 761 h 76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6" h="761">
                <a:moveTo>
                  <a:pt x="86" y="0"/>
                </a:moveTo>
                <a:lnTo>
                  <a:pt x="0" y="761"/>
                </a:lnTo>
              </a:path>
            </a:pathLst>
          </a:custGeom>
          <a:noFill/>
          <a:ln w="9981">
            <a:solidFill>
              <a:srgbClr val="E0B090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Freeform 13"/>
          <p:cNvSpPr>
            <a:spLocks noChangeArrowheads="1"/>
          </p:cNvSpPr>
          <p:nvPr/>
        </p:nvSpPr>
        <p:spPr bwMode="auto">
          <a:xfrm>
            <a:off x="7197725" y="5187950"/>
            <a:ext cx="77788" cy="38100"/>
          </a:xfrm>
          <a:custGeom>
            <a:avLst/>
            <a:gdLst>
              <a:gd name="T0" fmla="*/ 0 w 49"/>
              <a:gd name="T1" fmla="*/ 0 h 24"/>
              <a:gd name="T2" fmla="*/ 2147483646 w 49"/>
              <a:gd name="T3" fmla="*/ 2147483646 h 24"/>
              <a:gd name="T4" fmla="*/ 2147483646 w 49"/>
              <a:gd name="T5" fmla="*/ 2147483646 h 24"/>
              <a:gd name="T6" fmla="*/ 2147483646 w 49"/>
              <a:gd name="T7" fmla="*/ 2147483646 h 24"/>
              <a:gd name="T8" fmla="*/ 2147483646 w 49"/>
              <a:gd name="T9" fmla="*/ 2147483646 h 24"/>
              <a:gd name="T10" fmla="*/ 2147483646 w 49"/>
              <a:gd name="T11" fmla="*/ 2147483646 h 24"/>
              <a:gd name="T12" fmla="*/ 2147483646 w 49"/>
              <a:gd name="T13" fmla="*/ 2147483646 h 24"/>
              <a:gd name="T14" fmla="*/ 2147483646 w 49"/>
              <a:gd name="T15" fmla="*/ 2147483646 h 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"/>
              <a:gd name="T25" fmla="*/ 0 h 24"/>
              <a:gd name="T26" fmla="*/ 49 w 49"/>
              <a:gd name="T27" fmla="*/ 24 h 2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" h="24">
                <a:moveTo>
                  <a:pt x="0" y="0"/>
                </a:moveTo>
                <a:lnTo>
                  <a:pt x="7" y="7"/>
                </a:lnTo>
                <a:lnTo>
                  <a:pt x="15" y="13"/>
                </a:lnTo>
                <a:lnTo>
                  <a:pt x="22" y="18"/>
                </a:lnTo>
                <a:lnTo>
                  <a:pt x="29" y="21"/>
                </a:lnTo>
                <a:lnTo>
                  <a:pt x="36" y="23"/>
                </a:lnTo>
                <a:lnTo>
                  <a:pt x="42" y="24"/>
                </a:lnTo>
                <a:lnTo>
                  <a:pt x="49" y="24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2" name="Freeform 14"/>
          <p:cNvSpPr>
            <a:spLocks noChangeArrowheads="1"/>
          </p:cNvSpPr>
          <p:nvPr/>
        </p:nvSpPr>
        <p:spPr bwMode="auto">
          <a:xfrm>
            <a:off x="7275513" y="5168900"/>
            <a:ext cx="60325" cy="57150"/>
          </a:xfrm>
          <a:custGeom>
            <a:avLst/>
            <a:gdLst>
              <a:gd name="T0" fmla="*/ 0 w 38"/>
              <a:gd name="T1" fmla="*/ 2147483646 h 36"/>
              <a:gd name="T2" fmla="*/ 2147483646 w 38"/>
              <a:gd name="T3" fmla="*/ 2147483646 h 36"/>
              <a:gd name="T4" fmla="*/ 2147483646 w 38"/>
              <a:gd name="T5" fmla="*/ 2147483646 h 36"/>
              <a:gd name="T6" fmla="*/ 2147483646 w 38"/>
              <a:gd name="T7" fmla="*/ 2147483646 h 36"/>
              <a:gd name="T8" fmla="*/ 2147483646 w 38"/>
              <a:gd name="T9" fmla="*/ 2147483646 h 36"/>
              <a:gd name="T10" fmla="*/ 2147483646 w 38"/>
              <a:gd name="T11" fmla="*/ 2147483646 h 36"/>
              <a:gd name="T12" fmla="*/ 2147483646 w 38"/>
              <a:gd name="T13" fmla="*/ 0 h 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8"/>
              <a:gd name="T22" fmla="*/ 0 h 36"/>
              <a:gd name="T23" fmla="*/ 38 w 38"/>
              <a:gd name="T24" fmla="*/ 36 h 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8" h="36">
                <a:moveTo>
                  <a:pt x="0" y="36"/>
                </a:moveTo>
                <a:lnTo>
                  <a:pt x="7" y="33"/>
                </a:lnTo>
                <a:lnTo>
                  <a:pt x="15" y="28"/>
                </a:lnTo>
                <a:lnTo>
                  <a:pt x="23" y="21"/>
                </a:lnTo>
                <a:lnTo>
                  <a:pt x="29" y="13"/>
                </a:lnTo>
                <a:lnTo>
                  <a:pt x="35" y="6"/>
                </a:lnTo>
                <a:lnTo>
                  <a:pt x="38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3" name="Freeform 15"/>
          <p:cNvSpPr>
            <a:spLocks noChangeArrowheads="1"/>
          </p:cNvSpPr>
          <p:nvPr/>
        </p:nvSpPr>
        <p:spPr bwMode="auto">
          <a:xfrm>
            <a:off x="7710488" y="5568950"/>
            <a:ext cx="0" cy="374650"/>
          </a:xfrm>
          <a:custGeom>
            <a:avLst/>
            <a:gdLst>
              <a:gd name="T0" fmla="*/ 2147483646 h 236"/>
              <a:gd name="T1" fmla="*/ 0 h 236"/>
              <a:gd name="T2" fmla="*/ 0 60000 65536"/>
              <a:gd name="T3" fmla="*/ 0 60000 65536"/>
              <a:gd name="T4" fmla="*/ 0 h 236"/>
              <a:gd name="T5" fmla="*/ 236 h 2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236">
                <a:moveTo>
                  <a:pt x="0" y="236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4" name="Freeform 16"/>
          <p:cNvSpPr>
            <a:spLocks noChangeArrowheads="1"/>
          </p:cNvSpPr>
          <p:nvPr/>
        </p:nvSpPr>
        <p:spPr bwMode="auto">
          <a:xfrm>
            <a:off x="7613650" y="5676900"/>
            <a:ext cx="30163" cy="50800"/>
          </a:xfrm>
          <a:custGeom>
            <a:avLst/>
            <a:gdLst>
              <a:gd name="T0" fmla="*/ 0 w 19"/>
              <a:gd name="T1" fmla="*/ 2147483646 h 32"/>
              <a:gd name="T2" fmla="*/ 2147483646 w 19"/>
              <a:gd name="T3" fmla="*/ 2147483646 h 32"/>
              <a:gd name="T4" fmla="*/ 2147483646 w 19"/>
              <a:gd name="T5" fmla="*/ 2147483646 h 32"/>
              <a:gd name="T6" fmla="*/ 2147483646 w 19"/>
              <a:gd name="T7" fmla="*/ 2147483646 h 32"/>
              <a:gd name="T8" fmla="*/ 2147483646 w 19"/>
              <a:gd name="T9" fmla="*/ 0 h 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32"/>
              <a:gd name="T17" fmla="*/ 19 w 19"/>
              <a:gd name="T18" fmla="*/ 32 h 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32">
                <a:moveTo>
                  <a:pt x="0" y="32"/>
                </a:moveTo>
                <a:lnTo>
                  <a:pt x="3" y="21"/>
                </a:lnTo>
                <a:lnTo>
                  <a:pt x="7" y="12"/>
                </a:lnTo>
                <a:lnTo>
                  <a:pt x="12" y="5"/>
                </a:lnTo>
                <a:lnTo>
                  <a:pt x="19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5" name="Freeform 17"/>
          <p:cNvSpPr>
            <a:spLocks noChangeArrowheads="1"/>
          </p:cNvSpPr>
          <p:nvPr/>
        </p:nvSpPr>
        <p:spPr bwMode="auto">
          <a:xfrm>
            <a:off x="7643813" y="5673725"/>
            <a:ext cx="69850" cy="7938"/>
          </a:xfrm>
          <a:custGeom>
            <a:avLst/>
            <a:gdLst>
              <a:gd name="T0" fmla="*/ 0 w 44"/>
              <a:gd name="T1" fmla="*/ 2147483646 h 5"/>
              <a:gd name="T2" fmla="*/ 2147483646 w 44"/>
              <a:gd name="T3" fmla="*/ 2147483646 h 5"/>
              <a:gd name="T4" fmla="*/ 2147483646 w 44"/>
              <a:gd name="T5" fmla="*/ 0 h 5"/>
              <a:gd name="T6" fmla="*/ 2147483646 w 44"/>
              <a:gd name="T7" fmla="*/ 0 h 5"/>
              <a:gd name="T8" fmla="*/ 2147483646 w 44"/>
              <a:gd name="T9" fmla="*/ 2147483646 h 5"/>
              <a:gd name="T10" fmla="*/ 2147483646 w 44"/>
              <a:gd name="T11" fmla="*/ 2147483646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4"/>
              <a:gd name="T19" fmla="*/ 0 h 5"/>
              <a:gd name="T20" fmla="*/ 44 w 44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4" h="5">
                <a:moveTo>
                  <a:pt x="0" y="2"/>
                </a:moveTo>
                <a:lnTo>
                  <a:pt x="7" y="1"/>
                </a:lnTo>
                <a:lnTo>
                  <a:pt x="15" y="0"/>
                </a:lnTo>
                <a:lnTo>
                  <a:pt x="24" y="0"/>
                </a:lnTo>
                <a:lnTo>
                  <a:pt x="33" y="2"/>
                </a:lnTo>
                <a:lnTo>
                  <a:pt x="44" y="5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6" name="Rectangle 18"/>
          <p:cNvSpPr>
            <a:spLocks noChangeArrowheads="1"/>
          </p:cNvSpPr>
          <p:nvPr/>
        </p:nvSpPr>
        <p:spPr bwMode="auto">
          <a:xfrm>
            <a:off x="7567613" y="5475288"/>
            <a:ext cx="180975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FFFFFF"/>
                </a:solidFill>
              </a:rPr>
              <a:t>αi</a:t>
            </a:r>
          </a:p>
        </p:txBody>
      </p:sp>
      <p:sp>
        <p:nvSpPr>
          <p:cNvPr id="58387" name="Rectangle 19"/>
          <p:cNvSpPr>
            <a:spLocks noChangeArrowheads="1"/>
          </p:cNvSpPr>
          <p:nvPr/>
        </p:nvSpPr>
        <p:spPr bwMode="auto">
          <a:xfrm>
            <a:off x="6457950" y="5848350"/>
            <a:ext cx="146050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E0B090"/>
                </a:solidFill>
              </a:rPr>
              <a:t>Resultant</a:t>
            </a:r>
          </a:p>
        </p:txBody>
      </p:sp>
      <p:sp>
        <p:nvSpPr>
          <p:cNvPr id="58388" name="Freeform 20"/>
          <p:cNvSpPr>
            <a:spLocks noChangeArrowheads="1"/>
          </p:cNvSpPr>
          <p:nvPr/>
        </p:nvSpPr>
        <p:spPr bwMode="auto">
          <a:xfrm>
            <a:off x="6867525" y="1522413"/>
            <a:ext cx="0" cy="631825"/>
          </a:xfrm>
          <a:custGeom>
            <a:avLst/>
            <a:gdLst>
              <a:gd name="T0" fmla="*/ 2147483646 h 398"/>
              <a:gd name="T1" fmla="*/ 0 h 398"/>
              <a:gd name="T2" fmla="*/ 0 60000 65536"/>
              <a:gd name="T3" fmla="*/ 0 60000 65536"/>
              <a:gd name="T4" fmla="*/ 0 h 398"/>
              <a:gd name="T5" fmla="*/ 398 h 398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398">
                <a:moveTo>
                  <a:pt x="0" y="398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9" name="Freeform 21"/>
          <p:cNvSpPr>
            <a:spLocks noChangeArrowheads="1"/>
          </p:cNvSpPr>
          <p:nvPr/>
        </p:nvSpPr>
        <p:spPr bwMode="auto">
          <a:xfrm>
            <a:off x="7600950" y="1525588"/>
            <a:ext cx="0" cy="325437"/>
          </a:xfrm>
          <a:custGeom>
            <a:avLst/>
            <a:gdLst>
              <a:gd name="T0" fmla="*/ 2147483646 h 205"/>
              <a:gd name="T1" fmla="*/ 0 h 205"/>
              <a:gd name="T2" fmla="*/ 0 60000 65536"/>
              <a:gd name="T3" fmla="*/ 0 60000 65536"/>
              <a:gd name="T4" fmla="*/ 0 h 205"/>
              <a:gd name="T5" fmla="*/ 205 h 205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205">
                <a:moveTo>
                  <a:pt x="0" y="205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0" name="Freeform 22"/>
          <p:cNvSpPr>
            <a:spLocks/>
          </p:cNvSpPr>
          <p:nvPr/>
        </p:nvSpPr>
        <p:spPr bwMode="auto">
          <a:xfrm>
            <a:off x="6867525" y="1703388"/>
            <a:ext cx="733425" cy="0"/>
          </a:xfrm>
          <a:custGeom>
            <a:avLst/>
            <a:gdLst>
              <a:gd name="T0" fmla="*/ 0 w 462"/>
              <a:gd name="T1" fmla="*/ 2147483646 w 462"/>
              <a:gd name="T2" fmla="*/ 0 60000 65536"/>
              <a:gd name="T3" fmla="*/ 0 60000 65536"/>
              <a:gd name="T4" fmla="*/ 0 w 462"/>
              <a:gd name="T5" fmla="*/ 462 w 462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462">
                <a:moveTo>
                  <a:pt x="0" y="0"/>
                </a:moveTo>
                <a:lnTo>
                  <a:pt x="462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1" name="Rectangle 23"/>
          <p:cNvSpPr>
            <a:spLocks noChangeArrowheads="1"/>
          </p:cNvSpPr>
          <p:nvPr/>
        </p:nvSpPr>
        <p:spPr bwMode="auto">
          <a:xfrm>
            <a:off x="7235825" y="1555750"/>
            <a:ext cx="296863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Δx</a:t>
            </a:r>
            <a:r>
              <a:rPr lang="en-US" altLang="en-US" sz="9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392" name="Freeform 24"/>
          <p:cNvSpPr>
            <a:spLocks/>
          </p:cNvSpPr>
          <p:nvPr/>
        </p:nvSpPr>
        <p:spPr bwMode="auto">
          <a:xfrm>
            <a:off x="5588000" y="876300"/>
            <a:ext cx="1633538" cy="0"/>
          </a:xfrm>
          <a:custGeom>
            <a:avLst/>
            <a:gdLst>
              <a:gd name="T0" fmla="*/ 0 w 1029"/>
              <a:gd name="T1" fmla="*/ 2147483646 w 1029"/>
              <a:gd name="T2" fmla="*/ 0 60000 65536"/>
              <a:gd name="T3" fmla="*/ 0 60000 65536"/>
              <a:gd name="T4" fmla="*/ 0 w 1029"/>
              <a:gd name="T5" fmla="*/ 1029 w 1029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029">
                <a:moveTo>
                  <a:pt x="0" y="0"/>
                </a:moveTo>
                <a:lnTo>
                  <a:pt x="1029" y="0"/>
                </a:lnTo>
              </a:path>
            </a:pathLst>
          </a:custGeom>
          <a:noFill/>
          <a:ln w="9981">
            <a:solidFill>
              <a:srgbClr val="FFCC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3" name="Freeform 25"/>
          <p:cNvSpPr>
            <a:spLocks noChangeArrowheads="1"/>
          </p:cNvSpPr>
          <p:nvPr/>
        </p:nvSpPr>
        <p:spPr bwMode="auto">
          <a:xfrm>
            <a:off x="5588000" y="865188"/>
            <a:ext cx="1633538" cy="4068762"/>
          </a:xfrm>
          <a:custGeom>
            <a:avLst/>
            <a:gdLst>
              <a:gd name="T0" fmla="*/ 0 w 1029"/>
              <a:gd name="T1" fmla="*/ 0 h 2563"/>
              <a:gd name="T2" fmla="*/ 2147483646 w 1029"/>
              <a:gd name="T3" fmla="*/ 2147483646 h 2563"/>
              <a:gd name="T4" fmla="*/ 0 60000 65536"/>
              <a:gd name="T5" fmla="*/ 0 60000 65536"/>
              <a:gd name="T6" fmla="*/ 0 w 1029"/>
              <a:gd name="T7" fmla="*/ 0 h 2563"/>
              <a:gd name="T8" fmla="*/ 1029 w 1029"/>
              <a:gd name="T9" fmla="*/ 2563 h 256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29" h="2563">
                <a:moveTo>
                  <a:pt x="0" y="0"/>
                </a:moveTo>
                <a:lnTo>
                  <a:pt x="1029" y="2563"/>
                </a:lnTo>
              </a:path>
            </a:pathLst>
          </a:custGeom>
          <a:noFill/>
          <a:ln w="9981">
            <a:solidFill>
              <a:srgbClr val="FFCC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4" name="Freeform 26"/>
          <p:cNvSpPr>
            <a:spLocks noChangeArrowheads="1"/>
          </p:cNvSpPr>
          <p:nvPr/>
        </p:nvSpPr>
        <p:spPr bwMode="auto">
          <a:xfrm>
            <a:off x="7221538" y="681038"/>
            <a:ext cx="0" cy="2395537"/>
          </a:xfrm>
          <a:custGeom>
            <a:avLst/>
            <a:gdLst>
              <a:gd name="T0" fmla="*/ 0 h 1509"/>
              <a:gd name="T1" fmla="*/ 2147483646 h 1509"/>
              <a:gd name="T2" fmla="*/ 0 60000 65536"/>
              <a:gd name="T3" fmla="*/ 0 60000 65536"/>
              <a:gd name="T4" fmla="*/ 0 h 1509"/>
              <a:gd name="T5" fmla="*/ 1509 h 1509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509">
                <a:moveTo>
                  <a:pt x="0" y="0"/>
                </a:moveTo>
                <a:lnTo>
                  <a:pt x="0" y="1509"/>
                </a:lnTo>
              </a:path>
            </a:pathLst>
          </a:custGeom>
          <a:noFill/>
          <a:ln w="9981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5" name="Rectangle 27"/>
          <p:cNvSpPr>
            <a:spLocks noChangeArrowheads="1"/>
          </p:cNvSpPr>
          <p:nvPr/>
        </p:nvSpPr>
        <p:spPr bwMode="auto">
          <a:xfrm>
            <a:off x="7734300" y="2689225"/>
            <a:ext cx="317500" cy="11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S</a:t>
            </a:r>
            <a:r>
              <a:rPr lang="en-US" altLang="en-US" sz="11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396" name="Freeform 28"/>
          <p:cNvSpPr>
            <a:spLocks noChangeArrowheads="1"/>
          </p:cNvSpPr>
          <p:nvPr/>
        </p:nvSpPr>
        <p:spPr bwMode="auto">
          <a:xfrm>
            <a:off x="4938713" y="5021263"/>
            <a:ext cx="2005012" cy="842962"/>
          </a:xfrm>
          <a:custGeom>
            <a:avLst/>
            <a:gdLst>
              <a:gd name="T0" fmla="*/ 2147483646 w 1263"/>
              <a:gd name="T1" fmla="*/ 0 h 531"/>
              <a:gd name="T2" fmla="*/ 0 w 1263"/>
              <a:gd name="T3" fmla="*/ 2147483646 h 531"/>
              <a:gd name="T4" fmla="*/ 0 60000 65536"/>
              <a:gd name="T5" fmla="*/ 0 60000 65536"/>
              <a:gd name="T6" fmla="*/ 0 w 1263"/>
              <a:gd name="T7" fmla="*/ 0 h 531"/>
              <a:gd name="T8" fmla="*/ 1263 w 1263"/>
              <a:gd name="T9" fmla="*/ 531 h 53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63" h="531">
                <a:moveTo>
                  <a:pt x="1263" y="0"/>
                </a:moveTo>
                <a:lnTo>
                  <a:pt x="0" y="531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7" name="Freeform 29"/>
          <p:cNvSpPr>
            <a:spLocks noChangeArrowheads="1"/>
          </p:cNvSpPr>
          <p:nvPr/>
        </p:nvSpPr>
        <p:spPr bwMode="auto">
          <a:xfrm>
            <a:off x="4935538" y="5868988"/>
            <a:ext cx="452437" cy="0"/>
          </a:xfrm>
          <a:custGeom>
            <a:avLst/>
            <a:gdLst>
              <a:gd name="T0" fmla="*/ 0 w 285"/>
              <a:gd name="T1" fmla="*/ 2147483646 w 285"/>
              <a:gd name="T2" fmla="*/ 0 60000 65536"/>
              <a:gd name="T3" fmla="*/ 0 60000 65536"/>
              <a:gd name="T4" fmla="*/ 0 w 285"/>
              <a:gd name="T5" fmla="*/ 285 w 285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85">
                <a:moveTo>
                  <a:pt x="0" y="0"/>
                </a:moveTo>
                <a:lnTo>
                  <a:pt x="285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8" name="Freeform 30"/>
          <p:cNvSpPr>
            <a:spLocks noChangeArrowheads="1"/>
          </p:cNvSpPr>
          <p:nvPr/>
        </p:nvSpPr>
        <p:spPr bwMode="auto">
          <a:xfrm>
            <a:off x="5222875" y="5756275"/>
            <a:ext cx="42863" cy="57150"/>
          </a:xfrm>
          <a:custGeom>
            <a:avLst/>
            <a:gdLst>
              <a:gd name="T0" fmla="*/ 0 w 27"/>
              <a:gd name="T1" fmla="*/ 0 h 36"/>
              <a:gd name="T2" fmla="*/ 2147483646 w 27"/>
              <a:gd name="T3" fmla="*/ 2147483646 h 36"/>
              <a:gd name="T4" fmla="*/ 2147483646 w 27"/>
              <a:gd name="T5" fmla="*/ 2147483646 h 36"/>
              <a:gd name="T6" fmla="*/ 2147483646 w 27"/>
              <a:gd name="T7" fmla="*/ 2147483646 h 36"/>
              <a:gd name="T8" fmla="*/ 2147483646 w 27"/>
              <a:gd name="T9" fmla="*/ 2147483646 h 36"/>
              <a:gd name="T10" fmla="*/ 2147483646 w 27"/>
              <a:gd name="T11" fmla="*/ 2147483646 h 3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"/>
              <a:gd name="T19" fmla="*/ 0 h 36"/>
              <a:gd name="T20" fmla="*/ 27 w 27"/>
              <a:gd name="T21" fmla="*/ 36 h 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" h="36">
                <a:moveTo>
                  <a:pt x="0" y="0"/>
                </a:moveTo>
                <a:lnTo>
                  <a:pt x="8" y="8"/>
                </a:lnTo>
                <a:lnTo>
                  <a:pt x="15" y="15"/>
                </a:lnTo>
                <a:lnTo>
                  <a:pt x="21" y="23"/>
                </a:lnTo>
                <a:lnTo>
                  <a:pt x="25" y="29"/>
                </a:lnTo>
                <a:lnTo>
                  <a:pt x="27" y="36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9" name="Freeform 31"/>
          <p:cNvSpPr>
            <a:spLocks noChangeArrowheads="1"/>
          </p:cNvSpPr>
          <p:nvPr/>
        </p:nvSpPr>
        <p:spPr bwMode="auto">
          <a:xfrm>
            <a:off x="5251450" y="5813425"/>
            <a:ext cx="15875" cy="47625"/>
          </a:xfrm>
          <a:custGeom>
            <a:avLst/>
            <a:gdLst>
              <a:gd name="T0" fmla="*/ 2147483646 w 10"/>
              <a:gd name="T1" fmla="*/ 0 h 30"/>
              <a:gd name="T2" fmla="*/ 2147483646 w 10"/>
              <a:gd name="T3" fmla="*/ 2147483646 h 30"/>
              <a:gd name="T4" fmla="*/ 2147483646 w 10"/>
              <a:gd name="T5" fmla="*/ 2147483646 h 30"/>
              <a:gd name="T6" fmla="*/ 0 w 10"/>
              <a:gd name="T7" fmla="*/ 2147483646 h 30"/>
              <a:gd name="T8" fmla="*/ 0 60000 65536"/>
              <a:gd name="T9" fmla="*/ 0 60000 65536"/>
              <a:gd name="T10" fmla="*/ 0 60000 65536"/>
              <a:gd name="T11" fmla="*/ 0 60000 65536"/>
              <a:gd name="T12" fmla="*/ 0 w 10"/>
              <a:gd name="T13" fmla="*/ 0 h 30"/>
              <a:gd name="T14" fmla="*/ 10 w 10"/>
              <a:gd name="T15" fmla="*/ 30 h 3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" h="30">
                <a:moveTo>
                  <a:pt x="9" y="0"/>
                </a:moveTo>
                <a:lnTo>
                  <a:pt x="10" y="10"/>
                </a:lnTo>
                <a:lnTo>
                  <a:pt x="7" y="20"/>
                </a:lnTo>
                <a:lnTo>
                  <a:pt x="0" y="3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0" name="Freeform 32"/>
          <p:cNvSpPr>
            <a:spLocks/>
          </p:cNvSpPr>
          <p:nvPr/>
        </p:nvSpPr>
        <p:spPr bwMode="auto">
          <a:xfrm>
            <a:off x="6864350" y="4208463"/>
            <a:ext cx="744538" cy="331787"/>
          </a:xfrm>
          <a:custGeom>
            <a:avLst/>
            <a:gdLst>
              <a:gd name="T0" fmla="*/ 0 w 469"/>
              <a:gd name="T1" fmla="*/ 2147483646 h 209"/>
              <a:gd name="T2" fmla="*/ 2147483646 w 469"/>
              <a:gd name="T3" fmla="*/ 0 h 209"/>
              <a:gd name="T4" fmla="*/ 0 60000 65536"/>
              <a:gd name="T5" fmla="*/ 0 60000 65536"/>
              <a:gd name="T6" fmla="*/ 0 w 469"/>
              <a:gd name="T7" fmla="*/ 0 h 209"/>
              <a:gd name="T8" fmla="*/ 469 w 469"/>
              <a:gd name="T9" fmla="*/ 209 h 20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69" h="209">
                <a:moveTo>
                  <a:pt x="0" y="209"/>
                </a:moveTo>
                <a:lnTo>
                  <a:pt x="469" y="0"/>
                </a:lnTo>
              </a:path>
            </a:pathLst>
          </a:custGeom>
          <a:noFill/>
          <a:ln w="9981">
            <a:solidFill>
              <a:srgbClr val="A040FF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1" name="Rectangle 33"/>
          <p:cNvSpPr>
            <a:spLocks noChangeArrowheads="1"/>
          </p:cNvSpPr>
          <p:nvPr/>
        </p:nvSpPr>
        <p:spPr bwMode="auto">
          <a:xfrm rot="1620000">
            <a:off x="7383463" y="4006850"/>
            <a:ext cx="109537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L</a:t>
            </a:r>
            <a:r>
              <a:rPr lang="en-US" altLang="en-US" sz="11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402" name="Rectangle 34"/>
          <p:cNvSpPr>
            <a:spLocks noChangeArrowheads="1"/>
          </p:cNvSpPr>
          <p:nvPr/>
        </p:nvSpPr>
        <p:spPr bwMode="auto">
          <a:xfrm>
            <a:off x="7253288" y="3763963"/>
            <a:ext cx="354012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Wi</a:t>
            </a:r>
          </a:p>
        </p:txBody>
      </p:sp>
      <p:sp>
        <p:nvSpPr>
          <p:cNvPr id="58403" name="Rectangle 35"/>
          <p:cNvSpPr>
            <a:spLocks noChangeArrowheads="1"/>
          </p:cNvSpPr>
          <p:nvPr/>
        </p:nvSpPr>
        <p:spPr bwMode="auto">
          <a:xfrm>
            <a:off x="6348413" y="2622550"/>
            <a:ext cx="608012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S + ΔS</a:t>
            </a:r>
          </a:p>
        </p:txBody>
      </p:sp>
      <p:sp>
        <p:nvSpPr>
          <p:cNvPr id="58404" name="Rectangle 36"/>
          <p:cNvSpPr>
            <a:spLocks noChangeArrowheads="1"/>
          </p:cNvSpPr>
          <p:nvPr/>
        </p:nvSpPr>
        <p:spPr bwMode="auto">
          <a:xfrm>
            <a:off x="6318250" y="681038"/>
            <a:ext cx="423863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i="1">
                <a:solidFill>
                  <a:srgbClr val="000000"/>
                </a:solidFill>
              </a:rPr>
              <a:t>X</a:t>
            </a:r>
            <a:r>
              <a:rPr lang="en-US" altLang="en-US" sz="14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405" name="Rectangle 37"/>
          <p:cNvSpPr>
            <a:spLocks noChangeArrowheads="1"/>
          </p:cNvSpPr>
          <p:nvPr/>
        </p:nvSpPr>
        <p:spPr bwMode="auto">
          <a:xfrm>
            <a:off x="5943600" y="2249488"/>
            <a:ext cx="2603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1" i="1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58406" name="Freeform 38"/>
          <p:cNvSpPr>
            <a:spLocks noChangeArrowheads="1"/>
          </p:cNvSpPr>
          <p:nvPr/>
        </p:nvSpPr>
        <p:spPr bwMode="auto">
          <a:xfrm>
            <a:off x="5586413" y="781050"/>
            <a:ext cx="0" cy="238125"/>
          </a:xfrm>
          <a:custGeom>
            <a:avLst/>
            <a:gdLst>
              <a:gd name="T0" fmla="*/ 0 h 150"/>
              <a:gd name="T1" fmla="*/ 2147483646 h 150"/>
              <a:gd name="T2" fmla="*/ 0 60000 65536"/>
              <a:gd name="T3" fmla="*/ 0 60000 65536"/>
              <a:gd name="T4" fmla="*/ 0 h 150"/>
              <a:gd name="T5" fmla="*/ 150 h 150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50">
                <a:moveTo>
                  <a:pt x="0" y="0"/>
                </a:moveTo>
                <a:lnTo>
                  <a:pt x="0" y="15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7" name="Freeform 39"/>
          <p:cNvSpPr>
            <a:spLocks noChangeArrowheads="1"/>
          </p:cNvSpPr>
          <p:nvPr/>
        </p:nvSpPr>
        <p:spPr bwMode="auto">
          <a:xfrm>
            <a:off x="5246688" y="862013"/>
            <a:ext cx="666750" cy="0"/>
          </a:xfrm>
          <a:custGeom>
            <a:avLst/>
            <a:gdLst>
              <a:gd name="T0" fmla="*/ 0 w 420"/>
              <a:gd name="T1" fmla="*/ 2147483646 w 420"/>
              <a:gd name="T2" fmla="*/ 0 60000 65536"/>
              <a:gd name="T3" fmla="*/ 0 60000 65536"/>
              <a:gd name="T4" fmla="*/ 0 w 420"/>
              <a:gd name="T5" fmla="*/ 420 w 42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420">
                <a:moveTo>
                  <a:pt x="0" y="0"/>
                </a:moveTo>
                <a:lnTo>
                  <a:pt x="42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8" name="Rectangle 40"/>
          <p:cNvSpPr>
            <a:spLocks noChangeArrowheads="1"/>
          </p:cNvSpPr>
          <p:nvPr/>
        </p:nvSpPr>
        <p:spPr bwMode="auto">
          <a:xfrm>
            <a:off x="5233988" y="563563"/>
            <a:ext cx="133350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1" i="1">
                <a:solidFill>
                  <a:srgbClr val="000000"/>
                </a:solidFill>
              </a:rPr>
              <a:t>Center</a:t>
            </a:r>
          </a:p>
        </p:txBody>
      </p:sp>
      <p:sp>
        <p:nvSpPr>
          <p:cNvPr id="58409" name="Rectangle 41"/>
          <p:cNvSpPr>
            <a:spLocks noChangeArrowheads="1"/>
          </p:cNvSpPr>
          <p:nvPr/>
        </p:nvSpPr>
        <p:spPr bwMode="auto">
          <a:xfrm>
            <a:off x="8040688" y="3048000"/>
            <a:ext cx="319087" cy="11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E</a:t>
            </a:r>
            <a:r>
              <a:rPr lang="en-US" altLang="en-US" sz="11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410" name="Rectangle 42"/>
          <p:cNvSpPr>
            <a:spLocks noChangeArrowheads="1"/>
          </p:cNvSpPr>
          <p:nvPr/>
        </p:nvSpPr>
        <p:spPr bwMode="auto">
          <a:xfrm>
            <a:off x="6051550" y="3783013"/>
            <a:ext cx="79692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E</a:t>
            </a:r>
            <a:r>
              <a:rPr lang="en-US" altLang="en-US" sz="1100" i="1" baseline="-25000">
                <a:solidFill>
                  <a:srgbClr val="000000"/>
                </a:solidFill>
              </a:rPr>
              <a:t>i</a:t>
            </a:r>
            <a:r>
              <a:rPr lang="en-US" altLang="en-US" sz="1100" i="1">
                <a:solidFill>
                  <a:srgbClr val="000000"/>
                </a:solidFill>
              </a:rPr>
              <a:t> + ΔE</a:t>
            </a:r>
          </a:p>
        </p:txBody>
      </p:sp>
      <p:sp>
        <p:nvSpPr>
          <p:cNvPr id="58411" name="Rectangle 43"/>
          <p:cNvSpPr>
            <a:spLocks noChangeArrowheads="1"/>
          </p:cNvSpPr>
          <p:nvPr/>
        </p:nvSpPr>
        <p:spPr bwMode="auto">
          <a:xfrm rot="1320000">
            <a:off x="7880350" y="3683000"/>
            <a:ext cx="12334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T</a:t>
            </a:r>
            <a:r>
              <a:rPr lang="en-US" altLang="en-US" sz="1100" i="1" baseline="-25000">
                <a:solidFill>
                  <a:srgbClr val="000000"/>
                </a:solidFill>
              </a:rPr>
              <a:t>i</a:t>
            </a:r>
            <a:r>
              <a:rPr lang="en-US" altLang="en-US" sz="1100" i="1">
                <a:solidFill>
                  <a:srgbClr val="000000"/>
                </a:solidFill>
              </a:rPr>
              <a:t> = c.L</a:t>
            </a:r>
            <a:r>
              <a:rPr lang="en-US" altLang="en-US" sz="1100" i="1" baseline="-25000">
                <a:solidFill>
                  <a:srgbClr val="000000"/>
                </a:solidFill>
              </a:rPr>
              <a:t>i</a:t>
            </a:r>
            <a:r>
              <a:rPr lang="en-US" altLang="en-US" sz="1100" i="1">
                <a:solidFill>
                  <a:srgbClr val="000000"/>
                </a:solidFill>
              </a:rPr>
              <a:t> + N</a:t>
            </a:r>
            <a:r>
              <a:rPr lang="en-US" altLang="en-US" sz="1100" i="1" baseline="-25000">
                <a:solidFill>
                  <a:srgbClr val="000000"/>
                </a:solidFill>
              </a:rPr>
              <a:t>effi</a:t>
            </a:r>
            <a:r>
              <a:rPr lang="en-US" altLang="en-US" sz="1100" i="1">
                <a:solidFill>
                  <a:srgbClr val="000000"/>
                </a:solidFill>
              </a:rPr>
              <a:t> tan ϕ</a:t>
            </a:r>
          </a:p>
        </p:txBody>
      </p:sp>
      <p:sp>
        <p:nvSpPr>
          <p:cNvPr id="58412" name="Rectangle 44"/>
          <p:cNvSpPr>
            <a:spLocks noChangeArrowheads="1"/>
          </p:cNvSpPr>
          <p:nvPr/>
        </p:nvSpPr>
        <p:spPr bwMode="auto">
          <a:xfrm>
            <a:off x="7224713" y="5259388"/>
            <a:ext cx="141287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FF6000"/>
                </a:solidFill>
              </a:rPr>
              <a:t>ϕ</a:t>
            </a:r>
          </a:p>
        </p:txBody>
      </p:sp>
      <p:sp>
        <p:nvSpPr>
          <p:cNvPr id="58413" name="Freeform 45"/>
          <p:cNvSpPr>
            <a:spLocks noChangeArrowheads="1"/>
          </p:cNvSpPr>
          <p:nvPr/>
        </p:nvSpPr>
        <p:spPr bwMode="auto">
          <a:xfrm>
            <a:off x="6577013" y="4929188"/>
            <a:ext cx="665162" cy="280987"/>
          </a:xfrm>
          <a:custGeom>
            <a:avLst/>
            <a:gdLst>
              <a:gd name="T0" fmla="*/ 0 w 419"/>
              <a:gd name="T1" fmla="*/ 2147483646 h 177"/>
              <a:gd name="T2" fmla="*/ 2147483646 w 419"/>
              <a:gd name="T3" fmla="*/ 0 h 177"/>
              <a:gd name="T4" fmla="*/ 0 60000 65536"/>
              <a:gd name="T5" fmla="*/ 0 60000 65536"/>
              <a:gd name="T6" fmla="*/ 0 w 419"/>
              <a:gd name="T7" fmla="*/ 0 h 177"/>
              <a:gd name="T8" fmla="*/ 419 w 419"/>
              <a:gd name="T9" fmla="*/ 177 h 17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19" h="177">
                <a:moveTo>
                  <a:pt x="0" y="177"/>
                </a:moveTo>
                <a:lnTo>
                  <a:pt x="419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14" name="Freeform 46"/>
          <p:cNvSpPr>
            <a:spLocks/>
          </p:cNvSpPr>
          <p:nvPr/>
        </p:nvSpPr>
        <p:spPr bwMode="auto">
          <a:xfrm>
            <a:off x="7219950" y="4911725"/>
            <a:ext cx="487363" cy="1031875"/>
          </a:xfrm>
          <a:custGeom>
            <a:avLst/>
            <a:gdLst>
              <a:gd name="T0" fmla="*/ 0 w 307"/>
              <a:gd name="T1" fmla="*/ 0 h 650"/>
              <a:gd name="T2" fmla="*/ 2147483646 w 307"/>
              <a:gd name="T3" fmla="*/ 2147483646 h 650"/>
              <a:gd name="T4" fmla="*/ 0 60000 65536"/>
              <a:gd name="T5" fmla="*/ 0 60000 65536"/>
              <a:gd name="T6" fmla="*/ 0 w 307"/>
              <a:gd name="T7" fmla="*/ 0 h 650"/>
              <a:gd name="T8" fmla="*/ 307 w 307"/>
              <a:gd name="T9" fmla="*/ 650 h 6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7" h="650">
                <a:moveTo>
                  <a:pt x="0" y="0"/>
                </a:moveTo>
                <a:lnTo>
                  <a:pt x="307" y="65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15" name="Rectangle 47"/>
          <p:cNvSpPr>
            <a:spLocks noChangeArrowheads="1"/>
          </p:cNvSpPr>
          <p:nvPr/>
        </p:nvSpPr>
        <p:spPr bwMode="auto">
          <a:xfrm>
            <a:off x="7380288" y="5072063"/>
            <a:ext cx="88741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N</a:t>
            </a:r>
            <a:r>
              <a:rPr lang="en-US" altLang="en-US" sz="1100" i="1" baseline="-25000">
                <a:solidFill>
                  <a:srgbClr val="000000"/>
                </a:solidFill>
              </a:rPr>
              <a:t>i</a:t>
            </a:r>
            <a:r>
              <a:rPr lang="en-US" altLang="en-US" sz="1100" i="1">
                <a:solidFill>
                  <a:srgbClr val="000000"/>
                </a:solidFill>
              </a:rPr>
              <a:t> = N</a:t>
            </a:r>
            <a:r>
              <a:rPr lang="en-US" altLang="en-US" sz="1100" i="1" baseline="-25000">
                <a:solidFill>
                  <a:srgbClr val="000000"/>
                </a:solidFill>
              </a:rPr>
              <a:t>effi</a:t>
            </a:r>
            <a:r>
              <a:rPr lang="en-US" altLang="en-US" sz="1100" i="1">
                <a:solidFill>
                  <a:srgbClr val="000000"/>
                </a:solidFill>
              </a:rPr>
              <a:t> + u</a:t>
            </a:r>
            <a:r>
              <a:rPr lang="en-US" altLang="en-US" sz="1100" i="1" baseline="-25000">
                <a:solidFill>
                  <a:srgbClr val="000000"/>
                </a:solidFill>
              </a:rPr>
              <a:t>i</a:t>
            </a:r>
            <a:r>
              <a:rPr lang="en-US" altLang="en-US" sz="1100" i="1">
                <a:solidFill>
                  <a:srgbClr val="000000"/>
                </a:solidFill>
              </a:rPr>
              <a:t> L</a:t>
            </a:r>
            <a:r>
              <a:rPr lang="en-US" altLang="en-US" sz="11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416" name="Rectangle 48"/>
          <p:cNvSpPr>
            <a:spLocks noChangeArrowheads="1"/>
          </p:cNvSpPr>
          <p:nvPr/>
        </p:nvSpPr>
        <p:spPr bwMode="auto">
          <a:xfrm>
            <a:off x="5295900" y="5716588"/>
            <a:ext cx="1809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FFFFFF"/>
                </a:solidFill>
              </a:rPr>
              <a:t>αi</a:t>
            </a:r>
          </a:p>
        </p:txBody>
      </p:sp>
      <p:sp>
        <p:nvSpPr>
          <p:cNvPr id="58417" name="Freeform 49"/>
          <p:cNvSpPr>
            <a:spLocks noChangeArrowheads="1"/>
          </p:cNvSpPr>
          <p:nvPr/>
        </p:nvSpPr>
        <p:spPr bwMode="auto">
          <a:xfrm>
            <a:off x="5848350" y="3656013"/>
            <a:ext cx="0" cy="1455737"/>
          </a:xfrm>
          <a:custGeom>
            <a:avLst/>
            <a:gdLst>
              <a:gd name="T0" fmla="*/ 0 h 917"/>
              <a:gd name="T1" fmla="*/ 2147483646 h 917"/>
              <a:gd name="T2" fmla="*/ 0 60000 65536"/>
              <a:gd name="T3" fmla="*/ 0 60000 65536"/>
              <a:gd name="T4" fmla="*/ 0 h 917"/>
              <a:gd name="T5" fmla="*/ 917 h 917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917">
                <a:moveTo>
                  <a:pt x="0" y="0"/>
                </a:moveTo>
                <a:lnTo>
                  <a:pt x="0" y="917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18" name="Freeform 50"/>
          <p:cNvSpPr>
            <a:spLocks noChangeArrowheads="1"/>
          </p:cNvSpPr>
          <p:nvPr/>
        </p:nvSpPr>
        <p:spPr bwMode="auto">
          <a:xfrm>
            <a:off x="5691188" y="3721100"/>
            <a:ext cx="266700" cy="0"/>
          </a:xfrm>
          <a:custGeom>
            <a:avLst/>
            <a:gdLst>
              <a:gd name="T0" fmla="*/ 2147483646 w 168"/>
              <a:gd name="T1" fmla="*/ 0 w 168"/>
              <a:gd name="T2" fmla="*/ 0 60000 65536"/>
              <a:gd name="T3" fmla="*/ 0 60000 65536"/>
              <a:gd name="T4" fmla="*/ 0 w 168"/>
              <a:gd name="T5" fmla="*/ 168 w 168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68">
                <a:moveTo>
                  <a:pt x="168" y="0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19" name="Freeform 51"/>
          <p:cNvSpPr>
            <a:spLocks noChangeArrowheads="1"/>
          </p:cNvSpPr>
          <p:nvPr/>
        </p:nvSpPr>
        <p:spPr bwMode="auto">
          <a:xfrm>
            <a:off x="5757863" y="5046663"/>
            <a:ext cx="222250" cy="0"/>
          </a:xfrm>
          <a:custGeom>
            <a:avLst/>
            <a:gdLst>
              <a:gd name="T0" fmla="*/ 2147483646 w 140"/>
              <a:gd name="T1" fmla="*/ 0 w 140"/>
              <a:gd name="T2" fmla="*/ 0 60000 65536"/>
              <a:gd name="T3" fmla="*/ 0 60000 65536"/>
              <a:gd name="T4" fmla="*/ 0 w 140"/>
              <a:gd name="T5" fmla="*/ 140 w 14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40">
                <a:moveTo>
                  <a:pt x="140" y="0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20" name="Rectangle 52"/>
          <p:cNvSpPr>
            <a:spLocks noChangeArrowheads="1"/>
          </p:cNvSpPr>
          <p:nvPr/>
        </p:nvSpPr>
        <p:spPr bwMode="auto">
          <a:xfrm>
            <a:off x="5724525" y="4319588"/>
            <a:ext cx="303213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b</a:t>
            </a:r>
            <a:r>
              <a:rPr lang="en-US" altLang="en-US" sz="11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421" name="Rectangle 53"/>
          <p:cNvSpPr>
            <a:spLocks noChangeArrowheads="1"/>
          </p:cNvSpPr>
          <p:nvPr/>
        </p:nvSpPr>
        <p:spPr bwMode="auto">
          <a:xfrm>
            <a:off x="5391150" y="5692775"/>
            <a:ext cx="325438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>
                <a:solidFill>
                  <a:srgbClr val="000000"/>
                </a:solidFill>
              </a:rPr>
              <a:t>α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422" name="Rectangle 54"/>
          <p:cNvSpPr>
            <a:spLocks noChangeArrowheads="1"/>
          </p:cNvSpPr>
          <p:nvPr/>
        </p:nvSpPr>
        <p:spPr bwMode="auto">
          <a:xfrm>
            <a:off x="6246813" y="3419475"/>
            <a:ext cx="2873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>
                <a:solidFill>
                  <a:srgbClr val="000000"/>
                </a:solidFill>
              </a:rPr>
              <a:t>θ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423" name="Freeform 55"/>
          <p:cNvSpPr>
            <a:spLocks noChangeArrowheads="1"/>
          </p:cNvSpPr>
          <p:nvPr/>
        </p:nvSpPr>
        <p:spPr bwMode="auto">
          <a:xfrm>
            <a:off x="7281863" y="5981700"/>
            <a:ext cx="577850" cy="260350"/>
          </a:xfrm>
          <a:custGeom>
            <a:avLst/>
            <a:gdLst>
              <a:gd name="T0" fmla="*/ 2147483646 w 364"/>
              <a:gd name="T1" fmla="*/ 0 h 164"/>
              <a:gd name="T2" fmla="*/ 0 w 364"/>
              <a:gd name="T3" fmla="*/ 2147483646 h 164"/>
              <a:gd name="T4" fmla="*/ 0 60000 65536"/>
              <a:gd name="T5" fmla="*/ 0 60000 65536"/>
              <a:gd name="T6" fmla="*/ 0 w 364"/>
              <a:gd name="T7" fmla="*/ 0 h 164"/>
              <a:gd name="T8" fmla="*/ 364 w 364"/>
              <a:gd name="T9" fmla="*/ 164 h 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4" h="164">
                <a:moveTo>
                  <a:pt x="364" y="0"/>
                </a:moveTo>
                <a:lnTo>
                  <a:pt x="0" y="164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24" name="Freeform 56"/>
          <p:cNvSpPr>
            <a:spLocks noChangeArrowheads="1"/>
          </p:cNvSpPr>
          <p:nvPr/>
        </p:nvSpPr>
        <p:spPr bwMode="auto">
          <a:xfrm>
            <a:off x="6948488" y="5318125"/>
            <a:ext cx="488950" cy="979488"/>
          </a:xfrm>
          <a:custGeom>
            <a:avLst/>
            <a:gdLst>
              <a:gd name="T0" fmla="*/ 0 w 308"/>
              <a:gd name="T1" fmla="*/ 0 h 617"/>
              <a:gd name="T2" fmla="*/ 2147483646 w 308"/>
              <a:gd name="T3" fmla="*/ 2147483646 h 617"/>
              <a:gd name="T4" fmla="*/ 0 60000 65536"/>
              <a:gd name="T5" fmla="*/ 0 60000 65536"/>
              <a:gd name="T6" fmla="*/ 0 w 308"/>
              <a:gd name="T7" fmla="*/ 0 h 617"/>
              <a:gd name="T8" fmla="*/ 308 w 308"/>
              <a:gd name="T9" fmla="*/ 617 h 61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" h="617">
                <a:moveTo>
                  <a:pt x="0" y="0"/>
                </a:moveTo>
                <a:lnTo>
                  <a:pt x="308" y="617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25" name="Freeform 57"/>
          <p:cNvSpPr>
            <a:spLocks noChangeArrowheads="1"/>
          </p:cNvSpPr>
          <p:nvPr/>
        </p:nvSpPr>
        <p:spPr bwMode="auto">
          <a:xfrm>
            <a:off x="7737475" y="6003925"/>
            <a:ext cx="88900" cy="184150"/>
          </a:xfrm>
          <a:custGeom>
            <a:avLst/>
            <a:gdLst>
              <a:gd name="T0" fmla="*/ 0 w 56"/>
              <a:gd name="T1" fmla="*/ 0 h 116"/>
              <a:gd name="T2" fmla="*/ 2147483646 w 56"/>
              <a:gd name="T3" fmla="*/ 2147483646 h 116"/>
              <a:gd name="T4" fmla="*/ 0 60000 65536"/>
              <a:gd name="T5" fmla="*/ 0 60000 65536"/>
              <a:gd name="T6" fmla="*/ 0 w 56"/>
              <a:gd name="T7" fmla="*/ 0 h 116"/>
              <a:gd name="T8" fmla="*/ 56 w 56"/>
              <a:gd name="T9" fmla="*/ 116 h 1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" h="116">
                <a:moveTo>
                  <a:pt x="0" y="0"/>
                </a:moveTo>
                <a:lnTo>
                  <a:pt x="56" y="116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26" name="Rectangle 58"/>
          <p:cNvSpPr>
            <a:spLocks noChangeArrowheads="1"/>
          </p:cNvSpPr>
          <p:nvPr/>
        </p:nvSpPr>
        <p:spPr bwMode="auto">
          <a:xfrm>
            <a:off x="7415213" y="5938838"/>
            <a:ext cx="303212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a</a:t>
            </a:r>
            <a:r>
              <a:rPr lang="en-US" altLang="en-US" sz="11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427" name="Rectangle 59"/>
          <p:cNvSpPr>
            <a:spLocks noChangeArrowheads="1"/>
          </p:cNvSpPr>
          <p:nvPr/>
        </p:nvSpPr>
        <p:spPr bwMode="auto">
          <a:xfrm>
            <a:off x="7559675" y="5365750"/>
            <a:ext cx="325438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>
                <a:solidFill>
                  <a:srgbClr val="000000"/>
                </a:solidFill>
              </a:rPr>
              <a:t>α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58428" name="Freeform 60"/>
          <p:cNvSpPr>
            <a:spLocks noChangeArrowheads="1"/>
          </p:cNvSpPr>
          <p:nvPr/>
        </p:nvSpPr>
        <p:spPr bwMode="auto">
          <a:xfrm>
            <a:off x="6203950" y="3025775"/>
            <a:ext cx="588963" cy="661988"/>
          </a:xfrm>
          <a:custGeom>
            <a:avLst/>
            <a:gdLst>
              <a:gd name="T0" fmla="*/ 2147483646 w 371"/>
              <a:gd name="T1" fmla="*/ 2147483646 h 417"/>
              <a:gd name="T2" fmla="*/ 0 w 371"/>
              <a:gd name="T3" fmla="*/ 0 h 417"/>
              <a:gd name="T4" fmla="*/ 0 60000 65536"/>
              <a:gd name="T5" fmla="*/ 0 60000 65536"/>
              <a:gd name="T6" fmla="*/ 0 w 371"/>
              <a:gd name="T7" fmla="*/ 0 h 417"/>
              <a:gd name="T8" fmla="*/ 371 w 371"/>
              <a:gd name="T9" fmla="*/ 417 h 41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71" h="417">
                <a:moveTo>
                  <a:pt x="371" y="417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29" name="Freeform 61"/>
          <p:cNvSpPr>
            <a:spLocks noChangeArrowheads="1"/>
          </p:cNvSpPr>
          <p:nvPr/>
        </p:nvSpPr>
        <p:spPr bwMode="auto">
          <a:xfrm>
            <a:off x="6426200" y="3416300"/>
            <a:ext cx="122238" cy="152400"/>
          </a:xfrm>
          <a:custGeom>
            <a:avLst/>
            <a:gdLst>
              <a:gd name="T0" fmla="*/ 2147483646 w 77"/>
              <a:gd name="T1" fmla="*/ 0 h 96"/>
              <a:gd name="T2" fmla="*/ 2147483646 w 77"/>
              <a:gd name="T3" fmla="*/ 2147483646 h 96"/>
              <a:gd name="T4" fmla="*/ 2147483646 w 77"/>
              <a:gd name="T5" fmla="*/ 2147483646 h 96"/>
              <a:gd name="T6" fmla="*/ 2147483646 w 77"/>
              <a:gd name="T7" fmla="*/ 2147483646 h 96"/>
              <a:gd name="T8" fmla="*/ 2147483646 w 77"/>
              <a:gd name="T9" fmla="*/ 2147483646 h 96"/>
              <a:gd name="T10" fmla="*/ 2147483646 w 77"/>
              <a:gd name="T11" fmla="*/ 2147483646 h 96"/>
              <a:gd name="T12" fmla="*/ 2147483646 w 77"/>
              <a:gd name="T13" fmla="*/ 2147483646 h 96"/>
              <a:gd name="T14" fmla="*/ 2147483646 w 77"/>
              <a:gd name="T15" fmla="*/ 2147483646 h 96"/>
              <a:gd name="T16" fmla="*/ 2147483646 w 77"/>
              <a:gd name="T17" fmla="*/ 2147483646 h 96"/>
              <a:gd name="T18" fmla="*/ 2147483646 w 77"/>
              <a:gd name="T19" fmla="*/ 2147483646 h 96"/>
              <a:gd name="T20" fmla="*/ 2147483646 w 77"/>
              <a:gd name="T21" fmla="*/ 2147483646 h 96"/>
              <a:gd name="T22" fmla="*/ 2147483646 w 77"/>
              <a:gd name="T23" fmla="*/ 2147483646 h 96"/>
              <a:gd name="T24" fmla="*/ 2147483646 w 77"/>
              <a:gd name="T25" fmla="*/ 2147483646 h 96"/>
              <a:gd name="T26" fmla="*/ 2147483646 w 77"/>
              <a:gd name="T27" fmla="*/ 2147483646 h 96"/>
              <a:gd name="T28" fmla="*/ 2147483646 w 77"/>
              <a:gd name="T29" fmla="*/ 2147483646 h 96"/>
              <a:gd name="T30" fmla="*/ 2147483646 w 77"/>
              <a:gd name="T31" fmla="*/ 2147483646 h 96"/>
              <a:gd name="T32" fmla="*/ 0 w 77"/>
              <a:gd name="T33" fmla="*/ 2147483646 h 9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7"/>
              <a:gd name="T52" fmla="*/ 0 h 96"/>
              <a:gd name="T53" fmla="*/ 77 w 77"/>
              <a:gd name="T54" fmla="*/ 96 h 9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7" h="96">
                <a:moveTo>
                  <a:pt x="77" y="0"/>
                </a:moveTo>
                <a:lnTo>
                  <a:pt x="69" y="6"/>
                </a:lnTo>
                <a:lnTo>
                  <a:pt x="62" y="12"/>
                </a:lnTo>
                <a:lnTo>
                  <a:pt x="56" y="18"/>
                </a:lnTo>
                <a:lnTo>
                  <a:pt x="50" y="24"/>
                </a:lnTo>
                <a:lnTo>
                  <a:pt x="44" y="30"/>
                </a:lnTo>
                <a:lnTo>
                  <a:pt x="38" y="36"/>
                </a:lnTo>
                <a:lnTo>
                  <a:pt x="33" y="42"/>
                </a:lnTo>
                <a:lnTo>
                  <a:pt x="28" y="48"/>
                </a:lnTo>
                <a:lnTo>
                  <a:pt x="23" y="54"/>
                </a:lnTo>
                <a:lnTo>
                  <a:pt x="19" y="60"/>
                </a:lnTo>
                <a:lnTo>
                  <a:pt x="15" y="66"/>
                </a:lnTo>
                <a:lnTo>
                  <a:pt x="11" y="72"/>
                </a:lnTo>
                <a:lnTo>
                  <a:pt x="8" y="78"/>
                </a:lnTo>
                <a:lnTo>
                  <a:pt x="5" y="84"/>
                </a:lnTo>
                <a:lnTo>
                  <a:pt x="2" y="90"/>
                </a:lnTo>
                <a:lnTo>
                  <a:pt x="0" y="96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30" name="Freeform 62"/>
          <p:cNvSpPr>
            <a:spLocks noChangeArrowheads="1"/>
          </p:cNvSpPr>
          <p:nvPr/>
        </p:nvSpPr>
        <p:spPr bwMode="auto">
          <a:xfrm>
            <a:off x="6415088" y="3568700"/>
            <a:ext cx="22225" cy="152400"/>
          </a:xfrm>
          <a:custGeom>
            <a:avLst/>
            <a:gdLst>
              <a:gd name="T0" fmla="*/ 2147483646 w 14"/>
              <a:gd name="T1" fmla="*/ 0 h 96"/>
              <a:gd name="T2" fmla="*/ 2147483646 w 14"/>
              <a:gd name="T3" fmla="*/ 2147483646 h 96"/>
              <a:gd name="T4" fmla="*/ 2147483646 w 14"/>
              <a:gd name="T5" fmla="*/ 2147483646 h 96"/>
              <a:gd name="T6" fmla="*/ 2147483646 w 14"/>
              <a:gd name="T7" fmla="*/ 2147483646 h 96"/>
              <a:gd name="T8" fmla="*/ 0 w 14"/>
              <a:gd name="T9" fmla="*/ 2147483646 h 96"/>
              <a:gd name="T10" fmla="*/ 0 w 14"/>
              <a:gd name="T11" fmla="*/ 2147483646 h 96"/>
              <a:gd name="T12" fmla="*/ 0 w 14"/>
              <a:gd name="T13" fmla="*/ 2147483646 h 96"/>
              <a:gd name="T14" fmla="*/ 0 w 14"/>
              <a:gd name="T15" fmla="*/ 2147483646 h 96"/>
              <a:gd name="T16" fmla="*/ 2147483646 w 14"/>
              <a:gd name="T17" fmla="*/ 2147483646 h 96"/>
              <a:gd name="T18" fmla="*/ 2147483646 w 14"/>
              <a:gd name="T19" fmla="*/ 2147483646 h 96"/>
              <a:gd name="T20" fmla="*/ 2147483646 w 14"/>
              <a:gd name="T21" fmla="*/ 2147483646 h 96"/>
              <a:gd name="T22" fmla="*/ 2147483646 w 14"/>
              <a:gd name="T23" fmla="*/ 2147483646 h 96"/>
              <a:gd name="T24" fmla="*/ 2147483646 w 14"/>
              <a:gd name="T25" fmla="*/ 2147483646 h 96"/>
              <a:gd name="T26" fmla="*/ 2147483646 w 14"/>
              <a:gd name="T27" fmla="*/ 2147483646 h 9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4"/>
              <a:gd name="T43" fmla="*/ 0 h 96"/>
              <a:gd name="T44" fmla="*/ 14 w 14"/>
              <a:gd name="T45" fmla="*/ 96 h 9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4" h="96">
                <a:moveTo>
                  <a:pt x="7" y="0"/>
                </a:moveTo>
                <a:lnTo>
                  <a:pt x="4" y="7"/>
                </a:lnTo>
                <a:lnTo>
                  <a:pt x="2" y="14"/>
                </a:lnTo>
                <a:lnTo>
                  <a:pt x="1" y="22"/>
                </a:lnTo>
                <a:lnTo>
                  <a:pt x="0" y="29"/>
                </a:lnTo>
                <a:lnTo>
                  <a:pt x="0" y="37"/>
                </a:lnTo>
                <a:lnTo>
                  <a:pt x="0" y="44"/>
                </a:lnTo>
                <a:lnTo>
                  <a:pt x="0" y="51"/>
                </a:lnTo>
                <a:lnTo>
                  <a:pt x="1" y="59"/>
                </a:lnTo>
                <a:lnTo>
                  <a:pt x="3" y="66"/>
                </a:lnTo>
                <a:lnTo>
                  <a:pt x="5" y="74"/>
                </a:lnTo>
                <a:lnTo>
                  <a:pt x="7" y="81"/>
                </a:lnTo>
                <a:lnTo>
                  <a:pt x="10" y="88"/>
                </a:lnTo>
                <a:lnTo>
                  <a:pt x="14" y="96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31" name="Text Box 63"/>
          <p:cNvSpPr txBox="1">
            <a:spLocks noChangeArrowheads="1"/>
          </p:cNvSpPr>
          <p:nvPr/>
        </p:nvSpPr>
        <p:spPr bwMode="auto">
          <a:xfrm>
            <a:off x="307975" y="998538"/>
            <a:ext cx="5973763" cy="303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1" u="sng" dirty="0">
                <a:solidFill>
                  <a:srgbClr val="000000"/>
                </a:solidFill>
              </a:rPr>
              <a:t>Unknowns Associated with Force Equilibrium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01638" algn="l"/>
              </a:tabLst>
            </a:pPr>
            <a:r>
              <a:rPr lang="en-US" altLang="en-US" sz="1100" dirty="0" smtClean="0">
                <a:solidFill>
                  <a:srgbClr val="000000"/>
                </a:solidFill>
              </a:rPr>
              <a:t>n </a:t>
            </a:r>
            <a:r>
              <a:rPr lang="en-US" altLang="en-US" sz="1100" dirty="0">
                <a:solidFill>
                  <a:srgbClr val="000000"/>
                </a:solidFill>
              </a:rPr>
              <a:t>=	</a:t>
            </a:r>
            <a:r>
              <a:rPr lang="en-US" altLang="en-US" sz="1100" dirty="0" smtClean="0">
                <a:solidFill>
                  <a:srgbClr val="000000"/>
                </a:solidFill>
              </a:rPr>
              <a:t>Resultant </a:t>
            </a:r>
            <a:r>
              <a:rPr lang="en-US" altLang="en-US" sz="1100" dirty="0">
                <a:solidFill>
                  <a:srgbClr val="000000"/>
                </a:solidFill>
              </a:rPr>
              <a:t>normal forces N</a:t>
            </a:r>
            <a:r>
              <a:rPr lang="en-US" altLang="en-US" sz="1100" baseline="-25000" dirty="0">
                <a:solidFill>
                  <a:srgbClr val="000000"/>
                </a:solidFill>
              </a:rPr>
              <a:t>i</a:t>
            </a:r>
            <a:r>
              <a:rPr lang="en-US" altLang="en-US" sz="1100" dirty="0">
                <a:solidFill>
                  <a:srgbClr val="000000"/>
                </a:solidFill>
              </a:rPr>
              <a:t> on the base of each slice or wedge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01638" algn="l"/>
              </a:tabLst>
            </a:pPr>
            <a:r>
              <a:rPr lang="en-US" altLang="en-US" sz="1100" dirty="0">
                <a:solidFill>
                  <a:srgbClr val="000000"/>
                </a:solidFill>
              </a:rPr>
              <a:t>1 = 	</a:t>
            </a:r>
            <a:r>
              <a:rPr lang="en-US" altLang="en-US" sz="1100" dirty="0" smtClean="0">
                <a:solidFill>
                  <a:srgbClr val="000000"/>
                </a:solidFill>
              </a:rPr>
              <a:t>Safety </a:t>
            </a:r>
            <a:r>
              <a:rPr lang="en-US" altLang="en-US" sz="1100" dirty="0">
                <a:solidFill>
                  <a:srgbClr val="000000"/>
                </a:solidFill>
              </a:rPr>
              <a:t>factor, which permits the shear forces </a:t>
            </a:r>
            <a:r>
              <a:rPr lang="en-US" altLang="en-US" sz="1100" dirty="0" err="1">
                <a:solidFill>
                  <a:srgbClr val="000000"/>
                </a:solidFill>
              </a:rPr>
              <a:t>T</a:t>
            </a:r>
            <a:r>
              <a:rPr lang="en-US" altLang="en-US" sz="1100" baseline="-25000" dirty="0" err="1">
                <a:solidFill>
                  <a:srgbClr val="000000"/>
                </a:solidFill>
              </a:rPr>
              <a:t>i</a:t>
            </a:r>
            <a:r>
              <a:rPr lang="en-US" altLang="en-US" sz="1100" dirty="0">
                <a:solidFill>
                  <a:srgbClr val="000000"/>
                </a:solidFill>
              </a:rPr>
              <a:t> on the base of each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01638" algn="l"/>
              </a:tabLst>
            </a:pPr>
            <a:r>
              <a:rPr lang="en-US" altLang="en-US" sz="1100" dirty="0">
                <a:solidFill>
                  <a:srgbClr val="000000"/>
                </a:solidFill>
              </a:rPr>
              <a:t>	</a:t>
            </a:r>
            <a:r>
              <a:rPr lang="en-US" altLang="en-US" sz="1100" dirty="0" smtClean="0">
                <a:solidFill>
                  <a:srgbClr val="000000"/>
                </a:solidFill>
              </a:rPr>
              <a:t>slice </a:t>
            </a:r>
            <a:r>
              <a:rPr lang="en-US" altLang="en-US" sz="1100" dirty="0">
                <a:solidFill>
                  <a:srgbClr val="000000"/>
                </a:solidFill>
              </a:rPr>
              <a:t>to be expressed in terms of Ni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01638" algn="l"/>
              </a:tabLst>
            </a:pPr>
            <a:r>
              <a:rPr lang="en-US" altLang="en-US" sz="1100" dirty="0">
                <a:solidFill>
                  <a:srgbClr val="000000"/>
                </a:solidFill>
              </a:rPr>
              <a:t>n-1 = 	Resultant normal forces </a:t>
            </a:r>
            <a:r>
              <a:rPr lang="en-US" altLang="en-US" sz="1100" dirty="0" err="1">
                <a:solidFill>
                  <a:srgbClr val="000000"/>
                </a:solidFill>
              </a:rPr>
              <a:t>E</a:t>
            </a:r>
            <a:r>
              <a:rPr lang="en-US" altLang="en-US" sz="1100" baseline="-25000" dirty="0" err="1">
                <a:solidFill>
                  <a:srgbClr val="000000"/>
                </a:solidFill>
              </a:rPr>
              <a:t>i</a:t>
            </a:r>
            <a:r>
              <a:rPr lang="en-US" altLang="en-US" sz="1100" dirty="0">
                <a:solidFill>
                  <a:srgbClr val="000000"/>
                </a:solidFill>
              </a:rPr>
              <a:t> on each interface between slices or wedges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01638" algn="l"/>
              </a:tabLst>
            </a:pPr>
            <a:r>
              <a:rPr lang="en-US" altLang="en-US" sz="1100" dirty="0">
                <a:solidFill>
                  <a:srgbClr val="000000"/>
                </a:solidFill>
              </a:rPr>
              <a:t>n-1 = 	Angles α</a:t>
            </a:r>
            <a:r>
              <a:rPr lang="en-US" altLang="en-US" sz="1100" baseline="-25000" dirty="0" err="1">
                <a:solidFill>
                  <a:srgbClr val="000000"/>
                </a:solidFill>
              </a:rPr>
              <a:t>i</a:t>
            </a:r>
            <a:r>
              <a:rPr lang="en-US" altLang="en-US" sz="1100" dirty="0">
                <a:solidFill>
                  <a:srgbClr val="000000"/>
                </a:solidFill>
              </a:rPr>
              <a:t> which express the relationships between the shear force Si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01638" algn="l"/>
              </a:tabLst>
            </a:pPr>
            <a:r>
              <a:rPr lang="en-US" altLang="en-US" sz="1100" dirty="0">
                <a:solidFill>
                  <a:srgbClr val="000000"/>
                </a:solidFill>
              </a:rPr>
              <a:t>	</a:t>
            </a:r>
            <a:r>
              <a:rPr lang="en-US" altLang="en-US" sz="1100" dirty="0" smtClean="0">
                <a:solidFill>
                  <a:srgbClr val="000000"/>
                </a:solidFill>
              </a:rPr>
              <a:t>and </a:t>
            </a:r>
            <a:r>
              <a:rPr lang="en-US" altLang="en-US" sz="1100" dirty="0">
                <a:solidFill>
                  <a:srgbClr val="000000"/>
                </a:solidFill>
              </a:rPr>
              <a:t>the normal force </a:t>
            </a:r>
            <a:r>
              <a:rPr lang="en-US" altLang="en-US" sz="1100" dirty="0" err="1">
                <a:solidFill>
                  <a:srgbClr val="000000"/>
                </a:solidFill>
              </a:rPr>
              <a:t>E</a:t>
            </a:r>
            <a:r>
              <a:rPr lang="en-US" altLang="en-US" sz="1100" baseline="-25000" dirty="0" err="1">
                <a:solidFill>
                  <a:srgbClr val="000000"/>
                </a:solidFill>
              </a:rPr>
              <a:t>i</a:t>
            </a:r>
            <a:r>
              <a:rPr lang="en-US" altLang="en-US" sz="1100" dirty="0">
                <a:solidFill>
                  <a:srgbClr val="000000"/>
                </a:solidFill>
              </a:rPr>
              <a:t> on each interface</a:t>
            </a:r>
          </a:p>
          <a:p>
            <a:pPr>
              <a:tabLst>
                <a:tab pos="401638" algn="l"/>
              </a:tabLst>
            </a:pPr>
            <a:endParaRPr lang="en-US" altLang="en-US" sz="1100" dirty="0">
              <a:solidFill>
                <a:srgbClr val="000000"/>
              </a:solidFill>
            </a:endParaRPr>
          </a:p>
          <a:p>
            <a:pPr>
              <a:tabLst>
                <a:tab pos="401638" algn="l"/>
              </a:tabLst>
            </a:pPr>
            <a:endParaRPr lang="en-US" altLang="en-US" sz="1100" dirty="0">
              <a:solidFill>
                <a:srgbClr val="000000"/>
              </a:solidFill>
            </a:endParaRPr>
          </a:p>
        </p:txBody>
      </p:sp>
      <p:sp>
        <p:nvSpPr>
          <p:cNvPr id="58432" name="Rectangle 64"/>
          <p:cNvSpPr>
            <a:spLocks noChangeArrowheads="1"/>
          </p:cNvSpPr>
          <p:nvPr/>
        </p:nvSpPr>
        <p:spPr bwMode="auto">
          <a:xfrm>
            <a:off x="6840538" y="6535738"/>
            <a:ext cx="447040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000000"/>
                </a:solidFill>
              </a:rPr>
              <a:t>By Kamal Tawfiq, Ph.D., P.E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1349254" y="378970"/>
            <a:ext cx="596594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 i="1" u="sng" dirty="0">
                <a:solidFill>
                  <a:srgbClr val="FF6000"/>
                </a:solidFill>
              </a:rPr>
              <a:t>FELLENIUS METHOD (ORDINARY METHOD, SWEDISH METHOD)</a:t>
            </a:r>
          </a:p>
        </p:txBody>
      </p:sp>
      <p:sp>
        <p:nvSpPr>
          <p:cNvPr id="60419" name="Freeform 3"/>
          <p:cNvSpPr>
            <a:spLocks noChangeArrowheads="1"/>
          </p:cNvSpPr>
          <p:nvPr/>
        </p:nvSpPr>
        <p:spPr bwMode="auto">
          <a:xfrm>
            <a:off x="2955925" y="2493963"/>
            <a:ext cx="646113" cy="2857500"/>
          </a:xfrm>
          <a:custGeom>
            <a:avLst/>
            <a:gdLst>
              <a:gd name="T0" fmla="*/ 2147483646 w 407"/>
              <a:gd name="T1" fmla="*/ 0 h 1800"/>
              <a:gd name="T2" fmla="*/ 2147483646 w 407"/>
              <a:gd name="T3" fmla="*/ 2147483646 h 1800"/>
              <a:gd name="T4" fmla="*/ 0 w 407"/>
              <a:gd name="T5" fmla="*/ 2147483646 h 1800"/>
              <a:gd name="T6" fmla="*/ 0 w 407"/>
              <a:gd name="T7" fmla="*/ 2147483646 h 1800"/>
              <a:gd name="T8" fmla="*/ 2147483646 w 407"/>
              <a:gd name="T9" fmla="*/ 0 h 18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7"/>
              <a:gd name="T16" fmla="*/ 0 h 1800"/>
              <a:gd name="T17" fmla="*/ 407 w 407"/>
              <a:gd name="T18" fmla="*/ 1800 h 18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7" h="1800">
                <a:moveTo>
                  <a:pt x="407" y="0"/>
                </a:moveTo>
                <a:lnTo>
                  <a:pt x="407" y="1630"/>
                </a:lnTo>
                <a:lnTo>
                  <a:pt x="0" y="1800"/>
                </a:lnTo>
                <a:lnTo>
                  <a:pt x="0" y="272"/>
                </a:lnTo>
                <a:lnTo>
                  <a:pt x="407" y="0"/>
                </a:lnTo>
                <a:close/>
              </a:path>
            </a:pathLst>
          </a:custGeom>
          <a:gradFill rotWithShape="0">
            <a:gsLst>
              <a:gs pos="0">
                <a:srgbClr val="C890FF"/>
              </a:gs>
              <a:gs pos="100000">
                <a:srgbClr val="FFFFFF"/>
              </a:gs>
            </a:gsLst>
            <a:lin ang="17820000" scaled="1"/>
          </a:gradFill>
          <a:ln w="4991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0" name="Freeform 4"/>
          <p:cNvSpPr>
            <a:spLocks/>
          </p:cNvSpPr>
          <p:nvPr/>
        </p:nvSpPr>
        <p:spPr bwMode="auto">
          <a:xfrm>
            <a:off x="3265488" y="3830638"/>
            <a:ext cx="0" cy="1376362"/>
          </a:xfrm>
          <a:custGeom>
            <a:avLst/>
            <a:gdLst>
              <a:gd name="T0" fmla="*/ 0 h 867"/>
              <a:gd name="T1" fmla="*/ 2147483646 h 867"/>
              <a:gd name="T2" fmla="*/ 0 60000 65536"/>
              <a:gd name="T3" fmla="*/ 0 60000 65536"/>
              <a:gd name="T4" fmla="*/ 0 h 867"/>
              <a:gd name="T5" fmla="*/ 867 h 867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867">
                <a:moveTo>
                  <a:pt x="0" y="0"/>
                </a:moveTo>
                <a:lnTo>
                  <a:pt x="0" y="867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1" name="Freeform 5"/>
          <p:cNvSpPr>
            <a:spLocks noChangeArrowheads="1"/>
          </p:cNvSpPr>
          <p:nvPr/>
        </p:nvSpPr>
        <p:spPr bwMode="auto">
          <a:xfrm>
            <a:off x="3638550" y="3236913"/>
            <a:ext cx="0" cy="846137"/>
          </a:xfrm>
          <a:custGeom>
            <a:avLst/>
            <a:gdLst>
              <a:gd name="T0" fmla="*/ 2147483646 h 533"/>
              <a:gd name="T1" fmla="*/ 0 h 533"/>
              <a:gd name="T2" fmla="*/ 0 60000 65536"/>
              <a:gd name="T3" fmla="*/ 0 60000 65536"/>
              <a:gd name="T4" fmla="*/ 0 h 533"/>
              <a:gd name="T5" fmla="*/ 533 h 533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533">
                <a:moveTo>
                  <a:pt x="0" y="533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2" name="Freeform 6"/>
          <p:cNvSpPr>
            <a:spLocks noChangeArrowheads="1"/>
          </p:cNvSpPr>
          <p:nvPr/>
        </p:nvSpPr>
        <p:spPr bwMode="auto">
          <a:xfrm>
            <a:off x="2905125" y="3705225"/>
            <a:ext cx="0" cy="812800"/>
          </a:xfrm>
          <a:custGeom>
            <a:avLst/>
            <a:gdLst>
              <a:gd name="T0" fmla="*/ 0 h 512"/>
              <a:gd name="T1" fmla="*/ 2147483646 h 512"/>
              <a:gd name="T2" fmla="*/ 0 60000 65536"/>
              <a:gd name="T3" fmla="*/ 0 60000 65536"/>
              <a:gd name="T4" fmla="*/ 0 h 512"/>
              <a:gd name="T5" fmla="*/ 512 h 512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512">
                <a:moveTo>
                  <a:pt x="0" y="0"/>
                </a:moveTo>
                <a:lnTo>
                  <a:pt x="0" y="512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3" name="Freeform 7"/>
          <p:cNvSpPr>
            <a:spLocks noChangeArrowheads="1"/>
          </p:cNvSpPr>
          <p:nvPr/>
        </p:nvSpPr>
        <p:spPr bwMode="auto">
          <a:xfrm>
            <a:off x="2320925" y="4127500"/>
            <a:ext cx="571500" cy="0"/>
          </a:xfrm>
          <a:custGeom>
            <a:avLst/>
            <a:gdLst>
              <a:gd name="T0" fmla="*/ 2147483646 w 360"/>
              <a:gd name="T1" fmla="*/ 0 w 360"/>
              <a:gd name="T2" fmla="*/ 0 60000 65536"/>
              <a:gd name="T3" fmla="*/ 0 60000 65536"/>
              <a:gd name="T4" fmla="*/ 0 w 360"/>
              <a:gd name="T5" fmla="*/ 360 w 36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60">
                <a:moveTo>
                  <a:pt x="360" y="0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4" name="Freeform 8"/>
          <p:cNvSpPr>
            <a:spLocks noChangeArrowheads="1"/>
          </p:cNvSpPr>
          <p:nvPr/>
        </p:nvSpPr>
        <p:spPr bwMode="auto">
          <a:xfrm>
            <a:off x="3651250" y="3692525"/>
            <a:ext cx="571500" cy="0"/>
          </a:xfrm>
          <a:custGeom>
            <a:avLst/>
            <a:gdLst>
              <a:gd name="T0" fmla="*/ 0 w 360"/>
              <a:gd name="T1" fmla="*/ 2147483646 w 360"/>
              <a:gd name="T2" fmla="*/ 0 60000 65536"/>
              <a:gd name="T3" fmla="*/ 0 60000 65536"/>
              <a:gd name="T4" fmla="*/ 0 w 360"/>
              <a:gd name="T5" fmla="*/ 360 w 36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60">
                <a:moveTo>
                  <a:pt x="0" y="0"/>
                </a:moveTo>
                <a:lnTo>
                  <a:pt x="36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5" name="Freeform 9"/>
          <p:cNvSpPr>
            <a:spLocks noChangeArrowheads="1"/>
          </p:cNvSpPr>
          <p:nvPr/>
        </p:nvSpPr>
        <p:spPr bwMode="auto">
          <a:xfrm>
            <a:off x="2952750" y="3182938"/>
            <a:ext cx="647700" cy="365125"/>
          </a:xfrm>
          <a:custGeom>
            <a:avLst/>
            <a:gdLst>
              <a:gd name="T0" fmla="*/ 2147483646 w 408"/>
              <a:gd name="T1" fmla="*/ 0 h 230"/>
              <a:gd name="T2" fmla="*/ 0 w 408"/>
              <a:gd name="T3" fmla="*/ 2147483646 h 230"/>
              <a:gd name="T4" fmla="*/ 0 60000 65536"/>
              <a:gd name="T5" fmla="*/ 0 60000 65536"/>
              <a:gd name="T6" fmla="*/ 0 w 408"/>
              <a:gd name="T7" fmla="*/ 0 h 230"/>
              <a:gd name="T8" fmla="*/ 408 w 408"/>
              <a:gd name="T9" fmla="*/ 230 h 23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8" h="230">
                <a:moveTo>
                  <a:pt x="408" y="0"/>
                </a:moveTo>
                <a:lnTo>
                  <a:pt x="0" y="23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6" name="Freeform 10"/>
          <p:cNvSpPr>
            <a:spLocks noChangeArrowheads="1"/>
          </p:cNvSpPr>
          <p:nvPr/>
        </p:nvSpPr>
        <p:spPr bwMode="auto">
          <a:xfrm>
            <a:off x="3265488" y="3221038"/>
            <a:ext cx="128587" cy="114300"/>
          </a:xfrm>
          <a:custGeom>
            <a:avLst/>
            <a:gdLst>
              <a:gd name="T0" fmla="*/ 0 w 81"/>
              <a:gd name="T1" fmla="*/ 0 h 72"/>
              <a:gd name="T2" fmla="*/ 2147483646 w 81"/>
              <a:gd name="T3" fmla="*/ 0 h 72"/>
              <a:gd name="T4" fmla="*/ 2147483646 w 81"/>
              <a:gd name="T5" fmla="*/ 2147483646 h 72"/>
              <a:gd name="T6" fmla="*/ 0 w 81"/>
              <a:gd name="T7" fmla="*/ 0 h 72"/>
              <a:gd name="T8" fmla="*/ 0 60000 65536"/>
              <a:gd name="T9" fmla="*/ 0 60000 65536"/>
              <a:gd name="T10" fmla="*/ 0 60000 65536"/>
              <a:gd name="T11" fmla="*/ 0 60000 65536"/>
              <a:gd name="T12" fmla="*/ 0 w 81"/>
              <a:gd name="T13" fmla="*/ 0 h 72"/>
              <a:gd name="T14" fmla="*/ 81 w 81"/>
              <a:gd name="T15" fmla="*/ 72 h 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" h="72">
                <a:moveTo>
                  <a:pt x="0" y="0"/>
                </a:moveTo>
                <a:lnTo>
                  <a:pt x="81" y="0"/>
                </a:lnTo>
                <a:lnTo>
                  <a:pt x="41" y="7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981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7" name="Freeform 11"/>
          <p:cNvSpPr>
            <a:spLocks noChangeArrowheads="1"/>
          </p:cNvSpPr>
          <p:nvPr/>
        </p:nvSpPr>
        <p:spPr bwMode="auto">
          <a:xfrm>
            <a:off x="3294063" y="3346450"/>
            <a:ext cx="98425" cy="55563"/>
          </a:xfrm>
          <a:custGeom>
            <a:avLst/>
            <a:gdLst>
              <a:gd name="T0" fmla="*/ 2147483646 w 62"/>
              <a:gd name="T1" fmla="*/ 0 h 35"/>
              <a:gd name="T2" fmla="*/ 0 w 62"/>
              <a:gd name="T3" fmla="*/ 2147483646 h 35"/>
              <a:gd name="T4" fmla="*/ 0 60000 65536"/>
              <a:gd name="T5" fmla="*/ 0 60000 65536"/>
              <a:gd name="T6" fmla="*/ 0 w 62"/>
              <a:gd name="T7" fmla="*/ 0 h 35"/>
              <a:gd name="T8" fmla="*/ 62 w 62"/>
              <a:gd name="T9" fmla="*/ 35 h 3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" h="35">
                <a:moveTo>
                  <a:pt x="62" y="0"/>
                </a:moveTo>
                <a:lnTo>
                  <a:pt x="0" y="35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Freeform 12"/>
          <p:cNvSpPr>
            <a:spLocks noChangeArrowheads="1"/>
          </p:cNvSpPr>
          <p:nvPr/>
        </p:nvSpPr>
        <p:spPr bwMode="auto">
          <a:xfrm>
            <a:off x="3338513" y="3398838"/>
            <a:ext cx="38100" cy="17462"/>
          </a:xfrm>
          <a:custGeom>
            <a:avLst/>
            <a:gdLst>
              <a:gd name="T0" fmla="*/ 2147483646 w 24"/>
              <a:gd name="T1" fmla="*/ 0 h 11"/>
              <a:gd name="T2" fmla="*/ 0 w 24"/>
              <a:gd name="T3" fmla="*/ 2147483646 h 11"/>
              <a:gd name="T4" fmla="*/ 0 60000 65536"/>
              <a:gd name="T5" fmla="*/ 0 60000 65536"/>
              <a:gd name="T6" fmla="*/ 0 w 24"/>
              <a:gd name="T7" fmla="*/ 0 h 11"/>
              <a:gd name="T8" fmla="*/ 24 w 24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" h="11">
                <a:moveTo>
                  <a:pt x="24" y="0"/>
                </a:moveTo>
                <a:lnTo>
                  <a:pt x="0" y="11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Freeform 13"/>
          <p:cNvSpPr>
            <a:spLocks/>
          </p:cNvSpPr>
          <p:nvPr/>
        </p:nvSpPr>
        <p:spPr bwMode="auto">
          <a:xfrm>
            <a:off x="3146425" y="5241925"/>
            <a:ext cx="120650" cy="1104900"/>
          </a:xfrm>
          <a:custGeom>
            <a:avLst/>
            <a:gdLst>
              <a:gd name="T0" fmla="*/ 2147483646 w 76"/>
              <a:gd name="T1" fmla="*/ 0 h 696"/>
              <a:gd name="T2" fmla="*/ 0 w 76"/>
              <a:gd name="T3" fmla="*/ 2147483646 h 696"/>
              <a:gd name="T4" fmla="*/ 0 60000 65536"/>
              <a:gd name="T5" fmla="*/ 0 60000 65536"/>
              <a:gd name="T6" fmla="*/ 0 w 76"/>
              <a:gd name="T7" fmla="*/ 0 h 696"/>
              <a:gd name="T8" fmla="*/ 76 w 76"/>
              <a:gd name="T9" fmla="*/ 696 h 6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6" h="696">
                <a:moveTo>
                  <a:pt x="76" y="0"/>
                </a:moveTo>
                <a:lnTo>
                  <a:pt x="0" y="696"/>
                </a:lnTo>
              </a:path>
            </a:pathLst>
          </a:custGeom>
          <a:noFill/>
          <a:ln w="9981">
            <a:solidFill>
              <a:srgbClr val="E0B090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Freeform 14"/>
          <p:cNvSpPr>
            <a:spLocks noChangeArrowheads="1"/>
          </p:cNvSpPr>
          <p:nvPr/>
        </p:nvSpPr>
        <p:spPr bwMode="auto">
          <a:xfrm>
            <a:off x="3244850" y="5470525"/>
            <a:ext cx="69850" cy="36513"/>
          </a:xfrm>
          <a:custGeom>
            <a:avLst/>
            <a:gdLst>
              <a:gd name="T0" fmla="*/ 0 w 44"/>
              <a:gd name="T1" fmla="*/ 0 h 23"/>
              <a:gd name="T2" fmla="*/ 2147483646 w 44"/>
              <a:gd name="T3" fmla="*/ 2147483646 h 23"/>
              <a:gd name="T4" fmla="*/ 2147483646 w 44"/>
              <a:gd name="T5" fmla="*/ 2147483646 h 23"/>
              <a:gd name="T6" fmla="*/ 2147483646 w 44"/>
              <a:gd name="T7" fmla="*/ 2147483646 h 23"/>
              <a:gd name="T8" fmla="*/ 2147483646 w 44"/>
              <a:gd name="T9" fmla="*/ 2147483646 h 23"/>
              <a:gd name="T10" fmla="*/ 2147483646 w 44"/>
              <a:gd name="T11" fmla="*/ 2147483646 h 23"/>
              <a:gd name="T12" fmla="*/ 2147483646 w 44"/>
              <a:gd name="T13" fmla="*/ 2147483646 h 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4"/>
              <a:gd name="T22" fmla="*/ 0 h 23"/>
              <a:gd name="T23" fmla="*/ 44 w 44"/>
              <a:gd name="T24" fmla="*/ 23 h 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4" h="23">
                <a:moveTo>
                  <a:pt x="0" y="0"/>
                </a:moveTo>
                <a:lnTo>
                  <a:pt x="8" y="8"/>
                </a:lnTo>
                <a:lnTo>
                  <a:pt x="16" y="14"/>
                </a:lnTo>
                <a:lnTo>
                  <a:pt x="23" y="18"/>
                </a:lnTo>
                <a:lnTo>
                  <a:pt x="30" y="21"/>
                </a:lnTo>
                <a:lnTo>
                  <a:pt x="37" y="23"/>
                </a:lnTo>
                <a:lnTo>
                  <a:pt x="44" y="22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1" name="Freeform 15"/>
          <p:cNvSpPr>
            <a:spLocks noChangeArrowheads="1"/>
          </p:cNvSpPr>
          <p:nvPr/>
        </p:nvSpPr>
        <p:spPr bwMode="auto">
          <a:xfrm>
            <a:off x="3314700" y="5454650"/>
            <a:ext cx="53975" cy="50800"/>
          </a:xfrm>
          <a:custGeom>
            <a:avLst/>
            <a:gdLst>
              <a:gd name="T0" fmla="*/ 0 w 34"/>
              <a:gd name="T1" fmla="*/ 2147483646 h 32"/>
              <a:gd name="T2" fmla="*/ 2147483646 w 34"/>
              <a:gd name="T3" fmla="*/ 2147483646 h 32"/>
              <a:gd name="T4" fmla="*/ 2147483646 w 34"/>
              <a:gd name="T5" fmla="*/ 2147483646 h 32"/>
              <a:gd name="T6" fmla="*/ 2147483646 w 34"/>
              <a:gd name="T7" fmla="*/ 2147483646 h 32"/>
              <a:gd name="T8" fmla="*/ 2147483646 w 34"/>
              <a:gd name="T9" fmla="*/ 2147483646 h 32"/>
              <a:gd name="T10" fmla="*/ 2147483646 w 34"/>
              <a:gd name="T11" fmla="*/ 2147483646 h 32"/>
              <a:gd name="T12" fmla="*/ 2147483646 w 34"/>
              <a:gd name="T13" fmla="*/ 0 h 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4"/>
              <a:gd name="T22" fmla="*/ 0 h 32"/>
              <a:gd name="T23" fmla="*/ 34 w 34"/>
              <a:gd name="T24" fmla="*/ 32 h 3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4" h="32">
                <a:moveTo>
                  <a:pt x="0" y="32"/>
                </a:moveTo>
                <a:lnTo>
                  <a:pt x="6" y="30"/>
                </a:lnTo>
                <a:lnTo>
                  <a:pt x="13" y="25"/>
                </a:lnTo>
                <a:lnTo>
                  <a:pt x="20" y="19"/>
                </a:lnTo>
                <a:lnTo>
                  <a:pt x="26" y="12"/>
                </a:lnTo>
                <a:lnTo>
                  <a:pt x="30" y="5"/>
                </a:lnTo>
                <a:lnTo>
                  <a:pt x="34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2" name="Freeform 16"/>
          <p:cNvSpPr>
            <a:spLocks noChangeArrowheads="1"/>
          </p:cNvSpPr>
          <p:nvPr/>
        </p:nvSpPr>
        <p:spPr bwMode="auto">
          <a:xfrm>
            <a:off x="3697288" y="5821363"/>
            <a:ext cx="0" cy="342900"/>
          </a:xfrm>
          <a:custGeom>
            <a:avLst/>
            <a:gdLst>
              <a:gd name="T0" fmla="*/ 2147483646 h 216"/>
              <a:gd name="T1" fmla="*/ 0 h 216"/>
              <a:gd name="T2" fmla="*/ 0 60000 65536"/>
              <a:gd name="T3" fmla="*/ 0 60000 65536"/>
              <a:gd name="T4" fmla="*/ 0 h 216"/>
              <a:gd name="T5" fmla="*/ 216 h 21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216">
                <a:moveTo>
                  <a:pt x="0" y="216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3" name="Freeform 17"/>
          <p:cNvSpPr>
            <a:spLocks noChangeArrowheads="1"/>
          </p:cNvSpPr>
          <p:nvPr/>
        </p:nvSpPr>
        <p:spPr bwMode="auto">
          <a:xfrm>
            <a:off x="3611563" y="5919788"/>
            <a:ext cx="26987" cy="44450"/>
          </a:xfrm>
          <a:custGeom>
            <a:avLst/>
            <a:gdLst>
              <a:gd name="T0" fmla="*/ 0 w 17"/>
              <a:gd name="T1" fmla="*/ 2147483646 h 28"/>
              <a:gd name="T2" fmla="*/ 2147483646 w 17"/>
              <a:gd name="T3" fmla="*/ 2147483646 h 28"/>
              <a:gd name="T4" fmla="*/ 2147483646 w 17"/>
              <a:gd name="T5" fmla="*/ 2147483646 h 28"/>
              <a:gd name="T6" fmla="*/ 2147483646 w 17"/>
              <a:gd name="T7" fmla="*/ 2147483646 h 28"/>
              <a:gd name="T8" fmla="*/ 2147483646 w 17"/>
              <a:gd name="T9" fmla="*/ 0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"/>
              <a:gd name="T16" fmla="*/ 0 h 28"/>
              <a:gd name="T17" fmla="*/ 17 w 17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" h="28">
                <a:moveTo>
                  <a:pt x="0" y="28"/>
                </a:moveTo>
                <a:lnTo>
                  <a:pt x="3" y="18"/>
                </a:lnTo>
                <a:lnTo>
                  <a:pt x="6" y="10"/>
                </a:lnTo>
                <a:lnTo>
                  <a:pt x="11" y="4"/>
                </a:lnTo>
                <a:lnTo>
                  <a:pt x="17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4" name="Freeform 18"/>
          <p:cNvSpPr>
            <a:spLocks noChangeArrowheads="1"/>
          </p:cNvSpPr>
          <p:nvPr/>
        </p:nvSpPr>
        <p:spPr bwMode="auto">
          <a:xfrm>
            <a:off x="3638550" y="5916613"/>
            <a:ext cx="61913" cy="7937"/>
          </a:xfrm>
          <a:custGeom>
            <a:avLst/>
            <a:gdLst>
              <a:gd name="T0" fmla="*/ 0 w 39"/>
              <a:gd name="T1" fmla="*/ 2147483646 h 5"/>
              <a:gd name="T2" fmla="*/ 2147483646 w 39"/>
              <a:gd name="T3" fmla="*/ 0 h 5"/>
              <a:gd name="T4" fmla="*/ 2147483646 w 39"/>
              <a:gd name="T5" fmla="*/ 0 h 5"/>
              <a:gd name="T6" fmla="*/ 2147483646 w 39"/>
              <a:gd name="T7" fmla="*/ 2147483646 h 5"/>
              <a:gd name="T8" fmla="*/ 2147483646 w 39"/>
              <a:gd name="T9" fmla="*/ 2147483646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9"/>
              <a:gd name="T16" fmla="*/ 0 h 5"/>
              <a:gd name="T17" fmla="*/ 39 w 39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9" h="5">
                <a:moveTo>
                  <a:pt x="0" y="2"/>
                </a:moveTo>
                <a:lnTo>
                  <a:pt x="8" y="0"/>
                </a:lnTo>
                <a:lnTo>
                  <a:pt x="17" y="0"/>
                </a:lnTo>
                <a:lnTo>
                  <a:pt x="27" y="1"/>
                </a:lnTo>
                <a:lnTo>
                  <a:pt x="39" y="5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5" name="Rectangle 19"/>
          <p:cNvSpPr>
            <a:spLocks noChangeArrowheads="1"/>
          </p:cNvSpPr>
          <p:nvPr/>
        </p:nvSpPr>
        <p:spPr bwMode="auto">
          <a:xfrm>
            <a:off x="3571875" y="5735638"/>
            <a:ext cx="158750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FFFFFF"/>
                </a:solidFill>
              </a:rPr>
              <a:t>αi</a:t>
            </a:r>
          </a:p>
        </p:txBody>
      </p:sp>
      <p:sp>
        <p:nvSpPr>
          <p:cNvPr id="60436" name="Rectangle 20"/>
          <p:cNvSpPr>
            <a:spLocks noChangeArrowheads="1"/>
          </p:cNvSpPr>
          <p:nvPr/>
        </p:nvSpPr>
        <p:spPr bwMode="auto">
          <a:xfrm>
            <a:off x="2595563" y="6076950"/>
            <a:ext cx="1290637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E0B090"/>
                </a:solidFill>
              </a:rPr>
              <a:t>Resultant</a:t>
            </a:r>
          </a:p>
        </p:txBody>
      </p:sp>
      <p:sp>
        <p:nvSpPr>
          <p:cNvPr id="60437" name="Freeform 21"/>
          <p:cNvSpPr>
            <a:spLocks noChangeArrowheads="1"/>
          </p:cNvSpPr>
          <p:nvPr/>
        </p:nvSpPr>
        <p:spPr bwMode="auto">
          <a:xfrm>
            <a:off x="2955925" y="2117725"/>
            <a:ext cx="0" cy="579438"/>
          </a:xfrm>
          <a:custGeom>
            <a:avLst/>
            <a:gdLst>
              <a:gd name="T0" fmla="*/ 2147483646 h 365"/>
              <a:gd name="T1" fmla="*/ 0 h 365"/>
              <a:gd name="T2" fmla="*/ 0 60000 65536"/>
              <a:gd name="T3" fmla="*/ 0 60000 65536"/>
              <a:gd name="T4" fmla="*/ 0 h 365"/>
              <a:gd name="T5" fmla="*/ 365 h 365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365">
                <a:moveTo>
                  <a:pt x="0" y="365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8" name="Freeform 22"/>
          <p:cNvSpPr>
            <a:spLocks noChangeArrowheads="1"/>
          </p:cNvSpPr>
          <p:nvPr/>
        </p:nvSpPr>
        <p:spPr bwMode="auto">
          <a:xfrm>
            <a:off x="3600450" y="2120900"/>
            <a:ext cx="0" cy="298450"/>
          </a:xfrm>
          <a:custGeom>
            <a:avLst/>
            <a:gdLst>
              <a:gd name="T0" fmla="*/ 2147483646 h 188"/>
              <a:gd name="T1" fmla="*/ 0 h 188"/>
              <a:gd name="T2" fmla="*/ 0 60000 65536"/>
              <a:gd name="T3" fmla="*/ 0 60000 65536"/>
              <a:gd name="T4" fmla="*/ 0 h 188"/>
              <a:gd name="T5" fmla="*/ 188 h 188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88">
                <a:moveTo>
                  <a:pt x="0" y="188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9" name="Freeform 23"/>
          <p:cNvSpPr>
            <a:spLocks/>
          </p:cNvSpPr>
          <p:nvPr/>
        </p:nvSpPr>
        <p:spPr bwMode="auto">
          <a:xfrm>
            <a:off x="2955925" y="2284413"/>
            <a:ext cx="644525" cy="0"/>
          </a:xfrm>
          <a:custGeom>
            <a:avLst/>
            <a:gdLst>
              <a:gd name="T0" fmla="*/ 0 w 406"/>
              <a:gd name="T1" fmla="*/ 2147483646 w 406"/>
              <a:gd name="T2" fmla="*/ 0 60000 65536"/>
              <a:gd name="T3" fmla="*/ 0 60000 65536"/>
              <a:gd name="T4" fmla="*/ 0 w 406"/>
              <a:gd name="T5" fmla="*/ 406 w 40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406">
                <a:moveTo>
                  <a:pt x="0" y="0"/>
                </a:moveTo>
                <a:lnTo>
                  <a:pt x="406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0" name="Rectangle 24"/>
          <p:cNvSpPr>
            <a:spLocks noChangeArrowheads="1"/>
          </p:cNvSpPr>
          <p:nvPr/>
        </p:nvSpPr>
        <p:spPr bwMode="auto">
          <a:xfrm>
            <a:off x="3279775" y="2147888"/>
            <a:ext cx="261938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Δx</a:t>
            </a:r>
            <a:r>
              <a:rPr lang="en-US" altLang="en-US" sz="8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41" name="Freeform 25"/>
          <p:cNvSpPr>
            <a:spLocks/>
          </p:cNvSpPr>
          <p:nvPr/>
        </p:nvSpPr>
        <p:spPr bwMode="auto">
          <a:xfrm>
            <a:off x="1828800" y="1525588"/>
            <a:ext cx="1438275" cy="0"/>
          </a:xfrm>
          <a:custGeom>
            <a:avLst/>
            <a:gdLst>
              <a:gd name="T0" fmla="*/ 0 w 906"/>
              <a:gd name="T1" fmla="*/ 2147483646 w 906"/>
              <a:gd name="T2" fmla="*/ 0 60000 65536"/>
              <a:gd name="T3" fmla="*/ 0 60000 65536"/>
              <a:gd name="T4" fmla="*/ 0 w 906"/>
              <a:gd name="T5" fmla="*/ 906 w 90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906">
                <a:moveTo>
                  <a:pt x="0" y="0"/>
                </a:moveTo>
                <a:lnTo>
                  <a:pt x="906" y="0"/>
                </a:lnTo>
              </a:path>
            </a:pathLst>
          </a:custGeom>
          <a:noFill/>
          <a:ln w="9981">
            <a:solidFill>
              <a:srgbClr val="FFCC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2" name="Freeform 26"/>
          <p:cNvSpPr>
            <a:spLocks noChangeArrowheads="1"/>
          </p:cNvSpPr>
          <p:nvPr/>
        </p:nvSpPr>
        <p:spPr bwMode="auto">
          <a:xfrm>
            <a:off x="1828800" y="1516063"/>
            <a:ext cx="1438275" cy="3722687"/>
          </a:xfrm>
          <a:custGeom>
            <a:avLst/>
            <a:gdLst>
              <a:gd name="T0" fmla="*/ 0 w 906"/>
              <a:gd name="T1" fmla="*/ 0 h 2345"/>
              <a:gd name="T2" fmla="*/ 2147483646 w 906"/>
              <a:gd name="T3" fmla="*/ 2147483646 h 2345"/>
              <a:gd name="T4" fmla="*/ 0 60000 65536"/>
              <a:gd name="T5" fmla="*/ 0 60000 65536"/>
              <a:gd name="T6" fmla="*/ 0 w 906"/>
              <a:gd name="T7" fmla="*/ 0 h 2345"/>
              <a:gd name="T8" fmla="*/ 906 w 906"/>
              <a:gd name="T9" fmla="*/ 2345 h 234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6" h="2345">
                <a:moveTo>
                  <a:pt x="0" y="0"/>
                </a:moveTo>
                <a:lnTo>
                  <a:pt x="906" y="2345"/>
                </a:lnTo>
              </a:path>
            </a:pathLst>
          </a:custGeom>
          <a:noFill/>
          <a:ln w="9981">
            <a:solidFill>
              <a:srgbClr val="FFCC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3" name="Freeform 27"/>
          <p:cNvSpPr>
            <a:spLocks noChangeArrowheads="1"/>
          </p:cNvSpPr>
          <p:nvPr/>
        </p:nvSpPr>
        <p:spPr bwMode="auto">
          <a:xfrm>
            <a:off x="3267075" y="1347788"/>
            <a:ext cx="0" cy="2192337"/>
          </a:xfrm>
          <a:custGeom>
            <a:avLst/>
            <a:gdLst>
              <a:gd name="T0" fmla="*/ 0 h 1381"/>
              <a:gd name="T1" fmla="*/ 2147483646 h 1381"/>
              <a:gd name="T2" fmla="*/ 0 60000 65536"/>
              <a:gd name="T3" fmla="*/ 0 60000 65536"/>
              <a:gd name="T4" fmla="*/ 0 h 1381"/>
              <a:gd name="T5" fmla="*/ 1381 h 1381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381">
                <a:moveTo>
                  <a:pt x="0" y="0"/>
                </a:moveTo>
                <a:lnTo>
                  <a:pt x="0" y="1381"/>
                </a:lnTo>
              </a:path>
            </a:pathLst>
          </a:custGeom>
          <a:noFill/>
          <a:ln w="9981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4" name="Rectangle 28"/>
          <p:cNvSpPr>
            <a:spLocks noChangeArrowheads="1"/>
          </p:cNvSpPr>
          <p:nvPr/>
        </p:nvSpPr>
        <p:spPr bwMode="auto">
          <a:xfrm>
            <a:off x="3717925" y="3184525"/>
            <a:ext cx="280988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S</a:t>
            </a:r>
            <a:r>
              <a:rPr lang="en-US" altLang="en-US"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45" name="Freeform 29"/>
          <p:cNvSpPr>
            <a:spLocks noChangeArrowheads="1"/>
          </p:cNvSpPr>
          <p:nvPr/>
        </p:nvSpPr>
        <p:spPr bwMode="auto">
          <a:xfrm>
            <a:off x="1257300" y="5318125"/>
            <a:ext cx="1765300" cy="771525"/>
          </a:xfrm>
          <a:custGeom>
            <a:avLst/>
            <a:gdLst>
              <a:gd name="T0" fmla="*/ 2147483646 w 1112"/>
              <a:gd name="T1" fmla="*/ 0 h 486"/>
              <a:gd name="T2" fmla="*/ 0 w 1112"/>
              <a:gd name="T3" fmla="*/ 2147483646 h 486"/>
              <a:gd name="T4" fmla="*/ 0 60000 65536"/>
              <a:gd name="T5" fmla="*/ 0 60000 65536"/>
              <a:gd name="T6" fmla="*/ 0 w 1112"/>
              <a:gd name="T7" fmla="*/ 0 h 486"/>
              <a:gd name="T8" fmla="*/ 1112 w 1112"/>
              <a:gd name="T9" fmla="*/ 486 h 4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12" h="486">
                <a:moveTo>
                  <a:pt x="1112" y="0"/>
                </a:moveTo>
                <a:lnTo>
                  <a:pt x="0" y="486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6" name="Freeform 30"/>
          <p:cNvSpPr>
            <a:spLocks noChangeArrowheads="1"/>
          </p:cNvSpPr>
          <p:nvPr/>
        </p:nvSpPr>
        <p:spPr bwMode="auto">
          <a:xfrm>
            <a:off x="1255713" y="6096000"/>
            <a:ext cx="398462" cy="0"/>
          </a:xfrm>
          <a:custGeom>
            <a:avLst/>
            <a:gdLst>
              <a:gd name="T0" fmla="*/ 0 w 251"/>
              <a:gd name="T1" fmla="*/ 2147483646 w 251"/>
              <a:gd name="T2" fmla="*/ 0 60000 65536"/>
              <a:gd name="T3" fmla="*/ 0 60000 65536"/>
              <a:gd name="T4" fmla="*/ 0 w 251"/>
              <a:gd name="T5" fmla="*/ 251 w 251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51">
                <a:moveTo>
                  <a:pt x="0" y="0"/>
                </a:moveTo>
                <a:lnTo>
                  <a:pt x="251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7" name="Freeform 31"/>
          <p:cNvSpPr>
            <a:spLocks noChangeArrowheads="1"/>
          </p:cNvSpPr>
          <p:nvPr/>
        </p:nvSpPr>
        <p:spPr bwMode="auto">
          <a:xfrm>
            <a:off x="1508125" y="5991225"/>
            <a:ext cx="38100" cy="52388"/>
          </a:xfrm>
          <a:custGeom>
            <a:avLst/>
            <a:gdLst>
              <a:gd name="T0" fmla="*/ 0 w 24"/>
              <a:gd name="T1" fmla="*/ 0 h 33"/>
              <a:gd name="T2" fmla="*/ 2147483646 w 24"/>
              <a:gd name="T3" fmla="*/ 2147483646 h 33"/>
              <a:gd name="T4" fmla="*/ 2147483646 w 24"/>
              <a:gd name="T5" fmla="*/ 2147483646 h 33"/>
              <a:gd name="T6" fmla="*/ 2147483646 w 24"/>
              <a:gd name="T7" fmla="*/ 2147483646 h 33"/>
              <a:gd name="T8" fmla="*/ 2147483646 w 24"/>
              <a:gd name="T9" fmla="*/ 2147483646 h 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33"/>
              <a:gd name="T17" fmla="*/ 24 w 24"/>
              <a:gd name="T18" fmla="*/ 33 h 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33">
                <a:moveTo>
                  <a:pt x="0" y="0"/>
                </a:moveTo>
                <a:lnTo>
                  <a:pt x="9" y="9"/>
                </a:lnTo>
                <a:lnTo>
                  <a:pt x="16" y="18"/>
                </a:lnTo>
                <a:lnTo>
                  <a:pt x="21" y="26"/>
                </a:lnTo>
                <a:lnTo>
                  <a:pt x="24" y="33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8" name="Freeform 32"/>
          <p:cNvSpPr>
            <a:spLocks noChangeArrowheads="1"/>
          </p:cNvSpPr>
          <p:nvPr/>
        </p:nvSpPr>
        <p:spPr bwMode="auto">
          <a:xfrm>
            <a:off x="1533525" y="6043613"/>
            <a:ext cx="14288" cy="44450"/>
          </a:xfrm>
          <a:custGeom>
            <a:avLst/>
            <a:gdLst>
              <a:gd name="T0" fmla="*/ 2147483646 w 9"/>
              <a:gd name="T1" fmla="*/ 0 h 28"/>
              <a:gd name="T2" fmla="*/ 2147483646 w 9"/>
              <a:gd name="T3" fmla="*/ 2147483646 h 28"/>
              <a:gd name="T4" fmla="*/ 2147483646 w 9"/>
              <a:gd name="T5" fmla="*/ 2147483646 h 28"/>
              <a:gd name="T6" fmla="*/ 0 w 9"/>
              <a:gd name="T7" fmla="*/ 2147483646 h 28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28"/>
              <a:gd name="T14" fmla="*/ 9 w 9"/>
              <a:gd name="T15" fmla="*/ 28 h 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28">
                <a:moveTo>
                  <a:pt x="8" y="0"/>
                </a:moveTo>
                <a:lnTo>
                  <a:pt x="9" y="10"/>
                </a:lnTo>
                <a:lnTo>
                  <a:pt x="6" y="19"/>
                </a:lnTo>
                <a:lnTo>
                  <a:pt x="0" y="28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9" name="Freeform 33"/>
          <p:cNvSpPr>
            <a:spLocks/>
          </p:cNvSpPr>
          <p:nvPr/>
        </p:nvSpPr>
        <p:spPr bwMode="auto">
          <a:xfrm>
            <a:off x="2952750" y="4573588"/>
            <a:ext cx="655638" cy="304800"/>
          </a:xfrm>
          <a:custGeom>
            <a:avLst/>
            <a:gdLst>
              <a:gd name="T0" fmla="*/ 0 w 413"/>
              <a:gd name="T1" fmla="*/ 2147483646 h 192"/>
              <a:gd name="T2" fmla="*/ 2147483646 w 413"/>
              <a:gd name="T3" fmla="*/ 0 h 192"/>
              <a:gd name="T4" fmla="*/ 0 60000 65536"/>
              <a:gd name="T5" fmla="*/ 0 60000 65536"/>
              <a:gd name="T6" fmla="*/ 0 w 413"/>
              <a:gd name="T7" fmla="*/ 0 h 192"/>
              <a:gd name="T8" fmla="*/ 413 w 413"/>
              <a:gd name="T9" fmla="*/ 192 h 1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13" h="192">
                <a:moveTo>
                  <a:pt x="0" y="192"/>
                </a:moveTo>
                <a:lnTo>
                  <a:pt x="413" y="0"/>
                </a:lnTo>
              </a:path>
            </a:pathLst>
          </a:custGeom>
          <a:noFill/>
          <a:ln w="9981">
            <a:solidFill>
              <a:srgbClr val="A040FF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0" name="Rectangle 34"/>
          <p:cNvSpPr>
            <a:spLocks noChangeArrowheads="1"/>
          </p:cNvSpPr>
          <p:nvPr/>
        </p:nvSpPr>
        <p:spPr bwMode="auto">
          <a:xfrm rot="1680000">
            <a:off x="3409950" y="4398963"/>
            <a:ext cx="93663" cy="26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900" i="1">
                <a:solidFill>
                  <a:srgbClr val="000000"/>
                </a:solidFill>
              </a:rPr>
              <a:t>L</a:t>
            </a:r>
            <a:r>
              <a:rPr lang="en-US" altLang="en-US" sz="9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51" name="Rectangle 35"/>
          <p:cNvSpPr>
            <a:spLocks noChangeArrowheads="1"/>
          </p:cNvSpPr>
          <p:nvPr/>
        </p:nvSpPr>
        <p:spPr bwMode="auto">
          <a:xfrm>
            <a:off x="3295650" y="4168775"/>
            <a:ext cx="312738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Wi</a:t>
            </a:r>
          </a:p>
        </p:txBody>
      </p:sp>
      <p:sp>
        <p:nvSpPr>
          <p:cNvPr id="60452" name="Rectangle 36"/>
          <p:cNvSpPr>
            <a:spLocks noChangeArrowheads="1"/>
          </p:cNvSpPr>
          <p:nvPr/>
        </p:nvSpPr>
        <p:spPr bwMode="auto">
          <a:xfrm>
            <a:off x="2439988" y="3602038"/>
            <a:ext cx="534987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S + ΔS</a:t>
            </a:r>
          </a:p>
        </p:txBody>
      </p:sp>
      <p:sp>
        <p:nvSpPr>
          <p:cNvPr id="60453" name="Rectangle 37"/>
          <p:cNvSpPr>
            <a:spLocks noChangeArrowheads="1"/>
          </p:cNvSpPr>
          <p:nvPr/>
        </p:nvSpPr>
        <p:spPr bwMode="auto">
          <a:xfrm>
            <a:off x="2471738" y="1346200"/>
            <a:ext cx="37147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i="1">
                <a:solidFill>
                  <a:srgbClr val="000000"/>
                </a:solidFill>
              </a:rPr>
              <a:t>X</a:t>
            </a:r>
            <a:r>
              <a:rPr lang="en-US" altLang="en-US" sz="13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54" name="Rectangle 38"/>
          <p:cNvSpPr>
            <a:spLocks noChangeArrowheads="1"/>
          </p:cNvSpPr>
          <p:nvPr/>
        </p:nvSpPr>
        <p:spPr bwMode="auto">
          <a:xfrm>
            <a:off x="2141538" y="2781300"/>
            <a:ext cx="230187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1" i="1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60455" name="Freeform 39"/>
          <p:cNvSpPr>
            <a:spLocks noChangeArrowheads="1"/>
          </p:cNvSpPr>
          <p:nvPr/>
        </p:nvSpPr>
        <p:spPr bwMode="auto">
          <a:xfrm>
            <a:off x="1828800" y="1439863"/>
            <a:ext cx="0" cy="217487"/>
          </a:xfrm>
          <a:custGeom>
            <a:avLst/>
            <a:gdLst>
              <a:gd name="T0" fmla="*/ 0 h 137"/>
              <a:gd name="T1" fmla="*/ 2147483646 h 137"/>
              <a:gd name="T2" fmla="*/ 0 60000 65536"/>
              <a:gd name="T3" fmla="*/ 0 60000 65536"/>
              <a:gd name="T4" fmla="*/ 0 h 137"/>
              <a:gd name="T5" fmla="*/ 137 h 137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37">
                <a:moveTo>
                  <a:pt x="0" y="0"/>
                </a:moveTo>
                <a:lnTo>
                  <a:pt x="0" y="137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6" name="Freeform 40"/>
          <p:cNvSpPr>
            <a:spLocks noChangeArrowheads="1"/>
          </p:cNvSpPr>
          <p:nvPr/>
        </p:nvSpPr>
        <p:spPr bwMode="auto">
          <a:xfrm>
            <a:off x="1527175" y="1512888"/>
            <a:ext cx="587375" cy="0"/>
          </a:xfrm>
          <a:custGeom>
            <a:avLst/>
            <a:gdLst>
              <a:gd name="T0" fmla="*/ 0 w 370"/>
              <a:gd name="T1" fmla="*/ 2147483646 w 370"/>
              <a:gd name="T2" fmla="*/ 0 60000 65536"/>
              <a:gd name="T3" fmla="*/ 0 60000 65536"/>
              <a:gd name="T4" fmla="*/ 0 w 370"/>
              <a:gd name="T5" fmla="*/ 370 w 37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70">
                <a:moveTo>
                  <a:pt x="0" y="0"/>
                </a:moveTo>
                <a:lnTo>
                  <a:pt x="37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7" name="Rectangle 41"/>
          <p:cNvSpPr>
            <a:spLocks noChangeArrowheads="1"/>
          </p:cNvSpPr>
          <p:nvPr/>
        </p:nvSpPr>
        <p:spPr bwMode="auto">
          <a:xfrm>
            <a:off x="1517650" y="1238250"/>
            <a:ext cx="117157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1" i="1">
                <a:solidFill>
                  <a:srgbClr val="000000"/>
                </a:solidFill>
              </a:rPr>
              <a:t>Center</a:t>
            </a:r>
          </a:p>
        </p:txBody>
      </p:sp>
      <p:sp>
        <p:nvSpPr>
          <p:cNvPr id="60458" name="Rectangle 42"/>
          <p:cNvSpPr>
            <a:spLocks noChangeArrowheads="1"/>
          </p:cNvSpPr>
          <p:nvPr/>
        </p:nvSpPr>
        <p:spPr bwMode="auto">
          <a:xfrm>
            <a:off x="3987800" y="3513138"/>
            <a:ext cx="280988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E</a:t>
            </a:r>
            <a:r>
              <a:rPr lang="en-US" altLang="en-US"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59" name="Rectangle 43"/>
          <p:cNvSpPr>
            <a:spLocks noChangeArrowheads="1"/>
          </p:cNvSpPr>
          <p:nvPr/>
        </p:nvSpPr>
        <p:spPr bwMode="auto">
          <a:xfrm>
            <a:off x="2197100" y="3946525"/>
            <a:ext cx="703263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E</a:t>
            </a:r>
            <a:r>
              <a:rPr lang="en-US" altLang="en-US" sz="1000" i="1" baseline="-25000">
                <a:solidFill>
                  <a:srgbClr val="000000"/>
                </a:solidFill>
              </a:rPr>
              <a:t>i</a:t>
            </a:r>
            <a:r>
              <a:rPr lang="en-US" altLang="en-US" sz="1000" i="1">
                <a:solidFill>
                  <a:srgbClr val="000000"/>
                </a:solidFill>
              </a:rPr>
              <a:t> + ΔE</a:t>
            </a:r>
          </a:p>
        </p:txBody>
      </p:sp>
      <p:sp>
        <p:nvSpPr>
          <p:cNvPr id="60460" name="Rectangle 44"/>
          <p:cNvSpPr>
            <a:spLocks noChangeArrowheads="1"/>
          </p:cNvSpPr>
          <p:nvPr/>
        </p:nvSpPr>
        <p:spPr bwMode="auto">
          <a:xfrm rot="1320000">
            <a:off x="3825875" y="4165600"/>
            <a:ext cx="11366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T</a:t>
            </a:r>
            <a:r>
              <a:rPr lang="en-US" altLang="en-US" sz="1000" i="1" baseline="-25000">
                <a:solidFill>
                  <a:srgbClr val="000000"/>
                </a:solidFill>
              </a:rPr>
              <a:t>i</a:t>
            </a:r>
            <a:r>
              <a:rPr lang="en-US" altLang="en-US" sz="1000" i="1">
                <a:solidFill>
                  <a:srgbClr val="000000"/>
                </a:solidFill>
              </a:rPr>
              <a:t> = c.L</a:t>
            </a:r>
            <a:r>
              <a:rPr lang="en-US" altLang="en-US" sz="1000" i="1" baseline="-25000">
                <a:solidFill>
                  <a:srgbClr val="000000"/>
                </a:solidFill>
              </a:rPr>
              <a:t>i</a:t>
            </a:r>
            <a:r>
              <a:rPr lang="en-US" altLang="en-US" sz="1000" i="1">
                <a:solidFill>
                  <a:srgbClr val="000000"/>
                </a:solidFill>
              </a:rPr>
              <a:t> + N</a:t>
            </a:r>
            <a:r>
              <a:rPr lang="en-US" altLang="en-US" sz="1000" i="1" baseline="-25000">
                <a:solidFill>
                  <a:srgbClr val="000000"/>
                </a:solidFill>
              </a:rPr>
              <a:t>effi</a:t>
            </a:r>
            <a:r>
              <a:rPr lang="en-US" altLang="en-US" sz="1000" i="1">
                <a:solidFill>
                  <a:srgbClr val="000000"/>
                </a:solidFill>
              </a:rPr>
              <a:t> tan ϕ</a:t>
            </a:r>
          </a:p>
        </p:txBody>
      </p:sp>
      <p:sp>
        <p:nvSpPr>
          <p:cNvPr id="60461" name="Rectangle 45"/>
          <p:cNvSpPr>
            <a:spLocks noChangeArrowheads="1"/>
          </p:cNvSpPr>
          <p:nvPr/>
        </p:nvSpPr>
        <p:spPr bwMode="auto">
          <a:xfrm>
            <a:off x="3270250" y="5538788"/>
            <a:ext cx="125413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FF6000"/>
                </a:solidFill>
              </a:rPr>
              <a:t>ϕ</a:t>
            </a:r>
          </a:p>
        </p:txBody>
      </p:sp>
      <p:sp>
        <p:nvSpPr>
          <p:cNvPr id="60462" name="Freeform 46"/>
          <p:cNvSpPr>
            <a:spLocks noChangeArrowheads="1"/>
          </p:cNvSpPr>
          <p:nvPr/>
        </p:nvSpPr>
        <p:spPr bwMode="auto">
          <a:xfrm>
            <a:off x="2698750" y="5233988"/>
            <a:ext cx="585788" cy="258762"/>
          </a:xfrm>
          <a:custGeom>
            <a:avLst/>
            <a:gdLst>
              <a:gd name="T0" fmla="*/ 0 w 369"/>
              <a:gd name="T1" fmla="*/ 2147483646 h 163"/>
              <a:gd name="T2" fmla="*/ 2147483646 w 369"/>
              <a:gd name="T3" fmla="*/ 0 h 163"/>
              <a:gd name="T4" fmla="*/ 0 60000 65536"/>
              <a:gd name="T5" fmla="*/ 0 60000 65536"/>
              <a:gd name="T6" fmla="*/ 0 w 369"/>
              <a:gd name="T7" fmla="*/ 0 h 163"/>
              <a:gd name="T8" fmla="*/ 369 w 369"/>
              <a:gd name="T9" fmla="*/ 163 h 16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9" h="163">
                <a:moveTo>
                  <a:pt x="0" y="163"/>
                </a:moveTo>
                <a:lnTo>
                  <a:pt x="369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3" name="Freeform 47"/>
          <p:cNvSpPr>
            <a:spLocks/>
          </p:cNvSpPr>
          <p:nvPr/>
        </p:nvSpPr>
        <p:spPr bwMode="auto">
          <a:xfrm>
            <a:off x="3265488" y="5219700"/>
            <a:ext cx="430212" cy="942975"/>
          </a:xfrm>
          <a:custGeom>
            <a:avLst/>
            <a:gdLst>
              <a:gd name="T0" fmla="*/ 0 w 271"/>
              <a:gd name="T1" fmla="*/ 0 h 594"/>
              <a:gd name="T2" fmla="*/ 2147483646 w 271"/>
              <a:gd name="T3" fmla="*/ 2147483646 h 594"/>
              <a:gd name="T4" fmla="*/ 0 60000 65536"/>
              <a:gd name="T5" fmla="*/ 0 60000 65536"/>
              <a:gd name="T6" fmla="*/ 0 w 271"/>
              <a:gd name="T7" fmla="*/ 0 h 594"/>
              <a:gd name="T8" fmla="*/ 271 w 271"/>
              <a:gd name="T9" fmla="*/ 594 h 5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1" h="594">
                <a:moveTo>
                  <a:pt x="0" y="0"/>
                </a:moveTo>
                <a:lnTo>
                  <a:pt x="271" y="594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4" name="Rectangle 48"/>
          <p:cNvSpPr>
            <a:spLocks noChangeArrowheads="1"/>
          </p:cNvSpPr>
          <p:nvPr/>
        </p:nvSpPr>
        <p:spPr bwMode="auto">
          <a:xfrm>
            <a:off x="3406775" y="5365750"/>
            <a:ext cx="82391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N</a:t>
            </a:r>
            <a:r>
              <a:rPr lang="en-US" altLang="en-US" sz="1000" i="1" baseline="-25000">
                <a:solidFill>
                  <a:srgbClr val="000000"/>
                </a:solidFill>
              </a:rPr>
              <a:t>i</a:t>
            </a:r>
            <a:r>
              <a:rPr lang="en-US" altLang="en-US" sz="1000" i="1">
                <a:solidFill>
                  <a:srgbClr val="000000"/>
                </a:solidFill>
              </a:rPr>
              <a:t> = N</a:t>
            </a:r>
            <a:r>
              <a:rPr lang="en-US" altLang="en-US" sz="1000" i="1" baseline="-25000">
                <a:solidFill>
                  <a:srgbClr val="000000"/>
                </a:solidFill>
              </a:rPr>
              <a:t>effi</a:t>
            </a:r>
            <a:r>
              <a:rPr lang="en-US" altLang="en-US" sz="1000" i="1">
                <a:solidFill>
                  <a:srgbClr val="000000"/>
                </a:solidFill>
              </a:rPr>
              <a:t> + u</a:t>
            </a:r>
            <a:r>
              <a:rPr lang="en-US" altLang="en-US" sz="1000" i="1" baseline="-25000">
                <a:solidFill>
                  <a:srgbClr val="000000"/>
                </a:solidFill>
              </a:rPr>
              <a:t>i</a:t>
            </a:r>
            <a:r>
              <a:rPr lang="en-US" altLang="en-US" sz="1000" i="1">
                <a:solidFill>
                  <a:srgbClr val="000000"/>
                </a:solidFill>
              </a:rPr>
              <a:t> L</a:t>
            </a:r>
            <a:r>
              <a:rPr lang="en-US" altLang="en-US" sz="10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65" name="Rectangle 49"/>
          <p:cNvSpPr>
            <a:spLocks noChangeArrowheads="1"/>
          </p:cNvSpPr>
          <p:nvPr/>
        </p:nvSpPr>
        <p:spPr bwMode="auto">
          <a:xfrm>
            <a:off x="1571625" y="5954713"/>
            <a:ext cx="158750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FFFFFF"/>
                </a:solidFill>
              </a:rPr>
              <a:t>αi</a:t>
            </a:r>
          </a:p>
        </p:txBody>
      </p:sp>
      <p:sp>
        <p:nvSpPr>
          <p:cNvPr id="60466" name="Freeform 50"/>
          <p:cNvSpPr>
            <a:spLocks noChangeArrowheads="1"/>
          </p:cNvSpPr>
          <p:nvPr/>
        </p:nvSpPr>
        <p:spPr bwMode="auto">
          <a:xfrm>
            <a:off x="2057400" y="4068763"/>
            <a:ext cx="0" cy="1333500"/>
          </a:xfrm>
          <a:custGeom>
            <a:avLst/>
            <a:gdLst>
              <a:gd name="T0" fmla="*/ 0 h 840"/>
              <a:gd name="T1" fmla="*/ 2147483646 h 840"/>
              <a:gd name="T2" fmla="*/ 0 60000 65536"/>
              <a:gd name="T3" fmla="*/ 0 60000 65536"/>
              <a:gd name="T4" fmla="*/ 0 h 840"/>
              <a:gd name="T5" fmla="*/ 840 h 840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840">
                <a:moveTo>
                  <a:pt x="0" y="0"/>
                </a:moveTo>
                <a:lnTo>
                  <a:pt x="0" y="84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7" name="Freeform 51"/>
          <p:cNvSpPr>
            <a:spLocks noChangeArrowheads="1"/>
          </p:cNvSpPr>
          <p:nvPr/>
        </p:nvSpPr>
        <p:spPr bwMode="auto">
          <a:xfrm>
            <a:off x="1920875" y="4129088"/>
            <a:ext cx="233363" cy="0"/>
          </a:xfrm>
          <a:custGeom>
            <a:avLst/>
            <a:gdLst>
              <a:gd name="T0" fmla="*/ 2147483646 w 147"/>
              <a:gd name="T1" fmla="*/ 0 w 147"/>
              <a:gd name="T2" fmla="*/ 0 60000 65536"/>
              <a:gd name="T3" fmla="*/ 0 60000 65536"/>
              <a:gd name="T4" fmla="*/ 0 w 147"/>
              <a:gd name="T5" fmla="*/ 147 w 147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47">
                <a:moveTo>
                  <a:pt x="147" y="0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8" name="Freeform 52"/>
          <p:cNvSpPr>
            <a:spLocks noChangeArrowheads="1"/>
          </p:cNvSpPr>
          <p:nvPr/>
        </p:nvSpPr>
        <p:spPr bwMode="auto">
          <a:xfrm>
            <a:off x="1979613" y="5341938"/>
            <a:ext cx="195262" cy="0"/>
          </a:xfrm>
          <a:custGeom>
            <a:avLst/>
            <a:gdLst>
              <a:gd name="T0" fmla="*/ 2147483646 w 123"/>
              <a:gd name="T1" fmla="*/ 0 w 123"/>
              <a:gd name="T2" fmla="*/ 0 60000 65536"/>
              <a:gd name="T3" fmla="*/ 0 60000 65536"/>
              <a:gd name="T4" fmla="*/ 0 w 123"/>
              <a:gd name="T5" fmla="*/ 123 w 123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23">
                <a:moveTo>
                  <a:pt x="123" y="0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9" name="Rectangle 53"/>
          <p:cNvSpPr>
            <a:spLocks noChangeArrowheads="1"/>
          </p:cNvSpPr>
          <p:nvPr/>
        </p:nvSpPr>
        <p:spPr bwMode="auto">
          <a:xfrm>
            <a:off x="1949450" y="4676775"/>
            <a:ext cx="268288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b</a:t>
            </a:r>
            <a:r>
              <a:rPr lang="en-US" altLang="en-US"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70" name="Rectangle 54"/>
          <p:cNvSpPr>
            <a:spLocks noChangeArrowheads="1"/>
          </p:cNvSpPr>
          <p:nvPr/>
        </p:nvSpPr>
        <p:spPr bwMode="auto">
          <a:xfrm>
            <a:off x="1654175" y="5943600"/>
            <a:ext cx="28733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>
                <a:solidFill>
                  <a:srgbClr val="000000"/>
                </a:solidFill>
              </a:rPr>
              <a:t>α</a:t>
            </a:r>
            <a:r>
              <a:rPr lang="en-US" altLang="en-US" sz="13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71" name="Rectangle 55"/>
          <p:cNvSpPr>
            <a:spLocks noChangeArrowheads="1"/>
          </p:cNvSpPr>
          <p:nvPr/>
        </p:nvSpPr>
        <p:spPr bwMode="auto">
          <a:xfrm>
            <a:off x="3563938" y="5711825"/>
            <a:ext cx="2889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>
                <a:solidFill>
                  <a:srgbClr val="000000"/>
                </a:solidFill>
              </a:rPr>
              <a:t>α</a:t>
            </a:r>
            <a:r>
              <a:rPr lang="en-US" altLang="en-US" sz="1300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72" name="Freeform 56"/>
          <p:cNvSpPr>
            <a:spLocks noChangeArrowheads="1"/>
          </p:cNvSpPr>
          <p:nvPr/>
        </p:nvSpPr>
        <p:spPr bwMode="auto">
          <a:xfrm>
            <a:off x="3319463" y="6197600"/>
            <a:ext cx="509587" cy="239713"/>
          </a:xfrm>
          <a:custGeom>
            <a:avLst/>
            <a:gdLst>
              <a:gd name="T0" fmla="*/ 2147483646 w 321"/>
              <a:gd name="T1" fmla="*/ 0 h 151"/>
              <a:gd name="T2" fmla="*/ 0 w 321"/>
              <a:gd name="T3" fmla="*/ 2147483646 h 151"/>
              <a:gd name="T4" fmla="*/ 0 60000 65536"/>
              <a:gd name="T5" fmla="*/ 0 60000 65536"/>
              <a:gd name="T6" fmla="*/ 0 w 321"/>
              <a:gd name="T7" fmla="*/ 0 h 151"/>
              <a:gd name="T8" fmla="*/ 321 w 321"/>
              <a:gd name="T9" fmla="*/ 151 h 15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1" h="151">
                <a:moveTo>
                  <a:pt x="321" y="0"/>
                </a:moveTo>
                <a:lnTo>
                  <a:pt x="0" y="151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3" name="Freeform 57"/>
          <p:cNvSpPr>
            <a:spLocks noChangeArrowheads="1"/>
          </p:cNvSpPr>
          <p:nvPr/>
        </p:nvSpPr>
        <p:spPr bwMode="auto">
          <a:xfrm>
            <a:off x="3027363" y="5591175"/>
            <a:ext cx="430212" cy="895350"/>
          </a:xfrm>
          <a:custGeom>
            <a:avLst/>
            <a:gdLst>
              <a:gd name="T0" fmla="*/ 0 w 271"/>
              <a:gd name="T1" fmla="*/ 0 h 564"/>
              <a:gd name="T2" fmla="*/ 2147483646 w 271"/>
              <a:gd name="T3" fmla="*/ 2147483646 h 564"/>
              <a:gd name="T4" fmla="*/ 0 60000 65536"/>
              <a:gd name="T5" fmla="*/ 0 60000 65536"/>
              <a:gd name="T6" fmla="*/ 0 w 271"/>
              <a:gd name="T7" fmla="*/ 0 h 564"/>
              <a:gd name="T8" fmla="*/ 271 w 271"/>
              <a:gd name="T9" fmla="*/ 564 h 5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1" h="564">
                <a:moveTo>
                  <a:pt x="0" y="0"/>
                </a:moveTo>
                <a:lnTo>
                  <a:pt x="271" y="564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4" name="Freeform 58"/>
          <p:cNvSpPr>
            <a:spLocks noChangeArrowheads="1"/>
          </p:cNvSpPr>
          <p:nvPr/>
        </p:nvSpPr>
        <p:spPr bwMode="auto">
          <a:xfrm>
            <a:off x="3721100" y="6218238"/>
            <a:ext cx="77788" cy="168275"/>
          </a:xfrm>
          <a:custGeom>
            <a:avLst/>
            <a:gdLst>
              <a:gd name="T0" fmla="*/ 0 w 49"/>
              <a:gd name="T1" fmla="*/ 0 h 106"/>
              <a:gd name="T2" fmla="*/ 2147483646 w 49"/>
              <a:gd name="T3" fmla="*/ 2147483646 h 106"/>
              <a:gd name="T4" fmla="*/ 0 60000 65536"/>
              <a:gd name="T5" fmla="*/ 0 60000 65536"/>
              <a:gd name="T6" fmla="*/ 0 w 49"/>
              <a:gd name="T7" fmla="*/ 0 h 106"/>
              <a:gd name="T8" fmla="*/ 49 w 49"/>
              <a:gd name="T9" fmla="*/ 106 h 10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9" h="106">
                <a:moveTo>
                  <a:pt x="0" y="0"/>
                </a:moveTo>
                <a:lnTo>
                  <a:pt x="49" y="106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5" name="Rectangle 59"/>
          <p:cNvSpPr>
            <a:spLocks noChangeArrowheads="1"/>
          </p:cNvSpPr>
          <p:nvPr/>
        </p:nvSpPr>
        <p:spPr bwMode="auto">
          <a:xfrm>
            <a:off x="3436938" y="6157913"/>
            <a:ext cx="268287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a</a:t>
            </a:r>
            <a:r>
              <a:rPr lang="en-US" altLang="en-US"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60476" name="Freeform 60"/>
          <p:cNvSpPr>
            <a:spLocks noChangeArrowheads="1"/>
          </p:cNvSpPr>
          <p:nvPr/>
        </p:nvSpPr>
        <p:spPr bwMode="auto">
          <a:xfrm>
            <a:off x="5592763" y="2633663"/>
            <a:ext cx="585787" cy="258762"/>
          </a:xfrm>
          <a:custGeom>
            <a:avLst/>
            <a:gdLst>
              <a:gd name="T0" fmla="*/ 0 w 369"/>
              <a:gd name="T1" fmla="*/ 2147483646 h 163"/>
              <a:gd name="T2" fmla="*/ 2147483646 w 369"/>
              <a:gd name="T3" fmla="*/ 0 h 163"/>
              <a:gd name="T4" fmla="*/ 0 60000 65536"/>
              <a:gd name="T5" fmla="*/ 0 60000 65536"/>
              <a:gd name="T6" fmla="*/ 0 w 369"/>
              <a:gd name="T7" fmla="*/ 0 h 163"/>
              <a:gd name="T8" fmla="*/ 369 w 369"/>
              <a:gd name="T9" fmla="*/ 163 h 16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9" h="163">
                <a:moveTo>
                  <a:pt x="0" y="163"/>
                </a:moveTo>
                <a:lnTo>
                  <a:pt x="369" y="0"/>
                </a:lnTo>
              </a:path>
            </a:pathLst>
          </a:custGeom>
          <a:noFill/>
          <a:ln w="9981">
            <a:solidFill>
              <a:srgbClr val="008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7" name="Freeform 61"/>
          <p:cNvSpPr>
            <a:spLocks/>
          </p:cNvSpPr>
          <p:nvPr/>
        </p:nvSpPr>
        <p:spPr bwMode="auto">
          <a:xfrm>
            <a:off x="6207125" y="2647950"/>
            <a:ext cx="430213" cy="942975"/>
          </a:xfrm>
          <a:custGeom>
            <a:avLst/>
            <a:gdLst>
              <a:gd name="T0" fmla="*/ 0 w 271"/>
              <a:gd name="T1" fmla="*/ 0 h 594"/>
              <a:gd name="T2" fmla="*/ 2147483646 w 271"/>
              <a:gd name="T3" fmla="*/ 2147483646 h 594"/>
              <a:gd name="T4" fmla="*/ 0 60000 65536"/>
              <a:gd name="T5" fmla="*/ 0 60000 65536"/>
              <a:gd name="T6" fmla="*/ 0 w 271"/>
              <a:gd name="T7" fmla="*/ 0 h 594"/>
              <a:gd name="T8" fmla="*/ 271 w 271"/>
              <a:gd name="T9" fmla="*/ 594 h 5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1" h="594">
                <a:moveTo>
                  <a:pt x="0" y="0"/>
                </a:moveTo>
                <a:lnTo>
                  <a:pt x="271" y="594"/>
                </a:lnTo>
              </a:path>
            </a:pathLst>
          </a:custGeom>
          <a:noFill/>
          <a:ln w="9981">
            <a:solidFill>
              <a:srgbClr val="0080FF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8" name="Rectangle 62"/>
          <p:cNvSpPr>
            <a:spLocks noChangeArrowheads="1"/>
          </p:cNvSpPr>
          <p:nvPr/>
        </p:nvSpPr>
        <p:spPr bwMode="auto">
          <a:xfrm>
            <a:off x="5943600" y="1738313"/>
            <a:ext cx="185738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i="1">
                <a:solidFill>
                  <a:srgbClr val="FFFFFF"/>
                </a:solidFill>
              </a:rPr>
              <a:t>αi</a:t>
            </a:r>
          </a:p>
        </p:txBody>
      </p:sp>
      <p:sp>
        <p:nvSpPr>
          <p:cNvPr id="60479" name="Freeform 63"/>
          <p:cNvSpPr>
            <a:spLocks/>
          </p:cNvSpPr>
          <p:nvPr/>
        </p:nvSpPr>
        <p:spPr bwMode="auto">
          <a:xfrm>
            <a:off x="6188075" y="1236663"/>
            <a:ext cx="0" cy="1376362"/>
          </a:xfrm>
          <a:custGeom>
            <a:avLst/>
            <a:gdLst>
              <a:gd name="T0" fmla="*/ 0 h 867"/>
              <a:gd name="T1" fmla="*/ 2147483646 h 867"/>
              <a:gd name="T2" fmla="*/ 0 60000 65536"/>
              <a:gd name="T3" fmla="*/ 0 60000 65536"/>
              <a:gd name="T4" fmla="*/ 0 h 867"/>
              <a:gd name="T5" fmla="*/ 867 h 867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867">
                <a:moveTo>
                  <a:pt x="0" y="0"/>
                </a:moveTo>
                <a:lnTo>
                  <a:pt x="0" y="867"/>
                </a:lnTo>
              </a:path>
            </a:pathLst>
          </a:custGeom>
          <a:noFill/>
          <a:ln w="9981">
            <a:solidFill>
              <a:srgbClr val="FF6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0" name="Rectangle 64"/>
          <p:cNvSpPr>
            <a:spLocks noChangeArrowheads="1"/>
          </p:cNvSpPr>
          <p:nvPr/>
        </p:nvSpPr>
        <p:spPr bwMode="auto">
          <a:xfrm>
            <a:off x="6475413" y="3094038"/>
            <a:ext cx="80486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N</a:t>
            </a:r>
            <a:r>
              <a:rPr lang="en-US" altLang="en-US" sz="1000" i="1" baseline="-25000">
                <a:solidFill>
                  <a:srgbClr val="000000"/>
                </a:solidFill>
              </a:rPr>
              <a:t>i</a:t>
            </a:r>
            <a:r>
              <a:rPr lang="en-US" altLang="en-US" sz="1000" i="1">
                <a:solidFill>
                  <a:srgbClr val="000000"/>
                </a:solidFill>
              </a:rPr>
              <a:t> = N</a:t>
            </a:r>
            <a:r>
              <a:rPr lang="en-US" altLang="en-US" sz="1000" i="1" baseline="-25000">
                <a:solidFill>
                  <a:srgbClr val="000000"/>
                </a:solidFill>
              </a:rPr>
              <a:t>effi</a:t>
            </a:r>
            <a:r>
              <a:rPr lang="en-US" altLang="en-US" sz="1000" i="1">
                <a:solidFill>
                  <a:srgbClr val="000000"/>
                </a:solidFill>
              </a:rPr>
              <a:t> + u</a:t>
            </a:r>
            <a:r>
              <a:rPr lang="en-US" altLang="en-US" sz="1000" i="1" baseline="-25000">
                <a:solidFill>
                  <a:srgbClr val="000000"/>
                </a:solidFill>
              </a:rPr>
              <a:t>i</a:t>
            </a:r>
            <a:r>
              <a:rPr lang="en-US" altLang="en-US" sz="1000" i="1">
                <a:solidFill>
                  <a:srgbClr val="000000"/>
                </a:solidFill>
              </a:rPr>
              <a:t> L</a:t>
            </a:r>
          </a:p>
        </p:txBody>
      </p:sp>
      <p:sp>
        <p:nvSpPr>
          <p:cNvPr id="60481" name="Freeform 65"/>
          <p:cNvSpPr>
            <a:spLocks/>
          </p:cNvSpPr>
          <p:nvPr/>
        </p:nvSpPr>
        <p:spPr bwMode="auto">
          <a:xfrm>
            <a:off x="5643563" y="1479550"/>
            <a:ext cx="468312" cy="1011238"/>
          </a:xfrm>
          <a:custGeom>
            <a:avLst/>
            <a:gdLst>
              <a:gd name="T0" fmla="*/ 2147483646 w 295"/>
              <a:gd name="T1" fmla="*/ 2147483646 h 637"/>
              <a:gd name="T2" fmla="*/ 0 w 295"/>
              <a:gd name="T3" fmla="*/ 0 h 637"/>
              <a:gd name="T4" fmla="*/ 0 60000 65536"/>
              <a:gd name="T5" fmla="*/ 0 60000 65536"/>
              <a:gd name="T6" fmla="*/ 0 w 295"/>
              <a:gd name="T7" fmla="*/ 0 h 637"/>
              <a:gd name="T8" fmla="*/ 295 w 295"/>
              <a:gd name="T9" fmla="*/ 637 h 6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5" h="637">
                <a:moveTo>
                  <a:pt x="295" y="637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FF6000"/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2" name="Freeform 66"/>
          <p:cNvSpPr>
            <a:spLocks noChangeArrowheads="1"/>
          </p:cNvSpPr>
          <p:nvPr/>
        </p:nvSpPr>
        <p:spPr bwMode="auto">
          <a:xfrm>
            <a:off x="6245225" y="2254250"/>
            <a:ext cx="585788" cy="258763"/>
          </a:xfrm>
          <a:custGeom>
            <a:avLst/>
            <a:gdLst>
              <a:gd name="T0" fmla="*/ 2147483646 w 369"/>
              <a:gd name="T1" fmla="*/ 0 h 163"/>
              <a:gd name="T2" fmla="*/ 0 w 369"/>
              <a:gd name="T3" fmla="*/ 2147483646 h 163"/>
              <a:gd name="T4" fmla="*/ 0 60000 65536"/>
              <a:gd name="T5" fmla="*/ 0 60000 65536"/>
              <a:gd name="T6" fmla="*/ 0 w 369"/>
              <a:gd name="T7" fmla="*/ 0 h 163"/>
              <a:gd name="T8" fmla="*/ 369 w 369"/>
              <a:gd name="T9" fmla="*/ 163 h 16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9" h="163">
                <a:moveTo>
                  <a:pt x="369" y="0"/>
                </a:moveTo>
                <a:lnTo>
                  <a:pt x="0" y="163"/>
                </a:lnTo>
              </a:path>
            </a:pathLst>
          </a:custGeom>
          <a:noFill/>
          <a:ln w="9981">
            <a:solidFill>
              <a:srgbClr val="FF6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3" name="Rectangle 67"/>
          <p:cNvSpPr>
            <a:spLocks noChangeArrowheads="1"/>
          </p:cNvSpPr>
          <p:nvPr/>
        </p:nvSpPr>
        <p:spPr bwMode="auto">
          <a:xfrm rot="1320000">
            <a:off x="6529388" y="1700213"/>
            <a:ext cx="1117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T</a:t>
            </a:r>
            <a:r>
              <a:rPr lang="en-US" altLang="en-US" sz="1000" i="1" baseline="-25000">
                <a:solidFill>
                  <a:srgbClr val="000000"/>
                </a:solidFill>
              </a:rPr>
              <a:t>i</a:t>
            </a:r>
            <a:r>
              <a:rPr lang="en-US" altLang="en-US" sz="1000" i="1">
                <a:solidFill>
                  <a:srgbClr val="000000"/>
                </a:solidFill>
              </a:rPr>
              <a:t> = c.L + N</a:t>
            </a:r>
            <a:r>
              <a:rPr lang="en-US" altLang="en-US" sz="1000" i="1" baseline="-25000">
                <a:solidFill>
                  <a:srgbClr val="000000"/>
                </a:solidFill>
              </a:rPr>
              <a:t>effi</a:t>
            </a:r>
            <a:r>
              <a:rPr lang="en-US" altLang="en-US" sz="1000" i="1">
                <a:solidFill>
                  <a:srgbClr val="000000"/>
                </a:solidFill>
              </a:rPr>
              <a:t> tan ϕ</a:t>
            </a:r>
          </a:p>
        </p:txBody>
      </p:sp>
      <p:sp>
        <p:nvSpPr>
          <p:cNvPr id="60484" name="Rectangle 68"/>
          <p:cNvSpPr>
            <a:spLocks noChangeArrowheads="1"/>
          </p:cNvSpPr>
          <p:nvPr/>
        </p:nvSpPr>
        <p:spPr bwMode="auto">
          <a:xfrm>
            <a:off x="6207125" y="1576388"/>
            <a:ext cx="314325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Wi</a:t>
            </a:r>
          </a:p>
        </p:txBody>
      </p:sp>
      <p:sp>
        <p:nvSpPr>
          <p:cNvPr id="60485" name="Freeform 69"/>
          <p:cNvSpPr>
            <a:spLocks noChangeArrowheads="1"/>
          </p:cNvSpPr>
          <p:nvPr/>
        </p:nvSpPr>
        <p:spPr bwMode="auto">
          <a:xfrm>
            <a:off x="5918200" y="1943100"/>
            <a:ext cx="106363" cy="138113"/>
          </a:xfrm>
          <a:custGeom>
            <a:avLst/>
            <a:gdLst>
              <a:gd name="T0" fmla="*/ 0 w 67"/>
              <a:gd name="T1" fmla="*/ 2147483646 h 87"/>
              <a:gd name="T2" fmla="*/ 2147483646 w 67"/>
              <a:gd name="T3" fmla="*/ 2147483646 h 87"/>
              <a:gd name="T4" fmla="*/ 2147483646 w 67"/>
              <a:gd name="T5" fmla="*/ 2147483646 h 87"/>
              <a:gd name="T6" fmla="*/ 2147483646 w 67"/>
              <a:gd name="T7" fmla="*/ 2147483646 h 87"/>
              <a:gd name="T8" fmla="*/ 2147483646 w 67"/>
              <a:gd name="T9" fmla="*/ 2147483646 h 87"/>
              <a:gd name="T10" fmla="*/ 2147483646 w 67"/>
              <a:gd name="T11" fmla="*/ 2147483646 h 87"/>
              <a:gd name="T12" fmla="*/ 2147483646 w 67"/>
              <a:gd name="T13" fmla="*/ 2147483646 h 87"/>
              <a:gd name="T14" fmla="*/ 2147483646 w 67"/>
              <a:gd name="T15" fmla="*/ 2147483646 h 87"/>
              <a:gd name="T16" fmla="*/ 2147483646 w 67"/>
              <a:gd name="T17" fmla="*/ 2147483646 h 87"/>
              <a:gd name="T18" fmla="*/ 2147483646 w 67"/>
              <a:gd name="T19" fmla="*/ 2147483646 h 87"/>
              <a:gd name="T20" fmla="*/ 2147483646 w 67"/>
              <a:gd name="T21" fmla="*/ 2147483646 h 87"/>
              <a:gd name="T22" fmla="*/ 2147483646 w 67"/>
              <a:gd name="T23" fmla="*/ 2147483646 h 87"/>
              <a:gd name="T24" fmla="*/ 2147483646 w 67"/>
              <a:gd name="T25" fmla="*/ 2147483646 h 87"/>
              <a:gd name="T26" fmla="*/ 2147483646 w 67"/>
              <a:gd name="T27" fmla="*/ 2147483646 h 87"/>
              <a:gd name="T28" fmla="*/ 2147483646 w 67"/>
              <a:gd name="T29" fmla="*/ 2147483646 h 87"/>
              <a:gd name="T30" fmla="*/ 2147483646 w 67"/>
              <a:gd name="T31" fmla="*/ 0 h 8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7"/>
              <a:gd name="T49" fmla="*/ 0 h 87"/>
              <a:gd name="T50" fmla="*/ 67 w 67"/>
              <a:gd name="T51" fmla="*/ 87 h 8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7" h="87">
                <a:moveTo>
                  <a:pt x="0" y="87"/>
                </a:moveTo>
                <a:lnTo>
                  <a:pt x="3" y="78"/>
                </a:lnTo>
                <a:lnTo>
                  <a:pt x="7" y="69"/>
                </a:lnTo>
                <a:lnTo>
                  <a:pt x="10" y="61"/>
                </a:lnTo>
                <a:lnTo>
                  <a:pt x="14" y="54"/>
                </a:lnTo>
                <a:lnTo>
                  <a:pt x="18" y="47"/>
                </a:lnTo>
                <a:lnTo>
                  <a:pt x="22" y="40"/>
                </a:lnTo>
                <a:lnTo>
                  <a:pt x="27" y="34"/>
                </a:lnTo>
                <a:lnTo>
                  <a:pt x="31" y="28"/>
                </a:lnTo>
                <a:lnTo>
                  <a:pt x="36" y="23"/>
                </a:lnTo>
                <a:lnTo>
                  <a:pt x="40" y="18"/>
                </a:lnTo>
                <a:lnTo>
                  <a:pt x="45" y="13"/>
                </a:lnTo>
                <a:lnTo>
                  <a:pt x="51" y="9"/>
                </a:lnTo>
                <a:lnTo>
                  <a:pt x="56" y="5"/>
                </a:lnTo>
                <a:lnTo>
                  <a:pt x="61" y="2"/>
                </a:lnTo>
                <a:lnTo>
                  <a:pt x="67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6" name="Freeform 70"/>
          <p:cNvSpPr>
            <a:spLocks noChangeArrowheads="1"/>
          </p:cNvSpPr>
          <p:nvPr/>
        </p:nvSpPr>
        <p:spPr bwMode="auto">
          <a:xfrm>
            <a:off x="6024563" y="1931988"/>
            <a:ext cx="165100" cy="30162"/>
          </a:xfrm>
          <a:custGeom>
            <a:avLst/>
            <a:gdLst>
              <a:gd name="T0" fmla="*/ 0 w 104"/>
              <a:gd name="T1" fmla="*/ 2147483646 h 19"/>
              <a:gd name="T2" fmla="*/ 2147483646 w 104"/>
              <a:gd name="T3" fmla="*/ 2147483646 h 19"/>
              <a:gd name="T4" fmla="*/ 2147483646 w 104"/>
              <a:gd name="T5" fmla="*/ 2147483646 h 19"/>
              <a:gd name="T6" fmla="*/ 2147483646 w 104"/>
              <a:gd name="T7" fmla="*/ 2147483646 h 19"/>
              <a:gd name="T8" fmla="*/ 2147483646 w 104"/>
              <a:gd name="T9" fmla="*/ 0 h 19"/>
              <a:gd name="T10" fmla="*/ 2147483646 w 104"/>
              <a:gd name="T11" fmla="*/ 0 h 19"/>
              <a:gd name="T12" fmla="*/ 2147483646 w 104"/>
              <a:gd name="T13" fmla="*/ 0 h 19"/>
              <a:gd name="T14" fmla="*/ 2147483646 w 104"/>
              <a:gd name="T15" fmla="*/ 2147483646 h 19"/>
              <a:gd name="T16" fmla="*/ 2147483646 w 104"/>
              <a:gd name="T17" fmla="*/ 2147483646 h 19"/>
              <a:gd name="T18" fmla="*/ 2147483646 w 104"/>
              <a:gd name="T19" fmla="*/ 2147483646 h 19"/>
              <a:gd name="T20" fmla="*/ 2147483646 w 104"/>
              <a:gd name="T21" fmla="*/ 2147483646 h 19"/>
              <a:gd name="T22" fmla="*/ 2147483646 w 104"/>
              <a:gd name="T23" fmla="*/ 2147483646 h 19"/>
              <a:gd name="T24" fmla="*/ 2147483646 w 104"/>
              <a:gd name="T25" fmla="*/ 2147483646 h 19"/>
              <a:gd name="T26" fmla="*/ 2147483646 w 104"/>
              <a:gd name="T27" fmla="*/ 2147483646 h 19"/>
              <a:gd name="T28" fmla="*/ 2147483646 w 104"/>
              <a:gd name="T29" fmla="*/ 2147483646 h 1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04"/>
              <a:gd name="T46" fmla="*/ 0 h 19"/>
              <a:gd name="T47" fmla="*/ 104 w 104"/>
              <a:gd name="T48" fmla="*/ 19 h 19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04" h="19">
                <a:moveTo>
                  <a:pt x="0" y="7"/>
                </a:moveTo>
                <a:lnTo>
                  <a:pt x="6" y="4"/>
                </a:lnTo>
                <a:lnTo>
                  <a:pt x="12" y="2"/>
                </a:lnTo>
                <a:lnTo>
                  <a:pt x="19" y="1"/>
                </a:lnTo>
                <a:lnTo>
                  <a:pt x="26" y="0"/>
                </a:lnTo>
                <a:lnTo>
                  <a:pt x="33" y="0"/>
                </a:lnTo>
                <a:lnTo>
                  <a:pt x="40" y="0"/>
                </a:lnTo>
                <a:lnTo>
                  <a:pt x="47" y="1"/>
                </a:lnTo>
                <a:lnTo>
                  <a:pt x="55" y="2"/>
                </a:lnTo>
                <a:lnTo>
                  <a:pt x="63" y="3"/>
                </a:lnTo>
                <a:lnTo>
                  <a:pt x="70" y="6"/>
                </a:lnTo>
                <a:lnTo>
                  <a:pt x="79" y="8"/>
                </a:lnTo>
                <a:lnTo>
                  <a:pt x="87" y="11"/>
                </a:lnTo>
                <a:lnTo>
                  <a:pt x="95" y="15"/>
                </a:lnTo>
                <a:lnTo>
                  <a:pt x="104" y="19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7" name="Rectangle 71"/>
          <p:cNvSpPr>
            <a:spLocks noChangeArrowheads="1"/>
          </p:cNvSpPr>
          <p:nvPr/>
        </p:nvSpPr>
        <p:spPr bwMode="auto">
          <a:xfrm rot="1500000">
            <a:off x="5697538" y="912813"/>
            <a:ext cx="103187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Wi</a:t>
            </a:r>
            <a:r>
              <a:rPr lang="en-US" altLang="en-US" sz="1000">
                <a:solidFill>
                  <a:srgbClr val="000000"/>
                </a:solidFill>
              </a:rPr>
              <a:t> cos α</a:t>
            </a:r>
          </a:p>
        </p:txBody>
      </p:sp>
      <p:sp>
        <p:nvSpPr>
          <p:cNvPr id="60488" name="Rectangle 72"/>
          <p:cNvSpPr>
            <a:spLocks noChangeArrowheads="1"/>
          </p:cNvSpPr>
          <p:nvPr/>
        </p:nvSpPr>
        <p:spPr bwMode="auto">
          <a:xfrm rot="1260000">
            <a:off x="7180263" y="1701800"/>
            <a:ext cx="10001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Wi</a:t>
            </a:r>
            <a:r>
              <a:rPr lang="en-US" altLang="en-US" sz="1000">
                <a:solidFill>
                  <a:srgbClr val="000000"/>
                </a:solidFill>
              </a:rPr>
              <a:t> sin α</a:t>
            </a:r>
          </a:p>
        </p:txBody>
      </p:sp>
      <p:sp>
        <p:nvSpPr>
          <p:cNvPr id="60489" name="Rectangle 73"/>
          <p:cNvSpPr>
            <a:spLocks noChangeArrowheads="1"/>
          </p:cNvSpPr>
          <p:nvPr/>
        </p:nvSpPr>
        <p:spPr bwMode="auto">
          <a:xfrm>
            <a:off x="5153025" y="4538663"/>
            <a:ext cx="62230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>
                <a:solidFill>
                  <a:srgbClr val="000000"/>
                </a:solidFill>
              </a:rPr>
              <a:t>M</a:t>
            </a:r>
            <a:r>
              <a:rPr lang="en-US" altLang="en-US" sz="1500" baseline="-25000">
                <a:solidFill>
                  <a:srgbClr val="000000"/>
                </a:solidFill>
              </a:rPr>
              <a:t>R</a:t>
            </a:r>
            <a:r>
              <a:rPr lang="en-US" altLang="en-US" sz="1500">
                <a:solidFill>
                  <a:srgbClr val="000000"/>
                </a:solidFill>
              </a:rPr>
              <a:t>      ∑CL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  <a:r>
              <a:rPr lang="en-US" altLang="en-US" sz="1500">
                <a:solidFill>
                  <a:srgbClr val="000000"/>
                </a:solidFill>
              </a:rPr>
              <a:t> +(w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  <a:r>
              <a:rPr lang="en-US" altLang="en-US" sz="1500">
                <a:solidFill>
                  <a:srgbClr val="000000"/>
                </a:solidFill>
              </a:rPr>
              <a:t>cosθ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  <a:r>
              <a:rPr lang="en-US" altLang="en-US" sz="1500">
                <a:solidFill>
                  <a:srgbClr val="000000"/>
                </a:solidFill>
              </a:rPr>
              <a:t> -u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  <a:r>
              <a:rPr lang="en-US" altLang="en-US" sz="1500">
                <a:solidFill>
                  <a:srgbClr val="000000"/>
                </a:solidFill>
              </a:rPr>
              <a:t>L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  <a:r>
              <a:rPr lang="en-US" altLang="en-US" sz="1500">
                <a:solidFill>
                  <a:srgbClr val="000000"/>
                </a:solidFill>
              </a:rPr>
              <a:t>)tanϕ</a:t>
            </a:r>
          </a:p>
        </p:txBody>
      </p:sp>
      <p:sp>
        <p:nvSpPr>
          <p:cNvPr id="60490" name="Freeform 74"/>
          <p:cNvSpPr>
            <a:spLocks noChangeArrowheads="1"/>
          </p:cNvSpPr>
          <p:nvPr/>
        </p:nvSpPr>
        <p:spPr bwMode="auto">
          <a:xfrm>
            <a:off x="5094288" y="4781550"/>
            <a:ext cx="347662" cy="0"/>
          </a:xfrm>
          <a:custGeom>
            <a:avLst/>
            <a:gdLst>
              <a:gd name="T0" fmla="*/ 0 w 219"/>
              <a:gd name="T1" fmla="*/ 2147483646 w 219"/>
              <a:gd name="T2" fmla="*/ 0 60000 65536"/>
              <a:gd name="T3" fmla="*/ 0 60000 65536"/>
              <a:gd name="T4" fmla="*/ 0 w 219"/>
              <a:gd name="T5" fmla="*/ 219 w 219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19">
                <a:moveTo>
                  <a:pt x="0" y="0"/>
                </a:moveTo>
                <a:lnTo>
                  <a:pt x="219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1" name="Freeform 75"/>
          <p:cNvSpPr>
            <a:spLocks noChangeArrowheads="1"/>
          </p:cNvSpPr>
          <p:nvPr/>
        </p:nvSpPr>
        <p:spPr bwMode="auto">
          <a:xfrm>
            <a:off x="5653088" y="4781550"/>
            <a:ext cx="2265362" cy="0"/>
          </a:xfrm>
          <a:custGeom>
            <a:avLst/>
            <a:gdLst>
              <a:gd name="T0" fmla="*/ 0 w 1427"/>
              <a:gd name="T1" fmla="*/ 2147483646 w 1427"/>
              <a:gd name="T2" fmla="*/ 0 60000 65536"/>
              <a:gd name="T3" fmla="*/ 0 60000 65536"/>
              <a:gd name="T4" fmla="*/ 0 w 1427"/>
              <a:gd name="T5" fmla="*/ 1427 w 1427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427">
                <a:moveTo>
                  <a:pt x="0" y="0"/>
                </a:moveTo>
                <a:lnTo>
                  <a:pt x="1427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2" name="Rectangle 76"/>
          <p:cNvSpPr>
            <a:spLocks noChangeArrowheads="1"/>
          </p:cNvSpPr>
          <p:nvPr/>
        </p:nvSpPr>
        <p:spPr bwMode="auto">
          <a:xfrm>
            <a:off x="5172075" y="4845050"/>
            <a:ext cx="5473700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>
                <a:solidFill>
                  <a:srgbClr val="000000"/>
                </a:solidFill>
              </a:rPr>
              <a:t>M</a:t>
            </a:r>
            <a:r>
              <a:rPr lang="en-US" altLang="en-US" sz="1500" baseline="-25000">
                <a:solidFill>
                  <a:srgbClr val="000000"/>
                </a:solidFill>
              </a:rPr>
              <a:t>D</a:t>
            </a:r>
            <a:r>
              <a:rPr lang="en-US" altLang="en-US" sz="1500">
                <a:solidFill>
                  <a:srgbClr val="000000"/>
                </a:solidFill>
              </a:rPr>
              <a:t>                  ∑w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  <a:r>
              <a:rPr lang="en-US" altLang="en-US" sz="1500">
                <a:solidFill>
                  <a:srgbClr val="000000"/>
                </a:solidFill>
              </a:rPr>
              <a:t> sinθ</a:t>
            </a:r>
            <a:r>
              <a:rPr lang="en-US" altLang="en-US" sz="1500" baseline="-25000">
                <a:solidFill>
                  <a:srgbClr val="000000"/>
                </a:solidFill>
              </a:rPr>
              <a:t>i</a:t>
            </a:r>
            <a:r>
              <a:rPr lang="en-US" altLang="en-US" sz="15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0493" name="Rectangle 77"/>
          <p:cNvSpPr>
            <a:spLocks noChangeArrowheads="1"/>
          </p:cNvSpPr>
          <p:nvPr/>
        </p:nvSpPr>
        <p:spPr bwMode="auto">
          <a:xfrm>
            <a:off x="5481638" y="4692650"/>
            <a:ext cx="239712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60494" name="Rectangle 78"/>
          <p:cNvSpPr>
            <a:spLocks noChangeArrowheads="1"/>
          </p:cNvSpPr>
          <p:nvPr/>
        </p:nvSpPr>
        <p:spPr bwMode="auto">
          <a:xfrm>
            <a:off x="4933950" y="4703763"/>
            <a:ext cx="23812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60495" name="Rectangle 79"/>
          <p:cNvSpPr>
            <a:spLocks noChangeArrowheads="1"/>
          </p:cNvSpPr>
          <p:nvPr/>
        </p:nvSpPr>
        <p:spPr bwMode="auto">
          <a:xfrm>
            <a:off x="4716463" y="4672013"/>
            <a:ext cx="2698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700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60496" name="Rectangle 80"/>
          <p:cNvSpPr>
            <a:spLocks noChangeArrowheads="1"/>
          </p:cNvSpPr>
          <p:nvPr/>
        </p:nvSpPr>
        <p:spPr bwMode="auto">
          <a:xfrm>
            <a:off x="7297738" y="6365875"/>
            <a:ext cx="3952875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By Kamal Tawfiq, Ph.D., P.E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573088"/>
            <a:ext cx="3178175" cy="456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338" y="684213"/>
            <a:ext cx="3330575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5" y="2058988"/>
            <a:ext cx="2908300" cy="317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3498850"/>
            <a:ext cx="2986087" cy="275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265113"/>
            <a:ext cx="333057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3" y="3603625"/>
            <a:ext cx="3178175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675" y="827088"/>
            <a:ext cx="2754313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0" y="4549775"/>
            <a:ext cx="3370263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reeform 62"/>
          <p:cNvSpPr>
            <a:spLocks/>
          </p:cNvSpPr>
          <p:nvPr/>
        </p:nvSpPr>
        <p:spPr bwMode="auto">
          <a:xfrm>
            <a:off x="942975" y="2276475"/>
            <a:ext cx="7696200" cy="3819525"/>
          </a:xfrm>
          <a:custGeom>
            <a:avLst/>
            <a:gdLst>
              <a:gd name="T0" fmla="*/ 2147483646 w 4848"/>
              <a:gd name="T1" fmla="*/ 2147483646 h 2406"/>
              <a:gd name="T2" fmla="*/ 2147483646 w 4848"/>
              <a:gd name="T3" fmla="*/ 2147483646 h 2406"/>
              <a:gd name="T4" fmla="*/ 0 w 4848"/>
              <a:gd name="T5" fmla="*/ 2147483646 h 2406"/>
              <a:gd name="T6" fmla="*/ 2147483646 w 4848"/>
              <a:gd name="T7" fmla="*/ 2147483646 h 2406"/>
              <a:gd name="T8" fmla="*/ 2147483646 w 4848"/>
              <a:gd name="T9" fmla="*/ 0 h 24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48"/>
              <a:gd name="T16" fmla="*/ 0 h 2406"/>
              <a:gd name="T17" fmla="*/ 4848 w 4848"/>
              <a:gd name="T18" fmla="*/ 2406 h 24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48" h="2406">
                <a:moveTo>
                  <a:pt x="4848" y="18"/>
                </a:moveTo>
                <a:lnTo>
                  <a:pt x="3588" y="12"/>
                </a:lnTo>
                <a:lnTo>
                  <a:pt x="0" y="2406"/>
                </a:lnTo>
                <a:lnTo>
                  <a:pt x="4830" y="2406"/>
                </a:lnTo>
                <a:lnTo>
                  <a:pt x="4848" y="0"/>
                </a:lnTo>
              </a:path>
            </a:pathLst>
          </a:custGeom>
          <a:gradFill rotWithShape="1">
            <a:gsLst>
              <a:gs pos="0">
                <a:srgbClr val="FFE6C1"/>
              </a:gs>
              <a:gs pos="100000">
                <a:srgbClr val="FFD08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5" name="Freeform 61"/>
          <p:cNvSpPr>
            <a:spLocks/>
          </p:cNvSpPr>
          <p:nvPr/>
        </p:nvSpPr>
        <p:spPr bwMode="auto">
          <a:xfrm>
            <a:off x="1066800" y="2305050"/>
            <a:ext cx="6115050" cy="3836988"/>
          </a:xfrm>
          <a:custGeom>
            <a:avLst/>
            <a:gdLst>
              <a:gd name="T0" fmla="*/ 2147483646 w 3852"/>
              <a:gd name="T1" fmla="*/ 2147483646 h 2417"/>
              <a:gd name="T2" fmla="*/ 0 w 3852"/>
              <a:gd name="T3" fmla="*/ 2147483646 h 2417"/>
              <a:gd name="T4" fmla="*/ 2147483646 w 3852"/>
              <a:gd name="T5" fmla="*/ 2147483646 h 2417"/>
              <a:gd name="T6" fmla="*/ 2147483646 w 3852"/>
              <a:gd name="T7" fmla="*/ 0 h 2417"/>
              <a:gd name="T8" fmla="*/ 2147483646 w 3852"/>
              <a:gd name="T9" fmla="*/ 2147483646 h 24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52"/>
              <a:gd name="T16" fmla="*/ 0 h 2417"/>
              <a:gd name="T17" fmla="*/ 3852 w 3852"/>
              <a:gd name="T18" fmla="*/ 2417 h 24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52" h="2417">
                <a:moveTo>
                  <a:pt x="2544" y="1770"/>
                </a:moveTo>
                <a:cubicBezTo>
                  <a:pt x="1671" y="2403"/>
                  <a:pt x="479" y="2417"/>
                  <a:pt x="0" y="2346"/>
                </a:cubicBezTo>
                <a:cubicBezTo>
                  <a:pt x="1740" y="1191"/>
                  <a:pt x="3498" y="6"/>
                  <a:pt x="3498" y="6"/>
                </a:cubicBezTo>
                <a:cubicBezTo>
                  <a:pt x="3498" y="6"/>
                  <a:pt x="3675" y="3"/>
                  <a:pt x="3852" y="0"/>
                </a:cubicBezTo>
                <a:cubicBezTo>
                  <a:pt x="3747" y="363"/>
                  <a:pt x="3417" y="1137"/>
                  <a:pt x="2544" y="1770"/>
                </a:cubicBezTo>
                <a:close/>
              </a:path>
            </a:pathLst>
          </a:custGeom>
          <a:gradFill rotWithShape="1">
            <a:gsLst>
              <a:gs pos="0">
                <a:srgbClr val="FFE6C1">
                  <a:alpha val="50000"/>
                </a:srgbClr>
              </a:gs>
              <a:gs pos="100000">
                <a:srgbClr val="FFB13F">
                  <a:alpha val="42000"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6" name="Line 6"/>
          <p:cNvSpPr>
            <a:spLocks noChangeShapeType="1"/>
          </p:cNvSpPr>
          <p:nvPr/>
        </p:nvSpPr>
        <p:spPr bwMode="auto">
          <a:xfrm flipH="1">
            <a:off x="950913" y="6099175"/>
            <a:ext cx="7754937" cy="0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7" name="Rectangle 7" descr="Large confetti"/>
          <p:cNvSpPr>
            <a:spLocks noChangeArrowheads="1"/>
          </p:cNvSpPr>
          <p:nvPr/>
        </p:nvSpPr>
        <p:spPr bwMode="auto">
          <a:xfrm>
            <a:off x="950913" y="6099175"/>
            <a:ext cx="1938337" cy="158750"/>
          </a:xfrm>
          <a:prstGeom prst="rect">
            <a:avLst/>
          </a:prstGeom>
          <a:pattFill prst="lgConfetti">
            <a:fgClr>
              <a:srgbClr val="996633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18" name="Freeform 8"/>
          <p:cNvSpPr>
            <a:spLocks/>
          </p:cNvSpPr>
          <p:nvPr/>
        </p:nvSpPr>
        <p:spPr bwMode="auto">
          <a:xfrm>
            <a:off x="1060450" y="2298700"/>
            <a:ext cx="6127750" cy="4206875"/>
          </a:xfrm>
          <a:custGeom>
            <a:avLst/>
            <a:gdLst>
              <a:gd name="T0" fmla="*/ 0 w 3860"/>
              <a:gd name="T1" fmla="*/ 2147483646 h 2650"/>
              <a:gd name="T2" fmla="*/ 2147483646 w 3860"/>
              <a:gd name="T3" fmla="*/ 0 h 2650"/>
              <a:gd name="T4" fmla="*/ 0 60000 65536"/>
              <a:gd name="T5" fmla="*/ 0 60000 65536"/>
              <a:gd name="T6" fmla="*/ 0 w 3860"/>
              <a:gd name="T7" fmla="*/ 0 h 2650"/>
              <a:gd name="T8" fmla="*/ 3860 w 3860"/>
              <a:gd name="T9" fmla="*/ 2650 h 26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60" h="2650">
                <a:moveTo>
                  <a:pt x="0" y="2349"/>
                </a:moveTo>
                <a:cubicBezTo>
                  <a:pt x="2476" y="2650"/>
                  <a:pt x="3608" y="858"/>
                  <a:pt x="3860" y="0"/>
                </a:cubicBezTo>
              </a:path>
            </a:pathLst>
          </a:custGeom>
          <a:noFill/>
          <a:ln w="28575" cmpd="sng">
            <a:solidFill>
              <a:srgbClr val="0099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9" name="Freeform 11"/>
          <p:cNvSpPr>
            <a:spLocks/>
          </p:cNvSpPr>
          <p:nvPr/>
        </p:nvSpPr>
        <p:spPr bwMode="auto">
          <a:xfrm>
            <a:off x="2486025" y="3282950"/>
            <a:ext cx="5453063" cy="2811463"/>
          </a:xfrm>
          <a:custGeom>
            <a:avLst/>
            <a:gdLst>
              <a:gd name="T0" fmla="*/ 2147483646 w 3435"/>
              <a:gd name="T1" fmla="*/ 0 h 1771"/>
              <a:gd name="T2" fmla="*/ 0 w 3435"/>
              <a:gd name="T3" fmla="*/ 2147483646 h 1771"/>
              <a:gd name="T4" fmla="*/ 0 60000 65536"/>
              <a:gd name="T5" fmla="*/ 0 60000 65536"/>
              <a:gd name="T6" fmla="*/ 0 w 3435"/>
              <a:gd name="T7" fmla="*/ 0 h 1771"/>
              <a:gd name="T8" fmla="*/ 3435 w 3435"/>
              <a:gd name="T9" fmla="*/ 1771 h 177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35" h="1771">
                <a:moveTo>
                  <a:pt x="3435" y="0"/>
                </a:moveTo>
                <a:cubicBezTo>
                  <a:pt x="1120" y="602"/>
                  <a:pt x="17" y="1231"/>
                  <a:pt x="0" y="1771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0" name="Freeform 12"/>
          <p:cNvSpPr>
            <a:spLocks/>
          </p:cNvSpPr>
          <p:nvPr/>
        </p:nvSpPr>
        <p:spPr bwMode="auto">
          <a:xfrm>
            <a:off x="2667000" y="4073525"/>
            <a:ext cx="5213350" cy="2020888"/>
          </a:xfrm>
          <a:custGeom>
            <a:avLst/>
            <a:gdLst>
              <a:gd name="T0" fmla="*/ 2147483646 w 3284"/>
              <a:gd name="T1" fmla="*/ 0 h 1273"/>
              <a:gd name="T2" fmla="*/ 0 w 3284"/>
              <a:gd name="T3" fmla="*/ 2147483646 h 1273"/>
              <a:gd name="T4" fmla="*/ 0 60000 65536"/>
              <a:gd name="T5" fmla="*/ 0 60000 65536"/>
              <a:gd name="T6" fmla="*/ 0 w 3284"/>
              <a:gd name="T7" fmla="*/ 0 h 1273"/>
              <a:gd name="T8" fmla="*/ 3284 w 3284"/>
              <a:gd name="T9" fmla="*/ 1273 h 127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84" h="1273">
                <a:moveTo>
                  <a:pt x="3284" y="0"/>
                </a:moveTo>
                <a:cubicBezTo>
                  <a:pt x="1224" y="428"/>
                  <a:pt x="18" y="781"/>
                  <a:pt x="0" y="1273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1" name="Freeform 13"/>
          <p:cNvSpPr>
            <a:spLocks/>
          </p:cNvSpPr>
          <p:nvPr/>
        </p:nvSpPr>
        <p:spPr bwMode="auto">
          <a:xfrm>
            <a:off x="2809875" y="4895850"/>
            <a:ext cx="5076825" cy="1195388"/>
          </a:xfrm>
          <a:custGeom>
            <a:avLst/>
            <a:gdLst>
              <a:gd name="T0" fmla="*/ 2147483646 w 3198"/>
              <a:gd name="T1" fmla="*/ 0 h 753"/>
              <a:gd name="T2" fmla="*/ 0 w 3198"/>
              <a:gd name="T3" fmla="*/ 2147483646 h 753"/>
              <a:gd name="T4" fmla="*/ 0 60000 65536"/>
              <a:gd name="T5" fmla="*/ 0 60000 65536"/>
              <a:gd name="T6" fmla="*/ 0 w 3198"/>
              <a:gd name="T7" fmla="*/ 0 h 753"/>
              <a:gd name="T8" fmla="*/ 3198 w 3198"/>
              <a:gd name="T9" fmla="*/ 753 h 75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98" h="753">
                <a:moveTo>
                  <a:pt x="3198" y="0"/>
                </a:moveTo>
                <a:cubicBezTo>
                  <a:pt x="1332" y="144"/>
                  <a:pt x="14" y="410"/>
                  <a:pt x="0" y="753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2" name="Freeform 14"/>
          <p:cNvSpPr>
            <a:spLocks/>
          </p:cNvSpPr>
          <p:nvPr/>
        </p:nvSpPr>
        <p:spPr bwMode="auto">
          <a:xfrm>
            <a:off x="2867025" y="5473700"/>
            <a:ext cx="5073650" cy="631825"/>
          </a:xfrm>
          <a:custGeom>
            <a:avLst/>
            <a:gdLst>
              <a:gd name="T0" fmla="*/ 2147483646 w 3196"/>
              <a:gd name="T1" fmla="*/ 0 h 398"/>
              <a:gd name="T2" fmla="*/ 2147483646 w 3196"/>
              <a:gd name="T3" fmla="*/ 2147483646 h 398"/>
              <a:gd name="T4" fmla="*/ 0 60000 65536"/>
              <a:gd name="T5" fmla="*/ 0 60000 65536"/>
              <a:gd name="T6" fmla="*/ 0 w 3196"/>
              <a:gd name="T7" fmla="*/ 0 h 398"/>
              <a:gd name="T8" fmla="*/ 3196 w 3196"/>
              <a:gd name="T9" fmla="*/ 398 h 3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96" h="398">
                <a:moveTo>
                  <a:pt x="3196" y="0"/>
                </a:moveTo>
                <a:cubicBezTo>
                  <a:pt x="1330" y="144"/>
                  <a:pt x="0" y="212"/>
                  <a:pt x="12" y="398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3" name="Freeform 15"/>
          <p:cNvSpPr>
            <a:spLocks/>
          </p:cNvSpPr>
          <p:nvPr/>
        </p:nvSpPr>
        <p:spPr bwMode="auto">
          <a:xfrm>
            <a:off x="5053013" y="4191000"/>
            <a:ext cx="457200" cy="1898650"/>
          </a:xfrm>
          <a:custGeom>
            <a:avLst/>
            <a:gdLst>
              <a:gd name="T0" fmla="*/ 0 w 288"/>
              <a:gd name="T1" fmla="*/ 0 h 1196"/>
              <a:gd name="T2" fmla="*/ 2147483646 w 288"/>
              <a:gd name="T3" fmla="*/ 2147483646 h 1196"/>
              <a:gd name="T4" fmla="*/ 0 60000 65536"/>
              <a:gd name="T5" fmla="*/ 0 60000 65536"/>
              <a:gd name="T6" fmla="*/ 0 w 288"/>
              <a:gd name="T7" fmla="*/ 0 h 1196"/>
              <a:gd name="T8" fmla="*/ 288 w 288"/>
              <a:gd name="T9" fmla="*/ 1196 h 11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8" h="1196">
                <a:moveTo>
                  <a:pt x="0" y="0"/>
                </a:moveTo>
                <a:cubicBezTo>
                  <a:pt x="288" y="348"/>
                  <a:pt x="286" y="1196"/>
                  <a:pt x="286" y="1196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4" name="Freeform 16"/>
          <p:cNvSpPr>
            <a:spLocks/>
          </p:cNvSpPr>
          <p:nvPr/>
        </p:nvSpPr>
        <p:spPr bwMode="auto">
          <a:xfrm>
            <a:off x="5546725" y="4000500"/>
            <a:ext cx="479425" cy="2098675"/>
          </a:xfrm>
          <a:custGeom>
            <a:avLst/>
            <a:gdLst>
              <a:gd name="T0" fmla="*/ 0 w 302"/>
              <a:gd name="T1" fmla="*/ 0 h 1322"/>
              <a:gd name="T2" fmla="*/ 2147483646 w 302"/>
              <a:gd name="T3" fmla="*/ 2147483646 h 1322"/>
              <a:gd name="T4" fmla="*/ 0 60000 65536"/>
              <a:gd name="T5" fmla="*/ 0 60000 65536"/>
              <a:gd name="T6" fmla="*/ 0 w 302"/>
              <a:gd name="T7" fmla="*/ 0 h 1322"/>
              <a:gd name="T8" fmla="*/ 302 w 302"/>
              <a:gd name="T9" fmla="*/ 1322 h 132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2" h="1322">
                <a:moveTo>
                  <a:pt x="0" y="0"/>
                </a:moveTo>
                <a:cubicBezTo>
                  <a:pt x="282" y="390"/>
                  <a:pt x="302" y="1322"/>
                  <a:pt x="302" y="1322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5" name="Freeform 17"/>
          <p:cNvSpPr>
            <a:spLocks/>
          </p:cNvSpPr>
          <p:nvPr/>
        </p:nvSpPr>
        <p:spPr bwMode="auto">
          <a:xfrm>
            <a:off x="6149975" y="3806825"/>
            <a:ext cx="479425" cy="2279650"/>
          </a:xfrm>
          <a:custGeom>
            <a:avLst/>
            <a:gdLst>
              <a:gd name="T0" fmla="*/ 0 w 302"/>
              <a:gd name="T1" fmla="*/ 0 h 1436"/>
              <a:gd name="T2" fmla="*/ 2147483646 w 302"/>
              <a:gd name="T3" fmla="*/ 2147483646 h 1436"/>
              <a:gd name="T4" fmla="*/ 0 60000 65536"/>
              <a:gd name="T5" fmla="*/ 0 60000 65536"/>
              <a:gd name="T6" fmla="*/ 0 w 302"/>
              <a:gd name="T7" fmla="*/ 0 h 1436"/>
              <a:gd name="T8" fmla="*/ 302 w 302"/>
              <a:gd name="T9" fmla="*/ 1436 h 14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2" h="1436">
                <a:moveTo>
                  <a:pt x="0" y="0"/>
                </a:moveTo>
                <a:cubicBezTo>
                  <a:pt x="203" y="490"/>
                  <a:pt x="248" y="602"/>
                  <a:pt x="302" y="1436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Freeform 18"/>
          <p:cNvSpPr>
            <a:spLocks/>
          </p:cNvSpPr>
          <p:nvPr/>
        </p:nvSpPr>
        <p:spPr bwMode="auto">
          <a:xfrm>
            <a:off x="6813550" y="3603625"/>
            <a:ext cx="473075" cy="2495550"/>
          </a:xfrm>
          <a:custGeom>
            <a:avLst/>
            <a:gdLst>
              <a:gd name="T0" fmla="*/ 0 w 298"/>
              <a:gd name="T1" fmla="*/ 0 h 1572"/>
              <a:gd name="T2" fmla="*/ 2147483646 w 298"/>
              <a:gd name="T3" fmla="*/ 2147483646 h 1572"/>
              <a:gd name="T4" fmla="*/ 0 60000 65536"/>
              <a:gd name="T5" fmla="*/ 0 60000 65536"/>
              <a:gd name="T6" fmla="*/ 0 w 298"/>
              <a:gd name="T7" fmla="*/ 0 h 1572"/>
              <a:gd name="T8" fmla="*/ 298 w 298"/>
              <a:gd name="T9" fmla="*/ 1572 h 15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8" h="1572">
                <a:moveTo>
                  <a:pt x="0" y="0"/>
                </a:moveTo>
                <a:cubicBezTo>
                  <a:pt x="203" y="540"/>
                  <a:pt x="244" y="654"/>
                  <a:pt x="298" y="1572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Freeform 19"/>
          <p:cNvSpPr>
            <a:spLocks/>
          </p:cNvSpPr>
          <p:nvPr/>
        </p:nvSpPr>
        <p:spPr bwMode="auto">
          <a:xfrm>
            <a:off x="7489825" y="3403600"/>
            <a:ext cx="492125" cy="2695575"/>
          </a:xfrm>
          <a:custGeom>
            <a:avLst/>
            <a:gdLst>
              <a:gd name="T0" fmla="*/ 0 w 310"/>
              <a:gd name="T1" fmla="*/ 0 h 1698"/>
              <a:gd name="T2" fmla="*/ 2147483646 w 310"/>
              <a:gd name="T3" fmla="*/ 2147483646 h 1698"/>
              <a:gd name="T4" fmla="*/ 0 60000 65536"/>
              <a:gd name="T5" fmla="*/ 0 60000 65536"/>
              <a:gd name="T6" fmla="*/ 0 w 310"/>
              <a:gd name="T7" fmla="*/ 0 h 1698"/>
              <a:gd name="T8" fmla="*/ 310 w 310"/>
              <a:gd name="T9" fmla="*/ 1698 h 16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" h="1698">
                <a:moveTo>
                  <a:pt x="0" y="0"/>
                </a:moveTo>
                <a:cubicBezTo>
                  <a:pt x="203" y="571"/>
                  <a:pt x="256" y="727"/>
                  <a:pt x="310" y="1698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8" name="Freeform 20"/>
          <p:cNvSpPr>
            <a:spLocks/>
          </p:cNvSpPr>
          <p:nvPr/>
        </p:nvSpPr>
        <p:spPr bwMode="auto">
          <a:xfrm>
            <a:off x="4572000" y="4379913"/>
            <a:ext cx="457200" cy="1716087"/>
          </a:xfrm>
          <a:custGeom>
            <a:avLst/>
            <a:gdLst>
              <a:gd name="T0" fmla="*/ 0 w 288"/>
              <a:gd name="T1" fmla="*/ 0 h 1081"/>
              <a:gd name="T2" fmla="*/ 2147483646 w 288"/>
              <a:gd name="T3" fmla="*/ 2147483646 h 1081"/>
              <a:gd name="T4" fmla="*/ 0 60000 65536"/>
              <a:gd name="T5" fmla="*/ 0 60000 65536"/>
              <a:gd name="T6" fmla="*/ 0 w 288"/>
              <a:gd name="T7" fmla="*/ 0 h 1081"/>
              <a:gd name="T8" fmla="*/ 288 w 288"/>
              <a:gd name="T9" fmla="*/ 1081 h 108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8" h="1081">
                <a:moveTo>
                  <a:pt x="0" y="0"/>
                </a:moveTo>
                <a:cubicBezTo>
                  <a:pt x="288" y="348"/>
                  <a:pt x="252" y="1081"/>
                  <a:pt x="252" y="1081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9" name="Freeform 22"/>
          <p:cNvSpPr>
            <a:spLocks/>
          </p:cNvSpPr>
          <p:nvPr/>
        </p:nvSpPr>
        <p:spPr bwMode="auto">
          <a:xfrm>
            <a:off x="4119563" y="4591050"/>
            <a:ext cx="447675" cy="1508125"/>
          </a:xfrm>
          <a:custGeom>
            <a:avLst/>
            <a:gdLst>
              <a:gd name="T0" fmla="*/ 0 w 282"/>
              <a:gd name="T1" fmla="*/ 0 h 950"/>
              <a:gd name="T2" fmla="*/ 2147483646 w 282"/>
              <a:gd name="T3" fmla="*/ 2147483646 h 950"/>
              <a:gd name="T4" fmla="*/ 0 60000 65536"/>
              <a:gd name="T5" fmla="*/ 0 60000 65536"/>
              <a:gd name="T6" fmla="*/ 0 w 282"/>
              <a:gd name="T7" fmla="*/ 0 h 950"/>
              <a:gd name="T8" fmla="*/ 282 w 282"/>
              <a:gd name="T9" fmla="*/ 950 h 9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2" h="950">
                <a:moveTo>
                  <a:pt x="0" y="0"/>
                </a:moveTo>
                <a:cubicBezTo>
                  <a:pt x="282" y="324"/>
                  <a:pt x="268" y="950"/>
                  <a:pt x="268" y="95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Freeform 23"/>
          <p:cNvSpPr>
            <a:spLocks/>
          </p:cNvSpPr>
          <p:nvPr/>
        </p:nvSpPr>
        <p:spPr bwMode="auto">
          <a:xfrm>
            <a:off x="3775075" y="4762500"/>
            <a:ext cx="406400" cy="1327150"/>
          </a:xfrm>
          <a:custGeom>
            <a:avLst/>
            <a:gdLst>
              <a:gd name="T0" fmla="*/ 0 w 256"/>
              <a:gd name="T1" fmla="*/ 0 h 836"/>
              <a:gd name="T2" fmla="*/ 2147483646 w 256"/>
              <a:gd name="T3" fmla="*/ 2147483646 h 836"/>
              <a:gd name="T4" fmla="*/ 0 60000 65536"/>
              <a:gd name="T5" fmla="*/ 0 60000 65536"/>
              <a:gd name="T6" fmla="*/ 0 w 256"/>
              <a:gd name="T7" fmla="*/ 0 h 836"/>
              <a:gd name="T8" fmla="*/ 256 w 256"/>
              <a:gd name="T9" fmla="*/ 836 h 8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" h="836">
                <a:moveTo>
                  <a:pt x="0" y="0"/>
                </a:moveTo>
                <a:cubicBezTo>
                  <a:pt x="134" y="182"/>
                  <a:pt x="248" y="580"/>
                  <a:pt x="256" y="836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1" name="Freeform 24"/>
          <p:cNvSpPr>
            <a:spLocks/>
          </p:cNvSpPr>
          <p:nvPr/>
        </p:nvSpPr>
        <p:spPr bwMode="auto">
          <a:xfrm>
            <a:off x="3390900" y="4986338"/>
            <a:ext cx="449263" cy="1112837"/>
          </a:xfrm>
          <a:custGeom>
            <a:avLst/>
            <a:gdLst>
              <a:gd name="T0" fmla="*/ 0 w 283"/>
              <a:gd name="T1" fmla="*/ 0 h 701"/>
              <a:gd name="T2" fmla="*/ 2147483646 w 283"/>
              <a:gd name="T3" fmla="*/ 2147483646 h 701"/>
              <a:gd name="T4" fmla="*/ 0 60000 65536"/>
              <a:gd name="T5" fmla="*/ 0 60000 65536"/>
              <a:gd name="T6" fmla="*/ 0 w 283"/>
              <a:gd name="T7" fmla="*/ 0 h 701"/>
              <a:gd name="T8" fmla="*/ 283 w 283"/>
              <a:gd name="T9" fmla="*/ 701 h 7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" h="701">
                <a:moveTo>
                  <a:pt x="0" y="0"/>
                </a:moveTo>
                <a:cubicBezTo>
                  <a:pt x="275" y="231"/>
                  <a:pt x="283" y="701"/>
                  <a:pt x="283" y="701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2" name="Freeform 25"/>
          <p:cNvSpPr>
            <a:spLocks/>
          </p:cNvSpPr>
          <p:nvPr/>
        </p:nvSpPr>
        <p:spPr bwMode="auto">
          <a:xfrm>
            <a:off x="3136900" y="5172075"/>
            <a:ext cx="396875" cy="914400"/>
          </a:xfrm>
          <a:custGeom>
            <a:avLst/>
            <a:gdLst>
              <a:gd name="T0" fmla="*/ 0 w 250"/>
              <a:gd name="T1" fmla="*/ 0 h 576"/>
              <a:gd name="T2" fmla="*/ 2147483646 w 250"/>
              <a:gd name="T3" fmla="*/ 2147483646 h 576"/>
              <a:gd name="T4" fmla="*/ 0 60000 65536"/>
              <a:gd name="T5" fmla="*/ 0 60000 65536"/>
              <a:gd name="T6" fmla="*/ 0 w 250"/>
              <a:gd name="T7" fmla="*/ 0 h 576"/>
              <a:gd name="T8" fmla="*/ 250 w 250"/>
              <a:gd name="T9" fmla="*/ 576 h 5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0" h="576">
                <a:moveTo>
                  <a:pt x="0" y="0"/>
                </a:moveTo>
                <a:cubicBezTo>
                  <a:pt x="230" y="193"/>
                  <a:pt x="250" y="576"/>
                  <a:pt x="250" y="576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3" name="Freeform 26"/>
          <p:cNvSpPr>
            <a:spLocks/>
          </p:cNvSpPr>
          <p:nvPr/>
        </p:nvSpPr>
        <p:spPr bwMode="auto">
          <a:xfrm>
            <a:off x="2914650" y="5353050"/>
            <a:ext cx="371475" cy="733425"/>
          </a:xfrm>
          <a:custGeom>
            <a:avLst/>
            <a:gdLst>
              <a:gd name="T0" fmla="*/ 0 w 234"/>
              <a:gd name="T1" fmla="*/ 0 h 462"/>
              <a:gd name="T2" fmla="*/ 2147483646 w 234"/>
              <a:gd name="T3" fmla="*/ 2147483646 h 462"/>
              <a:gd name="T4" fmla="*/ 0 60000 65536"/>
              <a:gd name="T5" fmla="*/ 0 60000 65536"/>
              <a:gd name="T6" fmla="*/ 0 w 234"/>
              <a:gd name="T7" fmla="*/ 0 h 462"/>
              <a:gd name="T8" fmla="*/ 234 w 234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4" h="462">
                <a:moveTo>
                  <a:pt x="0" y="0"/>
                </a:moveTo>
                <a:cubicBezTo>
                  <a:pt x="195" y="149"/>
                  <a:pt x="234" y="462"/>
                  <a:pt x="234" y="462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4" name="Freeform 27"/>
          <p:cNvSpPr>
            <a:spLocks/>
          </p:cNvSpPr>
          <p:nvPr/>
        </p:nvSpPr>
        <p:spPr bwMode="auto">
          <a:xfrm>
            <a:off x="2733675" y="5540375"/>
            <a:ext cx="365125" cy="558800"/>
          </a:xfrm>
          <a:custGeom>
            <a:avLst/>
            <a:gdLst>
              <a:gd name="T0" fmla="*/ 0 w 230"/>
              <a:gd name="T1" fmla="*/ 0 h 352"/>
              <a:gd name="T2" fmla="*/ 2147483646 w 230"/>
              <a:gd name="T3" fmla="*/ 2147483646 h 352"/>
              <a:gd name="T4" fmla="*/ 0 60000 65536"/>
              <a:gd name="T5" fmla="*/ 0 60000 65536"/>
              <a:gd name="T6" fmla="*/ 0 w 230"/>
              <a:gd name="T7" fmla="*/ 0 h 352"/>
              <a:gd name="T8" fmla="*/ 230 w 230"/>
              <a:gd name="T9" fmla="*/ 352 h 3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0" h="352">
                <a:moveTo>
                  <a:pt x="0" y="0"/>
                </a:moveTo>
                <a:cubicBezTo>
                  <a:pt x="230" y="193"/>
                  <a:pt x="216" y="352"/>
                  <a:pt x="216" y="352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5" name="Freeform 28"/>
          <p:cNvSpPr>
            <a:spLocks/>
          </p:cNvSpPr>
          <p:nvPr/>
        </p:nvSpPr>
        <p:spPr bwMode="auto">
          <a:xfrm>
            <a:off x="2609850" y="5715000"/>
            <a:ext cx="357188" cy="384175"/>
          </a:xfrm>
          <a:custGeom>
            <a:avLst/>
            <a:gdLst>
              <a:gd name="T0" fmla="*/ 0 w 225"/>
              <a:gd name="T1" fmla="*/ 0 h 242"/>
              <a:gd name="T2" fmla="*/ 2147483646 w 225"/>
              <a:gd name="T3" fmla="*/ 2147483646 h 242"/>
              <a:gd name="T4" fmla="*/ 0 60000 65536"/>
              <a:gd name="T5" fmla="*/ 0 60000 65536"/>
              <a:gd name="T6" fmla="*/ 0 w 225"/>
              <a:gd name="T7" fmla="*/ 0 h 242"/>
              <a:gd name="T8" fmla="*/ 225 w 225"/>
              <a:gd name="T9" fmla="*/ 242 h 2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5" h="242">
                <a:moveTo>
                  <a:pt x="0" y="0"/>
                </a:moveTo>
                <a:cubicBezTo>
                  <a:pt x="132" y="14"/>
                  <a:pt x="225" y="242"/>
                  <a:pt x="225" y="242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6" name="Freeform 29"/>
          <p:cNvSpPr>
            <a:spLocks/>
          </p:cNvSpPr>
          <p:nvPr/>
        </p:nvSpPr>
        <p:spPr bwMode="auto">
          <a:xfrm>
            <a:off x="2514600" y="5918200"/>
            <a:ext cx="369888" cy="166688"/>
          </a:xfrm>
          <a:custGeom>
            <a:avLst/>
            <a:gdLst>
              <a:gd name="T0" fmla="*/ 0 w 233"/>
              <a:gd name="T1" fmla="*/ 0 h 105"/>
              <a:gd name="T2" fmla="*/ 2147483646 w 233"/>
              <a:gd name="T3" fmla="*/ 2147483646 h 105"/>
              <a:gd name="T4" fmla="*/ 0 60000 65536"/>
              <a:gd name="T5" fmla="*/ 0 60000 65536"/>
              <a:gd name="T6" fmla="*/ 0 w 233"/>
              <a:gd name="T7" fmla="*/ 0 h 105"/>
              <a:gd name="T8" fmla="*/ 233 w 233"/>
              <a:gd name="T9" fmla="*/ 105 h 1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" h="105">
                <a:moveTo>
                  <a:pt x="0" y="0"/>
                </a:moveTo>
                <a:cubicBezTo>
                  <a:pt x="138" y="12"/>
                  <a:pt x="233" y="105"/>
                  <a:pt x="233" y="105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7" name="AutoShape 30"/>
          <p:cNvSpPr>
            <a:spLocks noChangeArrowheads="1"/>
          </p:cNvSpPr>
          <p:nvPr/>
        </p:nvSpPr>
        <p:spPr bwMode="auto">
          <a:xfrm flipV="1">
            <a:off x="3949700" y="3502025"/>
            <a:ext cx="731838" cy="512763"/>
          </a:xfrm>
          <a:prstGeom prst="rtTriangle">
            <a:avLst/>
          </a:prstGeom>
          <a:noFill/>
          <a:ln w="31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38" name="Oval 31"/>
          <p:cNvSpPr>
            <a:spLocks noChangeArrowheads="1"/>
          </p:cNvSpPr>
          <p:nvPr/>
        </p:nvSpPr>
        <p:spPr bwMode="auto">
          <a:xfrm>
            <a:off x="1828800" y="430213"/>
            <a:ext cx="73025" cy="730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39" name="Text Box 34"/>
          <p:cNvSpPr txBox="1">
            <a:spLocks noChangeArrowheads="1"/>
          </p:cNvSpPr>
          <p:nvPr/>
        </p:nvSpPr>
        <p:spPr bwMode="auto">
          <a:xfrm>
            <a:off x="4095750" y="3263900"/>
            <a:ext cx="3952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/>
              <a:t>1.5</a:t>
            </a:r>
          </a:p>
        </p:txBody>
      </p:sp>
      <p:sp>
        <p:nvSpPr>
          <p:cNvPr id="64540" name="Text Box 35"/>
          <p:cNvSpPr txBox="1">
            <a:spLocks noChangeArrowheads="1"/>
          </p:cNvSpPr>
          <p:nvPr/>
        </p:nvSpPr>
        <p:spPr bwMode="auto">
          <a:xfrm>
            <a:off x="3590925" y="3538538"/>
            <a:ext cx="3952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/>
              <a:t>1.0</a:t>
            </a:r>
          </a:p>
        </p:txBody>
      </p:sp>
      <p:sp>
        <p:nvSpPr>
          <p:cNvPr id="64541" name="Line 36"/>
          <p:cNvSpPr>
            <a:spLocks noChangeShapeType="1"/>
          </p:cNvSpPr>
          <p:nvPr/>
        </p:nvSpPr>
        <p:spPr bwMode="auto">
          <a:xfrm>
            <a:off x="2487613" y="5075238"/>
            <a:ext cx="0" cy="9874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2" name="Line 37"/>
          <p:cNvSpPr>
            <a:spLocks noChangeShapeType="1"/>
          </p:cNvSpPr>
          <p:nvPr/>
        </p:nvSpPr>
        <p:spPr bwMode="auto">
          <a:xfrm>
            <a:off x="2816225" y="4856163"/>
            <a:ext cx="0" cy="116998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3" name="Line 39"/>
          <p:cNvSpPr>
            <a:spLocks noChangeShapeType="1"/>
          </p:cNvSpPr>
          <p:nvPr/>
        </p:nvSpPr>
        <p:spPr bwMode="auto">
          <a:xfrm>
            <a:off x="1865313" y="5476875"/>
            <a:ext cx="0" cy="6223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4" name="Line 40"/>
          <p:cNvSpPr>
            <a:spLocks noChangeShapeType="1"/>
          </p:cNvSpPr>
          <p:nvPr/>
        </p:nvSpPr>
        <p:spPr bwMode="auto">
          <a:xfrm>
            <a:off x="4754563" y="3538538"/>
            <a:ext cx="0" cy="179228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5" name="Line 41"/>
          <p:cNvSpPr>
            <a:spLocks noChangeShapeType="1"/>
          </p:cNvSpPr>
          <p:nvPr/>
        </p:nvSpPr>
        <p:spPr bwMode="auto">
          <a:xfrm>
            <a:off x="5668963" y="2916238"/>
            <a:ext cx="0" cy="17192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6" name="Line 42"/>
          <p:cNvSpPr>
            <a:spLocks noChangeShapeType="1"/>
          </p:cNvSpPr>
          <p:nvPr/>
        </p:nvSpPr>
        <p:spPr bwMode="auto">
          <a:xfrm>
            <a:off x="6473825" y="2405063"/>
            <a:ext cx="0" cy="131603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7" name="Line 43"/>
          <p:cNvSpPr>
            <a:spLocks noChangeShapeType="1"/>
          </p:cNvSpPr>
          <p:nvPr/>
        </p:nvSpPr>
        <p:spPr bwMode="auto">
          <a:xfrm>
            <a:off x="6619875" y="2295525"/>
            <a:ext cx="0" cy="12065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8" name="Line 44"/>
          <p:cNvSpPr>
            <a:spLocks noChangeShapeType="1"/>
          </p:cNvSpPr>
          <p:nvPr/>
        </p:nvSpPr>
        <p:spPr bwMode="auto">
          <a:xfrm flipH="1">
            <a:off x="6619875" y="2295525"/>
            <a:ext cx="2011363" cy="0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9" name="Line 45"/>
          <p:cNvSpPr>
            <a:spLocks noChangeShapeType="1"/>
          </p:cNvSpPr>
          <p:nvPr/>
        </p:nvSpPr>
        <p:spPr bwMode="auto">
          <a:xfrm flipH="1">
            <a:off x="950913" y="2295525"/>
            <a:ext cx="5668962" cy="3803650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50" name="Text Box 47"/>
          <p:cNvSpPr txBox="1">
            <a:spLocks noChangeArrowheads="1"/>
          </p:cNvSpPr>
          <p:nvPr/>
        </p:nvSpPr>
        <p:spPr bwMode="auto">
          <a:xfrm>
            <a:off x="6978650" y="6113463"/>
            <a:ext cx="1212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Stiff Layer</a:t>
            </a:r>
          </a:p>
        </p:txBody>
      </p:sp>
      <p:sp>
        <p:nvSpPr>
          <p:cNvPr id="64551" name="Text Box 48"/>
          <p:cNvSpPr txBox="1">
            <a:spLocks noChangeArrowheads="1"/>
          </p:cNvSpPr>
          <p:nvPr/>
        </p:nvSpPr>
        <p:spPr bwMode="auto">
          <a:xfrm>
            <a:off x="1646238" y="619125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Drain</a:t>
            </a:r>
          </a:p>
        </p:txBody>
      </p:sp>
      <p:sp>
        <p:nvSpPr>
          <p:cNvPr id="64552" name="Line 49"/>
          <p:cNvSpPr>
            <a:spLocks noChangeShapeType="1"/>
          </p:cNvSpPr>
          <p:nvPr/>
        </p:nvSpPr>
        <p:spPr bwMode="auto">
          <a:xfrm>
            <a:off x="8448675" y="2295525"/>
            <a:ext cx="0" cy="3803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53" name="Line 50"/>
          <p:cNvSpPr>
            <a:spLocks noChangeShapeType="1"/>
          </p:cNvSpPr>
          <p:nvPr/>
        </p:nvSpPr>
        <p:spPr bwMode="auto">
          <a:xfrm flipH="1">
            <a:off x="512763" y="6099175"/>
            <a:ext cx="438150" cy="0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54" name="Line 51"/>
          <p:cNvSpPr>
            <a:spLocks noChangeShapeType="1"/>
          </p:cNvSpPr>
          <p:nvPr/>
        </p:nvSpPr>
        <p:spPr bwMode="auto">
          <a:xfrm flipV="1">
            <a:off x="1060450" y="466725"/>
            <a:ext cx="804863" cy="55435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55" name="Text Box 33"/>
          <p:cNvSpPr txBox="1">
            <a:spLocks noChangeArrowheads="1"/>
          </p:cNvSpPr>
          <p:nvPr/>
        </p:nvSpPr>
        <p:spPr bwMode="auto">
          <a:xfrm>
            <a:off x="993775" y="2438400"/>
            <a:ext cx="1381125" cy="730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Symbol" panose="05050102010706020507" pitchFamily="18" charset="2"/>
              <a:buChar char="g"/>
            </a:pPr>
            <a:r>
              <a:rPr lang="en-US" altLang="en-US" sz="1400"/>
              <a:t> = 125 lb/ft</a:t>
            </a:r>
            <a:r>
              <a:rPr lang="en-US" altLang="en-US" sz="1400" baseline="30000"/>
              <a:t>3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 sz="1400"/>
              <a:t>c = 90 lb/ft</a:t>
            </a:r>
            <a:r>
              <a:rPr lang="en-US" altLang="en-US" sz="1400" baseline="30000"/>
              <a:t>2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 sz="1400">
                <a:latin typeface="Symbol" panose="05050102010706020507" pitchFamily="18" charset="2"/>
              </a:rPr>
              <a:t>f = 32</a:t>
            </a:r>
            <a:r>
              <a:rPr lang="en-US" altLang="en-US" sz="1400" baseline="30000">
                <a:latin typeface="Symbol" panose="05050102010706020507" pitchFamily="18" charset="2"/>
              </a:rPr>
              <a:t>o</a:t>
            </a:r>
            <a:endParaRPr lang="en-US" altLang="en-US" sz="1400"/>
          </a:p>
        </p:txBody>
      </p:sp>
      <p:sp>
        <p:nvSpPr>
          <p:cNvPr id="64556" name="Line 53"/>
          <p:cNvSpPr>
            <a:spLocks noChangeShapeType="1"/>
          </p:cNvSpPr>
          <p:nvPr/>
        </p:nvSpPr>
        <p:spPr bwMode="auto">
          <a:xfrm flipV="1">
            <a:off x="3803650" y="4197350"/>
            <a:ext cx="0" cy="157321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57" name="Text Box 54"/>
          <p:cNvSpPr txBox="1">
            <a:spLocks noChangeArrowheads="1"/>
          </p:cNvSpPr>
          <p:nvPr/>
        </p:nvSpPr>
        <p:spPr bwMode="auto">
          <a:xfrm>
            <a:off x="7943850" y="2646363"/>
            <a:ext cx="628650" cy="366712"/>
          </a:xfrm>
          <a:prstGeom prst="rect">
            <a:avLst/>
          </a:prstGeom>
          <a:solidFill>
            <a:srgbClr val="FFE6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20 ft</a:t>
            </a:r>
          </a:p>
        </p:txBody>
      </p:sp>
      <p:sp>
        <p:nvSpPr>
          <p:cNvPr id="64558" name="Text Box 55"/>
          <p:cNvSpPr txBox="1">
            <a:spLocks noChangeArrowheads="1"/>
          </p:cNvSpPr>
          <p:nvPr/>
        </p:nvSpPr>
        <p:spPr bwMode="auto">
          <a:xfrm>
            <a:off x="1096963" y="209550"/>
            <a:ext cx="15525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Center of failure Surface</a:t>
            </a:r>
          </a:p>
        </p:txBody>
      </p:sp>
      <p:sp>
        <p:nvSpPr>
          <p:cNvPr id="64559" name="Line 56"/>
          <p:cNvSpPr>
            <a:spLocks noChangeShapeType="1"/>
          </p:cNvSpPr>
          <p:nvPr/>
        </p:nvSpPr>
        <p:spPr bwMode="auto">
          <a:xfrm flipH="1">
            <a:off x="5229225" y="4060825"/>
            <a:ext cx="157163" cy="58738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60" name="Line 57"/>
          <p:cNvSpPr>
            <a:spLocks noChangeShapeType="1"/>
          </p:cNvSpPr>
          <p:nvPr/>
        </p:nvSpPr>
        <p:spPr bwMode="auto">
          <a:xfrm flipH="1">
            <a:off x="5372100" y="4605338"/>
            <a:ext cx="166688" cy="428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61" name="Line 58"/>
          <p:cNvSpPr>
            <a:spLocks noChangeShapeType="1"/>
          </p:cNvSpPr>
          <p:nvPr/>
        </p:nvSpPr>
        <p:spPr bwMode="auto">
          <a:xfrm flipH="1">
            <a:off x="5499100" y="5126038"/>
            <a:ext cx="168275" cy="2381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62" name="Line 59"/>
          <p:cNvSpPr>
            <a:spLocks noChangeShapeType="1"/>
          </p:cNvSpPr>
          <p:nvPr/>
        </p:nvSpPr>
        <p:spPr bwMode="auto">
          <a:xfrm flipH="1">
            <a:off x="5540375" y="5638800"/>
            <a:ext cx="168275" cy="14288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63" name="Line 60"/>
          <p:cNvSpPr>
            <a:spLocks noChangeShapeType="1"/>
          </p:cNvSpPr>
          <p:nvPr/>
        </p:nvSpPr>
        <p:spPr bwMode="auto">
          <a:xfrm flipH="1">
            <a:off x="5594350" y="6096000"/>
            <a:ext cx="17303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64" name="Freeform 10"/>
          <p:cNvSpPr>
            <a:spLocks/>
          </p:cNvSpPr>
          <p:nvPr/>
        </p:nvSpPr>
        <p:spPr bwMode="auto">
          <a:xfrm>
            <a:off x="1866900" y="469900"/>
            <a:ext cx="5321300" cy="1822450"/>
          </a:xfrm>
          <a:custGeom>
            <a:avLst/>
            <a:gdLst>
              <a:gd name="T0" fmla="*/ 0 w 3352"/>
              <a:gd name="T1" fmla="*/ 0 h 1148"/>
              <a:gd name="T2" fmla="*/ 2147483646 w 3352"/>
              <a:gd name="T3" fmla="*/ 2147483646 h 1148"/>
              <a:gd name="T4" fmla="*/ 0 60000 65536"/>
              <a:gd name="T5" fmla="*/ 0 60000 65536"/>
              <a:gd name="T6" fmla="*/ 0 w 3352"/>
              <a:gd name="T7" fmla="*/ 0 h 1148"/>
              <a:gd name="T8" fmla="*/ 3352 w 3352"/>
              <a:gd name="T9" fmla="*/ 1148 h 11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352" h="1148">
                <a:moveTo>
                  <a:pt x="0" y="0"/>
                </a:moveTo>
                <a:lnTo>
                  <a:pt x="3352" y="114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65" name="Text Box 32"/>
          <p:cNvSpPr txBox="1">
            <a:spLocks noChangeArrowheads="1"/>
          </p:cNvSpPr>
          <p:nvPr/>
        </p:nvSpPr>
        <p:spPr bwMode="auto">
          <a:xfrm>
            <a:off x="4316413" y="1271588"/>
            <a:ext cx="105410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R = 30 ft</a:t>
            </a:r>
          </a:p>
        </p:txBody>
      </p:sp>
      <p:sp>
        <p:nvSpPr>
          <p:cNvPr id="64566" name="Text Box 63"/>
          <p:cNvSpPr txBox="1">
            <a:spLocks noChangeArrowheads="1"/>
          </p:cNvSpPr>
          <p:nvPr/>
        </p:nvSpPr>
        <p:spPr bwMode="auto">
          <a:xfrm>
            <a:off x="1603375" y="562133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1</a:t>
            </a:r>
          </a:p>
        </p:txBody>
      </p:sp>
      <p:sp>
        <p:nvSpPr>
          <p:cNvPr id="64567" name="Text Box 64"/>
          <p:cNvSpPr txBox="1">
            <a:spLocks noChangeArrowheads="1"/>
          </p:cNvSpPr>
          <p:nvPr/>
        </p:nvSpPr>
        <p:spPr bwMode="auto">
          <a:xfrm>
            <a:off x="2178050" y="532923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2</a:t>
            </a:r>
          </a:p>
        </p:txBody>
      </p:sp>
      <p:sp>
        <p:nvSpPr>
          <p:cNvPr id="64568" name="Text Box 65"/>
          <p:cNvSpPr txBox="1">
            <a:spLocks noChangeArrowheads="1"/>
          </p:cNvSpPr>
          <p:nvPr/>
        </p:nvSpPr>
        <p:spPr bwMode="auto">
          <a:xfrm>
            <a:off x="2578100" y="498633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3</a:t>
            </a:r>
          </a:p>
        </p:txBody>
      </p:sp>
      <p:sp>
        <p:nvSpPr>
          <p:cNvPr id="64569" name="Text Box 66"/>
          <p:cNvSpPr txBox="1">
            <a:spLocks noChangeArrowheads="1"/>
          </p:cNvSpPr>
          <p:nvPr/>
        </p:nvSpPr>
        <p:spPr bwMode="auto">
          <a:xfrm>
            <a:off x="3549650" y="435768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4</a:t>
            </a:r>
          </a:p>
        </p:txBody>
      </p:sp>
      <p:sp>
        <p:nvSpPr>
          <p:cNvPr id="64570" name="Text Box 67"/>
          <p:cNvSpPr txBox="1">
            <a:spLocks noChangeArrowheads="1"/>
          </p:cNvSpPr>
          <p:nvPr/>
        </p:nvSpPr>
        <p:spPr bwMode="auto">
          <a:xfrm>
            <a:off x="4476750" y="377031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5</a:t>
            </a:r>
          </a:p>
        </p:txBody>
      </p:sp>
      <p:sp>
        <p:nvSpPr>
          <p:cNvPr id="64571" name="Text Box 68"/>
          <p:cNvSpPr txBox="1">
            <a:spLocks noChangeArrowheads="1"/>
          </p:cNvSpPr>
          <p:nvPr/>
        </p:nvSpPr>
        <p:spPr bwMode="auto">
          <a:xfrm>
            <a:off x="5365750" y="319246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6</a:t>
            </a:r>
          </a:p>
        </p:txBody>
      </p:sp>
      <p:sp>
        <p:nvSpPr>
          <p:cNvPr id="64572" name="Text Box 69"/>
          <p:cNvSpPr txBox="1">
            <a:spLocks noChangeArrowheads="1"/>
          </p:cNvSpPr>
          <p:nvPr/>
        </p:nvSpPr>
        <p:spPr bwMode="auto">
          <a:xfrm>
            <a:off x="6188075" y="257651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7</a:t>
            </a:r>
          </a:p>
        </p:txBody>
      </p:sp>
      <p:sp>
        <p:nvSpPr>
          <p:cNvPr id="64573" name="Text Box 70"/>
          <p:cNvSpPr txBox="1">
            <a:spLocks noChangeArrowheads="1"/>
          </p:cNvSpPr>
          <p:nvPr/>
        </p:nvSpPr>
        <p:spPr bwMode="auto">
          <a:xfrm>
            <a:off x="6429375" y="238918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8</a:t>
            </a:r>
          </a:p>
        </p:txBody>
      </p:sp>
      <p:sp>
        <p:nvSpPr>
          <p:cNvPr id="64574" name="Text Box 71"/>
          <p:cNvSpPr txBox="1">
            <a:spLocks noChangeArrowheads="1"/>
          </p:cNvSpPr>
          <p:nvPr/>
        </p:nvSpPr>
        <p:spPr bwMode="auto">
          <a:xfrm>
            <a:off x="6804025" y="235426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/>
              <a:t>9</a:t>
            </a:r>
          </a:p>
        </p:txBody>
      </p:sp>
      <p:sp>
        <p:nvSpPr>
          <p:cNvPr id="64575" name="Rectangle 72"/>
          <p:cNvSpPr>
            <a:spLocks noChangeArrowheads="1"/>
          </p:cNvSpPr>
          <p:nvPr/>
        </p:nvSpPr>
        <p:spPr bwMode="auto">
          <a:xfrm>
            <a:off x="5354638" y="3543300"/>
            <a:ext cx="42862" cy="13779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76" name="Rectangle 73"/>
          <p:cNvSpPr>
            <a:spLocks noChangeArrowheads="1"/>
          </p:cNvSpPr>
          <p:nvPr/>
        </p:nvSpPr>
        <p:spPr bwMode="auto">
          <a:xfrm>
            <a:off x="5356225" y="4187825"/>
            <a:ext cx="44450" cy="735013"/>
          </a:xfrm>
          <a:prstGeom prst="rect">
            <a:avLst/>
          </a:prstGeom>
          <a:gradFill rotWithShape="1">
            <a:gsLst>
              <a:gs pos="0">
                <a:srgbClr val="2F7676"/>
              </a:gs>
              <a:gs pos="100000">
                <a:srgbClr val="66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77" name="Line 74"/>
          <p:cNvSpPr>
            <a:spLocks noChangeShapeType="1"/>
          </p:cNvSpPr>
          <p:nvPr/>
        </p:nvSpPr>
        <p:spPr bwMode="auto">
          <a:xfrm flipV="1">
            <a:off x="5054600" y="4191000"/>
            <a:ext cx="473075" cy="0"/>
          </a:xfrm>
          <a:prstGeom prst="line">
            <a:avLst/>
          </a:prstGeom>
          <a:noFill/>
          <a:ln w="3175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78" name="Rectangle 75"/>
          <p:cNvSpPr>
            <a:spLocks noChangeArrowheads="1"/>
          </p:cNvSpPr>
          <p:nvPr/>
        </p:nvSpPr>
        <p:spPr bwMode="auto">
          <a:xfrm>
            <a:off x="6130925" y="3409950"/>
            <a:ext cx="42863" cy="7667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79" name="Rectangle 76"/>
          <p:cNvSpPr>
            <a:spLocks noChangeArrowheads="1"/>
          </p:cNvSpPr>
          <p:nvPr/>
        </p:nvSpPr>
        <p:spPr bwMode="auto">
          <a:xfrm>
            <a:off x="6130925" y="3844925"/>
            <a:ext cx="42863" cy="331788"/>
          </a:xfrm>
          <a:prstGeom prst="rect">
            <a:avLst/>
          </a:prstGeom>
          <a:gradFill rotWithShape="1">
            <a:gsLst>
              <a:gs pos="0">
                <a:srgbClr val="2F7676"/>
              </a:gs>
              <a:gs pos="100000">
                <a:srgbClr val="66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80" name="Line 77"/>
          <p:cNvSpPr>
            <a:spLocks noChangeShapeType="1"/>
          </p:cNvSpPr>
          <p:nvPr/>
        </p:nvSpPr>
        <p:spPr bwMode="auto">
          <a:xfrm>
            <a:off x="6021388" y="3844925"/>
            <a:ext cx="230187" cy="1588"/>
          </a:xfrm>
          <a:prstGeom prst="line">
            <a:avLst/>
          </a:prstGeom>
          <a:noFill/>
          <a:ln w="3175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81" name="Freeform 78"/>
          <p:cNvSpPr>
            <a:spLocks/>
          </p:cNvSpPr>
          <p:nvPr/>
        </p:nvSpPr>
        <p:spPr bwMode="auto">
          <a:xfrm>
            <a:off x="6018213" y="3843338"/>
            <a:ext cx="479425" cy="2279650"/>
          </a:xfrm>
          <a:custGeom>
            <a:avLst/>
            <a:gdLst>
              <a:gd name="T0" fmla="*/ 0 w 302"/>
              <a:gd name="T1" fmla="*/ 0 h 1436"/>
              <a:gd name="T2" fmla="*/ 2147483646 w 302"/>
              <a:gd name="T3" fmla="*/ 2147483646 h 1436"/>
              <a:gd name="T4" fmla="*/ 0 60000 65536"/>
              <a:gd name="T5" fmla="*/ 0 60000 65536"/>
              <a:gd name="T6" fmla="*/ 0 w 302"/>
              <a:gd name="T7" fmla="*/ 0 h 1436"/>
              <a:gd name="T8" fmla="*/ 302 w 302"/>
              <a:gd name="T9" fmla="*/ 1436 h 14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2" h="1436">
                <a:moveTo>
                  <a:pt x="0" y="0"/>
                </a:moveTo>
                <a:cubicBezTo>
                  <a:pt x="203" y="490"/>
                  <a:pt x="248" y="602"/>
                  <a:pt x="302" y="1436"/>
                </a:cubicBezTo>
              </a:path>
            </a:pathLst>
          </a:custGeom>
          <a:noFill/>
          <a:ln w="3175" cap="flat" cmpd="sng">
            <a:solidFill>
              <a:srgbClr val="FF3300"/>
            </a:solidFill>
            <a:prstDash val="dash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82" name="Line 80"/>
          <p:cNvSpPr>
            <a:spLocks noChangeShapeType="1"/>
          </p:cNvSpPr>
          <p:nvPr/>
        </p:nvSpPr>
        <p:spPr bwMode="auto">
          <a:xfrm>
            <a:off x="5222875" y="4192588"/>
            <a:ext cx="0" cy="7302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83" name="Rectangle 82"/>
          <p:cNvSpPr>
            <a:spLocks noChangeArrowheads="1"/>
          </p:cNvSpPr>
          <p:nvPr/>
        </p:nvSpPr>
        <p:spPr bwMode="auto">
          <a:xfrm>
            <a:off x="5019675" y="4538663"/>
            <a:ext cx="215900" cy="127000"/>
          </a:xfrm>
          <a:prstGeom prst="rect">
            <a:avLst/>
          </a:prstGeom>
          <a:solidFill>
            <a:srgbClr val="FFD0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84" name="Text Box 81"/>
          <p:cNvSpPr txBox="1">
            <a:spLocks noChangeArrowheads="1"/>
          </p:cNvSpPr>
          <p:nvPr/>
        </p:nvSpPr>
        <p:spPr bwMode="auto">
          <a:xfrm>
            <a:off x="4948238" y="4413250"/>
            <a:ext cx="412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200"/>
              <a:t>h</a:t>
            </a:r>
            <a:r>
              <a:rPr lang="en-US" altLang="en-US" sz="1200" baseline="-25000"/>
              <a:t>w</a:t>
            </a:r>
            <a:r>
              <a:rPr lang="en-US" altLang="en-US" sz="900" baseline="-25000"/>
              <a:t>6</a:t>
            </a:r>
          </a:p>
        </p:txBody>
      </p:sp>
      <p:sp>
        <p:nvSpPr>
          <p:cNvPr id="64585" name="Text Box 84"/>
          <p:cNvSpPr txBox="1">
            <a:spLocks noChangeArrowheads="1"/>
          </p:cNvSpPr>
          <p:nvPr/>
        </p:nvSpPr>
        <p:spPr bwMode="auto">
          <a:xfrm>
            <a:off x="6765925" y="0"/>
            <a:ext cx="23780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900">
                <a:solidFill>
                  <a:schemeClr val="bg2"/>
                </a:solidFill>
              </a:rPr>
              <a:t>This example is from Lambe and Whitman (1969), John Wiley &amp; Sons Publisher </a:t>
            </a:r>
          </a:p>
        </p:txBody>
      </p:sp>
      <p:sp>
        <p:nvSpPr>
          <p:cNvPr id="64586" name="Text Box 85"/>
          <p:cNvSpPr txBox="1">
            <a:spLocks noChangeArrowheads="1"/>
          </p:cNvSpPr>
          <p:nvPr/>
        </p:nvSpPr>
        <p:spPr bwMode="auto">
          <a:xfrm>
            <a:off x="7639050" y="6629400"/>
            <a:ext cx="15049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900" i="1"/>
              <a:t>Kamal Tawfiq, Ph.D., P.E.</a:t>
            </a:r>
          </a:p>
        </p:txBody>
      </p:sp>
      <p:sp>
        <p:nvSpPr>
          <p:cNvPr id="64587" name="Freeform 86"/>
          <p:cNvSpPr>
            <a:spLocks/>
          </p:cNvSpPr>
          <p:nvPr/>
        </p:nvSpPr>
        <p:spPr bwMode="auto">
          <a:xfrm>
            <a:off x="5049838" y="4953000"/>
            <a:ext cx="349250" cy="1524000"/>
          </a:xfrm>
          <a:custGeom>
            <a:avLst/>
            <a:gdLst>
              <a:gd name="T0" fmla="*/ 2147483646 w 220"/>
              <a:gd name="T1" fmla="*/ 0 h 546"/>
              <a:gd name="T2" fmla="*/ 2147483646 w 220"/>
              <a:gd name="T3" fmla="*/ 2147483646 h 546"/>
              <a:gd name="T4" fmla="*/ 0 w 220"/>
              <a:gd name="T5" fmla="*/ 2147483646 h 546"/>
              <a:gd name="T6" fmla="*/ 0 60000 65536"/>
              <a:gd name="T7" fmla="*/ 0 60000 65536"/>
              <a:gd name="T8" fmla="*/ 0 60000 65536"/>
              <a:gd name="T9" fmla="*/ 0 w 220"/>
              <a:gd name="T10" fmla="*/ 0 h 546"/>
              <a:gd name="T11" fmla="*/ 220 w 220"/>
              <a:gd name="T12" fmla="*/ 546 h 5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0" h="546">
                <a:moveTo>
                  <a:pt x="201" y="0"/>
                </a:moveTo>
                <a:cubicBezTo>
                  <a:pt x="220" y="243"/>
                  <a:pt x="84" y="133"/>
                  <a:pt x="51" y="224"/>
                </a:cubicBezTo>
                <a:cubicBezTo>
                  <a:pt x="18" y="315"/>
                  <a:pt x="11" y="479"/>
                  <a:pt x="0" y="546"/>
                </a:cubicBezTo>
              </a:path>
            </a:pathLst>
          </a:custGeom>
          <a:noFill/>
          <a:ln w="3175" cap="flat" cmpd="sng">
            <a:solidFill>
              <a:schemeClr val="bg2"/>
            </a:solidFill>
            <a:prstDash val="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88" name="Text Box 87"/>
          <p:cNvSpPr txBox="1">
            <a:spLocks noChangeArrowheads="1"/>
          </p:cNvSpPr>
          <p:nvPr/>
        </p:nvSpPr>
        <p:spPr bwMode="auto">
          <a:xfrm>
            <a:off x="3336925" y="6451600"/>
            <a:ext cx="28638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99FF"/>
                </a:solidFill>
              </a:rPr>
              <a:t>Pore Water Pressure = u</a:t>
            </a:r>
            <a:r>
              <a:rPr lang="en-US" altLang="en-US" sz="1200" baseline="-25000">
                <a:solidFill>
                  <a:srgbClr val="0099FF"/>
                </a:solidFill>
              </a:rPr>
              <a:t>6</a:t>
            </a:r>
            <a:r>
              <a:rPr lang="en-US" altLang="en-US" sz="1200">
                <a:solidFill>
                  <a:srgbClr val="0099FF"/>
                </a:solidFill>
              </a:rPr>
              <a:t> = h</a:t>
            </a:r>
            <a:r>
              <a:rPr lang="en-US" altLang="en-US" sz="1200" baseline="-25000">
                <a:solidFill>
                  <a:srgbClr val="0099FF"/>
                </a:solidFill>
              </a:rPr>
              <a:t>w6</a:t>
            </a:r>
            <a:r>
              <a:rPr lang="en-US" altLang="en-US" sz="1200">
                <a:solidFill>
                  <a:srgbClr val="0099FF"/>
                </a:solidFill>
              </a:rPr>
              <a:t> x </a:t>
            </a:r>
            <a:r>
              <a:rPr lang="en-US" altLang="en-US" sz="1200">
                <a:solidFill>
                  <a:srgbClr val="0099FF"/>
                </a:solidFill>
                <a:latin typeface="Symbol" panose="05050102010706020507" pitchFamily="18" charset="2"/>
              </a:rPr>
              <a:t>g </a:t>
            </a:r>
            <a:r>
              <a:rPr lang="en-US" altLang="en-US" sz="1200" baseline="-25000">
                <a:solidFill>
                  <a:srgbClr val="0099FF"/>
                </a:solidFill>
              </a:rPr>
              <a:t>water</a:t>
            </a:r>
            <a:r>
              <a:rPr lang="en-US" altLang="en-US" sz="1200"/>
              <a:t> </a:t>
            </a:r>
          </a:p>
        </p:txBody>
      </p:sp>
      <p:sp>
        <p:nvSpPr>
          <p:cNvPr id="64589" name="Line 88"/>
          <p:cNvSpPr>
            <a:spLocks noChangeShapeType="1"/>
          </p:cNvSpPr>
          <p:nvPr/>
        </p:nvSpPr>
        <p:spPr bwMode="auto">
          <a:xfrm flipV="1">
            <a:off x="4899025" y="4918075"/>
            <a:ext cx="473075" cy="0"/>
          </a:xfrm>
          <a:prstGeom prst="line">
            <a:avLst/>
          </a:prstGeom>
          <a:noFill/>
          <a:ln w="3175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90" name="Line 89"/>
          <p:cNvSpPr>
            <a:spLocks noChangeShapeType="1"/>
          </p:cNvSpPr>
          <p:nvPr/>
        </p:nvSpPr>
        <p:spPr bwMode="auto">
          <a:xfrm>
            <a:off x="5935663" y="4167188"/>
            <a:ext cx="230187" cy="1587"/>
          </a:xfrm>
          <a:prstGeom prst="line">
            <a:avLst/>
          </a:prstGeom>
          <a:noFill/>
          <a:ln w="3175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91" name="Line 90"/>
          <p:cNvSpPr>
            <a:spLocks noChangeShapeType="1"/>
          </p:cNvSpPr>
          <p:nvPr/>
        </p:nvSpPr>
        <p:spPr bwMode="auto">
          <a:xfrm>
            <a:off x="6048375" y="3833813"/>
            <a:ext cx="0" cy="341312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92" name="Text Box 91"/>
          <p:cNvSpPr txBox="1">
            <a:spLocks noChangeArrowheads="1"/>
          </p:cNvSpPr>
          <p:nvPr/>
        </p:nvSpPr>
        <p:spPr bwMode="auto">
          <a:xfrm>
            <a:off x="5743575" y="3827463"/>
            <a:ext cx="4127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200"/>
              <a:t>h</a:t>
            </a:r>
            <a:r>
              <a:rPr lang="en-US" altLang="en-US" sz="1200" baseline="-25000"/>
              <a:t>w</a:t>
            </a:r>
            <a:r>
              <a:rPr lang="en-US" altLang="en-US" sz="900" baseline="-25000"/>
              <a:t>7</a:t>
            </a:r>
          </a:p>
        </p:txBody>
      </p:sp>
      <p:sp>
        <p:nvSpPr>
          <p:cNvPr id="64593" name="Freeform 92"/>
          <p:cNvSpPr>
            <a:spLocks/>
          </p:cNvSpPr>
          <p:nvPr/>
        </p:nvSpPr>
        <p:spPr bwMode="auto">
          <a:xfrm>
            <a:off x="3027363" y="5264150"/>
            <a:ext cx="390525" cy="833438"/>
          </a:xfrm>
          <a:custGeom>
            <a:avLst/>
            <a:gdLst>
              <a:gd name="T0" fmla="*/ 0 w 234"/>
              <a:gd name="T1" fmla="*/ 0 h 462"/>
              <a:gd name="T2" fmla="*/ 2147483646 w 234"/>
              <a:gd name="T3" fmla="*/ 2147483646 h 462"/>
              <a:gd name="T4" fmla="*/ 0 60000 65536"/>
              <a:gd name="T5" fmla="*/ 0 60000 65536"/>
              <a:gd name="T6" fmla="*/ 0 w 234"/>
              <a:gd name="T7" fmla="*/ 0 h 462"/>
              <a:gd name="T8" fmla="*/ 234 w 234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4" h="462">
                <a:moveTo>
                  <a:pt x="0" y="0"/>
                </a:moveTo>
                <a:cubicBezTo>
                  <a:pt x="195" y="149"/>
                  <a:pt x="234" y="462"/>
                  <a:pt x="234" y="462"/>
                </a:cubicBezTo>
              </a:path>
            </a:pathLst>
          </a:custGeom>
          <a:noFill/>
          <a:ln w="3175" cap="flat" cmpd="sng">
            <a:solidFill>
              <a:srgbClr val="FF3300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94" name="Rectangle 93"/>
          <p:cNvSpPr>
            <a:spLocks noChangeArrowheads="1"/>
          </p:cNvSpPr>
          <p:nvPr/>
        </p:nvSpPr>
        <p:spPr bwMode="auto">
          <a:xfrm>
            <a:off x="3360738" y="4535488"/>
            <a:ext cx="42862" cy="13779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95" name="Rectangle 94"/>
          <p:cNvSpPr>
            <a:spLocks noChangeArrowheads="1"/>
          </p:cNvSpPr>
          <p:nvPr/>
        </p:nvSpPr>
        <p:spPr bwMode="auto">
          <a:xfrm>
            <a:off x="3362325" y="5262563"/>
            <a:ext cx="42863" cy="652462"/>
          </a:xfrm>
          <a:prstGeom prst="rect">
            <a:avLst/>
          </a:prstGeom>
          <a:gradFill rotWithShape="1">
            <a:gsLst>
              <a:gs pos="0">
                <a:srgbClr val="2F7676"/>
              </a:gs>
              <a:gs pos="100000">
                <a:srgbClr val="66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96" name="Line 95"/>
          <p:cNvSpPr>
            <a:spLocks noChangeShapeType="1"/>
          </p:cNvSpPr>
          <p:nvPr/>
        </p:nvSpPr>
        <p:spPr bwMode="auto">
          <a:xfrm flipV="1">
            <a:off x="3027363" y="5260975"/>
            <a:ext cx="473075" cy="0"/>
          </a:xfrm>
          <a:prstGeom prst="line">
            <a:avLst/>
          </a:prstGeom>
          <a:noFill/>
          <a:ln w="3175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97" name="Line 96"/>
          <p:cNvSpPr>
            <a:spLocks noChangeShapeType="1"/>
          </p:cNvSpPr>
          <p:nvPr/>
        </p:nvSpPr>
        <p:spPr bwMode="auto">
          <a:xfrm flipV="1">
            <a:off x="3141663" y="5907088"/>
            <a:ext cx="241300" cy="0"/>
          </a:xfrm>
          <a:prstGeom prst="line">
            <a:avLst/>
          </a:prstGeom>
          <a:noFill/>
          <a:ln w="3175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664" name="Group 11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253149"/>
              </p:ext>
            </p:extLst>
          </p:nvPr>
        </p:nvGraphicFramePr>
        <p:xfrm>
          <a:off x="161925" y="673100"/>
          <a:ext cx="8832850" cy="4856165"/>
        </p:xfrm>
        <a:graphic>
          <a:graphicData uri="http://schemas.openxmlformats.org/drawingml/2006/table">
            <a:tbl>
              <a:tblPr/>
              <a:tblGrid>
                <a:gridCol w="798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2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93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28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96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22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Slice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Width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(ft)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Ave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Height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(ft)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Weight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(Kips)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q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sin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q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 cos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ymbol" panose="05050102010706020507" pitchFamily="18" charset="2"/>
                        </a:rPr>
                        <a:t>q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u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anose="020B0604020202020204" pitchFamily="34" charset="0"/>
                        </a:rPr>
                        <a:t>U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anose="020B0604020202020204" pitchFamily="34" charset="0"/>
                        </a:rPr>
                        <a:t>i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= u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=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i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cos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ymbol" panose="05050102010706020507" pitchFamily="18" charset="2"/>
                        </a:rPr>
                        <a:t>q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-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anose="020B0604020202020204" pitchFamily="34" charset="0"/>
                        </a:rPr>
                        <a:t>U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-1.7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0.1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8.05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1.25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0.21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1.1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9.0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24.8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5.1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35.4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1.55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3.15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47.7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3.1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0.11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55.1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60.4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813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41.8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17.3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5679" name="Text Box 396"/>
          <p:cNvSpPr txBox="1">
            <a:spLocks noChangeArrowheads="1"/>
          </p:cNvSpPr>
          <p:nvPr/>
        </p:nvSpPr>
        <p:spPr bwMode="auto">
          <a:xfrm>
            <a:off x="193675" y="188913"/>
            <a:ext cx="563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u="sng"/>
              <a:t>1- Using Ordinary Method of Slices (Swedish Method)</a:t>
            </a:r>
          </a:p>
        </p:txBody>
      </p:sp>
      <p:graphicFrame>
        <p:nvGraphicFramePr>
          <p:cNvPr id="65680" name="Object 399"/>
          <p:cNvGraphicFramePr>
            <a:graphicFrameLocks noChangeAspect="1"/>
          </p:cNvGraphicFramePr>
          <p:nvPr/>
        </p:nvGraphicFramePr>
        <p:xfrm>
          <a:off x="481013" y="5626100"/>
          <a:ext cx="82867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3" name="Equation" r:id="rId3" imgW="7315200" imgH="1016000" progId="Equation.3">
                  <p:embed/>
                </p:oleObj>
              </mc:Choice>
              <mc:Fallback>
                <p:oleObj name="Equation" r:id="rId3" imgW="7315200" imgH="1016000" progId="Equation.3">
                  <p:embed/>
                  <p:pic>
                    <p:nvPicPr>
                      <p:cNvPr id="0" name="Object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3" y="5626100"/>
                        <a:ext cx="82867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81" name="Freeform 1153"/>
          <p:cNvSpPr>
            <a:spLocks/>
          </p:cNvSpPr>
          <p:nvPr/>
        </p:nvSpPr>
        <p:spPr bwMode="auto">
          <a:xfrm>
            <a:off x="5286375" y="5448300"/>
            <a:ext cx="3152775" cy="485775"/>
          </a:xfrm>
          <a:custGeom>
            <a:avLst/>
            <a:gdLst>
              <a:gd name="T0" fmla="*/ 2147483646 w 1986"/>
              <a:gd name="T1" fmla="*/ 0 h 306"/>
              <a:gd name="T2" fmla="*/ 2147483646 w 1986"/>
              <a:gd name="T3" fmla="*/ 2147483646 h 306"/>
              <a:gd name="T4" fmla="*/ 2147483646 w 1986"/>
              <a:gd name="T5" fmla="*/ 2147483646 h 306"/>
              <a:gd name="T6" fmla="*/ 0 w 1986"/>
              <a:gd name="T7" fmla="*/ 2147483646 h 306"/>
              <a:gd name="T8" fmla="*/ 0 60000 65536"/>
              <a:gd name="T9" fmla="*/ 0 60000 65536"/>
              <a:gd name="T10" fmla="*/ 0 60000 65536"/>
              <a:gd name="T11" fmla="*/ 0 60000 65536"/>
              <a:gd name="T12" fmla="*/ 0 w 1986"/>
              <a:gd name="T13" fmla="*/ 0 h 306"/>
              <a:gd name="T14" fmla="*/ 1986 w 1986"/>
              <a:gd name="T15" fmla="*/ 306 h 3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86" h="306">
                <a:moveTo>
                  <a:pt x="1902" y="0"/>
                </a:moveTo>
                <a:cubicBezTo>
                  <a:pt x="1986" y="204"/>
                  <a:pt x="1080" y="198"/>
                  <a:pt x="894" y="198"/>
                </a:cubicBezTo>
                <a:cubicBezTo>
                  <a:pt x="708" y="198"/>
                  <a:pt x="383" y="174"/>
                  <a:pt x="234" y="192"/>
                </a:cubicBezTo>
                <a:cubicBezTo>
                  <a:pt x="85" y="210"/>
                  <a:pt x="49" y="282"/>
                  <a:pt x="0" y="306"/>
                </a:cubicBezTo>
              </a:path>
            </a:pathLst>
          </a:custGeom>
          <a:noFill/>
          <a:ln w="3175" cap="flat" cmpd="sng">
            <a:solidFill>
              <a:srgbClr val="DE8400"/>
            </a:solidFill>
            <a:prstDash val="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682" name="Freeform 1154"/>
          <p:cNvSpPr>
            <a:spLocks/>
          </p:cNvSpPr>
          <p:nvPr/>
        </p:nvSpPr>
        <p:spPr bwMode="auto">
          <a:xfrm>
            <a:off x="4657725" y="5422900"/>
            <a:ext cx="2041525" cy="492125"/>
          </a:xfrm>
          <a:custGeom>
            <a:avLst/>
            <a:gdLst>
              <a:gd name="T0" fmla="*/ 2147483646 w 1286"/>
              <a:gd name="T1" fmla="*/ 0 h 310"/>
              <a:gd name="T2" fmla="*/ 2147483646 w 1286"/>
              <a:gd name="T3" fmla="*/ 2147483646 h 310"/>
              <a:gd name="T4" fmla="*/ 2147483646 w 1286"/>
              <a:gd name="T5" fmla="*/ 2147483646 h 310"/>
              <a:gd name="T6" fmla="*/ 0 w 1286"/>
              <a:gd name="T7" fmla="*/ 2147483646 h 310"/>
              <a:gd name="T8" fmla="*/ 0 60000 65536"/>
              <a:gd name="T9" fmla="*/ 0 60000 65536"/>
              <a:gd name="T10" fmla="*/ 0 60000 65536"/>
              <a:gd name="T11" fmla="*/ 0 60000 65536"/>
              <a:gd name="T12" fmla="*/ 0 w 1286"/>
              <a:gd name="T13" fmla="*/ 0 h 310"/>
              <a:gd name="T14" fmla="*/ 1286 w 1286"/>
              <a:gd name="T15" fmla="*/ 310 h 3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86" h="310">
                <a:moveTo>
                  <a:pt x="1231" y="0"/>
                </a:moveTo>
                <a:cubicBezTo>
                  <a:pt x="1286" y="156"/>
                  <a:pt x="692" y="151"/>
                  <a:pt x="570" y="151"/>
                </a:cubicBezTo>
                <a:cubicBezTo>
                  <a:pt x="448" y="151"/>
                  <a:pt x="235" y="133"/>
                  <a:pt x="137" y="147"/>
                </a:cubicBezTo>
                <a:cubicBezTo>
                  <a:pt x="42" y="173"/>
                  <a:pt x="32" y="292"/>
                  <a:pt x="0" y="310"/>
                </a:cubicBezTo>
              </a:path>
            </a:pathLst>
          </a:custGeom>
          <a:noFill/>
          <a:ln w="3175" cap="flat" cmpd="sng">
            <a:solidFill>
              <a:srgbClr val="DE8400"/>
            </a:solidFill>
            <a:prstDash val="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683" name="Freeform 1155"/>
          <p:cNvSpPr>
            <a:spLocks/>
          </p:cNvSpPr>
          <p:nvPr/>
        </p:nvSpPr>
        <p:spPr bwMode="auto">
          <a:xfrm>
            <a:off x="3832225" y="5410200"/>
            <a:ext cx="1025525" cy="1247775"/>
          </a:xfrm>
          <a:custGeom>
            <a:avLst/>
            <a:gdLst>
              <a:gd name="T0" fmla="*/ 2147483646 w 646"/>
              <a:gd name="T1" fmla="*/ 0 h 786"/>
              <a:gd name="T2" fmla="*/ 2147483646 w 646"/>
              <a:gd name="T3" fmla="*/ 2147483646 h 786"/>
              <a:gd name="T4" fmla="*/ 2147483646 w 646"/>
              <a:gd name="T5" fmla="*/ 2147483646 h 786"/>
              <a:gd name="T6" fmla="*/ 0 60000 65536"/>
              <a:gd name="T7" fmla="*/ 0 60000 65536"/>
              <a:gd name="T8" fmla="*/ 0 60000 65536"/>
              <a:gd name="T9" fmla="*/ 0 w 646"/>
              <a:gd name="T10" fmla="*/ 0 h 786"/>
              <a:gd name="T11" fmla="*/ 646 w 646"/>
              <a:gd name="T12" fmla="*/ 786 h 7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46" h="786">
                <a:moveTo>
                  <a:pt x="226" y="0"/>
                </a:moveTo>
                <a:cubicBezTo>
                  <a:pt x="200" y="115"/>
                  <a:pt x="0" y="594"/>
                  <a:pt x="70" y="690"/>
                </a:cubicBezTo>
                <a:cubicBezTo>
                  <a:pt x="140" y="786"/>
                  <a:pt x="526" y="600"/>
                  <a:pt x="646" y="576"/>
                </a:cubicBezTo>
              </a:path>
            </a:pathLst>
          </a:custGeom>
          <a:noFill/>
          <a:ln w="3175" cap="flat" cmpd="sng">
            <a:solidFill>
              <a:srgbClr val="DE8400"/>
            </a:solidFill>
            <a:prstDash val="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684" name="Text Box 1156"/>
          <p:cNvSpPr txBox="1">
            <a:spLocks noChangeArrowheads="1"/>
          </p:cNvSpPr>
          <p:nvPr/>
        </p:nvSpPr>
        <p:spPr bwMode="auto">
          <a:xfrm>
            <a:off x="7639050" y="6629400"/>
            <a:ext cx="15049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900" i="1"/>
              <a:t>Kamal Tawfiq, Ph.D., P.E.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015" name="Group 455"/>
          <p:cNvGraphicFramePr>
            <a:graphicFrameLocks noGrp="1"/>
          </p:cNvGraphicFramePr>
          <p:nvPr/>
        </p:nvGraphicFramePr>
        <p:xfrm>
          <a:off x="161925" y="673100"/>
          <a:ext cx="8832850" cy="4754565"/>
        </p:xfrm>
        <a:graphic>
          <a:graphicData uri="http://schemas.openxmlformats.org/drawingml/2006/table">
            <a:tbl>
              <a:tblPr/>
              <a:tblGrid>
                <a:gridCol w="798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2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93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28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96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890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(3)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(4)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(5)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(6)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(7)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(8)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(9)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(7)/(8)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29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Slice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Width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(ft)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C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(kips)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u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(Kips)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-u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r>
                        <a:rPr kumimoji="0" lang="en-US" sz="12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(Kips)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(5).(tan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</a:rPr>
                        <a:t>f)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(Kips)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(3)+(6)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(Kips)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Assume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F=1.25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Assume</a:t>
                      </a:r>
                      <a:endParaRPr kumimoji="0" lang="en-US" sz="1600" b="1" i="1" u="sng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F=1.35</a:t>
                      </a:r>
                    </a:p>
                  </a:txBody>
                  <a:tcPr marL="45718" marR="45718"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F=1.25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F=1.35</a:t>
                      </a:r>
                    </a:p>
                  </a:txBody>
                  <a:tcPr marL="45718" marR="45718" marT="45718" marB="45718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0.55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1.35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0.16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1.25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0.45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3.55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2.25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0.45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1.45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4.15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2.55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3.00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1.12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1.10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2.75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0.45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1.25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4.55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2.7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3.15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1.1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2.85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4.1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2.65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3.05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1.02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2.95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0.6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0.35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0.35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0.4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08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1.25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1.35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2738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15.8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16.09</a:t>
                      </a:r>
                    </a:p>
                  </a:txBody>
                  <a:tcPr marL="45718" marR="45718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6723" name="Text Box 143"/>
          <p:cNvSpPr txBox="1">
            <a:spLocks noChangeArrowheads="1"/>
          </p:cNvSpPr>
          <p:nvPr/>
        </p:nvSpPr>
        <p:spPr bwMode="auto">
          <a:xfrm>
            <a:off x="193675" y="188913"/>
            <a:ext cx="374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u="sng"/>
              <a:t>2- Using Simplified Bishop Method </a:t>
            </a:r>
          </a:p>
        </p:txBody>
      </p:sp>
      <p:graphicFrame>
        <p:nvGraphicFramePr>
          <p:cNvPr id="66724" name="Object 144"/>
          <p:cNvGraphicFramePr>
            <a:graphicFrameLocks noChangeAspect="1"/>
          </p:cNvGraphicFramePr>
          <p:nvPr/>
        </p:nvGraphicFramePr>
        <p:xfrm>
          <a:off x="180975" y="5645150"/>
          <a:ext cx="402907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85" name="Equation" r:id="rId3" imgW="3556000" imgH="1016000" progId="Equation.3">
                  <p:embed/>
                </p:oleObj>
              </mc:Choice>
              <mc:Fallback>
                <p:oleObj name="Equation" r:id="rId3" imgW="3556000" imgH="1016000" progId="Equation.3">
                  <p:embed/>
                  <p:pic>
                    <p:nvPicPr>
                      <p:cNvPr id="0" name="Object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5645150"/>
                        <a:ext cx="4029075" cy="1016000"/>
                      </a:xfrm>
                      <a:prstGeom prst="rect">
                        <a:avLst/>
                      </a:prstGeom>
                      <a:noFill/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725" name="Object 435"/>
          <p:cNvGraphicFramePr>
            <a:graphicFrameLocks noChangeAspect="1"/>
          </p:cNvGraphicFramePr>
          <p:nvPr/>
        </p:nvGraphicFramePr>
        <p:xfrm>
          <a:off x="5284788" y="5492750"/>
          <a:ext cx="36830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86" name="Equation" r:id="rId5" imgW="3683000" imgH="1193800" progId="Equation.3">
                  <p:embed/>
                </p:oleObj>
              </mc:Choice>
              <mc:Fallback>
                <p:oleObj name="Equation" r:id="rId5" imgW="3683000" imgH="1193800" progId="Equation.3">
                  <p:embed/>
                  <p:pic>
                    <p:nvPicPr>
                      <p:cNvPr id="0" name="Object 4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788" y="5492750"/>
                        <a:ext cx="3683000" cy="1193800"/>
                      </a:xfrm>
                      <a:prstGeom prst="rect">
                        <a:avLst/>
                      </a:prstGeom>
                      <a:noFill/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726" name="Object 436"/>
          <p:cNvGraphicFramePr>
            <a:graphicFrameLocks noChangeAspect="1"/>
          </p:cNvGraphicFramePr>
          <p:nvPr/>
        </p:nvGraphicFramePr>
        <p:xfrm>
          <a:off x="6127750" y="57150"/>
          <a:ext cx="28479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87" name="Equation" r:id="rId7" imgW="2514600" imgH="546100" progId="Equation.3">
                  <p:embed/>
                </p:oleObj>
              </mc:Choice>
              <mc:Fallback>
                <p:oleObj name="Equation" r:id="rId7" imgW="2514600" imgH="546100" progId="Equation.3">
                  <p:embed/>
                  <p:pic>
                    <p:nvPicPr>
                      <p:cNvPr id="0" name="Object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57150"/>
                        <a:ext cx="2847975" cy="546100"/>
                      </a:xfrm>
                      <a:prstGeom prst="rect">
                        <a:avLst/>
                      </a:prstGeom>
                      <a:noFill/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27" name="Freeform 456"/>
          <p:cNvSpPr>
            <a:spLocks/>
          </p:cNvSpPr>
          <p:nvPr/>
        </p:nvSpPr>
        <p:spPr bwMode="auto">
          <a:xfrm>
            <a:off x="5829300" y="333375"/>
            <a:ext cx="266700" cy="685800"/>
          </a:xfrm>
          <a:custGeom>
            <a:avLst/>
            <a:gdLst>
              <a:gd name="T0" fmla="*/ 2147483646 w 204"/>
              <a:gd name="T1" fmla="*/ 0 h 432"/>
              <a:gd name="T2" fmla="*/ 0 w 204"/>
              <a:gd name="T3" fmla="*/ 2147483646 h 432"/>
              <a:gd name="T4" fmla="*/ 2147483646 w 204"/>
              <a:gd name="T5" fmla="*/ 2147483646 h 432"/>
              <a:gd name="T6" fmla="*/ 0 60000 65536"/>
              <a:gd name="T7" fmla="*/ 0 60000 65536"/>
              <a:gd name="T8" fmla="*/ 0 60000 65536"/>
              <a:gd name="T9" fmla="*/ 0 w 204"/>
              <a:gd name="T10" fmla="*/ 0 h 432"/>
              <a:gd name="T11" fmla="*/ 204 w 204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" h="432">
                <a:moveTo>
                  <a:pt x="204" y="0"/>
                </a:moveTo>
                <a:cubicBezTo>
                  <a:pt x="170" y="25"/>
                  <a:pt x="0" y="78"/>
                  <a:pt x="0" y="150"/>
                </a:cubicBezTo>
                <a:cubicBezTo>
                  <a:pt x="0" y="222"/>
                  <a:pt x="162" y="373"/>
                  <a:pt x="204" y="432"/>
                </a:cubicBezTo>
              </a:path>
            </a:pathLst>
          </a:custGeom>
          <a:noFill/>
          <a:ln w="3175" cap="flat" cmpd="sng">
            <a:solidFill>
              <a:srgbClr val="DE8400"/>
            </a:solidFill>
            <a:prstDash val="dash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728" name="Line 457"/>
          <p:cNvSpPr>
            <a:spLocks noChangeShapeType="1"/>
          </p:cNvSpPr>
          <p:nvPr/>
        </p:nvSpPr>
        <p:spPr bwMode="auto">
          <a:xfrm>
            <a:off x="2390775" y="6505575"/>
            <a:ext cx="438150" cy="238125"/>
          </a:xfrm>
          <a:prstGeom prst="line">
            <a:avLst/>
          </a:prstGeom>
          <a:noFill/>
          <a:ln w="3175">
            <a:solidFill>
              <a:srgbClr val="DE8400"/>
            </a:solidFill>
            <a:prstDash val="dash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729" name="Text Box 458"/>
          <p:cNvSpPr txBox="1">
            <a:spLocks noChangeArrowheads="1"/>
          </p:cNvSpPr>
          <p:nvPr/>
        </p:nvSpPr>
        <p:spPr bwMode="auto">
          <a:xfrm>
            <a:off x="2784475" y="6640513"/>
            <a:ext cx="16732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996633"/>
                </a:solidFill>
              </a:rPr>
              <a:t>From the previous solution</a:t>
            </a:r>
          </a:p>
        </p:txBody>
      </p:sp>
      <p:sp>
        <p:nvSpPr>
          <p:cNvPr id="66730" name="Text Box 459"/>
          <p:cNvSpPr txBox="1">
            <a:spLocks noChangeArrowheads="1"/>
          </p:cNvSpPr>
          <p:nvPr/>
        </p:nvSpPr>
        <p:spPr bwMode="auto">
          <a:xfrm>
            <a:off x="7743825" y="6680200"/>
            <a:ext cx="13652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i="1"/>
              <a:t>Kamal Tawfiq, Ph.D., P.E.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</TotalTime>
  <Words>694</Words>
  <Application>Microsoft Office PowerPoint</Application>
  <PresentationFormat>On-screen Show (4:3)</PresentationFormat>
  <Paragraphs>408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Symbol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Tawfiq</dc:creator>
  <cp:lastModifiedBy>Kamal Tawfiq</cp:lastModifiedBy>
  <cp:revision>160</cp:revision>
  <cp:lastPrinted>2018-04-04T17:52:27Z</cp:lastPrinted>
  <dcterms:modified xsi:type="dcterms:W3CDTF">2018-11-10T21:09:53Z</dcterms:modified>
</cp:coreProperties>
</file>